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82" r:id="rId3"/>
    <p:sldId id="283" r:id="rId4"/>
    <p:sldId id="257" r:id="rId5"/>
    <p:sldId id="259" r:id="rId6"/>
    <p:sldId id="270" r:id="rId7"/>
    <p:sldId id="272" r:id="rId8"/>
    <p:sldId id="284" r:id="rId9"/>
    <p:sldId id="285" r:id="rId10"/>
    <p:sldId id="262" r:id="rId11"/>
    <p:sldId id="286" r:id="rId12"/>
    <p:sldId id="287" r:id="rId13"/>
    <p:sldId id="288" r:id="rId14"/>
    <p:sldId id="281" r:id="rId15"/>
    <p:sldId id="261" r:id="rId16"/>
    <p:sldId id="274" r:id="rId17"/>
    <p:sldId id="276" r:id="rId18"/>
    <p:sldId id="278" r:id="rId19"/>
    <p:sldId id="275" r:id="rId20"/>
    <p:sldId id="264" r:id="rId21"/>
    <p:sldId id="277" r:id="rId22"/>
    <p:sldId id="266" r:id="rId23"/>
    <p:sldId id="267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na Elena Dragos" initials="F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6BFD7-C098-4CBB-BFAD-8C3D3F672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2DD41C7-1504-47EA-938A-54CF213FEF34}">
      <dgm:prSet custT="1"/>
      <dgm:spPr/>
      <dgm:t>
        <a:bodyPr/>
        <a:lstStyle/>
        <a:p>
          <a:pPr rtl="0"/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30.000 funcționari publici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18C895FA-E688-41B9-9215-F6769F1DBAB8}" type="parTrans" cxnId="{62DA9ED9-843E-4B42-A488-FAA01BB43666}">
      <dgm:prSet/>
      <dgm:spPr/>
      <dgm:t>
        <a:bodyPr/>
        <a:lstStyle/>
        <a:p>
          <a:endParaRPr lang="ro-RO" sz="1800"/>
        </a:p>
      </dgm:t>
    </dgm:pt>
    <dgm:pt modelId="{F0F92A49-216A-4C00-8226-FED94C363744}" type="sibTrans" cxnId="{62DA9ED9-843E-4B42-A488-FAA01BB43666}">
      <dgm:prSet/>
      <dgm:spPr/>
      <dgm:t>
        <a:bodyPr/>
        <a:lstStyle/>
        <a:p>
          <a:endParaRPr lang="ro-RO" sz="1800"/>
        </a:p>
      </dgm:t>
    </dgm:pt>
    <dgm:pt modelId="{43ED2B08-AA5F-4541-8623-C7F096602454}">
      <dgm:prSet custT="1"/>
      <dgm:spPr/>
      <dgm:t>
        <a:bodyPr/>
        <a:lstStyle/>
        <a:p>
          <a:pPr rtl="0"/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2.500 funcționari publici de conducere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4D4505FD-4C44-4EF5-AD5B-E8757AED1888}" type="parTrans" cxnId="{4E17CEED-FEA7-47B9-8B4D-4EC957402E95}">
      <dgm:prSet/>
      <dgm:spPr/>
      <dgm:t>
        <a:bodyPr/>
        <a:lstStyle/>
        <a:p>
          <a:endParaRPr lang="ro-RO" sz="1800"/>
        </a:p>
      </dgm:t>
    </dgm:pt>
    <dgm:pt modelId="{24873DA6-16A4-45DC-B52F-D95F6550B1EF}" type="sibTrans" cxnId="{4E17CEED-FEA7-47B9-8B4D-4EC957402E95}">
      <dgm:prSet/>
      <dgm:spPr/>
      <dgm:t>
        <a:bodyPr/>
        <a:lstStyle/>
        <a:p>
          <a:endParaRPr lang="ro-RO" sz="1800"/>
        </a:p>
      </dgm:t>
    </dgm:pt>
    <dgm:pt modelId="{D6ED4135-0791-40E4-835D-BCB2B4A930A1}" type="pres">
      <dgm:prSet presAssocID="{A936BFD7-C098-4CBB-BFAD-8C3D3F672AE1}" presName="compositeShape" presStyleCnt="0">
        <dgm:presLayoutVars>
          <dgm:chMax val="7"/>
          <dgm:dir/>
          <dgm:resizeHandles val="exact"/>
        </dgm:presLayoutVars>
      </dgm:prSet>
      <dgm:spPr/>
    </dgm:pt>
    <dgm:pt modelId="{F68C3542-796D-4FEA-B6AD-8C5845A4EF85}" type="pres">
      <dgm:prSet presAssocID="{F2DD41C7-1504-47EA-938A-54CF213FEF34}" presName="circ1" presStyleLbl="vennNode1" presStyleIdx="0" presStyleCnt="2"/>
      <dgm:spPr/>
    </dgm:pt>
    <dgm:pt modelId="{5BECF59D-7C6C-432D-9110-1103640526B2}" type="pres">
      <dgm:prSet presAssocID="{F2DD41C7-1504-47EA-938A-54CF213FEF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841190-FBA7-46B4-BDA2-1263B045AECA}" type="pres">
      <dgm:prSet presAssocID="{43ED2B08-AA5F-4541-8623-C7F096602454}" presName="circ2" presStyleLbl="vennNode1" presStyleIdx="1" presStyleCnt="2"/>
      <dgm:spPr/>
    </dgm:pt>
    <dgm:pt modelId="{1CDC17D3-E5A3-4AB6-A2F7-A7F6FFF640A2}" type="pres">
      <dgm:prSet presAssocID="{43ED2B08-AA5F-4541-8623-C7F0966024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B2F8112-BC82-4C12-B364-43036FFF0731}" type="presOf" srcId="{43ED2B08-AA5F-4541-8623-C7F096602454}" destId="{1CDC17D3-E5A3-4AB6-A2F7-A7F6FFF640A2}" srcOrd="1" destOrd="0" presId="urn:microsoft.com/office/officeart/2005/8/layout/venn1"/>
    <dgm:cxn modelId="{ED284B36-6430-4F42-AE6C-B16080D7EF8C}" type="presOf" srcId="{F2DD41C7-1504-47EA-938A-54CF213FEF34}" destId="{F68C3542-796D-4FEA-B6AD-8C5845A4EF85}" srcOrd="0" destOrd="0" presId="urn:microsoft.com/office/officeart/2005/8/layout/venn1"/>
    <dgm:cxn modelId="{803E9F3E-4154-4FF2-AEDF-B0E4F021B871}" type="presOf" srcId="{A936BFD7-C098-4CBB-BFAD-8C3D3F672AE1}" destId="{D6ED4135-0791-40E4-835D-BCB2B4A930A1}" srcOrd="0" destOrd="0" presId="urn:microsoft.com/office/officeart/2005/8/layout/venn1"/>
    <dgm:cxn modelId="{134376A8-D250-45E3-B958-C25930343B7D}" type="presOf" srcId="{43ED2B08-AA5F-4541-8623-C7F096602454}" destId="{69841190-FBA7-46B4-BDA2-1263B045AECA}" srcOrd="0" destOrd="0" presId="urn:microsoft.com/office/officeart/2005/8/layout/venn1"/>
    <dgm:cxn modelId="{62DA9ED9-843E-4B42-A488-FAA01BB43666}" srcId="{A936BFD7-C098-4CBB-BFAD-8C3D3F672AE1}" destId="{F2DD41C7-1504-47EA-938A-54CF213FEF34}" srcOrd="0" destOrd="0" parTransId="{18C895FA-E688-41B9-9215-F6769F1DBAB8}" sibTransId="{F0F92A49-216A-4C00-8226-FED94C363744}"/>
    <dgm:cxn modelId="{4E17CEED-FEA7-47B9-8B4D-4EC957402E95}" srcId="{A936BFD7-C098-4CBB-BFAD-8C3D3F672AE1}" destId="{43ED2B08-AA5F-4541-8623-C7F096602454}" srcOrd="1" destOrd="0" parTransId="{4D4505FD-4C44-4EF5-AD5B-E8757AED1888}" sibTransId="{24873DA6-16A4-45DC-B52F-D95F6550B1EF}"/>
    <dgm:cxn modelId="{AA0B44FC-6E0E-437D-A869-C3B917969321}" type="presOf" srcId="{F2DD41C7-1504-47EA-938A-54CF213FEF34}" destId="{5BECF59D-7C6C-432D-9110-1103640526B2}" srcOrd="1" destOrd="0" presId="urn:microsoft.com/office/officeart/2005/8/layout/venn1"/>
    <dgm:cxn modelId="{DE27B5DB-1B83-4DE1-BA73-E534C0EDF995}" type="presParOf" srcId="{D6ED4135-0791-40E4-835D-BCB2B4A930A1}" destId="{F68C3542-796D-4FEA-B6AD-8C5845A4EF85}" srcOrd="0" destOrd="0" presId="urn:microsoft.com/office/officeart/2005/8/layout/venn1"/>
    <dgm:cxn modelId="{06FA6121-E3D6-4598-B2C8-DC88EB8C2BC4}" type="presParOf" srcId="{D6ED4135-0791-40E4-835D-BCB2B4A930A1}" destId="{5BECF59D-7C6C-432D-9110-1103640526B2}" srcOrd="1" destOrd="0" presId="urn:microsoft.com/office/officeart/2005/8/layout/venn1"/>
    <dgm:cxn modelId="{1DCBF256-A9F1-454F-B2C9-4455C10D9CDE}" type="presParOf" srcId="{D6ED4135-0791-40E4-835D-BCB2B4A930A1}" destId="{69841190-FBA7-46B4-BDA2-1263B045AECA}" srcOrd="2" destOrd="0" presId="urn:microsoft.com/office/officeart/2005/8/layout/venn1"/>
    <dgm:cxn modelId="{B3A88939-8FEA-443A-B3E6-969F4157600E}" type="presParOf" srcId="{D6ED4135-0791-40E4-835D-BCB2B4A930A1}" destId="{1CDC17D3-E5A3-4AB6-A2F7-A7F6FFF640A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AE463-AED8-4969-8E6B-E1DF0F4FC9DC}" type="doc">
      <dgm:prSet loTypeId="urn:microsoft.com/office/officeart/2005/8/layout/hLis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o-RO"/>
        </a:p>
      </dgm:t>
    </dgm:pt>
    <dgm:pt modelId="{E5ED3C0D-538C-4C73-8404-3C0670D19F1B}">
      <dgm:prSet phldrT="[Text]"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COMPETENȚE DIGITALE AVANSATE</a:t>
          </a:r>
        </a:p>
        <a:p>
          <a:r>
            <a:rPr lang="ro-RO" b="1" dirty="0">
              <a:latin typeface="Trebuchet MS" panose="020B0603020202020204" pitchFamily="34" charset="0"/>
            </a:rPr>
            <a:t>Total participanți certificați: </a:t>
          </a:r>
          <a:r>
            <a:rPr lang="ro-RO" b="1" dirty="0">
              <a:solidFill>
                <a:schemeClr val="bg1"/>
              </a:solidFill>
              <a:latin typeface="Trebuchet MS" panose="020B0603020202020204" pitchFamily="34" charset="0"/>
            </a:rPr>
            <a:t>2315</a:t>
          </a:r>
        </a:p>
      </dgm:t>
    </dgm:pt>
    <dgm:pt modelId="{ED9AFFA6-D1AB-4B80-9C95-42234CFEFD6C}" type="parTrans" cxnId="{14E6E43C-543E-4260-80BD-CB49C8684896}">
      <dgm:prSet/>
      <dgm:spPr/>
      <dgm:t>
        <a:bodyPr/>
        <a:lstStyle/>
        <a:p>
          <a:endParaRPr lang="ro-RO"/>
        </a:p>
      </dgm:t>
    </dgm:pt>
    <dgm:pt modelId="{01C7D6D1-14EA-49FA-92FE-8720EAFEE32C}" type="sibTrans" cxnId="{14E6E43C-543E-4260-80BD-CB49C8684896}">
      <dgm:prSet/>
      <dgm:spPr/>
      <dgm:t>
        <a:bodyPr/>
        <a:lstStyle/>
        <a:p>
          <a:endParaRPr lang="ro-RO"/>
        </a:p>
      </dgm:t>
    </dgm:pt>
    <dgm:pt modelId="{2EA6070B-B6EC-4DE2-BF44-329067337491}">
      <dgm:prSet phldrT="[Text]"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Management în contextul digitalizării administrației publice: </a:t>
          </a:r>
        </a:p>
        <a:p>
          <a:r>
            <a:rPr lang="ro-RO" b="1" dirty="0">
              <a:latin typeface="Trebuchet MS" panose="020B0603020202020204" pitchFamily="34" charset="0"/>
            </a:rPr>
            <a:t>1094 certificați</a:t>
          </a:r>
        </a:p>
      </dgm:t>
    </dgm:pt>
    <dgm:pt modelId="{3FF850CC-9371-41E5-99AD-42E9514FC70D}" type="parTrans" cxnId="{AA0CE62E-255C-4E87-A2AA-FDE3510E1269}">
      <dgm:prSet/>
      <dgm:spPr/>
      <dgm:t>
        <a:bodyPr/>
        <a:lstStyle/>
        <a:p>
          <a:endParaRPr lang="ro-RO"/>
        </a:p>
      </dgm:t>
    </dgm:pt>
    <dgm:pt modelId="{551E24AF-A21C-4CD9-820E-C0F7AC2C61A8}" type="sibTrans" cxnId="{AA0CE62E-255C-4E87-A2AA-FDE3510E1269}">
      <dgm:prSet/>
      <dgm:spPr/>
      <dgm:t>
        <a:bodyPr/>
        <a:lstStyle/>
        <a:p>
          <a:endParaRPr lang="ro-RO"/>
        </a:p>
      </dgm:t>
    </dgm:pt>
    <dgm:pt modelId="{B7797D69-2208-4920-AFEA-7E7E72F36C8C}">
      <dgm:prSet phldrT="[Text]"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Comunicare în contextul digitalizării administrației publice: </a:t>
          </a:r>
        </a:p>
        <a:p>
          <a:r>
            <a:rPr lang="ro-RO" b="1" dirty="0">
              <a:latin typeface="Trebuchet MS" panose="020B0603020202020204" pitchFamily="34" charset="0"/>
            </a:rPr>
            <a:t>410 certificați</a:t>
          </a:r>
        </a:p>
      </dgm:t>
    </dgm:pt>
    <dgm:pt modelId="{A8AA6B84-6ACC-48D3-B183-415EE4EA5A9B}" type="parTrans" cxnId="{A47535E7-8D52-4A3C-9DAC-B60FD616B335}">
      <dgm:prSet/>
      <dgm:spPr/>
      <dgm:t>
        <a:bodyPr/>
        <a:lstStyle/>
        <a:p>
          <a:endParaRPr lang="ro-RO"/>
        </a:p>
      </dgm:t>
    </dgm:pt>
    <dgm:pt modelId="{4923C57A-FA01-4EAA-8855-8FF46BC94971}" type="sibTrans" cxnId="{A47535E7-8D52-4A3C-9DAC-B60FD616B335}">
      <dgm:prSet/>
      <dgm:spPr/>
      <dgm:t>
        <a:bodyPr/>
        <a:lstStyle/>
        <a:p>
          <a:endParaRPr lang="ro-RO"/>
        </a:p>
      </dgm:t>
    </dgm:pt>
    <dgm:pt modelId="{501E8010-D95C-4135-9C13-3805520A7F70}">
      <dgm:prSet phldrT="[Text]"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Back Office în contextul digitalizării administrației publice: </a:t>
          </a:r>
        </a:p>
        <a:p>
          <a:r>
            <a:rPr lang="ro-RO" b="1" dirty="0">
              <a:latin typeface="Trebuchet MS" panose="020B0603020202020204" pitchFamily="34" charset="0"/>
            </a:rPr>
            <a:t>519 certificați</a:t>
          </a:r>
        </a:p>
      </dgm:t>
    </dgm:pt>
    <dgm:pt modelId="{C715CADB-E34F-4DA5-A9F9-EB93D74F6A11}" type="parTrans" cxnId="{8617D526-7912-46EA-BEFF-53EC8785528F}">
      <dgm:prSet/>
      <dgm:spPr/>
      <dgm:t>
        <a:bodyPr/>
        <a:lstStyle/>
        <a:p>
          <a:endParaRPr lang="ro-RO"/>
        </a:p>
      </dgm:t>
    </dgm:pt>
    <dgm:pt modelId="{6E3D2948-B64C-401A-AE00-9EBAE917D2F5}" type="sibTrans" cxnId="{8617D526-7912-46EA-BEFF-53EC8785528F}">
      <dgm:prSet/>
      <dgm:spPr/>
      <dgm:t>
        <a:bodyPr/>
        <a:lstStyle/>
        <a:p>
          <a:endParaRPr lang="ro-RO"/>
        </a:p>
      </dgm:t>
    </dgm:pt>
    <dgm:pt modelId="{6B0BD8D7-F7C7-4A51-9AB2-65EC23BDE63A}">
      <dgm:prSet/>
      <dgm:spPr/>
      <dgm:t>
        <a:bodyPr/>
        <a:lstStyle/>
        <a:p>
          <a:r>
            <a:rPr lang="ro-RO" dirty="0">
              <a:latin typeface="Trebuchet MS" panose="020B0603020202020204" pitchFamily="34" charset="0"/>
            </a:rPr>
            <a:t>Financiar în contextul digitalizării administrației publice: </a:t>
          </a:r>
        </a:p>
        <a:p>
          <a:r>
            <a:rPr lang="ro-RO" b="1" dirty="0">
              <a:latin typeface="Trebuchet MS" panose="020B0603020202020204" pitchFamily="34" charset="0"/>
            </a:rPr>
            <a:t>292 certificați</a:t>
          </a:r>
        </a:p>
      </dgm:t>
    </dgm:pt>
    <dgm:pt modelId="{2357BEFF-BEFE-4D9A-ADF2-ADAB89CD7BFE}" type="parTrans" cxnId="{6A679332-E2D6-42A1-B17D-A6BBDBC0E8F9}">
      <dgm:prSet/>
      <dgm:spPr/>
      <dgm:t>
        <a:bodyPr/>
        <a:lstStyle/>
        <a:p>
          <a:endParaRPr lang="ro-RO"/>
        </a:p>
      </dgm:t>
    </dgm:pt>
    <dgm:pt modelId="{F70DDB44-2E92-4308-9001-4DDD4E4E8907}" type="sibTrans" cxnId="{6A679332-E2D6-42A1-B17D-A6BBDBC0E8F9}">
      <dgm:prSet/>
      <dgm:spPr/>
      <dgm:t>
        <a:bodyPr/>
        <a:lstStyle/>
        <a:p>
          <a:endParaRPr lang="ro-RO"/>
        </a:p>
      </dgm:t>
    </dgm:pt>
    <dgm:pt modelId="{6DA368ED-C6EE-48FD-BEB3-AB17145E873A}" type="pres">
      <dgm:prSet presAssocID="{0E7AE463-AED8-4969-8E6B-E1DF0F4FC9DC}" presName="composite" presStyleCnt="0">
        <dgm:presLayoutVars>
          <dgm:chMax val="1"/>
          <dgm:dir/>
          <dgm:resizeHandles val="exact"/>
        </dgm:presLayoutVars>
      </dgm:prSet>
      <dgm:spPr/>
    </dgm:pt>
    <dgm:pt modelId="{A58823F7-6210-4B38-ACDD-035C9652E929}" type="pres">
      <dgm:prSet presAssocID="{E5ED3C0D-538C-4C73-8404-3C0670D19F1B}" presName="roof" presStyleLbl="dkBgShp" presStyleIdx="0" presStyleCnt="2" custLinFactNeighborX="1415" custLinFactNeighborY="-4101"/>
      <dgm:spPr/>
    </dgm:pt>
    <dgm:pt modelId="{7B1220B8-5F71-4A37-972B-491EB1E03520}" type="pres">
      <dgm:prSet presAssocID="{E5ED3C0D-538C-4C73-8404-3C0670D19F1B}" presName="pillars" presStyleCnt="0"/>
      <dgm:spPr/>
    </dgm:pt>
    <dgm:pt modelId="{C9D97F56-684B-4454-9A47-E150BDD5A364}" type="pres">
      <dgm:prSet presAssocID="{E5ED3C0D-538C-4C73-8404-3C0670D19F1B}" presName="pillar1" presStyleLbl="node1" presStyleIdx="0" presStyleCnt="4" custLinFactNeighborX="-171" custLinFactNeighborY="173">
        <dgm:presLayoutVars>
          <dgm:bulletEnabled val="1"/>
        </dgm:presLayoutVars>
      </dgm:prSet>
      <dgm:spPr/>
    </dgm:pt>
    <dgm:pt modelId="{8678781F-4B88-4572-B0BE-B25F1B8F7ED7}" type="pres">
      <dgm:prSet presAssocID="{B7797D69-2208-4920-AFEA-7E7E72F36C8C}" presName="pillarX" presStyleLbl="node1" presStyleIdx="1" presStyleCnt="4">
        <dgm:presLayoutVars>
          <dgm:bulletEnabled val="1"/>
        </dgm:presLayoutVars>
      </dgm:prSet>
      <dgm:spPr/>
    </dgm:pt>
    <dgm:pt modelId="{9D6917F0-DE03-477A-8819-37FDFB4813F0}" type="pres">
      <dgm:prSet presAssocID="{6B0BD8D7-F7C7-4A51-9AB2-65EC23BDE63A}" presName="pillarX" presStyleLbl="node1" presStyleIdx="2" presStyleCnt="4" custLinFactNeighborX="1784" custLinFactNeighborY="173">
        <dgm:presLayoutVars>
          <dgm:bulletEnabled val="1"/>
        </dgm:presLayoutVars>
      </dgm:prSet>
      <dgm:spPr/>
    </dgm:pt>
    <dgm:pt modelId="{F778B18E-4775-40FC-8704-B52013597CA5}" type="pres">
      <dgm:prSet presAssocID="{501E8010-D95C-4135-9C13-3805520A7F70}" presName="pillarX" presStyleLbl="node1" presStyleIdx="3" presStyleCnt="4">
        <dgm:presLayoutVars>
          <dgm:bulletEnabled val="1"/>
        </dgm:presLayoutVars>
      </dgm:prSet>
      <dgm:spPr/>
    </dgm:pt>
    <dgm:pt modelId="{8C51C915-F6E3-44CF-B131-45DE26ABF735}" type="pres">
      <dgm:prSet presAssocID="{E5ED3C0D-538C-4C73-8404-3C0670D19F1B}" presName="base" presStyleLbl="dkBgShp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2C6EF1E-E73D-4A92-8F89-D4713638E390}" type="presOf" srcId="{2EA6070B-B6EC-4DE2-BF44-329067337491}" destId="{C9D97F56-684B-4454-9A47-E150BDD5A364}" srcOrd="0" destOrd="0" presId="urn:microsoft.com/office/officeart/2005/8/layout/hList3"/>
    <dgm:cxn modelId="{8617D526-7912-46EA-BEFF-53EC8785528F}" srcId="{E5ED3C0D-538C-4C73-8404-3C0670D19F1B}" destId="{501E8010-D95C-4135-9C13-3805520A7F70}" srcOrd="3" destOrd="0" parTransId="{C715CADB-E34F-4DA5-A9F9-EB93D74F6A11}" sibTransId="{6E3D2948-B64C-401A-AE00-9EBAE917D2F5}"/>
    <dgm:cxn modelId="{AA0CE62E-255C-4E87-A2AA-FDE3510E1269}" srcId="{E5ED3C0D-538C-4C73-8404-3C0670D19F1B}" destId="{2EA6070B-B6EC-4DE2-BF44-329067337491}" srcOrd="0" destOrd="0" parTransId="{3FF850CC-9371-41E5-99AD-42E9514FC70D}" sibTransId="{551E24AF-A21C-4CD9-820E-C0F7AC2C61A8}"/>
    <dgm:cxn modelId="{6A679332-E2D6-42A1-B17D-A6BBDBC0E8F9}" srcId="{E5ED3C0D-538C-4C73-8404-3C0670D19F1B}" destId="{6B0BD8D7-F7C7-4A51-9AB2-65EC23BDE63A}" srcOrd="2" destOrd="0" parTransId="{2357BEFF-BEFE-4D9A-ADF2-ADAB89CD7BFE}" sibTransId="{F70DDB44-2E92-4308-9001-4DDD4E4E8907}"/>
    <dgm:cxn modelId="{14E6E43C-543E-4260-80BD-CB49C8684896}" srcId="{0E7AE463-AED8-4969-8E6B-E1DF0F4FC9DC}" destId="{E5ED3C0D-538C-4C73-8404-3C0670D19F1B}" srcOrd="0" destOrd="0" parTransId="{ED9AFFA6-D1AB-4B80-9C95-42234CFEFD6C}" sibTransId="{01C7D6D1-14EA-49FA-92FE-8720EAFEE32C}"/>
    <dgm:cxn modelId="{B177173D-3ACE-4320-B756-BEFB648FA4AB}" type="presOf" srcId="{0E7AE463-AED8-4969-8E6B-E1DF0F4FC9DC}" destId="{6DA368ED-C6EE-48FD-BEB3-AB17145E873A}" srcOrd="0" destOrd="0" presId="urn:microsoft.com/office/officeart/2005/8/layout/hList3"/>
    <dgm:cxn modelId="{5723B59A-04AA-4DA8-A876-7D8C3FBF8E9B}" type="presOf" srcId="{501E8010-D95C-4135-9C13-3805520A7F70}" destId="{F778B18E-4775-40FC-8704-B52013597CA5}" srcOrd="0" destOrd="0" presId="urn:microsoft.com/office/officeart/2005/8/layout/hList3"/>
    <dgm:cxn modelId="{0ACD7C9B-B37D-4FDF-A5C4-2BEB45AD8DB7}" type="presOf" srcId="{6B0BD8D7-F7C7-4A51-9AB2-65EC23BDE63A}" destId="{9D6917F0-DE03-477A-8819-37FDFB4813F0}" srcOrd="0" destOrd="0" presId="urn:microsoft.com/office/officeart/2005/8/layout/hList3"/>
    <dgm:cxn modelId="{D12C28B0-CB62-44BC-84FD-943358E9E02E}" type="presOf" srcId="{E5ED3C0D-538C-4C73-8404-3C0670D19F1B}" destId="{A58823F7-6210-4B38-ACDD-035C9652E929}" srcOrd="0" destOrd="0" presId="urn:microsoft.com/office/officeart/2005/8/layout/hList3"/>
    <dgm:cxn modelId="{090E7BC2-0F09-404F-B233-9450822FA8E5}" type="presOf" srcId="{B7797D69-2208-4920-AFEA-7E7E72F36C8C}" destId="{8678781F-4B88-4572-B0BE-B25F1B8F7ED7}" srcOrd="0" destOrd="0" presId="urn:microsoft.com/office/officeart/2005/8/layout/hList3"/>
    <dgm:cxn modelId="{A47535E7-8D52-4A3C-9DAC-B60FD616B335}" srcId="{E5ED3C0D-538C-4C73-8404-3C0670D19F1B}" destId="{B7797D69-2208-4920-AFEA-7E7E72F36C8C}" srcOrd="1" destOrd="0" parTransId="{A8AA6B84-6ACC-48D3-B183-415EE4EA5A9B}" sibTransId="{4923C57A-FA01-4EAA-8855-8FF46BC94971}"/>
    <dgm:cxn modelId="{16A044F2-7D36-4D08-BD2F-80BCE80CB2B7}" type="presParOf" srcId="{6DA368ED-C6EE-48FD-BEB3-AB17145E873A}" destId="{A58823F7-6210-4B38-ACDD-035C9652E929}" srcOrd="0" destOrd="0" presId="urn:microsoft.com/office/officeart/2005/8/layout/hList3"/>
    <dgm:cxn modelId="{4C68FEA0-80A4-413B-B967-D12EF90DE23D}" type="presParOf" srcId="{6DA368ED-C6EE-48FD-BEB3-AB17145E873A}" destId="{7B1220B8-5F71-4A37-972B-491EB1E03520}" srcOrd="1" destOrd="0" presId="urn:microsoft.com/office/officeart/2005/8/layout/hList3"/>
    <dgm:cxn modelId="{F328BB16-25F7-4DF7-A930-65E5D0F6A92E}" type="presParOf" srcId="{7B1220B8-5F71-4A37-972B-491EB1E03520}" destId="{C9D97F56-684B-4454-9A47-E150BDD5A364}" srcOrd="0" destOrd="0" presId="urn:microsoft.com/office/officeart/2005/8/layout/hList3"/>
    <dgm:cxn modelId="{B168F269-307F-469B-A158-209A64382F55}" type="presParOf" srcId="{7B1220B8-5F71-4A37-972B-491EB1E03520}" destId="{8678781F-4B88-4572-B0BE-B25F1B8F7ED7}" srcOrd="1" destOrd="0" presId="urn:microsoft.com/office/officeart/2005/8/layout/hList3"/>
    <dgm:cxn modelId="{9BBFB3CE-811C-4674-B31F-E9D77DC0FF5F}" type="presParOf" srcId="{7B1220B8-5F71-4A37-972B-491EB1E03520}" destId="{9D6917F0-DE03-477A-8819-37FDFB4813F0}" srcOrd="2" destOrd="0" presId="urn:microsoft.com/office/officeart/2005/8/layout/hList3"/>
    <dgm:cxn modelId="{9EB4B641-F319-41E4-84CF-A55110D009E6}" type="presParOf" srcId="{7B1220B8-5F71-4A37-972B-491EB1E03520}" destId="{F778B18E-4775-40FC-8704-B52013597CA5}" srcOrd="3" destOrd="0" presId="urn:microsoft.com/office/officeart/2005/8/layout/hList3"/>
    <dgm:cxn modelId="{1D21FB8E-F5F8-4070-AB34-943F7491ACC5}" type="presParOf" srcId="{6DA368ED-C6EE-48FD-BEB3-AB17145E873A}" destId="{8C51C915-F6E3-44CF-B131-45DE26ABF7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AE463-AED8-4969-8E6B-E1DF0F4FC9DC}" type="doc">
      <dgm:prSet loTypeId="urn:microsoft.com/office/officeart/2005/8/layout/hLis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o-RO"/>
        </a:p>
      </dgm:t>
    </dgm:pt>
    <dgm:pt modelId="{E5ED3C0D-538C-4C73-8404-3C0670D19F1B}">
      <dgm:prSet phldrT="[Text]" custT="1"/>
      <dgm:spPr/>
      <dgm:t>
        <a:bodyPr/>
        <a:lstStyle/>
        <a:p>
          <a:r>
            <a:rPr lang="ro-RO" sz="2500" dirty="0">
              <a:latin typeface="Trebuchet MS" panose="020B0603020202020204" pitchFamily="34" charset="0"/>
            </a:rPr>
            <a:t>LEADERSHIP ȘI TALENT MANAGEMENT ÎN </a:t>
          </a:r>
          <a:r>
            <a:rPr lang="ro-RO" sz="2500" b="0" i="0" dirty="0">
              <a:latin typeface="Trebuchet MS" panose="020B0603020202020204" pitchFamily="34" charset="0"/>
            </a:rPr>
            <a:t>CONTEXTUL NOILOR TEHNOLOGII ȘI AL TRANSFORMĂRII DIGITALE</a:t>
          </a:r>
          <a:endParaRPr lang="ro-RO" sz="2500" b="0" dirty="0">
            <a:latin typeface="Trebuchet MS" panose="020B0603020202020204" pitchFamily="34" charset="0"/>
          </a:endParaRPr>
        </a:p>
      </dgm:t>
    </dgm:pt>
    <dgm:pt modelId="{01C7D6D1-14EA-49FA-92FE-8720EAFEE32C}" type="sibTrans" cxnId="{14E6E43C-543E-4260-80BD-CB49C8684896}">
      <dgm:prSet/>
      <dgm:spPr/>
      <dgm:t>
        <a:bodyPr/>
        <a:lstStyle/>
        <a:p>
          <a:endParaRPr lang="ro-RO"/>
        </a:p>
      </dgm:t>
    </dgm:pt>
    <dgm:pt modelId="{ED9AFFA6-D1AB-4B80-9C95-42234CFEFD6C}" type="parTrans" cxnId="{14E6E43C-543E-4260-80BD-CB49C8684896}">
      <dgm:prSet/>
      <dgm:spPr/>
      <dgm:t>
        <a:bodyPr/>
        <a:lstStyle/>
        <a:p>
          <a:endParaRPr lang="ro-RO"/>
        </a:p>
      </dgm:t>
    </dgm:pt>
    <dgm:pt modelId="{65EFFF06-05FD-4421-8C69-7FA9075CCBE0}">
      <dgm:prSet custT="1"/>
      <dgm:spPr/>
      <dgm:t>
        <a:bodyPr/>
        <a:lstStyle/>
        <a:p>
          <a:r>
            <a:rPr lang="ro-RO" sz="2500" b="1" dirty="0">
              <a:latin typeface="Trebuchet MS" panose="020B0603020202020204" pitchFamily="34" charset="0"/>
            </a:rPr>
            <a:t>Total participanți certificați: </a:t>
          </a:r>
          <a:r>
            <a:rPr lang="ro-RO" sz="2500" b="1" dirty="0">
              <a:solidFill>
                <a:schemeClr val="bg1"/>
              </a:solidFill>
              <a:latin typeface="Trebuchet MS" panose="020B0603020202020204" pitchFamily="34" charset="0"/>
            </a:rPr>
            <a:t>713</a:t>
          </a:r>
          <a:endParaRPr lang="ro-RO" sz="25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020EDA17-147B-4A61-918C-D1ACB98727BF}" type="parTrans" cxnId="{4F017441-4959-413A-A74E-403E7582747D}">
      <dgm:prSet/>
      <dgm:spPr/>
      <dgm:t>
        <a:bodyPr/>
        <a:lstStyle/>
        <a:p>
          <a:endParaRPr lang="ro-RO"/>
        </a:p>
      </dgm:t>
    </dgm:pt>
    <dgm:pt modelId="{5D99D207-5545-428E-8938-E6577770976D}" type="sibTrans" cxnId="{4F017441-4959-413A-A74E-403E7582747D}">
      <dgm:prSet/>
      <dgm:spPr/>
      <dgm:t>
        <a:bodyPr/>
        <a:lstStyle/>
        <a:p>
          <a:endParaRPr lang="ro-RO"/>
        </a:p>
      </dgm:t>
    </dgm:pt>
    <dgm:pt modelId="{6DA368ED-C6EE-48FD-BEB3-AB17145E873A}" type="pres">
      <dgm:prSet presAssocID="{0E7AE463-AED8-4969-8E6B-E1DF0F4FC9DC}" presName="composite" presStyleCnt="0">
        <dgm:presLayoutVars>
          <dgm:chMax val="1"/>
          <dgm:dir/>
          <dgm:resizeHandles val="exact"/>
        </dgm:presLayoutVars>
      </dgm:prSet>
      <dgm:spPr/>
    </dgm:pt>
    <dgm:pt modelId="{A58823F7-6210-4B38-ACDD-035C9652E929}" type="pres">
      <dgm:prSet presAssocID="{E5ED3C0D-538C-4C73-8404-3C0670D19F1B}" presName="roof" presStyleLbl="dkBgShp" presStyleIdx="0" presStyleCnt="2" custScaleY="169335" custLinFactNeighborY="17334"/>
      <dgm:spPr/>
    </dgm:pt>
    <dgm:pt modelId="{7B1220B8-5F71-4A37-972B-491EB1E03520}" type="pres">
      <dgm:prSet presAssocID="{E5ED3C0D-538C-4C73-8404-3C0670D19F1B}" presName="pillars" presStyleCnt="0"/>
      <dgm:spPr/>
    </dgm:pt>
    <dgm:pt modelId="{C9D97F56-684B-4454-9A47-E150BDD5A364}" type="pres">
      <dgm:prSet presAssocID="{E5ED3C0D-538C-4C73-8404-3C0670D19F1B}" presName="pillar1" presStyleLbl="node1" presStyleIdx="0" presStyleCnt="1" custScaleY="37156" custLinFactNeighborY="-6654">
        <dgm:presLayoutVars>
          <dgm:bulletEnabled val="1"/>
        </dgm:presLayoutVars>
      </dgm:prSet>
      <dgm:spPr/>
    </dgm:pt>
    <dgm:pt modelId="{8C51C915-F6E3-44CF-B131-45DE26ABF735}" type="pres">
      <dgm:prSet presAssocID="{E5ED3C0D-538C-4C73-8404-3C0670D19F1B}" presName="base" presStyleLbl="dkBgShp" presStyleIdx="1" presStyleCnt="2" custLinFactNeighborX="3931" custLinFactNeighborY="1703"/>
      <dgm:spPr>
        <a:noFill/>
      </dgm:spPr>
    </dgm:pt>
  </dgm:ptLst>
  <dgm:cxnLst>
    <dgm:cxn modelId="{62923406-14F2-4E9F-84FC-EDB4126523D9}" type="presOf" srcId="{65EFFF06-05FD-4421-8C69-7FA9075CCBE0}" destId="{C9D97F56-684B-4454-9A47-E150BDD5A364}" srcOrd="0" destOrd="0" presId="urn:microsoft.com/office/officeart/2005/8/layout/hList3"/>
    <dgm:cxn modelId="{14E6E43C-543E-4260-80BD-CB49C8684896}" srcId="{0E7AE463-AED8-4969-8E6B-E1DF0F4FC9DC}" destId="{E5ED3C0D-538C-4C73-8404-3C0670D19F1B}" srcOrd="0" destOrd="0" parTransId="{ED9AFFA6-D1AB-4B80-9C95-42234CFEFD6C}" sibTransId="{01C7D6D1-14EA-49FA-92FE-8720EAFEE32C}"/>
    <dgm:cxn modelId="{4F017441-4959-413A-A74E-403E7582747D}" srcId="{E5ED3C0D-538C-4C73-8404-3C0670D19F1B}" destId="{65EFFF06-05FD-4421-8C69-7FA9075CCBE0}" srcOrd="0" destOrd="0" parTransId="{020EDA17-147B-4A61-918C-D1ACB98727BF}" sibTransId="{5D99D207-5545-428E-8938-E6577770976D}"/>
    <dgm:cxn modelId="{09AFBB48-5007-4432-BCB6-177E79A8FD95}" type="presOf" srcId="{E5ED3C0D-538C-4C73-8404-3C0670D19F1B}" destId="{A58823F7-6210-4B38-ACDD-035C9652E929}" srcOrd="0" destOrd="0" presId="urn:microsoft.com/office/officeart/2005/8/layout/hList3"/>
    <dgm:cxn modelId="{374FE8AD-A49A-44CC-8702-7F0557CCF782}" type="presOf" srcId="{0E7AE463-AED8-4969-8E6B-E1DF0F4FC9DC}" destId="{6DA368ED-C6EE-48FD-BEB3-AB17145E873A}" srcOrd="0" destOrd="0" presId="urn:microsoft.com/office/officeart/2005/8/layout/hList3"/>
    <dgm:cxn modelId="{8F2CA449-A554-473C-AF44-5BA08EF5FDAF}" type="presParOf" srcId="{6DA368ED-C6EE-48FD-BEB3-AB17145E873A}" destId="{A58823F7-6210-4B38-ACDD-035C9652E929}" srcOrd="0" destOrd="0" presId="urn:microsoft.com/office/officeart/2005/8/layout/hList3"/>
    <dgm:cxn modelId="{1BDD5DC4-9AE9-49F8-A13D-DA08BE8201B6}" type="presParOf" srcId="{6DA368ED-C6EE-48FD-BEB3-AB17145E873A}" destId="{7B1220B8-5F71-4A37-972B-491EB1E03520}" srcOrd="1" destOrd="0" presId="urn:microsoft.com/office/officeart/2005/8/layout/hList3"/>
    <dgm:cxn modelId="{4DB8AD5F-57D6-481E-B949-9626F8A3D660}" type="presParOf" srcId="{7B1220B8-5F71-4A37-972B-491EB1E03520}" destId="{C9D97F56-684B-4454-9A47-E150BDD5A364}" srcOrd="0" destOrd="0" presId="urn:microsoft.com/office/officeart/2005/8/layout/hList3"/>
    <dgm:cxn modelId="{855D8704-86D0-45E2-9B70-07D0C6CFCE08}" type="presParOf" srcId="{6DA368ED-C6EE-48FD-BEB3-AB17145E873A}" destId="{8C51C915-F6E3-44CF-B131-45DE26ABF7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3542-796D-4FEA-B6AD-8C5845A4EF85}">
      <dsp:nvSpPr>
        <dsp:cNvPr id="0" name=""/>
        <dsp:cNvSpPr/>
      </dsp:nvSpPr>
      <dsp:spPr>
        <a:xfrm>
          <a:off x="1843625" y="8987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kern="12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30.000 funcționari publici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2302507" y="396499"/>
        <a:ext cx="1894738" cy="2511163"/>
      </dsp:txXfrm>
    </dsp:sp>
    <dsp:sp modelId="{69841190-FBA7-46B4-BDA2-1263B045AECA}">
      <dsp:nvSpPr>
        <dsp:cNvPr id="0" name=""/>
        <dsp:cNvSpPr/>
      </dsp:nvSpPr>
      <dsp:spPr>
        <a:xfrm>
          <a:off x="4212048" y="8987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2.500 funcționari publici de conducere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5144615" y="396499"/>
        <a:ext cx="1894738" cy="2511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23F7-6210-4B38-ACDD-035C9652E929}">
      <dsp:nvSpPr>
        <dsp:cNvPr id="0" name=""/>
        <dsp:cNvSpPr/>
      </dsp:nvSpPr>
      <dsp:spPr>
        <a:xfrm>
          <a:off x="0" y="0"/>
          <a:ext cx="6429793" cy="102051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dirty="0">
              <a:latin typeface="Trebuchet MS" panose="020B0603020202020204" pitchFamily="34" charset="0"/>
            </a:rPr>
            <a:t>COMPETENȚE DIGITALE AVANSATE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latin typeface="Trebuchet MS" panose="020B0603020202020204" pitchFamily="34" charset="0"/>
            </a:rPr>
            <a:t>Total participanți certificați: </a:t>
          </a:r>
          <a:r>
            <a:rPr lang="ro-RO" sz="2500" b="1" kern="1200" dirty="0">
              <a:solidFill>
                <a:schemeClr val="bg1"/>
              </a:solidFill>
              <a:latin typeface="Trebuchet MS" panose="020B0603020202020204" pitchFamily="34" charset="0"/>
            </a:rPr>
            <a:t>2315</a:t>
          </a:r>
        </a:p>
      </dsp:txBody>
      <dsp:txXfrm>
        <a:off x="0" y="0"/>
        <a:ext cx="6429793" cy="1020518"/>
      </dsp:txXfrm>
    </dsp:sp>
    <dsp:sp modelId="{C9D97F56-684B-4454-9A47-E150BDD5A364}">
      <dsp:nvSpPr>
        <dsp:cNvPr id="0" name=""/>
        <dsp:cNvSpPr/>
      </dsp:nvSpPr>
      <dsp:spPr>
        <a:xfrm>
          <a:off x="0" y="1024225"/>
          <a:ext cx="1607448" cy="214308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Trebuchet MS" panose="020B0603020202020204" pitchFamily="34" charset="0"/>
            </a:rPr>
            <a:t>Management în contextul digitalizării administrației publice: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Trebuchet MS" panose="020B0603020202020204" pitchFamily="34" charset="0"/>
            </a:rPr>
            <a:t>1094 certificați</a:t>
          </a:r>
        </a:p>
      </dsp:txBody>
      <dsp:txXfrm>
        <a:off x="0" y="1024225"/>
        <a:ext cx="1607448" cy="2143088"/>
      </dsp:txXfrm>
    </dsp:sp>
    <dsp:sp modelId="{8678781F-4B88-4572-B0BE-B25F1B8F7ED7}">
      <dsp:nvSpPr>
        <dsp:cNvPr id="0" name=""/>
        <dsp:cNvSpPr/>
      </dsp:nvSpPr>
      <dsp:spPr>
        <a:xfrm>
          <a:off x="1607448" y="1020518"/>
          <a:ext cx="1607448" cy="214308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Trebuchet MS" panose="020B0603020202020204" pitchFamily="34" charset="0"/>
            </a:rPr>
            <a:t>Comunicare în contextul digitalizării administrației publice: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Trebuchet MS" panose="020B0603020202020204" pitchFamily="34" charset="0"/>
            </a:rPr>
            <a:t>410 certificați</a:t>
          </a:r>
        </a:p>
      </dsp:txBody>
      <dsp:txXfrm>
        <a:off x="1607448" y="1020518"/>
        <a:ext cx="1607448" cy="2143088"/>
      </dsp:txXfrm>
    </dsp:sp>
    <dsp:sp modelId="{9D6917F0-DE03-477A-8819-37FDFB4813F0}">
      <dsp:nvSpPr>
        <dsp:cNvPr id="0" name=""/>
        <dsp:cNvSpPr/>
      </dsp:nvSpPr>
      <dsp:spPr>
        <a:xfrm>
          <a:off x="3243573" y="1024225"/>
          <a:ext cx="1607448" cy="214308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Trebuchet MS" panose="020B0603020202020204" pitchFamily="34" charset="0"/>
            </a:rPr>
            <a:t>Financiar în contextul digitalizării administrației publice: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Trebuchet MS" panose="020B0603020202020204" pitchFamily="34" charset="0"/>
            </a:rPr>
            <a:t>292 certificați</a:t>
          </a:r>
        </a:p>
      </dsp:txBody>
      <dsp:txXfrm>
        <a:off x="3243573" y="1024225"/>
        <a:ext cx="1607448" cy="2143088"/>
      </dsp:txXfrm>
    </dsp:sp>
    <dsp:sp modelId="{F778B18E-4775-40FC-8704-B52013597CA5}">
      <dsp:nvSpPr>
        <dsp:cNvPr id="0" name=""/>
        <dsp:cNvSpPr/>
      </dsp:nvSpPr>
      <dsp:spPr>
        <a:xfrm>
          <a:off x="4822344" y="1020518"/>
          <a:ext cx="1607448" cy="214308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Trebuchet MS" panose="020B0603020202020204" pitchFamily="34" charset="0"/>
            </a:rPr>
            <a:t>Back Office în contextul digitalizării administrației publice: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Trebuchet MS" panose="020B0603020202020204" pitchFamily="34" charset="0"/>
            </a:rPr>
            <a:t>519 certificați</a:t>
          </a:r>
        </a:p>
      </dsp:txBody>
      <dsp:txXfrm>
        <a:off x="4822344" y="1020518"/>
        <a:ext cx="1607448" cy="2143088"/>
      </dsp:txXfrm>
    </dsp:sp>
    <dsp:sp modelId="{8C51C915-F6E3-44CF-B131-45DE26ABF735}">
      <dsp:nvSpPr>
        <dsp:cNvPr id="0" name=""/>
        <dsp:cNvSpPr/>
      </dsp:nvSpPr>
      <dsp:spPr>
        <a:xfrm>
          <a:off x="0" y="3163607"/>
          <a:ext cx="6429793" cy="23812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23F7-6210-4B38-ACDD-035C9652E929}">
      <dsp:nvSpPr>
        <dsp:cNvPr id="0" name=""/>
        <dsp:cNvSpPr/>
      </dsp:nvSpPr>
      <dsp:spPr>
        <a:xfrm>
          <a:off x="0" y="2"/>
          <a:ext cx="3950207" cy="1728094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dirty="0">
              <a:latin typeface="Trebuchet MS" panose="020B0603020202020204" pitchFamily="34" charset="0"/>
            </a:rPr>
            <a:t>LEADERSHIP ȘI TALENT MANAGEMENT ÎN </a:t>
          </a:r>
          <a:r>
            <a:rPr lang="ro-RO" sz="2500" b="0" i="0" kern="1200" dirty="0">
              <a:latin typeface="Trebuchet MS" panose="020B0603020202020204" pitchFamily="34" charset="0"/>
            </a:rPr>
            <a:t>CONTEXTUL NOILOR TEHNOLOGII ȘI AL TRANSFORMĂRII DIGITALE</a:t>
          </a:r>
          <a:endParaRPr lang="ro-RO" sz="2500" b="0" kern="1200" dirty="0">
            <a:latin typeface="Trebuchet MS" panose="020B0603020202020204" pitchFamily="34" charset="0"/>
          </a:endParaRPr>
        </a:p>
      </dsp:txBody>
      <dsp:txXfrm>
        <a:off x="0" y="2"/>
        <a:ext cx="3950207" cy="1728094"/>
      </dsp:txXfrm>
    </dsp:sp>
    <dsp:sp modelId="{C9D97F56-684B-4454-9A47-E150BDD5A364}">
      <dsp:nvSpPr>
        <dsp:cNvPr id="0" name=""/>
        <dsp:cNvSpPr/>
      </dsp:nvSpPr>
      <dsp:spPr>
        <a:xfrm>
          <a:off x="0" y="1728212"/>
          <a:ext cx="3950207" cy="79628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latin typeface="Trebuchet MS" panose="020B0603020202020204" pitchFamily="34" charset="0"/>
            </a:rPr>
            <a:t>Total participanți certificați: </a:t>
          </a:r>
          <a:r>
            <a:rPr lang="ro-RO" sz="2500" b="1" kern="1200" dirty="0">
              <a:solidFill>
                <a:schemeClr val="bg1"/>
              </a:solidFill>
              <a:latin typeface="Trebuchet MS" panose="020B0603020202020204" pitchFamily="34" charset="0"/>
            </a:rPr>
            <a:t>713</a:t>
          </a:r>
          <a:endParaRPr lang="ro-RO" sz="25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0" y="1728212"/>
        <a:ext cx="3950207" cy="796286"/>
      </dsp:txXfrm>
    </dsp:sp>
    <dsp:sp modelId="{8C51C915-F6E3-44CF-B131-45DE26ABF735}">
      <dsp:nvSpPr>
        <dsp:cNvPr id="0" name=""/>
        <dsp:cNvSpPr/>
      </dsp:nvSpPr>
      <dsp:spPr>
        <a:xfrm>
          <a:off x="0" y="3340501"/>
          <a:ext cx="3950207" cy="23812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DCEF-93B8-4AC8-A797-FDA49B0F77FE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2BE3-8D6A-4E37-AAF4-910EDCB1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4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DC2DE6-7698-3B99-68A7-E73AFEDE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C9087F1-7CF2-D881-A505-2A8735217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A6CDF43-D9DE-DCD8-F342-A801657F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E7F8-1730-401C-B52C-81BC913F0379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7FC87-4F71-3ACC-E2F5-8BE54517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5CE138-AA6B-B41F-BC1A-2A2F6687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6FA2A7-0FAC-306C-5EFF-A4CBBB11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55C5774-D76E-63C5-328D-66FE0506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F524F89-3F27-336C-81E8-70A83527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1F7-41FF-454D-BA3E-484A6F1C6BB6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B3B1391-2B26-1BA0-0F13-1D5A9A1D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22DC6D0-6120-9D49-046C-C01CDC7B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D531F46E-801C-1499-B79A-CF1132CD8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75DB6B5-5D4E-6723-B84A-5B02F1471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B31C3C4-81A6-3DBE-3AC2-937F24EE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B891-5821-45BA-AD2A-CE82BA6808A4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F504C7-CA57-9366-5C9D-9C657BA0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8BFC2F5-0F04-A556-E5A0-C8477032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423D08-90CD-4135-5122-548A73D0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34E4DE-9E86-DF8F-9C6F-177ADE9A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AAF6320-CBA9-39F1-13BD-3DF40FA1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C60-3579-4912-811B-42F779FBD2D5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C751396-B6B7-B2CF-295F-7D49DB4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C4F0779-7E7D-CC68-CF8D-0790D14D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4EF3A1-922C-5F9E-5F97-22ABAD2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F138641-A4B5-A4FB-8A1A-80DE48816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013CBF6-75DC-0168-FB19-AC688029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C179-9BB5-4DD5-BA55-B42C7D6FC971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4BE59DF-CEE9-B7AD-5FC4-9AAA11A7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AC33E97-95ED-EA5C-DA1F-159E517C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115984-73BE-DFDB-F800-17073C82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9F89358-498B-C203-E842-5F2EA75B6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A5B0670-C8C1-2B97-2963-23C17580F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B2AF21A-AD76-1BEB-1B38-96672805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8DBF-C2E8-45F8-9238-AD3FCAC1FD7F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0654204-FC98-633F-859B-32A891D8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8C676C0-BEE9-A271-75C8-445FD351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C9877E-DEEE-AF18-94F3-0719346A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3A2F9CD-2AA6-3CBA-FEFC-BF1CC5492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DEF1AAB-024C-362D-DE4A-2ACE3AC58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E3E0329-0E4C-F2C9-7F22-F433C7BBC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D2423F8-C4A5-0F39-32D9-F3020AB10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6319F78-2AF4-AC99-D90E-570F27B4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2C06-1361-4795-A9F6-AD220FE7BF53}" type="datetime1">
              <a:rPr lang="en-US" smtClean="0"/>
              <a:t>8/28/2024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A68FD84-439E-14D7-08F9-6B5CA12C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1ED0F573-04E5-D6EC-243C-F0D35BC5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54E6FC-9156-2FAA-BB12-9A5FDADD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946A66-3244-B8C5-053B-3CF80CC7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F6F2-C7CC-4F36-8302-773F777CEBD5}" type="datetime1">
              <a:rPr lang="en-US" smtClean="0"/>
              <a:t>8/28/2024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425CC23-96EE-7BD1-5777-C6727236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9B358A5-3C9F-DDCA-93F5-91F192B2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0AE97222-C5DD-999F-865C-172B0E38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213-7C95-48B3-8E22-D65EA3B7371E}" type="datetime1">
              <a:rPr lang="en-US" smtClean="0"/>
              <a:t>8/28/2024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53029F3B-7B93-7CF2-A8DF-C70F34E8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1A603F4-A1C1-B39E-6E94-3BE7104C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F46425F-B892-739A-D480-5AA547BF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D2023CA-BD8F-013C-E2A6-30072361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EC7A788-1862-3257-69A2-37F4C482C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839742-2F6D-3976-925C-58FB95CC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4BAF-7751-4DD6-92AB-5E57017BB3B9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7C65C97-6172-8156-C29F-B8BBFF4F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BDBB77-AD21-F3B7-CA78-D858B099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5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5B5587-DA18-10F5-283A-B5534B5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ED16008-53E7-65E4-BD00-940688C53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9946469-190D-B249-A109-83CC7CBF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5D5E121-0BC7-E5DB-21BF-C28601C0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098B-7DB2-4C9B-AB8A-2F4E9822AA92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D3DA18C-46E7-8794-4629-38850B88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B85FC55-A2FB-6161-872B-2BBACF74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4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C7E6125C-58A1-02A6-A2CC-139880A8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65C0E15-0570-88EE-8FDF-1F54D8DB8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5399E01-4009-A9D8-5127-76E5CD2E6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09A3-C907-4D67-80B5-AC2793A61195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243FDDF-B1F9-C5B0-F8C2-F7791AACF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89B02DC-EC4A-0AA3-50DC-652346259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anfp.gov.ro/proiecte/proiecte-in-implementare/proiecte-pnrr/proiecte-pnrr-lista/organizarea-cadrelor-de-competenta-din-administratia-publica-centrala/#sec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hyperlink" Target="https://www.anfp.gov.ro/proiecte/tinta-nr-185/programe-de-formare-tinta-nr-185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3" Type="http://schemas.openxmlformats.org/officeDocument/2006/relationships/image" Target="../media/image4.svg"/><Relationship Id="rId21" Type="http://schemas.microsoft.com/office/2007/relationships/diagramDrawing" Target="../diagrams/drawing3.xml"/><Relationship Id="rId7" Type="http://schemas.openxmlformats.org/officeDocument/2006/relationships/image" Target="../media/image8.png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" Type="http://schemas.openxmlformats.org/officeDocument/2006/relationships/image" Target="../media/image3.png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hyperlink" Target="https://www.anfp.gov.ro:8080/opendata.aspx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hyperlink" Target="https://www.anfp.gov.ro:808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hyperlink" Target="https://www.anfp.gov.ro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3.jpeg"/><Relationship Id="rId3" Type="http://schemas.openxmlformats.org/officeDocument/2006/relationships/image" Target="../media/image4.svg"/><Relationship Id="rId21" Type="http://schemas.openxmlformats.org/officeDocument/2006/relationships/image" Target="../media/image45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42.jpeg"/><Relationship Id="rId2" Type="http://schemas.openxmlformats.org/officeDocument/2006/relationships/image" Target="../media/image3.png"/><Relationship Id="rId16" Type="http://schemas.openxmlformats.org/officeDocument/2006/relationships/image" Target="../media/image41.jpeg"/><Relationship Id="rId20" Type="http://schemas.openxmlformats.org/officeDocument/2006/relationships/hyperlink" Target="mailto:formare185@anfp.gov.r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40.jpeg"/><Relationship Id="rId10" Type="http://schemas.openxmlformats.org/officeDocument/2006/relationships/image" Target="../media/image9.png"/><Relationship Id="rId19" Type="http://schemas.openxmlformats.org/officeDocument/2006/relationships/image" Target="../media/image44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hyperlink" Target="https://www.anfp.gov.ro/R/Doc/2023/Concurs%20National/Raport%20final/raport%20final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concurs-national.anfp.gov.ro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concurs-national.anfp.gov.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848" y="2390774"/>
            <a:ext cx="925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Transformarea administrației publice pentru viitor – prezentarea elementelor de reformă introduse de ANFP prin proiectele PNRR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173" y="4138612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Lavinia Niculescu, secretar general ANFP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1CD00-DBD7-38C4-C81A-219D88DF7F79}"/>
              </a:ext>
            </a:extLst>
          </p:cNvPr>
          <p:cNvSpPr txBox="1"/>
          <p:nvPr/>
        </p:nvSpPr>
        <p:spPr>
          <a:xfrm>
            <a:off x="1152144" y="4914831"/>
            <a:ext cx="974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29 august 2024 – Conferința de prezentare a proiectului jalon 418 „Intrarea în vigoare a două acte legislative privind managementul resurselor umane″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9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419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2603089" y="1990119"/>
            <a:ext cx="72084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8229" y="3419473"/>
            <a:ext cx="4652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Abilități pentru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performanță;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Recrutarea și evoluția în carieră;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Evaluarea performanțelor;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Managementul talentelor;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Atragerea și retenția personalului;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752658" y="3619816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Flowchart: Connector 18"/>
          <p:cNvSpPr/>
          <p:nvPr/>
        </p:nvSpPr>
        <p:spPr>
          <a:xfrm>
            <a:off x="758679" y="3964760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Flowchart: Connector 19"/>
          <p:cNvSpPr/>
          <p:nvPr/>
        </p:nvSpPr>
        <p:spPr>
          <a:xfrm>
            <a:off x="752658" y="4304673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Flowchart: Connector 20"/>
          <p:cNvSpPr/>
          <p:nvPr/>
        </p:nvSpPr>
        <p:spPr>
          <a:xfrm>
            <a:off x="752658" y="4672012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3" name="Flowchart: Connector 22"/>
          <p:cNvSpPr/>
          <p:nvPr/>
        </p:nvSpPr>
        <p:spPr>
          <a:xfrm>
            <a:off x="758679" y="5046967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CF458-2B66-BCF4-099E-792012421F8B}"/>
              </a:ext>
            </a:extLst>
          </p:cNvPr>
          <p:cNvSpPr txBox="1"/>
          <p:nvPr/>
        </p:nvSpPr>
        <p:spPr>
          <a:xfrm>
            <a:off x="274159" y="2523943"/>
            <a:ext cx="5346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" dirty="0">
                <a:solidFill>
                  <a:srgbClr val="002576"/>
                </a:solidFill>
                <a:latin typeface="Trebuchet MS" panose="020B0603020202020204" pitchFamily="34" charset="0"/>
              </a:rPr>
              <a:t>SC Ernst &amp; Young SRL, în calitate de lider al Asocierii dintre Societatea Ascendis Consulting SRL, Băncilă, Diaconu și Asociații - Societate Profesională de Avocați cu Răspundere Limitată, Societatea 42 Organizational Assessment SRL, EY Cyprus Advisory Services Limited - Ernst &amp; Young Cyprus Limited</a:t>
            </a:r>
            <a:endParaRPr lang="en-GB" sz="2000" b="1" dirty="0"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D5BFA6-0D7A-BFEA-B8B9-229A49921B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3912" y="2640527"/>
            <a:ext cx="5595067" cy="28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419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2603089" y="1990119"/>
            <a:ext cx="72084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454" y="3941773"/>
            <a:ext cx="359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Metodologia de analiză a posturilor</a:t>
            </a:r>
          </a:p>
          <a:p>
            <a:pPr>
              <a:lnSpc>
                <a:spcPct val="150000"/>
              </a:lnSpc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Compendiu de competențe specifice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732155" y="4065820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Flowchart: Connector 18"/>
          <p:cNvSpPr/>
          <p:nvPr/>
        </p:nvSpPr>
        <p:spPr>
          <a:xfrm>
            <a:off x="732155" y="4432951"/>
            <a:ext cx="209550" cy="199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717B9-7D45-E845-2249-76B68EB00194}"/>
              </a:ext>
            </a:extLst>
          </p:cNvPr>
          <p:cNvSpPr txBox="1"/>
          <p:nvPr/>
        </p:nvSpPr>
        <p:spPr>
          <a:xfrm>
            <a:off x="4560830" y="3989186"/>
            <a:ext cx="7356722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14"/>
              </a:rPr>
              <a:t>https://www.anfp.gov.ro/proiecte/proiecte-in-implementare/proiecte-pnrr/proiecte-pnrr-lista/organizarea-cadrelor-de-competenta-din-administratia-publica-centrala/#sec2</a:t>
            </a: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ADB19-8FFE-EFB4-43DC-8D35454694C5}"/>
              </a:ext>
            </a:extLst>
          </p:cNvPr>
          <p:cNvSpPr txBox="1"/>
          <p:nvPr/>
        </p:nvSpPr>
        <p:spPr>
          <a:xfrm>
            <a:off x="591886" y="2526001"/>
            <a:ext cx="1123082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Competență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= 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et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caracteristici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personale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demonstrabile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măsurabile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cuprinde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cunoștințe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atitudini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aptitudini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abilități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care fac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posibilă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îndeplinirea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eficace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şi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eficientă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unei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activități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ro-RO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Competențe specifice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competențe obligatorii care au în componentă cunoștințe, atitudini, aptitudini </a:t>
            </a:r>
            <a:r>
              <a:rPr lang="ro-RO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abilități, stabilite la nivelul instituției pentru fiecare post în parte, necesare ocupării funcției respective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6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419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2603089" y="1990119"/>
            <a:ext cx="72084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>
                <a:solidFill>
                  <a:srgbClr val="0025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</a:p>
          <a:p>
            <a:pPr algn="ctr"/>
            <a:r>
              <a:rPr lang="en-US" sz="1100" b="1" dirty="0">
                <a:solidFill>
                  <a:srgbClr val="0025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6E1DE3-E50F-98CF-A908-3D3274409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10648"/>
              </p:ext>
            </p:extLst>
          </p:nvPr>
        </p:nvGraphicFramePr>
        <p:xfrm>
          <a:off x="630562" y="2467173"/>
          <a:ext cx="4828405" cy="3012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8548">
                  <a:extLst>
                    <a:ext uri="{9D8B030D-6E8A-4147-A177-3AD203B41FA5}">
                      <a16:colId xmlns:a16="http://schemas.microsoft.com/office/drawing/2014/main" val="602139256"/>
                    </a:ext>
                  </a:extLst>
                </a:gridCol>
                <a:gridCol w="2549857">
                  <a:extLst>
                    <a:ext uri="{9D8B030D-6E8A-4147-A177-3AD203B41FA5}">
                      <a16:colId xmlns:a16="http://schemas.microsoft.com/office/drawing/2014/main" val="2265009396"/>
                    </a:ext>
                  </a:extLst>
                </a:gridCol>
              </a:tblGrid>
              <a:tr h="399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en-US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posturi</a:t>
                      </a:r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avizate</a:t>
                      </a:r>
                      <a:r>
                        <a:rPr lang="ro-R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62065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</a:t>
                      </a:r>
                      <a:r>
                        <a:rPr lang="ro-RO" sz="1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942913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106055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590891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8795214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o-RO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882715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43</a:t>
                      </a:r>
                      <a:r>
                        <a:rPr lang="ro-RO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583656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o-RO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796893"/>
                  </a:ext>
                </a:extLst>
              </a:tr>
              <a:tr h="6724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4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54</a:t>
                      </a:r>
                      <a:r>
                        <a:rPr lang="ro-R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437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64673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F7D22A-B85A-F138-468F-B99CCD7C4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52292"/>
              </p:ext>
            </p:extLst>
          </p:nvPr>
        </p:nvGraphicFramePr>
        <p:xfrm>
          <a:off x="6733034" y="2467172"/>
          <a:ext cx="4828403" cy="3003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774">
                  <a:extLst>
                    <a:ext uri="{9D8B030D-6E8A-4147-A177-3AD203B41FA5}">
                      <a16:colId xmlns:a16="http://schemas.microsoft.com/office/drawing/2014/main" val="2150865486"/>
                    </a:ext>
                  </a:extLst>
                </a:gridCol>
                <a:gridCol w="2810629">
                  <a:extLst>
                    <a:ext uri="{9D8B030D-6E8A-4147-A177-3AD203B41FA5}">
                      <a16:colId xmlns:a16="http://schemas.microsoft.com/office/drawing/2014/main" val="3109559809"/>
                    </a:ext>
                  </a:extLst>
                </a:gridCol>
              </a:tblGrid>
              <a:tr h="612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ro-RO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autorități și instituții publice pentru care s-au avizat posturile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619249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</a:t>
                      </a:r>
                      <a:r>
                        <a:rPr lang="ro-RO" sz="14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915640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377683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69598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833975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5120262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842769"/>
                  </a:ext>
                </a:extLst>
              </a:tr>
              <a:tr h="24870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025379"/>
                  </a:ext>
                </a:extLst>
              </a:tr>
              <a:tr h="639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4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1.343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24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60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3A704-4B01-EED9-EFDE-62EB0542C2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008" y="1819274"/>
            <a:ext cx="7306695" cy="22863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C9DA8D-FBB8-1DCB-89C2-FEBF6E97CD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537" y="4201192"/>
            <a:ext cx="7792537" cy="12003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BED131-1CF6-4E85-B10F-7C929F5E04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39283" y="1749896"/>
            <a:ext cx="3682175" cy="23489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16116A-E0D8-CABD-20C8-8E41A1042D2A}"/>
              </a:ext>
            </a:extLst>
          </p:cNvPr>
          <p:cNvSpPr txBox="1"/>
          <p:nvPr/>
        </p:nvSpPr>
        <p:spPr>
          <a:xfrm>
            <a:off x="8751513" y="4546226"/>
            <a:ext cx="291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Niveluri de certificare de tip ECDL /ICDL – corespondențe cunoștințe TIC (OUG nr. 121/2023)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0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370" y="1630594"/>
            <a:ext cx="1089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Asistența tehnică furnizată de către Banca Mondială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446" y="2303284"/>
            <a:ext cx="81107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POCA 2014-2020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proiectul „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Dezvoltarea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unui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sistem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management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unitar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al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resurselor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umane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administraţia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”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(SIPOCA 136), finalizat în 2022: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Noul model de recrutare în funcția publică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Dezvoltarea și operaționalizarea cadrelor de competență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Jalon 419: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Sprijin gestionare și coordonare politici MRU;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Program de consolidare a capacității funcționarilor publici de conducere;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Activitate analitică MRU – date pentru forța de muncă strategică.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TSI 2024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proiectul 24RO09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„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Dezvoltarea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cadrului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competențe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digitale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generale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pentru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funcționarii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România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”</a:t>
            </a: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6E313-CA26-3BD8-ABE6-42F4B2CADC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2531" y="2316841"/>
            <a:ext cx="3475021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418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2016579" y="1990119"/>
            <a:ext cx="786084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Identificarea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și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implementarea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unor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soluții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privind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creșterea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prestigiului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funcției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ro-RO" sz="1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vi-VN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Asocierea dintre Rovner &amp; Moore SRL, Public Research SRL, Asociația</a:t>
            </a:r>
          </a:p>
          <a:p>
            <a:pPr algn="ctr"/>
            <a:r>
              <a:rPr lang="vi-VN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Română pentru Transparență| Transparency International Romania și</a:t>
            </a:r>
          </a:p>
          <a:p>
            <a:pPr algn="ctr"/>
            <a:r>
              <a:rPr lang="vi-VN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Deloitte Consultanță SRL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447" y="3319273"/>
            <a:ext cx="69574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2 propuneri legislative elaborate             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ADOPTARE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Introducere </a:t>
            </a:r>
            <a:r>
              <a:rPr lang="vi-VN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modificări privind gestionarea carierei funcționarilor publici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=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&gt; </a:t>
            </a:r>
            <a:r>
              <a:rPr lang="vi-VN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meritocrație</a:t>
            </a:r>
            <a:endParaRPr lang="ro-RO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Reglementarea gestionării personalului contractual din administrația publică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26360" y="3867873"/>
            <a:ext cx="439145" cy="14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3C404C-5040-C67D-0BF7-9DEF788560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870224" y="2973898"/>
            <a:ext cx="3797319" cy="25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639252" y="1414977"/>
            <a:ext cx="10913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COMPETENȚE DIGITALE AVANSATE </a:t>
            </a:r>
            <a:r>
              <a:rPr lang="ro-RO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PENTRU FUNCȚIONARII PUBLICI (ținta 185)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035" y="2370181"/>
            <a:ext cx="252218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200" dirty="0">
                <a:solidFill>
                  <a:srgbClr val="002576"/>
                </a:solidFill>
                <a:latin typeface="Trebuchet MS" panose="020B0603020202020204" pitchFamily="34" charset="0"/>
              </a:rPr>
              <a:t>Prestator servicii de formare și conexe:</a:t>
            </a:r>
          </a:p>
          <a:p>
            <a:pPr algn="just"/>
            <a:r>
              <a:rPr lang="ro-RO" sz="1200" dirty="0">
                <a:solidFill>
                  <a:srgbClr val="002576"/>
                </a:solidFill>
                <a:latin typeface="Trebuchet MS" panose="020B0603020202020204" pitchFamily="34" charset="0"/>
              </a:rPr>
              <a:t>Asocierea </a:t>
            </a:r>
            <a:r>
              <a:rPr lang="ro-RO" sz="1100" dirty="0">
                <a:solidFill>
                  <a:srgbClr val="002576"/>
                </a:solidFill>
                <a:latin typeface="Trebuchet MS" panose="020B0603020202020204" pitchFamily="34" charset="0"/>
              </a:rPr>
              <a:t>AVENSA CONSULTING SRL, FORO DE FORMACION Y EDICIONES SL, AGRUPACION DE PROFESIONALES PARA EL DESARROLLO INTERNACIONAL SL, FUNDACION ETEA PARA EL DESARROLLO Y LA COOPERATION (Institutul de Dezvoltare al Universității Loyola </a:t>
            </a:r>
            <a:r>
              <a:rPr lang="ro-RO" sz="1100" dirty="0" err="1">
                <a:solidFill>
                  <a:srgbClr val="002576"/>
                </a:solidFill>
                <a:latin typeface="Trebuchet MS" panose="020B0603020202020204" pitchFamily="34" charset="0"/>
              </a:rPr>
              <a:t>Andalucía</a:t>
            </a:r>
            <a:r>
              <a:rPr lang="ro-RO" sz="1100" dirty="0">
                <a:solidFill>
                  <a:srgbClr val="002576"/>
                </a:solidFill>
                <a:latin typeface="Trebuchet MS" panose="020B0603020202020204" pitchFamily="34" charset="0"/>
              </a:rPr>
              <a:t>), SMART INTEGRATION SRL și EUROJOBS SRL cu lider de asociere AVENSA CONSULTING SRL</a:t>
            </a:r>
          </a:p>
          <a:p>
            <a:pPr algn="just"/>
            <a:endParaRPr lang="en-US" sz="1200" dirty="0">
              <a:solidFill>
                <a:srgbClr val="002576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3469" y="2384273"/>
            <a:ext cx="2325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200" dirty="0">
                <a:solidFill>
                  <a:srgbClr val="002576"/>
                </a:solidFill>
                <a:latin typeface="Trebuchet MS" panose="020B0603020202020204" pitchFamily="34" charset="0"/>
              </a:rPr>
              <a:t>Prestator servicii de formare și conexe:</a:t>
            </a:r>
          </a:p>
          <a:p>
            <a:pPr algn="just"/>
            <a:r>
              <a:rPr lang="ro-RO" sz="1200" dirty="0">
                <a:solidFill>
                  <a:srgbClr val="002576"/>
                </a:solidFill>
                <a:latin typeface="Trebuchet MS" panose="020B0603020202020204" pitchFamily="34" charset="0"/>
              </a:rPr>
              <a:t>Asocierea SMART INTEGRATION SRL și EUROJOBS SRL cu lider de asociere SMART INTEGRATION SRL</a:t>
            </a:r>
            <a:endParaRPr lang="en-US" sz="1200" dirty="0">
              <a:solidFill>
                <a:srgbClr val="00257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D505C6-C66F-2660-D14E-80A0F7F6A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237265"/>
              </p:ext>
            </p:extLst>
          </p:nvPr>
        </p:nvGraphicFramePr>
        <p:xfrm>
          <a:off x="1435112" y="2384273"/>
          <a:ext cx="9341862" cy="33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CCF7200-4278-923B-1F02-5785E1DA5A41}"/>
              </a:ext>
            </a:extLst>
          </p:cNvPr>
          <p:cNvSpPr txBox="1"/>
          <p:nvPr/>
        </p:nvSpPr>
        <p:spPr>
          <a:xfrm>
            <a:off x="490629" y="4850303"/>
            <a:ext cx="233486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începând din iunie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2024 - online)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75745D-BA56-D255-A1A1-669CBE0EAFBB}"/>
              </a:ext>
            </a:extLst>
          </p:cNvPr>
          <p:cNvSpPr txBox="1"/>
          <p:nvPr/>
        </p:nvSpPr>
        <p:spPr>
          <a:xfrm>
            <a:off x="9473551" y="4710853"/>
            <a:ext cx="24440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începând din februarie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2024 –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fizic/hibrid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703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7105C-8C0B-7821-4194-E2A1B72C80B4}"/>
              </a:ext>
            </a:extLst>
          </p:cNvPr>
          <p:cNvSpPr txBox="1"/>
          <p:nvPr/>
        </p:nvSpPr>
        <p:spPr>
          <a:xfrm>
            <a:off x="838200" y="1656576"/>
            <a:ext cx="106072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just"/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4 programe de formare generală în contextul digitalizării administrației publice:</a:t>
            </a:r>
            <a:endParaRPr lang="en-US" sz="20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92075" algn="just"/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endParaRPr lang="ro-RO" sz="1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1349375" lvl="2" indent="-342900" algn="just">
              <a:buFont typeface="Wingdings" panose="05000000000000000000" pitchFamily="2" charset="2"/>
              <a:buChar char="Ø"/>
            </a:pP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Management</a:t>
            </a:r>
            <a:r>
              <a:rPr lang="ro-RO" sz="16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ul</a:t>
            </a: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în contextul digitalizării administrației publice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(concepte și perspective, utilizarea informațiilor online, securitate cibernetică, sisteme de birotică, managementul proiectelor și aplicații de lucru în echipă)</a:t>
            </a:r>
          </a:p>
          <a:p>
            <a:pPr marL="1349375" lvl="2" indent="-342900" algn="just">
              <a:buFont typeface="Wingdings" panose="05000000000000000000" pitchFamily="2" charset="2"/>
              <a:buChar char="Ø"/>
            </a:pP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Comunicare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a</a:t>
            </a: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în contextul digitalizării administrației publice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(utilizarea informațiilor online și crearea de conținut digital, securitate cibernetică, lucrul în echipă, prezentări, web design, editarea imaginilor, marketingul digital al serviciilor publice, rețele de socializare pentru administrația publică)</a:t>
            </a:r>
          </a:p>
          <a:p>
            <a:pPr marL="1349375" lvl="2" indent="-342900" algn="just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Finan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ciar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în contextul digitalizării administrației publice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(utilizarea informațiilor online, securitate cibernetică, managementul proiectelor și lucrul în echipă, calcul tabelar, baze de date, prezentări)</a:t>
            </a:r>
          </a:p>
          <a:p>
            <a:pPr marL="1349375" lvl="2" indent="-342900" algn="just">
              <a:buFont typeface="Wingdings" panose="05000000000000000000" pitchFamily="2" charset="2"/>
              <a:buChar char="Ø"/>
            </a:pPr>
            <a:r>
              <a:rPr lang="vi-VN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Back office în contextul digitalizării administrației </a:t>
            </a:r>
            <a:r>
              <a:rPr lang="vi-VN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publice</a:t>
            </a:r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(utilizarea informațiilor online, securitate cibernetică, managementul proiectelor și lucrul în echipă, editare text, baze de date, calcul tabelar, prezentări)</a:t>
            </a:r>
          </a:p>
          <a:p>
            <a:pPr marL="1006475" lvl="2" algn="just"/>
            <a:endParaRPr lang="ro-RO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05AD3-3164-6BF0-888F-F8201DC2EAD2}"/>
              </a:ext>
            </a:extLst>
          </p:cNvPr>
          <p:cNvSpPr/>
          <p:nvPr/>
        </p:nvSpPr>
        <p:spPr>
          <a:xfrm>
            <a:off x="5562600" y="45557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3441DF-17D1-A4B3-3738-DA0D65A704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629" y="3104590"/>
            <a:ext cx="1542272" cy="6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7105C-8C0B-7821-4194-E2A1B72C80B4}"/>
              </a:ext>
            </a:extLst>
          </p:cNvPr>
          <p:cNvSpPr txBox="1"/>
          <p:nvPr/>
        </p:nvSpPr>
        <p:spPr>
          <a:xfrm>
            <a:off x="1158443" y="1512879"/>
            <a:ext cx="105630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4975" indent="-342900"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9 programe de formare specializată în domeniul TIC: </a:t>
            </a:r>
          </a:p>
          <a:p>
            <a:pPr marL="92075" algn="just"/>
            <a:endParaRPr lang="ro-RO" sz="20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Instrumente digitale pentru munca la distanță/telemuncă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Statistică avansată: colectarea, prelucrarea și interpretarea datelor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Instrumente de consultare online (proiectarea chestionarelor, Google Forms, SurveyMonkey, LimeSurvey)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Instalarea, configurarea și administrarea sistemelor de operare (Windows, Linux)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Baze de date (cloud computing, Azure, MySQL, Oracle) </a:t>
            </a:r>
            <a:endParaRPr lang="ro-RO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Dezvoltarea aplicațiilor desktop non-web (C++, aplicații Window, tehnologia ADO.NET)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Business Analytics (Big Data, Python, text mining, Business Intelligence, reglementare și etică, tendințe)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Administrarea, dezvoltarea și securitatea rețelelor TIC </a:t>
            </a:r>
          </a:p>
          <a:p>
            <a:pPr marL="1006475" lvl="1" indent="-457200" algn="just">
              <a:buFont typeface="Wingdings" panose="05000000000000000000" pitchFamily="2" charset="2"/>
              <a:buChar char="Ø"/>
            </a:pPr>
            <a:r>
              <a:rPr lang="vi-VN" sz="1600" dirty="0">
                <a:solidFill>
                  <a:schemeClr val="accent1">
                    <a:lumMod val="50000"/>
                  </a:schemeClr>
                </a:solidFill>
              </a:rPr>
              <a:t>Dezvoltarea aplicațiilor web design (arhitectura și proiectarea aplicațiilor Enterprise Java, dezvoltarea serviciilor web utilizând Java, servicii web securizate, Javascript, HTML și CSS).</a:t>
            </a:r>
            <a:endParaRPr lang="ro-RO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49275" lvl="1" algn="just"/>
            <a:endParaRPr lang="ro-RO" sz="1400" dirty="0">
              <a:latin typeface="Trebuchet MS" panose="020B0603020202020204" pitchFamily="34" charset="0"/>
            </a:endParaRPr>
          </a:p>
          <a:p>
            <a:pPr marL="434975" indent="-342900"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modulul transversal </a:t>
            </a:r>
            <a:r>
              <a:rPr lang="ro-RO" sz="2000" b="1" dirty="0" err="1">
                <a:solidFill>
                  <a:srgbClr val="002060"/>
                </a:solidFill>
                <a:latin typeface="Trebuchet MS" pitchFamily="34" charset="0"/>
              </a:rPr>
              <a:t>Mastering</a:t>
            </a:r>
            <a:r>
              <a:rPr lang="ro-RO" sz="20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o-RO" sz="2000" b="1" dirty="0" err="1">
                <a:solidFill>
                  <a:srgbClr val="002060"/>
                </a:solidFill>
                <a:latin typeface="Trebuchet MS" pitchFamily="34" charset="0"/>
              </a:rPr>
              <a:t>DigComp</a:t>
            </a:r>
            <a:endParaRPr lang="ro-RO" sz="20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549275" indent="-457200" algn="just">
              <a:buFont typeface="Wingdings" panose="05000000000000000000" pitchFamily="2" charset="2"/>
              <a:buChar char="Ø"/>
            </a:pPr>
            <a:endParaRPr lang="vi-VN" sz="1600" dirty="0"/>
          </a:p>
          <a:p>
            <a:pPr marL="549275" indent="-457200" algn="just">
              <a:buFont typeface="Arial" pitchFamily="34" charset="0"/>
              <a:buChar char="•"/>
            </a:pPr>
            <a:endParaRPr lang="vi-VN" sz="2000" dirty="0"/>
          </a:p>
          <a:p>
            <a:pPr marL="1006475" lvl="2" algn="just"/>
            <a:endParaRPr lang="ro-RO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096EA-E71B-767F-3EB4-B95150B26C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629" y="1119939"/>
            <a:ext cx="1542272" cy="6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4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48678B-771E-0D1F-10F1-2D6BDF72DF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432" y="1401769"/>
            <a:ext cx="1767993" cy="7437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33E2DC-4B40-3C6F-58D0-AA598A5F3F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3019" y="1524760"/>
            <a:ext cx="9225854" cy="4096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9BBD3B-837C-6749-C7F7-9757C7044E15}"/>
              </a:ext>
            </a:extLst>
          </p:cNvPr>
          <p:cNvSpPr txBox="1"/>
          <p:nvPr/>
        </p:nvSpPr>
        <p:spPr>
          <a:xfrm>
            <a:off x="7051076" y="4837790"/>
            <a:ext cx="51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6"/>
              </a:rPr>
              <a:t>https://www.anfp.gov.ro/proiecte/tinta-nr-185/programe-de-formare-tinta-nr-185/</a:t>
            </a:r>
            <a:r>
              <a:rPr lang="ro-R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3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9496" y="1596306"/>
            <a:ext cx="925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CUPRINS:</a:t>
            </a:r>
          </a:p>
          <a:p>
            <a:pPr algn="ctr"/>
            <a:endParaRPr lang="ro-RO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455EC-6854-B25E-1831-9DC57D541052}"/>
              </a:ext>
            </a:extLst>
          </p:cNvPr>
          <p:cNvSpPr txBox="1"/>
          <p:nvPr/>
        </p:nvSpPr>
        <p:spPr>
          <a:xfrm>
            <a:off x="758952" y="2350008"/>
            <a:ext cx="1096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Tranziția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către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un management strategic, modern, digital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și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verde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resurselor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umane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administrația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–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măsuri de reformă și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finanțate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PNRR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6D2D1-ADC3-C00F-87AC-11EF9AA1D6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581" y="2423215"/>
            <a:ext cx="246923" cy="306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45F589-A4D2-433A-45DA-2A769B2A39B7}"/>
              </a:ext>
            </a:extLst>
          </p:cNvPr>
          <p:cNvSpPr txBox="1"/>
          <p:nvPr/>
        </p:nvSpPr>
        <p:spPr>
          <a:xfrm>
            <a:off x="758318" y="2975694"/>
            <a:ext cx="1096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Concursul național de recrutare în funcția publică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1FA83-E54F-1B70-84D5-992C00130C0B}"/>
              </a:ext>
            </a:extLst>
          </p:cNvPr>
          <p:cNvSpPr txBox="1"/>
          <p:nvPr/>
        </p:nvSpPr>
        <p:spPr>
          <a:xfrm>
            <a:off x="740042" y="3343228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Operaționalizarea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cadrelor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competență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administrația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publică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centrală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25CEDB-D1FF-8C6F-F3DC-FE180B22EE0F}"/>
              </a:ext>
            </a:extLst>
          </p:cNvPr>
          <p:cNvSpPr txBox="1"/>
          <p:nvPr/>
        </p:nvSpPr>
        <p:spPr>
          <a:xfrm>
            <a:off x="758318" y="3717333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Asistența tehnică furnizată de către Banca Mondială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A4C55-3D70-9529-F57F-FD67640769DC}"/>
              </a:ext>
            </a:extLst>
          </p:cNvPr>
          <p:cNvSpPr txBox="1"/>
          <p:nvPr/>
        </p:nvSpPr>
        <p:spPr>
          <a:xfrm>
            <a:off x="751006" y="4034169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Modificări legislative privind managementul resurselor umane din administrația publică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B4AB09-0792-16BA-BE1B-794DDB76C0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104" y="3753519"/>
            <a:ext cx="249958" cy="3048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A57E56-54BD-4790-C9D1-B1A203464A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104" y="3396127"/>
            <a:ext cx="249958" cy="3048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D6BB51-F940-08A6-360A-F20E487947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546" y="3038402"/>
            <a:ext cx="249958" cy="3048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D57644A-2E3C-3FEF-3F86-9FC654CB6438}"/>
              </a:ext>
            </a:extLst>
          </p:cNvPr>
          <p:cNvSpPr txBox="1"/>
          <p:nvPr/>
        </p:nvSpPr>
        <p:spPr>
          <a:xfrm>
            <a:off x="732730" y="4383365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Dezvoltarea competențelor digitale ale funcționarilor publici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BCA22D-3884-7483-9A76-D80B943687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2005" y="4421033"/>
            <a:ext cx="249958" cy="3048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A889AA-673C-6073-BC31-44159FD974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629" y="4080742"/>
            <a:ext cx="249958" cy="3048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3D3DE7-76BE-8F9B-AF82-F9329EAEE2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104" y="4778425"/>
            <a:ext cx="249958" cy="30482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B7CC64-0C96-CDD1-5FC6-C3F223605A1D}"/>
              </a:ext>
            </a:extLst>
          </p:cNvPr>
          <p:cNvSpPr txBox="1"/>
          <p:nvPr/>
        </p:nvSpPr>
        <p:spPr>
          <a:xfrm>
            <a:off x="740042" y="4739888"/>
            <a:ext cx="1096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Digitalizarea proceselor de management al resurselor umane – platformele E-ANFP și SIMRU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3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917341211"/>
              </p:ext>
            </p:extLst>
          </p:nvPr>
        </p:nvGraphicFramePr>
        <p:xfrm>
          <a:off x="786384" y="1865377"/>
          <a:ext cx="6429793" cy="340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68806024"/>
              </p:ext>
            </p:extLst>
          </p:nvPr>
        </p:nvGraphicFramePr>
        <p:xfrm>
          <a:off x="7455409" y="1865377"/>
          <a:ext cx="3950207" cy="340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0CCAC5-F3C6-E7FE-B8F1-A88400042F9C}"/>
              </a:ext>
            </a:extLst>
          </p:cNvPr>
          <p:cNvSpPr txBox="1"/>
          <p:nvPr/>
        </p:nvSpPr>
        <p:spPr>
          <a:xfrm>
            <a:off x="8238745" y="4690570"/>
            <a:ext cx="375196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TOTAL FUNCȚIONARI PUBLICI CERTIFICAȚI: </a:t>
            </a:r>
          </a:p>
          <a:p>
            <a:pPr algn="ctr"/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3.028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243BF-CC26-192E-4A6C-32897FAB0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2255" y="4515847"/>
            <a:ext cx="685610" cy="7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155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21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16145-30E1-D212-D9A1-9D02FE3814A6}"/>
              </a:ext>
            </a:extLst>
          </p:cNvPr>
          <p:cNvSpPr txBox="1"/>
          <p:nvPr/>
        </p:nvSpPr>
        <p:spPr>
          <a:xfrm>
            <a:off x="5476228" y="1800667"/>
            <a:ext cx="598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 656 protocoale de colaborare interinstituțională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57E8788-EA7B-080B-2E07-E38959914F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2109" y="1760398"/>
            <a:ext cx="402371" cy="4999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BBA176F-1F84-CA42-BCC8-3B5A8D7220AF}"/>
              </a:ext>
            </a:extLst>
          </p:cNvPr>
          <p:cNvSpPr txBox="1"/>
          <p:nvPr/>
        </p:nvSpPr>
        <p:spPr>
          <a:xfrm>
            <a:off x="5567321" y="2271075"/>
            <a:ext cx="6350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Analiză privind nevoia de instruire a resurselor umane din administrația publică din România în domeniul competențelor digitale:  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https://www.anfp.gov.ro/R/Doc/2023/PNRR/Anexa%20nr.%201%20-%20Analiza%20competente%20digitale.pdf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4556BE-727A-5D91-909B-BDCB4217D50A}"/>
              </a:ext>
            </a:extLst>
          </p:cNvPr>
          <p:cNvSpPr txBox="1"/>
          <p:nvPr/>
        </p:nvSpPr>
        <p:spPr>
          <a:xfrm>
            <a:off x="5614754" y="4508232"/>
            <a:ext cx="676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Analiza de impact a formării în domeniul tehnologiei informației asupra activităților specifice derulate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în derulare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FD91C13-70D5-CF77-6A9E-2FE4175A88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8469" y="2338761"/>
            <a:ext cx="402371" cy="4999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5AF4F50-80AF-2CF3-C0AC-137C89BB6F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7417" y="4587832"/>
            <a:ext cx="402371" cy="4999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7D818CC-E5CB-1D7D-6768-87981DDC8C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6164" y="2092754"/>
            <a:ext cx="4046051" cy="269923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713D2AD-2426-B4E3-C146-F22C2E4AA6EC}"/>
              </a:ext>
            </a:extLst>
          </p:cNvPr>
          <p:cNvSpPr txBox="1"/>
          <p:nvPr/>
        </p:nvSpPr>
        <p:spPr>
          <a:xfrm>
            <a:off x="5614753" y="3932420"/>
            <a:ext cx="67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2 platforme de gestiune și formare a participanților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1DB6590-30BA-B86F-34E7-2F8EB6D8C3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7984" y="3867128"/>
            <a:ext cx="40237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3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177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1D392-3CAC-D3DE-9F98-A1B15DD62044}"/>
              </a:ext>
            </a:extLst>
          </p:cNvPr>
          <p:cNvSpPr txBox="1"/>
          <p:nvPr/>
        </p:nvSpPr>
        <p:spPr>
          <a:xfrm>
            <a:off x="1028700" y="1990119"/>
            <a:ext cx="9820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Investiția 10 - Transformarea digitală în managementul funcției publice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vi-VN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S-au instituit și sunt operaționale platforme interactive și colaborative pentru managementul standardizat al resurselor umane în administrația publică centrală</a:t>
            </a:r>
            <a:endParaRPr lang="en-GB" sz="1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F5253-F20B-C752-10B2-822CC91CBC41}"/>
              </a:ext>
            </a:extLst>
          </p:cNvPr>
          <p:cNvSpPr txBox="1"/>
          <p:nvPr/>
        </p:nvSpPr>
        <p:spPr>
          <a:xfrm>
            <a:off x="274447" y="2790556"/>
            <a:ext cx="6942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Două platforme interoperabile: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ro-RO" sz="1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e-ANFP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dezvoltarea și extinderea platformei de gestionare a funcției publice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(t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oate procesele – on boarding  - recrutare - evaluare/promovare/ieșire din sistemul public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Modelul cadrelor de competență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Fișe de post standardizate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o-RO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SIMRU 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– dezvoltarea platformei de gestionare internă pentru autoritățile publice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self service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acces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dosar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profesional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digital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pentru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angajat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generare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adeverințe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-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automatizat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cazier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administrativ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validare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studii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etc.)</a:t>
            </a: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self management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actualizarea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directă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către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funcționar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propriului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dosar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profesional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).</a:t>
            </a:r>
          </a:p>
          <a:p>
            <a:pPr algn="just"/>
            <a:endParaRPr lang="en-US" sz="1200" dirty="0">
              <a:solidFill>
                <a:srgbClr val="00257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212364-D498-FE5B-C81A-E1DAF8675A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356605" y="2911715"/>
            <a:ext cx="4450577" cy="25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DB757138-6C3A-095D-08BA-979D73E6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11E33A6E-3732-FC67-4891-6E72830D8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5" name="Grafic 16">
            <a:extLst>
              <a:ext uri="{FF2B5EF4-FFF2-40B4-BE49-F238E27FC236}">
                <a16:creationId xmlns:a16="http://schemas.microsoft.com/office/drawing/2014/main" id="{EB83DF1F-8083-A556-83F2-51544AEC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1941" y="2275322"/>
            <a:ext cx="2771775" cy="842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13C0C3-BD00-7E71-AF15-6CCB0FE8C394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177 PNRR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02BEC-CF50-9149-C8AF-9DF1989F85C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817" b="6396"/>
          <a:stretch/>
        </p:blipFill>
        <p:spPr>
          <a:xfrm>
            <a:off x="640081" y="2089209"/>
            <a:ext cx="5126302" cy="2473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AF93A3-425F-26FB-D23E-4B4734814440}"/>
              </a:ext>
            </a:extLst>
          </p:cNvPr>
          <p:cNvSpPr txBox="1"/>
          <p:nvPr/>
        </p:nvSpPr>
        <p:spPr>
          <a:xfrm>
            <a:off x="832105" y="4708182"/>
            <a:ext cx="49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Noul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website: </a:t>
            </a:r>
            <a:r>
              <a:rPr lang="en-US" dirty="0">
                <a:latin typeface="Trebuchet MS" panose="020B0603020202020204" pitchFamily="34" charset="0"/>
                <a:hlinkClick r:id="rId15"/>
              </a:rPr>
              <a:t>anfp.gov.ro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/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hlinkClick r:id="rId16"/>
              </a:rPr>
              <a:t>anfp.gov.ro:8080 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EAF0C5-3C38-21FD-7EDC-E04A2B3359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6645" b="5870"/>
          <a:stretch/>
        </p:blipFill>
        <p:spPr>
          <a:xfrm>
            <a:off x="5811985" y="2054438"/>
            <a:ext cx="6018922" cy="24860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E879FE-8D4D-F40A-555A-26C5B7EC1CC3}"/>
              </a:ext>
            </a:extLst>
          </p:cNvPr>
          <p:cNvSpPr txBox="1"/>
          <p:nvPr/>
        </p:nvSpPr>
        <p:spPr>
          <a:xfrm>
            <a:off x="6556248" y="4708182"/>
            <a:ext cx="50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Noul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management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documente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DMS</a:t>
            </a:r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7096C90A-157F-B007-9EF6-2B345871CF52}"/>
              </a:ext>
            </a:extLst>
          </p:cNvPr>
          <p:cNvSpPr/>
          <p:nvPr/>
        </p:nvSpPr>
        <p:spPr>
          <a:xfrm>
            <a:off x="1612757" y="895892"/>
            <a:ext cx="1642305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E-ANFP</a:t>
            </a:r>
            <a:endParaRPr lang="ro-RO" dirty="0">
              <a:latin typeface="Trebuchet MS" panose="020B06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DD7673-2E81-1A9E-D1ED-58D0E1C9EAA4}"/>
              </a:ext>
            </a:extLst>
          </p:cNvPr>
          <p:cNvSpPr txBox="1"/>
          <p:nvPr/>
        </p:nvSpPr>
        <p:spPr>
          <a:xfrm>
            <a:off x="3480193" y="5011377"/>
            <a:ext cx="555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Open data </a:t>
            </a:r>
            <a:r>
              <a:rPr lang="en-US" dirty="0">
                <a:latin typeface="Trebuchet MS" panose="020B0603020202020204" pitchFamily="34" charset="0"/>
                <a:hlinkClick r:id="rId18"/>
              </a:rPr>
              <a:t>anfp.gov.ro:8080/opendata.aspx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69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0C1CC-2688-013A-B156-27F38E77CC5A}"/>
              </a:ext>
            </a:extLst>
          </p:cNvPr>
          <p:cNvSpPr txBox="1"/>
          <p:nvPr/>
        </p:nvSpPr>
        <p:spPr>
          <a:xfrm>
            <a:off x="0" y="230204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MULȚUMIM!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6D42D0-01A9-2A24-4ECA-C3CBF80C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904" y="6356350"/>
            <a:ext cx="340895" cy="365125"/>
          </a:xfrm>
        </p:spPr>
        <p:txBody>
          <a:bodyPr/>
          <a:lstStyle/>
          <a:p>
            <a:fld id="{AEC4C81B-D66B-459E-B8C3-DE8E7438CB03}" type="slidenum">
              <a:rPr lang="en-US" smtClean="0"/>
              <a:t>24</a:t>
            </a:fld>
            <a:endParaRPr lang="en-US"/>
          </a:p>
        </p:txBody>
      </p:sp>
      <p:pic>
        <p:nvPicPr>
          <p:cNvPr id="21" name="Picture 20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91097CE6-706A-F064-11AD-EFC955DF18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22085F7-2AC6-DFBE-E02C-29900463F7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3" name="Grafic 13">
            <a:extLst>
              <a:ext uri="{FF2B5EF4-FFF2-40B4-BE49-F238E27FC236}">
                <a16:creationId xmlns:a16="http://schemas.microsoft.com/office/drawing/2014/main" id="{ECA14484-CB7E-DE95-3A10-8E9E68901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A13A6E21-5FC4-215A-5F01-4F22F0C95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666B1BC-A306-5AE7-BDBA-3700E2F2406D}"/>
              </a:ext>
            </a:extLst>
          </p:cNvPr>
          <p:cNvGrpSpPr/>
          <p:nvPr/>
        </p:nvGrpSpPr>
        <p:grpSpPr>
          <a:xfrm>
            <a:off x="696620" y="4315969"/>
            <a:ext cx="5841340" cy="1163160"/>
            <a:chOff x="2407920" y="5778389"/>
            <a:chExt cx="4795828" cy="8535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F5CD71-9235-70EE-A4F6-FAC37D2A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290" y="6296630"/>
              <a:ext cx="1524000" cy="3352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5A7145-0870-966E-B93F-AF7669B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568" y="6269198"/>
              <a:ext cx="682752" cy="3413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12D539-B07D-0A7B-E39A-D731E4358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607" y="6269198"/>
              <a:ext cx="737616" cy="3627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340DE0-E401-14DE-5FE3-15652161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" y="5778389"/>
              <a:ext cx="1755648" cy="4175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B79577-17B0-5C8C-1345-37B6D0160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836" y="6281390"/>
              <a:ext cx="819912" cy="33832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2B0EB3A-F0A3-1F67-9AB2-92A41F4C37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24" y="4327250"/>
            <a:ext cx="1508760" cy="150876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DA9523-F7A5-284B-31F5-4F7484739647}"/>
              </a:ext>
            </a:extLst>
          </p:cNvPr>
          <p:cNvSpPr txBox="1">
            <a:spLocks/>
          </p:cNvSpPr>
          <p:nvPr/>
        </p:nvSpPr>
        <p:spPr>
          <a:xfrm>
            <a:off x="1140764" y="3521719"/>
            <a:ext cx="2631796" cy="43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formare185@anfp.gov.ro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85FF1-47E7-B70C-2FC2-9A5D1B99087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112" t="4368" r="4970" b="14902"/>
          <a:stretch/>
        </p:blipFill>
        <p:spPr>
          <a:xfrm>
            <a:off x="661616" y="3478877"/>
            <a:ext cx="479148" cy="4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2E7971DB-3967-8F0A-B145-49698C537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1B044B-483A-4FFD-4387-13F70924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8" name="Grafic 13">
            <a:extLst>
              <a:ext uri="{FF2B5EF4-FFF2-40B4-BE49-F238E27FC236}">
                <a16:creationId xmlns:a16="http://schemas.microsoft.com/office/drawing/2014/main" id="{5FD87DBA-1AC8-7C0B-718D-81833D3B5F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9" name="Grafic 7">
            <a:extLst>
              <a:ext uri="{FF2B5EF4-FFF2-40B4-BE49-F238E27FC236}">
                <a16:creationId xmlns:a16="http://schemas.microsoft.com/office/drawing/2014/main" id="{CE78DF9F-1A10-3F1E-FD34-3E721F3920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9264" y="1643172"/>
            <a:ext cx="1038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CONCURSUL NAȚIONAL DE RECRUTARE ÎN FUNCȚIA PUBLICĂ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57162-1B6C-5B10-F48C-44115EDE24C9}"/>
              </a:ext>
            </a:extLst>
          </p:cNvPr>
          <p:cNvSpPr txBox="1"/>
          <p:nvPr/>
        </p:nvSpPr>
        <p:spPr>
          <a:xfrm>
            <a:off x="758952" y="2577446"/>
            <a:ext cx="109625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kern="1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O</a:t>
            </a:r>
            <a:r>
              <a:rPr lang="ro-RO" b="1" kern="1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nouă modalitate de recrutare în funcția publică, printr-un proces transparent, incluziv și bazat pe competențe, în corelare directă cu nevoile instituționale; </a:t>
            </a:r>
          </a:p>
          <a:p>
            <a:pPr algn="just"/>
            <a:endParaRPr lang="ro-RO" sz="1600" b="1" dirty="0">
              <a:solidFill>
                <a:srgbClr val="002576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o-RO" kern="1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I</a:t>
            </a:r>
            <a:r>
              <a:rPr lang="ro-RO" sz="1800" kern="150" dirty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nspirat după modelul aplicat în instituțiile europene și adaptat pentru dezvoltarea funcției publice din România;</a:t>
            </a:r>
          </a:p>
          <a:p>
            <a:pPr algn="just"/>
            <a:endParaRPr lang="en-US" kern="15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ro-RO" kern="1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Implementat etapizat, începând din 2019: propunere politică publică, model concurs, pilotare pentru două categorii de funcții publice din administrația publică centrală, realizarea analizei ex-post a concursului național pilot, extinderea la alte categorii/grade de funcții publice;</a:t>
            </a:r>
            <a:endParaRPr lang="en-US" sz="1800" kern="15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4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0C1CC-2688-013A-B156-27F38E77CC5A}"/>
              </a:ext>
            </a:extLst>
          </p:cNvPr>
          <p:cNvSpPr txBox="1"/>
          <p:nvPr/>
        </p:nvSpPr>
        <p:spPr>
          <a:xfrm>
            <a:off x="10043" y="168051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Organizarea şi desfăşurarea proiectului-pilot al concursului de ocupare a unor funcţii publice vacante - Etapele proiectului-pilo</a:t>
            </a: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Picture 8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8045B29D-3841-0293-1AE7-E41148538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CB1E1E0-C8D7-4CF9-7F95-50F81C5F14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2557AFE-ADFC-9BAA-AE52-4CF31DBF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4</a:t>
            </a:fld>
            <a:endParaRPr lang="en-US"/>
          </a:p>
        </p:txBody>
      </p:sp>
      <p:pic>
        <p:nvPicPr>
          <p:cNvPr id="8" name="Grafic 7">
            <a:extLst>
              <a:ext uri="{FF2B5EF4-FFF2-40B4-BE49-F238E27FC236}">
                <a16:creationId xmlns:a16="http://schemas.microsoft.com/office/drawing/2014/main" id="{78004008-2730-8310-13B4-635E6C091F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14" name="Grafic 13">
            <a:extLst>
              <a:ext uri="{FF2B5EF4-FFF2-40B4-BE49-F238E27FC236}">
                <a16:creationId xmlns:a16="http://schemas.microsoft.com/office/drawing/2014/main" id="{256A7BF6-184B-8620-DD55-F2779C3E4D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2BB16B-12F8-29C9-2F8E-CAD9E347D0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629" y="2937810"/>
            <a:ext cx="4494258" cy="2629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3206" y="3034133"/>
            <a:ext cx="6356479" cy="261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142"/>
              </a:lnSpc>
              <a:spcBef>
                <a:spcPct val="0"/>
              </a:spcBef>
            </a:pPr>
            <a:r>
              <a:rPr lang="ro-RO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</a:t>
            </a:r>
            <a:r>
              <a:rPr lang="en-US" sz="1700" b="1" u="sng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oncursul</a:t>
            </a:r>
            <a:r>
              <a:rPr lang="en-US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b="1" u="sng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național</a:t>
            </a:r>
            <a:r>
              <a:rPr lang="ro-RO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 prin platfoma informatică de</a:t>
            </a:r>
            <a:r>
              <a:rPr lang="en-US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o-RO" sz="17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concurs</a:t>
            </a: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Înregistrarea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persoanelor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interesate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Constituirea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dosarului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concurs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și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verificarea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eligibilității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Testarea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preliminară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Testarea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avansată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61336" lvl="1" indent="-280668">
              <a:buFont typeface="Arial"/>
              <a:buChar char="•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Gestionarea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grupului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candidați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promovați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28600" lvl="0" indent="-228600" algn="ctr">
              <a:lnSpc>
                <a:spcPts val="4142"/>
              </a:lnSpc>
              <a:spcBef>
                <a:spcPct val="0"/>
              </a:spcBef>
              <a:buAutoNum type="arabicPeriod"/>
            </a:pPr>
            <a:endParaRPr lang="ro-RO" sz="1000" dirty="0">
              <a:solidFill>
                <a:srgbClr val="000000"/>
              </a:solidFill>
              <a:latin typeface="Archivo Black"/>
            </a:endParaRPr>
          </a:p>
        </p:txBody>
      </p:sp>
    </p:spTree>
    <p:extLst>
      <p:ext uri="{BB962C8B-B14F-4D97-AF65-F5344CB8AC3E}">
        <p14:creationId xmlns:p14="http://schemas.microsoft.com/office/powerpoint/2010/main" val="254518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grpSp>
        <p:nvGrpSpPr>
          <p:cNvPr id="16" name="Group 21"/>
          <p:cNvGrpSpPr/>
          <p:nvPr/>
        </p:nvGrpSpPr>
        <p:grpSpPr>
          <a:xfrm>
            <a:off x="3926549" y="1980908"/>
            <a:ext cx="4444291" cy="3661177"/>
            <a:chOff x="0" y="0"/>
            <a:chExt cx="5780265" cy="5780265"/>
          </a:xfrm>
        </p:grpSpPr>
        <p:sp>
          <p:nvSpPr>
            <p:cNvPr id="18" name="Freeform 22"/>
            <p:cNvSpPr/>
            <p:nvPr/>
          </p:nvSpPr>
          <p:spPr>
            <a:xfrm>
              <a:off x="0" y="0"/>
              <a:ext cx="5780278" cy="5780278"/>
            </a:xfrm>
            <a:custGeom>
              <a:avLst/>
              <a:gdLst/>
              <a:ahLst/>
              <a:cxnLst/>
              <a:rect l="l" t="t" r="r" b="b"/>
              <a:pathLst>
                <a:path w="5780278" h="5780278">
                  <a:moveTo>
                    <a:pt x="0" y="0"/>
                  </a:moveTo>
                  <a:lnTo>
                    <a:pt x="5780278" y="0"/>
                  </a:lnTo>
                  <a:lnTo>
                    <a:pt x="5780278" y="5780278"/>
                  </a:lnTo>
                  <a:lnTo>
                    <a:pt x="0" y="5780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2603088" y="1444348"/>
            <a:ext cx="6650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JALON 417 - Concursul național extins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>
          <a:xfrm>
            <a:off x="76690" y="4064910"/>
            <a:ext cx="181290" cy="269577"/>
          </a:xfrm>
          <a:custGeom>
            <a:avLst/>
            <a:gdLst/>
            <a:ahLst/>
            <a:cxnLst/>
            <a:rect l="l" t="t" r="r" b="b"/>
            <a:pathLst>
              <a:path w="362581" h="539154">
                <a:moveTo>
                  <a:pt x="0" y="0"/>
                </a:moveTo>
                <a:lnTo>
                  <a:pt x="362581" y="0"/>
                </a:lnTo>
                <a:lnTo>
                  <a:pt x="362581" y="539154"/>
                </a:lnTo>
                <a:lnTo>
                  <a:pt x="0" y="539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306391" y="4072877"/>
            <a:ext cx="146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Debutanți</a:t>
            </a:r>
          </a:p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Asistenți</a:t>
            </a:r>
          </a:p>
        </p:txBody>
      </p:sp>
      <p:sp>
        <p:nvSpPr>
          <p:cNvPr id="23" name="Freeform 6"/>
          <p:cNvSpPr/>
          <p:nvPr/>
        </p:nvSpPr>
        <p:spPr>
          <a:xfrm>
            <a:off x="1600380" y="4072877"/>
            <a:ext cx="181290" cy="269577"/>
          </a:xfrm>
          <a:custGeom>
            <a:avLst/>
            <a:gdLst/>
            <a:ahLst/>
            <a:cxnLst/>
            <a:rect l="l" t="t" r="r" b="b"/>
            <a:pathLst>
              <a:path w="362581" h="539154">
                <a:moveTo>
                  <a:pt x="0" y="0"/>
                </a:moveTo>
                <a:lnTo>
                  <a:pt x="362581" y="0"/>
                </a:lnTo>
                <a:lnTo>
                  <a:pt x="362581" y="539154"/>
                </a:lnTo>
                <a:lnTo>
                  <a:pt x="0" y="539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1781670" y="4072877"/>
            <a:ext cx="196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Directori</a:t>
            </a:r>
          </a:p>
          <a:p>
            <a:r>
              <a:rPr lang="ro-RO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Directori adjuncți</a:t>
            </a:r>
          </a:p>
        </p:txBody>
      </p:sp>
      <p:sp>
        <p:nvSpPr>
          <p:cNvPr id="9" name="Rectangle 8"/>
          <p:cNvSpPr/>
          <p:nvPr/>
        </p:nvSpPr>
        <p:spPr>
          <a:xfrm>
            <a:off x="8610600" y="4657652"/>
            <a:ext cx="3358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Raportul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final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poate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fi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consultat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aici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14"/>
              </a:rPr>
              <a:t>https://www.anfp.gov.ro/R/Doc/2023/Concurs%20National/Raport%20final/raport%20final.pdf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BF612-7EC8-71C2-562C-AA0949A81B29}"/>
              </a:ext>
            </a:extLst>
          </p:cNvPr>
          <p:cNvSpPr txBox="1"/>
          <p:nvPr/>
        </p:nvSpPr>
        <p:spPr>
          <a:xfrm>
            <a:off x="8610600" y="2496312"/>
            <a:ext cx="3306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Asocierea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GREAT PEOPLE INSIDE SRL, DIMA CONSULTING GROUP SRL, POWER NET CONSULTING S.R.L.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și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AMERILEX SRL cu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lider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asociere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GREAT PEOPLE INSIDE S.R.L.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și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subcontractant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BUSINESS INTELLIGENCE SOFTWARE SOLUTIONS S.R.L.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8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81" y="2285298"/>
            <a:ext cx="7496254" cy="33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790" y="1358084"/>
            <a:ext cx="109124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Situație candidați/funcții publice din cadrul primelor două runde de Concurs național extins – 2024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49155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2351" y="1444348"/>
            <a:ext cx="8327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Planul de recrutare și planul de promovare – aprobare prin Hotărâre a Guvernului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ro-RO" sz="2800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84426B5-6366-A918-80B4-CEABBA14B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83761"/>
              </p:ext>
            </p:extLst>
          </p:nvPr>
        </p:nvGraphicFramePr>
        <p:xfrm>
          <a:off x="483503" y="2539690"/>
          <a:ext cx="11288108" cy="2874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418">
                  <a:extLst>
                    <a:ext uri="{9D8B030D-6E8A-4147-A177-3AD203B41FA5}">
                      <a16:colId xmlns:a16="http://schemas.microsoft.com/office/drawing/2014/main" val="3010001560"/>
                    </a:ext>
                  </a:extLst>
                </a:gridCol>
                <a:gridCol w="5600916">
                  <a:extLst>
                    <a:ext uri="{9D8B030D-6E8A-4147-A177-3AD203B41FA5}">
                      <a16:colId xmlns:a16="http://schemas.microsoft.com/office/drawing/2014/main" val="454398029"/>
                    </a:ext>
                  </a:extLst>
                </a:gridCol>
                <a:gridCol w="3972774">
                  <a:extLst>
                    <a:ext uri="{9D8B030D-6E8A-4147-A177-3AD203B41FA5}">
                      <a16:colId xmlns:a16="http://schemas.microsoft.com/office/drawing/2014/main" val="3283563133"/>
                    </a:ext>
                  </a:extLst>
                </a:gridCol>
              </a:tblGrid>
              <a:tr h="690832"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</a:tabLst>
                      </a:pPr>
                      <a:r>
                        <a:rPr lang="ro-RO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 publice raportate de autoritățile și instituțiile publice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Funcțiile publice raportate de autoritățile și instituțiile publice care dețin avizul privind cadrele de competență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617186"/>
                  </a:ext>
                </a:extLst>
              </a:tr>
              <a:tr h="47743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 publice de execuție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2548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(1785 vacante, 763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824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(729 vacante, 95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918162"/>
                  </a:ext>
                </a:extLst>
              </a:tr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 publice de conducere - recrutare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202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(142 vacante, 60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132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(110 vacante, 22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989412"/>
                  </a:ext>
                </a:extLst>
              </a:tr>
              <a:tr h="47743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Înalți funcționari publici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n-US" sz="12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>
                          <a:effectLst/>
                          <a:latin typeface="Trebuchet MS" panose="020B0603020202020204" pitchFamily="34" charset="0"/>
                        </a:rPr>
                        <a:t>(11 vacante, 5 previzionate)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(8 vacante, 3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180838"/>
                  </a:ext>
                </a:extLst>
              </a:tr>
              <a:tr h="602214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Funcții publice de conducere - promovare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600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(518 vacante, 82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183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tabLst>
                          <a:tab pos="540385" algn="l"/>
                          <a:tab pos="630555" algn="l"/>
                          <a:tab pos="685800" algn="l"/>
                          <a:tab pos="914400" algn="l"/>
                          <a:tab pos="1028700" algn="l"/>
                          <a:tab pos="1350645" algn="l"/>
                        </a:tabLst>
                      </a:pPr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(153 vacante, 30 previzionate)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38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32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78468" y="1445544"/>
            <a:ext cx="843505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b="1" i="1" dirty="0">
                <a:solidFill>
                  <a:schemeClr val="accent1"/>
                </a:solidFill>
                <a:latin typeface="Trebuchet MS" panose="020B0603020202020204" pitchFamily="34" charset="0"/>
                <a:hlinkClick r:id="rId14"/>
              </a:rPr>
              <a:t>https://concurs-national.anfp.gov.ro/</a:t>
            </a:r>
            <a:endParaRPr lang="en-US" b="1" i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7DAE1-290E-B9CF-872F-5A7E2070F84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3739" b="4400"/>
          <a:stretch/>
        </p:blipFill>
        <p:spPr>
          <a:xfrm>
            <a:off x="2465097" y="1854650"/>
            <a:ext cx="7203565" cy="37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 16">
            <a:extLst>
              <a:ext uri="{FF2B5EF4-FFF2-40B4-BE49-F238E27FC236}">
                <a16:creationId xmlns:a16="http://schemas.microsoft.com/office/drawing/2014/main" id="{9E06BBCB-84F7-4FAD-C2F0-7E6AC8F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2185987"/>
            <a:ext cx="2771775" cy="2486025"/>
          </a:xfrm>
          <a:prstGeom prst="rect">
            <a:avLst/>
          </a:prstGeom>
        </p:spPr>
      </p:pic>
      <p:pic>
        <p:nvPicPr>
          <p:cNvPr id="11" name="Grafic 10">
            <a:extLst>
              <a:ext uri="{FF2B5EF4-FFF2-40B4-BE49-F238E27FC236}">
                <a16:creationId xmlns:a16="http://schemas.microsoft.com/office/drawing/2014/main" id="{424165D2-61ED-26B0-A473-CB547D65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74447" y="6286246"/>
            <a:ext cx="11643105" cy="45719"/>
          </a:xfrm>
          <a:prstGeom prst="rect">
            <a:avLst/>
          </a:prstGeom>
        </p:spPr>
      </p:pic>
      <p:pic>
        <p:nvPicPr>
          <p:cNvPr id="13" name="Grafic 12">
            <a:extLst>
              <a:ext uri="{FF2B5EF4-FFF2-40B4-BE49-F238E27FC236}">
                <a16:creationId xmlns:a16="http://schemas.microsoft.com/office/drawing/2014/main" id="{7DFB3F75-7AB8-34F3-8B99-3AF86AF3B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6822" y="6400496"/>
            <a:ext cx="4578356" cy="3667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10D483C3-C5AE-5916-7612-05F4BDF01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3" y="5413753"/>
            <a:ext cx="986743" cy="98674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5D0A0F-7435-DCD6-AAC9-BC7DA1E8F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9" y="5645425"/>
            <a:ext cx="1754209" cy="475043"/>
          </a:xfrm>
          <a:prstGeom prst="rect">
            <a:avLst/>
          </a:prstGeom>
        </p:spPr>
      </p:pic>
      <p:pic>
        <p:nvPicPr>
          <p:cNvPr id="2" name="Grafic 13">
            <a:extLst>
              <a:ext uri="{FF2B5EF4-FFF2-40B4-BE49-F238E27FC236}">
                <a16:creationId xmlns:a16="http://schemas.microsoft.com/office/drawing/2014/main" id="{6EB7433C-E678-C92F-9DD1-D5B1C2FC5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1372"/>
            <a:ext cx="12191999" cy="128093"/>
          </a:xfrm>
          <a:prstGeom prst="rect">
            <a:avLst/>
          </a:prstGeom>
        </p:spPr>
      </p:pic>
      <p:pic>
        <p:nvPicPr>
          <p:cNvPr id="6" name="Grafic 7">
            <a:extLst>
              <a:ext uri="{FF2B5EF4-FFF2-40B4-BE49-F238E27FC236}">
                <a16:creationId xmlns:a16="http://schemas.microsoft.com/office/drawing/2014/main" id="{795A4F73-FF11-0A7C-A2AD-060673C7C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9" y="299528"/>
            <a:ext cx="11230829" cy="114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78468" y="1584044"/>
            <a:ext cx="843505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b="1" i="1" dirty="0">
                <a:solidFill>
                  <a:schemeClr val="accent1"/>
                </a:solidFill>
                <a:latin typeface="Trebuchet MS" panose="020B0603020202020204" pitchFamily="34" charset="0"/>
                <a:hlinkClick r:id="rId14"/>
              </a:rPr>
              <a:t>https://concurs-national.anfp.gov.ro/</a:t>
            </a:r>
            <a:endParaRPr lang="en-US" b="1" i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B73B4-4FC3-5AC5-9154-79560C2CC69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811" t="14020" r="854" b="4092"/>
          <a:stretch/>
        </p:blipFill>
        <p:spPr>
          <a:xfrm>
            <a:off x="2603088" y="1898795"/>
            <a:ext cx="6687215" cy="36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6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1732</Words>
  <Application>Microsoft Office PowerPoint</Application>
  <PresentationFormat>Widescreen</PresentationFormat>
  <Paragraphs>235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Archivo Black</vt:lpstr>
      <vt:lpstr>Arial</vt:lpstr>
      <vt:lpstr>Calibri</vt:lpstr>
      <vt:lpstr>Calibri Light</vt:lpstr>
      <vt:lpstr>Trebuchet MS</vt:lpstr>
      <vt:lpstr>Wingdings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Paula Vitriuc</cp:lastModifiedBy>
  <cp:revision>74</cp:revision>
  <dcterms:created xsi:type="dcterms:W3CDTF">2024-08-02T11:44:09Z</dcterms:created>
  <dcterms:modified xsi:type="dcterms:W3CDTF">2024-08-28T12:39:26Z</dcterms:modified>
</cp:coreProperties>
</file>