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2" r:id="rId4"/>
    <p:sldMasterId id="2147483710" r:id="rId5"/>
  </p:sldMasterIdLst>
  <p:notesMasterIdLst>
    <p:notesMasterId r:id="rId32"/>
  </p:notesMasterIdLst>
  <p:handoutMasterIdLst>
    <p:handoutMasterId r:id="rId33"/>
  </p:handoutMasterIdLst>
  <p:sldIdLst>
    <p:sldId id="257" r:id="rId6"/>
    <p:sldId id="336" r:id="rId7"/>
    <p:sldId id="343" r:id="rId8"/>
    <p:sldId id="344" r:id="rId9"/>
    <p:sldId id="334" r:id="rId10"/>
    <p:sldId id="338" r:id="rId11"/>
    <p:sldId id="337" r:id="rId12"/>
    <p:sldId id="339" r:id="rId13"/>
    <p:sldId id="340" r:id="rId14"/>
    <p:sldId id="324" r:id="rId15"/>
    <p:sldId id="325" r:id="rId16"/>
    <p:sldId id="260" r:id="rId17"/>
    <p:sldId id="262" r:id="rId18"/>
    <p:sldId id="326" r:id="rId19"/>
    <p:sldId id="329" r:id="rId20"/>
    <p:sldId id="261" r:id="rId21"/>
    <p:sldId id="327" r:id="rId22"/>
    <p:sldId id="364" r:id="rId23"/>
    <p:sldId id="331" r:id="rId24"/>
    <p:sldId id="341" r:id="rId25"/>
    <p:sldId id="330" r:id="rId26"/>
    <p:sldId id="332" r:id="rId27"/>
    <p:sldId id="333" r:id="rId28"/>
    <p:sldId id="342" r:id="rId29"/>
    <p:sldId id="258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na Elena Dragos" initials="F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118" autoAdjust="0"/>
  </p:normalViewPr>
  <p:slideViewPr>
    <p:cSldViewPr snapToGrid="0">
      <p:cViewPr varScale="1">
        <p:scale>
          <a:sx n="117" d="100"/>
          <a:sy n="117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6BFD7-C098-4CBB-BFAD-8C3D3F672A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2DD41C7-1504-47EA-938A-54CF213FEF34}">
      <dgm:prSet custT="1"/>
      <dgm:spPr/>
      <dgm:t>
        <a:bodyPr/>
        <a:lstStyle/>
        <a:p>
          <a:pPr rtl="0"/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000 funcționari publici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18C895FA-E688-41B9-9215-F6769F1DBAB8}" type="parTrans" cxnId="{62DA9ED9-843E-4B42-A488-FAA01BB43666}">
      <dgm:prSet/>
      <dgm:spPr/>
      <dgm:t>
        <a:bodyPr/>
        <a:lstStyle/>
        <a:p>
          <a:endParaRPr lang="ro-RO" sz="1800"/>
        </a:p>
      </dgm:t>
    </dgm:pt>
    <dgm:pt modelId="{F0F92A49-216A-4C00-8226-FED94C363744}" type="sibTrans" cxnId="{62DA9ED9-843E-4B42-A488-FAA01BB43666}">
      <dgm:prSet/>
      <dgm:spPr/>
      <dgm:t>
        <a:bodyPr/>
        <a:lstStyle/>
        <a:p>
          <a:endParaRPr lang="ro-RO" sz="1800"/>
        </a:p>
      </dgm:t>
    </dgm:pt>
    <dgm:pt modelId="{43ED2B08-AA5F-4541-8623-C7F096602454}">
      <dgm:prSet custT="1"/>
      <dgm:spPr/>
      <dgm:t>
        <a:bodyPr/>
        <a:lstStyle/>
        <a:p>
          <a:pPr rtl="0"/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500 funcționari publici de conducere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4D4505FD-4C44-4EF5-AD5B-E8757AED1888}" type="parTrans" cxnId="{4E17CEED-FEA7-47B9-8B4D-4EC957402E95}">
      <dgm:prSet/>
      <dgm:spPr/>
      <dgm:t>
        <a:bodyPr/>
        <a:lstStyle/>
        <a:p>
          <a:endParaRPr lang="ro-RO" sz="1800"/>
        </a:p>
      </dgm:t>
    </dgm:pt>
    <dgm:pt modelId="{24873DA6-16A4-45DC-B52F-D95F6550B1EF}" type="sibTrans" cxnId="{4E17CEED-FEA7-47B9-8B4D-4EC957402E95}">
      <dgm:prSet/>
      <dgm:spPr/>
      <dgm:t>
        <a:bodyPr/>
        <a:lstStyle/>
        <a:p>
          <a:endParaRPr lang="ro-RO" sz="1800"/>
        </a:p>
      </dgm:t>
    </dgm:pt>
    <dgm:pt modelId="{D6ED4135-0791-40E4-835D-BCB2B4A930A1}" type="pres">
      <dgm:prSet presAssocID="{A936BFD7-C098-4CBB-BFAD-8C3D3F672AE1}" presName="compositeShape" presStyleCnt="0">
        <dgm:presLayoutVars>
          <dgm:chMax val="7"/>
          <dgm:dir/>
          <dgm:resizeHandles val="exact"/>
        </dgm:presLayoutVars>
      </dgm:prSet>
      <dgm:spPr/>
    </dgm:pt>
    <dgm:pt modelId="{F68C3542-796D-4FEA-B6AD-8C5845A4EF85}" type="pres">
      <dgm:prSet presAssocID="{F2DD41C7-1504-47EA-938A-54CF213FEF34}" presName="circ1" presStyleLbl="vennNode1" presStyleIdx="0" presStyleCnt="2"/>
      <dgm:spPr/>
    </dgm:pt>
    <dgm:pt modelId="{5BECF59D-7C6C-432D-9110-1103640526B2}" type="pres">
      <dgm:prSet presAssocID="{F2DD41C7-1504-47EA-938A-54CF213FEF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841190-FBA7-46B4-BDA2-1263B045AECA}" type="pres">
      <dgm:prSet presAssocID="{43ED2B08-AA5F-4541-8623-C7F096602454}" presName="circ2" presStyleLbl="vennNode1" presStyleIdx="1" presStyleCnt="2" custLinFactNeighborX="-530" custLinFactNeighborY="1350"/>
      <dgm:spPr/>
    </dgm:pt>
    <dgm:pt modelId="{1CDC17D3-E5A3-4AB6-A2F7-A7F6FFF640A2}" type="pres">
      <dgm:prSet presAssocID="{43ED2B08-AA5F-4541-8623-C7F0966024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88F8C03-93EE-4D24-840C-F27EA4E17640}" type="presOf" srcId="{43ED2B08-AA5F-4541-8623-C7F096602454}" destId="{69841190-FBA7-46B4-BDA2-1263B045AECA}" srcOrd="0" destOrd="0" presId="urn:microsoft.com/office/officeart/2005/8/layout/venn1"/>
    <dgm:cxn modelId="{EF81AC56-905C-4D7B-B9C1-8E4DCCB42530}" type="presOf" srcId="{F2DD41C7-1504-47EA-938A-54CF213FEF34}" destId="{5BECF59D-7C6C-432D-9110-1103640526B2}" srcOrd="1" destOrd="0" presId="urn:microsoft.com/office/officeart/2005/8/layout/venn1"/>
    <dgm:cxn modelId="{0389837B-1382-4524-AA93-3ADC3BB1A875}" type="presOf" srcId="{43ED2B08-AA5F-4541-8623-C7F096602454}" destId="{1CDC17D3-E5A3-4AB6-A2F7-A7F6FFF640A2}" srcOrd="1" destOrd="0" presId="urn:microsoft.com/office/officeart/2005/8/layout/venn1"/>
    <dgm:cxn modelId="{EFC8437F-B9A5-4E00-970B-D013B28A7321}" type="presOf" srcId="{A936BFD7-C098-4CBB-BFAD-8C3D3F672AE1}" destId="{D6ED4135-0791-40E4-835D-BCB2B4A930A1}" srcOrd="0" destOrd="0" presId="urn:microsoft.com/office/officeart/2005/8/layout/venn1"/>
    <dgm:cxn modelId="{62DA9ED9-843E-4B42-A488-FAA01BB43666}" srcId="{A936BFD7-C098-4CBB-BFAD-8C3D3F672AE1}" destId="{F2DD41C7-1504-47EA-938A-54CF213FEF34}" srcOrd="0" destOrd="0" parTransId="{18C895FA-E688-41B9-9215-F6769F1DBAB8}" sibTransId="{F0F92A49-216A-4C00-8226-FED94C363744}"/>
    <dgm:cxn modelId="{AD264FDC-E770-4537-9564-8C1FF658538F}" type="presOf" srcId="{F2DD41C7-1504-47EA-938A-54CF213FEF34}" destId="{F68C3542-796D-4FEA-B6AD-8C5845A4EF85}" srcOrd="0" destOrd="0" presId="urn:microsoft.com/office/officeart/2005/8/layout/venn1"/>
    <dgm:cxn modelId="{4E17CEED-FEA7-47B9-8B4D-4EC957402E95}" srcId="{A936BFD7-C098-4CBB-BFAD-8C3D3F672AE1}" destId="{43ED2B08-AA5F-4541-8623-C7F096602454}" srcOrd="1" destOrd="0" parTransId="{4D4505FD-4C44-4EF5-AD5B-E8757AED1888}" sibTransId="{24873DA6-16A4-45DC-B52F-D95F6550B1EF}"/>
    <dgm:cxn modelId="{AD35D857-635A-479E-B962-B9B3E48CD25A}" type="presParOf" srcId="{D6ED4135-0791-40E4-835D-BCB2B4A930A1}" destId="{F68C3542-796D-4FEA-B6AD-8C5845A4EF85}" srcOrd="0" destOrd="0" presId="urn:microsoft.com/office/officeart/2005/8/layout/venn1"/>
    <dgm:cxn modelId="{FCD8E6CD-3C95-42B0-8F70-A147BF7DAFCC}" type="presParOf" srcId="{D6ED4135-0791-40E4-835D-BCB2B4A930A1}" destId="{5BECF59D-7C6C-432D-9110-1103640526B2}" srcOrd="1" destOrd="0" presId="urn:microsoft.com/office/officeart/2005/8/layout/venn1"/>
    <dgm:cxn modelId="{A98D78A3-F8D2-4663-B8E3-6B3765D47421}" type="presParOf" srcId="{D6ED4135-0791-40E4-835D-BCB2B4A930A1}" destId="{69841190-FBA7-46B4-BDA2-1263B045AECA}" srcOrd="2" destOrd="0" presId="urn:microsoft.com/office/officeart/2005/8/layout/venn1"/>
    <dgm:cxn modelId="{D2D19EC0-471C-480F-B002-C32BAE9F0B98}" type="presParOf" srcId="{D6ED4135-0791-40E4-835D-BCB2B4A930A1}" destId="{1CDC17D3-E5A3-4AB6-A2F7-A7F6FFF640A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3542-796D-4FEA-B6AD-8C5845A4EF85}">
      <dsp:nvSpPr>
        <dsp:cNvPr id="0" name=""/>
        <dsp:cNvSpPr/>
      </dsp:nvSpPr>
      <dsp:spPr>
        <a:xfrm>
          <a:off x="373449" y="8987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kern="12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000 funcționari publici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832331" y="396499"/>
        <a:ext cx="1894738" cy="2511163"/>
      </dsp:txXfrm>
    </dsp:sp>
    <dsp:sp modelId="{69841190-FBA7-46B4-BDA2-1263B045AECA}">
      <dsp:nvSpPr>
        <dsp:cNvPr id="0" name=""/>
        <dsp:cNvSpPr/>
      </dsp:nvSpPr>
      <dsp:spPr>
        <a:xfrm>
          <a:off x="2724455" y="17974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500 funcționari publici de conducere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3657022" y="405486"/>
        <a:ext cx="1894738" cy="2511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06128CCE-AF64-1BF3-88DA-54D873769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59D47F60-A687-B8DC-EA0E-82F3CE266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D33DF-BE9C-48DE-BCD7-C8FA61B3693A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B44517B7-3374-4A76-4B19-586519E5D7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0F056E2-24DB-40C1-784D-000DABE58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FEC1-5638-47F9-B9FE-D4B78A4D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1863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DCEF-93B8-4AC8-A797-FDA49B0F77F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2BE3-8D6A-4E37-AAF4-910EDCB1F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4609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6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DC2DE6-7698-3B99-68A7-E73AFEDEB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C9087F1-7CF2-D881-A505-2A8735217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A6CDF43-D9DE-DCD8-F342-A801657F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1116-C5B2-4C07-A7BC-34D15A9DF377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27FC87-4F71-3ACC-E2F5-8BE54517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F5CE138-AA6B-B41F-BC1A-2A2F6687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5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06FA2A7-0FAC-306C-5EFF-A4CBBB11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55C5774-D76E-63C5-328D-66FE0506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F524F89-3F27-336C-81E8-70A83527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D714-BA30-4F46-893B-B7554CB20684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B3B1391-2B26-1BA0-0F13-1D5A9A1D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22DC6D0-6120-9D49-046C-C01CDC7B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1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D531F46E-801C-1499-B79A-CF1132CD8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75DB6B5-5D4E-6723-B84A-5B02F1471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B31C3C4-81A6-3DBE-3AC2-937F24EE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8C81-AEFB-4F0E-9F97-7FAC381C2D73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F504C7-CA57-9366-5C9D-9C657BA0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8BFC2F5-0F04-A556-E5A0-C8477032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186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973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056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565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DFB-95CE-4215-B2B5-EAD3EBF7C2BB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7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DC2DE6-7698-3B99-68A7-E73AFEDEB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C9087F1-7CF2-D881-A505-2A8735217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A6CDF43-D9DE-DCD8-F342-A801657F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05D-B824-44A9-9F46-2ADBAA726385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27FC87-4F71-3ACC-E2F5-8BE54517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F5CE138-AA6B-B41F-BC1A-2A2F6687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00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DC2DE6-7698-3B99-68A7-E73AFEDEB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C9087F1-7CF2-D881-A505-2A8735217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A6CDF43-D9DE-DCD8-F342-A801657F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9A7-425E-4DB6-8D27-4B759DBF63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27FC87-4F71-3ACC-E2F5-8BE54517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F5CE138-AA6B-B41F-BC1A-2A2F6687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9423D08-90CD-4135-5122-548A73D0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634E4DE-9E86-DF8F-9C6F-177ADE9A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AAF6320-CBA9-39F1-13BD-3DF40FA1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9BEE-DC9F-45AD-849D-FBE0E825193D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C751396-B6B7-B2CF-295F-7D49DB4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C4F0779-7E7D-CC68-CF8D-0790D14D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5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9423D08-90CD-4135-5122-548A73D0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634E4DE-9E86-DF8F-9C6F-177ADE9A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AAF6320-CBA9-39F1-13BD-3DF40FA1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69AD-450A-4BF8-A53E-4AF85438DF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C751396-B6B7-B2CF-295F-7D49DB4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C4F0779-7E7D-CC68-CF8D-0790D14D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4EF3A1-922C-5F9E-5F97-22ABAD2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F138641-A4B5-A4FB-8A1A-80DE48816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013CBF6-75DC-0168-FB19-AC688029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E8-D936-4B8C-9435-088F0DE4D4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4BE59DF-CEE9-B7AD-5FC4-9AAA11A7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AC33E97-95ED-EA5C-DA1F-159E517C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50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3115984-73BE-DFDB-F800-17073C82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9F89358-498B-C203-E842-5F2EA75B6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A5B0670-C8C1-2B97-2963-23C17580F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B2AF21A-AD76-1BEB-1B38-96672805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955D-CBEE-47E8-899B-05E422942A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0654204-FC98-633F-859B-32A891D8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8C676C0-BEE9-A271-75C8-445FD351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16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C9877E-DEEE-AF18-94F3-0719346A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3A2F9CD-2AA6-3CBA-FEFC-BF1CC5492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DEF1AAB-024C-362D-DE4A-2ACE3AC58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1E3E0329-0E4C-F2C9-7F22-F433C7BBC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D2423F8-C4A5-0F39-32D9-F3020AB10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6319F78-2AF4-AC99-D90E-570F27B4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7CC-F3ED-4881-8FAD-0AA004A667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A68FD84-439E-14D7-08F9-6B5CA12C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1ED0F573-04E5-D6EC-243C-F0D35BC5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39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54E6FC-9156-2FAA-BB12-9A5FDADD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946A66-3244-B8C5-053B-3CF80CC7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8139-44F1-445E-A1A6-92DD4B6B4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425CC23-96EE-7BD1-5777-C6727236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9B358A5-3C9F-DDCA-93F5-91F192B2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9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0AE97222-C5DD-999F-865C-172B0E38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B83F-15C1-493D-9A76-095AAFE3D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53029F3B-7B93-7CF2-A8DF-C70F34E8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1A603F4-A1C1-B39E-6E94-3BE7104C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12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F46425F-B892-739A-D480-5AA547BF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D2023CA-BD8F-013C-E2A6-30072361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EC7A788-1862-3257-69A2-37F4C482C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839742-2F6D-3976-925C-58FB95CC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7120-41AB-4433-9B14-DE71057026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7C65C97-6172-8156-C29F-B8BBFF4F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2BDBB77-AD21-F3B7-CA78-D858B099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46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5B5587-DA18-10F5-283A-B5534B5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ED16008-53E7-65E4-BD00-940688C53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9946469-190D-B249-A109-83CC7CBF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5D5E121-0BC7-E5DB-21BF-C28601C0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6E1-E372-4DF1-9A8F-13AC886426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D3DA18C-46E7-8794-4629-38850B88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B85FC55-A2FB-6161-872B-2BBACF74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9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06FA2A7-0FAC-306C-5EFF-A4CBBB11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55C5774-D76E-63C5-328D-66FE0506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F524F89-3F27-336C-81E8-70A83527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C2D4-CFC5-429D-B522-90ADB40DC5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B3B1391-2B26-1BA0-0F13-1D5A9A1D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22DC6D0-6120-9D49-046C-C01CDC7B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4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D531F46E-801C-1499-B79A-CF1132CD8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75DB6B5-5D4E-6723-B84A-5B02F1471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B31C3C4-81A6-3DBE-3AC2-937F24EE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A6C3-DA55-4F4B-A7D8-F80B226005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F504C7-CA57-9366-5C9D-9C657BA0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8BFC2F5-0F04-A556-E5A0-C8477032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3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4EF3A1-922C-5F9E-5F97-22ABAD2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F138641-A4B5-A4FB-8A1A-80DE48816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013CBF6-75DC-0168-FB19-AC688029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BECE-2FCA-46B8-922B-E9AEFC2797C7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4BE59DF-CEE9-B7AD-5FC4-9AAA11A7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AC33E97-95ED-EA5C-DA1F-159E517C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57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5972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0179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9106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05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8931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775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252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4898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7493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141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3115984-73BE-DFDB-F800-17073C82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9F89358-498B-C203-E842-5F2EA75B6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A5B0670-C8C1-2B97-2963-23C17580F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B2AF21A-AD76-1BEB-1B38-96672805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9DC8-9331-41E7-ACC9-901E37605862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0654204-FC98-633F-859B-32A891D8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8C676C0-BEE9-A271-75C8-445FD351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9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334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7555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4228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8986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1876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13BD-4D3D-9333-1C1E-0DA4119B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3703B-38D8-6CF0-F808-FC6F3BA8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CE40A-B80D-06DC-F55B-CF66CCB5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1A928-FE92-DFAD-8F9E-45A6F791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3"/>
          <a:stretch/>
        </p:blipFill>
        <p:spPr>
          <a:xfrm>
            <a:off x="0" y="0"/>
            <a:ext cx="12192000" cy="5864087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[Date]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8306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03"/>
          <a:stretch/>
        </p:blipFill>
        <p:spPr>
          <a:xfrm>
            <a:off x="0" y="0"/>
            <a:ext cx="12192000" cy="588396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err="1"/>
              <a:t>Title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9934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3"/>
          <a:stretch/>
        </p:blipFill>
        <p:spPr>
          <a:xfrm>
            <a:off x="0" y="248478"/>
            <a:ext cx="12191999" cy="6520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A3343C-4C2E-F44E-A0B5-5D280150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4" y="1825625"/>
            <a:ext cx="105664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8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200"/>
            </a:lvl4pPr>
            <a:lvl5pPr>
              <a:spcBef>
                <a:spcPts val="60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47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C9877E-DEEE-AF18-94F3-0719346A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3A2F9CD-2AA6-3CBA-FEFC-BF1CC5492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DEF1AAB-024C-362D-DE4A-2ACE3AC58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1E3E0329-0E4C-F2C9-7F22-F433C7BBC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D2423F8-C4A5-0F39-32D9-F3020AB10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6319F78-2AF4-AC99-D90E-570F27B4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65FE-E3A4-4155-8C54-DC634AA45477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A68FD84-439E-14D7-08F9-6B5CA12C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1ED0F573-04E5-D6EC-243C-F0D35BC5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4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00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54E6FC-9156-2FAA-BB12-9A5FDADD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946A66-3244-B8C5-053B-3CF80CC7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5991-31C2-496D-85CB-D7799F25C5C8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425CC23-96EE-7BD1-5777-C6727236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9B358A5-3C9F-DDCA-93F5-91F192B2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0AE97222-C5DD-999F-865C-172B0E38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28B-57C0-4CE0-BC5F-9951AE514478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53029F3B-7B93-7CF2-A8DF-C70F34E8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1A603F4-A1C1-B39E-6E94-3BE7104C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F46425F-B892-739A-D480-5AA547BF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D2023CA-BD8F-013C-E2A6-30072361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EC7A788-1862-3257-69A2-37F4C482C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839742-2F6D-3976-925C-58FB95CC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E2B-E07D-4C54-8B87-F429C0825F7E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7C65C97-6172-8156-C29F-B8BBFF4F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2BDBB77-AD21-F3B7-CA78-D858B099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5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5B5587-DA18-10F5-283A-B5534B5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ED16008-53E7-65E4-BD00-940688C53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9946469-190D-B249-A109-83CC7CBF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5D5E121-0BC7-E5DB-21BF-C28601C0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A7FC-E193-42C2-8E1F-F29DC359A17E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D3DA18C-46E7-8794-4629-38850B88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B85FC55-A2FB-6161-872B-2BBACF74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4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7.jp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C7E6125C-58A1-02A6-A2CC-139880A8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65C0E15-0570-88EE-8FDF-1F54D8DB8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5399E01-4009-A9D8-5127-76E5CD2E6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0D316-0A0A-47AB-88CC-9D14F0480379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243FDDF-B1F9-C5B0-F8C2-F7791AACF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89B02DC-EC4A-0AA3-50DC-652346259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9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C7E6125C-58A1-02A6-A2CC-139880A8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65C0E15-0570-88EE-8FDF-1F54D8DB8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5399E01-4009-A9D8-5127-76E5CD2E6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4740-868B-4391-8586-86C1CC6603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243FDDF-B1F9-C5B0-F8C2-F7791AACF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89B02DC-EC4A-0AA3-50DC-652346259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4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paper with a curved edge&#10;&#10;Description automatically generated">
            <a:extLst>
              <a:ext uri="{FF2B5EF4-FFF2-40B4-BE49-F238E27FC236}">
                <a16:creationId xmlns:a16="http://schemas.microsoft.com/office/drawing/2014/main" id="{ECEF00C0-430D-03A9-C6ED-0440C61510C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/>
          <a:stretch/>
        </p:blipFill>
        <p:spPr>
          <a:xfrm>
            <a:off x="7007" y="0"/>
            <a:ext cx="1218499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4D31-B259-4D8D-A463-0CEEBFE881F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D8B4-C99E-48D7-B3DF-097919BAA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D634D-92F7-D4BB-2956-1AD0C41B89A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892" y="6065604"/>
            <a:ext cx="10878216" cy="665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CF9E7-78D5-5A30-BB34-1A4990B583A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71" y="123511"/>
            <a:ext cx="11178658" cy="11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CyZ6LLt7A" TargetMode="External"/><Relationship Id="rId2" Type="http://schemas.openxmlformats.org/officeDocument/2006/relationships/hyperlink" Target="https://youtu.be/V_NDXVUBJ6k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s://concurs-national.anfp.gov.r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hyperlink" Target="https://www.anfp.gov.ro/proiecte/proiecte-in-implementare/proiecte-pnrr/proiecte-pnrr-lista/organizarea-cadrelor-de-competenta-din-administratia-publica-centrala/#sec2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youtube.com/shorts/e1lnCkDG3G0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fp.gov.ro:8080/opendata.aspx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anfp.gov.ro:808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fp.gov.ro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openxmlformats.org/officeDocument/2006/relationships/image" Target="../media/image54.png"/><Relationship Id="rId4" Type="http://schemas.openxmlformats.org/officeDocument/2006/relationships/image" Target="../media/image50.jpeg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CyZ6LLt7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FFE83398-D03A-C249-9599-991854913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495689"/>
            <a:ext cx="10284034" cy="1054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46F885-80CA-05E1-D998-9905D158E0FC}"/>
              </a:ext>
            </a:extLst>
          </p:cNvPr>
          <p:cNvSpPr txBox="1"/>
          <p:nvPr/>
        </p:nvSpPr>
        <p:spPr>
          <a:xfrm>
            <a:off x="1466848" y="1677341"/>
            <a:ext cx="9258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Transformarea administrației publice pentru viitor – prezentarea elementelor de reformă introduse de ANFP prin proiectele PNRR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E91C2-83C0-FE3C-9FF4-7523E4B950C1}"/>
              </a:ext>
            </a:extLst>
          </p:cNvPr>
          <p:cNvSpPr txBox="1"/>
          <p:nvPr/>
        </p:nvSpPr>
        <p:spPr>
          <a:xfrm>
            <a:off x="3655767" y="3060233"/>
            <a:ext cx="552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Lavinia Niculescu, secretar general ANFP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50EB3-84E7-3404-1750-0533ED7738F7}"/>
              </a:ext>
            </a:extLst>
          </p:cNvPr>
          <p:cNvSpPr txBox="1"/>
          <p:nvPr/>
        </p:nvSpPr>
        <p:spPr>
          <a:xfrm>
            <a:off x="1191840" y="3460300"/>
            <a:ext cx="9747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o-RO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onferința de deschidere a proiectului realizat pentru implementarea Jalonului 417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 </a:t>
            </a:r>
            <a:r>
              <a:rPr lang="ro-RO" b="1" noProof="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Planul Național de Redresare și Reziliență (PNRR)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Finalizarea anuală a cel puțin două concursuri naționale de recrutare a funcționarilor publici pentru cel puțin 3 categorii/ grade de funcții publice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ro-RO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b="1" noProof="0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aprilie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78CD78-1E41-413D-FDA4-3227BBF0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</a:t>
            </a:fld>
            <a:endParaRPr 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D64B0EF-E134-83C2-66A9-6973DF50F1FA}"/>
              </a:ext>
            </a:extLst>
          </p:cNvPr>
          <p:cNvGrpSpPr/>
          <p:nvPr/>
        </p:nvGrpSpPr>
        <p:grpSpPr>
          <a:xfrm>
            <a:off x="479972" y="5138228"/>
            <a:ext cx="11171239" cy="402382"/>
            <a:chOff x="0" y="0"/>
            <a:chExt cx="15080907" cy="657325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3D9C4F2-1232-45BF-7F61-AD99507846B3}"/>
                </a:ext>
              </a:extLst>
            </p:cNvPr>
            <p:cNvSpPr/>
            <p:nvPr/>
          </p:nvSpPr>
          <p:spPr>
            <a:xfrm>
              <a:off x="0" y="0"/>
              <a:ext cx="15080869" cy="657352"/>
            </a:xfrm>
            <a:custGeom>
              <a:avLst/>
              <a:gdLst/>
              <a:ahLst/>
              <a:cxnLst/>
              <a:rect l="l" t="t" r="r" b="b"/>
              <a:pathLst>
                <a:path w="15080869" h="657352">
                  <a:moveTo>
                    <a:pt x="0" y="0"/>
                  </a:moveTo>
                  <a:lnTo>
                    <a:pt x="15080869" y="0"/>
                  </a:lnTo>
                  <a:lnTo>
                    <a:pt x="15080869" y="657352"/>
                  </a:lnTo>
                  <a:lnTo>
                    <a:pt x="0" y="657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4"/>
              </a:stretch>
            </a:blipFill>
          </p:spPr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C8723577-07DE-EFE1-5A4E-1BF1B64ACCD9}"/>
              </a:ext>
            </a:extLst>
          </p:cNvPr>
          <p:cNvGrpSpPr/>
          <p:nvPr/>
        </p:nvGrpSpPr>
        <p:grpSpPr>
          <a:xfrm>
            <a:off x="440658" y="5704544"/>
            <a:ext cx="11456374" cy="651806"/>
            <a:chOff x="0" y="0"/>
            <a:chExt cx="24384000" cy="780288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7BCC09E-55EB-F0D3-9C5B-8347FA49F26A}"/>
                </a:ext>
              </a:extLst>
            </p:cNvPr>
            <p:cNvSpPr/>
            <p:nvPr/>
          </p:nvSpPr>
          <p:spPr>
            <a:xfrm>
              <a:off x="0" y="0"/>
              <a:ext cx="24384000" cy="780288"/>
            </a:xfrm>
            <a:custGeom>
              <a:avLst/>
              <a:gdLst/>
              <a:ahLst/>
              <a:cxnLst/>
              <a:rect l="l" t="t" r="r" b="b"/>
              <a:pathLst>
                <a:path w="24384000" h="780288">
                  <a:moveTo>
                    <a:pt x="0" y="0"/>
                  </a:moveTo>
                  <a:lnTo>
                    <a:pt x="24384000" y="0"/>
                  </a:lnTo>
                  <a:lnTo>
                    <a:pt x="24384000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54518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7500209" y="4286009"/>
            <a:ext cx="330494" cy="3304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7FD5F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7500209" y="649227"/>
            <a:ext cx="4240553" cy="2853098"/>
          </a:xfrm>
          <a:custGeom>
            <a:avLst/>
            <a:gdLst/>
            <a:ahLst/>
            <a:cxnLst/>
            <a:rect l="l" t="t" r="r" b="b"/>
            <a:pathLst>
              <a:path w="5401338" h="3587389">
                <a:moveTo>
                  <a:pt x="0" y="0"/>
                </a:moveTo>
                <a:lnTo>
                  <a:pt x="5401338" y="0"/>
                </a:lnTo>
                <a:lnTo>
                  <a:pt x="5401338" y="3587389"/>
                </a:lnTo>
                <a:lnTo>
                  <a:pt x="0" y="3587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61919" y="354554"/>
            <a:ext cx="8996595" cy="911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Probele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concursului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național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– competențele digitale sunt testate</a:t>
            </a:r>
          </a:p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522355" y="1138237"/>
            <a:ext cx="3088418" cy="773841"/>
            <a:chOff x="0" y="0"/>
            <a:chExt cx="1220116" cy="305715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0116" cy="305715"/>
            </a:xfrm>
            <a:custGeom>
              <a:avLst/>
              <a:gdLst/>
              <a:ahLst/>
              <a:cxnLst/>
              <a:rect l="l" t="t" r="r" b="b"/>
              <a:pathLst>
                <a:path w="1220116" h="305715">
                  <a:moveTo>
                    <a:pt x="85230" y="0"/>
                  </a:moveTo>
                  <a:lnTo>
                    <a:pt x="1134886" y="0"/>
                  </a:lnTo>
                  <a:cubicBezTo>
                    <a:pt x="1181957" y="0"/>
                    <a:pt x="1220116" y="38159"/>
                    <a:pt x="1220116" y="85230"/>
                  </a:cubicBezTo>
                  <a:lnTo>
                    <a:pt x="1220116" y="220485"/>
                  </a:lnTo>
                  <a:cubicBezTo>
                    <a:pt x="1220116" y="267556"/>
                    <a:pt x="1181957" y="305715"/>
                    <a:pt x="1134886" y="305715"/>
                  </a:cubicBezTo>
                  <a:lnTo>
                    <a:pt x="85230" y="305715"/>
                  </a:lnTo>
                  <a:cubicBezTo>
                    <a:pt x="38159" y="305715"/>
                    <a:pt x="0" y="267556"/>
                    <a:pt x="0" y="220485"/>
                  </a:cubicBezTo>
                  <a:lnTo>
                    <a:pt x="0" y="85230"/>
                  </a:lnTo>
                  <a:cubicBezTo>
                    <a:pt x="0" y="38159"/>
                    <a:pt x="38159" y="0"/>
                    <a:pt x="85230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20116" cy="324765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9732" y="1292833"/>
            <a:ext cx="308415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1. </a:t>
            </a:r>
            <a:r>
              <a:rPr kumimoji="0" lang="en-US" sz="1400" b="1" i="0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Verificarea</a:t>
            </a: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eligibilității</a:t>
            </a: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kumimoji="0" lang="en-US" sz="1400" b="1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platforma</a:t>
            </a:r>
            <a:r>
              <a:rPr kumimoji="0" lang="en-US" sz="1400" b="1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kumimoji="0" lang="en-US" sz="1400" b="1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informatică</a:t>
            </a:r>
            <a:r>
              <a:rPr kumimoji="0" lang="en-US" sz="1400" b="1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de concurs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, </a:t>
            </a:r>
            <a:r>
              <a:rPr kumimoji="0" lang="en-US" sz="1400" b="0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comisii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kumimoji="0" lang="en-US" sz="1400" b="0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mixte</a:t>
            </a:r>
            <a:endParaRPr kumimoji="0" lang="en-US" sz="1400" b="0" i="1" u="none" strike="noStrike" kern="1200" cap="none" spc="-49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0" marR="0" lvl="0" indent="0" algn="l" defTabSz="914400" rtl="0" eaLnBrk="1" fontAlgn="auto" latinLnBrk="0" hangingPunct="1">
              <a:lnSpc>
                <a:spcPts val="18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-49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329461" y="2439558"/>
            <a:ext cx="6964635" cy="2741399"/>
            <a:chOff x="0" y="0"/>
            <a:chExt cx="2751461" cy="1083022"/>
          </a:xfrm>
          <a:solidFill>
            <a:schemeClr val="bg1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51461" cy="1083022"/>
            </a:xfrm>
            <a:custGeom>
              <a:avLst/>
              <a:gdLst/>
              <a:ahLst/>
              <a:cxnLst/>
              <a:rect l="l" t="t" r="r" b="b"/>
              <a:pathLst>
                <a:path w="2751461" h="1083022">
                  <a:moveTo>
                    <a:pt x="37795" y="0"/>
                  </a:moveTo>
                  <a:lnTo>
                    <a:pt x="2713666" y="0"/>
                  </a:lnTo>
                  <a:cubicBezTo>
                    <a:pt x="2734539" y="0"/>
                    <a:pt x="2751461" y="16921"/>
                    <a:pt x="2751461" y="37795"/>
                  </a:cubicBezTo>
                  <a:lnTo>
                    <a:pt x="2751461" y="1045227"/>
                  </a:lnTo>
                  <a:cubicBezTo>
                    <a:pt x="2751461" y="1066100"/>
                    <a:pt x="2734539" y="1083022"/>
                    <a:pt x="2713666" y="1083022"/>
                  </a:cubicBezTo>
                  <a:lnTo>
                    <a:pt x="37795" y="1083022"/>
                  </a:lnTo>
                  <a:cubicBezTo>
                    <a:pt x="16921" y="1083022"/>
                    <a:pt x="0" y="1066100"/>
                    <a:pt x="0" y="1045227"/>
                  </a:cubicBezTo>
                  <a:lnTo>
                    <a:pt x="0" y="37795"/>
                  </a:lnTo>
                  <a:cubicBezTo>
                    <a:pt x="0" y="16921"/>
                    <a:pt x="16921" y="0"/>
                    <a:pt x="37795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751461" cy="1102072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22355" y="2570336"/>
            <a:ext cx="668807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2.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Testarea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preliminară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testare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Cunoștințe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administrației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și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respectării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demnităţii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umane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protecţiei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drepturilor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libertăţilor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fundamentale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omului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prevenirii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combaterii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incitării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ură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discriminare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egalitate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şanse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tratament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parteneriat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universități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facultăți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administrației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Cunoștințe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privind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deținerea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competențelor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digitale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conținut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digital,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calcul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tabelar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utilizarea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computerului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etc.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Aptitudini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cognitive: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raționament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deductiv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numeric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și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verbal;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Colegiul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Psihologilor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România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Cunoștințele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privind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competențele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lingvistice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comunicare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scrisă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într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-o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limbă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străină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înalți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funcționari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):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baterii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teste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avizate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autoritate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privată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română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internaţională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domeniu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ori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către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unitate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învăţământ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preuniversitar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universitar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catedră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profil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933759" y="3832646"/>
            <a:ext cx="4142605" cy="1237221"/>
            <a:chOff x="0" y="0"/>
            <a:chExt cx="1636585" cy="488778"/>
          </a:xfrm>
          <a:solidFill>
            <a:schemeClr val="bg1"/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36585" cy="488778"/>
            </a:xfrm>
            <a:custGeom>
              <a:avLst/>
              <a:gdLst/>
              <a:ahLst/>
              <a:cxnLst/>
              <a:rect l="l" t="t" r="r" b="b"/>
              <a:pathLst>
                <a:path w="1636585" h="488778">
                  <a:moveTo>
                    <a:pt x="63541" y="0"/>
                  </a:moveTo>
                  <a:lnTo>
                    <a:pt x="1573044" y="0"/>
                  </a:lnTo>
                  <a:cubicBezTo>
                    <a:pt x="1589896" y="0"/>
                    <a:pt x="1606058" y="6694"/>
                    <a:pt x="1617974" y="18611"/>
                  </a:cubicBezTo>
                  <a:cubicBezTo>
                    <a:pt x="1629890" y="30527"/>
                    <a:pt x="1636585" y="46689"/>
                    <a:pt x="1636585" y="63541"/>
                  </a:cubicBezTo>
                  <a:lnTo>
                    <a:pt x="1636585" y="425238"/>
                  </a:lnTo>
                  <a:cubicBezTo>
                    <a:pt x="1636585" y="460330"/>
                    <a:pt x="1608137" y="488778"/>
                    <a:pt x="1573044" y="488778"/>
                  </a:cubicBezTo>
                  <a:lnTo>
                    <a:pt x="63541" y="488778"/>
                  </a:lnTo>
                  <a:cubicBezTo>
                    <a:pt x="46689" y="488778"/>
                    <a:pt x="30527" y="482084"/>
                    <a:pt x="18611" y="470168"/>
                  </a:cubicBezTo>
                  <a:cubicBezTo>
                    <a:pt x="6694" y="458252"/>
                    <a:pt x="0" y="442090"/>
                    <a:pt x="0" y="425238"/>
                  </a:cubicBezTo>
                  <a:lnTo>
                    <a:pt x="0" y="63541"/>
                  </a:lnTo>
                  <a:cubicBezTo>
                    <a:pt x="0" y="28448"/>
                    <a:pt x="28448" y="0"/>
                    <a:pt x="63541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636585" cy="507828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139871" y="3914185"/>
            <a:ext cx="373038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3.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Testarea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avansată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testare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chestionare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situaționale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verificarea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competențelor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generale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),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evaluare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studiu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prezentare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joc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interviu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comportamental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exerciţiu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grup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etc.)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828025" y="2011568"/>
            <a:ext cx="330494" cy="33049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7FD5F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Imagine 6">
            <a:extLst>
              <a:ext uri="{FF2B5EF4-FFF2-40B4-BE49-F238E27FC236}">
                <a16:creationId xmlns:a16="http://schemas.microsoft.com/office/drawing/2014/main" id="{CF8F8178-F649-9AD0-CA6D-2A542BCAD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272197" y="77924"/>
            <a:ext cx="6359600" cy="446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Ce </a:t>
            </a:r>
            <a:r>
              <a:rPr kumimoji="0" lang="en-US" sz="2674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urmeaz</a:t>
            </a:r>
            <a:r>
              <a:rPr kumimoji="0" lang="ro-RO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ă pentru concursul național</a:t>
            </a:r>
            <a:r>
              <a:rPr kumimoji="0" lang="en-US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396" y="963584"/>
            <a:ext cx="9064192" cy="75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Finalizarea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anuală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două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concursuri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naționale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recrutare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funcționarilor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3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categorii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/grade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233723" y="2162728"/>
            <a:ext cx="9400142" cy="16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6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Jalon nr. 417 PNRR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ANFP Special News Report 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6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  <a:hlinkClick r:id="rId3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6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874512" y="1828801"/>
            <a:ext cx="6535610" cy="3571386"/>
            <a:chOff x="0" y="0"/>
            <a:chExt cx="11994131" cy="61010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94134" cy="6100953"/>
            </a:xfrm>
            <a:custGeom>
              <a:avLst/>
              <a:gdLst/>
              <a:ahLst/>
              <a:cxnLst/>
              <a:rect l="l" t="t" r="r" b="b"/>
              <a:pathLst>
                <a:path w="11994134" h="6100953">
                  <a:moveTo>
                    <a:pt x="0" y="0"/>
                  </a:moveTo>
                  <a:lnTo>
                    <a:pt x="11994134" y="0"/>
                  </a:lnTo>
                  <a:lnTo>
                    <a:pt x="11994134" y="6100953"/>
                  </a:lnTo>
                  <a:lnTo>
                    <a:pt x="0" y="610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309" b="-1731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Imagine 6">
            <a:extLst>
              <a:ext uri="{FF2B5EF4-FFF2-40B4-BE49-F238E27FC236}">
                <a16:creationId xmlns:a16="http://schemas.microsoft.com/office/drawing/2014/main" id="{E12CB1A5-6418-8941-818D-AABFB101F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1E35A8E5-34E8-ACE4-60C9-3383DAB406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495689"/>
            <a:ext cx="10284034" cy="105416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3A1064F2-8DF5-D8A0-8CE2-A8272C3C6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0623C-3081-AF57-4EF6-DBDC8CB31B83}"/>
              </a:ext>
            </a:extLst>
          </p:cNvPr>
          <p:cNvSpPr txBox="1"/>
          <p:nvPr/>
        </p:nvSpPr>
        <p:spPr>
          <a:xfrm>
            <a:off x="1878468" y="1584044"/>
            <a:ext cx="843505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4"/>
              </a:rPr>
              <a:t>https://concurs-national.anfp.gov.ro/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E0C42-39E9-7D3C-00AF-2C89DC0C52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11" t="14020" r="854" b="4092"/>
          <a:stretch/>
        </p:blipFill>
        <p:spPr>
          <a:xfrm>
            <a:off x="2603088" y="1898795"/>
            <a:ext cx="6687215" cy="369633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A1808B-7F03-B4F1-4C64-D53A4403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023156" y="223269"/>
            <a:ext cx="6884104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urmează</a:t>
            </a: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pentru reforma MRU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3643" y="1313311"/>
            <a:ext cx="5894156" cy="1206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Continuăm reforma sistemului de recrutare: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Planul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recrutare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și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planul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promovare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2025-2026 –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aproba</a:t>
            </a:r>
            <a:r>
              <a:rPr lang="en-US" b="1" dirty="0" err="1">
                <a:solidFill>
                  <a:srgbClr val="254061"/>
                </a:solidFill>
                <a:latin typeface="Arial Bold"/>
                <a:ea typeface="Arial Bold"/>
                <a:cs typeface="Arial Bold"/>
                <a:sym typeface="Arial Bold"/>
              </a:rPr>
              <a:t>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prin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Hotărârea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Guvernului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nr. 298/2025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703B9-E2CA-7944-62A0-E33176CA406C}"/>
              </a:ext>
            </a:extLst>
          </p:cNvPr>
          <p:cNvSpPr/>
          <p:nvPr/>
        </p:nvSpPr>
        <p:spPr>
          <a:xfrm>
            <a:off x="7451862" y="2302418"/>
            <a:ext cx="4268857" cy="34588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55724-6924-67D9-8A06-28732D7F7A41}"/>
              </a:ext>
            </a:extLst>
          </p:cNvPr>
          <p:cNvSpPr/>
          <p:nvPr/>
        </p:nvSpPr>
        <p:spPr>
          <a:xfrm>
            <a:off x="7509410" y="2419519"/>
            <a:ext cx="4188948" cy="32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Operaționalizare competențe generale și specifice în managementul performanței și în managementul carierei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Finalizare cadre de competențe specifice </a:t>
            </a: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https://www.anfp.gov.ro/proiecte/proiecte-in-implementare/proiecte-pnrr/proiecte-pnrr-lista/organizarea-cadrelor-de-competenta-din-administratia-publica-centrala/#sec2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cadru de competențe digitale adaptat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Dezvoltare capacitate în cadrul sistemului pentru implementare – parteneriat solid cu INA, ADR, Banca Mondială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E1D7C-539B-E506-15CE-A5367A1EC4FA}"/>
              </a:ext>
            </a:extLst>
          </p:cNvPr>
          <p:cNvSpPr txBox="1"/>
          <p:nvPr/>
        </p:nvSpPr>
        <p:spPr>
          <a:xfrm>
            <a:off x="6996985" y="1137611"/>
            <a:ext cx="4951758" cy="1010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  <a:sym typeface="Arial Bold"/>
              </a:rPr>
              <a:t>Extindem cadrele de competențe la alte procese MRU</a:t>
            </a:r>
          </a:p>
          <a:p>
            <a:pPr marL="285750" marR="0" lvl="0" indent="-28575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  <a:sym typeface="Arial Bold"/>
              </a:rPr>
              <a:t>Dezvoltăm cadrul de competențe digitale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F63C47-96CD-F122-07BB-E04D4E1DA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40519"/>
              </p:ext>
            </p:extLst>
          </p:nvPr>
        </p:nvGraphicFramePr>
        <p:xfrm>
          <a:off x="350838" y="2551113"/>
          <a:ext cx="6357937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510824" imgH="3413367" progId="Word.Document.12">
                  <p:embed/>
                </p:oleObj>
              </mc:Choice>
              <mc:Fallback>
                <p:oleObj name="Document" r:id="rId3" imgW="6510824" imgH="3413367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8F63C47-96CD-F122-07BB-E04D4E1DA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838" y="2551113"/>
                        <a:ext cx="6357937" cy="332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ine 6">
            <a:extLst>
              <a:ext uri="{FF2B5EF4-FFF2-40B4-BE49-F238E27FC236}">
                <a16:creationId xmlns:a16="http://schemas.microsoft.com/office/drawing/2014/main" id="{BC48B55F-F7F8-30D8-82C2-05D0293A0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606251" y="406479"/>
            <a:ext cx="1091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 AVANSATE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 FUNCȚIONARII PUBLICI (ținta 185 PNRR)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/>
              </a:rPr>
              <a:t>Digitalizarea administrație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/>
              </a:rPr>
              <a:t>i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/>
              </a:rPr>
              <a:t> publice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16657" y="1422142"/>
            <a:ext cx="382927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Tematica programelor de formare în domeniul TIC: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Management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comunicare, financiar, back </a:t>
            </a:r>
            <a:r>
              <a:rPr kumimoji="0" 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office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în contextul digitalizării administrației publice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Instrumente digitale pentru munca la distanță/telemuncă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Statistică avansată, Instrumente de consultare online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Instalarea, configurarea și administrarea sistemelor de operare, baze de date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Dezvoltarea aplicațiilor web și desktop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Business Analytics, administrarea, dezvoltarea și securitatea rețelelor 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odul transversal Mastering DigComp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D505C6-C66F-2660-D14E-80A0F7F6A1E3}"/>
              </a:ext>
            </a:extLst>
          </p:cNvPr>
          <p:cNvGraphicFramePr/>
          <p:nvPr/>
        </p:nvGraphicFramePr>
        <p:xfrm>
          <a:off x="846070" y="1573820"/>
          <a:ext cx="6401509" cy="330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ine 6">
            <a:extLst>
              <a:ext uri="{FF2B5EF4-FFF2-40B4-BE49-F238E27FC236}">
                <a16:creationId xmlns:a16="http://schemas.microsoft.com/office/drawing/2014/main" id="{C77BA6CA-E8C0-FB00-8D2C-643D3D8FF1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41C74-9FEE-3CBB-C8BC-388806916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D0EA0B-49FE-5E3E-7B5A-708A4B4B0399}"/>
              </a:ext>
            </a:extLst>
          </p:cNvPr>
          <p:cNvSpPr txBox="1"/>
          <p:nvPr/>
        </p:nvSpPr>
        <p:spPr>
          <a:xfrm>
            <a:off x="606251" y="406479"/>
            <a:ext cx="10913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 AVANSATE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 FUNCȚIONARII PUBLICI (ținta 185 PNRR)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BFC742-67EF-A1BC-DDCA-7091BA28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6E553-28DE-6B61-FFFD-3BA316BC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18" y="1042686"/>
            <a:ext cx="3950550" cy="1688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97882-083C-F0B4-FDE5-AFA412818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385"/>
          <a:stretch/>
        </p:blipFill>
        <p:spPr>
          <a:xfrm>
            <a:off x="7537918" y="949275"/>
            <a:ext cx="4059116" cy="2137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D01CF7-28EB-01CD-04AE-3D19688467B5}"/>
              </a:ext>
            </a:extLst>
          </p:cNvPr>
          <p:cNvSpPr txBox="1"/>
          <p:nvPr/>
        </p:nvSpPr>
        <p:spPr>
          <a:xfrm>
            <a:off x="860921" y="3455094"/>
            <a:ext cx="3599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23.346 de funcționari publici înscriși la sesiunile de formare până în 14 martie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13.393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funcționari publici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certificați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(iunie 2024 – februarie 2025)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629B1-A36B-2167-FF55-F369301CECBC}"/>
              </a:ext>
            </a:extLst>
          </p:cNvPr>
          <p:cNvSpPr txBox="1"/>
          <p:nvPr/>
        </p:nvSpPr>
        <p:spPr>
          <a:xfrm>
            <a:off x="7619614" y="3429000"/>
            <a:ext cx="4059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2.224 funcționari publici de conducere înscriși la sesiunile de formare până în 14 martie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2.094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funcționari publici de conducere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certificați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(aprilie 2024 – martie 2025)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8E461-2FD0-A0F9-BE94-BA9DC0600E55}"/>
              </a:ext>
            </a:extLst>
          </p:cNvPr>
          <p:cNvSpPr txBox="1"/>
          <p:nvPr/>
        </p:nvSpPr>
        <p:spPr>
          <a:xfrm>
            <a:off x="1690149" y="2120164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30.000 funcționari publici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3FCAE-1A16-7B0A-2190-802CD4A47E02}"/>
              </a:ext>
            </a:extLst>
          </p:cNvPr>
          <p:cNvSpPr txBox="1"/>
          <p:nvPr/>
        </p:nvSpPr>
        <p:spPr>
          <a:xfrm>
            <a:off x="7619614" y="2572717"/>
            <a:ext cx="38957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2.500 funcționari publici de conducere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BE7C6B-B5C0-19A9-01BC-87E7A20980E1}"/>
              </a:ext>
            </a:extLst>
          </p:cNvPr>
          <p:cNvSpPr txBox="1"/>
          <p:nvPr/>
        </p:nvSpPr>
        <p:spPr>
          <a:xfrm>
            <a:off x="4985908" y="3429000"/>
            <a:ext cx="2268196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15.487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funcționari publici certificați la finalul lunii februarie 2025 în cadrul Țintei 185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BFAC3-EAA0-EC24-D7B8-C1C3515BF595}"/>
              </a:ext>
            </a:extLst>
          </p:cNvPr>
          <p:cNvSpPr txBox="1"/>
          <p:nvPr/>
        </p:nvSpPr>
        <p:spPr>
          <a:xfrm>
            <a:off x="2194578" y="2986736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53A7F-5EBE-5EBE-5E6D-438BDAB25C56}"/>
              </a:ext>
            </a:extLst>
          </p:cNvPr>
          <p:cNvSpPr txBox="1"/>
          <p:nvPr/>
        </p:nvSpPr>
        <p:spPr>
          <a:xfrm>
            <a:off x="9156265" y="2986736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18864-6375-FB29-BAE1-17A22B08D320}"/>
              </a:ext>
            </a:extLst>
          </p:cNvPr>
          <p:cNvSpPr txBox="1"/>
          <p:nvPr/>
        </p:nvSpPr>
        <p:spPr>
          <a:xfrm>
            <a:off x="4985908" y="1464589"/>
            <a:ext cx="226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1161 de protocoale de colaborare interinstituțională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ine 6">
            <a:extLst>
              <a:ext uri="{FF2B5EF4-FFF2-40B4-BE49-F238E27FC236}">
                <a16:creationId xmlns:a16="http://schemas.microsoft.com/office/drawing/2014/main" id="{840E564E-CF76-59E8-5E2E-630737DF0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7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262C6A3B-241D-AADA-4CF4-6D416376B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495689"/>
            <a:ext cx="10284034" cy="105416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EAF5ADB9-5986-1D31-7B45-928B1C088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0979DE-25C1-6061-C2A1-402D85DCC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08" y="1819274"/>
            <a:ext cx="7306695" cy="228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6B992-B0CB-B323-8CBD-C26EC38EC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283" y="1749896"/>
            <a:ext cx="3682175" cy="2348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3F91F-83FD-701A-6079-3A03F8130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37" y="4201192"/>
            <a:ext cx="7792537" cy="1200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B8DD0-4D71-0F0D-3556-A5B7ECC3EBC7}"/>
              </a:ext>
            </a:extLst>
          </p:cNvPr>
          <p:cNvSpPr txBox="1"/>
          <p:nvPr/>
        </p:nvSpPr>
        <p:spPr>
          <a:xfrm>
            <a:off x="8751513" y="4546226"/>
            <a:ext cx="291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Niveluri de certificare de tip ECDL /ICDL – corespondențe cunoștințe TIC (OUG nr. 121/2023)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7486B9-72AB-4F5B-82A9-41013150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75848369">
            <a:extLst>
              <a:ext uri="{FF2B5EF4-FFF2-40B4-BE49-F238E27FC236}">
                <a16:creationId xmlns:a16="http://schemas.microsoft.com/office/drawing/2014/main" id="{F41B7295-245A-0CD1-9C2D-0BA210B43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85"/>
          <a:stretch/>
        </p:blipFill>
        <p:spPr bwMode="auto">
          <a:xfrm>
            <a:off x="6211952" y="114622"/>
            <a:ext cx="5352246" cy="586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639254" y="116124"/>
            <a:ext cx="10913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DEZVOLTATE PRIN CURSURI ANFP, RAPORTATE LA </a:t>
            </a:r>
            <a:r>
              <a:rPr kumimoji="0" lang="ro-R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DigComp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5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1F953C2D-D407-362A-58AB-FB5C076DE741}"/>
              </a:ext>
            </a:extLst>
          </p:cNvPr>
          <p:cNvSpPr/>
          <p:nvPr/>
        </p:nvSpPr>
        <p:spPr>
          <a:xfrm rot="8255091">
            <a:off x="977121" y="1259523"/>
            <a:ext cx="1742499" cy="1518367"/>
          </a:xfrm>
          <a:prstGeom prst="trapezoid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14B1FAF6-D918-9E13-80D7-963C5B7D2B63}"/>
              </a:ext>
            </a:extLst>
          </p:cNvPr>
          <p:cNvSpPr/>
          <p:nvPr/>
        </p:nvSpPr>
        <p:spPr>
          <a:xfrm rot="12039282">
            <a:off x="2851812" y="893337"/>
            <a:ext cx="1667365" cy="1449843"/>
          </a:xfrm>
          <a:prstGeom prst="trapezoid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5779BEEC-7CBA-18C2-6E06-9D463C629581}"/>
              </a:ext>
            </a:extLst>
          </p:cNvPr>
          <p:cNvSpPr/>
          <p:nvPr/>
        </p:nvSpPr>
        <p:spPr>
          <a:xfrm rot="15360376">
            <a:off x="3982966" y="1982503"/>
            <a:ext cx="1782898" cy="1736911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9E4D4F2E-E524-5500-02A9-DCDA5156E1E9}"/>
              </a:ext>
            </a:extLst>
          </p:cNvPr>
          <p:cNvSpPr/>
          <p:nvPr/>
        </p:nvSpPr>
        <p:spPr>
          <a:xfrm rot="4475023">
            <a:off x="517671" y="2901669"/>
            <a:ext cx="1631592" cy="1509524"/>
          </a:xfrm>
          <a:prstGeom prst="trapezoid">
            <a:avLst/>
          </a:prstGeom>
          <a:solidFill>
            <a:srgbClr val="FF66CC"/>
          </a:solidFill>
          <a:effectLst>
            <a:glow rad="101600">
              <a:srgbClr val="FF66CC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16D6FF4A-338E-F439-5835-9FCFCD03EB5B}"/>
              </a:ext>
            </a:extLst>
          </p:cNvPr>
          <p:cNvSpPr/>
          <p:nvPr/>
        </p:nvSpPr>
        <p:spPr>
          <a:xfrm rot="19221189">
            <a:off x="3273763" y="3740349"/>
            <a:ext cx="1849755" cy="1601202"/>
          </a:xfrm>
          <a:prstGeom prst="trapezoid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59092DD-8B75-BDA7-6B7D-505C4BAC4274}"/>
              </a:ext>
            </a:extLst>
          </p:cNvPr>
          <p:cNvSpPr/>
          <p:nvPr/>
        </p:nvSpPr>
        <p:spPr>
          <a:xfrm rot="19066086">
            <a:off x="2102783" y="2369789"/>
            <a:ext cx="1913752" cy="1645983"/>
          </a:xfrm>
          <a:prstGeom prst="hexagon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564C5432-0235-E700-CB58-2774B5F69F88}"/>
              </a:ext>
            </a:extLst>
          </p:cNvPr>
          <p:cNvSpPr/>
          <p:nvPr/>
        </p:nvSpPr>
        <p:spPr>
          <a:xfrm rot="1156072">
            <a:off x="1577111" y="4083857"/>
            <a:ext cx="1760547" cy="1506300"/>
          </a:xfrm>
          <a:prstGeom prst="trapezoid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16A97-D151-5664-8055-3147B44A0597}"/>
              </a:ext>
            </a:extLst>
          </p:cNvPr>
          <p:cNvSpPr txBox="1"/>
          <p:nvPr/>
        </p:nvSpPr>
        <p:spPr>
          <a:xfrm>
            <a:off x="2222363" y="2532446"/>
            <a:ext cx="15823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Modul transversal Mastering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DigComp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DigComp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419CB-C915-08C2-C64B-AE57BEEFCC4A}"/>
              </a:ext>
            </a:extLst>
          </p:cNvPr>
          <p:cNvSpPr txBox="1"/>
          <p:nvPr/>
        </p:nvSpPr>
        <p:spPr>
          <a:xfrm rot="19161864">
            <a:off x="1116436" y="1533782"/>
            <a:ext cx="133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08267-DF5A-0212-3E50-5733590BCA37}"/>
              </a:ext>
            </a:extLst>
          </p:cNvPr>
          <p:cNvSpPr txBox="1"/>
          <p:nvPr/>
        </p:nvSpPr>
        <p:spPr>
          <a:xfrm rot="1300699">
            <a:off x="3004233" y="639019"/>
            <a:ext cx="1330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Analytics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 avansată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Baze de 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B39EF-DAE1-9332-FBE7-6AE7D3342290}"/>
              </a:ext>
            </a:extLst>
          </p:cNvPr>
          <p:cNvSpPr txBox="1"/>
          <p:nvPr/>
        </p:nvSpPr>
        <p:spPr>
          <a:xfrm rot="4398289">
            <a:off x="4371568" y="1607527"/>
            <a:ext cx="13302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online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munca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distanță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telemuncă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EDC931-F94B-E87F-B7C3-AEE43FF5461A}"/>
              </a:ext>
            </a:extLst>
          </p:cNvPr>
          <p:cNvSpPr txBox="1"/>
          <p:nvPr/>
        </p:nvSpPr>
        <p:spPr>
          <a:xfrm rot="19310589">
            <a:off x="3533530" y="3933340"/>
            <a:ext cx="1330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Dezvoltarea aplicațiilor web și desktop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AC6BB-473B-CA0C-7DA1-B79031AD8ABA}"/>
              </a:ext>
            </a:extLst>
          </p:cNvPr>
          <p:cNvSpPr txBox="1"/>
          <p:nvPr/>
        </p:nvSpPr>
        <p:spPr>
          <a:xfrm rot="1101766">
            <a:off x="1895564" y="3977756"/>
            <a:ext cx="1163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Administrarea, dezvoltarea și securitatea rețelelor 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Instalarea, configurarea, administrarea sistemelor de operare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7826C8-4773-B9EA-2587-7AE0C4A54A1F}"/>
              </a:ext>
            </a:extLst>
          </p:cNvPr>
          <p:cNvSpPr txBox="1"/>
          <p:nvPr/>
        </p:nvSpPr>
        <p:spPr>
          <a:xfrm rot="15183457">
            <a:off x="509302" y="3521434"/>
            <a:ext cx="1330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office</a:t>
            </a:r>
          </a:p>
        </p:txBody>
      </p:sp>
      <p:pic>
        <p:nvPicPr>
          <p:cNvPr id="3" name="Imagine 6">
            <a:extLst>
              <a:ext uri="{FF2B5EF4-FFF2-40B4-BE49-F238E27FC236}">
                <a16:creationId xmlns:a16="http://schemas.microsoft.com/office/drawing/2014/main" id="{0F4BCA9E-2C52-7F18-4622-614E4297E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364315-BBAF-8533-5F2E-5EA28424AF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Preliminary General Digital Competencies</a:t>
            </a:r>
            <a:endParaRPr lang="en-BE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C41090-EF61-B56E-0F96-57EB23175F2C}"/>
              </a:ext>
            </a:extLst>
          </p:cNvPr>
          <p:cNvGrpSpPr/>
          <p:nvPr/>
        </p:nvGrpSpPr>
        <p:grpSpPr>
          <a:xfrm>
            <a:off x="1093672" y="1468101"/>
            <a:ext cx="1006366" cy="974725"/>
            <a:chOff x="3659746" y="1817254"/>
            <a:chExt cx="1006366" cy="974725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EE91E1C-ECC6-025E-032C-BD95AFB62377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380BA04-F795-C015-8A0C-01D37B7FC2C9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7EB7135-A26F-18F9-F5A7-EF437B591491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4" name="Graphic 73" descr="Flowchart with solid fill">
              <a:extLst>
                <a:ext uri="{FF2B5EF4-FFF2-40B4-BE49-F238E27FC236}">
                  <a16:creationId xmlns:a16="http://schemas.microsoft.com/office/drawing/2014/main" id="{863AB43C-3440-C24F-B21E-4AE56C668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34329" y="2059124"/>
              <a:ext cx="457200" cy="457200"/>
            </a:xfrm>
            <a:prstGeom prst="rect">
              <a:avLst/>
            </a:prstGeom>
          </p:spPr>
        </p:pic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F492F0A-31BA-9D92-5E8A-98EA85622B72}"/>
              </a:ext>
            </a:extLst>
          </p:cNvPr>
          <p:cNvSpPr/>
          <p:nvPr/>
        </p:nvSpPr>
        <p:spPr>
          <a:xfrm>
            <a:off x="2100038" y="1468101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literacy and information managemen</a:t>
            </a:r>
            <a:r>
              <a:rPr kumimoji="0" lang="en-US" sz="12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en-US" sz="1200" b="1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understanding, organizing, and verifying digital data and documents; managing digital records and e-signatures in line with legal frameworks; evaluating the credibility of sources (e.g., Eurostat, OECD); using open data </a:t>
            </a:r>
            <a:endParaRPr kumimoji="0" lang="en-BE" sz="1050" b="0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BCAACB3-4F6C-DCBD-E380-68EDA9F0AAEF}"/>
              </a:ext>
            </a:extLst>
          </p:cNvPr>
          <p:cNvGrpSpPr/>
          <p:nvPr/>
        </p:nvGrpSpPr>
        <p:grpSpPr>
          <a:xfrm>
            <a:off x="1093672" y="2646102"/>
            <a:ext cx="1006366" cy="974725"/>
            <a:chOff x="3659746" y="1817254"/>
            <a:chExt cx="1006366" cy="97472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05FF168-B8B4-4FEB-1EDD-0DB98555D3FB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85B21C-F219-4B16-0D6E-898F180C61BE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F1AAE73-871E-7F72-7D04-B9E408DFB965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AFFAE738-BB30-9B8B-D7C5-1D7A391C00E0}"/>
              </a:ext>
            </a:extLst>
          </p:cNvPr>
          <p:cNvSpPr/>
          <p:nvPr/>
        </p:nvSpPr>
        <p:spPr>
          <a:xfrm>
            <a:off x="2100038" y="2646102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communication and collaboration: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secure use of email, messaging, and document-sharing tools; inter-agency data exchange and interoperability; public engagement through e-government platforms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BE" sz="1050" b="0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888902-FB89-84F5-CD46-5EEA7A107A6C}"/>
              </a:ext>
            </a:extLst>
          </p:cNvPr>
          <p:cNvGrpSpPr/>
          <p:nvPr/>
        </p:nvGrpSpPr>
        <p:grpSpPr>
          <a:xfrm>
            <a:off x="1093672" y="3826544"/>
            <a:ext cx="1006366" cy="974725"/>
            <a:chOff x="3659746" y="1817254"/>
            <a:chExt cx="1006366" cy="97472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CC14106-C15F-54B3-CE2C-94CE9E79007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61CFE88-6274-8C59-774A-FC778C70227D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8A27205-4180-2BCD-ADA5-CE2044D4BE6E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23E2CB4A-DB55-301F-105B-47EC8860D662}"/>
              </a:ext>
            </a:extLst>
          </p:cNvPr>
          <p:cNvSpPr/>
          <p:nvPr/>
        </p:nvSpPr>
        <p:spPr>
          <a:xfrm>
            <a:off x="2100038" y="3826544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 and data protection:</a:t>
            </a:r>
            <a:endParaRPr kumimoji="0" lang="en-US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identifying cyber threats (phishing, ransomware), applying GDPR-compliant data protection measures, managing secure digital identities and authentication (</a:t>
            </a:r>
            <a:r>
              <a:rPr kumimoji="0" lang="en-US" sz="1050" b="0" i="0" u="none" strike="noStrike" kern="1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eID</a:t>
            </a: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multi-factor)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69D03D4-B838-DBD5-92EA-93C561D6E27D}"/>
              </a:ext>
            </a:extLst>
          </p:cNvPr>
          <p:cNvGrpSpPr/>
          <p:nvPr/>
        </p:nvGrpSpPr>
        <p:grpSpPr>
          <a:xfrm>
            <a:off x="6106953" y="2648543"/>
            <a:ext cx="1006366" cy="974725"/>
            <a:chOff x="3659746" y="1817254"/>
            <a:chExt cx="1006366" cy="974725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85CEF36-7581-898F-1E90-DFD2735188E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010D6B4-207F-2D6B-5067-C5C665AAC7EB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70AEE79-3A7F-175D-6D0D-1302BE00F47C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D4E220E8-24C8-0489-029A-3FC1D0801296}"/>
              </a:ext>
            </a:extLst>
          </p:cNvPr>
          <p:cNvSpPr/>
          <p:nvPr/>
        </p:nvSpPr>
        <p:spPr>
          <a:xfrm>
            <a:off x="7113318" y="2648543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analysis and decision support: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 tools like Excel, Power BI, and AI-driven analytics, interpreting data for policy development and performance monitoring, applying predictive analytics for improved resource allocation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EC35611-44CF-0B48-716C-64ED1B211325}"/>
              </a:ext>
            </a:extLst>
          </p:cNvPr>
          <p:cNvGrpSpPr/>
          <p:nvPr/>
        </p:nvGrpSpPr>
        <p:grpSpPr>
          <a:xfrm>
            <a:off x="6106953" y="3826544"/>
            <a:ext cx="1006366" cy="974725"/>
            <a:chOff x="3659746" y="1817254"/>
            <a:chExt cx="1006366" cy="97472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1FE30F5-10AB-1727-290D-0469261E903F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0D180D-D373-E8FC-68A2-E7A42C2AA833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5E6549B-7998-E2F6-6E95-7DC6318AF7B7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24117B-1085-0E89-371A-E2B3F71C02F0}"/>
              </a:ext>
            </a:extLst>
          </p:cNvPr>
          <p:cNvSpPr/>
          <p:nvPr/>
        </p:nvSpPr>
        <p:spPr>
          <a:xfrm>
            <a:off x="7113318" y="3826544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transformation and digital governance</a:t>
            </a:r>
            <a:r>
              <a:rPr kumimoji="0" lang="en-US" sz="1200" b="1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ethical use of AI and automation in decision-making, change management in the context of digital initiatives </a:t>
            </a:r>
            <a:endParaRPr kumimoji="0" lang="en-BE" sz="1050" b="0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133241E-8342-42E6-BEEB-420047DF8CD8}"/>
              </a:ext>
            </a:extLst>
          </p:cNvPr>
          <p:cNvGrpSpPr/>
          <p:nvPr/>
        </p:nvGrpSpPr>
        <p:grpSpPr>
          <a:xfrm>
            <a:off x="6106953" y="5006986"/>
            <a:ext cx="1006366" cy="974725"/>
            <a:chOff x="3659746" y="1817254"/>
            <a:chExt cx="1006366" cy="97472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FD94D42-245A-74F2-1B4C-75D6C38D3659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6F41A46-3B53-5B9B-B878-D3A3C05FA8BF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15A0668-429C-1685-196B-FD7D2A315823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2B48A16-8D0B-C8B7-545F-856453EC6E86}"/>
              </a:ext>
            </a:extLst>
          </p:cNvPr>
          <p:cNvSpPr/>
          <p:nvPr/>
        </p:nvSpPr>
        <p:spPr>
          <a:xfrm>
            <a:off x="7113318" y="5006986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Emerging technologies and innovation</a:t>
            </a:r>
            <a:r>
              <a:rPr kumimoji="0" lang="en-US" sz="1200" b="1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understanding cloud computing, blockchain, IoT, and AI in public administration; leveraging big data for predictive policymaking</a:t>
            </a:r>
            <a:r>
              <a:rPr kumimoji="0" lang="en-BE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EA43A8D-A2A9-C28E-C4C9-66A392D0A205}"/>
              </a:ext>
            </a:extLst>
          </p:cNvPr>
          <p:cNvGrpSpPr/>
          <p:nvPr/>
        </p:nvGrpSpPr>
        <p:grpSpPr>
          <a:xfrm>
            <a:off x="1093672" y="5006986"/>
            <a:ext cx="1006366" cy="974725"/>
            <a:chOff x="3659746" y="1817254"/>
            <a:chExt cx="1006366" cy="974725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E09116E-ABFD-DCB0-EC0E-01DC7B333B4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3A3AD1D-FFD4-89DD-A421-9949A04D7EE7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F3EA0F6-47D3-0F69-201A-FA2EB5AF40DE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2885442-0158-1812-F67C-9524E6E8DE58}"/>
              </a:ext>
            </a:extLst>
          </p:cNvPr>
          <p:cNvSpPr/>
          <p:nvPr/>
        </p:nvSpPr>
        <p:spPr>
          <a:xfrm>
            <a:off x="2100037" y="5006985"/>
            <a:ext cx="3729229" cy="974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 service delivery and user centricity: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implementing once-only, digital-by-default, and mobile-first principles, using AI and automation for administrative efficiency, understanding and ensuring accessibility and usability of public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6" name="Graphic 115" descr="Upload with solid fill">
            <a:extLst>
              <a:ext uri="{FF2B5EF4-FFF2-40B4-BE49-F238E27FC236}">
                <a16:creationId xmlns:a16="http://schemas.microsoft.com/office/drawing/2014/main" id="{026BD703-6074-25C6-EEDA-5958FE434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7398" y="2920061"/>
            <a:ext cx="438057" cy="438057"/>
          </a:xfrm>
          <a:prstGeom prst="rect">
            <a:avLst/>
          </a:prstGeom>
        </p:spPr>
      </p:pic>
      <p:pic>
        <p:nvPicPr>
          <p:cNvPr id="118" name="Graphic 117" descr="Shield Tick with solid fill">
            <a:extLst>
              <a:ext uri="{FF2B5EF4-FFF2-40B4-BE49-F238E27FC236}">
                <a16:creationId xmlns:a16="http://schemas.microsoft.com/office/drawing/2014/main" id="{5E500383-512A-9526-38AD-CE06AA49E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5041" y="4095478"/>
            <a:ext cx="445767" cy="445767"/>
          </a:xfrm>
          <a:prstGeom prst="rect">
            <a:avLst/>
          </a:prstGeom>
        </p:spPr>
      </p:pic>
      <p:pic>
        <p:nvPicPr>
          <p:cNvPr id="120" name="Graphic 119" descr="Robot with solid fill">
            <a:extLst>
              <a:ext uri="{FF2B5EF4-FFF2-40B4-BE49-F238E27FC236}">
                <a16:creationId xmlns:a16="http://schemas.microsoft.com/office/drawing/2014/main" id="{7BD13012-A217-946E-FE09-EE778AF79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0499" y="5275920"/>
            <a:ext cx="431853" cy="431853"/>
          </a:xfrm>
          <a:prstGeom prst="rect">
            <a:avLst/>
          </a:prstGeom>
        </p:spPr>
      </p:pic>
      <p:pic>
        <p:nvPicPr>
          <p:cNvPr id="122" name="Graphic 121" descr="Presentation with pie chart with solid fill">
            <a:extLst>
              <a:ext uri="{FF2B5EF4-FFF2-40B4-BE49-F238E27FC236}">
                <a16:creationId xmlns:a16="http://schemas.microsoft.com/office/drawing/2014/main" id="{76390AEE-B6EB-6F77-ED24-8A45977F7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06251" y="2954260"/>
            <a:ext cx="397252" cy="397252"/>
          </a:xfrm>
          <a:prstGeom prst="rect">
            <a:avLst/>
          </a:prstGeom>
        </p:spPr>
      </p:pic>
      <p:pic>
        <p:nvPicPr>
          <p:cNvPr id="124" name="Graphic 123" descr="Lightbulb and gear with solid fill">
            <a:extLst>
              <a:ext uri="{FF2B5EF4-FFF2-40B4-BE49-F238E27FC236}">
                <a16:creationId xmlns:a16="http://schemas.microsoft.com/office/drawing/2014/main" id="{AF0BCEE9-CD2C-2316-89F6-0A17C7C9D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87004" y="5274485"/>
            <a:ext cx="439726" cy="439726"/>
          </a:xfrm>
          <a:prstGeom prst="rect">
            <a:avLst/>
          </a:prstGeom>
        </p:spPr>
      </p:pic>
      <p:pic>
        <p:nvPicPr>
          <p:cNvPr id="126" name="Graphic 125" descr="Contract with solid fill">
            <a:extLst>
              <a:ext uri="{FF2B5EF4-FFF2-40B4-BE49-F238E27FC236}">
                <a16:creationId xmlns:a16="http://schemas.microsoft.com/office/drawing/2014/main" id="{C03A6AE0-4359-5852-E5B0-48CD1B8D89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85763" y="4105485"/>
            <a:ext cx="439288" cy="43928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C5F03532-F078-1F81-0DED-9DE4A8A7ACAE}"/>
              </a:ext>
            </a:extLst>
          </p:cNvPr>
          <p:cNvSpPr/>
          <p:nvPr/>
        </p:nvSpPr>
        <p:spPr>
          <a:xfrm>
            <a:off x="6196136" y="1412729"/>
            <a:ext cx="5995864" cy="876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36000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</a:t>
            </a: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 of competencies are included </a:t>
            </a:r>
            <a:r>
              <a:rPr kumimoji="0" lang="en-GB" sz="1050" b="1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illustratively</a:t>
            </a: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findings from the assessment phase. However, these competencies are not meant to cover exhaustively the competencies that will be included in the proposed digital competency framework.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6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557349" y="262334"/>
            <a:ext cx="10924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Implementarea cadrele de competențe în managementul resurselor umane (MRU)  în domeniul funcției publice – planificarea propusă prin proiect Jalon 419 PNRR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CF5253-F20B-C752-10B2-822CC91CBC41}"/>
              </a:ext>
            </a:extLst>
          </p:cNvPr>
          <p:cNvSpPr txBox="1"/>
          <p:nvPr/>
        </p:nvSpPr>
        <p:spPr>
          <a:xfrm>
            <a:off x="274447" y="2759231"/>
            <a:ext cx="694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212364-D498-FE5B-C81A-E1DAF867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03053" y="1254145"/>
            <a:ext cx="3879196" cy="21808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45" y="1591523"/>
            <a:ext cx="7090263" cy="3627434"/>
          </a:xfrm>
          <a:prstGeom prst="rect">
            <a:avLst/>
          </a:prstGeom>
        </p:spPr>
      </p:pic>
      <p:pic>
        <p:nvPicPr>
          <p:cNvPr id="3" name="Imagine 6">
            <a:extLst>
              <a:ext uri="{FF2B5EF4-FFF2-40B4-BE49-F238E27FC236}">
                <a16:creationId xmlns:a16="http://schemas.microsoft.com/office/drawing/2014/main" id="{AF0D6323-0A06-81C5-64E3-426002958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8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BFF6A-9526-0AFD-CCFD-E1D69E9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FB1ECEDA-B7BA-1B95-FB50-0D28F5A8D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9ED7263-EE21-F761-31EF-78459841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C943E71-7821-6175-3E25-D3767882B453}"/>
              </a:ext>
            </a:extLst>
          </p:cNvPr>
          <p:cNvSpPr txBox="1">
            <a:spLocks/>
          </p:cNvSpPr>
          <p:nvPr/>
        </p:nvSpPr>
        <p:spPr>
          <a:xfrm>
            <a:off x="1079991" y="441350"/>
            <a:ext cx="10566400" cy="613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/>
              <a:t>Reforma MRU bazată pe competențe – </a:t>
            </a:r>
            <a:r>
              <a:rPr lang="ro-RO" sz="3600">
                <a:solidFill>
                  <a:srgbClr val="00B0F0"/>
                </a:solidFill>
              </a:rPr>
              <a:t>un proces de durată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809462-B940-2EBF-9469-55CCCBB8413A}"/>
              </a:ext>
            </a:extLst>
          </p:cNvPr>
          <p:cNvSpPr/>
          <p:nvPr/>
        </p:nvSpPr>
        <p:spPr>
          <a:xfrm>
            <a:off x="1493357" y="1846824"/>
            <a:ext cx="3351281" cy="38025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964460-E2F8-A3F1-CF14-FF612198101A}"/>
              </a:ext>
            </a:extLst>
          </p:cNvPr>
          <p:cNvSpPr/>
          <p:nvPr/>
        </p:nvSpPr>
        <p:spPr>
          <a:xfrm>
            <a:off x="1678562" y="1997209"/>
            <a:ext cx="2980872" cy="71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MRU – de la gestionare personal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EBF14-F6E3-187A-2611-A6B139D5CEA0}"/>
              </a:ext>
            </a:extLst>
          </p:cNvPr>
          <p:cNvSpPr/>
          <p:nvPr/>
        </p:nvSpPr>
        <p:spPr>
          <a:xfrm>
            <a:off x="6534151" y="1314546"/>
            <a:ext cx="4657724" cy="43348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ED4729-6741-745A-A9E2-DABA1132E8FC}"/>
              </a:ext>
            </a:extLst>
          </p:cNvPr>
          <p:cNvSpPr/>
          <p:nvPr/>
        </p:nvSpPr>
        <p:spPr>
          <a:xfrm>
            <a:off x="6767725" y="1509772"/>
            <a:ext cx="4243174" cy="5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00B0F0"/>
                </a:solidFill>
              </a:rPr>
              <a:t>La... MRU STRATEGIC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C77FF8-7157-111F-8C04-6213ADEC467A}"/>
              </a:ext>
            </a:extLst>
          </p:cNvPr>
          <p:cNvSpPr/>
          <p:nvPr/>
        </p:nvSpPr>
        <p:spPr>
          <a:xfrm>
            <a:off x="1678562" y="2946645"/>
            <a:ext cx="2980872" cy="2481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pe număr de personal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Reactiv, procese ad-hoc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Planificare pe termen scurt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MRU neintegrate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Accent pe cunoștințe în recrutare, performanța evaluată formal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RU pe conformitate și control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A3F2D-7B0B-DC8B-1C85-E16705EE4168}"/>
              </a:ext>
            </a:extLst>
          </p:cNvPr>
          <p:cNvSpPr/>
          <p:nvPr/>
        </p:nvSpPr>
        <p:spPr>
          <a:xfrm>
            <a:off x="6743700" y="2262431"/>
            <a:ext cx="4267199" cy="316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pe </a:t>
            </a:r>
            <a:r>
              <a:rPr lang="ro-RO" sz="1600" b="1" dirty="0">
                <a:solidFill>
                  <a:srgbClr val="FF0000"/>
                </a:solidFill>
              </a:rPr>
              <a:t>competențele</a:t>
            </a: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funcționarilor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RU orientate spre viitor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RU aliniate cu strategiile organizaționale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tx1"/>
                </a:solidFill>
              </a:rPr>
              <a:t>Perspectivă pe termen lung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rgbClr val="FF0000"/>
                </a:solidFill>
              </a:rPr>
              <a:t>Procese MRU integrate prin cadrele de competențe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RU pe ghidare, suport – parteneriat cu administrația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Accent sporit pe folosirea datelor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37F86F-4851-4C66-1C0D-36646D1C6A7D}"/>
              </a:ext>
            </a:extLst>
          </p:cNvPr>
          <p:cNvSpPr/>
          <p:nvPr/>
        </p:nvSpPr>
        <p:spPr>
          <a:xfrm rot="20646622">
            <a:off x="5065005" y="1113232"/>
            <a:ext cx="2846527" cy="10005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i="0" dirty="0">
                <a:solidFill>
                  <a:schemeClr val="tx1"/>
                </a:solidFill>
                <a:effectLst/>
                <a:latin typeface="Muli"/>
              </a:rPr>
              <a:t>Competențele sunt coloana vertebrală a unui sistem MRU performant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FC45DFD-B9F1-1850-E348-5F78DE87334B}"/>
              </a:ext>
            </a:extLst>
          </p:cNvPr>
          <p:cNvSpPr/>
          <p:nvPr/>
        </p:nvSpPr>
        <p:spPr>
          <a:xfrm>
            <a:off x="4981957" y="3526047"/>
            <a:ext cx="1383713" cy="60603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7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3407E-3A35-1985-5E29-D9384AA4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0651134A-B9D9-8EF1-7AE3-535C6607C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495689"/>
            <a:ext cx="10284034" cy="105416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11365D54-5A86-9751-98A7-114AE1B5E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D0B19C8-9611-A336-87CC-D5ABA9D9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293A1-1C63-2D9D-4113-47C9DCC82E33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418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1C3AF-C439-7820-144E-16386DCF648E}"/>
              </a:ext>
            </a:extLst>
          </p:cNvPr>
          <p:cNvSpPr txBox="1"/>
          <p:nvPr/>
        </p:nvSpPr>
        <p:spPr>
          <a:xfrm>
            <a:off x="2016579" y="1990119"/>
            <a:ext cx="786084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Identificarea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și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implementarea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soluții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privind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creșterea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prestigiului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funcției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publice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Asocierea dintre Rovner &amp; Moore SRL, Public Research SRL, Asociația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Română pentru Transparență| Transparency International Romania și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Deloitte Consultanță SRL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2DD15-E0A6-84F6-2396-0046519EA116}"/>
              </a:ext>
            </a:extLst>
          </p:cNvPr>
          <p:cNvSpPr txBox="1"/>
          <p:nvPr/>
        </p:nvSpPr>
        <p:spPr>
          <a:xfrm>
            <a:off x="274447" y="3319273"/>
            <a:ext cx="69574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propuner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legislativ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elaborat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       </a:t>
            </a:r>
            <a:r>
              <a:rPr lang="en-US" sz="1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PARLAMENT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Introducere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modificări privind gestionarea carierei funcționarilor publici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&gt;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meritocrație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Reglementarea gestionării personalului contractual din administrația publică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5B667-6E0D-4F76-68BA-F3F89B7C7DB9}"/>
              </a:ext>
            </a:extLst>
          </p:cNvPr>
          <p:cNvSpPr txBox="1"/>
          <p:nvPr/>
        </p:nvSpPr>
        <p:spPr>
          <a:xfrm>
            <a:off x="274447" y="3319273"/>
            <a:ext cx="69574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propuner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legislativ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elaborat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       </a:t>
            </a:r>
            <a:r>
              <a:rPr lang="en-US" sz="1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PARLAMENT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Introducere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modificări privind gestionarea carierei funcționarilor publici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&gt;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meritocrație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Reglementarea gestionării personalului contractual din administrația publică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CCDF42-51D5-F7CE-3C06-C41D7E4FD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70224" y="2973898"/>
            <a:ext cx="3797319" cy="2533294"/>
          </a:xfrm>
          <a:prstGeom prst="rect">
            <a:avLst/>
          </a:prstGeom>
        </p:spPr>
      </p:pic>
      <p:sp>
        <p:nvSpPr>
          <p:cNvPr id="14" name="Right Arrow 6">
            <a:extLst>
              <a:ext uri="{FF2B5EF4-FFF2-40B4-BE49-F238E27FC236}">
                <a16:creationId xmlns:a16="http://schemas.microsoft.com/office/drawing/2014/main" id="{2839AAC0-E6E9-F15D-4733-77F8C86DC21B}"/>
              </a:ext>
            </a:extLst>
          </p:cNvPr>
          <p:cNvSpPr/>
          <p:nvPr/>
        </p:nvSpPr>
        <p:spPr>
          <a:xfrm>
            <a:off x="3826360" y="3867873"/>
            <a:ext cx="439145" cy="14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8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89D3C-B037-6D2E-83B4-F4F9EC66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27368ECA-C3E0-8D03-8A94-3ABAA6811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495689"/>
            <a:ext cx="10284034" cy="105416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36D5B35-7109-DC68-4E18-F56FF2EA1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12E235-7CA4-ACCC-678F-EE84A7918D1A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8B9CA-3CB1-9C61-7E3B-0D4ECDB25087}"/>
              </a:ext>
            </a:extLst>
          </p:cNvPr>
          <p:cNvSpPr txBox="1"/>
          <p:nvPr/>
        </p:nvSpPr>
        <p:spPr>
          <a:xfrm>
            <a:off x="1028700" y="1990119"/>
            <a:ext cx="9820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Investiția 10 - Transformarea digitală în managementul funcției publice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S-au instituit și sunt operaționale platforme interactive și colaborative pentru managementul standardizat al resurselor umane în administrația publică centrală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2B5F2-2366-CA02-6474-222CF5C21562}"/>
              </a:ext>
            </a:extLst>
          </p:cNvPr>
          <p:cNvSpPr txBox="1"/>
          <p:nvPr/>
        </p:nvSpPr>
        <p:spPr>
          <a:xfrm>
            <a:off x="274447" y="2790556"/>
            <a:ext cx="6942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Două platforme interoperabile: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e-ANFP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– dezvoltarea și extinderea platformei de gestionare a funcției publice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(t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oate procesele – on boarding  - recrutare - evaluare/promovare/ieșire din sistemul public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Modelul cadrelor de competență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Fișe de post standardizate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SIMRU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– dezvoltarea platformei de gestionare internă pentru autoritățile publice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self service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dosar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profesional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digital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angajat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generare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adeverințe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automatizat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cazier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administrativ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validare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studii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etc.)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self management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actualizarea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directă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către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funcționar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propriului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dosar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profesional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997BE-CF70-C9AB-414B-4BDAE8C8F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56605" y="2911715"/>
            <a:ext cx="4450577" cy="250203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085FD7-7753-9A04-4473-EC319037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0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2885-BFA1-07F9-ACF0-CCDB29B9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CF963BEB-868C-42CC-88DD-ED5C8C9D9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495689"/>
            <a:ext cx="10284034" cy="105416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56420F0C-6AB2-9739-6423-A5AD81B96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sp>
        <p:nvSpPr>
          <p:cNvPr id="3" name="Right Arrow 6">
            <a:extLst>
              <a:ext uri="{FF2B5EF4-FFF2-40B4-BE49-F238E27FC236}">
                <a16:creationId xmlns:a16="http://schemas.microsoft.com/office/drawing/2014/main" id="{4250BBEE-1044-FF9E-966B-A9B45E1D956E}"/>
              </a:ext>
            </a:extLst>
          </p:cNvPr>
          <p:cNvSpPr/>
          <p:nvPr/>
        </p:nvSpPr>
        <p:spPr>
          <a:xfrm>
            <a:off x="1612757" y="895892"/>
            <a:ext cx="1642305" cy="9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E-ANFP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F7ECD-A32A-110B-4C83-B09E14651003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 PNRR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DFDC3A-5C29-AD4E-6081-7DAF66ED31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17" b="6396"/>
          <a:stretch/>
        </p:blipFill>
        <p:spPr>
          <a:xfrm>
            <a:off x="640081" y="2089209"/>
            <a:ext cx="5126302" cy="2473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DDEDAF-AB95-E1F5-D34A-4C34F84BC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95" y="2110412"/>
            <a:ext cx="5143102" cy="2458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F29240-2C2E-9FDB-C66F-DABEFAEAAEEF}"/>
              </a:ext>
            </a:extLst>
          </p:cNvPr>
          <p:cNvSpPr txBox="1"/>
          <p:nvPr/>
        </p:nvSpPr>
        <p:spPr>
          <a:xfrm>
            <a:off x="832105" y="4708182"/>
            <a:ext cx="49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website: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6"/>
              </a:rPr>
              <a:t>anfp.gov.ro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/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7"/>
              </a:rPr>
              <a:t>anfp.gov.ro:8080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A0BA9-2CBB-6F69-5AA1-CEE29527BA81}"/>
              </a:ext>
            </a:extLst>
          </p:cNvPr>
          <p:cNvSpPr txBox="1"/>
          <p:nvPr/>
        </p:nvSpPr>
        <p:spPr>
          <a:xfrm>
            <a:off x="6556248" y="4708182"/>
            <a:ext cx="50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management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documente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66F34-9528-1FB2-5889-8E313FAD8384}"/>
              </a:ext>
            </a:extLst>
          </p:cNvPr>
          <p:cNvSpPr txBox="1"/>
          <p:nvPr/>
        </p:nvSpPr>
        <p:spPr>
          <a:xfrm>
            <a:off x="3480193" y="5011377"/>
            <a:ext cx="555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Open 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8"/>
              </a:rPr>
              <a:t>anfp.gov.ro:8080/opendata.aspx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EA9CCAA-CC41-1E56-99B7-44EAF985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F24A8-82B7-C7EE-82A8-C4606539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9DB1ED-4F55-E490-A635-DFD50311C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6" t="35261" r="1982" b="33883"/>
          <a:stretch/>
        </p:blipFill>
        <p:spPr>
          <a:xfrm>
            <a:off x="3617172" y="4331644"/>
            <a:ext cx="4442745" cy="182655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E852976E-5257-DDF7-CD64-1069F6544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495689"/>
            <a:ext cx="10284034" cy="105416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A73D9CB7-7F7C-9DA5-392C-BE709E8D9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4B9F6-2D3A-47FE-CAAD-99ADA43EE579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 PNRR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Right Arrow 6">
            <a:extLst>
              <a:ext uri="{FF2B5EF4-FFF2-40B4-BE49-F238E27FC236}">
                <a16:creationId xmlns:a16="http://schemas.microsoft.com/office/drawing/2014/main" id="{E4E1A643-0F4F-7011-CD22-15675C4DB483}"/>
              </a:ext>
            </a:extLst>
          </p:cNvPr>
          <p:cNvSpPr/>
          <p:nvPr/>
        </p:nvSpPr>
        <p:spPr>
          <a:xfrm>
            <a:off x="1612757" y="895892"/>
            <a:ext cx="1642305" cy="95410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SIMRU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4F8E6-7106-970B-109B-193AACB59C69}"/>
              </a:ext>
            </a:extLst>
          </p:cNvPr>
          <p:cNvSpPr txBox="1"/>
          <p:nvPr/>
        </p:nvSpPr>
        <p:spPr>
          <a:xfrm>
            <a:off x="1028700" y="2206244"/>
            <a:ext cx="982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Beneficiile implementării proiectului SIMRU la nivelul administrației centrale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3A5D6-A5A0-0E84-CF2B-CAF8AED2E4C4}"/>
              </a:ext>
            </a:extLst>
          </p:cNvPr>
          <p:cNvSpPr txBox="1"/>
          <p:nvPr/>
        </p:nvSpPr>
        <p:spPr>
          <a:xfrm>
            <a:off x="907728" y="2790058"/>
            <a:ext cx="69730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400" b="1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Crearea unui registru precis al angajaților din </a:t>
            </a:r>
            <a:r>
              <a:rPr lang="ro-RO" sz="140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administrația centrală</a:t>
            </a:r>
            <a:endParaRPr kumimoji="0" lang="ro-RO" sz="1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o-RO" sz="1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140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Automatizarea și standardizarea proceselor de management al resurselor umane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sz="1400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Reducerea birocrației și a timpului de prelu</a:t>
            </a:r>
            <a:r>
              <a:rPr lang="ro-RO" sz="140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crare a datelor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sz="1400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40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Acces gratuit la platformă</a:t>
            </a:r>
            <a:r>
              <a:rPr lang="ro-RO" sz="140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, fără </a:t>
            </a:r>
            <a:r>
              <a:rPr lang="it-IT" sz="140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costuri asociate </a:t>
            </a:r>
            <a:endParaRPr lang="ro-RO" sz="1400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sz="1400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sz="1400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B556EB-8746-A787-0760-30E37E0F5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38748" r="76146" b="39303"/>
          <a:stretch/>
        </p:blipFill>
        <p:spPr>
          <a:xfrm>
            <a:off x="8550056" y="2686224"/>
            <a:ext cx="2210541" cy="223348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51B7FC-07DE-9AEF-F37D-32FD940D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91E7-63E5-A1DC-EF69-4C1DDF5C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15F12411-6DF4-BBC3-2EA7-8CD5A771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B191003-E40D-9749-5BF9-A9CB67A4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3CEC-A254-11D6-C7AB-A9DAAA25F08D}"/>
              </a:ext>
            </a:extLst>
          </p:cNvPr>
          <p:cNvSpPr txBox="1">
            <a:spLocks/>
          </p:cNvSpPr>
          <p:nvPr/>
        </p:nvSpPr>
        <p:spPr>
          <a:xfrm>
            <a:off x="838200" y="1579418"/>
            <a:ext cx="10515600" cy="4597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kern="0" dirty="0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common Digital Skills Framework for public sector across the EU</a:t>
            </a:r>
            <a:r>
              <a:rPr lang="en-US" sz="1100" kern="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Establish a comprehensive framework to guide digital skills development across all public administrations in the EU.</a:t>
            </a: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kern="0" dirty="0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Targeted training modules</a:t>
            </a:r>
            <a:r>
              <a:rPr lang="en-US" sz="1100" kern="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Create and deliver high-impact, consistent, specialized training based on the framework.</a:t>
            </a: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100" b="1" kern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3. </a:t>
            </a:r>
            <a:r>
              <a:rPr lang="en-US" sz="1100" b="1" kern="0" dirty="0">
                <a:solidFill>
                  <a:schemeClr val="accent1"/>
                </a:solidFill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Digital Centers of Excellence Network</a:t>
            </a:r>
            <a:r>
              <a:rPr lang="en-US" sz="1100" kern="0" dirty="0">
                <a:solidFill>
                  <a:schemeClr val="accent1"/>
                </a:solidFill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: </a:t>
            </a:r>
            <a:r>
              <a:rPr lang="en-US" sz="1100" kern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Leveraging the Digital Innovation Hubs (DIH) experience, establish specialized knowledge hubs – Digital Centers of Excellence (DCE) across member states focusing on critical Digital Decade domains:</a:t>
            </a: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100" kern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AI Centers of Excellence for public administration applications</a:t>
            </a: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100" kern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Cloud Computing Excellence Centers supporting government cloud adoption</a:t>
            </a: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100" kern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Data Governance and Sharing Centers for public sector data management</a:t>
            </a: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100" kern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Cybersecurity Excellence Hubs for public service protection</a:t>
            </a: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100" kern="0" dirty="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Integrated HRM Center that effectively implements digital transformation projects and manage digital services and public/personal data for the public employees</a:t>
            </a: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100" kern="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 Skills Development Centers specializing in public administration upskilling</a:t>
            </a: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100" b="1" kern="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4. </a:t>
            </a:r>
            <a:r>
              <a:rPr lang="en-US" sz="1100" b="1" kern="0" dirty="0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Knowledge exchange network</a:t>
            </a:r>
            <a:r>
              <a:rPr lang="en-US" sz="1100" kern="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Create a structured mechanism for sharing best practices in developing digital skills in public administrations, connecting the DCEs with practitioners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100" kern="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5. </a:t>
            </a:r>
            <a:r>
              <a:rPr lang="en-US" sz="1100" b="1" kern="0" dirty="0">
                <a:solidFill>
                  <a:schemeClr val="accent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Policy Recommendations</a:t>
            </a:r>
            <a:r>
              <a:rPr lang="en-US" sz="1100" kern="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Formulate evidence-based policy changes to reduce gaps between current and target digital skill levels in public administration.</a:t>
            </a:r>
            <a:endParaRPr lang="en-US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51935-7F8A-598C-0BF2-DB148F18D459}"/>
              </a:ext>
            </a:extLst>
          </p:cNvPr>
          <p:cNvSpPr txBox="1">
            <a:spLocks/>
          </p:cNvSpPr>
          <p:nvPr/>
        </p:nvSpPr>
        <p:spPr>
          <a:xfrm>
            <a:off x="722416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kern="0" dirty="0">
                <a:solidFill>
                  <a:srgbClr val="0F4761"/>
                </a:solidFill>
                <a:latin typeface="Noto Sans SemiBold"/>
                <a:ea typeface="Calibri" panose="020F0502020204030204" pitchFamily="34" charset="0"/>
                <a:cs typeface="Aptos" panose="020B0004020202020204" pitchFamily="34" charset="0"/>
              </a:rPr>
              <a:t>Considerations </a:t>
            </a:r>
            <a:br>
              <a:rPr lang="en-US" sz="1800" b="1" kern="0" dirty="0">
                <a:solidFill>
                  <a:srgbClr val="0F4761"/>
                </a:solidFill>
                <a:latin typeface="Noto Sans SemiBold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en-US" sz="1800" b="1" kern="0" dirty="0">
                <a:solidFill>
                  <a:srgbClr val="0F4761"/>
                </a:solidFill>
                <a:latin typeface="Noto Sans SemiBold"/>
                <a:ea typeface="Calibri" panose="020F0502020204030204" pitchFamily="34" charset="0"/>
                <a:cs typeface="Aptos" panose="020B0004020202020204" pitchFamily="34" charset="0"/>
              </a:rPr>
              <a:t>for establishing an EU digitalization fund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95902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3A66A1E7-A01C-E6C2-BEDC-835B3232D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495689"/>
            <a:ext cx="10284034" cy="1054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B78026-4EF1-9DE7-C5A2-45F288EE1B09}"/>
              </a:ext>
            </a:extLst>
          </p:cNvPr>
          <p:cNvSpPr txBox="1"/>
          <p:nvPr/>
        </p:nvSpPr>
        <p:spPr>
          <a:xfrm>
            <a:off x="-1" y="201809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MULȚUMIM!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C8EBA4-ECBE-B49D-A2C6-9A1CEE6DED8D}"/>
              </a:ext>
            </a:extLst>
          </p:cNvPr>
          <p:cNvGrpSpPr/>
          <p:nvPr/>
        </p:nvGrpSpPr>
        <p:grpSpPr>
          <a:xfrm>
            <a:off x="907329" y="3577204"/>
            <a:ext cx="5841340" cy="1163160"/>
            <a:chOff x="2407920" y="5778389"/>
            <a:chExt cx="4795828" cy="8535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F09410-342B-7F0F-053D-97148486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290" y="6296630"/>
              <a:ext cx="1524000" cy="3352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A9942A-3A7F-8CDF-E9C9-A3A4B4D76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568" y="6269198"/>
              <a:ext cx="682752" cy="3413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5D0E6A-9C6F-9D06-C465-1D37AF900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607" y="6269198"/>
              <a:ext cx="737616" cy="3627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D677C5-BFA7-D63E-56F8-70BCA699F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20" y="5778389"/>
              <a:ext cx="1755648" cy="4175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43FBD-DC38-01CF-2C3F-E389376B7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836" y="6281390"/>
              <a:ext cx="819912" cy="338328"/>
            </a:xfrm>
            <a:prstGeom prst="rect">
              <a:avLst/>
            </a:prstGeom>
          </p:spPr>
        </p:pic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114F46-B718-2AA4-B12F-78349BC3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12" y="6315868"/>
            <a:ext cx="2743200" cy="365125"/>
          </a:xfrm>
        </p:spPr>
        <p:txBody>
          <a:bodyPr/>
          <a:lstStyle/>
          <a:p>
            <a:fld id="{AEC4C81B-D66B-459E-B8C3-DE8E7438CB03}" type="slidenum">
              <a:rPr lang="en-US" smtClean="0"/>
              <a:t>25</a:t>
            </a:fld>
            <a:endParaRPr 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900BF19D-B832-5302-C491-D29E7B043B89}"/>
              </a:ext>
            </a:extLst>
          </p:cNvPr>
          <p:cNvGrpSpPr/>
          <p:nvPr/>
        </p:nvGrpSpPr>
        <p:grpSpPr>
          <a:xfrm>
            <a:off x="594001" y="4935940"/>
            <a:ext cx="11037560" cy="365125"/>
            <a:chOff x="0" y="0"/>
            <a:chExt cx="15080907" cy="657325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AE36C80-FE05-81E2-B991-1E2E73C7DCD1}"/>
                </a:ext>
              </a:extLst>
            </p:cNvPr>
            <p:cNvSpPr/>
            <p:nvPr/>
          </p:nvSpPr>
          <p:spPr>
            <a:xfrm>
              <a:off x="0" y="0"/>
              <a:ext cx="15080869" cy="657352"/>
            </a:xfrm>
            <a:custGeom>
              <a:avLst/>
              <a:gdLst/>
              <a:ahLst/>
              <a:cxnLst/>
              <a:rect l="l" t="t" r="r" b="b"/>
              <a:pathLst>
                <a:path w="15080869" h="657352">
                  <a:moveTo>
                    <a:pt x="0" y="0"/>
                  </a:moveTo>
                  <a:lnTo>
                    <a:pt x="15080869" y="0"/>
                  </a:lnTo>
                  <a:lnTo>
                    <a:pt x="15080869" y="657352"/>
                  </a:lnTo>
                  <a:lnTo>
                    <a:pt x="0" y="657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b="4"/>
              </a:stretch>
            </a:blipFill>
          </p:spPr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200860C9-B428-3F6A-85ED-501F520B6F8F}"/>
              </a:ext>
            </a:extLst>
          </p:cNvPr>
          <p:cNvGrpSpPr/>
          <p:nvPr/>
        </p:nvGrpSpPr>
        <p:grpSpPr>
          <a:xfrm>
            <a:off x="594001" y="5766558"/>
            <a:ext cx="11383634" cy="448957"/>
            <a:chOff x="0" y="0"/>
            <a:chExt cx="24384000" cy="780288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886B539-8866-887F-6CD3-A435BA25F3AF}"/>
                </a:ext>
              </a:extLst>
            </p:cNvPr>
            <p:cNvSpPr/>
            <p:nvPr/>
          </p:nvSpPr>
          <p:spPr>
            <a:xfrm>
              <a:off x="0" y="0"/>
              <a:ext cx="24384000" cy="780288"/>
            </a:xfrm>
            <a:custGeom>
              <a:avLst/>
              <a:gdLst/>
              <a:ahLst/>
              <a:cxnLst/>
              <a:rect l="l" t="t" r="r" b="b"/>
              <a:pathLst>
                <a:path w="24384000" h="780288">
                  <a:moveTo>
                    <a:pt x="0" y="0"/>
                  </a:moveTo>
                  <a:lnTo>
                    <a:pt x="24384000" y="0"/>
                  </a:lnTo>
                  <a:lnTo>
                    <a:pt x="24384000" y="780288"/>
                  </a:lnTo>
                  <a:lnTo>
                    <a:pt x="0" y="78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AB4CF4E8-37BD-645B-E8F7-2AFBBC138CE7}"/>
              </a:ext>
            </a:extLst>
          </p:cNvPr>
          <p:cNvGrpSpPr/>
          <p:nvPr/>
        </p:nvGrpSpPr>
        <p:grpSpPr>
          <a:xfrm>
            <a:off x="1215598" y="1549855"/>
            <a:ext cx="1384727" cy="1879145"/>
            <a:chOff x="0" y="0"/>
            <a:chExt cx="4327759" cy="5688281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E4B2646-7704-0D3D-8E4D-49B51C4D915F}"/>
                </a:ext>
              </a:extLst>
            </p:cNvPr>
            <p:cNvSpPr/>
            <p:nvPr/>
          </p:nvSpPr>
          <p:spPr>
            <a:xfrm>
              <a:off x="0" y="0"/>
              <a:ext cx="4327779" cy="5688330"/>
            </a:xfrm>
            <a:custGeom>
              <a:avLst/>
              <a:gdLst/>
              <a:ahLst/>
              <a:cxnLst/>
              <a:rect l="l" t="t" r="r" b="b"/>
              <a:pathLst>
                <a:path w="4327779" h="5688330">
                  <a:moveTo>
                    <a:pt x="0" y="0"/>
                  </a:moveTo>
                  <a:lnTo>
                    <a:pt x="4327779" y="0"/>
                  </a:lnTo>
                  <a:lnTo>
                    <a:pt x="4327779" y="5688330"/>
                  </a:lnTo>
                  <a:lnTo>
                    <a:pt x="0" y="5688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0" r="-9"/>
              </a:stretch>
            </a:blipFill>
          </p:spPr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EA1F633-21DF-AC3B-ADBB-8932FCA27F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6285" y="2428782"/>
            <a:ext cx="2091732" cy="20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8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9964E5D-FE85-D624-FBDE-9F3B7C766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33B5ABF-DFA7-FCDE-328A-BA3FCF66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12" y="6315868"/>
            <a:ext cx="2743200" cy="365125"/>
          </a:xfrm>
        </p:spPr>
        <p:txBody>
          <a:bodyPr/>
          <a:lstStyle/>
          <a:p>
            <a:fld id="{AEC4C81B-D66B-459E-B8C3-DE8E7438CB03}" type="slidenum">
              <a:rPr lang="en-US" smtClean="0"/>
              <a:t>26</a:t>
            </a:fld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2932097-7AB6-0850-623D-D434889D3279}"/>
              </a:ext>
            </a:extLst>
          </p:cNvPr>
          <p:cNvSpPr/>
          <p:nvPr/>
        </p:nvSpPr>
        <p:spPr>
          <a:xfrm>
            <a:off x="476251" y="371475"/>
            <a:ext cx="11182350" cy="601980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48304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C023-364B-D582-3CD8-55D0CCF0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10950222" cy="4696178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Etimologic, noțiunea de </a:t>
            </a:r>
            <a:r>
              <a:rPr lang="ro-RO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 </a:t>
            </a:r>
            <a:r>
              <a:rPr lang="ro-RO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provine din limba franceză </a:t>
            </a:r>
            <a:r>
              <a:rPr lang="ro-RO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,,competence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o-RO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înseamnă  aptitudinea unei autorități de a efectua anumite acte. Conform Dicționarului explicativ al limbii române, competența este capacitate a cuiva de a se pronunța asupra unui lucru, pe temeiul unei cunoașteri adânci a problemei în discuție; capacitate a unei autorități, a unui funcționar etc. de a exercita anumite atribuții.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polul opus regăsim: lipsă de competență, cu sinonimele: ignoranță, incapacitate, necompetență, nepregătire, nepricepere, neștiință, slăbiciune.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7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A1BD-D762-9130-7596-513A0C53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066800"/>
            <a:ext cx="11040533" cy="4701822"/>
          </a:xfrm>
        </p:spPr>
        <p:txBody>
          <a:bodyPr/>
          <a:lstStyle/>
          <a:p>
            <a:pPr marL="0" indent="0" algn="just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Noțiunea de 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competenţă</a:t>
            </a: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apare încă din 2019 în Codul administrativ și este definită prin art.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lit.r) ca fiind: ansamblul atribuţiilor stabilite de lege, care conferă autorităţilor şi instituţiilor administraţiei publice drepturi şi obligaţii de a desfăşura, în regim de putere publică şi sub propria responsabilitate, o activitate de natură administrativă. De alăturat în analiza noastră este definiția funcției publice: 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ansamblul atribuţiilor şi responsabilităţilor, stabilite în temeiul legii, în scopul exercitării prerogativelor de putere publică de către autorităţile şi instituţiile publice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F20F9-C3A4-DB19-BBF6-F3CDD841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D806F-453D-716D-B8D2-DED96A3F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4E1D-E701-FFE9-E472-DEA958D3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066800"/>
            <a:ext cx="11085689" cy="4803422"/>
          </a:xfrm>
        </p:spPr>
        <p:txBody>
          <a:bodyPr/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reflectată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definiția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de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Codul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un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ansamblu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care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învestit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subiect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public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 care le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exercită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exclusiv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combinat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un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de-a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accepțiune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ansamblul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calităților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însușirilor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aptitudinilor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expertizei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cunoștințelor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 care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dețină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titularul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pentru o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exercita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efectiv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parametrii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calitate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necesari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410AE-A850-940C-9068-8A466387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85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7A28C-7EA2-3431-DF94-C90C8768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DB5CAF-6064-7BFA-B2F8-8DEDECF9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C24BA-DE2E-1C61-06D8-388F2FC2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47" y="95433"/>
            <a:ext cx="7719753" cy="6658522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E9DA935-EF18-86BD-70B7-ADA5401F5E23}"/>
              </a:ext>
            </a:extLst>
          </p:cNvPr>
          <p:cNvSpPr txBox="1">
            <a:spLocks/>
          </p:cNvSpPr>
          <p:nvPr/>
        </p:nvSpPr>
        <p:spPr>
          <a:xfrm>
            <a:off x="1027682" y="863416"/>
            <a:ext cx="3068156" cy="411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Reforma MRU bazată pe competențe –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fundație: cadrele de competențe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6AD7A-2955-D7DA-716D-004DB939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678223DC-AD16-4AC8-C554-E9B1C7B21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495689"/>
            <a:ext cx="10284034" cy="105416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EF4F3608-3D0A-96E0-61D9-BEE0C6B7C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13B1F8-B5B6-6075-194E-7E0BE7200301}"/>
              </a:ext>
            </a:extLst>
          </p:cNvPr>
          <p:cNvSpPr txBox="1"/>
          <p:nvPr/>
        </p:nvSpPr>
        <p:spPr>
          <a:xfrm>
            <a:off x="1335578" y="1490768"/>
            <a:ext cx="9221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419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Operaționalizarea cadrelor de competență în administrația publică centrală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0300D3-4A64-3252-D31F-FEBC22F3F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2128"/>
              </p:ext>
            </p:extLst>
          </p:nvPr>
        </p:nvGraphicFramePr>
        <p:xfrm>
          <a:off x="1197032" y="2327260"/>
          <a:ext cx="4602739" cy="3596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057">
                  <a:extLst>
                    <a:ext uri="{9D8B030D-6E8A-4147-A177-3AD203B41FA5}">
                      <a16:colId xmlns:a16="http://schemas.microsoft.com/office/drawing/2014/main" val="602139256"/>
                    </a:ext>
                  </a:extLst>
                </a:gridCol>
                <a:gridCol w="2430682">
                  <a:extLst>
                    <a:ext uri="{9D8B030D-6E8A-4147-A177-3AD203B41FA5}">
                      <a16:colId xmlns:a16="http://schemas.microsoft.com/office/drawing/2014/main" val="2265009396"/>
                    </a:ext>
                  </a:extLst>
                </a:gridCol>
              </a:tblGrid>
              <a:tr h="307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en-US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posturi</a:t>
                      </a: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avizate</a:t>
                      </a:r>
                      <a:r>
                        <a:rPr lang="ro-RO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2024/2025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62065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eb</a:t>
                      </a: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942913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106055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4590891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8795214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882715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43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583656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0796893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septembrie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3.512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673351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octombrie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369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6038931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noiembrie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2.220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345336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decembrie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701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04692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ianuarie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3.004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255455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2.068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407226"/>
                  </a:ext>
                </a:extLst>
              </a:tr>
              <a:tr h="6000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66.311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06467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3B276D9-3729-331C-C3EF-8E918292A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74038"/>
              </p:ext>
            </p:extLst>
          </p:nvPr>
        </p:nvGraphicFramePr>
        <p:xfrm>
          <a:off x="6392229" y="2303595"/>
          <a:ext cx="4464193" cy="3617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572">
                  <a:extLst>
                    <a:ext uri="{9D8B030D-6E8A-4147-A177-3AD203B41FA5}">
                      <a16:colId xmlns:a16="http://schemas.microsoft.com/office/drawing/2014/main" val="2150865486"/>
                    </a:ext>
                  </a:extLst>
                </a:gridCol>
                <a:gridCol w="2598621">
                  <a:extLst>
                    <a:ext uri="{9D8B030D-6E8A-4147-A177-3AD203B41FA5}">
                      <a16:colId xmlns:a16="http://schemas.microsoft.com/office/drawing/2014/main" val="3109559809"/>
                    </a:ext>
                  </a:extLst>
                </a:gridCol>
              </a:tblGrid>
              <a:tr h="508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ro-RO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autorități și instituții publice pentru care s-au avizat posturile</a:t>
                      </a: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2024/2025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61924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</a:t>
                      </a:r>
                      <a:r>
                        <a:rPr lang="ro-RO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915640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377683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69598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833975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5120262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84276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02537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septembrie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 </a:t>
                      </a:r>
                      <a:endParaRPr lang="en-US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185475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octombrie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958233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noiembrie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755501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decembrie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417887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ianuarie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504781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7484247"/>
                  </a:ext>
                </a:extLst>
              </a:tr>
              <a:tr h="5081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1.632</a:t>
                      </a: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24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5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4B919-D101-6039-6B68-112112A6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CDE3F6CB-4579-5A0A-D68A-45D19A6F8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12780EC-2A48-762D-F971-360F11D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CFD621B-2CE8-F1ED-FBC7-C5F64C8014A0}"/>
              </a:ext>
            </a:extLst>
          </p:cNvPr>
          <p:cNvSpPr txBox="1">
            <a:spLocks/>
          </p:cNvSpPr>
          <p:nvPr/>
        </p:nvSpPr>
        <p:spPr>
          <a:xfrm>
            <a:off x="953980" y="498637"/>
            <a:ext cx="10104437" cy="411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2000" dirty="0"/>
              <a:t>Reforma MRU bazată pe competențe – </a:t>
            </a:r>
            <a:endParaRPr lang="en-US" sz="2000" dirty="0"/>
          </a:p>
          <a:p>
            <a:pPr algn="ctr"/>
            <a:r>
              <a:rPr lang="ro-RO" sz="1800" b="1" dirty="0">
                <a:solidFill>
                  <a:srgbClr val="00B0F0"/>
                </a:solidFill>
              </a:rPr>
              <a:t>produce deja rezultate: CONCURSUL NAȚIONAL</a:t>
            </a:r>
            <a:endParaRPr lang="en-US" sz="1800" b="1" dirty="0">
              <a:solidFill>
                <a:srgbClr val="00B0F0"/>
              </a:solidFill>
            </a:endParaRPr>
          </a:p>
          <a:p>
            <a:pPr algn="ctr"/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  <a:hlinkClick r:id="rId3"/>
              </a:rPr>
              <a:t>George și Iasmina, recrutați prin concursul național </a:t>
            </a:r>
            <a:endParaRPr lang="en-GB" sz="1800" dirty="0">
              <a:solidFill>
                <a:srgbClr val="00B0F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56B97-B9C1-A64C-BD94-9F68AD47CB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9255"/>
          <a:stretch/>
        </p:blipFill>
        <p:spPr>
          <a:xfrm>
            <a:off x="1583140" y="2600328"/>
            <a:ext cx="8846119" cy="315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BFEF-4204-A273-F82E-E1A86133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EB5E0B93-C3CA-69CB-70D2-FE46CE7CB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DDDC22D-A76E-6F8D-A3E9-F09A6DF3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8F808202-FCE9-17F6-44BD-009B437B66FD}"/>
              </a:ext>
            </a:extLst>
          </p:cNvPr>
          <p:cNvSpPr txBox="1"/>
          <p:nvPr/>
        </p:nvSpPr>
        <p:spPr>
          <a:xfrm>
            <a:off x="3097152" y="152447"/>
            <a:ext cx="609574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4"/>
              </a:lnSpc>
            </a:pPr>
            <a:r>
              <a:rPr lang="ro-RO" sz="2674" b="1" dirty="0">
                <a:solidFill>
                  <a:srgbClr val="00B0F0"/>
                </a:solidFill>
                <a:latin typeface="Arimo Bold"/>
                <a:ea typeface="Arimo Bold"/>
                <a:cs typeface="Arimo Bold"/>
                <a:sym typeface="Arimo Bold"/>
              </a:rPr>
              <a:t>Competențele digitale sunt esențiale pentru concursul național:</a:t>
            </a:r>
            <a:r>
              <a:rPr lang="ro-RO" sz="2674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>
              <a:lnSpc>
                <a:spcPts val="3744"/>
              </a:lnSpc>
            </a:pPr>
            <a:r>
              <a:rPr lang="en-US" sz="2674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Centre </a:t>
            </a:r>
            <a:r>
              <a:rPr lang="en-US" sz="2674" b="1" dirty="0" err="1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moderne</a:t>
            </a:r>
            <a:r>
              <a:rPr lang="en-US" sz="2674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2674" b="1" dirty="0" err="1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testare</a:t>
            </a:r>
            <a:endParaRPr lang="en-US" sz="2674" b="1" dirty="0">
              <a:solidFill>
                <a:srgbClr val="003399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3026288-9127-C224-31A3-44188EFB556A}"/>
              </a:ext>
            </a:extLst>
          </p:cNvPr>
          <p:cNvSpPr/>
          <p:nvPr/>
        </p:nvSpPr>
        <p:spPr>
          <a:xfrm>
            <a:off x="-28667" y="1491892"/>
            <a:ext cx="6251639" cy="3640138"/>
          </a:xfrm>
          <a:custGeom>
            <a:avLst/>
            <a:gdLst/>
            <a:ahLst/>
            <a:cxnLst/>
            <a:rect l="l" t="t" r="r" b="b"/>
            <a:pathLst>
              <a:path w="12503277" h="7280275">
                <a:moveTo>
                  <a:pt x="0" y="0"/>
                </a:moveTo>
                <a:lnTo>
                  <a:pt x="12503277" y="0"/>
                </a:lnTo>
                <a:lnTo>
                  <a:pt x="12503277" y="7280275"/>
                </a:lnTo>
                <a:lnTo>
                  <a:pt x="0" y="7280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642" r="-10642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9A24F95E-6AE7-C238-07D1-8D6CDDFC8E18}"/>
              </a:ext>
            </a:extLst>
          </p:cNvPr>
          <p:cNvGrpSpPr/>
          <p:nvPr/>
        </p:nvGrpSpPr>
        <p:grpSpPr>
          <a:xfrm>
            <a:off x="6204164" y="1807412"/>
            <a:ext cx="4694193" cy="2630694"/>
            <a:chOff x="0" y="0"/>
            <a:chExt cx="9388387" cy="5261388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FEA704F-0A30-8E25-88A0-74DDF2088AFA}"/>
                </a:ext>
              </a:extLst>
            </p:cNvPr>
            <p:cNvSpPr/>
            <p:nvPr/>
          </p:nvSpPr>
          <p:spPr>
            <a:xfrm>
              <a:off x="0" y="0"/>
              <a:ext cx="9388348" cy="5261356"/>
            </a:xfrm>
            <a:custGeom>
              <a:avLst/>
              <a:gdLst/>
              <a:ahLst/>
              <a:cxnLst/>
              <a:rect l="l" t="t" r="r" b="b"/>
              <a:pathLst>
                <a:path w="9388348" h="5261356">
                  <a:moveTo>
                    <a:pt x="0" y="0"/>
                  </a:moveTo>
                  <a:lnTo>
                    <a:pt x="9388348" y="0"/>
                  </a:lnTo>
                  <a:lnTo>
                    <a:pt x="9388348" y="5261356"/>
                  </a:lnTo>
                  <a:lnTo>
                    <a:pt x="0" y="5261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6914" b="-1691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24D1AD10-1B5B-2D3E-C596-77C10193F5CC}"/>
              </a:ext>
            </a:extLst>
          </p:cNvPr>
          <p:cNvSpPr txBox="1"/>
          <p:nvPr/>
        </p:nvSpPr>
        <p:spPr>
          <a:xfrm>
            <a:off x="6194573" y="4643043"/>
            <a:ext cx="1184581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București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450B1A51-A6CC-CE42-68F5-87E8DE63A89B}"/>
              </a:ext>
            </a:extLst>
          </p:cNvPr>
          <p:cNvSpPr txBox="1"/>
          <p:nvPr/>
        </p:nvSpPr>
        <p:spPr>
          <a:xfrm>
            <a:off x="7379155" y="4624056"/>
            <a:ext cx="861489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Ploiești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F60CA67-40AD-E29F-975A-5192C5CD6A47}"/>
              </a:ext>
            </a:extLst>
          </p:cNvPr>
          <p:cNvSpPr txBox="1"/>
          <p:nvPr/>
        </p:nvSpPr>
        <p:spPr>
          <a:xfrm>
            <a:off x="8443309" y="4623402"/>
            <a:ext cx="1208691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Constanța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0FA7C10D-66D8-B1F8-5C0D-ADEA1A6F36EB}"/>
              </a:ext>
            </a:extLst>
          </p:cNvPr>
          <p:cNvSpPr txBox="1"/>
          <p:nvPr/>
        </p:nvSpPr>
        <p:spPr>
          <a:xfrm>
            <a:off x="9852422" y="4576600"/>
            <a:ext cx="1045935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99"/>
              </a:lnSpc>
              <a:buFont typeface="Arial"/>
              <a:buChar char="•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Ișalnița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A662FAE-212F-1776-295B-4E43E117F804}"/>
              </a:ext>
            </a:extLst>
          </p:cNvPr>
          <p:cNvSpPr txBox="1"/>
          <p:nvPr/>
        </p:nvSpPr>
        <p:spPr>
          <a:xfrm>
            <a:off x="6194572" y="4896210"/>
            <a:ext cx="1247270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Timișoara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D3F1616-E34A-FEA7-465B-A1A04C3EF893}"/>
              </a:ext>
            </a:extLst>
          </p:cNvPr>
          <p:cNvSpPr txBox="1"/>
          <p:nvPr/>
        </p:nvSpPr>
        <p:spPr>
          <a:xfrm>
            <a:off x="7379154" y="4901086"/>
            <a:ext cx="1064154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Suceava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D240FCDF-BC5F-1642-B687-93923DBD702C}"/>
              </a:ext>
            </a:extLst>
          </p:cNvPr>
          <p:cNvSpPr txBox="1"/>
          <p:nvPr/>
        </p:nvSpPr>
        <p:spPr>
          <a:xfrm>
            <a:off x="8443308" y="4901086"/>
            <a:ext cx="975113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Brașov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0B032F45-BDA5-E1C8-F150-7C4F47C20B14}"/>
              </a:ext>
            </a:extLst>
          </p:cNvPr>
          <p:cNvSpPr txBox="1"/>
          <p:nvPr/>
        </p:nvSpPr>
        <p:spPr>
          <a:xfrm>
            <a:off x="9852422" y="4901086"/>
            <a:ext cx="1247270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Cluj-Napoca</a:t>
            </a:r>
          </a:p>
        </p:txBody>
      </p:sp>
    </p:spTree>
    <p:extLst>
      <p:ext uri="{BB962C8B-B14F-4D97-AF65-F5344CB8AC3E}">
        <p14:creationId xmlns:p14="http://schemas.microsoft.com/office/powerpoint/2010/main" val="1459442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3.xml><?xml version="1.0" encoding="utf-8"?>
<a:theme xmlns:a="http://schemas.openxmlformats.org/drawingml/2006/main" name="2_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2047</Words>
  <Application>Microsoft Office PowerPoint</Application>
  <PresentationFormat>Widescreen</PresentationFormat>
  <Paragraphs>277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Aptos</vt:lpstr>
      <vt:lpstr>Arial</vt:lpstr>
      <vt:lpstr>Arial Bold</vt:lpstr>
      <vt:lpstr>Arimo Bold</vt:lpstr>
      <vt:lpstr>Calibri</vt:lpstr>
      <vt:lpstr>Calibri Light</vt:lpstr>
      <vt:lpstr>Canva Sans</vt:lpstr>
      <vt:lpstr>Canva Sans Bold</vt:lpstr>
      <vt:lpstr>Canva Sans Italics</vt:lpstr>
      <vt:lpstr>Muli</vt:lpstr>
      <vt:lpstr>Noto Sans SemiBold</vt:lpstr>
      <vt:lpstr>Symbol</vt:lpstr>
      <vt:lpstr>Times New Roman</vt:lpstr>
      <vt:lpstr>Trebuchet MS</vt:lpstr>
      <vt:lpstr>Wingdings</vt:lpstr>
      <vt:lpstr>Temă Office</vt:lpstr>
      <vt:lpstr>Office Theme</vt:lpstr>
      <vt:lpstr>2_Temă Office</vt:lpstr>
      <vt:lpstr>1_Office Theme</vt:lpstr>
      <vt:lpstr>2_Office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Lavinia C Niculescu</cp:lastModifiedBy>
  <cp:revision>50</cp:revision>
  <dcterms:created xsi:type="dcterms:W3CDTF">2024-08-02T11:44:09Z</dcterms:created>
  <dcterms:modified xsi:type="dcterms:W3CDTF">2025-04-28T05:17:15Z</dcterms:modified>
</cp:coreProperties>
</file>