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1"/>
  </p:notesMasterIdLst>
  <p:handoutMasterIdLst>
    <p:handoutMasterId r:id="rId22"/>
  </p:handoutMasterIdLst>
  <p:sldIdLst>
    <p:sldId id="352" r:id="rId3"/>
    <p:sldId id="340" r:id="rId4"/>
    <p:sldId id="389" r:id="rId5"/>
    <p:sldId id="345" r:id="rId6"/>
    <p:sldId id="393" r:id="rId7"/>
    <p:sldId id="351" r:id="rId8"/>
    <p:sldId id="390" r:id="rId9"/>
    <p:sldId id="394" r:id="rId10"/>
    <p:sldId id="392" r:id="rId11"/>
    <p:sldId id="391" r:id="rId12"/>
    <p:sldId id="323" r:id="rId13"/>
    <p:sldId id="395" r:id="rId14"/>
    <p:sldId id="317" r:id="rId15"/>
    <p:sldId id="349" r:id="rId16"/>
    <p:sldId id="338" r:id="rId17"/>
    <p:sldId id="342" r:id="rId18"/>
    <p:sldId id="343" r:id="rId19"/>
    <p:sldId id="311" r:id="rId20"/>
  </p:sldIdLst>
  <p:sldSz cx="18288000" cy="10287000"/>
  <p:notesSz cx="7010400" cy="9296400"/>
  <p:embeddedFontLst>
    <p:embeddedFont>
      <p:font typeface="Tahoma" panose="020B0604030504040204" pitchFamily="34" charset="0"/>
      <p:regular r:id="rId23"/>
      <p:bold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0E8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74" autoAdjust="0"/>
  </p:normalViewPr>
  <p:slideViewPr>
    <p:cSldViewPr>
      <p:cViewPr varScale="1">
        <p:scale>
          <a:sx n="55" d="100"/>
          <a:sy n="55" d="100"/>
        </p:scale>
        <p:origin x="64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03C66E-137F-47E6-B339-E43613ECD78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F69E58-D313-4A02-85A3-44325BFD6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4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AD5A84-5D36-6443-B03F-6EAF3BECD7F8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11ACD8-5BF3-5D47-99B6-37BC49C4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65C53-CD4C-F311-0B73-35606D75E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3BB61-8E6C-6BAC-8641-7579AEAD9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44C8A-3240-7CD0-46BA-BCD96E1A7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E8AFD-7AC0-147F-7066-6782276F8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9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3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497D-C743-4BC6-8503-3F6F3B81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22066-7992-E58D-D3A4-DDF3BD473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A3BE2-28D4-2186-3EE2-BF9D2589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A084A-E6FA-CCCB-330C-0C0B1E6A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6DFCB-1930-DC47-4CA1-AAAA1DA7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1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51D5-90BE-63AE-CCDE-CED40017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C2A37-561B-747A-BE34-45172443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1FD47-26B4-EFDA-6D5C-2E434A85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D5CDA-94AA-462E-6C73-52A99422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7058C-0E4B-0EDE-30B5-07DA0E0D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B0F8-156B-DCAD-0E1D-9F460905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3102F-D8D5-09FE-C207-C66C7D6F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AB81C-AD89-5ADC-B7A5-C190B90D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9EEB-CDAF-DD2D-A6CD-E89D0EFA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9EF9-85D5-789F-E638-D8E6727D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1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014B-B124-7A82-FFDE-17F691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2EB2F-C3C6-7F5A-D7B6-29546447B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A0609-18F2-73B8-986E-1AE66A43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FADD5-BEDB-33EC-FAD0-21BC5ECB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4FFBD-00A9-868C-79B4-E65C2F66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F73AF-A7B7-61CB-8E3D-8E440381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17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945C-E1C6-5F9D-7276-221E0816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98545-1FA4-CABA-B8A9-652D80AA1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A347D-ABF3-3E58-C2C4-D9E905521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C0013-4E7C-A46C-D828-4910E9618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ABCA7-EAB7-FDC9-1D35-E7EA32A87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480F8-9585-A479-02EF-DD117148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36D78-A60D-8586-BEA8-0C403EB2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DCE00-35CC-4751-AB16-33BE6F02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6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8576-ACC2-5885-A92A-350B584E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E7A2D-767A-709C-3AA3-396A0D7D5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A4CC1-94DA-3F59-3513-282618BC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76FB2-4FAA-4CA8-E3CA-84CF7342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24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CE20-7671-E5A4-236B-DA87B584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1A330-E776-B382-23F3-4DB33B21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9F40C-2D92-4890-DFCA-1C499E45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43A2-25AD-043C-F65F-A3004AAB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E9CF0-DBBB-DB0A-DD2A-2FB22930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147E6-69E1-365D-68B0-AD719EBAE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E64DC-FA46-2457-EAD8-67CFAB1F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58815-D718-64C7-86D6-9145A314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2EFB1-A6A5-7FF7-C4D0-AD581FCE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1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2B664-EE46-1D4F-D0E8-BA0F5AA5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43912-9EBB-3EE5-F420-5F769A13F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950EE-8F02-D830-1453-724C25C96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8C3B3-E18E-466B-4801-11EC7B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6F5DC-2A0B-21AD-CA30-0B2C3593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0D5DC-3364-3A16-3568-5248740E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D36D-E42F-6371-0447-A8AE191C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281E4-1877-F76E-806A-248B54673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67A14-13A7-0ECD-9169-B7000BF0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D8C3-B40A-213C-B028-5A1D5521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D0259-1D31-363C-62A1-AAC341B7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94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553A40-9BEB-51DE-2517-B945BED0DD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2BEEA-EC3E-DE11-5A08-6C8802B2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1C937-7624-EACE-8BB9-96766B59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EC10-318F-5917-6301-032137BD5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6DA44-EC73-9A78-0CA3-3540F72B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6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63296-AE86-F9C2-ECD7-2C7A8096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F5256-820B-F9A8-30ED-8F6724975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B56E-C84D-C915-9778-D36B1AD0C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DDAE-2BE5-A14E-9B8C-82EF402C06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E5B8F-91E4-EA3C-A21D-76AFA7FFE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C0D01-2BDC-2774-9B1F-184B16619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18E13-4E52-ED4B-AF61-F61C13BB51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fp.gov.ro/media/3amf21rj/strategia-de-promovare-%C5%9Fi-comunicare-a-m%C4%83surilor-de-reform%C4%83-%C8%99i-investi%C8%9Biilor-anfp-finan%C8%9Bate-din-pnrr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anfp.gov.ro/proiecte/tinta-nr-185/programe-de-formare-tinta-nr-185/" TargetMode="External"/><Relationship Id="rId7" Type="http://schemas.openxmlformats.org/officeDocument/2006/relationships/hyperlink" Target="https://www.anfp.gov.ro/media/fvvdhwpc/pliant-leadershippnrr-185-pag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fp.gov.ro/proiecte/proiecte-in-implementare/proiecte-pnrr/proiecte-pnrr-lista/dezvoltarea-competentelor-digitale/" TargetMode="External"/><Relationship Id="rId5" Type="http://schemas.openxmlformats.org/officeDocument/2006/relationships/hyperlink" Target="https://www.anfp.gov.ro/R/Doc/2024/Proiecte/Dezvoltarea%20competen%C8%9Belor%20digitale/casete/lot%202/3.%20lot%202%20Leadership%20talent%20man.pdf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formaredigitalaanfp.eu/" TargetMode="External"/><Relationship Id="rId9" Type="http://schemas.openxmlformats.org/officeDocument/2006/relationships/hyperlink" Target="https://www.anfp.gov.ro/R/Doc/2023/PNRR/Anexa%20nr.%201%20-%20Analiza%20competente%20digitale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slatie.just.ro/Public/DetaliiDocument/302358" TargetMode="External"/><Relationship Id="rId2" Type="http://schemas.openxmlformats.org/officeDocument/2006/relationships/hyperlink" Target="https://legislatie.just.ro/public/DetaliiDocument/29681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s://joint-research-centre.ec.europa.eu/projects-and-activities/education-and-training/digital-transformation-education/digital-competence-framework-citizens-digcomp_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projects-and-activities/education-and-training/digital-transformation-education/digital-competence-framework-citizens-digcomp_e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lications.jrc.ec.europa.eu/repository/handle/JRC14412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fp.gov.ro/proiecte/proiecte-in-implementare/proiecte-pnrr/proiecte-pnrr-lista/simru/" TargetMode="External"/><Relationship Id="rId2" Type="http://schemas.openxmlformats.org/officeDocument/2006/relationships/hyperlink" Target="https://www.anfp.gov.ro/proiecte/proiecte-in-implementare/proiecte-pnrr/proiecte-pnrr-lista/e-anfp-dezvoltarea-si-extinderea-platformei-de-gestiune-a-functionarilor-publici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nfp.gov.ro/proiecte/proiecte-in-implementare/proiecte-din-alte-surse-de-finantare/proiecte-alte-surse-de-finantare/dezvoltarea-cadrului-de-competente-digitale-generale-pentru-functionarii-publici-din-romania/" TargetMode="External"/><Relationship Id="rId4" Type="http://schemas.openxmlformats.org/officeDocument/2006/relationships/hyperlink" Target="https://www.anfp.gov.ro/proiecte/proiecte-in-implementare/proiecte-pnrr/proiecte-pnrr-lista/dezvoltarea-competentelor-digital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anfp.gov.ro/media/elkkojoy/2024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nfp.gov.ro/proiecte/proiecte-in-implementare/proiecte-pnrr/proiecte-pnrr-lista/operationalizarea-cadrelor-de-competenta-din-administratia-publica-centrala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anfp.gov.ro/proiecte/proiecte-in-implementare/proiecte-pnrr/proiecte-pnrr-lista/operationalizarea-cadrelor-de-competenta-din-administratia-publica-centrala/livrabile/livrabilul-9-ghidur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fp.gov.ro/media/k22nyo3t/lot6-brosura-v10032025d.pdf" TargetMode="External"/><Relationship Id="rId5" Type="http://schemas.openxmlformats.org/officeDocument/2006/relationships/hyperlink" Target="https://www.anfp.gov.ro/media/eful0w4j/bro%C8%99ur%C4%83-program-dezvoltare-competente-ifp-si-dg.pdf" TargetMode="External"/><Relationship Id="rId4" Type="http://schemas.openxmlformats.org/officeDocument/2006/relationships/hyperlink" Target="https://www.anfp.gov.ro/proiecte/proiecte-in-implementare/proiecte-pnrr/proiecte-pnrr-lista/operationalizarea-cadrelor-de-competenta-din-administratia-publica-centrala/livrabile/livrabil-11-derularea-instruirii-aplicate-in-ceea-ce-priveste-utilizarea-cadrelor-de-competenta-in-toate-procesele-de-mru-pentru-toate-functiile-publice-de-la-nivel-central-teritorial-si-local-iar-ulterior-si-pentru-personalul-contractual/" TargetMode="Externa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fp.gov.ro/media/wcshleli/brosura.pdf" TargetMode="External"/><Relationship Id="rId5" Type="http://schemas.openxmlformats.org/officeDocument/2006/relationships/hyperlink" Target="https://www.anfp.gov.ro/media/qpvcnw4v/ghid-pentru-consolidarea-competen%C8%9Belor-de-management-al-performan%C5%A3ei.pdf" TargetMode="External"/><Relationship Id="rId4" Type="http://schemas.openxmlformats.org/officeDocument/2006/relationships/hyperlink" Target="https://www.youtube.com/watch?v=pqk3bxWibM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urs-national.anfp.gov.ro/wp-content/uploads/Manual-utilizare-platforma-CN-extins-candidat-etapa-concurs-national.pdf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concurs-national.anfp.gov.ro/materiale-utile/tutoriale-concurs-nationa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tforma-concurs-national.anfp.gov.ro/#/login" TargetMode="External"/><Relationship Id="rId5" Type="http://schemas.openxmlformats.org/officeDocument/2006/relationships/hyperlink" Target="https://concurs-national.anfp.gov.ro/" TargetMode="External"/><Relationship Id="rId4" Type="http://schemas.openxmlformats.org/officeDocument/2006/relationships/hyperlink" Target="https://www.anfp.gov.ro/R/Doc/2023/PNRR/LIVRABILE/Analiza%20ex-post_v%20%20finala.pdf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anfp.gov.ro/Cautare?query=chatbut&amp;currentPage=2&amp;pageSize=10" TargetMode="External"/><Relationship Id="rId4" Type="http://schemas.openxmlformats.org/officeDocument/2006/relationships/hyperlink" Target="https://www.anfp.gov.r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8DC8592-A439-1CAC-673A-FF872FF93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2E025-2F98-4BA5-EA38-B840BBF3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046732"/>
            <a:ext cx="10134600" cy="6498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C84341-2D20-3809-7F1A-1852DD264B2D}"/>
              </a:ext>
            </a:extLst>
          </p:cNvPr>
          <p:cNvSpPr txBox="1"/>
          <p:nvPr/>
        </p:nvSpPr>
        <p:spPr>
          <a:xfrm>
            <a:off x="1600200" y="75819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b="1" dirty="0">
                <a:solidFill>
                  <a:srgbClr val="4472C4">
                    <a:lumMod val="50000"/>
                  </a:srgb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Decembrie </a:t>
            </a:r>
            <a:r>
              <a:rPr lang="en-US" sz="1800" b="1" dirty="0">
                <a:solidFill>
                  <a:srgbClr val="4472C4">
                    <a:lumMod val="50000"/>
                  </a:srgb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06E190-9968-8A86-F993-0C84B1BDFBB2}"/>
              </a:ext>
            </a:extLst>
          </p:cNvPr>
          <p:cNvGrpSpPr/>
          <p:nvPr/>
        </p:nvGrpSpPr>
        <p:grpSpPr>
          <a:xfrm>
            <a:off x="10820400" y="2046732"/>
            <a:ext cx="6934200" cy="6498336"/>
            <a:chOff x="0" y="0"/>
            <a:chExt cx="12738227" cy="93653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9601957-253B-33E7-42E4-47FB82F68370}"/>
                </a:ext>
              </a:extLst>
            </p:cNvPr>
            <p:cNvSpPr/>
            <p:nvPr/>
          </p:nvSpPr>
          <p:spPr>
            <a:xfrm>
              <a:off x="0" y="0"/>
              <a:ext cx="12738227" cy="9365361"/>
            </a:xfrm>
            <a:custGeom>
              <a:avLst/>
              <a:gdLst/>
              <a:ahLst/>
              <a:cxnLst/>
              <a:rect l="l" t="t" r="r" b="b"/>
              <a:pathLst>
                <a:path w="12738227" h="9365361">
                  <a:moveTo>
                    <a:pt x="0" y="0"/>
                  </a:moveTo>
                  <a:lnTo>
                    <a:pt x="12738227" y="0"/>
                  </a:lnTo>
                  <a:lnTo>
                    <a:pt x="12738227" y="9365361"/>
                  </a:lnTo>
                  <a:lnTo>
                    <a:pt x="0" y="9365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t="-18007" b="-180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827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EF81-105A-D509-5B36-86BAA22A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27819-546C-D739-66BA-474D388215B6}"/>
              </a:ext>
            </a:extLst>
          </p:cNvPr>
          <p:cNvSpPr/>
          <p:nvPr/>
        </p:nvSpPr>
        <p:spPr>
          <a:xfrm>
            <a:off x="4191000" y="2247900"/>
            <a:ext cx="13335000" cy="45942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177 SIMRU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A107C-FD59-5879-E8A4-C58907245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328"/>
            <a:ext cx="4369126" cy="114456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44BD2-ACE3-AEAE-BDD1-61392DA3CB1C}"/>
              </a:ext>
            </a:extLst>
          </p:cNvPr>
          <p:cNvSpPr txBox="1"/>
          <p:nvPr/>
        </p:nvSpPr>
        <p:spPr>
          <a:xfrm>
            <a:off x="228600" y="3621724"/>
            <a:ext cx="5638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SIMRU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– dezvoltarea platformei de gestionare internă pentru autoritățile publice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self service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acces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dosar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profesional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digital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pentru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angajat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generare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adeverințe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automatizat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cazier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administrativ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validare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acte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studii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etc.)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self management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actualizarea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directă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către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funcționar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propriului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dosar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profesional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+mn-cs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DFEA4-7CD6-61E1-80BB-383487EE57D2}"/>
              </a:ext>
            </a:extLst>
          </p:cNvPr>
          <p:cNvSpPr txBox="1"/>
          <p:nvPr/>
        </p:nvSpPr>
        <p:spPr>
          <a:xfrm>
            <a:off x="358810" y="8014855"/>
            <a:ext cx="5203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Strategia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de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promovare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și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comunicare a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măsurilor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de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reformă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și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investițiilor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ANFP </a:t>
            </a:r>
            <a:r>
              <a:rPr lang="en-US" b="0" i="0" u="none" strike="noStrike" dirty="0" err="1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finanțate</a:t>
            </a:r>
            <a:r>
              <a:rPr lang="en-US" b="0" i="0" u="none" strike="noStrike" dirty="0">
                <a:solidFill>
                  <a:srgbClr val="005EA4"/>
                </a:solidFill>
                <a:effectLst/>
                <a:latin typeface="Trebuchet MS" panose="020B0603020202020204" pitchFamily="34" charset="0"/>
                <a:hlinkClick r:id="rId3"/>
              </a:rPr>
              <a:t> din PNRR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924F0-F410-6AD7-077F-72541CE6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20495" r="2189" b="21960"/>
          <a:stretch>
            <a:fillRect/>
          </a:stretch>
        </p:blipFill>
        <p:spPr>
          <a:xfrm>
            <a:off x="7371795" y="2665757"/>
            <a:ext cx="10916205" cy="64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5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-990601" y="2204865"/>
            <a:ext cx="8101115" cy="210043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43188" y="4095648"/>
            <a:ext cx="57772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075"/>
            <a:r>
              <a:rPr lang="ro-RO" sz="2000" b="1" dirty="0">
                <a:solidFill>
                  <a:schemeClr val="accent1"/>
                </a:solidFill>
                <a:latin typeface="Trebuchet MS" panose="020B0603020202020204" pitchFamily="34" charset="0"/>
                <a:hlinkClick r:id="rId3"/>
              </a:rPr>
              <a:t>Programe de formare generale pentru 29 000 funcționari publici</a:t>
            </a:r>
            <a:r>
              <a:rPr lang="ro-RO" sz="20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 </a:t>
            </a:r>
            <a:r>
              <a:rPr lang="ro-RO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management, comunicare f</a:t>
            </a:r>
            <a:r>
              <a:rPr lang="pt-B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inan</a:t>
            </a:r>
            <a:r>
              <a:rPr lang="ro-RO" sz="20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țe</a:t>
            </a:r>
            <a:r>
              <a:rPr lang="ro-RO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, back </a:t>
            </a:r>
            <a:r>
              <a:rPr lang="ro-RO" sz="20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office</a:t>
            </a:r>
            <a:r>
              <a:rPr lang="ro-RO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505200" y="2096550"/>
            <a:ext cx="14782800" cy="86177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2800" b="1" dirty="0"/>
              <a:t>Jalon 185 Cursuri de formare pentru 32 500 funcționari publici</a:t>
            </a:r>
            <a:endParaRPr lang="en-US" sz="2800" b="1" dirty="0"/>
          </a:p>
          <a:p>
            <a:pPr algn="ctr"/>
            <a:r>
              <a:rPr lang="ro-RO" sz="2800" b="1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85D6A-2AA9-69E0-F1EC-C2B4EAD33C57}"/>
              </a:ext>
            </a:extLst>
          </p:cNvPr>
          <p:cNvSpPr txBox="1"/>
          <p:nvPr/>
        </p:nvSpPr>
        <p:spPr>
          <a:xfrm>
            <a:off x="47331" y="5559060"/>
            <a:ext cx="62483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075"/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C</a:t>
            </a:r>
            <a:r>
              <a:rPr lang="ro-RO" sz="2000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ursuri</a:t>
            </a:r>
            <a:r>
              <a:rPr lang="ro-RO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 specializate</a:t>
            </a:r>
            <a:r>
              <a:rPr lang="ro-RO" sz="20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, pentru 1000 funcționari publici: </a:t>
            </a:r>
            <a:r>
              <a:rPr lang="ro-RO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statistică avansată, instrumente de consultare online</a:t>
            </a: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,</a:t>
            </a:r>
            <a:r>
              <a:rPr lang="ro-RO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 baze de date, administrarea, dezvoltarea și securitatea rețelelor, administrarea sistemelor de operare, dezvoltarea aplicațiilor desktop non-web, web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38076-BE55-B322-22DA-D45D597C9369}"/>
              </a:ext>
            </a:extLst>
          </p:cNvPr>
          <p:cNvSpPr txBox="1"/>
          <p:nvPr/>
        </p:nvSpPr>
        <p:spPr>
          <a:xfrm>
            <a:off x="13625013" y="5784894"/>
            <a:ext cx="444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latin typeface="Trebuchet MS" panose="020B0603020202020204" pitchFamily="34" charset="0"/>
                <a:hlinkClick r:id="rId4"/>
              </a:rPr>
              <a:t>Acasă</a:t>
            </a:r>
            <a:r>
              <a:rPr lang="en-US" sz="2000" dirty="0">
                <a:latin typeface="Trebuchet MS" panose="020B0603020202020204" pitchFamily="34" charset="0"/>
                <a:hlinkClick r:id="rId4"/>
              </a:rPr>
              <a:t> | Formare </a:t>
            </a:r>
            <a:r>
              <a:rPr lang="en-US" sz="2000" dirty="0" err="1">
                <a:latin typeface="Trebuchet MS" panose="020B0603020202020204" pitchFamily="34" charset="0"/>
                <a:hlinkClick r:id="rId4"/>
              </a:rPr>
              <a:t>Digitală</a:t>
            </a:r>
            <a:r>
              <a:rPr lang="en-US" sz="2000" dirty="0">
                <a:latin typeface="Trebuchet MS" panose="020B0603020202020204" pitchFamily="34" charset="0"/>
                <a:hlinkClick r:id="rId4"/>
              </a:rPr>
              <a:t> ANFP</a:t>
            </a:r>
            <a:endParaRPr lang="en-US" sz="2000" dirty="0">
              <a:latin typeface="Trebuchet MS" panose="020B0603020202020204" pitchFamily="34" charset="0"/>
            </a:endParaRPr>
          </a:p>
          <a:p>
            <a:pPr lvl="0">
              <a:defRPr/>
            </a:pP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351" y="8158092"/>
            <a:ext cx="600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  <a:latin typeface="Trebuchet MS" panose="020B0603020202020204" pitchFamily="34" charset="0"/>
                <a:hlinkClick r:id="rId5"/>
              </a:rPr>
              <a:t>Leadership și managementul talentelor pentru </a:t>
            </a:r>
            <a:endParaRPr lang="ro-RO" sz="2000" b="1" dirty="0">
              <a:solidFill>
                <a:schemeClr val="accent1"/>
              </a:solidFill>
              <a:latin typeface="Trebuchet MS" panose="020B0603020202020204" pitchFamily="34" charset="0"/>
              <a:hlinkClick r:id="rId5"/>
            </a:endParaRPr>
          </a:p>
          <a:p>
            <a:r>
              <a:rPr lang="it-IT" sz="2000" b="1" dirty="0">
                <a:solidFill>
                  <a:schemeClr val="accent1"/>
                </a:solidFill>
                <a:latin typeface="Trebuchet MS" panose="020B0603020202020204" pitchFamily="34" charset="0"/>
                <a:hlinkClick r:id="rId5"/>
              </a:rPr>
              <a:t>2 500 funcționari publici de conducere</a:t>
            </a:r>
            <a:endParaRPr lang="en-US" sz="20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BBDA05-0453-8582-8346-91EB2D729B9A}"/>
              </a:ext>
            </a:extLst>
          </p:cNvPr>
          <p:cNvSpPr txBox="1"/>
          <p:nvPr/>
        </p:nvSpPr>
        <p:spPr>
          <a:xfrm>
            <a:off x="13625013" y="6400940"/>
            <a:ext cx="37088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6"/>
              </a:rPr>
              <a:t>https://www.anfp.gov.ro/proiecte/proiecte-in-implementare/proiecte-pnrr/proiecte-pnrr-lista/dezvoltarea-competentelor-digitale/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>
                <a:hlinkClick r:id="rId7"/>
              </a:rPr>
              <a:t>Pliant </a:t>
            </a:r>
            <a:endParaRPr lang="en-US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8429D4-4360-2BCB-CFE8-3656F8E8C775}"/>
              </a:ext>
            </a:extLst>
          </p:cNvPr>
          <p:cNvSpPr txBox="1"/>
          <p:nvPr/>
        </p:nvSpPr>
        <p:spPr>
          <a:xfrm>
            <a:off x="14132947" y="4774168"/>
            <a:ext cx="2470865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LINKURI UTILE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A white dog with blue text&#10;&#10;Description automatically generated">
            <a:extLst>
              <a:ext uri="{FF2B5EF4-FFF2-40B4-BE49-F238E27FC236}">
                <a16:creationId xmlns:a16="http://schemas.microsoft.com/office/drawing/2014/main" id="{28C7D1B8-65C0-B501-A556-C4349E384D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539"/>
            <a:ext cx="3396113" cy="961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BDD69-E675-D02F-BC39-9F03B602116C}"/>
              </a:ext>
            </a:extLst>
          </p:cNvPr>
          <p:cNvSpPr txBox="1"/>
          <p:nvPr/>
        </p:nvSpPr>
        <p:spPr>
          <a:xfrm>
            <a:off x="47331" y="3390900"/>
            <a:ext cx="56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hlinkClick r:id="rId9"/>
              </a:rPr>
              <a:t>Analiză</a:t>
            </a:r>
            <a:r>
              <a:rPr lang="en-US" sz="2000" b="1" dirty="0">
                <a:hlinkClick r:id="rId9"/>
              </a:rPr>
              <a:t> </a:t>
            </a:r>
            <a:r>
              <a:rPr lang="en-US" sz="2000" b="1" dirty="0" err="1">
                <a:hlinkClick r:id="rId9"/>
              </a:rPr>
              <a:t>nevoia</a:t>
            </a:r>
            <a:r>
              <a:rPr lang="en-US" sz="2000" b="1" dirty="0">
                <a:hlinkClick r:id="rId9"/>
              </a:rPr>
              <a:t> de instruire - 2022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92143-31BB-82B3-1E4E-CBB3A8BDBE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810" t="17181" r="32917" b="20987"/>
          <a:stretch>
            <a:fillRect/>
          </a:stretch>
        </p:blipFill>
        <p:spPr>
          <a:xfrm>
            <a:off x="6103460" y="2958324"/>
            <a:ext cx="5909594" cy="59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1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5FB25-86B4-D092-BCBD-6F003BB71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AE91A4C7-DDA7-0E8F-06B7-A18370B65B64}"/>
              </a:ext>
            </a:extLst>
          </p:cNvPr>
          <p:cNvSpPr txBox="1"/>
          <p:nvPr/>
        </p:nvSpPr>
        <p:spPr>
          <a:xfrm>
            <a:off x="-990601" y="2204865"/>
            <a:ext cx="8101115" cy="210043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255D86E-D4C3-1E86-3F44-0F0AF0F5A580}"/>
              </a:ext>
            </a:extLst>
          </p:cNvPr>
          <p:cNvSpPr/>
          <p:nvPr/>
        </p:nvSpPr>
        <p:spPr>
          <a:xfrm>
            <a:off x="11480756" y="7465512"/>
            <a:ext cx="898828" cy="911359"/>
          </a:xfrm>
          <a:custGeom>
            <a:avLst/>
            <a:gdLst/>
            <a:ahLst/>
            <a:cxnLst/>
            <a:rect l="l" t="t" r="r" b="b"/>
            <a:pathLst>
              <a:path w="1091382" h="1106598">
                <a:moveTo>
                  <a:pt x="0" y="0"/>
                </a:moveTo>
                <a:lnTo>
                  <a:pt x="1091382" y="0"/>
                </a:lnTo>
                <a:lnTo>
                  <a:pt x="1091382" y="1106598"/>
                </a:lnTo>
                <a:lnTo>
                  <a:pt x="0" y="110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E872A81C-94D2-F5AE-953E-FCB59A19F688}"/>
              </a:ext>
            </a:extLst>
          </p:cNvPr>
          <p:cNvSpPr txBox="1"/>
          <p:nvPr/>
        </p:nvSpPr>
        <p:spPr>
          <a:xfrm>
            <a:off x="3352800" y="1926971"/>
            <a:ext cx="14935200" cy="86177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2800" b="1" dirty="0"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ro-RO" sz="2800" b="1" dirty="0">
                <a:latin typeface="Trebuchet MS" panose="020B0603020202020204" pitchFamily="34" charset="0"/>
              </a:rPr>
              <a:t>Jalon 185 Cursuri de formare pentru 32 500 funcționari publici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DC6BD-2DB3-3084-1BFE-10E7E85D01D2}"/>
              </a:ext>
            </a:extLst>
          </p:cNvPr>
          <p:cNvSpPr txBox="1"/>
          <p:nvPr/>
        </p:nvSpPr>
        <p:spPr>
          <a:xfrm>
            <a:off x="79134" y="3507964"/>
            <a:ext cx="5961643" cy="397031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chemeClr val="bg1"/>
                </a:solidFill>
                <a:ea typeface="Montserrat Bold"/>
                <a:cs typeface="Montserrat Bold"/>
                <a:sym typeface="Montserrat Bold"/>
              </a:rPr>
              <a:t>REZULTATE la 31.10.2025: </a:t>
            </a:r>
            <a:endParaRPr lang="en-US" sz="2800" b="1" dirty="0">
              <a:solidFill>
                <a:schemeClr val="bg1"/>
              </a:solidFill>
              <a:ea typeface="Montserrat Bold"/>
              <a:cs typeface="Montserrat Bold"/>
              <a:sym typeface="Montserrat Bold"/>
            </a:endParaRPr>
          </a:p>
          <a:p>
            <a:pPr algn="ctr"/>
            <a:endParaRPr lang="ro-RO" sz="2800" b="1" dirty="0">
              <a:solidFill>
                <a:schemeClr val="bg1"/>
              </a:solidFill>
              <a:ea typeface="Montserrat Bold"/>
              <a:cs typeface="Montserrat Bold"/>
              <a:sym typeface="Montserra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chemeClr val="bg1"/>
                </a:solidFill>
              </a:rPr>
              <a:t>29.709 funcționari publici instruiți și certificați (competențe digitale avansate </a:t>
            </a:r>
            <a:r>
              <a:rPr lang="ro-RO" sz="2800" b="1" dirty="0" err="1">
                <a:solidFill>
                  <a:schemeClr val="bg1"/>
                </a:solidFill>
              </a:rPr>
              <a:t>Digcomp</a:t>
            </a:r>
            <a:r>
              <a:rPr lang="ro-RO" sz="2800" b="1" dirty="0">
                <a:solidFill>
                  <a:schemeClr val="bg1"/>
                </a:solidFill>
              </a:rPr>
              <a:t> 2.2)</a:t>
            </a:r>
            <a:endParaRPr lang="en-US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chemeClr val="bg1"/>
                </a:solidFill>
              </a:rPr>
              <a:t>2.540 funcționari de conducere au fost certificați în domeniul </a:t>
            </a:r>
            <a:r>
              <a:rPr lang="ro-RO" sz="2800" b="1" dirty="0" err="1">
                <a:solidFill>
                  <a:schemeClr val="bg1"/>
                </a:solidFill>
              </a:rPr>
              <a:t>leaderhip</a:t>
            </a:r>
            <a:r>
              <a:rPr lang="ro-RO" sz="2800" b="1" dirty="0">
                <a:solidFill>
                  <a:schemeClr val="bg1"/>
                </a:solidFill>
              </a:rPr>
              <a:t> și managementul talentelor</a:t>
            </a:r>
          </a:p>
        </p:txBody>
      </p:sp>
      <p:grpSp>
        <p:nvGrpSpPr>
          <p:cNvPr id="11" name="Grupare 95">
            <a:extLst>
              <a:ext uri="{FF2B5EF4-FFF2-40B4-BE49-F238E27FC236}">
                <a16:creationId xmlns:a16="http://schemas.microsoft.com/office/drawing/2014/main" id="{46B7EAF3-1542-3BA0-5D15-91B9CB71469D}"/>
              </a:ext>
            </a:extLst>
          </p:cNvPr>
          <p:cNvGrpSpPr/>
          <p:nvPr/>
        </p:nvGrpSpPr>
        <p:grpSpPr>
          <a:xfrm>
            <a:off x="7103003" y="2960572"/>
            <a:ext cx="11449398" cy="3781291"/>
            <a:chOff x="627650" y="1782670"/>
            <a:chExt cx="9047800" cy="3922950"/>
          </a:xfrm>
        </p:grpSpPr>
        <p:sp>
          <p:nvSpPr>
            <p:cNvPr id="12" name="CasetăText 3">
              <a:extLst>
                <a:ext uri="{FF2B5EF4-FFF2-40B4-BE49-F238E27FC236}">
                  <a16:creationId xmlns:a16="http://schemas.microsoft.com/office/drawing/2014/main" id="{0A3C6CFB-AADF-4E6A-5A23-EBF786C03FEC}"/>
                </a:ext>
              </a:extLst>
            </p:cNvPr>
            <p:cNvSpPr txBox="1"/>
            <p:nvPr/>
          </p:nvSpPr>
          <p:spPr>
            <a:xfrm>
              <a:off x="1893710" y="1952236"/>
              <a:ext cx="6834957" cy="38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Dintre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absolvenți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au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aplicat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ceea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au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învățat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imediat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după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absolvire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GB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asetăText 5">
              <a:extLst>
                <a:ext uri="{FF2B5EF4-FFF2-40B4-BE49-F238E27FC236}">
                  <a16:creationId xmlns:a16="http://schemas.microsoft.com/office/drawing/2014/main" id="{D2F4CB1D-D3FA-2C03-2422-3F4E19FC13B6}"/>
                </a:ext>
              </a:extLst>
            </p:cNvPr>
            <p:cNvSpPr txBox="1"/>
            <p:nvPr/>
          </p:nvSpPr>
          <p:spPr>
            <a:xfrm>
              <a:off x="672190" y="1782670"/>
              <a:ext cx="1049170" cy="68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sz="3600" b="1" kern="100" dirty="0">
                  <a:solidFill>
                    <a:schemeClr val="accent5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89%</a:t>
              </a:r>
              <a:endParaRPr lang="en-GB" sz="3600" b="1" kern="100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asetăText 45">
              <a:extLst>
                <a:ext uri="{FF2B5EF4-FFF2-40B4-BE49-F238E27FC236}">
                  <a16:creationId xmlns:a16="http://schemas.microsoft.com/office/drawing/2014/main" id="{F575A3CB-665F-FD8F-ABBB-2492DAAFA9CB}"/>
                </a:ext>
              </a:extLst>
            </p:cNvPr>
            <p:cNvSpPr txBox="1"/>
            <p:nvPr/>
          </p:nvSpPr>
          <p:spPr>
            <a:xfrm>
              <a:off x="1867056" y="2745494"/>
              <a:ext cx="7636673" cy="38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Majoritatea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absolvenților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spun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utilizarea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tehnologiilor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digitale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în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activitatea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lor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actuală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crescut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GB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asetăText 46">
              <a:extLst>
                <a:ext uri="{FF2B5EF4-FFF2-40B4-BE49-F238E27FC236}">
                  <a16:creationId xmlns:a16="http://schemas.microsoft.com/office/drawing/2014/main" id="{B4EAB6F3-59A1-BA41-B5FC-D5C4EABE5C9E}"/>
                </a:ext>
              </a:extLst>
            </p:cNvPr>
            <p:cNvSpPr txBox="1"/>
            <p:nvPr/>
          </p:nvSpPr>
          <p:spPr>
            <a:xfrm>
              <a:off x="672189" y="2656722"/>
              <a:ext cx="1049170" cy="68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sz="3600" b="1" kern="100" dirty="0">
                  <a:solidFill>
                    <a:schemeClr val="accent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75%</a:t>
              </a:r>
              <a:endParaRPr lang="en-GB" sz="3600" b="1" kern="1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asetăText 47">
              <a:extLst>
                <a:ext uri="{FF2B5EF4-FFF2-40B4-BE49-F238E27FC236}">
                  <a16:creationId xmlns:a16="http://schemas.microsoft.com/office/drawing/2014/main" id="{72D41C15-E1AC-96CB-2EFD-DF85725A27D6}"/>
                </a:ext>
              </a:extLst>
            </p:cNvPr>
            <p:cNvSpPr txBox="1"/>
            <p:nvPr/>
          </p:nvSpPr>
          <p:spPr>
            <a:xfrm>
              <a:off x="1848161" y="3568825"/>
              <a:ext cx="7721466" cy="38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Dintre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absolvenți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au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reușit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crească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volumul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muncă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pe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unitate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timp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prin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abilitățile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dobândite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GB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setăText 48">
              <a:extLst>
                <a:ext uri="{FF2B5EF4-FFF2-40B4-BE49-F238E27FC236}">
                  <a16:creationId xmlns:a16="http://schemas.microsoft.com/office/drawing/2014/main" id="{1BAF762E-EB78-799C-03AD-E2C86FE7C864}"/>
                </a:ext>
              </a:extLst>
            </p:cNvPr>
            <p:cNvSpPr txBox="1"/>
            <p:nvPr/>
          </p:nvSpPr>
          <p:spPr>
            <a:xfrm>
              <a:off x="653640" y="3421877"/>
              <a:ext cx="1277883" cy="68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sz="3600" b="1" kern="100" dirty="0">
                  <a:solidFill>
                    <a:schemeClr val="accent2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67%</a:t>
              </a:r>
              <a:endParaRPr lang="en-GB" sz="3600" b="1" kern="10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asetăText 52">
              <a:extLst>
                <a:ext uri="{FF2B5EF4-FFF2-40B4-BE49-F238E27FC236}">
                  <a16:creationId xmlns:a16="http://schemas.microsoft.com/office/drawing/2014/main" id="{304C52E2-4D7A-8D56-75CA-D22632696691}"/>
                </a:ext>
              </a:extLst>
            </p:cNvPr>
            <p:cNvSpPr txBox="1"/>
            <p:nvPr/>
          </p:nvSpPr>
          <p:spPr>
            <a:xfrm>
              <a:off x="1848161" y="4368938"/>
              <a:ext cx="7751859" cy="38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Dintre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participanți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experimentează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o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simplificare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semnificativă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activităților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și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sarcinilor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lor de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lucru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GB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CasetăText 53">
              <a:extLst>
                <a:ext uri="{FF2B5EF4-FFF2-40B4-BE49-F238E27FC236}">
                  <a16:creationId xmlns:a16="http://schemas.microsoft.com/office/drawing/2014/main" id="{86CC6EDF-65EA-E11B-D9FD-288176DEC61D}"/>
                </a:ext>
              </a:extLst>
            </p:cNvPr>
            <p:cNvSpPr txBox="1"/>
            <p:nvPr/>
          </p:nvSpPr>
          <p:spPr>
            <a:xfrm>
              <a:off x="651517" y="4282078"/>
              <a:ext cx="1259335" cy="68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sz="3600" b="1" kern="100" dirty="0">
                  <a:solidFill>
                    <a:schemeClr val="accent3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53%</a:t>
              </a:r>
              <a:endParaRPr lang="en-GB" sz="3600" b="1" kern="100" dirty="0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CasetăText 71">
              <a:extLst>
                <a:ext uri="{FF2B5EF4-FFF2-40B4-BE49-F238E27FC236}">
                  <a16:creationId xmlns:a16="http://schemas.microsoft.com/office/drawing/2014/main" id="{09ACA6D0-359E-60B6-FFBA-70B66B792092}"/>
                </a:ext>
              </a:extLst>
            </p:cNvPr>
            <p:cNvSpPr txBox="1"/>
            <p:nvPr/>
          </p:nvSpPr>
          <p:spPr>
            <a:xfrm>
              <a:off x="1848161" y="5082852"/>
              <a:ext cx="7827289" cy="38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Majoritatea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absolvenților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consideră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că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relațiile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interinstituționale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s-au </a:t>
              </a:r>
              <a:r>
                <a:rPr lang="en-US" kern="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îmbunătățit</a:t>
              </a:r>
              <a:r>
                <a:rPr lang="en-US" kern="1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GB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CasetăText 72">
              <a:extLst>
                <a:ext uri="{FF2B5EF4-FFF2-40B4-BE49-F238E27FC236}">
                  <a16:creationId xmlns:a16="http://schemas.microsoft.com/office/drawing/2014/main" id="{1255620F-1D63-5A6C-190A-6731CA13F29E}"/>
                </a:ext>
              </a:extLst>
            </p:cNvPr>
            <p:cNvSpPr txBox="1"/>
            <p:nvPr/>
          </p:nvSpPr>
          <p:spPr>
            <a:xfrm>
              <a:off x="627650" y="5022103"/>
              <a:ext cx="1307068" cy="683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1800"/>
                </a:spcBef>
              </a:pPr>
              <a:r>
                <a:rPr lang="ro-RO" sz="3600" b="1" kern="100" dirty="0">
                  <a:solidFill>
                    <a:schemeClr val="accent4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63%</a:t>
              </a:r>
              <a:endParaRPr lang="en-GB" sz="3600" b="1" kern="100" dirty="0">
                <a:solidFill>
                  <a:schemeClr val="accent4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CasetăText 72">
            <a:extLst>
              <a:ext uri="{FF2B5EF4-FFF2-40B4-BE49-F238E27FC236}">
                <a16:creationId xmlns:a16="http://schemas.microsoft.com/office/drawing/2014/main" id="{3D92EC43-A435-3491-AF70-6D3092EE3FA1}"/>
              </a:ext>
            </a:extLst>
          </p:cNvPr>
          <p:cNvSpPr txBox="1"/>
          <p:nvPr/>
        </p:nvSpPr>
        <p:spPr>
          <a:xfrm>
            <a:off x="7133205" y="6772236"/>
            <a:ext cx="165400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800"/>
              </a:spcBef>
            </a:pPr>
            <a:r>
              <a:rPr lang="ro-RO" sz="3600" b="1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62%</a:t>
            </a:r>
            <a:endParaRPr lang="en-GB" sz="3600" b="1" kern="1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272861-F7A0-15D2-5616-F7FB8818E9E4}"/>
              </a:ext>
            </a:extLst>
          </p:cNvPr>
          <p:cNvSpPr txBox="1"/>
          <p:nvPr/>
        </p:nvSpPr>
        <p:spPr>
          <a:xfrm>
            <a:off x="8579556" y="6884907"/>
            <a:ext cx="65271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</a:pPr>
            <a:r>
              <a:rPr lang="ro-RO" sz="1800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Creșterea colaborării în echipă</a:t>
            </a:r>
          </a:p>
        </p:txBody>
      </p:sp>
      <p:sp>
        <p:nvSpPr>
          <p:cNvPr id="31" name="CasetăText 50">
            <a:extLst>
              <a:ext uri="{FF2B5EF4-FFF2-40B4-BE49-F238E27FC236}">
                <a16:creationId xmlns:a16="http://schemas.microsoft.com/office/drawing/2014/main" id="{8CB3BBCA-07C6-7154-6D9E-E80AF5004905}"/>
              </a:ext>
            </a:extLst>
          </p:cNvPr>
          <p:cNvSpPr txBox="1"/>
          <p:nvPr/>
        </p:nvSpPr>
        <p:spPr>
          <a:xfrm>
            <a:off x="7159364" y="7478282"/>
            <a:ext cx="652713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</a:pPr>
            <a:r>
              <a:rPr lang="ro-RO" sz="3200" b="1" kern="100" dirty="0">
                <a:solidFill>
                  <a:srgbClr val="00B0F0"/>
                </a:solidFill>
                <a:latin typeface="VAGRundschriftD"/>
                <a:ea typeface="Calibri" panose="020F0502020204030204" pitchFamily="34" charset="0"/>
                <a:cs typeface="Times New Roman" panose="02020603050405020304" pitchFamily="18" charset="0"/>
              </a:rPr>
              <a:t>77%        </a:t>
            </a:r>
            <a:r>
              <a:rPr lang="ro-RO" kern="1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Creșterea nivelului de competență</a:t>
            </a:r>
            <a:endParaRPr lang="ro-RO" sz="2400" kern="1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2BE634-11A0-8D12-EC39-592E165A2D83}"/>
              </a:ext>
            </a:extLst>
          </p:cNvPr>
          <p:cNvSpPr txBox="1"/>
          <p:nvPr/>
        </p:nvSpPr>
        <p:spPr>
          <a:xfrm>
            <a:off x="7133205" y="8182617"/>
            <a:ext cx="713932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</a:pPr>
            <a:r>
              <a:rPr lang="ro-RO" sz="3600" b="1" kern="1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69%       </a:t>
            </a:r>
            <a:r>
              <a:rPr lang="ro-RO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Responsabilitate îmbunătățită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1B696F-27CA-A650-134D-954EE086F1DF}"/>
              </a:ext>
            </a:extLst>
          </p:cNvPr>
          <p:cNvSpPr txBox="1"/>
          <p:nvPr/>
        </p:nvSpPr>
        <p:spPr>
          <a:xfrm rot="16200000">
            <a:off x="5354199" y="5462017"/>
            <a:ext cx="2281358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chemeClr val="bg1"/>
                </a:solidFill>
              </a:rPr>
              <a:t>IMPACT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A white dog with blue text&#10;&#10;Description automatically generated">
            <a:extLst>
              <a:ext uri="{FF2B5EF4-FFF2-40B4-BE49-F238E27FC236}">
                <a16:creationId xmlns:a16="http://schemas.microsoft.com/office/drawing/2014/main" id="{CBCB9A6F-A2AB-FB6E-D8AD-DCA2D0B32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" y="1926971"/>
            <a:ext cx="3273666" cy="9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06973" y="3655908"/>
            <a:ext cx="112383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>
                <a:latin typeface="Trebuchet MS" panose="020B0603020202020204" pitchFamily="34" charset="0"/>
              </a:rPr>
              <a:t>Propunere cadru de competențe digitale bazat pe </a:t>
            </a:r>
            <a:r>
              <a:rPr lang="ro-RO" sz="2000" b="1" dirty="0" err="1">
                <a:latin typeface="Trebuchet MS" panose="020B0603020202020204" pitchFamily="34" charset="0"/>
              </a:rPr>
              <a:t>DigComp</a:t>
            </a:r>
            <a:r>
              <a:rPr lang="ro-RO" sz="2000" b="1" dirty="0">
                <a:latin typeface="Trebuchet MS" panose="020B0603020202020204" pitchFamily="34" charset="0"/>
              </a:rPr>
              <a:t> </a:t>
            </a:r>
            <a:r>
              <a:rPr lang="ro-RO" sz="2000" dirty="0">
                <a:latin typeface="Trebuchet MS" panose="020B0603020202020204" pitchFamily="34" charset="0"/>
              </a:rPr>
              <a:t>- Focus pe formare și dezvoltarea competențelor</a:t>
            </a:r>
          </a:p>
          <a:p>
            <a:r>
              <a:rPr lang="ro-RO" sz="2000" b="1" dirty="0">
                <a:latin typeface="Trebuchet MS" panose="020B0603020202020204" pitchFamily="34" charset="0"/>
              </a:rPr>
              <a:t>Propunere roluri IT în instituții</a:t>
            </a:r>
          </a:p>
          <a:p>
            <a:r>
              <a:rPr lang="ro-RO" sz="2000" b="1" dirty="0">
                <a:latin typeface="Trebuchet MS" panose="020B0603020202020204" pitchFamily="34" charset="0"/>
              </a:rPr>
              <a:t>Propunere reglementare pentru cadrul de competențe și integrare în formare</a:t>
            </a:r>
          </a:p>
          <a:p>
            <a:endParaRPr lang="ro-RO" sz="2000" b="1" dirty="0">
              <a:latin typeface="Trebuchet MS" panose="020B0603020202020204" pitchFamily="34" charset="0"/>
            </a:endParaRPr>
          </a:p>
          <a:p>
            <a:r>
              <a:rPr lang="ro-RO" sz="2000" b="1" dirty="0">
                <a:latin typeface="Trebuchet MS" panose="020B0603020202020204" pitchFamily="34" charset="0"/>
              </a:rPr>
              <a:t>Cadru: </a:t>
            </a:r>
          </a:p>
          <a:p>
            <a:r>
              <a:rPr lang="ro-RO" sz="2000" b="1" dirty="0">
                <a:latin typeface="Trebuchet MS" panose="020B0603020202020204" pitchFamily="34" charset="0"/>
              </a:rPr>
              <a:t>Instrumente digitale (semnătură electronică, servicii publice electronice, etc.)</a:t>
            </a:r>
          </a:p>
          <a:p>
            <a:endParaRPr lang="ro-RO" sz="2000" b="1" dirty="0">
              <a:latin typeface="Trebuchet MS" panose="020B0603020202020204" pitchFamily="34" charset="0"/>
              <a:ea typeface="Calibri" panose="020F0502020204030204" pitchFamily="34" charset="0"/>
              <a:hlinkClick r:id="rId2"/>
            </a:endParaRPr>
          </a:p>
          <a:p>
            <a:pPr>
              <a:spcAft>
                <a:spcPts val="0"/>
              </a:spcAft>
              <a:tabLst>
                <a:tab pos="2536190" algn="l"/>
              </a:tabLst>
            </a:pPr>
            <a:r>
              <a:rPr lang="ro-RO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DigCompRO</a:t>
            </a:r>
            <a:r>
              <a:rPr lang="ro-RO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-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Ordonanţa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de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urgenţă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nr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. 27/2025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pentru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aprobarea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Cadrului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de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competenţe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digitale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pentru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cetăţenii</a:t>
            </a:r>
            <a:r>
              <a:rPr lang="en-US" sz="2000" u="sng" dirty="0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US" sz="2000" u="sng" dirty="0" err="1">
                <a:solidFill>
                  <a:srgbClr val="0000FF"/>
                </a:solidFill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României</a:t>
            </a:r>
            <a:endParaRPr lang="ro-RO" sz="2000" u="sng" dirty="0">
              <a:solidFill>
                <a:srgbClr val="0000FF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2536190" algn="l"/>
              </a:tabLst>
            </a:pPr>
            <a:endParaRPr lang="ro-RO" sz="2000" b="1" u="sng" dirty="0">
              <a:solidFill>
                <a:srgbClr val="0000FF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2536190" algn="l"/>
              </a:tabLst>
            </a:pPr>
            <a:r>
              <a:rPr lang="it-IT" sz="2000" dirty="0">
                <a:latin typeface="Trebuchet MS" panose="020B0603020202020204" pitchFamily="34" charset="0"/>
                <a:hlinkClick r:id="rId3"/>
              </a:rPr>
              <a:t>ORDIN 1928 10/09/2025 - Portal Legislativ</a:t>
            </a:r>
            <a:r>
              <a:rPr lang="ro-RO" sz="2000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privind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aprobarea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corelării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nivelului</a:t>
            </a:r>
            <a:r>
              <a:rPr lang="en-US" sz="2000" b="1" dirty="0">
                <a:latin typeface="Trebuchet MS" panose="020B0603020202020204" pitchFamily="34" charset="0"/>
              </a:rPr>
              <a:t> de </a:t>
            </a:r>
            <a:r>
              <a:rPr lang="en-US" sz="2000" b="1" dirty="0" err="1">
                <a:latin typeface="Trebuchet MS" panose="020B0603020202020204" pitchFamily="34" charset="0"/>
              </a:rPr>
              <a:t>performanță</a:t>
            </a:r>
            <a:r>
              <a:rPr lang="en-US" sz="2000" b="1" dirty="0">
                <a:latin typeface="Trebuchet MS" panose="020B0603020202020204" pitchFamily="34" charset="0"/>
              </a:rPr>
              <a:t> al </a:t>
            </a:r>
            <a:r>
              <a:rPr lang="en-US" sz="2000" b="1" dirty="0" err="1">
                <a:latin typeface="Trebuchet MS" panose="020B0603020202020204" pitchFamily="34" charset="0"/>
              </a:rPr>
              <a:t>Cadrului</a:t>
            </a:r>
            <a:r>
              <a:rPr lang="en-US" sz="2000" b="1" dirty="0">
                <a:latin typeface="Trebuchet MS" panose="020B0603020202020204" pitchFamily="34" charset="0"/>
              </a:rPr>
              <a:t> de </a:t>
            </a:r>
            <a:r>
              <a:rPr lang="en-US" sz="2000" b="1" dirty="0" err="1">
                <a:latin typeface="Trebuchet MS" panose="020B0603020202020204" pitchFamily="34" charset="0"/>
              </a:rPr>
              <a:t>competențe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digitale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pentru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cetățenii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României</a:t>
            </a:r>
            <a:r>
              <a:rPr lang="en-US" sz="2000" b="1" dirty="0">
                <a:latin typeface="Trebuchet MS" panose="020B0603020202020204" pitchFamily="34" charset="0"/>
              </a:rPr>
              <a:t> (</a:t>
            </a:r>
            <a:r>
              <a:rPr lang="en-US" sz="2000" b="1" dirty="0" err="1">
                <a:latin typeface="Trebuchet MS" panose="020B0603020202020204" pitchFamily="34" charset="0"/>
              </a:rPr>
              <a:t>DigCompRo</a:t>
            </a:r>
            <a:r>
              <a:rPr lang="en-US" sz="2000" b="1" dirty="0">
                <a:latin typeface="Trebuchet MS" panose="020B0603020202020204" pitchFamily="34" charset="0"/>
              </a:rPr>
              <a:t>) cu </a:t>
            </a:r>
            <a:r>
              <a:rPr lang="en-US" sz="2000" b="1" dirty="0" err="1">
                <a:latin typeface="Trebuchet MS" panose="020B0603020202020204" pitchFamily="34" charset="0"/>
              </a:rPr>
              <a:t>modulele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certificării</a:t>
            </a:r>
            <a:r>
              <a:rPr lang="en-US" sz="2000" b="1" dirty="0">
                <a:latin typeface="Trebuchet MS" panose="020B0603020202020204" pitchFamily="34" charset="0"/>
              </a:rPr>
              <a:t> ECDL/ICDL</a:t>
            </a:r>
          </a:p>
          <a:p>
            <a:pPr>
              <a:spcAft>
                <a:spcPts val="0"/>
              </a:spcAft>
              <a:tabLst>
                <a:tab pos="2536190" algn="l"/>
              </a:tabLst>
            </a:pPr>
            <a:endParaRPr lang="ro-RO" sz="2000" b="1" u="sng" dirty="0">
              <a:solidFill>
                <a:srgbClr val="0000FF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  <a:hlinkClick r:id="rId4"/>
              </a:rPr>
              <a:t>Digital Competence Framework for Citizens (</a:t>
            </a:r>
            <a:r>
              <a:rPr lang="en-US" sz="2000" dirty="0" err="1">
                <a:latin typeface="Trebuchet MS" panose="020B0603020202020204" pitchFamily="34" charset="0"/>
                <a:hlinkClick r:id="rId4"/>
              </a:rPr>
              <a:t>DigComp</a:t>
            </a:r>
            <a:r>
              <a:rPr lang="en-US" sz="2000" dirty="0">
                <a:latin typeface="Trebuchet MS" panose="020B0603020202020204" pitchFamily="34" charset="0"/>
                <a:hlinkClick r:id="rId4"/>
              </a:rPr>
              <a:t>) - European Commission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ro-RO" sz="2400" u="sng" dirty="0"/>
          </a:p>
        </p:txBody>
      </p:sp>
      <p:sp>
        <p:nvSpPr>
          <p:cNvPr id="6" name="Rectangle 5"/>
          <p:cNvSpPr/>
          <p:nvPr/>
        </p:nvSpPr>
        <p:spPr>
          <a:xfrm>
            <a:off x="1859492" y="1825042"/>
            <a:ext cx="15692116" cy="1138773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Proiectul pentru elaborarea cadrului de competențe digitale generale pentru funcționarii publici (TSI 2024)</a:t>
            </a:r>
          </a:p>
          <a:p>
            <a:pPr algn="ctr"/>
            <a:r>
              <a:rPr lang="ro-RO" sz="2200" b="1" dirty="0">
                <a:latin typeface="Trebuchet MS" panose="020B0603020202020204" pitchFamily="34" charset="0"/>
              </a:rPr>
              <a:t>În parteneriat cu Autoritatea pentru Digitalizarea României și Institutul Național de Administrație, </a:t>
            </a:r>
          </a:p>
          <a:p>
            <a:pPr algn="ctr"/>
            <a:r>
              <a:rPr lang="ro-RO" sz="2200" b="1" dirty="0">
                <a:latin typeface="Trebuchet MS" panose="020B0603020202020204" pitchFamily="34" charset="0"/>
              </a:rPr>
              <a:t>cu suport tehnic din partea Băncii Mondiale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0D1470-554E-ED4B-FB51-C862B8B78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/>
          <a:stretch>
            <a:fillRect/>
          </a:stretch>
        </p:blipFill>
        <p:spPr bwMode="auto">
          <a:xfrm>
            <a:off x="381000" y="3238499"/>
            <a:ext cx="6559704" cy="5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B06DF9-E4F3-5645-5D7A-87F7E25FD36B}"/>
              </a:ext>
            </a:extLst>
          </p:cNvPr>
          <p:cNvSpPr txBox="1"/>
          <p:nvPr/>
        </p:nvSpPr>
        <p:spPr>
          <a:xfrm rot="2137746">
            <a:off x="4129632" y="3954816"/>
            <a:ext cx="266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Căutarea, evaluarea și gestionarea informațiilor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A11E02-CED4-CDB9-53E4-404766A931C9}"/>
              </a:ext>
            </a:extLst>
          </p:cNvPr>
          <p:cNvSpPr txBox="1"/>
          <p:nvPr/>
        </p:nvSpPr>
        <p:spPr>
          <a:xfrm rot="17199713">
            <a:off x="5102821" y="6604513"/>
            <a:ext cx="25287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Comunicare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colaborare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B62AD1-2C1C-2153-B253-FF3AA449A06C}"/>
              </a:ext>
            </a:extLst>
          </p:cNvPr>
          <p:cNvSpPr txBox="1"/>
          <p:nvPr/>
        </p:nvSpPr>
        <p:spPr>
          <a:xfrm>
            <a:off x="2895600" y="823162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Crearea</a:t>
            </a:r>
            <a:r>
              <a:rPr lang="en-US" dirty="0"/>
              <a:t> de </a:t>
            </a:r>
            <a:r>
              <a:rPr lang="en-US" dirty="0" err="1"/>
              <a:t>conținut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B7EAB-905B-6274-0CB5-76D5246B9967}"/>
              </a:ext>
            </a:extLst>
          </p:cNvPr>
          <p:cNvSpPr txBox="1"/>
          <p:nvPr/>
        </p:nvSpPr>
        <p:spPr>
          <a:xfrm rot="4089944">
            <a:off x="567650" y="6504857"/>
            <a:ext cx="26226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Siguranță</a:t>
            </a:r>
            <a:r>
              <a:rPr lang="en-US" dirty="0"/>
              <a:t>, </a:t>
            </a:r>
            <a:r>
              <a:rPr lang="en-US" dirty="0" err="1"/>
              <a:t>bunăstare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utilizare</a:t>
            </a:r>
            <a:r>
              <a:rPr lang="en-US" dirty="0"/>
              <a:t> </a:t>
            </a:r>
            <a:r>
              <a:rPr lang="en-US" dirty="0" err="1"/>
              <a:t>responsabilă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B654BC-7126-3669-2058-78C12598CF2C}"/>
              </a:ext>
            </a:extLst>
          </p:cNvPr>
          <p:cNvSpPr txBox="1"/>
          <p:nvPr/>
        </p:nvSpPr>
        <p:spPr>
          <a:xfrm rot="19641173">
            <a:off x="1081856" y="3953289"/>
            <a:ext cx="31865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Identificarea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rezolvarea</a:t>
            </a:r>
            <a:r>
              <a:rPr lang="en-US" dirty="0"/>
              <a:t> </a:t>
            </a:r>
            <a:r>
              <a:rPr lang="en-US" dirty="0" err="1"/>
              <a:t>problemelor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F793A-48CF-481E-546E-087B006888BB}"/>
              </a:ext>
            </a:extLst>
          </p:cNvPr>
          <p:cNvSpPr txBox="1"/>
          <p:nvPr/>
        </p:nvSpPr>
        <p:spPr>
          <a:xfrm>
            <a:off x="685800" y="2940529"/>
            <a:ext cx="754380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b="1" dirty="0"/>
              <a:t>Domeniile de competență și competențele DigComp 3.0.</a:t>
            </a:r>
            <a:r>
              <a:rPr lang="ro-RO" b="1" dirty="0"/>
              <a:t> – decembrie 2025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282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097" r="11188"/>
          <a:stretch>
            <a:fillRect/>
          </a:stretch>
        </p:blipFill>
        <p:spPr>
          <a:xfrm>
            <a:off x="457200" y="2781300"/>
            <a:ext cx="9448801" cy="595531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2564" y="1960418"/>
            <a:ext cx="10058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000" b="1" dirty="0" err="1">
                <a:solidFill>
                  <a:schemeClr val="accent1">
                    <a:lumMod val="75000"/>
                  </a:schemeClr>
                </a:solidFill>
              </a:rPr>
              <a:t>DigComp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</a:rPr>
              <a:t> 2.2. – Cadrul european al competențelor digitale pentru cetățeni  -</a:t>
            </a:r>
          </a:p>
          <a:p>
            <a:r>
              <a:rPr lang="en-US" sz="2000" dirty="0">
                <a:hlinkClick r:id="rId3"/>
              </a:rPr>
              <a:t>Digital Competence Framework for Citizens (</a:t>
            </a:r>
            <a:r>
              <a:rPr lang="en-US" sz="2000" dirty="0" err="1">
                <a:hlinkClick r:id="rId3"/>
              </a:rPr>
              <a:t>DigComp</a:t>
            </a:r>
            <a:r>
              <a:rPr lang="en-US" sz="2000" dirty="0">
                <a:hlinkClick r:id="rId3"/>
              </a:rPr>
              <a:t>) - European Commission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AD4974-8D76-926E-06ED-6CBDA58B49E6}"/>
              </a:ext>
            </a:extLst>
          </p:cNvPr>
          <p:cNvSpPr txBox="1">
            <a:spLocks/>
          </p:cNvSpPr>
          <p:nvPr/>
        </p:nvSpPr>
        <p:spPr>
          <a:xfrm>
            <a:off x="11125200" y="1943100"/>
            <a:ext cx="7010400" cy="5715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000" b="1" dirty="0" err="1">
                <a:solidFill>
                  <a:schemeClr val="accent3">
                    <a:lumMod val="50000"/>
                  </a:schemeClr>
                </a:solidFill>
              </a:rPr>
              <a:t>DigComp</a:t>
            </a:r>
            <a:r>
              <a:rPr lang="ro-RO" sz="2000" b="1" dirty="0">
                <a:solidFill>
                  <a:schemeClr val="accent3">
                    <a:lumMod val="50000"/>
                  </a:schemeClr>
                </a:solidFill>
              </a:rPr>
              <a:t> 3.0. – Cadrul european al competențelor digitale pentru cetățeni  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</a:p>
          <a:p>
            <a:r>
              <a:rPr lang="en-US" sz="2000" dirty="0">
                <a:hlinkClick r:id="rId4"/>
              </a:rPr>
              <a:t>JRC Publications Repository - </a:t>
            </a:r>
            <a:r>
              <a:rPr lang="en-US" sz="2000" dirty="0" err="1">
                <a:hlinkClick r:id="rId4"/>
              </a:rPr>
              <a:t>DigComp</a:t>
            </a:r>
            <a:r>
              <a:rPr lang="en-US" sz="2000" dirty="0">
                <a:hlinkClick r:id="rId4"/>
              </a:rPr>
              <a:t> 3.0: European Digital Competence Framework</a:t>
            </a:r>
            <a:endParaRPr lang="ro-RO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o-RO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67E1F-79CA-8CF3-40FF-A15081372FF6}"/>
              </a:ext>
            </a:extLst>
          </p:cNvPr>
          <p:cNvSpPr/>
          <p:nvPr/>
        </p:nvSpPr>
        <p:spPr>
          <a:xfrm>
            <a:off x="13716000" y="3276599"/>
            <a:ext cx="3810000" cy="914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/>
              <a:t>1.1</a:t>
            </a:r>
            <a:r>
              <a:rPr lang="it-IT" sz="1400" dirty="0"/>
              <a:t> Navigare, căutare, filtrare</a:t>
            </a:r>
            <a:br>
              <a:rPr lang="it-IT" sz="1400" dirty="0"/>
            </a:br>
            <a:r>
              <a:rPr lang="it-IT" sz="1400" b="1" dirty="0"/>
              <a:t>1.2</a:t>
            </a:r>
            <a:r>
              <a:rPr lang="it-IT" sz="1400" dirty="0"/>
              <a:t> Evaluare</a:t>
            </a:r>
            <a:br>
              <a:rPr lang="it-IT" sz="1400" dirty="0"/>
            </a:br>
            <a:r>
              <a:rPr lang="it-IT" sz="1400" b="1" dirty="0"/>
              <a:t>1.3</a:t>
            </a:r>
            <a:r>
              <a:rPr lang="it-IT" sz="1400" dirty="0"/>
              <a:t> Gestionare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21683-F616-69A9-4392-6D5DC8D1A5E9}"/>
              </a:ext>
            </a:extLst>
          </p:cNvPr>
          <p:cNvSpPr/>
          <p:nvPr/>
        </p:nvSpPr>
        <p:spPr>
          <a:xfrm>
            <a:off x="13722926" y="4451841"/>
            <a:ext cx="3803073" cy="130711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/>
              <a:t>2.1 Interacțiune</a:t>
            </a:r>
            <a:endParaRPr lang="ro-RO" sz="1400" dirty="0"/>
          </a:p>
          <a:p>
            <a:r>
              <a:rPr lang="it-IT" sz="1400" dirty="0"/>
              <a:t>2.2 Partajare</a:t>
            </a:r>
            <a:endParaRPr lang="ro-RO" sz="1400" dirty="0"/>
          </a:p>
          <a:p>
            <a:r>
              <a:rPr lang="it-IT" sz="1400" dirty="0"/>
              <a:t>2.3 Implicare în cetățenie</a:t>
            </a:r>
            <a:endParaRPr lang="ro-RO" sz="1400" dirty="0"/>
          </a:p>
          <a:p>
            <a:r>
              <a:rPr lang="it-IT" sz="1400" dirty="0"/>
              <a:t>2.4 Colaborare</a:t>
            </a:r>
            <a:endParaRPr lang="ro-RO" sz="1400" dirty="0"/>
          </a:p>
          <a:p>
            <a:r>
              <a:rPr lang="it-IT" sz="1400" dirty="0"/>
              <a:t>2.5 Comportament digita</a:t>
            </a:r>
            <a:endParaRPr lang="ro-RO" sz="1400" dirty="0"/>
          </a:p>
          <a:p>
            <a:r>
              <a:rPr lang="it-IT" sz="1400" dirty="0"/>
              <a:t>2.6 Identitate digitală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0128ED-48DF-E2E2-EF50-A8078A846621}"/>
              </a:ext>
            </a:extLst>
          </p:cNvPr>
          <p:cNvSpPr/>
          <p:nvPr/>
        </p:nvSpPr>
        <p:spPr>
          <a:xfrm>
            <a:off x="13716000" y="5816769"/>
            <a:ext cx="3803073" cy="114300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3.1 Dezvoltare</a:t>
            </a:r>
            <a:endParaRPr lang="ro-RO" sz="1400" dirty="0"/>
          </a:p>
          <a:p>
            <a:r>
              <a:rPr lang="en-US" sz="1400" dirty="0"/>
              <a:t>3.2 </a:t>
            </a:r>
            <a:r>
              <a:rPr lang="en-US" sz="1400" dirty="0" err="1"/>
              <a:t>Integrare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reelaborare</a:t>
            </a:r>
            <a:endParaRPr lang="ro-RO" sz="1400" dirty="0"/>
          </a:p>
          <a:p>
            <a:r>
              <a:rPr lang="en-US" sz="1400" dirty="0"/>
              <a:t>3.3 </a:t>
            </a:r>
            <a:r>
              <a:rPr lang="en-US" sz="1400" dirty="0" err="1"/>
              <a:t>Drepturi</a:t>
            </a:r>
            <a:r>
              <a:rPr lang="en-US" sz="1400" dirty="0"/>
              <a:t> de </a:t>
            </a:r>
            <a:r>
              <a:rPr lang="en-US" sz="1400" dirty="0" err="1"/>
              <a:t>autor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licențe</a:t>
            </a:r>
            <a:endParaRPr lang="ro-RO" sz="1400" dirty="0"/>
          </a:p>
          <a:p>
            <a:r>
              <a:rPr lang="en-US" sz="1400" dirty="0"/>
              <a:t>3.4 </a:t>
            </a:r>
            <a:r>
              <a:rPr lang="en-US" sz="1400" dirty="0" err="1"/>
              <a:t>Gândire</a:t>
            </a:r>
            <a:r>
              <a:rPr lang="en-US" sz="1400" dirty="0"/>
              <a:t> </a:t>
            </a:r>
            <a:r>
              <a:rPr lang="en-US" sz="1400" dirty="0" err="1"/>
              <a:t>computațională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programare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CE9A3A-60E9-8F24-7D1F-72703DC557F4}"/>
              </a:ext>
            </a:extLst>
          </p:cNvPr>
          <p:cNvSpPr/>
          <p:nvPr/>
        </p:nvSpPr>
        <p:spPr>
          <a:xfrm>
            <a:off x="13716000" y="7068213"/>
            <a:ext cx="3809999" cy="86244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/>
              <a:t>4.1 Dispozitive</a:t>
            </a:r>
            <a:endParaRPr lang="ro-RO" sz="1400" dirty="0"/>
          </a:p>
          <a:p>
            <a:r>
              <a:rPr lang="it-IT" sz="1400" dirty="0"/>
              <a:t>4.2 Date personale și confidențialitate</a:t>
            </a:r>
            <a:endParaRPr lang="ro-RO" sz="1400" dirty="0"/>
          </a:p>
          <a:p>
            <a:r>
              <a:rPr lang="it-IT" sz="1400" dirty="0"/>
              <a:t>4.3 Bunăstare</a:t>
            </a:r>
            <a:endParaRPr lang="ro-RO" sz="1400" dirty="0"/>
          </a:p>
          <a:p>
            <a:r>
              <a:rPr lang="it-IT" sz="1400" dirty="0"/>
              <a:t>4.4 Mediu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C19A4-8C3A-6C17-84C0-432F35BF2EFA}"/>
              </a:ext>
            </a:extLst>
          </p:cNvPr>
          <p:cNvSpPr/>
          <p:nvPr/>
        </p:nvSpPr>
        <p:spPr>
          <a:xfrm>
            <a:off x="13722926" y="8039100"/>
            <a:ext cx="3809999" cy="914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5.1 </a:t>
            </a:r>
            <a:r>
              <a:rPr lang="en-US" sz="1400" dirty="0" err="1"/>
              <a:t>Probleme</a:t>
            </a:r>
            <a:r>
              <a:rPr lang="en-US" sz="1400" dirty="0"/>
              <a:t> </a:t>
            </a:r>
            <a:r>
              <a:rPr lang="en-US" sz="1400" dirty="0" err="1"/>
              <a:t>tehnice</a:t>
            </a:r>
            <a:endParaRPr lang="ro-RO" sz="1400" dirty="0"/>
          </a:p>
          <a:p>
            <a:r>
              <a:rPr lang="en-US" sz="1400" dirty="0"/>
              <a:t>5.2 </a:t>
            </a:r>
            <a:r>
              <a:rPr lang="en-US" sz="1400" dirty="0" err="1"/>
              <a:t>Nevoi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răspunsuri</a:t>
            </a:r>
            <a:r>
              <a:rPr lang="en-US" sz="1400" dirty="0"/>
              <a:t> </a:t>
            </a:r>
            <a:r>
              <a:rPr lang="en-US" sz="1400" dirty="0" err="1"/>
              <a:t>tehnologice</a:t>
            </a:r>
            <a:endParaRPr lang="ro-RO" sz="1400" dirty="0"/>
          </a:p>
          <a:p>
            <a:r>
              <a:rPr lang="en-US" sz="1400" dirty="0"/>
              <a:t>5.3 </a:t>
            </a:r>
            <a:r>
              <a:rPr lang="en-US" sz="1400" dirty="0" err="1"/>
              <a:t>Soluții</a:t>
            </a:r>
            <a:r>
              <a:rPr lang="en-US" sz="1400" dirty="0"/>
              <a:t> creative</a:t>
            </a:r>
            <a:endParaRPr lang="ro-RO" sz="1400" dirty="0"/>
          </a:p>
          <a:p>
            <a:r>
              <a:rPr lang="en-US" sz="1400" dirty="0"/>
              <a:t>5.4 </a:t>
            </a:r>
            <a:r>
              <a:rPr lang="en-US" sz="1400" dirty="0" err="1"/>
              <a:t>Nevoi</a:t>
            </a:r>
            <a:r>
              <a:rPr lang="en-US" sz="1400" dirty="0"/>
              <a:t> de </a:t>
            </a:r>
            <a:r>
              <a:rPr lang="en-US" sz="1400" dirty="0" err="1"/>
              <a:t>competențe</a:t>
            </a:r>
            <a:r>
              <a:rPr lang="en-US" sz="1400" dirty="0"/>
              <a:t> </a:t>
            </a:r>
            <a:r>
              <a:rPr lang="en-US" sz="1400" dirty="0" err="1"/>
              <a:t>digitale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B0587-D136-49E9-8F97-78FC7D439CAB}"/>
              </a:ext>
            </a:extLst>
          </p:cNvPr>
          <p:cNvSpPr txBox="1"/>
          <p:nvPr/>
        </p:nvSpPr>
        <p:spPr>
          <a:xfrm>
            <a:off x="10522674" y="3410634"/>
            <a:ext cx="280525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1. </a:t>
            </a:r>
            <a:r>
              <a:rPr lang="it-IT" b="1" dirty="0">
                <a:solidFill>
                  <a:schemeClr val="bg1"/>
                </a:solidFill>
              </a:rPr>
              <a:t>Căutarea, evaluarea și gestionarea informațiilor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BDBC7-0B6C-E4E5-8946-781141A47F60}"/>
              </a:ext>
            </a:extLst>
          </p:cNvPr>
          <p:cNvSpPr txBox="1"/>
          <p:nvPr/>
        </p:nvSpPr>
        <p:spPr>
          <a:xfrm>
            <a:off x="10591800" y="4820334"/>
            <a:ext cx="273612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2. </a:t>
            </a:r>
            <a:r>
              <a:rPr lang="en-US" b="1" dirty="0">
                <a:solidFill>
                  <a:schemeClr val="bg1"/>
                </a:solidFill>
              </a:rPr>
              <a:t>Comunicare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colaborare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1EAE2-8B29-84AE-1BFB-73F1C0481799}"/>
              </a:ext>
            </a:extLst>
          </p:cNvPr>
          <p:cNvSpPr txBox="1"/>
          <p:nvPr/>
        </p:nvSpPr>
        <p:spPr>
          <a:xfrm>
            <a:off x="10660926" y="6203603"/>
            <a:ext cx="26670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3. </a:t>
            </a:r>
            <a:r>
              <a:rPr lang="en-US" b="1" dirty="0" err="1">
                <a:solidFill>
                  <a:schemeClr val="bg1"/>
                </a:solidFill>
              </a:rPr>
              <a:t>Crearea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conținut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DD529-3923-7D0A-DE77-ACCA04F8504D}"/>
              </a:ext>
            </a:extLst>
          </p:cNvPr>
          <p:cNvSpPr txBox="1"/>
          <p:nvPr/>
        </p:nvSpPr>
        <p:spPr>
          <a:xfrm>
            <a:off x="10636140" y="7176269"/>
            <a:ext cx="262266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4. </a:t>
            </a:r>
            <a:r>
              <a:rPr lang="en-US" b="1" dirty="0" err="1">
                <a:solidFill>
                  <a:schemeClr val="bg1"/>
                </a:solidFill>
              </a:rPr>
              <a:t>Siguranță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bunăstare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utilizare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responsabilă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B5B4F-791E-83D4-AE14-D5949ABB776A}"/>
              </a:ext>
            </a:extLst>
          </p:cNvPr>
          <p:cNvSpPr txBox="1"/>
          <p:nvPr/>
        </p:nvSpPr>
        <p:spPr>
          <a:xfrm>
            <a:off x="10591800" y="8128383"/>
            <a:ext cx="2667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5. </a:t>
            </a:r>
            <a:r>
              <a:rPr lang="en-US" b="1" dirty="0" err="1">
                <a:solidFill>
                  <a:schemeClr val="bg1"/>
                </a:solidFill>
              </a:rPr>
              <a:t>Identificarea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rezolvarea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problemelor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A3FAC7-27D3-0561-EC01-F0511E2C7CFA}"/>
              </a:ext>
            </a:extLst>
          </p:cNvPr>
          <p:cNvSpPr/>
          <p:nvPr/>
        </p:nvSpPr>
        <p:spPr>
          <a:xfrm>
            <a:off x="13327926" y="3598622"/>
            <a:ext cx="395000" cy="3231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D1450FB-E34D-6CC6-37E0-05B6092B096A}"/>
              </a:ext>
            </a:extLst>
          </p:cNvPr>
          <p:cNvSpPr/>
          <p:nvPr/>
        </p:nvSpPr>
        <p:spPr>
          <a:xfrm>
            <a:off x="13327926" y="4995513"/>
            <a:ext cx="395000" cy="32316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F7A0895-54CE-6338-6F15-4F1E22C46FD7}"/>
              </a:ext>
            </a:extLst>
          </p:cNvPr>
          <p:cNvSpPr/>
          <p:nvPr/>
        </p:nvSpPr>
        <p:spPr>
          <a:xfrm>
            <a:off x="13262190" y="6217222"/>
            <a:ext cx="395000" cy="32316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1118CCC-4D0A-774F-738A-35FA55340B2E}"/>
              </a:ext>
            </a:extLst>
          </p:cNvPr>
          <p:cNvSpPr/>
          <p:nvPr/>
        </p:nvSpPr>
        <p:spPr>
          <a:xfrm>
            <a:off x="13258800" y="7323492"/>
            <a:ext cx="395000" cy="32316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00BD54C-1488-6846-06A7-A7DC4775E087}"/>
              </a:ext>
            </a:extLst>
          </p:cNvPr>
          <p:cNvSpPr/>
          <p:nvPr/>
        </p:nvSpPr>
        <p:spPr>
          <a:xfrm>
            <a:off x="13234481" y="8249993"/>
            <a:ext cx="395000" cy="32316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7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6120" y="2095500"/>
            <a:ext cx="1526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Exemple de competențe digitale pentru administrația publică</a:t>
            </a:r>
          </a:p>
          <a:p>
            <a:pPr algn="ctr"/>
            <a:r>
              <a:rPr lang="ro-RO" sz="2000" b="1" dirty="0">
                <a:latin typeface="Trebuchet MS" panose="020B0603020202020204" pitchFamily="34" charset="0"/>
              </a:rPr>
              <a:t>Proiect pentru elaborarea unui cadru de competențe digitale generale pentru funcționarii publici (TSI 2024) – 22 competențe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7848" t="22828" r="16247" b="36302"/>
          <a:stretch/>
        </p:blipFill>
        <p:spPr bwMode="auto">
          <a:xfrm>
            <a:off x="2133600" y="2952011"/>
            <a:ext cx="13030200" cy="5889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3736" t="78481" r="8839" b="13188"/>
          <a:stretch/>
        </p:blipFill>
        <p:spPr bwMode="auto">
          <a:xfrm>
            <a:off x="3886200" y="9410700"/>
            <a:ext cx="9753600" cy="724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4905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3848100"/>
            <a:ext cx="1516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o-RO" sz="2400" b="1" dirty="0"/>
          </a:p>
          <a:p>
            <a:pPr lvl="0"/>
            <a:endParaRPr lang="ro-RO" sz="2400" b="1" dirty="0"/>
          </a:p>
          <a:p>
            <a:pPr lvl="0"/>
            <a:endParaRPr lang="en-US" sz="2400" dirty="0"/>
          </a:p>
          <a:p>
            <a:endParaRPr lang="ro-RO" sz="2400" u="sng" dirty="0"/>
          </a:p>
        </p:txBody>
      </p:sp>
      <p:sp>
        <p:nvSpPr>
          <p:cNvPr id="6" name="Rectangle 5"/>
          <p:cNvSpPr/>
          <p:nvPr/>
        </p:nvSpPr>
        <p:spPr>
          <a:xfrm>
            <a:off x="964829" y="2095500"/>
            <a:ext cx="15783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Exemple de competențe digitale pentru administrația publică</a:t>
            </a:r>
          </a:p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Proiect pentru elaborarea unui cadru de competențe digitale generale pentru funcționarii publici (TSI 2024)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797" t="35714" r="5978" b="35077"/>
          <a:stretch/>
        </p:blipFill>
        <p:spPr bwMode="auto">
          <a:xfrm>
            <a:off x="2514600" y="3238500"/>
            <a:ext cx="128016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3736" t="78481" r="8839" b="13188"/>
          <a:stretch/>
        </p:blipFill>
        <p:spPr bwMode="auto">
          <a:xfrm>
            <a:off x="3810000" y="9410700"/>
            <a:ext cx="9753600" cy="724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0300" y="6196564"/>
            <a:ext cx="1325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3400425" algn="l"/>
              </a:tabLst>
            </a:pPr>
            <a:r>
              <a:rPr lang="ro-RO" b="1" dirty="0">
                <a:latin typeface="Trebuchet MS" panose="020B0603020202020204" pitchFamily="34" charset="0"/>
                <a:ea typeface="Calibri" panose="020F0502020204030204" pitchFamily="34" charset="0"/>
              </a:rPr>
              <a:t>Exemple</a:t>
            </a:r>
          </a:p>
          <a:p>
            <a:pPr>
              <a:spcAft>
                <a:spcPts val="0"/>
              </a:spcAft>
              <a:tabLst>
                <a:tab pos="3400425" algn="l"/>
              </a:tabLst>
            </a:pPr>
            <a:r>
              <a:rPr lang="ro-RO" dirty="0">
                <a:latin typeface="Trebuchet MS" panose="020B0603020202020204" pitchFamily="34" charset="0"/>
                <a:ea typeface="Calibri" panose="020F0502020204030204" pitchFamily="34" charset="0"/>
              </a:rPr>
              <a:t>6.2. Înțelegerea domeniilor în care competențele digitale ale unei persoane trebuie îmbunătățite sau actualizate pentru a fi adecvate pentru mediul de lucru digital în administrația publică. </a:t>
            </a:r>
          </a:p>
          <a:p>
            <a:pPr>
              <a:spcAft>
                <a:spcPts val="0"/>
              </a:spcAft>
              <a:tabLst>
                <a:tab pos="3400425" algn="l"/>
              </a:tabLst>
            </a:pPr>
            <a:endParaRPr lang="en-US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3400425" algn="l"/>
              </a:tabLst>
            </a:pPr>
            <a:r>
              <a:rPr lang="ro-RO" dirty="0">
                <a:latin typeface="Trebuchet MS" panose="020B0603020202020204" pitchFamily="34" charset="0"/>
                <a:ea typeface="Calibri" panose="020F0502020204030204" pitchFamily="34" charset="0"/>
              </a:rPr>
              <a:t>7.1. Utilizarea instrumentelor digitale pentru planificarea, organizarea și monitorizarea activităților și resurselor, asigurând realizarea eficientă a </a:t>
            </a:r>
            <a:r>
              <a:rPr lang="ro-RO">
                <a:latin typeface="Trebuchet MS" panose="020B0603020202020204" pitchFamily="34" charset="0"/>
                <a:ea typeface="Calibri" panose="020F0502020204030204" pitchFamily="34" charset="0"/>
              </a:rPr>
              <a:t>obiectivelor instituționale.</a:t>
            </a:r>
            <a:endParaRPr lang="ro-RO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3400425" algn="l"/>
              </a:tabLst>
            </a:pPr>
            <a:endParaRPr lang="en-US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r>
              <a:rPr lang="ro-RO" dirty="0">
                <a:latin typeface="Trebuchet MS" panose="020B0603020202020204" pitchFamily="34" charset="0"/>
                <a:ea typeface="Calibri" panose="020F0502020204030204" pitchFamily="34" charset="0"/>
              </a:rPr>
              <a:t>7.2. Să proiecteze, să implementeze și să evalueze sistematic inițiativele de învățare digitală și dezvoltarea organizațională, aliniate la prioritățile strategice și provocările mediului digital. </a:t>
            </a:r>
            <a:r>
              <a:rPr lang="ro-RO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4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46104" y="1897924"/>
            <a:ext cx="243528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o-RO" sz="2800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Ce urmează ?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2557464"/>
            <a:ext cx="9144000" cy="71096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Continuarea suportului metodologic pentru compartimentele de resurse umane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Evidența personalului din sectorul public – SENEOSP (HG nr. 833/2024)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Utilizarea </a:t>
            </a:r>
            <a:r>
              <a:rPr lang="ro-RO" sz="2400" u="sng" dirty="0">
                <a:ea typeface="Calibri" panose="020F0502020204030204" pitchFamily="34" charset="0"/>
                <a:hlinkClick r:id="rId2"/>
              </a:rPr>
              <a:t>e-ANFP</a:t>
            </a:r>
            <a:r>
              <a:rPr lang="ro-RO" sz="2400" dirty="0">
                <a:ea typeface="Calibri" panose="020F0502020204030204" pitchFamily="34" charset="0"/>
              </a:rPr>
              <a:t> pentru managementul funcțiilor publice și al funcționarilor publici (operaționalizat prin PNRR – jalon 177)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Utilizarea voluntară a </a:t>
            </a:r>
            <a:r>
              <a:rPr lang="ro-RO" sz="2400" u="sng" dirty="0">
                <a:ea typeface="Calibri" panose="020F0502020204030204" pitchFamily="34" charset="0"/>
                <a:hlinkClick r:id="rId3"/>
              </a:rPr>
              <a:t>SIMRU</a:t>
            </a:r>
            <a:r>
              <a:rPr lang="ro-RO" sz="2400" u="sng" dirty="0">
                <a:ea typeface="Calibri" panose="020F0502020204030204" pitchFamily="34" charset="0"/>
              </a:rPr>
              <a:t> </a:t>
            </a:r>
            <a:r>
              <a:rPr lang="ro-RO" sz="2400" dirty="0">
                <a:ea typeface="Calibri" panose="020F0502020204030204" pitchFamily="34" charset="0"/>
              </a:rPr>
              <a:t>pentru managementul</a:t>
            </a:r>
            <a:r>
              <a:rPr lang="ro-RO" sz="2400" dirty="0"/>
              <a:t> organizațional a RU </a:t>
            </a:r>
            <a:r>
              <a:rPr lang="ro-RO" sz="2400" dirty="0">
                <a:ea typeface="Calibri" panose="020F0502020204030204" pitchFamily="34" charset="0"/>
              </a:rPr>
              <a:t>(dezvoltat prin PNRR – jalon 177)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Continuare implementare (iunie 2026) </a:t>
            </a:r>
            <a:r>
              <a:rPr lang="ro-RO" sz="2400" u="sng" dirty="0">
                <a:ea typeface="Calibri" panose="020F0502020204030204" pitchFamily="34" charset="0"/>
                <a:hlinkClick r:id="rId4"/>
              </a:rPr>
              <a:t>Programe de dezvoltare a competențelor digitale și de management pentru 32.500 de funcționari publici</a:t>
            </a:r>
            <a:r>
              <a:rPr lang="ro-RO" sz="2400" u="sng" dirty="0">
                <a:ea typeface="Calibri" panose="020F0502020204030204" pitchFamily="34" charset="0"/>
              </a:rPr>
              <a:t> </a:t>
            </a:r>
            <a:r>
              <a:rPr lang="ro-RO" sz="2400" dirty="0">
                <a:ea typeface="Calibri" panose="020F0502020204030204" pitchFamily="34" charset="0"/>
              </a:rPr>
              <a:t>(PNRR – jalon 185)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Proiect de reglementare pentru </a:t>
            </a:r>
            <a:r>
              <a:rPr lang="ro-RO" sz="2400" dirty="0">
                <a:ea typeface="Calibri" panose="020F0502020204030204" pitchFamily="34" charset="0"/>
                <a:hlinkClick r:id="rId5"/>
              </a:rPr>
              <a:t>cadru de competențe digitale pentru funcționarii publici</a:t>
            </a:r>
            <a:r>
              <a:rPr lang="ro-RO" sz="2400" dirty="0">
                <a:ea typeface="Calibri" panose="020F0502020204030204" pitchFamily="34" charset="0"/>
              </a:rPr>
              <a:t> (TSI 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Analiză privind posibilități de implementare a instrumentelor AI în managementul resurselor umane în domeniul funcției publice (în proiectul TSI 2025)</a:t>
            </a:r>
            <a:endParaRPr lang="en-US" sz="2400" dirty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a typeface="Calibri" panose="020F0502020204030204" pitchFamily="34" charset="0"/>
              </a:rPr>
              <a:t>Finalizarea</a:t>
            </a:r>
            <a:r>
              <a:rPr lang="en-US" sz="2400" dirty="0">
                <a:ea typeface="Calibri" panose="020F0502020204030204" pitchFamily="34" charset="0"/>
              </a:rPr>
              <a:t> </a:t>
            </a:r>
            <a:r>
              <a:rPr lang="en-US" sz="2400" dirty="0" err="1"/>
              <a:t>Programul</a:t>
            </a:r>
            <a:r>
              <a:rPr lang="en-US" sz="2400" dirty="0"/>
              <a:t> de </a:t>
            </a:r>
            <a:r>
              <a:rPr lang="en-US" sz="2400" dirty="0" err="1"/>
              <a:t>dezvoltare</a:t>
            </a:r>
            <a:r>
              <a:rPr lang="en-US" sz="2400" dirty="0"/>
              <a:t> a </a:t>
            </a:r>
            <a:r>
              <a:rPr lang="en-US" sz="2400" dirty="0" err="1"/>
              <a:t>competențelor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accelerarea</a:t>
            </a:r>
            <a:r>
              <a:rPr lang="en-US" sz="2400" dirty="0"/>
              <a:t> </a:t>
            </a:r>
            <a:r>
              <a:rPr lang="en-US" sz="2400" dirty="0" err="1"/>
              <a:t>rezultatelor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administrația</a:t>
            </a:r>
            <a:r>
              <a:rPr lang="en-US" sz="2400" dirty="0"/>
              <a:t> </a:t>
            </a:r>
            <a:r>
              <a:rPr lang="en-US" sz="2400" dirty="0" err="1"/>
              <a:t>publică</a:t>
            </a:r>
            <a:r>
              <a:rPr lang="en-US" sz="2400" dirty="0"/>
              <a:t> </a:t>
            </a:r>
            <a:endParaRPr lang="ro-RO" sz="2400" dirty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400" dirty="0">
                <a:ea typeface="Calibri" panose="020F0502020204030204" pitchFamily="34" charset="0"/>
              </a:rPr>
              <a:t>Academia Digitală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216D5AB-49CA-EBDA-B7D6-559E64CD6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0800" y="2557465"/>
            <a:ext cx="7162800" cy="637097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+mj-lt"/>
              </a:rPr>
              <a:t>Proiectul Strategiei funcției publice 202</a:t>
            </a:r>
            <a:r>
              <a:rPr lang="ro-RO" sz="2400" b="1" dirty="0">
                <a:solidFill>
                  <a:schemeClr val="bg1"/>
                </a:solidFill>
                <a:latin typeface="+mj-lt"/>
              </a:rPr>
              <a:t>7</a:t>
            </a:r>
            <a:r>
              <a:rPr lang="it-IT" sz="2400" b="1" dirty="0">
                <a:solidFill>
                  <a:schemeClr val="bg1"/>
                </a:solidFill>
                <a:latin typeface="+mj-lt"/>
              </a:rPr>
              <a:t>-2030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Direc</a:t>
            </a:r>
            <a:r>
              <a:rPr lang="ro-RO" sz="2400" b="1" dirty="0">
                <a:solidFill>
                  <a:schemeClr val="bg1"/>
                </a:solidFill>
                <a:latin typeface="+mj-lt"/>
              </a:rPr>
              <a:t>ții de acțiune</a:t>
            </a:r>
          </a:p>
          <a:p>
            <a:endParaRPr lang="ro-RO" sz="24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Competență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eficiență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în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administrația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publică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funcția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publică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j-lt"/>
              </a:rPr>
              <a:t>Transformare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digitală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guvernanța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datelor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decizii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bazate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pe date</a:t>
            </a:r>
            <a:endParaRPr lang="ro-RO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Management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profesionist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eficace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al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resurselor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umane</a:t>
            </a:r>
            <a:endParaRPr lang="ro-RO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j-lt"/>
              </a:rPr>
              <a:t>Etică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echitate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integritate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în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domeniul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funcției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publice</a:t>
            </a:r>
            <a:endParaRPr lang="ro-RO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Leadership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management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eficace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în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administrația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publică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endParaRPr lang="ro-RO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j-lt"/>
              </a:rPr>
              <a:t>Promovarea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inovației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și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sustenabilității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în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administrația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publică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33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C031F-52E2-A6A6-65E4-6292704F8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7C0A6-FBFE-EBEC-0281-A4064808D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170" y="195528"/>
            <a:ext cx="16767987" cy="168908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72000" y="4814252"/>
            <a:ext cx="69077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rebuchet MS" panose="020B0603020202020204" pitchFamily="34" charset="0"/>
              </a:rPr>
              <a:t>Vă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mulţum</a:t>
            </a:r>
            <a:r>
              <a:rPr lang="ro-RO" sz="2800" dirty="0">
                <a:latin typeface="Trebuchet MS" panose="020B0603020202020204" pitchFamily="34" charset="0"/>
              </a:rPr>
              <a:t>im</a:t>
            </a:r>
            <a:r>
              <a:rPr lang="en-US" sz="2800" dirty="0">
                <a:latin typeface="Trebuchet MS" panose="020B0603020202020204" pitchFamily="34" charset="0"/>
              </a:rPr>
              <a:t>!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ctr"/>
            <a:endParaRPr lang="ro-RO" sz="280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1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C85BB6-DEEB-7E05-102A-7CBBAF8AACDA}"/>
              </a:ext>
            </a:extLst>
          </p:cNvPr>
          <p:cNvSpPr txBox="1"/>
          <p:nvPr/>
        </p:nvSpPr>
        <p:spPr>
          <a:xfrm>
            <a:off x="838200" y="1990838"/>
            <a:ext cx="1595628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Agenția Națională a Funcționarilor Publici (ANFP) și funcția publică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272EA-E591-F83B-A2A6-0633C63A62ED}"/>
              </a:ext>
            </a:extLst>
          </p:cNvPr>
          <p:cNvSpPr txBox="1"/>
          <p:nvPr/>
        </p:nvSpPr>
        <p:spPr>
          <a:xfrm>
            <a:off x="393565" y="3102428"/>
            <a:ext cx="430529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solidFill>
                  <a:schemeClr val="tx2"/>
                </a:solidFill>
              </a:rPr>
              <a:t>Domeniul funcției publice</a:t>
            </a:r>
          </a:p>
          <a:p>
            <a:endParaRPr lang="ro-RO" sz="2000" dirty="0"/>
          </a:p>
          <a:p>
            <a:r>
              <a:rPr lang="en-GB" sz="2000" dirty="0"/>
              <a:t>4 333 </a:t>
            </a:r>
            <a:r>
              <a:rPr lang="ro-RO" sz="2000" dirty="0"/>
              <a:t>instituții</a:t>
            </a:r>
          </a:p>
          <a:p>
            <a:r>
              <a:rPr lang="en-GB" sz="2000" b="1" dirty="0">
                <a:solidFill>
                  <a:schemeClr val="accent1"/>
                </a:solidFill>
              </a:rPr>
              <a:t>145 553 </a:t>
            </a:r>
            <a:r>
              <a:rPr lang="ro-RO" sz="2000" b="1" dirty="0">
                <a:solidFill>
                  <a:schemeClr val="accent1"/>
                </a:solidFill>
              </a:rPr>
              <a:t>posturi ocupate în funcția publică</a:t>
            </a:r>
            <a:endParaRPr lang="en-GB" sz="2000" b="1" dirty="0">
              <a:solidFill>
                <a:schemeClr val="accent1"/>
              </a:solidFill>
            </a:endParaRPr>
          </a:p>
          <a:p>
            <a:endParaRPr lang="en-GB" sz="2000" dirty="0"/>
          </a:p>
          <a:p>
            <a:r>
              <a:rPr lang="en-GB" sz="2000" dirty="0"/>
              <a:t>61 176 </a:t>
            </a:r>
            <a:r>
              <a:rPr lang="ro-RO" sz="2000" dirty="0"/>
              <a:t>funcționari publici la nivel central</a:t>
            </a:r>
          </a:p>
          <a:p>
            <a:r>
              <a:rPr lang="en-GB" sz="2000" dirty="0"/>
              <a:t>73 077 </a:t>
            </a:r>
            <a:r>
              <a:rPr lang="ro-RO" sz="2000" dirty="0"/>
              <a:t>funcționari publici la nivel local</a:t>
            </a:r>
            <a:endParaRPr lang="en-US" sz="2000" dirty="0"/>
          </a:p>
          <a:p>
            <a:r>
              <a:rPr lang="ro-RO" sz="2000" dirty="0"/>
              <a:t>Distribuția de gen: </a:t>
            </a:r>
            <a:r>
              <a:rPr lang="en-US" sz="2000" dirty="0"/>
              <a:t>68% </a:t>
            </a:r>
            <a:r>
              <a:rPr lang="ro-RO" sz="2000" dirty="0"/>
              <a:t>feminin, 32% masculin</a:t>
            </a:r>
          </a:p>
          <a:p>
            <a:r>
              <a:rPr lang="ro-RO" sz="2000" dirty="0"/>
              <a:t>Vârsta medie în 2025: 49 ani, </a:t>
            </a:r>
          </a:p>
          <a:p>
            <a:r>
              <a:rPr lang="en-US" sz="2000" dirty="0"/>
              <a:t>61,4% </a:t>
            </a:r>
            <a:r>
              <a:rPr lang="ro-RO" sz="2000" dirty="0"/>
              <a:t> cu vârsta între 45-59 ani</a:t>
            </a:r>
          </a:p>
          <a:p>
            <a:endParaRPr lang="ro-RO" sz="2000" dirty="0"/>
          </a:p>
          <a:p>
            <a:r>
              <a:rPr lang="en-GB" sz="2000" dirty="0"/>
              <a:t>302 000 </a:t>
            </a:r>
            <a:r>
              <a:rPr lang="ro-RO" sz="2000" dirty="0"/>
              <a:t>posturi ocupate în administrația publică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/>
              <a:t>1 306 893 </a:t>
            </a:r>
            <a:r>
              <a:rPr lang="ro-RO" sz="2000" b="1" dirty="0"/>
              <a:t>posturi ocupate în sectorul public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272EA-E591-F83B-A2A6-0633C63A62ED}"/>
              </a:ext>
            </a:extLst>
          </p:cNvPr>
          <p:cNvSpPr txBox="1"/>
          <p:nvPr/>
        </p:nvSpPr>
        <p:spPr>
          <a:xfrm>
            <a:off x="12518570" y="2985928"/>
            <a:ext cx="47868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solidFill>
                  <a:schemeClr val="tx2"/>
                </a:solidFill>
              </a:rPr>
              <a:t>ANFP</a:t>
            </a:r>
          </a:p>
          <a:p>
            <a:r>
              <a:rPr lang="ro-RO" sz="2000" b="1" dirty="0"/>
              <a:t>Managementul strategic al resurselor umane (MRU)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Managementul funcțiilor publice și al funcționarilor publici prin portal,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Gestiune baze de date pentru funcția publică, pentru sectorul public,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Semnătura electronică în comunicarea cu peste 4000 instituții publice,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Proiecte de politici publice și strategii, 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Metodologii, instruiri, </a:t>
            </a:r>
          </a:p>
          <a:p>
            <a:pPr marL="342900" indent="-342900">
              <a:buFontTx/>
              <a:buChar char="-"/>
            </a:pPr>
            <a:r>
              <a:rPr lang="ro-RO" sz="2000" dirty="0"/>
              <a:t>Analize și rapoarte anuale privind funcția publică, de ex. </a:t>
            </a:r>
            <a:r>
              <a:rPr lang="ro-RO" sz="2000" dirty="0">
                <a:hlinkClick r:id="rId2"/>
              </a:rPr>
              <a:t>Raportul privind managementul funcțiilor publice și al funcționarilor publici </a:t>
            </a:r>
            <a:endParaRPr lang="ro-RO" sz="20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17828" t="28205" r="25582" b="5384"/>
          <a:stretch/>
        </p:blipFill>
        <p:spPr bwMode="auto">
          <a:xfrm>
            <a:off x="4495800" y="3080657"/>
            <a:ext cx="8022770" cy="5491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62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70FF7-4719-4A03-ED40-DD3382465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45881625-171B-49ED-B8E2-F4A1DA883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 r="5457" b="13448"/>
          <a:stretch>
            <a:fillRect/>
          </a:stretch>
        </p:blipFill>
        <p:spPr>
          <a:xfrm>
            <a:off x="6546271" y="2166625"/>
            <a:ext cx="11741730" cy="698601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07C2E6-4A90-2258-6A9A-85EF931E3CF0}"/>
              </a:ext>
            </a:extLst>
          </p:cNvPr>
          <p:cNvSpPr txBox="1">
            <a:spLocks/>
          </p:cNvSpPr>
          <p:nvPr/>
        </p:nvSpPr>
        <p:spPr>
          <a:xfrm>
            <a:off x="571031" y="2166625"/>
            <a:ext cx="6515569" cy="6710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o-RO" sz="2400" dirty="0">
                <a:solidFill>
                  <a:schemeClr val="tx1"/>
                </a:solidFill>
              </a:rPr>
              <a:t>R</a:t>
            </a:r>
            <a:r>
              <a:rPr lang="en-US" sz="2400" dirty="0" err="1">
                <a:solidFill>
                  <a:schemeClr val="tx1"/>
                </a:solidFill>
              </a:rPr>
              <a:t>eforme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ambițioase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în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domeniul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managementului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resurselor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umane</a:t>
            </a:r>
            <a:r>
              <a:rPr lang="en-US" sz="2400" b="1" dirty="0">
                <a:solidFill>
                  <a:schemeClr val="accent1"/>
                </a:solidFill>
              </a:rPr>
              <a:t> (</a:t>
            </a:r>
            <a:r>
              <a:rPr lang="ro-RO" sz="2400" b="1" dirty="0">
                <a:solidFill>
                  <a:schemeClr val="accent1"/>
                </a:solidFill>
              </a:rPr>
              <a:t>MRU</a:t>
            </a:r>
            <a:r>
              <a:rPr lang="en-US" sz="2400" dirty="0">
                <a:solidFill>
                  <a:schemeClr val="tx1"/>
                </a:solidFill>
              </a:rPr>
              <a:t>) -</a:t>
            </a:r>
            <a:r>
              <a:rPr lang="en-US" sz="2400" dirty="0" err="1">
                <a:solidFill>
                  <a:schemeClr val="tx1"/>
                </a:solidFill>
              </a:rPr>
              <a:t>inițiate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ro-RO" sz="2400" dirty="0">
                <a:solidFill>
                  <a:schemeClr val="tx1"/>
                </a:solidFill>
              </a:rPr>
              <a:t>ANFP</a:t>
            </a:r>
            <a:r>
              <a:rPr lang="en-US" sz="2400" dirty="0">
                <a:solidFill>
                  <a:schemeClr val="tx1"/>
                </a:solidFill>
              </a:rPr>
              <a:t> cu </a:t>
            </a:r>
            <a:r>
              <a:rPr lang="en-US" sz="2400" dirty="0" err="1">
                <a:solidFill>
                  <a:schemeClr val="tx1"/>
                </a:solidFill>
              </a:rPr>
              <a:t>sprijinul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Comisiei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Europene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și</a:t>
            </a:r>
            <a:r>
              <a:rPr lang="en-US" sz="2400" dirty="0">
                <a:solidFill>
                  <a:schemeClr val="tx1"/>
                </a:solidFill>
              </a:rPr>
              <a:t> al </a:t>
            </a:r>
            <a:r>
              <a:rPr lang="en-US" sz="2400" dirty="0" err="1">
                <a:solidFill>
                  <a:schemeClr val="tx1"/>
                </a:solidFill>
              </a:rPr>
              <a:t>Băncii</a:t>
            </a:r>
            <a:r>
              <a:rPr lang="en-US" sz="2400" dirty="0">
                <a:solidFill>
                  <a:schemeClr val="tx1"/>
                </a:solidFill>
              </a:rPr>
              <a:t> Mondiale </a:t>
            </a:r>
            <a:r>
              <a:rPr lang="en-US" sz="2400" dirty="0" err="1">
                <a:solidFill>
                  <a:schemeClr val="tx1"/>
                </a:solidFill>
              </a:rPr>
              <a:t>începând</a:t>
            </a:r>
            <a:r>
              <a:rPr lang="en-US" sz="2400" dirty="0">
                <a:solidFill>
                  <a:schemeClr val="tx1"/>
                </a:solidFill>
              </a:rPr>
              <a:t> din 2020. </a:t>
            </a:r>
            <a:endParaRPr lang="ro-RO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Model general de </a:t>
            </a:r>
            <a:r>
              <a:rPr lang="en-US" sz="2400" b="1" dirty="0" err="1">
                <a:solidFill>
                  <a:schemeClr val="accent1"/>
                </a:solidFill>
              </a:rPr>
              <a:t>cadru</a:t>
            </a:r>
            <a:r>
              <a:rPr lang="en-US" sz="2400" b="1" dirty="0">
                <a:solidFill>
                  <a:schemeClr val="accent1"/>
                </a:solidFill>
              </a:rPr>
              <a:t> de </a:t>
            </a:r>
            <a:r>
              <a:rPr lang="en-US" sz="2400" b="1" dirty="0" err="1">
                <a:solidFill>
                  <a:schemeClr val="accent1"/>
                </a:solidFill>
              </a:rPr>
              <a:t>competențe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adoptat</a:t>
            </a:r>
            <a:r>
              <a:rPr lang="en-US" sz="2400" dirty="0">
                <a:solidFill>
                  <a:schemeClr val="tx1"/>
                </a:solidFill>
              </a:rPr>
              <a:t> ca </a:t>
            </a:r>
            <a:r>
              <a:rPr lang="en-US" sz="2400" dirty="0" err="1">
                <a:solidFill>
                  <a:schemeClr val="tx1"/>
                </a:solidFill>
              </a:rPr>
              <a:t>bază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pentru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procesele</a:t>
            </a:r>
            <a:r>
              <a:rPr lang="en-US" sz="2400" dirty="0">
                <a:solidFill>
                  <a:schemeClr val="tx1"/>
                </a:solidFill>
              </a:rPr>
              <a:t> HR, </a:t>
            </a:r>
            <a:r>
              <a:rPr lang="en-US" sz="2400" dirty="0" err="1">
                <a:solidFill>
                  <a:schemeClr val="tx1"/>
                </a:solidFill>
              </a:rPr>
              <a:t>în</a:t>
            </a:r>
            <a:r>
              <a:rPr lang="en-US" sz="2400" dirty="0">
                <a:solidFill>
                  <a:schemeClr val="tx1"/>
                </a:solidFill>
              </a:rPr>
              <a:t> special </a:t>
            </a:r>
            <a:r>
              <a:rPr lang="en-US" sz="2400" dirty="0" err="1">
                <a:solidFill>
                  <a:schemeClr val="tx1"/>
                </a:solidFill>
              </a:rPr>
              <a:t>pentru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noul</a:t>
            </a:r>
            <a:r>
              <a:rPr lang="en-US" sz="2400" dirty="0">
                <a:solidFill>
                  <a:schemeClr val="tx1"/>
                </a:solidFill>
              </a:rPr>
              <a:t> model de </a:t>
            </a:r>
            <a:r>
              <a:rPr lang="en-US" sz="2400" dirty="0" err="1">
                <a:solidFill>
                  <a:schemeClr val="tx1"/>
                </a:solidFill>
              </a:rPr>
              <a:t>recrutare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bazat</a:t>
            </a:r>
            <a:r>
              <a:rPr lang="en-US" sz="2400" dirty="0">
                <a:solidFill>
                  <a:schemeClr val="tx1"/>
                </a:solidFill>
              </a:rPr>
              <a:t> pe </a:t>
            </a:r>
            <a:r>
              <a:rPr lang="en-US" sz="2400" dirty="0" err="1">
                <a:solidFill>
                  <a:schemeClr val="tx1"/>
                </a:solidFill>
              </a:rPr>
              <a:t>competențe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introducerea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acestuia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având</a:t>
            </a:r>
            <a:r>
              <a:rPr lang="en-US" sz="2400" dirty="0">
                <a:solidFill>
                  <a:schemeClr val="tx1"/>
                </a:solidFill>
              </a:rPr>
              <a:t> loc </a:t>
            </a:r>
            <a:r>
              <a:rPr lang="en-US" sz="2400" dirty="0" err="1">
                <a:solidFill>
                  <a:schemeClr val="tx1"/>
                </a:solidFill>
              </a:rPr>
              <a:t>în</a:t>
            </a:r>
            <a:r>
              <a:rPr lang="en-US" sz="2400" dirty="0">
                <a:solidFill>
                  <a:schemeClr val="tx1"/>
                </a:solidFill>
              </a:rPr>
              <a:t> 2023), care </a:t>
            </a:r>
            <a:r>
              <a:rPr lang="en-US" sz="2400" dirty="0" err="1">
                <a:solidFill>
                  <a:schemeClr val="tx1"/>
                </a:solidFill>
              </a:rPr>
              <a:t>este</a:t>
            </a:r>
            <a:r>
              <a:rPr lang="en-US" sz="2400" dirty="0">
                <a:solidFill>
                  <a:schemeClr val="tx1"/>
                </a:solidFill>
              </a:rPr>
              <a:t> meritocratic </a:t>
            </a:r>
            <a:r>
              <a:rPr lang="en-US" sz="2400" dirty="0" err="1">
                <a:solidFill>
                  <a:schemeClr val="tx1"/>
                </a:solidFill>
              </a:rPr>
              <a:t>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susținut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sisteme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moderne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tehnologia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informației</a:t>
            </a:r>
            <a:r>
              <a:rPr lang="en-US" sz="2400" dirty="0">
                <a:solidFill>
                  <a:schemeClr val="tx1"/>
                </a:solidFill>
              </a:rPr>
              <a:t> (ICT).</a:t>
            </a:r>
            <a:endParaRPr lang="en-US" sz="2400" cap="all" dirty="0">
              <a:ln>
                <a:solidFill>
                  <a:schemeClr val="tx1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6036" y="2106838"/>
            <a:ext cx="15431964" cy="88267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419 - Dezvoltarea capacității pentru implementarea cadrelor de competență în toate procesele de managementul resurselor umane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86" y="3125773"/>
            <a:ext cx="2438400" cy="521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u="sng" dirty="0">
                <a:hlinkClick r:id="rId2"/>
              </a:rPr>
              <a:t>Ghiduri</a:t>
            </a:r>
            <a:r>
              <a:rPr lang="ro-RO" b="1" dirty="0"/>
              <a:t> </a:t>
            </a:r>
          </a:p>
          <a:p>
            <a:endParaRPr lang="en-US" dirty="0"/>
          </a:p>
          <a:p>
            <a:r>
              <a:rPr lang="ro-RO" b="1" dirty="0">
                <a:hlinkClick r:id="rId3"/>
              </a:rPr>
              <a:t>Metodologii</a:t>
            </a:r>
            <a:endParaRPr lang="ro-RO" b="1" dirty="0"/>
          </a:p>
          <a:p>
            <a:endParaRPr lang="en-US" dirty="0"/>
          </a:p>
          <a:p>
            <a:r>
              <a:rPr lang="ro-RO" b="1" u="sng" dirty="0">
                <a:hlinkClick r:id="rId4"/>
              </a:rPr>
              <a:t>Webinarii</a:t>
            </a:r>
            <a:r>
              <a:rPr lang="ro-RO" b="1" dirty="0"/>
              <a:t> </a:t>
            </a:r>
            <a:endParaRPr lang="en-US" b="1" dirty="0"/>
          </a:p>
          <a:p>
            <a:endParaRPr lang="en-US" dirty="0"/>
          </a:p>
          <a:p>
            <a:pPr>
              <a:spcAft>
                <a:spcPts val="800"/>
              </a:spcAft>
            </a:pPr>
            <a:r>
              <a:rPr lang="ro-RO" u="sng" dirty="0">
                <a:latin typeface="Trebuchet MS" panose="020B0603020202020204" pitchFamily="34" charset="0"/>
                <a:hlinkClick r:id="rId5"/>
              </a:rPr>
              <a:t>Programul de Dezvoltare a Competențelor pentru Accelerarea Rezultatelor în Administrația Publică</a:t>
            </a:r>
            <a:endParaRPr lang="ro-RO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o-RO" b="1" dirty="0" err="1">
                <a:ea typeface="Calibri" panose="020F0502020204030204" pitchFamily="34" charset="0"/>
              </a:rPr>
              <a:t>Tutoriale</a:t>
            </a:r>
            <a:r>
              <a:rPr lang="ro-RO" b="1" dirty="0">
                <a:ea typeface="Calibri" panose="020F0502020204030204" pitchFamily="34" charset="0"/>
              </a:rPr>
              <a:t> video </a:t>
            </a:r>
          </a:p>
          <a:p>
            <a:pPr>
              <a:spcAft>
                <a:spcPts val="800"/>
              </a:spcAft>
            </a:pPr>
            <a:r>
              <a:rPr lang="ro-RO" b="1" dirty="0" err="1">
                <a:ea typeface="Calibri" panose="020F0502020204030204" pitchFamily="34" charset="0"/>
              </a:rPr>
              <a:t>Microlearning</a:t>
            </a:r>
            <a:r>
              <a:rPr lang="ro-RO" b="1" dirty="0">
                <a:ea typeface="Calibri" panose="020F0502020204030204" pitchFamily="34" charset="0"/>
              </a:rPr>
              <a:t>-Code of talent  </a:t>
            </a:r>
          </a:p>
          <a:p>
            <a:pPr>
              <a:spcAft>
                <a:spcPts val="800"/>
              </a:spcAft>
            </a:pPr>
            <a:r>
              <a:rPr lang="ro-RO" b="1" dirty="0">
                <a:ea typeface="Calibri" panose="020F0502020204030204" pitchFamily="34" charset="0"/>
              </a:rPr>
              <a:t>Training of </a:t>
            </a:r>
            <a:r>
              <a:rPr lang="ro-RO" b="1" dirty="0" err="1">
                <a:ea typeface="Calibri" panose="020F0502020204030204" pitchFamily="34" charset="0"/>
              </a:rPr>
              <a:t>trainers</a:t>
            </a:r>
            <a:endParaRPr lang="ro-RO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b="1" dirty="0" err="1">
                <a:hlinkClick r:id="rId6" tooltip="LOT6 Brosura V10.03.2025D"/>
              </a:rPr>
              <a:t>Broșura</a:t>
            </a:r>
            <a:endParaRPr lang="en-US" b="1" dirty="0"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rcRect l="15907" t="11591" r="30370"/>
          <a:stretch>
            <a:fillRect/>
          </a:stretch>
        </p:blipFill>
        <p:spPr>
          <a:xfrm>
            <a:off x="3103049" y="3113073"/>
            <a:ext cx="6328150" cy="5852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3567291"/>
            <a:ext cx="8827773" cy="4962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3C3A12-001C-55AB-FEB9-04122CCAD7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5" y="1978787"/>
            <a:ext cx="2705403" cy="1138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35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D6AEF-E138-5565-7B9C-5451974E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8FF626-1FE0-A627-1620-40C47A8D3A74}"/>
              </a:ext>
            </a:extLst>
          </p:cNvPr>
          <p:cNvSpPr/>
          <p:nvPr/>
        </p:nvSpPr>
        <p:spPr>
          <a:xfrm>
            <a:off x="914400" y="1951935"/>
            <a:ext cx="1715161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r"/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41</a:t>
            </a:r>
            <a:r>
              <a:rPr lang="en-US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8</a:t>
            </a: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 - </a:t>
            </a:r>
            <a:r>
              <a:rPr lang="en-US" sz="2400" b="1" dirty="0">
                <a:latin typeface="Trebuchet MS" panose="020B0603020202020204" pitchFamily="34" charset="0"/>
              </a:rPr>
              <a:t>Identificarea </a:t>
            </a:r>
            <a:r>
              <a:rPr lang="en-US" sz="2400" b="1" dirty="0" err="1">
                <a:latin typeface="Trebuchet MS" panose="020B0603020202020204" pitchFamily="34" charset="0"/>
              </a:rPr>
              <a:t>și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implementarea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unor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soluții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privind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creșterea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prestigiului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funcției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publice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endParaRPr lang="ro-RO" sz="24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B6990-4BEB-49F5-B92C-857ACF45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 b="19388"/>
          <a:stretch/>
        </p:blipFill>
        <p:spPr bwMode="auto">
          <a:xfrm>
            <a:off x="0" y="1455686"/>
            <a:ext cx="2133076" cy="1304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CD8BA-44DE-FE14-2823-F2C10D01C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48" t="21243" r="37718" b="6850"/>
          <a:stretch>
            <a:fillRect/>
          </a:stretch>
        </p:blipFill>
        <p:spPr>
          <a:xfrm>
            <a:off x="0" y="2760476"/>
            <a:ext cx="4648200" cy="6349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CA9FC-2AB5-9EE4-E58E-E2D5CE011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448" t="24300" r="37718" b="12792"/>
          <a:stretch>
            <a:fillRect/>
          </a:stretch>
        </p:blipFill>
        <p:spPr>
          <a:xfrm>
            <a:off x="4648200" y="2422671"/>
            <a:ext cx="6858000" cy="6705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5594BF-6AF4-B973-420A-DF2ACC047E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025" t="42233" r="38142" b="15480"/>
          <a:stretch>
            <a:fillRect/>
          </a:stretch>
        </p:blipFill>
        <p:spPr>
          <a:xfrm>
            <a:off x="11520714" y="2909849"/>
            <a:ext cx="6711573" cy="5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C04E-5815-F5DB-B30A-C3E056ECB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021969-260A-5166-BBC9-884561F1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67" t="9690" r="16250" b="7364"/>
          <a:stretch>
            <a:fillRect/>
          </a:stretch>
        </p:blipFill>
        <p:spPr>
          <a:xfrm>
            <a:off x="2057400" y="2669342"/>
            <a:ext cx="8248599" cy="5923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C4C92-FBE5-7210-97F4-1B8278B9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7" t="16667" r="31250"/>
          <a:stretch>
            <a:fillRect/>
          </a:stretch>
        </p:blipFill>
        <p:spPr>
          <a:xfrm>
            <a:off x="9829800" y="4800600"/>
            <a:ext cx="6005127" cy="42470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C5E56-E6AB-9120-0A26-8F1D65A3B615}"/>
              </a:ext>
            </a:extLst>
          </p:cNvPr>
          <p:cNvSpPr/>
          <p:nvPr/>
        </p:nvSpPr>
        <p:spPr>
          <a:xfrm>
            <a:off x="914400" y="1951935"/>
            <a:ext cx="1715161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r"/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41</a:t>
            </a:r>
            <a:r>
              <a:rPr lang="en-US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8</a:t>
            </a: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 - </a:t>
            </a:r>
            <a:r>
              <a:rPr lang="en-US" sz="2400" b="1" dirty="0">
                <a:latin typeface="Trebuchet MS" panose="020B0603020202020204" pitchFamily="34" charset="0"/>
              </a:rPr>
              <a:t>Identificarea </a:t>
            </a:r>
            <a:r>
              <a:rPr lang="en-US" sz="2400" b="1" dirty="0" err="1">
                <a:latin typeface="Trebuchet MS" panose="020B0603020202020204" pitchFamily="34" charset="0"/>
              </a:rPr>
              <a:t>și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implementarea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unor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soluții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privind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creșterea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prestigiului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funcției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publice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endParaRPr lang="ro-RO" sz="2400" b="1" dirty="0">
              <a:latin typeface="Trebuchet MS" panose="020B06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8D95E-6373-D07D-C500-C9A8F77D0F6A}"/>
              </a:ext>
            </a:extLst>
          </p:cNvPr>
          <p:cNvSpPr/>
          <p:nvPr/>
        </p:nvSpPr>
        <p:spPr>
          <a:xfrm>
            <a:off x="27709" y="3105223"/>
            <a:ext cx="2438400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dirty="0"/>
              <a:t> </a:t>
            </a:r>
          </a:p>
          <a:p>
            <a:r>
              <a:rPr lang="en-US" sz="2400" dirty="0" err="1"/>
              <a:t>Propuneri</a:t>
            </a:r>
            <a:r>
              <a:rPr lang="en-US" sz="2400" dirty="0"/>
              <a:t> de </a:t>
            </a:r>
            <a:r>
              <a:rPr lang="en-US" sz="2400" dirty="0" err="1"/>
              <a:t>reglementare</a:t>
            </a:r>
            <a:endParaRPr lang="en-US" sz="2400" dirty="0"/>
          </a:p>
          <a:p>
            <a:endParaRPr lang="en-US" sz="2400" dirty="0"/>
          </a:p>
          <a:p>
            <a:r>
              <a:rPr lang="ro-RO" sz="2400" b="1" dirty="0"/>
              <a:t>Metodologii</a:t>
            </a:r>
          </a:p>
          <a:p>
            <a:pPr>
              <a:spcAft>
                <a:spcPts val="800"/>
              </a:spcAft>
            </a:pPr>
            <a:r>
              <a:rPr lang="en-US" sz="2400" dirty="0" err="1"/>
              <a:t>Studii</a:t>
            </a:r>
            <a:endParaRPr lang="en-US" sz="2400" dirty="0"/>
          </a:p>
          <a:p>
            <a:pPr>
              <a:spcAft>
                <a:spcPts val="800"/>
              </a:spcAft>
            </a:pPr>
            <a:r>
              <a:rPr lang="en-US" sz="2400" b="1" dirty="0" err="1">
                <a:ea typeface="Calibri" panose="020F0502020204030204" pitchFamily="34" charset="0"/>
              </a:rPr>
              <a:t>Propuneri</a:t>
            </a:r>
            <a:r>
              <a:rPr lang="en-US" sz="2400" b="1" dirty="0">
                <a:ea typeface="Calibri" panose="020F0502020204030204" pitchFamily="34" charset="0"/>
              </a:rPr>
              <a:t> de </a:t>
            </a:r>
            <a:r>
              <a:rPr lang="en-US" sz="2400" b="1" dirty="0" err="1">
                <a:ea typeface="Calibri" panose="020F0502020204030204" pitchFamily="34" charset="0"/>
              </a:rPr>
              <a:t>politici</a:t>
            </a:r>
            <a:r>
              <a:rPr lang="en-US" sz="2400" b="1" dirty="0"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a typeface="Calibri" panose="020F0502020204030204" pitchFamily="34" charset="0"/>
              </a:rPr>
              <a:t>publice</a:t>
            </a:r>
            <a:endParaRPr lang="en-US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>
                <a:ea typeface="Calibri" panose="020F0502020204030204" pitchFamily="34" charset="0"/>
              </a:rPr>
              <a:t>Analize</a:t>
            </a:r>
            <a:endParaRPr lang="ro-RO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o-RO" sz="2400" b="1" dirty="0" err="1">
                <a:ea typeface="Calibri" panose="020F0502020204030204" pitchFamily="34" charset="0"/>
                <a:hlinkClick r:id="rId4"/>
              </a:rPr>
              <a:t>Tutoriale</a:t>
            </a:r>
            <a:r>
              <a:rPr lang="ro-RO" sz="2400" b="1" dirty="0">
                <a:ea typeface="Calibri" panose="020F0502020204030204" pitchFamily="34" charset="0"/>
                <a:hlinkClick r:id="rId4"/>
              </a:rPr>
              <a:t> video</a:t>
            </a:r>
            <a:endParaRPr lang="en-US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 err="1">
                <a:ea typeface="Calibri" panose="020F0502020204030204" pitchFamily="34" charset="0"/>
                <a:hlinkClick r:id="rId5"/>
              </a:rPr>
              <a:t>Ghiduri</a:t>
            </a:r>
            <a:r>
              <a:rPr lang="ro-RO" sz="2400" b="1" dirty="0">
                <a:ea typeface="Calibri" panose="020F0502020204030204" pitchFamily="34" charset="0"/>
                <a:hlinkClick r:id="rId5"/>
              </a:rPr>
              <a:t> </a:t>
            </a:r>
            <a:endParaRPr lang="ro-RO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 err="1">
                <a:hlinkClick r:id="rId6" tooltip="Brosura"/>
              </a:rPr>
              <a:t>Broșură</a:t>
            </a:r>
            <a:endParaRPr lang="ro-RO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ro-RO" sz="2400" b="1" dirty="0"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en-US" sz="2400" b="1" dirty="0"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61248-B6DE-D945-5877-914D11E159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 b="19388"/>
          <a:stretch/>
        </p:blipFill>
        <p:spPr bwMode="auto">
          <a:xfrm>
            <a:off x="367669" y="1299540"/>
            <a:ext cx="2133076" cy="1304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10B7B-BD85-844C-885B-1ECCA1211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17" t="15116" r="28333"/>
          <a:stretch>
            <a:fillRect/>
          </a:stretch>
        </p:blipFill>
        <p:spPr>
          <a:xfrm>
            <a:off x="12638500" y="2386094"/>
            <a:ext cx="5687291" cy="39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4908D-C321-25E2-6DE1-C8BF0694F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71CDC7-AD63-43F6-7A81-B1A5E1213BE8}"/>
              </a:ext>
            </a:extLst>
          </p:cNvPr>
          <p:cNvSpPr/>
          <p:nvPr/>
        </p:nvSpPr>
        <p:spPr>
          <a:xfrm>
            <a:off x="0" y="2247900"/>
            <a:ext cx="17526000" cy="45942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417</a:t>
            </a:r>
            <a:r>
              <a:rPr lang="en-US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 – Concurs National</a:t>
            </a:r>
            <a:endParaRPr lang="ro-RO" sz="2400" b="1" dirty="0"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26F40-C65D-3844-ACCC-16EBDD4F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2005170"/>
            <a:ext cx="2054225" cy="94488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0F743-1874-2827-69AD-ED97D524D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1" t="14020" r="14340" b="4092"/>
          <a:stretch>
            <a:fillRect/>
          </a:stretch>
        </p:blipFill>
        <p:spPr>
          <a:xfrm>
            <a:off x="9220201" y="2925805"/>
            <a:ext cx="8991338" cy="5929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D49EF-72D0-AAE4-F759-36185E29C823}"/>
              </a:ext>
            </a:extLst>
          </p:cNvPr>
          <p:cNvSpPr txBox="1"/>
          <p:nvPr/>
        </p:nvSpPr>
        <p:spPr>
          <a:xfrm>
            <a:off x="557934" y="3421715"/>
            <a:ext cx="3048000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000" b="1" dirty="0">
                <a:hlinkClick r:id="rId4" tooltip="Analiza ex-post a concursului național (pilot)"/>
              </a:rPr>
              <a:t>Analiza ex-post a </a:t>
            </a:r>
            <a:r>
              <a:rPr lang="en-US" sz="2000" b="1" dirty="0" err="1">
                <a:hlinkClick r:id="rId4" tooltip="Analiza ex-post a concursului național (pilot)"/>
              </a:rPr>
              <a:t>concursului</a:t>
            </a:r>
            <a:r>
              <a:rPr lang="en-US" sz="2000" b="1" dirty="0">
                <a:hlinkClick r:id="rId4" tooltip="Analiza ex-post a concursului național (pilot)"/>
              </a:rPr>
              <a:t> </a:t>
            </a:r>
            <a:r>
              <a:rPr lang="en-US" sz="2000" b="1" dirty="0" err="1">
                <a:hlinkClick r:id="rId4" tooltip="Analiza ex-post a concursului național (pilot)"/>
              </a:rPr>
              <a:t>național</a:t>
            </a:r>
            <a:r>
              <a:rPr lang="en-US" sz="2000" b="1" dirty="0">
                <a:hlinkClick r:id="rId4" tooltip="Analiza ex-post a concursului național (pilot)"/>
              </a:rPr>
              <a:t> (pilot)</a:t>
            </a:r>
            <a:endParaRPr lang="en-US" sz="2000" b="1" dirty="0"/>
          </a:p>
          <a:p>
            <a:pPr>
              <a:spcAft>
                <a:spcPts val="1125"/>
              </a:spcAft>
            </a:pPr>
            <a:br>
              <a:rPr lang="en-US" sz="2000" b="1" i="0" u="none" strike="noStrike" dirty="0">
                <a:solidFill>
                  <a:srgbClr val="005EA4"/>
                </a:solidFill>
                <a:effectLst/>
                <a:hlinkClick r:id="rId5"/>
              </a:rPr>
            </a:br>
            <a:r>
              <a:rPr lang="en-US" sz="2000" b="1" i="0" u="none" strike="noStrike" dirty="0" err="1">
                <a:solidFill>
                  <a:srgbClr val="005EA4"/>
                </a:solidFill>
                <a:effectLst/>
                <a:hlinkClick r:id="rId5"/>
              </a:rPr>
              <a:t>Portalul</a:t>
            </a:r>
            <a:r>
              <a:rPr lang="en-US" sz="2000" b="1" i="0" u="none" strike="noStrike" dirty="0">
                <a:solidFill>
                  <a:srgbClr val="005EA4"/>
                </a:solidFill>
                <a:effectLst/>
                <a:hlinkClick r:id="rId5"/>
              </a:rPr>
              <a:t> </a:t>
            </a:r>
            <a:r>
              <a:rPr lang="en-US" sz="2000" b="1" i="0" u="none" strike="noStrike" dirty="0" err="1">
                <a:solidFill>
                  <a:srgbClr val="005EA4"/>
                </a:solidFill>
                <a:effectLst/>
                <a:hlinkClick r:id="rId5"/>
              </a:rPr>
              <a:t>Concursului</a:t>
            </a:r>
            <a:r>
              <a:rPr lang="en-US" sz="2000" b="1" i="0" u="none" strike="noStrike" dirty="0">
                <a:solidFill>
                  <a:srgbClr val="005EA4"/>
                </a:solidFill>
                <a:effectLst/>
                <a:hlinkClick r:id="rId5"/>
              </a:rPr>
              <a:t> </a:t>
            </a:r>
            <a:r>
              <a:rPr lang="en-US" sz="2000" b="1" i="0" u="none" strike="noStrike" dirty="0" err="1">
                <a:solidFill>
                  <a:srgbClr val="005EA4"/>
                </a:solidFill>
                <a:effectLst/>
                <a:hlinkClick r:id="rId5"/>
              </a:rPr>
              <a:t>național</a:t>
            </a:r>
            <a:endParaRPr lang="en-US" sz="2000" b="1" i="0" u="none" strike="noStrike" dirty="0">
              <a:solidFill>
                <a:srgbClr val="005EA4"/>
              </a:solidFill>
              <a:effectLst/>
            </a:endParaRPr>
          </a:p>
          <a:p>
            <a:pPr>
              <a:spcAft>
                <a:spcPts val="1125"/>
              </a:spcAft>
            </a:pP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>
              <a:spcAft>
                <a:spcPts val="1125"/>
              </a:spcAft>
              <a:buNone/>
            </a:pPr>
            <a:r>
              <a:rPr lang="en-US" sz="2000" b="1" i="0" u="sng" dirty="0" err="1">
                <a:solidFill>
                  <a:srgbClr val="005EA4"/>
                </a:solidFill>
                <a:effectLst/>
                <a:hlinkClick r:id="rId6"/>
              </a:rPr>
              <a:t>Platforma</a:t>
            </a:r>
            <a:r>
              <a:rPr lang="en-US" sz="2000" b="1" i="0" u="sng" dirty="0">
                <a:solidFill>
                  <a:srgbClr val="005EA4"/>
                </a:solidFill>
                <a:effectLst/>
                <a:hlinkClick r:id="rId6"/>
              </a:rPr>
              <a:t> </a:t>
            </a:r>
            <a:r>
              <a:rPr lang="en-US" sz="2000" b="1" i="0" u="sng" dirty="0" err="1">
                <a:solidFill>
                  <a:srgbClr val="005EA4"/>
                </a:solidFill>
                <a:effectLst/>
                <a:hlinkClick r:id="rId6"/>
              </a:rPr>
              <a:t>informatică</a:t>
            </a:r>
            <a:r>
              <a:rPr lang="en-US" sz="2000" b="1" i="0" u="sng" dirty="0">
                <a:solidFill>
                  <a:srgbClr val="005EA4"/>
                </a:solidFill>
                <a:effectLst/>
                <a:hlinkClick r:id="rId6"/>
              </a:rPr>
              <a:t> de concurs</a:t>
            </a:r>
            <a:endParaRPr lang="en-US" sz="2000" b="1" i="0" u="sng" dirty="0">
              <a:solidFill>
                <a:srgbClr val="005EA4"/>
              </a:solidFill>
              <a:effectLst/>
            </a:endParaRPr>
          </a:p>
          <a:p>
            <a:pPr algn="l">
              <a:spcAft>
                <a:spcPts val="1125"/>
              </a:spcAft>
              <a:buNone/>
            </a:pP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>
              <a:spcAft>
                <a:spcPts val="1125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hlinkClick r:id="rId7"/>
              </a:rPr>
              <a:t>Tutoriale</a:t>
            </a:r>
            <a:r>
              <a:rPr lang="en-US" sz="2000" b="1" dirty="0">
                <a:solidFill>
                  <a:srgbClr val="000000"/>
                </a:solidFill>
                <a:hlinkClick r:id="rId7"/>
              </a:rPr>
              <a:t> video</a:t>
            </a:r>
            <a:endParaRPr lang="en-US" sz="2000" b="1" dirty="0">
              <a:solidFill>
                <a:srgbClr val="000000"/>
              </a:solidFill>
            </a:endParaRPr>
          </a:p>
          <a:p>
            <a:pPr algn="l">
              <a:spcAft>
                <a:spcPts val="1125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algn="l">
              <a:spcAft>
                <a:spcPts val="1125"/>
              </a:spcAft>
              <a:buNone/>
            </a:pPr>
            <a:r>
              <a:rPr lang="en-US" sz="2000" b="1" i="0" dirty="0" err="1">
                <a:solidFill>
                  <a:srgbClr val="000000"/>
                </a:solidFill>
                <a:effectLst/>
                <a:hlinkClick r:id="rId8"/>
              </a:rPr>
              <a:t>Manuale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>
              <a:spcAft>
                <a:spcPts val="1125"/>
              </a:spcAft>
              <a:buNone/>
            </a:pPr>
            <a:endParaRPr lang="en-US" sz="2000" b="1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72543D-FF2B-4171-06DD-6C9BCCD215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752" t="21521" r="37685" b="8576"/>
          <a:stretch>
            <a:fillRect/>
          </a:stretch>
        </p:blipFill>
        <p:spPr>
          <a:xfrm>
            <a:off x="4203267" y="2804440"/>
            <a:ext cx="441960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1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89F3-C3DE-CC4B-B9AF-92F81429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677A3-6997-C6B3-065B-7ECE33C82C82}"/>
              </a:ext>
            </a:extLst>
          </p:cNvPr>
          <p:cNvSpPr/>
          <p:nvPr/>
        </p:nvSpPr>
        <p:spPr>
          <a:xfrm>
            <a:off x="152400" y="1988841"/>
            <a:ext cx="17526000" cy="45942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417</a:t>
            </a:r>
            <a:r>
              <a:rPr lang="en-US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 Concur</a:t>
            </a:r>
            <a:endParaRPr lang="ro-RO" sz="2400" b="1" dirty="0"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AFFE1-6900-1B7A-C8B5-35CEDC25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1516401"/>
            <a:ext cx="2054225" cy="944880"/>
          </a:xfrm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C2BD8E-1F2E-8BEA-414B-84FF6E388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86748"/>
              </p:ext>
            </p:extLst>
          </p:nvPr>
        </p:nvGraphicFramePr>
        <p:xfrm>
          <a:off x="36286" y="2461281"/>
          <a:ext cx="12649201" cy="6479496"/>
        </p:xfrm>
        <a:graphic>
          <a:graphicData uri="http://schemas.openxmlformats.org/drawingml/2006/table">
            <a:tbl>
              <a:tblPr/>
              <a:tblGrid>
                <a:gridCol w="1542109">
                  <a:extLst>
                    <a:ext uri="{9D8B030D-6E8A-4147-A177-3AD203B41FA5}">
                      <a16:colId xmlns:a16="http://schemas.microsoft.com/office/drawing/2014/main" val="260936950"/>
                    </a:ext>
                  </a:extLst>
                </a:gridCol>
                <a:gridCol w="1151702">
                  <a:extLst>
                    <a:ext uri="{9D8B030D-6E8A-4147-A177-3AD203B41FA5}">
                      <a16:colId xmlns:a16="http://schemas.microsoft.com/office/drawing/2014/main" val="665948847"/>
                    </a:ext>
                  </a:extLst>
                </a:gridCol>
                <a:gridCol w="1073621">
                  <a:extLst>
                    <a:ext uri="{9D8B030D-6E8A-4147-A177-3AD203B41FA5}">
                      <a16:colId xmlns:a16="http://schemas.microsoft.com/office/drawing/2014/main" val="2563448380"/>
                    </a:ext>
                  </a:extLst>
                </a:gridCol>
                <a:gridCol w="878417">
                  <a:extLst>
                    <a:ext uri="{9D8B030D-6E8A-4147-A177-3AD203B41FA5}">
                      <a16:colId xmlns:a16="http://schemas.microsoft.com/office/drawing/2014/main" val="2511929327"/>
                    </a:ext>
                  </a:extLst>
                </a:gridCol>
                <a:gridCol w="878417">
                  <a:extLst>
                    <a:ext uri="{9D8B030D-6E8A-4147-A177-3AD203B41FA5}">
                      <a16:colId xmlns:a16="http://schemas.microsoft.com/office/drawing/2014/main" val="2649955720"/>
                    </a:ext>
                  </a:extLst>
                </a:gridCol>
                <a:gridCol w="800335">
                  <a:extLst>
                    <a:ext uri="{9D8B030D-6E8A-4147-A177-3AD203B41FA5}">
                      <a16:colId xmlns:a16="http://schemas.microsoft.com/office/drawing/2014/main" val="2005530494"/>
                    </a:ext>
                  </a:extLst>
                </a:gridCol>
                <a:gridCol w="1054099">
                  <a:extLst>
                    <a:ext uri="{9D8B030D-6E8A-4147-A177-3AD203B41FA5}">
                      <a16:colId xmlns:a16="http://schemas.microsoft.com/office/drawing/2014/main" val="503870995"/>
                    </a:ext>
                  </a:extLst>
                </a:gridCol>
                <a:gridCol w="1054099">
                  <a:extLst>
                    <a:ext uri="{9D8B030D-6E8A-4147-A177-3AD203B41FA5}">
                      <a16:colId xmlns:a16="http://schemas.microsoft.com/office/drawing/2014/main" val="4154864118"/>
                    </a:ext>
                  </a:extLst>
                </a:gridCol>
                <a:gridCol w="1132183">
                  <a:extLst>
                    <a:ext uri="{9D8B030D-6E8A-4147-A177-3AD203B41FA5}">
                      <a16:colId xmlns:a16="http://schemas.microsoft.com/office/drawing/2014/main" val="3837919055"/>
                    </a:ext>
                  </a:extLst>
                </a:gridCol>
                <a:gridCol w="1132183">
                  <a:extLst>
                    <a:ext uri="{9D8B030D-6E8A-4147-A177-3AD203B41FA5}">
                      <a16:colId xmlns:a16="http://schemas.microsoft.com/office/drawing/2014/main" val="431299724"/>
                    </a:ext>
                  </a:extLst>
                </a:gridCol>
                <a:gridCol w="1015059">
                  <a:extLst>
                    <a:ext uri="{9D8B030D-6E8A-4147-A177-3AD203B41FA5}">
                      <a16:colId xmlns:a16="http://schemas.microsoft.com/office/drawing/2014/main" val="1015850891"/>
                    </a:ext>
                  </a:extLst>
                </a:gridCol>
                <a:gridCol w="936977">
                  <a:extLst>
                    <a:ext uri="{9D8B030D-6E8A-4147-A177-3AD203B41FA5}">
                      <a16:colId xmlns:a16="http://schemas.microsoft.com/office/drawing/2014/main" val="3166491741"/>
                    </a:ext>
                  </a:extLst>
                </a:gridCol>
              </a:tblGrid>
              <a:tr h="245024">
                <a:tc gridSpan="1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Funcții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793063"/>
                  </a:ext>
                </a:extLst>
              </a:tr>
              <a:tr h="7043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Rundă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concurs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național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Debutant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Superior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Șef serviciu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dir.adj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gen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gen .adj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ex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ex adj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Înalți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funcționari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139926"/>
                  </a:ext>
                </a:extLst>
              </a:tr>
              <a:tr h="24502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1- 2024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368547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668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965600"/>
                  </a:ext>
                </a:extLst>
              </a:tr>
              <a:tr h="24502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2- 2024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573873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035743"/>
                  </a:ext>
                </a:extLst>
              </a:tr>
              <a:tr h="245024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1 - 2025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1389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2539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055966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071088"/>
                  </a:ext>
                </a:extLst>
              </a:tr>
              <a:tr h="49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promovare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920258"/>
                  </a:ext>
                </a:extLst>
              </a:tr>
              <a:tr h="49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 promovare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00426"/>
                  </a:ext>
                </a:extLst>
              </a:tr>
              <a:tr h="24502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2 - 2025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454821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419973"/>
                  </a:ext>
                </a:extLst>
              </a:tr>
              <a:tr h="24502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3 - 2025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1462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98977"/>
                  </a:ext>
                </a:extLst>
              </a:tr>
              <a:tr h="245024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RUNDA 4 - 2025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703728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164200"/>
                  </a:ext>
                </a:extLst>
              </a:tr>
              <a:tr h="49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 promovare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804226"/>
                  </a:ext>
                </a:extLst>
              </a:tr>
              <a:tr h="49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 promovare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269015"/>
                  </a:ext>
                </a:extLst>
              </a:tr>
              <a:tr h="24502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aplicant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8321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932372"/>
                  </a:ext>
                </a:extLst>
              </a:tr>
              <a:tr h="245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admis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8" marR="7288" marT="7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3013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88795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7D371CF-AD22-238B-3BBB-2C948E5C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38" t="21521" r="59317" b="9439"/>
          <a:stretch>
            <a:fillRect/>
          </a:stretch>
        </p:blipFill>
        <p:spPr>
          <a:xfrm>
            <a:off x="14240122" y="1382742"/>
            <a:ext cx="4011592" cy="8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22825-AE83-899D-AFA2-EB9FACAB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F7550E-071F-5A3F-22E5-56F24710F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76" y="5648284"/>
            <a:ext cx="7232073" cy="3456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BE78-44FA-25C1-2BFE-A11819798453}"/>
              </a:ext>
            </a:extLst>
          </p:cNvPr>
          <p:cNvSpPr/>
          <p:nvPr/>
        </p:nvSpPr>
        <p:spPr>
          <a:xfrm>
            <a:off x="4191000" y="2012223"/>
            <a:ext cx="14097000" cy="4653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sz="2400" b="1" dirty="0">
                <a:latin typeface="Trebuchet MS" panose="020B0603020202020204" pitchFamily="34" charset="0"/>
                <a:ea typeface="Calibri" panose="020F0502020204030204" pitchFamily="34" charset="0"/>
              </a:rPr>
              <a:t>PNRR jalon 177 EANFP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E8F78-48AA-6035-417F-86793F83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1833613"/>
            <a:ext cx="4050503" cy="871862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E47448-7A2A-8208-2E9A-925BBA717F85}"/>
              </a:ext>
            </a:extLst>
          </p:cNvPr>
          <p:cNvSpPr txBox="1"/>
          <p:nvPr/>
        </p:nvSpPr>
        <p:spPr>
          <a:xfrm>
            <a:off x="762000" y="2857500"/>
            <a:ext cx="801290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e-ANFP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– dezvoltarea și extinderea platformei de gestionare a funcției publice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(t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oate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procesele – on </a:t>
            </a:r>
            <a:r>
              <a:rPr kumimoji="0" lang="ro-RO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boarding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- recrutare - evaluare/promovare/ieșire din sistemul public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Modelul cadrelor de competență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Fișe de post standardizate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BC737-A714-C3A3-A48B-7F1FBE57F826}"/>
              </a:ext>
            </a:extLst>
          </p:cNvPr>
          <p:cNvSpPr txBox="1"/>
          <p:nvPr/>
        </p:nvSpPr>
        <p:spPr>
          <a:xfrm>
            <a:off x="113800" y="4596150"/>
            <a:ext cx="31449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 err="1">
                <a:solidFill>
                  <a:srgbClr val="000000"/>
                </a:solidFill>
                <a:effectLst/>
                <a:hlinkClick r:id="rId4"/>
              </a:rPr>
              <a:t>Pagina</a:t>
            </a:r>
            <a:r>
              <a:rPr lang="en-US" sz="2000" b="1" i="0" dirty="0">
                <a:solidFill>
                  <a:srgbClr val="000000"/>
                </a:solidFill>
                <a:effectLst/>
                <a:hlinkClick r:id="rId4"/>
              </a:rPr>
              <a:t> web a ANFP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1" i="0" dirty="0" err="1">
                <a:solidFill>
                  <a:srgbClr val="000000"/>
                </a:solidFill>
                <a:effectLst/>
              </a:rPr>
              <a:t>Servicii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de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monitorizare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presă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  <a:hlinkClick r:id="rId5"/>
              </a:rPr>
              <a:t>Modul </a:t>
            </a:r>
            <a:r>
              <a:rPr lang="en-US" sz="2000" b="1" i="0" dirty="0" err="1">
                <a:solidFill>
                  <a:srgbClr val="000000"/>
                </a:solidFill>
                <a:effectLst/>
                <a:hlinkClick r:id="rId5"/>
              </a:rPr>
              <a:t>ajutor</a:t>
            </a:r>
            <a:r>
              <a:rPr lang="en-US" sz="2000" b="1" i="0" dirty="0">
                <a:solidFill>
                  <a:srgbClr val="000000"/>
                </a:solidFill>
                <a:effectLst/>
                <a:hlinkClick r:id="rId5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hlinkClick r:id="rId5"/>
              </a:rPr>
              <a:t>utilizatori</a:t>
            </a:r>
            <a:r>
              <a:rPr lang="en-US" sz="2000" b="1" i="0" dirty="0">
                <a:solidFill>
                  <a:srgbClr val="000000"/>
                </a:solidFill>
                <a:effectLst/>
                <a:hlinkClick r:id="rId5"/>
              </a:rPr>
              <a:t> – chatbot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</a:rPr>
              <a:t>AgentIA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</a:rPr>
              <a:t>Modul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sondaje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1" i="0" dirty="0" err="1">
                <a:solidFill>
                  <a:srgbClr val="000000"/>
                </a:solidFill>
                <a:effectLst/>
              </a:rPr>
              <a:t>Sistem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de management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documente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și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interfață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module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funcționale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specifice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(DMS)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A2DAE-491E-55B9-955D-3BECBC6230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17" b="6396"/>
          <a:stretch/>
        </p:blipFill>
        <p:spPr>
          <a:xfrm>
            <a:off x="8502730" y="2692775"/>
            <a:ext cx="7098503" cy="3425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DF117-9F2C-2153-A84B-937D25DE2B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99" t="24925" r="40417" b="6863"/>
          <a:stretch>
            <a:fillRect/>
          </a:stretch>
        </p:blipFill>
        <p:spPr>
          <a:xfrm>
            <a:off x="14678892" y="2477610"/>
            <a:ext cx="3581400" cy="6627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B31BA0-2518-FA30-FD0F-388CD015EE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190" t="24775" r="7500"/>
          <a:stretch>
            <a:fillRect/>
          </a:stretch>
        </p:blipFill>
        <p:spPr>
          <a:xfrm>
            <a:off x="2918186" y="4371270"/>
            <a:ext cx="4656141" cy="47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4194</TotalTime>
  <Words>1627</Words>
  <Application>Microsoft Office PowerPoint</Application>
  <PresentationFormat>Custom</PresentationFormat>
  <Paragraphs>396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Aptos</vt:lpstr>
      <vt:lpstr>Montserrat Bold</vt:lpstr>
      <vt:lpstr>VAGRundschriftD</vt:lpstr>
      <vt:lpstr>Trebuchet MS</vt:lpstr>
      <vt:lpstr>Calibri Light</vt:lpstr>
      <vt:lpstr>Tahoma</vt:lpstr>
      <vt:lpstr>Calibri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Vitriuc</dc:creator>
  <cp:lastModifiedBy>Lavinia C Niculescu</cp:lastModifiedBy>
  <cp:revision>330</cp:revision>
  <cp:lastPrinted>2025-11-18T08:42:33Z</cp:lastPrinted>
  <dcterms:created xsi:type="dcterms:W3CDTF">2006-08-16T00:00:00Z</dcterms:created>
  <dcterms:modified xsi:type="dcterms:W3CDTF">2025-12-05T10:18:36Z</dcterms:modified>
  <dc:identifier>DAGQh32qHC8</dc:identifier>
</cp:coreProperties>
</file>