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2" r:id="rId6"/>
    <p:sldId id="261" r:id="rId7"/>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381" autoAdjust="0"/>
  </p:normalViewPr>
  <p:slideViewPr>
    <p:cSldViewPr snapToGrid="0">
      <p:cViewPr varScale="1">
        <p:scale>
          <a:sx n="54" d="100"/>
          <a:sy n="54" d="100"/>
        </p:scale>
        <p:origin x="1148"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E6F4AF-36F4-4264-9830-5D30B4EDBA95}" type="datetimeFigureOut">
              <a:rPr lang="ro-RO" smtClean="0"/>
              <a:t>27.06.2025</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5D8F04-DDEE-4CF7-B6EA-EA14A1F061C8}" type="slidenum">
              <a:rPr lang="ro-RO" smtClean="0"/>
              <a:t>‹#›</a:t>
            </a:fld>
            <a:endParaRPr lang="ro-RO"/>
          </a:p>
        </p:txBody>
      </p:sp>
    </p:spTree>
    <p:extLst>
      <p:ext uri="{BB962C8B-B14F-4D97-AF65-F5344CB8AC3E}">
        <p14:creationId xmlns:p14="http://schemas.microsoft.com/office/powerpoint/2010/main" val="873975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495D8F04-DDEE-4CF7-B6EA-EA14A1F061C8}" type="slidenum">
              <a:rPr lang="ro-RO" smtClean="0"/>
              <a:t>2</a:t>
            </a:fld>
            <a:endParaRPr lang="ro-RO"/>
          </a:p>
        </p:txBody>
      </p:sp>
    </p:spTree>
    <p:extLst>
      <p:ext uri="{BB962C8B-B14F-4D97-AF65-F5344CB8AC3E}">
        <p14:creationId xmlns:p14="http://schemas.microsoft.com/office/powerpoint/2010/main" val="782564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31C95-886D-CBAE-C825-74FCDC570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D3E80-022A-721E-8205-3EB695317C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B13E14-4F63-FD97-7609-58AFCE011821}"/>
              </a:ext>
            </a:extLst>
          </p:cNvPr>
          <p:cNvSpPr>
            <a:spLocks noGrp="1"/>
          </p:cNvSpPr>
          <p:nvPr>
            <p:ph type="body" idx="1"/>
          </p:nvPr>
        </p:nvSpPr>
        <p:spPr/>
        <p:txBody>
          <a:bodyPr/>
          <a:lstStyle/>
          <a:p>
            <a:endParaRPr lang="ro-RO" dirty="0"/>
          </a:p>
        </p:txBody>
      </p:sp>
      <p:sp>
        <p:nvSpPr>
          <p:cNvPr id="4" name="Slide Number Placeholder 3">
            <a:extLst>
              <a:ext uri="{FF2B5EF4-FFF2-40B4-BE49-F238E27FC236}">
                <a16:creationId xmlns:a16="http://schemas.microsoft.com/office/drawing/2014/main" id="{9EFA9BA2-0279-073A-F528-3D7BE226712A}"/>
              </a:ext>
            </a:extLst>
          </p:cNvPr>
          <p:cNvSpPr>
            <a:spLocks noGrp="1"/>
          </p:cNvSpPr>
          <p:nvPr>
            <p:ph type="sldNum" sz="quarter" idx="5"/>
          </p:nvPr>
        </p:nvSpPr>
        <p:spPr/>
        <p:txBody>
          <a:bodyPr/>
          <a:lstStyle/>
          <a:p>
            <a:fld id="{495D8F04-DDEE-4CF7-B6EA-EA14A1F061C8}" type="slidenum">
              <a:rPr lang="ro-RO" smtClean="0"/>
              <a:t>3</a:t>
            </a:fld>
            <a:endParaRPr lang="ro-RO"/>
          </a:p>
        </p:txBody>
      </p:sp>
    </p:spTree>
    <p:extLst>
      <p:ext uri="{BB962C8B-B14F-4D97-AF65-F5344CB8AC3E}">
        <p14:creationId xmlns:p14="http://schemas.microsoft.com/office/powerpoint/2010/main" val="1750651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9BD35-C7A6-616E-E9A7-1F0FC6E767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FFCCA-D54B-C0AE-6538-59902170F1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B45831-2215-447A-CAF2-031E830A4DF0}"/>
              </a:ext>
            </a:extLst>
          </p:cNvPr>
          <p:cNvSpPr>
            <a:spLocks noGrp="1"/>
          </p:cNvSpPr>
          <p:nvPr>
            <p:ph type="body" idx="1"/>
          </p:nvPr>
        </p:nvSpPr>
        <p:spPr/>
        <p:txBody>
          <a:bodyPr/>
          <a:lstStyle/>
          <a:p>
            <a:endParaRPr lang="ro-RO" dirty="0"/>
          </a:p>
        </p:txBody>
      </p:sp>
      <p:sp>
        <p:nvSpPr>
          <p:cNvPr id="4" name="Slide Number Placeholder 3">
            <a:extLst>
              <a:ext uri="{FF2B5EF4-FFF2-40B4-BE49-F238E27FC236}">
                <a16:creationId xmlns:a16="http://schemas.microsoft.com/office/drawing/2014/main" id="{05F6A838-7D50-1A2B-C362-54AF0CC923B6}"/>
              </a:ext>
            </a:extLst>
          </p:cNvPr>
          <p:cNvSpPr>
            <a:spLocks noGrp="1"/>
          </p:cNvSpPr>
          <p:nvPr>
            <p:ph type="sldNum" sz="quarter" idx="5"/>
          </p:nvPr>
        </p:nvSpPr>
        <p:spPr/>
        <p:txBody>
          <a:bodyPr/>
          <a:lstStyle/>
          <a:p>
            <a:fld id="{495D8F04-DDEE-4CF7-B6EA-EA14A1F061C8}" type="slidenum">
              <a:rPr lang="ro-RO" smtClean="0"/>
              <a:t>4</a:t>
            </a:fld>
            <a:endParaRPr lang="ro-RO"/>
          </a:p>
        </p:txBody>
      </p:sp>
    </p:spTree>
    <p:extLst>
      <p:ext uri="{BB962C8B-B14F-4D97-AF65-F5344CB8AC3E}">
        <p14:creationId xmlns:p14="http://schemas.microsoft.com/office/powerpoint/2010/main" val="4180198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85800-9F18-2E4A-613A-489B8FA31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5E4521-159B-56D7-B739-0CCA9FBFCD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B97716-794D-9782-5CAF-2659C97F2F67}"/>
              </a:ext>
            </a:extLst>
          </p:cNvPr>
          <p:cNvSpPr>
            <a:spLocks noGrp="1"/>
          </p:cNvSpPr>
          <p:nvPr>
            <p:ph type="body" idx="1"/>
          </p:nvPr>
        </p:nvSpPr>
        <p:spPr/>
        <p:txBody>
          <a:bodyPr/>
          <a:lstStyle/>
          <a:p>
            <a:endParaRPr lang="ro-RO" dirty="0"/>
          </a:p>
        </p:txBody>
      </p:sp>
      <p:sp>
        <p:nvSpPr>
          <p:cNvPr id="4" name="Slide Number Placeholder 3">
            <a:extLst>
              <a:ext uri="{FF2B5EF4-FFF2-40B4-BE49-F238E27FC236}">
                <a16:creationId xmlns:a16="http://schemas.microsoft.com/office/drawing/2014/main" id="{755BEB84-0F68-160C-E90C-461AFC9F95E5}"/>
              </a:ext>
            </a:extLst>
          </p:cNvPr>
          <p:cNvSpPr>
            <a:spLocks noGrp="1"/>
          </p:cNvSpPr>
          <p:nvPr>
            <p:ph type="sldNum" sz="quarter" idx="5"/>
          </p:nvPr>
        </p:nvSpPr>
        <p:spPr/>
        <p:txBody>
          <a:bodyPr/>
          <a:lstStyle/>
          <a:p>
            <a:fld id="{495D8F04-DDEE-4CF7-B6EA-EA14A1F061C8}" type="slidenum">
              <a:rPr lang="ro-RO" smtClean="0"/>
              <a:t>5</a:t>
            </a:fld>
            <a:endParaRPr lang="ro-RO"/>
          </a:p>
        </p:txBody>
      </p:sp>
    </p:spTree>
    <p:extLst>
      <p:ext uri="{BB962C8B-B14F-4D97-AF65-F5344CB8AC3E}">
        <p14:creationId xmlns:p14="http://schemas.microsoft.com/office/powerpoint/2010/main" val="911077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7F610-2C70-13D3-7630-ABABCD46F6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9D1AD9-CCAB-7B9F-E855-570B06C6E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B5CF93-A740-D5B4-5BB4-6C2D0E9FF9F7}"/>
              </a:ext>
            </a:extLst>
          </p:cNvPr>
          <p:cNvSpPr>
            <a:spLocks noGrp="1"/>
          </p:cNvSpPr>
          <p:nvPr>
            <p:ph type="body" idx="1"/>
          </p:nvPr>
        </p:nvSpPr>
        <p:spPr/>
        <p:txBody>
          <a:bodyPr/>
          <a:lstStyle/>
          <a:p>
            <a:endParaRPr lang="ro-RO" dirty="0"/>
          </a:p>
        </p:txBody>
      </p:sp>
      <p:sp>
        <p:nvSpPr>
          <p:cNvPr id="4" name="Slide Number Placeholder 3">
            <a:extLst>
              <a:ext uri="{FF2B5EF4-FFF2-40B4-BE49-F238E27FC236}">
                <a16:creationId xmlns:a16="http://schemas.microsoft.com/office/drawing/2014/main" id="{2252CA5B-C45F-8E0C-749F-7DAAF6F5AE4A}"/>
              </a:ext>
            </a:extLst>
          </p:cNvPr>
          <p:cNvSpPr>
            <a:spLocks noGrp="1"/>
          </p:cNvSpPr>
          <p:nvPr>
            <p:ph type="sldNum" sz="quarter" idx="5"/>
          </p:nvPr>
        </p:nvSpPr>
        <p:spPr/>
        <p:txBody>
          <a:bodyPr/>
          <a:lstStyle/>
          <a:p>
            <a:fld id="{495D8F04-DDEE-4CF7-B6EA-EA14A1F061C8}" type="slidenum">
              <a:rPr lang="ro-RO" smtClean="0"/>
              <a:t>6</a:t>
            </a:fld>
            <a:endParaRPr lang="ro-RO"/>
          </a:p>
        </p:txBody>
      </p:sp>
    </p:spTree>
    <p:extLst>
      <p:ext uri="{BB962C8B-B14F-4D97-AF65-F5344CB8AC3E}">
        <p14:creationId xmlns:p14="http://schemas.microsoft.com/office/powerpoint/2010/main" val="1729258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B7E5-304A-9923-E1D8-94C2B06E95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C6515649-CBD1-B9EF-7419-772AF7CA37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68E32A2C-EB92-DCD4-5A57-0387101EB16E}"/>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297E18AC-2EF1-F700-4415-7E83E1A9DD60}"/>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228F972-D11D-210F-42DF-4E76E5B602B6}"/>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2345791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A9D1-1303-EE8A-7F7A-4A669CFE50F8}"/>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666B6014-6077-A17E-3ACD-F214048D37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98674483-F3E5-291C-5E7C-7225DE4C0A68}"/>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56342C50-7BAC-E4EE-3ADB-0363841BF040}"/>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5367F482-E1D3-153D-2333-19B5DA43AE2D}"/>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214279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B0660E-25B1-2475-6DDC-42CB99C0A3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591957B4-EDFB-14F7-334C-A67DF748CB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8C8A4F5E-B9AF-652C-4BED-4A2ACEB8EEB6}"/>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9D7137D5-906B-3944-0FA2-E45D7D289652}"/>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92B63940-F7C8-6692-9F58-AC690C0DE2F5}"/>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35834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CB6F3-25D7-15CD-CC9E-1605ED6173D4}"/>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F09F58B3-4B5B-71AA-4FAB-C627939858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2753D597-7DFC-9E66-6E20-8AD2C046D864}"/>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0F1F0FF1-E689-357E-F44F-0E91918F7E23}"/>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89BB0408-9567-FF6A-0350-B10E0F3D88E2}"/>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26390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157B8-127D-5CB6-05B5-3B9EF20099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226F20A5-AB1A-9A62-ED19-FAE7D037379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1552C6-4648-8F28-E66B-A8DC9232E580}"/>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EB08AAF8-5B96-A167-4731-EDB6C093F9DA}"/>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BE07972-1409-CA30-33E2-8DCFBECD27F6}"/>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3842053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B65F-9D97-1F49-727D-7CECA3961B8D}"/>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6E8CD63A-842E-C829-C349-B7DA5EF18F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398D4F75-5275-B800-5C7E-5B54A15324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141A059C-9DE5-B78A-C605-9680C20A28F3}"/>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6" name="Footer Placeholder 5">
            <a:extLst>
              <a:ext uri="{FF2B5EF4-FFF2-40B4-BE49-F238E27FC236}">
                <a16:creationId xmlns:a16="http://schemas.microsoft.com/office/drawing/2014/main" id="{D31467E8-F2F1-68D5-31C1-B92F72EE997D}"/>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94B10FC2-903E-5DCE-230D-3FDE91B51E57}"/>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603058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F90B7-740A-E9A7-D602-909ECBF3986C}"/>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A9A5AE9D-81AA-471F-1E2C-BC2F2DDC53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1F73B6-07D9-BCAA-5A5F-BD132F90BB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6E9E7F5A-4DC4-3BC7-BB20-9FB64F42BE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43561C-D811-4E97-F4D1-E0B874547D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0BCEE99B-FD8A-1266-F716-5F2C34045B65}"/>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8" name="Footer Placeholder 7">
            <a:extLst>
              <a:ext uri="{FF2B5EF4-FFF2-40B4-BE49-F238E27FC236}">
                <a16:creationId xmlns:a16="http://schemas.microsoft.com/office/drawing/2014/main" id="{DD64D899-7D57-8304-D94E-13EC34C13B56}"/>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FAA1C3CD-99B8-30B2-2BA3-2FD2655C6339}"/>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303473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A9355-5DE6-78E5-34C4-0F30202E5E08}"/>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936C2AB6-965C-212B-E4DF-462537F62A7F}"/>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4" name="Footer Placeholder 3">
            <a:extLst>
              <a:ext uri="{FF2B5EF4-FFF2-40B4-BE49-F238E27FC236}">
                <a16:creationId xmlns:a16="http://schemas.microsoft.com/office/drawing/2014/main" id="{74B31036-B57D-C57F-9ACB-0908C6FD4607}"/>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76951660-7903-41F5-BBDB-9F040DF00634}"/>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1001920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62E30E-F170-3BE0-81A4-E80139A377E1}"/>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3" name="Footer Placeholder 2">
            <a:extLst>
              <a:ext uri="{FF2B5EF4-FFF2-40B4-BE49-F238E27FC236}">
                <a16:creationId xmlns:a16="http://schemas.microsoft.com/office/drawing/2014/main" id="{1F89798C-60BD-9EC0-0194-1A5A5336D339}"/>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8E8FAB36-0BCE-6312-4ECB-9E905E4D7752}"/>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1291313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9E85C-21A2-292B-45AD-C9DCB75D96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FFC4581A-398F-0A23-95F2-D72A63AD76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A9BF8AC2-54D2-4E17-D872-6B0EB8701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75EDCD-49BA-120E-D592-C7E06AC9F989}"/>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6" name="Footer Placeholder 5">
            <a:extLst>
              <a:ext uri="{FF2B5EF4-FFF2-40B4-BE49-F238E27FC236}">
                <a16:creationId xmlns:a16="http://schemas.microsoft.com/office/drawing/2014/main" id="{C9C45BD4-862B-9B7B-D8BA-96C49F8F2CCB}"/>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DFA7E4E1-E8A6-1560-002B-5C9559EE7165}"/>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497582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3BEC-45B6-FF38-450A-2E51732040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89C85FA5-DEF8-4CF0-08EE-C34E64209B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8215AEF-B63A-D1C2-4131-FBA7FA2F0B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71A239-9327-8482-C9DA-FAB0E242CBA9}"/>
              </a:ext>
            </a:extLst>
          </p:cNvPr>
          <p:cNvSpPr>
            <a:spLocks noGrp="1"/>
          </p:cNvSpPr>
          <p:nvPr>
            <p:ph type="dt" sz="half" idx="10"/>
          </p:nvPr>
        </p:nvSpPr>
        <p:spPr/>
        <p:txBody>
          <a:bodyPr/>
          <a:lstStyle/>
          <a:p>
            <a:fld id="{CDA9F07E-A2D4-42D7-B5CA-50A94C75EF50}" type="datetimeFigureOut">
              <a:rPr lang="ro-RO" smtClean="0"/>
              <a:t>27.06.2025</a:t>
            </a:fld>
            <a:endParaRPr lang="ro-RO"/>
          </a:p>
        </p:txBody>
      </p:sp>
      <p:sp>
        <p:nvSpPr>
          <p:cNvPr id="6" name="Footer Placeholder 5">
            <a:extLst>
              <a:ext uri="{FF2B5EF4-FFF2-40B4-BE49-F238E27FC236}">
                <a16:creationId xmlns:a16="http://schemas.microsoft.com/office/drawing/2014/main" id="{A4F7CA57-D50D-A585-8524-4128FD2C9896}"/>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DE846FD7-4E21-4A83-BF75-C4496BF4B71A}"/>
              </a:ext>
            </a:extLst>
          </p:cNvPr>
          <p:cNvSpPr>
            <a:spLocks noGrp="1"/>
          </p:cNvSpPr>
          <p:nvPr>
            <p:ph type="sldNum" sz="quarter" idx="12"/>
          </p:nvPr>
        </p:nvSpPr>
        <p:spPr/>
        <p:txBody>
          <a:bodyPr/>
          <a:lstStyle/>
          <a:p>
            <a:fld id="{5E26834A-2FF4-445E-A0F2-161DAD2D8349}" type="slidenum">
              <a:rPr lang="ro-RO" smtClean="0"/>
              <a:t>‹#›</a:t>
            </a:fld>
            <a:endParaRPr lang="ro-RO"/>
          </a:p>
        </p:txBody>
      </p:sp>
    </p:spTree>
    <p:extLst>
      <p:ext uri="{BB962C8B-B14F-4D97-AF65-F5344CB8AC3E}">
        <p14:creationId xmlns:p14="http://schemas.microsoft.com/office/powerpoint/2010/main" val="247240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408240-2F26-FA2B-0ECE-02BF13154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B038BCB6-C1BF-C7C8-215E-8F3764608C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F2055452-2877-C48B-D873-97E70D8BFA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A9F07E-A2D4-42D7-B5CA-50A94C75EF50}" type="datetimeFigureOut">
              <a:rPr lang="ro-RO" smtClean="0"/>
              <a:t>27.06.2025</a:t>
            </a:fld>
            <a:endParaRPr lang="ro-RO"/>
          </a:p>
        </p:txBody>
      </p:sp>
      <p:sp>
        <p:nvSpPr>
          <p:cNvPr id="5" name="Footer Placeholder 4">
            <a:extLst>
              <a:ext uri="{FF2B5EF4-FFF2-40B4-BE49-F238E27FC236}">
                <a16:creationId xmlns:a16="http://schemas.microsoft.com/office/drawing/2014/main" id="{1A9A0738-FF8D-3DA7-964F-3EB969F017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o-RO"/>
          </a:p>
        </p:txBody>
      </p:sp>
      <p:sp>
        <p:nvSpPr>
          <p:cNvPr id="6" name="Slide Number Placeholder 5">
            <a:extLst>
              <a:ext uri="{FF2B5EF4-FFF2-40B4-BE49-F238E27FC236}">
                <a16:creationId xmlns:a16="http://schemas.microsoft.com/office/drawing/2014/main" id="{2D7AF694-AB03-1222-BA92-76555172F3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26834A-2FF4-445E-A0F2-161DAD2D8349}" type="slidenum">
              <a:rPr lang="ro-RO" smtClean="0"/>
              <a:t>‹#›</a:t>
            </a:fld>
            <a:endParaRPr lang="ro-RO"/>
          </a:p>
        </p:txBody>
      </p:sp>
    </p:spTree>
    <p:extLst>
      <p:ext uri="{BB962C8B-B14F-4D97-AF65-F5344CB8AC3E}">
        <p14:creationId xmlns:p14="http://schemas.microsoft.com/office/powerpoint/2010/main" val="1675951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86F-40B2-969B-DBBE-580892B07AE1}"/>
              </a:ext>
            </a:extLst>
          </p:cNvPr>
          <p:cNvSpPr>
            <a:spLocks noGrp="1"/>
          </p:cNvSpPr>
          <p:nvPr>
            <p:ph type="ctrTitle"/>
          </p:nvPr>
        </p:nvSpPr>
        <p:spPr>
          <a:xfrm>
            <a:off x="1524000" y="2984500"/>
            <a:ext cx="9144000" cy="889000"/>
          </a:xfrm>
        </p:spPr>
        <p:txBody>
          <a:bodyPr>
            <a:noAutofit/>
          </a:bodyPr>
          <a:lstStyle/>
          <a:p>
            <a:r>
              <a:rPr lang="ro-RO" sz="2800" b="1" i="1" dirty="0"/>
              <a:t>Modul</a:t>
            </a:r>
            <a:r>
              <a:rPr lang="en-US" sz="2800" b="1" i="1" dirty="0"/>
              <a:t> </a:t>
            </a:r>
            <a:r>
              <a:rPr lang="ro-RO" sz="2800" b="1" i="1" dirty="0"/>
              <a:t>2 - Managementul și protecția datelor cu caracter personal în cadrul proiectelor cu finanțare externă, inclusiv din perspectiva digitalizării</a:t>
            </a:r>
            <a:endParaRPr lang="en-US" sz="2800" dirty="0"/>
          </a:p>
        </p:txBody>
      </p:sp>
      <p:sp>
        <p:nvSpPr>
          <p:cNvPr id="8" name="Freeform 7">
            <a:extLst>
              <a:ext uri="{FF2B5EF4-FFF2-40B4-BE49-F238E27FC236}">
                <a16:creationId xmlns:a16="http://schemas.microsoft.com/office/drawing/2014/main" id="{64D1189D-5EC9-50F4-3BC7-7AB5F3C681CA}"/>
              </a:ext>
            </a:extLst>
          </p:cNvPr>
          <p:cNvSpPr/>
          <p:nvPr/>
        </p:nvSpPr>
        <p:spPr>
          <a:xfrm rot="-10800000">
            <a:off x="0" y="6114584"/>
            <a:ext cx="12192000" cy="743416"/>
          </a:xfrm>
          <a:custGeom>
            <a:avLst/>
            <a:gdLst/>
            <a:ahLst/>
            <a:cxnLst/>
            <a:rect l="l" t="t" r="r" b="b"/>
            <a:pathLst>
              <a:path w="9753600" h="1341120">
                <a:moveTo>
                  <a:pt x="0" y="0"/>
                </a:moveTo>
                <a:lnTo>
                  <a:pt x="9753600" y="0"/>
                </a:lnTo>
                <a:lnTo>
                  <a:pt x="9753600" y="1341120"/>
                </a:lnTo>
                <a:lnTo>
                  <a:pt x="0" y="134112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ro-RO"/>
          </a:p>
        </p:txBody>
      </p:sp>
      <p:sp>
        <p:nvSpPr>
          <p:cNvPr id="10" name="TextBox 15">
            <a:extLst>
              <a:ext uri="{FF2B5EF4-FFF2-40B4-BE49-F238E27FC236}">
                <a16:creationId xmlns:a16="http://schemas.microsoft.com/office/drawing/2014/main" id="{0F355260-55C6-6900-C6F8-78982369752E}"/>
              </a:ext>
            </a:extLst>
          </p:cNvPr>
          <p:cNvSpPr txBox="1"/>
          <p:nvPr/>
        </p:nvSpPr>
        <p:spPr>
          <a:xfrm>
            <a:off x="2318794" y="6404186"/>
            <a:ext cx="1949671" cy="158185"/>
          </a:xfrm>
          <a:prstGeom prst="rect">
            <a:avLst/>
          </a:prstGeom>
        </p:spPr>
        <p:txBody>
          <a:bodyPr lIns="0" tIns="0" rIns="0" bIns="0" rtlCol="0" anchor="t">
            <a:spAutoFit/>
          </a:bodyPr>
          <a:lstStyle/>
          <a:p>
            <a:pPr algn="l">
              <a:lnSpc>
                <a:spcPts val="1313"/>
              </a:lnSpc>
            </a:pPr>
            <a:r>
              <a:rPr lang="ro-RO" sz="980" dirty="0" err="1">
                <a:solidFill>
                  <a:srgbClr val="014890"/>
                </a:solidFill>
                <a:latin typeface="Calibri (MS)"/>
                <a:ea typeface="Calibri (MS)"/>
                <a:cs typeface="Calibri (MS)"/>
                <a:sym typeface="Calibri (MS)"/>
              </a:rPr>
              <a:t>secretariat.dgatmf</a:t>
            </a:r>
            <a:r>
              <a:rPr lang="en-US" sz="980" dirty="0">
                <a:solidFill>
                  <a:srgbClr val="014890"/>
                </a:solidFill>
                <a:latin typeface="Calibri (MS)"/>
                <a:ea typeface="Calibri (MS)"/>
                <a:cs typeface="Calibri (MS)"/>
                <a:sym typeface="Calibri (MS)"/>
              </a:rPr>
              <a:t>@mfe.gov.ro</a:t>
            </a:r>
          </a:p>
        </p:txBody>
      </p:sp>
      <p:sp>
        <p:nvSpPr>
          <p:cNvPr id="12" name="TextBox 16">
            <a:extLst>
              <a:ext uri="{FF2B5EF4-FFF2-40B4-BE49-F238E27FC236}">
                <a16:creationId xmlns:a16="http://schemas.microsoft.com/office/drawing/2014/main" id="{1E8AC378-0DA1-26BE-1216-7B9155F544C3}"/>
              </a:ext>
            </a:extLst>
          </p:cNvPr>
          <p:cNvSpPr txBox="1"/>
          <p:nvPr/>
        </p:nvSpPr>
        <p:spPr>
          <a:xfrm>
            <a:off x="2318794" y="6662468"/>
            <a:ext cx="1762179" cy="155321"/>
          </a:xfrm>
          <a:prstGeom prst="rect">
            <a:avLst/>
          </a:prstGeom>
        </p:spPr>
        <p:txBody>
          <a:bodyPr lIns="0" tIns="0" rIns="0" bIns="0" rtlCol="0" anchor="t">
            <a:spAutoFit/>
          </a:bodyPr>
          <a:lstStyle/>
          <a:p>
            <a:pPr algn="l">
              <a:lnSpc>
                <a:spcPts val="1078"/>
              </a:lnSpc>
              <a:spcBef>
                <a:spcPct val="0"/>
              </a:spcBef>
            </a:pPr>
            <a:r>
              <a:rPr lang="en-US" sz="980" dirty="0">
                <a:solidFill>
                  <a:srgbClr val="014890"/>
                </a:solidFill>
                <a:latin typeface="Calibri (MS)"/>
                <a:ea typeface="Calibri (MS)"/>
                <a:cs typeface="Calibri (MS)"/>
                <a:sym typeface="Calibri (MS)"/>
              </a:rPr>
              <a:t>mfe.gov.ro</a:t>
            </a:r>
          </a:p>
        </p:txBody>
      </p:sp>
      <p:sp>
        <p:nvSpPr>
          <p:cNvPr id="13" name="Freeform 8">
            <a:extLst>
              <a:ext uri="{FF2B5EF4-FFF2-40B4-BE49-F238E27FC236}">
                <a16:creationId xmlns:a16="http://schemas.microsoft.com/office/drawing/2014/main" id="{B2D393B0-3012-1CFF-0EC2-0B6B4A92C918}"/>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ro-RO"/>
          </a:p>
        </p:txBody>
      </p:sp>
      <p:sp>
        <p:nvSpPr>
          <p:cNvPr id="14" name="Freeform 9">
            <a:extLst>
              <a:ext uri="{FF2B5EF4-FFF2-40B4-BE49-F238E27FC236}">
                <a16:creationId xmlns:a16="http://schemas.microsoft.com/office/drawing/2014/main" id="{E7F7DAFF-BE7D-A679-A23E-8862F8F6F043}"/>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ro-RO"/>
          </a:p>
        </p:txBody>
      </p:sp>
      <p:pic>
        <p:nvPicPr>
          <p:cNvPr id="4" name="Picture 3">
            <a:extLst>
              <a:ext uri="{FF2B5EF4-FFF2-40B4-BE49-F238E27FC236}">
                <a16:creationId xmlns:a16="http://schemas.microsoft.com/office/drawing/2014/main" id="{B37397D7-EDD7-7F55-CD77-48DE12763642}"/>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497649"/>
            <a:ext cx="12192000" cy="2361607"/>
          </a:xfrm>
          <a:prstGeom prst="rect">
            <a:avLst/>
          </a:prstGeom>
          <a:noFill/>
          <a:ln>
            <a:noFill/>
          </a:ln>
        </p:spPr>
      </p:pic>
    </p:spTree>
    <p:extLst>
      <p:ext uri="{BB962C8B-B14F-4D97-AF65-F5344CB8AC3E}">
        <p14:creationId xmlns:p14="http://schemas.microsoft.com/office/powerpoint/2010/main" val="9132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3FF84FD2-5164-C818-D9C8-F44841B3A1A4}"/>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ro-RO"/>
          </a:p>
        </p:txBody>
      </p:sp>
      <p:sp>
        <p:nvSpPr>
          <p:cNvPr id="5" name="Freeform 9">
            <a:extLst>
              <a:ext uri="{FF2B5EF4-FFF2-40B4-BE49-F238E27FC236}">
                <a16:creationId xmlns:a16="http://schemas.microsoft.com/office/drawing/2014/main" id="{86A7DC4C-89E6-3803-85A1-56673BDF72FF}"/>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ro-RO"/>
          </a:p>
        </p:txBody>
      </p:sp>
      <p:pic>
        <p:nvPicPr>
          <p:cNvPr id="10" name="Picture 9" descr="Floating globe showing Asia">
            <a:extLst>
              <a:ext uri="{FF2B5EF4-FFF2-40B4-BE49-F238E27FC236}">
                <a16:creationId xmlns:a16="http://schemas.microsoft.com/office/drawing/2014/main" id="{8A7FB9D5-5964-CE27-E671-8FF202A4176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59341" y="2465038"/>
            <a:ext cx="3489102" cy="3489102"/>
          </a:xfrm>
          <a:prstGeom prst="rect">
            <a:avLst/>
          </a:prstGeom>
        </p:spPr>
      </p:pic>
      <p:sp>
        <p:nvSpPr>
          <p:cNvPr id="11" name="Title 1">
            <a:extLst>
              <a:ext uri="{FF2B5EF4-FFF2-40B4-BE49-F238E27FC236}">
                <a16:creationId xmlns:a16="http://schemas.microsoft.com/office/drawing/2014/main" id="{2A509DC4-BAFC-4426-8137-B9603C8F0FCA}"/>
              </a:ext>
            </a:extLst>
          </p:cNvPr>
          <p:cNvSpPr txBox="1">
            <a:spLocks/>
          </p:cNvSpPr>
          <p:nvPr/>
        </p:nvSpPr>
        <p:spPr>
          <a:xfrm>
            <a:off x="741785" y="1904169"/>
            <a:ext cx="7865615" cy="458657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o-RO" b="1" dirty="0"/>
              <a:t>Obiectivele cursului:</a:t>
            </a:r>
            <a:endParaRPr lang="en-US" dirty="0"/>
          </a:p>
          <a:p>
            <a:pPr lvl="0" defTabSz="457200">
              <a:lnSpc>
                <a:spcPct val="100000"/>
              </a:lnSpc>
              <a:spcBef>
                <a:spcPct val="20000"/>
              </a:spcBef>
              <a:spcAft>
                <a:spcPts val="600"/>
              </a:spcAft>
              <a:buClr>
                <a:prstClr val="white"/>
              </a:buClr>
              <a:buSzPct val="80000"/>
            </a:pPr>
            <a:r>
              <a:rPr lang="ro-RO" sz="1100" dirty="0">
                <a:solidFill>
                  <a:srgbClr val="146194">
                    <a:lumMod val="75000"/>
                  </a:srgbClr>
                </a:solidFill>
                <a:latin typeface="Century Gothic" panose="020B0502020202020204"/>
                <a:ea typeface="+mn-ea"/>
                <a:cs typeface="+mn-cs"/>
              </a:rPr>
              <a:t>-</a:t>
            </a:r>
            <a:r>
              <a:rPr lang="ro-RO" sz="1800" dirty="0">
                <a:solidFill>
                  <a:srgbClr val="146194">
                    <a:lumMod val="75000"/>
                  </a:srgbClr>
                </a:solidFill>
                <a:latin typeface="Century Gothic" panose="020B0502020202020204"/>
                <a:ea typeface="+mn-ea"/>
                <a:cs typeface="+mn-cs"/>
              </a:rPr>
              <a:t>Înțelegerea cadrului legal aplicabil în domeniul protecției datelor cu caracter personal (GDPR și legislația națională conexă)</a:t>
            </a:r>
          </a:p>
          <a:p>
            <a:pPr lvl="0" defTabSz="457200">
              <a:lnSpc>
                <a:spcPct val="100000"/>
              </a:lnSpc>
              <a:spcBef>
                <a:spcPct val="20000"/>
              </a:spcBef>
              <a:spcAft>
                <a:spcPts val="600"/>
              </a:spcAft>
              <a:buClr>
                <a:prstClr val="white"/>
              </a:buClr>
              <a:buSzPct val="80000"/>
            </a:pPr>
            <a:r>
              <a:rPr lang="ro-RO" sz="1800" dirty="0">
                <a:solidFill>
                  <a:srgbClr val="146194">
                    <a:lumMod val="75000"/>
                  </a:srgbClr>
                </a:solidFill>
                <a:latin typeface="Century Gothic" panose="020B0502020202020204"/>
                <a:ea typeface="+mn-ea"/>
                <a:cs typeface="+mn-cs"/>
              </a:rPr>
              <a:t>-Identificarea riscurilor privind prelucrarea datelor în cadrul proiectelor cu finanțare externă</a:t>
            </a:r>
          </a:p>
          <a:p>
            <a:pPr lvl="0" defTabSz="457200">
              <a:lnSpc>
                <a:spcPct val="100000"/>
              </a:lnSpc>
              <a:spcBef>
                <a:spcPct val="20000"/>
              </a:spcBef>
              <a:spcAft>
                <a:spcPts val="600"/>
              </a:spcAft>
              <a:buClr>
                <a:prstClr val="white"/>
              </a:buClr>
              <a:buSzPct val="80000"/>
            </a:pPr>
            <a:r>
              <a:rPr lang="ro-RO" sz="1800" dirty="0">
                <a:solidFill>
                  <a:srgbClr val="146194">
                    <a:lumMod val="75000"/>
                  </a:srgbClr>
                </a:solidFill>
                <a:latin typeface="Century Gothic" panose="020B0502020202020204"/>
                <a:ea typeface="+mn-ea"/>
                <a:cs typeface="+mn-cs"/>
              </a:rPr>
              <a:t>-Aplicarea principiilor GDPR în activitățile de colectare, stocare și transfer al datelor personale în cadrul proiectelor</a:t>
            </a:r>
          </a:p>
          <a:p>
            <a:pPr lvl="0" defTabSz="457200">
              <a:lnSpc>
                <a:spcPct val="100000"/>
              </a:lnSpc>
              <a:spcBef>
                <a:spcPct val="20000"/>
              </a:spcBef>
              <a:spcAft>
                <a:spcPts val="600"/>
              </a:spcAft>
              <a:buClr>
                <a:prstClr val="white"/>
              </a:buClr>
              <a:buSzPct val="80000"/>
            </a:pPr>
            <a:r>
              <a:rPr lang="ro-RO" sz="1800" dirty="0">
                <a:solidFill>
                  <a:srgbClr val="146194">
                    <a:lumMod val="75000"/>
                  </a:srgbClr>
                </a:solidFill>
                <a:latin typeface="Century Gothic" panose="020B0502020202020204"/>
                <a:ea typeface="+mn-ea"/>
                <a:cs typeface="+mn-cs"/>
              </a:rPr>
              <a:t>-Întocmirea și gestionarea documentației necesare conformării GDPR (registre, evaluări de impact, acorduri etc.)</a:t>
            </a:r>
          </a:p>
          <a:p>
            <a:pPr lvl="0" defTabSz="457200">
              <a:lnSpc>
                <a:spcPct val="100000"/>
              </a:lnSpc>
              <a:spcBef>
                <a:spcPct val="20000"/>
              </a:spcBef>
              <a:spcAft>
                <a:spcPts val="600"/>
              </a:spcAft>
              <a:buClr>
                <a:prstClr val="white"/>
              </a:buClr>
              <a:buSzPct val="80000"/>
            </a:pPr>
            <a:r>
              <a:rPr lang="ro-RO" sz="1800" dirty="0">
                <a:solidFill>
                  <a:srgbClr val="146194">
                    <a:lumMod val="75000"/>
                  </a:srgbClr>
                </a:solidFill>
                <a:latin typeface="Century Gothic" panose="020B0502020202020204"/>
                <a:ea typeface="+mn-ea"/>
                <a:cs typeface="+mn-cs"/>
              </a:rPr>
              <a:t>-Consolidarea culturii organizaționale privind protecția datelor și responsabilizarea angajaților</a:t>
            </a:r>
          </a:p>
          <a:p>
            <a:endParaRPr lang="en-US" dirty="0"/>
          </a:p>
          <a:p>
            <a:r>
              <a:rPr lang="ro-RO" sz="2400" dirty="0">
                <a:latin typeface="Calibri" panose="020F0502020204030204" pitchFamily="34" charset="0"/>
                <a:cs typeface="Calibri" panose="020F0502020204030204" pitchFamily="34" charset="0"/>
              </a:rPr>
              <a:t> </a:t>
            </a:r>
          </a:p>
        </p:txBody>
      </p:sp>
      <p:pic>
        <p:nvPicPr>
          <p:cNvPr id="2" name="Picture 1">
            <a:extLst>
              <a:ext uri="{FF2B5EF4-FFF2-40B4-BE49-F238E27FC236}">
                <a16:creationId xmlns:a16="http://schemas.microsoft.com/office/drawing/2014/main" id="{1521F80C-1B7E-BC68-D0F6-F38802871641}"/>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497649"/>
            <a:ext cx="12192000" cy="2361607"/>
          </a:xfrm>
          <a:prstGeom prst="rect">
            <a:avLst/>
          </a:prstGeom>
          <a:noFill/>
          <a:ln>
            <a:noFill/>
          </a:ln>
        </p:spPr>
      </p:pic>
    </p:spTree>
    <p:extLst>
      <p:ext uri="{BB962C8B-B14F-4D97-AF65-F5344CB8AC3E}">
        <p14:creationId xmlns:p14="http://schemas.microsoft.com/office/powerpoint/2010/main" val="3565097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EEDFE-5486-DA36-A5A0-DBDDA4328608}"/>
            </a:ext>
          </a:extLst>
        </p:cNvPr>
        <p:cNvGrpSpPr/>
        <p:nvPr/>
      </p:nvGrpSpPr>
      <p:grpSpPr>
        <a:xfrm>
          <a:off x="0" y="0"/>
          <a:ext cx="0" cy="0"/>
          <a:chOff x="0" y="0"/>
          <a:chExt cx="0" cy="0"/>
        </a:xfrm>
      </p:grpSpPr>
      <p:sp>
        <p:nvSpPr>
          <p:cNvPr id="4" name="Freeform 8">
            <a:extLst>
              <a:ext uri="{FF2B5EF4-FFF2-40B4-BE49-F238E27FC236}">
                <a16:creationId xmlns:a16="http://schemas.microsoft.com/office/drawing/2014/main" id="{092D06D8-A8EE-98E0-06DF-67D3A440B278}"/>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ro-RO"/>
          </a:p>
        </p:txBody>
      </p:sp>
      <p:sp>
        <p:nvSpPr>
          <p:cNvPr id="5" name="Freeform 9">
            <a:extLst>
              <a:ext uri="{FF2B5EF4-FFF2-40B4-BE49-F238E27FC236}">
                <a16:creationId xmlns:a16="http://schemas.microsoft.com/office/drawing/2014/main" id="{C479E3EE-ABE5-DC1B-D4F4-770257F2B837}"/>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ro-RO"/>
          </a:p>
        </p:txBody>
      </p:sp>
      <p:pic>
        <p:nvPicPr>
          <p:cNvPr id="10" name="Picture 9" descr="Floating globe showing Asia">
            <a:extLst>
              <a:ext uri="{FF2B5EF4-FFF2-40B4-BE49-F238E27FC236}">
                <a16:creationId xmlns:a16="http://schemas.microsoft.com/office/drawing/2014/main" id="{AE773590-BE0C-A661-9462-3A692927FCF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59341" y="2465038"/>
            <a:ext cx="3489102" cy="3489102"/>
          </a:xfrm>
          <a:prstGeom prst="rect">
            <a:avLst/>
          </a:prstGeom>
        </p:spPr>
      </p:pic>
      <p:sp>
        <p:nvSpPr>
          <p:cNvPr id="11" name="Title 1">
            <a:extLst>
              <a:ext uri="{FF2B5EF4-FFF2-40B4-BE49-F238E27FC236}">
                <a16:creationId xmlns:a16="http://schemas.microsoft.com/office/drawing/2014/main" id="{618BC6BE-5E53-DA0E-3B79-679BF3FFD3D7}"/>
              </a:ext>
            </a:extLst>
          </p:cNvPr>
          <p:cNvSpPr txBox="1">
            <a:spLocks/>
          </p:cNvSpPr>
          <p:nvPr/>
        </p:nvSpPr>
        <p:spPr>
          <a:xfrm>
            <a:off x="389745" y="1904169"/>
            <a:ext cx="8217656" cy="4480786"/>
          </a:xfrm>
          <a:prstGeom prst="rect">
            <a:avLst/>
          </a:prstGeom>
        </p:spPr>
        <p:txBody>
          <a:bodyP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85750" lvl="0" indent="-285750" defTabSz="457200">
              <a:lnSpc>
                <a:spcPct val="100000"/>
              </a:lnSpc>
              <a:spcBef>
                <a:spcPct val="20000"/>
              </a:spcBef>
              <a:spcAft>
                <a:spcPts val="600"/>
              </a:spcAft>
              <a:buClr>
                <a:prstClr val="white"/>
              </a:buClr>
              <a:buSzPct val="80000"/>
              <a:buFontTx/>
              <a:buChar char="-"/>
            </a:pPr>
            <a:r>
              <a:rPr lang="ro-RO" b="1" dirty="0"/>
              <a:t>Metodele de formare utilizate</a:t>
            </a:r>
            <a:r>
              <a:rPr lang="ro-RO" dirty="0"/>
              <a:t>: </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Prezentarea– Utilizată pentru transmiterea informațiilor teoretice despre legislația GDPR, concepte de bază, responsabilități și bune practici.</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Dialogul / Discuția dirijată– Favorizează schimbul de idei între formator și participanți, clarificarea neînțelegerilor și consolidarea cunoștințelor prin exemple concrete din activitatea instituțiilor.</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Chestionarul– Utilizat pentru evaluarea cunoștințelor anterioare sau a celor dobândite, dar și pentru sondarea percepției participanților asupra importanței protecției datelor.</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Studiul de caz– Permite analiza unor situații reale sau simulate privind prelucrarea datelor în proiecte cu finanțare externă, inclusiv incidente de securitate sau erori administrative.</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Exercițiul practic– Aplicarea cunoștințelor în redactarea unor documente (ex: acorduri de prelucrare, registre de evidență), simularea unei evaluări de impact (DPIA) sau completarea unui registru GDPR.</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Lucrul în echipă / Ateliere de lucru– Încurajează colaborarea între participanți pentru soluționarea unor probleme practice, elaborarea de proceduri interne sau identificarea de riscuri în proiecte.</a:t>
            </a:r>
          </a:p>
          <a:p>
            <a:pPr marL="285750" lvl="0" indent="-285750" defTabSz="457200">
              <a:lnSpc>
                <a:spcPct val="100000"/>
              </a:lnSpc>
              <a:spcBef>
                <a:spcPct val="20000"/>
              </a:spcBef>
              <a:spcAft>
                <a:spcPts val="600"/>
              </a:spcAft>
              <a:buClr>
                <a:prstClr val="white"/>
              </a:buClr>
              <a:buSzPct val="80000"/>
              <a:buFontTx/>
              <a:buChar char="-"/>
            </a:pPr>
            <a:r>
              <a:rPr lang="ro-RO" sz="2900" dirty="0">
                <a:solidFill>
                  <a:srgbClr val="146194">
                    <a:lumMod val="75000"/>
                  </a:srgbClr>
                </a:solidFill>
                <a:latin typeface="Century Gothic" panose="020B0502020202020204"/>
                <a:ea typeface="+mn-ea"/>
                <a:cs typeface="+mn-cs"/>
              </a:rPr>
              <a:t>- Studiul individual ghidat– Participanții pot primi materiale de studiu (ex: ghiduri, modele de documente) pentru aprofundare în afara sesiunilor de formare.</a:t>
            </a:r>
            <a:endParaRPr lang="en-US" sz="6700" dirty="0"/>
          </a:p>
          <a:p>
            <a:r>
              <a:rPr lang="ro-RO" sz="4200" dirty="0">
                <a:latin typeface="Calibri" panose="020F0502020204030204" pitchFamily="34" charset="0"/>
                <a:cs typeface="Calibri" panose="020F0502020204030204" pitchFamily="34" charset="0"/>
              </a:rPr>
              <a:t> </a:t>
            </a:r>
          </a:p>
        </p:txBody>
      </p:sp>
      <p:pic>
        <p:nvPicPr>
          <p:cNvPr id="2" name="Picture 1">
            <a:extLst>
              <a:ext uri="{FF2B5EF4-FFF2-40B4-BE49-F238E27FC236}">
                <a16:creationId xmlns:a16="http://schemas.microsoft.com/office/drawing/2014/main" id="{0137D0E1-A6E6-1427-895D-49B03A398D00}"/>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497649"/>
            <a:ext cx="12192000" cy="2361607"/>
          </a:xfrm>
          <a:prstGeom prst="rect">
            <a:avLst/>
          </a:prstGeom>
          <a:noFill/>
          <a:ln>
            <a:noFill/>
          </a:ln>
        </p:spPr>
      </p:pic>
    </p:spTree>
    <p:extLst>
      <p:ext uri="{BB962C8B-B14F-4D97-AF65-F5344CB8AC3E}">
        <p14:creationId xmlns:p14="http://schemas.microsoft.com/office/powerpoint/2010/main" val="1953657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A90B3-356B-A3FE-93A8-756D9D850C79}"/>
            </a:ext>
          </a:extLst>
        </p:cNvPr>
        <p:cNvGrpSpPr/>
        <p:nvPr/>
      </p:nvGrpSpPr>
      <p:grpSpPr>
        <a:xfrm>
          <a:off x="0" y="0"/>
          <a:ext cx="0" cy="0"/>
          <a:chOff x="0" y="0"/>
          <a:chExt cx="0" cy="0"/>
        </a:xfrm>
      </p:grpSpPr>
      <p:sp>
        <p:nvSpPr>
          <p:cNvPr id="4" name="Freeform 8">
            <a:extLst>
              <a:ext uri="{FF2B5EF4-FFF2-40B4-BE49-F238E27FC236}">
                <a16:creationId xmlns:a16="http://schemas.microsoft.com/office/drawing/2014/main" id="{2A493C5B-EB50-56C8-3E4B-B1E53D86A89A}"/>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ro-RO"/>
          </a:p>
        </p:txBody>
      </p:sp>
      <p:sp>
        <p:nvSpPr>
          <p:cNvPr id="5" name="Freeform 9">
            <a:extLst>
              <a:ext uri="{FF2B5EF4-FFF2-40B4-BE49-F238E27FC236}">
                <a16:creationId xmlns:a16="http://schemas.microsoft.com/office/drawing/2014/main" id="{F47CB090-6AAA-8754-4209-3B2D3635BB5B}"/>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ro-RO"/>
          </a:p>
        </p:txBody>
      </p:sp>
      <p:pic>
        <p:nvPicPr>
          <p:cNvPr id="10" name="Picture 9" descr="Floating globe showing Asia">
            <a:extLst>
              <a:ext uri="{FF2B5EF4-FFF2-40B4-BE49-F238E27FC236}">
                <a16:creationId xmlns:a16="http://schemas.microsoft.com/office/drawing/2014/main" id="{B79EBB24-C622-B22E-7CC3-43C3F0EE3E6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59341" y="2465038"/>
            <a:ext cx="3489102" cy="3489102"/>
          </a:xfrm>
          <a:prstGeom prst="rect">
            <a:avLst/>
          </a:prstGeom>
        </p:spPr>
      </p:pic>
      <p:sp>
        <p:nvSpPr>
          <p:cNvPr id="11" name="Title 1">
            <a:extLst>
              <a:ext uri="{FF2B5EF4-FFF2-40B4-BE49-F238E27FC236}">
                <a16:creationId xmlns:a16="http://schemas.microsoft.com/office/drawing/2014/main" id="{E7F7AD83-54EF-8CA1-BF05-5590A585DB91}"/>
              </a:ext>
            </a:extLst>
          </p:cNvPr>
          <p:cNvSpPr txBox="1">
            <a:spLocks/>
          </p:cNvSpPr>
          <p:nvPr/>
        </p:nvSpPr>
        <p:spPr>
          <a:xfrm>
            <a:off x="165293" y="2143820"/>
            <a:ext cx="9073709" cy="504701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o-RO" sz="2000" b="1" dirty="0"/>
              <a:t>Tematica:</a:t>
            </a:r>
            <a:endParaRPr lang="en-US" sz="2000" dirty="0"/>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Cadrul normativ privind protecția datelor cu caracter personal</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Principiile generale ale prelucrării datelor cu caracter personal</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Drepturile persoanelor vizate și modalități de exercitare</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Rolurile și responsabilitățile instituționale în cadrul GDPR</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Prelucrarea datelor cu caracter personal în cadrul proiectelor cu finanțare externă</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Protecția datelor în contextul digitalizării și al noilor tehnologii</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Documentația necesară pentru conformarea cu GDPR</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Monitorizarea, auditul intern și conformitatea GDPR în proiecte</a:t>
            </a:r>
          </a:p>
          <a:p>
            <a:pPr marL="285750" lvl="0" indent="-285750" defTabSz="457200">
              <a:lnSpc>
                <a:spcPct val="100000"/>
              </a:lnSpc>
              <a:spcBef>
                <a:spcPct val="20000"/>
              </a:spcBef>
              <a:spcAft>
                <a:spcPts val="600"/>
              </a:spcAft>
              <a:buClr>
                <a:prstClr val="white"/>
              </a:buClr>
              <a:buSzPct val="80000"/>
              <a:buFontTx/>
              <a:buChar char="-"/>
            </a:pPr>
            <a:r>
              <a:rPr lang="ro-RO" sz="1700" dirty="0">
                <a:solidFill>
                  <a:srgbClr val="146194">
                    <a:lumMod val="75000"/>
                  </a:srgbClr>
                </a:solidFill>
                <a:latin typeface="Century Gothic" panose="020B0502020202020204"/>
                <a:ea typeface="+mn-ea"/>
                <a:cs typeface="+mn-cs"/>
              </a:rPr>
              <a:t>- Studii de caz și exerciții practice aplicate</a:t>
            </a:r>
          </a:p>
          <a:p>
            <a:pPr lvl="0" fontAlgn="base"/>
            <a:r>
              <a:rPr lang="ro-RO" sz="2000" dirty="0"/>
              <a:t> </a:t>
            </a:r>
            <a:endParaRPr lang="en-US" sz="2000" dirty="0"/>
          </a:p>
          <a:p>
            <a:r>
              <a:rPr lang="ro-RO" sz="2200" dirty="0">
                <a:latin typeface="Calibri" panose="020F0502020204030204" pitchFamily="34" charset="0"/>
                <a:cs typeface="Calibri" panose="020F0502020204030204" pitchFamily="34" charset="0"/>
              </a:rPr>
              <a:t> </a:t>
            </a:r>
          </a:p>
        </p:txBody>
      </p:sp>
      <p:pic>
        <p:nvPicPr>
          <p:cNvPr id="2" name="Picture 1">
            <a:extLst>
              <a:ext uri="{FF2B5EF4-FFF2-40B4-BE49-F238E27FC236}">
                <a16:creationId xmlns:a16="http://schemas.microsoft.com/office/drawing/2014/main" id="{B6FC0B63-4646-6C22-AB89-5DF38C52C04B}"/>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170933"/>
            <a:ext cx="12192000" cy="2361607"/>
          </a:xfrm>
          <a:prstGeom prst="rect">
            <a:avLst/>
          </a:prstGeom>
          <a:noFill/>
          <a:ln>
            <a:noFill/>
          </a:ln>
        </p:spPr>
      </p:pic>
    </p:spTree>
    <p:extLst>
      <p:ext uri="{BB962C8B-B14F-4D97-AF65-F5344CB8AC3E}">
        <p14:creationId xmlns:p14="http://schemas.microsoft.com/office/powerpoint/2010/main" val="1413332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4A403-868D-411C-E1E4-31AC40311343}"/>
            </a:ext>
          </a:extLst>
        </p:cNvPr>
        <p:cNvGrpSpPr/>
        <p:nvPr/>
      </p:nvGrpSpPr>
      <p:grpSpPr>
        <a:xfrm>
          <a:off x="0" y="0"/>
          <a:ext cx="0" cy="0"/>
          <a:chOff x="0" y="0"/>
          <a:chExt cx="0" cy="0"/>
        </a:xfrm>
      </p:grpSpPr>
      <p:sp>
        <p:nvSpPr>
          <p:cNvPr id="4" name="Freeform 8">
            <a:extLst>
              <a:ext uri="{FF2B5EF4-FFF2-40B4-BE49-F238E27FC236}">
                <a16:creationId xmlns:a16="http://schemas.microsoft.com/office/drawing/2014/main" id="{ECBAFF57-A89D-5EB8-B9F4-D994862204CC}"/>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ro-RO"/>
          </a:p>
        </p:txBody>
      </p:sp>
      <p:sp>
        <p:nvSpPr>
          <p:cNvPr id="5" name="Freeform 9">
            <a:extLst>
              <a:ext uri="{FF2B5EF4-FFF2-40B4-BE49-F238E27FC236}">
                <a16:creationId xmlns:a16="http://schemas.microsoft.com/office/drawing/2014/main" id="{CCC43F54-7267-1D63-DE1E-C5DEC12D8B9C}"/>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ro-RO"/>
          </a:p>
        </p:txBody>
      </p:sp>
      <p:pic>
        <p:nvPicPr>
          <p:cNvPr id="10" name="Picture 9" descr="Floating globe showing Asia">
            <a:extLst>
              <a:ext uri="{FF2B5EF4-FFF2-40B4-BE49-F238E27FC236}">
                <a16:creationId xmlns:a16="http://schemas.microsoft.com/office/drawing/2014/main" id="{138A3C4D-13BA-B0DD-E2CB-06A4A73CBD5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02898" y="2345117"/>
            <a:ext cx="3489102" cy="3489102"/>
          </a:xfrm>
          <a:prstGeom prst="rect">
            <a:avLst/>
          </a:prstGeom>
        </p:spPr>
      </p:pic>
      <p:sp>
        <p:nvSpPr>
          <p:cNvPr id="11" name="Title 1">
            <a:extLst>
              <a:ext uri="{FF2B5EF4-FFF2-40B4-BE49-F238E27FC236}">
                <a16:creationId xmlns:a16="http://schemas.microsoft.com/office/drawing/2014/main" id="{B9B4DC04-2191-E197-72F7-02583CD6D28A}"/>
              </a:ext>
            </a:extLst>
          </p:cNvPr>
          <p:cNvSpPr txBox="1">
            <a:spLocks/>
          </p:cNvSpPr>
          <p:nvPr/>
        </p:nvSpPr>
        <p:spPr>
          <a:xfrm>
            <a:off x="165293" y="2143820"/>
            <a:ext cx="9073709" cy="504701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o-RO" sz="2000" b="1" dirty="0"/>
              <a:t>Competențe dobândite:</a:t>
            </a:r>
            <a:endParaRPr lang="en-US" sz="2000" dirty="0"/>
          </a:p>
          <a:p>
            <a:pPr lvl="0" defTabSz="457200">
              <a:lnSpc>
                <a:spcPct val="100000"/>
              </a:lnSpc>
              <a:spcBef>
                <a:spcPct val="20000"/>
              </a:spcBef>
              <a:spcAft>
                <a:spcPts val="600"/>
              </a:spcAft>
              <a:buClr>
                <a:prstClr val="white"/>
              </a:buClr>
              <a:buSzPct val="80000"/>
            </a:pPr>
            <a:r>
              <a:rPr lang="ro-RO" sz="2000" dirty="0"/>
              <a:t> </a:t>
            </a:r>
            <a:r>
              <a:rPr lang="ro-RO" sz="1600" dirty="0">
                <a:solidFill>
                  <a:srgbClr val="146194">
                    <a:lumMod val="75000"/>
                  </a:srgbClr>
                </a:solidFill>
                <a:latin typeface="Century Gothic" panose="020B0502020202020204"/>
                <a:ea typeface="+mn-ea"/>
                <a:cs typeface="+mn-cs"/>
              </a:rPr>
              <a:t>- Cunoașterea cadrului legislativ aplicabil protecției datelor cu caracter personal (GDPR și legislația națională)</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Aplicarea principiilor GDPR în activitățile specifice derulate în cadrul proiectelor cu finanțare externă</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Identificarea și gestionarea riscurilor asociate prelucrării datelor personale în context instituțional și digital</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Elaborarea și utilizarea documentației obligatorii pentru conformitatea cu GDPR (registre, acorduri, DPIA etc.)</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Asigurarea protecției datelor personale în procesele de digitalizare și utilizare a tehnologiilor moderne</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Sprijinirea instituției în implementarea și monitorizarea măsurilor de securitate și confidențialitate a datelor</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Gestionarea eficientă a relației cu persoanele vizate și răspunsul la solicitările acestora în termenii prevăzuți de lege</a:t>
            </a:r>
          </a:p>
          <a:p>
            <a:pPr lvl="0" defTabSz="457200">
              <a:lnSpc>
                <a:spcPct val="100000"/>
              </a:lnSpc>
              <a:spcBef>
                <a:spcPct val="20000"/>
              </a:spcBef>
              <a:spcAft>
                <a:spcPts val="600"/>
              </a:spcAft>
              <a:buClr>
                <a:prstClr val="white"/>
              </a:buClr>
              <a:buSzPct val="80000"/>
            </a:pPr>
            <a:r>
              <a:rPr lang="ro-RO" sz="1600" dirty="0">
                <a:solidFill>
                  <a:srgbClr val="146194">
                    <a:lumMod val="75000"/>
                  </a:srgbClr>
                </a:solidFill>
                <a:latin typeface="Century Gothic" panose="020B0502020202020204"/>
                <a:ea typeface="+mn-ea"/>
                <a:cs typeface="+mn-cs"/>
              </a:rPr>
              <a:t>- Colaborarea cu responsabilul cu protecția datelor (DPO) și alte structuri relevante pentru respectarea cerințelor legale</a:t>
            </a:r>
          </a:p>
          <a:p>
            <a:pPr lvl="0" fontAlgn="base"/>
            <a:endParaRPr lang="en-US" sz="2000" dirty="0"/>
          </a:p>
          <a:p>
            <a:r>
              <a:rPr lang="ro-RO" sz="2000" dirty="0">
                <a:latin typeface="Calibri" panose="020F0502020204030204" pitchFamily="34" charset="0"/>
                <a:cs typeface="Calibri" panose="020F0502020204030204" pitchFamily="34" charset="0"/>
              </a:rPr>
              <a:t> </a:t>
            </a:r>
          </a:p>
        </p:txBody>
      </p:sp>
      <p:pic>
        <p:nvPicPr>
          <p:cNvPr id="2" name="Picture 1">
            <a:extLst>
              <a:ext uri="{FF2B5EF4-FFF2-40B4-BE49-F238E27FC236}">
                <a16:creationId xmlns:a16="http://schemas.microsoft.com/office/drawing/2014/main" id="{B4359820-762C-5F2D-2615-1A0173BF3ADE}"/>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170933"/>
            <a:ext cx="12192000" cy="2361607"/>
          </a:xfrm>
          <a:prstGeom prst="rect">
            <a:avLst/>
          </a:prstGeom>
          <a:noFill/>
          <a:ln>
            <a:noFill/>
          </a:ln>
        </p:spPr>
      </p:pic>
    </p:spTree>
    <p:extLst>
      <p:ext uri="{BB962C8B-B14F-4D97-AF65-F5344CB8AC3E}">
        <p14:creationId xmlns:p14="http://schemas.microsoft.com/office/powerpoint/2010/main" val="1010560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09BF3-08C7-FA26-EB69-77B52B40D1F3}"/>
            </a:ext>
          </a:extLst>
        </p:cNvPr>
        <p:cNvGrpSpPr/>
        <p:nvPr/>
      </p:nvGrpSpPr>
      <p:grpSpPr>
        <a:xfrm>
          <a:off x="0" y="0"/>
          <a:ext cx="0" cy="0"/>
          <a:chOff x="0" y="0"/>
          <a:chExt cx="0" cy="0"/>
        </a:xfrm>
      </p:grpSpPr>
      <p:sp>
        <p:nvSpPr>
          <p:cNvPr id="4" name="Freeform 8">
            <a:extLst>
              <a:ext uri="{FF2B5EF4-FFF2-40B4-BE49-F238E27FC236}">
                <a16:creationId xmlns:a16="http://schemas.microsoft.com/office/drawing/2014/main" id="{10BAE65B-3185-C2F6-D47F-445327A3BAD5}"/>
              </a:ext>
            </a:extLst>
          </p:cNvPr>
          <p:cNvSpPr/>
          <p:nvPr/>
        </p:nvSpPr>
        <p:spPr>
          <a:xfrm>
            <a:off x="1268013" y="6384955"/>
            <a:ext cx="202671" cy="202671"/>
          </a:xfrm>
          <a:custGeom>
            <a:avLst/>
            <a:gdLst/>
            <a:ahLst/>
            <a:cxnLst/>
            <a:rect l="l" t="t" r="r" b="b"/>
            <a:pathLst>
              <a:path w="202671" h="202671">
                <a:moveTo>
                  <a:pt x="0" y="0"/>
                </a:moveTo>
                <a:lnTo>
                  <a:pt x="202671" y="0"/>
                </a:lnTo>
                <a:lnTo>
                  <a:pt x="202671" y="202670"/>
                </a:lnTo>
                <a:lnTo>
                  <a:pt x="0" y="20267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ro-RO"/>
          </a:p>
        </p:txBody>
      </p:sp>
      <p:sp>
        <p:nvSpPr>
          <p:cNvPr id="5" name="Freeform 9">
            <a:extLst>
              <a:ext uri="{FF2B5EF4-FFF2-40B4-BE49-F238E27FC236}">
                <a16:creationId xmlns:a16="http://schemas.microsoft.com/office/drawing/2014/main" id="{CCA8721F-7B75-F138-D43F-1A38D0D592BE}"/>
              </a:ext>
            </a:extLst>
          </p:cNvPr>
          <p:cNvSpPr/>
          <p:nvPr/>
        </p:nvSpPr>
        <p:spPr>
          <a:xfrm>
            <a:off x="1268561" y="6627837"/>
            <a:ext cx="189952" cy="189952"/>
          </a:xfrm>
          <a:custGeom>
            <a:avLst/>
            <a:gdLst/>
            <a:ahLst/>
            <a:cxnLst/>
            <a:rect l="l" t="t" r="r" b="b"/>
            <a:pathLst>
              <a:path w="189952" h="189952">
                <a:moveTo>
                  <a:pt x="0" y="0"/>
                </a:moveTo>
                <a:lnTo>
                  <a:pt x="189953" y="0"/>
                </a:lnTo>
                <a:lnTo>
                  <a:pt x="189953" y="189953"/>
                </a:lnTo>
                <a:lnTo>
                  <a:pt x="0" y="189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ro-RO"/>
          </a:p>
        </p:txBody>
      </p:sp>
      <p:pic>
        <p:nvPicPr>
          <p:cNvPr id="10" name="Picture 9" descr="Floating globe showing Asia">
            <a:extLst>
              <a:ext uri="{FF2B5EF4-FFF2-40B4-BE49-F238E27FC236}">
                <a16:creationId xmlns:a16="http://schemas.microsoft.com/office/drawing/2014/main" id="{644182C4-E267-8E93-CA78-1A1806ABF06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59341" y="2465038"/>
            <a:ext cx="3489102" cy="3489102"/>
          </a:xfrm>
          <a:prstGeom prst="rect">
            <a:avLst/>
          </a:prstGeom>
        </p:spPr>
      </p:pic>
      <p:sp>
        <p:nvSpPr>
          <p:cNvPr id="11" name="Title 1">
            <a:extLst>
              <a:ext uri="{FF2B5EF4-FFF2-40B4-BE49-F238E27FC236}">
                <a16:creationId xmlns:a16="http://schemas.microsoft.com/office/drawing/2014/main" id="{0ECF6193-5AD5-A465-4111-85BBF6DB8F42}"/>
              </a:ext>
            </a:extLst>
          </p:cNvPr>
          <p:cNvSpPr txBox="1">
            <a:spLocks/>
          </p:cNvSpPr>
          <p:nvPr/>
        </p:nvSpPr>
        <p:spPr>
          <a:xfrm>
            <a:off x="237507" y="1460665"/>
            <a:ext cx="8369894" cy="409698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o-RO" sz="8800" b="1" dirty="0"/>
              <a:t> </a:t>
            </a:r>
            <a:endParaRPr lang="en-US" sz="8800" dirty="0"/>
          </a:p>
          <a:p>
            <a:r>
              <a:rPr lang="ro-RO" sz="4200" dirty="0">
                <a:latin typeface="Calibri" panose="020F0502020204030204" pitchFamily="34" charset="0"/>
                <a:cs typeface="Calibri" panose="020F0502020204030204" pitchFamily="34" charset="0"/>
              </a:rPr>
              <a:t> </a:t>
            </a:r>
          </a:p>
        </p:txBody>
      </p:sp>
      <p:sp>
        <p:nvSpPr>
          <p:cNvPr id="12" name="Subtitle 2">
            <a:extLst>
              <a:ext uri="{FF2B5EF4-FFF2-40B4-BE49-F238E27FC236}">
                <a16:creationId xmlns:a16="http://schemas.microsoft.com/office/drawing/2014/main" id="{19010EC7-CBED-B8F7-D4F0-483B3F2D911B}"/>
              </a:ext>
            </a:extLst>
          </p:cNvPr>
          <p:cNvSpPr txBox="1">
            <a:spLocks/>
          </p:cNvSpPr>
          <p:nvPr/>
        </p:nvSpPr>
        <p:spPr>
          <a:xfrm>
            <a:off x="8811035" y="5281314"/>
            <a:ext cx="2733773" cy="398462"/>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spcBef>
                <a:spcPts val="0"/>
              </a:spcBef>
              <a:buNone/>
            </a:pPr>
            <a:r>
              <a:rPr lang="ro-RO" sz="1600" dirty="0"/>
              <a:t>Spațiu inserție </a:t>
            </a:r>
            <a:r>
              <a:rPr lang="ro-RO" sz="1600" dirty="0" err="1"/>
              <a:t>foto</a:t>
            </a:r>
            <a:r>
              <a:rPr lang="ro-RO" sz="1600" dirty="0"/>
              <a:t> / grafică</a:t>
            </a:r>
          </a:p>
          <a:p>
            <a:pPr marL="0" indent="0">
              <a:lnSpc>
                <a:spcPct val="120000"/>
              </a:lnSpc>
              <a:spcBef>
                <a:spcPts val="0"/>
              </a:spcBef>
              <a:buNone/>
            </a:pPr>
            <a:r>
              <a:rPr lang="ro-RO" sz="1600" dirty="0"/>
              <a:t>[imaginea cu globul este cu titlu de exemplu]</a:t>
            </a:r>
          </a:p>
        </p:txBody>
      </p:sp>
      <p:pic>
        <p:nvPicPr>
          <p:cNvPr id="2" name="Picture 1">
            <a:extLst>
              <a:ext uri="{FF2B5EF4-FFF2-40B4-BE49-F238E27FC236}">
                <a16:creationId xmlns:a16="http://schemas.microsoft.com/office/drawing/2014/main" id="{57B66424-5E0C-2A3B-B6B2-BA05BEB3C59F}"/>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497649"/>
            <a:ext cx="12192000" cy="2361607"/>
          </a:xfrm>
          <a:prstGeom prst="rect">
            <a:avLst/>
          </a:prstGeom>
          <a:noFill/>
          <a:ln>
            <a:noFill/>
          </a:ln>
        </p:spPr>
      </p:pic>
      <p:sp>
        <p:nvSpPr>
          <p:cNvPr id="3" name="Rectangle 2"/>
          <p:cNvSpPr/>
          <p:nvPr/>
        </p:nvSpPr>
        <p:spPr>
          <a:xfrm>
            <a:off x="112427" y="1670432"/>
            <a:ext cx="9248930" cy="5078313"/>
          </a:xfrm>
          <a:prstGeom prst="rect">
            <a:avLst/>
          </a:prstGeom>
        </p:spPr>
        <p:txBody>
          <a:bodyPr wrap="square">
            <a:spAutoFit/>
          </a:bodyPr>
          <a:lstStyle/>
          <a:p>
            <a:pPr>
              <a:lnSpc>
                <a:spcPct val="150000"/>
              </a:lnSpc>
            </a:pPr>
            <a:r>
              <a:rPr lang="ro-RO" b="1" dirty="0">
                <a:latin typeface="Century Gothic" panose="020B0502020202020204" pitchFamily="34" charset="0"/>
              </a:rPr>
              <a:t>Modulul 2</a:t>
            </a:r>
            <a:r>
              <a:rPr lang="ro-RO" dirty="0">
                <a:latin typeface="Century Gothic" panose="020B0502020202020204" pitchFamily="34" charset="0"/>
              </a:rPr>
              <a:t> - </a:t>
            </a:r>
            <a:r>
              <a:rPr lang="ro-RO" dirty="0">
                <a:solidFill>
                  <a:schemeClr val="tx2">
                    <a:lumMod val="50000"/>
                    <a:lumOff val="50000"/>
                  </a:schemeClr>
                </a:solidFill>
                <a:latin typeface="Century Gothic" panose="020B0502020202020204" pitchFamily="34" charset="0"/>
              </a:rPr>
              <a:t>Cursul pe tema Regulamentului General privind Protecția Datelor (GDPR) pentru angajații din administrația publică este esențială pentru asigurarea respectării cerințelor legale privind protecția datelor cu caracter personal. Prin participarea la un astfel de curs, angajații își dezvoltă competențele necesare pentru a gestiona în mod corect și responsabil informațiile personale ale cetățenilor, reducând astfel riscul de încălcări ale legislației și de sancțiuni aferente.</a:t>
            </a:r>
          </a:p>
          <a:p>
            <a:pPr>
              <a:lnSpc>
                <a:spcPct val="150000"/>
              </a:lnSpc>
            </a:pPr>
            <a:r>
              <a:rPr lang="ro-RO" dirty="0">
                <a:solidFill>
                  <a:schemeClr val="tx2">
                    <a:lumMod val="50000"/>
                    <a:lumOff val="50000"/>
                  </a:schemeClr>
                </a:solidFill>
                <a:latin typeface="Century Gothic" panose="020B0502020202020204" pitchFamily="34" charset="0"/>
              </a:rPr>
              <a:t>În plus, cursul contribuie la creșterea gradului de conștientizare privind importanța protecției datelor, la standardizarea practicilor de lucru și la îmbunătățirea transparenței și încrederii în instituțiile publice. Astfel, investiția în formarea profesională pe tema GDPR devine un element strategic în consolidarea unei administrații publice moderne, eficiente și aliniate normelor europene.</a:t>
            </a:r>
          </a:p>
        </p:txBody>
      </p:sp>
    </p:spTree>
    <p:extLst>
      <p:ext uri="{BB962C8B-B14F-4D97-AF65-F5344CB8AC3E}">
        <p14:creationId xmlns:p14="http://schemas.microsoft.com/office/powerpoint/2010/main" val="1804224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TotalTime>
  <Words>681</Words>
  <Application>Microsoft Office PowerPoint</Application>
  <PresentationFormat>Widescreen</PresentationFormat>
  <Paragraphs>54</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Aptos Display</vt:lpstr>
      <vt:lpstr>Arial</vt:lpstr>
      <vt:lpstr>Calibri</vt:lpstr>
      <vt:lpstr>Calibri (MS)</vt:lpstr>
      <vt:lpstr>Century Gothic</vt:lpstr>
      <vt:lpstr>Office Theme</vt:lpstr>
      <vt:lpstr>Modul 2 - Managementul și protecția datelor cu caracter personal în cadrul proiectelor cu finanțare externă, inclusiv din perspectiva digitalizării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 4 -  CADRUL DE IMPLEMENTARE A FONDURILOR EUROPENE PENTRU PERIOADA DE PROGRAMARE 2021- 2027 – MANAGEMENTUL, ADMINISTRAREA ȘI AUDITAREA PROIECTELOR, EGALITATE DE ȘANSE, INCLUZIUNE ȘI DEZVOLTARE DURABILĂ</dc:title>
  <dc:creator>Laura Antoniu</dc:creator>
  <cp:lastModifiedBy>Dragos Dinca</cp:lastModifiedBy>
  <cp:revision>6</cp:revision>
  <dcterms:created xsi:type="dcterms:W3CDTF">2024-11-14T05:56:57Z</dcterms:created>
  <dcterms:modified xsi:type="dcterms:W3CDTF">2025-06-27T16:09:24Z</dcterms:modified>
</cp:coreProperties>
</file>