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Prata" panose="020B0604020202020204" charset="0"/>
      <p:regular r:id="rId13"/>
    </p:embeddedFont>
    <p:embeddedFont>
      <p:font typeface="Raleway" pitchFamily="2" charset="0"/>
      <p:regular r:id="rId14"/>
      <p:bold r:id="rId15"/>
      <p: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3" d="100"/>
          <a:sy n="53" d="100"/>
        </p:scale>
        <p:origin x="10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188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3A3B3C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235088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Transformarea Digitală în Administrația Publică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6280190" y="4108609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Experiența Jalonului 185-”</a:t>
            </a:r>
            <a:r>
              <a:rPr lang="en-US" sz="1750" i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Cursuri de formare oferite funcționarilor publici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” din PNRR — perspectiva unui cursant și coordonator al administrației agricole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6280190" y="5452467"/>
            <a:ext cx="3471267" cy="426244"/>
          </a:xfrm>
          <a:prstGeom prst="roundRect">
            <a:avLst>
              <a:gd name="adj" fmla="val 6386"/>
            </a:avLst>
          </a:prstGeom>
          <a:solidFill>
            <a:srgbClr val="443D09"/>
          </a:solidFill>
          <a:ln/>
        </p:spPr>
      </p:sp>
      <p:sp>
        <p:nvSpPr>
          <p:cNvPr id="7" name="Text 4"/>
          <p:cNvSpPr/>
          <p:nvPr/>
        </p:nvSpPr>
        <p:spPr>
          <a:xfrm>
            <a:off x="6416278" y="5520452"/>
            <a:ext cx="3199090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CONFERINȚĂ 07.05.2026 -BUCUREȘTI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3A3B3C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7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147006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Concluzie: Curajul de a Transforma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1133951" y="3482935"/>
            <a:ext cx="72162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Digitalizarea începe cu un click și ne oferă instrumentele tehnice, dar formarea este cea care ne oferă curajul să le folosim.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3790" y="3227784"/>
            <a:ext cx="30480" cy="1236107"/>
          </a:xfrm>
          <a:prstGeom prst="rect">
            <a:avLst/>
          </a:prstGeom>
          <a:solidFill>
            <a:srgbClr val="EEE27D"/>
          </a:solidFill>
          <a:ln/>
        </p:spPr>
      </p:sp>
      <p:sp>
        <p:nvSpPr>
          <p:cNvPr id="7" name="Text 4"/>
          <p:cNvSpPr/>
          <p:nvPr/>
        </p:nvSpPr>
        <p:spPr>
          <a:xfrm>
            <a:off x="793790" y="4719042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Să avem curajul să fim acei oameni care ajută administrația publică să țină pasul cu transformările digitale!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384119" y="5788318"/>
            <a:ext cx="6002936" cy="1153289"/>
          </a:xfrm>
          <a:prstGeom prst="roundRect">
            <a:avLst>
              <a:gd name="adj" fmla="val 6165"/>
            </a:avLst>
          </a:prstGeom>
          <a:noFill/>
          <a:ln w="7620">
            <a:solidFill>
              <a:srgbClr val="EEE27D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2016867" y="6278207"/>
            <a:ext cx="5623558" cy="983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4400" dirty="0">
                <a:solidFill>
                  <a:srgbClr val="EEE27D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VĂ MULȚUMESC!</a:t>
            </a:r>
            <a:endParaRPr lang="en-US" sz="4400" dirty="0"/>
          </a:p>
        </p:txBody>
      </p:sp>
      <p:sp>
        <p:nvSpPr>
          <p:cNvPr id="10" name="Shape 7"/>
          <p:cNvSpPr/>
          <p:nvPr/>
        </p:nvSpPr>
        <p:spPr>
          <a:xfrm>
            <a:off x="704415" y="7285078"/>
            <a:ext cx="3036141" cy="426244"/>
          </a:xfrm>
          <a:prstGeom prst="roundRect">
            <a:avLst>
              <a:gd name="adj" fmla="val 10001"/>
            </a:avLst>
          </a:prstGeom>
          <a:solidFill>
            <a:srgbClr val="443D09"/>
          </a:solidFill>
          <a:ln/>
        </p:spPr>
      </p:sp>
      <p:sp>
        <p:nvSpPr>
          <p:cNvPr id="11" name="Text 8"/>
          <p:cNvSpPr/>
          <p:nvPr/>
        </p:nvSpPr>
        <p:spPr>
          <a:xfrm>
            <a:off x="793789" y="728507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400" i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CRISTIANA.MIHALOIU@MADR.RO</a:t>
            </a:r>
            <a:endParaRPr lang="en-US" sz="1400" i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3A3B3C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214717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Un Drum Care Începe cu Oamenii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6280190" y="3904893"/>
            <a:ext cx="7556421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La prima conferință de proiect, de la Iași, afirmam că </a:t>
            </a:r>
            <a:r>
              <a:rPr lang="en-US" sz="17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transformarea digitală este despre oameni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. Astăzi, din dubla mea perspectivă — de cursant și de coordonator al unei instituții beneficiare — pot confirma: transformarea digitală nu este un proiect cu termen limită, ci un </a:t>
            </a:r>
            <a:r>
              <a:rPr lang="en-US" sz="17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proces continuu de adaptare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, care începe cu oamenii și se termină tot cu oamenii.</a:t>
            </a:r>
            <a:endParaRPr lang="en-US" sz="17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40312C-CC15-EE98-78E2-776D2F7FD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0"/>
            <a:ext cx="5780314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45043"/>
            <a:ext cx="980932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Dublă Perspectivă, Un Singur Mesaj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407450"/>
            <a:ext cx="6407944" cy="2577108"/>
          </a:xfrm>
          <a:prstGeom prst="roundRect">
            <a:avLst>
              <a:gd name="adj" fmla="val 1320"/>
            </a:avLst>
          </a:prstGeom>
          <a:solidFill>
            <a:srgbClr val="3A3B3C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04" y="3634264"/>
            <a:ext cx="680442" cy="680442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7770" y="3821311"/>
            <a:ext cx="306110" cy="3061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20604" y="45415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Cursant ANFP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020604" y="5031938"/>
            <a:ext cx="59543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Participant la programele de formare finanțate prin PNRR, organizate de ANFP în cadrul Jalonului 185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7428548" y="3407450"/>
            <a:ext cx="6408063" cy="2577108"/>
          </a:xfrm>
          <a:prstGeom prst="roundRect">
            <a:avLst>
              <a:gd name="adj" fmla="val 1320"/>
            </a:avLst>
          </a:prstGeom>
          <a:solidFill>
            <a:srgbClr val="3A3B3C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5362" y="3634264"/>
            <a:ext cx="680442" cy="680442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42528" y="3821311"/>
            <a:ext cx="306110" cy="30611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55362" y="45415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Coordonator MADR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655362" y="5031938"/>
            <a:ext cx="59544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Coordonator al procesului de înscriere la nivelul administrației agricole — MADR și instituțiile subordonate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012156"/>
            <a:ext cx="4205168" cy="4205168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559981" y="2649379"/>
            <a:ext cx="1880592" cy="441484"/>
          </a:xfrm>
          <a:prstGeom prst="roundRect">
            <a:avLst>
              <a:gd name="adj" fmla="val 6165"/>
            </a:avLst>
          </a:prstGeom>
          <a:noFill/>
          <a:ln w="7620">
            <a:solidFill>
              <a:srgbClr val="EEE27D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5703689" y="2724983"/>
            <a:ext cx="1593175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EE27D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CONTEXT ACTUAL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5559981" y="3181588"/>
            <a:ext cx="828413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Transformarea Digitală — Nu Mai Este Opțională</a:t>
            </a:r>
            <a:endParaRPr lang="en-US" sz="3550" dirty="0"/>
          </a:p>
        </p:txBody>
      </p:sp>
      <p:sp>
        <p:nvSpPr>
          <p:cNvPr id="6" name="Text 3"/>
          <p:cNvSpPr/>
          <p:nvPr/>
        </p:nvSpPr>
        <p:spPr>
          <a:xfrm>
            <a:off x="5559981" y="4542353"/>
            <a:ext cx="828413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Transformarea digitală nu mai este un concept abstract sau o direcție opțională — este o </a:t>
            </a:r>
            <a:r>
              <a:rPr lang="en-US" sz="17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realitate care ne redefinește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modul în care lucrăm, colaborăm și oferim servicii publice.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84362" y="1027986"/>
            <a:ext cx="1246155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Ce Am Învățat la </a:t>
            </a:r>
            <a:r>
              <a:rPr lang="en-US" sz="4450" dirty="0" err="1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Cursul</a:t>
            </a: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ro-RO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- </a:t>
            </a:r>
            <a:r>
              <a:rPr lang="en-US" sz="4450" i="1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Back Office </a:t>
            </a:r>
            <a:r>
              <a:rPr lang="ro-RO" sz="4450" i="1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în 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ro-RO" sz="4450" i="1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contextul </a:t>
            </a:r>
            <a:r>
              <a:rPr lang="en-US" sz="4450" i="1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Digital</a:t>
            </a:r>
            <a:r>
              <a:rPr lang="ro-RO" sz="4450" i="1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izării administrației publice</a:t>
            </a:r>
          </a:p>
          <a:p>
            <a:pPr marL="0" indent="0" algn="l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104793"/>
            <a:ext cx="4196358" cy="3182422"/>
          </a:xfrm>
          <a:prstGeom prst="roundRect">
            <a:avLst>
              <a:gd name="adj" fmla="val 4597"/>
            </a:avLst>
          </a:prstGeom>
          <a:solidFill>
            <a:srgbClr val="1B1C1D"/>
          </a:solidFill>
          <a:ln w="30480">
            <a:solidFill>
              <a:srgbClr val="535455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10" y="3104793"/>
            <a:ext cx="121920" cy="318242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142524" y="336208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Exemple Practice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142524" y="3852505"/>
            <a:ext cx="35903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Ni s-au oferit exemple concrete de aplicații utilizabile în oferirea de servicii publice eficiente — nu teorie, ci instrumente aplicabile imediat.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84648" y="3104793"/>
            <a:ext cx="4196358" cy="3182422"/>
          </a:xfrm>
          <a:prstGeom prst="roundRect">
            <a:avLst>
              <a:gd name="adj" fmla="val 4597"/>
            </a:avLst>
          </a:prstGeom>
          <a:solidFill>
            <a:srgbClr val="1B1C1D"/>
          </a:solidFill>
          <a:ln w="30480">
            <a:solidFill>
              <a:srgbClr val="535455"/>
            </a:solidFill>
            <a:prstDash val="solid"/>
          </a:ln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482" y="3104793"/>
            <a:ext cx="121920" cy="318242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565696" y="3362087"/>
            <a:ext cx="324147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chemeClr val="accent4">
                    <a:lumMod val="20000"/>
                    <a:lumOff val="80000"/>
                  </a:schemeClr>
                </a:solidFill>
                <a:latin typeface="Prata" panose="020B0604020202020204" charset="0"/>
              </a:rPr>
              <a:t>Plus</a:t>
            </a:r>
            <a:r>
              <a:rPr lang="en-US" sz="2200" dirty="0">
                <a:solidFill>
                  <a:schemeClr val="bg1"/>
                </a:solidFill>
                <a:latin typeface="Prata" panose="020B0604020202020204" charset="0"/>
              </a:rPr>
              <a:t> </a:t>
            </a:r>
            <a:r>
              <a:rPr lang="en-US" sz="22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rata" panose="020B0604020202020204" charset="0"/>
              </a:rPr>
              <a:t>valoare</a:t>
            </a:r>
            <a:endParaRPr lang="en-US" sz="2200" dirty="0">
              <a:solidFill>
                <a:schemeClr val="accent4">
                  <a:lumMod val="20000"/>
                  <a:lumOff val="80000"/>
                </a:schemeClr>
              </a:solidFill>
              <a:latin typeface="Prata" panose="020B0604020202020204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565696" y="3852505"/>
            <a:ext cx="359033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Cursurile au </a:t>
            </a:r>
            <a:r>
              <a:rPr lang="en-US" sz="175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reprezentat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175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valoare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175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adaigata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la </a:t>
            </a:r>
            <a:r>
              <a:rPr lang="en-US" sz="175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bază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175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pe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care </a:t>
            </a:r>
            <a:r>
              <a:rPr lang="en-US" sz="175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fiecare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o </a:t>
            </a:r>
            <a:r>
              <a:rPr lang="en-US" sz="175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avea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. Depinde de fiecare dintre noi să ne îmbogățim cunoștințele digitale și să venim în întâmpinarea cetățenilor cu servicii de calitate.</a:t>
            </a:r>
            <a:endParaRPr lang="en-US" sz="1750" dirty="0"/>
          </a:p>
        </p:txBody>
      </p:sp>
      <p:sp>
        <p:nvSpPr>
          <p:cNvPr id="11" name="Shape 7"/>
          <p:cNvSpPr/>
          <p:nvPr/>
        </p:nvSpPr>
        <p:spPr>
          <a:xfrm>
            <a:off x="9640133" y="3104793"/>
            <a:ext cx="4196358" cy="3182422"/>
          </a:xfrm>
          <a:prstGeom prst="roundRect">
            <a:avLst>
              <a:gd name="adj" fmla="val 4597"/>
            </a:avLst>
          </a:prstGeom>
          <a:solidFill>
            <a:srgbClr val="1B1C1D"/>
          </a:solidFill>
          <a:ln w="30480">
            <a:solidFill>
              <a:srgbClr val="535455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9653" y="3104793"/>
            <a:ext cx="121920" cy="318242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988868" y="3362087"/>
            <a:ext cx="35903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Instrumente, Nu Obstacole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9988868" y="4206835"/>
            <a:ext cx="35903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Participanții au început să vadă instrumentele digitale ca aliați în munca lor, nu ca bariere de depășit.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3A3B3C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7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232862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O Comunitate cu Limbaj Comun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4086344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Unul dintre cele mai valoroase rezultate ale programului a fost crearea unui </a:t>
            </a:r>
            <a:r>
              <a:rPr lang="en-US" sz="17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limbaj comun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în rândul funcționarilor publici. Participanții la cursurile Jalonului 185 au devenit mai puțin reticenți față de noile tehnologii și mai încrezători în capacitatea lor de a le folosi în beneficiul cetățenilor.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36389"/>
            <a:ext cx="1098863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Impact la Nivelul Administrației Agricole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912144"/>
            <a:ext cx="6379607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2894</a:t>
            </a:r>
            <a:endParaRPr lang="en-US" sz="5850" dirty="0"/>
          </a:p>
        </p:txBody>
      </p:sp>
      <p:sp>
        <p:nvSpPr>
          <p:cNvPr id="4" name="Text 2"/>
          <p:cNvSpPr/>
          <p:nvPr/>
        </p:nvSpPr>
        <p:spPr>
          <a:xfrm>
            <a:off x="2565916" y="294393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Persoane formate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3434358"/>
            <a:ext cx="63796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Total participanți din administrația agricolă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456884" y="1912144"/>
            <a:ext cx="6379726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1883</a:t>
            </a:r>
            <a:endParaRPr lang="en-US" sz="5850" dirty="0"/>
          </a:p>
        </p:txBody>
      </p:sp>
      <p:sp>
        <p:nvSpPr>
          <p:cNvPr id="7" name="Text 5"/>
          <p:cNvSpPr/>
          <p:nvPr/>
        </p:nvSpPr>
        <p:spPr>
          <a:xfrm>
            <a:off x="9229130" y="294393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APIA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456884" y="3434358"/>
            <a:ext cx="63797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Cursanți la nivelul Agenției de Plăți și Intervenție pentru Agricultură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4727138"/>
            <a:ext cx="6379607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597</a:t>
            </a:r>
            <a:endParaRPr lang="en-US" sz="5850" dirty="0"/>
          </a:p>
        </p:txBody>
      </p:sp>
      <p:sp>
        <p:nvSpPr>
          <p:cNvPr id="10" name="Text 8"/>
          <p:cNvSpPr/>
          <p:nvPr/>
        </p:nvSpPr>
        <p:spPr>
          <a:xfrm>
            <a:off x="2486620" y="5758934"/>
            <a:ext cx="299382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Instituții Subordonate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93790" y="6249353"/>
            <a:ext cx="63796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Alte structuri subordonate MADR incluse în program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456884" y="4727138"/>
            <a:ext cx="6379726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414</a:t>
            </a:r>
            <a:endParaRPr lang="en-US" sz="5850" dirty="0"/>
          </a:p>
        </p:txBody>
      </p:sp>
      <p:sp>
        <p:nvSpPr>
          <p:cNvPr id="13" name="Text 11"/>
          <p:cNvSpPr/>
          <p:nvPr/>
        </p:nvSpPr>
        <p:spPr>
          <a:xfrm>
            <a:off x="9229130" y="57589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MADR Central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456884" y="6249353"/>
            <a:ext cx="63797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Reprezentanți ai Ministerului Agriculturii și Dezvoltării Rurale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93790" y="6867406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Aproximativ </a:t>
            </a:r>
            <a:r>
              <a:rPr lang="en-US" sz="17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9% din totalul cursanților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participanți la proiect provin din administrația agricolă — o contribuție semnificativă la efortul național de digitalizare.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18955"/>
            <a:ext cx="5442585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De la Formare la Acțiune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2912745"/>
            <a:ext cx="62447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Prin astfel de programe de formare, barierele digitale pot fi depășite. Rezultatele la nivelul administrației agricole confirmă că investiția în capitalul uman produce efecte reale: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568428"/>
            <a:ext cx="6244709" cy="1689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Reducerea reticenței față de noile tehnologii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Adoptarea unui limbaj digital comun între instituții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Creșterea încrederii în instrumentele digitale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Orientarea spre servicii publice de calitate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521" y="992386"/>
            <a:ext cx="6244709" cy="6244709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521" y="992386"/>
            <a:ext cx="6244709" cy="624470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3A3B3C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7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89415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Următorul Pas: Inteligența Artificială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2651879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Transformarea digitală este un drum pe care </a:t>
            </a:r>
            <a:r>
              <a:rPr lang="en-US" sz="17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deja am pornit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. Ca și cursant, aștept cu nerăbdare cursuri în domeniul </a:t>
            </a:r>
            <a:r>
              <a:rPr lang="en-US" sz="17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inteligenței artificiale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. Ca și coordonator, am responsabilitatea de a susține și accelera acest proces în instituția mea.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3790" y="4358640"/>
            <a:ext cx="7556421" cy="2976801"/>
          </a:xfrm>
          <a:prstGeom prst="roundRect">
            <a:avLst>
              <a:gd name="adj" fmla="val 1143"/>
            </a:avLst>
          </a:prstGeom>
          <a:solidFill>
            <a:srgbClr val="3A3B3C"/>
          </a:solidFill>
          <a:ln/>
        </p:spPr>
      </p:sp>
      <p:sp>
        <p:nvSpPr>
          <p:cNvPr id="7" name="Shape 4"/>
          <p:cNvSpPr/>
          <p:nvPr/>
        </p:nvSpPr>
        <p:spPr>
          <a:xfrm>
            <a:off x="793790" y="4358640"/>
            <a:ext cx="7556421" cy="1669852"/>
          </a:xfrm>
          <a:prstGeom prst="roundRect">
            <a:avLst>
              <a:gd name="adj" fmla="val 2038"/>
            </a:avLst>
          </a:prstGeom>
          <a:solidFill>
            <a:srgbClr val="3A3B3C"/>
          </a:solidFill>
          <a:ln/>
        </p:spPr>
      </p:sp>
      <p:sp>
        <p:nvSpPr>
          <p:cNvPr id="8" name="Text 5"/>
          <p:cNvSpPr/>
          <p:nvPr/>
        </p:nvSpPr>
        <p:spPr>
          <a:xfrm>
            <a:off x="1020604" y="4585453"/>
            <a:ext cx="3313652" cy="459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o-RO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În calitate de</a:t>
            </a: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ro-RO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</a:t>
            </a:r>
            <a:r>
              <a:rPr lang="en-US" sz="2200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ursant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20604" y="5075873"/>
            <a:ext cx="71027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Continuarea dezvoltării competențelor digitale, cu focus pe AI și automatizare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6028492"/>
            <a:ext cx="7556421" cy="1306949"/>
          </a:xfrm>
          <a:prstGeom prst="rect">
            <a:avLst/>
          </a:prstGeom>
          <a:solidFill>
            <a:srgbClr val="3A3B3C"/>
          </a:solidFill>
          <a:ln/>
        </p:spPr>
      </p:sp>
      <p:sp>
        <p:nvSpPr>
          <p:cNvPr id="11" name="Shape 8"/>
          <p:cNvSpPr/>
          <p:nvPr/>
        </p:nvSpPr>
        <p:spPr>
          <a:xfrm>
            <a:off x="793790" y="6028492"/>
            <a:ext cx="7556421" cy="30480"/>
          </a:xfrm>
          <a:prstGeom prst="roundRect">
            <a:avLst>
              <a:gd name="adj" fmla="val 111628"/>
            </a:avLst>
          </a:prstGeom>
          <a:solidFill>
            <a:srgbClr val="535455"/>
          </a:solidFill>
          <a:ln/>
        </p:spPr>
      </p:sp>
      <p:sp>
        <p:nvSpPr>
          <p:cNvPr id="12" name="Text 9"/>
          <p:cNvSpPr/>
          <p:nvPr/>
        </p:nvSpPr>
        <p:spPr>
          <a:xfrm>
            <a:off x="1020604" y="62553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o-RO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În calitate de c</a:t>
            </a:r>
            <a:r>
              <a:rPr lang="en-US" sz="2200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oordonator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1020604" y="6745724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Susținerea și accelerarea procesului de digitalizare în instituție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599</Words>
  <Application>Microsoft Office PowerPoint</Application>
  <PresentationFormat>Custom</PresentationFormat>
  <Paragraphs>64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Prata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Cristiana Mihaloiu</dc:creator>
  <cp:lastModifiedBy>Paula Vitriuc</cp:lastModifiedBy>
  <cp:revision>4</cp:revision>
  <dcterms:created xsi:type="dcterms:W3CDTF">2026-05-04T11:30:37Z</dcterms:created>
  <dcterms:modified xsi:type="dcterms:W3CDTF">2026-05-11T07:37:11Z</dcterms:modified>
</cp:coreProperties>
</file>