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handoutMasterIdLst>
    <p:handoutMasterId r:id="rId18"/>
  </p:handoutMasterIdLst>
  <p:sldIdLst>
    <p:sldId id="306" r:id="rId5"/>
    <p:sldId id="327" r:id="rId6"/>
    <p:sldId id="333" r:id="rId7"/>
    <p:sldId id="336" r:id="rId8"/>
    <p:sldId id="337" r:id="rId9"/>
    <p:sldId id="338" r:id="rId10"/>
    <p:sldId id="339" r:id="rId11"/>
    <p:sldId id="328" r:id="rId12"/>
    <p:sldId id="329" r:id="rId13"/>
    <p:sldId id="334" r:id="rId14"/>
    <p:sldId id="335" r:id="rId15"/>
    <p:sldId id="28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78" userDrawn="1">
          <p15:clr>
            <a:srgbClr val="A4A3A4"/>
          </p15:clr>
        </p15:guide>
        <p15:guide id="2" pos="3840" userDrawn="1">
          <p15:clr>
            <a:srgbClr val="A4A3A4"/>
          </p15:clr>
        </p15:guide>
        <p15:guide id="3" pos="7423" userDrawn="1">
          <p15:clr>
            <a:srgbClr val="A4A3A4"/>
          </p15:clr>
        </p15:guide>
        <p15:guide id="4" pos="7197" userDrawn="1">
          <p15:clr>
            <a:srgbClr val="A4A3A4"/>
          </p15:clr>
        </p15:guide>
        <p15:guide id="5" orient="horz" pos="383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7DC7616-02A5-787A-7F49-562D1D1B5311}" name="ray shostak" initials="rs" userId="ray shostak" providerId="None"/>
  <p188:author id="{317232E4-53EB-F458-056D-6B8E5CBD438F}" name="HAGER Judith (REFORM)" initials="HJ(" userId="S::Judith.HAGER@ec.europa.eu::22c07d4c-be9c-4812-8799-444c76f7beb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AGER Judith (REFORM)" initials="HJ(" lastIdx="7" clrIdx="0">
    <p:extLst>
      <p:ext uri="{19B8F6BF-5375-455C-9EA6-DF929625EA0E}">
        <p15:presenceInfo xmlns:p15="http://schemas.microsoft.com/office/powerpoint/2012/main" userId="S-1-5-21-1606980848-2025429265-839522115-14409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024EA2"/>
    <a:srgbClr val="FFD966"/>
    <a:srgbClr val="21958E"/>
    <a:srgbClr val="FFC000"/>
    <a:srgbClr val="0356B1"/>
    <a:srgbClr val="024B9C"/>
    <a:srgbClr val="035DC1"/>
    <a:srgbClr val="0044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20"/>
    <p:restoredTop sz="94915"/>
  </p:normalViewPr>
  <p:slideViewPr>
    <p:cSldViewPr snapToGrid="0">
      <p:cViewPr varScale="1">
        <p:scale>
          <a:sx n="110" d="100"/>
          <a:sy n="110" d="100"/>
        </p:scale>
        <p:origin x="450" y="114"/>
      </p:cViewPr>
      <p:guideLst>
        <p:guide orient="horz" pos="4178"/>
        <p:guide pos="3840"/>
        <p:guide pos="7423"/>
        <p:guide pos="7197"/>
        <p:guide orient="horz" pos="3838"/>
      </p:guideLst>
    </p:cSldViewPr>
  </p:slideViewPr>
  <p:notesTextViewPr>
    <p:cViewPr>
      <p:scale>
        <a:sx n="1" d="1"/>
        <a:sy n="1" d="1"/>
      </p:scale>
      <p:origin x="0" y="0"/>
    </p:cViewPr>
  </p:notesTextViewPr>
  <p:notesViewPr>
    <p:cSldViewPr snapToGrid="0" showGuides="1">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03/02/2026</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03/02/2026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12</a:t>
            </a:fld>
            <a:endParaRPr lang="en-GB"/>
          </a:p>
        </p:txBody>
      </p:sp>
    </p:spTree>
    <p:extLst>
      <p:ext uri="{BB962C8B-B14F-4D97-AF65-F5344CB8AC3E}">
        <p14:creationId xmlns:p14="http://schemas.microsoft.com/office/powerpoint/2010/main" val="20075199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09779AF7-C470-E2D3-D094-994C586C430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7999"/>
          </a:xfrm>
          <a:prstGeom prst="rect">
            <a:avLst/>
          </a:prstGeom>
        </p:spPr>
      </p:pic>
      <p:sp>
        <p:nvSpPr>
          <p:cNvPr id="13" name="Text Placeholder 9">
            <a:extLst>
              <a:ext uri="{FF2B5EF4-FFF2-40B4-BE49-F238E27FC236}">
                <a16:creationId xmlns:a16="http://schemas.microsoft.com/office/drawing/2014/main" xmlns="" id="{AD961C11-6DF2-6C1C-58DA-4EC19D8C45E0}"/>
              </a:ext>
            </a:extLst>
          </p:cNvPr>
          <p:cNvSpPr>
            <a:spLocks noGrp="1"/>
          </p:cNvSpPr>
          <p:nvPr>
            <p:ph type="body" sz="quarter" idx="13" hasCustomPrompt="1"/>
          </p:nvPr>
        </p:nvSpPr>
        <p:spPr>
          <a:xfrm>
            <a:off x="2717321" y="2001838"/>
            <a:ext cx="8712679" cy="967265"/>
          </a:xfrm>
          <a:prstGeom prst="rect">
            <a:avLst/>
          </a:prstGeom>
        </p:spPr>
        <p:txBody>
          <a:bodyPr/>
          <a:lstStyle>
            <a:lvl1pPr marL="0" indent="0" algn="r">
              <a:lnSpc>
                <a:spcPct val="100000"/>
              </a:lnSpc>
              <a:buFontTx/>
              <a:buNone/>
              <a:defRPr b="1" i="1">
                <a:solidFill>
                  <a:schemeClr val="bg1"/>
                </a:solidFill>
                <a:latin typeface="Arial" panose="020B0604020202020204" pitchFamily="34" charset="0"/>
                <a:cs typeface="Arial" panose="020B0604020202020204" pitchFamily="34" charset="0"/>
              </a:defRPr>
            </a:lvl1pPr>
          </a:lstStyle>
          <a:p>
            <a:pPr lvl="0"/>
            <a:r>
              <a:rPr lang="en-US" dirty="0"/>
              <a:t>[TITLE]</a:t>
            </a:r>
          </a:p>
        </p:txBody>
      </p:sp>
      <p:sp>
        <p:nvSpPr>
          <p:cNvPr id="14" name="Text Placeholder 11">
            <a:extLst>
              <a:ext uri="{FF2B5EF4-FFF2-40B4-BE49-F238E27FC236}">
                <a16:creationId xmlns:a16="http://schemas.microsoft.com/office/drawing/2014/main" xmlns="" id="{62EAC60B-75AE-CB67-2347-1D1FAA5995F8}"/>
              </a:ext>
            </a:extLst>
          </p:cNvPr>
          <p:cNvSpPr>
            <a:spLocks noGrp="1"/>
          </p:cNvSpPr>
          <p:nvPr>
            <p:ph type="body" sz="quarter" idx="14" hasCustomPrompt="1"/>
          </p:nvPr>
        </p:nvSpPr>
        <p:spPr>
          <a:xfrm>
            <a:off x="3657600" y="3061178"/>
            <a:ext cx="7772400" cy="648809"/>
          </a:xfrm>
          <a:prstGeom prst="rect">
            <a:avLst/>
          </a:prstGeom>
        </p:spPr>
        <p:txBody>
          <a:bodyPr>
            <a:normAutofit/>
          </a:bodyPr>
          <a:lstStyle>
            <a:lvl1pPr marL="0" indent="0" algn="r">
              <a:buFontTx/>
              <a:buNone/>
              <a:defRPr sz="2000" b="1" i="1">
                <a:solidFill>
                  <a:schemeClr val="bg1"/>
                </a:solidFill>
                <a:latin typeface="Arial" panose="020B0604020202020204" pitchFamily="34" charset="0"/>
                <a:cs typeface="Arial" panose="020B0604020202020204" pitchFamily="34" charset="0"/>
              </a:defRPr>
            </a:lvl1pPr>
          </a:lstStyle>
          <a:p>
            <a:pPr lvl="0"/>
            <a:r>
              <a:rPr lang="en-US" dirty="0"/>
              <a:t>[Subtitle]</a:t>
            </a:r>
          </a:p>
        </p:txBody>
      </p:sp>
      <p:sp>
        <p:nvSpPr>
          <p:cNvPr id="16" name="Text Placeholder 13">
            <a:extLst>
              <a:ext uri="{FF2B5EF4-FFF2-40B4-BE49-F238E27FC236}">
                <a16:creationId xmlns:a16="http://schemas.microsoft.com/office/drawing/2014/main" xmlns="" id="{F5A3A891-1421-4EEB-2499-F3EF697D5EE8}"/>
              </a:ext>
            </a:extLst>
          </p:cNvPr>
          <p:cNvSpPr>
            <a:spLocks noGrp="1"/>
          </p:cNvSpPr>
          <p:nvPr>
            <p:ph type="body" sz="quarter" idx="15" hasCustomPrompt="1"/>
          </p:nvPr>
        </p:nvSpPr>
        <p:spPr>
          <a:xfrm>
            <a:off x="7708691" y="4032355"/>
            <a:ext cx="3721309" cy="476250"/>
          </a:xfrm>
          <a:prstGeom prst="rect">
            <a:avLst/>
          </a:prstGeom>
        </p:spPr>
        <p:txBody>
          <a:bodyPr>
            <a:normAutofit/>
          </a:bodyPr>
          <a:lstStyle>
            <a:lvl1pPr marL="0" indent="0" algn="r">
              <a:buFontTx/>
              <a:buNone/>
              <a:defRPr sz="2000" b="1" i="1">
                <a:solidFill>
                  <a:schemeClr val="bg1"/>
                </a:solidFill>
                <a:latin typeface="Arial" panose="020B0604020202020204" pitchFamily="34" charset="0"/>
                <a:cs typeface="Arial" panose="020B0604020202020204" pitchFamily="34" charset="0"/>
              </a:defRPr>
            </a:lvl1pPr>
          </a:lstStyle>
          <a:p>
            <a:pPr lvl="0"/>
            <a:r>
              <a:rPr lang="en-US" dirty="0"/>
              <a:t>[Date]</a:t>
            </a:r>
            <a:endParaRPr lang="en-IE" dirty="0"/>
          </a:p>
        </p:txBody>
      </p:sp>
      <p:sp>
        <p:nvSpPr>
          <p:cNvPr id="3" name="Picture Placeholder 2">
            <a:extLst>
              <a:ext uri="{FF2B5EF4-FFF2-40B4-BE49-F238E27FC236}">
                <a16:creationId xmlns:a16="http://schemas.microsoft.com/office/drawing/2014/main" xmlns="" id="{C20839C9-8463-06BD-8FE4-AE915EF273E1}"/>
              </a:ext>
            </a:extLst>
          </p:cNvPr>
          <p:cNvSpPr>
            <a:spLocks noGrp="1"/>
          </p:cNvSpPr>
          <p:nvPr>
            <p:ph type="pic" sz="quarter" idx="16" hasCustomPrompt="1"/>
          </p:nvPr>
        </p:nvSpPr>
        <p:spPr>
          <a:xfrm>
            <a:off x="8934450" y="6075362"/>
            <a:ext cx="2838450" cy="552450"/>
          </a:xfrm>
        </p:spPr>
        <p:txBody>
          <a:bodyPr/>
          <a:lstStyle>
            <a:lvl1pPr marL="0" indent="0">
              <a:buNone/>
              <a:defRPr sz="1600" i="1">
                <a:solidFill>
                  <a:srgbClr val="00B050"/>
                </a:solidFill>
              </a:defRPr>
            </a:lvl1pPr>
          </a:lstStyle>
          <a:p>
            <a:r>
              <a:rPr lang="fr-BE" dirty="0"/>
              <a:t>Insert logo of BA </a:t>
            </a:r>
            <a:r>
              <a:rPr lang="fr-BE" dirty="0" err="1"/>
              <a:t>here</a:t>
            </a:r>
            <a:endParaRPr lang="en-IE" dirty="0"/>
          </a:p>
        </p:txBody>
      </p:sp>
      <p:sp>
        <p:nvSpPr>
          <p:cNvPr id="2" name="Picture Placeholder 2">
            <a:extLst>
              <a:ext uri="{FF2B5EF4-FFF2-40B4-BE49-F238E27FC236}">
                <a16:creationId xmlns:a16="http://schemas.microsoft.com/office/drawing/2014/main" xmlns="" id="{5E7B100F-3BF5-F894-1956-44E204BE49C3}"/>
              </a:ext>
            </a:extLst>
          </p:cNvPr>
          <p:cNvSpPr>
            <a:spLocks noGrp="1"/>
          </p:cNvSpPr>
          <p:nvPr>
            <p:ph type="pic" sz="quarter" idx="17" hasCustomPrompt="1"/>
          </p:nvPr>
        </p:nvSpPr>
        <p:spPr>
          <a:xfrm>
            <a:off x="4705350" y="6075362"/>
            <a:ext cx="2838450" cy="552450"/>
          </a:xfrm>
        </p:spPr>
        <p:txBody>
          <a:bodyPr/>
          <a:lstStyle>
            <a:lvl1pPr marL="0" indent="0">
              <a:buNone/>
              <a:defRPr sz="1600" i="1">
                <a:solidFill>
                  <a:srgbClr val="00B050"/>
                </a:solidFill>
              </a:defRPr>
            </a:lvl1pPr>
          </a:lstStyle>
          <a:p>
            <a:r>
              <a:rPr lang="fr-BE" dirty="0"/>
              <a:t>Insert logo of provider </a:t>
            </a:r>
            <a:r>
              <a:rPr lang="fr-BE" dirty="0" err="1"/>
              <a:t>here</a:t>
            </a:r>
            <a:endParaRPr lang="en-IE" dirty="0"/>
          </a:p>
        </p:txBody>
      </p:sp>
    </p:spTree>
    <p:extLst>
      <p:ext uri="{BB962C8B-B14F-4D97-AF65-F5344CB8AC3E}">
        <p14:creationId xmlns:p14="http://schemas.microsoft.com/office/powerpoint/2010/main" val="1642030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3BB21A6-EE87-45EB-45A8-28102844B0B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9962" cy="6858000"/>
          </a:xfrm>
          <a:prstGeom prst="rect">
            <a:avLst/>
          </a:prstGeom>
        </p:spPr>
      </p:pic>
      <p:sp>
        <p:nvSpPr>
          <p:cNvPr id="2" name="Picture Placeholder 2">
            <a:extLst>
              <a:ext uri="{FF2B5EF4-FFF2-40B4-BE49-F238E27FC236}">
                <a16:creationId xmlns:a16="http://schemas.microsoft.com/office/drawing/2014/main" xmlns="" id="{281F0156-69CF-BF7D-CD95-532F3D973DA7}"/>
              </a:ext>
            </a:extLst>
          </p:cNvPr>
          <p:cNvSpPr>
            <a:spLocks noGrp="1"/>
          </p:cNvSpPr>
          <p:nvPr>
            <p:ph type="pic" sz="quarter" idx="16" hasCustomPrompt="1"/>
          </p:nvPr>
        </p:nvSpPr>
        <p:spPr>
          <a:xfrm>
            <a:off x="8934450" y="6075362"/>
            <a:ext cx="2838450" cy="552450"/>
          </a:xfrm>
        </p:spPr>
        <p:txBody>
          <a:bodyPr/>
          <a:lstStyle>
            <a:lvl1pPr marL="0" indent="0">
              <a:buNone/>
              <a:defRPr sz="1600" i="1">
                <a:solidFill>
                  <a:srgbClr val="00B050"/>
                </a:solidFill>
              </a:defRPr>
            </a:lvl1pPr>
          </a:lstStyle>
          <a:p>
            <a:r>
              <a:rPr lang="fr-BE" dirty="0"/>
              <a:t>Insert logo of BA </a:t>
            </a:r>
            <a:r>
              <a:rPr lang="fr-BE" dirty="0" err="1"/>
              <a:t>here</a:t>
            </a:r>
            <a:endParaRPr lang="en-IE" dirty="0"/>
          </a:p>
        </p:txBody>
      </p:sp>
      <p:sp>
        <p:nvSpPr>
          <p:cNvPr id="3" name="Picture Placeholder 2">
            <a:extLst>
              <a:ext uri="{FF2B5EF4-FFF2-40B4-BE49-F238E27FC236}">
                <a16:creationId xmlns:a16="http://schemas.microsoft.com/office/drawing/2014/main" xmlns="" id="{F187C3FB-4B65-96B8-B839-8E32CA018A35}"/>
              </a:ext>
            </a:extLst>
          </p:cNvPr>
          <p:cNvSpPr>
            <a:spLocks noGrp="1"/>
          </p:cNvSpPr>
          <p:nvPr>
            <p:ph type="pic" sz="quarter" idx="17" hasCustomPrompt="1"/>
          </p:nvPr>
        </p:nvSpPr>
        <p:spPr>
          <a:xfrm>
            <a:off x="4705350" y="6075362"/>
            <a:ext cx="2838450" cy="552450"/>
          </a:xfrm>
        </p:spPr>
        <p:txBody>
          <a:bodyPr/>
          <a:lstStyle>
            <a:lvl1pPr marL="0" indent="0">
              <a:buNone/>
              <a:defRPr sz="1600" i="1">
                <a:solidFill>
                  <a:srgbClr val="00B050"/>
                </a:solidFill>
              </a:defRPr>
            </a:lvl1pPr>
          </a:lstStyle>
          <a:p>
            <a:r>
              <a:rPr lang="fr-BE" dirty="0"/>
              <a:t>Insert logo of provider </a:t>
            </a:r>
            <a:r>
              <a:rPr lang="fr-BE" dirty="0" err="1"/>
              <a:t>here</a:t>
            </a:r>
            <a:endParaRPr lang="en-IE" dirty="0"/>
          </a:p>
        </p:txBody>
      </p:sp>
    </p:spTree>
    <p:extLst>
      <p:ext uri="{BB962C8B-B14F-4D97-AF65-F5344CB8AC3E}">
        <p14:creationId xmlns:p14="http://schemas.microsoft.com/office/powerpoint/2010/main" val="344697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descr="A yellow and blue rectangle&#10;&#10;Description automatically generated">
            <a:extLst>
              <a:ext uri="{FF2B5EF4-FFF2-40B4-BE49-F238E27FC236}">
                <a16:creationId xmlns:a16="http://schemas.microsoft.com/office/drawing/2014/main" xmlns="" id="{DFE1052B-C156-E80D-41D5-12FC76C1802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ext Placeholder 5">
            <a:extLst>
              <a:ext uri="{FF2B5EF4-FFF2-40B4-BE49-F238E27FC236}">
                <a16:creationId xmlns:a16="http://schemas.microsoft.com/office/drawing/2014/main" xmlns="" id="{69890FA9-9EA8-C384-65AD-76308EE56DD9}"/>
              </a:ext>
            </a:extLst>
          </p:cNvPr>
          <p:cNvSpPr>
            <a:spLocks noGrp="1"/>
          </p:cNvSpPr>
          <p:nvPr>
            <p:ph type="body" sz="quarter" idx="10" hasCustomPrompt="1"/>
          </p:nvPr>
        </p:nvSpPr>
        <p:spPr>
          <a:xfrm>
            <a:off x="655638" y="1371600"/>
            <a:ext cx="3959225" cy="2293938"/>
          </a:xfrm>
        </p:spPr>
        <p:txBody>
          <a:bodyPr/>
          <a:lstStyle>
            <a:lvl1pPr marL="0" indent="0">
              <a:buFontTx/>
              <a:buNone/>
              <a:defRPr sz="4000"/>
            </a:lvl1pPr>
          </a:lstStyle>
          <a:p>
            <a:pPr lvl="0"/>
            <a:r>
              <a:rPr lang="fr-BE" dirty="0" err="1"/>
              <a:t>Title</a:t>
            </a:r>
            <a:endParaRPr lang="en-IE" dirty="0"/>
          </a:p>
        </p:txBody>
      </p:sp>
      <p:sp>
        <p:nvSpPr>
          <p:cNvPr id="2" name="Picture Placeholder 2">
            <a:extLst>
              <a:ext uri="{FF2B5EF4-FFF2-40B4-BE49-F238E27FC236}">
                <a16:creationId xmlns:a16="http://schemas.microsoft.com/office/drawing/2014/main" xmlns="" id="{913823BC-440C-A650-F3FB-B16141B31238}"/>
              </a:ext>
            </a:extLst>
          </p:cNvPr>
          <p:cNvSpPr>
            <a:spLocks noGrp="1"/>
          </p:cNvSpPr>
          <p:nvPr>
            <p:ph type="pic" sz="quarter" idx="16" hasCustomPrompt="1"/>
          </p:nvPr>
        </p:nvSpPr>
        <p:spPr>
          <a:xfrm>
            <a:off x="8934450" y="6075362"/>
            <a:ext cx="2838450" cy="552450"/>
          </a:xfrm>
        </p:spPr>
        <p:txBody>
          <a:bodyPr/>
          <a:lstStyle>
            <a:lvl1pPr marL="0" indent="0">
              <a:buNone/>
              <a:defRPr sz="1600" i="1">
                <a:solidFill>
                  <a:srgbClr val="00B050"/>
                </a:solidFill>
              </a:defRPr>
            </a:lvl1pPr>
          </a:lstStyle>
          <a:p>
            <a:r>
              <a:rPr lang="fr-BE" dirty="0"/>
              <a:t>Insert logo of BA </a:t>
            </a:r>
            <a:r>
              <a:rPr lang="fr-BE" dirty="0" err="1"/>
              <a:t>here</a:t>
            </a:r>
            <a:endParaRPr lang="en-IE" dirty="0"/>
          </a:p>
        </p:txBody>
      </p:sp>
      <p:sp>
        <p:nvSpPr>
          <p:cNvPr id="3" name="Picture Placeholder 2">
            <a:extLst>
              <a:ext uri="{FF2B5EF4-FFF2-40B4-BE49-F238E27FC236}">
                <a16:creationId xmlns:a16="http://schemas.microsoft.com/office/drawing/2014/main" xmlns="" id="{EFECCA6D-AE7C-2A39-B5BE-1EB67073464D}"/>
              </a:ext>
            </a:extLst>
          </p:cNvPr>
          <p:cNvSpPr>
            <a:spLocks noGrp="1"/>
          </p:cNvSpPr>
          <p:nvPr>
            <p:ph type="pic" sz="quarter" idx="17" hasCustomPrompt="1"/>
          </p:nvPr>
        </p:nvSpPr>
        <p:spPr>
          <a:xfrm>
            <a:off x="4705350" y="6075362"/>
            <a:ext cx="2838450" cy="552450"/>
          </a:xfrm>
        </p:spPr>
        <p:txBody>
          <a:bodyPr/>
          <a:lstStyle>
            <a:lvl1pPr marL="0" indent="0">
              <a:buNone/>
              <a:defRPr sz="1600" i="1">
                <a:solidFill>
                  <a:srgbClr val="00B050"/>
                </a:solidFill>
              </a:defRPr>
            </a:lvl1pPr>
          </a:lstStyle>
          <a:p>
            <a:r>
              <a:rPr lang="fr-BE" dirty="0"/>
              <a:t>Insert logo of provider </a:t>
            </a:r>
            <a:r>
              <a:rPr lang="fr-BE" dirty="0" err="1"/>
              <a:t>here</a:t>
            </a:r>
            <a:endParaRPr lang="en-IE" dirty="0"/>
          </a:p>
        </p:txBody>
      </p:sp>
    </p:spTree>
    <p:extLst>
      <p:ext uri="{BB962C8B-B14F-4D97-AF65-F5344CB8AC3E}">
        <p14:creationId xmlns:p14="http://schemas.microsoft.com/office/powerpoint/2010/main" val="2551853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6C3FB2E-554F-1340-AC10-52BB72E15EF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 y="0"/>
            <a:ext cx="12191998" cy="6857999"/>
          </a:xfrm>
          <a:prstGeom prst="rect">
            <a:avLst/>
          </a:prstGeom>
        </p:spPr>
      </p:pic>
      <p:sp>
        <p:nvSpPr>
          <p:cNvPr id="5" name="Rectangle 4">
            <a:extLst>
              <a:ext uri="{FF2B5EF4-FFF2-40B4-BE49-F238E27FC236}">
                <a16:creationId xmlns:a16="http://schemas.microsoft.com/office/drawing/2014/main" xmlns="" id="{3F651C9A-578D-BC0B-842D-2A5F27CAC476}"/>
              </a:ext>
            </a:extLst>
          </p:cNvPr>
          <p:cNvSpPr/>
          <p:nvPr userDrawn="1"/>
        </p:nvSpPr>
        <p:spPr>
          <a:xfrm>
            <a:off x="828000" y="0"/>
            <a:ext cx="28800" cy="1285200"/>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Text Placeholder 11">
            <a:extLst>
              <a:ext uri="{FF2B5EF4-FFF2-40B4-BE49-F238E27FC236}">
                <a16:creationId xmlns:a16="http://schemas.microsoft.com/office/drawing/2014/main" xmlns="" id="{5B9C474D-323F-9F1D-1EEC-36EC065F1DC2}"/>
              </a:ext>
            </a:extLst>
          </p:cNvPr>
          <p:cNvSpPr>
            <a:spLocks noGrp="1"/>
          </p:cNvSpPr>
          <p:nvPr>
            <p:ph type="body" sz="quarter" idx="10" hasCustomPrompt="1"/>
          </p:nvPr>
        </p:nvSpPr>
        <p:spPr>
          <a:xfrm>
            <a:off x="970725" y="422600"/>
            <a:ext cx="10566400" cy="974725"/>
          </a:xfrm>
        </p:spPr>
        <p:txBody>
          <a:bodyPr/>
          <a:lstStyle>
            <a:lvl1pPr marL="0" indent="0">
              <a:buFontTx/>
              <a:buNone/>
              <a:defRPr sz="4000">
                <a:latin typeface="+mj-lt"/>
              </a:defRPr>
            </a:lvl1pPr>
          </a:lstStyle>
          <a:p>
            <a:pPr marL="0" marR="0" lvl="0" indent="0" algn="l" defTabSz="914400" rtl="0" eaLnBrk="1" fontAlgn="auto" latinLnBrk="0" hangingPunct="1">
              <a:lnSpc>
                <a:spcPct val="100000"/>
              </a:lnSpc>
              <a:spcBef>
                <a:spcPts val="0"/>
              </a:spcBef>
              <a:spcAft>
                <a:spcPts val="1800"/>
              </a:spcAft>
              <a:buClr>
                <a:schemeClr val="tx2"/>
              </a:buClr>
              <a:buSzTx/>
              <a:buFontTx/>
              <a:buNone/>
              <a:tabLst/>
              <a:defRPr/>
            </a:pPr>
            <a:r>
              <a:rPr lang="en-GB" dirty="0">
                <a:solidFill>
                  <a:srgbClr val="21958E"/>
                </a:solidFill>
              </a:rPr>
              <a:t>TITLE</a:t>
            </a:r>
          </a:p>
          <a:p>
            <a:pPr lvl="0"/>
            <a:endParaRPr lang="en-IE" dirty="0"/>
          </a:p>
        </p:txBody>
      </p:sp>
      <p:sp>
        <p:nvSpPr>
          <p:cNvPr id="2" name="Picture Placeholder 2">
            <a:extLst>
              <a:ext uri="{FF2B5EF4-FFF2-40B4-BE49-F238E27FC236}">
                <a16:creationId xmlns:a16="http://schemas.microsoft.com/office/drawing/2014/main" xmlns="" id="{9B7D873D-B3A5-C6F5-E1C2-3B1C22D49956}"/>
              </a:ext>
            </a:extLst>
          </p:cNvPr>
          <p:cNvSpPr>
            <a:spLocks noGrp="1"/>
          </p:cNvSpPr>
          <p:nvPr>
            <p:ph type="pic" sz="quarter" idx="16" hasCustomPrompt="1"/>
          </p:nvPr>
        </p:nvSpPr>
        <p:spPr>
          <a:xfrm>
            <a:off x="8934450" y="6075362"/>
            <a:ext cx="2838450" cy="552450"/>
          </a:xfrm>
        </p:spPr>
        <p:txBody>
          <a:bodyPr/>
          <a:lstStyle>
            <a:lvl1pPr marL="0" indent="0">
              <a:buNone/>
              <a:defRPr sz="1600" i="1">
                <a:solidFill>
                  <a:srgbClr val="00B050"/>
                </a:solidFill>
              </a:defRPr>
            </a:lvl1pPr>
          </a:lstStyle>
          <a:p>
            <a:r>
              <a:rPr lang="fr-BE" dirty="0"/>
              <a:t>Insert logo of BA </a:t>
            </a:r>
            <a:r>
              <a:rPr lang="fr-BE" dirty="0" err="1"/>
              <a:t>here</a:t>
            </a:r>
            <a:endParaRPr lang="en-IE" dirty="0"/>
          </a:p>
        </p:txBody>
      </p:sp>
      <p:sp>
        <p:nvSpPr>
          <p:cNvPr id="4" name="Picture Placeholder 2">
            <a:extLst>
              <a:ext uri="{FF2B5EF4-FFF2-40B4-BE49-F238E27FC236}">
                <a16:creationId xmlns:a16="http://schemas.microsoft.com/office/drawing/2014/main" xmlns="" id="{466CCAF7-3A06-331F-FB75-F95B6BA350D1}"/>
              </a:ext>
            </a:extLst>
          </p:cNvPr>
          <p:cNvSpPr>
            <a:spLocks noGrp="1"/>
          </p:cNvSpPr>
          <p:nvPr>
            <p:ph type="pic" sz="quarter" idx="17" hasCustomPrompt="1"/>
          </p:nvPr>
        </p:nvSpPr>
        <p:spPr>
          <a:xfrm>
            <a:off x="4705350" y="6075362"/>
            <a:ext cx="2838450" cy="552450"/>
          </a:xfrm>
        </p:spPr>
        <p:txBody>
          <a:bodyPr/>
          <a:lstStyle>
            <a:lvl1pPr marL="0" indent="0">
              <a:buNone/>
              <a:defRPr sz="1600" i="1">
                <a:solidFill>
                  <a:srgbClr val="00B050"/>
                </a:solidFill>
              </a:defRPr>
            </a:lvl1pPr>
          </a:lstStyle>
          <a:p>
            <a:r>
              <a:rPr lang="fr-BE" dirty="0"/>
              <a:t>Insert logo of provider </a:t>
            </a:r>
            <a:r>
              <a:rPr lang="fr-BE" dirty="0" err="1"/>
              <a:t>here</a:t>
            </a:r>
            <a:endParaRPr lang="en-IE" dirty="0"/>
          </a:p>
        </p:txBody>
      </p:sp>
    </p:spTree>
    <p:extLst>
      <p:ext uri="{BB962C8B-B14F-4D97-AF65-F5344CB8AC3E}">
        <p14:creationId xmlns:p14="http://schemas.microsoft.com/office/powerpoint/2010/main" val="2938641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1">
                    <a:lumMod val="50000"/>
                  </a:schemeClr>
                </a:solidFill>
              </a:defRPr>
            </a:lvl1pPr>
          </a:lstStyle>
          <a:p>
            <a:r>
              <a:rPr lang="en-US" dirty="0"/>
              <a:t>Click to edit Master title style</a:t>
            </a:r>
            <a:endParaRPr lang="en-GB" dirty="0"/>
          </a:p>
        </p:txBody>
      </p: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3" name="Picture 2" descr="A close-up of a sign&#10;&#10;Description automatically generated">
            <a:extLst>
              <a:ext uri="{FF2B5EF4-FFF2-40B4-BE49-F238E27FC236}">
                <a16:creationId xmlns:a16="http://schemas.microsoft.com/office/drawing/2014/main" xmlns="" id="{2F8A48EE-ABA6-D381-3463-1A588E04A25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6074"/>
            <a:ext cx="3284478" cy="675576"/>
          </a:xfrm>
          <a:prstGeom prst="rect">
            <a:avLst/>
          </a:prstGeom>
        </p:spPr>
      </p:pic>
    </p:spTree>
    <p:extLst>
      <p:ext uri="{BB962C8B-B14F-4D97-AF65-F5344CB8AC3E}">
        <p14:creationId xmlns:p14="http://schemas.microsoft.com/office/powerpoint/2010/main" val="16886048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4" r:id="rId3"/>
    <p:sldLayoutId id="2147483673" r:id="rId4"/>
    <p:sldLayoutId id="2147483669" r:id="rId5"/>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1.png"/><Relationship Id="rId2"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14.png"/><Relationship Id="rId2"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1.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formaredigitalaanfp.eu/" TargetMode="External"/><Relationship Id="rId7" Type="http://schemas.openxmlformats.org/officeDocument/2006/relationships/image" Target="../media/image12.png"/><Relationship Id="rId2" Type="http://schemas.openxmlformats.org/officeDocument/2006/relationships/image" Target="../media/image15.jpeg"/><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hyperlink" Target="https://elearn.euro-jobs.ro/" TargetMode="External"/><Relationship Id="rId4" Type="http://schemas.openxmlformats.org/officeDocument/2006/relationships/hyperlink" Target="http://www.formaredigitalaanfp.eu/" TargetMode="External"/><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legislatie.just.ro/public/DetaliiDocument/296812" TargetMode="External"/><Relationship Id="rId7" Type="http://schemas.openxmlformats.org/officeDocument/2006/relationships/image" Target="../media/image11.png"/><Relationship Id="rId2" Type="http://schemas.openxmlformats.org/officeDocument/2006/relationships/hyperlink" Target="https://publications.jrc.ec.europa.eu/repository/handle/JRC144121" TargetMode="Externa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hyperlink" Target="https://joint-research-centre.ec.europa.eu/digcompedu/digcompedu-framework/digcompedu-translations_en" TargetMode="External"/><Relationship Id="rId10" Type="http://schemas.openxmlformats.org/officeDocument/2006/relationships/image" Target="../media/image14.png"/><Relationship Id="rId4" Type="http://schemas.openxmlformats.org/officeDocument/2006/relationships/hyperlink" Target="https://legislatie.just.ro/Public/DetaliiDocument/302358" TargetMode="External"/><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documents.worldbank.org/en/publication/documents-reports/documentdetail/099071725093035542/p506325-665cc739-4063-4e2a-8596-36ccf68fab4d" TargetMode="Externa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B2F78BE6-2448-072E-34E8-0A5FE7323F89}"/>
              </a:ext>
            </a:extLst>
          </p:cNvPr>
          <p:cNvSpPr>
            <a:spLocks noGrp="1"/>
          </p:cNvSpPr>
          <p:nvPr>
            <p:ph type="body" sz="quarter" idx="15"/>
          </p:nvPr>
        </p:nvSpPr>
        <p:spPr>
          <a:xfrm>
            <a:off x="7708691" y="3805646"/>
            <a:ext cx="3721309" cy="702959"/>
          </a:xfrm>
        </p:spPr>
        <p:txBody>
          <a:bodyPr>
            <a:normAutofit fontScale="70000" lnSpcReduction="20000"/>
          </a:bodyPr>
          <a:lstStyle/>
          <a:p>
            <a:r>
              <a:rPr lang="ro-RO" dirty="0" smtClean="0"/>
              <a:t>Cristina </a:t>
            </a:r>
            <a:r>
              <a:rPr lang="ro-RO" dirty="0" err="1" smtClean="0"/>
              <a:t>Panțîru</a:t>
            </a:r>
            <a:r>
              <a:rPr lang="ro-RO" dirty="0" smtClean="0"/>
              <a:t>, manager public ANFP</a:t>
            </a:r>
          </a:p>
          <a:p>
            <a:r>
              <a:rPr lang="en-GB" dirty="0" smtClean="0"/>
              <a:t>Bu</a:t>
            </a:r>
            <a:r>
              <a:rPr lang="ro-RO" dirty="0" err="1"/>
              <a:t>curești</a:t>
            </a:r>
            <a:r>
              <a:rPr lang="en-GB" dirty="0"/>
              <a:t>, </a:t>
            </a:r>
            <a:r>
              <a:rPr lang="ro-RO" dirty="0" smtClean="0"/>
              <a:t>10</a:t>
            </a:r>
            <a:r>
              <a:rPr lang="ro-RO" dirty="0" smtClean="0"/>
              <a:t>.02.2026</a:t>
            </a:r>
            <a:endParaRPr lang="en-GB" dirty="0"/>
          </a:p>
        </p:txBody>
      </p:sp>
      <p:sp>
        <p:nvSpPr>
          <p:cNvPr id="9" name="Text Box 3"/>
          <p:cNvSpPr txBox="1"/>
          <p:nvPr/>
        </p:nvSpPr>
        <p:spPr>
          <a:xfrm>
            <a:off x="0" y="4824661"/>
            <a:ext cx="6416675" cy="63563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CA" sz="1100" i="1"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This project is carried out with funding by the European Union via the Technical Support Instrument managed by the European Commission's Directorate General for Structural Reform Support (DG REFORM) and implemented by the World Bank with the support and the partnership of DG REFORM.</a:t>
            </a:r>
            <a:endParaRPr lang="fr-BE" sz="1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Placeholder 10">
            <a:extLst>
              <a:ext uri="{FF2B5EF4-FFF2-40B4-BE49-F238E27FC236}">
                <a16:creationId xmlns:a16="http://schemas.microsoft.com/office/drawing/2014/main" xmlns="" id="{5E6A26C1-55F6-18C4-AC66-4F245F0B7353}"/>
              </a:ext>
            </a:extLst>
          </p:cNvPr>
          <p:cNvSpPr>
            <a:spLocks noGrp="1"/>
          </p:cNvSpPr>
          <p:nvPr>
            <p:ph type="body" sz="quarter" idx="13"/>
          </p:nvPr>
        </p:nvSpPr>
        <p:spPr>
          <a:xfrm>
            <a:off x="1828801" y="2001838"/>
            <a:ext cx="9601200" cy="1415451"/>
          </a:xfrm>
        </p:spPr>
        <p:txBody>
          <a:bodyPr/>
          <a:lstStyle/>
          <a:p>
            <a:r>
              <a:rPr lang="ro-RO" i="0" dirty="0" smtClean="0">
                <a:solidFill>
                  <a:srgbClr val="FFD966"/>
                </a:solidFill>
              </a:rPr>
              <a:t>Agenția Națională a Funcționarilor Publici</a:t>
            </a:r>
          </a:p>
          <a:p>
            <a:r>
              <a:rPr lang="ro-RO" sz="3200" dirty="0" smtClean="0">
                <a:solidFill>
                  <a:srgbClr val="FFD966"/>
                </a:solidFill>
              </a:rPr>
              <a:t>Cadrul de competențe digitale generale pentru funcționarii publici – proiect TSI 2024</a:t>
            </a:r>
            <a:endParaRPr lang="en-US" sz="3200" dirty="0">
              <a:solidFill>
                <a:srgbClr val="FFD966"/>
              </a:solidFill>
            </a:endParaRPr>
          </a:p>
        </p:txBody>
      </p:sp>
      <p:pic>
        <p:nvPicPr>
          <p:cNvPr id="19" name="Picture 18">
            <a:extLst>
              <a:ext uri="{FF2B5EF4-FFF2-40B4-BE49-F238E27FC236}">
                <a16:creationId xmlns:a16="http://schemas.microsoft.com/office/drawing/2014/main" xmlns="" id="{AFD6C3D8-8335-A8C6-6B40-8E5C5084F5CA}"/>
              </a:ext>
            </a:extLst>
          </p:cNvPr>
          <p:cNvPicPr/>
          <p:nvPr/>
        </p:nvPicPr>
        <p:blipFill>
          <a:blip r:embed="rId2">
            <a:extLst>
              <a:ext uri="{28A0092B-C50C-407E-A947-70E740481C1C}">
                <a14:useLocalDpi xmlns:a14="http://schemas.microsoft.com/office/drawing/2010/main"/>
              </a:ext>
            </a:extLst>
          </a:blip>
          <a:srcRect/>
          <a:stretch>
            <a:fillRect/>
          </a:stretch>
        </p:blipFill>
        <p:spPr bwMode="auto">
          <a:xfrm>
            <a:off x="3208337" y="6066270"/>
            <a:ext cx="2335213" cy="561542"/>
          </a:xfrm>
          <a:prstGeom prst="rect">
            <a:avLst/>
          </a:prstGeom>
          <a:noFill/>
          <a:ln>
            <a:noFill/>
          </a:ln>
        </p:spPr>
      </p:pic>
      <p:pic>
        <p:nvPicPr>
          <p:cNvPr id="20" name="Picture 19">
            <a:extLst>
              <a:ext uri="{FF2B5EF4-FFF2-40B4-BE49-F238E27FC236}">
                <a16:creationId xmlns:a16="http://schemas.microsoft.com/office/drawing/2014/main" xmlns="" id="{8A035F69-AC57-4D88-A50C-88D06A1123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06832" y="6009018"/>
            <a:ext cx="718117" cy="676045"/>
          </a:xfrm>
          <a:prstGeom prst="rect">
            <a:avLst/>
          </a:prstGeom>
        </p:spPr>
      </p:pic>
      <p:pic>
        <p:nvPicPr>
          <p:cNvPr id="21" name="Picture 20">
            <a:extLst>
              <a:ext uri="{FF2B5EF4-FFF2-40B4-BE49-F238E27FC236}">
                <a16:creationId xmlns:a16="http://schemas.microsoft.com/office/drawing/2014/main" xmlns="" id="{B2BD2334-9B6C-D192-670F-1219DE23AD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66439" y="6066270"/>
            <a:ext cx="1235572" cy="561542"/>
          </a:xfrm>
          <a:prstGeom prst="rect">
            <a:avLst/>
          </a:prstGeom>
        </p:spPr>
      </p:pic>
      <p:pic>
        <p:nvPicPr>
          <p:cNvPr id="22" name="Picture 21">
            <a:extLst>
              <a:ext uri="{FF2B5EF4-FFF2-40B4-BE49-F238E27FC236}">
                <a16:creationId xmlns:a16="http://schemas.microsoft.com/office/drawing/2014/main" xmlns="" id="{81347C1E-9AB5-F6E4-C8CD-FA41C5D0CF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1289" y="6031547"/>
            <a:ext cx="2066835" cy="635635"/>
          </a:xfrm>
          <a:prstGeom prst="rect">
            <a:avLst/>
          </a:prstGeom>
        </p:spPr>
      </p:pic>
    </p:spTree>
    <p:extLst>
      <p:ext uri="{BB962C8B-B14F-4D97-AF65-F5344CB8AC3E}">
        <p14:creationId xmlns:p14="http://schemas.microsoft.com/office/powerpoint/2010/main" val="1970524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70725" y="422600"/>
            <a:ext cx="4576635" cy="1075273"/>
          </a:xfrm>
        </p:spPr>
        <p:txBody>
          <a:bodyPr/>
          <a:lstStyle/>
          <a:p>
            <a:r>
              <a:rPr lang="ro-RO" sz="2800" b="1" dirty="0" smtClean="0">
                <a:solidFill>
                  <a:schemeClr val="bg2">
                    <a:lumMod val="50000"/>
                  </a:schemeClr>
                </a:solidFill>
              </a:rPr>
              <a:t>Exemple de competențe digitale și definiții</a:t>
            </a:r>
            <a:endParaRPr lang="en-US" sz="2800" b="1" dirty="0">
              <a:solidFill>
                <a:schemeClr val="bg2">
                  <a:lumMod val="50000"/>
                </a:schemeClr>
              </a:solidFill>
            </a:endParaRPr>
          </a:p>
        </p:txBody>
      </p:sp>
      <p:pic>
        <p:nvPicPr>
          <p:cNvPr id="5" name="Picture 4"/>
          <p:cNvPicPr>
            <a:picLocks noChangeAspect="1"/>
          </p:cNvPicPr>
          <p:nvPr/>
        </p:nvPicPr>
        <p:blipFill>
          <a:blip r:embed="rId2"/>
          <a:stretch>
            <a:fillRect/>
          </a:stretch>
        </p:blipFill>
        <p:spPr>
          <a:xfrm>
            <a:off x="400850" y="1664092"/>
            <a:ext cx="5424494" cy="3517508"/>
          </a:xfrm>
          <a:prstGeom prst="rect">
            <a:avLst/>
          </a:prstGeom>
        </p:spPr>
      </p:pic>
      <p:pic>
        <p:nvPicPr>
          <p:cNvPr id="6" name="Picture 5"/>
          <p:cNvPicPr>
            <a:picLocks noChangeAspect="1"/>
          </p:cNvPicPr>
          <p:nvPr/>
        </p:nvPicPr>
        <p:blipFill>
          <a:blip r:embed="rId3"/>
          <a:stretch>
            <a:fillRect/>
          </a:stretch>
        </p:blipFill>
        <p:spPr>
          <a:xfrm>
            <a:off x="5825343" y="557349"/>
            <a:ext cx="5859739" cy="3744685"/>
          </a:xfrm>
          <a:prstGeom prst="rect">
            <a:avLst/>
          </a:prstGeom>
        </p:spPr>
      </p:pic>
      <p:pic>
        <p:nvPicPr>
          <p:cNvPr id="8" name="Picture 7"/>
          <p:cNvPicPr>
            <a:picLocks noChangeAspect="1"/>
          </p:cNvPicPr>
          <p:nvPr/>
        </p:nvPicPr>
        <p:blipFill>
          <a:blip r:embed="rId4"/>
          <a:stretch>
            <a:fillRect/>
          </a:stretch>
        </p:blipFill>
        <p:spPr>
          <a:xfrm>
            <a:off x="6360329" y="5960472"/>
            <a:ext cx="2066723" cy="640135"/>
          </a:xfrm>
          <a:prstGeom prst="rect">
            <a:avLst/>
          </a:prstGeom>
        </p:spPr>
      </p:pic>
      <p:pic>
        <p:nvPicPr>
          <p:cNvPr id="9" name="Picture 8"/>
          <p:cNvPicPr>
            <a:picLocks noChangeAspect="1"/>
          </p:cNvPicPr>
          <p:nvPr/>
        </p:nvPicPr>
        <p:blipFill>
          <a:blip r:embed="rId5"/>
          <a:stretch>
            <a:fillRect/>
          </a:stretch>
        </p:blipFill>
        <p:spPr>
          <a:xfrm>
            <a:off x="8835834" y="5949985"/>
            <a:ext cx="719390" cy="676715"/>
          </a:xfrm>
          <a:prstGeom prst="rect">
            <a:avLst/>
          </a:prstGeom>
        </p:spPr>
      </p:pic>
      <p:pic>
        <p:nvPicPr>
          <p:cNvPr id="10" name="Picture 9"/>
          <p:cNvPicPr>
            <a:picLocks noChangeAspect="1"/>
          </p:cNvPicPr>
          <p:nvPr/>
        </p:nvPicPr>
        <p:blipFill>
          <a:blip r:embed="rId6"/>
          <a:stretch>
            <a:fillRect/>
          </a:stretch>
        </p:blipFill>
        <p:spPr>
          <a:xfrm>
            <a:off x="10050634" y="6039726"/>
            <a:ext cx="1237595" cy="560881"/>
          </a:xfrm>
          <a:prstGeom prst="rect">
            <a:avLst/>
          </a:prstGeom>
        </p:spPr>
      </p:pic>
      <p:pic>
        <p:nvPicPr>
          <p:cNvPr id="12" name="Picture 11"/>
          <p:cNvPicPr>
            <a:picLocks noChangeAspect="1"/>
          </p:cNvPicPr>
          <p:nvPr/>
        </p:nvPicPr>
        <p:blipFill>
          <a:blip r:embed="rId7"/>
          <a:stretch>
            <a:fillRect/>
          </a:stretch>
        </p:blipFill>
        <p:spPr>
          <a:xfrm>
            <a:off x="3404515" y="6007901"/>
            <a:ext cx="2334970" cy="560881"/>
          </a:xfrm>
          <a:prstGeom prst="rect">
            <a:avLst/>
          </a:prstGeom>
        </p:spPr>
      </p:pic>
    </p:spTree>
    <p:extLst>
      <p:ext uri="{BB962C8B-B14F-4D97-AF65-F5344CB8AC3E}">
        <p14:creationId xmlns:p14="http://schemas.microsoft.com/office/powerpoint/2010/main" val="24711482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70725" y="422600"/>
            <a:ext cx="3984452" cy="1258154"/>
          </a:xfrm>
        </p:spPr>
        <p:txBody>
          <a:bodyPr/>
          <a:lstStyle/>
          <a:p>
            <a:r>
              <a:rPr lang="ro-RO" sz="2800" b="1" dirty="0">
                <a:solidFill>
                  <a:schemeClr val="bg2">
                    <a:lumMod val="50000"/>
                  </a:schemeClr>
                </a:solidFill>
              </a:rPr>
              <a:t>Exemple de competențe digitale și definiții</a:t>
            </a:r>
            <a:endParaRPr lang="en-US" sz="2800" b="1" dirty="0">
              <a:solidFill>
                <a:schemeClr val="bg2">
                  <a:lumMod val="50000"/>
                </a:schemeClr>
              </a:solidFill>
            </a:endParaRPr>
          </a:p>
          <a:p>
            <a:endParaRPr lang="en-US" dirty="0"/>
          </a:p>
        </p:txBody>
      </p:sp>
      <p:pic>
        <p:nvPicPr>
          <p:cNvPr id="5" name="Picture 4"/>
          <p:cNvPicPr>
            <a:picLocks noChangeAspect="1"/>
          </p:cNvPicPr>
          <p:nvPr/>
        </p:nvPicPr>
        <p:blipFill>
          <a:blip r:embed="rId2"/>
          <a:stretch>
            <a:fillRect/>
          </a:stretch>
        </p:blipFill>
        <p:spPr>
          <a:xfrm>
            <a:off x="480828" y="1747698"/>
            <a:ext cx="5380221" cy="3346815"/>
          </a:xfrm>
          <a:prstGeom prst="rect">
            <a:avLst/>
          </a:prstGeom>
        </p:spPr>
      </p:pic>
      <p:pic>
        <p:nvPicPr>
          <p:cNvPr id="6" name="Picture 5"/>
          <p:cNvPicPr>
            <a:picLocks noChangeAspect="1"/>
          </p:cNvPicPr>
          <p:nvPr/>
        </p:nvPicPr>
        <p:blipFill>
          <a:blip r:embed="rId3"/>
          <a:stretch>
            <a:fillRect/>
          </a:stretch>
        </p:blipFill>
        <p:spPr>
          <a:xfrm>
            <a:off x="5972942" y="504989"/>
            <a:ext cx="5799958" cy="3474827"/>
          </a:xfrm>
          <a:prstGeom prst="rect">
            <a:avLst/>
          </a:prstGeom>
        </p:spPr>
      </p:pic>
      <p:pic>
        <p:nvPicPr>
          <p:cNvPr id="9" name="Picture 8"/>
          <p:cNvPicPr>
            <a:picLocks noChangeAspect="1"/>
          </p:cNvPicPr>
          <p:nvPr/>
        </p:nvPicPr>
        <p:blipFill>
          <a:blip r:embed="rId4"/>
          <a:stretch>
            <a:fillRect/>
          </a:stretch>
        </p:blipFill>
        <p:spPr>
          <a:xfrm>
            <a:off x="5861049" y="5965588"/>
            <a:ext cx="2066723" cy="640135"/>
          </a:xfrm>
          <a:prstGeom prst="rect">
            <a:avLst/>
          </a:prstGeom>
        </p:spPr>
      </p:pic>
      <p:pic>
        <p:nvPicPr>
          <p:cNvPr id="11" name="Picture 10"/>
          <p:cNvPicPr>
            <a:picLocks noChangeAspect="1"/>
          </p:cNvPicPr>
          <p:nvPr/>
        </p:nvPicPr>
        <p:blipFill>
          <a:blip r:embed="rId5"/>
          <a:stretch>
            <a:fillRect/>
          </a:stretch>
        </p:blipFill>
        <p:spPr>
          <a:xfrm>
            <a:off x="3249315" y="6005216"/>
            <a:ext cx="2334970" cy="560881"/>
          </a:xfrm>
          <a:prstGeom prst="rect">
            <a:avLst/>
          </a:prstGeom>
        </p:spPr>
      </p:pic>
      <p:pic>
        <p:nvPicPr>
          <p:cNvPr id="12" name="Picture 11"/>
          <p:cNvPicPr>
            <a:picLocks noChangeAspect="1"/>
          </p:cNvPicPr>
          <p:nvPr/>
        </p:nvPicPr>
        <p:blipFill>
          <a:blip r:embed="rId6"/>
          <a:stretch>
            <a:fillRect/>
          </a:stretch>
        </p:blipFill>
        <p:spPr>
          <a:xfrm>
            <a:off x="8339054" y="5965590"/>
            <a:ext cx="719390" cy="676715"/>
          </a:xfrm>
          <a:prstGeom prst="rect">
            <a:avLst/>
          </a:prstGeom>
        </p:spPr>
      </p:pic>
      <p:pic>
        <p:nvPicPr>
          <p:cNvPr id="13" name="Picture 12"/>
          <p:cNvPicPr>
            <a:picLocks noChangeAspect="1"/>
          </p:cNvPicPr>
          <p:nvPr/>
        </p:nvPicPr>
        <p:blipFill>
          <a:blip r:embed="rId7"/>
          <a:stretch>
            <a:fillRect/>
          </a:stretch>
        </p:blipFill>
        <p:spPr>
          <a:xfrm>
            <a:off x="9889869" y="6023508"/>
            <a:ext cx="1237595" cy="560881"/>
          </a:xfrm>
          <a:prstGeom prst="rect">
            <a:avLst/>
          </a:prstGeom>
        </p:spPr>
      </p:pic>
    </p:spTree>
    <p:extLst>
      <p:ext uri="{BB962C8B-B14F-4D97-AF65-F5344CB8AC3E}">
        <p14:creationId xmlns:p14="http://schemas.microsoft.com/office/powerpoint/2010/main" val="18417795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8427" y="1933977"/>
            <a:ext cx="10156297" cy="1240348"/>
          </a:xfrm>
        </p:spPr>
        <p:txBody>
          <a:bodyPr/>
          <a:lstStyle/>
          <a:p>
            <a:pPr lvl="0">
              <a:lnSpc>
                <a:spcPct val="100000"/>
              </a:lnSpc>
              <a:spcBef>
                <a:spcPts val="0"/>
              </a:spcBef>
              <a:defRPr/>
            </a:pPr>
            <a:r>
              <a:rPr kumimoji="0" lang="en-GB" sz="1600" b="0" u="none" strike="noStrike" kern="1200" cap="none" spc="0" normalizeH="0" baseline="0" dirty="0">
                <a:ln>
                  <a:noFill/>
                </a:ln>
                <a:solidFill>
                  <a:schemeClr val="tx1">
                    <a:lumMod val="50000"/>
                  </a:schemeClr>
                </a:solidFill>
                <a:effectLst/>
                <a:uLnTx/>
                <a:uFillTx/>
                <a:latin typeface="Arial"/>
                <a:ea typeface="+mn-ea"/>
                <a:cs typeface="+mn-cs"/>
              </a:rPr>
              <a:t>This presentation was produced with the financial assistance of the European Union. Its content is the sole responsibility of the author(s). The views expressed herein can in no way be taken to reflect the official opinion of the European Union.</a:t>
            </a:r>
            <a:br>
              <a:rPr kumimoji="0" lang="en-GB" sz="1600" b="0" u="none" strike="noStrike" kern="1200" cap="none" spc="0" normalizeH="0" baseline="0" dirty="0">
                <a:ln>
                  <a:noFill/>
                </a:ln>
                <a:solidFill>
                  <a:schemeClr val="tx1">
                    <a:lumMod val="50000"/>
                  </a:schemeClr>
                </a:solidFill>
                <a:effectLst/>
                <a:uLnTx/>
                <a:uFillTx/>
                <a:latin typeface="Arial"/>
                <a:ea typeface="+mn-ea"/>
                <a:cs typeface="+mn-cs"/>
              </a:rPr>
            </a:br>
            <a:r>
              <a:rPr kumimoji="0" lang="en-GB" sz="1600" b="0" u="none" strike="noStrike" kern="1200" cap="none" spc="0" normalizeH="0" baseline="0" dirty="0">
                <a:ln>
                  <a:noFill/>
                </a:ln>
                <a:solidFill>
                  <a:schemeClr val="tx1">
                    <a:lumMod val="50000"/>
                  </a:schemeClr>
                </a:solidFill>
                <a:effectLst/>
                <a:uLnTx/>
                <a:uFillTx/>
                <a:latin typeface="Arial"/>
                <a:ea typeface="+mn-ea"/>
                <a:cs typeface="+mn-cs"/>
              </a:rPr>
              <a:t/>
            </a:r>
            <a:br>
              <a:rPr kumimoji="0" lang="en-GB" sz="1600" b="0" u="none" strike="noStrike" kern="1200" cap="none" spc="0" normalizeH="0" baseline="0" dirty="0">
                <a:ln>
                  <a:noFill/>
                </a:ln>
                <a:solidFill>
                  <a:schemeClr val="tx1">
                    <a:lumMod val="50000"/>
                  </a:schemeClr>
                </a:solidFill>
                <a:effectLst/>
                <a:uLnTx/>
                <a:uFillTx/>
                <a:latin typeface="Arial"/>
                <a:ea typeface="+mn-ea"/>
                <a:cs typeface="+mn-cs"/>
              </a:rPr>
            </a:br>
            <a:r>
              <a:rPr lang="en-GB" sz="1600" dirty="0">
                <a:latin typeface="Arial"/>
                <a:ea typeface="+mn-ea"/>
                <a:cs typeface="+mn-cs"/>
              </a:rPr>
              <a:t>This project is carried out with funding by the European Union via the Technical Support Instrument managed by the European Commission's Directorate General for Structural Reform Support (DG REFORM) and implemented by the World Bank with the support and the partnership of DG REFORM.</a:t>
            </a:r>
          </a:p>
        </p:txBody>
      </p:sp>
      <p:sp>
        <p:nvSpPr>
          <p:cNvPr id="3" name="Subtitle 2"/>
          <p:cNvSpPr>
            <a:spLocks noGrp="1"/>
          </p:cNvSpPr>
          <p:nvPr>
            <p:ph type="subTitle" idx="1"/>
          </p:nvPr>
        </p:nvSpPr>
        <p:spPr>
          <a:xfrm>
            <a:off x="759575" y="4646435"/>
            <a:ext cx="8941016" cy="1853519"/>
          </a:xfrm>
        </p:spPr>
        <p:txBody>
          <a:bodyPr wrap="square" anchor="b" anchorCtr="0"/>
          <a:lstStyle/>
          <a:p>
            <a:r>
              <a:rPr lang="en-GB" sz="1050" b="1" dirty="0"/>
              <a:t>© European Union 2024</a:t>
            </a:r>
          </a:p>
          <a:p>
            <a:r>
              <a:rPr lang="en-GB" sz="1050" dirty="0"/>
              <a:t>Unless otherwise noted the reuse of this presentation is authorised under the </a:t>
            </a:r>
            <a:r>
              <a:rPr lang="en-GB" sz="1050" dirty="0">
                <a:hlinkClick r:id="rId3"/>
              </a:rPr>
              <a:t>CC BY 4.0 </a:t>
            </a:r>
            <a:r>
              <a:rPr lang="en-GB" sz="1050" dirty="0"/>
              <a:t>license. For any use or reproduction of elements that are not owned by the EU, permission may need to be sought directly from the respective right holders.</a:t>
            </a: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0524" y="4858246"/>
            <a:ext cx="1023496" cy="358097"/>
          </a:xfrm>
          <a:prstGeom prst="rect">
            <a:avLst/>
          </a:prstGeom>
        </p:spPr>
      </p:pic>
    </p:spTree>
    <p:extLst>
      <p:ext uri="{BB962C8B-B14F-4D97-AF65-F5344CB8AC3E}">
        <p14:creationId xmlns:p14="http://schemas.microsoft.com/office/powerpoint/2010/main" val="42736193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xmlns="" id="{D0FB3ACD-C0CA-6539-30FC-1501CD29C233}"/>
              </a:ext>
            </a:extLst>
          </p:cNvPr>
          <p:cNvSpPr txBox="1">
            <a:spLocks/>
          </p:cNvSpPr>
          <p:nvPr/>
        </p:nvSpPr>
        <p:spPr>
          <a:xfrm>
            <a:off x="915790" y="95433"/>
            <a:ext cx="4798422" cy="5469344"/>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spcAft>
                <a:spcPts val="1800"/>
              </a:spcAft>
              <a:buClr>
                <a:schemeClr val="tx2"/>
              </a:buClr>
              <a:buFontTx/>
              <a:buNone/>
              <a:defRPr sz="400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o-RO" sz="2400" dirty="0" smtClean="0">
                <a:solidFill>
                  <a:schemeClr val="bg2">
                    <a:lumMod val="50000"/>
                  </a:schemeClr>
                </a:solidFill>
              </a:rPr>
              <a:t>Context – implementarea cadrului de competențe generale din Codul Administrativ (Anexa 8)</a:t>
            </a:r>
            <a:endParaRPr lang="en-US" sz="2400" dirty="0">
              <a:solidFill>
                <a:schemeClr val="bg2">
                  <a:lumMod val="50000"/>
                </a:schemeClr>
              </a:solidFill>
            </a:endParaRPr>
          </a:p>
          <a:p>
            <a:pPr marL="342900" indent="-342900">
              <a:buFontTx/>
              <a:buChar char="-"/>
            </a:pPr>
            <a:r>
              <a:rPr lang="ro-RO" sz="1600" dirty="0" smtClean="0">
                <a:solidFill>
                  <a:schemeClr val="bg2">
                    <a:lumMod val="50000"/>
                  </a:schemeClr>
                </a:solidFill>
              </a:rPr>
              <a:t>competențele digitale sunt esențiale pentru funcționarea instituțiilor și activitatea zilnică a funcționarilor publici, și sunt corelate cu competențele generale </a:t>
            </a:r>
            <a:r>
              <a:rPr lang="ro-RO" sz="1600" dirty="0" smtClean="0"/>
              <a:t>– editare documente, semnătură electronică, securitate cibernetică, sisteme informatice specifice e.g. email, conferință, baza de date, aplicații, etc.</a:t>
            </a:r>
          </a:p>
          <a:p>
            <a:pPr marL="342900" indent="-342900">
              <a:buFontTx/>
              <a:buChar char="-"/>
            </a:pPr>
            <a:r>
              <a:rPr lang="ro-RO" sz="1600" dirty="0" smtClean="0">
                <a:solidFill>
                  <a:schemeClr val="bg2">
                    <a:lumMod val="50000"/>
                  </a:schemeClr>
                </a:solidFill>
              </a:rPr>
              <a:t>Transformarea digitală a instituțiilor și serviciilor publice – simplificare și debirocratizare</a:t>
            </a:r>
          </a:p>
          <a:p>
            <a:pPr marL="342900" indent="-342900">
              <a:buFontTx/>
              <a:buChar char="-"/>
            </a:pPr>
            <a:r>
              <a:rPr lang="ro-RO" sz="1600" dirty="0" smtClean="0">
                <a:solidFill>
                  <a:schemeClr val="bg2">
                    <a:lumMod val="50000"/>
                  </a:schemeClr>
                </a:solidFill>
              </a:rPr>
              <a:t>Testarea competențelor digitale în cadrul Concursului Național - ANFP</a:t>
            </a:r>
          </a:p>
          <a:p>
            <a:pPr marL="342900" indent="-342900">
              <a:buFontTx/>
              <a:buChar char="-"/>
            </a:pPr>
            <a:r>
              <a:rPr lang="ro-RO" sz="1600" dirty="0" smtClean="0">
                <a:solidFill>
                  <a:schemeClr val="bg2">
                    <a:lumMod val="50000"/>
                  </a:schemeClr>
                </a:solidFill>
              </a:rPr>
              <a:t>Instruire: Programe ANFP de dezvoltare a competențelor digitale </a:t>
            </a:r>
            <a:r>
              <a:rPr lang="ro-RO" sz="1600" dirty="0" smtClean="0"/>
              <a:t>pentru 32 500 de funcționari publici – PNRR jalon 185</a:t>
            </a:r>
          </a:p>
          <a:p>
            <a:pPr marL="342900" indent="-342900">
              <a:buFontTx/>
              <a:buChar char="-"/>
            </a:pPr>
            <a:endParaRPr lang="en-GB" sz="1600" dirty="0"/>
          </a:p>
        </p:txBody>
      </p:sp>
      <p:pic>
        <p:nvPicPr>
          <p:cNvPr id="7" name="Picture 6">
            <a:extLst>
              <a:ext uri="{FF2B5EF4-FFF2-40B4-BE49-F238E27FC236}">
                <a16:creationId xmlns:a16="http://schemas.microsoft.com/office/drawing/2014/main" xmlns="" id="{341AD3BF-8306-A115-D562-727098B1A939}"/>
              </a:ext>
            </a:extLst>
          </p:cNvPr>
          <p:cNvPicPr>
            <a:picLocks noChangeAspect="1"/>
          </p:cNvPicPr>
          <p:nvPr/>
        </p:nvPicPr>
        <p:blipFill>
          <a:blip r:embed="rId2"/>
          <a:stretch>
            <a:fillRect/>
          </a:stretch>
        </p:blipFill>
        <p:spPr>
          <a:xfrm>
            <a:off x="5641596" y="95433"/>
            <a:ext cx="6421817" cy="5539013"/>
          </a:xfrm>
          <a:prstGeom prst="rect">
            <a:avLst/>
          </a:prstGeom>
        </p:spPr>
      </p:pic>
      <p:pic>
        <p:nvPicPr>
          <p:cNvPr id="3" name="Picture 2"/>
          <p:cNvPicPr>
            <a:picLocks noChangeAspect="1"/>
          </p:cNvPicPr>
          <p:nvPr/>
        </p:nvPicPr>
        <p:blipFill>
          <a:blip r:embed="rId3"/>
          <a:stretch>
            <a:fillRect/>
          </a:stretch>
        </p:blipFill>
        <p:spPr>
          <a:xfrm>
            <a:off x="3315001" y="5997999"/>
            <a:ext cx="2334970" cy="560881"/>
          </a:xfrm>
          <a:prstGeom prst="rect">
            <a:avLst/>
          </a:prstGeom>
        </p:spPr>
      </p:pic>
      <p:pic>
        <p:nvPicPr>
          <p:cNvPr id="4" name="Picture 3"/>
          <p:cNvPicPr>
            <a:picLocks noChangeAspect="1"/>
          </p:cNvPicPr>
          <p:nvPr/>
        </p:nvPicPr>
        <p:blipFill>
          <a:blip r:embed="rId4"/>
          <a:stretch>
            <a:fillRect/>
          </a:stretch>
        </p:blipFill>
        <p:spPr>
          <a:xfrm>
            <a:off x="6106613" y="5966217"/>
            <a:ext cx="2066723" cy="640135"/>
          </a:xfrm>
          <a:prstGeom prst="rect">
            <a:avLst/>
          </a:prstGeom>
        </p:spPr>
      </p:pic>
      <p:pic>
        <p:nvPicPr>
          <p:cNvPr id="6" name="Picture 5"/>
          <p:cNvPicPr>
            <a:picLocks noChangeAspect="1"/>
          </p:cNvPicPr>
          <p:nvPr/>
        </p:nvPicPr>
        <p:blipFill>
          <a:blip r:embed="rId5"/>
          <a:stretch>
            <a:fillRect/>
          </a:stretch>
        </p:blipFill>
        <p:spPr>
          <a:xfrm>
            <a:off x="8671094" y="5956634"/>
            <a:ext cx="719390" cy="682811"/>
          </a:xfrm>
          <a:prstGeom prst="rect">
            <a:avLst/>
          </a:prstGeom>
        </p:spPr>
      </p:pic>
      <p:pic>
        <p:nvPicPr>
          <p:cNvPr id="9" name="Picture 8"/>
          <p:cNvPicPr>
            <a:picLocks noChangeAspect="1"/>
          </p:cNvPicPr>
          <p:nvPr/>
        </p:nvPicPr>
        <p:blipFill>
          <a:blip r:embed="rId6"/>
          <a:stretch>
            <a:fillRect/>
          </a:stretch>
        </p:blipFill>
        <p:spPr>
          <a:xfrm>
            <a:off x="9970825" y="6017598"/>
            <a:ext cx="1237595" cy="560881"/>
          </a:xfrm>
          <a:prstGeom prst="rect">
            <a:avLst/>
          </a:prstGeom>
        </p:spPr>
      </p:pic>
    </p:spTree>
    <p:extLst>
      <p:ext uri="{BB962C8B-B14F-4D97-AF65-F5344CB8AC3E}">
        <p14:creationId xmlns:p14="http://schemas.microsoft.com/office/powerpoint/2010/main" val="22316231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5"/>
          <p:cNvSpPr txBox="1"/>
          <p:nvPr/>
        </p:nvSpPr>
        <p:spPr>
          <a:xfrm>
            <a:off x="1079862" y="0"/>
            <a:ext cx="11324533" cy="1821011"/>
          </a:xfrm>
          <a:prstGeom prst="rect">
            <a:avLst/>
          </a:prstGeom>
        </p:spPr>
        <p:txBody>
          <a:bodyPr wrap="square" lIns="0" tIns="0" rIns="0" bIns="0" rtlCol="0" anchor="t">
            <a:spAutoFit/>
          </a:bodyPr>
          <a:lstStyle/>
          <a:p>
            <a:pPr>
              <a:lnSpc>
                <a:spcPts val="4599"/>
              </a:lnSpc>
            </a:pPr>
            <a:r>
              <a:rPr lang="ro-RO" sz="2000" b="1" dirty="0" smtClean="0">
                <a:solidFill>
                  <a:schemeClr val="bg2">
                    <a:lumMod val="50000"/>
                  </a:schemeClr>
                </a:solidFill>
                <a:latin typeface="Trebuchet MS" panose="020B0603020202020204" pitchFamily="34" charset="0"/>
              </a:rPr>
              <a:t>PNRR - </a:t>
            </a:r>
            <a:r>
              <a:rPr lang="en-US" sz="2000" b="1" dirty="0" smtClean="0">
                <a:solidFill>
                  <a:schemeClr val="bg2">
                    <a:lumMod val="50000"/>
                  </a:schemeClr>
                </a:solidFill>
                <a:latin typeface="Trebuchet MS" panose="020B0603020202020204" pitchFamily="34" charset="0"/>
              </a:rPr>
              <a:t>COMPONENTA</a:t>
            </a:r>
            <a:r>
              <a:rPr lang="en-US" sz="2000" b="1" dirty="0">
                <a:solidFill>
                  <a:schemeClr val="bg2">
                    <a:lumMod val="50000"/>
                  </a:schemeClr>
                </a:solidFill>
                <a:latin typeface="Trebuchet MS" panose="020B0603020202020204" pitchFamily="34" charset="0"/>
              </a:rPr>
              <a:t> </a:t>
            </a:r>
            <a:r>
              <a:rPr lang="en-US" sz="2000" b="1" dirty="0" smtClean="0">
                <a:solidFill>
                  <a:schemeClr val="bg2">
                    <a:lumMod val="50000"/>
                  </a:schemeClr>
                </a:solidFill>
                <a:latin typeface="Trebuchet MS" panose="020B0603020202020204" pitchFamily="34" charset="0"/>
              </a:rPr>
              <a:t>C7. </a:t>
            </a:r>
            <a:r>
              <a:rPr lang="en-US" sz="2000" b="1" dirty="0">
                <a:solidFill>
                  <a:schemeClr val="bg2">
                    <a:lumMod val="50000"/>
                  </a:schemeClr>
                </a:solidFill>
                <a:latin typeface="Trebuchet MS" panose="020B0603020202020204" pitchFamily="34" charset="0"/>
              </a:rPr>
              <a:t>TRANSFORMAREA </a:t>
            </a:r>
            <a:r>
              <a:rPr lang="en-US" sz="2000" b="1" dirty="0" smtClean="0">
                <a:solidFill>
                  <a:schemeClr val="bg2">
                    <a:lumMod val="50000"/>
                  </a:schemeClr>
                </a:solidFill>
                <a:latin typeface="Trebuchet MS" panose="020B0603020202020204" pitchFamily="34" charset="0"/>
              </a:rPr>
              <a:t>DIGITALĂ</a:t>
            </a:r>
            <a:endParaRPr lang="ro-RO" sz="2000" b="1" dirty="0" smtClean="0">
              <a:solidFill>
                <a:schemeClr val="bg2">
                  <a:lumMod val="50000"/>
                </a:schemeClr>
              </a:solidFill>
              <a:latin typeface="Trebuchet MS" panose="020B0603020202020204" pitchFamily="34" charset="0"/>
            </a:endParaRPr>
          </a:p>
          <a:p>
            <a:r>
              <a:rPr lang="ro-RO" sz="2000" b="1" dirty="0">
                <a:solidFill>
                  <a:schemeClr val="bg2">
                    <a:lumMod val="50000"/>
                  </a:schemeClr>
                </a:solidFill>
                <a:latin typeface="Trebuchet MS" panose="020B0603020202020204" pitchFamily="34" charset="0"/>
              </a:rPr>
              <a:t>Investiția 16. Program de formare pentru funcționarii publici în domeniul competențelor </a:t>
            </a:r>
            <a:r>
              <a:rPr lang="ro-RO" sz="2000" b="1" dirty="0" smtClean="0">
                <a:solidFill>
                  <a:schemeClr val="bg2">
                    <a:lumMod val="50000"/>
                  </a:schemeClr>
                </a:solidFill>
                <a:latin typeface="Trebuchet MS" panose="020B0603020202020204" pitchFamily="34" charset="0"/>
              </a:rPr>
              <a:t>digitale</a:t>
            </a:r>
            <a:r>
              <a:rPr lang="ro-RO" sz="2000" dirty="0">
                <a:solidFill>
                  <a:schemeClr val="bg2">
                    <a:lumMod val="50000"/>
                  </a:schemeClr>
                </a:solidFill>
                <a:latin typeface="Trebuchet MS" panose="020B0603020202020204" pitchFamily="34" charset="0"/>
              </a:rPr>
              <a:t> </a:t>
            </a:r>
            <a:r>
              <a:rPr lang="ro-RO" sz="2000" dirty="0" smtClean="0">
                <a:solidFill>
                  <a:schemeClr val="bg2">
                    <a:lumMod val="50000"/>
                  </a:schemeClr>
                </a:solidFill>
                <a:latin typeface="Trebuchet MS" panose="020B0603020202020204" pitchFamily="34" charset="0"/>
              </a:rPr>
              <a:t> Jalon </a:t>
            </a:r>
            <a:r>
              <a:rPr lang="ro-RO" sz="2000" dirty="0">
                <a:solidFill>
                  <a:schemeClr val="bg2">
                    <a:lumMod val="50000"/>
                  </a:schemeClr>
                </a:solidFill>
                <a:latin typeface="Trebuchet MS" panose="020B0603020202020204" pitchFamily="34" charset="0"/>
              </a:rPr>
              <a:t>185 Cursuri de formare </a:t>
            </a:r>
            <a:r>
              <a:rPr lang="ro-RO" sz="2000" dirty="0" smtClean="0">
                <a:solidFill>
                  <a:schemeClr val="bg2">
                    <a:lumMod val="50000"/>
                  </a:schemeClr>
                </a:solidFill>
                <a:latin typeface="Trebuchet MS" panose="020B0603020202020204" pitchFamily="34" charset="0"/>
              </a:rPr>
              <a:t>pentru 32 500 funcționari publici - ANFP</a:t>
            </a:r>
            <a:r>
              <a:rPr lang="en-US" sz="2000" b="1" dirty="0">
                <a:latin typeface="Trebuchet MS" panose="020B0603020202020204" pitchFamily="34" charset="0"/>
              </a:rPr>
              <a:t/>
            </a:r>
            <a:br>
              <a:rPr lang="en-US" sz="2000" b="1" dirty="0">
                <a:latin typeface="Trebuchet MS" panose="020B0603020202020204" pitchFamily="34" charset="0"/>
              </a:rPr>
            </a:br>
            <a:endParaRPr lang="ro-RO" sz="2000" b="1" dirty="0" smtClean="0">
              <a:latin typeface="Trebuchet MS" panose="020B0603020202020204" pitchFamily="34" charset="0"/>
            </a:endParaRPr>
          </a:p>
          <a:p>
            <a:r>
              <a:rPr lang="ro-RO" sz="2000" b="1" u="sng" dirty="0" smtClean="0">
                <a:latin typeface="Trebuchet MS" panose="020B0603020202020204" pitchFamily="34" charset="0"/>
                <a:ea typeface="Montserrat Bold"/>
                <a:cs typeface="Montserrat Bold"/>
                <a:sym typeface="Montserrat Bold"/>
              </a:rPr>
              <a:t>REZULTATE: </a:t>
            </a:r>
            <a:r>
              <a:rPr lang="ro-RO" sz="2000" b="1" u="sng" dirty="0" smtClean="0">
                <a:solidFill>
                  <a:schemeClr val="tx2">
                    <a:lumMod val="60000"/>
                    <a:lumOff val="40000"/>
                  </a:schemeClr>
                </a:solidFill>
                <a:latin typeface="Trebuchet MS" panose="020B0603020202020204" pitchFamily="34" charset="0"/>
              </a:rPr>
              <a:t>31 227</a:t>
            </a:r>
            <a:r>
              <a:rPr lang="ro-RO" sz="2000" b="1" u="sng" dirty="0" smtClean="0">
                <a:latin typeface="Trebuchet MS" panose="020B0603020202020204" pitchFamily="34" charset="0"/>
              </a:rPr>
              <a:t> funcționari publici instruiți și certificați (octombrie 2025)</a:t>
            </a:r>
            <a:endParaRPr lang="en-US" sz="2000" b="1" u="sng" dirty="0" smtClean="0">
              <a:latin typeface="Trebuchet MS" panose="020B0603020202020204" pitchFamily="34" charset="0"/>
              <a:ea typeface="Montserrat Bold"/>
              <a:cs typeface="Montserrat Bold"/>
              <a:sym typeface="Montserrat Bold"/>
            </a:endParaRPr>
          </a:p>
        </p:txBody>
      </p:sp>
      <p:sp>
        <p:nvSpPr>
          <p:cNvPr id="7" name="TextBox 6">
            <a:extLst>
              <a:ext uri="{FF2B5EF4-FFF2-40B4-BE49-F238E27FC236}">
                <a16:creationId xmlns:a16="http://schemas.microsoft.com/office/drawing/2014/main" xmlns="" id="{D8785D6A-2AA9-69E0-F1EC-C2B4EAD33C57}"/>
              </a:ext>
            </a:extLst>
          </p:cNvPr>
          <p:cNvSpPr txBox="1"/>
          <p:nvPr/>
        </p:nvSpPr>
        <p:spPr>
          <a:xfrm>
            <a:off x="716282" y="2001751"/>
            <a:ext cx="4460693" cy="3447098"/>
          </a:xfrm>
          <a:prstGeom prst="rect">
            <a:avLst/>
          </a:prstGeom>
        </p:spPr>
        <p:txBody>
          <a:bodyPr wrap="square" lIns="0" tIns="0" rIns="0" bIns="0" rtlCol="0" anchor="t">
            <a:spAutoFit/>
          </a:bodyPr>
          <a:lstStyle/>
          <a:p>
            <a:pPr marL="92075"/>
            <a:r>
              <a:rPr lang="en-US" sz="1600" b="1" dirty="0" smtClean="0">
                <a:solidFill>
                  <a:srgbClr val="000000"/>
                </a:solidFill>
                <a:latin typeface="Trebuchet MS" panose="020B0603020202020204" pitchFamily="34" charset="0"/>
              </a:rPr>
              <a:t>C</a:t>
            </a:r>
            <a:r>
              <a:rPr lang="ro-RO" sz="1600" b="1" dirty="0" err="1" smtClean="0">
                <a:solidFill>
                  <a:srgbClr val="000000"/>
                </a:solidFill>
                <a:latin typeface="Trebuchet MS" panose="020B0603020202020204" pitchFamily="34" charset="0"/>
              </a:rPr>
              <a:t>ursuri</a:t>
            </a:r>
            <a:r>
              <a:rPr lang="ro-RO" sz="1600" b="1" dirty="0" smtClean="0">
                <a:solidFill>
                  <a:srgbClr val="000000"/>
                </a:solidFill>
                <a:latin typeface="Trebuchet MS" panose="020B0603020202020204" pitchFamily="34" charset="0"/>
              </a:rPr>
              <a:t> specializate, </a:t>
            </a:r>
            <a:r>
              <a:rPr lang="ro-RO" sz="1600" b="1" dirty="0">
                <a:solidFill>
                  <a:srgbClr val="000000"/>
                </a:solidFill>
                <a:latin typeface="Trebuchet MS" panose="020B0603020202020204" pitchFamily="34" charset="0"/>
              </a:rPr>
              <a:t>pentru </a:t>
            </a:r>
            <a:r>
              <a:rPr lang="ro-RO" sz="1600" b="1" dirty="0" smtClean="0">
                <a:solidFill>
                  <a:srgbClr val="000000"/>
                </a:solidFill>
                <a:latin typeface="Trebuchet MS" panose="020B0603020202020204" pitchFamily="34" charset="0"/>
              </a:rPr>
              <a:t>1000 </a:t>
            </a:r>
            <a:r>
              <a:rPr lang="ro-RO" sz="1600" b="1" dirty="0">
                <a:solidFill>
                  <a:srgbClr val="000000"/>
                </a:solidFill>
                <a:latin typeface="Trebuchet MS" panose="020B0603020202020204" pitchFamily="34" charset="0"/>
              </a:rPr>
              <a:t>funcționari </a:t>
            </a:r>
            <a:r>
              <a:rPr lang="ro-RO" sz="1600" b="1" dirty="0" smtClean="0">
                <a:solidFill>
                  <a:srgbClr val="000000"/>
                </a:solidFill>
                <a:latin typeface="Trebuchet MS" panose="020B0603020202020204" pitchFamily="34" charset="0"/>
              </a:rPr>
              <a:t>publici: </a:t>
            </a:r>
            <a:r>
              <a:rPr lang="ro-RO" sz="1600" dirty="0" smtClean="0">
                <a:solidFill>
                  <a:srgbClr val="000000"/>
                </a:solidFill>
                <a:latin typeface="Trebuchet MS" panose="020B0603020202020204" pitchFamily="34" charset="0"/>
              </a:rPr>
              <a:t>statistică avansată, instrumente </a:t>
            </a:r>
            <a:r>
              <a:rPr lang="ro-RO" sz="1600" dirty="0">
                <a:solidFill>
                  <a:srgbClr val="000000"/>
                </a:solidFill>
                <a:latin typeface="Trebuchet MS" panose="020B0603020202020204" pitchFamily="34" charset="0"/>
              </a:rPr>
              <a:t>de consultare </a:t>
            </a:r>
            <a:r>
              <a:rPr lang="ro-RO" sz="1600" dirty="0" smtClean="0">
                <a:solidFill>
                  <a:srgbClr val="000000"/>
                </a:solidFill>
                <a:latin typeface="Trebuchet MS" panose="020B0603020202020204" pitchFamily="34" charset="0"/>
              </a:rPr>
              <a:t>online</a:t>
            </a:r>
            <a:r>
              <a:rPr lang="en-US" sz="1600" dirty="0" smtClean="0">
                <a:solidFill>
                  <a:srgbClr val="000000"/>
                </a:solidFill>
                <a:latin typeface="Trebuchet MS" panose="020B0603020202020204" pitchFamily="34" charset="0"/>
              </a:rPr>
              <a:t>,</a:t>
            </a:r>
            <a:r>
              <a:rPr lang="ro-RO" sz="1600" dirty="0" smtClean="0">
                <a:solidFill>
                  <a:srgbClr val="000000"/>
                </a:solidFill>
                <a:latin typeface="Trebuchet MS" panose="020B0603020202020204" pitchFamily="34" charset="0"/>
              </a:rPr>
              <a:t> baze </a:t>
            </a:r>
            <a:r>
              <a:rPr lang="ro-RO" sz="1600" dirty="0">
                <a:solidFill>
                  <a:srgbClr val="000000"/>
                </a:solidFill>
                <a:latin typeface="Trebuchet MS" panose="020B0603020202020204" pitchFamily="34" charset="0"/>
              </a:rPr>
              <a:t>de </a:t>
            </a:r>
            <a:r>
              <a:rPr lang="ro-RO" sz="1600" dirty="0" smtClean="0">
                <a:solidFill>
                  <a:srgbClr val="000000"/>
                </a:solidFill>
                <a:latin typeface="Trebuchet MS" panose="020B0603020202020204" pitchFamily="34" charset="0"/>
              </a:rPr>
              <a:t>date, </a:t>
            </a:r>
            <a:r>
              <a:rPr lang="ro-RO" sz="1600" dirty="0">
                <a:solidFill>
                  <a:srgbClr val="000000"/>
                </a:solidFill>
                <a:latin typeface="Trebuchet MS" panose="020B0603020202020204" pitchFamily="34" charset="0"/>
              </a:rPr>
              <a:t>administrarea, dezvoltarea și securitatea </a:t>
            </a:r>
            <a:r>
              <a:rPr lang="ro-RO" sz="1600" dirty="0" smtClean="0">
                <a:solidFill>
                  <a:srgbClr val="000000"/>
                </a:solidFill>
                <a:latin typeface="Trebuchet MS" panose="020B0603020202020204" pitchFamily="34" charset="0"/>
              </a:rPr>
              <a:t>rețelelor, administrarea </a:t>
            </a:r>
            <a:r>
              <a:rPr lang="ro-RO" sz="1600" dirty="0">
                <a:solidFill>
                  <a:srgbClr val="000000"/>
                </a:solidFill>
                <a:latin typeface="Trebuchet MS" panose="020B0603020202020204" pitchFamily="34" charset="0"/>
              </a:rPr>
              <a:t>sistemelor de </a:t>
            </a:r>
            <a:r>
              <a:rPr lang="ro-RO" sz="1600" dirty="0" smtClean="0">
                <a:solidFill>
                  <a:srgbClr val="000000"/>
                </a:solidFill>
                <a:latin typeface="Trebuchet MS" panose="020B0603020202020204" pitchFamily="34" charset="0"/>
              </a:rPr>
              <a:t>operare, dezvoltarea </a:t>
            </a:r>
            <a:r>
              <a:rPr lang="ro-RO" sz="1600" dirty="0">
                <a:solidFill>
                  <a:srgbClr val="000000"/>
                </a:solidFill>
                <a:latin typeface="Trebuchet MS" panose="020B0603020202020204" pitchFamily="34" charset="0"/>
              </a:rPr>
              <a:t>aplicațiilor desktop </a:t>
            </a:r>
            <a:r>
              <a:rPr lang="ro-RO" sz="1600" dirty="0" smtClean="0">
                <a:solidFill>
                  <a:srgbClr val="000000"/>
                </a:solidFill>
                <a:latin typeface="Trebuchet MS" panose="020B0603020202020204" pitchFamily="34" charset="0"/>
              </a:rPr>
              <a:t>non-web, </a:t>
            </a:r>
            <a:r>
              <a:rPr lang="ro-RO" sz="1600" dirty="0">
                <a:solidFill>
                  <a:srgbClr val="000000"/>
                </a:solidFill>
                <a:latin typeface="Trebuchet MS" panose="020B0603020202020204" pitchFamily="34" charset="0"/>
              </a:rPr>
              <a:t>web </a:t>
            </a:r>
            <a:r>
              <a:rPr lang="ro-RO" sz="1600" dirty="0" smtClean="0">
                <a:solidFill>
                  <a:srgbClr val="000000"/>
                </a:solidFill>
                <a:latin typeface="Trebuchet MS" panose="020B0603020202020204" pitchFamily="34" charset="0"/>
              </a:rPr>
              <a:t>design.</a:t>
            </a:r>
          </a:p>
          <a:p>
            <a:pPr marL="92075"/>
            <a:r>
              <a:rPr lang="en-US" sz="1600" b="1" dirty="0">
                <a:solidFill>
                  <a:srgbClr val="000000"/>
                </a:solidFill>
                <a:latin typeface="Trebuchet MS" panose="020B0603020202020204" pitchFamily="34" charset="0"/>
              </a:rPr>
              <a:t>C</a:t>
            </a:r>
            <a:r>
              <a:rPr lang="ro-RO" sz="1600" b="1" dirty="0" err="1">
                <a:solidFill>
                  <a:srgbClr val="000000"/>
                </a:solidFill>
                <a:latin typeface="Trebuchet MS" panose="020B0603020202020204" pitchFamily="34" charset="0"/>
              </a:rPr>
              <a:t>ursuri</a:t>
            </a:r>
            <a:r>
              <a:rPr lang="ro-RO" sz="1600" b="1" dirty="0">
                <a:solidFill>
                  <a:srgbClr val="000000"/>
                </a:solidFill>
                <a:latin typeface="Trebuchet MS" panose="020B0603020202020204" pitchFamily="34" charset="0"/>
              </a:rPr>
              <a:t> generale pentru 29 000 funcționari publici: </a:t>
            </a:r>
            <a:r>
              <a:rPr lang="ro-RO" sz="1600" dirty="0">
                <a:solidFill>
                  <a:srgbClr val="000000"/>
                </a:solidFill>
                <a:latin typeface="Trebuchet MS" panose="020B0603020202020204" pitchFamily="34" charset="0"/>
              </a:rPr>
              <a:t>management, comunicare f</a:t>
            </a:r>
            <a:r>
              <a:rPr lang="pt-BR" sz="1600" dirty="0">
                <a:solidFill>
                  <a:srgbClr val="000000"/>
                </a:solidFill>
                <a:latin typeface="Trebuchet MS" panose="020B0603020202020204" pitchFamily="34" charset="0"/>
              </a:rPr>
              <a:t>inan</a:t>
            </a:r>
            <a:r>
              <a:rPr lang="ro-RO" sz="1600" dirty="0" err="1">
                <a:solidFill>
                  <a:srgbClr val="000000"/>
                </a:solidFill>
                <a:latin typeface="Trebuchet MS" panose="020B0603020202020204" pitchFamily="34" charset="0"/>
              </a:rPr>
              <a:t>țe</a:t>
            </a:r>
            <a:r>
              <a:rPr lang="ro-RO" sz="1600" dirty="0">
                <a:solidFill>
                  <a:srgbClr val="000000"/>
                </a:solidFill>
                <a:latin typeface="Trebuchet MS" panose="020B0603020202020204" pitchFamily="34" charset="0"/>
              </a:rPr>
              <a:t>, back </a:t>
            </a:r>
            <a:r>
              <a:rPr lang="ro-RO" sz="1600" dirty="0" err="1">
                <a:solidFill>
                  <a:srgbClr val="000000"/>
                </a:solidFill>
                <a:latin typeface="Trebuchet MS" panose="020B0603020202020204" pitchFamily="34" charset="0"/>
              </a:rPr>
              <a:t>office</a:t>
            </a:r>
            <a:r>
              <a:rPr lang="ro-RO" sz="1600" dirty="0">
                <a:solidFill>
                  <a:srgbClr val="000000"/>
                </a:solidFill>
                <a:latin typeface="Trebuchet MS" panose="020B0603020202020204" pitchFamily="34" charset="0"/>
              </a:rPr>
              <a:t> </a:t>
            </a:r>
            <a:r>
              <a:rPr lang="pt-BR" sz="1600" dirty="0">
                <a:solidFill>
                  <a:srgbClr val="000000"/>
                </a:solidFill>
                <a:latin typeface="Trebuchet MS" panose="020B0603020202020204" pitchFamily="34" charset="0"/>
              </a:rPr>
              <a:t>în contextul digitalizării administrației publice</a:t>
            </a:r>
            <a:r>
              <a:rPr lang="ro-RO" sz="1600" dirty="0">
                <a:solidFill>
                  <a:srgbClr val="000000"/>
                </a:solidFill>
                <a:latin typeface="Trebuchet MS" panose="020B0603020202020204" pitchFamily="34" charset="0"/>
              </a:rPr>
              <a:t> </a:t>
            </a:r>
            <a:endParaRPr lang="ro-RO" sz="1600" dirty="0" smtClean="0">
              <a:solidFill>
                <a:srgbClr val="000000"/>
              </a:solidFill>
              <a:latin typeface="Trebuchet MS" panose="020B0603020202020204" pitchFamily="34" charset="0"/>
            </a:endParaRPr>
          </a:p>
          <a:p>
            <a:pPr marL="92075"/>
            <a:r>
              <a:rPr lang="ro-RO" sz="1600" b="1" dirty="0" smtClean="0">
                <a:solidFill>
                  <a:schemeClr val="tx2">
                    <a:lumMod val="60000"/>
                    <a:lumOff val="40000"/>
                  </a:schemeClr>
                </a:solidFill>
                <a:latin typeface="Trebuchet MS" panose="020B0603020202020204" pitchFamily="34" charset="0"/>
              </a:rPr>
              <a:t>(28 687</a:t>
            </a:r>
            <a:r>
              <a:rPr lang="ro-RO" sz="1600" b="1" dirty="0">
                <a:solidFill>
                  <a:schemeClr val="tx2">
                    <a:lumMod val="60000"/>
                    <a:lumOff val="40000"/>
                  </a:schemeClr>
                </a:solidFill>
                <a:latin typeface="Trebuchet MS" panose="020B0603020202020204" pitchFamily="34" charset="0"/>
              </a:rPr>
              <a:t>)</a:t>
            </a:r>
          </a:p>
          <a:p>
            <a:pPr marL="92075"/>
            <a:endParaRPr lang="ro-RO" sz="1600" dirty="0" smtClean="0">
              <a:solidFill>
                <a:srgbClr val="000000"/>
              </a:solidFill>
              <a:latin typeface="Trebuchet MS" panose="020B0603020202020204" pitchFamily="34" charset="0"/>
            </a:endParaRPr>
          </a:p>
          <a:p>
            <a:pPr marL="92075"/>
            <a:r>
              <a:rPr lang="ro-RO" sz="1600" b="1" dirty="0" smtClean="0">
                <a:solidFill>
                  <a:schemeClr val="bg2">
                    <a:lumMod val="50000"/>
                  </a:schemeClr>
                </a:solidFill>
                <a:latin typeface="Trebuchet MS" panose="020B0603020202020204" pitchFamily="34" charset="0"/>
              </a:rPr>
              <a:t>Corelare cu </a:t>
            </a:r>
            <a:r>
              <a:rPr lang="ro-RO" sz="1600" b="1" dirty="0" err="1" smtClean="0">
                <a:solidFill>
                  <a:schemeClr val="bg2">
                    <a:lumMod val="50000"/>
                  </a:schemeClr>
                </a:solidFill>
                <a:latin typeface="Trebuchet MS" panose="020B0603020202020204" pitchFamily="34" charset="0"/>
              </a:rPr>
              <a:t>DigComp</a:t>
            </a:r>
            <a:r>
              <a:rPr lang="ro-RO" sz="1600" b="1" dirty="0" smtClean="0">
                <a:solidFill>
                  <a:schemeClr val="bg2">
                    <a:lumMod val="50000"/>
                  </a:schemeClr>
                </a:solidFill>
                <a:latin typeface="Trebuchet MS" panose="020B0603020202020204" pitchFamily="34" charset="0"/>
              </a:rPr>
              <a:t> 2.2</a:t>
            </a:r>
            <a:endParaRPr lang="ro-RO" sz="1600" b="1" dirty="0">
              <a:solidFill>
                <a:schemeClr val="bg2">
                  <a:lumMod val="50000"/>
                </a:schemeClr>
              </a:solidFill>
              <a:latin typeface="Trebuchet MS" panose="020B0603020202020204" pitchFamily="34" charset="0"/>
            </a:endParaRPr>
          </a:p>
        </p:txBody>
      </p:sp>
      <p:grpSp>
        <p:nvGrpSpPr>
          <p:cNvPr id="8" name="Group 9"/>
          <p:cNvGrpSpPr>
            <a:grpSpLocks noChangeAspect="1"/>
          </p:cNvGrpSpPr>
          <p:nvPr/>
        </p:nvGrpSpPr>
        <p:grpSpPr>
          <a:xfrm>
            <a:off x="8307280" y="1964384"/>
            <a:ext cx="3268191" cy="3268178"/>
            <a:chOff x="0" y="0"/>
            <a:chExt cx="6350000" cy="6349975"/>
          </a:xfrm>
        </p:grpSpPr>
        <p:sp>
          <p:nvSpPr>
            <p:cNvPr id="9" name="Freeform 10"/>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2"/>
              <a:stretch>
                <a:fillRect l="-25046" r="-25046"/>
              </a:stretch>
            </a:blipFill>
          </p:spPr>
          <p:txBody>
            <a:bodyPr/>
            <a:lstStyle/>
            <a:p>
              <a:endParaRPr lang="en-US"/>
            </a:p>
          </p:txBody>
        </p:sp>
      </p:grpSp>
      <p:sp>
        <p:nvSpPr>
          <p:cNvPr id="10" name="Rectangle 9"/>
          <p:cNvSpPr/>
          <p:nvPr/>
        </p:nvSpPr>
        <p:spPr>
          <a:xfrm>
            <a:off x="5287796" y="3927008"/>
            <a:ext cx="2908663" cy="1077218"/>
          </a:xfrm>
          <a:prstGeom prst="rect">
            <a:avLst/>
          </a:prstGeom>
        </p:spPr>
        <p:txBody>
          <a:bodyPr wrap="square">
            <a:spAutoFit/>
          </a:bodyPr>
          <a:lstStyle/>
          <a:p>
            <a:r>
              <a:rPr lang="it-IT" sz="1600" b="1" dirty="0">
                <a:latin typeface="Trebuchet MS" panose="020B0603020202020204" pitchFamily="34" charset="0"/>
              </a:rPr>
              <a:t>Leadership și managementul talentelor pentru 2 500 funcționari publici de </a:t>
            </a:r>
            <a:r>
              <a:rPr lang="it-IT" sz="1600" b="1" dirty="0" smtClean="0">
                <a:latin typeface="Trebuchet MS" panose="020B0603020202020204" pitchFamily="34" charset="0"/>
              </a:rPr>
              <a:t>conducere</a:t>
            </a:r>
            <a:r>
              <a:rPr lang="ro-RO" sz="1600" b="1" dirty="0" smtClean="0">
                <a:latin typeface="Trebuchet MS" panose="020B0603020202020204" pitchFamily="34" charset="0"/>
              </a:rPr>
              <a:t> </a:t>
            </a:r>
            <a:r>
              <a:rPr lang="ro-RO" sz="1600" b="1" dirty="0" smtClean="0">
                <a:solidFill>
                  <a:schemeClr val="tx2">
                    <a:lumMod val="60000"/>
                    <a:lumOff val="40000"/>
                  </a:schemeClr>
                </a:solidFill>
                <a:latin typeface="Trebuchet MS" panose="020B0603020202020204" pitchFamily="34" charset="0"/>
              </a:rPr>
              <a:t>(2 540)</a:t>
            </a:r>
            <a:endParaRPr lang="en-US" sz="1600" b="1" dirty="0">
              <a:solidFill>
                <a:schemeClr val="tx2">
                  <a:lumMod val="60000"/>
                  <a:lumOff val="40000"/>
                </a:schemeClr>
              </a:solidFill>
              <a:latin typeface="Trebuchet MS" panose="020B0603020202020204" pitchFamily="34" charset="0"/>
            </a:endParaRPr>
          </a:p>
        </p:txBody>
      </p:sp>
      <p:sp>
        <p:nvSpPr>
          <p:cNvPr id="11" name="TextBox 10">
            <a:extLst>
              <a:ext uri="{FF2B5EF4-FFF2-40B4-BE49-F238E27FC236}">
                <a16:creationId xmlns:a16="http://schemas.microsoft.com/office/drawing/2014/main" xmlns="" id="{37C38076-BE55-B322-22DA-D45D597C9369}"/>
              </a:ext>
            </a:extLst>
          </p:cNvPr>
          <p:cNvSpPr txBox="1"/>
          <p:nvPr/>
        </p:nvSpPr>
        <p:spPr>
          <a:xfrm>
            <a:off x="5468984" y="2002091"/>
            <a:ext cx="3009530" cy="1323439"/>
          </a:xfrm>
          <a:prstGeom prst="rect">
            <a:avLst/>
          </a:prstGeom>
          <a:noFill/>
        </p:spPr>
        <p:txBody>
          <a:bodyPr wrap="square" rtlCol="0">
            <a:spAutoFit/>
          </a:bodyPr>
          <a:lstStyle/>
          <a:p>
            <a:pPr lvl="0">
              <a:defRPr/>
            </a:pPr>
            <a:r>
              <a:rPr lang="en-US" sz="1600" dirty="0" err="1">
                <a:latin typeface="Trebuchet MS" panose="020B0603020202020204" pitchFamily="34" charset="0"/>
                <a:hlinkClick r:id="rId3"/>
              </a:rPr>
              <a:t>Acasă</a:t>
            </a:r>
            <a:r>
              <a:rPr lang="en-US" sz="1600" dirty="0">
                <a:latin typeface="Trebuchet MS" panose="020B0603020202020204" pitchFamily="34" charset="0"/>
                <a:hlinkClick r:id="rId3"/>
              </a:rPr>
              <a:t> | Formare </a:t>
            </a:r>
            <a:r>
              <a:rPr lang="en-US" sz="1600" dirty="0" err="1">
                <a:latin typeface="Trebuchet MS" panose="020B0603020202020204" pitchFamily="34" charset="0"/>
                <a:hlinkClick r:id="rId3"/>
              </a:rPr>
              <a:t>Digitală</a:t>
            </a:r>
            <a:r>
              <a:rPr lang="en-US" sz="1600" dirty="0">
                <a:latin typeface="Trebuchet MS" panose="020B0603020202020204" pitchFamily="34" charset="0"/>
                <a:hlinkClick r:id="rId3"/>
              </a:rPr>
              <a:t> </a:t>
            </a:r>
            <a:r>
              <a:rPr lang="en-US" sz="1600" dirty="0" smtClean="0">
                <a:latin typeface="Trebuchet MS" panose="020B0603020202020204" pitchFamily="34" charset="0"/>
                <a:hlinkClick r:id="rId3"/>
              </a:rPr>
              <a:t>ANFP</a:t>
            </a:r>
            <a:endParaRPr lang="en-US" sz="1600" dirty="0" smtClean="0">
              <a:latin typeface="Trebuchet MS" panose="020B0603020202020204" pitchFamily="34" charset="0"/>
            </a:endParaRPr>
          </a:p>
          <a:p>
            <a:pPr lvl="0">
              <a:defRPr/>
            </a:pPr>
            <a:endParaRPr lang="en-US" sz="1600" dirty="0">
              <a:latin typeface="Trebuchet MS" panose="020B0603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1600" b="0" i="0" dirty="0" smtClean="0">
                <a:effectLst/>
                <a:latin typeface="Trebuchet MS" panose="020B0603020202020204" pitchFamily="34" charset="0"/>
                <a:hlinkClick r:id="rId4"/>
              </a:rPr>
              <a:t>www.formaredigitalaanfp.eu</a:t>
            </a:r>
            <a:r>
              <a:rPr lang="en-US" sz="1600" b="0" i="0" dirty="0" smtClean="0">
                <a:effectLst/>
                <a:latin typeface="Trebuchet MS" panose="020B0603020202020204" pitchFamily="34"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lang="en-US" sz="1600" dirty="0">
              <a:latin typeface="Trebuchet MS" panose="020B0603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1600" b="0" i="0" dirty="0" smtClean="0">
                <a:effectLst/>
                <a:latin typeface="Trebuchet MS" panose="020B0603020202020204" pitchFamily="34" charset="0"/>
                <a:hlinkClick r:id="rId5"/>
              </a:rPr>
              <a:t>https</a:t>
            </a:r>
            <a:r>
              <a:rPr lang="en-US" sz="1600" b="0" i="0" dirty="0">
                <a:effectLst/>
                <a:latin typeface="Trebuchet MS" panose="020B0603020202020204" pitchFamily="34" charset="0"/>
                <a:hlinkClick r:id="rId5"/>
              </a:rPr>
              <a:t>://elearn.euro-jobs.ro/</a:t>
            </a:r>
            <a:endParaRPr kumimoji="0" lang="en-US" sz="1600" b="0" i="0" u="none" strike="noStrike" kern="0" cap="none" spc="0" normalizeH="0" baseline="0" noProof="0" dirty="0">
              <a:ln>
                <a:noFill/>
              </a:ln>
              <a:solidFill>
                <a:srgbClr val="4472C4">
                  <a:lumMod val="75000"/>
                </a:srgbClr>
              </a:solidFill>
              <a:effectLst/>
              <a:uLnTx/>
              <a:uFillTx/>
              <a:latin typeface="Trebuchet MS" panose="020B0603020202020204" pitchFamily="34" charset="0"/>
            </a:endParaRPr>
          </a:p>
        </p:txBody>
      </p:sp>
      <p:pic>
        <p:nvPicPr>
          <p:cNvPr id="13" name="Picture 12"/>
          <p:cNvPicPr>
            <a:picLocks noChangeAspect="1"/>
          </p:cNvPicPr>
          <p:nvPr/>
        </p:nvPicPr>
        <p:blipFill>
          <a:blip r:embed="rId6"/>
          <a:stretch>
            <a:fillRect/>
          </a:stretch>
        </p:blipFill>
        <p:spPr>
          <a:xfrm>
            <a:off x="3474183" y="5970136"/>
            <a:ext cx="2334970" cy="560881"/>
          </a:xfrm>
          <a:prstGeom prst="rect">
            <a:avLst/>
          </a:prstGeom>
        </p:spPr>
      </p:pic>
      <p:pic>
        <p:nvPicPr>
          <p:cNvPr id="15" name="Picture 14"/>
          <p:cNvPicPr>
            <a:picLocks noChangeAspect="1"/>
          </p:cNvPicPr>
          <p:nvPr/>
        </p:nvPicPr>
        <p:blipFill>
          <a:blip r:embed="rId7"/>
          <a:stretch>
            <a:fillRect/>
          </a:stretch>
        </p:blipFill>
        <p:spPr>
          <a:xfrm>
            <a:off x="6212089" y="5970136"/>
            <a:ext cx="2066723" cy="640135"/>
          </a:xfrm>
          <a:prstGeom prst="rect">
            <a:avLst/>
          </a:prstGeom>
        </p:spPr>
      </p:pic>
      <p:pic>
        <p:nvPicPr>
          <p:cNvPr id="16" name="Picture 15"/>
          <p:cNvPicPr>
            <a:picLocks noChangeAspect="1"/>
          </p:cNvPicPr>
          <p:nvPr/>
        </p:nvPicPr>
        <p:blipFill>
          <a:blip r:embed="rId8"/>
          <a:stretch>
            <a:fillRect/>
          </a:stretch>
        </p:blipFill>
        <p:spPr>
          <a:xfrm>
            <a:off x="8803669" y="5970136"/>
            <a:ext cx="719390" cy="682811"/>
          </a:xfrm>
          <a:prstGeom prst="rect">
            <a:avLst/>
          </a:prstGeom>
        </p:spPr>
      </p:pic>
      <p:pic>
        <p:nvPicPr>
          <p:cNvPr id="17" name="Picture 16"/>
          <p:cNvPicPr>
            <a:picLocks noChangeAspect="1"/>
          </p:cNvPicPr>
          <p:nvPr/>
        </p:nvPicPr>
        <p:blipFill>
          <a:blip r:embed="rId9"/>
          <a:stretch>
            <a:fillRect/>
          </a:stretch>
        </p:blipFill>
        <p:spPr>
          <a:xfrm>
            <a:off x="10171122" y="6049390"/>
            <a:ext cx="1237595" cy="560881"/>
          </a:xfrm>
          <a:prstGeom prst="rect">
            <a:avLst/>
          </a:prstGeom>
        </p:spPr>
      </p:pic>
    </p:spTree>
    <p:extLst>
      <p:ext uri="{BB962C8B-B14F-4D97-AF65-F5344CB8AC3E}">
        <p14:creationId xmlns:p14="http://schemas.microsoft.com/office/powerpoint/2010/main" val="36190125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53308" y="174456"/>
            <a:ext cx="10566400" cy="974725"/>
          </a:xfrm>
        </p:spPr>
        <p:txBody>
          <a:bodyPr/>
          <a:lstStyle/>
          <a:p>
            <a:r>
              <a:rPr lang="ro-RO" sz="2800" dirty="0" smtClean="0">
                <a:solidFill>
                  <a:schemeClr val="bg2">
                    <a:lumMod val="50000"/>
                  </a:schemeClr>
                </a:solidFill>
              </a:rPr>
              <a:t>Context – Competențele digitale sunt coordonate ale transformării digitale în educație, economie, administrație publică</a:t>
            </a:r>
            <a:endParaRPr lang="en-US" sz="2800" dirty="0">
              <a:solidFill>
                <a:schemeClr val="bg2">
                  <a:lumMod val="50000"/>
                </a:schemeClr>
              </a:solidFill>
            </a:endParaRPr>
          </a:p>
        </p:txBody>
      </p:sp>
      <p:sp>
        <p:nvSpPr>
          <p:cNvPr id="5" name="Rectangle 4"/>
          <p:cNvSpPr/>
          <p:nvPr/>
        </p:nvSpPr>
        <p:spPr>
          <a:xfrm>
            <a:off x="505097" y="1489586"/>
            <a:ext cx="7855132" cy="3816429"/>
          </a:xfrm>
          <a:prstGeom prst="rect">
            <a:avLst/>
          </a:prstGeom>
        </p:spPr>
        <p:txBody>
          <a:bodyPr wrap="square">
            <a:spAutoFit/>
          </a:bodyPr>
          <a:lstStyle/>
          <a:p>
            <a:r>
              <a:rPr lang="ro-RO" sz="1600" b="1" dirty="0" smtClean="0">
                <a:latin typeface="Trebuchet MS" panose="020B0603020202020204" pitchFamily="34" charset="0"/>
              </a:rPr>
              <a:t>Instrumente digitale: </a:t>
            </a:r>
            <a:r>
              <a:rPr lang="ro-RO" sz="1600" dirty="0" smtClean="0">
                <a:latin typeface="Trebuchet MS" panose="020B0603020202020204" pitchFamily="34" charset="0"/>
              </a:rPr>
              <a:t>semnătură electronică, servicii publice digitale, soluții digitale pentru managementul resurselor umane, colaborare transnațională</a:t>
            </a:r>
          </a:p>
          <a:p>
            <a:endParaRPr lang="ro-RO" sz="1600" dirty="0" smtClean="0">
              <a:latin typeface="Trebuchet MS" panose="020B0603020202020204" pitchFamily="34" charset="0"/>
            </a:endParaRPr>
          </a:p>
          <a:p>
            <a:r>
              <a:rPr lang="en-US" sz="1600" dirty="0">
                <a:latin typeface="Trebuchet MS" panose="020B0603020202020204" pitchFamily="34" charset="0"/>
                <a:hlinkClick r:id="rId2"/>
              </a:rPr>
              <a:t>JRC Publications Repository - </a:t>
            </a:r>
            <a:r>
              <a:rPr lang="en-US" sz="1600" dirty="0" err="1">
                <a:latin typeface="Trebuchet MS" panose="020B0603020202020204" pitchFamily="34" charset="0"/>
                <a:hlinkClick r:id="rId2"/>
              </a:rPr>
              <a:t>DigComp</a:t>
            </a:r>
            <a:r>
              <a:rPr lang="en-US" sz="1600" dirty="0">
                <a:latin typeface="Trebuchet MS" panose="020B0603020202020204" pitchFamily="34" charset="0"/>
                <a:hlinkClick r:id="rId2"/>
              </a:rPr>
              <a:t> 3.0: European Digital Competence </a:t>
            </a:r>
            <a:r>
              <a:rPr lang="en-US" sz="1600" dirty="0" smtClean="0">
                <a:latin typeface="Trebuchet MS" panose="020B0603020202020204" pitchFamily="34" charset="0"/>
                <a:hlinkClick r:id="rId2"/>
              </a:rPr>
              <a:t>Framework</a:t>
            </a:r>
            <a:r>
              <a:rPr lang="ro-RO" sz="1600" dirty="0" smtClean="0">
                <a:latin typeface="Trebuchet MS" panose="020B0603020202020204" pitchFamily="34" charset="0"/>
              </a:rPr>
              <a:t> – </a:t>
            </a:r>
            <a:r>
              <a:rPr lang="ro-RO" sz="1600" b="1" dirty="0" smtClean="0">
                <a:latin typeface="Trebuchet MS" panose="020B0603020202020204" pitchFamily="34" charset="0"/>
              </a:rPr>
              <a:t>Cadrul de referință la nivel european pentru competențe digitale</a:t>
            </a:r>
            <a:endParaRPr lang="en-US" sz="1600" b="1" dirty="0">
              <a:solidFill>
                <a:schemeClr val="accent1">
                  <a:lumMod val="75000"/>
                </a:schemeClr>
              </a:solidFill>
              <a:latin typeface="Trebuchet MS" panose="020B0603020202020204" pitchFamily="34" charset="0"/>
            </a:endParaRPr>
          </a:p>
          <a:p>
            <a:endParaRPr lang="ro-RO" sz="1600" b="1" dirty="0" smtClean="0">
              <a:latin typeface="Trebuchet MS" panose="020B0603020202020204" pitchFamily="34" charset="0"/>
              <a:ea typeface="Calibri" panose="020F0502020204030204" pitchFamily="34" charset="0"/>
              <a:hlinkClick r:id="rId3"/>
            </a:endParaRPr>
          </a:p>
          <a:p>
            <a:pPr>
              <a:spcAft>
                <a:spcPts val="0"/>
              </a:spcAft>
              <a:tabLst>
                <a:tab pos="2536190" algn="l"/>
              </a:tabLst>
            </a:pPr>
            <a:r>
              <a:rPr lang="ro-RO" sz="1600" u="sng" dirty="0" err="1" smtClean="0">
                <a:solidFill>
                  <a:srgbClr val="0000FF"/>
                </a:solidFill>
                <a:latin typeface="Trebuchet MS" panose="020B0603020202020204" pitchFamily="34" charset="0"/>
                <a:ea typeface="Calibri" panose="020F0502020204030204" pitchFamily="34" charset="0"/>
                <a:hlinkClick r:id="rId3"/>
              </a:rPr>
              <a:t>DigCompRO</a:t>
            </a:r>
            <a:r>
              <a:rPr lang="ro-RO" sz="1600" u="sng" dirty="0" smtClean="0">
                <a:solidFill>
                  <a:srgbClr val="0000FF"/>
                </a:solidFill>
                <a:latin typeface="Trebuchet MS" panose="020B0603020202020204" pitchFamily="34" charset="0"/>
                <a:ea typeface="Calibri" panose="020F0502020204030204" pitchFamily="34" charset="0"/>
                <a:hlinkClick r:id="rId3"/>
              </a:rPr>
              <a:t> - </a:t>
            </a:r>
            <a:r>
              <a:rPr lang="en-US" sz="1600" u="sng" dirty="0" err="1" smtClean="0">
                <a:solidFill>
                  <a:srgbClr val="0000FF"/>
                </a:solidFill>
                <a:latin typeface="Trebuchet MS" panose="020B0603020202020204" pitchFamily="34" charset="0"/>
                <a:ea typeface="Calibri" panose="020F0502020204030204" pitchFamily="34" charset="0"/>
                <a:hlinkClick r:id="rId3"/>
              </a:rPr>
              <a:t>Ordonanţa</a:t>
            </a:r>
            <a:r>
              <a:rPr lang="en-US" sz="1600" u="sng" dirty="0" smtClean="0">
                <a:solidFill>
                  <a:srgbClr val="0000FF"/>
                </a:solidFill>
                <a:latin typeface="Trebuchet MS" panose="020B0603020202020204" pitchFamily="34" charset="0"/>
                <a:ea typeface="Calibri" panose="020F0502020204030204" pitchFamily="34" charset="0"/>
                <a:hlinkClick r:id="rId3"/>
              </a:rPr>
              <a:t> </a:t>
            </a:r>
            <a:r>
              <a:rPr lang="en-US" sz="1600" u="sng" dirty="0">
                <a:solidFill>
                  <a:srgbClr val="0000FF"/>
                </a:solidFill>
                <a:latin typeface="Trebuchet MS" panose="020B0603020202020204" pitchFamily="34" charset="0"/>
                <a:ea typeface="Calibri" panose="020F0502020204030204" pitchFamily="34" charset="0"/>
                <a:hlinkClick r:id="rId3"/>
              </a:rPr>
              <a:t>de </a:t>
            </a:r>
            <a:r>
              <a:rPr lang="en-US" sz="1600" u="sng" dirty="0" err="1">
                <a:solidFill>
                  <a:srgbClr val="0000FF"/>
                </a:solidFill>
                <a:latin typeface="Trebuchet MS" panose="020B0603020202020204" pitchFamily="34" charset="0"/>
                <a:ea typeface="Calibri" panose="020F0502020204030204" pitchFamily="34" charset="0"/>
                <a:hlinkClick r:id="rId3"/>
              </a:rPr>
              <a:t>urgenţă</a:t>
            </a:r>
            <a:r>
              <a:rPr lang="en-US" sz="1600" u="sng" dirty="0">
                <a:solidFill>
                  <a:srgbClr val="0000FF"/>
                </a:solidFill>
                <a:latin typeface="Trebuchet MS" panose="020B0603020202020204" pitchFamily="34" charset="0"/>
                <a:ea typeface="Calibri" panose="020F0502020204030204" pitchFamily="34" charset="0"/>
                <a:hlinkClick r:id="rId3"/>
              </a:rPr>
              <a:t> </a:t>
            </a:r>
            <a:r>
              <a:rPr lang="en-US" sz="1600" u="sng" dirty="0" err="1">
                <a:solidFill>
                  <a:srgbClr val="0000FF"/>
                </a:solidFill>
                <a:latin typeface="Trebuchet MS" panose="020B0603020202020204" pitchFamily="34" charset="0"/>
                <a:ea typeface="Calibri" panose="020F0502020204030204" pitchFamily="34" charset="0"/>
                <a:hlinkClick r:id="rId3"/>
              </a:rPr>
              <a:t>nr</a:t>
            </a:r>
            <a:r>
              <a:rPr lang="en-US" sz="1600" u="sng" dirty="0">
                <a:solidFill>
                  <a:srgbClr val="0000FF"/>
                </a:solidFill>
                <a:latin typeface="Trebuchet MS" panose="020B0603020202020204" pitchFamily="34" charset="0"/>
                <a:ea typeface="Calibri" panose="020F0502020204030204" pitchFamily="34" charset="0"/>
                <a:hlinkClick r:id="rId3"/>
              </a:rPr>
              <a:t>. 27/2025 </a:t>
            </a:r>
            <a:r>
              <a:rPr lang="en-US" sz="1600" u="sng" dirty="0" err="1">
                <a:solidFill>
                  <a:srgbClr val="0000FF"/>
                </a:solidFill>
                <a:latin typeface="Trebuchet MS" panose="020B0603020202020204" pitchFamily="34" charset="0"/>
                <a:ea typeface="Calibri" panose="020F0502020204030204" pitchFamily="34" charset="0"/>
                <a:hlinkClick r:id="rId3"/>
              </a:rPr>
              <a:t>pentru</a:t>
            </a:r>
            <a:r>
              <a:rPr lang="en-US" sz="1600" u="sng" dirty="0">
                <a:solidFill>
                  <a:srgbClr val="0000FF"/>
                </a:solidFill>
                <a:latin typeface="Trebuchet MS" panose="020B0603020202020204" pitchFamily="34" charset="0"/>
                <a:ea typeface="Calibri" panose="020F0502020204030204" pitchFamily="34" charset="0"/>
                <a:hlinkClick r:id="rId3"/>
              </a:rPr>
              <a:t> </a:t>
            </a:r>
            <a:r>
              <a:rPr lang="en-US" sz="1600" u="sng" dirty="0" err="1">
                <a:solidFill>
                  <a:srgbClr val="0000FF"/>
                </a:solidFill>
                <a:latin typeface="Trebuchet MS" panose="020B0603020202020204" pitchFamily="34" charset="0"/>
                <a:ea typeface="Calibri" panose="020F0502020204030204" pitchFamily="34" charset="0"/>
                <a:hlinkClick r:id="rId3"/>
              </a:rPr>
              <a:t>aprobarea</a:t>
            </a:r>
            <a:r>
              <a:rPr lang="en-US" sz="1600" u="sng" dirty="0">
                <a:solidFill>
                  <a:srgbClr val="0000FF"/>
                </a:solidFill>
                <a:latin typeface="Trebuchet MS" panose="020B0603020202020204" pitchFamily="34" charset="0"/>
                <a:ea typeface="Calibri" panose="020F0502020204030204" pitchFamily="34" charset="0"/>
                <a:hlinkClick r:id="rId3"/>
              </a:rPr>
              <a:t> </a:t>
            </a:r>
            <a:r>
              <a:rPr lang="en-US" sz="1600" u="sng" dirty="0" err="1">
                <a:solidFill>
                  <a:srgbClr val="0000FF"/>
                </a:solidFill>
                <a:latin typeface="Trebuchet MS" panose="020B0603020202020204" pitchFamily="34" charset="0"/>
                <a:ea typeface="Calibri" panose="020F0502020204030204" pitchFamily="34" charset="0"/>
                <a:hlinkClick r:id="rId3"/>
              </a:rPr>
              <a:t>Cadrului</a:t>
            </a:r>
            <a:r>
              <a:rPr lang="en-US" sz="1600" u="sng" dirty="0">
                <a:solidFill>
                  <a:srgbClr val="0000FF"/>
                </a:solidFill>
                <a:latin typeface="Trebuchet MS" panose="020B0603020202020204" pitchFamily="34" charset="0"/>
                <a:ea typeface="Calibri" panose="020F0502020204030204" pitchFamily="34" charset="0"/>
                <a:hlinkClick r:id="rId3"/>
              </a:rPr>
              <a:t> de </a:t>
            </a:r>
            <a:r>
              <a:rPr lang="en-US" sz="1600" u="sng" dirty="0" err="1">
                <a:solidFill>
                  <a:srgbClr val="0000FF"/>
                </a:solidFill>
                <a:latin typeface="Trebuchet MS" panose="020B0603020202020204" pitchFamily="34" charset="0"/>
                <a:ea typeface="Calibri" panose="020F0502020204030204" pitchFamily="34" charset="0"/>
                <a:hlinkClick r:id="rId3"/>
              </a:rPr>
              <a:t>competenţe</a:t>
            </a:r>
            <a:r>
              <a:rPr lang="en-US" sz="1600" u="sng" dirty="0">
                <a:solidFill>
                  <a:srgbClr val="0000FF"/>
                </a:solidFill>
                <a:latin typeface="Trebuchet MS" panose="020B0603020202020204" pitchFamily="34" charset="0"/>
                <a:ea typeface="Calibri" panose="020F0502020204030204" pitchFamily="34" charset="0"/>
                <a:hlinkClick r:id="rId3"/>
              </a:rPr>
              <a:t> </a:t>
            </a:r>
            <a:r>
              <a:rPr lang="en-US" sz="1600" u="sng" dirty="0" err="1">
                <a:solidFill>
                  <a:srgbClr val="0000FF"/>
                </a:solidFill>
                <a:latin typeface="Trebuchet MS" panose="020B0603020202020204" pitchFamily="34" charset="0"/>
                <a:ea typeface="Calibri" panose="020F0502020204030204" pitchFamily="34" charset="0"/>
                <a:hlinkClick r:id="rId3"/>
              </a:rPr>
              <a:t>digitale</a:t>
            </a:r>
            <a:r>
              <a:rPr lang="en-US" sz="1600" u="sng" dirty="0">
                <a:solidFill>
                  <a:srgbClr val="0000FF"/>
                </a:solidFill>
                <a:latin typeface="Trebuchet MS" panose="020B0603020202020204" pitchFamily="34" charset="0"/>
                <a:ea typeface="Calibri" panose="020F0502020204030204" pitchFamily="34" charset="0"/>
                <a:hlinkClick r:id="rId3"/>
              </a:rPr>
              <a:t> </a:t>
            </a:r>
            <a:r>
              <a:rPr lang="en-US" sz="1600" u="sng" dirty="0" err="1">
                <a:solidFill>
                  <a:srgbClr val="0000FF"/>
                </a:solidFill>
                <a:latin typeface="Trebuchet MS" panose="020B0603020202020204" pitchFamily="34" charset="0"/>
                <a:ea typeface="Calibri" panose="020F0502020204030204" pitchFamily="34" charset="0"/>
                <a:hlinkClick r:id="rId3"/>
              </a:rPr>
              <a:t>pentru</a:t>
            </a:r>
            <a:r>
              <a:rPr lang="en-US" sz="1600" u="sng" dirty="0">
                <a:solidFill>
                  <a:srgbClr val="0000FF"/>
                </a:solidFill>
                <a:latin typeface="Trebuchet MS" panose="020B0603020202020204" pitchFamily="34" charset="0"/>
                <a:ea typeface="Calibri" panose="020F0502020204030204" pitchFamily="34" charset="0"/>
                <a:hlinkClick r:id="rId3"/>
              </a:rPr>
              <a:t> </a:t>
            </a:r>
            <a:r>
              <a:rPr lang="en-US" sz="1600" u="sng" dirty="0" err="1">
                <a:solidFill>
                  <a:srgbClr val="0000FF"/>
                </a:solidFill>
                <a:latin typeface="Trebuchet MS" panose="020B0603020202020204" pitchFamily="34" charset="0"/>
                <a:ea typeface="Calibri" panose="020F0502020204030204" pitchFamily="34" charset="0"/>
                <a:hlinkClick r:id="rId3"/>
              </a:rPr>
              <a:t>cetăţenii</a:t>
            </a:r>
            <a:r>
              <a:rPr lang="en-US" sz="1600" u="sng" dirty="0">
                <a:solidFill>
                  <a:srgbClr val="0000FF"/>
                </a:solidFill>
                <a:latin typeface="Trebuchet MS" panose="020B0603020202020204" pitchFamily="34" charset="0"/>
                <a:ea typeface="Calibri" panose="020F0502020204030204" pitchFamily="34" charset="0"/>
                <a:hlinkClick r:id="rId3"/>
              </a:rPr>
              <a:t> </a:t>
            </a:r>
            <a:r>
              <a:rPr lang="en-US" sz="1600" u="sng" dirty="0" err="1" smtClean="0">
                <a:solidFill>
                  <a:srgbClr val="0000FF"/>
                </a:solidFill>
                <a:latin typeface="Trebuchet MS" panose="020B0603020202020204" pitchFamily="34" charset="0"/>
                <a:ea typeface="Calibri" panose="020F0502020204030204" pitchFamily="34" charset="0"/>
                <a:hlinkClick r:id="rId3"/>
              </a:rPr>
              <a:t>României</a:t>
            </a:r>
            <a:endParaRPr lang="ro-RO" sz="1600" u="sng" dirty="0" smtClean="0">
              <a:solidFill>
                <a:srgbClr val="0000FF"/>
              </a:solidFill>
              <a:latin typeface="Trebuchet MS" panose="020B0603020202020204" pitchFamily="34" charset="0"/>
              <a:ea typeface="Calibri" panose="020F0502020204030204" pitchFamily="34" charset="0"/>
            </a:endParaRPr>
          </a:p>
          <a:p>
            <a:pPr>
              <a:spcAft>
                <a:spcPts val="0"/>
              </a:spcAft>
              <a:tabLst>
                <a:tab pos="2536190" algn="l"/>
              </a:tabLst>
            </a:pPr>
            <a:endParaRPr lang="ro-RO" sz="1600" b="1" u="sng" dirty="0">
              <a:solidFill>
                <a:srgbClr val="0000FF"/>
              </a:solidFill>
              <a:latin typeface="Trebuchet MS" panose="020B0603020202020204" pitchFamily="34" charset="0"/>
              <a:ea typeface="Calibri" panose="020F0502020204030204" pitchFamily="34" charset="0"/>
            </a:endParaRPr>
          </a:p>
          <a:p>
            <a:pPr>
              <a:spcAft>
                <a:spcPts val="0"/>
              </a:spcAft>
              <a:tabLst>
                <a:tab pos="2536190" algn="l"/>
              </a:tabLst>
            </a:pPr>
            <a:r>
              <a:rPr lang="it-IT" sz="1600" dirty="0">
                <a:latin typeface="Trebuchet MS" panose="020B0603020202020204" pitchFamily="34" charset="0"/>
                <a:hlinkClick r:id="rId4"/>
              </a:rPr>
              <a:t>ORDIN 1928 10/09/2025 - Portal </a:t>
            </a:r>
            <a:r>
              <a:rPr lang="it-IT" sz="1600" dirty="0" smtClean="0">
                <a:latin typeface="Trebuchet MS" panose="020B0603020202020204" pitchFamily="34" charset="0"/>
                <a:hlinkClick r:id="rId4"/>
              </a:rPr>
              <a:t>Legislativ</a:t>
            </a:r>
            <a:r>
              <a:rPr lang="ro-RO" sz="1600" dirty="0" smtClean="0">
                <a:latin typeface="Trebuchet MS" panose="020B0603020202020204" pitchFamily="34" charset="0"/>
              </a:rPr>
              <a:t> </a:t>
            </a:r>
            <a:r>
              <a:rPr lang="en-US" sz="1600" dirty="0" err="1">
                <a:latin typeface="Trebuchet MS" panose="020B0603020202020204" pitchFamily="34" charset="0"/>
              </a:rPr>
              <a:t>privind</a:t>
            </a:r>
            <a:r>
              <a:rPr lang="en-US" sz="1600" dirty="0">
                <a:latin typeface="Trebuchet MS" panose="020B0603020202020204" pitchFamily="34" charset="0"/>
              </a:rPr>
              <a:t> </a:t>
            </a:r>
            <a:r>
              <a:rPr lang="en-US" sz="1600" dirty="0" err="1">
                <a:latin typeface="Trebuchet MS" panose="020B0603020202020204" pitchFamily="34" charset="0"/>
              </a:rPr>
              <a:t>aprobarea</a:t>
            </a:r>
            <a:r>
              <a:rPr lang="en-US" sz="1600" dirty="0">
                <a:latin typeface="Trebuchet MS" panose="020B0603020202020204" pitchFamily="34" charset="0"/>
              </a:rPr>
              <a:t> </a:t>
            </a:r>
            <a:r>
              <a:rPr lang="en-US" sz="1600" dirty="0" err="1">
                <a:latin typeface="Trebuchet MS" panose="020B0603020202020204" pitchFamily="34" charset="0"/>
              </a:rPr>
              <a:t>corelării</a:t>
            </a:r>
            <a:r>
              <a:rPr lang="en-US" sz="1600" dirty="0">
                <a:latin typeface="Trebuchet MS" panose="020B0603020202020204" pitchFamily="34" charset="0"/>
              </a:rPr>
              <a:t> </a:t>
            </a:r>
            <a:r>
              <a:rPr lang="en-US" sz="1600" dirty="0" err="1">
                <a:latin typeface="Trebuchet MS" panose="020B0603020202020204" pitchFamily="34" charset="0"/>
              </a:rPr>
              <a:t>nivelului</a:t>
            </a:r>
            <a:r>
              <a:rPr lang="en-US" sz="1600" dirty="0">
                <a:latin typeface="Trebuchet MS" panose="020B0603020202020204" pitchFamily="34" charset="0"/>
              </a:rPr>
              <a:t> de </a:t>
            </a:r>
            <a:r>
              <a:rPr lang="en-US" sz="1600" dirty="0" err="1">
                <a:latin typeface="Trebuchet MS" panose="020B0603020202020204" pitchFamily="34" charset="0"/>
              </a:rPr>
              <a:t>performanță</a:t>
            </a:r>
            <a:r>
              <a:rPr lang="en-US" sz="1600" dirty="0">
                <a:latin typeface="Trebuchet MS" panose="020B0603020202020204" pitchFamily="34" charset="0"/>
              </a:rPr>
              <a:t> al </a:t>
            </a:r>
            <a:r>
              <a:rPr lang="en-US" sz="1600" dirty="0" err="1">
                <a:latin typeface="Trebuchet MS" panose="020B0603020202020204" pitchFamily="34" charset="0"/>
              </a:rPr>
              <a:t>Cadrului</a:t>
            </a:r>
            <a:r>
              <a:rPr lang="en-US" sz="1600" dirty="0">
                <a:latin typeface="Trebuchet MS" panose="020B0603020202020204" pitchFamily="34" charset="0"/>
              </a:rPr>
              <a:t> de </a:t>
            </a:r>
            <a:r>
              <a:rPr lang="en-US" sz="1600" dirty="0" err="1">
                <a:latin typeface="Trebuchet MS" panose="020B0603020202020204" pitchFamily="34" charset="0"/>
              </a:rPr>
              <a:t>competențe</a:t>
            </a:r>
            <a:r>
              <a:rPr lang="en-US" sz="1600" dirty="0">
                <a:latin typeface="Trebuchet MS" panose="020B0603020202020204" pitchFamily="34" charset="0"/>
              </a:rPr>
              <a:t> </a:t>
            </a:r>
            <a:r>
              <a:rPr lang="en-US" sz="1600" dirty="0" err="1">
                <a:latin typeface="Trebuchet MS" panose="020B0603020202020204" pitchFamily="34" charset="0"/>
              </a:rPr>
              <a:t>digitale</a:t>
            </a:r>
            <a:r>
              <a:rPr lang="en-US" sz="1600" dirty="0">
                <a:latin typeface="Trebuchet MS" panose="020B0603020202020204" pitchFamily="34" charset="0"/>
              </a:rPr>
              <a:t> </a:t>
            </a:r>
            <a:r>
              <a:rPr lang="en-US" sz="1600" dirty="0" err="1">
                <a:latin typeface="Trebuchet MS" panose="020B0603020202020204" pitchFamily="34" charset="0"/>
              </a:rPr>
              <a:t>pentru</a:t>
            </a:r>
            <a:r>
              <a:rPr lang="en-US" sz="1600" dirty="0">
                <a:latin typeface="Trebuchet MS" panose="020B0603020202020204" pitchFamily="34" charset="0"/>
              </a:rPr>
              <a:t> </a:t>
            </a:r>
            <a:r>
              <a:rPr lang="en-US" sz="1600" dirty="0" err="1">
                <a:latin typeface="Trebuchet MS" panose="020B0603020202020204" pitchFamily="34" charset="0"/>
              </a:rPr>
              <a:t>cetățenii</a:t>
            </a:r>
            <a:r>
              <a:rPr lang="en-US" sz="1600" dirty="0">
                <a:latin typeface="Trebuchet MS" panose="020B0603020202020204" pitchFamily="34" charset="0"/>
              </a:rPr>
              <a:t> </a:t>
            </a:r>
            <a:r>
              <a:rPr lang="en-US" sz="1600" dirty="0" err="1">
                <a:latin typeface="Trebuchet MS" panose="020B0603020202020204" pitchFamily="34" charset="0"/>
              </a:rPr>
              <a:t>României</a:t>
            </a:r>
            <a:r>
              <a:rPr lang="en-US" sz="1600" dirty="0">
                <a:latin typeface="Trebuchet MS" panose="020B0603020202020204" pitchFamily="34" charset="0"/>
              </a:rPr>
              <a:t> (</a:t>
            </a:r>
            <a:r>
              <a:rPr lang="en-US" sz="1600" dirty="0" err="1">
                <a:latin typeface="Trebuchet MS" panose="020B0603020202020204" pitchFamily="34" charset="0"/>
              </a:rPr>
              <a:t>DigCompRo</a:t>
            </a:r>
            <a:r>
              <a:rPr lang="en-US" sz="1600" dirty="0">
                <a:latin typeface="Trebuchet MS" panose="020B0603020202020204" pitchFamily="34" charset="0"/>
              </a:rPr>
              <a:t>) cu </a:t>
            </a:r>
            <a:r>
              <a:rPr lang="en-US" sz="1600" dirty="0" err="1">
                <a:latin typeface="Trebuchet MS" panose="020B0603020202020204" pitchFamily="34" charset="0"/>
              </a:rPr>
              <a:t>modulele</a:t>
            </a:r>
            <a:r>
              <a:rPr lang="en-US" sz="1600" dirty="0">
                <a:latin typeface="Trebuchet MS" panose="020B0603020202020204" pitchFamily="34" charset="0"/>
              </a:rPr>
              <a:t> </a:t>
            </a:r>
            <a:r>
              <a:rPr lang="en-US" sz="1600" dirty="0" err="1">
                <a:latin typeface="Trebuchet MS" panose="020B0603020202020204" pitchFamily="34" charset="0"/>
              </a:rPr>
              <a:t>certificării</a:t>
            </a:r>
            <a:r>
              <a:rPr lang="en-US" sz="1600" dirty="0">
                <a:latin typeface="Trebuchet MS" panose="020B0603020202020204" pitchFamily="34" charset="0"/>
              </a:rPr>
              <a:t> </a:t>
            </a:r>
            <a:r>
              <a:rPr lang="en-US" sz="1600" dirty="0" smtClean="0">
                <a:latin typeface="Trebuchet MS" panose="020B0603020202020204" pitchFamily="34" charset="0"/>
              </a:rPr>
              <a:t>ECDL/ICDL</a:t>
            </a:r>
            <a:endParaRPr lang="ro-RO" sz="1600" dirty="0" smtClean="0">
              <a:latin typeface="Trebuchet MS" panose="020B0603020202020204" pitchFamily="34" charset="0"/>
            </a:endParaRPr>
          </a:p>
          <a:p>
            <a:pPr>
              <a:spcAft>
                <a:spcPts val="0"/>
              </a:spcAft>
              <a:tabLst>
                <a:tab pos="2536190" algn="l"/>
              </a:tabLst>
            </a:pPr>
            <a:endParaRPr lang="ro-RO" sz="1600" b="1" dirty="0" smtClean="0">
              <a:latin typeface="Trebuchet MS" panose="020B0603020202020204" pitchFamily="34" charset="0"/>
            </a:endParaRPr>
          </a:p>
          <a:p>
            <a:pPr>
              <a:spcAft>
                <a:spcPts val="0"/>
              </a:spcAft>
              <a:tabLst>
                <a:tab pos="2536190" algn="l"/>
              </a:tabLst>
            </a:pPr>
            <a:r>
              <a:rPr lang="en-US" sz="1600" dirty="0" err="1">
                <a:latin typeface="Trebuchet MS" panose="020B0603020202020204" pitchFamily="34" charset="0"/>
                <a:hlinkClick r:id="rId5"/>
              </a:rPr>
              <a:t>DigCompEdu</a:t>
            </a:r>
            <a:r>
              <a:rPr lang="en-US" sz="1600" dirty="0">
                <a:latin typeface="Trebuchet MS" panose="020B0603020202020204" pitchFamily="34" charset="0"/>
                <a:hlinkClick r:id="rId5"/>
              </a:rPr>
              <a:t> translations - Joint Research Centre - European </a:t>
            </a:r>
            <a:r>
              <a:rPr lang="en-US" sz="1600" dirty="0" smtClean="0">
                <a:latin typeface="Trebuchet MS" panose="020B0603020202020204" pitchFamily="34" charset="0"/>
                <a:hlinkClick r:id="rId5"/>
              </a:rPr>
              <a:t>Commission</a:t>
            </a:r>
            <a:endParaRPr lang="ro-RO" sz="1600" dirty="0" smtClean="0">
              <a:latin typeface="Trebuchet MS" panose="020B0603020202020204" pitchFamily="34" charset="0"/>
            </a:endParaRPr>
          </a:p>
          <a:p>
            <a:pPr>
              <a:spcAft>
                <a:spcPts val="0"/>
              </a:spcAft>
              <a:tabLst>
                <a:tab pos="2536190" algn="l"/>
              </a:tabLst>
            </a:pPr>
            <a:endParaRPr lang="ro-RO" b="1" u="sng" dirty="0" smtClean="0">
              <a:solidFill>
                <a:srgbClr val="0000FF"/>
              </a:solidFill>
              <a:latin typeface="Trebuchet MS" panose="020B0603020202020204" pitchFamily="34" charset="0"/>
              <a:ea typeface="Calibri" panose="020F0502020204030204" pitchFamily="34" charset="0"/>
            </a:endParaRPr>
          </a:p>
        </p:txBody>
      </p:sp>
      <p:pic>
        <p:nvPicPr>
          <p:cNvPr id="6" name="Picture 5"/>
          <p:cNvPicPr>
            <a:picLocks noChangeAspect="1"/>
          </p:cNvPicPr>
          <p:nvPr/>
        </p:nvPicPr>
        <p:blipFill>
          <a:blip r:embed="rId6"/>
          <a:stretch>
            <a:fillRect/>
          </a:stretch>
        </p:blipFill>
        <p:spPr>
          <a:xfrm>
            <a:off x="8116389" y="1010964"/>
            <a:ext cx="3656511" cy="2175537"/>
          </a:xfrm>
          <a:prstGeom prst="rect">
            <a:avLst/>
          </a:prstGeom>
        </p:spPr>
      </p:pic>
      <p:pic>
        <p:nvPicPr>
          <p:cNvPr id="9" name="Picture 8"/>
          <p:cNvPicPr>
            <a:picLocks noChangeAspect="1"/>
          </p:cNvPicPr>
          <p:nvPr/>
        </p:nvPicPr>
        <p:blipFill>
          <a:blip r:embed="rId7"/>
          <a:stretch>
            <a:fillRect/>
          </a:stretch>
        </p:blipFill>
        <p:spPr>
          <a:xfrm>
            <a:off x="3510262" y="5955332"/>
            <a:ext cx="2334970" cy="560881"/>
          </a:xfrm>
          <a:prstGeom prst="rect">
            <a:avLst/>
          </a:prstGeom>
        </p:spPr>
      </p:pic>
      <p:pic>
        <p:nvPicPr>
          <p:cNvPr id="10" name="Picture 9"/>
          <p:cNvPicPr>
            <a:picLocks noChangeAspect="1"/>
          </p:cNvPicPr>
          <p:nvPr/>
        </p:nvPicPr>
        <p:blipFill>
          <a:blip r:embed="rId8"/>
          <a:stretch>
            <a:fillRect/>
          </a:stretch>
        </p:blipFill>
        <p:spPr>
          <a:xfrm>
            <a:off x="6293506" y="5904382"/>
            <a:ext cx="2066723" cy="640135"/>
          </a:xfrm>
          <a:prstGeom prst="rect">
            <a:avLst/>
          </a:prstGeom>
        </p:spPr>
      </p:pic>
      <p:pic>
        <p:nvPicPr>
          <p:cNvPr id="11" name="Picture 10"/>
          <p:cNvPicPr>
            <a:picLocks noChangeAspect="1"/>
          </p:cNvPicPr>
          <p:nvPr/>
        </p:nvPicPr>
        <p:blipFill>
          <a:blip r:embed="rId9"/>
          <a:stretch>
            <a:fillRect/>
          </a:stretch>
        </p:blipFill>
        <p:spPr>
          <a:xfrm>
            <a:off x="8827849" y="5944010"/>
            <a:ext cx="719390" cy="682811"/>
          </a:xfrm>
          <a:prstGeom prst="rect">
            <a:avLst/>
          </a:prstGeom>
        </p:spPr>
      </p:pic>
      <p:pic>
        <p:nvPicPr>
          <p:cNvPr id="12" name="Picture 11"/>
          <p:cNvPicPr>
            <a:picLocks noChangeAspect="1"/>
          </p:cNvPicPr>
          <p:nvPr/>
        </p:nvPicPr>
        <p:blipFill>
          <a:blip r:embed="rId10"/>
          <a:stretch>
            <a:fillRect/>
          </a:stretch>
        </p:blipFill>
        <p:spPr>
          <a:xfrm>
            <a:off x="10188539" y="5983636"/>
            <a:ext cx="1237595" cy="560881"/>
          </a:xfrm>
          <a:prstGeom prst="rect">
            <a:avLst/>
          </a:prstGeom>
        </p:spPr>
      </p:pic>
    </p:spTree>
    <p:extLst>
      <p:ext uri="{BB962C8B-B14F-4D97-AF65-F5344CB8AC3E}">
        <p14:creationId xmlns:p14="http://schemas.microsoft.com/office/powerpoint/2010/main" val="28469001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ABD574EB-F4F8-F8D9-5F29-A9DA29F454C9}"/>
              </a:ext>
            </a:extLst>
          </p:cNvPr>
          <p:cNvSpPr>
            <a:spLocks noGrp="1"/>
          </p:cNvSpPr>
          <p:nvPr>
            <p:ph type="body" sz="quarter" idx="10"/>
          </p:nvPr>
        </p:nvSpPr>
        <p:spPr>
          <a:xfrm>
            <a:off x="928407" y="215488"/>
            <a:ext cx="5367890" cy="1047255"/>
          </a:xfrm>
        </p:spPr>
        <p:txBody>
          <a:bodyPr/>
          <a:lstStyle/>
          <a:p>
            <a:r>
              <a:rPr lang="en-US" sz="2400" dirty="0" err="1" smtClean="0">
                <a:solidFill>
                  <a:schemeClr val="bg2">
                    <a:lumMod val="50000"/>
                  </a:schemeClr>
                </a:solidFill>
              </a:rPr>
              <a:t>Cadrul</a:t>
            </a:r>
            <a:r>
              <a:rPr lang="en-US" sz="2400" dirty="0" smtClean="0">
                <a:solidFill>
                  <a:schemeClr val="bg2">
                    <a:lumMod val="50000"/>
                  </a:schemeClr>
                </a:solidFill>
              </a:rPr>
              <a:t> de </a:t>
            </a:r>
            <a:r>
              <a:rPr lang="en-US" sz="2400" dirty="0" err="1" smtClean="0">
                <a:solidFill>
                  <a:schemeClr val="bg2">
                    <a:lumMod val="50000"/>
                  </a:schemeClr>
                </a:solidFill>
              </a:rPr>
              <a:t>competen</a:t>
            </a:r>
            <a:r>
              <a:rPr lang="ro-RO" sz="2400" dirty="0" err="1" smtClean="0">
                <a:solidFill>
                  <a:schemeClr val="bg2">
                    <a:lumMod val="50000"/>
                  </a:schemeClr>
                </a:solidFill>
              </a:rPr>
              <a:t>țe</a:t>
            </a:r>
            <a:r>
              <a:rPr lang="ro-RO" sz="2400" dirty="0" smtClean="0">
                <a:solidFill>
                  <a:schemeClr val="bg2">
                    <a:lumMod val="50000"/>
                  </a:schemeClr>
                </a:solidFill>
              </a:rPr>
              <a:t> digitale pentru funcționarii publici – proiect TSI 2024</a:t>
            </a:r>
          </a:p>
          <a:p>
            <a:pPr marL="457200" indent="-457200">
              <a:buFontTx/>
              <a:buChar char="-"/>
            </a:pPr>
            <a:r>
              <a:rPr lang="ro-RO" sz="1600" dirty="0" smtClean="0"/>
              <a:t>ANFP în parteneriat cu ADR și INA</a:t>
            </a:r>
          </a:p>
          <a:p>
            <a:pPr marL="457200" indent="-457200">
              <a:buFontTx/>
              <a:buChar char="-"/>
            </a:pPr>
            <a:r>
              <a:rPr lang="ro-RO" sz="1600" dirty="0" smtClean="0"/>
              <a:t>Asistență tehnică – Banca Mondială, Parteneriat cu Comisia Europeană</a:t>
            </a:r>
          </a:p>
          <a:p>
            <a:pPr marL="457200" indent="-457200">
              <a:buFontTx/>
              <a:buChar char="-"/>
            </a:pPr>
            <a:r>
              <a:rPr lang="ro-RO" sz="1600" dirty="0" smtClean="0"/>
              <a:t>Propunere pentru completarea cadrului de competențe generale din Codul </a:t>
            </a:r>
            <a:r>
              <a:rPr lang="ro-RO" sz="1600" dirty="0"/>
              <a:t>A</a:t>
            </a:r>
            <a:r>
              <a:rPr lang="ro-RO" sz="1600" dirty="0" smtClean="0"/>
              <a:t>dministrativ</a:t>
            </a:r>
          </a:p>
          <a:p>
            <a:pPr marL="457200" indent="-457200">
              <a:buFontTx/>
              <a:buChar char="-"/>
            </a:pPr>
            <a:r>
              <a:rPr lang="ro-RO" sz="1600" dirty="0" smtClean="0"/>
              <a:t>Propunere privind definirea rolurilor IT în administrația publică </a:t>
            </a:r>
          </a:p>
          <a:p>
            <a:pPr marL="457200" indent="-457200">
              <a:buFontTx/>
              <a:buChar char="-"/>
            </a:pPr>
            <a:r>
              <a:rPr lang="ro-RO" sz="1600" dirty="0" smtClean="0"/>
              <a:t>Integrarea competențelor digitale în curriculum de formare </a:t>
            </a:r>
          </a:p>
          <a:p>
            <a:pPr marL="457200" indent="-457200">
              <a:buFontTx/>
              <a:buChar char="-"/>
            </a:pPr>
            <a:r>
              <a:rPr lang="ro-RO" sz="1600" dirty="0" smtClean="0"/>
              <a:t>Testarea competențelor digitale în procesul de recrutare / Concursul Național (nivel de bază)</a:t>
            </a:r>
          </a:p>
          <a:p>
            <a:pPr marL="457200" indent="-457200">
              <a:buFontTx/>
              <a:buChar char="-"/>
            </a:pPr>
            <a:r>
              <a:rPr lang="ro-RO" sz="1600" dirty="0" smtClean="0"/>
              <a:t>Model pentru alte administrații publice europene</a:t>
            </a:r>
            <a:endParaRPr lang="en-GB" sz="1600" dirty="0"/>
          </a:p>
        </p:txBody>
      </p:sp>
      <p:pic>
        <p:nvPicPr>
          <p:cNvPr id="28" name="Picture 27">
            <a:extLst>
              <a:ext uri="{FF2B5EF4-FFF2-40B4-BE49-F238E27FC236}">
                <a16:creationId xmlns:a16="http://schemas.microsoft.com/office/drawing/2014/main" xmlns="" id="{E6C983DC-5910-82B5-711E-0A3246EC75ED}"/>
              </a:ext>
            </a:extLst>
          </p:cNvPr>
          <p:cNvPicPr/>
          <p:nvPr/>
        </p:nvPicPr>
        <p:blipFill>
          <a:blip r:embed="rId2">
            <a:extLst>
              <a:ext uri="{28A0092B-C50C-407E-A947-70E740481C1C}">
                <a14:useLocalDpi xmlns:a14="http://schemas.microsoft.com/office/drawing/2010/main"/>
              </a:ext>
            </a:extLst>
          </a:blip>
          <a:srcRect/>
          <a:stretch>
            <a:fillRect/>
          </a:stretch>
        </p:blipFill>
        <p:spPr bwMode="auto">
          <a:xfrm>
            <a:off x="3208337" y="6066270"/>
            <a:ext cx="2335213" cy="561542"/>
          </a:xfrm>
          <a:prstGeom prst="rect">
            <a:avLst/>
          </a:prstGeom>
          <a:noFill/>
          <a:ln>
            <a:noFill/>
          </a:ln>
        </p:spPr>
      </p:pic>
      <p:pic>
        <p:nvPicPr>
          <p:cNvPr id="29" name="Picture 28">
            <a:extLst>
              <a:ext uri="{FF2B5EF4-FFF2-40B4-BE49-F238E27FC236}">
                <a16:creationId xmlns:a16="http://schemas.microsoft.com/office/drawing/2014/main" xmlns="" id="{985F7ABF-EB7A-53C8-DCF1-D3F9E59775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06832" y="6009018"/>
            <a:ext cx="718117" cy="676045"/>
          </a:xfrm>
          <a:prstGeom prst="rect">
            <a:avLst/>
          </a:prstGeom>
        </p:spPr>
      </p:pic>
      <p:pic>
        <p:nvPicPr>
          <p:cNvPr id="30" name="Picture 29">
            <a:extLst>
              <a:ext uri="{FF2B5EF4-FFF2-40B4-BE49-F238E27FC236}">
                <a16:creationId xmlns:a16="http://schemas.microsoft.com/office/drawing/2014/main" xmlns="" id="{5889F26B-180A-27F1-E015-F213F6DAA7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66439" y="6066270"/>
            <a:ext cx="1235572" cy="561542"/>
          </a:xfrm>
          <a:prstGeom prst="rect">
            <a:avLst/>
          </a:prstGeom>
        </p:spPr>
      </p:pic>
      <p:pic>
        <p:nvPicPr>
          <p:cNvPr id="31" name="Picture 30">
            <a:extLst>
              <a:ext uri="{FF2B5EF4-FFF2-40B4-BE49-F238E27FC236}">
                <a16:creationId xmlns:a16="http://schemas.microsoft.com/office/drawing/2014/main" xmlns="" id="{C6118ACD-7C0C-9A86-8536-6488FEC878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1289" y="6031547"/>
            <a:ext cx="2066835" cy="635635"/>
          </a:xfrm>
          <a:prstGeom prst="rect">
            <a:avLst/>
          </a:prstGeom>
        </p:spPr>
      </p:pic>
      <p:pic>
        <p:nvPicPr>
          <p:cNvPr id="3" name="Picture 2"/>
          <p:cNvPicPr>
            <a:picLocks noChangeAspect="1"/>
          </p:cNvPicPr>
          <p:nvPr/>
        </p:nvPicPr>
        <p:blipFill>
          <a:blip r:embed="rId6"/>
          <a:stretch>
            <a:fillRect/>
          </a:stretch>
        </p:blipFill>
        <p:spPr>
          <a:xfrm>
            <a:off x="6166747" y="-1"/>
            <a:ext cx="5186534" cy="5399315"/>
          </a:xfrm>
          <a:prstGeom prst="rect">
            <a:avLst/>
          </a:prstGeom>
        </p:spPr>
      </p:pic>
    </p:spTree>
    <p:extLst>
      <p:ext uri="{BB962C8B-B14F-4D97-AF65-F5344CB8AC3E}">
        <p14:creationId xmlns:p14="http://schemas.microsoft.com/office/powerpoint/2010/main" val="24004555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70724" y="239720"/>
            <a:ext cx="5830669" cy="974725"/>
          </a:xfrm>
        </p:spPr>
        <p:txBody>
          <a:bodyPr/>
          <a:lstStyle/>
          <a:p>
            <a:r>
              <a:rPr lang="ro-RO" sz="2800" dirty="0" smtClean="0">
                <a:solidFill>
                  <a:schemeClr val="bg2">
                    <a:lumMod val="50000"/>
                  </a:schemeClr>
                </a:solidFill>
              </a:rPr>
              <a:t>Metodologie</a:t>
            </a:r>
          </a:p>
          <a:p>
            <a:r>
              <a:rPr lang="en-US" sz="1400" dirty="0" err="1" smtClean="0"/>
              <a:t>Colectarea</a:t>
            </a:r>
            <a:r>
              <a:rPr lang="en-US" sz="1400" dirty="0" smtClean="0"/>
              <a:t> </a:t>
            </a:r>
            <a:r>
              <a:rPr lang="en-US" sz="1400" dirty="0" err="1"/>
              <a:t>datelor</a:t>
            </a:r>
            <a:r>
              <a:rPr lang="en-US" sz="1400" dirty="0"/>
              <a:t> </a:t>
            </a:r>
            <a:r>
              <a:rPr lang="en-US" sz="1400" dirty="0" smtClean="0"/>
              <a:t>de </a:t>
            </a:r>
            <a:r>
              <a:rPr lang="en-US" sz="1400" dirty="0"/>
              <a:t>la 18 </a:t>
            </a:r>
            <a:r>
              <a:rPr lang="en-US" sz="1400" dirty="0" err="1"/>
              <a:t>instituții</a:t>
            </a:r>
            <a:r>
              <a:rPr lang="en-US" sz="1400" dirty="0"/>
              <a:t> </a:t>
            </a:r>
            <a:r>
              <a:rPr lang="en-US" sz="1400" dirty="0" err="1"/>
              <a:t>dintre</a:t>
            </a:r>
            <a:r>
              <a:rPr lang="en-US" sz="1400" dirty="0"/>
              <a:t> </a:t>
            </a:r>
            <a:r>
              <a:rPr lang="en-US" sz="1400" dirty="0" err="1"/>
              <a:t>cele</a:t>
            </a:r>
            <a:r>
              <a:rPr lang="en-US" sz="1400" dirty="0"/>
              <a:t> 28 </a:t>
            </a:r>
            <a:r>
              <a:rPr lang="en-US" sz="1400" dirty="0" err="1"/>
              <a:t>invitate</a:t>
            </a:r>
            <a:r>
              <a:rPr lang="en-US" sz="1400" dirty="0"/>
              <a:t> </a:t>
            </a:r>
            <a:r>
              <a:rPr lang="en-US" sz="1400" dirty="0" err="1"/>
              <a:t>să</a:t>
            </a:r>
            <a:r>
              <a:rPr lang="en-US" sz="1400" dirty="0"/>
              <a:t> </a:t>
            </a:r>
            <a:r>
              <a:rPr lang="en-US" sz="1400" dirty="0" err="1"/>
              <a:t>furnizeze</a:t>
            </a:r>
            <a:r>
              <a:rPr lang="en-US" sz="1400" dirty="0"/>
              <a:t> date (</a:t>
            </a:r>
            <a:r>
              <a:rPr lang="en-US" sz="1400" dirty="0" err="1"/>
              <a:t>fișe</a:t>
            </a:r>
            <a:r>
              <a:rPr lang="en-US" sz="1400" dirty="0"/>
              <a:t> de post, </a:t>
            </a:r>
            <a:r>
              <a:rPr lang="en-US" sz="1400" dirty="0" err="1"/>
              <a:t>liste</a:t>
            </a:r>
            <a:r>
              <a:rPr lang="en-US" sz="1400" dirty="0"/>
              <a:t> </a:t>
            </a:r>
            <a:r>
              <a:rPr lang="en-US" sz="1400" dirty="0" err="1"/>
              <a:t>competențe</a:t>
            </a:r>
            <a:r>
              <a:rPr lang="en-US" sz="1400" dirty="0"/>
              <a:t> </a:t>
            </a:r>
            <a:r>
              <a:rPr lang="en-US" sz="1400" dirty="0" err="1"/>
              <a:t>digitale</a:t>
            </a:r>
            <a:r>
              <a:rPr lang="en-US" sz="1400" dirty="0"/>
              <a:t> </a:t>
            </a:r>
            <a:r>
              <a:rPr lang="en-US" sz="1400" dirty="0" err="1"/>
              <a:t>specifice</a:t>
            </a:r>
            <a:r>
              <a:rPr lang="en-US" sz="1400" dirty="0"/>
              <a:t>, </a:t>
            </a:r>
            <a:r>
              <a:rPr lang="en-US" sz="1400" dirty="0" err="1"/>
              <a:t>liste</a:t>
            </a:r>
            <a:r>
              <a:rPr lang="en-US" sz="1400" dirty="0"/>
              <a:t> de </a:t>
            </a:r>
            <a:r>
              <a:rPr lang="en-US" sz="1400" dirty="0" err="1"/>
              <a:t>tehnologii</a:t>
            </a:r>
            <a:r>
              <a:rPr lang="en-US" sz="1400" dirty="0"/>
              <a:t>/</a:t>
            </a:r>
            <a:r>
              <a:rPr lang="en-US" sz="1400" dirty="0" err="1"/>
              <a:t>instrumente</a:t>
            </a:r>
            <a:r>
              <a:rPr lang="en-US" sz="1400" dirty="0"/>
              <a:t> IT/</a:t>
            </a:r>
            <a:r>
              <a:rPr lang="en-US" sz="1400" dirty="0" err="1"/>
              <a:t>aplicații</a:t>
            </a:r>
            <a:r>
              <a:rPr lang="en-US" sz="1400" dirty="0"/>
              <a:t> </a:t>
            </a:r>
            <a:r>
              <a:rPr lang="en-US" sz="1400" dirty="0" err="1"/>
              <a:t>utilizate</a:t>
            </a:r>
            <a:r>
              <a:rPr lang="en-US" sz="1400" dirty="0"/>
              <a:t> la </a:t>
            </a:r>
            <a:r>
              <a:rPr lang="en-US" sz="1400" dirty="0" err="1"/>
              <a:t>nivelul</a:t>
            </a:r>
            <a:r>
              <a:rPr lang="en-US" sz="1400" dirty="0"/>
              <a:t> </a:t>
            </a:r>
            <a:r>
              <a:rPr lang="en-US" sz="1400" dirty="0" err="1"/>
              <a:t>autorităților</a:t>
            </a:r>
            <a:r>
              <a:rPr lang="en-US" sz="1400" dirty="0"/>
              <a:t> </a:t>
            </a:r>
            <a:r>
              <a:rPr lang="en-US" sz="1400" dirty="0" err="1"/>
              <a:t>și</a:t>
            </a:r>
            <a:r>
              <a:rPr lang="en-US" sz="1400" dirty="0"/>
              <a:t> </a:t>
            </a:r>
            <a:r>
              <a:rPr lang="en-US" sz="1400" dirty="0" err="1"/>
              <a:t>instituțiilor</a:t>
            </a:r>
            <a:r>
              <a:rPr lang="en-US" sz="1400" dirty="0"/>
              <a:t> </a:t>
            </a:r>
            <a:r>
              <a:rPr lang="en-US" sz="1400" dirty="0" err="1"/>
              <a:t>publice</a:t>
            </a:r>
            <a:r>
              <a:rPr lang="en-US" sz="1400" dirty="0"/>
              <a:t> etc. (23 </a:t>
            </a:r>
            <a:r>
              <a:rPr lang="en-US" sz="1400" dirty="0" err="1"/>
              <a:t>octombrie</a:t>
            </a:r>
            <a:r>
              <a:rPr lang="en-US" sz="1400" dirty="0"/>
              <a:t> – </a:t>
            </a:r>
            <a:r>
              <a:rPr lang="en-US" sz="1400" dirty="0" err="1"/>
              <a:t>noiembrie</a:t>
            </a:r>
            <a:r>
              <a:rPr lang="en-US" sz="1400" dirty="0"/>
              <a:t> 2024)</a:t>
            </a:r>
          </a:p>
          <a:p>
            <a:r>
              <a:rPr lang="en-US" sz="1400" dirty="0" smtClean="0"/>
              <a:t>6 </a:t>
            </a:r>
            <a:r>
              <a:rPr lang="en-US" sz="1400" dirty="0"/>
              <a:t>focus </a:t>
            </a:r>
            <a:r>
              <a:rPr lang="en-US" sz="1400" dirty="0" err="1"/>
              <a:t>grupuri</a:t>
            </a:r>
            <a:r>
              <a:rPr lang="en-US" sz="1400" dirty="0"/>
              <a:t> </a:t>
            </a:r>
            <a:r>
              <a:rPr lang="en-US" sz="1400" dirty="0" err="1"/>
              <a:t>și</a:t>
            </a:r>
            <a:r>
              <a:rPr lang="en-US" sz="1400" dirty="0"/>
              <a:t> </a:t>
            </a:r>
            <a:r>
              <a:rPr lang="en-US" sz="1400" dirty="0" err="1"/>
              <a:t>interviuri</a:t>
            </a:r>
            <a:r>
              <a:rPr lang="en-US" sz="1400" dirty="0"/>
              <a:t> cu </a:t>
            </a:r>
            <a:r>
              <a:rPr lang="en-US" sz="1400" dirty="0" err="1"/>
              <a:t>experții</a:t>
            </a:r>
            <a:r>
              <a:rPr lang="en-US" sz="1400" dirty="0"/>
              <a:t> </a:t>
            </a:r>
            <a:r>
              <a:rPr lang="en-US" sz="1400" dirty="0" err="1"/>
              <a:t>desemnați</a:t>
            </a:r>
            <a:r>
              <a:rPr lang="en-US" sz="1400" dirty="0"/>
              <a:t> de 20 de </a:t>
            </a:r>
            <a:r>
              <a:rPr lang="en-US" sz="1400" dirty="0" err="1"/>
              <a:t>instituții</a:t>
            </a:r>
            <a:r>
              <a:rPr lang="en-US" sz="1400" dirty="0"/>
              <a:t> (din 28 </a:t>
            </a:r>
            <a:r>
              <a:rPr lang="en-US" sz="1400" dirty="0" err="1"/>
              <a:t>invitate</a:t>
            </a:r>
            <a:r>
              <a:rPr lang="en-US" sz="1400" dirty="0"/>
              <a:t>) (</a:t>
            </a:r>
            <a:r>
              <a:rPr lang="en-US" sz="1400" dirty="0" err="1"/>
              <a:t>noiembrie-decembrie</a:t>
            </a:r>
            <a:r>
              <a:rPr lang="en-US" sz="1400" dirty="0"/>
              <a:t> 2024).</a:t>
            </a:r>
          </a:p>
          <a:p>
            <a:r>
              <a:rPr lang="en-US" sz="1400" dirty="0" smtClean="0"/>
              <a:t>2 </a:t>
            </a:r>
            <a:r>
              <a:rPr lang="en-US" sz="1400" dirty="0" err="1"/>
              <a:t>vizite</a:t>
            </a:r>
            <a:r>
              <a:rPr lang="en-US" sz="1400" dirty="0"/>
              <a:t> de </a:t>
            </a:r>
            <a:r>
              <a:rPr lang="en-US" sz="1400" dirty="0" err="1"/>
              <a:t>studiu</a:t>
            </a:r>
            <a:r>
              <a:rPr lang="en-US" sz="1400" dirty="0"/>
              <a:t> in </a:t>
            </a:r>
            <a:r>
              <a:rPr lang="en-US" sz="1400" dirty="0" err="1" smtClean="0"/>
              <a:t>Spania</a:t>
            </a:r>
            <a:r>
              <a:rPr lang="en-US" sz="1400" dirty="0" smtClean="0"/>
              <a:t> </a:t>
            </a:r>
            <a:r>
              <a:rPr lang="en-US" sz="1400" dirty="0" err="1" smtClean="0"/>
              <a:t>și</a:t>
            </a:r>
            <a:r>
              <a:rPr lang="en-US" sz="1400" dirty="0" smtClean="0"/>
              <a:t> Italia</a:t>
            </a:r>
            <a:endParaRPr lang="en-US" sz="1400" dirty="0"/>
          </a:p>
          <a:p>
            <a:r>
              <a:rPr lang="ro-RO" sz="1400" dirty="0" smtClean="0"/>
              <a:t>9</a:t>
            </a:r>
            <a:r>
              <a:rPr lang="en-US" sz="1400" dirty="0" smtClean="0"/>
              <a:t> </a:t>
            </a:r>
            <a:r>
              <a:rPr lang="en-US" sz="1400" dirty="0" err="1"/>
              <a:t>grupuri</a:t>
            </a:r>
            <a:r>
              <a:rPr lang="en-US" sz="1400" dirty="0"/>
              <a:t> de </a:t>
            </a:r>
            <a:r>
              <a:rPr lang="en-US" sz="1400" dirty="0" err="1"/>
              <a:t>lucru</a:t>
            </a:r>
            <a:r>
              <a:rPr lang="en-US" sz="1400" dirty="0"/>
              <a:t> cu </a:t>
            </a:r>
            <a:r>
              <a:rPr lang="en-US" sz="1400" dirty="0" err="1"/>
              <a:t>experți</a:t>
            </a:r>
            <a:r>
              <a:rPr lang="en-US" sz="1400" dirty="0"/>
              <a:t> </a:t>
            </a:r>
            <a:r>
              <a:rPr lang="en-US" sz="1400" dirty="0" err="1"/>
              <a:t>în</a:t>
            </a:r>
            <a:r>
              <a:rPr lang="en-US" sz="1400" dirty="0"/>
              <a:t> </a:t>
            </a:r>
            <a:r>
              <a:rPr lang="en-US" sz="1400" dirty="0" err="1"/>
              <a:t>domeniul</a:t>
            </a:r>
            <a:r>
              <a:rPr lang="en-US" sz="1400" dirty="0"/>
              <a:t> </a:t>
            </a:r>
            <a:r>
              <a:rPr lang="en-US" sz="1400" dirty="0" err="1"/>
              <a:t>resurse</a:t>
            </a:r>
            <a:r>
              <a:rPr lang="en-US" sz="1400" dirty="0"/>
              <a:t> </a:t>
            </a:r>
            <a:r>
              <a:rPr lang="en-US" sz="1400" dirty="0" err="1"/>
              <a:t>umane</a:t>
            </a:r>
            <a:r>
              <a:rPr lang="en-US" sz="1400" dirty="0"/>
              <a:t> </a:t>
            </a:r>
            <a:r>
              <a:rPr lang="en-US" sz="1400" dirty="0" err="1"/>
              <a:t>și</a:t>
            </a:r>
            <a:r>
              <a:rPr lang="en-US" sz="1400" dirty="0"/>
              <a:t> IT (</a:t>
            </a:r>
            <a:r>
              <a:rPr lang="en-US" sz="1400" dirty="0" err="1"/>
              <a:t>februarie</a:t>
            </a:r>
            <a:r>
              <a:rPr lang="en-US" sz="1400" dirty="0"/>
              <a:t> – </a:t>
            </a:r>
            <a:r>
              <a:rPr lang="en-US" sz="1400" dirty="0" err="1" smtClean="0"/>
              <a:t>iunie</a:t>
            </a:r>
            <a:r>
              <a:rPr lang="ro-RO" sz="1400" dirty="0" smtClean="0"/>
              <a:t>, decembrie</a:t>
            </a:r>
            <a:r>
              <a:rPr lang="en-US" sz="1400" dirty="0" smtClean="0"/>
              <a:t> </a:t>
            </a:r>
            <a:r>
              <a:rPr lang="en-US" sz="1400" dirty="0"/>
              <a:t>2025</a:t>
            </a:r>
            <a:r>
              <a:rPr lang="en-US" sz="1400" dirty="0" smtClean="0"/>
              <a:t>)</a:t>
            </a:r>
            <a:endParaRPr lang="ro-RO" sz="1400" dirty="0" smtClean="0"/>
          </a:p>
          <a:p>
            <a:r>
              <a:rPr lang="en-US" sz="1400" dirty="0" smtClean="0"/>
              <a:t>1 </a:t>
            </a:r>
            <a:r>
              <a:rPr lang="en-US" sz="1400" dirty="0"/>
              <a:t>atelier de </a:t>
            </a:r>
            <a:r>
              <a:rPr lang="en-US" sz="1400" dirty="0" err="1"/>
              <a:t>prospectivă</a:t>
            </a:r>
            <a:r>
              <a:rPr lang="en-US" sz="1400" dirty="0"/>
              <a:t> </a:t>
            </a:r>
            <a:r>
              <a:rPr lang="en-US" sz="1400" i="1" dirty="0" err="1"/>
              <a:t>Competențe</a:t>
            </a:r>
            <a:r>
              <a:rPr lang="en-US" sz="1400" i="1" dirty="0"/>
              <a:t> </a:t>
            </a:r>
            <a:r>
              <a:rPr lang="en-US" sz="1400" i="1" dirty="0" err="1"/>
              <a:t>și</a:t>
            </a:r>
            <a:r>
              <a:rPr lang="en-US" sz="1400" i="1" dirty="0"/>
              <a:t> </a:t>
            </a:r>
            <a:r>
              <a:rPr lang="en-US" sz="1400" i="1" dirty="0" err="1"/>
              <a:t>roluri</a:t>
            </a:r>
            <a:r>
              <a:rPr lang="en-US" sz="1400" i="1" dirty="0"/>
              <a:t> </a:t>
            </a:r>
            <a:r>
              <a:rPr lang="en-US" sz="1400" i="1" dirty="0" err="1"/>
              <a:t>digitale</a:t>
            </a:r>
            <a:r>
              <a:rPr lang="en-US" sz="1400" i="1" dirty="0"/>
              <a:t> </a:t>
            </a:r>
            <a:r>
              <a:rPr lang="en-US" sz="1400" i="1" dirty="0" err="1"/>
              <a:t>în</a:t>
            </a:r>
            <a:r>
              <a:rPr lang="en-US" sz="1400" i="1" dirty="0"/>
              <a:t> </a:t>
            </a:r>
            <a:r>
              <a:rPr lang="en-US" sz="1400" i="1" dirty="0" err="1"/>
              <a:t>administrația</a:t>
            </a:r>
            <a:r>
              <a:rPr lang="en-US" sz="1400" i="1" dirty="0"/>
              <a:t> </a:t>
            </a:r>
            <a:r>
              <a:rPr lang="en-US" sz="1400" i="1" dirty="0" err="1"/>
              <a:t>publică</a:t>
            </a:r>
            <a:r>
              <a:rPr lang="en-US" sz="1400" i="1" dirty="0"/>
              <a:t> </a:t>
            </a:r>
            <a:r>
              <a:rPr lang="en-US" sz="1400" i="1" dirty="0" err="1"/>
              <a:t>centrală</a:t>
            </a:r>
            <a:r>
              <a:rPr lang="en-US" sz="1400" i="1" dirty="0"/>
              <a:t> din </a:t>
            </a:r>
            <a:r>
              <a:rPr lang="en-US" sz="1400" i="1" dirty="0" err="1"/>
              <a:t>România</a:t>
            </a:r>
            <a:r>
              <a:rPr lang="en-US" sz="1400" i="1" dirty="0"/>
              <a:t> – </a:t>
            </a:r>
            <a:r>
              <a:rPr lang="en-US" sz="1400" i="1" dirty="0" err="1"/>
              <a:t>orizont</a:t>
            </a:r>
            <a:r>
              <a:rPr lang="en-US" sz="1400" i="1" dirty="0"/>
              <a:t> 2032 </a:t>
            </a:r>
            <a:r>
              <a:rPr lang="en-US" sz="1400" dirty="0"/>
              <a:t>(28 </a:t>
            </a:r>
            <a:r>
              <a:rPr lang="en-US" sz="1400" dirty="0" err="1"/>
              <a:t>februarie</a:t>
            </a:r>
            <a:r>
              <a:rPr lang="en-US" sz="1400" dirty="0"/>
              <a:t>)</a:t>
            </a:r>
          </a:p>
          <a:p>
            <a:r>
              <a:rPr lang="ro-RO" sz="1400" b="1" dirty="0" smtClean="0"/>
              <a:t>Pilot - </a:t>
            </a:r>
            <a:r>
              <a:rPr lang="en-US" sz="1400" b="1" dirty="0" err="1" smtClean="0"/>
              <a:t>validarea</a:t>
            </a:r>
            <a:r>
              <a:rPr lang="en-US" sz="1400" b="1" dirty="0" smtClean="0"/>
              <a:t> </a:t>
            </a:r>
            <a:r>
              <a:rPr lang="en-US" sz="1400" b="1" dirty="0" err="1"/>
              <a:t>structurii</a:t>
            </a:r>
            <a:r>
              <a:rPr lang="en-US" sz="1400" b="1" dirty="0"/>
              <a:t> </a:t>
            </a:r>
            <a:r>
              <a:rPr lang="en-US" sz="1400" b="1" dirty="0" err="1"/>
              <a:t>competențelor</a:t>
            </a:r>
            <a:r>
              <a:rPr lang="en-US" sz="1400" b="1" dirty="0"/>
              <a:t> </a:t>
            </a:r>
            <a:r>
              <a:rPr lang="en-US" sz="1400" b="1" dirty="0" err="1"/>
              <a:t>digitale</a:t>
            </a:r>
            <a:r>
              <a:rPr lang="en-US" sz="1400" dirty="0"/>
              <a:t>, </a:t>
            </a:r>
            <a:r>
              <a:rPr lang="en-US" sz="1400" dirty="0" err="1"/>
              <a:t>calibrarea</a:t>
            </a:r>
            <a:r>
              <a:rPr lang="en-US" sz="1400" dirty="0"/>
              <a:t> </a:t>
            </a:r>
            <a:r>
              <a:rPr lang="en-US" sz="1400" dirty="0" err="1"/>
              <a:t>profilurilor</a:t>
            </a:r>
            <a:r>
              <a:rPr lang="en-US" sz="1400" dirty="0"/>
              <a:t> de </a:t>
            </a:r>
            <a:r>
              <a:rPr lang="en-US" sz="1400" dirty="0" err="1"/>
              <a:t>specialiști</a:t>
            </a:r>
            <a:r>
              <a:rPr lang="en-US" sz="1400" dirty="0"/>
              <a:t> ICT </a:t>
            </a:r>
            <a:r>
              <a:rPr lang="en-US" sz="1400" dirty="0" err="1"/>
              <a:t>și</a:t>
            </a:r>
            <a:r>
              <a:rPr lang="en-US" sz="1400" dirty="0"/>
              <a:t> </a:t>
            </a:r>
            <a:r>
              <a:rPr lang="en-US" sz="1400" dirty="0" err="1"/>
              <a:t>colectarea</a:t>
            </a:r>
            <a:r>
              <a:rPr lang="en-US" sz="1400" dirty="0"/>
              <a:t> de </a:t>
            </a:r>
            <a:r>
              <a:rPr lang="en-US" sz="1400" dirty="0" err="1"/>
              <a:t>dovezi</a:t>
            </a:r>
            <a:r>
              <a:rPr lang="en-US" sz="1400" dirty="0"/>
              <a:t> </a:t>
            </a:r>
            <a:r>
              <a:rPr lang="en-US" sz="1400" dirty="0" err="1"/>
              <a:t>pentru</a:t>
            </a:r>
            <a:r>
              <a:rPr lang="en-US" sz="1400" dirty="0"/>
              <a:t> </a:t>
            </a:r>
            <a:r>
              <a:rPr lang="en-US" sz="1400" dirty="0" err="1"/>
              <a:t>fundamentarea</a:t>
            </a:r>
            <a:r>
              <a:rPr lang="en-US" sz="1400" dirty="0"/>
              <a:t> </a:t>
            </a:r>
            <a:r>
              <a:rPr lang="en-US" sz="1400" dirty="0" err="1"/>
              <a:t>recomandărilor</a:t>
            </a:r>
            <a:r>
              <a:rPr lang="en-US" sz="1400" dirty="0"/>
              <a:t> </a:t>
            </a:r>
            <a:r>
              <a:rPr lang="en-US" sz="1400" dirty="0" err="1"/>
              <a:t>privind</a:t>
            </a:r>
            <a:r>
              <a:rPr lang="en-US" sz="1400" dirty="0"/>
              <a:t> </a:t>
            </a:r>
            <a:r>
              <a:rPr lang="en-US" sz="1400" dirty="0" err="1"/>
              <a:t>implementarea</a:t>
            </a:r>
            <a:r>
              <a:rPr lang="en-US" sz="1400" dirty="0"/>
              <a:t> </a:t>
            </a:r>
            <a:r>
              <a:rPr lang="en-US" sz="1400" dirty="0" err="1" smtClean="0"/>
              <a:t>etapizată</a:t>
            </a:r>
            <a:r>
              <a:rPr lang="ro-RO" sz="1400" dirty="0" smtClean="0"/>
              <a:t>, </a:t>
            </a:r>
            <a:r>
              <a:rPr lang="en-US" sz="1400" dirty="0" err="1" smtClean="0"/>
              <a:t>în</a:t>
            </a:r>
            <a:r>
              <a:rPr lang="en-US" sz="1400" dirty="0" smtClean="0"/>
              <a:t> </a:t>
            </a:r>
            <a:r>
              <a:rPr lang="en-US" sz="1400" dirty="0" err="1"/>
              <a:t>patru</a:t>
            </a:r>
            <a:r>
              <a:rPr lang="en-US" sz="1400" dirty="0"/>
              <a:t> </a:t>
            </a:r>
            <a:r>
              <a:rPr lang="en-US" sz="1400" dirty="0" err="1"/>
              <a:t>instituții</a:t>
            </a:r>
            <a:r>
              <a:rPr lang="en-US" sz="1400" dirty="0"/>
              <a:t> </a:t>
            </a:r>
            <a:r>
              <a:rPr lang="en-US" sz="1400" dirty="0" err="1"/>
              <a:t>publice</a:t>
            </a:r>
            <a:r>
              <a:rPr lang="en-US" sz="1400" dirty="0"/>
              <a:t> (MMFTSS, CNPP, Casa de </a:t>
            </a:r>
            <a:r>
              <a:rPr lang="en-US" sz="1400" dirty="0" err="1"/>
              <a:t>Pensii</a:t>
            </a:r>
            <a:r>
              <a:rPr lang="en-US" sz="1400" dirty="0"/>
              <a:t> a </a:t>
            </a:r>
            <a:r>
              <a:rPr lang="en-US" sz="1400" dirty="0" err="1"/>
              <a:t>Municipiului</a:t>
            </a:r>
            <a:r>
              <a:rPr lang="en-US" sz="1400" dirty="0"/>
              <a:t> </a:t>
            </a:r>
            <a:r>
              <a:rPr lang="en-US" sz="1400" dirty="0" err="1"/>
              <a:t>București</a:t>
            </a:r>
            <a:r>
              <a:rPr lang="en-US" sz="1400" dirty="0"/>
              <a:t>, MEDAT), </a:t>
            </a:r>
            <a:r>
              <a:rPr lang="en-US" sz="1400" dirty="0" err="1"/>
              <a:t>acoperind</a:t>
            </a:r>
            <a:r>
              <a:rPr lang="en-US" sz="1400" dirty="0"/>
              <a:t> </a:t>
            </a:r>
            <a:r>
              <a:rPr lang="en-US" sz="1400" dirty="0" err="1"/>
              <a:t>peste</a:t>
            </a:r>
            <a:r>
              <a:rPr lang="en-US" sz="1400" dirty="0"/>
              <a:t> 800 de </a:t>
            </a:r>
            <a:r>
              <a:rPr lang="en-US" sz="1400" dirty="0" err="1" smtClean="0"/>
              <a:t>po</a:t>
            </a:r>
            <a:r>
              <a:rPr lang="ro-RO" sz="1400" dirty="0" err="1" smtClean="0"/>
              <a:t>sturi</a:t>
            </a:r>
            <a:r>
              <a:rPr lang="en-US" sz="1400" dirty="0" smtClean="0"/>
              <a:t> </a:t>
            </a:r>
            <a:r>
              <a:rPr lang="en-US" sz="1400" dirty="0" err="1"/>
              <a:t>prin</a:t>
            </a:r>
            <a:r>
              <a:rPr lang="en-US" sz="1400" dirty="0"/>
              <a:t> 22 de </a:t>
            </a:r>
            <a:r>
              <a:rPr lang="en-US" sz="1400" dirty="0" err="1"/>
              <a:t>interviuri</a:t>
            </a:r>
            <a:r>
              <a:rPr lang="en-US" sz="1400" dirty="0"/>
              <a:t> de </a:t>
            </a:r>
            <a:r>
              <a:rPr lang="en-US" sz="1400" dirty="0" err="1"/>
              <a:t>grup</a:t>
            </a:r>
            <a:r>
              <a:rPr lang="en-US" sz="1400" dirty="0"/>
              <a:t> </a:t>
            </a:r>
            <a:r>
              <a:rPr lang="en-US" sz="1400" dirty="0" err="1"/>
              <a:t>și</a:t>
            </a:r>
            <a:r>
              <a:rPr lang="en-US" sz="1400" dirty="0"/>
              <a:t> </a:t>
            </a:r>
            <a:r>
              <a:rPr lang="en-US" sz="1400" dirty="0" err="1"/>
              <a:t>individuale</a:t>
            </a:r>
            <a:r>
              <a:rPr lang="en-US" sz="1400" dirty="0" smtClean="0"/>
              <a:t>.</a:t>
            </a:r>
            <a:r>
              <a:rPr lang="ro-RO" sz="1400" dirty="0" smtClean="0"/>
              <a:t> </a:t>
            </a:r>
            <a:r>
              <a:rPr lang="en-US" sz="1400" dirty="0" smtClean="0"/>
              <a:t> </a:t>
            </a:r>
            <a:r>
              <a:rPr lang="en-US" sz="1400" dirty="0"/>
              <a:t>(</a:t>
            </a:r>
            <a:r>
              <a:rPr lang="en-US" sz="1400" dirty="0" err="1" smtClean="0"/>
              <a:t>octombrie-noiembrie</a:t>
            </a:r>
            <a:r>
              <a:rPr lang="ro-RO" sz="1400" dirty="0" smtClean="0"/>
              <a:t> 2025</a:t>
            </a:r>
            <a:r>
              <a:rPr lang="en-US" sz="1400" dirty="0" smtClean="0"/>
              <a:t>)</a:t>
            </a:r>
            <a:endParaRPr lang="en-US" sz="1400" dirty="0"/>
          </a:p>
          <a:p>
            <a:pPr marL="285750" indent="-285750">
              <a:buFontTx/>
              <a:buChar char="-"/>
            </a:pPr>
            <a:endParaRPr lang="en-US" sz="1400" dirty="0"/>
          </a:p>
          <a:p>
            <a:endParaRPr lang="en-US" dirty="0"/>
          </a:p>
        </p:txBody>
      </p:sp>
      <p:sp>
        <p:nvSpPr>
          <p:cNvPr id="5" name="Text Placeholder 1"/>
          <p:cNvSpPr txBox="1">
            <a:spLocks/>
          </p:cNvSpPr>
          <p:nvPr/>
        </p:nvSpPr>
        <p:spPr>
          <a:xfrm>
            <a:off x="7227833" y="148280"/>
            <a:ext cx="4132498" cy="974725"/>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spcAft>
                <a:spcPts val="1800"/>
              </a:spcAft>
              <a:buClr>
                <a:schemeClr val="tx2"/>
              </a:buClr>
              <a:buFontTx/>
              <a:buNone/>
              <a:defRPr sz="400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o-RO" sz="2800" dirty="0" smtClean="0">
                <a:solidFill>
                  <a:schemeClr val="bg2">
                    <a:lumMod val="50000"/>
                  </a:schemeClr>
                </a:solidFill>
              </a:rPr>
              <a:t>Livrabile finalizate</a:t>
            </a:r>
          </a:p>
          <a:p>
            <a:r>
              <a:rPr lang="en-US" sz="1200" u="sng" dirty="0" err="1">
                <a:hlinkClick r:id="rId2"/>
              </a:rPr>
              <a:t>Rezultatul</a:t>
            </a:r>
            <a:r>
              <a:rPr lang="en-US" sz="1200" u="sng" dirty="0">
                <a:hlinkClick r:id="rId2"/>
              </a:rPr>
              <a:t> 1- </a:t>
            </a:r>
            <a:r>
              <a:rPr lang="en-US" sz="1200" u="sng" dirty="0" err="1">
                <a:hlinkClick r:id="rId2"/>
              </a:rPr>
              <a:t>Raport</a:t>
            </a:r>
            <a:r>
              <a:rPr lang="en-US" sz="1200" u="sng" dirty="0">
                <a:hlinkClick r:id="rId2"/>
              </a:rPr>
              <a:t> </a:t>
            </a:r>
            <a:r>
              <a:rPr lang="en-US" sz="1200" u="sng" dirty="0" err="1">
                <a:hlinkClick r:id="rId2"/>
              </a:rPr>
              <a:t>Privind</a:t>
            </a:r>
            <a:r>
              <a:rPr lang="en-US" sz="1200" u="sng" dirty="0">
                <a:hlinkClick r:id="rId2"/>
              </a:rPr>
              <a:t> </a:t>
            </a:r>
            <a:r>
              <a:rPr lang="en-US" sz="1200" u="sng" dirty="0" err="1">
                <a:hlinkClick r:id="rId2"/>
              </a:rPr>
              <a:t>Evaluarea</a:t>
            </a:r>
            <a:r>
              <a:rPr lang="en-US" sz="1200" u="sng" dirty="0">
                <a:hlinkClick r:id="rId2"/>
              </a:rPr>
              <a:t> </a:t>
            </a:r>
            <a:r>
              <a:rPr lang="en-US" sz="1200" u="sng" dirty="0" err="1">
                <a:hlinkClick r:id="rId2"/>
              </a:rPr>
              <a:t>Nevoilor</a:t>
            </a:r>
            <a:r>
              <a:rPr lang="en-US" sz="1200" u="sng" dirty="0">
                <a:hlinkClick r:id="rId2"/>
              </a:rPr>
              <a:t> de </a:t>
            </a:r>
            <a:r>
              <a:rPr lang="en-US" sz="1200" u="sng" dirty="0" err="1">
                <a:hlinkClick r:id="rId2"/>
              </a:rPr>
              <a:t>Competențe</a:t>
            </a:r>
            <a:r>
              <a:rPr lang="en-US" sz="1200" u="sng" dirty="0">
                <a:hlinkClick r:id="rId2"/>
              </a:rPr>
              <a:t> </a:t>
            </a:r>
            <a:r>
              <a:rPr lang="en-US" sz="1200" u="sng" dirty="0" err="1">
                <a:hlinkClick r:id="rId2"/>
              </a:rPr>
              <a:t>Digitale</a:t>
            </a:r>
            <a:r>
              <a:rPr lang="en-US" sz="1200" u="sng" dirty="0">
                <a:hlinkClick r:id="rId2"/>
              </a:rPr>
              <a:t> </a:t>
            </a:r>
            <a:r>
              <a:rPr lang="en-US" sz="1200" u="sng" dirty="0" err="1">
                <a:hlinkClick r:id="rId2"/>
              </a:rPr>
              <a:t>pentru</a:t>
            </a:r>
            <a:r>
              <a:rPr lang="en-US" sz="1200" u="sng" dirty="0">
                <a:hlinkClick r:id="rId2"/>
              </a:rPr>
              <a:t> </a:t>
            </a:r>
            <a:r>
              <a:rPr lang="en-US" sz="1200" u="sng" dirty="0" err="1">
                <a:hlinkClick r:id="rId2"/>
              </a:rPr>
              <a:t>Administrația</a:t>
            </a:r>
            <a:r>
              <a:rPr lang="en-US" sz="1200" u="sng" dirty="0">
                <a:hlinkClick r:id="rId2"/>
              </a:rPr>
              <a:t> </a:t>
            </a:r>
            <a:r>
              <a:rPr lang="en-US" sz="1200" u="sng" dirty="0" err="1">
                <a:hlinkClick r:id="rId2"/>
              </a:rPr>
              <a:t>Publică</a:t>
            </a:r>
            <a:r>
              <a:rPr lang="en-US" sz="1200" u="sng" dirty="0">
                <a:hlinkClick r:id="rId2"/>
              </a:rPr>
              <a:t> din </a:t>
            </a:r>
            <a:r>
              <a:rPr lang="en-US" sz="1200" u="sng" dirty="0" err="1">
                <a:hlinkClick r:id="rId2"/>
              </a:rPr>
              <a:t>România</a:t>
            </a:r>
            <a:r>
              <a:rPr lang="en-US" sz="1200" u="sng" dirty="0">
                <a:hlinkClick r:id="rId2"/>
              </a:rPr>
              <a:t> : </a:t>
            </a:r>
            <a:r>
              <a:rPr lang="en-US" sz="1200" u="sng" dirty="0" err="1">
                <a:hlinkClick r:id="rId2"/>
              </a:rPr>
              <a:t>Luând</a:t>
            </a:r>
            <a:r>
              <a:rPr lang="en-US" sz="1200" u="sng" dirty="0">
                <a:hlinkClick r:id="rId2"/>
              </a:rPr>
              <a:t> </a:t>
            </a:r>
            <a:r>
              <a:rPr lang="en-US" sz="1200" u="sng" dirty="0" err="1">
                <a:hlinkClick r:id="rId2"/>
              </a:rPr>
              <a:t>în</a:t>
            </a:r>
            <a:r>
              <a:rPr lang="en-US" sz="1200" u="sng" dirty="0">
                <a:hlinkClick r:id="rId2"/>
              </a:rPr>
              <a:t> </a:t>
            </a:r>
            <a:r>
              <a:rPr lang="en-US" sz="1200" u="sng" dirty="0" err="1">
                <a:hlinkClick r:id="rId2"/>
              </a:rPr>
              <a:t>Considerare</a:t>
            </a:r>
            <a:r>
              <a:rPr lang="en-US" sz="1200" u="sng" dirty="0">
                <a:hlinkClick r:id="rId2"/>
              </a:rPr>
              <a:t> </a:t>
            </a:r>
            <a:r>
              <a:rPr lang="en-US" sz="1200" u="sng" dirty="0" err="1">
                <a:hlinkClick r:id="rId2"/>
              </a:rPr>
              <a:t>Politicile</a:t>
            </a:r>
            <a:r>
              <a:rPr lang="en-US" sz="1200" u="sng" dirty="0">
                <a:hlinkClick r:id="rId2"/>
              </a:rPr>
              <a:t> </a:t>
            </a:r>
            <a:r>
              <a:rPr lang="en-US" sz="1200" u="sng" dirty="0" err="1">
                <a:hlinkClick r:id="rId2"/>
              </a:rPr>
              <a:t>Relevante</a:t>
            </a:r>
            <a:r>
              <a:rPr lang="en-US" sz="1200" u="sng" dirty="0">
                <a:hlinkClick r:id="rId2"/>
              </a:rPr>
              <a:t> la </a:t>
            </a:r>
            <a:r>
              <a:rPr lang="en-US" sz="1200" u="sng" dirty="0" err="1">
                <a:hlinkClick r:id="rId2"/>
              </a:rPr>
              <a:t>Nivel</a:t>
            </a:r>
            <a:r>
              <a:rPr lang="en-US" sz="1200" u="sng" dirty="0">
                <a:hlinkClick r:id="rId2"/>
              </a:rPr>
              <a:t> </a:t>
            </a:r>
            <a:r>
              <a:rPr lang="en-US" sz="1200" u="sng" dirty="0" err="1">
                <a:hlinkClick r:id="rId2"/>
              </a:rPr>
              <a:t>Național</a:t>
            </a:r>
            <a:r>
              <a:rPr lang="en-US" sz="1200" u="sng" dirty="0">
                <a:hlinkClick r:id="rId2"/>
              </a:rPr>
              <a:t> </a:t>
            </a:r>
            <a:r>
              <a:rPr lang="en-US" sz="1200" u="sng" dirty="0" err="1">
                <a:hlinkClick r:id="rId2"/>
              </a:rPr>
              <a:t>și</a:t>
            </a:r>
            <a:r>
              <a:rPr lang="en-US" sz="1200" u="sng" dirty="0">
                <a:hlinkClick r:id="rId2"/>
              </a:rPr>
              <a:t> la </a:t>
            </a:r>
            <a:r>
              <a:rPr lang="en-US" sz="1200" u="sng" dirty="0" err="1">
                <a:hlinkClick r:id="rId2"/>
              </a:rPr>
              <a:t>Nivelul</a:t>
            </a:r>
            <a:r>
              <a:rPr lang="en-US" sz="1200" u="sng" dirty="0">
                <a:hlinkClick r:id="rId2"/>
              </a:rPr>
              <a:t> </a:t>
            </a:r>
            <a:r>
              <a:rPr lang="en-US" sz="1200" u="sng" dirty="0" err="1">
                <a:hlinkClick r:id="rId2"/>
              </a:rPr>
              <a:t>Uniunii</a:t>
            </a:r>
            <a:r>
              <a:rPr lang="en-US" sz="1200" u="sng" dirty="0">
                <a:hlinkClick r:id="rId2"/>
              </a:rPr>
              <a:t> </a:t>
            </a:r>
            <a:r>
              <a:rPr lang="en-US" sz="1200" u="sng" dirty="0" err="1">
                <a:hlinkClick r:id="rId2"/>
              </a:rPr>
              <a:t>Europene</a:t>
            </a:r>
            <a:endParaRPr lang="en-US" sz="1200" dirty="0"/>
          </a:p>
          <a:p>
            <a:r>
              <a:rPr lang="en-US" sz="1200" b="1" dirty="0"/>
              <a:t>Output 2 </a:t>
            </a:r>
            <a:r>
              <a:rPr lang="en-US" sz="1200" b="1" i="1" dirty="0"/>
              <a:t>Proposed Digital Competency Framework for civil servants in Romania </a:t>
            </a:r>
            <a:endParaRPr lang="ro-RO" sz="1200" dirty="0" smtClean="0"/>
          </a:p>
          <a:p>
            <a:r>
              <a:rPr lang="en-US" sz="1200" b="1" dirty="0" smtClean="0"/>
              <a:t>Note </a:t>
            </a:r>
            <a:r>
              <a:rPr lang="en-US" sz="1200" b="1" dirty="0"/>
              <a:t>on the proposed ICT roles and functions for the Romanian public administration – based on the </a:t>
            </a:r>
            <a:r>
              <a:rPr lang="en-US" sz="1200" b="1" dirty="0" err="1"/>
              <a:t>eCF</a:t>
            </a:r>
            <a:r>
              <a:rPr lang="en-US" sz="1200" b="1" dirty="0"/>
              <a:t> </a:t>
            </a:r>
            <a:endParaRPr lang="en-US" sz="1200" dirty="0"/>
          </a:p>
          <a:p>
            <a:r>
              <a:rPr lang="en-US" sz="1200" b="1" dirty="0" smtClean="0"/>
              <a:t>Output </a:t>
            </a:r>
            <a:r>
              <a:rPr lang="en-US" sz="1200" b="1" dirty="0"/>
              <a:t>3 </a:t>
            </a:r>
            <a:r>
              <a:rPr lang="en-US" sz="1200" b="1" i="1" dirty="0"/>
              <a:t>Recommendations for the introduction and operationalization of the digital competencies in the Romanian public </a:t>
            </a:r>
            <a:r>
              <a:rPr lang="en-US" sz="1200" b="1" i="1" dirty="0" smtClean="0"/>
              <a:t>administration</a:t>
            </a:r>
            <a:endParaRPr lang="en-US" sz="1200" dirty="0"/>
          </a:p>
          <a:p>
            <a:r>
              <a:rPr lang="en-US" sz="1200" b="1" dirty="0" smtClean="0"/>
              <a:t>Output </a:t>
            </a:r>
            <a:r>
              <a:rPr lang="en-US" sz="1200" b="1" dirty="0"/>
              <a:t>4 </a:t>
            </a:r>
            <a:r>
              <a:rPr lang="en-US" sz="1200" b="1" i="1" dirty="0"/>
              <a:t>Report with recommendations on updating INA’s training needs assessment methodology and with proposals of elements for </a:t>
            </a:r>
            <a:r>
              <a:rPr lang="en-US" sz="1200" b="1" i="1" dirty="0" smtClean="0"/>
              <a:t>curriculum</a:t>
            </a:r>
            <a:endParaRPr lang="ro-RO" sz="1200" b="1" i="1" dirty="0" smtClean="0"/>
          </a:p>
          <a:p>
            <a:r>
              <a:rPr lang="ro-RO" sz="1200" b="1" i="1" dirty="0" smtClean="0"/>
              <a:t>Output 5 – The digital </a:t>
            </a:r>
            <a:r>
              <a:rPr lang="ro-RO" sz="1200" b="1" i="1" dirty="0" err="1" smtClean="0"/>
              <a:t>competency</a:t>
            </a:r>
            <a:r>
              <a:rPr lang="ro-RO" sz="1200" b="1" i="1" dirty="0" smtClean="0"/>
              <a:t> </a:t>
            </a:r>
            <a:r>
              <a:rPr lang="ro-RO" sz="1200" b="1" i="1" dirty="0" err="1" smtClean="0"/>
              <a:t>framework</a:t>
            </a:r>
            <a:r>
              <a:rPr lang="ro-RO" sz="1200" b="1" i="1" dirty="0" smtClean="0"/>
              <a:t> for </a:t>
            </a:r>
            <a:r>
              <a:rPr lang="ro-RO" sz="1200" b="1" i="1" dirty="0" err="1" smtClean="0"/>
              <a:t>the</a:t>
            </a:r>
            <a:r>
              <a:rPr lang="ro-RO" sz="1200" b="1" i="1" dirty="0" smtClean="0"/>
              <a:t> public </a:t>
            </a:r>
            <a:r>
              <a:rPr lang="ro-RO" sz="1200" b="1" i="1" dirty="0" err="1" smtClean="0"/>
              <a:t>administration</a:t>
            </a:r>
            <a:r>
              <a:rPr lang="ro-RO" sz="1200" b="1" i="1" dirty="0" smtClean="0"/>
              <a:t> - </a:t>
            </a:r>
            <a:r>
              <a:rPr lang="ro-RO" sz="1200" b="1" i="1" dirty="0" err="1" smtClean="0"/>
              <a:t>Lessons</a:t>
            </a:r>
            <a:r>
              <a:rPr lang="ro-RO" sz="1200" b="1" i="1" dirty="0" smtClean="0"/>
              <a:t> </a:t>
            </a:r>
            <a:r>
              <a:rPr lang="ro-RO" sz="1200" b="1" i="1" dirty="0" err="1" smtClean="0"/>
              <a:t>learned</a:t>
            </a:r>
            <a:r>
              <a:rPr lang="ro-RO" sz="1200" b="1" i="1" dirty="0" smtClean="0"/>
              <a:t> </a:t>
            </a:r>
            <a:r>
              <a:rPr lang="ro-RO" sz="1200" b="1" i="1" dirty="0" err="1" smtClean="0"/>
              <a:t>from</a:t>
            </a:r>
            <a:r>
              <a:rPr lang="ro-RO" sz="1200" b="1" i="1" dirty="0" smtClean="0"/>
              <a:t> </a:t>
            </a:r>
            <a:r>
              <a:rPr lang="ro-RO" sz="1200" b="1" i="1" dirty="0" err="1" smtClean="0"/>
              <a:t>the</a:t>
            </a:r>
            <a:r>
              <a:rPr lang="ro-RO" sz="1200" b="1" i="1" dirty="0" smtClean="0"/>
              <a:t> design </a:t>
            </a:r>
            <a:r>
              <a:rPr lang="ro-RO" sz="1200" b="1" i="1" dirty="0" err="1" smtClean="0"/>
              <a:t>process</a:t>
            </a:r>
            <a:r>
              <a:rPr lang="ro-RO" sz="1200" b="1" i="1" dirty="0" smtClean="0"/>
              <a:t> in Romania</a:t>
            </a:r>
            <a:endParaRPr lang="en-US" sz="1200" dirty="0"/>
          </a:p>
          <a:p>
            <a:endParaRPr lang="ro-RO" sz="1400" dirty="0" smtClean="0"/>
          </a:p>
          <a:p>
            <a:endParaRPr lang="en-US" sz="1400" dirty="0"/>
          </a:p>
        </p:txBody>
      </p:sp>
      <p:pic>
        <p:nvPicPr>
          <p:cNvPr id="6" name="Picture 5"/>
          <p:cNvPicPr>
            <a:picLocks noChangeAspect="1"/>
          </p:cNvPicPr>
          <p:nvPr/>
        </p:nvPicPr>
        <p:blipFill>
          <a:blip r:embed="rId3"/>
          <a:stretch>
            <a:fillRect/>
          </a:stretch>
        </p:blipFill>
        <p:spPr>
          <a:xfrm>
            <a:off x="3360972" y="5971878"/>
            <a:ext cx="2334970" cy="560881"/>
          </a:xfrm>
          <a:prstGeom prst="rect">
            <a:avLst/>
          </a:prstGeom>
        </p:spPr>
      </p:pic>
      <p:pic>
        <p:nvPicPr>
          <p:cNvPr id="7" name="Picture 6"/>
          <p:cNvPicPr>
            <a:picLocks noChangeAspect="1"/>
          </p:cNvPicPr>
          <p:nvPr/>
        </p:nvPicPr>
        <p:blipFill>
          <a:blip r:embed="rId4"/>
          <a:stretch>
            <a:fillRect/>
          </a:stretch>
        </p:blipFill>
        <p:spPr>
          <a:xfrm>
            <a:off x="6325380" y="5969263"/>
            <a:ext cx="2066723" cy="640135"/>
          </a:xfrm>
          <a:prstGeom prst="rect">
            <a:avLst/>
          </a:prstGeom>
        </p:spPr>
      </p:pic>
      <p:pic>
        <p:nvPicPr>
          <p:cNvPr id="8" name="Picture 7"/>
          <p:cNvPicPr>
            <a:picLocks noChangeAspect="1"/>
          </p:cNvPicPr>
          <p:nvPr/>
        </p:nvPicPr>
        <p:blipFill>
          <a:blip r:embed="rId5"/>
          <a:stretch>
            <a:fillRect/>
          </a:stretch>
        </p:blipFill>
        <p:spPr>
          <a:xfrm>
            <a:off x="8934387" y="5950974"/>
            <a:ext cx="719390" cy="676715"/>
          </a:xfrm>
          <a:prstGeom prst="rect">
            <a:avLst/>
          </a:prstGeom>
        </p:spPr>
      </p:pic>
      <p:pic>
        <p:nvPicPr>
          <p:cNvPr id="9" name="Picture 8"/>
          <p:cNvPicPr>
            <a:picLocks noChangeAspect="1"/>
          </p:cNvPicPr>
          <p:nvPr/>
        </p:nvPicPr>
        <p:blipFill>
          <a:blip r:embed="rId6"/>
          <a:stretch>
            <a:fillRect/>
          </a:stretch>
        </p:blipFill>
        <p:spPr>
          <a:xfrm>
            <a:off x="10122736" y="5987553"/>
            <a:ext cx="1237595" cy="560881"/>
          </a:xfrm>
          <a:prstGeom prst="rect">
            <a:avLst/>
          </a:prstGeom>
        </p:spPr>
      </p:pic>
    </p:spTree>
    <p:extLst>
      <p:ext uri="{BB962C8B-B14F-4D97-AF65-F5344CB8AC3E}">
        <p14:creationId xmlns:p14="http://schemas.microsoft.com/office/powerpoint/2010/main" val="16495688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48868" y="213594"/>
            <a:ext cx="3568781" cy="570177"/>
          </a:xfrm>
        </p:spPr>
        <p:txBody>
          <a:bodyPr/>
          <a:lstStyle/>
          <a:p>
            <a:r>
              <a:rPr lang="ro-RO" sz="2800" b="1" dirty="0" err="1" smtClean="0">
                <a:solidFill>
                  <a:schemeClr val="bg2">
                    <a:lumMod val="50000"/>
                  </a:schemeClr>
                </a:solidFill>
              </a:rPr>
              <a:t>DigComp</a:t>
            </a:r>
            <a:r>
              <a:rPr lang="ro-RO" sz="2800" b="1" dirty="0" smtClean="0">
                <a:solidFill>
                  <a:schemeClr val="bg2">
                    <a:lumMod val="50000"/>
                  </a:schemeClr>
                </a:solidFill>
              </a:rPr>
              <a:t> 3.0</a:t>
            </a:r>
            <a:endParaRPr lang="en-US" sz="2800" b="1" dirty="0">
              <a:solidFill>
                <a:schemeClr val="bg2">
                  <a:lumMod val="50000"/>
                </a:schemeClr>
              </a:solidFill>
            </a:endParaRPr>
          </a:p>
        </p:txBody>
      </p:sp>
      <p:pic>
        <p:nvPicPr>
          <p:cNvPr id="5" name="Picture 4"/>
          <p:cNvPicPr>
            <a:picLocks noChangeAspect="1"/>
          </p:cNvPicPr>
          <p:nvPr/>
        </p:nvPicPr>
        <p:blipFill>
          <a:blip r:embed="rId2"/>
          <a:stretch>
            <a:fillRect/>
          </a:stretch>
        </p:blipFill>
        <p:spPr>
          <a:xfrm>
            <a:off x="2081349" y="881923"/>
            <a:ext cx="7376160" cy="4586966"/>
          </a:xfrm>
          <a:prstGeom prst="rect">
            <a:avLst/>
          </a:prstGeom>
        </p:spPr>
      </p:pic>
      <p:pic>
        <p:nvPicPr>
          <p:cNvPr id="7" name="Picture 6"/>
          <p:cNvPicPr>
            <a:picLocks noChangeAspect="1"/>
          </p:cNvPicPr>
          <p:nvPr/>
        </p:nvPicPr>
        <p:blipFill>
          <a:blip r:embed="rId3"/>
          <a:stretch>
            <a:fillRect/>
          </a:stretch>
        </p:blipFill>
        <p:spPr>
          <a:xfrm>
            <a:off x="3450164" y="5992781"/>
            <a:ext cx="2334970" cy="560881"/>
          </a:xfrm>
          <a:prstGeom prst="rect">
            <a:avLst/>
          </a:prstGeom>
        </p:spPr>
      </p:pic>
      <p:pic>
        <p:nvPicPr>
          <p:cNvPr id="9" name="Picture 8"/>
          <p:cNvPicPr>
            <a:picLocks noChangeAspect="1"/>
          </p:cNvPicPr>
          <p:nvPr/>
        </p:nvPicPr>
        <p:blipFill>
          <a:blip r:embed="rId4"/>
          <a:stretch>
            <a:fillRect/>
          </a:stretch>
        </p:blipFill>
        <p:spPr>
          <a:xfrm>
            <a:off x="6299255" y="5960125"/>
            <a:ext cx="2066723" cy="640135"/>
          </a:xfrm>
          <a:prstGeom prst="rect">
            <a:avLst/>
          </a:prstGeom>
        </p:spPr>
      </p:pic>
      <p:pic>
        <p:nvPicPr>
          <p:cNvPr id="10" name="Picture 9"/>
          <p:cNvPicPr>
            <a:picLocks noChangeAspect="1"/>
          </p:cNvPicPr>
          <p:nvPr/>
        </p:nvPicPr>
        <p:blipFill>
          <a:blip r:embed="rId5"/>
          <a:stretch>
            <a:fillRect/>
          </a:stretch>
        </p:blipFill>
        <p:spPr>
          <a:xfrm>
            <a:off x="8880099" y="5978845"/>
            <a:ext cx="719390" cy="682811"/>
          </a:xfrm>
          <a:prstGeom prst="rect">
            <a:avLst/>
          </a:prstGeom>
        </p:spPr>
      </p:pic>
      <p:pic>
        <p:nvPicPr>
          <p:cNvPr id="11" name="Picture 10"/>
          <p:cNvPicPr>
            <a:picLocks noChangeAspect="1"/>
          </p:cNvPicPr>
          <p:nvPr/>
        </p:nvPicPr>
        <p:blipFill>
          <a:blip r:embed="rId6"/>
          <a:stretch>
            <a:fillRect/>
          </a:stretch>
        </p:blipFill>
        <p:spPr>
          <a:xfrm>
            <a:off x="10205956" y="6018471"/>
            <a:ext cx="1237595" cy="560881"/>
          </a:xfrm>
          <a:prstGeom prst="rect">
            <a:avLst/>
          </a:prstGeom>
        </p:spPr>
      </p:pic>
    </p:spTree>
    <p:extLst>
      <p:ext uri="{BB962C8B-B14F-4D97-AF65-F5344CB8AC3E}">
        <p14:creationId xmlns:p14="http://schemas.microsoft.com/office/powerpoint/2010/main" val="2362660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84069" y="238602"/>
            <a:ext cx="11094720" cy="728049"/>
          </a:xfrm>
        </p:spPr>
        <p:txBody>
          <a:bodyPr/>
          <a:lstStyle/>
          <a:p>
            <a:r>
              <a:rPr lang="ro-RO" sz="2800" b="1" dirty="0" smtClean="0">
                <a:solidFill>
                  <a:schemeClr val="bg2">
                    <a:lumMod val="50000"/>
                  </a:schemeClr>
                </a:solidFill>
              </a:rPr>
              <a:t>Cadrul de competențe digitale propus pentru funcționarii publici</a:t>
            </a:r>
            <a:endParaRPr lang="en-US" sz="2800" b="1" dirty="0">
              <a:solidFill>
                <a:schemeClr val="bg2">
                  <a:lumMod val="50000"/>
                </a:schemeClr>
              </a:solidFill>
            </a:endParaRPr>
          </a:p>
        </p:txBody>
      </p:sp>
      <p:pic>
        <p:nvPicPr>
          <p:cNvPr id="5" name="Picture 4"/>
          <p:cNvPicPr/>
          <p:nvPr/>
        </p:nvPicPr>
        <p:blipFill rotWithShape="1">
          <a:blip r:embed="rId2"/>
          <a:srcRect l="17848" t="22828" r="16247" b="36302"/>
          <a:stretch/>
        </p:blipFill>
        <p:spPr bwMode="auto">
          <a:xfrm>
            <a:off x="1132114" y="1149929"/>
            <a:ext cx="9720436" cy="3935877"/>
          </a:xfrm>
          <a:prstGeom prst="rect">
            <a:avLst/>
          </a:prstGeom>
          <a:ln>
            <a:noFill/>
          </a:ln>
          <a:extLst>
            <a:ext uri="{53640926-AAD7-44D8-BBD7-CCE9431645EC}">
              <a14:shadowObscured xmlns:a14="http://schemas.microsoft.com/office/drawing/2010/main"/>
            </a:ext>
          </a:extLst>
        </p:spPr>
      </p:pic>
      <p:pic>
        <p:nvPicPr>
          <p:cNvPr id="8" name="Picture 7"/>
          <p:cNvPicPr>
            <a:picLocks noChangeAspect="1"/>
          </p:cNvPicPr>
          <p:nvPr/>
        </p:nvPicPr>
        <p:blipFill>
          <a:blip r:embed="rId3"/>
          <a:stretch>
            <a:fillRect/>
          </a:stretch>
        </p:blipFill>
        <p:spPr>
          <a:xfrm>
            <a:off x="3361120" y="5997133"/>
            <a:ext cx="2334970" cy="560881"/>
          </a:xfrm>
          <a:prstGeom prst="rect">
            <a:avLst/>
          </a:prstGeom>
        </p:spPr>
      </p:pic>
      <p:pic>
        <p:nvPicPr>
          <p:cNvPr id="9" name="Picture 8"/>
          <p:cNvPicPr>
            <a:picLocks noChangeAspect="1"/>
          </p:cNvPicPr>
          <p:nvPr/>
        </p:nvPicPr>
        <p:blipFill>
          <a:blip r:embed="rId4"/>
          <a:stretch>
            <a:fillRect/>
          </a:stretch>
        </p:blipFill>
        <p:spPr>
          <a:xfrm>
            <a:off x="6232888" y="5978845"/>
            <a:ext cx="2066723" cy="640135"/>
          </a:xfrm>
          <a:prstGeom prst="rect">
            <a:avLst/>
          </a:prstGeom>
        </p:spPr>
      </p:pic>
      <p:pic>
        <p:nvPicPr>
          <p:cNvPr id="10" name="Picture 9"/>
          <p:cNvPicPr>
            <a:picLocks noChangeAspect="1"/>
          </p:cNvPicPr>
          <p:nvPr/>
        </p:nvPicPr>
        <p:blipFill>
          <a:blip r:embed="rId5"/>
          <a:stretch>
            <a:fillRect/>
          </a:stretch>
        </p:blipFill>
        <p:spPr>
          <a:xfrm>
            <a:off x="8871391" y="5936169"/>
            <a:ext cx="719390" cy="682811"/>
          </a:xfrm>
          <a:prstGeom prst="rect">
            <a:avLst/>
          </a:prstGeom>
        </p:spPr>
      </p:pic>
      <p:pic>
        <p:nvPicPr>
          <p:cNvPr id="11" name="Picture 10"/>
          <p:cNvPicPr>
            <a:picLocks noChangeAspect="1"/>
          </p:cNvPicPr>
          <p:nvPr/>
        </p:nvPicPr>
        <p:blipFill>
          <a:blip r:embed="rId6"/>
          <a:stretch>
            <a:fillRect/>
          </a:stretch>
        </p:blipFill>
        <p:spPr>
          <a:xfrm>
            <a:off x="10127579" y="5978845"/>
            <a:ext cx="1237595" cy="560881"/>
          </a:xfrm>
          <a:prstGeom prst="rect">
            <a:avLst/>
          </a:prstGeom>
        </p:spPr>
      </p:pic>
    </p:spTree>
    <p:extLst>
      <p:ext uri="{BB962C8B-B14F-4D97-AF65-F5344CB8AC3E}">
        <p14:creationId xmlns:p14="http://schemas.microsoft.com/office/powerpoint/2010/main" val="14399219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70725" y="422600"/>
            <a:ext cx="10566400" cy="570177"/>
          </a:xfrm>
        </p:spPr>
        <p:txBody>
          <a:bodyPr/>
          <a:lstStyle/>
          <a:p>
            <a:r>
              <a:rPr lang="ro-RO" sz="2800" dirty="0">
                <a:solidFill>
                  <a:schemeClr val="bg2">
                    <a:lumMod val="50000"/>
                  </a:schemeClr>
                </a:solidFill>
              </a:rPr>
              <a:t>Cadrul de competențe digitale propus pentru funcționarii publici</a:t>
            </a:r>
            <a:endParaRPr lang="en-US" sz="2800" dirty="0">
              <a:solidFill>
                <a:schemeClr val="bg2">
                  <a:lumMod val="50000"/>
                </a:schemeClr>
              </a:solidFill>
            </a:endParaRPr>
          </a:p>
          <a:p>
            <a:endParaRPr lang="en-US" dirty="0"/>
          </a:p>
        </p:txBody>
      </p:sp>
      <p:pic>
        <p:nvPicPr>
          <p:cNvPr id="5" name="Picture 4"/>
          <p:cNvPicPr/>
          <p:nvPr/>
        </p:nvPicPr>
        <p:blipFill rotWithShape="1">
          <a:blip r:embed="rId2"/>
          <a:srcRect l="3797" t="35714" r="5978" b="35077"/>
          <a:stretch/>
        </p:blipFill>
        <p:spPr bwMode="auto">
          <a:xfrm>
            <a:off x="1053738" y="1318217"/>
            <a:ext cx="9753600" cy="1877829"/>
          </a:xfrm>
          <a:prstGeom prst="rect">
            <a:avLst/>
          </a:prstGeom>
          <a:ln>
            <a:noFill/>
          </a:ln>
          <a:extLst>
            <a:ext uri="{53640926-AAD7-44D8-BBD7-CCE9431645EC}">
              <a14:shadowObscured xmlns:a14="http://schemas.microsoft.com/office/drawing/2010/main"/>
            </a:ext>
          </a:extLst>
        </p:spPr>
      </p:pic>
      <p:pic>
        <p:nvPicPr>
          <p:cNvPr id="8" name="Picture 7"/>
          <p:cNvPicPr>
            <a:picLocks noChangeAspect="1"/>
          </p:cNvPicPr>
          <p:nvPr/>
        </p:nvPicPr>
        <p:blipFill>
          <a:blip r:embed="rId3"/>
          <a:stretch>
            <a:fillRect/>
          </a:stretch>
        </p:blipFill>
        <p:spPr>
          <a:xfrm>
            <a:off x="3390865" y="6031095"/>
            <a:ext cx="2334970" cy="560881"/>
          </a:xfrm>
          <a:prstGeom prst="rect">
            <a:avLst/>
          </a:prstGeom>
        </p:spPr>
      </p:pic>
      <p:pic>
        <p:nvPicPr>
          <p:cNvPr id="9" name="Picture 8"/>
          <p:cNvPicPr>
            <a:picLocks noChangeAspect="1"/>
          </p:cNvPicPr>
          <p:nvPr/>
        </p:nvPicPr>
        <p:blipFill>
          <a:blip r:embed="rId4"/>
          <a:stretch>
            <a:fillRect/>
          </a:stretch>
        </p:blipFill>
        <p:spPr>
          <a:xfrm>
            <a:off x="6184746" y="5973177"/>
            <a:ext cx="2066723" cy="640135"/>
          </a:xfrm>
          <a:prstGeom prst="rect">
            <a:avLst/>
          </a:prstGeom>
        </p:spPr>
      </p:pic>
      <p:pic>
        <p:nvPicPr>
          <p:cNvPr id="10" name="Picture 9"/>
          <p:cNvPicPr>
            <a:picLocks noChangeAspect="1"/>
          </p:cNvPicPr>
          <p:nvPr/>
        </p:nvPicPr>
        <p:blipFill>
          <a:blip r:embed="rId5"/>
          <a:stretch>
            <a:fillRect/>
          </a:stretch>
        </p:blipFill>
        <p:spPr>
          <a:xfrm>
            <a:off x="8710380" y="5977087"/>
            <a:ext cx="719390" cy="676715"/>
          </a:xfrm>
          <a:prstGeom prst="rect">
            <a:avLst/>
          </a:prstGeom>
        </p:spPr>
      </p:pic>
      <p:pic>
        <p:nvPicPr>
          <p:cNvPr id="11" name="Picture 10"/>
          <p:cNvPicPr>
            <a:picLocks noChangeAspect="1"/>
          </p:cNvPicPr>
          <p:nvPr/>
        </p:nvPicPr>
        <p:blipFill>
          <a:blip r:embed="rId6"/>
          <a:stretch>
            <a:fillRect/>
          </a:stretch>
        </p:blipFill>
        <p:spPr>
          <a:xfrm>
            <a:off x="10084036" y="6031096"/>
            <a:ext cx="1237595" cy="560881"/>
          </a:xfrm>
          <a:prstGeom prst="rect">
            <a:avLst/>
          </a:prstGeom>
        </p:spPr>
      </p:pic>
    </p:spTree>
    <p:extLst>
      <p:ext uri="{BB962C8B-B14F-4D97-AF65-F5344CB8AC3E}">
        <p14:creationId xmlns:p14="http://schemas.microsoft.com/office/powerpoint/2010/main" val="23909855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potx" id="{4E874F3A-6BB1-4334-AA3C-CB69D53C2FB0}" vid="{CFDAC62F-BBD6-4674-995E-7A3058955A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6cbe74e-7cd4-4bc0-a35c-d3ee6e5e8f9f" xsi:nil="true"/>
    <lcf76f155ced4ddcb4097134ff3c332f xmlns="6da25918-1bbc-4f8d-86b2-1161a4d0f75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78033965C425B4096B45C738AFDD784" ma:contentTypeVersion="14" ma:contentTypeDescription="Create a new document." ma:contentTypeScope="" ma:versionID="8a4d3a64d999f7e3d53d29e688e9b922">
  <xsd:schema xmlns:xsd="http://www.w3.org/2001/XMLSchema" xmlns:xs="http://www.w3.org/2001/XMLSchema" xmlns:p="http://schemas.microsoft.com/office/2006/metadata/properties" xmlns:ns2="6da25918-1bbc-4f8d-86b2-1161a4d0f75d" xmlns:ns3="76cbe74e-7cd4-4bc0-a35c-d3ee6e5e8f9f" targetNamespace="http://schemas.microsoft.com/office/2006/metadata/properties" ma:root="true" ma:fieldsID="77008b297ae74588230d5fe13b0e9a6d" ns2:_="" ns3:_="">
    <xsd:import namespace="6da25918-1bbc-4f8d-86b2-1161a4d0f75d"/>
    <xsd:import namespace="76cbe74e-7cd4-4bc0-a35c-d3ee6e5e8f9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a25918-1bbc-4f8d-86b2-1161a4d0f7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a6c10d7-b926-4fc0-945e-3cbf5049f6bd"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6cbe74e-7cd4-4bc0-a35c-d3ee6e5e8f9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f12a7218-4102-40f1-a79f-6605776b2ef2}" ma:internalName="TaxCatchAll" ma:showField="CatchAllData" ma:web="76cbe74e-7cd4-4bc0-a35c-d3ee6e5e8f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ED5344-2506-4C00-B3B7-74EE62403C8A}">
  <ds:schemaRefs>
    <ds:schemaRef ds:uri="http://schemas.microsoft.com/sharepoint/v3/contenttype/forms"/>
  </ds:schemaRefs>
</ds:datastoreItem>
</file>

<file path=customXml/itemProps2.xml><?xml version="1.0" encoding="utf-8"?>
<ds:datastoreItem xmlns:ds="http://schemas.openxmlformats.org/officeDocument/2006/customXml" ds:itemID="{AF120231-5904-4500-919D-C60F00E741FA}">
  <ds:schemaRefs>
    <ds:schemaRef ds:uri="http://purl.org/dc/terms/"/>
    <ds:schemaRef ds:uri="http://schemas.openxmlformats.org/package/2006/metadata/core-properties"/>
    <ds:schemaRef ds:uri="6da25918-1bbc-4f8d-86b2-1161a4d0f75d"/>
    <ds:schemaRef ds:uri="http://schemas.microsoft.com/office/2006/documentManagement/types"/>
    <ds:schemaRef ds:uri="http://schemas.microsoft.com/office/infopath/2007/PartnerControls"/>
    <ds:schemaRef ds:uri="http://purl.org/dc/elements/1.1/"/>
    <ds:schemaRef ds:uri="http://schemas.microsoft.com/office/2006/metadata/properties"/>
    <ds:schemaRef ds:uri="76cbe74e-7cd4-4bc0-a35c-d3ee6e5e8f9f"/>
    <ds:schemaRef ds:uri="http://www.w3.org/XML/1998/namespace"/>
    <ds:schemaRef ds:uri="http://purl.org/dc/dcmitype/"/>
  </ds:schemaRefs>
</ds:datastoreItem>
</file>

<file path=customXml/itemProps3.xml><?xml version="1.0" encoding="utf-8"?>
<ds:datastoreItem xmlns:ds="http://schemas.openxmlformats.org/officeDocument/2006/customXml" ds:itemID="{8A964CF9-DCEA-46AC-804A-C26F9E038F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a25918-1bbc-4f8d-86b2-1161a4d0f75d"/>
    <ds:schemaRef ds:uri="76cbe74e-7cd4-4bc0-a35c-d3ee6e5e8f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9156</TotalTime>
  <Words>870</Words>
  <Application>Microsoft Office PowerPoint</Application>
  <PresentationFormat>Widescreen</PresentationFormat>
  <Paragraphs>65</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Montserrat Bold</vt:lpstr>
      <vt:lpstr>Times New Roman</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This presentation was produced with the financial assistance of the European Union. Its content is the sole responsibility of the author(s). The views expressed herein can in no way be taken to reflect the official opinion of the European Union.  This project is carried out with funding by the European Union via the Technical Support Instrument managed by the European Commission's Directorate General for Structural Reform Support (DG REFORM) and implemented by the World Bank with the support and the partnership of DG REFORM.</vt:lpstr>
    </vt:vector>
  </TitlesOfParts>
  <Manager/>
  <Company>WB TSI team</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WB TSI team</dc:creator>
  <cp:keywords/>
  <dc:description/>
  <cp:lastModifiedBy>Cristina Pantiru</cp:lastModifiedBy>
  <cp:revision>316</cp:revision>
  <dcterms:created xsi:type="dcterms:W3CDTF">2022-12-08T09:09:36Z</dcterms:created>
  <dcterms:modified xsi:type="dcterms:W3CDTF">2026-02-03T15:24:13Z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d9ddd1-4d20-43f6-abfa-fc3c07406f94_Enabled">
    <vt:lpwstr>true</vt:lpwstr>
  </property>
  <property fmtid="{D5CDD505-2E9C-101B-9397-08002B2CF9AE}" pid="3" name="MSIP_Label_6bd9ddd1-4d20-43f6-abfa-fc3c07406f94_SetDate">
    <vt:lpwstr>2022-12-08T09:09:36Z</vt:lpwstr>
  </property>
  <property fmtid="{D5CDD505-2E9C-101B-9397-08002B2CF9AE}" pid="4" name="MSIP_Label_6bd9ddd1-4d20-43f6-abfa-fc3c07406f94_Method">
    <vt:lpwstr>Standard</vt:lpwstr>
  </property>
  <property fmtid="{D5CDD505-2E9C-101B-9397-08002B2CF9AE}" pid="5" name="MSIP_Label_6bd9ddd1-4d20-43f6-abfa-fc3c07406f94_Name">
    <vt:lpwstr>Commission Use</vt:lpwstr>
  </property>
  <property fmtid="{D5CDD505-2E9C-101B-9397-08002B2CF9AE}" pid="6" name="MSIP_Label_6bd9ddd1-4d20-43f6-abfa-fc3c07406f94_SiteId">
    <vt:lpwstr>b24c8b06-522c-46fe-9080-70926f8dddb1</vt:lpwstr>
  </property>
  <property fmtid="{D5CDD505-2E9C-101B-9397-08002B2CF9AE}" pid="7" name="MSIP_Label_6bd9ddd1-4d20-43f6-abfa-fc3c07406f94_ActionId">
    <vt:lpwstr>396f9915-4080-4a86-96ac-54e416ec2784</vt:lpwstr>
  </property>
  <property fmtid="{D5CDD505-2E9C-101B-9397-08002B2CF9AE}" pid="8" name="MSIP_Label_6bd9ddd1-4d20-43f6-abfa-fc3c07406f94_ContentBits">
    <vt:lpwstr>0</vt:lpwstr>
  </property>
  <property fmtid="{D5CDD505-2E9C-101B-9397-08002B2CF9AE}" pid="9" name="ContentTypeId">
    <vt:lpwstr>0x010100E78033965C425B4096B45C738AFDD784</vt:lpwstr>
  </property>
  <property fmtid="{D5CDD505-2E9C-101B-9397-08002B2CF9AE}" pid="10" name="MediaServiceImageTags">
    <vt:lpwstr/>
  </property>
  <property fmtid="{D5CDD505-2E9C-101B-9397-08002B2CF9AE}" pid="11" name="Order">
    <vt:r8>39100</vt:r8>
  </property>
  <property fmtid="{D5CDD505-2E9C-101B-9397-08002B2CF9AE}" pid="12" name="xd_Signature">
    <vt:bool>false</vt:bool>
  </property>
  <property fmtid="{D5CDD505-2E9C-101B-9397-08002B2CF9AE}" pid="13" name="xd_ProgID">
    <vt:lpwstr/>
  </property>
  <property fmtid="{D5CDD505-2E9C-101B-9397-08002B2CF9AE}" pid="14" name="ComplianceAssetId">
    <vt:lpwstr/>
  </property>
  <property fmtid="{D5CDD505-2E9C-101B-9397-08002B2CF9AE}" pid="15" name="TemplateUrl">
    <vt:lpwstr/>
  </property>
  <property fmtid="{D5CDD505-2E9C-101B-9397-08002B2CF9AE}" pid="16" name="_ExtendedDescription">
    <vt:lpwstr/>
  </property>
  <property fmtid="{D5CDD505-2E9C-101B-9397-08002B2CF9AE}" pid="17" name="TriggerFlowInfo">
    <vt:lpwstr/>
  </property>
</Properties>
</file>