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8" r:id="rId22"/>
    <p:sldId id="279" r:id="rId23"/>
    <p:sldId id="277" r:id="rId24"/>
    <p:sldId id="276" r:id="rId25"/>
  </p:sldIdLst>
  <p:sldSz cx="18288000" cy="10287000"/>
  <p:notesSz cx="6858000" cy="9144000"/>
  <p:defaultTextStyle>
    <a:defPPr>
      <a:defRPr lang="ro-R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>
          <p15:clr>
            <a:srgbClr val="A4A3A4"/>
          </p15:clr>
        </p15:guide>
        <p15:guide id="2" pos="57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54" y="108"/>
      </p:cViewPr>
      <p:guideLst>
        <p:guide orient="horz" pos="3240"/>
        <p:guide pos="57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116970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605475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575008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75734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770821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151198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566728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955788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6168534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1792801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4864235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8936067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4585051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71966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9423602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2043344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11985984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0625728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9190041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8258056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7566083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4594130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9737751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6625610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579754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e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hyperlink" Target="https://www.anfp.gov.ro/media/nmehijrl/livrabil-5-anexa-nr-4-compendiu-de-competen%C8%9Be-specificedocx.pdf" TargetMode="External"/><Relationship Id="rId4" Type="http://schemas.openxmlformats.org/officeDocument/2006/relationships/hyperlink" Target="https://view.officeapps.live.com/op/view.aspx?src=https://www.anfp.gov.ro/R/Doc/2024/METODOLOGII/anexe.docx&amp;wdOrigin=BROWSELINK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hyperlink" Target="https://view.officeapps.live.com/op/view.aspx?src=https://www.anfp.gov.ro/media/oi2cmcpu/fisa-post-std.docx&amp;wdOrigin=BROWSELINK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rcRect t="12505" b="1250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63AB9B4A-2AD4-4184-9621-49C49860BEDD}"/>
              </a:ext>
            </a:extLst>
          </p:cNvPr>
          <p:cNvSpPr>
            <a:spLocks noGrp="1"/>
          </p:cNvSpPr>
          <p:nvPr/>
        </p:nvSpPr>
        <p:spPr>
          <a:xfrm>
            <a:off x="14382750" y="0"/>
            <a:ext cx="3905250" cy="10287000"/>
          </a:xfrm>
          <a:prstGeom prst="rect">
            <a:avLst/>
          </a:prstGeom>
          <a:solidFill>
            <a:srgbClr val="003060"/>
          </a:solidFill>
          <a:ln w="0">
            <a:noFill/>
          </a:ln>
        </p:spPr>
      </p:sp>
      <p:sp>
        <p:nvSpPr>
          <p:cNvPr id="6" name="text">
            <a:extLst>
              <a:ext uri="{FF2B5EF4-FFF2-40B4-BE49-F238E27FC236}">
                <a16:creationId xmlns:a16="http://schemas.microsoft.com/office/drawing/2014/main" xmlns="" id="{FD895DD8-61A3-4520-8CF0-41A8386A33EC}"/>
              </a:ext>
            </a:extLst>
          </p:cNvPr>
          <p:cNvSpPr>
            <a:spLocks noGrp="1"/>
          </p:cNvSpPr>
          <p:nvPr/>
        </p:nvSpPr>
        <p:spPr>
          <a:xfrm>
            <a:off x="1571625" y="3048000"/>
            <a:ext cx="9334500" cy="23812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4950" b="1">
                <a:solidFill>
                  <a:srgbClr val="003060"/>
                </a:solidFill>
                <a:latin typeface="Garet Bold"/>
                <a:ea typeface="Garet Bold"/>
                <a:cs typeface="Garet Bold"/>
              </a:defRPr>
            </a:pPr>
            <a:r>
              <a:rPr sz="4950" b="1" dirty="0" err="1">
                <a:solidFill>
                  <a:srgbClr val="003060"/>
                </a:solidFill>
                <a:latin typeface="Garet Bold"/>
                <a:ea typeface="Garet Bold"/>
                <a:cs typeface="Garet Bold"/>
              </a:rPr>
              <a:t>Aplicarea</a:t>
            </a:r>
            <a:r>
              <a:rPr sz="4950" b="1" dirty="0">
                <a:solidFill>
                  <a:srgbClr val="003060"/>
                </a:solidFill>
                <a:latin typeface="Garet Bold"/>
                <a:ea typeface="Garet Bold"/>
                <a:cs typeface="Garet Bold"/>
              </a:rPr>
              <a:t> </a:t>
            </a:r>
            <a:r>
              <a:rPr sz="4950" b="1" dirty="0" err="1">
                <a:solidFill>
                  <a:srgbClr val="003060"/>
                </a:solidFill>
                <a:latin typeface="Garet Bold"/>
                <a:ea typeface="Garet Bold"/>
                <a:cs typeface="Garet Bold"/>
              </a:rPr>
              <a:t>normelor</a:t>
            </a:r>
            <a:r>
              <a:rPr sz="4950" b="1" dirty="0">
                <a:solidFill>
                  <a:srgbClr val="003060"/>
                </a:solidFill>
                <a:latin typeface="Garet Bold"/>
                <a:ea typeface="Garet Bold"/>
                <a:cs typeface="Garet Bold"/>
              </a:rPr>
              <a:t> </a:t>
            </a:r>
            <a:r>
              <a:rPr sz="4950" b="1" dirty="0" err="1">
                <a:solidFill>
                  <a:srgbClr val="003060"/>
                </a:solidFill>
                <a:latin typeface="Garet Bold"/>
                <a:ea typeface="Garet Bold"/>
                <a:cs typeface="Garet Bold"/>
              </a:rPr>
              <a:t>privind</a:t>
            </a:r>
            <a:endParaRPr sz="4950" b="1" dirty="0">
              <a:solidFill>
                <a:srgbClr val="003060"/>
              </a:solidFill>
              <a:latin typeface="Garet Bold"/>
              <a:ea typeface="Garet Bold"/>
              <a:cs typeface="Garet Bold"/>
            </a:endParaRPr>
          </a:p>
          <a:p>
            <a:pPr algn="l">
              <a:defRPr sz="4950" b="1">
                <a:solidFill>
                  <a:srgbClr val="003060"/>
                </a:solidFill>
                <a:latin typeface="Garet Bold"/>
                <a:ea typeface="Garet Bold"/>
                <a:cs typeface="Garet Bold"/>
              </a:defRPr>
            </a:pPr>
            <a:r>
              <a:rPr sz="4950" b="1" dirty="0" err="1">
                <a:solidFill>
                  <a:srgbClr val="003060"/>
                </a:solidFill>
                <a:latin typeface="Garet Bold"/>
                <a:ea typeface="Garet Bold"/>
                <a:cs typeface="Garet Bold"/>
              </a:rPr>
              <a:t>cadrele</a:t>
            </a:r>
            <a:r>
              <a:rPr sz="4950" b="1" dirty="0">
                <a:solidFill>
                  <a:srgbClr val="003060"/>
                </a:solidFill>
                <a:latin typeface="Garet Bold"/>
                <a:ea typeface="Garet Bold"/>
                <a:cs typeface="Garet Bold"/>
              </a:rPr>
              <a:t> de </a:t>
            </a:r>
            <a:r>
              <a:rPr sz="4950" b="1" dirty="0" err="1">
                <a:solidFill>
                  <a:srgbClr val="003060"/>
                </a:solidFill>
                <a:latin typeface="Garet Bold"/>
                <a:ea typeface="Garet Bold"/>
                <a:cs typeface="Garet Bold"/>
              </a:rPr>
              <a:t>competență</a:t>
            </a:r>
            <a:endParaRPr sz="4950" b="1" dirty="0">
              <a:solidFill>
                <a:srgbClr val="003060"/>
              </a:solidFill>
              <a:latin typeface="Garet Bold"/>
              <a:ea typeface="Garet Bold"/>
              <a:cs typeface="Garet Bold"/>
            </a:endParaRPr>
          </a:p>
        </p:txBody>
      </p:sp>
      <p:sp>
        <p:nvSpPr>
          <p:cNvPr id="7" name="text">
            <a:extLst>
              <a:ext uri="{FF2B5EF4-FFF2-40B4-BE49-F238E27FC236}">
                <a16:creationId xmlns:a16="http://schemas.microsoft.com/office/drawing/2014/main" xmlns="" id="{E03FA5E8-84C0-49A1-BDF7-4B60D89C1965}"/>
              </a:ext>
            </a:extLst>
          </p:cNvPr>
          <p:cNvSpPr>
            <a:spLocks noGrp="1"/>
          </p:cNvSpPr>
          <p:nvPr/>
        </p:nvSpPr>
        <p:spPr>
          <a:xfrm>
            <a:off x="1638300" y="5667375"/>
            <a:ext cx="6477000" cy="6667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2250" b="1">
                <a:solidFill>
                  <a:srgbClr val="004990"/>
                </a:solidFill>
                <a:latin typeface="Open Sans"/>
                <a:ea typeface="Open Sans"/>
                <a:cs typeface="Open Sans"/>
              </a:defRPr>
            </a:pPr>
            <a:r>
              <a:rPr sz="2250" b="1" dirty="0" err="1">
                <a:solidFill>
                  <a:srgbClr val="004990"/>
                </a:solidFill>
                <a:latin typeface="Open Sans"/>
                <a:ea typeface="Open Sans"/>
                <a:cs typeface="Open Sans"/>
              </a:rPr>
              <a:t>Legea</a:t>
            </a:r>
            <a:r>
              <a:rPr sz="2250" b="1" dirty="0">
                <a:solidFill>
                  <a:srgbClr val="004990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250" b="1" dirty="0" err="1">
                <a:solidFill>
                  <a:srgbClr val="004990"/>
                </a:solidFill>
                <a:latin typeface="Open Sans"/>
                <a:ea typeface="Open Sans"/>
                <a:cs typeface="Open Sans"/>
              </a:rPr>
              <a:t>nr</a:t>
            </a:r>
            <a:r>
              <a:rPr sz="2250" b="1" dirty="0">
                <a:solidFill>
                  <a:srgbClr val="004990"/>
                </a:solidFill>
                <a:latin typeface="Open Sans"/>
                <a:ea typeface="Open Sans"/>
                <a:cs typeface="Open Sans"/>
              </a:rPr>
              <a:t>. 165/2026</a:t>
            </a:r>
          </a:p>
        </p:txBody>
      </p:sp>
      <p:sp>
        <p:nvSpPr>
          <p:cNvPr id="8" name="text">
            <a:extLst>
              <a:ext uri="{FF2B5EF4-FFF2-40B4-BE49-F238E27FC236}">
                <a16:creationId xmlns:a16="http://schemas.microsoft.com/office/drawing/2014/main" xmlns="" id="{E0C8863D-9644-4EBE-8BB6-F8D3F92EB271}"/>
              </a:ext>
            </a:extLst>
          </p:cNvPr>
          <p:cNvSpPr>
            <a:spLocks noGrp="1"/>
          </p:cNvSpPr>
          <p:nvPr/>
        </p:nvSpPr>
        <p:spPr>
          <a:xfrm>
            <a:off x="1571625" y="8934450"/>
            <a:ext cx="4000500" cy="42862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1650" b="0">
                <a:solidFill>
                  <a:srgbClr val="003060"/>
                </a:solidFill>
                <a:latin typeface="Open Sans"/>
                <a:ea typeface="Open Sans"/>
                <a:cs typeface="Open Sans"/>
              </a:defRPr>
            </a:pPr>
            <a:r>
              <a:rPr sz="1650" b="0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www.anfp.gov.ro</a:t>
            </a:r>
          </a:p>
        </p:txBody>
      </p:sp>
      <p:grpSp>
        <p:nvGrpSpPr>
          <p:cNvPr id="11" name="Group 15"/>
          <p:cNvGrpSpPr/>
          <p:nvPr/>
        </p:nvGrpSpPr>
        <p:grpSpPr>
          <a:xfrm>
            <a:off x="9523936" y="927230"/>
            <a:ext cx="8432540" cy="8432540"/>
            <a:chOff x="0" y="0"/>
            <a:chExt cx="812800" cy="812800"/>
          </a:xfrm>
        </p:grpSpPr>
        <p:sp>
          <p:nvSpPr>
            <p:cNvPr id="12" name="Freeform 1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lnTo>
                    <a:pt x="812800" y="406400"/>
                  </a:lnTo>
                  <a:lnTo>
                    <a:pt x="406400" y="812800"/>
                  </a:lnTo>
                  <a:lnTo>
                    <a:pt x="0" y="406400"/>
                  </a:lnTo>
                  <a:lnTo>
                    <a:pt x="406400" y="0"/>
                  </a:lnTo>
                  <a:close/>
                </a:path>
              </a:pathLst>
            </a:custGeom>
            <a:blipFill>
              <a:blip r:embed="rId4"/>
              <a:stretch>
                <a:fillRect l="-12811" t="-11220" r="-14494" b="-69239"/>
              </a:stretch>
            </a:blipFill>
            <a:ln w="76200" cap="sq">
              <a:solidFill>
                <a:srgbClr val="FFFFFF"/>
              </a:solidFill>
              <a:prstDash val="solid"/>
              <a:miter/>
            </a:ln>
          </p:spPr>
        </p:sp>
      </p:grpSp>
      <p:grpSp>
        <p:nvGrpSpPr>
          <p:cNvPr id="16" name="Group 20">
            <a:extLst>
              <a:ext uri="{FF2B5EF4-FFF2-40B4-BE49-F238E27FC236}">
                <a16:creationId xmlns:a16="http://schemas.microsoft.com/office/drawing/2014/main" xmlns="" id="{0078A772-4D16-AB79-7DD2-7072A75BEF4E}"/>
              </a:ext>
            </a:extLst>
          </p:cNvPr>
          <p:cNvGrpSpPr/>
          <p:nvPr/>
        </p:nvGrpSpPr>
        <p:grpSpPr>
          <a:xfrm>
            <a:off x="331524" y="277147"/>
            <a:ext cx="10264664" cy="1281649"/>
            <a:chOff x="0" y="0"/>
            <a:chExt cx="13686219" cy="1708866"/>
          </a:xfrm>
        </p:grpSpPr>
        <p:sp>
          <p:nvSpPr>
            <p:cNvPr id="17" name="Freeform 21">
              <a:extLst>
                <a:ext uri="{FF2B5EF4-FFF2-40B4-BE49-F238E27FC236}">
                  <a16:creationId xmlns:a16="http://schemas.microsoft.com/office/drawing/2014/main" xmlns="" id="{E983B12B-3891-BCB5-3628-1EBF1723E15A}"/>
                </a:ext>
              </a:extLst>
            </p:cNvPr>
            <p:cNvSpPr/>
            <p:nvPr/>
          </p:nvSpPr>
          <p:spPr>
            <a:xfrm>
              <a:off x="0" y="0"/>
              <a:ext cx="1708866" cy="1708866"/>
            </a:xfrm>
            <a:custGeom>
              <a:avLst/>
              <a:gdLst/>
              <a:ahLst/>
              <a:cxnLst/>
              <a:rect l="l" t="t" r="r" b="b"/>
              <a:pathLst>
                <a:path w="1708866" h="1708866">
                  <a:moveTo>
                    <a:pt x="0" y="0"/>
                  </a:moveTo>
                  <a:lnTo>
                    <a:pt x="1708866" y="0"/>
                  </a:lnTo>
                  <a:lnTo>
                    <a:pt x="1708866" y="1708866"/>
                  </a:lnTo>
                  <a:lnTo>
                    <a:pt x="0" y="17088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  <p:sp>
          <p:nvSpPr>
            <p:cNvPr id="18" name="TextBox 22">
              <a:extLst>
                <a:ext uri="{FF2B5EF4-FFF2-40B4-BE49-F238E27FC236}">
                  <a16:creationId xmlns:a16="http://schemas.microsoft.com/office/drawing/2014/main" xmlns="" id="{E9589912-8D8E-F486-4019-303FD88C605F}"/>
                </a:ext>
              </a:extLst>
            </p:cNvPr>
            <p:cNvSpPr txBox="1"/>
            <p:nvPr/>
          </p:nvSpPr>
          <p:spPr>
            <a:xfrm>
              <a:off x="1868037" y="563549"/>
              <a:ext cx="11818182" cy="53414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434"/>
                </a:lnSpc>
              </a:pPr>
              <a:r>
                <a:rPr lang="en-US" sz="2452" b="1" dirty="0">
                  <a:solidFill>
                    <a:srgbClr val="004990"/>
                  </a:solidFill>
                  <a:latin typeface="Cardo Bold"/>
                  <a:ea typeface="Cardo Bold"/>
                  <a:cs typeface="Cardo Bold"/>
                  <a:sym typeface="Cardo Bold"/>
                </a:rPr>
                <a:t>AGENȚIA NAȚIONALĂ A FUNCȚIONARILOR PUBLICI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359300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rcRect t="12505" b="1250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0E549275-CCF9-4360-8165-59E3F3266903}"/>
              </a:ext>
            </a:extLst>
          </p:cNvPr>
          <p:cNvSpPr>
            <a:spLocks noGrp="1"/>
          </p:cNvSpPr>
          <p:nvPr/>
        </p:nvSpPr>
        <p:spPr>
          <a:xfrm>
            <a:off x="0" y="9763125"/>
            <a:ext cx="18288000" cy="523875"/>
          </a:xfrm>
          <a:prstGeom prst="rect">
            <a:avLst/>
          </a:prstGeom>
          <a:solidFill>
            <a:srgbClr val="003060"/>
          </a:solidFill>
          <a:ln w="0">
            <a:noFill/>
          </a:ln>
        </p:spPr>
      </p:sp>
      <p:sp>
        <p:nvSpPr>
          <p:cNvPr id="5" name="title">
            <a:extLst>
              <a:ext uri="{FF2B5EF4-FFF2-40B4-BE49-F238E27FC236}">
                <a16:creationId xmlns:a16="http://schemas.microsoft.com/office/drawing/2014/main" xmlns="" id="{A4E7BC14-306B-4C9C-8E24-E3B8296AC33D}"/>
              </a:ext>
            </a:extLst>
          </p:cNvPr>
          <p:cNvSpPr>
            <a:spLocks noGrp="1"/>
          </p:cNvSpPr>
          <p:nvPr/>
        </p:nvSpPr>
        <p:spPr>
          <a:xfrm>
            <a:off x="9144000" y="1428750"/>
            <a:ext cx="7810500" cy="952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3600" b="1">
                <a:solidFill>
                  <a:srgbClr val="003060"/>
                </a:solidFill>
                <a:latin typeface="Garet Bold"/>
                <a:ea typeface="Garet Bold"/>
                <a:cs typeface="Garet Bold"/>
              </a:defRPr>
            </a:pPr>
            <a:r>
              <a:rPr sz="3600" b="1" dirty="0">
                <a:solidFill>
                  <a:srgbClr val="003060"/>
                </a:solidFill>
                <a:latin typeface="Garet Bold"/>
                <a:ea typeface="Garet Bold"/>
                <a:cs typeface="Garet Bold"/>
              </a:rPr>
              <a:t>CADRUL LEGAL</a:t>
            </a:r>
          </a:p>
        </p:txBody>
      </p:sp>
      <p:sp>
        <p:nvSpPr>
          <p:cNvPr id="6" name="slide-number">
            <a:extLst>
              <a:ext uri="{FF2B5EF4-FFF2-40B4-BE49-F238E27FC236}">
                <a16:creationId xmlns:a16="http://schemas.microsoft.com/office/drawing/2014/main" xmlns="" id="{71A44CD4-E0D4-4651-AC0A-3FBC72F113A7}"/>
              </a:ext>
            </a:extLst>
          </p:cNvPr>
          <p:cNvSpPr>
            <a:spLocks noGrp="1"/>
          </p:cNvSpPr>
          <p:nvPr/>
        </p:nvSpPr>
        <p:spPr>
          <a:xfrm>
            <a:off x="16764000" y="9429750"/>
            <a:ext cx="952500" cy="3333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r">
              <a:defRPr sz="1350" b="1">
                <a:solidFill>
                  <a:srgbClr val="004990"/>
                </a:solidFill>
                <a:latin typeface="Open Sans"/>
                <a:ea typeface="Open Sans"/>
                <a:cs typeface="Open Sans"/>
              </a:defRPr>
            </a:pPr>
            <a:r>
              <a:rPr sz="1350" b="1">
                <a:solidFill>
                  <a:srgbClr val="004990"/>
                </a:solidFill>
                <a:latin typeface="Open Sans"/>
                <a:ea typeface="Open Sans"/>
                <a:cs typeface="Open Sans"/>
              </a:rPr>
              <a:t>02</a:t>
            </a:r>
          </a:p>
        </p:txBody>
      </p:sp>
      <p:sp>
        <p:nvSpPr>
          <p:cNvPr id="7" name="body">
            <a:extLst>
              <a:ext uri="{FF2B5EF4-FFF2-40B4-BE49-F238E27FC236}">
                <a16:creationId xmlns:a16="http://schemas.microsoft.com/office/drawing/2014/main" xmlns="" id="{0566966E-FEAA-4D12-A562-D7C1E4BB25C4}"/>
              </a:ext>
            </a:extLst>
          </p:cNvPr>
          <p:cNvSpPr>
            <a:spLocks noGrp="1"/>
          </p:cNvSpPr>
          <p:nvPr/>
        </p:nvSpPr>
        <p:spPr>
          <a:xfrm>
            <a:off x="5176095" y="2714625"/>
            <a:ext cx="12540405" cy="65722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just">
              <a:defRPr sz="2025" b="0">
                <a:solidFill>
                  <a:srgbClr val="111111"/>
                </a:solidFill>
                <a:latin typeface="Open Sans"/>
                <a:ea typeface="Open Sans"/>
                <a:cs typeface="Open Sans"/>
              </a:defRPr>
            </a:pPr>
            <a:r>
              <a:rPr sz="2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1. </a:t>
            </a:r>
            <a:r>
              <a:rPr sz="2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În</a:t>
            </a:r>
            <a:r>
              <a:rPr sz="2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Monitorul</a:t>
            </a:r>
            <a:r>
              <a:rPr sz="2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Oficial</a:t>
            </a:r>
            <a:r>
              <a:rPr sz="2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al </a:t>
            </a:r>
            <a:r>
              <a:rPr sz="2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României</a:t>
            </a:r>
            <a:r>
              <a:rPr sz="2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nr</a:t>
            </a:r>
            <a:r>
              <a:rPr sz="2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. 651, </a:t>
            </a:r>
            <a:r>
              <a:rPr sz="2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Partea</a:t>
            </a:r>
            <a:r>
              <a:rPr sz="2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I, a </a:t>
            </a:r>
            <a:r>
              <a:rPr sz="2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fost</a:t>
            </a:r>
            <a:r>
              <a:rPr sz="2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publicată</a:t>
            </a:r>
            <a:r>
              <a:rPr sz="2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Legea</a:t>
            </a:r>
            <a:r>
              <a:rPr sz="2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nr</a:t>
            </a:r>
            <a:r>
              <a:rPr sz="2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. 165/2026 </a:t>
            </a:r>
            <a:r>
              <a:rPr sz="2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privind</a:t>
            </a:r>
            <a:r>
              <a:rPr sz="2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modificarea</a:t>
            </a:r>
            <a:r>
              <a:rPr sz="2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și</a:t>
            </a:r>
            <a:r>
              <a:rPr sz="2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completarea</a:t>
            </a:r>
            <a:r>
              <a:rPr sz="2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Ordonanței</a:t>
            </a:r>
            <a:r>
              <a:rPr sz="2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de </a:t>
            </a:r>
            <a:r>
              <a:rPr sz="2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urgență</a:t>
            </a:r>
            <a:r>
              <a:rPr sz="2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a </a:t>
            </a:r>
            <a:r>
              <a:rPr sz="2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Guvernului</a:t>
            </a:r>
            <a:r>
              <a:rPr sz="2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nr</a:t>
            </a:r>
            <a:r>
              <a:rPr sz="2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. 57/2019 </a:t>
            </a:r>
            <a:r>
              <a:rPr sz="2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privind</a:t>
            </a:r>
            <a:r>
              <a:rPr sz="2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Codul</a:t>
            </a:r>
            <a:r>
              <a:rPr sz="2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administrativ</a:t>
            </a:r>
            <a:r>
              <a:rPr sz="2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, care a </a:t>
            </a:r>
            <a:r>
              <a:rPr sz="2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intrat</a:t>
            </a:r>
            <a:r>
              <a:rPr sz="2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în</a:t>
            </a:r>
            <a:r>
              <a:rPr sz="2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vigoare</a:t>
            </a:r>
            <a:r>
              <a:rPr sz="2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la data de 9 august 2026.</a:t>
            </a:r>
          </a:p>
          <a:p>
            <a:pPr algn="just"/>
            <a:endParaRPr sz="2800" b="0" dirty="0">
              <a:solidFill>
                <a:srgbClr val="111111"/>
              </a:solidFill>
              <a:latin typeface="Open Sans"/>
              <a:ea typeface="Open Sans"/>
              <a:cs typeface="Open Sans"/>
            </a:endParaRPr>
          </a:p>
          <a:p>
            <a:pPr algn="just">
              <a:defRPr sz="2025" b="0">
                <a:solidFill>
                  <a:srgbClr val="111111"/>
                </a:solidFill>
                <a:latin typeface="Open Sans"/>
                <a:ea typeface="Open Sans"/>
                <a:cs typeface="Open Sans"/>
              </a:defRPr>
            </a:pPr>
            <a:r>
              <a:rPr sz="2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2. </a:t>
            </a:r>
            <a:r>
              <a:rPr sz="2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În</a:t>
            </a:r>
            <a:r>
              <a:rPr sz="2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conformitate</a:t>
            </a:r>
            <a:r>
              <a:rPr sz="2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cu </a:t>
            </a:r>
            <a:r>
              <a:rPr sz="2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prevederile</a:t>
            </a:r>
            <a:r>
              <a:rPr sz="2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art. 401 </a:t>
            </a:r>
            <a:r>
              <a:rPr sz="2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alin</a:t>
            </a:r>
            <a:r>
              <a:rPr sz="2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. (1) lit. m¹) </a:t>
            </a:r>
            <a:r>
              <a:rPr sz="2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și</a:t>
            </a:r>
            <a:r>
              <a:rPr sz="2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alin</a:t>
            </a:r>
            <a:r>
              <a:rPr sz="2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. (5) lit. c) din </a:t>
            </a:r>
            <a:r>
              <a:rPr sz="2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Codul</a:t>
            </a:r>
            <a:r>
              <a:rPr sz="2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administrativ</a:t>
            </a:r>
            <a:r>
              <a:rPr sz="2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, ANFP </a:t>
            </a:r>
            <a:r>
              <a:rPr sz="2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avizează</a:t>
            </a:r>
            <a:r>
              <a:rPr sz="2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cadrele</a:t>
            </a:r>
            <a:r>
              <a:rPr sz="2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de </a:t>
            </a:r>
            <a:r>
              <a:rPr sz="2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competențe</a:t>
            </a:r>
            <a:r>
              <a:rPr sz="2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specifice</a:t>
            </a:r>
            <a:r>
              <a:rPr sz="2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, elaborate de </a:t>
            </a:r>
            <a:r>
              <a:rPr sz="2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autoritățile</a:t>
            </a:r>
            <a:r>
              <a:rPr sz="2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și</a:t>
            </a:r>
            <a:r>
              <a:rPr sz="2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instituțiile</a:t>
            </a:r>
            <a:r>
              <a:rPr sz="2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publice</a:t>
            </a:r>
            <a:r>
              <a:rPr sz="2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, </a:t>
            </a:r>
            <a:r>
              <a:rPr sz="2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pentru</a:t>
            </a:r>
            <a:r>
              <a:rPr sz="2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:</a:t>
            </a:r>
          </a:p>
          <a:p>
            <a:pPr algn="just"/>
            <a:endParaRPr sz="2800" b="0" dirty="0">
              <a:solidFill>
                <a:srgbClr val="111111"/>
              </a:solidFill>
              <a:latin typeface="Open Sans"/>
              <a:ea typeface="Open Sans"/>
              <a:cs typeface="Open Sans"/>
            </a:endParaRPr>
          </a:p>
          <a:p>
            <a:pPr algn="just">
              <a:defRPr sz="2025" b="0">
                <a:solidFill>
                  <a:srgbClr val="111111"/>
                </a:solidFill>
                <a:latin typeface="Open Sans"/>
                <a:ea typeface="Open Sans"/>
                <a:cs typeface="Open Sans"/>
              </a:defRPr>
            </a:pPr>
            <a:r>
              <a:rPr sz="2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• </a:t>
            </a:r>
            <a:r>
              <a:rPr sz="2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funcțiile</a:t>
            </a:r>
            <a:r>
              <a:rPr sz="2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publice</a:t>
            </a:r>
            <a:r>
              <a:rPr sz="2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de stat, </a:t>
            </a:r>
            <a:r>
              <a:rPr sz="2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teritoriale</a:t>
            </a:r>
            <a:r>
              <a:rPr sz="2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și</a:t>
            </a:r>
            <a:r>
              <a:rPr sz="2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locale, </a:t>
            </a:r>
            <a:r>
              <a:rPr sz="2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generale</a:t>
            </a:r>
            <a:r>
              <a:rPr sz="2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și</a:t>
            </a:r>
            <a:r>
              <a:rPr sz="2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specifice</a:t>
            </a:r>
            <a:r>
              <a:rPr sz="2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, cu </a:t>
            </a:r>
            <a:r>
              <a:rPr sz="2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excepția</a:t>
            </a:r>
            <a:r>
              <a:rPr sz="2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celor</a:t>
            </a:r>
            <a:r>
              <a:rPr sz="2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care </a:t>
            </a:r>
            <a:r>
              <a:rPr sz="2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beneficiază</a:t>
            </a:r>
            <a:r>
              <a:rPr sz="2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de statute </a:t>
            </a:r>
            <a:r>
              <a:rPr sz="2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speciale</a:t>
            </a:r>
            <a:r>
              <a:rPr sz="2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;</a:t>
            </a:r>
          </a:p>
          <a:p>
            <a:pPr algn="just"/>
            <a:endParaRPr sz="2800" b="0" dirty="0">
              <a:solidFill>
                <a:srgbClr val="111111"/>
              </a:solidFill>
              <a:latin typeface="Open Sans"/>
              <a:ea typeface="Open Sans"/>
              <a:cs typeface="Open Sans"/>
            </a:endParaRPr>
          </a:p>
          <a:p>
            <a:pPr algn="just">
              <a:defRPr sz="2025" b="0">
                <a:solidFill>
                  <a:srgbClr val="111111"/>
                </a:solidFill>
                <a:latin typeface="Open Sans"/>
                <a:ea typeface="Open Sans"/>
                <a:cs typeface="Open Sans"/>
              </a:defRPr>
            </a:pPr>
            <a:r>
              <a:rPr sz="2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• </a:t>
            </a:r>
            <a:r>
              <a:rPr sz="2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personalul</a:t>
            </a:r>
            <a:r>
              <a:rPr sz="2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contractual </a:t>
            </a:r>
            <a:r>
              <a:rPr sz="2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pentru</a:t>
            </a:r>
            <a:r>
              <a:rPr sz="2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care </a:t>
            </a:r>
            <a:r>
              <a:rPr sz="2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aceste</a:t>
            </a:r>
            <a:r>
              <a:rPr sz="2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cadre se </a:t>
            </a:r>
            <a:r>
              <a:rPr sz="2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aplică</a:t>
            </a:r>
            <a:r>
              <a:rPr sz="2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sau</a:t>
            </a:r>
            <a:r>
              <a:rPr sz="2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se </a:t>
            </a:r>
            <a:r>
              <a:rPr sz="2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dezvoltă</a:t>
            </a:r>
            <a:r>
              <a:rPr sz="2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în</a:t>
            </a:r>
            <a:r>
              <a:rPr sz="2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condițiile</a:t>
            </a:r>
            <a:r>
              <a:rPr sz="2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prevăzute</a:t>
            </a:r>
            <a:r>
              <a:rPr sz="2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la art. 539.</a:t>
            </a:r>
          </a:p>
        </p:txBody>
      </p:sp>
      <p:grpSp>
        <p:nvGrpSpPr>
          <p:cNvPr id="10" name="Group 20">
            <a:extLst>
              <a:ext uri="{FF2B5EF4-FFF2-40B4-BE49-F238E27FC236}">
                <a16:creationId xmlns:a16="http://schemas.microsoft.com/office/drawing/2014/main" xmlns="" id="{0078A772-4D16-AB79-7DD2-7072A75BEF4E}"/>
              </a:ext>
            </a:extLst>
          </p:cNvPr>
          <p:cNvGrpSpPr/>
          <p:nvPr/>
        </p:nvGrpSpPr>
        <p:grpSpPr>
          <a:xfrm>
            <a:off x="331524" y="277147"/>
            <a:ext cx="10264664" cy="1281649"/>
            <a:chOff x="0" y="0"/>
            <a:chExt cx="13686219" cy="1708866"/>
          </a:xfrm>
        </p:grpSpPr>
        <p:sp>
          <p:nvSpPr>
            <p:cNvPr id="11" name="Freeform 21">
              <a:extLst>
                <a:ext uri="{FF2B5EF4-FFF2-40B4-BE49-F238E27FC236}">
                  <a16:creationId xmlns:a16="http://schemas.microsoft.com/office/drawing/2014/main" xmlns="" id="{E983B12B-3891-BCB5-3628-1EBF1723E15A}"/>
                </a:ext>
              </a:extLst>
            </p:cNvPr>
            <p:cNvSpPr/>
            <p:nvPr/>
          </p:nvSpPr>
          <p:spPr>
            <a:xfrm>
              <a:off x="0" y="0"/>
              <a:ext cx="1708866" cy="1708866"/>
            </a:xfrm>
            <a:custGeom>
              <a:avLst/>
              <a:gdLst/>
              <a:ahLst/>
              <a:cxnLst/>
              <a:rect l="l" t="t" r="r" b="b"/>
              <a:pathLst>
                <a:path w="1708866" h="1708866">
                  <a:moveTo>
                    <a:pt x="0" y="0"/>
                  </a:moveTo>
                  <a:lnTo>
                    <a:pt x="1708866" y="0"/>
                  </a:lnTo>
                  <a:lnTo>
                    <a:pt x="1708866" y="1708866"/>
                  </a:lnTo>
                  <a:lnTo>
                    <a:pt x="0" y="17088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  <p:sp>
          <p:nvSpPr>
            <p:cNvPr id="12" name="TextBox 22">
              <a:extLst>
                <a:ext uri="{FF2B5EF4-FFF2-40B4-BE49-F238E27FC236}">
                  <a16:creationId xmlns:a16="http://schemas.microsoft.com/office/drawing/2014/main" xmlns="" id="{E9589912-8D8E-F486-4019-303FD88C605F}"/>
                </a:ext>
              </a:extLst>
            </p:cNvPr>
            <p:cNvSpPr txBox="1"/>
            <p:nvPr/>
          </p:nvSpPr>
          <p:spPr>
            <a:xfrm>
              <a:off x="1868037" y="563549"/>
              <a:ext cx="11818182" cy="53414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434"/>
                </a:lnSpc>
              </a:pPr>
              <a:r>
                <a:rPr lang="en-US" sz="2452" b="1" dirty="0">
                  <a:solidFill>
                    <a:srgbClr val="004990"/>
                  </a:solidFill>
                  <a:latin typeface="Cardo Bold"/>
                  <a:ea typeface="Cardo Bold"/>
                  <a:cs typeface="Cardo Bold"/>
                  <a:sym typeface="Cardo Bold"/>
                </a:rPr>
                <a:t>AGENȚIA NAȚIONALĂ A FUNCȚIONARILOR PUBLICI</a:t>
              </a:r>
            </a:p>
          </p:txBody>
        </p:sp>
      </p:grpSp>
      <p:sp>
        <p:nvSpPr>
          <p:cNvPr id="13" name="Freeform 29"/>
          <p:cNvSpPr/>
          <p:nvPr/>
        </p:nvSpPr>
        <p:spPr>
          <a:xfrm>
            <a:off x="972348" y="2600325"/>
            <a:ext cx="4203747" cy="6105247"/>
          </a:xfrm>
          <a:custGeom>
            <a:avLst/>
            <a:gdLst/>
            <a:ahLst/>
            <a:cxnLst/>
            <a:rect l="l" t="t" r="r" b="b"/>
            <a:pathLst>
              <a:path w="654419" h="950435">
                <a:moveTo>
                  <a:pt x="0" y="0"/>
                </a:moveTo>
                <a:lnTo>
                  <a:pt x="654419" y="0"/>
                </a:lnTo>
                <a:lnTo>
                  <a:pt x="654419" y="950435"/>
                </a:lnTo>
                <a:lnTo>
                  <a:pt x="0" y="950435"/>
                </a:lnTo>
                <a:close/>
              </a:path>
            </a:pathLst>
          </a:custGeom>
          <a:blipFill>
            <a:blip r:embed="rId5"/>
            <a:stretch>
              <a:fillRect b="-3346"/>
            </a:stretch>
          </a:blipFill>
        </p:spPr>
      </p:sp>
    </p:spTree>
    <p:extLst>
      <p:ext uri="{BB962C8B-B14F-4D97-AF65-F5344CB8AC3E}">
        <p14:creationId xmlns:p14="http://schemas.microsoft.com/office/powerpoint/2010/main" val="8599871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rcRect t="12505" b="1250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Rounded Rectangle 3">
            <a:extLst>
              <a:ext uri="{FF2B5EF4-FFF2-40B4-BE49-F238E27FC236}">
                <a16:creationId xmlns:a16="http://schemas.microsoft.com/office/drawing/2014/main" xmlns="" id="{54E94684-1252-4552-BD5A-23A981B55820}"/>
              </a:ext>
            </a:extLst>
          </p:cNvPr>
          <p:cNvSpPr>
            <a:spLocks noGrp="1"/>
          </p:cNvSpPr>
          <p:nvPr/>
        </p:nvSpPr>
        <p:spPr>
          <a:xfrm>
            <a:off x="17287875" y="1200150"/>
            <a:ext cx="1000125" cy="3667125"/>
          </a:xfrm>
          <a:prstGeom prst="roundRect">
            <a:avLst>
              <a:gd name="adj" fmla="val 7619"/>
            </a:avLst>
          </a:prstGeom>
          <a:solidFill>
            <a:srgbClr val="003060"/>
          </a:solidFill>
          <a:ln w="0">
            <a:noFill/>
          </a:ln>
        </p:spPr>
      </p:sp>
      <p:sp>
        <p:nvSpPr>
          <p:cNvPr id="5" name="title">
            <a:extLst>
              <a:ext uri="{FF2B5EF4-FFF2-40B4-BE49-F238E27FC236}">
                <a16:creationId xmlns:a16="http://schemas.microsoft.com/office/drawing/2014/main" xmlns="" id="{2B835AE6-D673-46D5-8A3B-6DB00861D07B}"/>
              </a:ext>
            </a:extLst>
          </p:cNvPr>
          <p:cNvSpPr>
            <a:spLocks noGrp="1"/>
          </p:cNvSpPr>
          <p:nvPr/>
        </p:nvSpPr>
        <p:spPr>
          <a:xfrm>
            <a:off x="7543800" y="1600200"/>
            <a:ext cx="9410700" cy="952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3600" b="1">
                <a:solidFill>
                  <a:srgbClr val="003060"/>
                </a:solidFill>
                <a:latin typeface="Garet Bold"/>
                <a:ea typeface="Garet Bold"/>
                <a:cs typeface="Garet Bold"/>
              </a:defRPr>
            </a:pPr>
            <a:r>
              <a:rPr sz="3600" b="1" dirty="0">
                <a:solidFill>
                  <a:srgbClr val="003060"/>
                </a:solidFill>
                <a:latin typeface="Garet Bold"/>
                <a:ea typeface="Garet Bold"/>
                <a:cs typeface="Garet Bold"/>
              </a:rPr>
              <a:t>ETAPA I</a:t>
            </a:r>
          </a:p>
        </p:txBody>
      </p:sp>
      <p:sp>
        <p:nvSpPr>
          <p:cNvPr id="6" name="slide-number">
            <a:extLst>
              <a:ext uri="{FF2B5EF4-FFF2-40B4-BE49-F238E27FC236}">
                <a16:creationId xmlns:a16="http://schemas.microsoft.com/office/drawing/2014/main" xmlns="" id="{360F0797-2507-4803-8EDA-0A50FEE90D05}"/>
              </a:ext>
            </a:extLst>
          </p:cNvPr>
          <p:cNvSpPr>
            <a:spLocks noGrp="1"/>
          </p:cNvSpPr>
          <p:nvPr/>
        </p:nvSpPr>
        <p:spPr>
          <a:xfrm>
            <a:off x="16764000" y="9429750"/>
            <a:ext cx="952500" cy="3333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r">
              <a:defRPr sz="1350" b="1">
                <a:solidFill>
                  <a:srgbClr val="004990"/>
                </a:solidFill>
                <a:latin typeface="Open Sans"/>
                <a:ea typeface="Open Sans"/>
                <a:cs typeface="Open Sans"/>
              </a:defRPr>
            </a:pPr>
            <a:r>
              <a:rPr sz="1350" b="1">
                <a:solidFill>
                  <a:srgbClr val="004990"/>
                </a:solidFill>
                <a:latin typeface="Open Sans"/>
                <a:ea typeface="Open Sans"/>
                <a:cs typeface="Open Sans"/>
              </a:rPr>
              <a:t>03</a:t>
            </a:r>
          </a:p>
        </p:txBody>
      </p:sp>
      <p:sp>
        <p:nvSpPr>
          <p:cNvPr id="7" name="body">
            <a:extLst>
              <a:ext uri="{FF2B5EF4-FFF2-40B4-BE49-F238E27FC236}">
                <a16:creationId xmlns:a16="http://schemas.microsoft.com/office/drawing/2014/main" xmlns="" id="{047B1264-37DF-42EC-92BF-49FACB759B5B}"/>
              </a:ext>
            </a:extLst>
          </p:cNvPr>
          <p:cNvSpPr>
            <a:spLocks noGrp="1"/>
          </p:cNvSpPr>
          <p:nvPr/>
        </p:nvSpPr>
        <p:spPr>
          <a:xfrm>
            <a:off x="1714500" y="3143250"/>
            <a:ext cx="13811250" cy="44767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just">
              <a:spcBef>
                <a:spcPct val="0"/>
              </a:spcBef>
              <a:spcAft>
                <a:spcPts val="1200"/>
              </a:spcAft>
              <a:buFont typeface="Wingdings" pitchFamily="2" charset="2"/>
              <a:buChar char="ü"/>
            </a:pPr>
            <a:r>
              <a:rPr lang="ro-RO" altLang="en-US" sz="3200" dirty="0" smtClean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 Procedura </a:t>
            </a:r>
            <a:r>
              <a:rPr lang="ro-RO" altLang="en-US" sz="3200" dirty="0" smtClean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de elaborare și avizare a cadrelor de competențe pentru funcțiile publice de stat și teritoriale, cu excepția celor care beneficiază de statute speciale în condițiile legii, </a:t>
            </a:r>
            <a:r>
              <a:rPr lang="ro-RO" altLang="en-US" sz="3200" b="1" u="sng" dirty="0" smtClean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care NU au prevăzute competențe specifice </a:t>
            </a:r>
            <a:r>
              <a:rPr lang="ro-RO" altLang="en-US" sz="3200" b="1" u="sng" dirty="0" smtClean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(art. 11 alin. (2) lit. d) din anexa nr. 8) </a:t>
            </a:r>
            <a:r>
              <a:rPr lang="ro-RO" altLang="en-US" sz="3200" dirty="0" smtClean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necesare </a:t>
            </a:r>
            <a:r>
              <a:rPr lang="ro-RO" altLang="en-US" sz="3200" dirty="0" smtClean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ocupării funcţiei publice, raportate la atribuțiile postului, etapele procedurii de elaborare și avizare a cadrelor de competență să se desfășoare de către autoritățile și instituțiile publice </a:t>
            </a:r>
            <a:r>
              <a:rPr lang="ro-RO" altLang="en-US" sz="3200" b="1" u="sng" dirty="0" smtClean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până la data de 30 septembrie 2026.</a:t>
            </a:r>
            <a:r>
              <a:rPr lang="ro-RO" altLang="en-US" sz="3200" dirty="0" smtClean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 </a:t>
            </a:r>
          </a:p>
        </p:txBody>
      </p:sp>
      <p:grpSp>
        <p:nvGrpSpPr>
          <p:cNvPr id="11" name="Group 20">
            <a:extLst>
              <a:ext uri="{FF2B5EF4-FFF2-40B4-BE49-F238E27FC236}">
                <a16:creationId xmlns:a16="http://schemas.microsoft.com/office/drawing/2014/main" xmlns="" id="{0078A772-4D16-AB79-7DD2-7072A75BEF4E}"/>
              </a:ext>
            </a:extLst>
          </p:cNvPr>
          <p:cNvGrpSpPr/>
          <p:nvPr/>
        </p:nvGrpSpPr>
        <p:grpSpPr>
          <a:xfrm>
            <a:off x="331524" y="277147"/>
            <a:ext cx="10264664" cy="1281649"/>
            <a:chOff x="0" y="0"/>
            <a:chExt cx="13686219" cy="1708866"/>
          </a:xfrm>
        </p:grpSpPr>
        <p:sp>
          <p:nvSpPr>
            <p:cNvPr id="12" name="Freeform 21">
              <a:extLst>
                <a:ext uri="{FF2B5EF4-FFF2-40B4-BE49-F238E27FC236}">
                  <a16:creationId xmlns:a16="http://schemas.microsoft.com/office/drawing/2014/main" xmlns="" id="{E983B12B-3891-BCB5-3628-1EBF1723E15A}"/>
                </a:ext>
              </a:extLst>
            </p:cNvPr>
            <p:cNvSpPr/>
            <p:nvPr/>
          </p:nvSpPr>
          <p:spPr>
            <a:xfrm>
              <a:off x="0" y="0"/>
              <a:ext cx="1708866" cy="1708866"/>
            </a:xfrm>
            <a:custGeom>
              <a:avLst/>
              <a:gdLst/>
              <a:ahLst/>
              <a:cxnLst/>
              <a:rect l="l" t="t" r="r" b="b"/>
              <a:pathLst>
                <a:path w="1708866" h="1708866">
                  <a:moveTo>
                    <a:pt x="0" y="0"/>
                  </a:moveTo>
                  <a:lnTo>
                    <a:pt x="1708866" y="0"/>
                  </a:lnTo>
                  <a:lnTo>
                    <a:pt x="1708866" y="1708866"/>
                  </a:lnTo>
                  <a:lnTo>
                    <a:pt x="0" y="17088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  <p:sp>
          <p:nvSpPr>
            <p:cNvPr id="13" name="TextBox 22">
              <a:extLst>
                <a:ext uri="{FF2B5EF4-FFF2-40B4-BE49-F238E27FC236}">
                  <a16:creationId xmlns:a16="http://schemas.microsoft.com/office/drawing/2014/main" xmlns="" id="{E9589912-8D8E-F486-4019-303FD88C605F}"/>
                </a:ext>
              </a:extLst>
            </p:cNvPr>
            <p:cNvSpPr txBox="1"/>
            <p:nvPr/>
          </p:nvSpPr>
          <p:spPr>
            <a:xfrm>
              <a:off x="1868037" y="563549"/>
              <a:ext cx="11818182" cy="53414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434"/>
                </a:lnSpc>
              </a:pPr>
              <a:r>
                <a:rPr lang="en-US" sz="2452" b="1" dirty="0">
                  <a:solidFill>
                    <a:srgbClr val="004990"/>
                  </a:solidFill>
                  <a:latin typeface="Cardo Bold"/>
                  <a:ea typeface="Cardo Bold"/>
                  <a:cs typeface="Cardo Bold"/>
                  <a:sym typeface="Cardo Bold"/>
                </a:rPr>
                <a:t>AGENȚIA NAȚIONALĂ A FUNCȚIONARILOR PUBLICI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018667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1E1167E1-4CD2-4995-8303-1EDFB6993EAB}"/>
              </a:ext>
            </a:extLst>
          </p:cNvPr>
          <p:cNvSpPr>
            <a:spLocks noGrp="1"/>
          </p:cNvSpPr>
          <p:nvPr/>
        </p:nvSpPr>
        <p:spPr>
          <a:xfrm>
            <a:off x="14049375" y="0"/>
            <a:ext cx="4238625" cy="628650"/>
          </a:xfrm>
          <a:prstGeom prst="rect">
            <a:avLst/>
          </a:prstGeom>
          <a:ln w="0">
            <a:noFill/>
          </a:ln>
        </p:spPr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B9EC9F50-E552-487B-BAE4-8D7F31A9FA68}"/>
              </a:ext>
            </a:extLst>
          </p:cNvPr>
          <p:cNvSpPr>
            <a:spLocks noGrp="1"/>
          </p:cNvSpPr>
          <p:nvPr/>
        </p:nvSpPr>
        <p:spPr>
          <a:xfrm>
            <a:off x="13239750" y="0"/>
            <a:ext cx="857250" cy="628650"/>
          </a:xfrm>
          <a:prstGeom prst="rect">
            <a:avLst/>
          </a:prstGeom>
          <a:ln w="0">
            <a:noFill/>
          </a:ln>
        </p:spPr>
      </p:sp>
      <p:sp>
        <p:nvSpPr>
          <p:cNvPr id="6" name="title">
            <a:extLst>
              <a:ext uri="{FF2B5EF4-FFF2-40B4-BE49-F238E27FC236}">
                <a16:creationId xmlns:a16="http://schemas.microsoft.com/office/drawing/2014/main" xmlns="" id="{C11333F1-01E8-4305-B975-4DDBF3646026}"/>
              </a:ext>
            </a:extLst>
          </p:cNvPr>
          <p:cNvSpPr>
            <a:spLocks noGrp="1"/>
          </p:cNvSpPr>
          <p:nvPr/>
        </p:nvSpPr>
        <p:spPr>
          <a:xfrm>
            <a:off x="5562600" y="1428750"/>
            <a:ext cx="11391900" cy="952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3600" b="1">
                <a:solidFill>
                  <a:srgbClr val="003060"/>
                </a:solidFill>
                <a:latin typeface="Garet Bold"/>
                <a:ea typeface="Garet Bold"/>
                <a:cs typeface="Garet Bold"/>
              </a:defRPr>
            </a:pPr>
            <a:r>
              <a:rPr sz="3600" b="1" dirty="0" err="1">
                <a:solidFill>
                  <a:srgbClr val="003060"/>
                </a:solidFill>
                <a:latin typeface="Garet Bold"/>
                <a:ea typeface="Garet Bold"/>
                <a:cs typeface="Garet Bold"/>
              </a:rPr>
              <a:t>Etapele</a:t>
            </a:r>
            <a:r>
              <a:rPr sz="3600" b="1" dirty="0">
                <a:solidFill>
                  <a:srgbClr val="003060"/>
                </a:solidFill>
                <a:latin typeface="Garet Bold"/>
                <a:ea typeface="Garet Bold"/>
                <a:cs typeface="Garet Bold"/>
              </a:rPr>
              <a:t> </a:t>
            </a:r>
            <a:r>
              <a:rPr sz="3600" b="1" dirty="0" err="1">
                <a:solidFill>
                  <a:srgbClr val="003060"/>
                </a:solidFill>
                <a:latin typeface="Garet Bold"/>
                <a:ea typeface="Garet Bold"/>
                <a:cs typeface="Garet Bold"/>
              </a:rPr>
              <a:t>elaborării</a:t>
            </a:r>
            <a:r>
              <a:rPr sz="3600" b="1" dirty="0">
                <a:solidFill>
                  <a:srgbClr val="003060"/>
                </a:solidFill>
                <a:latin typeface="Garet Bold"/>
                <a:ea typeface="Garet Bold"/>
                <a:cs typeface="Garet Bold"/>
              </a:rPr>
              <a:t> </a:t>
            </a:r>
            <a:r>
              <a:rPr sz="3600" b="1" dirty="0" err="1">
                <a:solidFill>
                  <a:srgbClr val="003060"/>
                </a:solidFill>
                <a:latin typeface="Garet Bold"/>
                <a:ea typeface="Garet Bold"/>
                <a:cs typeface="Garet Bold"/>
              </a:rPr>
              <a:t>și</a:t>
            </a:r>
            <a:r>
              <a:rPr sz="3600" b="1" dirty="0">
                <a:solidFill>
                  <a:srgbClr val="003060"/>
                </a:solidFill>
                <a:latin typeface="Garet Bold"/>
                <a:ea typeface="Garet Bold"/>
                <a:cs typeface="Garet Bold"/>
              </a:rPr>
              <a:t> </a:t>
            </a:r>
            <a:r>
              <a:rPr sz="3600" b="1" dirty="0" err="1">
                <a:solidFill>
                  <a:srgbClr val="003060"/>
                </a:solidFill>
                <a:latin typeface="Garet Bold"/>
                <a:ea typeface="Garet Bold"/>
                <a:cs typeface="Garet Bold"/>
              </a:rPr>
              <a:t>avizării</a:t>
            </a:r>
            <a:endParaRPr sz="3600" b="1" dirty="0">
              <a:solidFill>
                <a:srgbClr val="003060"/>
              </a:solidFill>
              <a:latin typeface="Garet Bold"/>
              <a:ea typeface="Garet Bold"/>
              <a:cs typeface="Garet Bold"/>
            </a:endParaRPr>
          </a:p>
        </p:txBody>
      </p:sp>
      <p:sp>
        <p:nvSpPr>
          <p:cNvPr id="7" name="slide-number">
            <a:extLst>
              <a:ext uri="{FF2B5EF4-FFF2-40B4-BE49-F238E27FC236}">
                <a16:creationId xmlns:a16="http://schemas.microsoft.com/office/drawing/2014/main" xmlns="" id="{8C7A05D7-9448-40FB-9CE5-D4AD36B6B4DA}"/>
              </a:ext>
            </a:extLst>
          </p:cNvPr>
          <p:cNvSpPr>
            <a:spLocks noGrp="1"/>
          </p:cNvSpPr>
          <p:nvPr/>
        </p:nvSpPr>
        <p:spPr>
          <a:xfrm>
            <a:off x="16764000" y="9429750"/>
            <a:ext cx="952500" cy="3333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r">
              <a:defRPr sz="1350" b="1">
                <a:solidFill>
                  <a:srgbClr val="004990"/>
                </a:solidFill>
                <a:latin typeface="Open Sans"/>
                <a:ea typeface="Open Sans"/>
                <a:cs typeface="Open Sans"/>
              </a:defRPr>
            </a:pPr>
            <a:r>
              <a:rPr sz="1350" b="1">
                <a:solidFill>
                  <a:srgbClr val="004990"/>
                </a:solidFill>
                <a:latin typeface="Open Sans"/>
                <a:ea typeface="Open Sans"/>
                <a:cs typeface="Open Sans"/>
              </a:rPr>
              <a:t>04</a:t>
            </a:r>
          </a:p>
        </p:txBody>
      </p:sp>
      <p:sp>
        <p:nvSpPr>
          <p:cNvPr id="8" name="body">
            <a:extLst>
              <a:ext uri="{FF2B5EF4-FFF2-40B4-BE49-F238E27FC236}">
                <a16:creationId xmlns:a16="http://schemas.microsoft.com/office/drawing/2014/main" xmlns="" id="{8C7241C2-E7B0-4950-84AD-F1AE44EC7770}"/>
              </a:ext>
            </a:extLst>
          </p:cNvPr>
          <p:cNvSpPr>
            <a:spLocks noGrp="1"/>
          </p:cNvSpPr>
          <p:nvPr/>
        </p:nvSpPr>
        <p:spPr>
          <a:xfrm>
            <a:off x="1285875" y="2714625"/>
            <a:ext cx="15621000" cy="65722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just">
              <a:defRPr sz="1875" b="0">
                <a:solidFill>
                  <a:srgbClr val="111111"/>
                </a:solidFill>
                <a:latin typeface="Open Sans"/>
                <a:ea typeface="Open Sans"/>
                <a:cs typeface="Open Sans"/>
              </a:defRPr>
            </a:pPr>
            <a:r>
              <a:rPr sz="2400" b="0" dirty="0" smtClean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1</a:t>
            </a:r>
            <a:r>
              <a:rPr lang="ro-RO" sz="2400" b="0" dirty="0" smtClean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.</a:t>
            </a:r>
            <a:r>
              <a:rPr sz="2400" b="0" dirty="0" smtClean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 </a:t>
            </a:r>
            <a:r>
              <a:rPr sz="24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Constituirea</a:t>
            </a:r>
            <a:r>
              <a:rPr sz="24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4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unui</a:t>
            </a:r>
            <a:r>
              <a:rPr sz="24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4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grup</a:t>
            </a:r>
            <a:r>
              <a:rPr sz="24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de </a:t>
            </a:r>
            <a:r>
              <a:rPr sz="24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lucru</a:t>
            </a:r>
            <a:r>
              <a:rPr sz="24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(se </a:t>
            </a:r>
            <a:r>
              <a:rPr sz="24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poate</a:t>
            </a:r>
            <a:r>
              <a:rPr sz="24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4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menține</a:t>
            </a:r>
            <a:r>
              <a:rPr sz="24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4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grupul</a:t>
            </a:r>
            <a:r>
              <a:rPr sz="24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de </a:t>
            </a:r>
            <a:r>
              <a:rPr sz="24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lucru</a:t>
            </a:r>
            <a:r>
              <a:rPr sz="24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4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constituit</a:t>
            </a:r>
            <a:r>
              <a:rPr sz="24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anterior).</a:t>
            </a:r>
          </a:p>
          <a:p>
            <a:pPr algn="just"/>
            <a:endParaRPr sz="2400" b="0" dirty="0">
              <a:solidFill>
                <a:srgbClr val="111111"/>
              </a:solidFill>
              <a:latin typeface="Open Sans"/>
              <a:ea typeface="Open Sans"/>
              <a:cs typeface="Open Sans"/>
            </a:endParaRPr>
          </a:p>
          <a:p>
            <a:pPr algn="just">
              <a:defRPr sz="1875" b="0">
                <a:solidFill>
                  <a:srgbClr val="111111"/>
                </a:solidFill>
                <a:latin typeface="Open Sans"/>
                <a:ea typeface="Open Sans"/>
                <a:cs typeface="Open Sans"/>
              </a:defRPr>
            </a:pPr>
            <a:r>
              <a:rPr sz="2400" b="0" dirty="0" smtClean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2</a:t>
            </a:r>
            <a:r>
              <a:rPr lang="ro-RO" sz="2400" b="0" dirty="0" smtClean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.</a:t>
            </a:r>
            <a:r>
              <a:rPr sz="2400" b="0" dirty="0" smtClean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 </a:t>
            </a:r>
            <a:r>
              <a:rPr sz="24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Analiza</a:t>
            </a:r>
            <a:r>
              <a:rPr sz="24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4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posturilor</a:t>
            </a:r>
            <a:r>
              <a:rPr sz="24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4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aferente</a:t>
            </a:r>
            <a:r>
              <a:rPr sz="24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4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funcțiilor</a:t>
            </a:r>
            <a:r>
              <a:rPr sz="24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4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publice</a:t>
            </a:r>
            <a:r>
              <a:rPr sz="24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4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și</a:t>
            </a:r>
            <a:r>
              <a:rPr sz="24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4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identificarea</a:t>
            </a:r>
            <a:r>
              <a:rPr sz="24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4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necesarului</a:t>
            </a:r>
            <a:r>
              <a:rPr sz="24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de </a:t>
            </a:r>
            <a:r>
              <a:rPr sz="24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competențe</a:t>
            </a:r>
            <a:r>
              <a:rPr sz="24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, </a:t>
            </a:r>
            <a:r>
              <a:rPr sz="24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doar</a:t>
            </a:r>
            <a:r>
              <a:rPr sz="24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pentru </a:t>
            </a:r>
            <a:r>
              <a:rPr sz="24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posturile</a:t>
            </a:r>
            <a:r>
              <a:rPr sz="24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care nu au </a:t>
            </a:r>
            <a:r>
              <a:rPr sz="24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deja</a:t>
            </a:r>
            <a:r>
              <a:rPr sz="24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4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stabilită</a:t>
            </a:r>
            <a:r>
              <a:rPr sz="24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o </a:t>
            </a:r>
            <a:r>
              <a:rPr sz="24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competență</a:t>
            </a:r>
            <a:r>
              <a:rPr sz="24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4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specifică</a:t>
            </a:r>
            <a:r>
              <a:rPr sz="24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4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raportată</a:t>
            </a:r>
            <a:r>
              <a:rPr sz="24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la </a:t>
            </a:r>
            <a:r>
              <a:rPr sz="24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atribuțiile</a:t>
            </a:r>
            <a:r>
              <a:rPr sz="24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4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postului</a:t>
            </a:r>
            <a:r>
              <a:rPr sz="24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, conform art. 11 </a:t>
            </a:r>
            <a:r>
              <a:rPr sz="24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alin</a:t>
            </a:r>
            <a:r>
              <a:rPr sz="24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. (2) lit. d) din </a:t>
            </a:r>
            <a:r>
              <a:rPr sz="24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anexa</a:t>
            </a:r>
            <a:r>
              <a:rPr sz="24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4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nr</a:t>
            </a:r>
            <a:r>
              <a:rPr sz="24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. 8.</a:t>
            </a:r>
          </a:p>
          <a:p>
            <a:pPr algn="just"/>
            <a:endParaRPr sz="2400" b="0" dirty="0">
              <a:solidFill>
                <a:srgbClr val="111111"/>
              </a:solidFill>
              <a:latin typeface="Open Sans"/>
              <a:ea typeface="Open Sans"/>
              <a:cs typeface="Open Sans"/>
            </a:endParaRPr>
          </a:p>
          <a:p>
            <a:pPr algn="just">
              <a:defRPr sz="1875" b="0">
                <a:solidFill>
                  <a:srgbClr val="111111"/>
                </a:solidFill>
                <a:latin typeface="Open Sans"/>
                <a:ea typeface="Open Sans"/>
                <a:cs typeface="Open Sans"/>
              </a:defRPr>
            </a:pPr>
            <a:r>
              <a:rPr sz="2400" b="0" dirty="0" smtClean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3</a:t>
            </a:r>
            <a:r>
              <a:rPr lang="ro-RO" sz="2400" b="0" dirty="0" smtClean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.</a:t>
            </a:r>
            <a:r>
              <a:rPr sz="2400" b="0" dirty="0" smtClean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 </a:t>
            </a:r>
            <a:r>
              <a:rPr sz="24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Stabilirea</a:t>
            </a:r>
            <a:r>
              <a:rPr sz="24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, pentru </a:t>
            </a:r>
            <a:r>
              <a:rPr sz="24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fiecare</a:t>
            </a:r>
            <a:r>
              <a:rPr sz="24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post </a:t>
            </a:r>
            <a:r>
              <a:rPr sz="24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aferent</a:t>
            </a:r>
            <a:r>
              <a:rPr sz="24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4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unei</a:t>
            </a:r>
            <a:r>
              <a:rPr sz="24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4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funcții</a:t>
            </a:r>
            <a:r>
              <a:rPr sz="24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4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publice</a:t>
            </a:r>
            <a:r>
              <a:rPr sz="24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, a </a:t>
            </a:r>
            <a:r>
              <a:rPr sz="24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competențelor</a:t>
            </a:r>
            <a:r>
              <a:rPr sz="24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4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generale</a:t>
            </a:r>
            <a:r>
              <a:rPr sz="24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4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și</a:t>
            </a:r>
            <a:r>
              <a:rPr sz="24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a </a:t>
            </a:r>
            <a:r>
              <a:rPr sz="24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competențelor</a:t>
            </a:r>
            <a:r>
              <a:rPr sz="24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4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specifice</a:t>
            </a:r>
            <a:r>
              <a:rPr sz="24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4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identificate</a:t>
            </a:r>
            <a:r>
              <a:rPr sz="24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.</a:t>
            </a:r>
          </a:p>
          <a:p>
            <a:pPr algn="just"/>
            <a:endParaRPr sz="2400" b="0" dirty="0">
              <a:solidFill>
                <a:srgbClr val="111111"/>
              </a:solidFill>
              <a:latin typeface="Open Sans"/>
              <a:ea typeface="Open Sans"/>
              <a:cs typeface="Open Sans"/>
            </a:endParaRPr>
          </a:p>
          <a:p>
            <a:pPr algn="just">
              <a:defRPr sz="1875" b="0">
                <a:solidFill>
                  <a:srgbClr val="111111"/>
                </a:solidFill>
                <a:latin typeface="Open Sans"/>
                <a:ea typeface="Open Sans"/>
                <a:cs typeface="Open Sans"/>
              </a:defRPr>
            </a:pPr>
            <a:r>
              <a:rPr sz="2400" b="0" dirty="0" smtClean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4</a:t>
            </a:r>
            <a:r>
              <a:rPr lang="ro-RO" sz="2400" b="0" dirty="0" smtClean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.</a:t>
            </a:r>
            <a:r>
              <a:rPr sz="2400" b="0" dirty="0" smtClean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 </a:t>
            </a:r>
            <a:r>
              <a:rPr sz="24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Avizarea</a:t>
            </a:r>
            <a:r>
              <a:rPr sz="24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4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competențelor</a:t>
            </a:r>
            <a:r>
              <a:rPr sz="24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4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specifice</a:t>
            </a:r>
            <a:r>
              <a:rPr sz="24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de </a:t>
            </a:r>
            <a:r>
              <a:rPr sz="24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către</a:t>
            </a:r>
            <a:r>
              <a:rPr sz="24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ANFP </a:t>
            </a:r>
            <a:r>
              <a:rPr sz="24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și</a:t>
            </a:r>
            <a:r>
              <a:rPr sz="24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4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încărcarea</a:t>
            </a:r>
            <a:r>
              <a:rPr sz="24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4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competențelor</a:t>
            </a:r>
            <a:r>
              <a:rPr sz="24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4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avizate</a:t>
            </a:r>
            <a:r>
              <a:rPr sz="24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4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în</a:t>
            </a:r>
            <a:r>
              <a:rPr sz="24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4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secțiunea</a:t>
            </a:r>
            <a:r>
              <a:rPr sz="24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4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dedicată</a:t>
            </a:r>
            <a:r>
              <a:rPr sz="24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din </a:t>
            </a:r>
            <a:r>
              <a:rPr sz="24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instrumentele</a:t>
            </a:r>
            <a:r>
              <a:rPr sz="24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4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informatice</a:t>
            </a:r>
            <a:r>
              <a:rPr sz="24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4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puse</a:t>
            </a:r>
            <a:r>
              <a:rPr sz="24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la </a:t>
            </a:r>
            <a:r>
              <a:rPr sz="24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dispoziție</a:t>
            </a:r>
            <a:r>
              <a:rPr sz="24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de ANFP.</a:t>
            </a:r>
          </a:p>
          <a:p>
            <a:pPr algn="just"/>
            <a:endParaRPr sz="2400" b="0" dirty="0">
              <a:solidFill>
                <a:srgbClr val="111111"/>
              </a:solidFill>
              <a:latin typeface="Open Sans"/>
              <a:ea typeface="Open Sans"/>
              <a:cs typeface="Open Sans"/>
            </a:endParaRPr>
          </a:p>
          <a:p>
            <a:pPr algn="just">
              <a:defRPr sz="1875" b="0">
                <a:solidFill>
                  <a:srgbClr val="111111"/>
                </a:solidFill>
                <a:latin typeface="Open Sans"/>
                <a:ea typeface="Open Sans"/>
                <a:cs typeface="Open Sans"/>
              </a:defRPr>
            </a:pPr>
            <a:r>
              <a:rPr sz="2400" b="0" dirty="0" smtClean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5</a:t>
            </a:r>
            <a:r>
              <a:rPr lang="ro-RO" sz="2400" b="0" dirty="0" smtClean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.</a:t>
            </a:r>
            <a:r>
              <a:rPr sz="2400" b="0" dirty="0" smtClean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 </a:t>
            </a:r>
            <a:r>
              <a:rPr sz="24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Întocmirea</a:t>
            </a:r>
            <a:r>
              <a:rPr sz="24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4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și</a:t>
            </a:r>
            <a:r>
              <a:rPr sz="24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4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aprobarea</a:t>
            </a:r>
            <a:r>
              <a:rPr sz="24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4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fișei</a:t>
            </a:r>
            <a:r>
              <a:rPr sz="24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4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postului</a:t>
            </a:r>
            <a:r>
              <a:rPr sz="24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4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standardizate</a:t>
            </a:r>
            <a:r>
              <a:rPr sz="24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.</a:t>
            </a:r>
          </a:p>
        </p:txBody>
      </p:sp>
      <p:grpSp>
        <p:nvGrpSpPr>
          <p:cNvPr id="11" name="Group 20">
            <a:extLst>
              <a:ext uri="{FF2B5EF4-FFF2-40B4-BE49-F238E27FC236}">
                <a16:creationId xmlns:a16="http://schemas.microsoft.com/office/drawing/2014/main" xmlns="" id="{0078A772-4D16-AB79-7DD2-7072A75BEF4E}"/>
              </a:ext>
            </a:extLst>
          </p:cNvPr>
          <p:cNvGrpSpPr/>
          <p:nvPr/>
        </p:nvGrpSpPr>
        <p:grpSpPr>
          <a:xfrm>
            <a:off x="331524" y="277147"/>
            <a:ext cx="10264664" cy="1281649"/>
            <a:chOff x="0" y="0"/>
            <a:chExt cx="13686219" cy="1708866"/>
          </a:xfrm>
        </p:grpSpPr>
        <p:sp>
          <p:nvSpPr>
            <p:cNvPr id="12" name="Freeform 21">
              <a:extLst>
                <a:ext uri="{FF2B5EF4-FFF2-40B4-BE49-F238E27FC236}">
                  <a16:creationId xmlns:a16="http://schemas.microsoft.com/office/drawing/2014/main" xmlns="" id="{E983B12B-3891-BCB5-3628-1EBF1723E15A}"/>
                </a:ext>
              </a:extLst>
            </p:cNvPr>
            <p:cNvSpPr/>
            <p:nvPr/>
          </p:nvSpPr>
          <p:spPr>
            <a:xfrm>
              <a:off x="0" y="0"/>
              <a:ext cx="1708866" cy="1708866"/>
            </a:xfrm>
            <a:custGeom>
              <a:avLst/>
              <a:gdLst/>
              <a:ahLst/>
              <a:cxnLst/>
              <a:rect l="l" t="t" r="r" b="b"/>
              <a:pathLst>
                <a:path w="1708866" h="1708866">
                  <a:moveTo>
                    <a:pt x="0" y="0"/>
                  </a:moveTo>
                  <a:lnTo>
                    <a:pt x="1708866" y="0"/>
                  </a:lnTo>
                  <a:lnTo>
                    <a:pt x="1708866" y="1708866"/>
                  </a:lnTo>
                  <a:lnTo>
                    <a:pt x="0" y="17088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  <p:sp>
          <p:nvSpPr>
            <p:cNvPr id="13" name="TextBox 22">
              <a:extLst>
                <a:ext uri="{FF2B5EF4-FFF2-40B4-BE49-F238E27FC236}">
                  <a16:creationId xmlns:a16="http://schemas.microsoft.com/office/drawing/2014/main" xmlns="" id="{E9589912-8D8E-F486-4019-303FD88C605F}"/>
                </a:ext>
              </a:extLst>
            </p:cNvPr>
            <p:cNvSpPr txBox="1"/>
            <p:nvPr/>
          </p:nvSpPr>
          <p:spPr>
            <a:xfrm>
              <a:off x="1868037" y="563549"/>
              <a:ext cx="11818182" cy="53414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434"/>
                </a:lnSpc>
              </a:pPr>
              <a:r>
                <a:rPr lang="en-US" sz="2452" b="1" dirty="0">
                  <a:solidFill>
                    <a:srgbClr val="004990"/>
                  </a:solidFill>
                  <a:latin typeface="Cardo Bold"/>
                  <a:ea typeface="Cardo Bold"/>
                  <a:cs typeface="Cardo Bold"/>
                  <a:sym typeface="Cardo Bold"/>
                </a:rPr>
                <a:t>AGENȚIA NAȚIONALĂ A FUNCȚIONARILOR PUBLICI</a:t>
              </a:r>
            </a:p>
          </p:txBody>
        </p:sp>
      </p:grpSp>
      <p:grpSp>
        <p:nvGrpSpPr>
          <p:cNvPr id="14" name="Group 6"/>
          <p:cNvGrpSpPr/>
          <p:nvPr/>
        </p:nvGrpSpPr>
        <p:grpSpPr>
          <a:xfrm>
            <a:off x="9525000" y="6742739"/>
            <a:ext cx="6201396" cy="2853698"/>
            <a:chOff x="0" y="0"/>
            <a:chExt cx="1665934" cy="766613"/>
          </a:xfrm>
        </p:grpSpPr>
        <p:sp>
          <p:nvSpPr>
            <p:cNvPr id="15" name="Freeform 7"/>
            <p:cNvSpPr/>
            <p:nvPr/>
          </p:nvSpPr>
          <p:spPr>
            <a:xfrm>
              <a:off x="0" y="0"/>
              <a:ext cx="1665934" cy="766613"/>
            </a:xfrm>
            <a:custGeom>
              <a:avLst/>
              <a:gdLst/>
              <a:ahLst/>
              <a:cxnLst/>
              <a:rect l="l" t="t" r="r" b="b"/>
              <a:pathLst>
                <a:path w="1665934" h="766613">
                  <a:moveTo>
                    <a:pt x="0" y="0"/>
                  </a:moveTo>
                  <a:lnTo>
                    <a:pt x="1665934" y="0"/>
                  </a:lnTo>
                  <a:lnTo>
                    <a:pt x="1665934" y="766613"/>
                  </a:lnTo>
                  <a:lnTo>
                    <a:pt x="0" y="766613"/>
                  </a:lnTo>
                  <a:close/>
                </a:path>
              </a:pathLst>
            </a:custGeom>
            <a:blipFill>
              <a:blip r:embed="rId4"/>
              <a:stretch>
                <a:fillRect t="-13020" b="-13020"/>
              </a:stretch>
            </a:blipFill>
          </p:spPr>
        </p:sp>
      </p:grpSp>
    </p:spTree>
    <p:extLst>
      <p:ext uri="{BB962C8B-B14F-4D97-AF65-F5344CB8AC3E}">
        <p14:creationId xmlns:p14="http://schemas.microsoft.com/office/powerpoint/2010/main" val="18150774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rcRect t="12505" b="1250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5C6693C8-FBB7-4CE6-9A47-DB5021B8EDA5}"/>
              </a:ext>
            </a:extLst>
          </p:cNvPr>
          <p:cNvSpPr>
            <a:spLocks noGrp="1"/>
          </p:cNvSpPr>
          <p:nvPr/>
        </p:nvSpPr>
        <p:spPr>
          <a:xfrm>
            <a:off x="0" y="9763125"/>
            <a:ext cx="18288000" cy="523875"/>
          </a:xfrm>
          <a:prstGeom prst="rect">
            <a:avLst/>
          </a:prstGeom>
          <a:solidFill>
            <a:srgbClr val="003060"/>
          </a:solidFill>
          <a:ln w="0">
            <a:noFill/>
          </a:ln>
        </p:spPr>
      </p:sp>
      <p:sp>
        <p:nvSpPr>
          <p:cNvPr id="5" name="title">
            <a:extLst>
              <a:ext uri="{FF2B5EF4-FFF2-40B4-BE49-F238E27FC236}">
                <a16:creationId xmlns:a16="http://schemas.microsoft.com/office/drawing/2014/main" xmlns="" id="{34F9C5CC-BCC5-460E-B4B6-95AE47678ADF}"/>
              </a:ext>
            </a:extLst>
          </p:cNvPr>
          <p:cNvSpPr>
            <a:spLocks noGrp="1"/>
          </p:cNvSpPr>
          <p:nvPr/>
        </p:nvSpPr>
        <p:spPr>
          <a:xfrm>
            <a:off x="4953000" y="1428750"/>
            <a:ext cx="12001500" cy="952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3600" b="1">
                <a:solidFill>
                  <a:srgbClr val="003060"/>
                </a:solidFill>
                <a:latin typeface="Garet Bold"/>
                <a:ea typeface="Garet Bold"/>
                <a:cs typeface="Garet Bold"/>
              </a:defRPr>
            </a:pPr>
            <a:r>
              <a:rPr sz="3600" b="1" dirty="0" err="1">
                <a:solidFill>
                  <a:srgbClr val="003060"/>
                </a:solidFill>
                <a:latin typeface="Garet Bold"/>
                <a:ea typeface="Garet Bold"/>
                <a:cs typeface="Garet Bold"/>
              </a:rPr>
              <a:t>Recomandări</a:t>
            </a:r>
            <a:r>
              <a:rPr sz="3600" b="1" dirty="0">
                <a:solidFill>
                  <a:srgbClr val="003060"/>
                </a:solidFill>
                <a:latin typeface="Garet Bold"/>
                <a:ea typeface="Garet Bold"/>
                <a:cs typeface="Garet Bold"/>
              </a:rPr>
              <a:t> </a:t>
            </a:r>
            <a:r>
              <a:rPr sz="3600" b="1" dirty="0" err="1">
                <a:solidFill>
                  <a:srgbClr val="003060"/>
                </a:solidFill>
                <a:latin typeface="Garet Bold"/>
                <a:ea typeface="Garet Bold"/>
                <a:cs typeface="Garet Bold"/>
              </a:rPr>
              <a:t>pentru</a:t>
            </a:r>
            <a:r>
              <a:rPr sz="3600" b="1" dirty="0">
                <a:solidFill>
                  <a:srgbClr val="003060"/>
                </a:solidFill>
                <a:latin typeface="Garet Bold"/>
                <a:ea typeface="Garet Bold"/>
                <a:cs typeface="Garet Bold"/>
              </a:rPr>
              <a:t> </a:t>
            </a:r>
            <a:r>
              <a:rPr sz="3600" b="1" dirty="0" err="1">
                <a:solidFill>
                  <a:srgbClr val="003060"/>
                </a:solidFill>
                <a:latin typeface="Garet Bold"/>
                <a:ea typeface="Garet Bold"/>
                <a:cs typeface="Garet Bold"/>
              </a:rPr>
              <a:t>grupul</a:t>
            </a:r>
            <a:r>
              <a:rPr sz="3600" b="1" dirty="0">
                <a:solidFill>
                  <a:srgbClr val="003060"/>
                </a:solidFill>
                <a:latin typeface="Garet Bold"/>
                <a:ea typeface="Garet Bold"/>
                <a:cs typeface="Garet Bold"/>
              </a:rPr>
              <a:t> de </a:t>
            </a:r>
            <a:r>
              <a:rPr sz="3600" b="1" dirty="0" err="1">
                <a:solidFill>
                  <a:srgbClr val="003060"/>
                </a:solidFill>
                <a:latin typeface="Garet Bold"/>
                <a:ea typeface="Garet Bold"/>
                <a:cs typeface="Garet Bold"/>
              </a:rPr>
              <a:t>lucru</a:t>
            </a:r>
            <a:endParaRPr sz="3600" b="1" dirty="0">
              <a:solidFill>
                <a:srgbClr val="003060"/>
              </a:solidFill>
              <a:latin typeface="Garet Bold"/>
              <a:ea typeface="Garet Bold"/>
              <a:cs typeface="Garet Bold"/>
            </a:endParaRPr>
          </a:p>
        </p:txBody>
      </p:sp>
      <p:sp>
        <p:nvSpPr>
          <p:cNvPr id="6" name="slide-number">
            <a:extLst>
              <a:ext uri="{FF2B5EF4-FFF2-40B4-BE49-F238E27FC236}">
                <a16:creationId xmlns:a16="http://schemas.microsoft.com/office/drawing/2014/main" xmlns="" id="{B61995E7-12FF-4735-8CEC-0499F7F04BCC}"/>
              </a:ext>
            </a:extLst>
          </p:cNvPr>
          <p:cNvSpPr>
            <a:spLocks noGrp="1"/>
          </p:cNvSpPr>
          <p:nvPr/>
        </p:nvSpPr>
        <p:spPr>
          <a:xfrm>
            <a:off x="16764000" y="9429750"/>
            <a:ext cx="952500" cy="3333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r">
              <a:defRPr sz="1350" b="1">
                <a:solidFill>
                  <a:srgbClr val="004990"/>
                </a:solidFill>
                <a:latin typeface="Open Sans"/>
                <a:ea typeface="Open Sans"/>
                <a:cs typeface="Open Sans"/>
              </a:defRPr>
            </a:pPr>
            <a:r>
              <a:rPr sz="1350" b="1">
                <a:solidFill>
                  <a:srgbClr val="004990"/>
                </a:solidFill>
                <a:latin typeface="Open Sans"/>
                <a:ea typeface="Open Sans"/>
                <a:cs typeface="Open Sans"/>
              </a:rPr>
              <a:t>05</a:t>
            </a:r>
          </a:p>
        </p:txBody>
      </p:sp>
      <p:sp>
        <p:nvSpPr>
          <p:cNvPr id="7" name="body">
            <a:extLst>
              <a:ext uri="{FF2B5EF4-FFF2-40B4-BE49-F238E27FC236}">
                <a16:creationId xmlns:a16="http://schemas.microsoft.com/office/drawing/2014/main" xmlns="" id="{0DA72EB5-B670-4137-9DFB-F07A1594ADD6}"/>
              </a:ext>
            </a:extLst>
          </p:cNvPr>
          <p:cNvSpPr>
            <a:spLocks noGrp="1"/>
          </p:cNvSpPr>
          <p:nvPr/>
        </p:nvSpPr>
        <p:spPr>
          <a:xfrm>
            <a:off x="1285875" y="2714625"/>
            <a:ext cx="15621000" cy="65722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just">
              <a:defRPr sz="1800" b="0">
                <a:solidFill>
                  <a:srgbClr val="111111"/>
                </a:solidFill>
                <a:latin typeface="Open Sans"/>
                <a:ea typeface="Open Sans"/>
                <a:cs typeface="Open Sans"/>
              </a:defRPr>
            </a:pPr>
            <a:r>
              <a:rPr sz="2600" b="0" dirty="0" smtClean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1  </a:t>
            </a:r>
            <a:r>
              <a:rPr sz="26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Identificarea</a:t>
            </a:r>
            <a:r>
              <a:rPr sz="26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6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posturilor</a:t>
            </a:r>
            <a:r>
              <a:rPr sz="26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care nu au </a:t>
            </a:r>
            <a:r>
              <a:rPr sz="26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stabilită</a:t>
            </a:r>
            <a:r>
              <a:rPr sz="26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6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competență</a:t>
            </a:r>
            <a:r>
              <a:rPr sz="26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6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specifică</a:t>
            </a:r>
            <a:r>
              <a:rPr sz="26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6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potrivit</a:t>
            </a:r>
            <a:r>
              <a:rPr sz="26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art. 11 </a:t>
            </a:r>
            <a:r>
              <a:rPr sz="26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alin</a:t>
            </a:r>
            <a:r>
              <a:rPr sz="26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. (2) lit. d) </a:t>
            </a:r>
            <a:r>
              <a:rPr sz="26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și</a:t>
            </a:r>
            <a:r>
              <a:rPr sz="26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6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stabilirea</a:t>
            </a:r>
            <a:r>
              <a:rPr sz="26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6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acesteia</a:t>
            </a:r>
            <a:r>
              <a:rPr sz="26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.</a:t>
            </a:r>
          </a:p>
          <a:p>
            <a:pPr algn="just"/>
            <a:endParaRPr sz="2600" b="0" dirty="0">
              <a:solidFill>
                <a:srgbClr val="111111"/>
              </a:solidFill>
              <a:latin typeface="Open Sans"/>
              <a:ea typeface="Open Sans"/>
              <a:cs typeface="Open Sans"/>
            </a:endParaRPr>
          </a:p>
          <a:p>
            <a:pPr algn="just">
              <a:defRPr sz="1800" b="0">
                <a:solidFill>
                  <a:srgbClr val="111111"/>
                </a:solidFill>
                <a:latin typeface="Open Sans"/>
                <a:ea typeface="Open Sans"/>
                <a:cs typeface="Open Sans"/>
              </a:defRPr>
            </a:pPr>
            <a:r>
              <a:rPr sz="2600" b="0" dirty="0" smtClean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2  </a:t>
            </a:r>
            <a:r>
              <a:rPr sz="26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Identificarea</a:t>
            </a:r>
            <a:r>
              <a:rPr sz="26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6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domeniului</a:t>
            </a:r>
            <a:r>
              <a:rPr sz="26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6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funcțional</a:t>
            </a:r>
            <a:r>
              <a:rPr sz="26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, </a:t>
            </a:r>
            <a:r>
              <a:rPr sz="26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unul</a:t>
            </a:r>
            <a:r>
              <a:rPr sz="26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6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până</a:t>
            </a:r>
            <a:r>
              <a:rPr sz="26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la maximum </a:t>
            </a:r>
            <a:r>
              <a:rPr sz="26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trei</a:t>
            </a:r>
            <a:r>
              <a:rPr sz="26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6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dintre</a:t>
            </a:r>
            <a:r>
              <a:rPr sz="26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6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cele</a:t>
            </a:r>
            <a:r>
              <a:rPr sz="26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18 </a:t>
            </a:r>
            <a:r>
              <a:rPr sz="26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domenii</a:t>
            </a:r>
            <a:r>
              <a:rPr sz="26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6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funcționale</a:t>
            </a:r>
            <a:r>
              <a:rPr sz="26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.</a:t>
            </a:r>
          </a:p>
          <a:p>
            <a:pPr algn="just"/>
            <a:endParaRPr sz="2600" b="0" dirty="0">
              <a:solidFill>
                <a:srgbClr val="111111"/>
              </a:solidFill>
              <a:latin typeface="Open Sans"/>
              <a:ea typeface="Open Sans"/>
              <a:cs typeface="Open Sans"/>
            </a:endParaRPr>
          </a:p>
          <a:p>
            <a:pPr algn="just">
              <a:defRPr sz="1800" b="0">
                <a:solidFill>
                  <a:srgbClr val="111111"/>
                </a:solidFill>
                <a:latin typeface="Open Sans"/>
                <a:ea typeface="Open Sans"/>
                <a:cs typeface="Open Sans"/>
              </a:defRPr>
            </a:pPr>
            <a:r>
              <a:rPr sz="2600" b="0" dirty="0" smtClean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3  </a:t>
            </a:r>
            <a:r>
              <a:rPr sz="26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Stabilirea</a:t>
            </a:r>
            <a:r>
              <a:rPr sz="26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6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sau</a:t>
            </a:r>
            <a:r>
              <a:rPr sz="26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6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menținerea</a:t>
            </a:r>
            <a:r>
              <a:rPr sz="26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6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competențelor</a:t>
            </a:r>
            <a:r>
              <a:rPr sz="26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6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lingvistice</a:t>
            </a:r>
            <a:r>
              <a:rPr sz="26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6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ori</a:t>
            </a:r>
            <a:r>
              <a:rPr sz="26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6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digitale</a:t>
            </a:r>
            <a:r>
              <a:rPr sz="26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6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în</a:t>
            </a:r>
            <a:r>
              <a:rPr sz="26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6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funcție</a:t>
            </a:r>
            <a:r>
              <a:rPr sz="26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de </a:t>
            </a:r>
            <a:r>
              <a:rPr sz="26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necesitățile</a:t>
            </a:r>
            <a:r>
              <a:rPr sz="26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concrete ale </a:t>
            </a:r>
            <a:r>
              <a:rPr sz="26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postului</a:t>
            </a:r>
            <a:r>
              <a:rPr sz="26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6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și</a:t>
            </a:r>
            <a:r>
              <a:rPr sz="26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de </a:t>
            </a:r>
            <a:r>
              <a:rPr sz="26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atribuțiile</a:t>
            </a:r>
            <a:r>
              <a:rPr sz="26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6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acestuia</a:t>
            </a:r>
            <a:r>
              <a:rPr sz="26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.</a:t>
            </a:r>
          </a:p>
          <a:p>
            <a:pPr algn="just"/>
            <a:endParaRPr sz="2600" b="0" dirty="0">
              <a:solidFill>
                <a:srgbClr val="111111"/>
              </a:solidFill>
              <a:latin typeface="Open Sans"/>
              <a:ea typeface="Open Sans"/>
              <a:cs typeface="Open Sans"/>
            </a:endParaRPr>
          </a:p>
          <a:p>
            <a:pPr algn="just">
              <a:defRPr sz="1800" b="0">
                <a:solidFill>
                  <a:srgbClr val="111111"/>
                </a:solidFill>
                <a:latin typeface="Open Sans"/>
                <a:ea typeface="Open Sans"/>
                <a:cs typeface="Open Sans"/>
              </a:defRPr>
            </a:pPr>
            <a:r>
              <a:rPr sz="2600" b="0" dirty="0" smtClean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4  </a:t>
            </a:r>
            <a:r>
              <a:rPr sz="26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Definirea</a:t>
            </a:r>
            <a:r>
              <a:rPr sz="26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6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competenței</a:t>
            </a:r>
            <a:r>
              <a:rPr sz="26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6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specifice</a:t>
            </a:r>
            <a:r>
              <a:rPr sz="26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6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prin</a:t>
            </a:r>
            <a:r>
              <a:rPr sz="26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6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raportare</a:t>
            </a:r>
            <a:r>
              <a:rPr sz="26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la </a:t>
            </a:r>
            <a:r>
              <a:rPr sz="26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componentele</a:t>
            </a:r>
            <a:r>
              <a:rPr sz="26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6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acesteia</a:t>
            </a:r>
            <a:r>
              <a:rPr sz="26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, </a:t>
            </a:r>
            <a:r>
              <a:rPr sz="26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fără</a:t>
            </a:r>
            <a:r>
              <a:rPr sz="26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6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copierea</a:t>
            </a:r>
            <a:r>
              <a:rPr sz="26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6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atribuțiilor</a:t>
            </a:r>
            <a:r>
              <a:rPr sz="26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din </a:t>
            </a:r>
            <a:r>
              <a:rPr sz="26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fișa</a:t>
            </a:r>
            <a:r>
              <a:rPr sz="26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6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postului</a:t>
            </a:r>
            <a:r>
              <a:rPr sz="26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6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standardizată</a:t>
            </a:r>
            <a:r>
              <a:rPr sz="26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.</a:t>
            </a:r>
          </a:p>
          <a:p>
            <a:pPr algn="just"/>
            <a:endParaRPr sz="2600" b="0" dirty="0">
              <a:solidFill>
                <a:srgbClr val="111111"/>
              </a:solidFill>
              <a:latin typeface="Open Sans"/>
              <a:ea typeface="Open Sans"/>
              <a:cs typeface="Open Sans"/>
            </a:endParaRPr>
          </a:p>
          <a:p>
            <a:pPr algn="just">
              <a:defRPr sz="1800" b="0">
                <a:solidFill>
                  <a:srgbClr val="111111"/>
                </a:solidFill>
                <a:latin typeface="Open Sans"/>
                <a:ea typeface="Open Sans"/>
                <a:cs typeface="Open Sans"/>
              </a:defRPr>
            </a:pPr>
            <a:r>
              <a:rPr sz="2600" b="0" dirty="0" smtClean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5  </a:t>
            </a:r>
            <a:r>
              <a:rPr sz="26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Întocmirea</a:t>
            </a:r>
            <a:r>
              <a:rPr sz="26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6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documentelor</a:t>
            </a:r>
            <a:r>
              <a:rPr sz="26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pentru </a:t>
            </a:r>
            <a:r>
              <a:rPr sz="26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aviz</a:t>
            </a:r>
            <a:r>
              <a:rPr sz="26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: </a:t>
            </a:r>
            <a:r>
              <a:rPr sz="26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raport</a:t>
            </a:r>
            <a:r>
              <a:rPr sz="26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de </a:t>
            </a:r>
            <a:r>
              <a:rPr sz="26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analiză</a:t>
            </a:r>
            <a:r>
              <a:rPr sz="26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, document de </a:t>
            </a:r>
            <a:r>
              <a:rPr sz="26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aprobare</a:t>
            </a:r>
            <a:r>
              <a:rPr sz="26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6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și</a:t>
            </a:r>
            <a:r>
              <a:rPr sz="26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6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adresă</a:t>
            </a:r>
            <a:r>
              <a:rPr sz="26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de </a:t>
            </a:r>
            <a:r>
              <a:rPr sz="26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înaintare</a:t>
            </a:r>
            <a:r>
              <a:rPr sz="26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6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semnată</a:t>
            </a:r>
            <a:r>
              <a:rPr sz="26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de </a:t>
            </a:r>
            <a:r>
              <a:rPr sz="26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grupul</a:t>
            </a:r>
            <a:r>
              <a:rPr sz="26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de </a:t>
            </a:r>
            <a:r>
              <a:rPr sz="26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lucru</a:t>
            </a:r>
            <a:r>
              <a:rPr sz="26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6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și</a:t>
            </a:r>
            <a:r>
              <a:rPr sz="26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de </a:t>
            </a:r>
            <a:r>
              <a:rPr sz="26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conducătorul</a:t>
            </a:r>
            <a:r>
              <a:rPr sz="26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6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instituției</a:t>
            </a:r>
            <a:r>
              <a:rPr sz="26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.</a:t>
            </a:r>
          </a:p>
          <a:p>
            <a:pPr algn="just"/>
            <a:endParaRPr sz="2600" b="0" dirty="0">
              <a:solidFill>
                <a:srgbClr val="111111"/>
              </a:solidFill>
              <a:latin typeface="Open Sans"/>
              <a:ea typeface="Open Sans"/>
              <a:cs typeface="Open Sans"/>
            </a:endParaRPr>
          </a:p>
          <a:p>
            <a:pPr algn="just">
              <a:defRPr sz="1800" b="0">
                <a:solidFill>
                  <a:srgbClr val="111111"/>
                </a:solidFill>
                <a:latin typeface="Open Sans"/>
                <a:ea typeface="Open Sans"/>
                <a:cs typeface="Open Sans"/>
              </a:defRPr>
            </a:pPr>
            <a:r>
              <a:rPr sz="2600" b="0" dirty="0" smtClean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6  </a:t>
            </a:r>
            <a:r>
              <a:rPr sz="26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Transmiterea</a:t>
            </a:r>
            <a:r>
              <a:rPr sz="26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6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documentației</a:t>
            </a:r>
            <a:r>
              <a:rPr sz="26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6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către</a:t>
            </a:r>
            <a:r>
              <a:rPr sz="26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ANFP </a:t>
            </a:r>
            <a:r>
              <a:rPr sz="26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până</a:t>
            </a:r>
            <a:r>
              <a:rPr sz="26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la data de 30 </a:t>
            </a:r>
            <a:r>
              <a:rPr sz="26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septembrie</a:t>
            </a:r>
            <a:r>
              <a:rPr sz="26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2026.</a:t>
            </a:r>
          </a:p>
        </p:txBody>
      </p:sp>
      <p:grpSp>
        <p:nvGrpSpPr>
          <p:cNvPr id="10" name="Group 20">
            <a:extLst>
              <a:ext uri="{FF2B5EF4-FFF2-40B4-BE49-F238E27FC236}">
                <a16:creationId xmlns:a16="http://schemas.microsoft.com/office/drawing/2014/main" xmlns="" id="{0078A772-4D16-AB79-7DD2-7072A75BEF4E}"/>
              </a:ext>
            </a:extLst>
          </p:cNvPr>
          <p:cNvGrpSpPr/>
          <p:nvPr/>
        </p:nvGrpSpPr>
        <p:grpSpPr>
          <a:xfrm>
            <a:off x="331524" y="277147"/>
            <a:ext cx="10264664" cy="1281649"/>
            <a:chOff x="0" y="0"/>
            <a:chExt cx="13686219" cy="1708866"/>
          </a:xfrm>
        </p:grpSpPr>
        <p:sp>
          <p:nvSpPr>
            <p:cNvPr id="11" name="Freeform 21">
              <a:extLst>
                <a:ext uri="{FF2B5EF4-FFF2-40B4-BE49-F238E27FC236}">
                  <a16:creationId xmlns:a16="http://schemas.microsoft.com/office/drawing/2014/main" xmlns="" id="{E983B12B-3891-BCB5-3628-1EBF1723E15A}"/>
                </a:ext>
              </a:extLst>
            </p:cNvPr>
            <p:cNvSpPr/>
            <p:nvPr/>
          </p:nvSpPr>
          <p:spPr>
            <a:xfrm>
              <a:off x="0" y="0"/>
              <a:ext cx="1708866" cy="1708866"/>
            </a:xfrm>
            <a:custGeom>
              <a:avLst/>
              <a:gdLst/>
              <a:ahLst/>
              <a:cxnLst/>
              <a:rect l="l" t="t" r="r" b="b"/>
              <a:pathLst>
                <a:path w="1708866" h="1708866">
                  <a:moveTo>
                    <a:pt x="0" y="0"/>
                  </a:moveTo>
                  <a:lnTo>
                    <a:pt x="1708866" y="0"/>
                  </a:lnTo>
                  <a:lnTo>
                    <a:pt x="1708866" y="1708866"/>
                  </a:lnTo>
                  <a:lnTo>
                    <a:pt x="0" y="17088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  <p:sp>
          <p:nvSpPr>
            <p:cNvPr id="12" name="TextBox 22">
              <a:extLst>
                <a:ext uri="{FF2B5EF4-FFF2-40B4-BE49-F238E27FC236}">
                  <a16:creationId xmlns:a16="http://schemas.microsoft.com/office/drawing/2014/main" xmlns="" id="{E9589912-8D8E-F486-4019-303FD88C605F}"/>
                </a:ext>
              </a:extLst>
            </p:cNvPr>
            <p:cNvSpPr txBox="1"/>
            <p:nvPr/>
          </p:nvSpPr>
          <p:spPr>
            <a:xfrm>
              <a:off x="1868037" y="563549"/>
              <a:ext cx="11818182" cy="53414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434"/>
                </a:lnSpc>
              </a:pPr>
              <a:r>
                <a:rPr lang="en-US" sz="2452" b="1" dirty="0">
                  <a:solidFill>
                    <a:srgbClr val="004990"/>
                  </a:solidFill>
                  <a:latin typeface="Cardo Bold"/>
                  <a:ea typeface="Cardo Bold"/>
                  <a:cs typeface="Cardo Bold"/>
                  <a:sym typeface="Cardo Bold"/>
                </a:rPr>
                <a:t>AGENȚIA NAȚIONALĂ A FUNCȚIONARILOR PUBLICI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146160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rcRect t="12505" b="1250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CE6F6841-2C06-4B62-A711-9504FD99E2A4}"/>
              </a:ext>
            </a:extLst>
          </p:cNvPr>
          <p:cNvSpPr>
            <a:spLocks noGrp="1"/>
          </p:cNvSpPr>
          <p:nvPr/>
        </p:nvSpPr>
        <p:spPr>
          <a:xfrm>
            <a:off x="14049375" y="0"/>
            <a:ext cx="4238625" cy="628650"/>
          </a:xfrm>
          <a:prstGeom prst="rect">
            <a:avLst/>
          </a:prstGeom>
          <a:ln w="0">
            <a:noFill/>
          </a:ln>
        </p:spPr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929934A0-2B88-47A2-BF9F-F6F877354DE8}"/>
              </a:ext>
            </a:extLst>
          </p:cNvPr>
          <p:cNvSpPr>
            <a:spLocks noGrp="1"/>
          </p:cNvSpPr>
          <p:nvPr/>
        </p:nvSpPr>
        <p:spPr>
          <a:xfrm>
            <a:off x="13239750" y="0"/>
            <a:ext cx="857250" cy="628650"/>
          </a:xfrm>
          <a:prstGeom prst="rect">
            <a:avLst/>
          </a:prstGeom>
          <a:ln w="0">
            <a:noFill/>
          </a:ln>
        </p:spPr>
      </p:sp>
      <p:sp>
        <p:nvSpPr>
          <p:cNvPr id="6" name="title">
            <a:extLst>
              <a:ext uri="{FF2B5EF4-FFF2-40B4-BE49-F238E27FC236}">
                <a16:creationId xmlns:a16="http://schemas.microsoft.com/office/drawing/2014/main" xmlns="" id="{8E70EA9D-4DEE-4B9C-8DD0-9D6592189986}"/>
              </a:ext>
            </a:extLst>
          </p:cNvPr>
          <p:cNvSpPr>
            <a:spLocks noGrp="1"/>
          </p:cNvSpPr>
          <p:nvPr/>
        </p:nvSpPr>
        <p:spPr>
          <a:xfrm>
            <a:off x="5715000" y="1428750"/>
            <a:ext cx="11239500" cy="952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3600" b="1">
                <a:solidFill>
                  <a:srgbClr val="003060"/>
                </a:solidFill>
                <a:latin typeface="Garet Bold"/>
                <a:ea typeface="Garet Bold"/>
                <a:cs typeface="Garet Bold"/>
              </a:defRPr>
            </a:pPr>
            <a:r>
              <a:rPr sz="3600" b="1" dirty="0" err="1">
                <a:solidFill>
                  <a:srgbClr val="003060"/>
                </a:solidFill>
                <a:latin typeface="Garet Bold"/>
                <a:ea typeface="Garet Bold"/>
                <a:cs typeface="Garet Bold"/>
              </a:rPr>
              <a:t>Avizarea</a:t>
            </a:r>
            <a:r>
              <a:rPr sz="3600" b="1" dirty="0">
                <a:solidFill>
                  <a:srgbClr val="003060"/>
                </a:solidFill>
                <a:latin typeface="Garet Bold"/>
                <a:ea typeface="Garet Bold"/>
                <a:cs typeface="Garet Bold"/>
              </a:rPr>
              <a:t> </a:t>
            </a:r>
            <a:r>
              <a:rPr sz="3600" b="1" dirty="0" err="1">
                <a:solidFill>
                  <a:srgbClr val="003060"/>
                </a:solidFill>
                <a:latin typeface="Garet Bold"/>
                <a:ea typeface="Garet Bold"/>
                <a:cs typeface="Garet Bold"/>
              </a:rPr>
              <a:t>competențelor</a:t>
            </a:r>
            <a:r>
              <a:rPr sz="3600" b="1" dirty="0">
                <a:solidFill>
                  <a:srgbClr val="003060"/>
                </a:solidFill>
                <a:latin typeface="Garet Bold"/>
                <a:ea typeface="Garet Bold"/>
                <a:cs typeface="Garet Bold"/>
              </a:rPr>
              <a:t> </a:t>
            </a:r>
            <a:r>
              <a:rPr sz="3600" b="1" dirty="0" err="1">
                <a:solidFill>
                  <a:srgbClr val="003060"/>
                </a:solidFill>
                <a:latin typeface="Garet Bold"/>
                <a:ea typeface="Garet Bold"/>
                <a:cs typeface="Garet Bold"/>
              </a:rPr>
              <a:t>specifice</a:t>
            </a:r>
            <a:endParaRPr sz="3600" b="1" dirty="0">
              <a:solidFill>
                <a:srgbClr val="003060"/>
              </a:solidFill>
              <a:latin typeface="Garet Bold"/>
              <a:ea typeface="Garet Bold"/>
              <a:cs typeface="Garet Bold"/>
            </a:endParaRPr>
          </a:p>
        </p:txBody>
      </p:sp>
      <p:sp>
        <p:nvSpPr>
          <p:cNvPr id="7" name="slide-number">
            <a:extLst>
              <a:ext uri="{FF2B5EF4-FFF2-40B4-BE49-F238E27FC236}">
                <a16:creationId xmlns:a16="http://schemas.microsoft.com/office/drawing/2014/main" xmlns="" id="{05739CD5-328D-4430-9F57-CF930D3C7320}"/>
              </a:ext>
            </a:extLst>
          </p:cNvPr>
          <p:cNvSpPr>
            <a:spLocks noGrp="1"/>
          </p:cNvSpPr>
          <p:nvPr/>
        </p:nvSpPr>
        <p:spPr>
          <a:xfrm>
            <a:off x="16764000" y="9429750"/>
            <a:ext cx="952500" cy="3333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r">
              <a:defRPr sz="1350" b="1">
                <a:solidFill>
                  <a:srgbClr val="004990"/>
                </a:solidFill>
                <a:latin typeface="Open Sans"/>
                <a:ea typeface="Open Sans"/>
                <a:cs typeface="Open Sans"/>
              </a:defRPr>
            </a:pPr>
            <a:r>
              <a:rPr sz="1350" b="1">
                <a:solidFill>
                  <a:srgbClr val="004990"/>
                </a:solidFill>
                <a:latin typeface="Open Sans"/>
                <a:ea typeface="Open Sans"/>
                <a:cs typeface="Open Sans"/>
              </a:rPr>
              <a:t>06</a:t>
            </a:r>
          </a:p>
        </p:txBody>
      </p:sp>
      <p:sp>
        <p:nvSpPr>
          <p:cNvPr id="8" name="body">
            <a:extLst>
              <a:ext uri="{FF2B5EF4-FFF2-40B4-BE49-F238E27FC236}">
                <a16:creationId xmlns:a16="http://schemas.microsoft.com/office/drawing/2014/main" xmlns="" id="{00E51DB6-127F-4BAB-BB75-662017351853}"/>
              </a:ext>
            </a:extLst>
          </p:cNvPr>
          <p:cNvSpPr>
            <a:spLocks noGrp="1"/>
          </p:cNvSpPr>
          <p:nvPr/>
        </p:nvSpPr>
        <p:spPr>
          <a:xfrm>
            <a:off x="5715001" y="3086099"/>
            <a:ext cx="10744200" cy="6760832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just">
              <a:defRPr sz="2250" b="0">
                <a:solidFill>
                  <a:srgbClr val="111111"/>
                </a:solidFill>
                <a:latin typeface="Open Sans"/>
                <a:ea typeface="Open Sans"/>
                <a:cs typeface="Open Sans"/>
              </a:defRPr>
            </a:pP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Avizarea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competențelor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specifice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pentru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posturile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care nu au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stabilită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o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competență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specifică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raportată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la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atribuțiile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postului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reprezintă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o </a:t>
            </a:r>
            <a:r>
              <a:rPr sz="3200" b="1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normă</a:t>
            </a:r>
            <a:r>
              <a:rPr sz="3200" b="1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1" dirty="0" err="1" smtClean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specială</a:t>
            </a:r>
            <a:r>
              <a:rPr lang="ro-RO" sz="320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!</a:t>
            </a:r>
            <a:endParaRPr sz="3200" b="0" dirty="0">
              <a:solidFill>
                <a:srgbClr val="111111"/>
              </a:solidFill>
              <a:latin typeface="Open Sans"/>
              <a:ea typeface="Open Sans"/>
              <a:cs typeface="Open Sans"/>
            </a:endParaRPr>
          </a:p>
          <a:p>
            <a:pPr algn="just"/>
            <a:endParaRPr sz="3200" b="0" dirty="0">
              <a:solidFill>
                <a:srgbClr val="111111"/>
              </a:solidFill>
              <a:latin typeface="Open Sans"/>
              <a:ea typeface="Open Sans"/>
              <a:cs typeface="Open Sans"/>
            </a:endParaRPr>
          </a:p>
          <a:p>
            <a:pPr algn="just">
              <a:defRPr sz="2250" b="0">
                <a:solidFill>
                  <a:srgbClr val="111111"/>
                </a:solidFill>
                <a:latin typeface="Open Sans"/>
                <a:ea typeface="Open Sans"/>
                <a:cs typeface="Open Sans"/>
              </a:defRPr>
            </a:pP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Solicitarea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unui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nou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aviz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într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-un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termen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mai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scurt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de 6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luni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de la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obținerea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avizului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anterior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este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permisă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în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acest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caz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, </a:t>
            </a:r>
            <a:r>
              <a:rPr sz="3200" b="1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exclusiv</a:t>
            </a:r>
            <a:r>
              <a:rPr sz="3200" b="1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1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pentru</a:t>
            </a:r>
            <a:r>
              <a:rPr sz="3200" b="1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1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punerea</a:t>
            </a:r>
            <a:r>
              <a:rPr sz="3200" b="1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1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în</a:t>
            </a:r>
            <a:r>
              <a:rPr sz="3200" b="1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1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aplicare</a:t>
            </a:r>
            <a:r>
              <a:rPr sz="3200" b="1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a art. III </a:t>
            </a:r>
            <a:r>
              <a:rPr sz="3200" b="1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alin</a:t>
            </a:r>
            <a:r>
              <a:rPr sz="3200" b="1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. (2) din </a:t>
            </a:r>
            <a:r>
              <a:rPr sz="3200" b="1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Legea</a:t>
            </a:r>
            <a:r>
              <a:rPr sz="3200" b="1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1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nr</a:t>
            </a:r>
            <a:r>
              <a:rPr sz="3200" b="1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. 165/2026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.</a:t>
            </a:r>
          </a:p>
          <a:p>
            <a:pPr algn="just"/>
            <a:endParaRPr sz="3200" b="0" dirty="0">
              <a:solidFill>
                <a:srgbClr val="111111"/>
              </a:solidFill>
              <a:latin typeface="Open Sans"/>
              <a:ea typeface="Open Sans"/>
              <a:cs typeface="Open Sans"/>
            </a:endParaRPr>
          </a:p>
          <a:p>
            <a:pPr algn="just">
              <a:defRPr sz="2250" b="0">
                <a:solidFill>
                  <a:srgbClr val="111111"/>
                </a:solidFill>
                <a:latin typeface="Open Sans"/>
                <a:ea typeface="Open Sans"/>
                <a:cs typeface="Open Sans"/>
              </a:defRPr>
            </a:pP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Această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posibilitate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1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nu </a:t>
            </a:r>
            <a:r>
              <a:rPr sz="3200" b="1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reprezintă</a:t>
            </a:r>
            <a:r>
              <a:rPr sz="3200" b="1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o </a:t>
            </a:r>
            <a:r>
              <a:rPr sz="3200" b="1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regulă</a:t>
            </a:r>
            <a:r>
              <a:rPr sz="3200" b="1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1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generală</a:t>
            </a:r>
            <a:r>
              <a:rPr sz="3200" b="1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1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și</a:t>
            </a:r>
            <a:r>
              <a:rPr sz="3200" b="1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nu </a:t>
            </a:r>
            <a:r>
              <a:rPr sz="3200" b="1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modifică</a:t>
            </a:r>
            <a:r>
              <a:rPr sz="3200" b="1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1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termenul</a:t>
            </a:r>
            <a:r>
              <a:rPr sz="3200" b="1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de 6 </a:t>
            </a:r>
            <a:r>
              <a:rPr sz="3200" b="1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luni</a:t>
            </a:r>
            <a:r>
              <a:rPr sz="3200" b="1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aplicabil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solicitărilor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ulterioare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de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avizare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sau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reavizare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a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cadrelor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de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competență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,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în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condițiile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prevăzute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la art. 30¹ din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anexa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nr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. 8 la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Codul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administrativ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.</a:t>
            </a:r>
          </a:p>
        </p:txBody>
      </p:sp>
      <p:grpSp>
        <p:nvGrpSpPr>
          <p:cNvPr id="11" name="Group 20">
            <a:extLst>
              <a:ext uri="{FF2B5EF4-FFF2-40B4-BE49-F238E27FC236}">
                <a16:creationId xmlns:a16="http://schemas.microsoft.com/office/drawing/2014/main" xmlns="" id="{0078A772-4D16-AB79-7DD2-7072A75BEF4E}"/>
              </a:ext>
            </a:extLst>
          </p:cNvPr>
          <p:cNvGrpSpPr/>
          <p:nvPr/>
        </p:nvGrpSpPr>
        <p:grpSpPr>
          <a:xfrm>
            <a:off x="331524" y="277147"/>
            <a:ext cx="10264664" cy="1281649"/>
            <a:chOff x="0" y="0"/>
            <a:chExt cx="13686219" cy="1708866"/>
          </a:xfrm>
        </p:grpSpPr>
        <p:sp>
          <p:nvSpPr>
            <p:cNvPr id="12" name="Freeform 21">
              <a:extLst>
                <a:ext uri="{FF2B5EF4-FFF2-40B4-BE49-F238E27FC236}">
                  <a16:creationId xmlns:a16="http://schemas.microsoft.com/office/drawing/2014/main" xmlns="" id="{E983B12B-3891-BCB5-3628-1EBF1723E15A}"/>
                </a:ext>
              </a:extLst>
            </p:cNvPr>
            <p:cNvSpPr/>
            <p:nvPr/>
          </p:nvSpPr>
          <p:spPr>
            <a:xfrm>
              <a:off x="0" y="0"/>
              <a:ext cx="1708866" cy="1708866"/>
            </a:xfrm>
            <a:custGeom>
              <a:avLst/>
              <a:gdLst/>
              <a:ahLst/>
              <a:cxnLst/>
              <a:rect l="l" t="t" r="r" b="b"/>
              <a:pathLst>
                <a:path w="1708866" h="1708866">
                  <a:moveTo>
                    <a:pt x="0" y="0"/>
                  </a:moveTo>
                  <a:lnTo>
                    <a:pt x="1708866" y="0"/>
                  </a:lnTo>
                  <a:lnTo>
                    <a:pt x="1708866" y="1708866"/>
                  </a:lnTo>
                  <a:lnTo>
                    <a:pt x="0" y="17088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  <p:sp>
          <p:nvSpPr>
            <p:cNvPr id="13" name="TextBox 22">
              <a:extLst>
                <a:ext uri="{FF2B5EF4-FFF2-40B4-BE49-F238E27FC236}">
                  <a16:creationId xmlns:a16="http://schemas.microsoft.com/office/drawing/2014/main" xmlns="" id="{E9589912-8D8E-F486-4019-303FD88C605F}"/>
                </a:ext>
              </a:extLst>
            </p:cNvPr>
            <p:cNvSpPr txBox="1"/>
            <p:nvPr/>
          </p:nvSpPr>
          <p:spPr>
            <a:xfrm>
              <a:off x="1868037" y="563549"/>
              <a:ext cx="11818182" cy="53414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434"/>
                </a:lnSpc>
              </a:pPr>
              <a:r>
                <a:rPr lang="en-US" sz="2452" b="1" dirty="0">
                  <a:solidFill>
                    <a:srgbClr val="004990"/>
                  </a:solidFill>
                  <a:latin typeface="Cardo Bold"/>
                  <a:ea typeface="Cardo Bold"/>
                  <a:cs typeface="Cardo Bold"/>
                  <a:sym typeface="Cardo Bold"/>
                </a:rPr>
                <a:t>AGENȚIA NAȚIONALĂ A FUNCȚIONARILOR PUBLICI</a:t>
              </a:r>
            </a:p>
          </p:txBody>
        </p:sp>
      </p:grpSp>
      <p:grpSp>
        <p:nvGrpSpPr>
          <p:cNvPr id="14" name="Group 6"/>
          <p:cNvGrpSpPr/>
          <p:nvPr/>
        </p:nvGrpSpPr>
        <p:grpSpPr>
          <a:xfrm>
            <a:off x="-28575" y="2154569"/>
            <a:ext cx="5296549" cy="7692362"/>
            <a:chOff x="0" y="0"/>
            <a:chExt cx="654419" cy="950435"/>
          </a:xfrm>
        </p:grpSpPr>
        <p:sp>
          <p:nvSpPr>
            <p:cNvPr id="15" name="Freeform 7"/>
            <p:cNvSpPr/>
            <p:nvPr/>
          </p:nvSpPr>
          <p:spPr>
            <a:xfrm>
              <a:off x="0" y="0"/>
              <a:ext cx="654419" cy="950435"/>
            </a:xfrm>
            <a:custGeom>
              <a:avLst/>
              <a:gdLst/>
              <a:ahLst/>
              <a:cxnLst/>
              <a:rect l="l" t="t" r="r" b="b"/>
              <a:pathLst>
                <a:path w="654419" h="950435">
                  <a:moveTo>
                    <a:pt x="0" y="0"/>
                  </a:moveTo>
                  <a:lnTo>
                    <a:pt x="654419" y="0"/>
                  </a:lnTo>
                  <a:lnTo>
                    <a:pt x="654419" y="950435"/>
                  </a:lnTo>
                  <a:lnTo>
                    <a:pt x="0" y="950435"/>
                  </a:lnTo>
                  <a:close/>
                </a:path>
              </a:pathLst>
            </a:custGeom>
            <a:blipFill>
              <a:blip r:embed="rId5"/>
              <a:stretch>
                <a:fillRect t="-1673" b="-1673"/>
              </a:stretch>
            </a:blipFill>
          </p:spPr>
        </p:sp>
      </p:grpSp>
      <p:grpSp>
        <p:nvGrpSpPr>
          <p:cNvPr id="16" name="Group 14"/>
          <p:cNvGrpSpPr/>
          <p:nvPr/>
        </p:nvGrpSpPr>
        <p:grpSpPr>
          <a:xfrm>
            <a:off x="16640499" y="6466515"/>
            <a:ext cx="1647501" cy="4537830"/>
            <a:chOff x="0" y="0"/>
            <a:chExt cx="433910" cy="1195149"/>
          </a:xfrm>
        </p:grpSpPr>
        <p:sp>
          <p:nvSpPr>
            <p:cNvPr id="17" name="Freeform 15"/>
            <p:cNvSpPr/>
            <p:nvPr/>
          </p:nvSpPr>
          <p:spPr>
            <a:xfrm>
              <a:off x="0" y="0"/>
              <a:ext cx="433910" cy="1195149"/>
            </a:xfrm>
            <a:custGeom>
              <a:avLst/>
              <a:gdLst/>
              <a:ahLst/>
              <a:cxnLst/>
              <a:rect l="l" t="t" r="r" b="b"/>
              <a:pathLst>
                <a:path w="433910" h="1195149">
                  <a:moveTo>
                    <a:pt x="93984" y="0"/>
                  </a:moveTo>
                  <a:lnTo>
                    <a:pt x="339926" y="0"/>
                  </a:lnTo>
                  <a:cubicBezTo>
                    <a:pt x="391832" y="0"/>
                    <a:pt x="433910" y="42078"/>
                    <a:pt x="433910" y="93984"/>
                  </a:cubicBezTo>
                  <a:lnTo>
                    <a:pt x="433910" y="1101165"/>
                  </a:lnTo>
                  <a:cubicBezTo>
                    <a:pt x="433910" y="1153071"/>
                    <a:pt x="391832" y="1195149"/>
                    <a:pt x="339926" y="1195149"/>
                  </a:cubicBezTo>
                  <a:lnTo>
                    <a:pt x="93984" y="1195149"/>
                  </a:lnTo>
                  <a:cubicBezTo>
                    <a:pt x="42078" y="1195149"/>
                    <a:pt x="0" y="1153071"/>
                    <a:pt x="0" y="1101165"/>
                  </a:cubicBezTo>
                  <a:lnTo>
                    <a:pt x="0" y="93984"/>
                  </a:lnTo>
                  <a:cubicBezTo>
                    <a:pt x="0" y="42078"/>
                    <a:pt x="42078" y="0"/>
                    <a:pt x="9398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003060">
                    <a:alpha val="100000"/>
                  </a:srgbClr>
                </a:gs>
                <a:gs pos="100000">
                  <a:srgbClr val="003060">
                    <a:alpha val="0"/>
                  </a:srgbClr>
                </a:gs>
              </a:gsLst>
              <a:lin ang="5400000"/>
            </a:gradFill>
          </p:spPr>
        </p:sp>
        <p:sp>
          <p:nvSpPr>
            <p:cNvPr id="18" name="TextBox 16"/>
            <p:cNvSpPr txBox="1"/>
            <p:nvPr/>
          </p:nvSpPr>
          <p:spPr>
            <a:xfrm>
              <a:off x="0" y="-57150"/>
              <a:ext cx="433910" cy="125229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00"/>
                </a:lnSpc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8672695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rcRect t="12505" b="1250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itle">
            <a:extLst>
              <a:ext uri="{FF2B5EF4-FFF2-40B4-BE49-F238E27FC236}">
                <a16:creationId xmlns:a16="http://schemas.microsoft.com/office/drawing/2014/main" xmlns="" id="{FAD78FB1-63F7-4CFB-86FB-A1BA306BA3EC}"/>
              </a:ext>
            </a:extLst>
          </p:cNvPr>
          <p:cNvSpPr>
            <a:spLocks noGrp="1"/>
          </p:cNvSpPr>
          <p:nvPr/>
        </p:nvSpPr>
        <p:spPr>
          <a:xfrm>
            <a:off x="7543800" y="1828800"/>
            <a:ext cx="2743200" cy="952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3600" b="1">
                <a:solidFill>
                  <a:srgbClr val="003060"/>
                </a:solidFill>
                <a:latin typeface="Garet Bold"/>
                <a:ea typeface="Garet Bold"/>
                <a:cs typeface="Garet Bold"/>
              </a:defRPr>
            </a:pPr>
            <a:r>
              <a:rPr sz="3600" b="1" dirty="0">
                <a:solidFill>
                  <a:srgbClr val="003060"/>
                </a:solidFill>
                <a:latin typeface="Garet Bold"/>
                <a:ea typeface="Garet Bold"/>
                <a:cs typeface="Garet Bold"/>
              </a:rPr>
              <a:t>ATENȚIE!</a:t>
            </a:r>
          </a:p>
        </p:txBody>
      </p:sp>
      <p:sp>
        <p:nvSpPr>
          <p:cNvPr id="6" name="slide-number">
            <a:extLst>
              <a:ext uri="{FF2B5EF4-FFF2-40B4-BE49-F238E27FC236}">
                <a16:creationId xmlns:a16="http://schemas.microsoft.com/office/drawing/2014/main" xmlns="" id="{A44D7EF1-86E6-49FB-8B5A-6421C164A1A2}"/>
              </a:ext>
            </a:extLst>
          </p:cNvPr>
          <p:cNvSpPr>
            <a:spLocks noGrp="1"/>
          </p:cNvSpPr>
          <p:nvPr/>
        </p:nvSpPr>
        <p:spPr>
          <a:xfrm>
            <a:off x="16764000" y="9429750"/>
            <a:ext cx="952500" cy="3333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r">
              <a:defRPr sz="1350" b="1">
                <a:solidFill>
                  <a:srgbClr val="004990"/>
                </a:solidFill>
                <a:latin typeface="Open Sans"/>
                <a:ea typeface="Open Sans"/>
                <a:cs typeface="Open Sans"/>
              </a:defRPr>
            </a:pPr>
            <a:r>
              <a:rPr sz="1350" b="1">
                <a:solidFill>
                  <a:srgbClr val="004990"/>
                </a:solidFill>
                <a:latin typeface="Open Sans"/>
                <a:ea typeface="Open Sans"/>
                <a:cs typeface="Open Sans"/>
              </a:rPr>
              <a:t>07</a:t>
            </a:r>
          </a:p>
        </p:txBody>
      </p:sp>
      <p:sp>
        <p:nvSpPr>
          <p:cNvPr id="7" name="warning">
            <a:extLst>
              <a:ext uri="{FF2B5EF4-FFF2-40B4-BE49-F238E27FC236}">
                <a16:creationId xmlns:a16="http://schemas.microsoft.com/office/drawing/2014/main" xmlns="" id="{114F84A5-FA15-475A-A7D7-24E96CD266A2}"/>
              </a:ext>
            </a:extLst>
          </p:cNvPr>
          <p:cNvSpPr>
            <a:spLocks noGrp="1"/>
          </p:cNvSpPr>
          <p:nvPr/>
        </p:nvSpPr>
        <p:spPr>
          <a:xfrm>
            <a:off x="331524" y="2381250"/>
            <a:ext cx="17384975" cy="3981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just">
              <a:defRPr sz="2850" b="1">
                <a:solidFill>
                  <a:srgbClr val="003060"/>
                </a:solidFill>
                <a:latin typeface="Open Sans"/>
                <a:ea typeface="Open Sans"/>
                <a:cs typeface="Open Sans"/>
              </a:defRPr>
            </a:pPr>
            <a:r>
              <a:rPr sz="3200" b="1" dirty="0" err="1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Potrivit</a:t>
            </a:r>
            <a:r>
              <a:rPr sz="3200" b="1" dirty="0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1" dirty="0" err="1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prevederilor</a:t>
            </a:r>
            <a:r>
              <a:rPr sz="3200" b="1" dirty="0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 art. 30 </a:t>
            </a:r>
            <a:r>
              <a:rPr sz="3200" b="1" dirty="0" err="1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alin</a:t>
            </a:r>
            <a:r>
              <a:rPr sz="3200" b="1" dirty="0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. (2¹) din </a:t>
            </a:r>
            <a:r>
              <a:rPr sz="3200" b="1" dirty="0" err="1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anexa</a:t>
            </a:r>
            <a:r>
              <a:rPr sz="3200" b="1" dirty="0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1" dirty="0" err="1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nr</a:t>
            </a:r>
            <a:r>
              <a:rPr sz="3200" b="1" dirty="0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. 8 la </a:t>
            </a:r>
            <a:r>
              <a:rPr sz="3200" b="1" dirty="0" err="1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Codul</a:t>
            </a:r>
            <a:r>
              <a:rPr sz="3200" b="1" dirty="0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1" dirty="0" err="1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administrativ</a:t>
            </a:r>
            <a:r>
              <a:rPr sz="3200" b="1" dirty="0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, </a:t>
            </a:r>
            <a:r>
              <a:rPr sz="3200" b="1" dirty="0" err="1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netransmiterea</a:t>
            </a:r>
            <a:r>
              <a:rPr sz="3200" b="1" dirty="0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1" dirty="0" err="1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documentelor</a:t>
            </a:r>
            <a:r>
              <a:rPr sz="3200" b="1" dirty="0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1" dirty="0" err="1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necesare</a:t>
            </a:r>
            <a:r>
              <a:rPr sz="3200" b="1" dirty="0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1" dirty="0" err="1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și</a:t>
            </a:r>
            <a:r>
              <a:rPr sz="3200" b="1" dirty="0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1" dirty="0" err="1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neobținerea</a:t>
            </a:r>
            <a:r>
              <a:rPr sz="3200" b="1" dirty="0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1" dirty="0" err="1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avizului</a:t>
            </a:r>
            <a:r>
              <a:rPr sz="3200" b="1" dirty="0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 ANFP de </a:t>
            </a:r>
            <a:r>
              <a:rPr sz="3200" b="1" dirty="0" err="1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către</a:t>
            </a:r>
            <a:r>
              <a:rPr sz="3200" b="1" dirty="0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1" dirty="0" err="1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autoritățile</a:t>
            </a:r>
            <a:r>
              <a:rPr sz="3200" b="1" dirty="0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1" dirty="0" err="1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și</a:t>
            </a:r>
            <a:r>
              <a:rPr sz="3200" b="1" dirty="0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1" dirty="0" err="1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instituțiile</a:t>
            </a:r>
            <a:r>
              <a:rPr sz="3200" b="1" dirty="0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1" dirty="0" err="1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publice</a:t>
            </a:r>
            <a:r>
              <a:rPr sz="3200" b="1" dirty="0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1" dirty="0" err="1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în</a:t>
            </a:r>
            <a:r>
              <a:rPr sz="3200" b="1" dirty="0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1" dirty="0" err="1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cadrul</a:t>
            </a:r>
            <a:r>
              <a:rPr sz="3200" b="1" dirty="0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1" dirty="0" err="1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cărora</a:t>
            </a:r>
            <a:r>
              <a:rPr sz="3200" b="1" dirty="0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1" dirty="0" err="1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sunt</a:t>
            </a:r>
            <a:r>
              <a:rPr sz="3200" b="1" dirty="0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1" dirty="0" err="1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stabilite</a:t>
            </a:r>
            <a:r>
              <a:rPr sz="3200" b="1" dirty="0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1" dirty="0" err="1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funcțiile</a:t>
            </a:r>
            <a:r>
              <a:rPr sz="3200" b="1" dirty="0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1" dirty="0" err="1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publice</a:t>
            </a:r>
            <a:r>
              <a:rPr sz="3200" b="1" dirty="0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1" dirty="0" err="1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prevăzute</a:t>
            </a:r>
            <a:r>
              <a:rPr sz="3200" b="1" dirty="0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 la art. 385 din </a:t>
            </a:r>
            <a:r>
              <a:rPr sz="3200" b="1" dirty="0" err="1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Codul</a:t>
            </a:r>
            <a:r>
              <a:rPr sz="3200" b="1" dirty="0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1" dirty="0" err="1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administrativ</a:t>
            </a:r>
            <a:r>
              <a:rPr sz="3200" b="1" dirty="0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1" dirty="0" err="1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atrage</a:t>
            </a:r>
            <a:r>
              <a:rPr sz="3200" b="1" dirty="0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1" dirty="0" err="1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imposibilitatea</a:t>
            </a:r>
            <a:r>
              <a:rPr sz="3200" b="1" dirty="0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1" dirty="0" err="1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ocupării</a:t>
            </a:r>
            <a:r>
              <a:rPr sz="3200" b="1" dirty="0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1" dirty="0" err="1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acelor</a:t>
            </a:r>
            <a:r>
              <a:rPr sz="3200" b="1" dirty="0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1" dirty="0" err="1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funcții</a:t>
            </a:r>
            <a:r>
              <a:rPr sz="3200" b="1" dirty="0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1" dirty="0" err="1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publice</a:t>
            </a:r>
            <a:r>
              <a:rPr sz="3200" b="1" dirty="0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.</a:t>
            </a:r>
          </a:p>
        </p:txBody>
      </p:sp>
      <p:grpSp>
        <p:nvGrpSpPr>
          <p:cNvPr id="10" name="Group 20">
            <a:extLst>
              <a:ext uri="{FF2B5EF4-FFF2-40B4-BE49-F238E27FC236}">
                <a16:creationId xmlns:a16="http://schemas.microsoft.com/office/drawing/2014/main" xmlns="" id="{0078A772-4D16-AB79-7DD2-7072A75BEF4E}"/>
              </a:ext>
            </a:extLst>
          </p:cNvPr>
          <p:cNvGrpSpPr/>
          <p:nvPr/>
        </p:nvGrpSpPr>
        <p:grpSpPr>
          <a:xfrm>
            <a:off x="331524" y="277147"/>
            <a:ext cx="10264664" cy="1281649"/>
            <a:chOff x="0" y="0"/>
            <a:chExt cx="13686219" cy="1708866"/>
          </a:xfrm>
        </p:grpSpPr>
        <p:sp>
          <p:nvSpPr>
            <p:cNvPr id="11" name="Freeform 21">
              <a:extLst>
                <a:ext uri="{FF2B5EF4-FFF2-40B4-BE49-F238E27FC236}">
                  <a16:creationId xmlns:a16="http://schemas.microsoft.com/office/drawing/2014/main" xmlns="" id="{E983B12B-3891-BCB5-3628-1EBF1723E15A}"/>
                </a:ext>
              </a:extLst>
            </p:cNvPr>
            <p:cNvSpPr/>
            <p:nvPr/>
          </p:nvSpPr>
          <p:spPr>
            <a:xfrm>
              <a:off x="0" y="0"/>
              <a:ext cx="1708866" cy="1708866"/>
            </a:xfrm>
            <a:custGeom>
              <a:avLst/>
              <a:gdLst/>
              <a:ahLst/>
              <a:cxnLst/>
              <a:rect l="l" t="t" r="r" b="b"/>
              <a:pathLst>
                <a:path w="1708866" h="1708866">
                  <a:moveTo>
                    <a:pt x="0" y="0"/>
                  </a:moveTo>
                  <a:lnTo>
                    <a:pt x="1708866" y="0"/>
                  </a:lnTo>
                  <a:lnTo>
                    <a:pt x="1708866" y="1708866"/>
                  </a:lnTo>
                  <a:lnTo>
                    <a:pt x="0" y="17088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  <p:sp>
          <p:nvSpPr>
            <p:cNvPr id="12" name="TextBox 22">
              <a:extLst>
                <a:ext uri="{FF2B5EF4-FFF2-40B4-BE49-F238E27FC236}">
                  <a16:creationId xmlns:a16="http://schemas.microsoft.com/office/drawing/2014/main" xmlns="" id="{E9589912-8D8E-F486-4019-303FD88C605F}"/>
                </a:ext>
              </a:extLst>
            </p:cNvPr>
            <p:cNvSpPr txBox="1"/>
            <p:nvPr/>
          </p:nvSpPr>
          <p:spPr>
            <a:xfrm>
              <a:off x="1868037" y="563549"/>
              <a:ext cx="11818182" cy="53414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434"/>
                </a:lnSpc>
              </a:pPr>
              <a:r>
                <a:rPr lang="en-US" sz="2452" b="1" dirty="0">
                  <a:solidFill>
                    <a:srgbClr val="004990"/>
                  </a:solidFill>
                  <a:latin typeface="Cardo Bold"/>
                  <a:ea typeface="Cardo Bold"/>
                  <a:cs typeface="Cardo Bold"/>
                  <a:sym typeface="Cardo Bold"/>
                </a:rPr>
                <a:t>AGENȚIA NAȚIONALĂ A FUNCȚIONARILOR PUBLICI</a:t>
              </a:r>
            </a:p>
          </p:txBody>
        </p:sp>
      </p:grpSp>
      <p:grpSp>
        <p:nvGrpSpPr>
          <p:cNvPr id="13" name="Group 15"/>
          <p:cNvGrpSpPr/>
          <p:nvPr/>
        </p:nvGrpSpPr>
        <p:grpSpPr>
          <a:xfrm>
            <a:off x="6283482" y="5829300"/>
            <a:ext cx="5721036" cy="2853698"/>
            <a:chOff x="0" y="0"/>
            <a:chExt cx="1536891" cy="766613"/>
          </a:xfrm>
        </p:grpSpPr>
        <p:sp>
          <p:nvSpPr>
            <p:cNvPr id="14" name="Freeform 16"/>
            <p:cNvSpPr/>
            <p:nvPr/>
          </p:nvSpPr>
          <p:spPr>
            <a:xfrm>
              <a:off x="0" y="0"/>
              <a:ext cx="1536891" cy="766613"/>
            </a:xfrm>
            <a:custGeom>
              <a:avLst/>
              <a:gdLst/>
              <a:ahLst/>
              <a:cxnLst/>
              <a:rect l="l" t="t" r="r" b="b"/>
              <a:pathLst>
                <a:path w="1536891" h="766613">
                  <a:moveTo>
                    <a:pt x="0" y="0"/>
                  </a:moveTo>
                  <a:lnTo>
                    <a:pt x="1536891" y="0"/>
                  </a:lnTo>
                  <a:lnTo>
                    <a:pt x="1536891" y="766613"/>
                  </a:lnTo>
                  <a:lnTo>
                    <a:pt x="0" y="766613"/>
                  </a:lnTo>
                  <a:close/>
                </a:path>
              </a:pathLst>
            </a:custGeom>
            <a:blipFill>
              <a:blip r:embed="rId5"/>
              <a:stretch>
                <a:fillRect t="-16784" b="-16784"/>
              </a:stretch>
            </a:blipFill>
          </p:spPr>
        </p:sp>
      </p:grpSp>
      <p:grpSp>
        <p:nvGrpSpPr>
          <p:cNvPr id="15" name="Group 17"/>
          <p:cNvGrpSpPr/>
          <p:nvPr/>
        </p:nvGrpSpPr>
        <p:grpSpPr>
          <a:xfrm>
            <a:off x="0" y="9258300"/>
            <a:ext cx="8055151" cy="1047385"/>
            <a:chOff x="0" y="0"/>
            <a:chExt cx="2149749" cy="419334"/>
          </a:xfrm>
        </p:grpSpPr>
        <p:sp>
          <p:nvSpPr>
            <p:cNvPr id="16" name="Freeform 18"/>
            <p:cNvSpPr/>
            <p:nvPr/>
          </p:nvSpPr>
          <p:spPr>
            <a:xfrm>
              <a:off x="0" y="0"/>
              <a:ext cx="2149749" cy="419334"/>
            </a:xfrm>
            <a:custGeom>
              <a:avLst/>
              <a:gdLst/>
              <a:ahLst/>
              <a:cxnLst/>
              <a:rect l="l" t="t" r="r" b="b"/>
              <a:pathLst>
                <a:path w="2149749" h="419334">
                  <a:moveTo>
                    <a:pt x="15176" y="0"/>
                  </a:moveTo>
                  <a:lnTo>
                    <a:pt x="2134573" y="0"/>
                  </a:lnTo>
                  <a:cubicBezTo>
                    <a:pt x="2138598" y="0"/>
                    <a:pt x="2142458" y="1599"/>
                    <a:pt x="2145304" y="4445"/>
                  </a:cubicBezTo>
                  <a:cubicBezTo>
                    <a:pt x="2148150" y="7291"/>
                    <a:pt x="2149749" y="11151"/>
                    <a:pt x="2149749" y="15176"/>
                  </a:cubicBezTo>
                  <a:lnTo>
                    <a:pt x="2149749" y="404158"/>
                  </a:lnTo>
                  <a:cubicBezTo>
                    <a:pt x="2149749" y="408183"/>
                    <a:pt x="2148150" y="412043"/>
                    <a:pt x="2145304" y="414889"/>
                  </a:cubicBezTo>
                  <a:cubicBezTo>
                    <a:pt x="2142458" y="417735"/>
                    <a:pt x="2138598" y="419334"/>
                    <a:pt x="2134573" y="419334"/>
                  </a:cubicBezTo>
                  <a:lnTo>
                    <a:pt x="15176" y="419334"/>
                  </a:lnTo>
                  <a:cubicBezTo>
                    <a:pt x="6794" y="419334"/>
                    <a:pt x="0" y="412539"/>
                    <a:pt x="0" y="404158"/>
                  </a:cubicBezTo>
                  <a:lnTo>
                    <a:pt x="0" y="15176"/>
                  </a:lnTo>
                  <a:cubicBezTo>
                    <a:pt x="0" y="11151"/>
                    <a:pt x="1599" y="7291"/>
                    <a:pt x="4445" y="4445"/>
                  </a:cubicBezTo>
                  <a:cubicBezTo>
                    <a:pt x="7291" y="1599"/>
                    <a:pt x="11151" y="0"/>
                    <a:pt x="15176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003060">
                    <a:alpha val="100000"/>
                  </a:srgbClr>
                </a:gs>
                <a:gs pos="100000">
                  <a:srgbClr val="003060">
                    <a:alpha val="0"/>
                  </a:srgbClr>
                </a:gs>
              </a:gsLst>
              <a:lin ang="5400000"/>
            </a:gradFill>
          </p:spPr>
        </p:sp>
        <p:sp>
          <p:nvSpPr>
            <p:cNvPr id="17" name="TextBox 19"/>
            <p:cNvSpPr txBox="1"/>
            <p:nvPr/>
          </p:nvSpPr>
          <p:spPr>
            <a:xfrm>
              <a:off x="0" y="-57150"/>
              <a:ext cx="2149749" cy="47648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00"/>
                </a:lnSpc>
              </a:pPr>
              <a:endParaRPr/>
            </a:p>
          </p:txBody>
        </p:sp>
      </p:grpSp>
      <p:grpSp>
        <p:nvGrpSpPr>
          <p:cNvPr id="18" name="Group 20"/>
          <p:cNvGrpSpPr/>
          <p:nvPr/>
        </p:nvGrpSpPr>
        <p:grpSpPr>
          <a:xfrm>
            <a:off x="10706603" y="8850"/>
            <a:ext cx="7581398" cy="1132122"/>
            <a:chOff x="0" y="0"/>
            <a:chExt cx="2302323" cy="298172"/>
          </a:xfrm>
        </p:grpSpPr>
        <p:sp>
          <p:nvSpPr>
            <p:cNvPr id="19" name="Freeform 21"/>
            <p:cNvSpPr/>
            <p:nvPr/>
          </p:nvSpPr>
          <p:spPr>
            <a:xfrm>
              <a:off x="0" y="0"/>
              <a:ext cx="2302323" cy="298172"/>
            </a:xfrm>
            <a:custGeom>
              <a:avLst/>
              <a:gdLst/>
              <a:ahLst/>
              <a:cxnLst/>
              <a:rect l="l" t="t" r="r" b="b"/>
              <a:pathLst>
                <a:path w="2302323" h="298172">
                  <a:moveTo>
                    <a:pt x="14170" y="0"/>
                  </a:moveTo>
                  <a:lnTo>
                    <a:pt x="2288153" y="0"/>
                  </a:lnTo>
                  <a:cubicBezTo>
                    <a:pt x="2291911" y="0"/>
                    <a:pt x="2295515" y="1493"/>
                    <a:pt x="2298173" y="4150"/>
                  </a:cubicBezTo>
                  <a:cubicBezTo>
                    <a:pt x="2300830" y="6808"/>
                    <a:pt x="2302323" y="10412"/>
                    <a:pt x="2302323" y="14170"/>
                  </a:cubicBezTo>
                  <a:lnTo>
                    <a:pt x="2302323" y="284002"/>
                  </a:lnTo>
                  <a:cubicBezTo>
                    <a:pt x="2302323" y="287760"/>
                    <a:pt x="2300830" y="291364"/>
                    <a:pt x="2298173" y="294022"/>
                  </a:cubicBezTo>
                  <a:cubicBezTo>
                    <a:pt x="2295515" y="296679"/>
                    <a:pt x="2291911" y="298172"/>
                    <a:pt x="2288153" y="298172"/>
                  </a:cubicBezTo>
                  <a:lnTo>
                    <a:pt x="14170" y="298172"/>
                  </a:lnTo>
                  <a:cubicBezTo>
                    <a:pt x="10412" y="298172"/>
                    <a:pt x="6808" y="296679"/>
                    <a:pt x="4150" y="294022"/>
                  </a:cubicBezTo>
                  <a:cubicBezTo>
                    <a:pt x="1493" y="291364"/>
                    <a:pt x="0" y="287760"/>
                    <a:pt x="0" y="284002"/>
                  </a:cubicBezTo>
                  <a:lnTo>
                    <a:pt x="0" y="14170"/>
                  </a:lnTo>
                  <a:cubicBezTo>
                    <a:pt x="0" y="10412"/>
                    <a:pt x="1493" y="6808"/>
                    <a:pt x="4150" y="4150"/>
                  </a:cubicBezTo>
                  <a:cubicBezTo>
                    <a:pt x="6808" y="1493"/>
                    <a:pt x="10412" y="0"/>
                    <a:pt x="1417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003060">
                    <a:alpha val="100000"/>
                  </a:srgbClr>
                </a:gs>
                <a:gs pos="100000">
                  <a:srgbClr val="003060">
                    <a:alpha val="0"/>
                  </a:srgbClr>
                </a:gs>
              </a:gsLst>
              <a:lin ang="5400000"/>
            </a:gradFill>
          </p:spPr>
        </p:sp>
        <p:sp>
          <p:nvSpPr>
            <p:cNvPr id="20" name="TextBox 22"/>
            <p:cNvSpPr txBox="1"/>
            <p:nvPr/>
          </p:nvSpPr>
          <p:spPr>
            <a:xfrm>
              <a:off x="0" y="-57150"/>
              <a:ext cx="2302323" cy="35532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00"/>
                </a:lnSpc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1902061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rcRect t="12505" b="1250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F190C2D3-E2E4-436E-961D-EDCE32E49774}"/>
              </a:ext>
            </a:extLst>
          </p:cNvPr>
          <p:cNvSpPr>
            <a:spLocks noGrp="1"/>
          </p:cNvSpPr>
          <p:nvPr/>
        </p:nvSpPr>
        <p:spPr>
          <a:xfrm>
            <a:off x="14049375" y="0"/>
            <a:ext cx="4238625" cy="628650"/>
          </a:xfrm>
          <a:prstGeom prst="rect">
            <a:avLst/>
          </a:prstGeom>
          <a:ln w="0">
            <a:noFill/>
          </a:ln>
        </p:spPr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8BAAD64B-DE02-4C31-89E5-F2673E106465}"/>
              </a:ext>
            </a:extLst>
          </p:cNvPr>
          <p:cNvSpPr>
            <a:spLocks noGrp="1"/>
          </p:cNvSpPr>
          <p:nvPr/>
        </p:nvSpPr>
        <p:spPr>
          <a:xfrm>
            <a:off x="13239750" y="0"/>
            <a:ext cx="857250" cy="628650"/>
          </a:xfrm>
          <a:prstGeom prst="rect">
            <a:avLst/>
          </a:prstGeom>
          <a:ln w="0">
            <a:noFill/>
          </a:ln>
        </p:spPr>
      </p:sp>
      <p:sp>
        <p:nvSpPr>
          <p:cNvPr id="6" name="title">
            <a:extLst>
              <a:ext uri="{FF2B5EF4-FFF2-40B4-BE49-F238E27FC236}">
                <a16:creationId xmlns:a16="http://schemas.microsoft.com/office/drawing/2014/main" xmlns="" id="{5EA52232-E4EA-47BC-B954-7281B9634F75}"/>
              </a:ext>
            </a:extLst>
          </p:cNvPr>
          <p:cNvSpPr>
            <a:spLocks noGrp="1"/>
          </p:cNvSpPr>
          <p:nvPr/>
        </p:nvSpPr>
        <p:spPr>
          <a:xfrm>
            <a:off x="4495800" y="1428750"/>
            <a:ext cx="12458700" cy="952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3150" b="1">
                <a:solidFill>
                  <a:srgbClr val="003060"/>
                </a:solidFill>
                <a:latin typeface="Garet Bold"/>
                <a:ea typeface="Garet Bold"/>
                <a:cs typeface="Garet Bold"/>
              </a:defRPr>
            </a:pPr>
            <a:r>
              <a:rPr sz="3150" b="1" dirty="0" err="1">
                <a:solidFill>
                  <a:srgbClr val="003060"/>
                </a:solidFill>
                <a:latin typeface="Garet Bold"/>
                <a:ea typeface="Garet Bold"/>
                <a:cs typeface="Garet Bold"/>
              </a:rPr>
              <a:t>Exemplu</a:t>
            </a:r>
            <a:r>
              <a:rPr sz="3150" b="1" dirty="0">
                <a:solidFill>
                  <a:srgbClr val="003060"/>
                </a:solidFill>
                <a:latin typeface="Garet Bold"/>
                <a:ea typeface="Garet Bold"/>
                <a:cs typeface="Garet Bold"/>
              </a:rPr>
              <a:t> de </a:t>
            </a:r>
            <a:r>
              <a:rPr sz="3150" b="1" dirty="0" err="1">
                <a:solidFill>
                  <a:srgbClr val="003060"/>
                </a:solidFill>
                <a:latin typeface="Garet Bold"/>
                <a:ea typeface="Garet Bold"/>
                <a:cs typeface="Garet Bold"/>
              </a:rPr>
              <a:t>stabilire</a:t>
            </a:r>
            <a:r>
              <a:rPr sz="3150" b="1" dirty="0">
                <a:solidFill>
                  <a:srgbClr val="003060"/>
                </a:solidFill>
                <a:latin typeface="Garet Bold"/>
                <a:ea typeface="Garet Bold"/>
                <a:cs typeface="Garet Bold"/>
              </a:rPr>
              <a:t> a </a:t>
            </a:r>
            <a:r>
              <a:rPr sz="3150" b="1" dirty="0" err="1">
                <a:solidFill>
                  <a:srgbClr val="003060"/>
                </a:solidFill>
                <a:latin typeface="Garet Bold"/>
                <a:ea typeface="Garet Bold"/>
                <a:cs typeface="Garet Bold"/>
              </a:rPr>
              <a:t>unei</a:t>
            </a:r>
            <a:r>
              <a:rPr sz="3150" b="1" dirty="0">
                <a:solidFill>
                  <a:srgbClr val="003060"/>
                </a:solidFill>
                <a:latin typeface="Garet Bold"/>
                <a:ea typeface="Garet Bold"/>
                <a:cs typeface="Garet Bold"/>
              </a:rPr>
              <a:t> </a:t>
            </a:r>
            <a:r>
              <a:rPr sz="3150" b="1" dirty="0" err="1">
                <a:solidFill>
                  <a:srgbClr val="003060"/>
                </a:solidFill>
                <a:latin typeface="Garet Bold"/>
                <a:ea typeface="Garet Bold"/>
                <a:cs typeface="Garet Bold"/>
              </a:rPr>
              <a:t>competențe</a:t>
            </a:r>
            <a:r>
              <a:rPr sz="3150" b="1" dirty="0">
                <a:solidFill>
                  <a:srgbClr val="003060"/>
                </a:solidFill>
                <a:latin typeface="Garet Bold"/>
                <a:ea typeface="Garet Bold"/>
                <a:cs typeface="Garet Bold"/>
              </a:rPr>
              <a:t> </a:t>
            </a:r>
            <a:r>
              <a:rPr sz="3150" b="1" dirty="0" err="1">
                <a:solidFill>
                  <a:srgbClr val="003060"/>
                </a:solidFill>
                <a:latin typeface="Garet Bold"/>
                <a:ea typeface="Garet Bold"/>
                <a:cs typeface="Garet Bold"/>
              </a:rPr>
              <a:t>specifice</a:t>
            </a:r>
            <a:endParaRPr sz="3150" b="1" dirty="0">
              <a:solidFill>
                <a:srgbClr val="003060"/>
              </a:solidFill>
              <a:latin typeface="Garet Bold"/>
              <a:ea typeface="Garet Bold"/>
              <a:cs typeface="Garet Bold"/>
            </a:endParaRPr>
          </a:p>
        </p:txBody>
      </p:sp>
      <p:sp>
        <p:nvSpPr>
          <p:cNvPr id="7" name="slide-number">
            <a:extLst>
              <a:ext uri="{FF2B5EF4-FFF2-40B4-BE49-F238E27FC236}">
                <a16:creationId xmlns:a16="http://schemas.microsoft.com/office/drawing/2014/main" xmlns="" id="{F3C6DC4D-0D17-4D07-BA1A-68655E576CFF}"/>
              </a:ext>
            </a:extLst>
          </p:cNvPr>
          <p:cNvSpPr>
            <a:spLocks noGrp="1"/>
          </p:cNvSpPr>
          <p:nvPr/>
        </p:nvSpPr>
        <p:spPr>
          <a:xfrm>
            <a:off x="16764000" y="9429750"/>
            <a:ext cx="952500" cy="3333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r">
              <a:defRPr sz="1350" b="1">
                <a:solidFill>
                  <a:srgbClr val="004990"/>
                </a:solidFill>
                <a:latin typeface="Open Sans"/>
                <a:ea typeface="Open Sans"/>
                <a:cs typeface="Open Sans"/>
              </a:defRPr>
            </a:pPr>
            <a:r>
              <a:rPr sz="1350" b="1">
                <a:solidFill>
                  <a:srgbClr val="004990"/>
                </a:solidFill>
                <a:latin typeface="Open Sans"/>
                <a:ea typeface="Open Sans"/>
                <a:cs typeface="Open Sans"/>
              </a:rPr>
              <a:t>08</a:t>
            </a:r>
          </a:p>
        </p:txBody>
      </p:sp>
      <p:sp>
        <p:nvSpPr>
          <p:cNvPr id="8" name="text">
            <a:extLst>
              <a:ext uri="{FF2B5EF4-FFF2-40B4-BE49-F238E27FC236}">
                <a16:creationId xmlns:a16="http://schemas.microsoft.com/office/drawing/2014/main" xmlns="" id="{3EEDD177-CCF3-46AE-95D9-A0BFA8FEF954}"/>
              </a:ext>
            </a:extLst>
          </p:cNvPr>
          <p:cNvSpPr>
            <a:spLocks noGrp="1"/>
          </p:cNvSpPr>
          <p:nvPr/>
        </p:nvSpPr>
        <p:spPr>
          <a:xfrm>
            <a:off x="1238250" y="2428875"/>
            <a:ext cx="15049500" cy="5238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2100" b="1">
                <a:solidFill>
                  <a:srgbClr val="004990"/>
                </a:solidFill>
                <a:latin typeface="Open Sans"/>
                <a:ea typeface="Open Sans"/>
                <a:cs typeface="Open Sans"/>
              </a:defRPr>
            </a:pPr>
            <a:r>
              <a:rPr sz="3200" b="1" dirty="0" err="1">
                <a:solidFill>
                  <a:srgbClr val="004990"/>
                </a:solidFill>
                <a:latin typeface="Open Sans"/>
                <a:ea typeface="Open Sans"/>
                <a:cs typeface="Open Sans"/>
              </a:rPr>
              <a:t>Consilier</a:t>
            </a:r>
            <a:r>
              <a:rPr sz="3200" b="1" dirty="0">
                <a:solidFill>
                  <a:srgbClr val="004990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1" dirty="0" err="1">
                <a:solidFill>
                  <a:srgbClr val="004990"/>
                </a:solidFill>
                <a:latin typeface="Open Sans"/>
                <a:ea typeface="Open Sans"/>
                <a:cs typeface="Open Sans"/>
              </a:rPr>
              <a:t>juridic</a:t>
            </a:r>
            <a:r>
              <a:rPr sz="3200" b="1" dirty="0">
                <a:solidFill>
                  <a:srgbClr val="004990"/>
                </a:solidFill>
                <a:latin typeface="Open Sans"/>
                <a:ea typeface="Open Sans"/>
                <a:cs typeface="Open Sans"/>
              </a:rPr>
              <a:t> – </a:t>
            </a:r>
            <a:r>
              <a:rPr sz="3200" b="1" dirty="0" err="1">
                <a:solidFill>
                  <a:srgbClr val="004990"/>
                </a:solidFill>
                <a:latin typeface="Open Sans"/>
                <a:ea typeface="Open Sans"/>
                <a:cs typeface="Open Sans"/>
              </a:rPr>
              <a:t>Direcția</a:t>
            </a:r>
            <a:r>
              <a:rPr sz="3200" b="1" dirty="0">
                <a:solidFill>
                  <a:srgbClr val="004990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1" dirty="0" err="1">
                <a:solidFill>
                  <a:srgbClr val="004990"/>
                </a:solidFill>
                <a:latin typeface="Open Sans"/>
                <a:ea typeface="Open Sans"/>
                <a:cs typeface="Open Sans"/>
              </a:rPr>
              <a:t>Juridică</a:t>
            </a:r>
            <a:endParaRPr sz="3200" b="1" dirty="0">
              <a:solidFill>
                <a:srgbClr val="004990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9" name="body">
            <a:extLst>
              <a:ext uri="{FF2B5EF4-FFF2-40B4-BE49-F238E27FC236}">
                <a16:creationId xmlns:a16="http://schemas.microsoft.com/office/drawing/2014/main" xmlns="" id="{47A99DF2-2D20-4BD8-9AEC-64B34E6361B0}"/>
              </a:ext>
            </a:extLst>
          </p:cNvPr>
          <p:cNvSpPr>
            <a:spLocks noGrp="1"/>
          </p:cNvSpPr>
          <p:nvPr/>
        </p:nvSpPr>
        <p:spPr>
          <a:xfrm>
            <a:off x="762000" y="3095625"/>
            <a:ext cx="16763999" cy="61912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marL="82550" algn="just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Clr>
                <a:srgbClr val="858585"/>
              </a:buClr>
              <a:buSzPts val="1600"/>
              <a:buFont typeface="Wingdings" pitchFamily="2" charset="2"/>
              <a:buChar char="ü"/>
            </a:pPr>
            <a:r>
              <a:rPr lang="ro-RO" altLang="en-US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 </a:t>
            </a:r>
            <a:r>
              <a:rPr lang="ro-RO" altLang="en-US" sz="26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p</a:t>
            </a:r>
            <a:r>
              <a:rPr lang="en-US" altLang="en-US" sz="26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ână</a:t>
            </a:r>
            <a:r>
              <a:rPr lang="en-US" altLang="en-US" sz="26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 la data de </a:t>
            </a:r>
            <a:r>
              <a:rPr lang="en-US" altLang="en-US" sz="2600" dirty="0" smtClean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09.08.2026</a:t>
            </a:r>
            <a:r>
              <a:rPr lang="en-US" altLang="en-US" sz="26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, conform </a:t>
            </a:r>
            <a:r>
              <a:rPr lang="en-US" altLang="en-US" sz="26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legislației</a:t>
            </a:r>
            <a:r>
              <a:rPr lang="en-US" altLang="en-US" sz="26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 </a:t>
            </a:r>
            <a:r>
              <a:rPr lang="en-US" altLang="en-US" sz="26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în</a:t>
            </a:r>
            <a:r>
              <a:rPr lang="en-US" altLang="en-US" sz="26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 </a:t>
            </a:r>
            <a:r>
              <a:rPr lang="en-US" altLang="en-US" sz="26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vigoare</a:t>
            </a:r>
            <a:r>
              <a:rPr lang="en-US" altLang="en-US" sz="26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, </a:t>
            </a:r>
            <a:r>
              <a:rPr lang="en-US" altLang="en-US" sz="2600" dirty="0" smtClean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au </a:t>
            </a:r>
            <a:r>
              <a:rPr lang="en-US" altLang="en-US" sz="2600" dirty="0" err="1" smtClean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fost</a:t>
            </a:r>
            <a:r>
              <a:rPr lang="en-US" altLang="en-US" sz="2600" dirty="0" smtClean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 </a:t>
            </a:r>
            <a:r>
              <a:rPr lang="en-US" altLang="en-US" sz="2600" dirty="0" err="1" smtClean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avizate</a:t>
            </a:r>
            <a:r>
              <a:rPr lang="en-US" altLang="en-US" sz="2600" dirty="0" smtClean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 </a:t>
            </a:r>
            <a:r>
              <a:rPr lang="en-US" altLang="en-US" sz="2600" dirty="0" err="1" smtClean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competențe</a:t>
            </a:r>
            <a:r>
              <a:rPr lang="en-US" altLang="en-US" sz="2600" dirty="0" smtClean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 </a:t>
            </a:r>
            <a:r>
              <a:rPr lang="en-US" altLang="en-US" sz="2600" dirty="0" err="1" smtClean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digitale</a:t>
            </a:r>
            <a:r>
              <a:rPr lang="en-US" altLang="en-US" sz="26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 (</a:t>
            </a:r>
            <a:r>
              <a:rPr lang="en-US" altLang="en-US" sz="26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utilizarea</a:t>
            </a:r>
            <a:r>
              <a:rPr lang="en-US" altLang="en-US" sz="26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 </a:t>
            </a:r>
            <a:r>
              <a:rPr lang="en-US" altLang="en-US" sz="26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computerului</a:t>
            </a:r>
            <a:r>
              <a:rPr lang="en-US" altLang="en-US" sz="26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, </a:t>
            </a:r>
            <a:r>
              <a:rPr lang="en-US" altLang="en-US" sz="26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instrumente</a:t>
            </a:r>
            <a:r>
              <a:rPr lang="en-US" altLang="en-US" sz="26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 online, </a:t>
            </a:r>
            <a:r>
              <a:rPr lang="en-US" altLang="en-US" sz="26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editare</a:t>
            </a:r>
            <a:r>
              <a:rPr lang="en-US" altLang="en-US" sz="26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 text) </a:t>
            </a:r>
            <a:r>
              <a:rPr lang="en-US" altLang="en-US" sz="26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nivel</a:t>
            </a:r>
            <a:r>
              <a:rPr lang="en-US" altLang="en-US" sz="26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 </a:t>
            </a:r>
            <a:r>
              <a:rPr lang="en-US" altLang="en-US" sz="26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începător</a:t>
            </a:r>
            <a:r>
              <a:rPr lang="en-US" altLang="en-US" sz="26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. </a:t>
            </a:r>
            <a:endParaRPr lang="ro-RO" altLang="en-US" sz="2600" dirty="0" smtClean="0">
              <a:solidFill>
                <a:schemeClr val="tx1"/>
              </a:solidFill>
              <a:latin typeface="Open Sans" panose="020B0604020202020204" charset="0"/>
              <a:ea typeface="Open Sans" panose="020B0604020202020204" charset="0"/>
              <a:cs typeface="Open Sans" panose="020B0604020202020204" charset="0"/>
              <a:sym typeface="Roboto" pitchFamily="2" charset="0"/>
            </a:endParaRPr>
          </a:p>
          <a:p>
            <a:pPr marL="82550" algn="just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Clr>
                <a:srgbClr val="858585"/>
              </a:buClr>
              <a:buSzPts val="1600"/>
              <a:buFont typeface="Wingdings" pitchFamily="2" charset="2"/>
              <a:buChar char="ü"/>
            </a:pPr>
            <a:r>
              <a:rPr lang="ro-RO" altLang="en-US" sz="26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 </a:t>
            </a:r>
            <a:r>
              <a:rPr lang="en-US" altLang="en-US" sz="26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ca </a:t>
            </a:r>
            <a:r>
              <a:rPr lang="en-US" altLang="en-US" sz="26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urmare</a:t>
            </a:r>
            <a:r>
              <a:rPr lang="en-US" altLang="en-US" sz="26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 a </a:t>
            </a:r>
            <a:r>
              <a:rPr lang="en-US" altLang="en-US" sz="26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întrării</a:t>
            </a:r>
            <a:r>
              <a:rPr lang="en-US" altLang="en-US" sz="26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 </a:t>
            </a:r>
            <a:r>
              <a:rPr lang="en-US" altLang="en-US" sz="26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în</a:t>
            </a:r>
            <a:r>
              <a:rPr lang="en-US" altLang="en-US" sz="26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 </a:t>
            </a:r>
            <a:r>
              <a:rPr lang="en-US" altLang="en-US" sz="26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vigoare</a:t>
            </a:r>
            <a:r>
              <a:rPr lang="en-US" altLang="en-US" sz="26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 a </a:t>
            </a:r>
            <a:r>
              <a:rPr lang="en-US" altLang="en-US" sz="26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legii</a:t>
            </a:r>
            <a:r>
              <a:rPr lang="en-US" altLang="en-US" sz="26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 </a:t>
            </a:r>
            <a:r>
              <a:rPr lang="en-US" altLang="en-US" sz="26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nr</a:t>
            </a:r>
            <a:r>
              <a:rPr lang="en-US" altLang="en-US" sz="26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. 165/2026</a:t>
            </a:r>
            <a:r>
              <a:rPr lang="en-US" altLang="en-US" sz="2600" dirty="0" smtClean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, </a:t>
            </a:r>
            <a:r>
              <a:rPr lang="en-US" altLang="en-US" sz="2600" dirty="0" err="1" smtClean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până</a:t>
            </a:r>
            <a:r>
              <a:rPr lang="en-US" altLang="en-US" sz="2600" dirty="0" smtClean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 la data de 30.09.2026</a:t>
            </a:r>
            <a:r>
              <a:rPr lang="en-US" altLang="en-US" sz="26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, se </a:t>
            </a:r>
            <a:r>
              <a:rPr lang="en-US" altLang="en-US" sz="26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va</a:t>
            </a:r>
            <a:r>
              <a:rPr lang="en-US" altLang="en-US" sz="26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 </a:t>
            </a:r>
            <a:r>
              <a:rPr lang="en-US" altLang="en-US" sz="26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stabili</a:t>
            </a:r>
            <a:r>
              <a:rPr lang="en-US" altLang="en-US" sz="26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 </a:t>
            </a:r>
            <a:r>
              <a:rPr lang="en-US" altLang="en-US" sz="26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și</a:t>
            </a:r>
            <a:r>
              <a:rPr lang="en-US" altLang="en-US" sz="26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 se </a:t>
            </a:r>
            <a:r>
              <a:rPr lang="en-US" altLang="en-US" sz="26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va</a:t>
            </a:r>
            <a:r>
              <a:rPr lang="en-US" altLang="en-US" sz="26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 </a:t>
            </a:r>
            <a:r>
              <a:rPr lang="en-US" altLang="en-US" sz="26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lua</a:t>
            </a:r>
            <a:r>
              <a:rPr lang="en-US" altLang="en-US" sz="26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 </a:t>
            </a:r>
            <a:r>
              <a:rPr lang="en-US" altLang="en-US" sz="26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avizul</a:t>
            </a:r>
            <a:r>
              <a:rPr lang="en-US" altLang="en-US" sz="26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 ANFP pentru </a:t>
            </a:r>
            <a:r>
              <a:rPr lang="en-US" altLang="en-US" sz="2600" dirty="0" err="1" smtClean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competențe</a:t>
            </a:r>
            <a:r>
              <a:rPr lang="en-US" altLang="en-US" sz="2600" dirty="0" smtClean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 </a:t>
            </a:r>
            <a:r>
              <a:rPr lang="en-US" altLang="en-US" sz="2600" dirty="0" err="1" smtClean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specifice</a:t>
            </a:r>
            <a:r>
              <a:rPr lang="en-US" altLang="en-US" sz="2600" dirty="0" smtClean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 </a:t>
            </a:r>
            <a:r>
              <a:rPr lang="en-US" altLang="en-US" sz="2600" dirty="0" err="1" smtClean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raportate</a:t>
            </a:r>
            <a:r>
              <a:rPr lang="en-US" altLang="en-US" sz="2600" dirty="0" smtClean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 la </a:t>
            </a:r>
            <a:r>
              <a:rPr lang="en-US" altLang="en-US" sz="2600" dirty="0" err="1" smtClean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atribuțiile</a:t>
            </a:r>
            <a:r>
              <a:rPr lang="en-US" altLang="en-US" sz="2600" dirty="0" smtClean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 </a:t>
            </a:r>
            <a:r>
              <a:rPr lang="en-US" altLang="en-US" sz="2600" dirty="0" err="1" smtClean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postului</a:t>
            </a:r>
            <a:r>
              <a:rPr lang="en-US" altLang="en-US" sz="26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, </a:t>
            </a:r>
            <a:r>
              <a:rPr lang="en-US" altLang="en-US" sz="26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respectiv</a:t>
            </a:r>
            <a:r>
              <a:rPr lang="en-US" altLang="en-US" sz="26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 </a:t>
            </a:r>
            <a:r>
              <a:rPr lang="en-US" altLang="en-US" sz="26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competențe</a:t>
            </a:r>
            <a:r>
              <a:rPr lang="en-US" altLang="en-US" sz="26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 </a:t>
            </a:r>
            <a:r>
              <a:rPr lang="en-US" altLang="en-US" sz="26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specifice</a:t>
            </a:r>
            <a:r>
              <a:rPr lang="en-US" altLang="en-US" sz="26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 </a:t>
            </a:r>
            <a:r>
              <a:rPr lang="en-US" altLang="en-US" sz="26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privind</a:t>
            </a:r>
            <a:r>
              <a:rPr lang="en-US" altLang="en-US" sz="26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 </a:t>
            </a:r>
            <a:r>
              <a:rPr lang="en-US" altLang="en-US" sz="26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tehnica</a:t>
            </a:r>
            <a:r>
              <a:rPr lang="en-US" altLang="en-US" sz="26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 </a:t>
            </a:r>
            <a:r>
              <a:rPr lang="en-US" altLang="en-US" sz="26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legislativă</a:t>
            </a:r>
            <a:r>
              <a:rPr lang="en-US" altLang="en-US" sz="26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 </a:t>
            </a:r>
            <a:r>
              <a:rPr lang="en-US" altLang="en-US" sz="26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(</a:t>
            </a:r>
            <a:r>
              <a:rPr lang="ro-RO" altLang="en-US" sz="26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definiție - </a:t>
            </a:r>
            <a:r>
              <a:rPr lang="en-US" altLang="en-US" sz="26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cunoașterea</a:t>
            </a:r>
            <a:r>
              <a:rPr lang="en-US" altLang="en-US" sz="26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 </a:t>
            </a:r>
            <a:r>
              <a:rPr lang="en-US" altLang="en-US" sz="26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și</a:t>
            </a:r>
            <a:r>
              <a:rPr lang="en-US" altLang="en-US" sz="26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 </a:t>
            </a:r>
            <a:r>
              <a:rPr lang="en-US" altLang="en-US" sz="26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aplicarea</a:t>
            </a:r>
            <a:r>
              <a:rPr lang="en-US" altLang="en-US" sz="26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 </a:t>
            </a:r>
            <a:r>
              <a:rPr lang="en-US" altLang="en-US" sz="26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normelor</a:t>
            </a:r>
            <a:r>
              <a:rPr lang="en-US" altLang="en-US" sz="26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 de </a:t>
            </a:r>
            <a:r>
              <a:rPr lang="en-US" altLang="en-US" sz="26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tehnică</a:t>
            </a:r>
            <a:r>
              <a:rPr lang="en-US" altLang="en-US" sz="26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 </a:t>
            </a:r>
            <a:r>
              <a:rPr lang="en-US" altLang="en-US" sz="26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legislativă</a:t>
            </a:r>
            <a:r>
              <a:rPr lang="en-US" altLang="en-US" sz="26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 </a:t>
            </a:r>
            <a:r>
              <a:rPr lang="en-US" altLang="en-US" sz="26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într</a:t>
            </a:r>
            <a:r>
              <a:rPr lang="en-US" altLang="en-US" sz="26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-o </a:t>
            </a:r>
            <a:r>
              <a:rPr lang="en-US" altLang="en-US" sz="26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activitate</a:t>
            </a:r>
            <a:r>
              <a:rPr lang="en-US" altLang="en-US" sz="26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 de </a:t>
            </a:r>
            <a:r>
              <a:rPr lang="en-US" altLang="en-US" sz="26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reglementare</a:t>
            </a:r>
            <a:r>
              <a:rPr lang="en-US" altLang="en-US" sz="26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 care </a:t>
            </a:r>
            <a:r>
              <a:rPr lang="en-US" altLang="en-US" sz="26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vizează</a:t>
            </a:r>
            <a:r>
              <a:rPr lang="en-US" altLang="en-US" sz="26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 </a:t>
            </a:r>
            <a:r>
              <a:rPr lang="en-US" altLang="en-US" sz="26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elaborarea</a:t>
            </a:r>
            <a:r>
              <a:rPr lang="en-US" altLang="en-US" sz="26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 de </a:t>
            </a:r>
            <a:r>
              <a:rPr lang="en-US" altLang="en-US" sz="26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proiecte</a:t>
            </a:r>
            <a:r>
              <a:rPr lang="en-US" altLang="en-US" sz="26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 de </a:t>
            </a:r>
            <a:r>
              <a:rPr lang="en-US" altLang="en-US" sz="26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acte</a:t>
            </a:r>
            <a:r>
              <a:rPr lang="en-US" altLang="en-US" sz="26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 normative/ </a:t>
            </a:r>
            <a:r>
              <a:rPr lang="en-US" altLang="en-US" sz="26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instrucțiuni</a:t>
            </a:r>
            <a:r>
              <a:rPr lang="en-US" altLang="en-US" sz="26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/ </a:t>
            </a:r>
            <a:r>
              <a:rPr lang="en-US" altLang="en-US" sz="26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metodologii</a:t>
            </a:r>
            <a:r>
              <a:rPr lang="en-US" altLang="en-US" sz="26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/ </a:t>
            </a:r>
            <a:r>
              <a:rPr lang="en-US" altLang="en-US" sz="26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proceduri</a:t>
            </a:r>
            <a:r>
              <a:rPr lang="en-US" altLang="en-US" sz="26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/ </a:t>
            </a:r>
            <a:r>
              <a:rPr lang="en-US" altLang="en-US" sz="26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ghiduri</a:t>
            </a:r>
            <a:r>
              <a:rPr lang="en-US" altLang="en-US" sz="26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/etc.) </a:t>
            </a:r>
            <a:r>
              <a:rPr lang="en-US" altLang="en-US" sz="26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și</a:t>
            </a:r>
            <a:r>
              <a:rPr lang="en-US" altLang="en-US" sz="26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/</a:t>
            </a:r>
            <a:r>
              <a:rPr lang="en-US" altLang="en-US" sz="26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sau</a:t>
            </a:r>
            <a:r>
              <a:rPr lang="en-US" altLang="en-US" sz="26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 </a:t>
            </a:r>
            <a:r>
              <a:rPr lang="en-US" altLang="en-US" sz="26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competențe</a:t>
            </a:r>
            <a:r>
              <a:rPr lang="en-US" altLang="en-US" sz="26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 </a:t>
            </a:r>
            <a:r>
              <a:rPr lang="en-US" altLang="en-US" sz="26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specifice</a:t>
            </a:r>
            <a:r>
              <a:rPr lang="en-US" altLang="en-US" sz="26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 </a:t>
            </a:r>
            <a:r>
              <a:rPr lang="en-US" altLang="en-US" sz="26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în</a:t>
            </a:r>
            <a:r>
              <a:rPr lang="en-US" altLang="en-US" sz="26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 </a:t>
            </a:r>
            <a:r>
              <a:rPr lang="en-US" altLang="en-US" sz="26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evaluarea</a:t>
            </a:r>
            <a:r>
              <a:rPr lang="en-US" altLang="en-US" sz="26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 </a:t>
            </a:r>
            <a:r>
              <a:rPr lang="en-US" altLang="en-US" sz="26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competențelor</a:t>
            </a:r>
            <a:r>
              <a:rPr lang="en-US" altLang="en-US" sz="26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 (</a:t>
            </a:r>
            <a:r>
              <a:rPr lang="en-US" altLang="en-US" sz="26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definiție</a:t>
            </a:r>
            <a:r>
              <a:rPr lang="en-US" altLang="en-US" sz="26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 - </a:t>
            </a:r>
            <a:r>
              <a:rPr lang="en-US" altLang="en-US" sz="26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abilitatea</a:t>
            </a:r>
            <a:r>
              <a:rPr lang="en-US" altLang="en-US" sz="26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 de a </a:t>
            </a:r>
            <a:r>
              <a:rPr lang="en-US" altLang="en-US" sz="26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utiliza</a:t>
            </a:r>
            <a:r>
              <a:rPr lang="en-US" altLang="en-US" sz="26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 </a:t>
            </a:r>
            <a:r>
              <a:rPr lang="en-US" altLang="en-US" sz="26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mecanisme</a:t>
            </a:r>
            <a:r>
              <a:rPr lang="en-US" altLang="en-US" sz="26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 </a:t>
            </a:r>
            <a:r>
              <a:rPr lang="en-US" altLang="en-US" sz="26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disponibile</a:t>
            </a:r>
            <a:r>
              <a:rPr lang="en-US" altLang="en-US" sz="26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 pentru </a:t>
            </a:r>
            <a:r>
              <a:rPr lang="en-US" altLang="en-US" sz="26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evaluarea</a:t>
            </a:r>
            <a:r>
              <a:rPr lang="en-US" altLang="en-US" sz="26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 </a:t>
            </a:r>
            <a:r>
              <a:rPr lang="en-US" altLang="en-US" sz="26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competențelor</a:t>
            </a:r>
            <a:r>
              <a:rPr lang="en-US" altLang="en-US" sz="26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 </a:t>
            </a:r>
            <a:r>
              <a:rPr lang="en-US" altLang="en-US" sz="26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unei</a:t>
            </a:r>
            <a:r>
              <a:rPr lang="en-US" altLang="en-US" sz="26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 </a:t>
            </a:r>
            <a:r>
              <a:rPr lang="en-US" altLang="en-US" sz="26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persoane</a:t>
            </a:r>
            <a:r>
              <a:rPr lang="en-US" altLang="en-US" sz="26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 </a:t>
            </a:r>
            <a:r>
              <a:rPr lang="en-US" altLang="en-US" sz="26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pe</a:t>
            </a:r>
            <a:r>
              <a:rPr lang="en-US" altLang="en-US" sz="26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 </a:t>
            </a:r>
            <a:r>
              <a:rPr lang="en-US" altLang="en-US" sz="26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baza</a:t>
            </a:r>
            <a:r>
              <a:rPr lang="en-US" altLang="en-US" sz="26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 </a:t>
            </a:r>
            <a:r>
              <a:rPr lang="en-US" altLang="en-US" sz="26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informațiilor</a:t>
            </a:r>
            <a:r>
              <a:rPr lang="en-US" altLang="en-US" sz="26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 </a:t>
            </a:r>
            <a:r>
              <a:rPr lang="en-US" altLang="en-US" sz="26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comunicate</a:t>
            </a:r>
            <a:r>
              <a:rPr lang="en-US" altLang="en-US" sz="26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), etc. </a:t>
            </a:r>
            <a:r>
              <a:rPr lang="en-US" altLang="en-US" sz="2600" dirty="0" err="1" smtClean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Definiția</a:t>
            </a:r>
            <a:r>
              <a:rPr lang="en-US" altLang="en-US" sz="2600" dirty="0" smtClean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 </a:t>
            </a:r>
            <a:r>
              <a:rPr lang="en-US" altLang="en-US" sz="2600" dirty="0" err="1" smtClean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trebuie</a:t>
            </a:r>
            <a:r>
              <a:rPr lang="en-US" altLang="en-US" sz="2600" dirty="0" smtClean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 </a:t>
            </a:r>
            <a:r>
              <a:rPr lang="en-US" altLang="en-US" sz="2600" dirty="0" err="1" smtClean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să</a:t>
            </a:r>
            <a:r>
              <a:rPr lang="en-US" altLang="en-US" sz="2600" dirty="0" smtClean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 </a:t>
            </a:r>
            <a:r>
              <a:rPr lang="en-US" altLang="en-US" sz="2600" dirty="0" err="1" smtClean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explice</a:t>
            </a:r>
            <a:r>
              <a:rPr lang="en-US" altLang="en-US" sz="2600" dirty="0" smtClean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 </a:t>
            </a:r>
            <a:r>
              <a:rPr lang="en-US" altLang="en-US" sz="2600" dirty="0" err="1" smtClean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conținutul</a:t>
            </a:r>
            <a:r>
              <a:rPr lang="en-US" altLang="en-US" sz="2600" dirty="0" smtClean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 </a:t>
            </a:r>
            <a:r>
              <a:rPr lang="en-US" altLang="en-US" sz="2600" dirty="0" err="1" smtClean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competenței</a:t>
            </a:r>
            <a:r>
              <a:rPr lang="en-US" altLang="en-US" sz="2600" dirty="0" smtClean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 </a:t>
            </a:r>
            <a:r>
              <a:rPr lang="en-US" altLang="en-US" sz="2600" dirty="0" err="1" smtClean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specifice</a:t>
            </a:r>
            <a:r>
              <a:rPr lang="en-US" altLang="en-US" sz="26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, </a:t>
            </a:r>
            <a:r>
              <a:rPr lang="en-US" altLang="en-US" sz="26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evitându</a:t>
            </a:r>
            <a:r>
              <a:rPr lang="en-US" altLang="en-US" sz="26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-se </a:t>
            </a:r>
            <a:r>
              <a:rPr lang="en-US" altLang="en-US" sz="26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enumerarea</a:t>
            </a:r>
            <a:r>
              <a:rPr lang="en-US" altLang="en-US" sz="26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 </a:t>
            </a:r>
            <a:r>
              <a:rPr lang="en-US" altLang="en-US" sz="26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atribuțiilor</a:t>
            </a:r>
            <a:r>
              <a:rPr lang="en-US" altLang="en-US" sz="26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 </a:t>
            </a:r>
            <a:r>
              <a:rPr lang="en-US" altLang="en-US" sz="26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postului</a:t>
            </a:r>
            <a:r>
              <a:rPr lang="en-US" altLang="en-US" sz="26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 </a:t>
            </a:r>
            <a:r>
              <a:rPr lang="en-US" altLang="en-US" sz="26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și</a:t>
            </a:r>
            <a:r>
              <a:rPr lang="en-US" altLang="en-US" sz="26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 </a:t>
            </a:r>
            <a:r>
              <a:rPr lang="en-US" altLang="en-US" sz="26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repetarea</a:t>
            </a:r>
            <a:r>
              <a:rPr lang="en-US" altLang="en-US" sz="26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 </a:t>
            </a:r>
            <a:r>
              <a:rPr lang="en-US" altLang="en-US" sz="26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termenilor</a:t>
            </a:r>
            <a:r>
              <a:rPr lang="en-US" altLang="en-US" sz="26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 din </a:t>
            </a:r>
            <a:r>
              <a:rPr lang="en-US" altLang="en-US" sz="26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cadrul</a:t>
            </a:r>
            <a:r>
              <a:rPr lang="en-US" altLang="en-US" sz="26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 </a:t>
            </a:r>
            <a:r>
              <a:rPr lang="en-US" altLang="en-US" sz="26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competenței</a:t>
            </a:r>
            <a:r>
              <a:rPr lang="en-US" altLang="en-US" sz="26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 </a:t>
            </a:r>
            <a:r>
              <a:rPr lang="en-US" altLang="en-US" sz="26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specifice</a:t>
            </a:r>
            <a:r>
              <a:rPr lang="en-US" altLang="en-US" sz="26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 </a:t>
            </a:r>
            <a:r>
              <a:rPr lang="en-US" altLang="en-US" sz="26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în</a:t>
            </a:r>
            <a:r>
              <a:rPr lang="en-US" altLang="en-US" sz="26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 </a:t>
            </a:r>
            <a:r>
              <a:rPr lang="en-US" altLang="en-US" sz="26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formularea</a:t>
            </a:r>
            <a:r>
              <a:rPr lang="en-US" altLang="en-US" sz="26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 </a:t>
            </a:r>
            <a:r>
              <a:rPr lang="en-US" altLang="en-US" sz="26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definițiilor</a:t>
            </a:r>
            <a:r>
              <a:rPr lang="en-US" altLang="en-US" sz="26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. Se </a:t>
            </a:r>
            <a:r>
              <a:rPr lang="en-US" altLang="en-US" sz="26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va</a:t>
            </a:r>
            <a:r>
              <a:rPr lang="en-US" altLang="en-US" sz="26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 </a:t>
            </a:r>
            <a:r>
              <a:rPr lang="en-US" altLang="en-US" sz="26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identifica</a:t>
            </a:r>
            <a:r>
              <a:rPr lang="en-US" altLang="en-US" sz="26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 </a:t>
            </a:r>
            <a:r>
              <a:rPr lang="en-US" altLang="en-US" sz="26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si</a:t>
            </a:r>
            <a:r>
              <a:rPr lang="en-US" altLang="en-US" sz="26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 </a:t>
            </a:r>
            <a:r>
              <a:rPr lang="en-US" altLang="en-US" sz="2600" dirty="0" err="1" smtClean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modalitatea</a:t>
            </a:r>
            <a:r>
              <a:rPr lang="en-US" altLang="en-US" sz="2600" dirty="0" smtClean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 de </a:t>
            </a:r>
            <a:r>
              <a:rPr lang="en-US" altLang="en-US" sz="2600" dirty="0" err="1" smtClean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verificare</a:t>
            </a:r>
            <a:r>
              <a:rPr lang="en-US" altLang="en-US" sz="2600" dirty="0" smtClean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 a </a:t>
            </a:r>
            <a:r>
              <a:rPr lang="en-US" altLang="en-US" sz="2600" dirty="0" err="1" smtClean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competenței</a:t>
            </a:r>
            <a:r>
              <a:rPr lang="en-US" altLang="en-US" sz="2600" dirty="0" smtClean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 </a:t>
            </a:r>
            <a:r>
              <a:rPr lang="en-US" altLang="en-US" sz="2600" dirty="0" err="1" smtClean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specifice</a:t>
            </a:r>
            <a:r>
              <a:rPr lang="en-US" altLang="en-US" sz="26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 </a:t>
            </a:r>
            <a:r>
              <a:rPr lang="en-US" altLang="en-US" sz="26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fiind</a:t>
            </a:r>
            <a:r>
              <a:rPr lang="en-US" altLang="en-US" sz="26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 </a:t>
            </a:r>
            <a:r>
              <a:rPr lang="en-US" altLang="en-US" sz="26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menționată</a:t>
            </a:r>
            <a:r>
              <a:rPr lang="en-US" altLang="en-US" sz="26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 </a:t>
            </a:r>
            <a:r>
              <a:rPr lang="en-US" altLang="en-US" sz="26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în</a:t>
            </a:r>
            <a:r>
              <a:rPr lang="en-US" altLang="en-US" sz="26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 </a:t>
            </a:r>
            <a:r>
              <a:rPr lang="en-US" altLang="en-US" sz="26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raportul</a:t>
            </a:r>
            <a:r>
              <a:rPr lang="en-US" altLang="en-US" sz="26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 de </a:t>
            </a:r>
            <a:r>
              <a:rPr lang="en-US" altLang="en-US" sz="26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analiză</a:t>
            </a:r>
            <a:r>
              <a:rPr lang="en-US" altLang="en-US" sz="26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 </a:t>
            </a:r>
            <a:r>
              <a:rPr lang="en-US" altLang="en-US" sz="26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sintagma</a:t>
            </a:r>
            <a:r>
              <a:rPr lang="en-US" altLang="en-US" sz="26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 cu </a:t>
            </a:r>
            <a:r>
              <a:rPr lang="en-US" altLang="en-US" sz="26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toate</a:t>
            </a:r>
            <a:r>
              <a:rPr lang="en-US" altLang="en-US" sz="26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 </a:t>
            </a:r>
            <a:r>
              <a:rPr lang="en-US" altLang="en-US" sz="26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cele</a:t>
            </a:r>
            <a:r>
              <a:rPr lang="en-US" altLang="en-US" sz="26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 3 </a:t>
            </a:r>
            <a:r>
              <a:rPr lang="en-US" altLang="en-US" sz="26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modalități</a:t>
            </a:r>
            <a:r>
              <a:rPr lang="en-US" altLang="en-US" sz="26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 – document/</a:t>
            </a:r>
            <a:r>
              <a:rPr lang="en-US" altLang="en-US" sz="26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proba</a:t>
            </a:r>
            <a:r>
              <a:rPr lang="en-US" altLang="en-US" sz="26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 </a:t>
            </a:r>
            <a:r>
              <a:rPr lang="en-US" altLang="en-US" sz="26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suplimentară</a:t>
            </a:r>
            <a:r>
              <a:rPr lang="en-US" altLang="en-US" sz="26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/</a:t>
            </a:r>
            <a:r>
              <a:rPr lang="en-US" altLang="en-US" sz="26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proba</a:t>
            </a:r>
            <a:r>
              <a:rPr lang="en-US" altLang="en-US" sz="26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 </a:t>
            </a:r>
            <a:r>
              <a:rPr lang="en-US" altLang="en-US" sz="26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scrisă</a:t>
            </a:r>
            <a:r>
              <a:rPr lang="en-US" altLang="en-US" sz="26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.</a:t>
            </a:r>
          </a:p>
          <a:p>
            <a:pPr marL="82550" algn="just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Clr>
                <a:srgbClr val="858585"/>
              </a:buClr>
              <a:buSzPts val="1600"/>
              <a:buFont typeface="Wingdings" pitchFamily="2" charset="2"/>
              <a:buChar char="ü"/>
            </a:pPr>
            <a:r>
              <a:rPr lang="ro-RO" altLang="en-US" sz="26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 </a:t>
            </a:r>
            <a:r>
              <a:rPr lang="en-US" altLang="en-US" sz="26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stabilirea</a:t>
            </a:r>
            <a:r>
              <a:rPr lang="en-US" altLang="en-US" sz="26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 </a:t>
            </a:r>
            <a:r>
              <a:rPr lang="en-US" altLang="en-US" sz="26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sau</a:t>
            </a:r>
            <a:r>
              <a:rPr lang="en-US" altLang="en-US" sz="26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 </a:t>
            </a:r>
            <a:r>
              <a:rPr lang="en-US" altLang="en-US" sz="26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menținerea</a:t>
            </a:r>
            <a:r>
              <a:rPr lang="en-US" altLang="en-US" sz="26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 </a:t>
            </a:r>
            <a:r>
              <a:rPr lang="en-US" altLang="en-US" sz="26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unor</a:t>
            </a:r>
            <a:r>
              <a:rPr lang="en-US" altLang="en-US" sz="26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 </a:t>
            </a:r>
            <a:r>
              <a:rPr lang="en-US" altLang="en-US" sz="26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competențe</a:t>
            </a:r>
            <a:r>
              <a:rPr lang="en-US" altLang="en-US" sz="26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 </a:t>
            </a:r>
            <a:r>
              <a:rPr lang="en-US" altLang="en-US" sz="26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lingvistice</a:t>
            </a:r>
            <a:r>
              <a:rPr lang="en-US" altLang="en-US" sz="26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 </a:t>
            </a:r>
            <a:r>
              <a:rPr lang="en-US" altLang="en-US" sz="26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ori</a:t>
            </a:r>
            <a:r>
              <a:rPr lang="en-US" altLang="en-US" sz="26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 </a:t>
            </a:r>
            <a:r>
              <a:rPr lang="en-US" altLang="en-US" sz="26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digitale</a:t>
            </a:r>
            <a:r>
              <a:rPr lang="en-US" altLang="en-US" sz="26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 se </a:t>
            </a:r>
            <a:r>
              <a:rPr lang="en-US" altLang="en-US" sz="26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realizează</a:t>
            </a:r>
            <a:r>
              <a:rPr lang="en-US" altLang="en-US" sz="26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 </a:t>
            </a:r>
            <a:r>
              <a:rPr lang="en-US" altLang="en-US" sz="26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în</a:t>
            </a:r>
            <a:r>
              <a:rPr lang="en-US" altLang="en-US" sz="26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 </a:t>
            </a:r>
            <a:r>
              <a:rPr lang="en-US" altLang="en-US" sz="26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funcție</a:t>
            </a:r>
            <a:r>
              <a:rPr lang="en-US" altLang="en-US" sz="26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 de </a:t>
            </a:r>
            <a:r>
              <a:rPr lang="en-US" altLang="en-US" sz="26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necesitățile</a:t>
            </a:r>
            <a:r>
              <a:rPr lang="en-US" altLang="en-US" sz="26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 concrete ale </a:t>
            </a:r>
            <a:r>
              <a:rPr lang="en-US" altLang="en-US" sz="26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postului</a:t>
            </a:r>
            <a:r>
              <a:rPr lang="en-US" altLang="en-US" sz="26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 </a:t>
            </a:r>
            <a:r>
              <a:rPr lang="en-US" altLang="en-US" sz="26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și</a:t>
            </a:r>
            <a:r>
              <a:rPr lang="en-US" altLang="en-US" sz="26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 de </a:t>
            </a:r>
            <a:r>
              <a:rPr lang="en-US" altLang="en-US" sz="26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atribuțiile</a:t>
            </a:r>
            <a:r>
              <a:rPr lang="en-US" altLang="en-US" sz="26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 </a:t>
            </a:r>
            <a:r>
              <a:rPr lang="en-US" altLang="en-US" sz="26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acestuia</a:t>
            </a:r>
            <a:r>
              <a:rPr lang="en-US" altLang="en-US" sz="26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.</a:t>
            </a:r>
          </a:p>
        </p:txBody>
      </p:sp>
      <p:grpSp>
        <p:nvGrpSpPr>
          <p:cNvPr id="12" name="Group 20">
            <a:extLst>
              <a:ext uri="{FF2B5EF4-FFF2-40B4-BE49-F238E27FC236}">
                <a16:creationId xmlns:a16="http://schemas.microsoft.com/office/drawing/2014/main" xmlns="" id="{0078A772-4D16-AB79-7DD2-7072A75BEF4E}"/>
              </a:ext>
            </a:extLst>
          </p:cNvPr>
          <p:cNvGrpSpPr/>
          <p:nvPr/>
        </p:nvGrpSpPr>
        <p:grpSpPr>
          <a:xfrm>
            <a:off x="331524" y="277147"/>
            <a:ext cx="10264664" cy="1281649"/>
            <a:chOff x="0" y="0"/>
            <a:chExt cx="13686219" cy="1708866"/>
          </a:xfrm>
        </p:grpSpPr>
        <p:sp>
          <p:nvSpPr>
            <p:cNvPr id="13" name="Freeform 21">
              <a:extLst>
                <a:ext uri="{FF2B5EF4-FFF2-40B4-BE49-F238E27FC236}">
                  <a16:creationId xmlns:a16="http://schemas.microsoft.com/office/drawing/2014/main" xmlns="" id="{E983B12B-3891-BCB5-3628-1EBF1723E15A}"/>
                </a:ext>
              </a:extLst>
            </p:cNvPr>
            <p:cNvSpPr/>
            <p:nvPr/>
          </p:nvSpPr>
          <p:spPr>
            <a:xfrm>
              <a:off x="0" y="0"/>
              <a:ext cx="1708866" cy="1708866"/>
            </a:xfrm>
            <a:custGeom>
              <a:avLst/>
              <a:gdLst/>
              <a:ahLst/>
              <a:cxnLst/>
              <a:rect l="l" t="t" r="r" b="b"/>
              <a:pathLst>
                <a:path w="1708866" h="1708866">
                  <a:moveTo>
                    <a:pt x="0" y="0"/>
                  </a:moveTo>
                  <a:lnTo>
                    <a:pt x="1708866" y="0"/>
                  </a:lnTo>
                  <a:lnTo>
                    <a:pt x="1708866" y="1708866"/>
                  </a:lnTo>
                  <a:lnTo>
                    <a:pt x="0" y="17088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  <p:sp>
          <p:nvSpPr>
            <p:cNvPr id="14" name="TextBox 22">
              <a:extLst>
                <a:ext uri="{FF2B5EF4-FFF2-40B4-BE49-F238E27FC236}">
                  <a16:creationId xmlns:a16="http://schemas.microsoft.com/office/drawing/2014/main" xmlns="" id="{E9589912-8D8E-F486-4019-303FD88C605F}"/>
                </a:ext>
              </a:extLst>
            </p:cNvPr>
            <p:cNvSpPr txBox="1"/>
            <p:nvPr/>
          </p:nvSpPr>
          <p:spPr>
            <a:xfrm>
              <a:off x="1868037" y="563549"/>
              <a:ext cx="11818182" cy="53414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434"/>
                </a:lnSpc>
              </a:pPr>
              <a:r>
                <a:rPr lang="en-US" sz="2452" b="1" dirty="0">
                  <a:solidFill>
                    <a:srgbClr val="004990"/>
                  </a:solidFill>
                  <a:latin typeface="Cardo Bold"/>
                  <a:ea typeface="Cardo Bold"/>
                  <a:cs typeface="Cardo Bold"/>
                  <a:sym typeface="Cardo Bold"/>
                </a:rPr>
                <a:t>AGENȚIA NAȚIONALĂ A FUNCȚIONARILOR PUBLICI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037225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rcRect t="12505" b="1250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63A33F10-6234-4D62-A250-06B1593ACDB1}"/>
              </a:ext>
            </a:extLst>
          </p:cNvPr>
          <p:cNvSpPr>
            <a:spLocks noGrp="1"/>
          </p:cNvSpPr>
          <p:nvPr/>
        </p:nvSpPr>
        <p:spPr>
          <a:xfrm>
            <a:off x="0" y="9763125"/>
            <a:ext cx="18288000" cy="523875"/>
          </a:xfrm>
          <a:prstGeom prst="rect">
            <a:avLst/>
          </a:prstGeom>
          <a:solidFill>
            <a:srgbClr val="003060"/>
          </a:solidFill>
          <a:ln w="0">
            <a:noFill/>
          </a:ln>
        </p:spPr>
      </p:sp>
      <p:sp>
        <p:nvSpPr>
          <p:cNvPr id="5" name="title">
            <a:extLst>
              <a:ext uri="{FF2B5EF4-FFF2-40B4-BE49-F238E27FC236}">
                <a16:creationId xmlns:a16="http://schemas.microsoft.com/office/drawing/2014/main" xmlns="" id="{9D29EF0D-36B7-487A-9EB3-5B9E6F63F2DA}"/>
              </a:ext>
            </a:extLst>
          </p:cNvPr>
          <p:cNvSpPr>
            <a:spLocks noGrp="1"/>
          </p:cNvSpPr>
          <p:nvPr/>
        </p:nvSpPr>
        <p:spPr>
          <a:xfrm>
            <a:off x="1143000" y="1428750"/>
            <a:ext cx="15811500" cy="952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3150" b="1">
                <a:solidFill>
                  <a:srgbClr val="003060"/>
                </a:solidFill>
                <a:latin typeface="Garet Bold"/>
                <a:ea typeface="Garet Bold"/>
                <a:cs typeface="Garet Bold"/>
              </a:defRPr>
            </a:pPr>
            <a:r>
              <a:rPr sz="3150" b="1">
                <a:solidFill>
                  <a:srgbClr val="003060"/>
                </a:solidFill>
                <a:latin typeface="Garet Bold"/>
                <a:ea typeface="Garet Bold"/>
                <a:cs typeface="Garet Bold"/>
              </a:rPr>
              <a:t>Completarea raportului de analiză a postului</a:t>
            </a:r>
          </a:p>
        </p:txBody>
      </p:sp>
      <p:sp>
        <p:nvSpPr>
          <p:cNvPr id="6" name="slide-number">
            <a:extLst>
              <a:ext uri="{FF2B5EF4-FFF2-40B4-BE49-F238E27FC236}">
                <a16:creationId xmlns:a16="http://schemas.microsoft.com/office/drawing/2014/main" xmlns="" id="{557CA50C-F94C-4012-8256-E8010356D8EE}"/>
              </a:ext>
            </a:extLst>
          </p:cNvPr>
          <p:cNvSpPr>
            <a:spLocks noGrp="1"/>
          </p:cNvSpPr>
          <p:nvPr/>
        </p:nvSpPr>
        <p:spPr>
          <a:xfrm>
            <a:off x="16764000" y="9429750"/>
            <a:ext cx="952500" cy="3333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r">
              <a:defRPr sz="1350" b="1">
                <a:solidFill>
                  <a:srgbClr val="004990"/>
                </a:solidFill>
                <a:latin typeface="Open Sans"/>
                <a:ea typeface="Open Sans"/>
                <a:cs typeface="Open Sans"/>
              </a:defRPr>
            </a:pPr>
            <a:r>
              <a:rPr sz="1350" b="1">
                <a:solidFill>
                  <a:srgbClr val="004990"/>
                </a:solidFill>
                <a:latin typeface="Open Sans"/>
                <a:ea typeface="Open Sans"/>
                <a:cs typeface="Open Sans"/>
              </a:rPr>
              <a:t>09</a:t>
            </a:r>
          </a:p>
        </p:txBody>
      </p:sp>
      <p:graphicFrame>
        <p:nvGraphicFramePr>
          <p:cNvPr id="14" name="Table 13"/>
          <p:cNvGraphicFramePr/>
          <p:nvPr>
            <p:extLst>
              <p:ext uri="{D42A27DB-BD31-4B8C-83A1-F6EECF244321}">
                <p14:modId xmlns:p14="http://schemas.microsoft.com/office/powerpoint/2010/main" val="1796464652"/>
              </p:ext>
            </p:extLst>
          </p:nvPr>
        </p:nvGraphicFramePr>
        <p:xfrm>
          <a:off x="857250" y="2714625"/>
          <a:ext cx="16573500" cy="6477000"/>
        </p:xfrm>
        <a:graphic>
          <a:graphicData uri="http://schemas.openxmlformats.org/drawingml/2006/table">
            <a:tbl>
              <a:tblPr/>
              <a:tblGrid>
                <a:gridCol w="2071688"/>
                <a:gridCol w="1282473"/>
                <a:gridCol w="3452813"/>
                <a:gridCol w="3058205"/>
                <a:gridCol w="3058205"/>
                <a:gridCol w="3650116"/>
              </a:tblGrid>
              <a:tr h="3238500">
                <a:tc>
                  <a:txBody>
                    <a:bodyPr/>
                    <a:lstStyle/>
                    <a:p>
                      <a:r>
                        <a:rPr sz="1050" b="1" dirty="0" err="1">
                          <a:solidFill>
                            <a:srgbClr val="FFFFFF"/>
                          </a:solidFill>
                          <a:latin typeface="Open Sans"/>
                          <a:ea typeface="Open Sans"/>
                          <a:cs typeface="Open Sans"/>
                        </a:rPr>
                        <a:t>Funcția</a:t>
                      </a:r>
                      <a:r>
                        <a:rPr sz="1050" b="1" dirty="0">
                          <a:solidFill>
                            <a:srgbClr val="FFFFFF"/>
                          </a:solidFill>
                          <a:latin typeface="Open Sans"/>
                          <a:ea typeface="Open Sans"/>
                          <a:cs typeface="Open Sans"/>
                        </a:rPr>
                        <a:t> </a:t>
                      </a:r>
                      <a:r>
                        <a:rPr sz="1050" b="1" dirty="0" err="1">
                          <a:solidFill>
                            <a:srgbClr val="FFFFFF"/>
                          </a:solidFill>
                          <a:latin typeface="Open Sans"/>
                          <a:ea typeface="Open Sans"/>
                          <a:cs typeface="Open Sans"/>
                        </a:rPr>
                        <a:t>publică</a:t>
                      </a:r>
                      <a:r>
                        <a:rPr sz="1050" b="1" dirty="0">
                          <a:solidFill>
                            <a:srgbClr val="FFFFFF"/>
                          </a:solidFill>
                          <a:latin typeface="Open Sans"/>
                          <a:ea typeface="Open Sans"/>
                          <a:cs typeface="Open Sans"/>
                        </a:rPr>
                        <a:t> </a:t>
                      </a:r>
                      <a:r>
                        <a:rPr sz="1050" b="1" dirty="0" err="1">
                          <a:solidFill>
                            <a:srgbClr val="FFFFFF"/>
                          </a:solidFill>
                          <a:latin typeface="Open Sans"/>
                          <a:ea typeface="Open Sans"/>
                          <a:cs typeface="Open Sans"/>
                        </a:rPr>
                        <a:t>supusă</a:t>
                      </a:r>
                      <a:r>
                        <a:rPr sz="1050" b="1" dirty="0">
                          <a:solidFill>
                            <a:srgbClr val="FFFFFF"/>
                          </a:solidFill>
                          <a:latin typeface="Open Sans"/>
                          <a:ea typeface="Open Sans"/>
                          <a:cs typeface="Open Sans"/>
                        </a:rPr>
                        <a:t> </a:t>
                      </a:r>
                      <a:r>
                        <a:rPr sz="1050" b="1" dirty="0" err="1">
                          <a:solidFill>
                            <a:srgbClr val="FFFFFF"/>
                          </a:solidFill>
                          <a:latin typeface="Open Sans"/>
                          <a:ea typeface="Open Sans"/>
                          <a:cs typeface="Open Sans"/>
                        </a:rPr>
                        <a:t>analizei</a:t>
                      </a:r>
                      <a:endParaRPr sz="1050" b="1" dirty="0">
                        <a:solidFill>
                          <a:srgbClr val="FFFFFF"/>
                        </a:solidFill>
                        <a:latin typeface="Open Sans"/>
                        <a:ea typeface="Open Sans"/>
                        <a:cs typeface="Open Sans"/>
                      </a:endParaRPr>
                    </a:p>
                  </a:txBody>
                  <a:tcPr marL="76200" marR="76200" marT="57150" marB="57150" anchor="ctr">
                    <a:solidFill>
                      <a:srgbClr val="003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 b="1">
                          <a:solidFill>
                            <a:srgbClr val="FFFFFF"/>
                          </a:solidFill>
                          <a:latin typeface="Open Sans"/>
                          <a:ea typeface="Open Sans"/>
                          <a:cs typeface="Open Sans"/>
                        </a:rPr>
                        <a:t>Situația ocupării postului</a:t>
                      </a:r>
                    </a:p>
                  </a:txBody>
                  <a:tcPr marL="76200" marR="76200" marT="57150" marB="57150" anchor="ctr">
                    <a:solidFill>
                      <a:srgbClr val="003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 b="1">
                          <a:solidFill>
                            <a:srgbClr val="FFFFFF"/>
                          </a:solidFill>
                          <a:latin typeface="Open Sans"/>
                          <a:ea typeface="Open Sans"/>
                          <a:cs typeface="Open Sans"/>
                        </a:rPr>
                        <a:t>Competențele generale și nivelurile de complexitate</a:t>
                      </a:r>
                    </a:p>
                  </a:txBody>
                  <a:tcPr marL="76200" marR="76200" marT="57150" marB="57150" anchor="ctr">
                    <a:solidFill>
                      <a:srgbClr val="003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 b="1">
                          <a:solidFill>
                            <a:srgbClr val="FFFFFF"/>
                          </a:solidFill>
                          <a:latin typeface="Open Sans"/>
                          <a:ea typeface="Open Sans"/>
                          <a:cs typeface="Open Sans"/>
                        </a:rPr>
                        <a:t>Competența specifică</a:t>
                      </a:r>
                    </a:p>
                  </a:txBody>
                  <a:tcPr marL="76200" marR="76200" marT="57150" marB="57150" anchor="ctr">
                    <a:solidFill>
                      <a:srgbClr val="003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 b="1">
                          <a:solidFill>
                            <a:srgbClr val="FFFFFF"/>
                          </a:solidFill>
                          <a:latin typeface="Open Sans"/>
                          <a:ea typeface="Open Sans"/>
                          <a:cs typeface="Open Sans"/>
                        </a:rPr>
                        <a:t>Definiția competenței specifice</a:t>
                      </a:r>
                    </a:p>
                  </a:txBody>
                  <a:tcPr marL="76200" marR="76200" marT="57150" marB="57150" anchor="ctr">
                    <a:solidFill>
                      <a:srgbClr val="003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 b="1">
                          <a:solidFill>
                            <a:srgbClr val="FFFFFF"/>
                          </a:solidFill>
                          <a:latin typeface="Open Sans"/>
                          <a:ea typeface="Open Sans"/>
                          <a:cs typeface="Open Sans"/>
                        </a:rPr>
                        <a:t>Modalitatea de verificare</a:t>
                      </a:r>
                    </a:p>
                  </a:txBody>
                  <a:tcPr marL="76200" marR="76200" marT="57150" marB="57150" anchor="ctr">
                    <a:solidFill>
                      <a:srgbClr val="003060"/>
                    </a:solidFill>
                  </a:tcPr>
                </a:tc>
              </a:tr>
              <a:tr h="3238500">
                <a:tc>
                  <a:txBody>
                    <a:bodyPr/>
                    <a:lstStyle/>
                    <a:p>
                      <a:r>
                        <a:rPr sz="1600" dirty="0" err="1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Consilier</a:t>
                      </a:r>
                      <a:r>
                        <a:rPr sz="1600" dirty="0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 </a:t>
                      </a:r>
                      <a:r>
                        <a:rPr sz="1600" dirty="0" err="1" smtClean="0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juridic</a:t>
                      </a:r>
                      <a:r>
                        <a:rPr sz="1600" dirty="0" smtClean="0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,</a:t>
                      </a:r>
                      <a:r>
                        <a:rPr lang="ro-RO" sz="1600" baseline="0" dirty="0" smtClean="0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 </a:t>
                      </a:r>
                      <a:r>
                        <a:rPr sz="1600" dirty="0" smtClean="0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I</a:t>
                      </a:r>
                      <a:r>
                        <a:rPr sz="1600" dirty="0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, grad superior, ID XXXX, DJ-CRA</a:t>
                      </a:r>
                    </a:p>
                  </a:txBody>
                  <a:tcPr marL="66675" marR="66675" marT="47625" marB="47625">
                    <a:solidFill>
                      <a:srgbClr val="F7F9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dirty="0" err="1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Ocupat</a:t>
                      </a:r>
                      <a:endParaRPr sz="1600" dirty="0">
                        <a:solidFill>
                          <a:srgbClr val="111111"/>
                        </a:solidFill>
                        <a:latin typeface="Open Sans"/>
                        <a:ea typeface="Open Sans"/>
                        <a:cs typeface="Open Sans"/>
                      </a:endParaRPr>
                    </a:p>
                  </a:txBody>
                  <a:tcPr marL="66675" marR="66675" marT="47625" marB="47625">
                    <a:solidFill>
                      <a:srgbClr val="F7F9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dirty="0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a) </a:t>
                      </a:r>
                      <a:r>
                        <a:rPr sz="1600" dirty="0" err="1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rezolvarea</a:t>
                      </a:r>
                      <a:r>
                        <a:rPr sz="1600" dirty="0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 de </a:t>
                      </a:r>
                      <a:r>
                        <a:rPr sz="1600" dirty="0" err="1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probleme</a:t>
                      </a:r>
                      <a:r>
                        <a:rPr sz="1600" dirty="0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 </a:t>
                      </a:r>
                      <a:r>
                        <a:rPr sz="1600" dirty="0" err="1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și</a:t>
                      </a:r>
                      <a:r>
                        <a:rPr sz="1600" dirty="0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 </a:t>
                      </a:r>
                      <a:r>
                        <a:rPr sz="1600" dirty="0" err="1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luarea</a:t>
                      </a:r>
                      <a:r>
                        <a:rPr sz="1600" dirty="0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 </a:t>
                      </a:r>
                      <a:r>
                        <a:rPr sz="1600" dirty="0" err="1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deciziilor</a:t>
                      </a:r>
                      <a:r>
                        <a:rPr sz="1600" dirty="0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 – </a:t>
                      </a:r>
                      <a:r>
                        <a:rPr sz="1600" dirty="0" err="1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nivel</a:t>
                      </a:r>
                      <a:r>
                        <a:rPr sz="1600" dirty="0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 </a:t>
                      </a:r>
                      <a:r>
                        <a:rPr sz="1600" dirty="0" err="1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operațional</a:t>
                      </a:r>
                      <a:r>
                        <a:rPr sz="1600" dirty="0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;</a:t>
                      </a:r>
                    </a:p>
                    <a:p>
                      <a:r>
                        <a:rPr sz="1600" dirty="0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b) </a:t>
                      </a:r>
                      <a:r>
                        <a:rPr sz="1600" dirty="0" err="1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inițiativă</a:t>
                      </a:r>
                      <a:r>
                        <a:rPr sz="1600" dirty="0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 – </a:t>
                      </a:r>
                      <a:r>
                        <a:rPr sz="1600" dirty="0" err="1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nivel</a:t>
                      </a:r>
                      <a:r>
                        <a:rPr sz="1600" dirty="0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 </a:t>
                      </a:r>
                      <a:r>
                        <a:rPr sz="1600" dirty="0" err="1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operațional</a:t>
                      </a:r>
                      <a:r>
                        <a:rPr sz="1600" dirty="0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;</a:t>
                      </a:r>
                    </a:p>
                    <a:p>
                      <a:r>
                        <a:rPr sz="1600" dirty="0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c) </a:t>
                      </a:r>
                      <a:r>
                        <a:rPr sz="1600" dirty="0" err="1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planificare</a:t>
                      </a:r>
                      <a:r>
                        <a:rPr sz="1600" dirty="0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 </a:t>
                      </a:r>
                      <a:r>
                        <a:rPr sz="1600" dirty="0" err="1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și</a:t>
                      </a:r>
                      <a:r>
                        <a:rPr sz="1600" dirty="0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 </a:t>
                      </a:r>
                      <a:r>
                        <a:rPr sz="1600" dirty="0" err="1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organizare</a:t>
                      </a:r>
                      <a:r>
                        <a:rPr sz="1600" dirty="0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 – </a:t>
                      </a:r>
                      <a:r>
                        <a:rPr sz="1600" dirty="0" err="1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nivel</a:t>
                      </a:r>
                      <a:r>
                        <a:rPr sz="1600" dirty="0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 </a:t>
                      </a:r>
                      <a:r>
                        <a:rPr sz="1600" dirty="0" err="1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operațional</a:t>
                      </a:r>
                      <a:r>
                        <a:rPr sz="1600" dirty="0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;</a:t>
                      </a:r>
                    </a:p>
                    <a:p>
                      <a:r>
                        <a:rPr sz="1600" dirty="0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d) comunicare – </a:t>
                      </a:r>
                      <a:r>
                        <a:rPr sz="1600" dirty="0" err="1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nivel</a:t>
                      </a:r>
                      <a:r>
                        <a:rPr sz="1600" dirty="0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 </a:t>
                      </a:r>
                      <a:r>
                        <a:rPr sz="1600" dirty="0" err="1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operațional</a:t>
                      </a:r>
                      <a:r>
                        <a:rPr sz="1600" dirty="0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;</a:t>
                      </a:r>
                    </a:p>
                    <a:p>
                      <a:r>
                        <a:rPr sz="1600" dirty="0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e) </a:t>
                      </a:r>
                      <a:r>
                        <a:rPr sz="1600" dirty="0" err="1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lucru</a:t>
                      </a:r>
                      <a:r>
                        <a:rPr sz="1600" dirty="0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 </a:t>
                      </a:r>
                      <a:r>
                        <a:rPr sz="1600" dirty="0" err="1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în</a:t>
                      </a:r>
                      <a:r>
                        <a:rPr sz="1600" dirty="0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 </a:t>
                      </a:r>
                      <a:r>
                        <a:rPr sz="1600" dirty="0" err="1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echipă</a:t>
                      </a:r>
                      <a:r>
                        <a:rPr sz="1600" dirty="0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 – </a:t>
                      </a:r>
                      <a:r>
                        <a:rPr sz="1600" dirty="0" err="1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nivel</a:t>
                      </a:r>
                      <a:r>
                        <a:rPr sz="1600" dirty="0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 </a:t>
                      </a:r>
                      <a:r>
                        <a:rPr sz="1600" dirty="0" err="1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operațional</a:t>
                      </a:r>
                      <a:r>
                        <a:rPr sz="1600" dirty="0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;</a:t>
                      </a:r>
                    </a:p>
                    <a:p>
                      <a:r>
                        <a:rPr sz="1600" dirty="0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f) </a:t>
                      </a:r>
                      <a:r>
                        <a:rPr sz="1600" dirty="0" err="1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orientare</a:t>
                      </a:r>
                      <a:r>
                        <a:rPr sz="1600" dirty="0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 </a:t>
                      </a:r>
                      <a:r>
                        <a:rPr sz="1600" dirty="0" err="1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către</a:t>
                      </a:r>
                      <a:r>
                        <a:rPr sz="1600" dirty="0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 </a:t>
                      </a:r>
                      <a:r>
                        <a:rPr sz="1600" dirty="0" err="1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cetățean</a:t>
                      </a:r>
                      <a:r>
                        <a:rPr sz="1600" dirty="0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 – </a:t>
                      </a:r>
                      <a:r>
                        <a:rPr sz="1600" dirty="0" err="1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nivel</a:t>
                      </a:r>
                      <a:r>
                        <a:rPr sz="1600" dirty="0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 </a:t>
                      </a:r>
                      <a:r>
                        <a:rPr sz="1600" dirty="0" err="1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operațional</a:t>
                      </a:r>
                      <a:r>
                        <a:rPr sz="1600" dirty="0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;</a:t>
                      </a:r>
                    </a:p>
                    <a:p>
                      <a:r>
                        <a:rPr sz="1600" dirty="0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g) </a:t>
                      </a:r>
                      <a:r>
                        <a:rPr sz="1600" dirty="0" err="1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integritate</a:t>
                      </a:r>
                      <a:r>
                        <a:rPr sz="1600" dirty="0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 – </a:t>
                      </a:r>
                      <a:r>
                        <a:rPr sz="1600" dirty="0" err="1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nivel</a:t>
                      </a:r>
                      <a:r>
                        <a:rPr sz="1600" dirty="0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 </a:t>
                      </a:r>
                      <a:r>
                        <a:rPr sz="1600" dirty="0" err="1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operațional</a:t>
                      </a:r>
                      <a:r>
                        <a:rPr sz="1600" dirty="0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.</a:t>
                      </a:r>
                    </a:p>
                  </a:txBody>
                  <a:tcPr marL="66675" marR="66675" marT="47625" marB="47625">
                    <a:solidFill>
                      <a:srgbClr val="F7F9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dirty="0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1. </a:t>
                      </a:r>
                      <a:r>
                        <a:rPr sz="1600" dirty="0" err="1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Competențe</a:t>
                      </a:r>
                      <a:r>
                        <a:rPr sz="1600" dirty="0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 </a:t>
                      </a:r>
                      <a:r>
                        <a:rPr sz="1600" dirty="0" err="1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digitale</a:t>
                      </a:r>
                      <a:r>
                        <a:rPr sz="1600" dirty="0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: </a:t>
                      </a:r>
                      <a:r>
                        <a:rPr sz="1600" dirty="0" err="1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utilizarea</a:t>
                      </a:r>
                      <a:r>
                        <a:rPr sz="1600" dirty="0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 </a:t>
                      </a:r>
                      <a:r>
                        <a:rPr sz="1600" dirty="0" err="1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computerului</a:t>
                      </a:r>
                      <a:r>
                        <a:rPr sz="1600" dirty="0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, </a:t>
                      </a:r>
                      <a:r>
                        <a:rPr sz="1600" dirty="0" err="1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instrumente</a:t>
                      </a:r>
                      <a:r>
                        <a:rPr sz="1600" dirty="0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 online, </a:t>
                      </a:r>
                      <a:r>
                        <a:rPr sz="1600" dirty="0" err="1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editare</a:t>
                      </a:r>
                      <a:r>
                        <a:rPr sz="1600" dirty="0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 text – </a:t>
                      </a:r>
                      <a:r>
                        <a:rPr sz="1600" dirty="0" err="1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nivel</a:t>
                      </a:r>
                      <a:r>
                        <a:rPr sz="1600" dirty="0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 </a:t>
                      </a:r>
                      <a:r>
                        <a:rPr sz="1600" dirty="0" err="1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începător</a:t>
                      </a:r>
                      <a:r>
                        <a:rPr sz="1600" dirty="0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.</a:t>
                      </a:r>
                    </a:p>
                    <a:p>
                      <a:endParaRPr sz="1600" dirty="0">
                        <a:solidFill>
                          <a:srgbClr val="111111"/>
                        </a:solidFill>
                        <a:latin typeface="Open Sans"/>
                        <a:ea typeface="Open Sans"/>
                        <a:cs typeface="Open Sans"/>
                      </a:endParaRPr>
                    </a:p>
                    <a:p>
                      <a:r>
                        <a:rPr sz="1600" dirty="0" smtClean="0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2</a:t>
                      </a:r>
                      <a:r>
                        <a:rPr sz="1600" dirty="0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. </a:t>
                      </a:r>
                      <a:r>
                        <a:rPr sz="1600" dirty="0" err="1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Competențe</a:t>
                      </a:r>
                      <a:r>
                        <a:rPr sz="1600" dirty="0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 </a:t>
                      </a:r>
                      <a:r>
                        <a:rPr sz="1600" dirty="0" err="1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privind</a:t>
                      </a:r>
                      <a:r>
                        <a:rPr sz="1600" dirty="0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 </a:t>
                      </a:r>
                      <a:r>
                        <a:rPr sz="1600" dirty="0" err="1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tehnica</a:t>
                      </a:r>
                      <a:r>
                        <a:rPr sz="1600" dirty="0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 </a:t>
                      </a:r>
                      <a:r>
                        <a:rPr sz="1600" dirty="0" err="1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legislativă</a:t>
                      </a:r>
                      <a:r>
                        <a:rPr sz="1600" dirty="0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 (</a:t>
                      </a:r>
                      <a:r>
                        <a:rPr sz="1600" dirty="0" err="1" smtClean="0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domeni</a:t>
                      </a:r>
                      <a:r>
                        <a:rPr lang="ro-RO" sz="1600" dirty="0" smtClean="0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ul</a:t>
                      </a:r>
                      <a:r>
                        <a:rPr sz="1600" dirty="0" smtClean="0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 </a:t>
                      </a:r>
                      <a:r>
                        <a:rPr sz="1600" dirty="0" err="1" smtClean="0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funcțional</a:t>
                      </a:r>
                      <a:r>
                        <a:rPr sz="1600" dirty="0" smtClean="0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 </a:t>
                      </a:r>
                      <a:r>
                        <a:rPr sz="1600" dirty="0" err="1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politici</a:t>
                      </a:r>
                      <a:r>
                        <a:rPr sz="1600" dirty="0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 </a:t>
                      </a:r>
                      <a:r>
                        <a:rPr sz="1600" dirty="0" err="1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publice</a:t>
                      </a:r>
                      <a:r>
                        <a:rPr sz="1600" dirty="0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, </a:t>
                      </a:r>
                      <a:r>
                        <a:rPr sz="1600" dirty="0" err="1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strategii</a:t>
                      </a:r>
                      <a:r>
                        <a:rPr sz="1600" dirty="0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 de </a:t>
                      </a:r>
                      <a:r>
                        <a:rPr sz="1600" dirty="0" err="1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dezvoltare</a:t>
                      </a:r>
                      <a:r>
                        <a:rPr sz="1600" dirty="0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 </a:t>
                      </a:r>
                      <a:r>
                        <a:rPr sz="1600" dirty="0" err="1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și</a:t>
                      </a:r>
                      <a:r>
                        <a:rPr sz="1600" dirty="0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 </a:t>
                      </a:r>
                      <a:r>
                        <a:rPr sz="1600" dirty="0" err="1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reglementare</a:t>
                      </a:r>
                      <a:r>
                        <a:rPr sz="1600" dirty="0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 </a:t>
                      </a:r>
                      <a:r>
                        <a:rPr sz="1600" dirty="0" err="1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și</a:t>
                      </a:r>
                      <a:r>
                        <a:rPr sz="1600" dirty="0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 </a:t>
                      </a:r>
                      <a:r>
                        <a:rPr lang="ro-RO" sz="1600" dirty="0" smtClean="0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domeniul funcțional </a:t>
                      </a:r>
                      <a:r>
                        <a:rPr sz="1600" dirty="0" err="1" smtClean="0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juridic</a:t>
                      </a:r>
                      <a:r>
                        <a:rPr sz="1600" dirty="0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).</a:t>
                      </a:r>
                    </a:p>
                  </a:txBody>
                  <a:tcPr marL="66675" marR="66675" marT="47625" marB="47625">
                    <a:solidFill>
                      <a:srgbClr val="F7F9FB"/>
                    </a:solidFill>
                  </a:tcPr>
                </a:tc>
                <a:tc>
                  <a:txBody>
                    <a:bodyPr/>
                    <a:lstStyle/>
                    <a:p>
                      <a:endParaRPr lang="ro-RO" sz="1600" dirty="0" smtClean="0">
                        <a:solidFill>
                          <a:srgbClr val="111111"/>
                        </a:solidFill>
                        <a:latin typeface="Open Sans"/>
                        <a:ea typeface="Open Sans"/>
                        <a:cs typeface="Open Sans"/>
                      </a:endParaRPr>
                    </a:p>
                    <a:p>
                      <a:endParaRPr lang="ro-RO" sz="1600" dirty="0" smtClean="0">
                        <a:solidFill>
                          <a:srgbClr val="111111"/>
                        </a:solidFill>
                        <a:latin typeface="Open Sans"/>
                        <a:ea typeface="Open Sans"/>
                        <a:cs typeface="Open Sans"/>
                      </a:endParaRPr>
                    </a:p>
                    <a:p>
                      <a:endParaRPr lang="ro-RO" sz="1600" dirty="0" smtClean="0">
                        <a:solidFill>
                          <a:srgbClr val="111111"/>
                        </a:solidFill>
                        <a:latin typeface="Open Sans"/>
                        <a:ea typeface="Open Sans"/>
                        <a:cs typeface="Open Sans"/>
                      </a:endParaRPr>
                    </a:p>
                    <a:p>
                      <a:endParaRPr lang="ro-RO" sz="1600" dirty="0" smtClean="0">
                        <a:solidFill>
                          <a:srgbClr val="FF0000"/>
                        </a:solidFill>
                        <a:latin typeface="Open Sans"/>
                        <a:ea typeface="Open Sans"/>
                        <a:cs typeface="Open Sans"/>
                      </a:endParaRPr>
                    </a:p>
                    <a:p>
                      <a:endParaRPr lang="ro-RO" sz="1600" dirty="0" smtClean="0">
                        <a:solidFill>
                          <a:srgbClr val="FF0000"/>
                        </a:solidFill>
                        <a:latin typeface="Open Sans"/>
                        <a:ea typeface="Open Sans"/>
                        <a:cs typeface="Open Sans"/>
                      </a:endParaRPr>
                    </a:p>
                    <a:p>
                      <a:r>
                        <a:rPr lang="ro-RO" sz="1600" dirty="0" smtClean="0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2</a:t>
                      </a:r>
                      <a:r>
                        <a:rPr lang="ro-RO" sz="1600" dirty="0" smtClean="0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. </a:t>
                      </a:r>
                      <a:r>
                        <a:rPr sz="1600" dirty="0" err="1" smtClean="0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Cunoașterea</a:t>
                      </a:r>
                      <a:r>
                        <a:rPr sz="1600" dirty="0" smtClean="0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 </a:t>
                      </a:r>
                      <a:r>
                        <a:rPr sz="1600" dirty="0" err="1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și</a:t>
                      </a:r>
                      <a:r>
                        <a:rPr sz="1600" dirty="0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 </a:t>
                      </a:r>
                      <a:r>
                        <a:rPr sz="1600" dirty="0" err="1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aplicarea</a:t>
                      </a:r>
                      <a:r>
                        <a:rPr sz="1600" dirty="0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 </a:t>
                      </a:r>
                      <a:r>
                        <a:rPr sz="1600" dirty="0" err="1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normelor</a:t>
                      </a:r>
                      <a:r>
                        <a:rPr sz="1600" dirty="0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 de </a:t>
                      </a:r>
                      <a:r>
                        <a:rPr sz="1600" dirty="0" err="1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tehnică</a:t>
                      </a:r>
                      <a:r>
                        <a:rPr sz="1600" dirty="0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 </a:t>
                      </a:r>
                      <a:r>
                        <a:rPr sz="1600" dirty="0" err="1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legislativă</a:t>
                      </a:r>
                      <a:r>
                        <a:rPr sz="1600" dirty="0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 </a:t>
                      </a:r>
                      <a:r>
                        <a:rPr sz="1600" dirty="0" err="1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într</a:t>
                      </a:r>
                      <a:r>
                        <a:rPr sz="1600" dirty="0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-o </a:t>
                      </a:r>
                      <a:r>
                        <a:rPr sz="1600" dirty="0" err="1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activitate</a:t>
                      </a:r>
                      <a:r>
                        <a:rPr sz="1600" dirty="0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 de </a:t>
                      </a:r>
                      <a:r>
                        <a:rPr sz="1600" dirty="0" err="1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reglementare</a:t>
                      </a:r>
                      <a:r>
                        <a:rPr sz="1600" dirty="0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 care </a:t>
                      </a:r>
                      <a:r>
                        <a:rPr sz="1600" dirty="0" err="1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vizează</a:t>
                      </a:r>
                      <a:r>
                        <a:rPr sz="1600" dirty="0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 </a:t>
                      </a:r>
                      <a:r>
                        <a:rPr sz="1600" dirty="0" err="1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elaborarea</a:t>
                      </a:r>
                      <a:r>
                        <a:rPr sz="1600" dirty="0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 de </a:t>
                      </a:r>
                      <a:r>
                        <a:rPr sz="1600" dirty="0" err="1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proiecte</a:t>
                      </a:r>
                      <a:r>
                        <a:rPr sz="1600" dirty="0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 de </a:t>
                      </a:r>
                      <a:r>
                        <a:rPr sz="1600" dirty="0" err="1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acte</a:t>
                      </a:r>
                      <a:r>
                        <a:rPr sz="1600" dirty="0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 normative, </a:t>
                      </a:r>
                      <a:r>
                        <a:rPr sz="1600" dirty="0" err="1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instrucțiuni</a:t>
                      </a:r>
                      <a:r>
                        <a:rPr sz="1600" dirty="0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, </a:t>
                      </a:r>
                      <a:r>
                        <a:rPr sz="1600" dirty="0" err="1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metodologii</a:t>
                      </a:r>
                      <a:r>
                        <a:rPr sz="1600" dirty="0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, </a:t>
                      </a:r>
                      <a:r>
                        <a:rPr sz="1600" dirty="0" err="1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proceduri</a:t>
                      </a:r>
                      <a:r>
                        <a:rPr sz="1600" dirty="0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 </a:t>
                      </a:r>
                      <a:r>
                        <a:rPr sz="1600" dirty="0" err="1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și</a:t>
                      </a:r>
                      <a:r>
                        <a:rPr sz="1600" dirty="0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 </a:t>
                      </a:r>
                      <a:r>
                        <a:rPr sz="1600" dirty="0" err="1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ghiduri</a:t>
                      </a:r>
                      <a:r>
                        <a:rPr sz="1600" dirty="0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.</a:t>
                      </a:r>
                    </a:p>
                  </a:txBody>
                  <a:tcPr marL="66675" marR="66675" marT="47625" marB="47625">
                    <a:solidFill>
                      <a:srgbClr val="F7F9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dirty="0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1. </a:t>
                      </a:r>
                      <a:r>
                        <a:rPr sz="1600" dirty="0" err="1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Documente</a:t>
                      </a:r>
                      <a:r>
                        <a:rPr sz="1600" dirty="0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 care </a:t>
                      </a:r>
                      <a:r>
                        <a:rPr sz="1600" dirty="0" err="1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atestă</a:t>
                      </a:r>
                      <a:r>
                        <a:rPr sz="1600" dirty="0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 </a:t>
                      </a:r>
                      <a:r>
                        <a:rPr sz="1600" dirty="0" err="1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competența</a:t>
                      </a:r>
                      <a:r>
                        <a:rPr sz="1600" dirty="0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 </a:t>
                      </a:r>
                      <a:r>
                        <a:rPr sz="1600" dirty="0" err="1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specifică</a:t>
                      </a:r>
                      <a:r>
                        <a:rPr sz="1600" dirty="0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 / </a:t>
                      </a:r>
                      <a:r>
                        <a:rPr sz="1600" dirty="0" err="1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probă</a:t>
                      </a:r>
                      <a:r>
                        <a:rPr sz="1600" dirty="0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 </a:t>
                      </a:r>
                      <a:r>
                        <a:rPr sz="1600" dirty="0" err="1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suplimentară</a:t>
                      </a:r>
                      <a:r>
                        <a:rPr sz="1600" dirty="0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.</a:t>
                      </a:r>
                    </a:p>
                    <a:p>
                      <a:endParaRPr sz="1600" dirty="0">
                        <a:solidFill>
                          <a:srgbClr val="111111"/>
                        </a:solidFill>
                        <a:latin typeface="Open Sans"/>
                        <a:ea typeface="Open Sans"/>
                        <a:cs typeface="Open Sans"/>
                      </a:endParaRPr>
                    </a:p>
                    <a:p>
                      <a:endParaRPr lang="ro-RO" sz="1600" dirty="0" smtClean="0">
                        <a:solidFill>
                          <a:srgbClr val="FF0000"/>
                        </a:solidFill>
                        <a:latin typeface="Open Sans"/>
                        <a:ea typeface="Open Sans"/>
                        <a:cs typeface="Open Sans"/>
                      </a:endParaRPr>
                    </a:p>
                    <a:p>
                      <a:endParaRPr lang="ro-RO" sz="1600" dirty="0" smtClean="0">
                        <a:solidFill>
                          <a:srgbClr val="FF0000"/>
                        </a:solidFill>
                        <a:latin typeface="Open Sans"/>
                        <a:ea typeface="Open Sans"/>
                        <a:cs typeface="Open Sans"/>
                      </a:endParaRPr>
                    </a:p>
                    <a:p>
                      <a:r>
                        <a:rPr sz="1600" dirty="0" smtClean="0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2</a:t>
                      </a:r>
                      <a:r>
                        <a:rPr sz="1600" dirty="0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. </a:t>
                      </a:r>
                      <a:r>
                        <a:rPr sz="1600" dirty="0" err="1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Documente</a:t>
                      </a:r>
                      <a:r>
                        <a:rPr sz="1600" dirty="0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 care </a:t>
                      </a:r>
                      <a:r>
                        <a:rPr sz="1600" dirty="0" err="1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atestă</a:t>
                      </a:r>
                      <a:r>
                        <a:rPr sz="1600" dirty="0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 </a:t>
                      </a:r>
                      <a:r>
                        <a:rPr sz="1600" dirty="0" err="1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competența</a:t>
                      </a:r>
                      <a:r>
                        <a:rPr sz="1600" dirty="0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 </a:t>
                      </a:r>
                      <a:r>
                        <a:rPr sz="1600" dirty="0" err="1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specifică</a:t>
                      </a:r>
                      <a:r>
                        <a:rPr sz="1600" dirty="0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 / </a:t>
                      </a:r>
                      <a:r>
                        <a:rPr sz="1600" dirty="0" err="1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probă</a:t>
                      </a:r>
                      <a:r>
                        <a:rPr sz="1600" dirty="0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 </a:t>
                      </a:r>
                      <a:r>
                        <a:rPr sz="1600" dirty="0" err="1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suplimentară</a:t>
                      </a:r>
                      <a:r>
                        <a:rPr sz="1600" dirty="0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 / </a:t>
                      </a:r>
                      <a:r>
                        <a:rPr sz="1600" dirty="0" err="1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probă</a:t>
                      </a:r>
                      <a:r>
                        <a:rPr sz="1600" dirty="0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 </a:t>
                      </a:r>
                      <a:r>
                        <a:rPr sz="1600" dirty="0" err="1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scrisă</a:t>
                      </a:r>
                      <a:r>
                        <a:rPr sz="1600" dirty="0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 </a:t>
                      </a:r>
                      <a:r>
                        <a:rPr sz="1600" dirty="0" err="1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pentru</a:t>
                      </a:r>
                      <a:r>
                        <a:rPr sz="1600" dirty="0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 </a:t>
                      </a:r>
                      <a:r>
                        <a:rPr sz="1600" dirty="0" err="1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cunoștințele</a:t>
                      </a:r>
                      <a:r>
                        <a:rPr sz="1600" dirty="0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 </a:t>
                      </a:r>
                      <a:r>
                        <a:rPr sz="1600" dirty="0" err="1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și</a:t>
                      </a:r>
                      <a:r>
                        <a:rPr sz="1600" dirty="0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 </a:t>
                      </a:r>
                      <a:r>
                        <a:rPr sz="1600" dirty="0" err="1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abilitățile</a:t>
                      </a:r>
                      <a:r>
                        <a:rPr sz="1600" dirty="0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 care </a:t>
                      </a:r>
                      <a:r>
                        <a:rPr sz="1600" dirty="0" err="1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caracterizează</a:t>
                      </a:r>
                      <a:r>
                        <a:rPr sz="1600" dirty="0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 </a:t>
                      </a:r>
                      <a:r>
                        <a:rPr sz="1600" dirty="0" err="1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competența</a:t>
                      </a:r>
                      <a:r>
                        <a:rPr sz="1600" dirty="0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.</a:t>
                      </a:r>
                    </a:p>
                  </a:txBody>
                  <a:tcPr marL="66675" marR="66675" marT="47625" marB="47625">
                    <a:solidFill>
                      <a:srgbClr val="F7F9FB"/>
                    </a:solidFill>
                  </a:tcPr>
                </a:tc>
              </a:tr>
            </a:tbl>
          </a:graphicData>
        </a:graphic>
      </p:graphicFrame>
      <p:grpSp>
        <p:nvGrpSpPr>
          <p:cNvPr id="10" name="Group 20">
            <a:extLst>
              <a:ext uri="{FF2B5EF4-FFF2-40B4-BE49-F238E27FC236}">
                <a16:creationId xmlns:a16="http://schemas.microsoft.com/office/drawing/2014/main" xmlns="" id="{0078A772-4D16-AB79-7DD2-7072A75BEF4E}"/>
              </a:ext>
            </a:extLst>
          </p:cNvPr>
          <p:cNvGrpSpPr/>
          <p:nvPr/>
        </p:nvGrpSpPr>
        <p:grpSpPr>
          <a:xfrm>
            <a:off x="331524" y="277147"/>
            <a:ext cx="10264664" cy="1281649"/>
            <a:chOff x="0" y="0"/>
            <a:chExt cx="13686219" cy="1708866"/>
          </a:xfrm>
        </p:grpSpPr>
        <p:sp>
          <p:nvSpPr>
            <p:cNvPr id="11" name="Freeform 21">
              <a:extLst>
                <a:ext uri="{FF2B5EF4-FFF2-40B4-BE49-F238E27FC236}">
                  <a16:creationId xmlns:a16="http://schemas.microsoft.com/office/drawing/2014/main" xmlns="" id="{E983B12B-3891-BCB5-3628-1EBF1723E15A}"/>
                </a:ext>
              </a:extLst>
            </p:cNvPr>
            <p:cNvSpPr/>
            <p:nvPr/>
          </p:nvSpPr>
          <p:spPr>
            <a:xfrm>
              <a:off x="0" y="0"/>
              <a:ext cx="1708866" cy="1708866"/>
            </a:xfrm>
            <a:custGeom>
              <a:avLst/>
              <a:gdLst/>
              <a:ahLst/>
              <a:cxnLst/>
              <a:rect l="l" t="t" r="r" b="b"/>
              <a:pathLst>
                <a:path w="1708866" h="1708866">
                  <a:moveTo>
                    <a:pt x="0" y="0"/>
                  </a:moveTo>
                  <a:lnTo>
                    <a:pt x="1708866" y="0"/>
                  </a:lnTo>
                  <a:lnTo>
                    <a:pt x="1708866" y="1708866"/>
                  </a:lnTo>
                  <a:lnTo>
                    <a:pt x="0" y="17088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  <p:sp>
          <p:nvSpPr>
            <p:cNvPr id="12" name="TextBox 22">
              <a:extLst>
                <a:ext uri="{FF2B5EF4-FFF2-40B4-BE49-F238E27FC236}">
                  <a16:creationId xmlns:a16="http://schemas.microsoft.com/office/drawing/2014/main" xmlns="" id="{E9589912-8D8E-F486-4019-303FD88C605F}"/>
                </a:ext>
              </a:extLst>
            </p:cNvPr>
            <p:cNvSpPr txBox="1"/>
            <p:nvPr/>
          </p:nvSpPr>
          <p:spPr>
            <a:xfrm>
              <a:off x="1868037" y="563549"/>
              <a:ext cx="11818182" cy="53414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434"/>
                </a:lnSpc>
              </a:pPr>
              <a:r>
                <a:rPr lang="en-US" sz="2452" b="1" dirty="0">
                  <a:solidFill>
                    <a:srgbClr val="004990"/>
                  </a:solidFill>
                  <a:latin typeface="Cardo Bold"/>
                  <a:ea typeface="Cardo Bold"/>
                  <a:cs typeface="Cardo Bold"/>
                  <a:sym typeface="Cardo Bold"/>
                </a:rPr>
                <a:t>AGENȚIA NAȚIONALĂ A FUNCȚIONARILOR PUBLICI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506458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rcRect t="12505" b="1250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C918EF79-DFCE-452E-B491-5312520663F8}"/>
              </a:ext>
            </a:extLst>
          </p:cNvPr>
          <p:cNvSpPr>
            <a:spLocks noGrp="1"/>
          </p:cNvSpPr>
          <p:nvPr/>
        </p:nvSpPr>
        <p:spPr>
          <a:xfrm>
            <a:off x="14049375" y="0"/>
            <a:ext cx="4238625" cy="628650"/>
          </a:xfrm>
          <a:prstGeom prst="rect">
            <a:avLst/>
          </a:prstGeom>
          <a:ln w="0">
            <a:noFill/>
          </a:ln>
        </p:spPr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C971F762-99CC-4B07-93E5-6BD4E272B602}"/>
              </a:ext>
            </a:extLst>
          </p:cNvPr>
          <p:cNvSpPr>
            <a:spLocks noGrp="1"/>
          </p:cNvSpPr>
          <p:nvPr/>
        </p:nvSpPr>
        <p:spPr>
          <a:xfrm>
            <a:off x="13239750" y="0"/>
            <a:ext cx="857250" cy="628650"/>
          </a:xfrm>
          <a:prstGeom prst="rect">
            <a:avLst/>
          </a:prstGeom>
          <a:ln w="0">
            <a:noFill/>
          </a:ln>
        </p:spPr>
      </p:sp>
      <p:sp>
        <p:nvSpPr>
          <p:cNvPr id="6" name="title">
            <a:extLst>
              <a:ext uri="{FF2B5EF4-FFF2-40B4-BE49-F238E27FC236}">
                <a16:creationId xmlns:a16="http://schemas.microsoft.com/office/drawing/2014/main" xmlns="" id="{E7A45E22-F4B2-4934-B932-57E1E23760AE}"/>
              </a:ext>
            </a:extLst>
          </p:cNvPr>
          <p:cNvSpPr>
            <a:spLocks noGrp="1"/>
          </p:cNvSpPr>
          <p:nvPr/>
        </p:nvSpPr>
        <p:spPr>
          <a:xfrm>
            <a:off x="4572000" y="1428750"/>
            <a:ext cx="12382500" cy="952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3150" b="1">
                <a:solidFill>
                  <a:srgbClr val="003060"/>
                </a:solidFill>
                <a:latin typeface="Garet Bold"/>
                <a:ea typeface="Garet Bold"/>
                <a:cs typeface="Garet Bold"/>
              </a:defRPr>
            </a:pPr>
            <a:r>
              <a:rPr sz="3150" b="1" dirty="0" err="1">
                <a:solidFill>
                  <a:srgbClr val="003060"/>
                </a:solidFill>
                <a:latin typeface="Garet Bold"/>
                <a:ea typeface="Garet Bold"/>
                <a:cs typeface="Garet Bold"/>
              </a:rPr>
              <a:t>Documente</a:t>
            </a:r>
            <a:r>
              <a:rPr sz="3150" b="1" dirty="0">
                <a:solidFill>
                  <a:srgbClr val="003060"/>
                </a:solidFill>
                <a:latin typeface="Garet Bold"/>
                <a:ea typeface="Garet Bold"/>
                <a:cs typeface="Garet Bold"/>
              </a:rPr>
              <a:t> </a:t>
            </a:r>
            <a:r>
              <a:rPr sz="3150" b="1" dirty="0" err="1">
                <a:solidFill>
                  <a:srgbClr val="003060"/>
                </a:solidFill>
                <a:latin typeface="Garet Bold"/>
                <a:ea typeface="Garet Bold"/>
                <a:cs typeface="Garet Bold"/>
              </a:rPr>
              <a:t>și</a:t>
            </a:r>
            <a:r>
              <a:rPr sz="3150" b="1" dirty="0">
                <a:solidFill>
                  <a:srgbClr val="003060"/>
                </a:solidFill>
                <a:latin typeface="Garet Bold"/>
                <a:ea typeface="Garet Bold"/>
                <a:cs typeface="Garet Bold"/>
              </a:rPr>
              <a:t> </a:t>
            </a:r>
            <a:r>
              <a:rPr sz="3150" b="1" dirty="0" err="1">
                <a:solidFill>
                  <a:srgbClr val="003060"/>
                </a:solidFill>
                <a:latin typeface="Garet Bold"/>
                <a:ea typeface="Garet Bold"/>
                <a:cs typeface="Garet Bold"/>
              </a:rPr>
              <a:t>exemple</a:t>
            </a:r>
            <a:r>
              <a:rPr sz="3150" b="1" dirty="0">
                <a:solidFill>
                  <a:srgbClr val="003060"/>
                </a:solidFill>
                <a:latin typeface="Garet Bold"/>
                <a:ea typeface="Garet Bold"/>
                <a:cs typeface="Garet Bold"/>
              </a:rPr>
              <a:t> de </a:t>
            </a:r>
            <a:r>
              <a:rPr sz="3150" b="1" dirty="0" err="1">
                <a:solidFill>
                  <a:srgbClr val="003060"/>
                </a:solidFill>
                <a:latin typeface="Garet Bold"/>
                <a:ea typeface="Garet Bold"/>
                <a:cs typeface="Garet Bold"/>
              </a:rPr>
              <a:t>competențe</a:t>
            </a:r>
            <a:r>
              <a:rPr sz="3150" b="1" dirty="0">
                <a:solidFill>
                  <a:srgbClr val="003060"/>
                </a:solidFill>
                <a:latin typeface="Garet Bold"/>
                <a:ea typeface="Garet Bold"/>
                <a:cs typeface="Garet Bold"/>
              </a:rPr>
              <a:t> </a:t>
            </a:r>
            <a:r>
              <a:rPr sz="3150" b="1" dirty="0" err="1">
                <a:solidFill>
                  <a:srgbClr val="003060"/>
                </a:solidFill>
                <a:latin typeface="Garet Bold"/>
                <a:ea typeface="Garet Bold"/>
                <a:cs typeface="Garet Bold"/>
              </a:rPr>
              <a:t>specifice</a:t>
            </a:r>
            <a:endParaRPr sz="3150" b="1" dirty="0">
              <a:solidFill>
                <a:srgbClr val="003060"/>
              </a:solidFill>
              <a:latin typeface="Garet Bold"/>
              <a:ea typeface="Garet Bold"/>
              <a:cs typeface="Garet Bold"/>
            </a:endParaRPr>
          </a:p>
        </p:txBody>
      </p:sp>
      <p:sp>
        <p:nvSpPr>
          <p:cNvPr id="7" name="slide-number">
            <a:extLst>
              <a:ext uri="{FF2B5EF4-FFF2-40B4-BE49-F238E27FC236}">
                <a16:creationId xmlns:a16="http://schemas.microsoft.com/office/drawing/2014/main" xmlns="" id="{F687280E-C43B-4C0B-BCE7-BA70A54B75C8}"/>
              </a:ext>
            </a:extLst>
          </p:cNvPr>
          <p:cNvSpPr>
            <a:spLocks noGrp="1"/>
          </p:cNvSpPr>
          <p:nvPr/>
        </p:nvSpPr>
        <p:spPr>
          <a:xfrm>
            <a:off x="16764000" y="9429750"/>
            <a:ext cx="952500" cy="3333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r">
              <a:defRPr sz="1350" b="1">
                <a:solidFill>
                  <a:srgbClr val="004990"/>
                </a:solidFill>
                <a:latin typeface="Open Sans"/>
                <a:ea typeface="Open Sans"/>
                <a:cs typeface="Open Sans"/>
              </a:defRPr>
            </a:pPr>
            <a:r>
              <a:rPr sz="1350" b="1">
                <a:solidFill>
                  <a:srgbClr val="004990"/>
                </a:solidFill>
                <a:latin typeface="Open Sans"/>
                <a:ea typeface="Open Sans"/>
                <a:cs typeface="Open Sans"/>
              </a:rPr>
              <a:t>10</a:t>
            </a:r>
          </a:p>
        </p:txBody>
      </p:sp>
      <p:sp>
        <p:nvSpPr>
          <p:cNvPr id="8" name="text">
            <a:extLst>
              <a:ext uri="{FF2B5EF4-FFF2-40B4-BE49-F238E27FC236}">
                <a16:creationId xmlns:a16="http://schemas.microsoft.com/office/drawing/2014/main" xmlns="" id="{FEE71F3A-D8ED-4CBB-895F-7BB824F4DF32}"/>
              </a:ext>
            </a:extLst>
          </p:cNvPr>
          <p:cNvSpPr>
            <a:spLocks noGrp="1"/>
          </p:cNvSpPr>
          <p:nvPr/>
        </p:nvSpPr>
        <p:spPr>
          <a:xfrm>
            <a:off x="1333500" y="2857500"/>
            <a:ext cx="7048500" cy="590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1875" b="1">
                <a:solidFill>
                  <a:srgbClr val="003060"/>
                </a:solidFill>
                <a:latin typeface="Open Sans"/>
                <a:ea typeface="Open Sans"/>
                <a:cs typeface="Open Sans"/>
              </a:defRPr>
            </a:pPr>
            <a:r>
              <a:rPr sz="1875" b="1" dirty="0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DOCUMENTELE NECESARE PENTRU AVIZUL ANFP</a:t>
            </a:r>
          </a:p>
        </p:txBody>
      </p:sp>
      <p:sp>
        <p:nvSpPr>
          <p:cNvPr id="9" name="text">
            <a:extLst>
              <a:ext uri="{FF2B5EF4-FFF2-40B4-BE49-F238E27FC236}">
                <a16:creationId xmlns:a16="http://schemas.microsoft.com/office/drawing/2014/main" xmlns="" id="{4B1074C4-F062-4EE5-817E-9943D2E3CEEF}"/>
              </a:ext>
            </a:extLst>
          </p:cNvPr>
          <p:cNvSpPr>
            <a:spLocks noGrp="1"/>
          </p:cNvSpPr>
          <p:nvPr/>
        </p:nvSpPr>
        <p:spPr>
          <a:xfrm>
            <a:off x="1333500" y="3619500"/>
            <a:ext cx="6953250" cy="42862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1800" b="0">
                <a:solidFill>
                  <a:srgbClr val="111111"/>
                </a:solidFill>
                <a:latin typeface="Open Sans"/>
                <a:ea typeface="Open Sans"/>
                <a:cs typeface="Open Sans"/>
              </a:defRPr>
            </a:pPr>
            <a:r>
              <a:rPr sz="1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Documentele</a:t>
            </a:r>
            <a:r>
              <a:rPr sz="1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1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necesare</a:t>
            </a:r>
            <a:r>
              <a:rPr sz="1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1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pentru</a:t>
            </a:r>
            <a:r>
              <a:rPr sz="1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1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obținerea</a:t>
            </a:r>
            <a:r>
              <a:rPr sz="1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1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avizului</a:t>
            </a:r>
            <a:r>
              <a:rPr sz="1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ANFP se </a:t>
            </a:r>
            <a:r>
              <a:rPr sz="1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regăsesc</a:t>
            </a:r>
            <a:r>
              <a:rPr sz="1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1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în</a:t>
            </a:r>
            <a:r>
              <a:rPr sz="1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format </a:t>
            </a:r>
            <a:r>
              <a:rPr sz="1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editabil</a:t>
            </a:r>
            <a:r>
              <a:rPr sz="1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1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pe</a:t>
            </a:r>
            <a:r>
              <a:rPr sz="1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site-</a:t>
            </a:r>
            <a:r>
              <a:rPr sz="1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ul</a:t>
            </a:r>
            <a:r>
              <a:rPr sz="1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1800" b="0" dirty="0" smtClean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ANFP</a:t>
            </a:r>
            <a:r>
              <a:rPr lang="ro-RO" sz="1800" b="0" dirty="0" smtClean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la următorul link</a:t>
            </a:r>
            <a:r>
              <a:rPr sz="1800" b="0" dirty="0" smtClean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:</a:t>
            </a:r>
            <a:endParaRPr sz="1800" b="0" dirty="0">
              <a:solidFill>
                <a:srgbClr val="111111"/>
              </a:solidFill>
              <a:latin typeface="Open Sans"/>
              <a:ea typeface="Open Sans"/>
              <a:cs typeface="Open Sans"/>
            </a:endParaRPr>
          </a:p>
          <a:p>
            <a:endParaRPr sz="1800" b="0" dirty="0">
              <a:solidFill>
                <a:srgbClr val="111111"/>
              </a:solidFill>
              <a:latin typeface="Open Sans"/>
              <a:ea typeface="Open Sans"/>
              <a:cs typeface="Open Sans"/>
            </a:endParaRPr>
          </a:p>
          <a:p>
            <a:pPr algn="l">
              <a:defRPr sz="1800" b="0">
                <a:solidFill>
                  <a:srgbClr val="111111"/>
                </a:solidFill>
                <a:latin typeface="Open Sans"/>
                <a:ea typeface="Open Sans"/>
                <a:cs typeface="Open Sans"/>
              </a:defRPr>
            </a:pPr>
            <a:r>
              <a:rPr sz="1800" b="0" dirty="0">
                <a:solidFill>
                  <a:srgbClr val="111111"/>
                </a:solidFill>
                <a:latin typeface="Open Sans"/>
                <a:ea typeface="Open Sans"/>
                <a:cs typeface="Open Sans"/>
                <a:hlinkClick r:id="rId4"/>
              </a:rPr>
              <a:t>https://</a:t>
            </a:r>
            <a:r>
              <a:rPr sz="1800" b="0" dirty="0" smtClean="0">
                <a:solidFill>
                  <a:srgbClr val="111111"/>
                </a:solidFill>
                <a:latin typeface="Open Sans"/>
                <a:ea typeface="Open Sans"/>
                <a:cs typeface="Open Sans"/>
                <a:hlinkClick r:id="rId4"/>
              </a:rPr>
              <a:t>view.officeapps.live.com/op/view.aspx?src=https%3A%2F%2Fwww.anfp.gov.ro%2FR%2FDoc%2F2024%2FMETODOLOGII%2Fanexe.docx&amp;wdOrigin=BROWSELINK</a:t>
            </a:r>
            <a:r>
              <a:rPr lang="ro-RO" sz="1800" b="0" dirty="0" smtClean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endParaRPr sz="1800" b="0" dirty="0">
              <a:solidFill>
                <a:srgbClr val="111111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0" name="text">
            <a:extLst>
              <a:ext uri="{FF2B5EF4-FFF2-40B4-BE49-F238E27FC236}">
                <a16:creationId xmlns:a16="http://schemas.microsoft.com/office/drawing/2014/main" xmlns="" id="{18D3CCD6-3A12-486B-94FF-A2D3AC0AAD68}"/>
              </a:ext>
            </a:extLst>
          </p:cNvPr>
          <p:cNvSpPr>
            <a:spLocks noGrp="1"/>
          </p:cNvSpPr>
          <p:nvPr/>
        </p:nvSpPr>
        <p:spPr>
          <a:xfrm>
            <a:off x="9620250" y="2857500"/>
            <a:ext cx="6953250" cy="590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1875" b="1">
                <a:solidFill>
                  <a:srgbClr val="003060"/>
                </a:solidFill>
                <a:latin typeface="Open Sans"/>
                <a:ea typeface="Open Sans"/>
                <a:cs typeface="Open Sans"/>
              </a:defRPr>
            </a:pPr>
            <a:r>
              <a:rPr sz="1875" b="1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COMPENDIUL DE COMPETENȚE SPECIFICE</a:t>
            </a:r>
          </a:p>
        </p:txBody>
      </p:sp>
      <p:grpSp>
        <p:nvGrpSpPr>
          <p:cNvPr id="17" name="Group 33"/>
          <p:cNvGrpSpPr/>
          <p:nvPr/>
        </p:nvGrpSpPr>
        <p:grpSpPr>
          <a:xfrm>
            <a:off x="0" y="8043180"/>
            <a:ext cx="18288000" cy="2352675"/>
            <a:chOff x="0" y="-57150"/>
            <a:chExt cx="2363732" cy="489176"/>
          </a:xfrm>
        </p:grpSpPr>
        <p:sp>
          <p:nvSpPr>
            <p:cNvPr id="18" name="Freeform 34"/>
            <p:cNvSpPr/>
            <p:nvPr/>
          </p:nvSpPr>
          <p:spPr>
            <a:xfrm>
              <a:off x="11291" y="0"/>
              <a:ext cx="2352441" cy="432026"/>
            </a:xfrm>
            <a:custGeom>
              <a:avLst/>
              <a:gdLst/>
              <a:ahLst/>
              <a:cxnLst/>
              <a:rect l="l" t="t" r="r" b="b"/>
              <a:pathLst>
                <a:path w="2352441" h="432026">
                  <a:moveTo>
                    <a:pt x="16469" y="0"/>
                  </a:moveTo>
                  <a:lnTo>
                    <a:pt x="2335972" y="0"/>
                  </a:lnTo>
                  <a:cubicBezTo>
                    <a:pt x="2345068" y="0"/>
                    <a:pt x="2352441" y="7373"/>
                    <a:pt x="2352441" y="16469"/>
                  </a:cubicBezTo>
                  <a:lnTo>
                    <a:pt x="2352441" y="415557"/>
                  </a:lnTo>
                  <a:cubicBezTo>
                    <a:pt x="2352441" y="419925"/>
                    <a:pt x="2350706" y="424114"/>
                    <a:pt x="2347617" y="427202"/>
                  </a:cubicBezTo>
                  <a:cubicBezTo>
                    <a:pt x="2344529" y="430291"/>
                    <a:pt x="2340340" y="432026"/>
                    <a:pt x="2335972" y="432026"/>
                  </a:cubicBezTo>
                  <a:lnTo>
                    <a:pt x="16469" y="432026"/>
                  </a:lnTo>
                  <a:cubicBezTo>
                    <a:pt x="12101" y="432026"/>
                    <a:pt x="7912" y="430291"/>
                    <a:pt x="4824" y="427202"/>
                  </a:cubicBezTo>
                  <a:cubicBezTo>
                    <a:pt x="1735" y="424114"/>
                    <a:pt x="0" y="419925"/>
                    <a:pt x="0" y="415557"/>
                  </a:cubicBezTo>
                  <a:lnTo>
                    <a:pt x="0" y="16469"/>
                  </a:lnTo>
                  <a:cubicBezTo>
                    <a:pt x="0" y="12101"/>
                    <a:pt x="1735" y="7912"/>
                    <a:pt x="4824" y="4824"/>
                  </a:cubicBezTo>
                  <a:cubicBezTo>
                    <a:pt x="7912" y="1735"/>
                    <a:pt x="12101" y="0"/>
                    <a:pt x="16469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003060">
                    <a:alpha val="0"/>
                  </a:srgbClr>
                </a:gs>
                <a:gs pos="50000">
                  <a:srgbClr val="003060">
                    <a:alpha val="100000"/>
                  </a:srgbClr>
                </a:gs>
                <a:gs pos="100000">
                  <a:srgbClr val="003060">
                    <a:alpha val="100000"/>
                  </a:srgbClr>
                </a:gs>
              </a:gsLst>
              <a:lin ang="0"/>
            </a:gradFill>
          </p:spPr>
        </p:sp>
        <p:sp>
          <p:nvSpPr>
            <p:cNvPr id="19" name="TextBox 35"/>
            <p:cNvSpPr txBox="1"/>
            <p:nvPr/>
          </p:nvSpPr>
          <p:spPr>
            <a:xfrm>
              <a:off x="0" y="-57150"/>
              <a:ext cx="2352441" cy="48917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00"/>
                </a:lnSpc>
              </a:pPr>
              <a:endParaRPr>
                <a:solidFill>
                  <a:srgbClr val="004990"/>
                </a:solidFill>
              </a:endParaRPr>
            </a:p>
          </p:txBody>
        </p:sp>
      </p:grpSp>
      <p:sp>
        <p:nvSpPr>
          <p:cNvPr id="11" name="text">
            <a:extLst>
              <a:ext uri="{FF2B5EF4-FFF2-40B4-BE49-F238E27FC236}">
                <a16:creationId xmlns:a16="http://schemas.microsoft.com/office/drawing/2014/main" xmlns="" id="{75A61435-8361-4AD2-9CAC-6E976E0F832C}"/>
              </a:ext>
            </a:extLst>
          </p:cNvPr>
          <p:cNvSpPr>
            <a:spLocks noGrp="1"/>
          </p:cNvSpPr>
          <p:nvPr/>
        </p:nvSpPr>
        <p:spPr>
          <a:xfrm>
            <a:off x="9620250" y="3619500"/>
            <a:ext cx="6953250" cy="42862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1800" b="0">
                <a:solidFill>
                  <a:srgbClr val="111111"/>
                </a:solidFill>
                <a:latin typeface="Open Sans"/>
                <a:ea typeface="Open Sans"/>
                <a:cs typeface="Open Sans"/>
              </a:defRPr>
            </a:pPr>
            <a:r>
              <a:rPr sz="1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Pentru</a:t>
            </a:r>
            <a:r>
              <a:rPr sz="1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1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exemple</a:t>
            </a:r>
            <a:r>
              <a:rPr sz="1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de </a:t>
            </a:r>
            <a:r>
              <a:rPr sz="1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competențe</a:t>
            </a:r>
            <a:r>
              <a:rPr sz="1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1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specifice</a:t>
            </a:r>
            <a:r>
              <a:rPr sz="1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, </a:t>
            </a:r>
            <a:r>
              <a:rPr sz="1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consultați</a:t>
            </a:r>
            <a:r>
              <a:rPr sz="1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1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Livrabilul</a:t>
            </a:r>
            <a:r>
              <a:rPr sz="1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5, </a:t>
            </a:r>
            <a:r>
              <a:rPr sz="1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anexa</a:t>
            </a:r>
            <a:r>
              <a:rPr sz="1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1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nr</a:t>
            </a:r>
            <a:r>
              <a:rPr sz="1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. 4 – </a:t>
            </a:r>
            <a:r>
              <a:rPr sz="1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Compendiu</a:t>
            </a:r>
            <a:r>
              <a:rPr sz="1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de </a:t>
            </a:r>
            <a:r>
              <a:rPr sz="1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competențe</a:t>
            </a:r>
            <a:r>
              <a:rPr sz="1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1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specifice</a:t>
            </a:r>
            <a:r>
              <a:rPr sz="1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, </a:t>
            </a:r>
            <a:r>
              <a:rPr sz="1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realizat</a:t>
            </a:r>
            <a:r>
              <a:rPr sz="1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1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în</a:t>
            </a:r>
            <a:r>
              <a:rPr sz="1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1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cadrul</a:t>
            </a:r>
            <a:r>
              <a:rPr sz="1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1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Jalonului</a:t>
            </a:r>
            <a:r>
              <a:rPr sz="1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419 – Cadre de </a:t>
            </a:r>
            <a:r>
              <a:rPr sz="1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competență</a:t>
            </a:r>
            <a:r>
              <a:rPr sz="1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1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operaționale</a:t>
            </a:r>
            <a:r>
              <a:rPr sz="1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1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în</a:t>
            </a:r>
            <a:r>
              <a:rPr sz="1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1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administrația</a:t>
            </a:r>
            <a:r>
              <a:rPr sz="1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1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publică</a:t>
            </a:r>
            <a:r>
              <a:rPr sz="1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1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centrală</a:t>
            </a:r>
            <a:r>
              <a:rPr sz="1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– </a:t>
            </a:r>
            <a:r>
              <a:rPr sz="1800" b="0" dirty="0" smtClean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PNRR</a:t>
            </a:r>
            <a:r>
              <a:rPr lang="ro-RO" sz="1800" b="0" dirty="0" smtClean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, ce poate fi accesat la următorul link</a:t>
            </a:r>
            <a:r>
              <a:rPr sz="1800" b="0" dirty="0" smtClean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:</a:t>
            </a:r>
            <a:endParaRPr sz="1800" b="0" dirty="0">
              <a:solidFill>
                <a:srgbClr val="111111"/>
              </a:solidFill>
              <a:latin typeface="Open Sans"/>
              <a:ea typeface="Open Sans"/>
              <a:cs typeface="Open Sans"/>
            </a:endParaRPr>
          </a:p>
          <a:p>
            <a:endParaRPr sz="1800" b="0" dirty="0">
              <a:solidFill>
                <a:srgbClr val="111111"/>
              </a:solidFill>
              <a:latin typeface="Open Sans"/>
              <a:ea typeface="Open Sans"/>
              <a:cs typeface="Open Sans"/>
            </a:endParaRPr>
          </a:p>
          <a:p>
            <a:pPr algn="l">
              <a:defRPr sz="1800" b="0">
                <a:solidFill>
                  <a:srgbClr val="111111"/>
                </a:solidFill>
                <a:latin typeface="Open Sans"/>
                <a:ea typeface="Open Sans"/>
                <a:cs typeface="Open Sans"/>
              </a:defRPr>
            </a:pPr>
            <a:r>
              <a:rPr sz="1800" b="0" dirty="0">
                <a:solidFill>
                  <a:srgbClr val="111111"/>
                </a:solidFill>
                <a:latin typeface="Open Sans"/>
                <a:ea typeface="Open Sans"/>
                <a:cs typeface="Open Sans"/>
                <a:hlinkClick r:id="rId5"/>
              </a:rPr>
              <a:t>https://</a:t>
            </a:r>
            <a:r>
              <a:rPr sz="1800" b="0" dirty="0" smtClean="0">
                <a:solidFill>
                  <a:srgbClr val="111111"/>
                </a:solidFill>
                <a:latin typeface="Open Sans"/>
                <a:ea typeface="Open Sans"/>
                <a:cs typeface="Open Sans"/>
                <a:hlinkClick r:id="rId5"/>
              </a:rPr>
              <a:t>www.anfp.gov.ro/media/nmehijrl/livrabil-5-anexa-nr-4-compendiu-de-competen%C8%9Be-specificedocx.pdf</a:t>
            </a:r>
            <a:r>
              <a:rPr lang="ro-RO" sz="1800" b="0" dirty="0" smtClean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endParaRPr sz="1800" b="0" dirty="0">
              <a:solidFill>
                <a:srgbClr val="111111"/>
              </a:solidFill>
              <a:latin typeface="Open Sans"/>
              <a:ea typeface="Open Sans"/>
              <a:cs typeface="Open Sans"/>
            </a:endParaRPr>
          </a:p>
        </p:txBody>
      </p:sp>
      <p:grpSp>
        <p:nvGrpSpPr>
          <p:cNvPr id="14" name="Group 20">
            <a:extLst>
              <a:ext uri="{FF2B5EF4-FFF2-40B4-BE49-F238E27FC236}">
                <a16:creationId xmlns:a16="http://schemas.microsoft.com/office/drawing/2014/main" xmlns="" id="{0078A772-4D16-AB79-7DD2-7072A75BEF4E}"/>
              </a:ext>
            </a:extLst>
          </p:cNvPr>
          <p:cNvGrpSpPr/>
          <p:nvPr/>
        </p:nvGrpSpPr>
        <p:grpSpPr>
          <a:xfrm>
            <a:off x="331524" y="277147"/>
            <a:ext cx="10264664" cy="1281649"/>
            <a:chOff x="0" y="0"/>
            <a:chExt cx="13686219" cy="1708866"/>
          </a:xfrm>
        </p:grpSpPr>
        <p:sp>
          <p:nvSpPr>
            <p:cNvPr id="15" name="Freeform 21">
              <a:extLst>
                <a:ext uri="{FF2B5EF4-FFF2-40B4-BE49-F238E27FC236}">
                  <a16:creationId xmlns:a16="http://schemas.microsoft.com/office/drawing/2014/main" xmlns="" id="{E983B12B-3891-BCB5-3628-1EBF1723E15A}"/>
                </a:ext>
              </a:extLst>
            </p:cNvPr>
            <p:cNvSpPr/>
            <p:nvPr/>
          </p:nvSpPr>
          <p:spPr>
            <a:xfrm>
              <a:off x="0" y="0"/>
              <a:ext cx="1708866" cy="1708866"/>
            </a:xfrm>
            <a:custGeom>
              <a:avLst/>
              <a:gdLst/>
              <a:ahLst/>
              <a:cxnLst/>
              <a:rect l="l" t="t" r="r" b="b"/>
              <a:pathLst>
                <a:path w="1708866" h="1708866">
                  <a:moveTo>
                    <a:pt x="0" y="0"/>
                  </a:moveTo>
                  <a:lnTo>
                    <a:pt x="1708866" y="0"/>
                  </a:lnTo>
                  <a:lnTo>
                    <a:pt x="1708866" y="1708866"/>
                  </a:lnTo>
                  <a:lnTo>
                    <a:pt x="0" y="17088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  <p:sp>
          <p:nvSpPr>
            <p:cNvPr id="16" name="TextBox 22">
              <a:extLst>
                <a:ext uri="{FF2B5EF4-FFF2-40B4-BE49-F238E27FC236}">
                  <a16:creationId xmlns:a16="http://schemas.microsoft.com/office/drawing/2014/main" xmlns="" id="{E9589912-8D8E-F486-4019-303FD88C605F}"/>
                </a:ext>
              </a:extLst>
            </p:cNvPr>
            <p:cNvSpPr txBox="1"/>
            <p:nvPr/>
          </p:nvSpPr>
          <p:spPr>
            <a:xfrm>
              <a:off x="1868037" y="563549"/>
              <a:ext cx="11818182" cy="53414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434"/>
                </a:lnSpc>
              </a:pPr>
              <a:r>
                <a:rPr lang="en-US" sz="2452" b="1" dirty="0">
                  <a:solidFill>
                    <a:srgbClr val="004990"/>
                  </a:solidFill>
                  <a:latin typeface="Cardo Bold"/>
                  <a:ea typeface="Cardo Bold"/>
                  <a:cs typeface="Cardo Bold"/>
                  <a:sym typeface="Cardo Bold"/>
                </a:rPr>
                <a:t>AGENȚIA NAȚIONALĂ A FUNCȚIONARILOR PUBLICI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234161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rcRect t="12505" b="1250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itle">
            <a:extLst>
              <a:ext uri="{FF2B5EF4-FFF2-40B4-BE49-F238E27FC236}">
                <a16:creationId xmlns:a16="http://schemas.microsoft.com/office/drawing/2014/main" xmlns="" id="{6FCEDBB0-5217-4142-96FB-893BBAC1844E}"/>
              </a:ext>
            </a:extLst>
          </p:cNvPr>
          <p:cNvSpPr>
            <a:spLocks noGrp="1"/>
          </p:cNvSpPr>
          <p:nvPr/>
        </p:nvSpPr>
        <p:spPr>
          <a:xfrm>
            <a:off x="5638800" y="1428750"/>
            <a:ext cx="11315700" cy="952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3300" b="1">
                <a:solidFill>
                  <a:srgbClr val="003060"/>
                </a:solidFill>
                <a:latin typeface="Garet Bold"/>
                <a:ea typeface="Garet Bold"/>
                <a:cs typeface="Garet Bold"/>
              </a:defRPr>
            </a:pPr>
            <a:r>
              <a:rPr sz="3300" b="1" dirty="0">
                <a:solidFill>
                  <a:srgbClr val="003060"/>
                </a:solidFill>
                <a:latin typeface="Garet Bold"/>
                <a:ea typeface="Garet Bold"/>
                <a:cs typeface="Garet Bold"/>
              </a:rPr>
              <a:t>FIȘA POSTULUI STANDARDIZATĂ</a:t>
            </a:r>
          </a:p>
        </p:txBody>
      </p:sp>
      <p:sp>
        <p:nvSpPr>
          <p:cNvPr id="6" name="slide-number">
            <a:extLst>
              <a:ext uri="{FF2B5EF4-FFF2-40B4-BE49-F238E27FC236}">
                <a16:creationId xmlns:a16="http://schemas.microsoft.com/office/drawing/2014/main" xmlns="" id="{0E3FFA33-7B84-4B5B-803D-61F02FAC602C}"/>
              </a:ext>
            </a:extLst>
          </p:cNvPr>
          <p:cNvSpPr>
            <a:spLocks noGrp="1"/>
          </p:cNvSpPr>
          <p:nvPr/>
        </p:nvSpPr>
        <p:spPr>
          <a:xfrm>
            <a:off x="16764000" y="9429750"/>
            <a:ext cx="952500" cy="3333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r">
              <a:defRPr sz="1350" b="1">
                <a:solidFill>
                  <a:srgbClr val="004990"/>
                </a:solidFill>
                <a:latin typeface="Open Sans"/>
                <a:ea typeface="Open Sans"/>
                <a:cs typeface="Open Sans"/>
              </a:defRPr>
            </a:pPr>
            <a:r>
              <a:rPr sz="1350" b="1">
                <a:solidFill>
                  <a:srgbClr val="004990"/>
                </a:solidFill>
                <a:latin typeface="Open Sans"/>
                <a:ea typeface="Open Sans"/>
                <a:cs typeface="Open Sans"/>
              </a:rPr>
              <a:t>11</a:t>
            </a:r>
          </a:p>
        </p:txBody>
      </p:sp>
      <p:sp>
        <p:nvSpPr>
          <p:cNvPr id="7" name="body">
            <a:extLst>
              <a:ext uri="{FF2B5EF4-FFF2-40B4-BE49-F238E27FC236}">
                <a16:creationId xmlns:a16="http://schemas.microsoft.com/office/drawing/2014/main" xmlns="" id="{B7B72941-2078-4397-9BAB-8B7414D0C1AA}"/>
              </a:ext>
            </a:extLst>
          </p:cNvPr>
          <p:cNvSpPr>
            <a:spLocks noGrp="1"/>
          </p:cNvSpPr>
          <p:nvPr/>
        </p:nvSpPr>
        <p:spPr>
          <a:xfrm>
            <a:off x="1285875" y="2714625"/>
            <a:ext cx="15621000" cy="65722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just">
              <a:defRPr sz="2175" b="0">
                <a:solidFill>
                  <a:srgbClr val="111111"/>
                </a:solidFill>
                <a:latin typeface="Open Sans"/>
                <a:ea typeface="Open Sans"/>
                <a:cs typeface="Open Sans"/>
              </a:defRPr>
            </a:pP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Ultimul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pas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în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stabilirea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competențelor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specifice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este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FF0000"/>
                </a:solidFill>
                <a:latin typeface="Open Sans"/>
                <a:ea typeface="Open Sans"/>
                <a:cs typeface="Open Sans"/>
              </a:rPr>
              <a:t>completarea</a:t>
            </a:r>
            <a:r>
              <a:rPr sz="3200" b="0" dirty="0">
                <a:solidFill>
                  <a:srgbClr val="FF0000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FF0000"/>
                </a:solidFill>
                <a:latin typeface="Open Sans"/>
                <a:ea typeface="Open Sans"/>
                <a:cs typeface="Open Sans"/>
              </a:rPr>
              <a:t>și</a:t>
            </a:r>
            <a:r>
              <a:rPr sz="3200" b="0" dirty="0">
                <a:solidFill>
                  <a:srgbClr val="FF0000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FF0000"/>
                </a:solidFill>
                <a:latin typeface="Open Sans"/>
                <a:ea typeface="Open Sans"/>
                <a:cs typeface="Open Sans"/>
              </a:rPr>
              <a:t>aprobarea</a:t>
            </a:r>
            <a:r>
              <a:rPr sz="3200" b="0" dirty="0">
                <a:solidFill>
                  <a:srgbClr val="FF0000"/>
                </a:solidFill>
                <a:latin typeface="Open Sans"/>
                <a:ea typeface="Open Sans"/>
                <a:cs typeface="Open Sans"/>
              </a:rPr>
              <a:t> FIȘEI POSTULUI </a:t>
            </a:r>
            <a:r>
              <a:rPr sz="3200" b="0" dirty="0" smtClean="0">
                <a:solidFill>
                  <a:srgbClr val="FF0000"/>
                </a:solidFill>
                <a:latin typeface="Open Sans"/>
                <a:ea typeface="Open Sans"/>
                <a:cs typeface="Open Sans"/>
              </a:rPr>
              <a:t>STANDARDIZAT</a:t>
            </a:r>
            <a:r>
              <a:rPr lang="ro-RO" sz="3200" dirty="0">
                <a:solidFill>
                  <a:srgbClr val="FF0000"/>
                </a:solidFill>
                <a:latin typeface="Open Sans"/>
                <a:ea typeface="Open Sans"/>
                <a:cs typeface="Open Sans"/>
              </a:rPr>
              <a:t>Ă</a:t>
            </a:r>
            <a:r>
              <a:rPr sz="3200" b="0" dirty="0" smtClean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 smtClean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aferent</a:t>
            </a:r>
            <a:r>
              <a:rPr lang="ro-RO" sz="320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ă</a:t>
            </a:r>
            <a:r>
              <a:rPr sz="3200" b="0" dirty="0" smtClean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fiecărei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funcții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publice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:</a:t>
            </a:r>
          </a:p>
          <a:p>
            <a:pPr algn="just"/>
            <a:endParaRPr sz="3200" b="0" dirty="0">
              <a:solidFill>
                <a:srgbClr val="111111"/>
              </a:solidFill>
              <a:latin typeface="Open Sans"/>
              <a:ea typeface="Open Sans"/>
              <a:cs typeface="Open Sans"/>
            </a:endParaRPr>
          </a:p>
          <a:p>
            <a:pPr algn="just">
              <a:defRPr sz="2175" b="0">
                <a:solidFill>
                  <a:srgbClr val="111111"/>
                </a:solidFill>
                <a:latin typeface="Open Sans"/>
                <a:ea typeface="Open Sans"/>
                <a:cs typeface="Open Sans"/>
              </a:defRPr>
            </a:pP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• cu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unul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până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la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trei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domenii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 smtClean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funcționale</a:t>
            </a:r>
            <a:r>
              <a:rPr sz="3200" b="0" dirty="0" smtClean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lang="ro-RO" sz="3200" b="0" dirty="0" smtClean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(</a:t>
            </a:r>
            <a:r>
              <a:rPr sz="3200" b="0" dirty="0" smtClean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care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trebuie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să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reflecte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scopul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și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atribuțiile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preponderente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din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fișa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 smtClean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postului</a:t>
            </a:r>
            <a:r>
              <a:rPr lang="ro-RO" sz="3200" b="0" dirty="0" smtClean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)</a:t>
            </a:r>
            <a:r>
              <a:rPr sz="3200" b="0" dirty="0" smtClean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;</a:t>
            </a:r>
            <a:endParaRPr sz="3200" b="0" dirty="0">
              <a:solidFill>
                <a:srgbClr val="111111"/>
              </a:solidFill>
              <a:latin typeface="Open Sans"/>
              <a:ea typeface="Open Sans"/>
              <a:cs typeface="Open Sans"/>
            </a:endParaRPr>
          </a:p>
          <a:p>
            <a:pPr algn="just"/>
            <a:endParaRPr sz="3200" b="0" dirty="0">
              <a:solidFill>
                <a:srgbClr val="111111"/>
              </a:solidFill>
              <a:latin typeface="Open Sans"/>
              <a:ea typeface="Open Sans"/>
              <a:cs typeface="Open Sans"/>
            </a:endParaRPr>
          </a:p>
          <a:p>
            <a:pPr algn="just">
              <a:defRPr sz="2175" b="0">
                <a:solidFill>
                  <a:srgbClr val="111111"/>
                </a:solidFill>
                <a:latin typeface="Open Sans"/>
                <a:ea typeface="Open Sans"/>
                <a:cs typeface="Open Sans"/>
              </a:defRPr>
            </a:pP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• cu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competențele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generale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și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nivelul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de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complexitate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al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competenței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generale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corespunzător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fiecărei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categorii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de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funcții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publice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căreia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i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se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aplică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;</a:t>
            </a:r>
          </a:p>
          <a:p>
            <a:pPr algn="just"/>
            <a:endParaRPr sz="3200" b="0" dirty="0">
              <a:solidFill>
                <a:srgbClr val="111111"/>
              </a:solidFill>
              <a:latin typeface="Open Sans"/>
              <a:ea typeface="Open Sans"/>
              <a:cs typeface="Open Sans"/>
            </a:endParaRPr>
          </a:p>
          <a:p>
            <a:pPr algn="just">
              <a:defRPr sz="2175" b="0">
                <a:solidFill>
                  <a:srgbClr val="111111"/>
                </a:solidFill>
                <a:latin typeface="Open Sans"/>
                <a:ea typeface="Open Sans"/>
                <a:cs typeface="Open Sans"/>
              </a:defRPr>
            </a:pP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• cu </a:t>
            </a:r>
            <a:r>
              <a:rPr sz="3200" b="0" dirty="0" err="1" smtClean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competența</a:t>
            </a:r>
            <a:r>
              <a:rPr lang="ro-RO" sz="320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/</a:t>
            </a:r>
            <a:r>
              <a:rPr sz="3200" b="0" dirty="0" err="1" smtClean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competențele</a:t>
            </a:r>
            <a:r>
              <a:rPr sz="3200" b="0" dirty="0" smtClean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lang="ro-RO" sz="3200" b="0" dirty="0" smtClean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specifică/</a:t>
            </a:r>
            <a:r>
              <a:rPr sz="3200" b="0" dirty="0" err="1" smtClean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specifice</a:t>
            </a:r>
            <a:r>
              <a:rPr sz="3200" b="0" dirty="0" smtClean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avizate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de ANFP.</a:t>
            </a:r>
          </a:p>
        </p:txBody>
      </p:sp>
      <p:grpSp>
        <p:nvGrpSpPr>
          <p:cNvPr id="10" name="Group 20">
            <a:extLst>
              <a:ext uri="{FF2B5EF4-FFF2-40B4-BE49-F238E27FC236}">
                <a16:creationId xmlns:a16="http://schemas.microsoft.com/office/drawing/2014/main" xmlns="" id="{0078A772-4D16-AB79-7DD2-7072A75BEF4E}"/>
              </a:ext>
            </a:extLst>
          </p:cNvPr>
          <p:cNvGrpSpPr/>
          <p:nvPr/>
        </p:nvGrpSpPr>
        <p:grpSpPr>
          <a:xfrm>
            <a:off x="331524" y="277147"/>
            <a:ext cx="10264664" cy="1281649"/>
            <a:chOff x="0" y="0"/>
            <a:chExt cx="13686219" cy="1708866"/>
          </a:xfrm>
        </p:grpSpPr>
        <p:sp>
          <p:nvSpPr>
            <p:cNvPr id="11" name="Freeform 21">
              <a:extLst>
                <a:ext uri="{FF2B5EF4-FFF2-40B4-BE49-F238E27FC236}">
                  <a16:creationId xmlns:a16="http://schemas.microsoft.com/office/drawing/2014/main" xmlns="" id="{E983B12B-3891-BCB5-3628-1EBF1723E15A}"/>
                </a:ext>
              </a:extLst>
            </p:cNvPr>
            <p:cNvSpPr/>
            <p:nvPr/>
          </p:nvSpPr>
          <p:spPr>
            <a:xfrm>
              <a:off x="0" y="0"/>
              <a:ext cx="1708866" cy="1708866"/>
            </a:xfrm>
            <a:custGeom>
              <a:avLst/>
              <a:gdLst/>
              <a:ahLst/>
              <a:cxnLst/>
              <a:rect l="l" t="t" r="r" b="b"/>
              <a:pathLst>
                <a:path w="1708866" h="1708866">
                  <a:moveTo>
                    <a:pt x="0" y="0"/>
                  </a:moveTo>
                  <a:lnTo>
                    <a:pt x="1708866" y="0"/>
                  </a:lnTo>
                  <a:lnTo>
                    <a:pt x="1708866" y="1708866"/>
                  </a:lnTo>
                  <a:lnTo>
                    <a:pt x="0" y="17088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  <p:sp>
          <p:nvSpPr>
            <p:cNvPr id="12" name="TextBox 22">
              <a:extLst>
                <a:ext uri="{FF2B5EF4-FFF2-40B4-BE49-F238E27FC236}">
                  <a16:creationId xmlns:a16="http://schemas.microsoft.com/office/drawing/2014/main" xmlns="" id="{E9589912-8D8E-F486-4019-303FD88C605F}"/>
                </a:ext>
              </a:extLst>
            </p:cNvPr>
            <p:cNvSpPr txBox="1"/>
            <p:nvPr/>
          </p:nvSpPr>
          <p:spPr>
            <a:xfrm>
              <a:off x="1868037" y="563549"/>
              <a:ext cx="11818182" cy="53414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434"/>
                </a:lnSpc>
              </a:pPr>
              <a:r>
                <a:rPr lang="en-US" sz="2452" b="1" dirty="0">
                  <a:solidFill>
                    <a:srgbClr val="004990"/>
                  </a:solidFill>
                  <a:latin typeface="Cardo Bold"/>
                  <a:ea typeface="Cardo Bold"/>
                  <a:cs typeface="Cardo Bold"/>
                  <a:sym typeface="Cardo Bold"/>
                </a:rPr>
                <a:t>AGENȚIA NAȚIONALĂ A FUNCȚIONARILOR PUBLICI</a:t>
              </a:r>
            </a:p>
          </p:txBody>
        </p:sp>
      </p:grpSp>
      <p:grpSp>
        <p:nvGrpSpPr>
          <p:cNvPr id="13" name="Group 33"/>
          <p:cNvGrpSpPr/>
          <p:nvPr/>
        </p:nvGrpSpPr>
        <p:grpSpPr>
          <a:xfrm>
            <a:off x="0" y="8043180"/>
            <a:ext cx="18288000" cy="2352675"/>
            <a:chOff x="0" y="-57150"/>
            <a:chExt cx="2363732" cy="489176"/>
          </a:xfrm>
        </p:grpSpPr>
        <p:sp>
          <p:nvSpPr>
            <p:cNvPr id="14" name="Freeform 34"/>
            <p:cNvSpPr/>
            <p:nvPr/>
          </p:nvSpPr>
          <p:spPr>
            <a:xfrm>
              <a:off x="11291" y="0"/>
              <a:ext cx="2352441" cy="432026"/>
            </a:xfrm>
            <a:custGeom>
              <a:avLst/>
              <a:gdLst/>
              <a:ahLst/>
              <a:cxnLst/>
              <a:rect l="l" t="t" r="r" b="b"/>
              <a:pathLst>
                <a:path w="2352441" h="432026">
                  <a:moveTo>
                    <a:pt x="16469" y="0"/>
                  </a:moveTo>
                  <a:lnTo>
                    <a:pt x="2335972" y="0"/>
                  </a:lnTo>
                  <a:cubicBezTo>
                    <a:pt x="2345068" y="0"/>
                    <a:pt x="2352441" y="7373"/>
                    <a:pt x="2352441" y="16469"/>
                  </a:cubicBezTo>
                  <a:lnTo>
                    <a:pt x="2352441" y="415557"/>
                  </a:lnTo>
                  <a:cubicBezTo>
                    <a:pt x="2352441" y="419925"/>
                    <a:pt x="2350706" y="424114"/>
                    <a:pt x="2347617" y="427202"/>
                  </a:cubicBezTo>
                  <a:cubicBezTo>
                    <a:pt x="2344529" y="430291"/>
                    <a:pt x="2340340" y="432026"/>
                    <a:pt x="2335972" y="432026"/>
                  </a:cubicBezTo>
                  <a:lnTo>
                    <a:pt x="16469" y="432026"/>
                  </a:lnTo>
                  <a:cubicBezTo>
                    <a:pt x="12101" y="432026"/>
                    <a:pt x="7912" y="430291"/>
                    <a:pt x="4824" y="427202"/>
                  </a:cubicBezTo>
                  <a:cubicBezTo>
                    <a:pt x="1735" y="424114"/>
                    <a:pt x="0" y="419925"/>
                    <a:pt x="0" y="415557"/>
                  </a:cubicBezTo>
                  <a:lnTo>
                    <a:pt x="0" y="16469"/>
                  </a:lnTo>
                  <a:cubicBezTo>
                    <a:pt x="0" y="12101"/>
                    <a:pt x="1735" y="7912"/>
                    <a:pt x="4824" y="4824"/>
                  </a:cubicBezTo>
                  <a:cubicBezTo>
                    <a:pt x="7912" y="1735"/>
                    <a:pt x="12101" y="0"/>
                    <a:pt x="16469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003060">
                    <a:alpha val="0"/>
                  </a:srgbClr>
                </a:gs>
                <a:gs pos="50000">
                  <a:srgbClr val="003060">
                    <a:alpha val="100000"/>
                  </a:srgbClr>
                </a:gs>
                <a:gs pos="100000">
                  <a:srgbClr val="003060">
                    <a:alpha val="100000"/>
                  </a:srgbClr>
                </a:gs>
              </a:gsLst>
              <a:lin ang="0"/>
            </a:gradFill>
          </p:spPr>
        </p:sp>
        <p:sp>
          <p:nvSpPr>
            <p:cNvPr id="15" name="TextBox 35"/>
            <p:cNvSpPr txBox="1"/>
            <p:nvPr/>
          </p:nvSpPr>
          <p:spPr>
            <a:xfrm>
              <a:off x="0" y="-57150"/>
              <a:ext cx="2352441" cy="48917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00"/>
                </a:lnSpc>
              </a:pPr>
              <a:endParaRPr>
                <a:solidFill>
                  <a:srgbClr val="00499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727233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rcRect t="12505" b="1250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F7CB8187-2EB5-4BE6-86CD-217EBAEA8798}"/>
              </a:ext>
            </a:extLst>
          </p:cNvPr>
          <p:cNvSpPr>
            <a:spLocks noGrp="1"/>
          </p:cNvSpPr>
          <p:nvPr/>
        </p:nvSpPr>
        <p:spPr>
          <a:xfrm>
            <a:off x="14049375" y="0"/>
            <a:ext cx="4238625" cy="628650"/>
          </a:xfrm>
          <a:prstGeom prst="rect">
            <a:avLst/>
          </a:prstGeom>
          <a:ln w="0">
            <a:noFill/>
          </a:ln>
        </p:spPr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DBD1D1E6-5A08-40A7-85C6-E19A58586A8D}"/>
              </a:ext>
            </a:extLst>
          </p:cNvPr>
          <p:cNvSpPr>
            <a:spLocks noGrp="1"/>
          </p:cNvSpPr>
          <p:nvPr/>
        </p:nvSpPr>
        <p:spPr>
          <a:xfrm>
            <a:off x="13239750" y="0"/>
            <a:ext cx="857250" cy="628650"/>
          </a:xfrm>
          <a:prstGeom prst="rect">
            <a:avLst/>
          </a:prstGeom>
          <a:ln w="0">
            <a:noFill/>
          </a:ln>
        </p:spPr>
      </p:sp>
      <p:sp>
        <p:nvSpPr>
          <p:cNvPr id="6" name="title">
            <a:extLst>
              <a:ext uri="{FF2B5EF4-FFF2-40B4-BE49-F238E27FC236}">
                <a16:creationId xmlns:a16="http://schemas.microsoft.com/office/drawing/2014/main" xmlns="" id="{F38FF82D-D74D-4D43-893D-954EA29A0047}"/>
              </a:ext>
            </a:extLst>
          </p:cNvPr>
          <p:cNvSpPr>
            <a:spLocks noGrp="1"/>
          </p:cNvSpPr>
          <p:nvPr/>
        </p:nvSpPr>
        <p:spPr>
          <a:xfrm>
            <a:off x="5334000" y="1428750"/>
            <a:ext cx="11620500" cy="952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3225" b="1">
                <a:solidFill>
                  <a:srgbClr val="003060"/>
                </a:solidFill>
                <a:latin typeface="Garet Bold"/>
                <a:ea typeface="Garet Bold"/>
                <a:cs typeface="Garet Bold"/>
              </a:defRPr>
            </a:pPr>
            <a:r>
              <a:rPr sz="3225" b="1" dirty="0">
                <a:solidFill>
                  <a:srgbClr val="003060"/>
                </a:solidFill>
                <a:latin typeface="Garet Bold"/>
                <a:ea typeface="Garet Bold"/>
                <a:cs typeface="Garet Bold"/>
              </a:rPr>
              <a:t>FIȘA POSTULUI STANDARDIZATĂ II</a:t>
            </a:r>
          </a:p>
        </p:txBody>
      </p:sp>
      <p:sp>
        <p:nvSpPr>
          <p:cNvPr id="7" name="slide-number">
            <a:extLst>
              <a:ext uri="{FF2B5EF4-FFF2-40B4-BE49-F238E27FC236}">
                <a16:creationId xmlns:a16="http://schemas.microsoft.com/office/drawing/2014/main" xmlns="" id="{73726267-51D2-48EB-8937-420E80FDA78C}"/>
              </a:ext>
            </a:extLst>
          </p:cNvPr>
          <p:cNvSpPr>
            <a:spLocks noGrp="1"/>
          </p:cNvSpPr>
          <p:nvPr/>
        </p:nvSpPr>
        <p:spPr>
          <a:xfrm>
            <a:off x="16764000" y="9429750"/>
            <a:ext cx="952500" cy="3333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r">
              <a:defRPr sz="1350" b="1">
                <a:solidFill>
                  <a:srgbClr val="004990"/>
                </a:solidFill>
                <a:latin typeface="Open Sans"/>
                <a:ea typeface="Open Sans"/>
                <a:cs typeface="Open Sans"/>
              </a:defRPr>
            </a:pPr>
            <a:r>
              <a:rPr sz="1350" b="1">
                <a:solidFill>
                  <a:srgbClr val="004990"/>
                </a:solidFill>
                <a:latin typeface="Open Sans"/>
                <a:ea typeface="Open Sans"/>
                <a:cs typeface="Open Sans"/>
              </a:rPr>
              <a:t>12</a:t>
            </a:r>
          </a:p>
        </p:txBody>
      </p:sp>
      <p:graphicFrame>
        <p:nvGraphicFramePr>
          <p:cNvPr id="17" name="Table 16"/>
          <p:cNvGraphicFramePr/>
          <p:nvPr>
            <p:extLst>
              <p:ext uri="{D42A27DB-BD31-4B8C-83A1-F6EECF244321}">
                <p14:modId xmlns:p14="http://schemas.microsoft.com/office/powerpoint/2010/main" val="2917915045"/>
              </p:ext>
            </p:extLst>
          </p:nvPr>
        </p:nvGraphicFramePr>
        <p:xfrm>
          <a:off x="1428750" y="2571750"/>
          <a:ext cx="15430500" cy="6321744"/>
        </p:xfrm>
        <a:graphic>
          <a:graphicData uri="http://schemas.openxmlformats.org/drawingml/2006/table">
            <a:tbl>
              <a:tblPr/>
              <a:tblGrid>
                <a:gridCol w="3273136"/>
                <a:gridCol w="5766955"/>
                <a:gridCol w="6390409"/>
              </a:tblGrid>
              <a:tr h="1500188">
                <a:tc>
                  <a:txBody>
                    <a:bodyPr/>
                    <a:lstStyle/>
                    <a:p>
                      <a:r>
                        <a:rPr sz="1275" b="1" dirty="0" err="1">
                          <a:solidFill>
                            <a:srgbClr val="FFFFFF"/>
                          </a:solidFill>
                          <a:latin typeface="Open Sans"/>
                          <a:ea typeface="Open Sans"/>
                          <a:cs typeface="Open Sans"/>
                        </a:rPr>
                        <a:t>Secțiune</a:t>
                      </a:r>
                      <a:endParaRPr sz="1275" b="1" dirty="0">
                        <a:solidFill>
                          <a:srgbClr val="FFFFFF"/>
                        </a:solidFill>
                        <a:latin typeface="Open Sans"/>
                        <a:ea typeface="Open Sans"/>
                        <a:cs typeface="Open Sans"/>
                      </a:endParaRPr>
                    </a:p>
                  </a:txBody>
                  <a:tcPr marL="95250" marR="95250" marT="57150" marB="57150" anchor="ctr">
                    <a:solidFill>
                      <a:srgbClr val="003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 b="1">
                          <a:solidFill>
                            <a:srgbClr val="FFFFFF"/>
                          </a:solidFill>
                          <a:latin typeface="Open Sans"/>
                          <a:ea typeface="Open Sans"/>
                          <a:cs typeface="Open Sans"/>
                        </a:rPr>
                        <a:t>Denumire / competență</a:t>
                      </a:r>
                    </a:p>
                  </a:txBody>
                  <a:tcPr marL="95250" marR="95250" marT="57150" marB="57150" anchor="ctr">
                    <a:solidFill>
                      <a:srgbClr val="003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 b="1">
                          <a:solidFill>
                            <a:srgbClr val="FFFFFF"/>
                          </a:solidFill>
                          <a:latin typeface="Open Sans"/>
                          <a:ea typeface="Open Sans"/>
                          <a:cs typeface="Open Sans"/>
                        </a:rPr>
                        <a:t>Nivel / conținut</a:t>
                      </a:r>
                    </a:p>
                  </a:txBody>
                  <a:tcPr marL="95250" marR="95250" marT="57150" marB="57150" anchor="ctr">
                    <a:solidFill>
                      <a:srgbClr val="003060"/>
                    </a:solidFill>
                  </a:tcPr>
                </a:tc>
              </a:tr>
              <a:tr h="1500188">
                <a:tc>
                  <a:txBody>
                    <a:bodyPr/>
                    <a:lstStyle/>
                    <a:p>
                      <a:r>
                        <a:rPr sz="1600" dirty="0" err="1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Domeniu</a:t>
                      </a:r>
                      <a:r>
                        <a:rPr sz="1600" dirty="0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 </a:t>
                      </a:r>
                      <a:r>
                        <a:rPr sz="1600" dirty="0" err="1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funcțional</a:t>
                      </a:r>
                      <a:endParaRPr sz="1600" dirty="0">
                        <a:solidFill>
                          <a:srgbClr val="111111"/>
                        </a:solidFill>
                        <a:latin typeface="Open Sans"/>
                        <a:ea typeface="Open Sans"/>
                        <a:cs typeface="Open Sans"/>
                      </a:endParaRPr>
                    </a:p>
                  </a:txBody>
                  <a:tcPr marL="85725" marR="85725" marT="57150" marB="57150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dirty="0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1. </a:t>
                      </a:r>
                      <a:r>
                        <a:rPr sz="1600" dirty="0" err="1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Politici</a:t>
                      </a:r>
                      <a:r>
                        <a:rPr sz="1600" dirty="0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 </a:t>
                      </a:r>
                      <a:r>
                        <a:rPr sz="1600" dirty="0" err="1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publice</a:t>
                      </a:r>
                      <a:r>
                        <a:rPr sz="1600" dirty="0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, </a:t>
                      </a:r>
                      <a:r>
                        <a:rPr sz="1600" dirty="0" err="1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strategii</a:t>
                      </a:r>
                      <a:r>
                        <a:rPr sz="1600" dirty="0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 de </a:t>
                      </a:r>
                      <a:r>
                        <a:rPr sz="1600" dirty="0" err="1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dezvoltare</a:t>
                      </a:r>
                      <a:r>
                        <a:rPr sz="1600" dirty="0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 </a:t>
                      </a:r>
                      <a:r>
                        <a:rPr sz="1600" dirty="0" err="1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și</a:t>
                      </a:r>
                      <a:r>
                        <a:rPr sz="1600" dirty="0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 </a:t>
                      </a:r>
                      <a:r>
                        <a:rPr sz="1600" dirty="0" err="1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reglementare</a:t>
                      </a:r>
                      <a:endParaRPr sz="1600" dirty="0">
                        <a:solidFill>
                          <a:srgbClr val="FF0000"/>
                        </a:solidFill>
                        <a:latin typeface="Open Sans"/>
                        <a:ea typeface="Open Sans"/>
                        <a:cs typeface="Open Sans"/>
                      </a:endParaRPr>
                    </a:p>
                    <a:p>
                      <a:r>
                        <a:rPr sz="1600" dirty="0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2. </a:t>
                      </a:r>
                      <a:r>
                        <a:rPr sz="1600" dirty="0" err="1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Juridic</a:t>
                      </a:r>
                      <a:endParaRPr sz="1600" dirty="0">
                        <a:solidFill>
                          <a:srgbClr val="FF0000"/>
                        </a:solidFill>
                        <a:latin typeface="Open Sans"/>
                        <a:ea typeface="Open Sans"/>
                        <a:cs typeface="Open Sans"/>
                      </a:endParaRPr>
                    </a:p>
                  </a:txBody>
                  <a:tcPr marL="85725" marR="85725" marT="57150" marB="57150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endParaRPr sz="1600"/>
                    </a:p>
                  </a:txBody>
                  <a:tcPr marL="85725" marR="85725" marT="57150" marB="57150">
                    <a:solidFill>
                      <a:srgbClr val="F8FAFC"/>
                    </a:solidFill>
                  </a:tcPr>
                </a:tc>
              </a:tr>
              <a:tr h="1500188">
                <a:tc>
                  <a:txBody>
                    <a:bodyPr/>
                    <a:lstStyle/>
                    <a:p>
                      <a:r>
                        <a:rPr sz="1600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Competențe generale</a:t>
                      </a:r>
                    </a:p>
                  </a:txBody>
                  <a:tcPr marL="85725" marR="85725" marT="57150" marB="57150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dirty="0" err="1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Rezolvarea</a:t>
                      </a:r>
                      <a:r>
                        <a:rPr sz="1600" dirty="0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 de </a:t>
                      </a:r>
                      <a:r>
                        <a:rPr sz="1600" dirty="0" err="1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probleme</a:t>
                      </a:r>
                      <a:r>
                        <a:rPr sz="1600" dirty="0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 </a:t>
                      </a:r>
                      <a:r>
                        <a:rPr sz="1600" dirty="0" err="1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și</a:t>
                      </a:r>
                      <a:r>
                        <a:rPr sz="1600" dirty="0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 </a:t>
                      </a:r>
                      <a:r>
                        <a:rPr sz="1600" dirty="0" err="1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luarea</a:t>
                      </a:r>
                      <a:r>
                        <a:rPr sz="1600" dirty="0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 </a:t>
                      </a:r>
                      <a:r>
                        <a:rPr sz="1600" dirty="0" err="1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deciziilor</a:t>
                      </a:r>
                      <a:endParaRPr sz="1600" dirty="0">
                        <a:solidFill>
                          <a:srgbClr val="111111"/>
                        </a:solidFill>
                        <a:latin typeface="Open Sans"/>
                        <a:ea typeface="Open Sans"/>
                        <a:cs typeface="Open Sans"/>
                      </a:endParaRPr>
                    </a:p>
                    <a:p>
                      <a:r>
                        <a:rPr sz="1600" dirty="0" err="1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Inițiativă</a:t>
                      </a:r>
                      <a:endParaRPr sz="1600" dirty="0">
                        <a:solidFill>
                          <a:srgbClr val="111111"/>
                        </a:solidFill>
                        <a:latin typeface="Open Sans"/>
                        <a:ea typeface="Open Sans"/>
                        <a:cs typeface="Open Sans"/>
                      </a:endParaRPr>
                    </a:p>
                    <a:p>
                      <a:r>
                        <a:rPr sz="1600" dirty="0" err="1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Planificare</a:t>
                      </a:r>
                      <a:r>
                        <a:rPr sz="1600" dirty="0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 </a:t>
                      </a:r>
                      <a:r>
                        <a:rPr sz="1600" dirty="0" err="1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și</a:t>
                      </a:r>
                      <a:r>
                        <a:rPr sz="1600" dirty="0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 </a:t>
                      </a:r>
                      <a:r>
                        <a:rPr sz="1600" dirty="0" err="1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organizare</a:t>
                      </a:r>
                      <a:endParaRPr sz="1600" dirty="0">
                        <a:solidFill>
                          <a:srgbClr val="111111"/>
                        </a:solidFill>
                        <a:latin typeface="Open Sans"/>
                        <a:ea typeface="Open Sans"/>
                        <a:cs typeface="Open Sans"/>
                      </a:endParaRPr>
                    </a:p>
                    <a:p>
                      <a:r>
                        <a:rPr sz="1600" dirty="0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Comunicare</a:t>
                      </a:r>
                    </a:p>
                    <a:p>
                      <a:r>
                        <a:rPr sz="1600" dirty="0" err="1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Lucru</a:t>
                      </a:r>
                      <a:r>
                        <a:rPr sz="1600" dirty="0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 </a:t>
                      </a:r>
                      <a:r>
                        <a:rPr sz="1600" dirty="0" err="1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în</a:t>
                      </a:r>
                      <a:r>
                        <a:rPr sz="1600" dirty="0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 </a:t>
                      </a:r>
                      <a:r>
                        <a:rPr sz="1600" dirty="0" err="1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echipă</a:t>
                      </a:r>
                      <a:endParaRPr sz="1600" dirty="0">
                        <a:solidFill>
                          <a:srgbClr val="111111"/>
                        </a:solidFill>
                        <a:latin typeface="Open Sans"/>
                        <a:ea typeface="Open Sans"/>
                        <a:cs typeface="Open Sans"/>
                      </a:endParaRPr>
                    </a:p>
                    <a:p>
                      <a:r>
                        <a:rPr sz="1600" dirty="0" err="1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Orientare</a:t>
                      </a:r>
                      <a:r>
                        <a:rPr sz="1600" dirty="0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 </a:t>
                      </a:r>
                      <a:r>
                        <a:rPr sz="1600" dirty="0" err="1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către</a:t>
                      </a:r>
                      <a:r>
                        <a:rPr sz="1600" dirty="0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 </a:t>
                      </a:r>
                      <a:r>
                        <a:rPr sz="1600" dirty="0" err="1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cetățean</a:t>
                      </a:r>
                      <a:endParaRPr sz="1600" dirty="0">
                        <a:solidFill>
                          <a:srgbClr val="111111"/>
                        </a:solidFill>
                        <a:latin typeface="Open Sans"/>
                        <a:ea typeface="Open Sans"/>
                        <a:cs typeface="Open Sans"/>
                      </a:endParaRPr>
                    </a:p>
                    <a:p>
                      <a:r>
                        <a:rPr sz="1600" dirty="0" err="1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Integritate</a:t>
                      </a:r>
                      <a:endParaRPr sz="1600" dirty="0">
                        <a:solidFill>
                          <a:srgbClr val="111111"/>
                        </a:solidFill>
                        <a:latin typeface="Open Sans"/>
                        <a:ea typeface="Open Sans"/>
                        <a:cs typeface="Open Sans"/>
                      </a:endParaRPr>
                    </a:p>
                  </a:txBody>
                  <a:tcPr marL="85725" marR="85725" marT="57150" marB="57150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dirty="0" err="1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Nivel</a:t>
                      </a:r>
                      <a:r>
                        <a:rPr sz="1600" dirty="0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 </a:t>
                      </a:r>
                      <a:r>
                        <a:rPr sz="1600" dirty="0" err="1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operațional</a:t>
                      </a:r>
                      <a:endParaRPr sz="1600" dirty="0">
                        <a:solidFill>
                          <a:srgbClr val="111111"/>
                        </a:solidFill>
                        <a:latin typeface="Open Sans"/>
                        <a:ea typeface="Open Sans"/>
                        <a:cs typeface="Open Sans"/>
                      </a:endParaRPr>
                    </a:p>
                    <a:p>
                      <a:r>
                        <a:rPr sz="1600" dirty="0" err="1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Nivel</a:t>
                      </a:r>
                      <a:r>
                        <a:rPr sz="1600" dirty="0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 </a:t>
                      </a:r>
                      <a:r>
                        <a:rPr lang="ro-RO" sz="1600" dirty="0" smtClean="0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operațional</a:t>
                      </a:r>
                      <a:endParaRPr sz="1600" dirty="0">
                        <a:solidFill>
                          <a:srgbClr val="111111"/>
                        </a:solidFill>
                        <a:latin typeface="Open Sans"/>
                        <a:ea typeface="Open Sans"/>
                        <a:cs typeface="Open Sans"/>
                      </a:endParaRPr>
                    </a:p>
                    <a:p>
                      <a:r>
                        <a:rPr sz="1600" dirty="0" err="1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Nivel</a:t>
                      </a:r>
                      <a:r>
                        <a:rPr sz="1600" dirty="0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 </a:t>
                      </a:r>
                      <a:r>
                        <a:rPr lang="ro-RO" sz="1600" dirty="0" smtClean="0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operational</a:t>
                      </a:r>
                      <a:endParaRPr sz="1600" dirty="0">
                        <a:solidFill>
                          <a:srgbClr val="111111"/>
                        </a:solidFill>
                        <a:latin typeface="Open Sans"/>
                        <a:ea typeface="Open Sans"/>
                        <a:cs typeface="Open Sans"/>
                      </a:endParaRPr>
                    </a:p>
                    <a:p>
                      <a:r>
                        <a:rPr sz="1600" dirty="0" err="1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Nivel</a:t>
                      </a:r>
                      <a:r>
                        <a:rPr sz="1600" dirty="0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 </a:t>
                      </a:r>
                      <a:r>
                        <a:rPr lang="ro-RO" sz="1600" dirty="0" smtClean="0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operațional</a:t>
                      </a:r>
                      <a:endParaRPr sz="1600" dirty="0">
                        <a:solidFill>
                          <a:srgbClr val="111111"/>
                        </a:solidFill>
                        <a:latin typeface="Open Sans"/>
                        <a:ea typeface="Open Sans"/>
                        <a:cs typeface="Open Sans"/>
                      </a:endParaRPr>
                    </a:p>
                    <a:p>
                      <a:r>
                        <a:rPr sz="1600" dirty="0" err="1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Nivel</a:t>
                      </a:r>
                      <a:r>
                        <a:rPr sz="1600" dirty="0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 </a:t>
                      </a:r>
                      <a:r>
                        <a:rPr lang="ro-RO" sz="1600" dirty="0" smtClean="0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operațional</a:t>
                      </a:r>
                      <a:endParaRPr sz="1600" dirty="0">
                        <a:solidFill>
                          <a:srgbClr val="111111"/>
                        </a:solidFill>
                        <a:latin typeface="Open Sans"/>
                        <a:ea typeface="Open Sans"/>
                        <a:cs typeface="Open Sans"/>
                      </a:endParaRPr>
                    </a:p>
                    <a:p>
                      <a:r>
                        <a:rPr sz="1600" dirty="0" err="1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Nivel</a:t>
                      </a:r>
                      <a:r>
                        <a:rPr sz="1600" dirty="0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 </a:t>
                      </a:r>
                      <a:r>
                        <a:rPr lang="ro-RO" sz="1600" dirty="0" smtClean="0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operațional</a:t>
                      </a:r>
                      <a:endParaRPr sz="1600" dirty="0">
                        <a:solidFill>
                          <a:srgbClr val="111111"/>
                        </a:solidFill>
                        <a:latin typeface="Open Sans"/>
                        <a:ea typeface="Open Sans"/>
                        <a:cs typeface="Open Sans"/>
                      </a:endParaRPr>
                    </a:p>
                    <a:p>
                      <a:r>
                        <a:rPr sz="1600" dirty="0" err="1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Nivel</a:t>
                      </a:r>
                      <a:r>
                        <a:rPr sz="1600" dirty="0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 </a:t>
                      </a:r>
                      <a:r>
                        <a:rPr lang="ro-RO" sz="1600" dirty="0" smtClean="0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operațional</a:t>
                      </a:r>
                      <a:endParaRPr sz="1600" dirty="0">
                        <a:solidFill>
                          <a:srgbClr val="111111"/>
                        </a:solidFill>
                        <a:latin typeface="Open Sans"/>
                        <a:ea typeface="Open Sans"/>
                        <a:cs typeface="Open Sans"/>
                      </a:endParaRPr>
                    </a:p>
                  </a:txBody>
                  <a:tcPr marL="85725" marR="85725" marT="57150" marB="57150">
                    <a:solidFill>
                      <a:srgbClr val="F8FAFC"/>
                    </a:solidFill>
                  </a:tcPr>
                </a:tc>
              </a:tr>
              <a:tr h="1500188">
                <a:tc>
                  <a:txBody>
                    <a:bodyPr/>
                    <a:lstStyle/>
                    <a:p>
                      <a:r>
                        <a:rPr sz="1600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Competențe specifice</a:t>
                      </a:r>
                    </a:p>
                  </a:txBody>
                  <a:tcPr marL="85725" marR="85725" marT="57150" marB="57150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dirty="0" err="1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Competențe</a:t>
                      </a:r>
                      <a:r>
                        <a:rPr sz="1600" dirty="0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 </a:t>
                      </a:r>
                      <a:r>
                        <a:rPr sz="1600" dirty="0" err="1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lingvistice</a:t>
                      </a:r>
                      <a:r>
                        <a:rPr sz="1600" dirty="0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 </a:t>
                      </a:r>
                      <a:r>
                        <a:rPr sz="1600" dirty="0" err="1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în</a:t>
                      </a:r>
                      <a:r>
                        <a:rPr sz="1600" dirty="0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 limbi </a:t>
                      </a:r>
                      <a:r>
                        <a:rPr sz="1600" dirty="0" err="1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străine</a:t>
                      </a:r>
                      <a:endParaRPr sz="1600" dirty="0">
                        <a:solidFill>
                          <a:srgbClr val="111111"/>
                        </a:solidFill>
                        <a:latin typeface="Open Sans"/>
                        <a:ea typeface="Open Sans"/>
                        <a:cs typeface="Open Sans"/>
                      </a:endParaRPr>
                    </a:p>
                    <a:p>
                      <a:r>
                        <a:rPr sz="1600" dirty="0" err="1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Competențe</a:t>
                      </a:r>
                      <a:r>
                        <a:rPr sz="1600" dirty="0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 </a:t>
                      </a:r>
                      <a:r>
                        <a:rPr sz="1600" dirty="0" err="1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în</a:t>
                      </a:r>
                      <a:r>
                        <a:rPr sz="1600" dirty="0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 </a:t>
                      </a:r>
                      <a:r>
                        <a:rPr sz="1600" dirty="0" err="1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limba</a:t>
                      </a:r>
                      <a:r>
                        <a:rPr sz="1600" dirty="0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 </a:t>
                      </a:r>
                      <a:r>
                        <a:rPr sz="1600" dirty="0" err="1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minorității</a:t>
                      </a:r>
                      <a:r>
                        <a:rPr sz="1600" dirty="0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 </a:t>
                      </a:r>
                      <a:r>
                        <a:rPr sz="1600" dirty="0" err="1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naționale</a:t>
                      </a:r>
                      <a:endParaRPr sz="1600" dirty="0">
                        <a:solidFill>
                          <a:srgbClr val="111111"/>
                        </a:solidFill>
                        <a:latin typeface="Open Sans"/>
                        <a:ea typeface="Open Sans"/>
                        <a:cs typeface="Open Sans"/>
                      </a:endParaRPr>
                    </a:p>
                    <a:p>
                      <a:r>
                        <a:rPr sz="1600" dirty="0" err="1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Competențe</a:t>
                      </a:r>
                      <a:r>
                        <a:rPr sz="1600" dirty="0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 </a:t>
                      </a:r>
                      <a:r>
                        <a:rPr sz="1600" dirty="0" err="1" smtClean="0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digitale</a:t>
                      </a:r>
                      <a:endParaRPr lang="ro-RO" sz="1600" dirty="0" smtClean="0">
                        <a:solidFill>
                          <a:srgbClr val="111111"/>
                        </a:solidFill>
                        <a:latin typeface="Open Sans"/>
                        <a:ea typeface="Open Sans"/>
                        <a:cs typeface="Open Sans"/>
                      </a:endParaRPr>
                    </a:p>
                    <a:p>
                      <a:endParaRPr sz="1600" dirty="0">
                        <a:solidFill>
                          <a:srgbClr val="111111"/>
                        </a:solidFill>
                        <a:latin typeface="Open Sans"/>
                        <a:ea typeface="Open Sans"/>
                        <a:cs typeface="Open Sans"/>
                      </a:endParaRPr>
                    </a:p>
                    <a:p>
                      <a:r>
                        <a:rPr sz="1600" dirty="0" err="1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Alte</a:t>
                      </a:r>
                      <a:r>
                        <a:rPr sz="1600" dirty="0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 </a:t>
                      </a:r>
                      <a:r>
                        <a:rPr sz="1600" dirty="0" err="1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competențe</a:t>
                      </a:r>
                      <a:r>
                        <a:rPr sz="1600" dirty="0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 </a:t>
                      </a:r>
                      <a:r>
                        <a:rPr sz="1600" dirty="0" err="1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specifice</a:t>
                      </a:r>
                      <a:endParaRPr sz="1600" dirty="0">
                        <a:solidFill>
                          <a:srgbClr val="111111"/>
                        </a:solidFill>
                        <a:latin typeface="Open Sans"/>
                        <a:ea typeface="Open Sans"/>
                        <a:cs typeface="Open Sans"/>
                      </a:endParaRPr>
                    </a:p>
                  </a:txBody>
                  <a:tcPr marL="85725" marR="85725" marT="57150" marB="57150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dirty="0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Nu </a:t>
                      </a:r>
                      <a:r>
                        <a:rPr sz="1600" dirty="0" err="1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este</a:t>
                      </a:r>
                      <a:r>
                        <a:rPr sz="1600" dirty="0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 </a:t>
                      </a:r>
                      <a:r>
                        <a:rPr sz="1600" dirty="0" err="1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cazul</a:t>
                      </a:r>
                      <a:endParaRPr sz="1600" dirty="0">
                        <a:solidFill>
                          <a:srgbClr val="111111"/>
                        </a:solidFill>
                        <a:latin typeface="Open Sans"/>
                        <a:ea typeface="Open Sans"/>
                        <a:cs typeface="Open Sans"/>
                      </a:endParaRPr>
                    </a:p>
                    <a:p>
                      <a:r>
                        <a:rPr sz="1600" dirty="0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Nu </a:t>
                      </a:r>
                      <a:r>
                        <a:rPr sz="1600" dirty="0" err="1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este</a:t>
                      </a:r>
                      <a:r>
                        <a:rPr sz="1600" dirty="0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 </a:t>
                      </a:r>
                      <a:r>
                        <a:rPr sz="1600" dirty="0" err="1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cazul</a:t>
                      </a:r>
                      <a:endParaRPr sz="1600" dirty="0">
                        <a:solidFill>
                          <a:srgbClr val="111111"/>
                        </a:solidFill>
                        <a:latin typeface="Open Sans"/>
                        <a:ea typeface="Open Sans"/>
                        <a:cs typeface="Open Sans"/>
                      </a:endParaRPr>
                    </a:p>
                    <a:p>
                      <a:r>
                        <a:rPr sz="1600" dirty="0" err="1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Utilizarea</a:t>
                      </a:r>
                      <a:r>
                        <a:rPr sz="1600" dirty="0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 </a:t>
                      </a:r>
                      <a:r>
                        <a:rPr sz="1600" dirty="0" err="1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computerului</a:t>
                      </a:r>
                      <a:r>
                        <a:rPr sz="1600" dirty="0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, </a:t>
                      </a:r>
                      <a:r>
                        <a:rPr sz="1600" dirty="0" err="1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instrumente</a:t>
                      </a:r>
                      <a:r>
                        <a:rPr sz="1600" dirty="0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 online, </a:t>
                      </a:r>
                      <a:r>
                        <a:rPr sz="1600" dirty="0" err="1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editare</a:t>
                      </a:r>
                      <a:r>
                        <a:rPr sz="1600" dirty="0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 text – </a:t>
                      </a:r>
                      <a:r>
                        <a:rPr sz="1600" dirty="0" err="1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nivel</a:t>
                      </a:r>
                      <a:r>
                        <a:rPr sz="1600" dirty="0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 </a:t>
                      </a:r>
                      <a:r>
                        <a:rPr sz="1600" dirty="0" err="1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începător</a:t>
                      </a:r>
                      <a:endParaRPr sz="1600" dirty="0">
                        <a:solidFill>
                          <a:srgbClr val="111111"/>
                        </a:solidFill>
                        <a:latin typeface="Open Sans"/>
                        <a:ea typeface="Open Sans"/>
                        <a:cs typeface="Open Sans"/>
                      </a:endParaRPr>
                    </a:p>
                    <a:p>
                      <a:r>
                        <a:rPr sz="1600" dirty="0" err="1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Competențe</a:t>
                      </a:r>
                      <a:r>
                        <a:rPr sz="1600" dirty="0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 </a:t>
                      </a:r>
                      <a:r>
                        <a:rPr sz="1600" dirty="0" err="1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privind</a:t>
                      </a:r>
                      <a:r>
                        <a:rPr sz="1600" dirty="0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 </a:t>
                      </a:r>
                      <a:r>
                        <a:rPr sz="1600" dirty="0" err="1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tehnica</a:t>
                      </a:r>
                      <a:r>
                        <a:rPr sz="1600" dirty="0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 </a:t>
                      </a:r>
                      <a:r>
                        <a:rPr sz="1600" dirty="0" err="1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legislativă</a:t>
                      </a:r>
                      <a:endParaRPr sz="1600" dirty="0">
                        <a:solidFill>
                          <a:srgbClr val="FF0000"/>
                        </a:solidFill>
                        <a:latin typeface="Open Sans"/>
                        <a:ea typeface="Open Sans"/>
                        <a:cs typeface="Open Sans"/>
                      </a:endParaRPr>
                    </a:p>
                  </a:txBody>
                  <a:tcPr marL="85725" marR="85725" marT="57150" marB="57150"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9" name="text">
            <a:extLst>
              <a:ext uri="{FF2B5EF4-FFF2-40B4-BE49-F238E27FC236}">
                <a16:creationId xmlns:a16="http://schemas.microsoft.com/office/drawing/2014/main" xmlns="" id="{F89D38EC-1E4B-4BD1-91B9-43523ECFED38}"/>
              </a:ext>
            </a:extLst>
          </p:cNvPr>
          <p:cNvSpPr>
            <a:spLocks noGrp="1"/>
          </p:cNvSpPr>
          <p:nvPr/>
        </p:nvSpPr>
        <p:spPr>
          <a:xfrm>
            <a:off x="1428750" y="8858250"/>
            <a:ext cx="15430500" cy="552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1350" b="0">
                <a:solidFill>
                  <a:srgbClr val="004990"/>
                </a:solidFill>
                <a:latin typeface="Open Sans"/>
                <a:ea typeface="Open Sans"/>
                <a:cs typeface="Open Sans"/>
              </a:defRPr>
            </a:pPr>
            <a:r>
              <a:rPr sz="1350" b="0" dirty="0" err="1">
                <a:solidFill>
                  <a:srgbClr val="004990"/>
                </a:solidFill>
                <a:latin typeface="Open Sans"/>
                <a:ea typeface="Open Sans"/>
                <a:cs typeface="Open Sans"/>
              </a:rPr>
              <a:t>Modelul</a:t>
            </a:r>
            <a:r>
              <a:rPr sz="1350" b="0" dirty="0">
                <a:solidFill>
                  <a:srgbClr val="004990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1350" b="0" dirty="0" err="1">
                <a:solidFill>
                  <a:srgbClr val="004990"/>
                </a:solidFill>
                <a:latin typeface="Open Sans"/>
                <a:ea typeface="Open Sans"/>
                <a:cs typeface="Open Sans"/>
              </a:rPr>
              <a:t>editabil</a:t>
            </a:r>
            <a:r>
              <a:rPr sz="1350" b="0" dirty="0">
                <a:solidFill>
                  <a:srgbClr val="004990"/>
                </a:solidFill>
                <a:latin typeface="Open Sans"/>
                <a:ea typeface="Open Sans"/>
                <a:cs typeface="Open Sans"/>
              </a:rPr>
              <a:t>: </a:t>
            </a:r>
            <a:r>
              <a:rPr sz="1350" b="0" dirty="0">
                <a:solidFill>
                  <a:srgbClr val="004990"/>
                </a:solidFill>
                <a:latin typeface="Open Sans"/>
                <a:ea typeface="Open Sans"/>
                <a:cs typeface="Open Sans"/>
                <a:hlinkClick r:id="rId4"/>
              </a:rPr>
              <a:t>https://</a:t>
            </a:r>
            <a:r>
              <a:rPr sz="1350" b="0" dirty="0" smtClean="0">
                <a:solidFill>
                  <a:srgbClr val="004990"/>
                </a:solidFill>
                <a:latin typeface="Open Sans"/>
                <a:ea typeface="Open Sans"/>
                <a:cs typeface="Open Sans"/>
                <a:hlinkClick r:id="rId4"/>
              </a:rPr>
              <a:t>view.officeapps.live.com/op/view.aspx?src=https%3A%2F%2Fwww.anfp.gov.ro%2Fmedia%2Foi2cmcpu%2Ffisa-post-std.docx&amp;wdOrigin=BROWSELINK</a:t>
            </a:r>
            <a:r>
              <a:rPr lang="ro-RO" sz="1350" b="0" dirty="0" smtClean="0">
                <a:solidFill>
                  <a:srgbClr val="004990"/>
                </a:solidFill>
                <a:latin typeface="Open Sans"/>
                <a:ea typeface="Open Sans"/>
                <a:cs typeface="Open Sans"/>
              </a:rPr>
              <a:t> </a:t>
            </a:r>
            <a:endParaRPr sz="1350" b="0" dirty="0">
              <a:solidFill>
                <a:srgbClr val="004990"/>
              </a:solidFill>
              <a:latin typeface="Open Sans"/>
              <a:ea typeface="Open Sans"/>
              <a:cs typeface="Open Sans"/>
            </a:endParaRPr>
          </a:p>
        </p:txBody>
      </p:sp>
      <p:grpSp>
        <p:nvGrpSpPr>
          <p:cNvPr id="12" name="Group 20">
            <a:extLst>
              <a:ext uri="{FF2B5EF4-FFF2-40B4-BE49-F238E27FC236}">
                <a16:creationId xmlns:a16="http://schemas.microsoft.com/office/drawing/2014/main" xmlns="" id="{0078A772-4D16-AB79-7DD2-7072A75BEF4E}"/>
              </a:ext>
            </a:extLst>
          </p:cNvPr>
          <p:cNvGrpSpPr/>
          <p:nvPr/>
        </p:nvGrpSpPr>
        <p:grpSpPr>
          <a:xfrm>
            <a:off x="331524" y="277147"/>
            <a:ext cx="10264664" cy="1281649"/>
            <a:chOff x="0" y="0"/>
            <a:chExt cx="13686219" cy="1708866"/>
          </a:xfrm>
        </p:grpSpPr>
        <p:sp>
          <p:nvSpPr>
            <p:cNvPr id="13" name="Freeform 21">
              <a:extLst>
                <a:ext uri="{FF2B5EF4-FFF2-40B4-BE49-F238E27FC236}">
                  <a16:creationId xmlns:a16="http://schemas.microsoft.com/office/drawing/2014/main" xmlns="" id="{E983B12B-3891-BCB5-3628-1EBF1723E15A}"/>
                </a:ext>
              </a:extLst>
            </p:cNvPr>
            <p:cNvSpPr/>
            <p:nvPr/>
          </p:nvSpPr>
          <p:spPr>
            <a:xfrm>
              <a:off x="0" y="0"/>
              <a:ext cx="1708866" cy="1708866"/>
            </a:xfrm>
            <a:custGeom>
              <a:avLst/>
              <a:gdLst/>
              <a:ahLst/>
              <a:cxnLst/>
              <a:rect l="l" t="t" r="r" b="b"/>
              <a:pathLst>
                <a:path w="1708866" h="1708866">
                  <a:moveTo>
                    <a:pt x="0" y="0"/>
                  </a:moveTo>
                  <a:lnTo>
                    <a:pt x="1708866" y="0"/>
                  </a:lnTo>
                  <a:lnTo>
                    <a:pt x="1708866" y="1708866"/>
                  </a:lnTo>
                  <a:lnTo>
                    <a:pt x="0" y="17088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  <p:sp>
          <p:nvSpPr>
            <p:cNvPr id="14" name="TextBox 22">
              <a:extLst>
                <a:ext uri="{FF2B5EF4-FFF2-40B4-BE49-F238E27FC236}">
                  <a16:creationId xmlns:a16="http://schemas.microsoft.com/office/drawing/2014/main" xmlns="" id="{E9589912-8D8E-F486-4019-303FD88C605F}"/>
                </a:ext>
              </a:extLst>
            </p:cNvPr>
            <p:cNvSpPr txBox="1"/>
            <p:nvPr/>
          </p:nvSpPr>
          <p:spPr>
            <a:xfrm>
              <a:off x="1868037" y="563549"/>
              <a:ext cx="11818182" cy="53414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434"/>
                </a:lnSpc>
              </a:pPr>
              <a:r>
                <a:rPr lang="en-US" sz="2452" b="1" dirty="0">
                  <a:solidFill>
                    <a:srgbClr val="004990"/>
                  </a:solidFill>
                  <a:latin typeface="Cardo Bold"/>
                  <a:ea typeface="Cardo Bold"/>
                  <a:cs typeface="Cardo Bold"/>
                  <a:sym typeface="Cardo Bold"/>
                </a:rPr>
                <a:t>AGENȚIA NAȚIONALĂ A FUNCȚIONARILOR PUBLICI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264812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rcRect t="12505" b="1250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itle">
            <a:extLst>
              <a:ext uri="{FF2B5EF4-FFF2-40B4-BE49-F238E27FC236}">
                <a16:creationId xmlns:a16="http://schemas.microsoft.com/office/drawing/2014/main" xmlns="" id="{1FDEFE82-E04F-49AC-A2D2-BE89AB54DC6D}"/>
              </a:ext>
            </a:extLst>
          </p:cNvPr>
          <p:cNvSpPr>
            <a:spLocks noGrp="1"/>
          </p:cNvSpPr>
          <p:nvPr/>
        </p:nvSpPr>
        <p:spPr>
          <a:xfrm>
            <a:off x="4953000" y="1790700"/>
            <a:ext cx="12001500" cy="1219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3225" b="1">
                <a:solidFill>
                  <a:srgbClr val="003060"/>
                </a:solidFill>
                <a:latin typeface="Garet Bold"/>
                <a:ea typeface="Garet Bold"/>
                <a:cs typeface="Garet Bold"/>
              </a:defRPr>
            </a:pPr>
            <a:r>
              <a:rPr sz="3300" b="1" dirty="0">
                <a:solidFill>
                  <a:srgbClr val="003060"/>
                </a:solidFill>
                <a:latin typeface="Garet Bold"/>
                <a:ea typeface="Garet Bold"/>
                <a:cs typeface="Garet Bold"/>
              </a:rPr>
              <a:t>FIȘA POSTULUI STANDARDIZATĂ III</a:t>
            </a:r>
          </a:p>
        </p:txBody>
      </p:sp>
      <p:sp>
        <p:nvSpPr>
          <p:cNvPr id="6" name="slide-number">
            <a:extLst>
              <a:ext uri="{FF2B5EF4-FFF2-40B4-BE49-F238E27FC236}">
                <a16:creationId xmlns:a16="http://schemas.microsoft.com/office/drawing/2014/main" xmlns="" id="{C157F80D-BCAB-4ACF-91C3-448ADB9425FC}"/>
              </a:ext>
            </a:extLst>
          </p:cNvPr>
          <p:cNvSpPr>
            <a:spLocks noGrp="1"/>
          </p:cNvSpPr>
          <p:nvPr/>
        </p:nvSpPr>
        <p:spPr>
          <a:xfrm>
            <a:off x="16764000" y="9429750"/>
            <a:ext cx="952500" cy="3333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r">
              <a:defRPr sz="1350" b="1">
                <a:solidFill>
                  <a:srgbClr val="004990"/>
                </a:solidFill>
                <a:latin typeface="Open Sans"/>
                <a:ea typeface="Open Sans"/>
                <a:cs typeface="Open Sans"/>
              </a:defRPr>
            </a:pPr>
            <a:r>
              <a:rPr sz="1350" b="1">
                <a:solidFill>
                  <a:srgbClr val="004990"/>
                </a:solidFill>
                <a:latin typeface="Open Sans"/>
                <a:ea typeface="Open Sans"/>
                <a:cs typeface="Open Sans"/>
              </a:rPr>
              <a:t>13</a:t>
            </a:r>
          </a:p>
        </p:txBody>
      </p:sp>
      <p:sp>
        <p:nvSpPr>
          <p:cNvPr id="7" name="body">
            <a:extLst>
              <a:ext uri="{FF2B5EF4-FFF2-40B4-BE49-F238E27FC236}">
                <a16:creationId xmlns:a16="http://schemas.microsoft.com/office/drawing/2014/main" xmlns="" id="{EE121726-4998-4F4B-B521-2C934D02C5AB}"/>
              </a:ext>
            </a:extLst>
          </p:cNvPr>
          <p:cNvSpPr>
            <a:spLocks noGrp="1"/>
          </p:cNvSpPr>
          <p:nvPr/>
        </p:nvSpPr>
        <p:spPr>
          <a:xfrm>
            <a:off x="1285875" y="3314699"/>
            <a:ext cx="15621000" cy="59721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just">
              <a:defRPr sz="2175" b="0">
                <a:solidFill>
                  <a:srgbClr val="111111"/>
                </a:solidFill>
                <a:latin typeface="Open Sans"/>
                <a:ea typeface="Open Sans"/>
                <a:cs typeface="Open Sans"/>
              </a:defRPr>
            </a:pP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Având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în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vedere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introducerea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normei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privind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evaluarea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cunoștințelor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legislative,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este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necesară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completarea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fișei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postului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cu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secțiunile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relevante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din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actele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normative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identificate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ca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legislație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specifică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postului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ocupat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.</a:t>
            </a:r>
          </a:p>
          <a:p>
            <a:pPr algn="just"/>
            <a:endParaRPr sz="3200" b="0" dirty="0">
              <a:solidFill>
                <a:srgbClr val="111111"/>
              </a:solidFill>
              <a:latin typeface="Open Sans"/>
              <a:ea typeface="Open Sans"/>
              <a:cs typeface="Open Sans"/>
            </a:endParaRPr>
          </a:p>
          <a:p>
            <a:pPr algn="just">
              <a:defRPr sz="2175" b="0">
                <a:solidFill>
                  <a:srgbClr val="111111"/>
                </a:solidFill>
                <a:latin typeface="Open Sans"/>
                <a:ea typeface="Open Sans"/>
                <a:cs typeface="Open Sans"/>
              </a:defRPr>
            </a:pP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•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Această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competență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specifică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este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stabilită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expres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de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lege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și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se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aplică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direct de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fiecare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autoritate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sau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instituție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publică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. </a:t>
            </a:r>
            <a:r>
              <a:rPr sz="3200" b="1" u="sng" dirty="0">
                <a:solidFill>
                  <a:srgbClr val="FF0000"/>
                </a:solidFill>
                <a:latin typeface="Open Sans"/>
                <a:ea typeface="Open Sans"/>
                <a:cs typeface="Open Sans"/>
              </a:rPr>
              <a:t>Nu </a:t>
            </a:r>
            <a:r>
              <a:rPr sz="3200" b="1" u="sng" dirty="0" err="1">
                <a:solidFill>
                  <a:srgbClr val="FF0000"/>
                </a:solidFill>
                <a:latin typeface="Open Sans"/>
                <a:ea typeface="Open Sans"/>
                <a:cs typeface="Open Sans"/>
              </a:rPr>
              <a:t>este</a:t>
            </a:r>
            <a:r>
              <a:rPr sz="3200" b="1" u="sng" dirty="0">
                <a:solidFill>
                  <a:srgbClr val="FF0000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1" u="sng" dirty="0" err="1">
                <a:solidFill>
                  <a:srgbClr val="FF0000"/>
                </a:solidFill>
                <a:latin typeface="Open Sans"/>
                <a:ea typeface="Open Sans"/>
                <a:cs typeface="Open Sans"/>
              </a:rPr>
              <a:t>necesară</a:t>
            </a:r>
            <a:r>
              <a:rPr sz="3200" b="1" u="sng" dirty="0">
                <a:solidFill>
                  <a:srgbClr val="FF0000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1" u="sng" dirty="0" err="1">
                <a:solidFill>
                  <a:srgbClr val="FF0000"/>
                </a:solidFill>
                <a:latin typeface="Open Sans"/>
                <a:ea typeface="Open Sans"/>
                <a:cs typeface="Open Sans"/>
              </a:rPr>
              <a:t>solicitarea</a:t>
            </a:r>
            <a:r>
              <a:rPr sz="3200" b="1" u="sng" dirty="0">
                <a:solidFill>
                  <a:srgbClr val="FF0000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1" u="sng" dirty="0" err="1">
                <a:solidFill>
                  <a:srgbClr val="FF0000"/>
                </a:solidFill>
                <a:latin typeface="Open Sans"/>
                <a:ea typeface="Open Sans"/>
                <a:cs typeface="Open Sans"/>
              </a:rPr>
              <a:t>avizului</a:t>
            </a:r>
            <a:r>
              <a:rPr sz="3200" b="1" u="sng" dirty="0">
                <a:solidFill>
                  <a:srgbClr val="FF0000"/>
                </a:solidFill>
                <a:latin typeface="Open Sans"/>
                <a:ea typeface="Open Sans"/>
                <a:cs typeface="Open Sans"/>
              </a:rPr>
              <a:t> ANFP </a:t>
            </a:r>
            <a:r>
              <a:rPr sz="3200" b="1" u="sng" dirty="0" err="1">
                <a:solidFill>
                  <a:srgbClr val="FF0000"/>
                </a:solidFill>
                <a:latin typeface="Open Sans"/>
                <a:ea typeface="Open Sans"/>
                <a:cs typeface="Open Sans"/>
              </a:rPr>
              <a:t>privind</a:t>
            </a:r>
            <a:r>
              <a:rPr sz="3200" b="1" u="sng" dirty="0">
                <a:solidFill>
                  <a:srgbClr val="FF0000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1" u="sng" dirty="0" err="1">
                <a:solidFill>
                  <a:srgbClr val="FF0000"/>
                </a:solidFill>
                <a:latin typeface="Open Sans"/>
                <a:ea typeface="Open Sans"/>
                <a:cs typeface="Open Sans"/>
              </a:rPr>
              <a:t>competențele</a:t>
            </a:r>
            <a:r>
              <a:rPr sz="3200" b="1" u="sng" dirty="0">
                <a:solidFill>
                  <a:srgbClr val="FF0000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1" u="sng" dirty="0" err="1">
                <a:solidFill>
                  <a:srgbClr val="FF0000"/>
                </a:solidFill>
                <a:latin typeface="Open Sans"/>
                <a:ea typeface="Open Sans"/>
                <a:cs typeface="Open Sans"/>
              </a:rPr>
              <a:t>specifice</a:t>
            </a:r>
            <a:r>
              <a:rPr sz="3200" b="1" u="sng" dirty="0">
                <a:solidFill>
                  <a:srgbClr val="FF0000"/>
                </a:solidFill>
                <a:latin typeface="Open Sans"/>
                <a:ea typeface="Open Sans"/>
                <a:cs typeface="Open Sans"/>
              </a:rPr>
              <a:t>.</a:t>
            </a:r>
          </a:p>
          <a:p>
            <a:pPr algn="just"/>
            <a:endParaRPr sz="3200" b="0" dirty="0">
              <a:solidFill>
                <a:srgbClr val="111111"/>
              </a:solidFill>
              <a:latin typeface="Open Sans"/>
              <a:ea typeface="Open Sans"/>
              <a:cs typeface="Open Sans"/>
            </a:endParaRPr>
          </a:p>
          <a:p>
            <a:pPr algn="just">
              <a:defRPr sz="2175" b="0">
                <a:solidFill>
                  <a:srgbClr val="111111"/>
                </a:solidFill>
                <a:latin typeface="Open Sans"/>
                <a:ea typeface="Open Sans"/>
                <a:cs typeface="Open Sans"/>
              </a:defRPr>
            </a:pP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•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Până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la data de 1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ianuarie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2027,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fișa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postului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standardizată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se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va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completa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prin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enumerarea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1" u="sng" dirty="0" err="1">
                <a:solidFill>
                  <a:srgbClr val="FF0000"/>
                </a:solidFill>
                <a:latin typeface="Open Sans"/>
                <a:ea typeface="Open Sans"/>
                <a:cs typeface="Open Sans"/>
              </a:rPr>
              <a:t>secțiunilor</a:t>
            </a:r>
            <a:r>
              <a:rPr sz="3200" b="1" u="sng" dirty="0">
                <a:solidFill>
                  <a:srgbClr val="FF0000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1" u="sng" dirty="0" err="1" smtClean="0">
                <a:solidFill>
                  <a:srgbClr val="FF0000"/>
                </a:solidFill>
                <a:latin typeface="Open Sans"/>
                <a:ea typeface="Open Sans"/>
                <a:cs typeface="Open Sans"/>
              </a:rPr>
              <a:t>relevante</a:t>
            </a:r>
            <a:r>
              <a:rPr lang="ro-RO" sz="3200" b="1" dirty="0">
                <a:solidFill>
                  <a:srgbClr val="FF0000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smtClean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din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actele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normative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identificate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ca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legislație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specifică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postului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ocupat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.</a:t>
            </a:r>
          </a:p>
        </p:txBody>
      </p:sp>
      <p:grpSp>
        <p:nvGrpSpPr>
          <p:cNvPr id="10" name="Group 20">
            <a:extLst>
              <a:ext uri="{FF2B5EF4-FFF2-40B4-BE49-F238E27FC236}">
                <a16:creationId xmlns:a16="http://schemas.microsoft.com/office/drawing/2014/main" xmlns="" id="{0078A772-4D16-AB79-7DD2-7072A75BEF4E}"/>
              </a:ext>
            </a:extLst>
          </p:cNvPr>
          <p:cNvGrpSpPr/>
          <p:nvPr/>
        </p:nvGrpSpPr>
        <p:grpSpPr>
          <a:xfrm>
            <a:off x="331524" y="277147"/>
            <a:ext cx="10264664" cy="1281649"/>
            <a:chOff x="0" y="0"/>
            <a:chExt cx="13686219" cy="1708866"/>
          </a:xfrm>
        </p:grpSpPr>
        <p:sp>
          <p:nvSpPr>
            <p:cNvPr id="11" name="Freeform 21">
              <a:extLst>
                <a:ext uri="{FF2B5EF4-FFF2-40B4-BE49-F238E27FC236}">
                  <a16:creationId xmlns:a16="http://schemas.microsoft.com/office/drawing/2014/main" xmlns="" id="{E983B12B-3891-BCB5-3628-1EBF1723E15A}"/>
                </a:ext>
              </a:extLst>
            </p:cNvPr>
            <p:cNvSpPr/>
            <p:nvPr/>
          </p:nvSpPr>
          <p:spPr>
            <a:xfrm>
              <a:off x="0" y="0"/>
              <a:ext cx="1708866" cy="1708866"/>
            </a:xfrm>
            <a:custGeom>
              <a:avLst/>
              <a:gdLst/>
              <a:ahLst/>
              <a:cxnLst/>
              <a:rect l="l" t="t" r="r" b="b"/>
              <a:pathLst>
                <a:path w="1708866" h="1708866">
                  <a:moveTo>
                    <a:pt x="0" y="0"/>
                  </a:moveTo>
                  <a:lnTo>
                    <a:pt x="1708866" y="0"/>
                  </a:lnTo>
                  <a:lnTo>
                    <a:pt x="1708866" y="1708866"/>
                  </a:lnTo>
                  <a:lnTo>
                    <a:pt x="0" y="17088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  <p:sp>
          <p:nvSpPr>
            <p:cNvPr id="12" name="TextBox 22">
              <a:extLst>
                <a:ext uri="{FF2B5EF4-FFF2-40B4-BE49-F238E27FC236}">
                  <a16:creationId xmlns:a16="http://schemas.microsoft.com/office/drawing/2014/main" xmlns="" id="{E9589912-8D8E-F486-4019-303FD88C605F}"/>
                </a:ext>
              </a:extLst>
            </p:cNvPr>
            <p:cNvSpPr txBox="1"/>
            <p:nvPr/>
          </p:nvSpPr>
          <p:spPr>
            <a:xfrm>
              <a:off x="1868037" y="563549"/>
              <a:ext cx="11818182" cy="53414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434"/>
                </a:lnSpc>
              </a:pPr>
              <a:r>
                <a:rPr lang="en-US" sz="2452" b="1" dirty="0">
                  <a:solidFill>
                    <a:srgbClr val="004990"/>
                  </a:solidFill>
                  <a:latin typeface="Cardo Bold"/>
                  <a:ea typeface="Cardo Bold"/>
                  <a:cs typeface="Cardo Bold"/>
                  <a:sym typeface="Cardo Bold"/>
                </a:rPr>
                <a:t>AGENȚIA NAȚIONALĂ A FUNCȚIONARILOR PUBLICI</a:t>
              </a:r>
            </a:p>
          </p:txBody>
        </p:sp>
      </p:grpSp>
      <p:grpSp>
        <p:nvGrpSpPr>
          <p:cNvPr id="14" name="Group 4"/>
          <p:cNvGrpSpPr/>
          <p:nvPr/>
        </p:nvGrpSpPr>
        <p:grpSpPr>
          <a:xfrm>
            <a:off x="-1" y="6606628"/>
            <a:ext cx="18287999" cy="5360491"/>
            <a:chOff x="0" y="-57150"/>
            <a:chExt cx="4903236" cy="1411817"/>
          </a:xfrm>
        </p:grpSpPr>
        <p:sp>
          <p:nvSpPr>
            <p:cNvPr id="15" name="Freeform 5"/>
            <p:cNvSpPr/>
            <p:nvPr/>
          </p:nvSpPr>
          <p:spPr>
            <a:xfrm>
              <a:off x="0" y="684052"/>
              <a:ext cx="4903236" cy="670615"/>
            </a:xfrm>
            <a:custGeom>
              <a:avLst/>
              <a:gdLst/>
              <a:ahLst/>
              <a:cxnLst/>
              <a:rect l="l" t="t" r="r" b="b"/>
              <a:pathLst>
                <a:path w="4903236" h="1354667">
                  <a:moveTo>
                    <a:pt x="0" y="0"/>
                  </a:moveTo>
                  <a:lnTo>
                    <a:pt x="4903236" y="0"/>
                  </a:lnTo>
                  <a:lnTo>
                    <a:pt x="4903236" y="1354667"/>
                  </a:lnTo>
                  <a:lnTo>
                    <a:pt x="0" y="1354667"/>
                  </a:lnTo>
                  <a:close/>
                </a:path>
              </a:pathLst>
            </a:custGeom>
            <a:gradFill rotWithShape="1">
              <a:gsLst>
                <a:gs pos="0">
                  <a:srgbClr val="003060">
                    <a:alpha val="100000"/>
                  </a:srgbClr>
                </a:gs>
                <a:gs pos="100000">
                  <a:srgbClr val="003060">
                    <a:alpha val="0"/>
                  </a:srgbClr>
                </a:gs>
              </a:gsLst>
              <a:lin ang="5400000"/>
            </a:gradFill>
          </p:spPr>
        </p:sp>
        <p:sp>
          <p:nvSpPr>
            <p:cNvPr id="16" name="TextBox 6"/>
            <p:cNvSpPr txBox="1"/>
            <p:nvPr/>
          </p:nvSpPr>
          <p:spPr>
            <a:xfrm>
              <a:off x="0" y="-57150"/>
              <a:ext cx="4903236" cy="141181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00"/>
                </a:lnSpc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4366014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rcRect t="12505" b="1250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itle">
            <a:extLst>
              <a:ext uri="{FF2B5EF4-FFF2-40B4-BE49-F238E27FC236}">
                <a16:creationId xmlns:a16="http://schemas.microsoft.com/office/drawing/2014/main" xmlns="" id="{4CEC6B2E-759A-4A7E-BEDD-AA9DA4650D74}"/>
              </a:ext>
            </a:extLst>
          </p:cNvPr>
          <p:cNvSpPr>
            <a:spLocks noGrp="1"/>
          </p:cNvSpPr>
          <p:nvPr/>
        </p:nvSpPr>
        <p:spPr>
          <a:xfrm>
            <a:off x="6400800" y="1428749"/>
            <a:ext cx="10553700" cy="1394157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3600" b="1">
                <a:solidFill>
                  <a:srgbClr val="003060"/>
                </a:solidFill>
                <a:latin typeface="Garet Bold"/>
                <a:ea typeface="Garet Bold"/>
                <a:cs typeface="Garet Bold"/>
              </a:defRPr>
            </a:pPr>
            <a:r>
              <a:rPr sz="3600" b="1" dirty="0">
                <a:solidFill>
                  <a:srgbClr val="003060"/>
                </a:solidFill>
                <a:latin typeface="Garet Bold"/>
                <a:ea typeface="Garet Bold"/>
                <a:cs typeface="Garet Bold"/>
              </a:rPr>
              <a:t>ETAPA II</a:t>
            </a:r>
          </a:p>
        </p:txBody>
      </p:sp>
      <p:sp>
        <p:nvSpPr>
          <p:cNvPr id="6" name="slide-number">
            <a:extLst>
              <a:ext uri="{FF2B5EF4-FFF2-40B4-BE49-F238E27FC236}">
                <a16:creationId xmlns:a16="http://schemas.microsoft.com/office/drawing/2014/main" xmlns="" id="{C30B27EF-09F1-4A68-B5BA-7A2B6C57FD7B}"/>
              </a:ext>
            </a:extLst>
          </p:cNvPr>
          <p:cNvSpPr>
            <a:spLocks noGrp="1"/>
          </p:cNvSpPr>
          <p:nvPr/>
        </p:nvSpPr>
        <p:spPr>
          <a:xfrm>
            <a:off x="16764000" y="9429750"/>
            <a:ext cx="952500" cy="3333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r">
              <a:defRPr sz="1350" b="1">
                <a:solidFill>
                  <a:srgbClr val="004990"/>
                </a:solidFill>
                <a:latin typeface="Open Sans"/>
                <a:ea typeface="Open Sans"/>
                <a:cs typeface="Open Sans"/>
              </a:defRPr>
            </a:pPr>
            <a:r>
              <a:rPr sz="1350" b="1">
                <a:solidFill>
                  <a:srgbClr val="004990"/>
                </a:solidFill>
                <a:latin typeface="Open Sans"/>
                <a:ea typeface="Open Sans"/>
                <a:cs typeface="Open Sans"/>
              </a:rPr>
              <a:t>14</a:t>
            </a:r>
          </a:p>
        </p:txBody>
      </p:sp>
      <p:sp>
        <p:nvSpPr>
          <p:cNvPr id="7" name="body">
            <a:extLst>
              <a:ext uri="{FF2B5EF4-FFF2-40B4-BE49-F238E27FC236}">
                <a16:creationId xmlns:a16="http://schemas.microsoft.com/office/drawing/2014/main" xmlns="" id="{96D95D92-602E-417A-B73A-B2C1C3C9C75B}"/>
              </a:ext>
            </a:extLst>
          </p:cNvPr>
          <p:cNvSpPr>
            <a:spLocks noGrp="1"/>
          </p:cNvSpPr>
          <p:nvPr/>
        </p:nvSpPr>
        <p:spPr>
          <a:xfrm>
            <a:off x="1714500" y="3286125"/>
            <a:ext cx="13811250" cy="40957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just">
              <a:defRPr sz="2925" b="0">
                <a:solidFill>
                  <a:srgbClr val="111111"/>
                </a:solidFill>
                <a:latin typeface="Open Sans"/>
                <a:ea typeface="Open Sans"/>
                <a:cs typeface="Open Sans"/>
              </a:defRPr>
            </a:pPr>
            <a:r>
              <a:rPr sz="3200" dirty="0" err="1">
                <a:latin typeface="Open Sans"/>
                <a:ea typeface="Open Sans"/>
                <a:cs typeface="Open Sans"/>
              </a:rPr>
              <a:t>După</a:t>
            </a:r>
            <a:r>
              <a:rPr sz="3200" dirty="0">
                <a:latin typeface="Open Sans"/>
                <a:ea typeface="Open Sans"/>
                <a:cs typeface="Open Sans"/>
              </a:rPr>
              <a:t> data de 30 </a:t>
            </a:r>
            <a:r>
              <a:rPr sz="3200" dirty="0" err="1">
                <a:latin typeface="Open Sans"/>
                <a:ea typeface="Open Sans"/>
                <a:cs typeface="Open Sans"/>
              </a:rPr>
              <a:t>septembrie</a:t>
            </a:r>
            <a:r>
              <a:rPr sz="3200" dirty="0">
                <a:latin typeface="Open Sans"/>
                <a:ea typeface="Open Sans"/>
                <a:cs typeface="Open Sans"/>
              </a:rPr>
              <a:t> 2026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, pentru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funcțiile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publice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care </a:t>
            </a:r>
            <a:r>
              <a:rPr sz="3200" b="0" dirty="0" smtClean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au</a:t>
            </a:r>
            <a:r>
              <a:rPr lang="ro-RO" sz="3200" b="0" dirty="0" smtClean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deja </a:t>
            </a:r>
            <a:r>
              <a:rPr sz="3200" b="0" dirty="0" smtClean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prevăzute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competențe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specifice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potrivit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art. 11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alin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. (2) lit. d) din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anexa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nr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. 8 la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aceeași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ordonanță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de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urgență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, </a:t>
            </a:r>
            <a:r>
              <a:rPr sz="3200" b="1" u="sng" dirty="0">
                <a:solidFill>
                  <a:srgbClr val="FF0000"/>
                </a:solidFill>
                <a:latin typeface="Open Sans"/>
                <a:ea typeface="Open Sans"/>
                <a:cs typeface="Open Sans"/>
              </a:rPr>
              <a:t>se </a:t>
            </a:r>
            <a:r>
              <a:rPr sz="3200" b="1" u="sng" dirty="0" err="1">
                <a:solidFill>
                  <a:srgbClr val="FF0000"/>
                </a:solidFill>
                <a:latin typeface="Open Sans"/>
                <a:ea typeface="Open Sans"/>
                <a:cs typeface="Open Sans"/>
              </a:rPr>
              <a:t>va</a:t>
            </a:r>
            <a:r>
              <a:rPr sz="3200" b="1" u="sng" dirty="0">
                <a:solidFill>
                  <a:srgbClr val="FF0000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1" u="sng" dirty="0" err="1">
                <a:solidFill>
                  <a:srgbClr val="FF0000"/>
                </a:solidFill>
                <a:latin typeface="Open Sans"/>
                <a:ea typeface="Open Sans"/>
                <a:cs typeface="Open Sans"/>
              </a:rPr>
              <a:t>completa</a:t>
            </a:r>
            <a:r>
              <a:rPr sz="3200" b="1" u="sng" dirty="0">
                <a:solidFill>
                  <a:srgbClr val="FF0000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1" u="sng" dirty="0" err="1">
                <a:solidFill>
                  <a:srgbClr val="FF0000"/>
                </a:solidFill>
                <a:latin typeface="Open Sans"/>
                <a:ea typeface="Open Sans"/>
                <a:cs typeface="Open Sans"/>
              </a:rPr>
              <a:t>fișa</a:t>
            </a:r>
            <a:r>
              <a:rPr sz="3200" b="1" u="sng" dirty="0">
                <a:solidFill>
                  <a:srgbClr val="FF0000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1" u="sng" dirty="0" err="1">
                <a:solidFill>
                  <a:srgbClr val="FF0000"/>
                </a:solidFill>
                <a:latin typeface="Open Sans"/>
                <a:ea typeface="Open Sans"/>
                <a:cs typeface="Open Sans"/>
              </a:rPr>
              <a:t>postului</a:t>
            </a:r>
            <a:r>
              <a:rPr sz="3200" b="1" u="sng" dirty="0">
                <a:solidFill>
                  <a:srgbClr val="FF0000"/>
                </a:solidFill>
                <a:latin typeface="Open Sans"/>
                <a:ea typeface="Open Sans"/>
                <a:cs typeface="Open Sans"/>
              </a:rPr>
              <a:t> cu </a:t>
            </a:r>
            <a:r>
              <a:rPr sz="3200" b="1" u="sng" dirty="0" err="1">
                <a:solidFill>
                  <a:srgbClr val="FF0000"/>
                </a:solidFill>
                <a:latin typeface="Open Sans"/>
                <a:ea typeface="Open Sans"/>
                <a:cs typeface="Open Sans"/>
              </a:rPr>
              <a:t>domeniul</a:t>
            </a:r>
            <a:r>
              <a:rPr sz="3200" b="1" u="sng" dirty="0">
                <a:solidFill>
                  <a:srgbClr val="FF0000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1" u="sng" dirty="0" err="1">
                <a:solidFill>
                  <a:srgbClr val="FF0000"/>
                </a:solidFill>
                <a:latin typeface="Open Sans"/>
                <a:ea typeface="Open Sans"/>
                <a:cs typeface="Open Sans"/>
              </a:rPr>
              <a:t>funcțional</a:t>
            </a:r>
            <a:r>
              <a:rPr sz="3200" b="1" u="sng" dirty="0">
                <a:solidFill>
                  <a:srgbClr val="FF0000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1" u="sng" dirty="0" err="1" smtClean="0">
                <a:solidFill>
                  <a:srgbClr val="FF0000"/>
                </a:solidFill>
                <a:latin typeface="Open Sans"/>
                <a:ea typeface="Open Sans"/>
                <a:cs typeface="Open Sans"/>
              </a:rPr>
              <a:t>aferent</a:t>
            </a:r>
            <a:r>
              <a:rPr lang="ro-RO" sz="3200" b="1" u="sng" dirty="0" smtClean="0">
                <a:solidFill>
                  <a:srgbClr val="FF0000"/>
                </a:solidFill>
                <a:latin typeface="Open Sans"/>
                <a:ea typeface="Open Sans"/>
                <a:cs typeface="Open Sans"/>
              </a:rPr>
              <a:t> și </a:t>
            </a:r>
            <a:r>
              <a:rPr lang="it-IT" sz="3200" b="1" u="sng" dirty="0" smtClean="0">
                <a:solidFill>
                  <a:srgbClr val="FF0000"/>
                </a:solidFill>
                <a:latin typeface="Open Sans"/>
                <a:ea typeface="Open Sans"/>
                <a:cs typeface="Open Sans"/>
              </a:rPr>
              <a:t>cu </a:t>
            </a:r>
            <a:r>
              <a:rPr lang="it-IT" sz="3200" b="1" u="sng" dirty="0">
                <a:solidFill>
                  <a:srgbClr val="FF0000"/>
                </a:solidFill>
                <a:latin typeface="Open Sans"/>
                <a:ea typeface="Open Sans"/>
                <a:cs typeface="Open Sans"/>
              </a:rPr>
              <a:t>secțiunile relevante din actele normative identificate ca legislație specifică postului ocupat</a:t>
            </a:r>
            <a:r>
              <a:rPr sz="3200" b="0" dirty="0" smtClean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,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în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funcție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de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atribuțiile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prevăzute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în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fișa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postului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actuală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, </a:t>
            </a:r>
            <a:r>
              <a:rPr sz="3200" b="1" u="sng" dirty="0" err="1">
                <a:solidFill>
                  <a:srgbClr val="FF0000"/>
                </a:solidFill>
                <a:latin typeface="Open Sans"/>
                <a:ea typeface="Open Sans"/>
                <a:cs typeface="Open Sans"/>
              </a:rPr>
              <a:t>până</a:t>
            </a:r>
            <a:r>
              <a:rPr sz="3200" b="1" u="sng" dirty="0">
                <a:solidFill>
                  <a:srgbClr val="FF0000"/>
                </a:solidFill>
                <a:latin typeface="Open Sans"/>
                <a:ea typeface="Open Sans"/>
                <a:cs typeface="Open Sans"/>
              </a:rPr>
              <a:t> la data de 1 </a:t>
            </a:r>
            <a:r>
              <a:rPr sz="3200" b="1" u="sng" dirty="0" err="1">
                <a:solidFill>
                  <a:srgbClr val="FF0000"/>
                </a:solidFill>
                <a:latin typeface="Open Sans"/>
                <a:ea typeface="Open Sans"/>
                <a:cs typeface="Open Sans"/>
              </a:rPr>
              <a:t>ianuarie</a:t>
            </a:r>
            <a:r>
              <a:rPr sz="3200" b="1" u="sng" dirty="0">
                <a:solidFill>
                  <a:srgbClr val="FF0000"/>
                </a:solidFill>
                <a:latin typeface="Open Sans"/>
                <a:ea typeface="Open Sans"/>
                <a:cs typeface="Open Sans"/>
              </a:rPr>
              <a:t> 2027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.</a:t>
            </a:r>
          </a:p>
        </p:txBody>
      </p:sp>
      <p:grpSp>
        <p:nvGrpSpPr>
          <p:cNvPr id="11" name="Group 20">
            <a:extLst>
              <a:ext uri="{FF2B5EF4-FFF2-40B4-BE49-F238E27FC236}">
                <a16:creationId xmlns:a16="http://schemas.microsoft.com/office/drawing/2014/main" xmlns="" id="{0078A772-4D16-AB79-7DD2-7072A75BEF4E}"/>
              </a:ext>
            </a:extLst>
          </p:cNvPr>
          <p:cNvGrpSpPr/>
          <p:nvPr/>
        </p:nvGrpSpPr>
        <p:grpSpPr>
          <a:xfrm>
            <a:off x="331524" y="277147"/>
            <a:ext cx="10264664" cy="1281649"/>
            <a:chOff x="0" y="0"/>
            <a:chExt cx="13686219" cy="1708866"/>
          </a:xfrm>
        </p:grpSpPr>
        <p:sp>
          <p:nvSpPr>
            <p:cNvPr id="12" name="Freeform 21">
              <a:extLst>
                <a:ext uri="{FF2B5EF4-FFF2-40B4-BE49-F238E27FC236}">
                  <a16:creationId xmlns:a16="http://schemas.microsoft.com/office/drawing/2014/main" xmlns="" id="{E983B12B-3891-BCB5-3628-1EBF1723E15A}"/>
                </a:ext>
              </a:extLst>
            </p:cNvPr>
            <p:cNvSpPr/>
            <p:nvPr/>
          </p:nvSpPr>
          <p:spPr>
            <a:xfrm>
              <a:off x="0" y="0"/>
              <a:ext cx="1708866" cy="1708866"/>
            </a:xfrm>
            <a:custGeom>
              <a:avLst/>
              <a:gdLst/>
              <a:ahLst/>
              <a:cxnLst/>
              <a:rect l="l" t="t" r="r" b="b"/>
              <a:pathLst>
                <a:path w="1708866" h="1708866">
                  <a:moveTo>
                    <a:pt x="0" y="0"/>
                  </a:moveTo>
                  <a:lnTo>
                    <a:pt x="1708866" y="0"/>
                  </a:lnTo>
                  <a:lnTo>
                    <a:pt x="1708866" y="1708866"/>
                  </a:lnTo>
                  <a:lnTo>
                    <a:pt x="0" y="17088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  <p:sp>
          <p:nvSpPr>
            <p:cNvPr id="13" name="TextBox 22">
              <a:extLst>
                <a:ext uri="{FF2B5EF4-FFF2-40B4-BE49-F238E27FC236}">
                  <a16:creationId xmlns:a16="http://schemas.microsoft.com/office/drawing/2014/main" xmlns="" id="{E9589912-8D8E-F486-4019-303FD88C605F}"/>
                </a:ext>
              </a:extLst>
            </p:cNvPr>
            <p:cNvSpPr txBox="1"/>
            <p:nvPr/>
          </p:nvSpPr>
          <p:spPr>
            <a:xfrm>
              <a:off x="1868037" y="563549"/>
              <a:ext cx="11818182" cy="53414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434"/>
                </a:lnSpc>
              </a:pPr>
              <a:r>
                <a:rPr lang="en-US" sz="2452" b="1" dirty="0">
                  <a:solidFill>
                    <a:srgbClr val="004990"/>
                  </a:solidFill>
                  <a:latin typeface="Cardo Bold"/>
                  <a:ea typeface="Cardo Bold"/>
                  <a:cs typeface="Cardo Bold"/>
                  <a:sym typeface="Cardo Bold"/>
                </a:rPr>
                <a:t>AGENȚIA NAȚIONALĂ A FUNCȚIONARILOR PUBLICI</a:t>
              </a:r>
            </a:p>
          </p:txBody>
        </p:sp>
      </p:grpSp>
      <p:grpSp>
        <p:nvGrpSpPr>
          <p:cNvPr id="14" name="Group 5"/>
          <p:cNvGrpSpPr/>
          <p:nvPr/>
        </p:nvGrpSpPr>
        <p:grpSpPr>
          <a:xfrm>
            <a:off x="-14105" y="2967568"/>
            <a:ext cx="1309505" cy="4351865"/>
            <a:chOff x="0" y="0"/>
            <a:chExt cx="344890" cy="1146170"/>
          </a:xfrm>
        </p:grpSpPr>
        <p:sp>
          <p:nvSpPr>
            <p:cNvPr id="15" name="Freeform 6"/>
            <p:cNvSpPr/>
            <p:nvPr/>
          </p:nvSpPr>
          <p:spPr>
            <a:xfrm>
              <a:off x="0" y="0"/>
              <a:ext cx="344890" cy="1146170"/>
            </a:xfrm>
            <a:custGeom>
              <a:avLst/>
              <a:gdLst/>
              <a:ahLst/>
              <a:cxnLst/>
              <a:rect l="l" t="t" r="r" b="b"/>
              <a:pathLst>
                <a:path w="344890" h="1146170">
                  <a:moveTo>
                    <a:pt x="147802" y="0"/>
                  </a:moveTo>
                  <a:lnTo>
                    <a:pt x="197088" y="0"/>
                  </a:lnTo>
                  <a:cubicBezTo>
                    <a:pt x="236288" y="0"/>
                    <a:pt x="273882" y="15572"/>
                    <a:pt x="301600" y="43290"/>
                  </a:cubicBezTo>
                  <a:cubicBezTo>
                    <a:pt x="329318" y="71009"/>
                    <a:pt x="344890" y="108603"/>
                    <a:pt x="344890" y="147802"/>
                  </a:cubicBezTo>
                  <a:lnTo>
                    <a:pt x="344890" y="998368"/>
                  </a:lnTo>
                  <a:cubicBezTo>
                    <a:pt x="344890" y="1037567"/>
                    <a:pt x="329318" y="1075162"/>
                    <a:pt x="301600" y="1102880"/>
                  </a:cubicBezTo>
                  <a:cubicBezTo>
                    <a:pt x="273882" y="1130598"/>
                    <a:pt x="236288" y="1146170"/>
                    <a:pt x="197088" y="1146170"/>
                  </a:cubicBezTo>
                  <a:lnTo>
                    <a:pt x="147802" y="1146170"/>
                  </a:lnTo>
                  <a:cubicBezTo>
                    <a:pt x="108603" y="1146170"/>
                    <a:pt x="71009" y="1130598"/>
                    <a:pt x="43290" y="1102880"/>
                  </a:cubicBezTo>
                  <a:cubicBezTo>
                    <a:pt x="15572" y="1075162"/>
                    <a:pt x="0" y="1037567"/>
                    <a:pt x="0" y="998368"/>
                  </a:cubicBezTo>
                  <a:lnTo>
                    <a:pt x="0" y="147802"/>
                  </a:lnTo>
                  <a:cubicBezTo>
                    <a:pt x="0" y="108603"/>
                    <a:pt x="15572" y="71009"/>
                    <a:pt x="43290" y="43290"/>
                  </a:cubicBezTo>
                  <a:cubicBezTo>
                    <a:pt x="71009" y="15572"/>
                    <a:pt x="108603" y="0"/>
                    <a:pt x="147802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003060">
                    <a:alpha val="100000"/>
                  </a:srgbClr>
                </a:gs>
                <a:gs pos="100000">
                  <a:srgbClr val="003060">
                    <a:alpha val="0"/>
                  </a:srgbClr>
                </a:gs>
              </a:gsLst>
              <a:lin ang="5400000"/>
            </a:gradFill>
          </p:spPr>
        </p:sp>
        <p:sp>
          <p:nvSpPr>
            <p:cNvPr id="16" name="TextBox 7"/>
            <p:cNvSpPr txBox="1"/>
            <p:nvPr/>
          </p:nvSpPr>
          <p:spPr>
            <a:xfrm>
              <a:off x="0" y="-38100"/>
              <a:ext cx="344890" cy="11842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60"/>
                </a:lnSpc>
              </a:pPr>
              <a:endParaRPr/>
            </a:p>
          </p:txBody>
        </p:sp>
      </p:grpSp>
      <p:grpSp>
        <p:nvGrpSpPr>
          <p:cNvPr id="18" name="Group 8"/>
          <p:cNvGrpSpPr/>
          <p:nvPr/>
        </p:nvGrpSpPr>
        <p:grpSpPr>
          <a:xfrm>
            <a:off x="15523928" y="-2"/>
            <a:ext cx="2764072" cy="10287001"/>
            <a:chOff x="0" y="0"/>
            <a:chExt cx="1261547" cy="2877034"/>
          </a:xfrm>
        </p:grpSpPr>
        <p:sp>
          <p:nvSpPr>
            <p:cNvPr id="19" name="Freeform 9"/>
            <p:cNvSpPr/>
            <p:nvPr/>
          </p:nvSpPr>
          <p:spPr>
            <a:xfrm>
              <a:off x="0" y="0"/>
              <a:ext cx="1261547" cy="2877034"/>
            </a:xfrm>
            <a:custGeom>
              <a:avLst/>
              <a:gdLst/>
              <a:ahLst/>
              <a:cxnLst/>
              <a:rect l="l" t="t" r="r" b="b"/>
              <a:pathLst>
                <a:path w="1261547" h="2877034">
                  <a:moveTo>
                    <a:pt x="0" y="0"/>
                  </a:moveTo>
                  <a:lnTo>
                    <a:pt x="1261547" y="0"/>
                  </a:lnTo>
                  <a:lnTo>
                    <a:pt x="1261547" y="2877034"/>
                  </a:lnTo>
                  <a:lnTo>
                    <a:pt x="0" y="2877034"/>
                  </a:lnTo>
                  <a:close/>
                </a:path>
              </a:pathLst>
            </a:custGeom>
            <a:gradFill rotWithShape="1">
              <a:gsLst>
                <a:gs pos="0">
                  <a:srgbClr val="003060">
                    <a:alpha val="100000"/>
                  </a:srgbClr>
                </a:gs>
                <a:gs pos="100000">
                  <a:srgbClr val="003060">
                    <a:alpha val="0"/>
                  </a:srgbClr>
                </a:gs>
              </a:gsLst>
              <a:lin ang="5400000"/>
            </a:gradFill>
          </p:spPr>
        </p:sp>
        <p:sp>
          <p:nvSpPr>
            <p:cNvPr id="20" name="TextBox 10"/>
            <p:cNvSpPr txBox="1"/>
            <p:nvPr/>
          </p:nvSpPr>
          <p:spPr>
            <a:xfrm>
              <a:off x="0" y="-38100"/>
              <a:ext cx="1261547" cy="29151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60"/>
                </a:lnSpc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5304355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rcRect t="12505" b="1250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itle">
            <a:extLst>
              <a:ext uri="{FF2B5EF4-FFF2-40B4-BE49-F238E27FC236}">
                <a16:creationId xmlns:a16="http://schemas.microsoft.com/office/drawing/2014/main" xmlns="" id="{0DD00307-17F6-4D6B-B201-61D0DFDB9795}"/>
              </a:ext>
            </a:extLst>
          </p:cNvPr>
          <p:cNvSpPr>
            <a:spLocks noGrp="1"/>
          </p:cNvSpPr>
          <p:nvPr/>
        </p:nvSpPr>
        <p:spPr>
          <a:xfrm>
            <a:off x="7696200" y="1428750"/>
            <a:ext cx="9258300" cy="952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3600" b="1">
                <a:solidFill>
                  <a:srgbClr val="003060"/>
                </a:solidFill>
                <a:latin typeface="Garet Bold"/>
                <a:ea typeface="Garet Bold"/>
                <a:cs typeface="Garet Bold"/>
              </a:defRPr>
            </a:pPr>
            <a:r>
              <a:rPr sz="3600" b="1" dirty="0">
                <a:solidFill>
                  <a:srgbClr val="003060"/>
                </a:solidFill>
                <a:latin typeface="Garet Bold"/>
                <a:ea typeface="Garet Bold"/>
                <a:cs typeface="Garet Bold"/>
              </a:rPr>
              <a:t>REȚINE!</a:t>
            </a:r>
          </a:p>
        </p:txBody>
      </p:sp>
      <p:sp>
        <p:nvSpPr>
          <p:cNvPr id="6" name="slide-number">
            <a:extLst>
              <a:ext uri="{FF2B5EF4-FFF2-40B4-BE49-F238E27FC236}">
                <a16:creationId xmlns:a16="http://schemas.microsoft.com/office/drawing/2014/main" xmlns="" id="{943DA7C2-CCD9-43E3-9D0F-F9C32ECBAE94}"/>
              </a:ext>
            </a:extLst>
          </p:cNvPr>
          <p:cNvSpPr>
            <a:spLocks noGrp="1"/>
          </p:cNvSpPr>
          <p:nvPr/>
        </p:nvSpPr>
        <p:spPr>
          <a:xfrm>
            <a:off x="16764000" y="9429750"/>
            <a:ext cx="952500" cy="3333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r">
              <a:defRPr sz="1350" b="1">
                <a:solidFill>
                  <a:srgbClr val="004990"/>
                </a:solidFill>
                <a:latin typeface="Open Sans"/>
                <a:ea typeface="Open Sans"/>
                <a:cs typeface="Open Sans"/>
              </a:defRPr>
            </a:pPr>
            <a:r>
              <a:rPr sz="1350" b="1">
                <a:solidFill>
                  <a:srgbClr val="004990"/>
                </a:solidFill>
                <a:latin typeface="Open Sans"/>
                <a:ea typeface="Open Sans"/>
                <a:cs typeface="Open Sans"/>
              </a:rPr>
              <a:t>15</a:t>
            </a:r>
          </a:p>
        </p:txBody>
      </p:sp>
      <p:sp>
        <p:nvSpPr>
          <p:cNvPr id="7" name="body">
            <a:extLst>
              <a:ext uri="{FF2B5EF4-FFF2-40B4-BE49-F238E27FC236}">
                <a16:creationId xmlns:a16="http://schemas.microsoft.com/office/drawing/2014/main" xmlns="" id="{1A95AD34-E34E-4FBA-9FC5-876973D6983E}"/>
              </a:ext>
            </a:extLst>
          </p:cNvPr>
          <p:cNvSpPr>
            <a:spLocks noGrp="1"/>
          </p:cNvSpPr>
          <p:nvPr/>
        </p:nvSpPr>
        <p:spPr>
          <a:xfrm>
            <a:off x="1285875" y="2714625"/>
            <a:ext cx="15621000" cy="65722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just">
              <a:defRPr sz="2325" b="0">
                <a:solidFill>
                  <a:srgbClr val="003060"/>
                </a:solidFill>
                <a:latin typeface="Open Sans"/>
                <a:ea typeface="Open Sans"/>
                <a:cs typeface="Open Sans"/>
              </a:defRPr>
            </a:pPr>
            <a:r>
              <a:rPr sz="3200" b="0" dirty="0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• </a:t>
            </a:r>
            <a:r>
              <a:rPr sz="3200" b="0" dirty="0" err="1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Grupul</a:t>
            </a:r>
            <a:r>
              <a:rPr sz="3200" b="0" dirty="0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 de </a:t>
            </a:r>
            <a:r>
              <a:rPr sz="3200" b="0" dirty="0" err="1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lucru</a:t>
            </a:r>
            <a:r>
              <a:rPr sz="3200" b="0" dirty="0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>
                <a:solidFill>
                  <a:srgbClr val="FF0000"/>
                </a:solidFill>
                <a:latin typeface="Open Sans"/>
                <a:ea typeface="Open Sans"/>
                <a:cs typeface="Open Sans"/>
              </a:rPr>
              <a:t>NU are </a:t>
            </a:r>
            <a:r>
              <a:rPr sz="3200" b="0" dirty="0" err="1">
                <a:solidFill>
                  <a:srgbClr val="FF0000"/>
                </a:solidFill>
                <a:latin typeface="Open Sans"/>
                <a:ea typeface="Open Sans"/>
                <a:cs typeface="Open Sans"/>
              </a:rPr>
              <a:t>obligația</a:t>
            </a:r>
            <a:r>
              <a:rPr sz="3200" b="0" dirty="0">
                <a:solidFill>
                  <a:srgbClr val="FF0000"/>
                </a:solidFill>
                <a:latin typeface="Open Sans"/>
                <a:ea typeface="Open Sans"/>
                <a:cs typeface="Open Sans"/>
              </a:rPr>
              <a:t> de a </a:t>
            </a:r>
            <a:r>
              <a:rPr sz="3200" b="0" dirty="0" err="1">
                <a:solidFill>
                  <a:srgbClr val="FF0000"/>
                </a:solidFill>
                <a:latin typeface="Open Sans"/>
                <a:ea typeface="Open Sans"/>
                <a:cs typeface="Open Sans"/>
              </a:rPr>
              <a:t>stabili</a:t>
            </a:r>
            <a:r>
              <a:rPr sz="3200" b="0" dirty="0">
                <a:solidFill>
                  <a:srgbClr val="FF0000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FF0000"/>
                </a:solidFill>
                <a:latin typeface="Open Sans"/>
                <a:ea typeface="Open Sans"/>
                <a:cs typeface="Open Sans"/>
              </a:rPr>
              <a:t>noi</a:t>
            </a:r>
            <a:r>
              <a:rPr sz="3200" b="0" dirty="0">
                <a:solidFill>
                  <a:srgbClr val="FF0000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FF0000"/>
                </a:solidFill>
                <a:latin typeface="Open Sans"/>
                <a:ea typeface="Open Sans"/>
                <a:cs typeface="Open Sans"/>
              </a:rPr>
              <a:t>competențe</a:t>
            </a:r>
            <a:r>
              <a:rPr sz="3200" b="0" dirty="0">
                <a:solidFill>
                  <a:srgbClr val="FF0000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FF0000"/>
                </a:solidFill>
                <a:latin typeface="Open Sans"/>
                <a:ea typeface="Open Sans"/>
                <a:cs typeface="Open Sans"/>
              </a:rPr>
              <a:t>specifice</a:t>
            </a:r>
            <a:r>
              <a:rPr sz="3200" b="0" dirty="0">
                <a:solidFill>
                  <a:srgbClr val="FF0000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în</a:t>
            </a:r>
            <a:r>
              <a:rPr sz="3200" b="0" dirty="0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cadrul</a:t>
            </a:r>
            <a:r>
              <a:rPr sz="3200" b="0" dirty="0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acestui</a:t>
            </a:r>
            <a:r>
              <a:rPr sz="3200" b="0" dirty="0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proces</a:t>
            </a:r>
            <a:r>
              <a:rPr sz="3200" b="0" dirty="0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.</a:t>
            </a:r>
          </a:p>
          <a:p>
            <a:pPr algn="just"/>
            <a:endParaRPr sz="3200" b="0" dirty="0">
              <a:solidFill>
                <a:srgbClr val="003060"/>
              </a:solidFill>
              <a:latin typeface="Open Sans"/>
              <a:ea typeface="Open Sans"/>
              <a:cs typeface="Open Sans"/>
            </a:endParaRPr>
          </a:p>
          <a:p>
            <a:pPr algn="just">
              <a:defRPr sz="2325" b="0">
                <a:solidFill>
                  <a:srgbClr val="003060"/>
                </a:solidFill>
                <a:latin typeface="Open Sans"/>
                <a:ea typeface="Open Sans"/>
                <a:cs typeface="Open Sans"/>
              </a:defRPr>
            </a:pPr>
            <a:r>
              <a:rPr sz="3200" b="0" dirty="0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• </a:t>
            </a:r>
            <a:r>
              <a:rPr sz="3200" b="0" dirty="0" err="1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Grupul</a:t>
            </a:r>
            <a:r>
              <a:rPr sz="3200" b="0" dirty="0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 de </a:t>
            </a:r>
            <a:r>
              <a:rPr sz="3200" b="0" dirty="0" err="1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lucru</a:t>
            </a:r>
            <a:r>
              <a:rPr sz="3200" b="0" dirty="0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FF0000"/>
                </a:solidFill>
                <a:latin typeface="Open Sans"/>
                <a:ea typeface="Open Sans"/>
                <a:cs typeface="Open Sans"/>
              </a:rPr>
              <a:t>va</a:t>
            </a:r>
            <a:r>
              <a:rPr sz="3200" b="0" dirty="0">
                <a:solidFill>
                  <a:srgbClr val="FF0000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FF0000"/>
                </a:solidFill>
                <a:latin typeface="Open Sans"/>
                <a:ea typeface="Open Sans"/>
                <a:cs typeface="Open Sans"/>
              </a:rPr>
              <a:t>identifica</a:t>
            </a:r>
            <a:r>
              <a:rPr sz="3200" b="0" dirty="0">
                <a:solidFill>
                  <a:srgbClr val="FF0000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FF0000"/>
                </a:solidFill>
                <a:latin typeface="Open Sans"/>
                <a:ea typeface="Open Sans"/>
                <a:cs typeface="Open Sans"/>
              </a:rPr>
              <a:t>domeniul</a:t>
            </a:r>
            <a:r>
              <a:rPr sz="3200" b="0" dirty="0">
                <a:solidFill>
                  <a:srgbClr val="FF0000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FF0000"/>
                </a:solidFill>
                <a:latin typeface="Open Sans"/>
                <a:ea typeface="Open Sans"/>
                <a:cs typeface="Open Sans"/>
              </a:rPr>
              <a:t>funcțional</a:t>
            </a:r>
            <a:r>
              <a:rPr sz="3200" b="0" dirty="0">
                <a:solidFill>
                  <a:srgbClr val="FF0000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FF0000"/>
                </a:solidFill>
                <a:latin typeface="Open Sans"/>
                <a:ea typeface="Open Sans"/>
                <a:cs typeface="Open Sans"/>
              </a:rPr>
              <a:t>sau</a:t>
            </a:r>
            <a:r>
              <a:rPr sz="3200" b="0" dirty="0">
                <a:solidFill>
                  <a:srgbClr val="FF0000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FF0000"/>
                </a:solidFill>
                <a:latin typeface="Open Sans"/>
                <a:ea typeface="Open Sans"/>
                <a:cs typeface="Open Sans"/>
              </a:rPr>
              <a:t>domeniile</a:t>
            </a:r>
            <a:r>
              <a:rPr sz="3200" b="0" dirty="0">
                <a:solidFill>
                  <a:srgbClr val="FF0000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FF0000"/>
                </a:solidFill>
                <a:latin typeface="Open Sans"/>
                <a:ea typeface="Open Sans"/>
                <a:cs typeface="Open Sans"/>
              </a:rPr>
              <a:t>funcționale</a:t>
            </a:r>
            <a:r>
              <a:rPr sz="3200" b="0" dirty="0">
                <a:solidFill>
                  <a:srgbClr val="FF0000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aferente</a:t>
            </a:r>
            <a:r>
              <a:rPr sz="3200" b="0" dirty="0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fiecărei</a:t>
            </a:r>
            <a:r>
              <a:rPr sz="3200" b="0" dirty="0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funcții</a:t>
            </a:r>
            <a:r>
              <a:rPr sz="3200" b="0" dirty="0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publice</a:t>
            </a:r>
            <a:r>
              <a:rPr sz="3200" b="0" dirty="0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, </a:t>
            </a:r>
            <a:r>
              <a:rPr sz="3200" b="0" dirty="0" err="1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prin</a:t>
            </a:r>
            <a:r>
              <a:rPr sz="3200" b="0" dirty="0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raportare</a:t>
            </a:r>
            <a:r>
              <a:rPr sz="3200" b="0" dirty="0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 la </a:t>
            </a:r>
            <a:r>
              <a:rPr sz="3200" b="0" dirty="0" err="1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atribuțiile</a:t>
            </a:r>
            <a:r>
              <a:rPr sz="3200" b="0" dirty="0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și</a:t>
            </a:r>
            <a:r>
              <a:rPr sz="3200" b="0" dirty="0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responsabilitățile</a:t>
            </a:r>
            <a:r>
              <a:rPr sz="3200" b="0" dirty="0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prevăzute</a:t>
            </a:r>
            <a:r>
              <a:rPr sz="3200" b="0" dirty="0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în</a:t>
            </a:r>
            <a:r>
              <a:rPr sz="3200" b="0" dirty="0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fișa</a:t>
            </a:r>
            <a:r>
              <a:rPr sz="3200" b="0" dirty="0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postului</a:t>
            </a:r>
            <a:r>
              <a:rPr sz="3200" b="0" dirty="0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. Se pot </a:t>
            </a:r>
            <a:r>
              <a:rPr sz="3200" b="0" dirty="0" err="1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stabili</a:t>
            </a:r>
            <a:r>
              <a:rPr sz="3200" b="0" dirty="0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 maximum </a:t>
            </a:r>
            <a:r>
              <a:rPr sz="3200" b="0" dirty="0" err="1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trei</a:t>
            </a:r>
            <a:r>
              <a:rPr sz="3200" b="0" dirty="0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domenii</a:t>
            </a:r>
            <a:r>
              <a:rPr sz="3200" b="0" dirty="0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funcționale</a:t>
            </a:r>
            <a:r>
              <a:rPr sz="3200" b="0" dirty="0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pentru</a:t>
            </a:r>
            <a:r>
              <a:rPr sz="3200" b="0" dirty="0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 o </a:t>
            </a:r>
            <a:r>
              <a:rPr sz="3200" b="0" dirty="0" err="1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funcție</a:t>
            </a:r>
            <a:r>
              <a:rPr sz="3200" b="0" dirty="0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publică</a:t>
            </a:r>
            <a:r>
              <a:rPr sz="3200" b="0" dirty="0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, </a:t>
            </a:r>
            <a:r>
              <a:rPr sz="3200" b="0" dirty="0" err="1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dintre</a:t>
            </a:r>
            <a:r>
              <a:rPr sz="3200" b="0" dirty="0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cele</a:t>
            </a:r>
            <a:r>
              <a:rPr sz="3200" b="0" dirty="0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 18 enumerate la art. 28 </a:t>
            </a:r>
            <a:r>
              <a:rPr sz="3200" b="0" dirty="0" err="1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alin</a:t>
            </a:r>
            <a:r>
              <a:rPr sz="3200" b="0" dirty="0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. (6) din </a:t>
            </a:r>
            <a:r>
              <a:rPr sz="3200" b="0" dirty="0" err="1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anexa</a:t>
            </a:r>
            <a:r>
              <a:rPr sz="3200" b="0" dirty="0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nr</a:t>
            </a:r>
            <a:r>
              <a:rPr sz="3200" b="0" dirty="0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. 8 la </a:t>
            </a:r>
            <a:r>
              <a:rPr sz="3200" b="0" dirty="0" err="1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Codul</a:t>
            </a:r>
            <a:r>
              <a:rPr sz="3200" b="0" dirty="0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administrativ</a:t>
            </a:r>
            <a:r>
              <a:rPr sz="3200" b="0" dirty="0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.</a:t>
            </a:r>
          </a:p>
          <a:p>
            <a:pPr algn="just"/>
            <a:endParaRPr sz="3200" b="0" dirty="0">
              <a:solidFill>
                <a:srgbClr val="003060"/>
              </a:solidFill>
              <a:latin typeface="Open Sans"/>
              <a:ea typeface="Open Sans"/>
              <a:cs typeface="Open Sans"/>
            </a:endParaRPr>
          </a:p>
          <a:p>
            <a:pPr algn="just">
              <a:defRPr sz="2325" b="0">
                <a:solidFill>
                  <a:srgbClr val="003060"/>
                </a:solidFill>
                <a:latin typeface="Open Sans"/>
                <a:ea typeface="Open Sans"/>
                <a:cs typeface="Open Sans"/>
              </a:defRPr>
            </a:pPr>
            <a:r>
              <a:rPr sz="3200" b="0" dirty="0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• </a:t>
            </a:r>
            <a:r>
              <a:rPr sz="3200" b="0" dirty="0">
                <a:solidFill>
                  <a:srgbClr val="FF0000"/>
                </a:solidFill>
                <a:latin typeface="Open Sans"/>
                <a:ea typeface="Open Sans"/>
                <a:cs typeface="Open Sans"/>
              </a:rPr>
              <a:t>NU </a:t>
            </a:r>
            <a:r>
              <a:rPr sz="3200" b="0" dirty="0" err="1">
                <a:solidFill>
                  <a:srgbClr val="FF0000"/>
                </a:solidFill>
                <a:latin typeface="Open Sans"/>
                <a:ea typeface="Open Sans"/>
                <a:cs typeface="Open Sans"/>
              </a:rPr>
              <a:t>este</a:t>
            </a:r>
            <a:r>
              <a:rPr sz="3200" b="0" dirty="0">
                <a:solidFill>
                  <a:srgbClr val="FF0000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FF0000"/>
                </a:solidFill>
                <a:latin typeface="Open Sans"/>
                <a:ea typeface="Open Sans"/>
                <a:cs typeface="Open Sans"/>
              </a:rPr>
              <a:t>necesară</a:t>
            </a:r>
            <a:r>
              <a:rPr sz="3200" b="0" dirty="0">
                <a:solidFill>
                  <a:srgbClr val="FF0000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FF0000"/>
                </a:solidFill>
                <a:latin typeface="Open Sans"/>
                <a:ea typeface="Open Sans"/>
                <a:cs typeface="Open Sans"/>
              </a:rPr>
              <a:t>solicitarea</a:t>
            </a:r>
            <a:r>
              <a:rPr sz="3200" b="0" dirty="0">
                <a:solidFill>
                  <a:srgbClr val="FF0000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FF0000"/>
                </a:solidFill>
                <a:latin typeface="Open Sans"/>
                <a:ea typeface="Open Sans"/>
                <a:cs typeface="Open Sans"/>
              </a:rPr>
              <a:t>unui</a:t>
            </a:r>
            <a:r>
              <a:rPr sz="3200" b="0" dirty="0">
                <a:solidFill>
                  <a:srgbClr val="FF0000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FF0000"/>
                </a:solidFill>
                <a:latin typeface="Open Sans"/>
                <a:ea typeface="Open Sans"/>
                <a:cs typeface="Open Sans"/>
              </a:rPr>
              <a:t>nou</a:t>
            </a:r>
            <a:r>
              <a:rPr sz="3200" b="0" dirty="0">
                <a:solidFill>
                  <a:srgbClr val="FF0000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FF0000"/>
                </a:solidFill>
                <a:latin typeface="Open Sans"/>
                <a:ea typeface="Open Sans"/>
                <a:cs typeface="Open Sans"/>
              </a:rPr>
              <a:t>aviz</a:t>
            </a:r>
            <a:r>
              <a:rPr sz="3200" b="0" dirty="0">
                <a:solidFill>
                  <a:srgbClr val="FF0000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al ANFP </a:t>
            </a:r>
            <a:r>
              <a:rPr sz="3200" b="0" dirty="0" err="1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pentru</a:t>
            </a:r>
            <a:r>
              <a:rPr sz="3200" b="0" dirty="0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competențele</a:t>
            </a:r>
            <a:r>
              <a:rPr sz="3200" b="0" dirty="0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specifice</a:t>
            </a:r>
            <a:r>
              <a:rPr sz="3200" b="0" dirty="0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deja</a:t>
            </a:r>
            <a:r>
              <a:rPr sz="3200" b="0" dirty="0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stabilite</a:t>
            </a:r>
            <a:r>
              <a:rPr sz="3200" b="0" dirty="0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.</a:t>
            </a:r>
          </a:p>
        </p:txBody>
      </p:sp>
      <p:grpSp>
        <p:nvGrpSpPr>
          <p:cNvPr id="10" name="Group 20">
            <a:extLst>
              <a:ext uri="{FF2B5EF4-FFF2-40B4-BE49-F238E27FC236}">
                <a16:creationId xmlns:a16="http://schemas.microsoft.com/office/drawing/2014/main" xmlns="" id="{0078A772-4D16-AB79-7DD2-7072A75BEF4E}"/>
              </a:ext>
            </a:extLst>
          </p:cNvPr>
          <p:cNvGrpSpPr/>
          <p:nvPr/>
        </p:nvGrpSpPr>
        <p:grpSpPr>
          <a:xfrm>
            <a:off x="331524" y="277147"/>
            <a:ext cx="10264664" cy="1281649"/>
            <a:chOff x="0" y="0"/>
            <a:chExt cx="13686219" cy="1708866"/>
          </a:xfrm>
        </p:grpSpPr>
        <p:sp>
          <p:nvSpPr>
            <p:cNvPr id="11" name="Freeform 21">
              <a:extLst>
                <a:ext uri="{FF2B5EF4-FFF2-40B4-BE49-F238E27FC236}">
                  <a16:creationId xmlns:a16="http://schemas.microsoft.com/office/drawing/2014/main" xmlns="" id="{E983B12B-3891-BCB5-3628-1EBF1723E15A}"/>
                </a:ext>
              </a:extLst>
            </p:cNvPr>
            <p:cNvSpPr/>
            <p:nvPr/>
          </p:nvSpPr>
          <p:spPr>
            <a:xfrm>
              <a:off x="0" y="0"/>
              <a:ext cx="1708866" cy="1708866"/>
            </a:xfrm>
            <a:custGeom>
              <a:avLst/>
              <a:gdLst/>
              <a:ahLst/>
              <a:cxnLst/>
              <a:rect l="l" t="t" r="r" b="b"/>
              <a:pathLst>
                <a:path w="1708866" h="1708866">
                  <a:moveTo>
                    <a:pt x="0" y="0"/>
                  </a:moveTo>
                  <a:lnTo>
                    <a:pt x="1708866" y="0"/>
                  </a:lnTo>
                  <a:lnTo>
                    <a:pt x="1708866" y="1708866"/>
                  </a:lnTo>
                  <a:lnTo>
                    <a:pt x="0" y="17088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  <p:sp>
          <p:nvSpPr>
            <p:cNvPr id="12" name="TextBox 22">
              <a:extLst>
                <a:ext uri="{FF2B5EF4-FFF2-40B4-BE49-F238E27FC236}">
                  <a16:creationId xmlns:a16="http://schemas.microsoft.com/office/drawing/2014/main" xmlns="" id="{E9589912-8D8E-F486-4019-303FD88C605F}"/>
                </a:ext>
              </a:extLst>
            </p:cNvPr>
            <p:cNvSpPr txBox="1"/>
            <p:nvPr/>
          </p:nvSpPr>
          <p:spPr>
            <a:xfrm>
              <a:off x="1868037" y="563549"/>
              <a:ext cx="11818182" cy="53414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434"/>
                </a:lnSpc>
              </a:pPr>
              <a:r>
                <a:rPr lang="en-US" sz="2452" b="1" dirty="0">
                  <a:solidFill>
                    <a:srgbClr val="004990"/>
                  </a:solidFill>
                  <a:latin typeface="Cardo Bold"/>
                  <a:ea typeface="Cardo Bold"/>
                  <a:cs typeface="Cardo Bold"/>
                  <a:sym typeface="Cardo Bold"/>
                </a:rPr>
                <a:t>AGENȚIA NAȚIONALĂ A FUNCȚIONARILOR PUBLICI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63942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rcRect t="12505" b="1250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3E28F106-FD6C-4F6B-B9A8-ACFB002F3646}"/>
              </a:ext>
            </a:extLst>
          </p:cNvPr>
          <p:cNvSpPr>
            <a:spLocks noGrp="1"/>
          </p:cNvSpPr>
          <p:nvPr/>
        </p:nvSpPr>
        <p:spPr>
          <a:xfrm>
            <a:off x="14049375" y="0"/>
            <a:ext cx="4238625" cy="628650"/>
          </a:xfrm>
          <a:prstGeom prst="rect">
            <a:avLst/>
          </a:prstGeom>
          <a:ln w="0">
            <a:noFill/>
          </a:ln>
        </p:spPr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E4A11562-3F4A-4D0C-8788-8453D293FC45}"/>
              </a:ext>
            </a:extLst>
          </p:cNvPr>
          <p:cNvSpPr>
            <a:spLocks noGrp="1"/>
          </p:cNvSpPr>
          <p:nvPr/>
        </p:nvSpPr>
        <p:spPr>
          <a:xfrm>
            <a:off x="13239750" y="0"/>
            <a:ext cx="857250" cy="628650"/>
          </a:xfrm>
          <a:prstGeom prst="rect">
            <a:avLst/>
          </a:prstGeom>
          <a:ln w="0">
            <a:noFill/>
          </a:ln>
        </p:spPr>
      </p:sp>
      <p:sp>
        <p:nvSpPr>
          <p:cNvPr id="6" name="title">
            <a:extLst>
              <a:ext uri="{FF2B5EF4-FFF2-40B4-BE49-F238E27FC236}">
                <a16:creationId xmlns:a16="http://schemas.microsoft.com/office/drawing/2014/main" xmlns="" id="{20545DB3-60D9-4853-BE9B-A386F1256E2A}"/>
              </a:ext>
            </a:extLst>
          </p:cNvPr>
          <p:cNvSpPr>
            <a:spLocks noGrp="1"/>
          </p:cNvSpPr>
          <p:nvPr/>
        </p:nvSpPr>
        <p:spPr>
          <a:xfrm>
            <a:off x="7696200" y="1428750"/>
            <a:ext cx="9258300" cy="952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3150" b="1">
                <a:solidFill>
                  <a:srgbClr val="003060"/>
                </a:solidFill>
                <a:latin typeface="Garet Bold"/>
                <a:ea typeface="Garet Bold"/>
                <a:cs typeface="Garet Bold"/>
              </a:defRPr>
            </a:pPr>
            <a:r>
              <a:rPr sz="3150" b="1" dirty="0">
                <a:solidFill>
                  <a:srgbClr val="003060"/>
                </a:solidFill>
                <a:latin typeface="Garet Bold"/>
                <a:ea typeface="Garet Bold"/>
                <a:cs typeface="Garet Bold"/>
              </a:rPr>
              <a:t>ETAPA </a:t>
            </a:r>
            <a:r>
              <a:rPr sz="3150" b="1" dirty="0" smtClean="0">
                <a:solidFill>
                  <a:srgbClr val="003060"/>
                </a:solidFill>
                <a:latin typeface="Garet Bold"/>
                <a:ea typeface="Garet Bold"/>
                <a:cs typeface="Garet Bold"/>
              </a:rPr>
              <a:t>II</a:t>
            </a:r>
            <a:r>
              <a:rPr lang="ro-RO" sz="3150" b="1" dirty="0" smtClean="0">
                <a:solidFill>
                  <a:srgbClr val="003060"/>
                </a:solidFill>
                <a:latin typeface="Garet Bold"/>
                <a:ea typeface="Garet Bold"/>
                <a:cs typeface="Garet Bold"/>
              </a:rPr>
              <a:t>I</a:t>
            </a:r>
            <a:r>
              <a:rPr sz="3150" b="1" dirty="0" smtClean="0">
                <a:solidFill>
                  <a:srgbClr val="003060"/>
                </a:solidFill>
                <a:latin typeface="Garet Bold"/>
                <a:ea typeface="Garet Bold"/>
                <a:cs typeface="Garet Bold"/>
              </a:rPr>
              <a:t> </a:t>
            </a:r>
            <a:endParaRPr sz="3150" b="1" dirty="0">
              <a:solidFill>
                <a:srgbClr val="003060"/>
              </a:solidFill>
              <a:latin typeface="Garet Bold"/>
              <a:ea typeface="Garet Bold"/>
              <a:cs typeface="Garet Bold"/>
            </a:endParaRPr>
          </a:p>
        </p:txBody>
      </p:sp>
      <p:sp>
        <p:nvSpPr>
          <p:cNvPr id="7" name="slide-number">
            <a:extLst>
              <a:ext uri="{FF2B5EF4-FFF2-40B4-BE49-F238E27FC236}">
                <a16:creationId xmlns:a16="http://schemas.microsoft.com/office/drawing/2014/main" xmlns="" id="{4F729219-19E8-4D7D-983F-B58884A068DD}"/>
              </a:ext>
            </a:extLst>
          </p:cNvPr>
          <p:cNvSpPr>
            <a:spLocks noGrp="1"/>
          </p:cNvSpPr>
          <p:nvPr/>
        </p:nvSpPr>
        <p:spPr>
          <a:xfrm>
            <a:off x="16764000" y="9429750"/>
            <a:ext cx="952500" cy="3333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r">
              <a:defRPr sz="1350" b="1">
                <a:solidFill>
                  <a:srgbClr val="004990"/>
                </a:solidFill>
                <a:latin typeface="Open Sans"/>
                <a:ea typeface="Open Sans"/>
                <a:cs typeface="Open Sans"/>
              </a:defRPr>
            </a:pPr>
            <a:r>
              <a:rPr sz="1350" b="1">
                <a:solidFill>
                  <a:srgbClr val="004990"/>
                </a:solidFill>
                <a:latin typeface="Open Sans"/>
                <a:ea typeface="Open Sans"/>
                <a:cs typeface="Open Sans"/>
              </a:rPr>
              <a:t>16</a:t>
            </a:r>
          </a:p>
        </p:txBody>
      </p:sp>
      <p:sp>
        <p:nvSpPr>
          <p:cNvPr id="8" name="body">
            <a:extLst>
              <a:ext uri="{FF2B5EF4-FFF2-40B4-BE49-F238E27FC236}">
                <a16:creationId xmlns:a16="http://schemas.microsoft.com/office/drawing/2014/main" xmlns="" id="{EF03B58A-D775-4EFE-BF12-B719A150FCE6}"/>
              </a:ext>
            </a:extLst>
          </p:cNvPr>
          <p:cNvSpPr>
            <a:spLocks noGrp="1"/>
          </p:cNvSpPr>
          <p:nvPr/>
        </p:nvSpPr>
        <p:spPr>
          <a:xfrm>
            <a:off x="1285875" y="2714625"/>
            <a:ext cx="15621000" cy="65722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just">
              <a:defRPr sz="1875" b="0">
                <a:solidFill>
                  <a:srgbClr val="111111"/>
                </a:solidFill>
                <a:latin typeface="Open Sans"/>
                <a:ea typeface="Open Sans"/>
                <a:cs typeface="Open Sans"/>
              </a:defRPr>
            </a:pPr>
            <a:r>
              <a:rPr lang="ro-RO" altLang="ro-RO" sz="3200" dirty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Transformarea funcțiilor publice de execuție de expert clasa I și a funcțiilor de inspector clasa I,</a:t>
            </a:r>
            <a:r>
              <a:rPr lang="ro-RO" altLang="ro-RO" sz="3200" dirty="0">
                <a:solidFill>
                  <a:srgbClr val="00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 care nu au prevăzute în fișa postului atribuții de inspecție și control, în funcții publice de consilier clasa </a:t>
            </a:r>
            <a:r>
              <a:rPr lang="ro-RO" altLang="ro-RO" sz="3200" dirty="0" smtClean="0">
                <a:solidFill>
                  <a:srgbClr val="00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I, </a:t>
            </a:r>
            <a:r>
              <a:rPr lang="ro-RO" altLang="ro-RO" sz="3200" dirty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până la data de 1 ianuarie 2027</a:t>
            </a:r>
            <a:r>
              <a:rPr lang="ro-RO" altLang="ro-RO" sz="3200" dirty="0">
                <a:solidFill>
                  <a:srgbClr val="00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:</a:t>
            </a:r>
            <a:br>
              <a:rPr lang="ro-RO" altLang="ro-RO" sz="3200" dirty="0">
                <a:solidFill>
                  <a:srgbClr val="00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</a:br>
            <a:r>
              <a:rPr lang="ro-RO" altLang="ro-RO" sz="3200" dirty="0">
                <a:solidFill>
                  <a:srgbClr val="00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- funcțiile publice de expert, clasa I și funcțiile de inspector clasa I, care </a:t>
            </a:r>
            <a:r>
              <a:rPr lang="ro-RO" altLang="ro-RO" sz="3200" dirty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NU</a:t>
            </a:r>
            <a:r>
              <a:rPr lang="ro-RO" altLang="ro-RO" sz="3200" dirty="0">
                <a:solidFill>
                  <a:srgbClr val="00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 au prevăzute în fișa postului atribuții de inspecție și control se transformă în funcții publice de consilier, clasa I</a:t>
            </a:r>
            <a:r>
              <a:rPr lang="ro-RO" altLang="ro-RO" sz="3200" dirty="0" smtClean="0">
                <a:solidFill>
                  <a:srgbClr val="00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.</a:t>
            </a:r>
          </a:p>
          <a:p>
            <a:pPr algn="just">
              <a:defRPr sz="1875" b="0">
                <a:solidFill>
                  <a:srgbClr val="111111"/>
                </a:solidFill>
                <a:latin typeface="Open Sans"/>
                <a:ea typeface="Open Sans"/>
                <a:cs typeface="Open Sans"/>
              </a:defRPr>
            </a:pPr>
            <a:r>
              <a:rPr lang="ro-RO" altLang="ro-RO" sz="3200" dirty="0" smtClean="0">
                <a:solidFill>
                  <a:srgbClr val="00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- </a:t>
            </a:r>
            <a:r>
              <a:rPr lang="ro-RO" altLang="ro-RO" sz="3200" dirty="0">
                <a:solidFill>
                  <a:srgbClr val="00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funcțiile publice de consilier, clasa I care </a:t>
            </a:r>
            <a:r>
              <a:rPr lang="ro-RO" altLang="ro-RO" sz="3200" dirty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AU</a:t>
            </a:r>
            <a:r>
              <a:rPr lang="ro-RO" altLang="ro-RO" sz="3200" dirty="0">
                <a:solidFill>
                  <a:srgbClr val="00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 prevăzute în fișa postului atribuții de inspecție și control se transformă în funcții publice </a:t>
            </a:r>
            <a:r>
              <a:rPr lang="pt-BR" altLang="ro-RO" sz="3200" dirty="0">
                <a:solidFill>
                  <a:srgbClr val="00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de </a:t>
            </a:r>
            <a:r>
              <a:rPr lang="pt-BR" altLang="ro-RO" sz="3200" dirty="0" err="1">
                <a:solidFill>
                  <a:srgbClr val="00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inspector</a:t>
            </a:r>
            <a:r>
              <a:rPr lang="pt-BR" altLang="ro-RO" sz="3200" dirty="0">
                <a:solidFill>
                  <a:srgbClr val="00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 </a:t>
            </a:r>
            <a:r>
              <a:rPr lang="pt-BR" altLang="ro-RO" sz="3200" dirty="0" err="1">
                <a:solidFill>
                  <a:srgbClr val="00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clasa</a:t>
            </a:r>
            <a:r>
              <a:rPr lang="pt-BR" altLang="ro-RO" sz="3200" dirty="0">
                <a:solidFill>
                  <a:srgbClr val="00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 I, </a:t>
            </a:r>
            <a:r>
              <a:rPr lang="ro-RO" altLang="ro-RO" sz="3200" dirty="0">
                <a:solidFill>
                  <a:srgbClr val="00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.</a:t>
            </a:r>
            <a:br>
              <a:rPr lang="ro-RO" altLang="ro-RO" sz="3200" dirty="0">
                <a:solidFill>
                  <a:srgbClr val="00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</a:br>
            <a:r>
              <a:rPr lang="ro-RO" altLang="ro-RO" sz="3200" dirty="0">
                <a:solidFill>
                  <a:srgbClr val="00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- pentru funcțiile publice ocupate </a:t>
            </a:r>
            <a:r>
              <a:rPr lang="ro-RO" altLang="ro-RO" sz="3200" dirty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se menține gradul </a:t>
            </a:r>
            <a:r>
              <a:rPr lang="ro-RO" altLang="ro-RO" sz="3200" dirty="0">
                <a:solidFill>
                  <a:srgbClr val="00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profesional corespunzător.</a:t>
            </a:r>
            <a:br>
              <a:rPr lang="ro-RO" altLang="ro-RO" sz="3200" dirty="0">
                <a:solidFill>
                  <a:srgbClr val="00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</a:br>
            <a:r>
              <a:rPr lang="ro-RO" altLang="ro-RO" sz="3200" dirty="0">
                <a:solidFill>
                  <a:srgbClr val="00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- </a:t>
            </a:r>
            <a:r>
              <a:rPr lang="ro-RO" altLang="ro-RO" sz="3200" dirty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respectarea prevederilor art. 402 </a:t>
            </a:r>
            <a:r>
              <a:rPr lang="ro-RO" altLang="ro-RO" sz="3200" dirty="0">
                <a:solidFill>
                  <a:srgbClr val="00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din Codul administrativ, fiind necesară obținerea avizului obligatoriu și prealabil al ANFP. Pentru a transforma funcțiile publice </a:t>
            </a:r>
            <a:r>
              <a:rPr lang="ro-RO" altLang="ro-RO" sz="3200" dirty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vacante</a:t>
            </a:r>
            <a:r>
              <a:rPr lang="ro-RO" altLang="ro-RO" sz="3200" dirty="0">
                <a:solidFill>
                  <a:srgbClr val="00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 </a:t>
            </a:r>
            <a:r>
              <a:rPr lang="ro-RO" altLang="ro-RO" sz="3200" dirty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nu este necesar avizul </a:t>
            </a:r>
            <a:r>
              <a:rPr lang="ro-RO" altLang="ro-RO" sz="3200" dirty="0">
                <a:solidFill>
                  <a:srgbClr val="00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ANFP.</a:t>
            </a:r>
            <a:endParaRPr sz="3200" b="0" dirty="0">
              <a:solidFill>
                <a:srgbClr val="111111"/>
              </a:solidFill>
              <a:latin typeface="Open Sans" panose="020B0604020202020204" charset="0"/>
              <a:ea typeface="Open Sans" panose="020B0604020202020204" charset="0"/>
              <a:cs typeface="Open Sans" panose="020B0604020202020204" charset="0"/>
            </a:endParaRPr>
          </a:p>
        </p:txBody>
      </p:sp>
      <p:grpSp>
        <p:nvGrpSpPr>
          <p:cNvPr id="11" name="Group 20">
            <a:extLst>
              <a:ext uri="{FF2B5EF4-FFF2-40B4-BE49-F238E27FC236}">
                <a16:creationId xmlns:a16="http://schemas.microsoft.com/office/drawing/2014/main" xmlns="" id="{0078A772-4D16-AB79-7DD2-7072A75BEF4E}"/>
              </a:ext>
            </a:extLst>
          </p:cNvPr>
          <p:cNvGrpSpPr/>
          <p:nvPr/>
        </p:nvGrpSpPr>
        <p:grpSpPr>
          <a:xfrm>
            <a:off x="331524" y="277147"/>
            <a:ext cx="10264664" cy="1281649"/>
            <a:chOff x="0" y="0"/>
            <a:chExt cx="13686219" cy="1708866"/>
          </a:xfrm>
        </p:grpSpPr>
        <p:sp>
          <p:nvSpPr>
            <p:cNvPr id="12" name="Freeform 21">
              <a:extLst>
                <a:ext uri="{FF2B5EF4-FFF2-40B4-BE49-F238E27FC236}">
                  <a16:creationId xmlns:a16="http://schemas.microsoft.com/office/drawing/2014/main" xmlns="" id="{E983B12B-3891-BCB5-3628-1EBF1723E15A}"/>
                </a:ext>
              </a:extLst>
            </p:cNvPr>
            <p:cNvSpPr/>
            <p:nvPr/>
          </p:nvSpPr>
          <p:spPr>
            <a:xfrm>
              <a:off x="0" y="0"/>
              <a:ext cx="1708866" cy="1708866"/>
            </a:xfrm>
            <a:custGeom>
              <a:avLst/>
              <a:gdLst/>
              <a:ahLst/>
              <a:cxnLst/>
              <a:rect l="l" t="t" r="r" b="b"/>
              <a:pathLst>
                <a:path w="1708866" h="1708866">
                  <a:moveTo>
                    <a:pt x="0" y="0"/>
                  </a:moveTo>
                  <a:lnTo>
                    <a:pt x="1708866" y="0"/>
                  </a:lnTo>
                  <a:lnTo>
                    <a:pt x="1708866" y="1708866"/>
                  </a:lnTo>
                  <a:lnTo>
                    <a:pt x="0" y="17088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  <p:sp>
          <p:nvSpPr>
            <p:cNvPr id="13" name="TextBox 22">
              <a:extLst>
                <a:ext uri="{FF2B5EF4-FFF2-40B4-BE49-F238E27FC236}">
                  <a16:creationId xmlns:a16="http://schemas.microsoft.com/office/drawing/2014/main" xmlns="" id="{E9589912-8D8E-F486-4019-303FD88C605F}"/>
                </a:ext>
              </a:extLst>
            </p:cNvPr>
            <p:cNvSpPr txBox="1"/>
            <p:nvPr/>
          </p:nvSpPr>
          <p:spPr>
            <a:xfrm>
              <a:off x="1868037" y="563549"/>
              <a:ext cx="11818182" cy="53414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434"/>
                </a:lnSpc>
              </a:pPr>
              <a:r>
                <a:rPr lang="en-US" sz="2452" b="1" dirty="0">
                  <a:solidFill>
                    <a:srgbClr val="004990"/>
                  </a:solidFill>
                  <a:latin typeface="Cardo Bold"/>
                  <a:ea typeface="Cardo Bold"/>
                  <a:cs typeface="Cardo Bold"/>
                  <a:sym typeface="Cardo Bold"/>
                </a:rPr>
                <a:t>AGENȚIA NAȚIONALĂ A FUNCȚIONARILOR PUBLICI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485429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rcRect t="12505" b="1250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9941BCCA-7FB8-4DFF-A934-39986C33E344}"/>
              </a:ext>
            </a:extLst>
          </p:cNvPr>
          <p:cNvSpPr>
            <a:spLocks noGrp="1"/>
          </p:cNvSpPr>
          <p:nvPr/>
        </p:nvSpPr>
        <p:spPr>
          <a:xfrm>
            <a:off x="0" y="9763125"/>
            <a:ext cx="18288000" cy="523875"/>
          </a:xfrm>
          <a:prstGeom prst="rect">
            <a:avLst/>
          </a:prstGeom>
          <a:solidFill>
            <a:srgbClr val="003060"/>
          </a:solidFill>
          <a:ln w="0">
            <a:noFill/>
          </a:ln>
        </p:spPr>
      </p:sp>
      <p:sp>
        <p:nvSpPr>
          <p:cNvPr id="5" name="title">
            <a:extLst>
              <a:ext uri="{FF2B5EF4-FFF2-40B4-BE49-F238E27FC236}">
                <a16:creationId xmlns:a16="http://schemas.microsoft.com/office/drawing/2014/main" xmlns="" id="{7A70D40F-A51B-4652-ACC5-CCCE4D1F1732}"/>
              </a:ext>
            </a:extLst>
          </p:cNvPr>
          <p:cNvSpPr>
            <a:spLocks noGrp="1"/>
          </p:cNvSpPr>
          <p:nvPr/>
        </p:nvSpPr>
        <p:spPr>
          <a:xfrm>
            <a:off x="1732552" y="1428750"/>
            <a:ext cx="15983948" cy="952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500"/>
          </a:bodyPr>
          <a:lstStyle/>
          <a:p>
            <a:pPr>
              <a:defRPr sz="3150" b="1">
                <a:solidFill>
                  <a:srgbClr val="003060"/>
                </a:solidFill>
                <a:latin typeface="Garet Bold"/>
                <a:ea typeface="Garet Bold"/>
                <a:cs typeface="Garet Bold"/>
              </a:defRPr>
            </a:pPr>
            <a:r>
              <a:rPr sz="3150" b="1" dirty="0">
                <a:solidFill>
                  <a:srgbClr val="003060"/>
                </a:solidFill>
                <a:latin typeface="Garet Bold"/>
                <a:ea typeface="Garet Bold"/>
                <a:cs typeface="Garet Bold"/>
              </a:rPr>
              <a:t>ETAPA IV – </a:t>
            </a:r>
            <a:r>
              <a:rPr sz="3150" b="1" dirty="0" err="1">
                <a:solidFill>
                  <a:srgbClr val="003060"/>
                </a:solidFill>
                <a:latin typeface="Garet Bold"/>
                <a:ea typeface="Garet Bold"/>
                <a:cs typeface="Garet Bold"/>
              </a:rPr>
              <a:t>Analiza</a:t>
            </a:r>
            <a:r>
              <a:rPr sz="3150" b="1" dirty="0">
                <a:solidFill>
                  <a:srgbClr val="003060"/>
                </a:solidFill>
                <a:latin typeface="Garet Bold"/>
                <a:ea typeface="Garet Bold"/>
                <a:cs typeface="Garet Bold"/>
              </a:rPr>
              <a:t> </a:t>
            </a:r>
            <a:r>
              <a:rPr sz="3150" b="1" dirty="0" err="1">
                <a:solidFill>
                  <a:srgbClr val="003060"/>
                </a:solidFill>
                <a:latin typeface="Garet Bold"/>
                <a:ea typeface="Garet Bold"/>
                <a:cs typeface="Garet Bold"/>
              </a:rPr>
              <a:t>structurii</a:t>
            </a:r>
            <a:r>
              <a:rPr sz="3150" b="1" dirty="0">
                <a:solidFill>
                  <a:srgbClr val="003060"/>
                </a:solidFill>
                <a:latin typeface="Garet Bold"/>
                <a:ea typeface="Garet Bold"/>
                <a:cs typeface="Garet Bold"/>
              </a:rPr>
              <a:t> de </a:t>
            </a:r>
            <a:r>
              <a:rPr sz="3150" b="1" dirty="0" err="1" smtClean="0">
                <a:solidFill>
                  <a:srgbClr val="003060"/>
                </a:solidFill>
                <a:latin typeface="Garet Bold"/>
                <a:ea typeface="Garet Bold"/>
                <a:cs typeface="Garet Bold"/>
              </a:rPr>
              <a:t>posturi</a:t>
            </a:r>
            <a:r>
              <a:rPr lang="ro-RO" sz="3150" b="1" dirty="0">
                <a:solidFill>
                  <a:srgbClr val="003060"/>
                </a:solidFill>
                <a:latin typeface="Garet Bold"/>
                <a:ea typeface="Garet Bold"/>
                <a:cs typeface="Garet Bold"/>
              </a:rPr>
              <a:t> </a:t>
            </a:r>
            <a:r>
              <a:rPr lang="ro-RO" sz="3150" b="1" dirty="0" smtClean="0">
                <a:solidFill>
                  <a:srgbClr val="003060"/>
                </a:solidFill>
                <a:latin typeface="Garet Bold"/>
                <a:ea typeface="Garet Bold"/>
                <a:cs typeface="Garet Bold"/>
              </a:rPr>
              <a:t>și transformarea posturilor în funcții publice:  </a:t>
            </a:r>
            <a:endParaRPr lang="ro-RO" sz="3150" b="1" dirty="0">
              <a:solidFill>
                <a:srgbClr val="003060"/>
              </a:solidFill>
              <a:latin typeface="Garet Bold"/>
              <a:ea typeface="Garet Bold"/>
              <a:cs typeface="Garet Bold"/>
            </a:endParaRPr>
          </a:p>
        </p:txBody>
      </p:sp>
      <p:sp>
        <p:nvSpPr>
          <p:cNvPr id="6" name="slide-number">
            <a:extLst>
              <a:ext uri="{FF2B5EF4-FFF2-40B4-BE49-F238E27FC236}">
                <a16:creationId xmlns:a16="http://schemas.microsoft.com/office/drawing/2014/main" xmlns="" id="{9B4682A5-366F-4C67-94EA-5842806BD5AC}"/>
              </a:ext>
            </a:extLst>
          </p:cNvPr>
          <p:cNvSpPr>
            <a:spLocks noGrp="1"/>
          </p:cNvSpPr>
          <p:nvPr/>
        </p:nvSpPr>
        <p:spPr>
          <a:xfrm>
            <a:off x="16764000" y="9429750"/>
            <a:ext cx="952500" cy="3333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r">
              <a:defRPr sz="1350" b="1">
                <a:solidFill>
                  <a:srgbClr val="004990"/>
                </a:solidFill>
                <a:latin typeface="Open Sans"/>
                <a:ea typeface="Open Sans"/>
                <a:cs typeface="Open Sans"/>
              </a:defRPr>
            </a:pPr>
            <a:r>
              <a:rPr sz="1350" b="1">
                <a:solidFill>
                  <a:srgbClr val="004990"/>
                </a:solidFill>
                <a:latin typeface="Open Sans"/>
                <a:ea typeface="Open Sans"/>
                <a:cs typeface="Open Sans"/>
              </a:rPr>
              <a:t>17</a:t>
            </a:r>
          </a:p>
        </p:txBody>
      </p:sp>
      <p:sp>
        <p:nvSpPr>
          <p:cNvPr id="7" name="body">
            <a:extLst>
              <a:ext uri="{FF2B5EF4-FFF2-40B4-BE49-F238E27FC236}">
                <a16:creationId xmlns:a16="http://schemas.microsoft.com/office/drawing/2014/main" xmlns="" id="{032D95A6-9C9C-4AD6-9626-A861378C7489}"/>
              </a:ext>
            </a:extLst>
          </p:cNvPr>
          <p:cNvSpPr>
            <a:spLocks noGrp="1"/>
          </p:cNvSpPr>
          <p:nvPr/>
        </p:nvSpPr>
        <p:spPr>
          <a:xfrm>
            <a:off x="1285875" y="2714624"/>
            <a:ext cx="15621000" cy="7048501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just">
              <a:defRPr sz="1763" b="0">
                <a:solidFill>
                  <a:srgbClr val="111111"/>
                </a:solidFill>
                <a:latin typeface="Open Sans"/>
                <a:ea typeface="Open Sans"/>
                <a:cs typeface="Open Sans"/>
              </a:defRPr>
            </a:pPr>
            <a:r>
              <a:rPr sz="2800" b="0" dirty="0" err="1">
                <a:solidFill>
                  <a:srgbClr val="FF0000"/>
                </a:solidFill>
                <a:latin typeface="Open Sans"/>
                <a:ea typeface="Open Sans"/>
                <a:cs typeface="Open Sans"/>
              </a:rPr>
              <a:t>În</a:t>
            </a:r>
            <a:r>
              <a:rPr sz="2800" b="0" dirty="0">
                <a:solidFill>
                  <a:srgbClr val="FF0000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800" b="0" dirty="0" err="1">
                <a:solidFill>
                  <a:srgbClr val="FF0000"/>
                </a:solidFill>
                <a:latin typeface="Open Sans"/>
                <a:ea typeface="Open Sans"/>
                <a:cs typeface="Open Sans"/>
              </a:rPr>
              <a:t>termen</a:t>
            </a:r>
            <a:r>
              <a:rPr sz="2800" b="0" dirty="0">
                <a:solidFill>
                  <a:srgbClr val="FF0000"/>
                </a:solidFill>
                <a:latin typeface="Open Sans"/>
                <a:ea typeface="Open Sans"/>
                <a:cs typeface="Open Sans"/>
              </a:rPr>
              <a:t> de 6 </a:t>
            </a:r>
            <a:r>
              <a:rPr sz="2800" b="0" dirty="0" err="1">
                <a:solidFill>
                  <a:srgbClr val="FF0000"/>
                </a:solidFill>
                <a:latin typeface="Open Sans"/>
                <a:ea typeface="Open Sans"/>
                <a:cs typeface="Open Sans"/>
              </a:rPr>
              <a:t>luni</a:t>
            </a:r>
            <a:r>
              <a:rPr sz="2800" b="0" dirty="0">
                <a:solidFill>
                  <a:srgbClr val="FF0000"/>
                </a:solidFill>
                <a:latin typeface="Open Sans"/>
                <a:ea typeface="Open Sans"/>
                <a:cs typeface="Open Sans"/>
              </a:rPr>
              <a:t> de la data de 09.08.2026</a:t>
            </a:r>
            <a:r>
              <a:rPr sz="2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, </a:t>
            </a:r>
            <a:r>
              <a:rPr sz="2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autoritățile</a:t>
            </a:r>
            <a:r>
              <a:rPr sz="2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și</a:t>
            </a:r>
            <a:r>
              <a:rPr sz="2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instituțiile</a:t>
            </a:r>
            <a:r>
              <a:rPr sz="2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publice</a:t>
            </a:r>
            <a:r>
              <a:rPr sz="2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au </a:t>
            </a:r>
            <a:r>
              <a:rPr sz="2800" b="0" dirty="0" err="1" smtClean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obligația</a:t>
            </a:r>
            <a:r>
              <a:rPr lang="ro-RO" sz="2800" b="0" dirty="0" smtClean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să</a:t>
            </a:r>
            <a:r>
              <a:rPr sz="2800" b="0" dirty="0" smtClean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:</a:t>
            </a:r>
            <a:endParaRPr sz="2800" b="0" dirty="0">
              <a:solidFill>
                <a:srgbClr val="111111"/>
              </a:solidFill>
              <a:latin typeface="Open Sans"/>
              <a:ea typeface="Open Sans"/>
              <a:cs typeface="Open Sans"/>
            </a:endParaRPr>
          </a:p>
          <a:p>
            <a:pPr algn="just"/>
            <a:endParaRPr sz="2800" b="0" dirty="0">
              <a:solidFill>
                <a:srgbClr val="111111"/>
              </a:solidFill>
              <a:latin typeface="Open Sans"/>
              <a:ea typeface="Open Sans"/>
              <a:cs typeface="Open Sans"/>
            </a:endParaRPr>
          </a:p>
          <a:p>
            <a:pPr algn="just">
              <a:defRPr sz="1763" b="0">
                <a:solidFill>
                  <a:srgbClr val="111111"/>
                </a:solidFill>
                <a:latin typeface="Open Sans"/>
                <a:ea typeface="Open Sans"/>
                <a:cs typeface="Open Sans"/>
              </a:defRPr>
            </a:pPr>
            <a:r>
              <a:rPr sz="2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• </a:t>
            </a:r>
            <a:r>
              <a:rPr sz="2800" b="0" dirty="0" err="1" smtClean="0">
                <a:solidFill>
                  <a:srgbClr val="FF0000"/>
                </a:solidFill>
                <a:latin typeface="Open Sans"/>
                <a:ea typeface="Open Sans"/>
                <a:cs typeface="Open Sans"/>
              </a:rPr>
              <a:t>analizeze</a:t>
            </a:r>
            <a:r>
              <a:rPr sz="2800" b="0" dirty="0" smtClean="0">
                <a:solidFill>
                  <a:srgbClr val="FF0000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800" b="0" dirty="0" err="1">
                <a:solidFill>
                  <a:srgbClr val="FF0000"/>
                </a:solidFill>
                <a:latin typeface="Open Sans"/>
                <a:ea typeface="Open Sans"/>
                <a:cs typeface="Open Sans"/>
              </a:rPr>
              <a:t>structura</a:t>
            </a:r>
            <a:r>
              <a:rPr sz="2800" b="0" dirty="0">
                <a:solidFill>
                  <a:srgbClr val="FF0000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lang="ro-RO" sz="2800" b="0" dirty="0" smtClean="0">
                <a:latin typeface="Open Sans"/>
                <a:ea typeface="Open Sans"/>
                <a:cs typeface="Open Sans"/>
              </a:rPr>
              <a:t>de</a:t>
            </a:r>
            <a:r>
              <a:rPr lang="ro-RO" sz="2800" b="0" dirty="0" smtClean="0">
                <a:solidFill>
                  <a:srgbClr val="FF0000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800" b="0" dirty="0" err="1" smtClean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postur</a:t>
            </a:r>
            <a:r>
              <a:rPr lang="ro-RO" sz="2800" b="0" dirty="0" smtClean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i</a:t>
            </a:r>
            <a:r>
              <a:rPr sz="2800" b="0" dirty="0" smtClean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existente</a:t>
            </a:r>
            <a:r>
              <a:rPr sz="2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;</a:t>
            </a:r>
          </a:p>
          <a:p>
            <a:pPr algn="just"/>
            <a:endParaRPr sz="2800" b="0" dirty="0">
              <a:solidFill>
                <a:srgbClr val="111111"/>
              </a:solidFill>
              <a:latin typeface="Open Sans"/>
              <a:ea typeface="Open Sans"/>
              <a:cs typeface="Open Sans"/>
            </a:endParaRPr>
          </a:p>
          <a:p>
            <a:pPr algn="just">
              <a:defRPr sz="1763" b="0">
                <a:solidFill>
                  <a:srgbClr val="111111"/>
                </a:solidFill>
                <a:latin typeface="Open Sans"/>
                <a:ea typeface="Open Sans"/>
                <a:cs typeface="Open Sans"/>
              </a:defRPr>
            </a:pPr>
            <a:r>
              <a:rPr sz="2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• </a:t>
            </a:r>
            <a:r>
              <a:rPr sz="2800" b="0" dirty="0" err="1" smtClean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stabilească</a:t>
            </a:r>
            <a:r>
              <a:rPr sz="2800" b="0" dirty="0" smtClean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posturile</a:t>
            </a:r>
            <a:r>
              <a:rPr sz="2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care </a:t>
            </a:r>
            <a:r>
              <a:rPr sz="2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implică</a:t>
            </a:r>
            <a:r>
              <a:rPr sz="2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exercitarea</a:t>
            </a:r>
            <a:r>
              <a:rPr sz="2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de prerogative de </a:t>
            </a:r>
            <a:r>
              <a:rPr sz="2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putere</a:t>
            </a:r>
            <a:r>
              <a:rPr sz="2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publică</a:t>
            </a:r>
            <a:r>
              <a:rPr sz="2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;</a:t>
            </a:r>
          </a:p>
          <a:p>
            <a:pPr algn="just"/>
            <a:endParaRPr sz="2800" b="0" dirty="0">
              <a:solidFill>
                <a:srgbClr val="111111"/>
              </a:solidFill>
              <a:latin typeface="Open Sans"/>
              <a:ea typeface="Open Sans"/>
              <a:cs typeface="Open Sans"/>
            </a:endParaRPr>
          </a:p>
          <a:p>
            <a:pPr algn="just">
              <a:defRPr sz="1763" b="0">
                <a:solidFill>
                  <a:srgbClr val="111111"/>
                </a:solidFill>
                <a:latin typeface="Open Sans"/>
                <a:ea typeface="Open Sans"/>
                <a:cs typeface="Open Sans"/>
              </a:defRPr>
            </a:pPr>
            <a:r>
              <a:rPr sz="2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• </a:t>
            </a:r>
            <a:r>
              <a:rPr sz="2800" b="0" dirty="0" err="1" smtClean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stabilească</a:t>
            </a:r>
            <a:r>
              <a:rPr sz="2800" b="0" dirty="0" smtClean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posturile</a:t>
            </a:r>
            <a:r>
              <a:rPr sz="2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contractuale</a:t>
            </a:r>
            <a:r>
              <a:rPr sz="2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conform </a:t>
            </a:r>
            <a:r>
              <a:rPr sz="2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noilor</a:t>
            </a:r>
            <a:r>
              <a:rPr sz="2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reglementări</a:t>
            </a:r>
            <a:r>
              <a:rPr sz="2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din </a:t>
            </a:r>
            <a:r>
              <a:rPr sz="2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Codul</a:t>
            </a:r>
            <a:r>
              <a:rPr sz="2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administrativ</a:t>
            </a:r>
            <a:r>
              <a:rPr sz="2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, art. 539;</a:t>
            </a:r>
          </a:p>
          <a:p>
            <a:pPr algn="just"/>
            <a:endParaRPr sz="2800" b="0" dirty="0">
              <a:solidFill>
                <a:srgbClr val="111111"/>
              </a:solidFill>
              <a:latin typeface="Open Sans"/>
              <a:ea typeface="Open Sans"/>
              <a:cs typeface="Open Sans"/>
            </a:endParaRPr>
          </a:p>
          <a:p>
            <a:pPr algn="just">
              <a:defRPr sz="1763" b="0">
                <a:solidFill>
                  <a:srgbClr val="111111"/>
                </a:solidFill>
                <a:latin typeface="Open Sans"/>
                <a:ea typeface="Open Sans"/>
                <a:cs typeface="Open Sans"/>
              </a:defRPr>
            </a:pPr>
            <a:r>
              <a:rPr sz="2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• </a:t>
            </a:r>
            <a:r>
              <a:rPr sz="2800" b="0" dirty="0" err="1" smtClean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stabilească</a:t>
            </a:r>
            <a:r>
              <a:rPr sz="2800" b="0" dirty="0" smtClean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posturile</a:t>
            </a:r>
            <a:r>
              <a:rPr sz="2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aferente</a:t>
            </a:r>
            <a:r>
              <a:rPr sz="2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personalului</a:t>
            </a:r>
            <a:r>
              <a:rPr sz="2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contractual </a:t>
            </a:r>
            <a:r>
              <a:rPr sz="2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prin</a:t>
            </a:r>
            <a:r>
              <a:rPr sz="2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act </a:t>
            </a:r>
            <a:r>
              <a:rPr sz="2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administrativ</a:t>
            </a:r>
            <a:r>
              <a:rPr sz="2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al </a:t>
            </a:r>
            <a:r>
              <a:rPr sz="2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conducătorului</a:t>
            </a:r>
            <a:r>
              <a:rPr sz="2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autorității</a:t>
            </a:r>
            <a:r>
              <a:rPr sz="2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sau</a:t>
            </a:r>
            <a:r>
              <a:rPr sz="2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instituției</a:t>
            </a:r>
            <a:r>
              <a:rPr sz="2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publice</a:t>
            </a:r>
            <a:r>
              <a:rPr sz="2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, cu </a:t>
            </a:r>
            <a:r>
              <a:rPr sz="2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avizul</a:t>
            </a:r>
            <a:r>
              <a:rPr sz="2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prealabil</a:t>
            </a:r>
            <a:r>
              <a:rPr sz="2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și</a:t>
            </a:r>
            <a:r>
              <a:rPr sz="2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consultativ</a:t>
            </a:r>
            <a:r>
              <a:rPr sz="2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al ANFP, </a:t>
            </a:r>
            <a:r>
              <a:rPr sz="2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în</a:t>
            </a:r>
            <a:r>
              <a:rPr sz="2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baza</a:t>
            </a:r>
            <a:r>
              <a:rPr sz="2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art. 402 din </a:t>
            </a:r>
            <a:r>
              <a:rPr sz="2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Codul</a:t>
            </a:r>
            <a:r>
              <a:rPr sz="2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administrativ</a:t>
            </a:r>
            <a:r>
              <a:rPr sz="2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;</a:t>
            </a:r>
          </a:p>
          <a:p>
            <a:pPr algn="just"/>
            <a:endParaRPr sz="2800" b="0" dirty="0">
              <a:solidFill>
                <a:srgbClr val="111111"/>
              </a:solidFill>
              <a:latin typeface="Open Sans"/>
              <a:ea typeface="Open Sans"/>
              <a:cs typeface="Open Sans"/>
            </a:endParaRPr>
          </a:p>
          <a:p>
            <a:pPr algn="just">
              <a:defRPr sz="1763" b="0">
                <a:solidFill>
                  <a:srgbClr val="111111"/>
                </a:solidFill>
                <a:latin typeface="Open Sans"/>
                <a:ea typeface="Open Sans"/>
                <a:cs typeface="Open Sans"/>
              </a:defRPr>
            </a:pPr>
            <a:r>
              <a:rPr sz="2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• </a:t>
            </a:r>
            <a:r>
              <a:rPr sz="2800" b="0" dirty="0" err="1" smtClean="0">
                <a:solidFill>
                  <a:srgbClr val="FF0000"/>
                </a:solidFill>
                <a:latin typeface="Open Sans"/>
                <a:ea typeface="Open Sans"/>
                <a:cs typeface="Open Sans"/>
              </a:rPr>
              <a:t>emită</a:t>
            </a:r>
            <a:r>
              <a:rPr sz="2800" b="0" dirty="0" smtClean="0">
                <a:solidFill>
                  <a:srgbClr val="FF0000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800" b="0" dirty="0" err="1">
                <a:solidFill>
                  <a:srgbClr val="FF0000"/>
                </a:solidFill>
                <a:latin typeface="Open Sans"/>
                <a:ea typeface="Open Sans"/>
                <a:cs typeface="Open Sans"/>
              </a:rPr>
              <a:t>actele</a:t>
            </a:r>
            <a:r>
              <a:rPr sz="2800" b="0" dirty="0">
                <a:solidFill>
                  <a:srgbClr val="FF0000"/>
                </a:solidFill>
                <a:latin typeface="Open Sans"/>
                <a:ea typeface="Open Sans"/>
                <a:cs typeface="Open Sans"/>
              </a:rPr>
              <a:t> administrative de </a:t>
            </a:r>
            <a:r>
              <a:rPr sz="2800" b="0" dirty="0" err="1">
                <a:solidFill>
                  <a:srgbClr val="FF0000"/>
                </a:solidFill>
                <a:latin typeface="Open Sans"/>
                <a:ea typeface="Open Sans"/>
                <a:cs typeface="Open Sans"/>
              </a:rPr>
              <a:t>numire</a:t>
            </a:r>
            <a:r>
              <a:rPr sz="2800" b="0" dirty="0">
                <a:solidFill>
                  <a:srgbClr val="FF0000"/>
                </a:solidFill>
                <a:latin typeface="Open Sans"/>
                <a:ea typeface="Open Sans"/>
                <a:cs typeface="Open Sans"/>
              </a:rPr>
              <a:t>, </a:t>
            </a:r>
            <a:r>
              <a:rPr sz="2800" b="0" dirty="0" err="1">
                <a:solidFill>
                  <a:srgbClr val="FF0000"/>
                </a:solidFill>
                <a:latin typeface="Open Sans"/>
                <a:ea typeface="Open Sans"/>
                <a:cs typeface="Open Sans"/>
              </a:rPr>
              <a:t>respectiv</a:t>
            </a:r>
            <a:r>
              <a:rPr sz="2800" b="0" dirty="0">
                <a:solidFill>
                  <a:srgbClr val="FF0000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800" b="0" dirty="0" err="1">
                <a:solidFill>
                  <a:srgbClr val="FF0000"/>
                </a:solidFill>
                <a:latin typeface="Open Sans"/>
                <a:ea typeface="Open Sans"/>
                <a:cs typeface="Open Sans"/>
              </a:rPr>
              <a:t>să</a:t>
            </a:r>
            <a:r>
              <a:rPr sz="2800" b="0" dirty="0">
                <a:solidFill>
                  <a:srgbClr val="FF0000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800" b="0" dirty="0" err="1">
                <a:solidFill>
                  <a:srgbClr val="FF0000"/>
                </a:solidFill>
                <a:latin typeface="Open Sans"/>
                <a:ea typeface="Open Sans"/>
                <a:cs typeface="Open Sans"/>
              </a:rPr>
              <a:t>încheie</a:t>
            </a:r>
            <a:r>
              <a:rPr sz="2800" b="0" dirty="0">
                <a:solidFill>
                  <a:srgbClr val="FF0000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800" b="0" dirty="0" err="1">
                <a:solidFill>
                  <a:srgbClr val="FF0000"/>
                </a:solidFill>
                <a:latin typeface="Open Sans"/>
                <a:ea typeface="Open Sans"/>
                <a:cs typeface="Open Sans"/>
              </a:rPr>
              <a:t>actele</a:t>
            </a:r>
            <a:r>
              <a:rPr sz="2800" b="0" dirty="0">
                <a:solidFill>
                  <a:srgbClr val="FF0000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800" b="0" dirty="0" err="1">
                <a:solidFill>
                  <a:srgbClr val="FF0000"/>
                </a:solidFill>
                <a:latin typeface="Open Sans"/>
                <a:ea typeface="Open Sans"/>
                <a:cs typeface="Open Sans"/>
              </a:rPr>
              <a:t>adiționale</a:t>
            </a:r>
            <a:r>
              <a:rPr sz="2800" b="0" dirty="0">
                <a:solidFill>
                  <a:srgbClr val="FF0000"/>
                </a:solidFill>
                <a:latin typeface="Open Sans"/>
                <a:ea typeface="Open Sans"/>
                <a:cs typeface="Open Sans"/>
              </a:rPr>
              <a:t> la </a:t>
            </a:r>
            <a:r>
              <a:rPr sz="2800" b="0" dirty="0" err="1">
                <a:solidFill>
                  <a:srgbClr val="FF0000"/>
                </a:solidFill>
                <a:latin typeface="Open Sans"/>
                <a:ea typeface="Open Sans"/>
                <a:cs typeface="Open Sans"/>
              </a:rPr>
              <a:t>contractele</a:t>
            </a:r>
            <a:r>
              <a:rPr sz="2800" b="0" dirty="0">
                <a:solidFill>
                  <a:srgbClr val="FF0000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800" b="0" dirty="0" err="1">
                <a:solidFill>
                  <a:srgbClr val="FF0000"/>
                </a:solidFill>
                <a:latin typeface="Open Sans"/>
                <a:ea typeface="Open Sans"/>
                <a:cs typeface="Open Sans"/>
              </a:rPr>
              <a:t>individuale</a:t>
            </a:r>
            <a:r>
              <a:rPr sz="2800" b="0" dirty="0">
                <a:solidFill>
                  <a:srgbClr val="FF0000"/>
                </a:solidFill>
                <a:latin typeface="Open Sans"/>
                <a:ea typeface="Open Sans"/>
                <a:cs typeface="Open Sans"/>
              </a:rPr>
              <a:t> de </a:t>
            </a:r>
            <a:r>
              <a:rPr sz="2800" b="0" dirty="0" err="1">
                <a:solidFill>
                  <a:srgbClr val="FF0000"/>
                </a:solidFill>
                <a:latin typeface="Open Sans"/>
                <a:ea typeface="Open Sans"/>
                <a:cs typeface="Open Sans"/>
              </a:rPr>
              <a:t>muncă</a:t>
            </a:r>
            <a:r>
              <a:rPr sz="2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, </a:t>
            </a:r>
            <a:r>
              <a:rPr sz="2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după</a:t>
            </a:r>
            <a:r>
              <a:rPr sz="2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caz</a:t>
            </a:r>
            <a:r>
              <a:rPr sz="2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, </a:t>
            </a:r>
            <a:r>
              <a:rPr sz="2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pentru</a:t>
            </a:r>
            <a:r>
              <a:rPr sz="2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posturile</a:t>
            </a:r>
            <a:r>
              <a:rPr sz="2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identificate</a:t>
            </a:r>
            <a:r>
              <a:rPr sz="2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la </a:t>
            </a:r>
            <a:r>
              <a:rPr sz="2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nivelul</a:t>
            </a:r>
            <a:r>
              <a:rPr sz="2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organigramei</a:t>
            </a:r>
            <a:r>
              <a:rPr sz="2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800" b="0" dirty="0" err="1" smtClean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proprii</a:t>
            </a:r>
            <a:r>
              <a:rPr lang="ro-RO" sz="2800" b="0" dirty="0" smtClean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lang="ro-RO" sz="2800" dirty="0" smtClean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în </a:t>
            </a:r>
            <a:r>
              <a:rPr lang="ro-RO" sz="280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termen de 6 luni de la intrarea în vigoare a Legii nr. 165/2026.</a:t>
            </a:r>
            <a:r>
              <a:rPr sz="2800" b="0" dirty="0" smtClean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.</a:t>
            </a:r>
            <a:endParaRPr sz="2800" b="0" dirty="0">
              <a:solidFill>
                <a:srgbClr val="111111"/>
              </a:solidFill>
              <a:latin typeface="Open Sans"/>
              <a:ea typeface="Open Sans"/>
              <a:cs typeface="Open Sans"/>
            </a:endParaRPr>
          </a:p>
        </p:txBody>
      </p:sp>
      <p:grpSp>
        <p:nvGrpSpPr>
          <p:cNvPr id="10" name="Group 20">
            <a:extLst>
              <a:ext uri="{FF2B5EF4-FFF2-40B4-BE49-F238E27FC236}">
                <a16:creationId xmlns:a16="http://schemas.microsoft.com/office/drawing/2014/main" xmlns="" id="{0078A772-4D16-AB79-7DD2-7072A75BEF4E}"/>
              </a:ext>
            </a:extLst>
          </p:cNvPr>
          <p:cNvGrpSpPr/>
          <p:nvPr/>
        </p:nvGrpSpPr>
        <p:grpSpPr>
          <a:xfrm>
            <a:off x="331524" y="277147"/>
            <a:ext cx="10264664" cy="1281649"/>
            <a:chOff x="0" y="0"/>
            <a:chExt cx="13686219" cy="1708866"/>
          </a:xfrm>
        </p:grpSpPr>
        <p:sp>
          <p:nvSpPr>
            <p:cNvPr id="11" name="Freeform 21">
              <a:extLst>
                <a:ext uri="{FF2B5EF4-FFF2-40B4-BE49-F238E27FC236}">
                  <a16:creationId xmlns:a16="http://schemas.microsoft.com/office/drawing/2014/main" xmlns="" id="{E983B12B-3891-BCB5-3628-1EBF1723E15A}"/>
                </a:ext>
              </a:extLst>
            </p:cNvPr>
            <p:cNvSpPr/>
            <p:nvPr/>
          </p:nvSpPr>
          <p:spPr>
            <a:xfrm>
              <a:off x="0" y="0"/>
              <a:ext cx="1708866" cy="1708866"/>
            </a:xfrm>
            <a:custGeom>
              <a:avLst/>
              <a:gdLst/>
              <a:ahLst/>
              <a:cxnLst/>
              <a:rect l="l" t="t" r="r" b="b"/>
              <a:pathLst>
                <a:path w="1708866" h="1708866">
                  <a:moveTo>
                    <a:pt x="0" y="0"/>
                  </a:moveTo>
                  <a:lnTo>
                    <a:pt x="1708866" y="0"/>
                  </a:lnTo>
                  <a:lnTo>
                    <a:pt x="1708866" y="1708866"/>
                  </a:lnTo>
                  <a:lnTo>
                    <a:pt x="0" y="17088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  <p:sp>
          <p:nvSpPr>
            <p:cNvPr id="12" name="TextBox 22">
              <a:extLst>
                <a:ext uri="{FF2B5EF4-FFF2-40B4-BE49-F238E27FC236}">
                  <a16:creationId xmlns:a16="http://schemas.microsoft.com/office/drawing/2014/main" xmlns="" id="{E9589912-8D8E-F486-4019-303FD88C605F}"/>
                </a:ext>
              </a:extLst>
            </p:cNvPr>
            <p:cNvSpPr txBox="1"/>
            <p:nvPr/>
          </p:nvSpPr>
          <p:spPr>
            <a:xfrm>
              <a:off x="1868037" y="563549"/>
              <a:ext cx="11818182" cy="53414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434"/>
                </a:lnSpc>
              </a:pPr>
              <a:r>
                <a:rPr lang="en-US" sz="2452" b="1" dirty="0">
                  <a:solidFill>
                    <a:srgbClr val="004990"/>
                  </a:solidFill>
                  <a:latin typeface="Cardo Bold"/>
                  <a:ea typeface="Cardo Bold"/>
                  <a:cs typeface="Cardo Bold"/>
                  <a:sym typeface="Cardo Bold"/>
                </a:rPr>
                <a:t>AGENȚIA NAȚIONALĂ A FUNCȚIONARILOR PUBLICI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499657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rcRect t="12505" b="1250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3E932280-539C-4850-B6DD-3530F34BC3DE}"/>
              </a:ext>
            </a:extLst>
          </p:cNvPr>
          <p:cNvSpPr>
            <a:spLocks noGrp="1"/>
          </p:cNvSpPr>
          <p:nvPr/>
        </p:nvSpPr>
        <p:spPr>
          <a:xfrm>
            <a:off x="14049375" y="0"/>
            <a:ext cx="4238625" cy="628650"/>
          </a:xfrm>
          <a:prstGeom prst="rect">
            <a:avLst/>
          </a:prstGeom>
          <a:ln w="0">
            <a:noFill/>
          </a:ln>
        </p:spPr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277CB5D6-B4BA-4F8C-A4C7-00F712AD3032}"/>
              </a:ext>
            </a:extLst>
          </p:cNvPr>
          <p:cNvSpPr>
            <a:spLocks noGrp="1"/>
          </p:cNvSpPr>
          <p:nvPr/>
        </p:nvSpPr>
        <p:spPr>
          <a:xfrm>
            <a:off x="13239750" y="0"/>
            <a:ext cx="857250" cy="628650"/>
          </a:xfrm>
          <a:prstGeom prst="rect">
            <a:avLst/>
          </a:prstGeom>
          <a:ln w="0">
            <a:noFill/>
          </a:ln>
        </p:spPr>
      </p:sp>
      <p:sp>
        <p:nvSpPr>
          <p:cNvPr id="6" name="title">
            <a:extLst>
              <a:ext uri="{FF2B5EF4-FFF2-40B4-BE49-F238E27FC236}">
                <a16:creationId xmlns:a16="http://schemas.microsoft.com/office/drawing/2014/main" xmlns="" id="{6140C755-F57C-4173-A337-5D0ADF762DE3}"/>
              </a:ext>
            </a:extLst>
          </p:cNvPr>
          <p:cNvSpPr>
            <a:spLocks noGrp="1"/>
          </p:cNvSpPr>
          <p:nvPr/>
        </p:nvSpPr>
        <p:spPr>
          <a:xfrm>
            <a:off x="331525" y="1428750"/>
            <a:ext cx="17956476" cy="952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defRPr sz="3150" b="1">
                <a:solidFill>
                  <a:srgbClr val="003060"/>
                </a:solidFill>
                <a:latin typeface="Garet Bold"/>
                <a:ea typeface="Garet Bold"/>
                <a:cs typeface="Garet Bold"/>
              </a:defRPr>
            </a:pPr>
            <a:r>
              <a:rPr lang="ro-RO" sz="3300" b="1" dirty="0" smtClean="0">
                <a:solidFill>
                  <a:srgbClr val="003060"/>
                </a:solidFill>
                <a:latin typeface="Garet Bold"/>
                <a:ea typeface="Garet Bold"/>
                <a:cs typeface="Garet Bold"/>
              </a:rPr>
              <a:t>Analiza </a:t>
            </a:r>
            <a:r>
              <a:rPr lang="ro-RO" sz="3300" b="1" dirty="0" smtClean="0">
                <a:solidFill>
                  <a:srgbClr val="003060"/>
                </a:solidFill>
                <a:latin typeface="Garet Bold"/>
                <a:ea typeface="Garet Bold"/>
                <a:cs typeface="Garet Bold"/>
              </a:rPr>
              <a:t>structurii de posturi și transformarea posturilor în funcții publice: </a:t>
            </a:r>
            <a:endParaRPr lang="ro-RO" sz="3300" b="1" dirty="0">
              <a:solidFill>
                <a:srgbClr val="003060"/>
              </a:solidFill>
              <a:latin typeface="Garet Bold"/>
              <a:ea typeface="Garet Bold"/>
              <a:cs typeface="Garet Bold"/>
            </a:endParaRPr>
          </a:p>
        </p:txBody>
      </p:sp>
      <p:sp>
        <p:nvSpPr>
          <p:cNvPr id="7" name="slide-number">
            <a:extLst>
              <a:ext uri="{FF2B5EF4-FFF2-40B4-BE49-F238E27FC236}">
                <a16:creationId xmlns:a16="http://schemas.microsoft.com/office/drawing/2014/main" xmlns="" id="{FFDB2DE8-E3A1-4B29-B5C2-9D78561F91C6}"/>
              </a:ext>
            </a:extLst>
          </p:cNvPr>
          <p:cNvSpPr>
            <a:spLocks noGrp="1"/>
          </p:cNvSpPr>
          <p:nvPr/>
        </p:nvSpPr>
        <p:spPr>
          <a:xfrm>
            <a:off x="16764000" y="9429750"/>
            <a:ext cx="952500" cy="3333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r">
              <a:defRPr sz="1350" b="1">
                <a:solidFill>
                  <a:srgbClr val="004990"/>
                </a:solidFill>
                <a:latin typeface="Open Sans"/>
                <a:ea typeface="Open Sans"/>
                <a:cs typeface="Open Sans"/>
              </a:defRPr>
            </a:pPr>
            <a:r>
              <a:rPr sz="1350" b="1">
                <a:solidFill>
                  <a:srgbClr val="004990"/>
                </a:solidFill>
                <a:latin typeface="Open Sans"/>
                <a:ea typeface="Open Sans"/>
                <a:cs typeface="Open Sans"/>
              </a:rPr>
              <a:t>18</a:t>
            </a:r>
          </a:p>
        </p:txBody>
      </p:sp>
      <p:sp>
        <p:nvSpPr>
          <p:cNvPr id="8" name="body">
            <a:extLst>
              <a:ext uri="{FF2B5EF4-FFF2-40B4-BE49-F238E27FC236}">
                <a16:creationId xmlns:a16="http://schemas.microsoft.com/office/drawing/2014/main" xmlns="" id="{2961671D-2B77-4A12-BA2C-2BB95ADC958D}"/>
              </a:ext>
            </a:extLst>
          </p:cNvPr>
          <p:cNvSpPr>
            <a:spLocks noGrp="1"/>
          </p:cNvSpPr>
          <p:nvPr/>
        </p:nvSpPr>
        <p:spPr>
          <a:xfrm>
            <a:off x="1285875" y="2714625"/>
            <a:ext cx="15621000" cy="65722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just">
              <a:spcBef>
                <a:spcPct val="0"/>
              </a:spcBef>
              <a:spcAft>
                <a:spcPct val="0"/>
              </a:spcAft>
            </a:pPr>
            <a:r>
              <a:rPr lang="en-US" altLang="ro-RO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- </a:t>
            </a:r>
            <a:r>
              <a:rPr lang="en-US" altLang="ro-RO" sz="2800" dirty="0" err="1" smtClean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până</a:t>
            </a:r>
            <a:r>
              <a:rPr lang="en-US" altLang="ro-RO" sz="2800" dirty="0" smtClean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 la 01 </a:t>
            </a:r>
            <a:r>
              <a:rPr lang="en-US" altLang="ro-RO" sz="2800" dirty="0" err="1" smtClean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ianuarie</a:t>
            </a:r>
            <a:r>
              <a:rPr lang="en-US" altLang="ro-RO" sz="2800" dirty="0" smtClean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 2027 </a:t>
            </a:r>
            <a:r>
              <a:rPr lang="ro-RO" altLang="ro-RO" sz="2800" dirty="0" smtClean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autoritățile și instituțiile publice au obligația </a:t>
            </a:r>
            <a:r>
              <a:rPr lang="en-US" altLang="ro-RO" sz="2800" dirty="0" err="1" smtClean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să</a:t>
            </a:r>
            <a:r>
              <a:rPr lang="en-US" altLang="ro-RO" sz="2800" dirty="0" smtClean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 </a:t>
            </a:r>
            <a:r>
              <a:rPr lang="en-US" altLang="ro-RO" sz="2800" dirty="0" err="1" smtClean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actualizeze</a:t>
            </a:r>
            <a:r>
              <a:rPr lang="en-US" altLang="ro-RO" sz="2800" dirty="0" smtClean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 </a:t>
            </a:r>
            <a:r>
              <a:rPr lang="en-US" altLang="ro-RO" sz="2800" dirty="0" err="1" smtClean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fişele</a:t>
            </a:r>
            <a:r>
              <a:rPr lang="en-US" altLang="ro-RO" sz="2800" dirty="0" smtClean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 </a:t>
            </a:r>
            <a:r>
              <a:rPr lang="en-US" altLang="ro-RO" sz="2800" dirty="0" err="1" smtClean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posturilor</a:t>
            </a:r>
            <a:r>
              <a:rPr lang="en-US" altLang="ro-RO" sz="2800" dirty="0" smtClean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 </a:t>
            </a:r>
            <a:r>
              <a:rPr lang="en-US" altLang="ro-RO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pentru </a:t>
            </a:r>
            <a:r>
              <a:rPr lang="en-US" altLang="ro-RO" sz="28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personalul</a:t>
            </a:r>
            <a:r>
              <a:rPr lang="en-US" altLang="ro-RO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 contractual, </a:t>
            </a:r>
            <a:r>
              <a:rPr lang="en-US" altLang="ro-RO" sz="28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în</a:t>
            </a:r>
            <a:r>
              <a:rPr lang="en-US" altLang="ro-RO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 </a:t>
            </a:r>
            <a:r>
              <a:rPr lang="en-US" altLang="ro-RO" sz="28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conformitate</a:t>
            </a:r>
            <a:r>
              <a:rPr lang="en-US" altLang="ro-RO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 cu </a:t>
            </a:r>
            <a:r>
              <a:rPr lang="en-US" altLang="ro-RO" sz="28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prevederile</a:t>
            </a:r>
            <a:r>
              <a:rPr lang="en-US" altLang="ro-RO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 </a:t>
            </a:r>
            <a:r>
              <a:rPr lang="en-US" altLang="ro-RO" sz="28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Hotărârii</a:t>
            </a:r>
            <a:r>
              <a:rPr lang="en-US" altLang="ro-RO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 </a:t>
            </a:r>
            <a:r>
              <a:rPr lang="en-US" altLang="ro-RO" sz="28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Guvernului</a:t>
            </a:r>
            <a:r>
              <a:rPr lang="en-US" altLang="ro-RO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 </a:t>
            </a:r>
            <a:r>
              <a:rPr lang="en-US" altLang="ro-RO" sz="28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nr</a:t>
            </a:r>
            <a:r>
              <a:rPr lang="en-US" altLang="ro-RO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. 1.336/2022 </a:t>
            </a:r>
            <a:r>
              <a:rPr lang="en-US" altLang="ro-RO" sz="28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pentru</a:t>
            </a:r>
            <a:r>
              <a:rPr lang="en-US" altLang="ro-RO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 </a:t>
            </a:r>
            <a:r>
              <a:rPr lang="en-US" altLang="ro-RO" sz="28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aprobarea</a:t>
            </a:r>
            <a:r>
              <a:rPr lang="en-US" altLang="ro-RO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 </a:t>
            </a:r>
            <a:r>
              <a:rPr lang="en-US" altLang="ro-RO" sz="28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Regulamentului-cadru</a:t>
            </a:r>
            <a:r>
              <a:rPr lang="en-US" altLang="ro-RO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 </a:t>
            </a:r>
            <a:r>
              <a:rPr lang="en-US" altLang="ro-RO" sz="28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privind</a:t>
            </a:r>
            <a:r>
              <a:rPr lang="en-US" altLang="ro-RO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 </a:t>
            </a:r>
            <a:r>
              <a:rPr lang="en-US" altLang="ro-RO" sz="28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organizarea</a:t>
            </a:r>
            <a:r>
              <a:rPr lang="en-US" altLang="ro-RO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 </a:t>
            </a:r>
            <a:r>
              <a:rPr lang="en-US" altLang="ro-RO" sz="28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şi</a:t>
            </a:r>
            <a:r>
              <a:rPr lang="en-US" altLang="ro-RO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 </a:t>
            </a:r>
            <a:r>
              <a:rPr lang="en-US" altLang="ro-RO" sz="28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dezvoltarea</a:t>
            </a:r>
            <a:r>
              <a:rPr lang="en-US" altLang="ro-RO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 </a:t>
            </a:r>
            <a:r>
              <a:rPr lang="en-US" altLang="ro-RO" sz="28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carierei</a:t>
            </a:r>
            <a:r>
              <a:rPr lang="en-US" altLang="ro-RO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 </a:t>
            </a:r>
            <a:r>
              <a:rPr lang="en-US" altLang="ro-RO" sz="28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personalului</a:t>
            </a:r>
            <a:r>
              <a:rPr lang="en-US" altLang="ro-RO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 contractual din </a:t>
            </a:r>
            <a:r>
              <a:rPr lang="en-US" altLang="ro-RO" sz="28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sectorul</a:t>
            </a:r>
            <a:r>
              <a:rPr lang="en-US" altLang="ro-RO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 </a:t>
            </a:r>
            <a:r>
              <a:rPr lang="en-US" altLang="ro-RO" sz="28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bugetar</a:t>
            </a:r>
            <a:r>
              <a:rPr lang="en-US" altLang="ro-RO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 </a:t>
            </a:r>
            <a:r>
              <a:rPr lang="en-US" altLang="ro-RO" sz="28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plătit</a:t>
            </a:r>
            <a:r>
              <a:rPr lang="en-US" altLang="ro-RO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 din </a:t>
            </a:r>
            <a:r>
              <a:rPr lang="en-US" altLang="ro-RO" sz="28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fonduri</a:t>
            </a:r>
            <a:r>
              <a:rPr lang="en-US" altLang="ro-RO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 </a:t>
            </a:r>
            <a:r>
              <a:rPr lang="en-US" altLang="ro-RO" sz="28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publice</a:t>
            </a:r>
            <a:r>
              <a:rPr lang="en-US" altLang="ro-RO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, cu </a:t>
            </a:r>
            <a:r>
              <a:rPr lang="en-US" altLang="ro-RO" sz="28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modificările</a:t>
            </a:r>
            <a:r>
              <a:rPr lang="en-US" altLang="ro-RO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 </a:t>
            </a:r>
            <a:r>
              <a:rPr lang="en-US" altLang="ro-RO" sz="28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și</a:t>
            </a:r>
            <a:r>
              <a:rPr lang="en-US" altLang="ro-RO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 </a:t>
            </a:r>
            <a:r>
              <a:rPr lang="en-US" altLang="ro-RO" sz="28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completările</a:t>
            </a:r>
            <a:r>
              <a:rPr lang="en-US" altLang="ro-RO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 </a:t>
            </a:r>
            <a:r>
              <a:rPr lang="en-US" altLang="ro-RO" sz="28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ulterioare</a:t>
            </a:r>
            <a:r>
              <a:rPr lang="en-US" altLang="ro-RO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.</a:t>
            </a:r>
            <a:r>
              <a:rPr lang="ro-RO" altLang="ro-RO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/>
            </a:r>
            <a:br>
              <a:rPr lang="ro-RO" altLang="ro-RO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</a:br>
            <a:r>
              <a:rPr lang="en-US" altLang="ro-RO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/>
            </a:r>
            <a:br>
              <a:rPr lang="en-US" altLang="ro-RO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</a:br>
            <a:r>
              <a:rPr lang="en-US" altLang="ro-RO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- ulterior, </a:t>
            </a:r>
            <a:r>
              <a:rPr lang="en-US" altLang="ro-RO" sz="2800" dirty="0" err="1" smtClean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într</a:t>
            </a:r>
            <a:r>
              <a:rPr lang="en-US" altLang="ro-RO" sz="2800" dirty="0" smtClean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-un </a:t>
            </a:r>
            <a:r>
              <a:rPr lang="en-US" altLang="ro-RO" sz="2800" dirty="0" err="1" smtClean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termen</a:t>
            </a:r>
            <a:r>
              <a:rPr lang="en-US" altLang="ro-RO" sz="2800" dirty="0" smtClean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 maxim de 12 </a:t>
            </a:r>
            <a:r>
              <a:rPr lang="en-US" altLang="ro-RO" sz="2800" dirty="0" err="1" smtClean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luni</a:t>
            </a:r>
            <a:r>
              <a:rPr lang="en-US" altLang="ro-RO" sz="2800" dirty="0" smtClean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 </a:t>
            </a:r>
            <a:r>
              <a:rPr lang="en-US" altLang="ro-RO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de la </a:t>
            </a:r>
            <a:r>
              <a:rPr lang="en-US" altLang="ro-RO" sz="28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intrarea</a:t>
            </a:r>
            <a:r>
              <a:rPr lang="en-US" altLang="ro-RO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 </a:t>
            </a:r>
            <a:r>
              <a:rPr lang="en-US" altLang="ro-RO" sz="28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în</a:t>
            </a:r>
            <a:r>
              <a:rPr lang="en-US" altLang="ro-RO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 </a:t>
            </a:r>
            <a:r>
              <a:rPr lang="en-US" altLang="ro-RO" sz="28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vigoare</a:t>
            </a:r>
            <a:r>
              <a:rPr lang="en-US" altLang="ro-RO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 a </a:t>
            </a:r>
            <a:r>
              <a:rPr lang="ro-RO" altLang="ro-RO" sz="2800" dirty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L</a:t>
            </a:r>
            <a:r>
              <a:rPr lang="en-US" altLang="ro-RO" sz="28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egii</a:t>
            </a:r>
            <a:r>
              <a:rPr lang="ro-RO" altLang="ro-RO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 nr.</a:t>
            </a:r>
            <a:r>
              <a:rPr lang="en-US" altLang="ro-RO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 </a:t>
            </a:r>
            <a:r>
              <a:rPr lang="en-US" altLang="ro-RO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165/2026, </a:t>
            </a:r>
            <a:r>
              <a:rPr lang="en-US" altLang="ro-RO" sz="2800" dirty="0" err="1" smtClean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posturile</a:t>
            </a:r>
            <a:r>
              <a:rPr lang="en-US" altLang="ro-RO" sz="2800" dirty="0" smtClean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 </a:t>
            </a:r>
            <a:r>
              <a:rPr lang="en-US" altLang="ro-RO" sz="2800" dirty="0" err="1" smtClean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contractuale</a:t>
            </a:r>
            <a:r>
              <a:rPr lang="en-US" altLang="ro-RO" sz="2800" dirty="0" smtClean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 </a:t>
            </a:r>
            <a:r>
              <a:rPr lang="en-US" altLang="ro-RO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care </a:t>
            </a:r>
            <a:r>
              <a:rPr lang="en-US" altLang="ro-RO" sz="28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implică</a:t>
            </a:r>
            <a:r>
              <a:rPr lang="en-US" altLang="ro-RO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 </a:t>
            </a:r>
            <a:r>
              <a:rPr lang="en-US" altLang="ro-RO" sz="28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exercitarea</a:t>
            </a:r>
            <a:r>
              <a:rPr lang="en-US" altLang="ro-RO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 de prerogative de </a:t>
            </a:r>
            <a:r>
              <a:rPr lang="en-US" altLang="ro-RO" sz="28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putere</a:t>
            </a:r>
            <a:r>
              <a:rPr lang="en-US" altLang="ro-RO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 </a:t>
            </a:r>
            <a:r>
              <a:rPr lang="en-US" altLang="ro-RO" sz="28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publică</a:t>
            </a:r>
            <a:r>
              <a:rPr lang="en-US" altLang="ro-RO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 </a:t>
            </a:r>
            <a:r>
              <a:rPr lang="en-US" altLang="ro-RO" sz="28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trebuie</a:t>
            </a:r>
            <a:r>
              <a:rPr lang="en-US" altLang="ro-RO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 </a:t>
            </a:r>
            <a:r>
              <a:rPr lang="en-US" altLang="ro-RO" sz="28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să</a:t>
            </a:r>
            <a:r>
              <a:rPr lang="en-US" altLang="ro-RO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 fie </a:t>
            </a:r>
            <a:r>
              <a:rPr lang="en-US" altLang="ro-RO" sz="2800" dirty="0" err="1" smtClean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transformate</a:t>
            </a:r>
            <a:r>
              <a:rPr lang="en-US" altLang="ro-RO" sz="2800" dirty="0" smtClean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 </a:t>
            </a:r>
            <a:r>
              <a:rPr lang="en-US" altLang="ro-RO" sz="2800" dirty="0" err="1" smtClean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în</a:t>
            </a:r>
            <a:r>
              <a:rPr lang="en-US" altLang="ro-RO" sz="2800" dirty="0" smtClean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 </a:t>
            </a:r>
            <a:r>
              <a:rPr lang="en-US" altLang="ro-RO" sz="2800" dirty="0" err="1" smtClean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funcții</a:t>
            </a:r>
            <a:r>
              <a:rPr lang="en-US" altLang="ro-RO" sz="2800" dirty="0" smtClean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 </a:t>
            </a:r>
            <a:r>
              <a:rPr lang="en-US" altLang="ro-RO" sz="2800" dirty="0" err="1" smtClean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publice</a:t>
            </a:r>
            <a:r>
              <a:rPr lang="en-US" altLang="ro-RO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, </a:t>
            </a:r>
            <a:r>
              <a:rPr lang="en-US" altLang="ro-RO" sz="28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inclusiv</a:t>
            </a:r>
            <a:r>
              <a:rPr lang="en-US" altLang="ro-RO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 cu </a:t>
            </a:r>
            <a:r>
              <a:rPr lang="en-US" altLang="ro-RO" sz="28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emiterea</a:t>
            </a:r>
            <a:r>
              <a:rPr lang="en-US" altLang="ro-RO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 </a:t>
            </a:r>
            <a:r>
              <a:rPr lang="en-US" altLang="ro-RO" sz="28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actului</a:t>
            </a:r>
            <a:r>
              <a:rPr lang="en-US" altLang="ro-RO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 </a:t>
            </a:r>
            <a:r>
              <a:rPr lang="en-US" altLang="ro-RO" sz="28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administrativ</a:t>
            </a:r>
            <a:r>
              <a:rPr lang="en-US" altLang="ro-RO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 de </a:t>
            </a:r>
            <a:r>
              <a:rPr lang="en-US" altLang="ro-RO" sz="28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numire</a:t>
            </a:r>
            <a:r>
              <a:rPr lang="en-US" altLang="ro-RO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 </a:t>
            </a:r>
            <a:r>
              <a:rPr lang="en-US" altLang="ro-RO" sz="28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în</a:t>
            </a:r>
            <a:r>
              <a:rPr lang="en-US" altLang="ro-RO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 </a:t>
            </a:r>
            <a:r>
              <a:rPr lang="en-US" altLang="ro-RO" sz="28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funcția</a:t>
            </a:r>
            <a:r>
              <a:rPr lang="en-US" altLang="ro-RO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 </a:t>
            </a:r>
            <a:r>
              <a:rPr lang="en-US" altLang="ro-RO" sz="28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publică</a:t>
            </a:r>
            <a:r>
              <a:rPr lang="en-US" altLang="ro-RO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 pentru </a:t>
            </a:r>
            <a:r>
              <a:rPr lang="en-US" altLang="ro-RO" sz="28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persoanele</a:t>
            </a:r>
            <a:r>
              <a:rPr lang="en-US" altLang="ro-RO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 </a:t>
            </a:r>
            <a:r>
              <a:rPr lang="en-US" altLang="ro-RO" sz="28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încadrate</a:t>
            </a:r>
            <a:r>
              <a:rPr lang="en-US" altLang="ro-RO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 cu contract individual de </a:t>
            </a:r>
            <a:r>
              <a:rPr lang="en-US" altLang="ro-RO" sz="28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muncă</a:t>
            </a:r>
            <a:r>
              <a:rPr lang="en-US" altLang="ro-RO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 </a:t>
            </a:r>
            <a:r>
              <a:rPr lang="en-US" altLang="ro-RO" sz="28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pe</a:t>
            </a:r>
            <a:r>
              <a:rPr lang="en-US" altLang="ro-RO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 </a:t>
            </a:r>
            <a:r>
              <a:rPr lang="en-US" altLang="ro-RO" sz="28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perioadă</a:t>
            </a:r>
            <a:r>
              <a:rPr lang="en-US" altLang="ro-RO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 </a:t>
            </a:r>
            <a:r>
              <a:rPr lang="en-US" altLang="ro-RO" sz="28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nedeterminată</a:t>
            </a:r>
            <a:r>
              <a:rPr lang="en-US" altLang="ro-RO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, </a:t>
            </a:r>
            <a:r>
              <a:rPr lang="en-US" altLang="ro-RO" sz="28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urmând</a:t>
            </a:r>
            <a:r>
              <a:rPr lang="en-US" altLang="ro-RO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 ca </a:t>
            </a:r>
            <a:r>
              <a:rPr lang="en-US" altLang="ro-RO" sz="28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autoritățile</a:t>
            </a:r>
            <a:r>
              <a:rPr lang="en-US" altLang="ro-RO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 </a:t>
            </a:r>
            <a:r>
              <a:rPr lang="en-US" altLang="ro-RO" sz="28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publice</a:t>
            </a:r>
            <a:r>
              <a:rPr lang="en-US" altLang="ro-RO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 </a:t>
            </a:r>
            <a:r>
              <a:rPr lang="en-US" altLang="ro-RO" sz="28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prevăzute</a:t>
            </a:r>
            <a:r>
              <a:rPr lang="en-US" altLang="ro-RO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 la art. 369 lit. a) din </a:t>
            </a:r>
            <a:r>
              <a:rPr lang="en-US" altLang="ro-RO" sz="28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Codul</a:t>
            </a:r>
            <a:r>
              <a:rPr lang="en-US" altLang="ro-RO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 </a:t>
            </a:r>
            <a:r>
              <a:rPr lang="en-US" altLang="ro-RO" sz="28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administrativ</a:t>
            </a:r>
            <a:r>
              <a:rPr lang="en-US" altLang="ro-RO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 </a:t>
            </a:r>
            <a:r>
              <a:rPr lang="en-US" altLang="ro-RO" sz="28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să</a:t>
            </a:r>
            <a:r>
              <a:rPr lang="en-US" altLang="ro-RO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 </a:t>
            </a:r>
            <a:r>
              <a:rPr lang="en-US" altLang="ro-RO" sz="28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solicite</a:t>
            </a:r>
            <a:r>
              <a:rPr lang="en-US" altLang="ro-RO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 </a:t>
            </a:r>
            <a:r>
              <a:rPr lang="en-US" altLang="ro-RO" sz="28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avizul</a:t>
            </a:r>
            <a:r>
              <a:rPr lang="en-US" altLang="ro-RO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 ANFP </a:t>
            </a:r>
            <a:r>
              <a:rPr lang="en-US" altLang="ro-RO" sz="28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în</a:t>
            </a:r>
            <a:r>
              <a:rPr lang="en-US" altLang="ro-RO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 </a:t>
            </a:r>
            <a:r>
              <a:rPr lang="en-US" altLang="ro-RO" sz="28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conformitate</a:t>
            </a:r>
            <a:r>
              <a:rPr lang="en-US" altLang="ro-RO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 cu </a:t>
            </a:r>
            <a:r>
              <a:rPr lang="en-US" altLang="ro-RO" sz="28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prevederile</a:t>
            </a:r>
            <a:r>
              <a:rPr lang="en-US" altLang="ro-RO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 art. 402 din </a:t>
            </a:r>
            <a:r>
              <a:rPr lang="en-US" altLang="ro-RO" sz="28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Codul</a:t>
            </a:r>
            <a:r>
              <a:rPr lang="en-US" altLang="ro-RO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 </a:t>
            </a:r>
            <a:r>
              <a:rPr lang="en-US" altLang="ro-RO" sz="28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Administrativ</a:t>
            </a:r>
            <a:r>
              <a:rPr lang="en-US" altLang="ro-RO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. </a:t>
            </a:r>
            <a:r>
              <a:rPr lang="ro-RO" altLang="ro-RO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/>
            </a:r>
            <a:br>
              <a:rPr lang="ro-RO" altLang="ro-RO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</a:br>
            <a:r>
              <a:rPr lang="en-US" altLang="ro-RO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/>
            </a:r>
            <a:br>
              <a:rPr lang="en-US" altLang="ro-RO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</a:br>
            <a:r>
              <a:rPr lang="en-US" altLang="ro-RO" sz="2800" dirty="0" smtClean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- ! </a:t>
            </a:r>
            <a:r>
              <a:rPr lang="en-US" altLang="ro-RO" sz="2800" dirty="0" err="1" smtClean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transformarea</a:t>
            </a:r>
            <a:r>
              <a:rPr lang="en-US" altLang="ro-RO" sz="2800" dirty="0" smtClean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 </a:t>
            </a:r>
            <a:r>
              <a:rPr lang="en-US" altLang="ro-RO" sz="2800" dirty="0" err="1" smtClean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posturilor</a:t>
            </a:r>
            <a:r>
              <a:rPr lang="en-US" altLang="ro-RO" sz="2800" dirty="0" smtClean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 din </a:t>
            </a:r>
            <a:r>
              <a:rPr lang="en-US" altLang="ro-RO" sz="2800" dirty="0" err="1" smtClean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contractuali</a:t>
            </a:r>
            <a:r>
              <a:rPr lang="en-US" altLang="ro-RO" sz="2800" dirty="0" smtClean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 </a:t>
            </a:r>
            <a:r>
              <a:rPr lang="en-US" altLang="ro-RO" sz="2800" dirty="0" err="1" smtClean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în</a:t>
            </a:r>
            <a:r>
              <a:rPr lang="en-US" altLang="ro-RO" sz="2800" dirty="0" smtClean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 </a:t>
            </a:r>
            <a:r>
              <a:rPr lang="en-US" altLang="ro-RO" sz="2800" dirty="0" err="1" smtClean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funcții</a:t>
            </a:r>
            <a:r>
              <a:rPr lang="en-US" altLang="ro-RO" sz="2800" dirty="0" smtClean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 </a:t>
            </a:r>
            <a:r>
              <a:rPr lang="en-US" altLang="ro-RO" sz="2800" dirty="0" err="1" smtClean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publice</a:t>
            </a:r>
            <a:r>
              <a:rPr lang="en-US" altLang="ro-RO" sz="2800" dirty="0" smtClean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 nu </a:t>
            </a:r>
            <a:r>
              <a:rPr lang="en-US" altLang="ro-RO" sz="2800" dirty="0" err="1" smtClean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reprezintă</a:t>
            </a:r>
            <a:r>
              <a:rPr lang="en-US" altLang="ro-RO" sz="2800" dirty="0" smtClean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 o </a:t>
            </a:r>
            <a:r>
              <a:rPr lang="en-US" altLang="ro-RO" sz="2800" dirty="0" err="1" smtClean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promovare</a:t>
            </a:r>
            <a:r>
              <a:rPr lang="ro-RO" altLang="ro-RO" sz="2800" dirty="0" smtClean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 sau retrogradare</a:t>
            </a:r>
            <a:r>
              <a:rPr lang="en-US" altLang="ro-RO" sz="2800" dirty="0" smtClean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!</a:t>
            </a:r>
            <a:r>
              <a:rPr lang="en-US" altLang="ro-RO" sz="2800" dirty="0" smtClean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/>
            </a:r>
            <a:br>
              <a:rPr lang="en-US" altLang="ro-RO" sz="2800" dirty="0" smtClean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</a:br>
            <a:endParaRPr lang="en-US" altLang="ro-RO" sz="2800" dirty="0" smtClean="0">
              <a:solidFill>
                <a:srgbClr val="FF0000"/>
              </a:solidFill>
              <a:latin typeface="Open Sans" panose="020B0604020202020204" charset="0"/>
              <a:ea typeface="Open Sans" panose="020B0604020202020204" charset="0"/>
              <a:cs typeface="Open Sans" panose="020B0604020202020204" charset="0"/>
              <a:sym typeface="Roboto Medium" pitchFamily="2" charset="0"/>
            </a:endParaRPr>
          </a:p>
        </p:txBody>
      </p:sp>
      <p:grpSp>
        <p:nvGrpSpPr>
          <p:cNvPr id="11" name="Group 20">
            <a:extLst>
              <a:ext uri="{FF2B5EF4-FFF2-40B4-BE49-F238E27FC236}">
                <a16:creationId xmlns:a16="http://schemas.microsoft.com/office/drawing/2014/main" xmlns="" id="{0078A772-4D16-AB79-7DD2-7072A75BEF4E}"/>
              </a:ext>
            </a:extLst>
          </p:cNvPr>
          <p:cNvGrpSpPr/>
          <p:nvPr/>
        </p:nvGrpSpPr>
        <p:grpSpPr>
          <a:xfrm>
            <a:off x="331524" y="277147"/>
            <a:ext cx="10264664" cy="1281649"/>
            <a:chOff x="0" y="0"/>
            <a:chExt cx="13686219" cy="1708866"/>
          </a:xfrm>
        </p:grpSpPr>
        <p:sp>
          <p:nvSpPr>
            <p:cNvPr id="12" name="Freeform 21">
              <a:extLst>
                <a:ext uri="{FF2B5EF4-FFF2-40B4-BE49-F238E27FC236}">
                  <a16:creationId xmlns:a16="http://schemas.microsoft.com/office/drawing/2014/main" xmlns="" id="{E983B12B-3891-BCB5-3628-1EBF1723E15A}"/>
                </a:ext>
              </a:extLst>
            </p:cNvPr>
            <p:cNvSpPr/>
            <p:nvPr/>
          </p:nvSpPr>
          <p:spPr>
            <a:xfrm>
              <a:off x="0" y="0"/>
              <a:ext cx="1708866" cy="1708866"/>
            </a:xfrm>
            <a:custGeom>
              <a:avLst/>
              <a:gdLst/>
              <a:ahLst/>
              <a:cxnLst/>
              <a:rect l="l" t="t" r="r" b="b"/>
              <a:pathLst>
                <a:path w="1708866" h="1708866">
                  <a:moveTo>
                    <a:pt x="0" y="0"/>
                  </a:moveTo>
                  <a:lnTo>
                    <a:pt x="1708866" y="0"/>
                  </a:lnTo>
                  <a:lnTo>
                    <a:pt x="1708866" y="1708866"/>
                  </a:lnTo>
                  <a:lnTo>
                    <a:pt x="0" y="17088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  <p:sp>
          <p:nvSpPr>
            <p:cNvPr id="13" name="TextBox 22">
              <a:extLst>
                <a:ext uri="{FF2B5EF4-FFF2-40B4-BE49-F238E27FC236}">
                  <a16:creationId xmlns:a16="http://schemas.microsoft.com/office/drawing/2014/main" xmlns="" id="{E9589912-8D8E-F486-4019-303FD88C605F}"/>
                </a:ext>
              </a:extLst>
            </p:cNvPr>
            <p:cNvSpPr txBox="1"/>
            <p:nvPr/>
          </p:nvSpPr>
          <p:spPr>
            <a:xfrm>
              <a:off x="1868037" y="563549"/>
              <a:ext cx="11818182" cy="53414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434"/>
                </a:lnSpc>
              </a:pPr>
              <a:r>
                <a:rPr lang="en-US" sz="2452" b="1" dirty="0">
                  <a:solidFill>
                    <a:srgbClr val="004990"/>
                  </a:solidFill>
                  <a:latin typeface="Cardo Bold"/>
                  <a:ea typeface="Cardo Bold"/>
                  <a:cs typeface="Cardo Bold"/>
                  <a:sym typeface="Cardo Bold"/>
                </a:rPr>
                <a:t>AGENȚIA NAȚIONALĂ A FUNCȚIONARILOR PUBLICI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229580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rcRect t="12505" b="1250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58BC26AD-CC59-43CF-BB3F-99CF94D0C4C9}"/>
              </a:ext>
            </a:extLst>
          </p:cNvPr>
          <p:cNvSpPr>
            <a:spLocks noGrp="1"/>
          </p:cNvSpPr>
          <p:nvPr/>
        </p:nvSpPr>
        <p:spPr>
          <a:xfrm>
            <a:off x="5410200" y="9763125"/>
            <a:ext cx="18288000" cy="523875"/>
          </a:xfrm>
          <a:prstGeom prst="rect">
            <a:avLst/>
          </a:prstGeom>
          <a:solidFill>
            <a:srgbClr val="003060"/>
          </a:solidFill>
          <a:ln w="0">
            <a:noFill/>
          </a:ln>
        </p:spPr>
      </p:sp>
      <p:sp>
        <p:nvSpPr>
          <p:cNvPr id="5" name="title">
            <a:extLst>
              <a:ext uri="{FF2B5EF4-FFF2-40B4-BE49-F238E27FC236}">
                <a16:creationId xmlns:a16="http://schemas.microsoft.com/office/drawing/2014/main" xmlns="" id="{46AEF7D3-E1AC-453F-A073-733AC43532BA}"/>
              </a:ext>
            </a:extLst>
          </p:cNvPr>
          <p:cNvSpPr>
            <a:spLocks noGrp="1"/>
          </p:cNvSpPr>
          <p:nvPr/>
        </p:nvSpPr>
        <p:spPr>
          <a:xfrm>
            <a:off x="4038600" y="1428750"/>
            <a:ext cx="12915900" cy="952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3150" b="1">
                <a:solidFill>
                  <a:srgbClr val="003060"/>
                </a:solidFill>
                <a:latin typeface="Garet Bold"/>
                <a:ea typeface="Garet Bold"/>
                <a:cs typeface="Garet Bold"/>
              </a:defRPr>
            </a:pPr>
            <a:r>
              <a:rPr lang="ro-RO" sz="3150" b="1" dirty="0" smtClean="0">
                <a:solidFill>
                  <a:srgbClr val="003060"/>
                </a:solidFill>
                <a:latin typeface="Garet Bold"/>
                <a:ea typeface="Garet Bold"/>
                <a:cs typeface="Garet Bold"/>
              </a:rPr>
              <a:t>Stabilirea </a:t>
            </a:r>
            <a:r>
              <a:rPr sz="3150" b="1" dirty="0" err="1" smtClean="0">
                <a:solidFill>
                  <a:srgbClr val="003060"/>
                </a:solidFill>
                <a:latin typeface="Garet Bold"/>
                <a:ea typeface="Garet Bold"/>
                <a:cs typeface="Garet Bold"/>
              </a:rPr>
              <a:t>Competențel</a:t>
            </a:r>
            <a:r>
              <a:rPr lang="ro-RO" sz="3150" b="1" dirty="0" smtClean="0">
                <a:solidFill>
                  <a:srgbClr val="003060"/>
                </a:solidFill>
                <a:latin typeface="Garet Bold"/>
                <a:ea typeface="Garet Bold"/>
                <a:cs typeface="Garet Bold"/>
              </a:rPr>
              <a:t>or pentru </a:t>
            </a:r>
            <a:r>
              <a:rPr sz="3150" b="1" dirty="0" smtClean="0">
                <a:solidFill>
                  <a:srgbClr val="003060"/>
                </a:solidFill>
                <a:latin typeface="Garet Bold"/>
                <a:ea typeface="Garet Bold"/>
                <a:cs typeface="Garet Bold"/>
              </a:rPr>
              <a:t> </a:t>
            </a:r>
            <a:r>
              <a:rPr sz="3150" b="1" dirty="0" err="1" smtClean="0">
                <a:solidFill>
                  <a:srgbClr val="003060"/>
                </a:solidFill>
                <a:latin typeface="Garet Bold"/>
                <a:ea typeface="Garet Bold"/>
                <a:cs typeface="Garet Bold"/>
              </a:rPr>
              <a:t>personalul</a:t>
            </a:r>
            <a:r>
              <a:rPr sz="3150" b="1" dirty="0" smtClean="0">
                <a:solidFill>
                  <a:srgbClr val="003060"/>
                </a:solidFill>
                <a:latin typeface="Garet Bold"/>
                <a:ea typeface="Garet Bold"/>
                <a:cs typeface="Garet Bold"/>
              </a:rPr>
              <a:t> </a:t>
            </a:r>
            <a:r>
              <a:rPr sz="3150" b="1" dirty="0">
                <a:solidFill>
                  <a:srgbClr val="003060"/>
                </a:solidFill>
                <a:latin typeface="Garet Bold"/>
                <a:ea typeface="Garet Bold"/>
                <a:cs typeface="Garet Bold"/>
              </a:rPr>
              <a:t>contractual</a:t>
            </a:r>
          </a:p>
        </p:txBody>
      </p:sp>
      <p:sp>
        <p:nvSpPr>
          <p:cNvPr id="6" name="slide-number">
            <a:extLst>
              <a:ext uri="{FF2B5EF4-FFF2-40B4-BE49-F238E27FC236}">
                <a16:creationId xmlns:a16="http://schemas.microsoft.com/office/drawing/2014/main" xmlns="" id="{1458B5A1-EA9E-4950-A04F-7E3C69D6B004}"/>
              </a:ext>
            </a:extLst>
          </p:cNvPr>
          <p:cNvSpPr>
            <a:spLocks noGrp="1"/>
          </p:cNvSpPr>
          <p:nvPr/>
        </p:nvSpPr>
        <p:spPr>
          <a:xfrm>
            <a:off x="16764000" y="9429750"/>
            <a:ext cx="952500" cy="3333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r">
              <a:defRPr sz="1350" b="1">
                <a:solidFill>
                  <a:srgbClr val="004990"/>
                </a:solidFill>
                <a:latin typeface="Open Sans"/>
                <a:ea typeface="Open Sans"/>
                <a:cs typeface="Open Sans"/>
              </a:defRPr>
            </a:pPr>
            <a:r>
              <a:rPr sz="1350" b="1">
                <a:solidFill>
                  <a:srgbClr val="004990"/>
                </a:solidFill>
                <a:latin typeface="Open Sans"/>
                <a:ea typeface="Open Sans"/>
                <a:cs typeface="Open Sans"/>
              </a:rPr>
              <a:t>19</a:t>
            </a:r>
          </a:p>
        </p:txBody>
      </p:sp>
      <p:sp>
        <p:nvSpPr>
          <p:cNvPr id="7" name="body">
            <a:extLst>
              <a:ext uri="{FF2B5EF4-FFF2-40B4-BE49-F238E27FC236}">
                <a16:creationId xmlns:a16="http://schemas.microsoft.com/office/drawing/2014/main" xmlns="" id="{FDAEB552-1D0A-4A08-B4D4-E62582D7099C}"/>
              </a:ext>
            </a:extLst>
          </p:cNvPr>
          <p:cNvSpPr>
            <a:spLocks noGrp="1"/>
          </p:cNvSpPr>
          <p:nvPr/>
        </p:nvSpPr>
        <p:spPr>
          <a:xfrm>
            <a:off x="972348" y="2714625"/>
            <a:ext cx="16744151" cy="65722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875" b="0">
                <a:solidFill>
                  <a:srgbClr val="111111"/>
                </a:solidFill>
                <a:latin typeface="Open Sans"/>
                <a:ea typeface="Open Sans"/>
                <a:cs typeface="Open Sans"/>
              </a:defRPr>
            </a:pPr>
            <a:r>
              <a:rPr lang="ro-RO" altLang="en-US" sz="2800" dirty="0" smtClean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- </a:t>
            </a:r>
            <a:r>
              <a:rPr lang="ro-RO" altLang="en-US" sz="2800" dirty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cadrul de competențe prevăzut în Anexa nr. 8 la Codul administrativ este aplicabil personalului contractual de specialitate </a:t>
            </a:r>
            <a:r>
              <a:rPr lang="ro-RO" altLang="en-US" sz="2800" dirty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din administraţia publică centrală şi locală care desfăşoară activităţi ce presupun îndeplinirea unor atribuţii şi responsabilităţi complexe, </a:t>
            </a:r>
            <a:br>
              <a:rPr lang="ro-RO" altLang="en-US" sz="2800" dirty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</a:br>
            <a:r>
              <a:rPr lang="ro-RO" altLang="en-US" sz="2800" dirty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/>
            </a:r>
            <a:br>
              <a:rPr lang="ro-RO" altLang="en-US" sz="2800" dirty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</a:br>
            <a:r>
              <a:rPr lang="ro-RO" altLang="en-US" sz="2800" dirty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- </a:t>
            </a:r>
            <a:r>
              <a:rPr lang="ro-RO" altLang="en-US" sz="2800" dirty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celorlalte categorii de personal contractual nu i se aplică normele privind cadrele de competenţă</a:t>
            </a:r>
            <a:r>
              <a:rPr lang="ro-RO" altLang="en-US" sz="2800" dirty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, ci competenţele generale şi specifice stabilite prin act administrativ al conducătorului autorităţii sau instituţiei publice în care sunt încadraţi. </a:t>
            </a:r>
            <a:br>
              <a:rPr lang="ro-RO" altLang="en-US" sz="2800" dirty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</a:br>
            <a:r>
              <a:rPr lang="ro-RO" altLang="en-US" sz="2800" dirty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/>
            </a:r>
            <a:br>
              <a:rPr lang="ro-RO" altLang="en-US" sz="2800" dirty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</a:br>
            <a:r>
              <a:rPr lang="ro-RO" altLang="en-US" sz="2800" dirty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- pentru </a:t>
            </a:r>
            <a:r>
              <a:rPr lang="ro-RO" altLang="en-US" sz="2800" dirty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personalul contractual de specialitate </a:t>
            </a:r>
            <a:r>
              <a:rPr lang="ro-RO" altLang="en-US" sz="2800" dirty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din administraţia publică centrală şi locală care desfăşoară activităţi ce presupun îndeplinirea unor atribuţii şi responsabilităţi complexe, autorităţile şi instituţiile publice </a:t>
            </a:r>
            <a:r>
              <a:rPr lang="ro-RO" altLang="en-US" sz="2800" dirty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parcurg procedura de elaborare a cadrelor de competenţe </a:t>
            </a:r>
            <a:r>
              <a:rPr lang="ro-RO" altLang="en-US" sz="2800" dirty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specifice conform art. 22 din anexa nr. 8 la Codul administrativ. </a:t>
            </a:r>
            <a:br>
              <a:rPr lang="ro-RO" altLang="en-US" sz="2800" dirty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</a:br>
            <a:r>
              <a:rPr lang="ro-RO" altLang="en-US" sz="2800" b="1" u="sng" dirty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/>
            </a:r>
            <a:br>
              <a:rPr lang="ro-RO" altLang="en-US" sz="2800" b="1" u="sng" dirty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</a:br>
            <a:r>
              <a:rPr lang="ro-RO" altLang="en-US" sz="2800" b="1" u="sng" dirty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- Termenul de 30 septembrie 2026 NU se aplică la stabilirea competențelor specifice pentru personalul contractual.</a:t>
            </a:r>
            <a:endParaRPr sz="2800" b="0" dirty="0">
              <a:solidFill>
                <a:srgbClr val="111111"/>
              </a:solidFill>
              <a:latin typeface="Open Sans" panose="020B0604020202020204" charset="0"/>
              <a:ea typeface="Open Sans" panose="020B0604020202020204" charset="0"/>
              <a:cs typeface="Open Sans" panose="020B0604020202020204" charset="0"/>
            </a:endParaRPr>
          </a:p>
        </p:txBody>
      </p:sp>
      <p:grpSp>
        <p:nvGrpSpPr>
          <p:cNvPr id="10" name="Group 20">
            <a:extLst>
              <a:ext uri="{FF2B5EF4-FFF2-40B4-BE49-F238E27FC236}">
                <a16:creationId xmlns:a16="http://schemas.microsoft.com/office/drawing/2014/main" xmlns="" id="{0078A772-4D16-AB79-7DD2-7072A75BEF4E}"/>
              </a:ext>
            </a:extLst>
          </p:cNvPr>
          <p:cNvGrpSpPr/>
          <p:nvPr/>
        </p:nvGrpSpPr>
        <p:grpSpPr>
          <a:xfrm>
            <a:off x="331524" y="277147"/>
            <a:ext cx="10264664" cy="1281649"/>
            <a:chOff x="0" y="0"/>
            <a:chExt cx="13686219" cy="1708866"/>
          </a:xfrm>
        </p:grpSpPr>
        <p:sp>
          <p:nvSpPr>
            <p:cNvPr id="11" name="Freeform 21">
              <a:extLst>
                <a:ext uri="{FF2B5EF4-FFF2-40B4-BE49-F238E27FC236}">
                  <a16:creationId xmlns:a16="http://schemas.microsoft.com/office/drawing/2014/main" xmlns="" id="{E983B12B-3891-BCB5-3628-1EBF1723E15A}"/>
                </a:ext>
              </a:extLst>
            </p:cNvPr>
            <p:cNvSpPr/>
            <p:nvPr/>
          </p:nvSpPr>
          <p:spPr>
            <a:xfrm>
              <a:off x="0" y="0"/>
              <a:ext cx="1708866" cy="1708866"/>
            </a:xfrm>
            <a:custGeom>
              <a:avLst/>
              <a:gdLst/>
              <a:ahLst/>
              <a:cxnLst/>
              <a:rect l="l" t="t" r="r" b="b"/>
              <a:pathLst>
                <a:path w="1708866" h="1708866">
                  <a:moveTo>
                    <a:pt x="0" y="0"/>
                  </a:moveTo>
                  <a:lnTo>
                    <a:pt x="1708866" y="0"/>
                  </a:lnTo>
                  <a:lnTo>
                    <a:pt x="1708866" y="1708866"/>
                  </a:lnTo>
                  <a:lnTo>
                    <a:pt x="0" y="17088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  <p:sp>
          <p:nvSpPr>
            <p:cNvPr id="12" name="TextBox 22">
              <a:extLst>
                <a:ext uri="{FF2B5EF4-FFF2-40B4-BE49-F238E27FC236}">
                  <a16:creationId xmlns:a16="http://schemas.microsoft.com/office/drawing/2014/main" xmlns="" id="{E9589912-8D8E-F486-4019-303FD88C605F}"/>
                </a:ext>
              </a:extLst>
            </p:cNvPr>
            <p:cNvSpPr txBox="1"/>
            <p:nvPr/>
          </p:nvSpPr>
          <p:spPr>
            <a:xfrm>
              <a:off x="1868037" y="563549"/>
              <a:ext cx="11818182" cy="53414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434"/>
                </a:lnSpc>
              </a:pPr>
              <a:r>
                <a:rPr lang="en-US" sz="2452" b="1" dirty="0">
                  <a:solidFill>
                    <a:srgbClr val="004990"/>
                  </a:solidFill>
                  <a:latin typeface="Cardo Bold"/>
                  <a:ea typeface="Cardo Bold"/>
                  <a:cs typeface="Cardo Bold"/>
                  <a:sym typeface="Cardo Bold"/>
                </a:rPr>
                <a:t>AGENȚIA NAȚIONALĂ A FUNCȚIONARILOR PUBLICI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357130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0BF33A94-4A6B-4DE3-94F4-C827F5DAA20B}"/>
              </a:ext>
            </a:extLst>
          </p:cNvPr>
          <p:cNvSpPr>
            <a:spLocks noGrp="1"/>
          </p:cNvSpPr>
          <p:nvPr/>
        </p:nvSpPr>
        <p:spPr>
          <a:xfrm>
            <a:off x="14049375" y="0"/>
            <a:ext cx="4238625" cy="628650"/>
          </a:xfrm>
          <a:prstGeom prst="rect">
            <a:avLst/>
          </a:prstGeom>
          <a:ln w="0">
            <a:noFill/>
          </a:ln>
        </p:spPr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FC2C7ABA-A430-4F54-966F-F5DBC0709155}"/>
              </a:ext>
            </a:extLst>
          </p:cNvPr>
          <p:cNvSpPr>
            <a:spLocks noGrp="1"/>
          </p:cNvSpPr>
          <p:nvPr/>
        </p:nvSpPr>
        <p:spPr>
          <a:xfrm>
            <a:off x="13239750" y="0"/>
            <a:ext cx="857250" cy="628650"/>
          </a:xfrm>
          <a:prstGeom prst="rect">
            <a:avLst/>
          </a:prstGeom>
          <a:ln w="0">
            <a:noFill/>
          </a:ln>
        </p:spPr>
      </p:sp>
      <p:sp>
        <p:nvSpPr>
          <p:cNvPr id="6" name="title">
            <a:extLst>
              <a:ext uri="{FF2B5EF4-FFF2-40B4-BE49-F238E27FC236}">
                <a16:creationId xmlns:a16="http://schemas.microsoft.com/office/drawing/2014/main" xmlns="" id="{95F747CD-790C-462C-B6A0-54C7B1C9C13D}"/>
              </a:ext>
            </a:extLst>
          </p:cNvPr>
          <p:cNvSpPr>
            <a:spLocks noGrp="1"/>
          </p:cNvSpPr>
          <p:nvPr/>
        </p:nvSpPr>
        <p:spPr>
          <a:xfrm>
            <a:off x="6164370" y="1428750"/>
            <a:ext cx="10790130" cy="952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3600" b="1">
                <a:solidFill>
                  <a:srgbClr val="003060"/>
                </a:solidFill>
                <a:latin typeface="Garet Bold"/>
                <a:ea typeface="Garet Bold"/>
                <a:cs typeface="Garet Bold"/>
              </a:defRPr>
            </a:pPr>
            <a:r>
              <a:rPr lang="ro-RO" sz="3600" b="1" dirty="0" smtClean="0">
                <a:solidFill>
                  <a:srgbClr val="003060"/>
                </a:solidFill>
                <a:latin typeface="Garet Bold"/>
                <a:ea typeface="Garet Bold"/>
                <a:cs typeface="Garet Bold"/>
              </a:rPr>
              <a:t>Recomandări generale</a:t>
            </a:r>
            <a:endParaRPr sz="3600" b="1" dirty="0">
              <a:solidFill>
                <a:srgbClr val="003060"/>
              </a:solidFill>
              <a:latin typeface="Garet Bold"/>
              <a:ea typeface="Garet Bold"/>
              <a:cs typeface="Garet Bold"/>
            </a:endParaRPr>
          </a:p>
        </p:txBody>
      </p:sp>
      <p:sp>
        <p:nvSpPr>
          <p:cNvPr id="7" name="slide-number">
            <a:extLst>
              <a:ext uri="{FF2B5EF4-FFF2-40B4-BE49-F238E27FC236}">
                <a16:creationId xmlns:a16="http://schemas.microsoft.com/office/drawing/2014/main" xmlns="" id="{32C349C4-0305-4B13-996E-686CD44DF544}"/>
              </a:ext>
            </a:extLst>
          </p:cNvPr>
          <p:cNvSpPr>
            <a:spLocks noGrp="1"/>
          </p:cNvSpPr>
          <p:nvPr/>
        </p:nvSpPr>
        <p:spPr>
          <a:xfrm>
            <a:off x="16764000" y="9429750"/>
            <a:ext cx="952500" cy="3333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r">
              <a:defRPr sz="1350" b="1">
                <a:solidFill>
                  <a:srgbClr val="004990"/>
                </a:solidFill>
                <a:latin typeface="Open Sans"/>
                <a:ea typeface="Open Sans"/>
                <a:cs typeface="Open Sans"/>
              </a:defRPr>
            </a:pPr>
            <a:r>
              <a:rPr sz="1350" b="1">
                <a:solidFill>
                  <a:srgbClr val="004990"/>
                </a:solidFill>
                <a:latin typeface="Open Sans"/>
                <a:ea typeface="Open Sans"/>
                <a:cs typeface="Open Sans"/>
              </a:rPr>
              <a:t>20</a:t>
            </a:r>
          </a:p>
        </p:txBody>
      </p:sp>
      <p:sp>
        <p:nvSpPr>
          <p:cNvPr id="8" name="body">
            <a:extLst>
              <a:ext uri="{FF2B5EF4-FFF2-40B4-BE49-F238E27FC236}">
                <a16:creationId xmlns:a16="http://schemas.microsoft.com/office/drawing/2014/main" xmlns="" id="{0EEA40F8-F9BA-4688-9207-AD6E3846A327}"/>
              </a:ext>
            </a:extLst>
          </p:cNvPr>
          <p:cNvSpPr>
            <a:spLocks noGrp="1"/>
          </p:cNvSpPr>
          <p:nvPr/>
        </p:nvSpPr>
        <p:spPr>
          <a:xfrm>
            <a:off x="1340995" y="2368134"/>
            <a:ext cx="15621000" cy="7061616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just">
              <a:spcBef>
                <a:spcPct val="0"/>
              </a:spcBef>
              <a:spcAft>
                <a:spcPct val="0"/>
              </a:spcAft>
            </a:pPr>
            <a:r>
              <a:rPr lang="ro-RO" altLang="ro-RO" sz="2800" dirty="0" smtClean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1</a:t>
            </a:r>
            <a:r>
              <a:rPr lang="ro-RO" altLang="ro-RO" sz="2800" dirty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.	Competențele specifice prevăzute la art. 11 alin. (2) lit. d) din anexa nr. 8 la Codul administrativ sunt </a:t>
            </a:r>
            <a:r>
              <a:rPr lang="ro-RO" altLang="ro-RO" sz="2800" dirty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folosite obligatoriu pentru ocuparea unei funcții publice</a:t>
            </a:r>
            <a:r>
              <a:rPr lang="ro-RO" altLang="ro-RO" sz="2800" dirty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. (conform noilor modificări prevăzute de Legea 165/2026)</a:t>
            </a:r>
          </a:p>
          <a:p>
            <a:pPr algn="just">
              <a:spcBef>
                <a:spcPct val="0"/>
              </a:spcBef>
              <a:spcAft>
                <a:spcPct val="0"/>
              </a:spcAft>
            </a:pPr>
            <a:endParaRPr lang="ro-RO" altLang="ro-RO" sz="2800" dirty="0">
              <a:latin typeface="Open Sans" panose="020B0604020202020204" charset="0"/>
              <a:ea typeface="Open Sans" panose="020B0604020202020204" charset="0"/>
              <a:cs typeface="Open Sans" panose="020B0604020202020204" charset="0"/>
              <a:sym typeface="Roboto Medium" pitchFamily="2" charset="0"/>
            </a:endParaRPr>
          </a:p>
          <a:p>
            <a:pPr algn="just">
              <a:spcBef>
                <a:spcPct val="0"/>
              </a:spcBef>
              <a:spcAft>
                <a:spcPct val="0"/>
              </a:spcAft>
            </a:pPr>
            <a:r>
              <a:rPr lang="ro-RO" altLang="ro-RO" sz="2800" dirty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2.	Competența specifică identificată trebuie să se regăsească la </a:t>
            </a:r>
            <a:r>
              <a:rPr lang="ro-RO" altLang="ro-RO" sz="2800" dirty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rubrica ”Competența specifică/Competențele specifice identificată/identificate și nivelurile de complexitate aferente, după caz”, iar definiția trebuie înscrisă la rubrica aferentă </a:t>
            </a:r>
            <a:r>
              <a:rPr lang="ro-RO" altLang="ro-RO" sz="2800" dirty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din raportul de analiză a posturilor.</a:t>
            </a:r>
          </a:p>
          <a:p>
            <a:pPr algn="just">
              <a:spcBef>
                <a:spcPct val="0"/>
              </a:spcBef>
              <a:spcAft>
                <a:spcPct val="0"/>
              </a:spcAft>
            </a:pPr>
            <a:endParaRPr lang="ro-RO" altLang="ro-RO" sz="2800" dirty="0">
              <a:latin typeface="Open Sans" panose="020B0604020202020204" charset="0"/>
              <a:ea typeface="Open Sans" panose="020B0604020202020204" charset="0"/>
              <a:cs typeface="Open Sans" panose="020B0604020202020204" charset="0"/>
              <a:sym typeface="Roboto Medium" pitchFamily="2" charset="0"/>
            </a:endParaRPr>
          </a:p>
          <a:p>
            <a:pPr algn="just">
              <a:spcBef>
                <a:spcPct val="0"/>
              </a:spcBef>
              <a:spcAft>
                <a:spcPct val="0"/>
              </a:spcAft>
            </a:pPr>
            <a:r>
              <a:rPr lang="ro-RO" altLang="ro-RO" sz="2800" dirty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3.	 </a:t>
            </a:r>
            <a:r>
              <a:rPr lang="ro-RO" altLang="ro-RO" sz="2800" dirty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O competență specifică nu se poate defini prin ea însăși</a:t>
            </a:r>
            <a:r>
              <a:rPr lang="ro-RO" altLang="ro-RO" sz="2800" dirty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; definiția trebuie să explice conținutul competenței specifice, oferind o înțelegere clară a acesteia, evitându-se enumerarea atribuțiilor postului și repetarea termenilor din cadrul competenței specifice în formularea definițiilor.</a:t>
            </a:r>
          </a:p>
          <a:p>
            <a:pPr algn="just">
              <a:spcBef>
                <a:spcPct val="0"/>
              </a:spcBef>
              <a:spcAft>
                <a:spcPct val="0"/>
              </a:spcAft>
            </a:pPr>
            <a:endParaRPr lang="ro-RO" altLang="ro-RO" sz="2800" dirty="0">
              <a:latin typeface="Open Sans" panose="020B0604020202020204" charset="0"/>
              <a:ea typeface="Open Sans" panose="020B0604020202020204" charset="0"/>
              <a:cs typeface="Open Sans" panose="020B0604020202020204" charset="0"/>
              <a:sym typeface="Roboto Medium" pitchFamily="2" charset="0"/>
            </a:endParaRPr>
          </a:p>
          <a:p>
            <a:pPr algn="just">
              <a:spcBef>
                <a:spcPct val="0"/>
              </a:spcBef>
              <a:spcAft>
                <a:spcPct val="0"/>
              </a:spcAft>
            </a:pPr>
            <a:r>
              <a:rPr lang="ro-RO" altLang="ro-RO" sz="2800" dirty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4.	</a:t>
            </a:r>
            <a:r>
              <a:rPr lang="ro-RO" altLang="ro-RO" sz="2800" dirty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NU se stabilește nivel de complexitate pentru competențe specifice stabilite conform art. 11 alin. 2 lit. d) </a:t>
            </a:r>
            <a:r>
              <a:rPr lang="ro-RO" altLang="ro-RO" sz="2800" dirty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din anexa nr. 8 la Codul administrativ.</a:t>
            </a:r>
          </a:p>
        </p:txBody>
      </p:sp>
      <p:grpSp>
        <p:nvGrpSpPr>
          <p:cNvPr id="11" name="Group 20">
            <a:extLst>
              <a:ext uri="{FF2B5EF4-FFF2-40B4-BE49-F238E27FC236}">
                <a16:creationId xmlns:a16="http://schemas.microsoft.com/office/drawing/2014/main" xmlns="" id="{0078A772-4D16-AB79-7DD2-7072A75BEF4E}"/>
              </a:ext>
            </a:extLst>
          </p:cNvPr>
          <p:cNvGrpSpPr/>
          <p:nvPr/>
        </p:nvGrpSpPr>
        <p:grpSpPr>
          <a:xfrm>
            <a:off x="331524" y="277147"/>
            <a:ext cx="10264664" cy="1281649"/>
            <a:chOff x="0" y="0"/>
            <a:chExt cx="13686219" cy="1708866"/>
          </a:xfrm>
        </p:grpSpPr>
        <p:sp>
          <p:nvSpPr>
            <p:cNvPr id="12" name="Freeform 21">
              <a:extLst>
                <a:ext uri="{FF2B5EF4-FFF2-40B4-BE49-F238E27FC236}">
                  <a16:creationId xmlns:a16="http://schemas.microsoft.com/office/drawing/2014/main" xmlns="" id="{E983B12B-3891-BCB5-3628-1EBF1723E15A}"/>
                </a:ext>
              </a:extLst>
            </p:cNvPr>
            <p:cNvSpPr/>
            <p:nvPr/>
          </p:nvSpPr>
          <p:spPr>
            <a:xfrm>
              <a:off x="0" y="0"/>
              <a:ext cx="1708866" cy="1708866"/>
            </a:xfrm>
            <a:custGeom>
              <a:avLst/>
              <a:gdLst/>
              <a:ahLst/>
              <a:cxnLst/>
              <a:rect l="l" t="t" r="r" b="b"/>
              <a:pathLst>
                <a:path w="1708866" h="1708866">
                  <a:moveTo>
                    <a:pt x="0" y="0"/>
                  </a:moveTo>
                  <a:lnTo>
                    <a:pt x="1708866" y="0"/>
                  </a:lnTo>
                  <a:lnTo>
                    <a:pt x="1708866" y="1708866"/>
                  </a:lnTo>
                  <a:lnTo>
                    <a:pt x="0" y="17088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  <p:sp>
          <p:nvSpPr>
            <p:cNvPr id="13" name="TextBox 22">
              <a:extLst>
                <a:ext uri="{FF2B5EF4-FFF2-40B4-BE49-F238E27FC236}">
                  <a16:creationId xmlns:a16="http://schemas.microsoft.com/office/drawing/2014/main" xmlns="" id="{E9589912-8D8E-F486-4019-303FD88C605F}"/>
                </a:ext>
              </a:extLst>
            </p:cNvPr>
            <p:cNvSpPr txBox="1"/>
            <p:nvPr/>
          </p:nvSpPr>
          <p:spPr>
            <a:xfrm>
              <a:off x="1868037" y="563549"/>
              <a:ext cx="11818182" cy="53414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434"/>
                </a:lnSpc>
              </a:pPr>
              <a:r>
                <a:rPr lang="en-US" sz="2452" b="1" dirty="0">
                  <a:solidFill>
                    <a:srgbClr val="004990"/>
                  </a:solidFill>
                  <a:latin typeface="Cardo Bold"/>
                  <a:ea typeface="Cardo Bold"/>
                  <a:cs typeface="Cardo Bold"/>
                  <a:sym typeface="Cardo Bold"/>
                </a:rPr>
                <a:t>AGENȚIA NAȚIONALĂ A FUNCȚIONARILOR PUBLICI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3996125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0BF33A94-4A6B-4DE3-94F4-C827F5DAA20B}"/>
              </a:ext>
            </a:extLst>
          </p:cNvPr>
          <p:cNvSpPr>
            <a:spLocks noGrp="1"/>
          </p:cNvSpPr>
          <p:nvPr/>
        </p:nvSpPr>
        <p:spPr>
          <a:xfrm>
            <a:off x="14049375" y="0"/>
            <a:ext cx="4238625" cy="628650"/>
          </a:xfrm>
          <a:prstGeom prst="rect">
            <a:avLst/>
          </a:prstGeom>
          <a:ln w="0">
            <a:noFill/>
          </a:ln>
        </p:spPr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FC2C7ABA-A430-4F54-966F-F5DBC0709155}"/>
              </a:ext>
            </a:extLst>
          </p:cNvPr>
          <p:cNvSpPr>
            <a:spLocks noGrp="1"/>
          </p:cNvSpPr>
          <p:nvPr/>
        </p:nvSpPr>
        <p:spPr>
          <a:xfrm>
            <a:off x="13239750" y="0"/>
            <a:ext cx="857250" cy="628650"/>
          </a:xfrm>
          <a:prstGeom prst="rect">
            <a:avLst/>
          </a:prstGeom>
          <a:ln w="0">
            <a:noFill/>
          </a:ln>
        </p:spPr>
      </p:sp>
      <p:sp>
        <p:nvSpPr>
          <p:cNvPr id="6" name="title">
            <a:extLst>
              <a:ext uri="{FF2B5EF4-FFF2-40B4-BE49-F238E27FC236}">
                <a16:creationId xmlns:a16="http://schemas.microsoft.com/office/drawing/2014/main" xmlns="" id="{95F747CD-790C-462C-B6A0-54C7B1C9C13D}"/>
              </a:ext>
            </a:extLst>
          </p:cNvPr>
          <p:cNvSpPr>
            <a:spLocks noGrp="1"/>
          </p:cNvSpPr>
          <p:nvPr/>
        </p:nvSpPr>
        <p:spPr>
          <a:xfrm>
            <a:off x="6164370" y="1428750"/>
            <a:ext cx="10790130" cy="952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3600" b="1">
                <a:solidFill>
                  <a:srgbClr val="003060"/>
                </a:solidFill>
                <a:latin typeface="Garet Bold"/>
                <a:ea typeface="Garet Bold"/>
                <a:cs typeface="Garet Bold"/>
              </a:defRPr>
            </a:pPr>
            <a:r>
              <a:rPr lang="ro-RO" sz="3600" b="1" dirty="0">
                <a:solidFill>
                  <a:srgbClr val="003060"/>
                </a:solidFill>
                <a:latin typeface="Garet Bold"/>
                <a:ea typeface="Garet Bold"/>
                <a:cs typeface="Garet Bold"/>
              </a:rPr>
              <a:t>R</a:t>
            </a:r>
            <a:r>
              <a:rPr lang="ro-RO" sz="3600" b="1" dirty="0" smtClean="0">
                <a:solidFill>
                  <a:srgbClr val="003060"/>
                </a:solidFill>
                <a:latin typeface="Garet Bold"/>
                <a:ea typeface="Garet Bold"/>
                <a:cs typeface="Garet Bold"/>
              </a:rPr>
              <a:t>ecomandări</a:t>
            </a:r>
            <a:endParaRPr sz="3600" b="1" dirty="0">
              <a:solidFill>
                <a:srgbClr val="003060"/>
              </a:solidFill>
              <a:latin typeface="Garet Bold"/>
              <a:ea typeface="Garet Bold"/>
              <a:cs typeface="Garet Bold"/>
            </a:endParaRPr>
          </a:p>
        </p:txBody>
      </p:sp>
      <p:sp>
        <p:nvSpPr>
          <p:cNvPr id="7" name="slide-number">
            <a:extLst>
              <a:ext uri="{FF2B5EF4-FFF2-40B4-BE49-F238E27FC236}">
                <a16:creationId xmlns:a16="http://schemas.microsoft.com/office/drawing/2014/main" xmlns="" id="{32C349C4-0305-4B13-996E-686CD44DF544}"/>
              </a:ext>
            </a:extLst>
          </p:cNvPr>
          <p:cNvSpPr>
            <a:spLocks noGrp="1"/>
          </p:cNvSpPr>
          <p:nvPr/>
        </p:nvSpPr>
        <p:spPr>
          <a:xfrm>
            <a:off x="16764000" y="9429750"/>
            <a:ext cx="952500" cy="3333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r">
              <a:defRPr sz="1350" b="1">
                <a:solidFill>
                  <a:srgbClr val="004990"/>
                </a:solidFill>
                <a:latin typeface="Open Sans"/>
                <a:ea typeface="Open Sans"/>
                <a:cs typeface="Open Sans"/>
              </a:defRPr>
            </a:pPr>
            <a:r>
              <a:rPr sz="1350" b="1">
                <a:solidFill>
                  <a:srgbClr val="004990"/>
                </a:solidFill>
                <a:latin typeface="Open Sans"/>
                <a:ea typeface="Open Sans"/>
                <a:cs typeface="Open Sans"/>
              </a:rPr>
              <a:t>20</a:t>
            </a:r>
          </a:p>
        </p:txBody>
      </p:sp>
      <p:sp>
        <p:nvSpPr>
          <p:cNvPr id="8" name="body">
            <a:extLst>
              <a:ext uri="{FF2B5EF4-FFF2-40B4-BE49-F238E27FC236}">
                <a16:creationId xmlns:a16="http://schemas.microsoft.com/office/drawing/2014/main" xmlns="" id="{0EEA40F8-F9BA-4688-9207-AD6E3846A327}"/>
              </a:ext>
            </a:extLst>
          </p:cNvPr>
          <p:cNvSpPr>
            <a:spLocks noGrp="1"/>
          </p:cNvSpPr>
          <p:nvPr/>
        </p:nvSpPr>
        <p:spPr>
          <a:xfrm>
            <a:off x="1340995" y="2368134"/>
            <a:ext cx="15621000" cy="7061616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just">
              <a:spcBef>
                <a:spcPct val="0"/>
              </a:spcBef>
              <a:spcAft>
                <a:spcPct val="0"/>
              </a:spcAft>
            </a:pPr>
            <a:r>
              <a:rPr lang="ro-RO" altLang="ro-RO" sz="2800" dirty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5.	</a:t>
            </a:r>
            <a:r>
              <a:rPr lang="ro-RO" altLang="ro-RO" sz="2800" dirty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Denumirea competenței specifice </a:t>
            </a:r>
            <a:r>
              <a:rPr lang="ro-RO" altLang="ro-RO" sz="2800" dirty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trebuie să fie succintă, să nu cuprindă descrierea atribuțiilor postului respectiv și să nu cuprindă două sau mai multe competențe specifice într-una singură.</a:t>
            </a:r>
          </a:p>
          <a:p>
            <a:pPr algn="just">
              <a:spcBef>
                <a:spcPct val="0"/>
              </a:spcBef>
              <a:spcAft>
                <a:spcPct val="0"/>
              </a:spcAft>
            </a:pPr>
            <a:endParaRPr lang="ro-RO" altLang="ro-RO" sz="2800" dirty="0">
              <a:latin typeface="Open Sans" panose="020B0604020202020204" charset="0"/>
              <a:ea typeface="Open Sans" panose="020B0604020202020204" charset="0"/>
              <a:cs typeface="Open Sans" panose="020B0604020202020204" charset="0"/>
              <a:sym typeface="Roboto Medium" pitchFamily="2" charset="0"/>
            </a:endParaRPr>
          </a:p>
          <a:p>
            <a:pPr algn="just">
              <a:spcBef>
                <a:spcPct val="0"/>
              </a:spcBef>
              <a:spcAft>
                <a:spcPct val="0"/>
              </a:spcAft>
            </a:pPr>
            <a:r>
              <a:rPr lang="ro-RO" altLang="ro-RO" sz="2800" dirty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6.	În denumirea competenței specifice </a:t>
            </a:r>
            <a:r>
              <a:rPr lang="ro-RO" altLang="ro-RO" sz="2800" dirty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să nu se menționeze atribuții </a:t>
            </a:r>
            <a:r>
              <a:rPr lang="ro-RO" altLang="ro-RO" sz="2800" dirty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pe care funcționarul public trebuie să le îndeplinească. </a:t>
            </a:r>
          </a:p>
          <a:p>
            <a:pPr algn="just">
              <a:spcBef>
                <a:spcPct val="0"/>
              </a:spcBef>
              <a:spcAft>
                <a:spcPct val="0"/>
              </a:spcAft>
            </a:pPr>
            <a:endParaRPr lang="ro-RO" altLang="ro-RO" sz="2800" dirty="0">
              <a:latin typeface="Open Sans" panose="020B0604020202020204" charset="0"/>
              <a:ea typeface="Open Sans" panose="020B0604020202020204" charset="0"/>
              <a:cs typeface="Open Sans" panose="020B0604020202020204" charset="0"/>
              <a:sym typeface="Roboto Medium" pitchFamily="2" charset="0"/>
            </a:endParaRPr>
          </a:p>
          <a:p>
            <a:pPr algn="just">
              <a:spcBef>
                <a:spcPct val="0"/>
              </a:spcBef>
              <a:spcAft>
                <a:spcPct val="0"/>
              </a:spcAft>
            </a:pPr>
            <a:r>
              <a:rPr lang="ro-RO" altLang="ro-RO" sz="2800" dirty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7.	</a:t>
            </a:r>
            <a:r>
              <a:rPr lang="ro-RO" altLang="ro-RO" sz="2800" dirty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Pentru conducător compartiment financiar-contabilitate </a:t>
            </a:r>
            <a:r>
              <a:rPr lang="ro-RO" altLang="ro-RO" sz="2800" dirty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(pentru instituții centrale și teritoriale) - Art. 19 lit. b3) din Legea nr. 500/2002 privind finanţele publice: </a:t>
            </a:r>
            <a:r>
              <a:rPr lang="ro-RO" altLang="ro-RO" sz="2800" dirty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competența specifică în domeniul Sistemului European de Conturi </a:t>
            </a:r>
          </a:p>
          <a:p>
            <a:pPr algn="just">
              <a:spcBef>
                <a:spcPct val="0"/>
              </a:spcBef>
              <a:spcAft>
                <a:spcPct val="0"/>
              </a:spcAft>
            </a:pPr>
            <a:r>
              <a:rPr lang="ro-RO" altLang="ro-RO" sz="2800" dirty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– modalitate de verificare: </a:t>
            </a:r>
            <a:r>
              <a:rPr lang="ro-RO" altLang="ro-RO" sz="2800" dirty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Document sau documente </a:t>
            </a:r>
            <a:r>
              <a:rPr lang="ro-RO" altLang="ro-RO" sz="2800" dirty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ce atestă competenţa specifică respectivă”, conform art. 21 alin. (32) din anexa nr. 8 la Ordonanţa de urgenţă a Guvernului nr. 57/2019, cu modificările și completările ulterioare.</a:t>
            </a:r>
          </a:p>
          <a:p>
            <a:pPr algn="just">
              <a:spcBef>
                <a:spcPct val="0"/>
              </a:spcBef>
              <a:spcAft>
                <a:spcPct val="0"/>
              </a:spcAft>
            </a:pPr>
            <a:endParaRPr lang="ro-RO" altLang="ro-RO" sz="2800" dirty="0">
              <a:latin typeface="Open Sans" panose="020B0604020202020204" charset="0"/>
              <a:ea typeface="Open Sans" panose="020B0604020202020204" charset="0"/>
              <a:cs typeface="Open Sans" panose="020B0604020202020204" charset="0"/>
              <a:sym typeface="Roboto Medium" pitchFamily="2" charset="0"/>
            </a:endParaRPr>
          </a:p>
        </p:txBody>
      </p:sp>
      <p:grpSp>
        <p:nvGrpSpPr>
          <p:cNvPr id="11" name="Group 20">
            <a:extLst>
              <a:ext uri="{FF2B5EF4-FFF2-40B4-BE49-F238E27FC236}">
                <a16:creationId xmlns:a16="http://schemas.microsoft.com/office/drawing/2014/main" xmlns="" id="{0078A772-4D16-AB79-7DD2-7072A75BEF4E}"/>
              </a:ext>
            </a:extLst>
          </p:cNvPr>
          <p:cNvGrpSpPr/>
          <p:nvPr/>
        </p:nvGrpSpPr>
        <p:grpSpPr>
          <a:xfrm>
            <a:off x="331524" y="277147"/>
            <a:ext cx="10264664" cy="1281649"/>
            <a:chOff x="0" y="0"/>
            <a:chExt cx="13686219" cy="1708866"/>
          </a:xfrm>
        </p:grpSpPr>
        <p:sp>
          <p:nvSpPr>
            <p:cNvPr id="12" name="Freeform 21">
              <a:extLst>
                <a:ext uri="{FF2B5EF4-FFF2-40B4-BE49-F238E27FC236}">
                  <a16:creationId xmlns:a16="http://schemas.microsoft.com/office/drawing/2014/main" xmlns="" id="{E983B12B-3891-BCB5-3628-1EBF1723E15A}"/>
                </a:ext>
              </a:extLst>
            </p:cNvPr>
            <p:cNvSpPr/>
            <p:nvPr/>
          </p:nvSpPr>
          <p:spPr>
            <a:xfrm>
              <a:off x="0" y="0"/>
              <a:ext cx="1708866" cy="1708866"/>
            </a:xfrm>
            <a:custGeom>
              <a:avLst/>
              <a:gdLst/>
              <a:ahLst/>
              <a:cxnLst/>
              <a:rect l="l" t="t" r="r" b="b"/>
              <a:pathLst>
                <a:path w="1708866" h="1708866">
                  <a:moveTo>
                    <a:pt x="0" y="0"/>
                  </a:moveTo>
                  <a:lnTo>
                    <a:pt x="1708866" y="0"/>
                  </a:lnTo>
                  <a:lnTo>
                    <a:pt x="1708866" y="1708866"/>
                  </a:lnTo>
                  <a:lnTo>
                    <a:pt x="0" y="17088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  <p:sp>
          <p:nvSpPr>
            <p:cNvPr id="13" name="TextBox 22">
              <a:extLst>
                <a:ext uri="{FF2B5EF4-FFF2-40B4-BE49-F238E27FC236}">
                  <a16:creationId xmlns:a16="http://schemas.microsoft.com/office/drawing/2014/main" xmlns="" id="{E9589912-8D8E-F486-4019-303FD88C605F}"/>
                </a:ext>
              </a:extLst>
            </p:cNvPr>
            <p:cNvSpPr txBox="1"/>
            <p:nvPr/>
          </p:nvSpPr>
          <p:spPr>
            <a:xfrm>
              <a:off x="1868037" y="563549"/>
              <a:ext cx="11818182" cy="53414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434"/>
                </a:lnSpc>
              </a:pPr>
              <a:r>
                <a:rPr lang="en-US" sz="2452" b="1" dirty="0">
                  <a:solidFill>
                    <a:srgbClr val="004990"/>
                  </a:solidFill>
                  <a:latin typeface="Cardo Bold"/>
                  <a:ea typeface="Cardo Bold"/>
                  <a:cs typeface="Cardo Bold"/>
                  <a:sym typeface="Cardo Bold"/>
                </a:rPr>
                <a:t>AGENȚIA NAȚIONALĂ A FUNCȚIONARILOR PUBLICI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7879600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0BF33A94-4A6B-4DE3-94F4-C827F5DAA20B}"/>
              </a:ext>
            </a:extLst>
          </p:cNvPr>
          <p:cNvSpPr>
            <a:spLocks noGrp="1"/>
          </p:cNvSpPr>
          <p:nvPr/>
        </p:nvSpPr>
        <p:spPr>
          <a:xfrm>
            <a:off x="14049375" y="0"/>
            <a:ext cx="4238625" cy="628650"/>
          </a:xfrm>
          <a:prstGeom prst="rect">
            <a:avLst/>
          </a:prstGeom>
          <a:ln w="0">
            <a:noFill/>
          </a:ln>
        </p:spPr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FC2C7ABA-A430-4F54-966F-F5DBC0709155}"/>
              </a:ext>
            </a:extLst>
          </p:cNvPr>
          <p:cNvSpPr>
            <a:spLocks noGrp="1"/>
          </p:cNvSpPr>
          <p:nvPr/>
        </p:nvSpPr>
        <p:spPr>
          <a:xfrm>
            <a:off x="13239750" y="0"/>
            <a:ext cx="857250" cy="628650"/>
          </a:xfrm>
          <a:prstGeom prst="rect">
            <a:avLst/>
          </a:prstGeom>
          <a:ln w="0">
            <a:noFill/>
          </a:ln>
        </p:spPr>
      </p:sp>
      <p:sp>
        <p:nvSpPr>
          <p:cNvPr id="6" name="title">
            <a:extLst>
              <a:ext uri="{FF2B5EF4-FFF2-40B4-BE49-F238E27FC236}">
                <a16:creationId xmlns:a16="http://schemas.microsoft.com/office/drawing/2014/main" xmlns="" id="{95F747CD-790C-462C-B6A0-54C7B1C9C13D}"/>
              </a:ext>
            </a:extLst>
          </p:cNvPr>
          <p:cNvSpPr>
            <a:spLocks noGrp="1"/>
          </p:cNvSpPr>
          <p:nvPr/>
        </p:nvSpPr>
        <p:spPr>
          <a:xfrm>
            <a:off x="6164370" y="1428750"/>
            <a:ext cx="10790130" cy="952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3600" b="1">
                <a:solidFill>
                  <a:srgbClr val="003060"/>
                </a:solidFill>
                <a:latin typeface="Garet Bold"/>
                <a:ea typeface="Garet Bold"/>
                <a:cs typeface="Garet Bold"/>
              </a:defRPr>
            </a:pPr>
            <a:r>
              <a:rPr lang="ro-RO" sz="3600" b="1" dirty="0">
                <a:solidFill>
                  <a:srgbClr val="003060"/>
                </a:solidFill>
                <a:latin typeface="Garet Bold"/>
                <a:ea typeface="Garet Bold"/>
                <a:cs typeface="Garet Bold"/>
              </a:rPr>
              <a:t>R</a:t>
            </a:r>
            <a:r>
              <a:rPr lang="ro-RO" sz="3600" b="1" dirty="0" smtClean="0">
                <a:solidFill>
                  <a:srgbClr val="003060"/>
                </a:solidFill>
                <a:latin typeface="Garet Bold"/>
                <a:ea typeface="Garet Bold"/>
                <a:cs typeface="Garet Bold"/>
              </a:rPr>
              <a:t>ecomandări</a:t>
            </a:r>
            <a:endParaRPr sz="3600" b="1" dirty="0">
              <a:solidFill>
                <a:srgbClr val="003060"/>
              </a:solidFill>
              <a:latin typeface="Garet Bold"/>
              <a:ea typeface="Garet Bold"/>
              <a:cs typeface="Garet Bold"/>
            </a:endParaRPr>
          </a:p>
        </p:txBody>
      </p:sp>
      <p:sp>
        <p:nvSpPr>
          <p:cNvPr id="7" name="slide-number">
            <a:extLst>
              <a:ext uri="{FF2B5EF4-FFF2-40B4-BE49-F238E27FC236}">
                <a16:creationId xmlns:a16="http://schemas.microsoft.com/office/drawing/2014/main" xmlns="" id="{32C349C4-0305-4B13-996E-686CD44DF544}"/>
              </a:ext>
            </a:extLst>
          </p:cNvPr>
          <p:cNvSpPr>
            <a:spLocks noGrp="1"/>
          </p:cNvSpPr>
          <p:nvPr/>
        </p:nvSpPr>
        <p:spPr>
          <a:xfrm>
            <a:off x="16764000" y="9429750"/>
            <a:ext cx="952500" cy="3333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r">
              <a:defRPr sz="1350" b="1">
                <a:solidFill>
                  <a:srgbClr val="004990"/>
                </a:solidFill>
                <a:latin typeface="Open Sans"/>
                <a:ea typeface="Open Sans"/>
                <a:cs typeface="Open Sans"/>
              </a:defRPr>
            </a:pPr>
            <a:r>
              <a:rPr sz="1350" b="1">
                <a:solidFill>
                  <a:srgbClr val="004990"/>
                </a:solidFill>
                <a:latin typeface="Open Sans"/>
                <a:ea typeface="Open Sans"/>
                <a:cs typeface="Open Sans"/>
              </a:rPr>
              <a:t>20</a:t>
            </a:r>
          </a:p>
        </p:txBody>
      </p:sp>
      <p:sp>
        <p:nvSpPr>
          <p:cNvPr id="8" name="body">
            <a:extLst>
              <a:ext uri="{FF2B5EF4-FFF2-40B4-BE49-F238E27FC236}">
                <a16:creationId xmlns:a16="http://schemas.microsoft.com/office/drawing/2014/main" xmlns="" id="{0EEA40F8-F9BA-4688-9207-AD6E3846A327}"/>
              </a:ext>
            </a:extLst>
          </p:cNvPr>
          <p:cNvSpPr>
            <a:spLocks noGrp="1"/>
          </p:cNvSpPr>
          <p:nvPr/>
        </p:nvSpPr>
        <p:spPr>
          <a:xfrm>
            <a:off x="1340995" y="2368134"/>
            <a:ext cx="15621000" cy="7061616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just">
              <a:spcBef>
                <a:spcPct val="0"/>
              </a:spcBef>
              <a:spcAft>
                <a:spcPct val="0"/>
              </a:spcAft>
            </a:pPr>
            <a:r>
              <a:rPr lang="ro-RO" altLang="ro-RO" sz="2800" dirty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8.	 Daca se stabilesc </a:t>
            </a:r>
            <a:r>
              <a:rPr lang="ro-RO" altLang="ro-RO" sz="2800" dirty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competente digitale/competente lingvistice de comunicare în limbi străine </a:t>
            </a:r>
            <a:r>
              <a:rPr lang="ro-RO" altLang="ro-RO" sz="2800" dirty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si </a:t>
            </a:r>
            <a:r>
              <a:rPr lang="ro-RO" altLang="ro-RO" sz="2800" dirty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competențe conform art. 11 alin. 2 lit. d) din anexa nr. 8 </a:t>
            </a:r>
            <a:r>
              <a:rPr lang="ro-RO" altLang="ro-RO" sz="2800" dirty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la Codul administrativ, in raportul de analiză a posturilor </a:t>
            </a:r>
            <a:r>
              <a:rPr lang="ro-RO" altLang="ro-RO" sz="2800" dirty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trebuie scrise in mod distinct modalitățile de verificare</a:t>
            </a:r>
            <a:r>
              <a:rPr lang="ro-RO" altLang="ro-RO" sz="2800" dirty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: </a:t>
            </a:r>
          </a:p>
          <a:p>
            <a:pPr algn="just">
              <a:spcBef>
                <a:spcPct val="0"/>
              </a:spcBef>
              <a:spcAft>
                <a:spcPct val="0"/>
              </a:spcAft>
            </a:pPr>
            <a:r>
              <a:rPr lang="ro-RO" altLang="ro-RO" sz="2800" dirty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-	</a:t>
            </a:r>
            <a:r>
              <a:rPr lang="ro-RO" altLang="ro-RO" sz="2800" dirty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2 modalitati pentru competente digitale si lingvistice: </a:t>
            </a:r>
            <a:r>
              <a:rPr lang="ro-RO" altLang="ro-RO" sz="2800" dirty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Document sau documente ce atestă competenţa specifică respectivă/Testarea competenţei specifice prin probă suplimentară</a:t>
            </a:r>
          </a:p>
          <a:p>
            <a:pPr algn="just">
              <a:spcBef>
                <a:spcPct val="0"/>
              </a:spcBef>
              <a:spcAft>
                <a:spcPct val="0"/>
              </a:spcAft>
            </a:pPr>
            <a:r>
              <a:rPr lang="ro-RO" altLang="ro-RO" sz="2800" dirty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-	</a:t>
            </a:r>
            <a:r>
              <a:rPr lang="ro-RO" altLang="ro-RO" sz="2800" dirty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3 modalitati pentru celelalte competente specifice</a:t>
            </a:r>
            <a:r>
              <a:rPr lang="ro-RO" altLang="ro-RO" sz="2800" dirty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: Document sau documente ce atestă competenţa specifică respectivă/Testarea competenţei specifice prin probă suplimentară/Testarea cunoştinţelor şi abilităţilor care caracterizează acea competenţă specifică, prin probă scrisă</a:t>
            </a:r>
          </a:p>
          <a:p>
            <a:pPr algn="just">
              <a:spcBef>
                <a:spcPct val="0"/>
              </a:spcBef>
              <a:spcAft>
                <a:spcPct val="0"/>
              </a:spcAft>
            </a:pPr>
            <a:endParaRPr lang="ro-RO" altLang="ro-RO" sz="2800" dirty="0">
              <a:latin typeface="Open Sans" panose="020B0604020202020204" charset="0"/>
              <a:ea typeface="Open Sans" panose="020B0604020202020204" charset="0"/>
              <a:cs typeface="Open Sans" panose="020B0604020202020204" charset="0"/>
              <a:sym typeface="Roboto Medium" pitchFamily="2" charset="0"/>
            </a:endParaRPr>
          </a:p>
          <a:p>
            <a:pPr algn="just">
              <a:spcBef>
                <a:spcPct val="0"/>
              </a:spcBef>
              <a:spcAft>
                <a:spcPct val="0"/>
              </a:spcAft>
            </a:pPr>
            <a:r>
              <a:rPr lang="ro-RO" altLang="ro-RO" sz="2800" dirty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9.	</a:t>
            </a:r>
            <a:r>
              <a:rPr lang="ro-RO" altLang="ro-RO" sz="2800" dirty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Domeniul/Domeniile funcţional/e sunt stabilite pentru funcțiile publice generale </a:t>
            </a:r>
            <a:r>
              <a:rPr lang="ro-RO" altLang="ro-RO" sz="2800" dirty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și trebuie să reflecte scopul şi atribuţiile preponderente din fişa postului. Potrivit art. 31 alin. (14) din anexa nr. 8 la Codul administrativ, pot fi stabilite unul până la trei domenii funcţionale, fără obligativitatea stabilirii unei competențe specifice din fiecare domeniu funcțional.</a:t>
            </a:r>
          </a:p>
          <a:p>
            <a:pPr algn="just">
              <a:spcBef>
                <a:spcPct val="0"/>
              </a:spcBef>
              <a:spcAft>
                <a:spcPct val="0"/>
              </a:spcAft>
            </a:pPr>
            <a:endParaRPr lang="ro-RO" altLang="ro-RO" sz="2800" dirty="0">
              <a:latin typeface="Open Sans" panose="020B0604020202020204" charset="0"/>
              <a:ea typeface="Open Sans" panose="020B0604020202020204" charset="0"/>
              <a:cs typeface="Open Sans" panose="020B0604020202020204" charset="0"/>
              <a:sym typeface="Roboto Medium" pitchFamily="2" charset="0"/>
            </a:endParaRPr>
          </a:p>
        </p:txBody>
      </p:sp>
      <p:grpSp>
        <p:nvGrpSpPr>
          <p:cNvPr id="11" name="Group 20">
            <a:extLst>
              <a:ext uri="{FF2B5EF4-FFF2-40B4-BE49-F238E27FC236}">
                <a16:creationId xmlns:a16="http://schemas.microsoft.com/office/drawing/2014/main" xmlns="" id="{0078A772-4D16-AB79-7DD2-7072A75BEF4E}"/>
              </a:ext>
            </a:extLst>
          </p:cNvPr>
          <p:cNvGrpSpPr/>
          <p:nvPr/>
        </p:nvGrpSpPr>
        <p:grpSpPr>
          <a:xfrm>
            <a:off x="331524" y="277147"/>
            <a:ext cx="10264664" cy="1281649"/>
            <a:chOff x="0" y="0"/>
            <a:chExt cx="13686219" cy="1708866"/>
          </a:xfrm>
        </p:grpSpPr>
        <p:sp>
          <p:nvSpPr>
            <p:cNvPr id="12" name="Freeform 21">
              <a:extLst>
                <a:ext uri="{FF2B5EF4-FFF2-40B4-BE49-F238E27FC236}">
                  <a16:creationId xmlns:a16="http://schemas.microsoft.com/office/drawing/2014/main" xmlns="" id="{E983B12B-3891-BCB5-3628-1EBF1723E15A}"/>
                </a:ext>
              </a:extLst>
            </p:cNvPr>
            <p:cNvSpPr/>
            <p:nvPr/>
          </p:nvSpPr>
          <p:spPr>
            <a:xfrm>
              <a:off x="0" y="0"/>
              <a:ext cx="1708866" cy="1708866"/>
            </a:xfrm>
            <a:custGeom>
              <a:avLst/>
              <a:gdLst/>
              <a:ahLst/>
              <a:cxnLst/>
              <a:rect l="l" t="t" r="r" b="b"/>
              <a:pathLst>
                <a:path w="1708866" h="1708866">
                  <a:moveTo>
                    <a:pt x="0" y="0"/>
                  </a:moveTo>
                  <a:lnTo>
                    <a:pt x="1708866" y="0"/>
                  </a:lnTo>
                  <a:lnTo>
                    <a:pt x="1708866" y="1708866"/>
                  </a:lnTo>
                  <a:lnTo>
                    <a:pt x="0" y="17088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  <p:sp>
          <p:nvSpPr>
            <p:cNvPr id="13" name="TextBox 22">
              <a:extLst>
                <a:ext uri="{FF2B5EF4-FFF2-40B4-BE49-F238E27FC236}">
                  <a16:creationId xmlns:a16="http://schemas.microsoft.com/office/drawing/2014/main" xmlns="" id="{E9589912-8D8E-F486-4019-303FD88C605F}"/>
                </a:ext>
              </a:extLst>
            </p:cNvPr>
            <p:cNvSpPr txBox="1"/>
            <p:nvPr/>
          </p:nvSpPr>
          <p:spPr>
            <a:xfrm>
              <a:off x="1868037" y="563549"/>
              <a:ext cx="11818182" cy="53414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434"/>
                </a:lnSpc>
              </a:pPr>
              <a:r>
                <a:rPr lang="en-US" sz="2452" b="1" dirty="0">
                  <a:solidFill>
                    <a:srgbClr val="004990"/>
                  </a:solidFill>
                  <a:latin typeface="Cardo Bold"/>
                  <a:ea typeface="Cardo Bold"/>
                  <a:cs typeface="Cardo Bold"/>
                  <a:sym typeface="Cardo Bold"/>
                </a:rPr>
                <a:t>AGENȚIA NAȚIONALĂ A FUNCȚIONARILOR PUBLICI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5403331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rcRect t="12505" b="12505"/>
          <a:stretch>
            <a:fillRect/>
          </a:stretch>
        </p:blipFill>
        <p:spPr>
          <a:xfrm>
            <a:off x="-1019628" y="-20611"/>
            <a:ext cx="18288000" cy="10287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0BF33A94-4A6B-4DE3-94F4-C827F5DAA20B}"/>
              </a:ext>
            </a:extLst>
          </p:cNvPr>
          <p:cNvSpPr>
            <a:spLocks noGrp="1"/>
          </p:cNvSpPr>
          <p:nvPr/>
        </p:nvSpPr>
        <p:spPr>
          <a:xfrm>
            <a:off x="14049375" y="0"/>
            <a:ext cx="4238625" cy="628650"/>
          </a:xfrm>
          <a:prstGeom prst="rect">
            <a:avLst/>
          </a:prstGeom>
          <a:ln w="0">
            <a:noFill/>
          </a:ln>
        </p:spPr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FC2C7ABA-A430-4F54-966F-F5DBC0709155}"/>
              </a:ext>
            </a:extLst>
          </p:cNvPr>
          <p:cNvSpPr>
            <a:spLocks noGrp="1"/>
          </p:cNvSpPr>
          <p:nvPr/>
        </p:nvSpPr>
        <p:spPr>
          <a:xfrm>
            <a:off x="13239750" y="0"/>
            <a:ext cx="857250" cy="628650"/>
          </a:xfrm>
          <a:prstGeom prst="rect">
            <a:avLst/>
          </a:prstGeom>
          <a:ln w="0">
            <a:noFill/>
          </a:ln>
        </p:spPr>
      </p:sp>
      <p:sp>
        <p:nvSpPr>
          <p:cNvPr id="6" name="title">
            <a:extLst>
              <a:ext uri="{FF2B5EF4-FFF2-40B4-BE49-F238E27FC236}">
                <a16:creationId xmlns:a16="http://schemas.microsoft.com/office/drawing/2014/main" xmlns="" id="{95F747CD-790C-462C-B6A0-54C7B1C9C13D}"/>
              </a:ext>
            </a:extLst>
          </p:cNvPr>
          <p:cNvSpPr>
            <a:spLocks noGrp="1"/>
          </p:cNvSpPr>
          <p:nvPr/>
        </p:nvSpPr>
        <p:spPr>
          <a:xfrm>
            <a:off x="6164370" y="1428750"/>
            <a:ext cx="4431818" cy="952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3600" b="1">
                <a:solidFill>
                  <a:srgbClr val="003060"/>
                </a:solidFill>
                <a:latin typeface="Garet Bold"/>
                <a:ea typeface="Garet Bold"/>
                <a:cs typeface="Garet Bold"/>
              </a:defRPr>
            </a:pPr>
            <a:r>
              <a:rPr sz="3600" b="1" dirty="0" err="1">
                <a:solidFill>
                  <a:srgbClr val="003060"/>
                </a:solidFill>
                <a:latin typeface="Garet Bold"/>
                <a:ea typeface="Garet Bold"/>
                <a:cs typeface="Garet Bold"/>
              </a:rPr>
              <a:t>Dispoziții</a:t>
            </a:r>
            <a:r>
              <a:rPr sz="3600" b="1" dirty="0">
                <a:solidFill>
                  <a:srgbClr val="003060"/>
                </a:solidFill>
                <a:latin typeface="Garet Bold"/>
                <a:ea typeface="Garet Bold"/>
                <a:cs typeface="Garet Bold"/>
              </a:rPr>
              <a:t> </a:t>
            </a:r>
            <a:r>
              <a:rPr sz="3600" b="1" dirty="0" err="1">
                <a:solidFill>
                  <a:srgbClr val="003060"/>
                </a:solidFill>
                <a:latin typeface="Garet Bold"/>
                <a:ea typeface="Garet Bold"/>
                <a:cs typeface="Garet Bold"/>
              </a:rPr>
              <a:t>tranzitorii</a:t>
            </a:r>
            <a:endParaRPr sz="3600" b="1" dirty="0">
              <a:solidFill>
                <a:srgbClr val="003060"/>
              </a:solidFill>
              <a:latin typeface="Garet Bold"/>
              <a:ea typeface="Garet Bold"/>
              <a:cs typeface="Garet Bold"/>
            </a:endParaRPr>
          </a:p>
        </p:txBody>
      </p:sp>
      <p:sp>
        <p:nvSpPr>
          <p:cNvPr id="7" name="slide-number">
            <a:extLst>
              <a:ext uri="{FF2B5EF4-FFF2-40B4-BE49-F238E27FC236}">
                <a16:creationId xmlns:a16="http://schemas.microsoft.com/office/drawing/2014/main" xmlns="" id="{32C349C4-0305-4B13-996E-686CD44DF544}"/>
              </a:ext>
            </a:extLst>
          </p:cNvPr>
          <p:cNvSpPr>
            <a:spLocks noGrp="1"/>
          </p:cNvSpPr>
          <p:nvPr/>
        </p:nvSpPr>
        <p:spPr>
          <a:xfrm>
            <a:off x="16764000" y="9429750"/>
            <a:ext cx="952500" cy="3333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r">
              <a:defRPr sz="1350" b="1">
                <a:solidFill>
                  <a:srgbClr val="004990"/>
                </a:solidFill>
                <a:latin typeface="Open Sans"/>
                <a:ea typeface="Open Sans"/>
                <a:cs typeface="Open Sans"/>
              </a:defRPr>
            </a:pPr>
            <a:r>
              <a:rPr sz="1350" b="1">
                <a:solidFill>
                  <a:srgbClr val="004990"/>
                </a:solidFill>
                <a:latin typeface="Open Sans"/>
                <a:ea typeface="Open Sans"/>
                <a:cs typeface="Open Sans"/>
              </a:rPr>
              <a:t>20</a:t>
            </a:r>
          </a:p>
        </p:txBody>
      </p:sp>
      <p:sp>
        <p:nvSpPr>
          <p:cNvPr id="8" name="body">
            <a:extLst>
              <a:ext uri="{FF2B5EF4-FFF2-40B4-BE49-F238E27FC236}">
                <a16:creationId xmlns:a16="http://schemas.microsoft.com/office/drawing/2014/main" xmlns="" id="{0EEA40F8-F9BA-4688-9207-AD6E3846A327}"/>
              </a:ext>
            </a:extLst>
          </p:cNvPr>
          <p:cNvSpPr>
            <a:spLocks noGrp="1"/>
          </p:cNvSpPr>
          <p:nvPr/>
        </p:nvSpPr>
        <p:spPr>
          <a:xfrm>
            <a:off x="1285875" y="2714625"/>
            <a:ext cx="15621000" cy="65722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just">
              <a:spcBef>
                <a:spcPct val="0"/>
              </a:spcBef>
              <a:spcAft>
                <a:spcPct val="0"/>
              </a:spcAft>
            </a:pPr>
            <a:r>
              <a:rPr lang="en-US" altLang="ro-RO" sz="2800" dirty="0" smtClean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/>
            </a:r>
            <a:br>
              <a:rPr lang="en-US" altLang="ro-RO" sz="2800" dirty="0" smtClean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</a:br>
            <a:r>
              <a:rPr lang="ro-RO" altLang="ro-RO" sz="2800" dirty="0" smtClean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! </a:t>
            </a:r>
            <a:r>
              <a:rPr lang="ro-RO" altLang="ro-RO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În baza prevederilor art. VII alin. (1) din Legea nr. 165/2026, la data intrării în vigoare a legii,</a:t>
            </a:r>
            <a:r>
              <a:rPr lang="ro-RO" altLang="ro-RO" sz="2800" dirty="0" smtClean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 funcţionarii publici de execuţie cu gradul profesional superior îşi păstrează încadrarea în gradul profesional deținut, </a:t>
            </a:r>
            <a:r>
              <a:rPr lang="ro-RO" altLang="ro-RO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conform prevederilor art. 393 din Codul administrativ, </a:t>
            </a:r>
            <a:r>
              <a:rPr lang="ro-RO" altLang="ro-RO" sz="2800" dirty="0" smtClean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urmând ca promovarea în gradele superioare nou introduse (gradele 2-4) să se facă prin concursuri de promovare cu respectarea cerințelor legale solicitate!</a:t>
            </a:r>
          </a:p>
          <a:p>
            <a:pPr algn="just">
              <a:spcBef>
                <a:spcPct val="0"/>
              </a:spcBef>
              <a:spcAft>
                <a:spcPct val="0"/>
              </a:spcAft>
            </a:pPr>
            <a:r>
              <a:rPr lang="ro-RO" altLang="ro-RO" sz="2800" dirty="0" smtClean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/>
            </a:r>
            <a:br>
              <a:rPr lang="ro-RO" altLang="ro-RO" sz="2800" dirty="0" smtClean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</a:br>
            <a:r>
              <a:rPr lang="ro-RO" altLang="ro-RO" sz="2800" dirty="0" smtClean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- </a:t>
            </a:r>
            <a:r>
              <a:rPr lang="ro-RO" altLang="ro-RO" sz="2800" dirty="0" smtClean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concursurile de recrutare şi promovare </a:t>
            </a:r>
            <a:r>
              <a:rPr lang="ro-RO" altLang="ro-RO" sz="2800" dirty="0" smtClean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pentru funcţiile publice vacante şi temporar vacante, pentru care a fost </a:t>
            </a:r>
            <a:r>
              <a:rPr lang="ro-RO" altLang="ro-RO" sz="2800" dirty="0" smtClean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începută procedura de organizare şi desfăşurare </a:t>
            </a:r>
            <a:r>
              <a:rPr lang="ro-RO" altLang="ro-RO" sz="2800" dirty="0" smtClean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a concursului prin transmiterea înştiinţării către ANFP, </a:t>
            </a:r>
            <a:r>
              <a:rPr lang="ro-RO" altLang="ro-RO" sz="2800" dirty="0" smtClean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până la data intrării în vigoare a legii, se desfăşoară în continuare până la finalizarea acestora,</a:t>
            </a:r>
            <a:r>
              <a:rPr lang="ro-RO" altLang="ro-RO" sz="2800" dirty="0" smtClean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 în conformitate cu prevederile legale în vigoare la data demarării procedurii de concurs.</a:t>
            </a:r>
          </a:p>
          <a:p>
            <a:pPr algn="just">
              <a:spcBef>
                <a:spcPct val="0"/>
              </a:spcBef>
              <a:spcAft>
                <a:spcPct val="0"/>
              </a:spcAft>
            </a:pPr>
            <a:r>
              <a:rPr lang="ro-RO" altLang="ro-RO" sz="2800" dirty="0" smtClean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/>
            </a:r>
            <a:br>
              <a:rPr lang="ro-RO" altLang="ro-RO" sz="2800" dirty="0" smtClean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</a:br>
            <a:r>
              <a:rPr lang="ro-RO" altLang="ro-RO" sz="2800" dirty="0" smtClean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  - </a:t>
            </a:r>
            <a:r>
              <a:rPr lang="ro-RO" altLang="ro-RO" sz="2800" dirty="0" smtClean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procedurile privind modificarea raporturilor de serviciu ale funcţionarilor publici iniţiate anterior datei</a:t>
            </a:r>
            <a:r>
              <a:rPr lang="ro-RO" altLang="ro-RO" sz="2800" dirty="0" smtClean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 intrării în vigoare legii, </a:t>
            </a:r>
            <a:r>
              <a:rPr lang="ro-RO" altLang="ro-RO" sz="2800" dirty="0" smtClean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se finalizează în conformitate cu prevederile legale în vigoare la data iniţierii </a:t>
            </a:r>
            <a:r>
              <a:rPr lang="ro-RO" altLang="ro-RO" sz="2800" dirty="0" smtClean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modalităţii de modificare a raportului de serviciu. </a:t>
            </a:r>
            <a:endParaRPr lang="en-GB" altLang="en-US" sz="2800" dirty="0" smtClean="0">
              <a:latin typeface="Open Sans" panose="020B0604020202020204" charset="0"/>
              <a:ea typeface="Open Sans" panose="020B0604020202020204" charset="0"/>
              <a:cs typeface="Open Sans" panose="020B0604020202020204" charset="0"/>
              <a:sym typeface="Roboto Medium" pitchFamily="2" charset="0"/>
            </a:endParaRPr>
          </a:p>
        </p:txBody>
      </p:sp>
      <p:grpSp>
        <p:nvGrpSpPr>
          <p:cNvPr id="11" name="Group 20">
            <a:extLst>
              <a:ext uri="{FF2B5EF4-FFF2-40B4-BE49-F238E27FC236}">
                <a16:creationId xmlns:a16="http://schemas.microsoft.com/office/drawing/2014/main" xmlns="" id="{0078A772-4D16-AB79-7DD2-7072A75BEF4E}"/>
              </a:ext>
            </a:extLst>
          </p:cNvPr>
          <p:cNvGrpSpPr/>
          <p:nvPr/>
        </p:nvGrpSpPr>
        <p:grpSpPr>
          <a:xfrm>
            <a:off x="331524" y="277147"/>
            <a:ext cx="10264664" cy="1281649"/>
            <a:chOff x="0" y="0"/>
            <a:chExt cx="13686219" cy="1708866"/>
          </a:xfrm>
        </p:grpSpPr>
        <p:sp>
          <p:nvSpPr>
            <p:cNvPr id="12" name="Freeform 21">
              <a:extLst>
                <a:ext uri="{FF2B5EF4-FFF2-40B4-BE49-F238E27FC236}">
                  <a16:creationId xmlns:a16="http://schemas.microsoft.com/office/drawing/2014/main" xmlns="" id="{E983B12B-3891-BCB5-3628-1EBF1723E15A}"/>
                </a:ext>
              </a:extLst>
            </p:cNvPr>
            <p:cNvSpPr/>
            <p:nvPr/>
          </p:nvSpPr>
          <p:spPr>
            <a:xfrm>
              <a:off x="0" y="0"/>
              <a:ext cx="1708866" cy="1708866"/>
            </a:xfrm>
            <a:custGeom>
              <a:avLst/>
              <a:gdLst/>
              <a:ahLst/>
              <a:cxnLst/>
              <a:rect l="l" t="t" r="r" b="b"/>
              <a:pathLst>
                <a:path w="1708866" h="1708866">
                  <a:moveTo>
                    <a:pt x="0" y="0"/>
                  </a:moveTo>
                  <a:lnTo>
                    <a:pt x="1708866" y="0"/>
                  </a:lnTo>
                  <a:lnTo>
                    <a:pt x="1708866" y="1708866"/>
                  </a:lnTo>
                  <a:lnTo>
                    <a:pt x="0" y="17088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  <p:sp>
          <p:nvSpPr>
            <p:cNvPr id="13" name="TextBox 22">
              <a:extLst>
                <a:ext uri="{FF2B5EF4-FFF2-40B4-BE49-F238E27FC236}">
                  <a16:creationId xmlns:a16="http://schemas.microsoft.com/office/drawing/2014/main" xmlns="" id="{E9589912-8D8E-F486-4019-303FD88C605F}"/>
                </a:ext>
              </a:extLst>
            </p:cNvPr>
            <p:cNvSpPr txBox="1"/>
            <p:nvPr/>
          </p:nvSpPr>
          <p:spPr>
            <a:xfrm>
              <a:off x="1868037" y="563549"/>
              <a:ext cx="11818182" cy="53414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434"/>
                </a:lnSpc>
              </a:pPr>
              <a:r>
                <a:rPr lang="en-US" sz="2452" b="1" dirty="0">
                  <a:solidFill>
                    <a:srgbClr val="004990"/>
                  </a:solidFill>
                  <a:latin typeface="Cardo Bold"/>
                  <a:ea typeface="Cardo Bold"/>
                  <a:cs typeface="Cardo Bold"/>
                  <a:sym typeface="Cardo Bold"/>
                </a:rPr>
                <a:t>AGENȚIA NAȚIONALĂ A FUNCȚIONARILOR PUBLICI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1075359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Freeform 2"/>
          <p:cNvSpPr/>
          <p:nvPr/>
        </p:nvSpPr>
        <p:spPr>
          <a:xfrm>
            <a:off x="-5079" y="-17406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6666" b="-16666"/>
            </a:stretch>
          </a:blipFill>
        </p:spPr>
      </p:sp>
      <p:grpSp>
        <p:nvGrpSpPr>
          <p:cNvPr id="26" name="Group 5"/>
          <p:cNvGrpSpPr/>
          <p:nvPr/>
        </p:nvGrpSpPr>
        <p:grpSpPr>
          <a:xfrm>
            <a:off x="-14105" y="2967568"/>
            <a:ext cx="1309505" cy="4351865"/>
            <a:chOff x="0" y="0"/>
            <a:chExt cx="344890" cy="1146170"/>
          </a:xfrm>
        </p:grpSpPr>
        <p:sp>
          <p:nvSpPr>
            <p:cNvPr id="27" name="Freeform 6"/>
            <p:cNvSpPr/>
            <p:nvPr/>
          </p:nvSpPr>
          <p:spPr>
            <a:xfrm>
              <a:off x="0" y="0"/>
              <a:ext cx="344890" cy="1146170"/>
            </a:xfrm>
            <a:custGeom>
              <a:avLst/>
              <a:gdLst/>
              <a:ahLst/>
              <a:cxnLst/>
              <a:rect l="l" t="t" r="r" b="b"/>
              <a:pathLst>
                <a:path w="344890" h="1146170">
                  <a:moveTo>
                    <a:pt x="147802" y="0"/>
                  </a:moveTo>
                  <a:lnTo>
                    <a:pt x="197088" y="0"/>
                  </a:lnTo>
                  <a:cubicBezTo>
                    <a:pt x="236288" y="0"/>
                    <a:pt x="273882" y="15572"/>
                    <a:pt x="301600" y="43290"/>
                  </a:cubicBezTo>
                  <a:cubicBezTo>
                    <a:pt x="329318" y="71009"/>
                    <a:pt x="344890" y="108603"/>
                    <a:pt x="344890" y="147802"/>
                  </a:cubicBezTo>
                  <a:lnTo>
                    <a:pt x="344890" y="998368"/>
                  </a:lnTo>
                  <a:cubicBezTo>
                    <a:pt x="344890" y="1037567"/>
                    <a:pt x="329318" y="1075162"/>
                    <a:pt x="301600" y="1102880"/>
                  </a:cubicBezTo>
                  <a:cubicBezTo>
                    <a:pt x="273882" y="1130598"/>
                    <a:pt x="236288" y="1146170"/>
                    <a:pt x="197088" y="1146170"/>
                  </a:cubicBezTo>
                  <a:lnTo>
                    <a:pt x="147802" y="1146170"/>
                  </a:lnTo>
                  <a:cubicBezTo>
                    <a:pt x="108603" y="1146170"/>
                    <a:pt x="71009" y="1130598"/>
                    <a:pt x="43290" y="1102880"/>
                  </a:cubicBezTo>
                  <a:cubicBezTo>
                    <a:pt x="15572" y="1075162"/>
                    <a:pt x="0" y="1037567"/>
                    <a:pt x="0" y="998368"/>
                  </a:cubicBezTo>
                  <a:lnTo>
                    <a:pt x="0" y="147802"/>
                  </a:lnTo>
                  <a:cubicBezTo>
                    <a:pt x="0" y="108603"/>
                    <a:pt x="15572" y="71009"/>
                    <a:pt x="43290" y="43290"/>
                  </a:cubicBezTo>
                  <a:cubicBezTo>
                    <a:pt x="71009" y="15572"/>
                    <a:pt x="108603" y="0"/>
                    <a:pt x="147802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003060">
                    <a:alpha val="100000"/>
                  </a:srgbClr>
                </a:gs>
                <a:gs pos="100000">
                  <a:srgbClr val="003060">
                    <a:alpha val="0"/>
                  </a:srgbClr>
                </a:gs>
              </a:gsLst>
              <a:lin ang="5400000"/>
            </a:gradFill>
          </p:spPr>
        </p:sp>
        <p:sp>
          <p:nvSpPr>
            <p:cNvPr id="28" name="TextBox 7"/>
            <p:cNvSpPr txBox="1"/>
            <p:nvPr/>
          </p:nvSpPr>
          <p:spPr>
            <a:xfrm>
              <a:off x="0" y="-38100"/>
              <a:ext cx="344890" cy="11842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60"/>
                </a:lnSpc>
              </a:pPr>
              <a:endParaRPr/>
            </a:p>
          </p:txBody>
        </p:sp>
      </p:grpSp>
      <p:sp>
        <p:nvSpPr>
          <p:cNvPr id="29" name="Freeform 21"/>
          <p:cNvSpPr/>
          <p:nvPr/>
        </p:nvSpPr>
        <p:spPr>
          <a:xfrm>
            <a:off x="9753600" y="100099"/>
            <a:ext cx="10099426" cy="10086801"/>
          </a:xfrm>
          <a:custGeom>
            <a:avLst/>
            <a:gdLst/>
            <a:ahLst/>
            <a:cxnLst/>
            <a:rect l="l" t="t" r="r" b="b"/>
            <a:pathLst>
              <a:path w="10099426" h="10086801">
                <a:moveTo>
                  <a:pt x="0" y="0"/>
                </a:moveTo>
                <a:lnTo>
                  <a:pt x="10099426" y="0"/>
                </a:lnTo>
                <a:lnTo>
                  <a:pt x="10099426" y="10086802"/>
                </a:lnTo>
                <a:lnTo>
                  <a:pt x="0" y="1008680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1000"/>
            </a:blip>
            <a:stretch>
              <a:fillRect/>
            </a:stretch>
          </a:blipFill>
        </p:spPr>
      </p:sp>
      <p:grpSp>
        <p:nvGrpSpPr>
          <p:cNvPr id="30" name="Group 23"/>
          <p:cNvGrpSpPr/>
          <p:nvPr/>
        </p:nvGrpSpPr>
        <p:grpSpPr>
          <a:xfrm>
            <a:off x="9525000" y="242737"/>
            <a:ext cx="8432540" cy="8432540"/>
            <a:chOff x="0" y="0"/>
            <a:chExt cx="812800" cy="812800"/>
          </a:xfrm>
        </p:grpSpPr>
        <p:sp>
          <p:nvSpPr>
            <p:cNvPr id="31" name="Freeform 2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lnTo>
                    <a:pt x="812800" y="406400"/>
                  </a:lnTo>
                  <a:lnTo>
                    <a:pt x="406400" y="812800"/>
                  </a:lnTo>
                  <a:lnTo>
                    <a:pt x="0" y="406400"/>
                  </a:lnTo>
                  <a:lnTo>
                    <a:pt x="406400" y="0"/>
                  </a:lnTo>
                  <a:close/>
                </a:path>
              </a:pathLst>
            </a:custGeom>
            <a:blipFill>
              <a:blip r:embed="rId5"/>
              <a:stretch>
                <a:fillRect l="-2042" t="-1485" r="-13463" b="-62246"/>
              </a:stretch>
            </a:blipFill>
            <a:ln w="76200" cap="sq">
              <a:solidFill>
                <a:srgbClr val="FFFFFF"/>
              </a:solidFill>
              <a:prstDash val="solid"/>
              <a:miter/>
            </a:ln>
          </p:spPr>
        </p:sp>
      </p:grpSp>
      <p:pic>
        <p:nvPicPr>
          <p:cNvPr id="32" name="Picture 31">
            <a:extLst>
              <a:ext uri="{FF2B5EF4-FFF2-40B4-BE49-F238E27FC236}">
                <a16:creationId xmlns:a16="http://schemas.microsoft.com/office/drawing/2014/main" xmlns="" id="{7B40ED9C-DF19-DD76-401A-2D4CA00689B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487" y="7623558"/>
            <a:ext cx="12121313" cy="2158589"/>
          </a:xfrm>
          <a:prstGeom prst="rect">
            <a:avLst/>
          </a:prstGeom>
        </p:spPr>
      </p:pic>
      <p:grpSp>
        <p:nvGrpSpPr>
          <p:cNvPr id="12" name="Group 20">
            <a:extLst>
              <a:ext uri="{FF2B5EF4-FFF2-40B4-BE49-F238E27FC236}">
                <a16:creationId xmlns:a16="http://schemas.microsoft.com/office/drawing/2014/main" xmlns="" id="{0078A772-4D16-AB79-7DD2-7072A75BEF4E}"/>
              </a:ext>
            </a:extLst>
          </p:cNvPr>
          <p:cNvGrpSpPr/>
          <p:nvPr/>
        </p:nvGrpSpPr>
        <p:grpSpPr>
          <a:xfrm>
            <a:off x="331524" y="277147"/>
            <a:ext cx="10264664" cy="1281649"/>
            <a:chOff x="0" y="0"/>
            <a:chExt cx="13686219" cy="1708866"/>
          </a:xfrm>
        </p:grpSpPr>
        <p:sp>
          <p:nvSpPr>
            <p:cNvPr id="13" name="Freeform 21">
              <a:extLst>
                <a:ext uri="{FF2B5EF4-FFF2-40B4-BE49-F238E27FC236}">
                  <a16:creationId xmlns:a16="http://schemas.microsoft.com/office/drawing/2014/main" xmlns="" id="{E983B12B-3891-BCB5-3628-1EBF1723E15A}"/>
                </a:ext>
              </a:extLst>
            </p:cNvPr>
            <p:cNvSpPr/>
            <p:nvPr/>
          </p:nvSpPr>
          <p:spPr>
            <a:xfrm>
              <a:off x="0" y="0"/>
              <a:ext cx="1708866" cy="1708866"/>
            </a:xfrm>
            <a:custGeom>
              <a:avLst/>
              <a:gdLst/>
              <a:ahLst/>
              <a:cxnLst/>
              <a:rect l="l" t="t" r="r" b="b"/>
              <a:pathLst>
                <a:path w="1708866" h="1708866">
                  <a:moveTo>
                    <a:pt x="0" y="0"/>
                  </a:moveTo>
                  <a:lnTo>
                    <a:pt x="1708866" y="0"/>
                  </a:lnTo>
                  <a:lnTo>
                    <a:pt x="1708866" y="1708866"/>
                  </a:lnTo>
                  <a:lnTo>
                    <a:pt x="0" y="17088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  <p:sp>
          <p:nvSpPr>
            <p:cNvPr id="15" name="TextBox 22">
              <a:extLst>
                <a:ext uri="{FF2B5EF4-FFF2-40B4-BE49-F238E27FC236}">
                  <a16:creationId xmlns:a16="http://schemas.microsoft.com/office/drawing/2014/main" xmlns="" id="{E9589912-8D8E-F486-4019-303FD88C605F}"/>
                </a:ext>
              </a:extLst>
            </p:cNvPr>
            <p:cNvSpPr txBox="1"/>
            <p:nvPr/>
          </p:nvSpPr>
          <p:spPr>
            <a:xfrm>
              <a:off x="1868037" y="563549"/>
              <a:ext cx="11818182" cy="53414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434"/>
                </a:lnSpc>
              </a:pPr>
              <a:r>
                <a:rPr lang="en-US" sz="2452" b="1" dirty="0">
                  <a:solidFill>
                    <a:srgbClr val="004990"/>
                  </a:solidFill>
                  <a:latin typeface="Cardo Bold"/>
                  <a:ea typeface="Cardo Bold"/>
                  <a:cs typeface="Cardo Bold"/>
                  <a:sym typeface="Cardo Bold"/>
                </a:rPr>
                <a:t>AGENȚIA NAȚIONALĂ A FUNCȚIONARILOR PUBLICI</a:t>
              </a:r>
            </a:p>
          </p:txBody>
        </p:sp>
      </p:grpSp>
      <p:sp>
        <p:nvSpPr>
          <p:cNvPr id="6" name="text">
            <a:extLst>
              <a:ext uri="{FF2B5EF4-FFF2-40B4-BE49-F238E27FC236}">
                <a16:creationId xmlns:a16="http://schemas.microsoft.com/office/drawing/2014/main" xmlns="" id="{527CB2C9-908A-4025-B999-196422BACBB1}"/>
              </a:ext>
            </a:extLst>
          </p:cNvPr>
          <p:cNvSpPr>
            <a:spLocks noGrp="1"/>
          </p:cNvSpPr>
          <p:nvPr/>
        </p:nvSpPr>
        <p:spPr>
          <a:xfrm>
            <a:off x="1524000" y="2476500"/>
            <a:ext cx="10001250" cy="1428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5400" b="1">
                <a:solidFill>
                  <a:srgbClr val="003060"/>
                </a:solidFill>
                <a:latin typeface="Garet Bold"/>
                <a:ea typeface="Garet Bold"/>
                <a:cs typeface="Garet Bold"/>
              </a:defRPr>
            </a:pPr>
            <a:r>
              <a:rPr sz="5400" b="1" dirty="0">
                <a:solidFill>
                  <a:srgbClr val="003060"/>
                </a:solidFill>
                <a:latin typeface="Garet Bold"/>
                <a:ea typeface="Garet Bold"/>
                <a:cs typeface="Garet Bold"/>
              </a:rPr>
              <a:t>VĂ </a:t>
            </a:r>
            <a:r>
              <a:rPr sz="5400" b="1" dirty="0" smtClean="0">
                <a:solidFill>
                  <a:srgbClr val="003060"/>
                </a:solidFill>
                <a:latin typeface="Garet Bold"/>
                <a:ea typeface="Garet Bold"/>
                <a:cs typeface="Garet Bold"/>
              </a:rPr>
              <a:t>MULȚUM</a:t>
            </a:r>
            <a:r>
              <a:rPr lang="ro-RO" sz="5400" b="1" dirty="0" smtClean="0">
                <a:solidFill>
                  <a:srgbClr val="003060"/>
                </a:solidFill>
                <a:latin typeface="Garet Bold"/>
                <a:ea typeface="Garet Bold"/>
                <a:cs typeface="Garet Bold"/>
              </a:rPr>
              <a:t>IM</a:t>
            </a:r>
            <a:r>
              <a:rPr sz="5400" b="1" dirty="0" smtClean="0">
                <a:solidFill>
                  <a:srgbClr val="003060"/>
                </a:solidFill>
                <a:latin typeface="Garet Bold"/>
                <a:ea typeface="Garet Bold"/>
                <a:cs typeface="Garet Bold"/>
              </a:rPr>
              <a:t>!</a:t>
            </a:r>
            <a:endParaRPr sz="5400" b="1" dirty="0">
              <a:solidFill>
                <a:srgbClr val="003060"/>
              </a:solidFill>
              <a:latin typeface="Garet Bold"/>
              <a:ea typeface="Garet Bold"/>
              <a:cs typeface="Garet Bold"/>
            </a:endParaRPr>
          </a:p>
        </p:txBody>
      </p:sp>
      <p:sp>
        <p:nvSpPr>
          <p:cNvPr id="7" name="text">
            <a:extLst>
              <a:ext uri="{FF2B5EF4-FFF2-40B4-BE49-F238E27FC236}">
                <a16:creationId xmlns:a16="http://schemas.microsoft.com/office/drawing/2014/main" xmlns="" id="{1368B9A5-92EE-4473-932C-06F060B8D541}"/>
              </a:ext>
            </a:extLst>
          </p:cNvPr>
          <p:cNvSpPr>
            <a:spLocks noGrp="1"/>
          </p:cNvSpPr>
          <p:nvPr/>
        </p:nvSpPr>
        <p:spPr>
          <a:xfrm>
            <a:off x="1571625" y="3905250"/>
            <a:ext cx="7953375" cy="28575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just">
              <a:defRPr sz="2175" b="0">
                <a:solidFill>
                  <a:srgbClr val="111111"/>
                </a:solidFill>
                <a:latin typeface="Open Sans"/>
                <a:ea typeface="Open Sans"/>
                <a:cs typeface="Open Sans"/>
              </a:defRPr>
            </a:pP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Vă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rugăm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să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procedați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cu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celeritate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la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punerea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în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aplicare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a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dispozițiilor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legale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prezentate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,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astfel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încât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să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fie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respectate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termenele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stabilite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prin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Legea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nr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. 165/2026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privind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avizarea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cadrelor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de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competență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și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a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structurii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de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posturi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87903004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ANFP 2026">
      <a:dk1>
        <a:srgbClr val="111111"/>
      </a:dk1>
      <a:lt1>
        <a:srgbClr val="FFFFFF"/>
      </a:lt1>
      <a:dk2>
        <a:srgbClr val="003060"/>
      </a:dk2>
      <a:lt2>
        <a:srgbClr val="D9E6F2"/>
      </a:lt2>
      <a:accent1>
        <a:srgbClr val="003060"/>
      </a:accent1>
      <a:accent2>
        <a:srgbClr val="004990"/>
      </a:accent2>
      <a:accent3>
        <a:srgbClr val="D9E6F2"/>
      </a:accent3>
      <a:accent4>
        <a:srgbClr val="8FA9C1"/>
      </a:accent4>
      <a:accent5>
        <a:srgbClr val="5B7FA3"/>
      </a:accent5>
      <a:accent6>
        <a:srgbClr val="DDE7F0"/>
      </a:accent6>
      <a:hlink>
        <a:srgbClr val="004990"/>
      </a:hlink>
      <a:folHlink>
        <a:srgbClr val="4F6D8C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ANFP 2026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ANFP 2026">
      <a:dk1>
        <a:srgbClr val="111111"/>
      </a:dk1>
      <a:lt1>
        <a:srgbClr val="FFFFFF"/>
      </a:lt1>
      <a:dk2>
        <a:srgbClr val="003060"/>
      </a:dk2>
      <a:lt2>
        <a:srgbClr val="D9E6F2"/>
      </a:lt2>
      <a:accent1>
        <a:srgbClr val="003060"/>
      </a:accent1>
      <a:accent2>
        <a:srgbClr val="004990"/>
      </a:accent2>
      <a:accent3>
        <a:srgbClr val="D9E6F2"/>
      </a:accent3>
      <a:accent4>
        <a:srgbClr val="8FA9C1"/>
      </a:accent4>
      <a:accent5>
        <a:srgbClr val="5B7FA3"/>
      </a:accent5>
      <a:accent6>
        <a:srgbClr val="DDE7F0"/>
      </a:accent6>
      <a:hlink>
        <a:srgbClr val="004990"/>
      </a:hlink>
      <a:folHlink>
        <a:srgbClr val="4F6D8C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ANFP 2026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</TotalTime>
  <Words>2112</Words>
  <Application>Microsoft Office PowerPoint</Application>
  <DocSecurity>0</DocSecurity>
  <PresentationFormat>Custom</PresentationFormat>
  <Paragraphs>235</Paragraphs>
  <Slides>24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2" baseType="lpstr">
      <vt:lpstr>Calibri</vt:lpstr>
      <vt:lpstr>Cardo Bold</vt:lpstr>
      <vt:lpstr>Garet Bold</vt:lpstr>
      <vt:lpstr>Open Sans</vt:lpstr>
      <vt:lpstr>Roboto</vt:lpstr>
      <vt:lpstr>Roboto Medium</vt:lpstr>
      <vt:lpstr>Wingdings</vt:lpstr>
      <vt:lpstr>ChatGPT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Sonia Negoita</cp:lastModifiedBy>
  <cp:revision>16</cp:revision>
  <dcterms:created xsi:type="dcterms:W3CDTF">2026-09-21T07:13:26Z</dcterms:created>
  <dcterms:modified xsi:type="dcterms:W3CDTF">2026-09-22T05:55:12Z</dcterms:modified>
</cp:coreProperties>
</file>