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677" r:id="rId2"/>
    <p:sldId id="734" r:id="rId3"/>
    <p:sldId id="735" r:id="rId4"/>
    <p:sldId id="737" r:id="rId5"/>
    <p:sldId id="755" r:id="rId6"/>
    <p:sldId id="756" r:id="rId7"/>
    <p:sldId id="757" r:id="rId8"/>
    <p:sldId id="739" r:id="rId9"/>
    <p:sldId id="738" r:id="rId10"/>
    <p:sldId id="758" r:id="rId11"/>
    <p:sldId id="759" r:id="rId12"/>
    <p:sldId id="760" r:id="rId13"/>
    <p:sldId id="761" r:id="rId14"/>
    <p:sldId id="762" r:id="rId15"/>
    <p:sldId id="763" r:id="rId16"/>
    <p:sldId id="764" r:id="rId17"/>
    <p:sldId id="765" r:id="rId18"/>
    <p:sldId id="766" r:id="rId19"/>
    <p:sldId id="767" r:id="rId20"/>
    <p:sldId id="768" r:id="rId21"/>
    <p:sldId id="769" r:id="rId22"/>
    <p:sldId id="770" r:id="rId23"/>
    <p:sldId id="771" r:id="rId24"/>
    <p:sldId id="772" r:id="rId25"/>
    <p:sldId id="773" r:id="rId26"/>
    <p:sldId id="774" r:id="rId27"/>
    <p:sldId id="775" r:id="rId28"/>
    <p:sldId id="776" r:id="rId29"/>
    <p:sldId id="777" r:id="rId30"/>
    <p:sldId id="778" r:id="rId31"/>
    <p:sldId id="779" r:id="rId32"/>
    <p:sldId id="780" r:id="rId33"/>
    <p:sldId id="781" r:id="rId34"/>
    <p:sldId id="782" r:id="rId35"/>
    <p:sldId id="783" r:id="rId36"/>
    <p:sldId id="784" r:id="rId37"/>
    <p:sldId id="785" r:id="rId38"/>
    <p:sldId id="786" r:id="rId39"/>
    <p:sldId id="787" r:id="rId40"/>
    <p:sldId id="788" r:id="rId41"/>
    <p:sldId id="789" r:id="rId42"/>
    <p:sldId id="790" r:id="rId43"/>
    <p:sldId id="791" r:id="rId44"/>
    <p:sldId id="792" r:id="rId45"/>
    <p:sldId id="793" r:id="rId46"/>
    <p:sldId id="794" r:id="rId47"/>
    <p:sldId id="795" r:id="rId48"/>
    <p:sldId id="796" r:id="rId49"/>
    <p:sldId id="797" r:id="rId50"/>
    <p:sldId id="736" r:id="rId51"/>
  </p:sldIdLst>
  <p:sldSz cx="12190413" cy="6858000"/>
  <p:notesSz cx="6669088" cy="9926638"/>
  <p:embeddedFontLst>
    <p:embeddedFont>
      <p:font typeface="Arial Bold" panose="020B0704020202020204" pitchFamily="34" charset="0"/>
      <p:bold r:id="rId54"/>
    </p:embeddedFont>
    <p:embeddedFont>
      <p:font typeface="Arial Italics" panose="020B0604020202020204" charset="0"/>
      <p:regular r:id="rId55"/>
    </p:embeddedFont>
    <p:embeddedFont>
      <p:font typeface="Bebas Neue" panose="020F0502020204030204" charset="0"/>
      <p:regular r:id="rId56"/>
    </p:embeddedFont>
    <p:embeddedFont>
      <p:font typeface="Canva Sans" panose="020B0604020202020204" charset="0"/>
      <p:regular r:id="rId57"/>
    </p:embeddedFont>
    <p:embeddedFont>
      <p:font typeface="Canva Sans Bold" panose="020B0604020202020204" charset="0"/>
      <p:regular r:id="rId58"/>
    </p:embeddedFont>
    <p:embeddedFont>
      <p:font typeface="Roboto Condensed" panose="02000000000000000000" pitchFamily="2" charset="0"/>
      <p:regular r:id="rId59"/>
      <p:bold r:id="rId60"/>
      <p:italic r:id="rId61"/>
      <p:boldItalic r:id="rId62"/>
    </p:embeddedFont>
    <p:embeddedFont>
      <p:font typeface="Trebuchet MS" panose="020B0603020202020204" pitchFamily="34" charset="0"/>
      <p:regular r:id="rId63"/>
      <p:bold r:id="rId64"/>
      <p:italic r:id="rId65"/>
      <p:boldItalic r:id="rId66"/>
    </p:embeddedFont>
    <p:embeddedFont>
      <p:font typeface="Wingdings 2" panose="05020102010507070707" pitchFamily="18" charset="2"/>
      <p:regular r:id="rId67"/>
    </p:embeddedFont>
  </p:embeddedFontLst>
  <p:custDataLst>
    <p:tags r:id="rId6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88EEAAB-E15D-4F35-825D-45A24057AB3E}">
          <p14:sldIdLst>
            <p14:sldId id="677"/>
            <p14:sldId id="734"/>
            <p14:sldId id="735"/>
            <p14:sldId id="737"/>
            <p14:sldId id="755"/>
            <p14:sldId id="756"/>
            <p14:sldId id="757"/>
            <p14:sldId id="739"/>
            <p14:sldId id="738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  <p15:guide id="3" pos="3839" userDrawn="1">
          <p15:clr>
            <a:srgbClr val="A4A3A4"/>
          </p15:clr>
        </p15:guide>
        <p15:guide id="4" pos="39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9ADFF"/>
    <a:srgbClr val="45C1FF"/>
    <a:srgbClr val="FFFFFF"/>
    <a:srgbClr val="0098CF"/>
    <a:srgbClr val="FFA5A5"/>
    <a:srgbClr val="131313"/>
    <a:srgbClr val="FF0000"/>
    <a:srgbClr val="BF0B1D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9293" autoAdjust="0"/>
  </p:normalViewPr>
  <p:slideViewPr>
    <p:cSldViewPr snapToGrid="0" snapToObjects="1" showGuides="1">
      <p:cViewPr>
        <p:scale>
          <a:sx n="66" d="100"/>
          <a:sy n="66" d="100"/>
        </p:scale>
        <p:origin x="2634" y="1062"/>
      </p:cViewPr>
      <p:guideLst>
        <p:guide orient="horz"/>
        <p:guide/>
        <p:guide pos="3839"/>
        <p:guide pos="3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222" y="96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id="{E512F925-F601-16BE-9018-695F33A5A0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89A3E63A-0EEB-022A-624E-BD47053B4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65354-31E7-426B-8F53-B172D1B4EE4B}" type="datetimeFigureOut">
              <a:rPr lang="ro-RO" smtClean="0"/>
              <a:t>17.03.2026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E1E16574-D3C5-752B-6791-4CB16D53B4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8A92C671-BABB-553E-9826-D3263209B8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A620E-7796-4DE9-9D13-77DD349A4D4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424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17.03.2026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5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50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50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0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96D4F92-3DDB-D96A-14C8-E8172371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81AFEE3-ED19-3BF4-EB2E-15815FDF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15F82E5D-79C6-A7B6-CE67-C50AC9DC2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99109" y="5333006"/>
            <a:ext cx="1590920" cy="47048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1BC59FF4-262F-9014-3CE9-F3CA2F64F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F1207D6C-3384-9B8B-9506-88E1C3887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356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TITLU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2507504-B955-7E9D-3CA9-DEB7F5D74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DAE8563C-864D-8E6B-AA1D-0BF00694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99746" y="5333006"/>
            <a:ext cx="1590920" cy="470485"/>
          </a:xfrm>
          <a:prstGeom prst="rect">
            <a:avLst/>
          </a:prstGeom>
        </p:spPr>
      </p:pic>
      <p:sp>
        <p:nvSpPr>
          <p:cNvPr id="7" name="Subtitlu 2">
            <a:extLst>
              <a:ext uri="{FF2B5EF4-FFF2-40B4-BE49-F238E27FC236}">
                <a16:creationId xmlns:a16="http://schemas.microsoft.com/office/drawing/2014/main" id="{BEC2B009-E09E-7C55-1289-F4E98EBF7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8" name="Titlu 1">
            <a:extLst>
              <a:ext uri="{FF2B5EF4-FFF2-40B4-BE49-F238E27FC236}">
                <a16:creationId xmlns:a16="http://schemas.microsoft.com/office/drawing/2014/main" id="{A5246F8E-CCA7-2579-850E-A9A556EEA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D9D1C915-9864-308C-4900-C0A6D1318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DF241935-AFF7-79C4-A73A-1C1802F84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946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TITLU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CBE19D-19E2-04A6-111C-8F7446D2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7" name="Subtitlu 2">
            <a:extLst>
              <a:ext uri="{FF2B5EF4-FFF2-40B4-BE49-F238E27FC236}">
                <a16:creationId xmlns:a16="http://schemas.microsoft.com/office/drawing/2014/main" id="{BEC2B009-E09E-7C55-1289-F4E98EBF7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8" name="Titlu 1">
            <a:extLst>
              <a:ext uri="{FF2B5EF4-FFF2-40B4-BE49-F238E27FC236}">
                <a16:creationId xmlns:a16="http://schemas.microsoft.com/office/drawing/2014/main" id="{A5246F8E-CCA7-2579-850E-A9A556EEA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D26D6384-464A-F206-BB17-9D4DCB42F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E804ADE2-83A0-325D-8AE5-A9EF2DB0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9004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TITLU+CN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CBE19D-19E2-04A6-111C-8F7446D2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7" name="Subtitlu 2">
            <a:extLst>
              <a:ext uri="{FF2B5EF4-FFF2-40B4-BE49-F238E27FC236}">
                <a16:creationId xmlns:a16="http://schemas.microsoft.com/office/drawing/2014/main" id="{BEC2B009-E09E-7C55-1289-F4E98EBF7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8" name="Titlu 1">
            <a:extLst>
              <a:ext uri="{FF2B5EF4-FFF2-40B4-BE49-F238E27FC236}">
                <a16:creationId xmlns:a16="http://schemas.microsoft.com/office/drawing/2014/main" id="{A5246F8E-CCA7-2579-850E-A9A556EEA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D26D6384-464A-F206-BB17-9D4DCB42F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F02FA956-BCDE-CF04-CC8E-1D260F0B8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4420C3B4-0F43-8485-EEE4-208D7373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300383" y="6013626"/>
            <a:ext cx="1590920" cy="4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803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TITLU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CBE19D-19E2-04A6-111C-8F7446D2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7" name="Subtitlu 2">
            <a:extLst>
              <a:ext uri="{FF2B5EF4-FFF2-40B4-BE49-F238E27FC236}">
                <a16:creationId xmlns:a16="http://schemas.microsoft.com/office/drawing/2014/main" id="{BEC2B009-E09E-7C55-1289-F4E98EBF7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8" name="Titlu 1">
            <a:extLst>
              <a:ext uri="{FF2B5EF4-FFF2-40B4-BE49-F238E27FC236}">
                <a16:creationId xmlns:a16="http://schemas.microsoft.com/office/drawing/2014/main" id="{A5246F8E-CCA7-2579-850E-A9A556EEA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D26D6384-464A-F206-BB17-9D4DCB42F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F727D8FE-C358-3509-BD73-CC5A659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996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TITLU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CBE19D-19E2-04A6-111C-8F7446D2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7" name="Subtitlu 2">
            <a:extLst>
              <a:ext uri="{FF2B5EF4-FFF2-40B4-BE49-F238E27FC236}">
                <a16:creationId xmlns:a16="http://schemas.microsoft.com/office/drawing/2014/main" id="{BEC2B009-E09E-7C55-1289-F4E98EBF7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8" name="Titlu 1">
            <a:extLst>
              <a:ext uri="{FF2B5EF4-FFF2-40B4-BE49-F238E27FC236}">
                <a16:creationId xmlns:a16="http://schemas.microsoft.com/office/drawing/2014/main" id="{A5246F8E-CCA7-2579-850E-A9A556EEA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D26D6384-464A-F206-BB17-9D4DCB42F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F6889C6D-C6DA-88A3-FF21-547A1E9E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3"/>
          <a:stretch/>
        </p:blipFill>
        <p:spPr>
          <a:xfrm>
            <a:off x="854022" y="6124840"/>
            <a:ext cx="10481094" cy="5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8618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CONȚINUT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2E8F8CB-8C96-366F-31B0-8734F340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u 1">
            <a:extLst>
              <a:ext uri="{FF2B5EF4-FFF2-40B4-BE49-F238E27FC236}">
                <a16:creationId xmlns:a16="http://schemas.microsoft.com/office/drawing/2014/main" id="{8C559A84-E267-D405-0E99-9858537BD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359615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15" name="Substituent conținut 2">
            <a:extLst>
              <a:ext uri="{FF2B5EF4-FFF2-40B4-BE49-F238E27FC236}">
                <a16:creationId xmlns:a16="http://schemas.microsoft.com/office/drawing/2014/main" id="{5A2F7011-EB9C-C435-512E-C9BBFD88D5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2279984"/>
            <a:ext cx="10515600" cy="293037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694941-90B0-B664-9C8A-84A67C65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BC3EEBD0-4A1C-F89E-89B2-6091A6ECB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99109" y="5333006"/>
            <a:ext cx="1590920" cy="470485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F547542C-F505-8E63-7F8A-F315FD17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12F44255-B751-F0DE-4833-1943395BC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2211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CONȚINUT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59ACD6E-FBD5-270A-5D00-8D053F433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u 1">
            <a:extLst>
              <a:ext uri="{FF2B5EF4-FFF2-40B4-BE49-F238E27FC236}">
                <a16:creationId xmlns:a16="http://schemas.microsoft.com/office/drawing/2014/main" id="{8C559A84-E267-D405-0E99-9858537BD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359615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15" name="Substituent conținut 2">
            <a:extLst>
              <a:ext uri="{FF2B5EF4-FFF2-40B4-BE49-F238E27FC236}">
                <a16:creationId xmlns:a16="http://schemas.microsoft.com/office/drawing/2014/main" id="{5A2F7011-EB9C-C435-512E-C9BBFD88D5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2279984"/>
            <a:ext cx="10515600" cy="336747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694941-90B0-B664-9C8A-84A67C65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0A557D0D-B4F0-F65B-FA76-467338CCB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3684634-9CD8-991D-98F5-8597DC05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4087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9B279FA-B5D0-0865-B236-07871FA7E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6">
            <a:extLst>
              <a:ext uri="{FF2B5EF4-FFF2-40B4-BE49-F238E27FC236}">
                <a16:creationId xmlns:a16="http://schemas.microsoft.com/office/drawing/2014/main" id="{78C36F8C-6523-081C-EC98-BD9372CE4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99109" y="5333006"/>
            <a:ext cx="1590920" cy="470485"/>
          </a:xfrm>
          <a:prstGeom prst="rect">
            <a:avLst/>
          </a:prstGeom>
        </p:spPr>
      </p:pic>
      <p:sp>
        <p:nvSpPr>
          <p:cNvPr id="5" name="Titlu 1">
            <a:extLst>
              <a:ext uri="{FF2B5EF4-FFF2-40B4-BE49-F238E27FC236}">
                <a16:creationId xmlns:a16="http://schemas.microsoft.com/office/drawing/2014/main" id="{58472B68-7BDF-4A79-B029-26FE8CFB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000480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04DEA875-5406-7952-3F1A-1EB5066DDE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1825625"/>
            <a:ext cx="10515600" cy="336747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2FA0C66F-7B91-3A2D-0C4A-D2B7C03D6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EFFF2C44-CBD2-C99D-3790-A7BA6028D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9878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6FAFB88-A37E-8031-FDF8-69E7C18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u 1">
            <a:extLst>
              <a:ext uri="{FF2B5EF4-FFF2-40B4-BE49-F238E27FC236}">
                <a16:creationId xmlns:a16="http://schemas.microsoft.com/office/drawing/2014/main" id="{58472B68-7BDF-4A79-B029-26FE8CFB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000480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04DEA875-5406-7952-3F1A-1EB5066DDE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1825625"/>
            <a:ext cx="10515600" cy="39023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51C29EAD-50DE-6D40-4C0A-F100E32A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142CC10D-C380-5DCC-10C6-F6362CC43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58768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+CN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6FAFB88-A37E-8031-FDF8-69E7C18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u 1">
            <a:extLst>
              <a:ext uri="{FF2B5EF4-FFF2-40B4-BE49-F238E27FC236}">
                <a16:creationId xmlns:a16="http://schemas.microsoft.com/office/drawing/2014/main" id="{58472B68-7BDF-4A79-B029-26FE8CFB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000480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04DEA875-5406-7952-3F1A-1EB5066DDE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1825626"/>
            <a:ext cx="10515600" cy="36565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51C29EAD-50DE-6D40-4C0A-F100E32A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225E101D-4111-61FB-2F4D-0D482E50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330851B9-3DD4-6095-EF19-72D2FD725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300383" y="6013626"/>
            <a:ext cx="1590920" cy="4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916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D57CDDD-9079-A410-06A0-9DA27E227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81AFEE3-ED19-3BF4-EB2E-15815FDF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7419BE11-320D-09C9-3870-5D55FD27F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6470F8CC-4059-CB4F-77DF-09589366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58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6FAFB88-A37E-8031-FDF8-69E7C18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u 1">
            <a:extLst>
              <a:ext uri="{FF2B5EF4-FFF2-40B4-BE49-F238E27FC236}">
                <a16:creationId xmlns:a16="http://schemas.microsoft.com/office/drawing/2014/main" id="{58472B68-7BDF-4A79-B029-26FE8CFB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000480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04DEA875-5406-7952-3F1A-1EB5066DDE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1825625"/>
            <a:ext cx="10515600" cy="39023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51C29EAD-50DE-6D40-4C0A-F100E32A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F324A361-C356-921D-53E0-1D3979AEB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009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6FAFB88-A37E-8031-FDF8-69E7C18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u 1">
            <a:extLst>
              <a:ext uri="{FF2B5EF4-FFF2-40B4-BE49-F238E27FC236}">
                <a16:creationId xmlns:a16="http://schemas.microsoft.com/office/drawing/2014/main" id="{58472B68-7BDF-4A79-B029-26FE8CFB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1000480"/>
            <a:ext cx="10515600" cy="6644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04DEA875-5406-7952-3F1A-1EB5066DDE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406" y="1825625"/>
            <a:ext cx="10515600" cy="39023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Faceți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51C29EAD-50DE-6D40-4C0A-F100E32A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5251DE9A-F4B8-C49C-10B7-7C277D103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3"/>
          <a:stretch/>
        </p:blipFill>
        <p:spPr>
          <a:xfrm>
            <a:off x="854022" y="6124840"/>
            <a:ext cx="10481094" cy="5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434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CONȚINUT_2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E6829FB-09D6-39A2-91CD-B63E4838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80150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27208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8308"/>
            <a:ext cx="5157787" cy="248440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1" y="2027208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648308"/>
            <a:ext cx="5157787" cy="248440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939A5A48-75E9-7D5E-A879-41A3263D3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063DAE32-2C7B-F5AB-3D5F-4A6659DAA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99109" y="5333006"/>
            <a:ext cx="1590920" cy="47048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0620EB26-CEEA-8190-7F89-9DAD918F7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F4239FB3-E9F3-877C-E67F-F181FD6C0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7308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CONȚINUT_2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B0A9626-9976-EE94-F20B-253A8D74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80150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27208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8308"/>
            <a:ext cx="5157787" cy="310551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1" y="2027208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648308"/>
            <a:ext cx="5157787" cy="310551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939A5A48-75E9-7D5E-A879-41A3263D3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9976246A-4F5E-2D26-7C87-EB1AD652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F39FC1C5-6201-F6F9-F1FC-57F7D758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01857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_2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F174C29-20BE-552F-0C2F-6C9A08004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406" y="895478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406" y="1742536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7750"/>
            <a:ext cx="5157787" cy="280496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5219" y="1742536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327750"/>
            <a:ext cx="5157787" cy="280496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063DAE32-2C7B-F5AB-3D5F-4A6659DAA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99109" y="5333006"/>
            <a:ext cx="1590920" cy="47048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E940F58A-D627-0BBE-E4F4-C96B9DEFA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7E921F4D-05A3-239B-B3FF-63D796841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06668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_2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4E79ADB-89D0-83D5-C79A-5A7F4424D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16248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0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F6B13A0D-DCDA-B1AD-DD1E-DB49E1DF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C749818E-3BD5-329D-27EA-71ADC05FA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4183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_2+CN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4E79ADB-89D0-83D5-C79A-5A7F4424D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16248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256"/>
            <a:ext cx="5157787" cy="311988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0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362256"/>
            <a:ext cx="5157787" cy="311988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F6B13A0D-DCDA-B1AD-DD1E-DB49E1DF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1932641B-8AFE-9068-185C-027D0BF3E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2EC3EB33-BEE5-EB24-7943-DB4675FBB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300383" y="6013626"/>
            <a:ext cx="1590920" cy="4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21270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_2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4E79ADB-89D0-83D5-C79A-5A7F4424D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16248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0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F6B13A0D-DCDA-B1AD-DD1E-DB49E1DF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C7D5EA28-B02E-9EA1-A6F7-5C3B31DAC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3162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ASETE CONȚINUT_2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4E79ADB-89D0-83D5-C79A-5A7F4424D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54C6600A-93BA-7EAA-648B-7B63A7482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16248"/>
            <a:ext cx="10515600" cy="710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90C0EA6-2211-81E2-3226-089CBF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117C6AA-CECB-7BD1-DBFA-FF86C685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sp>
        <p:nvSpPr>
          <p:cNvPr id="8" name="Substituent text 2">
            <a:extLst>
              <a:ext uri="{FF2B5EF4-FFF2-40B4-BE49-F238E27FC236}">
                <a16:creationId xmlns:a16="http://schemas.microsoft.com/office/drawing/2014/main" id="{2553EBE7-3F95-F591-0338-AAEE35D71A0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7600" y="1820174"/>
            <a:ext cx="5157787" cy="4483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</p:txBody>
      </p:sp>
      <p:sp>
        <p:nvSpPr>
          <p:cNvPr id="9" name="Substituent conținut 3">
            <a:extLst>
              <a:ext uri="{FF2B5EF4-FFF2-40B4-BE49-F238E27FC236}">
                <a16:creationId xmlns:a16="http://schemas.microsoft.com/office/drawing/2014/main" id="{D31BEB8B-A5BC-1205-BE32-2E9307223A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1" y="2362255"/>
            <a:ext cx="5157787" cy="331559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Faceţi</a:t>
            </a:r>
            <a:r>
              <a:rPr lang="ro-RO" dirty="0"/>
              <a:t> clic pentru a edita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F6B13A0D-DCDA-B1AD-DD1E-DB49E1DF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1B4F646A-8C9E-17B3-36AD-F3F6E6F2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3"/>
          <a:stretch/>
        </p:blipFill>
        <p:spPr>
          <a:xfrm>
            <a:off x="854022" y="6124840"/>
            <a:ext cx="10481094" cy="5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08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3C00825-C2FD-50F9-25C4-7CC44CA95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pic>
        <p:nvPicPr>
          <p:cNvPr id="2" name="Picture 26">
            <a:extLst>
              <a:ext uri="{FF2B5EF4-FFF2-40B4-BE49-F238E27FC236}">
                <a16:creationId xmlns:a16="http://schemas.microsoft.com/office/drawing/2014/main" id="{3066433C-95A9-DCB7-5FA6-AB8BAED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99746" y="5333006"/>
            <a:ext cx="1590920" cy="470485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7ECC9FBD-1B3C-1403-397F-555C5874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8F8BD5D6-6062-BE3E-9E1A-381C0A931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8837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F8478-BEFE-81EA-3BEE-37183D9D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F1C1D9E7-E3A6-A08D-019A-46028F2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8A321CCB-A81F-0CB4-4963-F46A9FB6A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CN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F8478-BEFE-81EA-3BEE-37183D9D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F1C1D9E7-E3A6-A08D-019A-46028F2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2B861E42-FC44-E28C-1987-7D55B7D2E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875BB14D-5A7A-8133-79A1-0DD35A7E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300383" y="6013626"/>
            <a:ext cx="1590920" cy="4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849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F8478-BEFE-81EA-3BEE-37183D9D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F1C1D9E7-E3A6-A08D-019A-46028F2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FE8E94A3-2EFB-B51F-20BE-006BCCDC2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4" b="64887"/>
          <a:stretch/>
        </p:blipFill>
        <p:spPr>
          <a:xfrm>
            <a:off x="854659" y="6570218"/>
            <a:ext cx="10481094" cy="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7703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F8478-BEFE-81EA-3BEE-37183D9D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-104503" y="-2129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F1C1D9E7-E3A6-A08D-019A-46028F2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8AA5A810-7E41-4C99-9E7B-1A0579B0E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5453"/>
          <a:stretch/>
        </p:blipFill>
        <p:spPr>
          <a:xfrm>
            <a:off x="854022" y="6124840"/>
            <a:ext cx="10481094" cy="5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914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TITLU+CN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BC9485D-7881-618C-99E5-8323ED243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4C5F7E91-9F20-72EA-3B71-33975751A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sp>
        <p:nvSpPr>
          <p:cNvPr id="12" name="Subtitlu 2">
            <a:extLst>
              <a:ext uri="{FF2B5EF4-FFF2-40B4-BE49-F238E27FC236}">
                <a16:creationId xmlns:a16="http://schemas.microsoft.com/office/drawing/2014/main" id="{B494E63C-0894-C6F0-B128-DC76FB6076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2569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13" name="Titlu 1">
            <a:extLst>
              <a:ext uri="{FF2B5EF4-FFF2-40B4-BE49-F238E27FC236}">
                <a16:creationId xmlns:a16="http://schemas.microsoft.com/office/drawing/2014/main" id="{3190386C-4002-8F10-7230-875EA9383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569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14" name="Picture 26">
            <a:extLst>
              <a:ext uri="{FF2B5EF4-FFF2-40B4-BE49-F238E27FC236}">
                <a16:creationId xmlns:a16="http://schemas.microsoft.com/office/drawing/2014/main" id="{899F353C-2528-8A64-263A-6812D6662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99746" y="5333006"/>
            <a:ext cx="1590920" cy="470485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11CEEE36-63ED-39A8-9AE6-84553BAB9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E4DEE2EB-6479-EC9F-B89D-52FB6EE0A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693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.PNRR+SLOGAN+CASETE TITLU+DIS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85CBEA-7E7E-0C66-1B64-064298F06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4823" cy="68580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4C5F7E91-9F20-72EA-3B71-33975751A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0399" y="826121"/>
            <a:ext cx="4469614" cy="192017"/>
          </a:xfrm>
          <a:prstGeom prst="rect">
            <a:avLst/>
          </a:prstGeom>
        </p:spPr>
      </p:pic>
      <p:sp>
        <p:nvSpPr>
          <p:cNvPr id="12" name="Subtitlu 2">
            <a:extLst>
              <a:ext uri="{FF2B5EF4-FFF2-40B4-BE49-F238E27FC236}">
                <a16:creationId xmlns:a16="http://schemas.microsoft.com/office/drawing/2014/main" id="{B494E63C-0894-C6F0-B128-DC76FB6076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206" y="4262385"/>
            <a:ext cx="9144000" cy="5020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dirty="0"/>
              <a:t>Faceți clic pentru a adăuga subtitlu sau text</a:t>
            </a:r>
          </a:p>
        </p:txBody>
      </p:sp>
      <p:sp>
        <p:nvSpPr>
          <p:cNvPr id="13" name="Titlu 1">
            <a:extLst>
              <a:ext uri="{FF2B5EF4-FFF2-40B4-BE49-F238E27FC236}">
                <a16:creationId xmlns:a16="http://schemas.microsoft.com/office/drawing/2014/main" id="{3190386C-4002-8F10-7230-875EA9383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206" y="14616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o-RO" dirty="0"/>
              <a:t>Faceți clic pentru a adăuga titlul sau text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C845EEC6-5A0B-AB99-9942-6E4688077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260" y="120764"/>
            <a:ext cx="9868619" cy="568433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1B4F68DD-0082-E734-8678-23F18141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022" y="5930748"/>
            <a:ext cx="10481094" cy="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853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75" r:id="rId3"/>
    <p:sldLayoutId id="2147483649" r:id="rId4"/>
    <p:sldLayoutId id="2147483688" r:id="rId5"/>
    <p:sldLayoutId id="2147483696" r:id="rId6"/>
    <p:sldLayoutId id="2147483692" r:id="rId7"/>
    <p:sldLayoutId id="2147483676" r:id="rId8"/>
    <p:sldLayoutId id="2147483680" r:id="rId9"/>
    <p:sldLayoutId id="2147483677" r:id="rId10"/>
    <p:sldLayoutId id="2147483681" r:id="rId11"/>
    <p:sldLayoutId id="2147483697" r:id="rId12"/>
    <p:sldLayoutId id="2147483689" r:id="rId13"/>
    <p:sldLayoutId id="2147483693" r:id="rId14"/>
    <p:sldLayoutId id="2147483656" r:id="rId15"/>
    <p:sldLayoutId id="2147483683" r:id="rId16"/>
    <p:sldLayoutId id="2147483678" r:id="rId17"/>
    <p:sldLayoutId id="2147483684" r:id="rId18"/>
    <p:sldLayoutId id="2147483690" r:id="rId19"/>
    <p:sldLayoutId id="2147483698" r:id="rId20"/>
    <p:sldLayoutId id="2147483694" r:id="rId21"/>
    <p:sldLayoutId id="2147483679" r:id="rId22"/>
    <p:sldLayoutId id="2147483685" r:id="rId23"/>
    <p:sldLayoutId id="2147483686" r:id="rId24"/>
    <p:sldLayoutId id="2147483687" r:id="rId25"/>
    <p:sldLayoutId id="2147483691" r:id="rId26"/>
    <p:sldLayoutId id="2147483699" r:id="rId27"/>
    <p:sldLayoutId id="2147483695" r:id="rId28"/>
  </p:sldLayoutIdLst>
  <p:transition spd="med">
    <p:pull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Bebas Neue" pitchFamily="34" charset="0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4150" algn="l" defTabSz="91440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100982003/admin/feed/posts/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70.svg"/><Relationship Id="rId2" Type="http://schemas.openxmlformats.org/officeDocument/2006/relationships/hyperlink" Target="https://www.facebook.com/ConcursNationalANFP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11" Type="http://schemas.openxmlformats.org/officeDocument/2006/relationships/hyperlink" Target="https://concurs-national.anfp.gov.ro/wp-content/uploads/Ghidul-candidatului-CN-2025-2026_28.03.2025_pt-site.pdf" TargetMode="External"/><Relationship Id="rId5" Type="http://schemas.openxmlformats.org/officeDocument/2006/relationships/hyperlink" Target="https://www.instagram.com/concursnationalanfp/" TargetMode="External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acebook.com/PNRROficial" TargetMode="External"/><Relationship Id="rId4" Type="http://schemas.openxmlformats.org/officeDocument/2006/relationships/hyperlink" Target="https://mfe.gov.ro/pnr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forma-concurs-national.anfp.gov.ro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N_img 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653" y="637436"/>
            <a:ext cx="8002866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06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96F89-FEEE-201F-5730-5A047F254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1E8A07E9-926D-E19C-66A2-C58F5AF00638}"/>
              </a:ext>
            </a:extLst>
          </p:cNvPr>
          <p:cNvSpPr txBox="1"/>
          <p:nvPr/>
        </p:nvSpPr>
        <p:spPr>
          <a:xfrm>
            <a:off x="2133245" y="870815"/>
            <a:ext cx="7923922" cy="127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 Teste de antrenament disponibile pe platforma informatică de concurs pentru toți candidații înscriși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2C92B-CD6F-EC03-8054-8F1B05A19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616" y="2142895"/>
            <a:ext cx="5890290" cy="2139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297DB-18A2-995E-9608-F9D41DA0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96377"/>
            <a:ext cx="5050555" cy="3131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67BF4-493B-7D90-93B7-EBA6CABC1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777" y="4828080"/>
            <a:ext cx="8966200" cy="11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0338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5E62-B6A9-7602-767C-C085EE2CD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E0D1D700-F8F4-20CD-8635-A138CA026848}"/>
              </a:ext>
            </a:extLst>
          </p:cNvPr>
          <p:cNvSpPr txBox="1"/>
          <p:nvPr/>
        </p:nvSpPr>
        <p:spPr>
          <a:xfrm>
            <a:off x="2133245" y="870815"/>
            <a:ext cx="7923922" cy="408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1">
                <a:solidFill>
                  <a:srgbClr val="7FD5F5"/>
                </a:solidFill>
                <a:latin typeface="Arial Bold"/>
              </a:rPr>
              <a:t> </a:t>
            </a:r>
            <a:r>
              <a:rPr lang="ro-RO" sz="2800" noProof="1">
                <a:solidFill>
                  <a:srgbClr val="7FD5F5"/>
                </a:solidFill>
                <a:latin typeface="Arial Bold"/>
              </a:rPr>
              <a:t>Notarea probei de testare preliminară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84E7E9B9-0E0A-C0EE-6A0D-E64BC39161F1}"/>
              </a:ext>
            </a:extLst>
          </p:cNvPr>
          <p:cNvGrpSpPr/>
          <p:nvPr/>
        </p:nvGrpSpPr>
        <p:grpSpPr>
          <a:xfrm>
            <a:off x="8717626" y="3806821"/>
            <a:ext cx="1797974" cy="2560625"/>
            <a:chOff x="0" y="0"/>
            <a:chExt cx="3617607" cy="4823476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044DC16-63AB-4135-3C57-855B44FFC8E8}"/>
                </a:ext>
              </a:extLst>
            </p:cNvPr>
            <p:cNvSpPr/>
            <p:nvPr/>
          </p:nvSpPr>
          <p:spPr>
            <a:xfrm>
              <a:off x="0" y="0"/>
              <a:ext cx="3617595" cy="4823460"/>
            </a:xfrm>
            <a:custGeom>
              <a:avLst/>
              <a:gdLst/>
              <a:ahLst/>
              <a:cxnLst/>
              <a:rect l="l" t="t" r="r" b="b"/>
              <a:pathLst>
                <a:path w="3617595" h="4823460">
                  <a:moveTo>
                    <a:pt x="0" y="0"/>
                  </a:moveTo>
                  <a:lnTo>
                    <a:pt x="3617595" y="0"/>
                  </a:lnTo>
                  <a:lnTo>
                    <a:pt x="3617595" y="4823460"/>
                  </a:lnTo>
                  <a:lnTo>
                    <a:pt x="0" y="4823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Freeform 12">
            <a:extLst>
              <a:ext uri="{FF2B5EF4-FFF2-40B4-BE49-F238E27FC236}">
                <a16:creationId xmlns:a16="http://schemas.microsoft.com/office/drawing/2014/main" id="{BCD53CE9-4502-5E06-448B-0FC8EF7538BD}"/>
              </a:ext>
            </a:extLst>
          </p:cNvPr>
          <p:cNvSpPr/>
          <p:nvPr/>
        </p:nvSpPr>
        <p:spPr>
          <a:xfrm>
            <a:off x="1783687" y="1739967"/>
            <a:ext cx="1917744" cy="2036708"/>
          </a:xfrm>
          <a:custGeom>
            <a:avLst/>
            <a:gdLst/>
            <a:ahLst/>
            <a:cxnLst/>
            <a:rect l="l" t="t" r="r" b="b"/>
            <a:pathLst>
              <a:path w="2860950" h="2860950">
                <a:moveTo>
                  <a:pt x="0" y="0"/>
                </a:moveTo>
                <a:lnTo>
                  <a:pt x="2860950" y="0"/>
                </a:lnTo>
                <a:lnTo>
                  <a:pt x="2860950" y="2860950"/>
                </a:lnTo>
                <a:lnTo>
                  <a:pt x="0" y="2860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F40CFAE-B77C-D1C6-E35D-288E3999F35F}"/>
              </a:ext>
            </a:extLst>
          </p:cNvPr>
          <p:cNvSpPr txBox="1"/>
          <p:nvPr/>
        </p:nvSpPr>
        <p:spPr>
          <a:xfrm>
            <a:off x="437487" y="4237062"/>
            <a:ext cx="5010813" cy="1700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Pentru a promova proba de testare preliminară, candidații trebuie să obțină un punctaj general de minimum 60%, </a:t>
            </a:r>
            <a:r>
              <a:rPr lang="en-US" sz="1899" dirty="0">
                <a:solidFill>
                  <a:srgbClr val="003399"/>
                </a:solidFill>
                <a:latin typeface="Arial Bold"/>
              </a:rPr>
              <a:t>cu condiția obținerii pentru fiecare test-grilă a unui punctaj minim de 50%. 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C50DCD06-5CC3-A441-8BC0-35044BFDD2D4}"/>
              </a:ext>
            </a:extLst>
          </p:cNvPr>
          <p:cNvSpPr txBox="1"/>
          <p:nvPr/>
        </p:nvSpPr>
        <p:spPr>
          <a:xfrm>
            <a:off x="6875955" y="1739967"/>
            <a:ext cx="5010813" cy="2046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Rezultatele probei de testare preliminară se afișează cu mențiunea sintagmei "admis" sau "respins", precum și cu punctajul obținut la fiecare test-grilă, în termen de maximum 3 zile lucrătoare de la finalizarea susținerii testelor-grilă, de către toți candidații.</a:t>
            </a:r>
          </a:p>
        </p:txBody>
      </p:sp>
    </p:spTree>
    <p:extLst>
      <p:ext uri="{BB962C8B-B14F-4D97-AF65-F5344CB8AC3E}">
        <p14:creationId xmlns:p14="http://schemas.microsoft.com/office/powerpoint/2010/main" val="18268956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2F67A-70AD-A972-9407-16080177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136DB9A7-712A-FA49-6D7A-31FAEC4CD284}"/>
              </a:ext>
            </a:extLst>
          </p:cNvPr>
          <p:cNvSpPr txBox="1"/>
          <p:nvPr/>
        </p:nvSpPr>
        <p:spPr>
          <a:xfrm>
            <a:off x="2133245" y="731164"/>
            <a:ext cx="7923922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IMPORTANT! 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104169D-4A52-5207-2308-343B8A2CA8CC}"/>
              </a:ext>
            </a:extLst>
          </p:cNvPr>
          <p:cNvSpPr txBox="1"/>
          <p:nvPr/>
        </p:nvSpPr>
        <p:spPr>
          <a:xfrm>
            <a:off x="292101" y="1320157"/>
            <a:ext cx="6819900" cy="212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o-RO" noProof="0" dirty="0">
                <a:solidFill>
                  <a:srgbClr val="003399"/>
                </a:solidFill>
                <a:latin typeface="Arial Bold"/>
              </a:rPr>
              <a:t>Dispoziții speciale pentru persoane cu dizabilități</a:t>
            </a:r>
          </a:p>
          <a:p>
            <a:pPr algn="l">
              <a:lnSpc>
                <a:spcPts val="2659"/>
              </a:lnSpc>
            </a:pPr>
            <a:r>
              <a:rPr lang="ro-RO" sz="1400" noProof="0" dirty="0">
                <a:solidFill>
                  <a:srgbClr val="003399"/>
                </a:solidFill>
                <a:latin typeface="Arial"/>
              </a:rPr>
              <a:t>Concursul pentru ocuparea unor funcții publice vacante oferă acces neîngrădit pentru persoanele cu dizabilități.</a:t>
            </a:r>
          </a:p>
          <a:p>
            <a:pPr algn="l">
              <a:lnSpc>
                <a:spcPts val="2659"/>
              </a:lnSpc>
            </a:pPr>
            <a:endParaRPr lang="ro-RO" sz="1400" noProof="0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r>
              <a:rPr lang="ro-RO" sz="1400" noProof="0" dirty="0">
                <a:solidFill>
                  <a:srgbClr val="003399"/>
                </a:solidFill>
                <a:latin typeface="Arial"/>
              </a:rPr>
              <a:t>Acestora li se pun la dispoziție echipamente de accesibilitate pentru toate probele de concurs.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BD5C1-0C95-9F8D-3576-67C925616784}"/>
              </a:ext>
            </a:extLst>
          </p:cNvPr>
          <p:cNvSpPr txBox="1"/>
          <p:nvPr/>
        </p:nvSpPr>
        <p:spPr>
          <a:xfrm>
            <a:off x="292101" y="3441700"/>
            <a:ext cx="6146800" cy="2906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ro-RO" sz="1800" noProof="0" dirty="0">
                <a:solidFill>
                  <a:srgbClr val="003399"/>
                </a:solidFill>
                <a:latin typeface="Arial Bold"/>
              </a:rPr>
              <a:t>Înregistrarea audio-video</a:t>
            </a:r>
          </a:p>
          <a:p>
            <a:pPr algn="l">
              <a:lnSpc>
                <a:spcPts val="2659"/>
              </a:lnSpc>
            </a:pPr>
            <a:r>
              <a:rPr lang="ro-RO" sz="1400" noProof="0" dirty="0">
                <a:solidFill>
                  <a:srgbClr val="003399"/>
                </a:solidFill>
                <a:latin typeface="Arial"/>
              </a:rPr>
              <a:t>Toate probele de concurs din etapa de recrutare, cu excepţia probei de verificare a eligibilităţii candidaţilor, se înregistrează audio-video.</a:t>
            </a:r>
          </a:p>
          <a:p>
            <a:pPr algn="l">
              <a:lnSpc>
                <a:spcPts val="2659"/>
              </a:lnSpc>
            </a:pPr>
            <a:endParaRPr lang="ro-RO" sz="1400" noProof="0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r>
              <a:rPr lang="ro-RO" sz="1400" noProof="0" dirty="0">
                <a:solidFill>
                  <a:srgbClr val="003399"/>
                </a:solidFill>
                <a:latin typeface="Arial"/>
              </a:rPr>
              <a:t>Autoritatea sau instituţia publică organizatoare a etapei de selecţie înregistrează desfăşurarea probelor de concurs, cu excepţia probei de verificare a eligibilităţii candidaţilor, fiind obligată să asigure dotarea sălii de concurs cu sisteme tehnice de monitorizare audio-video.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BF59B-BC6D-DA5B-86EE-ED1A73634680}"/>
              </a:ext>
            </a:extLst>
          </p:cNvPr>
          <p:cNvGrpSpPr/>
          <p:nvPr/>
        </p:nvGrpSpPr>
        <p:grpSpPr>
          <a:xfrm>
            <a:off x="7257166" y="1641273"/>
            <a:ext cx="4298247" cy="4185054"/>
            <a:chOff x="0" y="0"/>
            <a:chExt cx="9993085" cy="699516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5B75C1-E106-86A5-D36A-A0C5B6A7BE69}"/>
                </a:ext>
              </a:extLst>
            </p:cNvPr>
            <p:cNvSpPr/>
            <p:nvPr/>
          </p:nvSpPr>
          <p:spPr>
            <a:xfrm>
              <a:off x="0" y="0"/>
              <a:ext cx="9993123" cy="6995160"/>
            </a:xfrm>
            <a:custGeom>
              <a:avLst/>
              <a:gdLst/>
              <a:ahLst/>
              <a:cxnLst/>
              <a:rect l="l" t="t" r="r" b="b"/>
              <a:pathLst>
                <a:path w="9993123" h="6995160">
                  <a:moveTo>
                    <a:pt x="0" y="5396230"/>
                  </a:moveTo>
                  <a:lnTo>
                    <a:pt x="0" y="1598930"/>
                  </a:lnTo>
                  <a:cubicBezTo>
                    <a:pt x="0" y="715518"/>
                    <a:pt x="715518" y="0"/>
                    <a:pt x="1598930" y="0"/>
                  </a:cubicBezTo>
                  <a:lnTo>
                    <a:pt x="8394192" y="0"/>
                  </a:lnTo>
                  <a:cubicBezTo>
                    <a:pt x="9277604" y="0"/>
                    <a:pt x="9993123" y="715518"/>
                    <a:pt x="9993123" y="1598930"/>
                  </a:cubicBezTo>
                  <a:lnTo>
                    <a:pt x="9993123" y="5396230"/>
                  </a:lnTo>
                  <a:cubicBezTo>
                    <a:pt x="9993123" y="6279642"/>
                    <a:pt x="9277604" y="6995160"/>
                    <a:pt x="8394192" y="6995160"/>
                  </a:cubicBezTo>
                  <a:lnTo>
                    <a:pt x="1598930" y="6995160"/>
                  </a:lnTo>
                  <a:cubicBezTo>
                    <a:pt x="715518" y="6995160"/>
                    <a:pt x="0" y="6279642"/>
                    <a:pt x="0" y="5396230"/>
                  </a:cubicBezTo>
                  <a:close/>
                </a:path>
              </a:pathLst>
            </a:custGeom>
            <a:blipFill>
              <a:blip r:embed="rId2">
                <a:alphaModFix amt="74000"/>
              </a:blip>
              <a:stretch>
                <a:fillRect l="-2499" r="-249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994866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7E23B-E4DE-652D-0DAB-893D6B4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4A56CF3C-A476-78B1-8455-549B5E3B5EEF}"/>
              </a:ext>
            </a:extLst>
          </p:cNvPr>
          <p:cNvSpPr txBox="1"/>
          <p:nvPr/>
        </p:nvSpPr>
        <p:spPr>
          <a:xfrm>
            <a:off x="1663700" y="731164"/>
            <a:ext cx="90792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Feedback-ul  candidaților despre Concursul național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6BF8BAD-17D7-98D8-1AC7-7B59E2EDAC32}"/>
              </a:ext>
            </a:extLst>
          </p:cNvPr>
          <p:cNvSpPr txBox="1"/>
          <p:nvPr/>
        </p:nvSpPr>
        <p:spPr>
          <a:xfrm>
            <a:off x="-705990" y="3164684"/>
            <a:ext cx="4739379" cy="63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000" dirty="0">
                <a:solidFill>
                  <a:srgbClr val="003399"/>
                </a:solidFill>
                <a:latin typeface="Canva Sans"/>
              </a:rPr>
              <a:t>inovativ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CA6017F-81E9-D566-2674-BC922A3D0A18}"/>
              </a:ext>
            </a:extLst>
          </p:cNvPr>
          <p:cNvSpPr txBox="1"/>
          <p:nvPr/>
        </p:nvSpPr>
        <p:spPr>
          <a:xfrm>
            <a:off x="430728" y="1583549"/>
            <a:ext cx="10179450" cy="63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000" dirty="0">
                <a:solidFill>
                  <a:srgbClr val="003399"/>
                </a:solidFill>
                <a:latin typeface="Canva Sans"/>
              </a:rPr>
              <a:t>platformă prietenoasă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AE78E61-2E4D-D692-8412-24A34FB4E077}"/>
              </a:ext>
            </a:extLst>
          </p:cNvPr>
          <p:cNvSpPr txBox="1"/>
          <p:nvPr/>
        </p:nvSpPr>
        <p:spPr>
          <a:xfrm>
            <a:off x="9635427" y="3874676"/>
            <a:ext cx="2215080" cy="63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000" dirty="0">
                <a:solidFill>
                  <a:srgbClr val="003399"/>
                </a:solidFill>
                <a:latin typeface="Canva Sans"/>
              </a:rPr>
              <a:t>sigur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C7DB987-C6E4-06DA-1483-6145A99701A8}"/>
              </a:ext>
            </a:extLst>
          </p:cNvPr>
          <p:cNvSpPr txBox="1"/>
          <p:nvPr/>
        </p:nvSpPr>
        <p:spPr>
          <a:xfrm>
            <a:off x="7870456" y="2192383"/>
            <a:ext cx="3579867" cy="63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000" dirty="0">
                <a:solidFill>
                  <a:srgbClr val="003399"/>
                </a:solidFill>
                <a:latin typeface="Canva Sans"/>
              </a:rPr>
              <a:t>modern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53B4941-948E-7C0C-AC2F-C1E169151D86}"/>
              </a:ext>
            </a:extLst>
          </p:cNvPr>
          <p:cNvSpPr txBox="1"/>
          <p:nvPr/>
        </p:nvSpPr>
        <p:spPr>
          <a:xfrm>
            <a:off x="1663700" y="5070570"/>
            <a:ext cx="8946478" cy="63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000" dirty="0">
                <a:solidFill>
                  <a:srgbClr val="003399"/>
                </a:solidFill>
                <a:latin typeface="Canva Sans"/>
              </a:rPr>
              <a:t>garant al integrității</a:t>
            </a:r>
          </a:p>
        </p:txBody>
      </p:sp>
      <p:pic>
        <p:nvPicPr>
          <p:cNvPr id="18" name="Graphic 17" descr="Chat with solid fill">
            <a:extLst>
              <a:ext uri="{FF2B5EF4-FFF2-40B4-BE49-F238E27FC236}">
                <a16:creationId xmlns:a16="http://schemas.microsoft.com/office/drawing/2014/main" id="{3A8E238D-C2C5-AE6C-E087-9C7302B3E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8672" y="1802087"/>
            <a:ext cx="4796610" cy="43247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97644C-5478-2027-4883-1C42666C3BB3}"/>
              </a:ext>
            </a:extLst>
          </p:cNvPr>
          <p:cNvSpPr txBox="1"/>
          <p:nvPr/>
        </p:nvSpPr>
        <p:spPr>
          <a:xfrm>
            <a:off x="4555470" y="2860248"/>
            <a:ext cx="131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FEEDBACK? </a:t>
            </a:r>
            <a:r>
              <a:rPr lang="ro-RO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ro-RO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033B9-9F8E-D854-8FE8-2157578FD199}"/>
              </a:ext>
            </a:extLst>
          </p:cNvPr>
          <p:cNvSpPr txBox="1"/>
          <p:nvPr/>
        </p:nvSpPr>
        <p:spPr>
          <a:xfrm>
            <a:off x="6558483" y="3464038"/>
            <a:ext cx="163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IT</a:t>
            </a:r>
            <a:r>
              <a:rPr lang="en-US" b="1" dirty="0">
                <a:solidFill>
                  <a:schemeClr val="bg1"/>
                </a:solidFill>
              </a:rPr>
              <a:t>’</a:t>
            </a:r>
            <a:r>
              <a:rPr lang="ro-RO" b="1" dirty="0">
                <a:solidFill>
                  <a:schemeClr val="bg1"/>
                </a:solidFill>
              </a:rPr>
              <a:t>S GREAT! </a:t>
            </a:r>
            <a:r>
              <a:rPr lang="en-US" b="1" dirty="0">
                <a:solidFill>
                  <a:schemeClr val="bg1"/>
                </a:solidFill>
              </a:rPr>
              <a:t>&lt;3 </a:t>
            </a:r>
          </a:p>
        </p:txBody>
      </p:sp>
    </p:spTree>
    <p:extLst>
      <p:ext uri="{BB962C8B-B14F-4D97-AF65-F5344CB8AC3E}">
        <p14:creationId xmlns:p14="http://schemas.microsoft.com/office/powerpoint/2010/main" val="145613874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C8C7-A663-8EC9-AF02-F935225A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B408D06F-C19F-03A9-30BE-1163C19051A5}"/>
              </a:ext>
            </a:extLst>
          </p:cNvPr>
          <p:cNvSpPr txBox="1"/>
          <p:nvPr/>
        </p:nvSpPr>
        <p:spPr>
          <a:xfrm>
            <a:off x="2133245" y="731164"/>
            <a:ext cx="7923922" cy="109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dirty="0">
                <a:solidFill>
                  <a:srgbClr val="7FD5F5"/>
                </a:solidFill>
                <a:latin typeface="Arial Bold"/>
              </a:rPr>
              <a:t>Rezultatele concursului național (2 runde organizate în 2024)</a:t>
            </a:r>
            <a:endParaRPr lang="en-US" sz="2800" dirty="0">
              <a:solidFill>
                <a:srgbClr val="7FD5F5"/>
              </a:solidFill>
              <a:latin typeface="Arial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DD94F-3FD3-CAB0-FCDF-1C12CBB8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06" y="2550604"/>
            <a:ext cx="11506200" cy="22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7327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B6E7B-7F75-2AAE-ACBD-037D3E7A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17A0653D-8F84-F4AA-6BC9-254731449FF3}"/>
              </a:ext>
            </a:extLst>
          </p:cNvPr>
          <p:cNvSpPr txBox="1"/>
          <p:nvPr/>
        </p:nvSpPr>
        <p:spPr>
          <a:xfrm>
            <a:off x="2133245" y="731164"/>
            <a:ext cx="7923922" cy="110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dirty="0">
                <a:solidFill>
                  <a:srgbClr val="7FD5F5"/>
                </a:solidFill>
                <a:latin typeface="Arial Bold"/>
              </a:rPr>
              <a:t>Rezultatele concursului național (runde organizate în 2025)</a:t>
            </a:r>
            <a:endParaRPr lang="en-US" sz="2800" dirty="0">
              <a:solidFill>
                <a:srgbClr val="7FD5F5"/>
              </a:solidFill>
              <a:latin typeface="Arial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7BD14-5453-001C-C0BD-2120FE7D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5" y="2209800"/>
            <a:ext cx="11756981" cy="35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480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B46E7-F811-DAD5-272C-9CC9C1A8A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411F1098-CE4B-6BAC-9814-D6D1D327C56D}"/>
              </a:ext>
            </a:extLst>
          </p:cNvPr>
          <p:cNvSpPr txBox="1"/>
          <p:nvPr/>
        </p:nvSpPr>
        <p:spPr>
          <a:xfrm>
            <a:off x="2133245" y="731164"/>
            <a:ext cx="7923922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Ce urmează?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81E2841-0D84-AB36-43A6-6CAC74515383}"/>
              </a:ext>
            </a:extLst>
          </p:cNvPr>
          <p:cNvSpPr/>
          <p:nvPr/>
        </p:nvSpPr>
        <p:spPr>
          <a:xfrm>
            <a:off x="344486" y="1524825"/>
            <a:ext cx="5750720" cy="4279075"/>
          </a:xfrm>
          <a:custGeom>
            <a:avLst/>
            <a:gdLst/>
            <a:ahLst/>
            <a:cxnLst/>
            <a:rect l="l" t="t" r="r" b="b"/>
            <a:pathLst>
              <a:path w="7698350" h="5587175">
                <a:moveTo>
                  <a:pt x="0" y="0"/>
                </a:moveTo>
                <a:lnTo>
                  <a:pt x="7698350" y="0"/>
                </a:lnTo>
                <a:lnTo>
                  <a:pt x="7698350" y="5587176"/>
                </a:lnTo>
                <a:lnTo>
                  <a:pt x="0" y="558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4432" r="-4432"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23D7FF4-1259-0976-D7AE-08C1D0EF6AB5}"/>
              </a:ext>
            </a:extLst>
          </p:cNvPr>
          <p:cNvSpPr txBox="1"/>
          <p:nvPr/>
        </p:nvSpPr>
        <p:spPr>
          <a:xfrm>
            <a:off x="6095206" y="1410525"/>
            <a:ext cx="5918993" cy="5358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5945" lvl="1" indent="-312973" algn="just">
              <a:lnSpc>
                <a:spcPts val="3476"/>
              </a:lnSpc>
              <a:buFont typeface="Arial"/>
              <a:buChar char="•"/>
            </a:pPr>
            <a:r>
              <a:rPr lang="ro-RO" noProof="0" dirty="0">
                <a:solidFill>
                  <a:srgbClr val="003399"/>
                </a:solidFill>
                <a:latin typeface="Arial"/>
              </a:rPr>
              <a:t>În urma promovării etapei de recrutare derulată prin Concurs național, candidații dobândesc dreptul de participare la etapa de selecție (concurs pe post) pentru o perioadă de maximum 3 ani de la data publicării raportului final al concursului național.</a:t>
            </a:r>
          </a:p>
          <a:p>
            <a:pPr algn="just">
              <a:lnSpc>
                <a:spcPts val="3476"/>
              </a:lnSpc>
            </a:pPr>
            <a:endParaRPr lang="ro-RO" noProof="0" dirty="0">
              <a:solidFill>
                <a:srgbClr val="003399"/>
              </a:solidFill>
              <a:latin typeface="Arial"/>
            </a:endParaRPr>
          </a:p>
          <a:p>
            <a:pPr marL="625945" lvl="1" indent="-312973" algn="just">
              <a:lnSpc>
                <a:spcPts val="3476"/>
              </a:lnSpc>
              <a:buFont typeface="Arial"/>
              <a:buChar char="•"/>
            </a:pPr>
            <a:r>
              <a:rPr lang="ro-RO" noProof="0" dirty="0">
                <a:solidFill>
                  <a:srgbClr val="003399"/>
                </a:solidFill>
                <a:latin typeface="Arial"/>
              </a:rPr>
              <a:t>Instituțiile și autoritățile publice vor demara etapa de selecție prin concurs pe post în termen de maximum 60 de zile calendaristtice de la data publicării raportului final al Concursului national.</a:t>
            </a:r>
          </a:p>
          <a:p>
            <a:pPr algn="just">
              <a:lnSpc>
                <a:spcPts val="3476"/>
              </a:lnSpc>
            </a:pPr>
            <a:endParaRPr lang="ro-RO" sz="2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3478"/>
              </a:lnSpc>
            </a:pPr>
            <a:endParaRPr lang="ro-RO" sz="2899" noProof="0" dirty="0">
              <a:solidFill>
                <a:srgbClr val="00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14941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17E0A-85AC-B984-27C9-AECC2BDF3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A78033E5-5B2D-7A77-24DA-8C3C34A2F84D}"/>
              </a:ext>
            </a:extLst>
          </p:cNvPr>
          <p:cNvSpPr txBox="1"/>
          <p:nvPr/>
        </p:nvSpPr>
        <p:spPr>
          <a:xfrm>
            <a:off x="2133245" y="731164"/>
            <a:ext cx="7923922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Gestionarea grupului de candidaţi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B0EE2805-B51F-2609-A626-6BE1C7B88564}"/>
              </a:ext>
            </a:extLst>
          </p:cNvPr>
          <p:cNvSpPr txBox="1"/>
          <p:nvPr/>
        </p:nvSpPr>
        <p:spPr>
          <a:xfrm>
            <a:off x="1668129" y="1247812"/>
            <a:ext cx="9241171" cy="433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ro-RO" sz="2000" noProof="0" dirty="0">
                <a:solidFill>
                  <a:srgbClr val="003399"/>
                </a:solidFill>
                <a:latin typeface="Canva Sans Bold"/>
              </a:rPr>
              <a:t>Se realizează de către ANFP prin intermediul platformei informatice de concurs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61BECF1D-15E8-7208-99ED-C00104FDD875}"/>
              </a:ext>
            </a:extLst>
          </p:cNvPr>
          <p:cNvGrpSpPr/>
          <p:nvPr/>
        </p:nvGrpSpPr>
        <p:grpSpPr>
          <a:xfrm>
            <a:off x="707187" y="1774046"/>
            <a:ext cx="10964113" cy="2939170"/>
            <a:chOff x="0" y="0"/>
            <a:chExt cx="18780311" cy="4757135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5015B40-E1A9-9CEA-2D0E-2A6A5B61F876}"/>
                </a:ext>
              </a:extLst>
            </p:cNvPr>
            <p:cNvSpPr/>
            <p:nvPr/>
          </p:nvSpPr>
          <p:spPr>
            <a:xfrm>
              <a:off x="0" y="0"/>
              <a:ext cx="18780252" cy="4757166"/>
            </a:xfrm>
            <a:custGeom>
              <a:avLst/>
              <a:gdLst/>
              <a:ahLst/>
              <a:cxnLst/>
              <a:rect l="l" t="t" r="r" b="b"/>
              <a:pathLst>
                <a:path w="18780252" h="4757166">
                  <a:moveTo>
                    <a:pt x="0" y="0"/>
                  </a:moveTo>
                  <a:lnTo>
                    <a:pt x="18780252" y="0"/>
                  </a:lnTo>
                  <a:lnTo>
                    <a:pt x="18780252" y="4757166"/>
                  </a:lnTo>
                  <a:lnTo>
                    <a:pt x="0" y="4757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1841" b="-8184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3824D490-6875-306F-464E-3870A27CB1AB}"/>
              </a:ext>
            </a:extLst>
          </p:cNvPr>
          <p:cNvSpPr txBox="1"/>
          <p:nvPr/>
        </p:nvSpPr>
        <p:spPr>
          <a:xfrm>
            <a:off x="707186" y="4857321"/>
            <a:ext cx="4626813" cy="119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500" dirty="0">
                <a:solidFill>
                  <a:srgbClr val="003399"/>
                </a:solidFill>
                <a:latin typeface="Arial"/>
              </a:rPr>
              <a:t>Gestionarea profilului individual din platforma informatică de concurs, se poate realiza în mod permanent, prin actualizarea cu documente relevante, obținute după finalizarea etapei de recrutare.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F70397A7-C0F5-0B8C-6E24-268488856CD4}"/>
              </a:ext>
            </a:extLst>
          </p:cNvPr>
          <p:cNvSpPr txBox="1"/>
          <p:nvPr/>
        </p:nvSpPr>
        <p:spPr>
          <a:xfrm>
            <a:off x="7365778" y="4857321"/>
            <a:ext cx="4104747" cy="150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500" dirty="0">
                <a:solidFill>
                  <a:srgbClr val="003399"/>
                </a:solidFill>
                <a:latin typeface="Arial"/>
              </a:rPr>
              <a:t>Candidaților li se oferă posibilitatea de a selecta/filtra notificările referitoare la posturile vacante scoase la concurs pe care doresc să le primească și pot utiliza informațiile și documentele din profilul individual.</a:t>
            </a:r>
          </a:p>
        </p:txBody>
      </p:sp>
    </p:spTree>
    <p:extLst>
      <p:ext uri="{BB962C8B-B14F-4D97-AF65-F5344CB8AC3E}">
        <p14:creationId xmlns:p14="http://schemas.microsoft.com/office/powerpoint/2010/main" val="380629605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603C-370D-A7CA-04BF-8A170E36D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DA449F9-EA82-E92B-5207-E57A200F1A62}"/>
              </a:ext>
            </a:extLst>
          </p:cNvPr>
          <p:cNvSpPr txBox="1"/>
          <p:nvPr/>
        </p:nvSpPr>
        <p:spPr>
          <a:xfrm>
            <a:off x="1984505" y="1088168"/>
            <a:ext cx="792392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3200" noProof="0" dirty="0">
                <a:solidFill>
                  <a:srgbClr val="7FD5F5"/>
                </a:solidFill>
                <a:latin typeface="Arial Bold"/>
              </a:rPr>
              <a:t>2. Etapa de selecție </a:t>
            </a:r>
          </a:p>
          <a:p>
            <a:pPr algn="ctr">
              <a:lnSpc>
                <a:spcPts val="3360"/>
              </a:lnSpc>
            </a:pPr>
            <a:r>
              <a:rPr lang="ro-RO" sz="3200" noProof="0" dirty="0">
                <a:solidFill>
                  <a:srgbClr val="7FD5F5"/>
                </a:solidFill>
                <a:latin typeface="Arial Bold"/>
              </a:rPr>
              <a:t>(concursul pe post)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3853259-F47C-61A8-C79E-111C48750BAF}"/>
              </a:ext>
            </a:extLst>
          </p:cNvPr>
          <p:cNvSpPr txBox="1"/>
          <p:nvPr/>
        </p:nvSpPr>
        <p:spPr>
          <a:xfrm>
            <a:off x="1074148" y="2273376"/>
            <a:ext cx="6989838" cy="3420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ro-RO" sz="2000" b="1" noProof="0" dirty="0">
                <a:solidFill>
                  <a:srgbClr val="002060"/>
                </a:solidFill>
                <a:latin typeface="Trebuchet MS" panose="020B0603020202020204" pitchFamily="34" charset="0"/>
              </a:rPr>
              <a:t>Legislație</a:t>
            </a:r>
            <a:endParaRPr lang="ro-RO" sz="2000" noProof="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O.U.G. nr. 57/2019 privind Codul administrativ, cu modificările și completările ulterioare ;</a:t>
            </a:r>
          </a:p>
          <a:p>
            <a:pPr algn="l"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Anexa nr. 10 a Codului administrativ, cu modificările și completările ulterioare;</a:t>
            </a:r>
          </a:p>
          <a:p>
            <a:pPr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Legea nr. 141/2025 privind unele măsuri fiscal-bugetare cu modificările și completările ulterioare ( a se vedea art. XXII);</a:t>
            </a:r>
          </a:p>
          <a:p>
            <a:pPr algn="l"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Ordinul Președintelui ANFP nr. 435/2024 de înregistrare audio-video pentru concursul pe post;</a:t>
            </a:r>
          </a:p>
          <a:p>
            <a:pPr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Ordinul Președintelui ANFP nr. 436/2024 pt. Aprobarea Instrucțiunilor privind extragerea automată a subiectelor de către comisia de concurs […]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3D6485-4A98-1E9B-BC8A-3E70B0B43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5009">
            <a:off x="233375" y="3725437"/>
            <a:ext cx="576222" cy="963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8B771-67DB-7850-1EE0-29F2EDE41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5009">
            <a:off x="314887" y="2534205"/>
            <a:ext cx="576222" cy="9631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E4D37C-9BF5-2285-AE69-619941847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5009">
            <a:off x="142533" y="4356992"/>
            <a:ext cx="576222" cy="963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9F141B-6045-0968-5A34-3725234E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5009">
            <a:off x="233377" y="3191160"/>
            <a:ext cx="576222" cy="963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4893C-3565-6979-586D-2FE257E6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5009">
            <a:off x="145804" y="4990805"/>
            <a:ext cx="576222" cy="963114"/>
          </a:xfrm>
          <a:prstGeom prst="rect">
            <a:avLst/>
          </a:prstGeom>
        </p:spPr>
      </p:pic>
      <p:grpSp>
        <p:nvGrpSpPr>
          <p:cNvPr id="23" name="Group 21">
            <a:extLst>
              <a:ext uri="{FF2B5EF4-FFF2-40B4-BE49-F238E27FC236}">
                <a16:creationId xmlns:a16="http://schemas.microsoft.com/office/drawing/2014/main" id="{A13B1DE8-2372-B02C-F8E2-9F0B144AC33B}"/>
              </a:ext>
            </a:extLst>
          </p:cNvPr>
          <p:cNvGrpSpPr/>
          <p:nvPr/>
        </p:nvGrpSpPr>
        <p:grpSpPr>
          <a:xfrm>
            <a:off x="8278484" y="2009616"/>
            <a:ext cx="3259886" cy="4369344"/>
            <a:chOff x="0" y="0"/>
            <a:chExt cx="5780265" cy="5780265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59F5E539-B763-4CF4-7688-8D59D3785563}"/>
                </a:ext>
              </a:extLst>
            </p:cNvPr>
            <p:cNvSpPr/>
            <p:nvPr/>
          </p:nvSpPr>
          <p:spPr>
            <a:xfrm>
              <a:off x="0" y="0"/>
              <a:ext cx="5780278" cy="5780278"/>
            </a:xfrm>
            <a:custGeom>
              <a:avLst/>
              <a:gdLst/>
              <a:ahLst/>
              <a:cxnLst/>
              <a:rect l="l" t="t" r="r" b="b"/>
              <a:pathLst>
                <a:path w="5780278" h="5780278">
                  <a:moveTo>
                    <a:pt x="0" y="0"/>
                  </a:moveTo>
                  <a:lnTo>
                    <a:pt x="5780278" y="0"/>
                  </a:lnTo>
                  <a:lnTo>
                    <a:pt x="5780278" y="5780278"/>
                  </a:lnTo>
                  <a:lnTo>
                    <a:pt x="0" y="5780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5399125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EB29E-0EC0-D4A3-E0DE-2C2051A37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C93195D0-CE45-C8A9-0BEF-DBDCCAD89A4E}"/>
              </a:ext>
            </a:extLst>
          </p:cNvPr>
          <p:cNvSpPr txBox="1"/>
          <p:nvPr/>
        </p:nvSpPr>
        <p:spPr>
          <a:xfrm>
            <a:off x="1984505" y="770668"/>
            <a:ext cx="792392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3200" noProof="0" dirty="0">
                <a:solidFill>
                  <a:srgbClr val="7FD5F5"/>
                </a:solidFill>
                <a:latin typeface="Arial Bold"/>
              </a:rPr>
              <a:t>Aspecte generale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0879E44-6598-290C-5C9A-2830BED90EEF}"/>
              </a:ext>
            </a:extLst>
          </p:cNvPr>
          <p:cNvSpPr txBox="1"/>
          <p:nvPr/>
        </p:nvSpPr>
        <p:spPr>
          <a:xfrm>
            <a:off x="888206" y="1219386"/>
            <a:ext cx="10414000" cy="550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Etapa de selecție (realizată prin concurs pe post) </a:t>
            </a:r>
            <a:r>
              <a:rPr lang="ro-RO" sz="1500" noProof="0" dirty="0">
                <a:latin typeface="Trebuchet MS" panose="020B0603020202020204" pitchFamily="34" charset="0"/>
              </a:rPr>
              <a:t>– constă în verificarea:</a:t>
            </a:r>
          </a:p>
          <a:p>
            <a:pPr algn="l"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		A. Cunoștințelor de specialitate;</a:t>
            </a:r>
          </a:p>
          <a:p>
            <a:pPr algn="l">
              <a:lnSpc>
                <a:spcPts val="2659"/>
              </a:lnSpc>
            </a:pPr>
            <a:r>
              <a:rPr lang="ro-RO" sz="1500" noProof="0" dirty="0">
                <a:latin typeface="Trebuchet MS" panose="020B0603020202020204" pitchFamily="34" charset="0"/>
              </a:rPr>
              <a:t>		B. Competențelor specifice necesare ocupării unei funcții publice vacante;</a:t>
            </a:r>
            <a:endParaRPr lang="ro-RO" sz="1500" b="1" u="sng" noProof="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Se realizeză pe baza planului de recrutare/planului de promovare a funcționarilor publici! (</a:t>
            </a:r>
            <a:r>
              <a:rPr lang="ro-RO" b="1" i="1" noProof="0" dirty="0">
                <a:latin typeface="Trebuchet MS" panose="020B0603020202020204" pitchFamily="34" charset="0"/>
              </a:rPr>
              <a:t>În vigoare H.G. nr. 298/2025)</a:t>
            </a:r>
          </a:p>
          <a:p>
            <a:pPr algn="l">
              <a:lnSpc>
                <a:spcPts val="2659"/>
              </a:lnSpc>
            </a:pPr>
            <a:endParaRPr lang="ro-RO" sz="1500" noProof="0" dirty="0">
              <a:latin typeface="Trebuchet MS" panose="020B0603020202020204" pitchFamily="34" charset="0"/>
            </a:endParaRPr>
          </a:p>
          <a:p>
            <a:pPr algn="just">
              <a:lnSpc>
                <a:spcPts val="2659"/>
              </a:lnSpc>
            </a:pPr>
            <a:r>
              <a:rPr lang="ro-RO" b="1" u="sng" noProof="0" dirty="0">
                <a:latin typeface="Trebuchet MS" panose="020B0603020202020204" pitchFamily="34" charset="0"/>
              </a:rPr>
              <a:t>Funcții pentru care se organizează concursul pe post:</a:t>
            </a:r>
            <a:r>
              <a:rPr lang="ro-RO" b="1" noProof="0" dirty="0">
                <a:latin typeface="Trebuchet MS" panose="020B0603020202020204" pitchFamily="34" charset="0"/>
              </a:rPr>
              <a:t> </a:t>
            </a:r>
            <a:r>
              <a:rPr lang="ro-RO" sz="1500" noProof="0" dirty="0">
                <a:latin typeface="Trebuchet MS" panose="020B0603020202020204" pitchFamily="34" charset="0"/>
              </a:rPr>
              <a:t>Funcții publice prevăzute la art. 385 alin.(1) și (2) din O.U.G nr. 57/2019 privind Codul administrativ, cu modificările și completările ulterioare, cu excepția celor care beneficiază de statute speciale, respectiv: </a:t>
            </a:r>
            <a:r>
              <a:rPr lang="ro-RO" b="1" noProof="0" dirty="0">
                <a:latin typeface="Trebuchet MS" panose="020B0603020202020204" pitchFamily="34" charset="0"/>
              </a:rPr>
              <a:t>funcții publice de stat </a:t>
            </a:r>
            <a:r>
              <a:rPr lang="ro-RO" noProof="0" dirty="0">
                <a:latin typeface="Trebuchet MS" panose="020B0603020202020204" pitchFamily="34" charset="0"/>
              </a:rPr>
              <a:t>sau </a:t>
            </a:r>
            <a:r>
              <a:rPr lang="ro-RO" b="1" noProof="0" dirty="0">
                <a:latin typeface="Trebuchet MS" panose="020B0603020202020204" pitchFamily="34" charset="0"/>
              </a:rPr>
              <a:t>funcții publice teritoriale</a:t>
            </a:r>
            <a:r>
              <a:rPr lang="ro-RO" sz="1500" noProof="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ts val="2659"/>
              </a:lnSpc>
            </a:pPr>
            <a:endParaRPr lang="ro-RO" sz="1500" b="1" noProof="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Acestea se pot împărți în următoarele categorii: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1500" noProof="0" dirty="0">
                <a:latin typeface="Trebuchet MS" panose="020B0603020202020204" pitchFamily="34" charset="0"/>
              </a:rPr>
              <a:t>funcții publice de execuție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1500" noProof="0" dirty="0">
                <a:latin typeface="Trebuchet MS" panose="020B0603020202020204" pitchFamily="34" charset="0"/>
              </a:rPr>
              <a:t>funcții publice de conducere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1500" noProof="0" dirty="0">
                <a:latin typeface="Trebuchet MS" panose="020B0603020202020204" pitchFamily="34" charset="0"/>
              </a:rPr>
              <a:t>funcții publice din categoria înalților funcționari publici 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1899" noProof="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ro-RO" sz="1899" noProof="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4391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8EA378-0150-DF0A-034B-DAAE4E5E2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4921" r="4272" b="36858"/>
          <a:stretch>
            <a:fillRect/>
          </a:stretch>
        </p:blipFill>
        <p:spPr>
          <a:xfrm>
            <a:off x="170641" y="982798"/>
            <a:ext cx="11887200" cy="4781163"/>
          </a:xfrm>
          <a:prstGeom prst="rect">
            <a:avLst/>
          </a:pr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15F4A77C-97B3-6C91-A2AD-52317B438591}"/>
              </a:ext>
            </a:extLst>
          </p:cNvPr>
          <p:cNvSpPr txBox="1"/>
          <p:nvPr/>
        </p:nvSpPr>
        <p:spPr>
          <a:xfrm>
            <a:off x="381001" y="3373379"/>
            <a:ext cx="2959100" cy="169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noProof="0" dirty="0">
                <a:solidFill>
                  <a:srgbClr val="003399"/>
                </a:solidFill>
                <a:latin typeface="Arial Bold"/>
              </a:rPr>
              <a:t>Baza legală:</a:t>
            </a:r>
            <a:r>
              <a:rPr lang="ro-RO" noProof="0" dirty="0">
                <a:solidFill>
                  <a:srgbClr val="003399"/>
                </a:solidFill>
                <a:latin typeface="Arial"/>
              </a:rPr>
              <a:t> O.U.G. nr. 57/2019 privind Codul administrativ, cu modificările și completările ulterioare (anexele nr. 8 și 10)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710C5F5E-2D70-2B71-11EE-E3CF8A68699A}"/>
              </a:ext>
            </a:extLst>
          </p:cNvPr>
          <p:cNvSpPr txBox="1"/>
          <p:nvPr/>
        </p:nvSpPr>
        <p:spPr>
          <a:xfrm>
            <a:off x="1798527" y="1038418"/>
            <a:ext cx="8117898" cy="53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3600" b="1" noProof="0" dirty="0">
                <a:solidFill>
                  <a:srgbClr val="003399"/>
                </a:solidFill>
                <a:latin typeface="Arial"/>
              </a:rPr>
              <a:t>Concursul național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353016E7-B6BD-AB4A-1BAA-341378A808FA}"/>
              </a:ext>
            </a:extLst>
          </p:cNvPr>
          <p:cNvSpPr txBox="1"/>
          <p:nvPr/>
        </p:nvSpPr>
        <p:spPr>
          <a:xfrm>
            <a:off x="4003096" y="3038240"/>
            <a:ext cx="3143406" cy="2741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endParaRPr lang="ro-RO" sz="2000" b="1" noProof="0" dirty="0">
              <a:solidFill>
                <a:srgbClr val="003399"/>
              </a:solidFill>
              <a:latin typeface="Arial"/>
            </a:endParaRPr>
          </a:p>
          <a:p>
            <a:pPr>
              <a:lnSpc>
                <a:spcPts val="2659"/>
              </a:lnSpc>
            </a:pPr>
            <a:r>
              <a:rPr lang="ro-RO" noProof="0" dirty="0">
                <a:solidFill>
                  <a:srgbClr val="003399"/>
                </a:solidFill>
                <a:latin typeface="Arial Bold"/>
              </a:rPr>
              <a:t>Proiectului-pilot </a:t>
            </a:r>
            <a:r>
              <a:rPr lang="ro-RO" noProof="0" dirty="0">
                <a:solidFill>
                  <a:srgbClr val="003399"/>
                </a:solidFill>
                <a:latin typeface="Arial"/>
              </a:rPr>
              <a:t>pentru ocuparea unor funcții publice vacante: debutanți și înalți funcționari publici – </a:t>
            </a:r>
            <a:r>
              <a:rPr lang="ro-RO" noProof="0" dirty="0">
                <a:solidFill>
                  <a:srgbClr val="003399"/>
                </a:solidFill>
                <a:latin typeface="Arial Bold"/>
              </a:rPr>
              <a:t>desfășurat în perioada 22 martie – 22 iunie 2023</a:t>
            </a:r>
          </a:p>
          <a:p>
            <a:pPr algn="l">
              <a:lnSpc>
                <a:spcPts val="2659"/>
              </a:lnSpc>
            </a:pPr>
            <a:endParaRPr lang="ro-RO" sz="2000" b="1" noProof="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097F8439-0FA1-666B-A725-5FC7D1588BD1}"/>
              </a:ext>
            </a:extLst>
          </p:cNvPr>
          <p:cNvSpPr txBox="1"/>
          <p:nvPr/>
        </p:nvSpPr>
        <p:spPr>
          <a:xfrm>
            <a:off x="2485605" y="1761256"/>
            <a:ext cx="728267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o-RO" sz="3000" b="1" noProof="0" dirty="0">
                <a:solidFill>
                  <a:srgbClr val="003399"/>
                </a:solidFill>
                <a:latin typeface="Arial"/>
              </a:rPr>
              <a:t>Noua procedură de ocupare a funcțiilor publice vancate, în două etape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7047F-338C-F49D-B1C3-5FA9C1A5B870}"/>
              </a:ext>
            </a:extLst>
          </p:cNvPr>
          <p:cNvSpPr txBox="1"/>
          <p:nvPr/>
        </p:nvSpPr>
        <p:spPr>
          <a:xfrm>
            <a:off x="7607300" y="3213104"/>
            <a:ext cx="4399772" cy="248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b="1" noProof="0" dirty="0">
                <a:solidFill>
                  <a:srgbClr val="003399"/>
                </a:solidFill>
                <a:latin typeface="Arial Bold"/>
              </a:rPr>
              <a:t>Finanțare PNRR</a:t>
            </a:r>
          </a:p>
          <a:p>
            <a:pPr algn="l">
              <a:lnSpc>
                <a:spcPts val="2659"/>
              </a:lnSpc>
            </a:pPr>
            <a:r>
              <a:rPr lang="ro-RO" noProof="0" dirty="0">
                <a:solidFill>
                  <a:srgbClr val="003399"/>
                </a:solidFill>
                <a:latin typeface="Arial Bold"/>
              </a:rPr>
              <a:t>416-Concurs pilot și organizarea concursului național de recrutare a funcționarilor publici PNRR </a:t>
            </a:r>
            <a:r>
              <a:rPr lang="ro-RO" noProof="0" dirty="0">
                <a:solidFill>
                  <a:srgbClr val="003399"/>
                </a:solidFill>
                <a:latin typeface="Arial"/>
              </a:rPr>
              <a:t>(Reforma 3 - </a:t>
            </a:r>
            <a:r>
              <a:rPr lang="ro-RO" i="1" noProof="0" dirty="0">
                <a:solidFill>
                  <a:srgbClr val="003399"/>
                </a:solidFill>
                <a:latin typeface="Arial"/>
              </a:rPr>
              <a:t>Management performant al resurselor umane în sectorul public</a:t>
            </a:r>
            <a:r>
              <a:rPr lang="ro-RO" noProof="0" dirty="0">
                <a:solidFill>
                  <a:srgbClr val="003399"/>
                </a:solidFill>
                <a:latin typeface="Arial"/>
              </a:rPr>
              <a:t> din cadrul Componentei 14 – </a:t>
            </a:r>
            <a:r>
              <a:rPr lang="ro-RO" i="1" noProof="0" dirty="0">
                <a:solidFill>
                  <a:srgbClr val="003399"/>
                </a:solidFill>
                <a:latin typeface="Arial"/>
              </a:rPr>
              <a:t>Buna guvernanță</a:t>
            </a:r>
            <a:r>
              <a:rPr lang="ro-RO" noProof="0" dirty="0">
                <a:solidFill>
                  <a:srgbClr val="003399"/>
                </a:solidFill>
                <a:latin typeface="Arial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8FC5-6FA3-231D-FEB4-6DDD02B01502}"/>
              </a:ext>
            </a:extLst>
          </p:cNvPr>
          <p:cNvSpPr txBox="1"/>
          <p:nvPr/>
        </p:nvSpPr>
        <p:spPr>
          <a:xfrm>
            <a:off x="2977303" y="2667900"/>
            <a:ext cx="6299275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sz="1800" noProof="0" dirty="0">
                <a:solidFill>
                  <a:srgbClr val="003399"/>
                </a:solidFill>
                <a:latin typeface="Arial"/>
              </a:rPr>
              <a:t>Aplicabilitatea în administrația publică centrale și teritoriale </a:t>
            </a:r>
          </a:p>
        </p:txBody>
      </p:sp>
    </p:spTree>
    <p:extLst>
      <p:ext uri="{BB962C8B-B14F-4D97-AF65-F5344CB8AC3E}">
        <p14:creationId xmlns:p14="http://schemas.microsoft.com/office/powerpoint/2010/main" val="566466995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06712-82EB-A0E4-AFC1-F4EACEC4D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461E069-8A79-397F-E656-D8352D4D1290}"/>
              </a:ext>
            </a:extLst>
          </p:cNvPr>
          <p:cNvSpPr txBox="1"/>
          <p:nvPr/>
        </p:nvSpPr>
        <p:spPr>
          <a:xfrm>
            <a:off x="1984505" y="770668"/>
            <a:ext cx="792392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it-IT" sz="3200" noProof="0" dirty="0">
                <a:solidFill>
                  <a:srgbClr val="7FD5F5"/>
                </a:solidFill>
                <a:latin typeface="Arial Bold"/>
              </a:rPr>
              <a:t>Cine organizează concursul pe post?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ECF2125-8978-9489-5B8B-24BD316E9ECD}"/>
              </a:ext>
            </a:extLst>
          </p:cNvPr>
          <p:cNvSpPr txBox="1"/>
          <p:nvPr/>
        </p:nvSpPr>
        <p:spPr>
          <a:xfrm>
            <a:off x="409266" y="1827381"/>
            <a:ext cx="6055034" cy="377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1. Instituțiile și autoritățile publice:</a:t>
            </a:r>
          </a:p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          - centrale;</a:t>
            </a:r>
          </a:p>
          <a:p>
            <a:pPr algn="l">
              <a:lnSpc>
                <a:spcPts val="2659"/>
              </a:lnSpc>
            </a:pPr>
            <a:endParaRPr lang="ro-RO" b="1" noProof="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          - teritoriale.</a:t>
            </a:r>
          </a:p>
          <a:p>
            <a:pPr algn="l">
              <a:lnSpc>
                <a:spcPts val="2659"/>
              </a:lnSpc>
            </a:pPr>
            <a:endParaRPr lang="ro-RO" b="1" noProof="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b="1" noProof="0" dirty="0">
                <a:latin typeface="Trebuchet MS" panose="020B0603020202020204" pitchFamily="34" charset="0"/>
              </a:rPr>
              <a:t>2. Comisia de concurs pentru înalții funcționari publici.</a:t>
            </a:r>
          </a:p>
          <a:p>
            <a:pPr algn="l">
              <a:lnSpc>
                <a:spcPts val="2659"/>
              </a:lnSpc>
            </a:pPr>
            <a:endParaRPr lang="ro-RO" b="1" noProof="0" dirty="0">
              <a:latin typeface="Trebuchet MS" panose="020B0603020202020204" pitchFamily="34" charset="0"/>
            </a:endParaRPr>
          </a:p>
          <a:p>
            <a:pPr marL="285750" indent="-28575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b="1" noProof="0" dirty="0">
                <a:latin typeface="Trebuchet MS" panose="020B0603020202020204" pitchFamily="34" charset="0"/>
              </a:rPr>
              <a:t>A se vedea art. 65 din Anexa nr. 10 la Codul administrativ, cu modificările și completările ulterioare</a:t>
            </a:r>
            <a:endParaRPr lang="ro-RO" sz="1899" noProof="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ro-RO" sz="1899" noProof="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3A74EAEC-63B2-9E8A-307A-476911C504B6}"/>
              </a:ext>
            </a:extLst>
          </p:cNvPr>
          <p:cNvGrpSpPr/>
          <p:nvPr/>
        </p:nvGrpSpPr>
        <p:grpSpPr>
          <a:xfrm>
            <a:off x="7532432" y="1443796"/>
            <a:ext cx="3592768" cy="4643536"/>
            <a:chOff x="0" y="0"/>
            <a:chExt cx="12738271" cy="9365331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F3C17021-BCD1-8FC9-F6E6-07E202CA63A3}"/>
                </a:ext>
              </a:extLst>
            </p:cNvPr>
            <p:cNvSpPr/>
            <p:nvPr/>
          </p:nvSpPr>
          <p:spPr>
            <a:xfrm>
              <a:off x="0" y="0"/>
              <a:ext cx="12738227" cy="9365361"/>
            </a:xfrm>
            <a:custGeom>
              <a:avLst/>
              <a:gdLst/>
              <a:ahLst/>
              <a:cxnLst/>
              <a:rect l="l" t="t" r="r" b="b"/>
              <a:pathLst>
                <a:path w="12738227" h="9365361">
                  <a:moveTo>
                    <a:pt x="0" y="0"/>
                  </a:moveTo>
                  <a:lnTo>
                    <a:pt x="12738227" y="0"/>
                  </a:lnTo>
                  <a:lnTo>
                    <a:pt x="12738227" y="9365361"/>
                  </a:lnTo>
                  <a:lnTo>
                    <a:pt x="0" y="9365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18007" b="-1800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4158001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29D2-FBE1-DB5C-78FC-A579E572E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CA993E4-4E3D-DDB7-60E8-0D137B9AA8D6}"/>
              </a:ext>
            </a:extLst>
          </p:cNvPr>
          <p:cNvSpPr txBox="1"/>
          <p:nvPr/>
        </p:nvSpPr>
        <p:spPr>
          <a:xfrm>
            <a:off x="1984504" y="770668"/>
            <a:ext cx="887399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it-IT" sz="3200" noProof="0" dirty="0">
                <a:solidFill>
                  <a:srgbClr val="7FD5F5"/>
                </a:solidFill>
                <a:latin typeface="Arial Bold"/>
              </a:rPr>
              <a:t>Logarea în platforma informatică de concurs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D86A352-F892-48A0-A137-345AE69AA71E}"/>
              </a:ext>
            </a:extLst>
          </p:cNvPr>
          <p:cNvSpPr txBox="1"/>
          <p:nvPr/>
        </p:nvSpPr>
        <p:spPr>
          <a:xfrm>
            <a:off x="409266" y="1586081"/>
            <a:ext cx="115033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dirty="0">
                <a:latin typeface="Trebuchet MS" panose="020B0603020202020204" pitchFamily="34" charset="0"/>
              </a:rPr>
              <a:t>Pentru a se autentifica în platforma informatică de concurs utilizatorul cu rol de </a:t>
            </a:r>
            <a:r>
              <a:rPr lang="ro-RO" b="1" dirty="0">
                <a:latin typeface="Trebuchet MS" panose="020B0603020202020204" pitchFamily="34" charset="0"/>
              </a:rPr>
              <a:t>reprezentant instituție</a:t>
            </a:r>
            <a:r>
              <a:rPr lang="ro-RO" dirty="0">
                <a:latin typeface="Trebuchet MS" panose="020B0603020202020204" pitchFamily="34" charset="0"/>
              </a:rPr>
              <a:t> va trebui să se conecteze mai întâi în Portalul e</a:t>
            </a:r>
            <a:r>
              <a:rPr lang="en-US" dirty="0">
                <a:latin typeface="Trebuchet MS" panose="020B0603020202020204" pitchFamily="34" charset="0"/>
              </a:rPr>
              <a:t>-</a:t>
            </a:r>
            <a:r>
              <a:rPr lang="ro-RO" dirty="0">
                <a:latin typeface="Trebuchet MS" panose="020B0603020202020204" pitchFamily="34" charset="0"/>
              </a:rPr>
              <a:t>ANFP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ro-RO" dirty="0">
                <a:latin typeface="Trebuchet MS" panose="020B0603020202020204" pitchFamily="34" charset="0"/>
              </a:rPr>
              <a:t>și de acolo să acceseze butonul </a:t>
            </a:r>
            <a:r>
              <a:rPr lang="ro-RO" b="1" dirty="0">
                <a:latin typeface="Trebuchet MS" panose="020B0603020202020204" pitchFamily="34" charset="0"/>
              </a:rPr>
              <a:t>[Platforma concurs național]</a:t>
            </a:r>
            <a:r>
              <a:rPr lang="ro-RO" dirty="0">
                <a:latin typeface="Trebuchet MS" panose="020B0603020202020204" pitchFamily="34" charset="0"/>
              </a:rPr>
              <a:t> din secțiunea Instrumente de lucru.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636ED-1EA5-167B-4F27-5BDAFC3A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08" y="2463051"/>
            <a:ext cx="8789195" cy="276289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851A789-F44F-410D-B80B-0AEB06A1DBE9}"/>
              </a:ext>
            </a:extLst>
          </p:cNvPr>
          <p:cNvSpPr txBox="1"/>
          <p:nvPr/>
        </p:nvSpPr>
        <p:spPr>
          <a:xfrm>
            <a:off x="343538" y="5271919"/>
            <a:ext cx="115033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b="1" dirty="0">
                <a:latin typeface="Trebuchet MS" panose="020B0603020202020204" pitchFamily="34" charset="0"/>
              </a:rPr>
              <a:t>!!! Atenție: </a:t>
            </a:r>
            <a:r>
              <a:rPr lang="ro-RO" dirty="0">
                <a:latin typeface="Trebuchet MS" panose="020B0603020202020204" pitchFamily="34" charset="0"/>
              </a:rPr>
              <a:t>Pentru a se putea conecta în Platforma de concurs național, este necesar ca reprezentantul instituției să aibă în prealabil cont creat în Platforma de concurs național cu aceeași adresă de mail pe care o utilizează la conectarea în e-ANFP.</a:t>
            </a:r>
          </a:p>
        </p:txBody>
      </p:sp>
    </p:spTree>
    <p:extLst>
      <p:ext uri="{BB962C8B-B14F-4D97-AF65-F5344CB8AC3E}">
        <p14:creationId xmlns:p14="http://schemas.microsoft.com/office/powerpoint/2010/main" val="57198440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25F7-00F1-B5D9-B1CA-8E270F69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8F373C3F-BFD4-6964-ED22-68C4DED4D2F9}"/>
              </a:ext>
            </a:extLst>
          </p:cNvPr>
          <p:cNvSpPr txBox="1"/>
          <p:nvPr/>
        </p:nvSpPr>
        <p:spPr>
          <a:xfrm>
            <a:off x="1819404" y="755084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de-DE" sz="2500" noProof="1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800A77-000A-9E3B-7A0C-1D44222B2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4" y="1622722"/>
            <a:ext cx="11651596" cy="40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795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E338F-9591-69A5-44C5-449D7098C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E2BA26E8-1DF2-60C4-8206-564F371E0F8A}"/>
              </a:ext>
            </a:extLst>
          </p:cNvPr>
          <p:cNvSpPr txBox="1"/>
          <p:nvPr/>
        </p:nvSpPr>
        <p:spPr>
          <a:xfrm>
            <a:off x="1819404" y="755084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de-DE" sz="2500" noProof="1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0312D-0732-14CC-5192-07830F03C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4" y="1337374"/>
            <a:ext cx="10932744" cy="45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1805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0788-309A-CF68-1439-8AC8D576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DB49283F-C60F-357F-33EC-DAB60B0EFAC8}"/>
              </a:ext>
            </a:extLst>
          </p:cNvPr>
          <p:cNvSpPr txBox="1"/>
          <p:nvPr/>
        </p:nvSpPr>
        <p:spPr>
          <a:xfrm>
            <a:off x="1819404" y="755084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8C62D-AA96-4472-ED4B-FA8BD06C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12" y="1300931"/>
            <a:ext cx="9246577" cy="3424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89FAC-C4CB-8028-35E1-62359EC205D5}"/>
              </a:ext>
            </a:extLst>
          </p:cNvPr>
          <p:cNvSpPr txBox="1"/>
          <p:nvPr/>
        </p:nvSpPr>
        <p:spPr>
          <a:xfrm>
            <a:off x="1181100" y="4758259"/>
            <a:ext cx="10274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u="sng" noProof="0" dirty="0">
                <a:latin typeface="Trebuchet MS" panose="020B0603020202020204" pitchFamily="34" charset="0"/>
              </a:rPr>
              <a:t>Stabilirea datei probei scrise </a:t>
            </a:r>
            <a:r>
              <a:rPr lang="ro-RO" sz="1800" noProof="0" dirty="0">
                <a:latin typeface="Trebuchet MS" panose="020B0603020202020204" pitchFamily="34" charset="0"/>
              </a:rPr>
              <a:t>se va realiza prin accesarea butonului [Modifică] și selectarea datei dorite. După completarea tuturor datelor se va apăsa butonul [Salvează].</a:t>
            </a:r>
          </a:p>
          <a:p>
            <a:r>
              <a:rPr lang="ro-RO" sz="1800" noProof="0" dirty="0">
                <a:latin typeface="Trebuchet MS" panose="020B0603020202020204" pitchFamily="34" charset="0"/>
              </a:rPr>
              <a:t>În cazul în care pe lângă proba scrisă este necesară adăugarea unei probe suplimentare, aceasta se va realiza prin accesarea butonului [+Adaugă probă] și completarea detaliilor solicitate.</a:t>
            </a:r>
          </a:p>
        </p:txBody>
      </p:sp>
    </p:spTree>
    <p:extLst>
      <p:ext uri="{BB962C8B-B14F-4D97-AF65-F5344CB8AC3E}">
        <p14:creationId xmlns:p14="http://schemas.microsoft.com/office/powerpoint/2010/main" val="269827796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38C8-2AED-EB59-02C5-A4F84B0F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CB606A0-BB3C-9A95-5E68-55C2FB7FE7CE}"/>
              </a:ext>
            </a:extLst>
          </p:cNvPr>
          <p:cNvSpPr txBox="1"/>
          <p:nvPr/>
        </p:nvSpPr>
        <p:spPr>
          <a:xfrm>
            <a:off x="1819404" y="755084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Când publicăm și unde publicăm anunțul de concurs pe post?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9F5C4-3FAE-BC55-C01B-BDC4FCDCFCF8}"/>
              </a:ext>
            </a:extLst>
          </p:cNvPr>
          <p:cNvSpPr txBox="1"/>
          <p:nvPr/>
        </p:nvSpPr>
        <p:spPr>
          <a:xfrm>
            <a:off x="1028700" y="1672159"/>
            <a:ext cx="10274300" cy="154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79"/>
              </a:lnSpc>
            </a:pPr>
            <a:r>
              <a:rPr lang="ro-RO" noProof="0" dirty="0">
                <a:latin typeface="Trebuchet MS" panose="020B0603020202020204" pitchFamily="34" charset="0"/>
              </a:rPr>
              <a:t>Anunțul de concurs se va publica în ziua indicată expres în calendarul stabilit de reprezentatul instituției organizatoare a concursului în cuprinsul înștiințării de concurs transmisă către ANFP.</a:t>
            </a:r>
          </a:p>
          <a:p>
            <a:pPr algn="just">
              <a:lnSpc>
                <a:spcPts val="2279"/>
              </a:lnSpc>
            </a:pPr>
            <a:endParaRPr lang="ro-RO" noProof="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Trebuchet MS" panose="020B0603020202020204" pitchFamily="34" charset="0"/>
              </a:rPr>
              <a:t>Termenul de publicare este de cel puțin 30 de zile calendaristice înainte de data desfășurării probei scrise.</a:t>
            </a:r>
            <a:endParaRPr lang="ro-RO" noProof="0" dirty="0">
              <a:latin typeface="Arial"/>
            </a:endParaRPr>
          </a:p>
        </p:txBody>
      </p:sp>
      <p:pic>
        <p:nvPicPr>
          <p:cNvPr id="2" name="Imagine 9">
            <a:extLst>
              <a:ext uri="{FF2B5EF4-FFF2-40B4-BE49-F238E27FC236}">
                <a16:creationId xmlns:a16="http://schemas.microsoft.com/office/drawing/2014/main" id="{2C4EA264-82BD-A8A4-4244-9E84A00F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22" y="959690"/>
            <a:ext cx="804742" cy="1140051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A7A12094-A973-3A4A-0233-642D7C3B5732}"/>
              </a:ext>
            </a:extLst>
          </p:cNvPr>
          <p:cNvSpPr txBox="1"/>
          <p:nvPr/>
        </p:nvSpPr>
        <p:spPr>
          <a:xfrm>
            <a:off x="1149064" y="3279229"/>
            <a:ext cx="10709561" cy="263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endParaRPr lang="ro-RO" noProof="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Trebuchet MS" panose="020B0603020202020204" pitchFamily="34" charset="0"/>
              </a:rPr>
              <a:t>Anunțul se publică OBLIGATORIU ÎN ACEEAȘI ZI:</a:t>
            </a:r>
          </a:p>
          <a:p>
            <a:pPr algn="just">
              <a:lnSpc>
                <a:spcPts val="2279"/>
              </a:lnSpc>
            </a:pPr>
            <a:endParaRPr lang="ro-RO" noProof="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Trebuchet MS" panose="020B0603020202020204" pitchFamily="34" charset="0"/>
              </a:rPr>
              <a:t>1. pe site-ul </a:t>
            </a:r>
            <a:r>
              <a:rPr lang="ro-RO" b="1" noProof="0" dirty="0">
                <a:latin typeface="Trebuchet MS" panose="020B0603020202020204" pitchFamily="34" charset="0"/>
              </a:rPr>
              <a:t>ANFP</a:t>
            </a:r>
            <a:r>
              <a:rPr lang="ro-RO" noProof="0" dirty="0">
                <a:latin typeface="Trebuchet MS" panose="020B0603020202020204" pitchFamily="34" charset="0"/>
              </a:rPr>
              <a:t>;</a:t>
            </a: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Trebuchet MS" panose="020B0603020202020204" pitchFamily="34" charset="0"/>
              </a:rPr>
              <a:t>2. pe site-ul </a:t>
            </a:r>
            <a:r>
              <a:rPr lang="ro-RO" b="1" noProof="0" dirty="0">
                <a:latin typeface="Trebuchet MS" panose="020B0603020202020204" pitchFamily="34" charset="0"/>
              </a:rPr>
              <a:t>INSTITUȚIEI ORGANIZATOARE</a:t>
            </a:r>
            <a:r>
              <a:rPr lang="ro-RO" noProof="0" dirty="0">
                <a:latin typeface="Trebuchet MS" panose="020B0603020202020204" pitchFamily="34" charset="0"/>
              </a:rPr>
              <a:t>;</a:t>
            </a:r>
          </a:p>
          <a:p>
            <a:pPr algn="just">
              <a:lnSpc>
                <a:spcPts val="2279"/>
              </a:lnSpc>
            </a:pPr>
            <a:endParaRPr lang="ro-RO" noProof="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b="1" i="1" noProof="0" dirty="0">
                <a:latin typeface="Trebuchet MS" panose="020B0603020202020204" pitchFamily="34" charset="0"/>
              </a:rPr>
              <a:t>Odată cu publicarea anunțului candidații eligibili vor fi notificați pe platforma de concurs despre organizarea unei etape de selecție (concurs pe post).</a:t>
            </a: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Arial Bold"/>
              </a:rPr>
              <a:t>  </a:t>
            </a:r>
            <a:endParaRPr lang="ro-RO" noProof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67756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1F17-CB45-B6F5-2031-13DF8CDFB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2263C2A-5DDE-31A8-9635-DEC8398C4CB8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79CCB603-843C-AE0A-BA62-2222C741BD89}"/>
              </a:ext>
            </a:extLst>
          </p:cNvPr>
          <p:cNvSpPr txBox="1"/>
          <p:nvPr/>
        </p:nvSpPr>
        <p:spPr>
          <a:xfrm>
            <a:off x="899093" y="4584154"/>
            <a:ext cx="10709561" cy="1935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dirty="0">
                <a:latin typeface="Trebuchet MS" panose="020B0603020202020204" pitchFamily="34" charset="0"/>
              </a:rPr>
              <a:t>Pot fi adăugate mai multe posturi în cadrul aceleiași înștiințări de concurs.</a:t>
            </a:r>
          </a:p>
          <a:p>
            <a:pPr algn="just"/>
            <a:r>
              <a:rPr lang="ro-RO" dirty="0">
                <a:latin typeface="Trebuchet MS" panose="020B0603020202020204" pitchFamily="34" charset="0"/>
              </a:rPr>
              <a:t>Este necesar să  se acceseze de fiecare data butonul ”Adaugă post” pentru fiecare funcție în parte.</a:t>
            </a:r>
          </a:p>
          <a:p>
            <a:pPr algn="just"/>
            <a:r>
              <a:rPr lang="ro-RO" b="1" u="sng" dirty="0">
                <a:latin typeface="Trebuchet MS" panose="020B0603020202020204" pitchFamily="34" charset="0"/>
              </a:rPr>
              <a:t>Este obligatoriu</a:t>
            </a:r>
            <a:r>
              <a:rPr lang="ro-RO" dirty="0">
                <a:latin typeface="Trebuchet MS" panose="020B0603020202020204" pitchFamily="34" charset="0"/>
              </a:rPr>
              <a:t> </a:t>
            </a:r>
            <a:r>
              <a:rPr lang="ro-RO" b="1" dirty="0">
                <a:latin typeface="Trebuchet MS" panose="020B0603020202020204" pitchFamily="34" charset="0"/>
              </a:rPr>
              <a:t>ca funcțiile să facă parte din aceeași structură</a:t>
            </a:r>
            <a:r>
              <a:rPr lang="ro-RO" dirty="0">
                <a:latin typeface="Trebuchet MS" panose="020B0603020202020204" pitchFamily="34" charset="0"/>
              </a:rPr>
              <a:t> și </a:t>
            </a:r>
            <a:r>
              <a:rPr lang="ro-RO" b="1" dirty="0">
                <a:latin typeface="Trebuchet MS" panose="020B0603020202020204" pitchFamily="34" charset="0"/>
              </a:rPr>
              <a:t>să fie identice</a:t>
            </a:r>
            <a:r>
              <a:rPr lang="ro-RO" dirty="0">
                <a:latin typeface="Trebuchet MS" panose="020B0603020202020204" pitchFamily="34" charset="0"/>
              </a:rPr>
              <a:t> din punct de vedere al </a:t>
            </a:r>
            <a:r>
              <a:rPr lang="ro-RO" b="1" dirty="0">
                <a:latin typeface="Trebuchet MS" panose="020B0603020202020204" pitchFamily="34" charset="0"/>
              </a:rPr>
              <a:t>denumirii, categoriei, clasei, gradului profesional, duratei de muncă, condițiilor de ocupare, competențelor specifice, bibliografiei și tematicii, atribuțiilor din fișa postului și comisiei de concurs constituite</a:t>
            </a:r>
            <a:r>
              <a:rPr lang="ro-RO" dirty="0">
                <a:latin typeface="Trebuchet MS" panose="020B0603020202020204" pitchFamily="34" charset="0"/>
              </a:rPr>
              <a:t>.</a:t>
            </a:r>
            <a:endParaRPr lang="en-US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noProof="0" dirty="0">
                <a:latin typeface="Arial Bold"/>
              </a:rPr>
              <a:t>  </a:t>
            </a:r>
            <a:endParaRPr lang="ro-RO" noProof="0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D8A90-D944-5D5D-BE5A-4ED53C208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3" y="1285875"/>
            <a:ext cx="10930957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94533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FD59E-2E2C-8217-210E-E459C2BA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137419CF-B5AF-1DF1-C78C-01E33EA81442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4A9CC-EAAA-98F3-0656-C32650BF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9" y="1265309"/>
            <a:ext cx="10913738" cy="46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0156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A506C-399A-070B-A299-60685681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DA82D3FE-0AB2-0729-507B-74FF3FD727FC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2CC90-948F-1FE0-0229-08B1E5F3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17" y="1233716"/>
            <a:ext cx="11332577" cy="47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59838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EFB3B-A728-0128-E28F-38A3EADF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ED6551BC-9DEC-E892-A35C-FD6F1F7AA4B0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 Bibliografia și tematica</a:t>
            </a:r>
          </a:p>
        </p:txBody>
      </p:sp>
      <p:sp>
        <p:nvSpPr>
          <p:cNvPr id="4" name="CasetăText 10">
            <a:extLst>
              <a:ext uri="{FF2B5EF4-FFF2-40B4-BE49-F238E27FC236}">
                <a16:creationId xmlns:a16="http://schemas.microsoft.com/office/drawing/2014/main" id="{6124D1C9-01E4-797C-E411-91424AA9D3FF}"/>
              </a:ext>
            </a:extLst>
          </p:cNvPr>
          <p:cNvSpPr txBox="1"/>
          <p:nvPr/>
        </p:nvSpPr>
        <p:spPr>
          <a:xfrm>
            <a:off x="419875" y="1431472"/>
            <a:ext cx="10915783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defRPr/>
            </a:pPr>
            <a:r>
              <a:rPr lang="ro-RO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Bibliografia de specialitate va cuprinde :</a:t>
            </a:r>
          </a:p>
          <a:p>
            <a:pPr marL="0" indent="0">
              <a:defRPr/>
            </a:pPr>
            <a:endParaRPr lang="ro-RO" altLang="en-US" sz="1900" b="1" dirty="0">
              <a:latin typeface="Trebuchet MS" panose="020B060302020202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o-RO" altLang="en-US" sz="1900" dirty="0">
                <a:latin typeface="Trebuchet MS" panose="020B0603020202020204" pitchFamily="34" charset="0"/>
              </a:rPr>
              <a:t> acte normative, altele față de cele prevăzute la art. 46 alin. (4) din Anexa nr. 10 a Codului administrativ, cu modificările și completările ulterioare, cu excepția cazului în care pentru ocuparea funcției publice sunt necesare cunoștințe aprofundate din bibliografia obligatorie </a:t>
            </a:r>
            <a:r>
              <a:rPr lang="ro-RO" altLang="en-US" sz="1900" i="1" dirty="0">
                <a:latin typeface="Trebuchet MS" panose="020B0603020202020204" pitchFamily="34" charset="0"/>
              </a:rPr>
              <a:t>( a se vedea art. 71 din Anexa nr. 10 la Codul administrativ);</a:t>
            </a:r>
          </a:p>
          <a:p>
            <a:pPr algn="just">
              <a:defRPr/>
            </a:pPr>
            <a:endParaRPr lang="ro-RO" altLang="en-US" sz="1900" i="1" dirty="0">
              <a:latin typeface="Trebuchet MS" panose="020B060302020202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o-RO" altLang="en-US" sz="1900" dirty="0">
                <a:latin typeface="Trebuchet MS" panose="020B0603020202020204" pitchFamily="34" charset="0"/>
              </a:rPr>
              <a:t> lucrări, articole de specialitate sau surse de informare și documentare expres indicate în anunțul de concurs</a:t>
            </a:r>
          </a:p>
          <a:p>
            <a:pPr>
              <a:defRPr/>
            </a:pPr>
            <a:endParaRPr lang="ro-RO" altLang="en-US" sz="1900" dirty="0">
              <a:latin typeface="Trebuchet MS" panose="020B0603020202020204" pitchFamily="34" charset="0"/>
            </a:endParaRPr>
          </a:p>
          <a:p>
            <a:pPr marL="0" indent="0">
              <a:defRPr/>
            </a:pPr>
            <a:r>
              <a:rPr lang="ro-RO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Tematica:</a:t>
            </a:r>
          </a:p>
          <a:p>
            <a:pPr marL="0" indent="0">
              <a:defRPr/>
            </a:pPr>
            <a:endParaRPr lang="ro-RO" altLang="en-US" sz="1900" b="1" dirty="0">
              <a:latin typeface="Trebuchet MS" panose="020B0603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ro-RO" altLang="en-US" sz="1900" dirty="0">
                <a:latin typeface="Trebuchet MS" panose="020B0603020202020204" pitchFamily="34" charset="0"/>
              </a:rPr>
              <a:t> reprezintă totalitatea temelor esențiale și relevante pentru funcția publică pentru care se organizează concursul, sintetizate din bibliografia de specialitate; </a:t>
            </a:r>
          </a:p>
          <a:p>
            <a:pPr marL="0" indent="0">
              <a:defRPr/>
            </a:pPr>
            <a:r>
              <a:rPr lang="ro-RO" altLang="en-US" sz="1900" dirty="0">
                <a:latin typeface="Trebuchet MS" panose="020B0603020202020204" pitchFamily="34" charset="0"/>
              </a:rPr>
              <a:t>- este obligatorie și se stabilește pe baza bibliografiei.</a:t>
            </a:r>
          </a:p>
        </p:txBody>
      </p:sp>
    </p:spTree>
    <p:extLst>
      <p:ext uri="{BB962C8B-B14F-4D97-AF65-F5344CB8AC3E}">
        <p14:creationId xmlns:p14="http://schemas.microsoft.com/office/powerpoint/2010/main" val="32557943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5A6C-9D0D-51B0-FE02-AB2FC9D7D448}"/>
              </a:ext>
            </a:extLst>
          </p:cNvPr>
          <p:cNvSpPr txBox="1">
            <a:spLocks/>
          </p:cNvSpPr>
          <p:nvPr/>
        </p:nvSpPr>
        <p:spPr>
          <a:xfrm>
            <a:off x="685799" y="1703668"/>
            <a:ext cx="6375401" cy="798013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3219"/>
              </a:lnSpc>
            </a:pPr>
            <a:r>
              <a:rPr lang="ro-RO" sz="2000" noProof="0" dirty="0">
                <a:solidFill>
                  <a:srgbClr val="003399"/>
                </a:solidFill>
                <a:latin typeface="Arial Bold"/>
              </a:rPr>
              <a:t>Analiză ex-post a proiectului-pilot - Transparecy  International Romania – Jalonul 416</a:t>
            </a:r>
            <a:endParaRPr lang="ro-RO" sz="2000" noProof="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AA60613-EBB3-6543-F7FE-34CF89629331}"/>
              </a:ext>
            </a:extLst>
          </p:cNvPr>
          <p:cNvSpPr txBox="1"/>
          <p:nvPr/>
        </p:nvSpPr>
        <p:spPr>
          <a:xfrm>
            <a:off x="596899" y="2715000"/>
            <a:ext cx="5266427" cy="218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19"/>
              </a:lnSpc>
            </a:pPr>
            <a:r>
              <a:rPr lang="ro-RO" sz="1400" noProof="0" dirty="0">
                <a:solidFill>
                  <a:srgbClr val="003399"/>
                </a:solidFill>
                <a:latin typeface="Arial"/>
              </a:rPr>
              <a:t>Sondajul adresat participanților la proiectul-pilot arată:</a:t>
            </a:r>
          </a:p>
          <a:p>
            <a:pPr>
              <a:lnSpc>
                <a:spcPts val="2659"/>
              </a:lnSpc>
            </a:pPr>
            <a:r>
              <a:rPr lang="ro-RO" sz="1200" noProof="0" dirty="0">
                <a:solidFill>
                  <a:srgbClr val="003399"/>
                </a:solidFill>
                <a:latin typeface="Arial"/>
              </a:rPr>
              <a:t>•     83% dintre candidați au încredere în corectitudinea proiectului-pilot în mare sau foarte mare măsură;</a:t>
            </a:r>
          </a:p>
          <a:p>
            <a:pPr>
              <a:lnSpc>
                <a:spcPts val="2659"/>
              </a:lnSpc>
            </a:pPr>
            <a:r>
              <a:rPr lang="ro-RO" sz="1200" noProof="0" dirty="0">
                <a:solidFill>
                  <a:srgbClr val="003399"/>
                </a:solidFill>
                <a:latin typeface="Arial"/>
              </a:rPr>
              <a:t>•     82% dintre aceștia cred că noul model asigură recrutarea bazată pe merit în mare sau foarte mare măsură.</a:t>
            </a:r>
          </a:p>
          <a:p>
            <a:pPr marL="342900" indent="-342900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1200" noProof="0" dirty="0">
                <a:solidFill>
                  <a:srgbClr val="003399"/>
                </a:solidFill>
                <a:latin typeface="Arial"/>
              </a:rPr>
              <a:t>Nu au existat provocări legate de integritate</a:t>
            </a:r>
          </a:p>
        </p:txBody>
      </p:sp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212B9FE9-E164-43D6-75D2-2CA057B1A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99" y="1797170"/>
            <a:ext cx="685800" cy="685800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A0DFA856-EBE0-B53A-31A3-F04EA0E66C66}"/>
              </a:ext>
            </a:extLst>
          </p:cNvPr>
          <p:cNvSpPr txBox="1"/>
          <p:nvPr/>
        </p:nvSpPr>
        <p:spPr>
          <a:xfrm>
            <a:off x="1539620" y="988249"/>
            <a:ext cx="8894468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Concursul naționa</a:t>
            </a:r>
            <a:r>
              <a:rPr lang="ro-RO" sz="3200" dirty="0">
                <a:solidFill>
                  <a:srgbClr val="7FD5F5"/>
                </a:solidFill>
                <a:latin typeface="Arial Bold"/>
              </a:rPr>
              <a:t>l</a:t>
            </a: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3EEF0D23-5081-4A05-F44B-114610D62E66}"/>
              </a:ext>
            </a:extLst>
          </p:cNvPr>
          <p:cNvSpPr/>
          <p:nvPr/>
        </p:nvSpPr>
        <p:spPr>
          <a:xfrm>
            <a:off x="7061200" y="1703668"/>
            <a:ext cx="4622376" cy="3757473"/>
          </a:xfrm>
          <a:custGeom>
            <a:avLst/>
            <a:gdLst/>
            <a:ahLst/>
            <a:cxnLst/>
            <a:rect l="l" t="t" r="r" b="b"/>
            <a:pathLst>
              <a:path w="7926666" h="5284444">
                <a:moveTo>
                  <a:pt x="0" y="0"/>
                </a:moveTo>
                <a:lnTo>
                  <a:pt x="7926666" y="0"/>
                </a:lnTo>
                <a:lnTo>
                  <a:pt x="7926666" y="5284444"/>
                </a:lnTo>
                <a:lnTo>
                  <a:pt x="0" y="528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85175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5AF98-8F6B-7C5E-944C-D0FF0482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0E718E08-A162-430A-E864-F1B511C5298B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Adăugare înștiințare concurs pe post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E98853-5B82-F588-FD0B-CA3EF4C2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77" y="1311728"/>
            <a:ext cx="10319657" cy="46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91278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0726-19BF-4CAC-7324-2E96C37B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8930C904-5A63-4AB2-8B9B-E033932F5A86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Comisia de concurs și de soluționare a contestațiilor</a:t>
            </a:r>
          </a:p>
        </p:txBody>
      </p:sp>
      <p:pic>
        <p:nvPicPr>
          <p:cNvPr id="4" name="Imagine 6">
            <a:extLst>
              <a:ext uri="{FF2B5EF4-FFF2-40B4-BE49-F238E27FC236}">
                <a16:creationId xmlns:a16="http://schemas.microsoft.com/office/drawing/2014/main" id="{4A491162-F4E1-F1C8-E86A-25BFCB33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551902"/>
            <a:ext cx="3594672" cy="4165141"/>
          </a:xfrm>
          <a:prstGeom prst="rect">
            <a:avLst/>
          </a:prstGeom>
        </p:spPr>
      </p:pic>
      <p:sp>
        <p:nvSpPr>
          <p:cNvPr id="5" name="CasetăText 3">
            <a:extLst>
              <a:ext uri="{FF2B5EF4-FFF2-40B4-BE49-F238E27FC236}">
                <a16:creationId xmlns:a16="http://schemas.microsoft.com/office/drawing/2014/main" id="{E1DBDBE4-0044-0647-6068-CFFF75C558EE}"/>
              </a:ext>
            </a:extLst>
          </p:cNvPr>
          <p:cNvSpPr txBox="1"/>
          <p:nvPr/>
        </p:nvSpPr>
        <p:spPr>
          <a:xfrm>
            <a:off x="304800" y="1289587"/>
            <a:ext cx="8216900" cy="15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Sunt constituite prin act administrativ al conducătorului autorității/instituției publice organizatoare</a:t>
            </a:r>
            <a:r>
              <a:rPr lang="ro-RO" altLang="en-US" sz="20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până la data stabilită pentru publicarea anunțului de concurs</a:t>
            </a:r>
            <a:r>
              <a:rPr lang="ro-RO" altLang="en-US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r>
              <a:rPr lang="ro-RO" altLang="en-US" sz="20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Atenție la SUPLEANȚI – art. 83 Anexa 10</a:t>
            </a:r>
            <a:endParaRPr kumimoji="0" lang="ro-RO" altLang="en-US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tăText 4">
            <a:extLst>
              <a:ext uri="{FF2B5EF4-FFF2-40B4-BE49-F238E27FC236}">
                <a16:creationId xmlns:a16="http://schemas.microsoft.com/office/drawing/2014/main" id="{91377E4D-3F90-F441-6FBC-85854E6B64B2}"/>
              </a:ext>
            </a:extLst>
          </p:cNvPr>
          <p:cNvSpPr txBox="1"/>
          <p:nvPr/>
        </p:nvSpPr>
        <p:spPr>
          <a:xfrm>
            <a:off x="266700" y="2824675"/>
            <a:ext cx="8012753" cy="82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</a:t>
            </a:r>
            <a:r>
              <a:rPr kumimoji="0" lang="ro-RO" altLang="en-US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funcțiilor publice de execuție, </a:t>
            </a: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comisiile sunt compuse din 3 membri.</a:t>
            </a:r>
          </a:p>
        </p:txBody>
      </p:sp>
      <p:sp>
        <p:nvSpPr>
          <p:cNvPr id="7" name="CasetăText 5">
            <a:extLst>
              <a:ext uri="{FF2B5EF4-FFF2-40B4-BE49-F238E27FC236}">
                <a16:creationId xmlns:a16="http://schemas.microsoft.com/office/drawing/2014/main" id="{BDDE7521-9974-6AE2-E6C4-3B641EAA36E3}"/>
              </a:ext>
            </a:extLst>
          </p:cNvPr>
          <p:cNvSpPr txBox="1"/>
          <p:nvPr/>
        </p:nvSpPr>
        <p:spPr>
          <a:xfrm>
            <a:off x="275012" y="3540920"/>
            <a:ext cx="8216900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</a:t>
            </a:r>
            <a:r>
              <a:rPr kumimoji="0" lang="ro-RO" altLang="en-US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funcțiilor publice de conducere, în cadrul concursului pe post pentru ocuparea unei f.p. </a:t>
            </a:r>
            <a:r>
              <a:rPr lang="ro-RO" altLang="en-US" sz="20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din planul de recrutare</a:t>
            </a:r>
            <a:r>
              <a:rPr lang="ro-RO" altLang="en-US" sz="20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ro-RO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comisiile sunt compuse din 5 membri.</a:t>
            </a:r>
            <a:endParaRPr lang="ro-RO" altLang="en-US" sz="20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funcțiilor publice de conducere, </a:t>
            </a:r>
            <a:r>
              <a:rPr kumimoji="0" lang="ro-RO" altLang="en-US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în cadrul concursului pe post pentru ocuparea unei f.p. din planul de promovare</a:t>
            </a:r>
            <a:r>
              <a:rPr kumimoji="0" lang="ro-RO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, comisiile sunt compuse din 3 membri.</a:t>
            </a: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87384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AA03C-1A94-80C6-0763-0377FD988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E217FE60-A4B4-5F3D-B737-B25FFB246186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Comisia de concurs și de soluționare a contestațiilor</a:t>
            </a:r>
          </a:p>
        </p:txBody>
      </p:sp>
      <p:sp>
        <p:nvSpPr>
          <p:cNvPr id="7" name="CasetăText 5">
            <a:extLst>
              <a:ext uri="{FF2B5EF4-FFF2-40B4-BE49-F238E27FC236}">
                <a16:creationId xmlns:a16="http://schemas.microsoft.com/office/drawing/2014/main" id="{75D4B18B-329C-42AC-171C-15F1DDC42859}"/>
              </a:ext>
            </a:extLst>
          </p:cNvPr>
          <p:cNvSpPr txBox="1"/>
          <p:nvPr/>
        </p:nvSpPr>
        <p:spPr>
          <a:xfrm>
            <a:off x="275012" y="4061161"/>
            <a:ext cx="11739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>
                <a:latin typeface="Trebuchet MS" panose="020B0603020202020204" pitchFamily="34" charset="0"/>
              </a:rPr>
              <a:t>Reprezentantul instituției organizatoare a concursului poate constitui comisiile de concurs după aprobarea înștiințării de către ANFP, prin accesarea butonului </a:t>
            </a:r>
            <a:r>
              <a:rPr lang="en-GB" sz="2000" dirty="0">
                <a:latin typeface="Trebuchet MS" panose="020B0603020202020204" pitchFamily="34" charset="0"/>
              </a:rPr>
              <a:t>[</a:t>
            </a:r>
            <a:r>
              <a:rPr lang="ro-RO" sz="2000" dirty="0">
                <a:latin typeface="Trebuchet MS" panose="020B0603020202020204" pitchFamily="34" charset="0"/>
              </a:rPr>
              <a:t>Constituire comisii] din secțiunea ”Comisii”.</a:t>
            </a:r>
          </a:p>
          <a:p>
            <a:pPr algn="just"/>
            <a:r>
              <a:rPr lang="ro-RO" sz="2000" dirty="0">
                <a:latin typeface="Trebuchet MS" panose="020B0603020202020204" pitchFamily="34" charset="0"/>
              </a:rPr>
              <a:t>Pentru a putea fi adăugați în platforma informatică de concurs, membrii comisiilor de concurs/soluționare a contestațiilor trebuie să își creeze în prealabil conturi în platformă ( recomandăm să se utilizeze adresele de e-mail instituționale)</a:t>
            </a:r>
            <a:endParaRPr kumimoji="0" lang="ro-RO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930BD-9EDD-CA70-46C8-B27A45D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6" y="1270000"/>
            <a:ext cx="11010900" cy="27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029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B0C28-8F25-13ED-D1A6-04ABB20F4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0AF4383-026B-C3E0-BCA0-15F3CC8301D2}"/>
              </a:ext>
            </a:extLst>
          </p:cNvPr>
          <p:cNvSpPr txBox="1"/>
          <p:nvPr/>
        </p:nvSpPr>
        <p:spPr>
          <a:xfrm>
            <a:off x="1819404" y="749759"/>
            <a:ext cx="8873995" cy="391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rgbClr val="7FD5F5"/>
                </a:solidFill>
                <a:latin typeface="Arial Bold"/>
              </a:rPr>
              <a:t>Comisia de concurs și de soluționare a contestațiilor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F3B02-D01B-CFD6-0002-EBA90B4A3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6" y="1242067"/>
            <a:ext cx="11645900" cy="2626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A1FA6-5D26-CC8D-14F2-6FE93919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6" y="3868559"/>
            <a:ext cx="11645900" cy="26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3177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9F224-3E92-59C4-8520-7C8305B8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E1E2152-0526-D8D7-896F-007A1F56C56F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Comisia de concurs și de soluționare a contestațiilor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B1D66D40-57DA-C979-C38E-D41059BA68D8}"/>
              </a:ext>
            </a:extLst>
          </p:cNvPr>
          <p:cNvSpPr/>
          <p:nvPr/>
        </p:nvSpPr>
        <p:spPr>
          <a:xfrm rot="8179844">
            <a:off x="4638794" y="1109424"/>
            <a:ext cx="1171399" cy="1122650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8BDA01C0-9D94-05A0-6DE2-AA2D402FD6F6}"/>
              </a:ext>
            </a:extLst>
          </p:cNvPr>
          <p:cNvSpPr txBox="1"/>
          <p:nvPr/>
        </p:nvSpPr>
        <p:spPr>
          <a:xfrm>
            <a:off x="6302542" y="1386745"/>
            <a:ext cx="6523154" cy="299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7"/>
              </a:lnSpc>
            </a:pPr>
            <a:r>
              <a:rPr lang="ro-RO" sz="2200" b="1" noProof="0" dirty="0">
                <a:latin typeface="Trebuchet MS" panose="020B0603020202020204" pitchFamily="34" charset="0"/>
              </a:rPr>
              <a:t>Verificarea eligibilității candidaților</a:t>
            </a:r>
          </a:p>
          <a:p>
            <a:pPr algn="just">
              <a:lnSpc>
                <a:spcPts val="3997"/>
              </a:lnSpc>
            </a:pPr>
            <a:r>
              <a:rPr lang="ro-RO" sz="2200" b="1" noProof="0" dirty="0">
                <a:latin typeface="Trebuchet MS" panose="020B0603020202020204" pitchFamily="34" charset="0"/>
              </a:rPr>
              <a:t>Proba suplimentară, după caz</a:t>
            </a:r>
          </a:p>
          <a:p>
            <a:pPr algn="just">
              <a:lnSpc>
                <a:spcPts val="3997"/>
              </a:lnSpc>
            </a:pPr>
            <a:r>
              <a:rPr lang="ro-RO" sz="2200" b="1" noProof="0" dirty="0">
                <a:latin typeface="Trebuchet MS" panose="020B0603020202020204" pitchFamily="34" charset="0"/>
              </a:rPr>
              <a:t>Proba scrisă</a:t>
            </a:r>
          </a:p>
          <a:p>
            <a:pPr algn="just">
              <a:lnSpc>
                <a:spcPts val="3997"/>
              </a:lnSpc>
            </a:pPr>
            <a:r>
              <a:rPr lang="ro-RO" sz="2200" b="1" noProof="0" dirty="0">
                <a:latin typeface="Trebuchet MS" panose="020B0603020202020204" pitchFamily="34" charset="0"/>
              </a:rPr>
              <a:t>Proba interviu</a:t>
            </a:r>
          </a:p>
          <a:p>
            <a:pPr algn="just">
              <a:lnSpc>
                <a:spcPts val="3997"/>
              </a:lnSpc>
            </a:pPr>
            <a:endParaRPr lang="ro-RO" sz="2200" noProof="0" dirty="0">
              <a:solidFill>
                <a:srgbClr val="003399"/>
              </a:solidFill>
              <a:latin typeface="Arial Bold"/>
            </a:endParaRPr>
          </a:p>
          <a:p>
            <a:pPr algn="just">
              <a:lnSpc>
                <a:spcPts val="3997"/>
              </a:lnSpc>
            </a:pPr>
            <a:endParaRPr lang="ro-RO" sz="2200" noProof="0" dirty="0">
              <a:solidFill>
                <a:srgbClr val="003399"/>
              </a:solidFill>
              <a:latin typeface="Arial Bold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26226828-8C08-E1D4-2E54-ECEC71508680}"/>
              </a:ext>
            </a:extLst>
          </p:cNvPr>
          <p:cNvSpPr txBox="1"/>
          <p:nvPr/>
        </p:nvSpPr>
        <p:spPr>
          <a:xfrm>
            <a:off x="503058" y="3595711"/>
            <a:ext cx="1290119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pot prezenta la următoarea probă numai candidații declarați ”admis” la proba precedentă.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29671104-04AF-1F75-18B1-9C0EE892169A}"/>
              </a:ext>
            </a:extLst>
          </p:cNvPr>
          <p:cNvSpPr txBox="1"/>
          <p:nvPr/>
        </p:nvSpPr>
        <p:spPr>
          <a:xfrm>
            <a:off x="-767551" y="3703609"/>
            <a:ext cx="1359324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 lang="ro-RO" sz="2000" noProof="0" dirty="0">
              <a:solidFill>
                <a:srgbClr val="003399"/>
              </a:solidFill>
              <a:latin typeface="Arial Bold"/>
            </a:endParaRPr>
          </a:p>
          <a:p>
            <a:pPr algn="ctr">
              <a:lnSpc>
                <a:spcPts val="2659"/>
              </a:lnSpc>
            </a:pPr>
            <a:r>
              <a:rPr lang="ro-RO" sz="2000" b="1" noProof="0" dirty="0">
                <a:latin typeface="Trebuchet MS" panose="020B0603020202020204" pitchFamily="34" charset="0"/>
              </a:rPr>
              <a:t>!!! Toate probele, cu excepția probei de verificare a eligibilității, se înregistrează audio-video.</a:t>
            </a:r>
          </a:p>
          <a:p>
            <a:pPr algn="ctr"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3" name="CasetăText 28">
            <a:extLst>
              <a:ext uri="{FF2B5EF4-FFF2-40B4-BE49-F238E27FC236}">
                <a16:creationId xmlns:a16="http://schemas.microsoft.com/office/drawing/2014/main" id="{A57E782A-AFB1-EF25-7414-3C2A21155B00}"/>
              </a:ext>
            </a:extLst>
          </p:cNvPr>
          <p:cNvSpPr txBox="1"/>
          <p:nvPr/>
        </p:nvSpPr>
        <p:spPr>
          <a:xfrm>
            <a:off x="198259" y="4303455"/>
            <a:ext cx="1139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Condițiile de participare se stabilesc pe baza condițiilor de ocupare a funcției publice și a competențelor specifice din fișa postului corespunzătoare funcției publice pentru care se organizează etapa de selecție.</a:t>
            </a: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lang="ro-RO" sz="2000" noProof="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D24E190-B0D3-C43A-3CC4-58CA4F2FCE49}"/>
              </a:ext>
            </a:extLst>
          </p:cNvPr>
          <p:cNvSpPr txBox="1"/>
          <p:nvPr/>
        </p:nvSpPr>
        <p:spPr>
          <a:xfrm>
            <a:off x="608723" y="2183466"/>
            <a:ext cx="4021601" cy="405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200" noProof="0" dirty="0">
                <a:solidFill>
                  <a:schemeClr val="tx2"/>
                </a:solidFill>
                <a:latin typeface="Arial Bold"/>
              </a:rPr>
              <a:t>Etapa de selecție</a:t>
            </a: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6F508C0D-BD60-E3EB-7C3C-74FE75991FFA}"/>
              </a:ext>
            </a:extLst>
          </p:cNvPr>
          <p:cNvSpPr/>
          <p:nvPr/>
        </p:nvSpPr>
        <p:spPr>
          <a:xfrm rot="8179844">
            <a:off x="4657263" y="1622141"/>
            <a:ext cx="1171399" cy="1122650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4CEFD21-015D-FE2D-FE95-D26FB220113D}"/>
              </a:ext>
            </a:extLst>
          </p:cNvPr>
          <p:cNvSpPr/>
          <p:nvPr/>
        </p:nvSpPr>
        <p:spPr>
          <a:xfrm rot="8179844">
            <a:off x="4676795" y="2145765"/>
            <a:ext cx="1171399" cy="1122650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F93E32D-53C0-4450-ED12-EEFDC7EAB35F}"/>
              </a:ext>
            </a:extLst>
          </p:cNvPr>
          <p:cNvSpPr/>
          <p:nvPr/>
        </p:nvSpPr>
        <p:spPr>
          <a:xfrm rot="8179844">
            <a:off x="4639859" y="2675558"/>
            <a:ext cx="1171399" cy="1122650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1358765526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76E1C-FA0B-854B-E8B4-59DBD1A4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9FEEE38-0473-6867-6665-18379337908C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Verificarea eligibilității</a:t>
            </a:r>
          </a:p>
        </p:txBody>
      </p:sp>
      <p:sp>
        <p:nvSpPr>
          <p:cNvPr id="13" name="CasetăText 28">
            <a:extLst>
              <a:ext uri="{FF2B5EF4-FFF2-40B4-BE49-F238E27FC236}">
                <a16:creationId xmlns:a16="http://schemas.microsoft.com/office/drawing/2014/main" id="{D0DB53FE-F756-3788-4EEC-35F066AE49EE}"/>
              </a:ext>
            </a:extLst>
          </p:cNvPr>
          <p:cNvSpPr txBox="1"/>
          <p:nvPr/>
        </p:nvSpPr>
        <p:spPr>
          <a:xfrm>
            <a:off x="395878" y="1169844"/>
            <a:ext cx="11398656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r>
              <a:rPr lang="ro-RO" sz="2000" noProof="0" dirty="0">
                <a:latin typeface="Trebuchet MS" panose="020B0603020202020204" pitchFamily="34" charset="0"/>
              </a:rPr>
              <a:t>Evaluarea se realizează online prin intermediul platformei informatice de concurs.</a:t>
            </a: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r>
              <a:rPr lang="ro-RO" sz="2000" noProof="0" dirty="0">
                <a:latin typeface="Trebuchet MS" panose="020B0603020202020204" pitchFamily="34" charset="0"/>
              </a:rPr>
              <a:t>Constă în verificarea îndeplinirii condițiilor de participare, inclusiv a competențelor specifice, după caz, pe baza documentelor din dosarele de concurs.</a:t>
            </a: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r>
              <a:rPr lang="ro-RO" sz="2000" noProof="0" dirty="0">
                <a:latin typeface="Trebuchet MS" panose="020B0603020202020204" pitchFamily="34" charset="0"/>
              </a:rPr>
              <a:t>Comisia de concurs verifică eligibilitatea candidaților </a:t>
            </a:r>
            <a:r>
              <a:rPr lang="ro-RO" sz="2000" b="1" noProof="0" dirty="0">
                <a:latin typeface="Trebuchet MS" panose="020B0603020202020204" pitchFamily="34" charset="0"/>
              </a:rPr>
              <a:t>în termen de maximum 5 zile lucrătoare</a:t>
            </a:r>
            <a:r>
              <a:rPr lang="ro-RO" sz="2000" noProof="0" dirty="0">
                <a:latin typeface="Trebuchet MS" panose="020B0603020202020204" pitchFamily="34" charset="0"/>
              </a:rPr>
              <a:t>, de la data expirării perioadei de constituire a dosarelor de concurs.</a:t>
            </a: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r>
              <a:rPr lang="ro-RO" sz="2000" noProof="0" dirty="0">
                <a:latin typeface="Trebuchet MS" panose="020B0603020202020204" pitchFamily="34" charset="0"/>
              </a:rPr>
              <a:t>Membrii comisiei de concurs pot solicita candidaților alte documente relevante, prin intermediul platformei informatice de concurs, în termen de maximum 2 zile lucrătoare, de la expirarea perioadei de constituire a dosarelor de concurs.</a:t>
            </a: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 marL="82550" lvl="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defRPr/>
            </a:pPr>
            <a:r>
              <a:rPr lang="ro-RO" sz="2000" noProof="0" dirty="0">
                <a:latin typeface="Trebuchet MS" panose="020B0603020202020204" pitchFamily="34" charset="0"/>
              </a:rPr>
              <a:t>Candidatul are termen de răspuns, 1 zi lucrătoare de la data solicitării, tot prin intermediul platformei informatice de concurs.</a:t>
            </a: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lang="ro-RO" sz="2000" noProof="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01689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865B-969D-B4ED-7473-067AE75B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E1E273E5-47D0-451F-5E2D-25FEE66454B6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Verificarea eligibilității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174863-9E2F-A01D-36F6-9ADB3631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2" y="1296138"/>
            <a:ext cx="11205739" cy="2679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5B160-4269-BAA1-B66B-41E2E0AE7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2" y="4251062"/>
            <a:ext cx="11205739" cy="227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12391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E5F6-280B-D5E4-86DF-D91EA7F12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CFFC0472-8F9F-0541-A377-5F85FC7B94B2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Verificarea eligibilității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078D6-1CB7-E5C0-01FC-C1A99877B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984" y="1149804"/>
            <a:ext cx="10189030" cy="274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0EA7AA-6A64-2D4F-2337-6A736A3FC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0" y="3890847"/>
            <a:ext cx="10184444" cy="26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65916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B21F6-FE5D-2E95-36AB-02FD4ED00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1C5ED3B-48FD-E3AF-FC93-4F59DDA7298F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scrisă</a:t>
            </a:r>
          </a:p>
        </p:txBody>
      </p:sp>
      <p:pic>
        <p:nvPicPr>
          <p:cNvPr id="2" name="Imagine 19">
            <a:extLst>
              <a:ext uri="{FF2B5EF4-FFF2-40B4-BE49-F238E27FC236}">
                <a16:creationId xmlns:a16="http://schemas.microsoft.com/office/drawing/2014/main" id="{C83BED20-369C-D8CF-F8F9-8863BCAB1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9" y="1306285"/>
            <a:ext cx="4071256" cy="4658634"/>
          </a:xfrm>
          <a:prstGeom prst="rect">
            <a:avLst/>
          </a:prstGeom>
        </p:spPr>
      </p:pic>
      <p:sp>
        <p:nvSpPr>
          <p:cNvPr id="4" name="CasetăText 17">
            <a:extLst>
              <a:ext uri="{FF2B5EF4-FFF2-40B4-BE49-F238E27FC236}">
                <a16:creationId xmlns:a16="http://schemas.microsoft.com/office/drawing/2014/main" id="{19734F89-72BC-D878-C532-64179613CAB0}"/>
              </a:ext>
            </a:extLst>
          </p:cNvPr>
          <p:cNvSpPr txBox="1"/>
          <p:nvPr/>
        </p:nvSpPr>
        <p:spPr>
          <a:xfrm>
            <a:off x="4484914" y="1230994"/>
            <a:ext cx="7495041" cy="4733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Poate consta în: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 în redactarea unei lucrări scrise de sinteză;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ro-RO" altLang="en-US" sz="1500" dirty="0">
                <a:latin typeface="Trebuchet MS" panose="020B0603020202020204" pitchFamily="34" charset="0"/>
              </a:rPr>
              <a:t> î</a:t>
            </a: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n rezolvarea unor teste-grilă;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ro-RO" altLang="en-US" sz="1500" dirty="0">
                <a:latin typeface="Trebuchet MS" panose="020B0603020202020204" pitchFamily="34" charset="0"/>
              </a:rPr>
              <a:t> î</a:t>
            </a: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n teste cu întrebări deschise și/sau exerciții  care constau în rezolvarea unor situații practice;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Se verifică cunoștințele de specialitate teoretice, precum și abilitățile specifice, practice;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Punctajul maxim stabilit pentru subiectele de sinteză nu poate depăși 30% din totalul punctajului probei scrise.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Subiectele stabilite de membri vor fi extrase automat prin instrumente informatice puse la dispoziție de ANFP</a:t>
            </a:r>
            <a:r>
              <a:rPr lang="ro-RO" altLang="en-US" sz="1500" dirty="0">
                <a:latin typeface="Trebuchet MS" panose="020B0603020202020204" pitchFamily="34" charset="0"/>
              </a:rPr>
              <a:t>, respectiv prin platforma informatică de concurs</a:t>
            </a:r>
            <a:r>
              <a:rPr kumimoji="0" lang="ro-RO" alt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827140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148F-D7C8-C6D5-86EF-BC1C56184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86D135DC-B67C-20FE-324C-55AB2E8C7D4B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scrisă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24395-2990-19C4-8208-BE138FDCF99E}"/>
              </a:ext>
            </a:extLst>
          </p:cNvPr>
          <p:cNvSpPr txBox="1"/>
          <p:nvPr/>
        </p:nvSpPr>
        <p:spPr>
          <a:xfrm>
            <a:off x="599207" y="1202130"/>
            <a:ext cx="10991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>
                <a:latin typeface="Trebuchet MS" panose="020B0603020202020204" pitchFamily="34" charset="0"/>
              </a:rPr>
              <a:t>Solicitare de </a:t>
            </a:r>
            <a:r>
              <a:rPr lang="ro-RO" sz="2000" u="sng" dirty="0">
                <a:latin typeface="Trebuchet MS" panose="020B0603020202020204" pitchFamily="34" charset="0"/>
              </a:rPr>
              <a:t>amânare a probei scrise</a:t>
            </a:r>
            <a:r>
              <a:rPr lang="ro-RO" sz="2000" dirty="0">
                <a:latin typeface="Trebuchet MS" panose="020B0603020202020204" pitchFamily="34" charset="0"/>
              </a:rPr>
              <a:t>:</a:t>
            </a:r>
          </a:p>
          <a:p>
            <a:pPr algn="just"/>
            <a:r>
              <a:rPr lang="ro-RO" sz="2000" dirty="0">
                <a:latin typeface="Trebuchet MS" panose="020B0603020202020204" pitchFamily="34" charset="0"/>
              </a:rPr>
              <a:t>-se realizează de către secretarul comisiei de concurs, înainte de data și ora stabilită pentru probă scrisă;</a:t>
            </a:r>
          </a:p>
          <a:p>
            <a:pPr algn="just"/>
            <a:r>
              <a:rPr lang="ro-RO" sz="2000" dirty="0">
                <a:latin typeface="Trebuchet MS" panose="020B0603020202020204" pitchFamily="34" charset="0"/>
              </a:rPr>
              <a:t>-se va încărca adresa aprobată de conducătorul instituției cu privire la amânare, urmând ca aceasta să fie supusă aprobării ANFP;</a:t>
            </a:r>
          </a:p>
          <a:p>
            <a:pPr algn="just"/>
            <a:r>
              <a:rPr lang="ro-RO" sz="2000" dirty="0">
                <a:latin typeface="Trebuchet MS" panose="020B0603020202020204" pitchFamily="34" charset="0"/>
              </a:rPr>
              <a:t>- art. 128 din Anexa nr. 10 la Codul administrativ, raportat la art. 471 din Codul administrativ.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FE0EF-873A-13C6-D2A9-28A5E678E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46" y="3193447"/>
            <a:ext cx="11230429" cy="329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2020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u 2">
            <a:extLst>
              <a:ext uri="{FF2B5EF4-FFF2-40B4-BE49-F238E27FC236}">
                <a16:creationId xmlns:a16="http://schemas.microsoft.com/office/drawing/2014/main" id="{0EEC1A94-B7B8-C1A8-AE68-1DD061E6A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234" y="889458"/>
            <a:ext cx="10140995" cy="502027"/>
          </a:xfrm>
        </p:spPr>
        <p:txBody>
          <a:bodyPr/>
          <a:lstStyle/>
          <a:p>
            <a:pPr>
              <a:lnSpc>
                <a:spcPts val="4480"/>
              </a:lnSpc>
            </a:pPr>
            <a:r>
              <a:rPr lang="ro-RO" sz="2000" dirty="0">
                <a:solidFill>
                  <a:srgbClr val="7FD5F5"/>
                </a:solidFill>
                <a:latin typeface="Arial Bold"/>
              </a:rPr>
              <a:t>Planificare Strategică: Planul de Recrutare a funcționarilor publici și a Planul de promovare în funcții publice de conducere, pentru perioada 2025-2026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153073F0-13D8-A06E-046B-789A1D3B49FF}"/>
              </a:ext>
            </a:extLst>
          </p:cNvPr>
          <p:cNvSpPr txBox="1"/>
          <p:nvPr/>
        </p:nvSpPr>
        <p:spPr>
          <a:xfrm>
            <a:off x="3658465" y="2088021"/>
            <a:ext cx="4290149" cy="241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</a:pPr>
            <a:r>
              <a:rPr lang="ro-RO" sz="1398" dirty="0">
                <a:solidFill>
                  <a:srgbClr val="003399"/>
                </a:solidFill>
                <a:latin typeface="Arial Italics"/>
              </a:rPr>
              <a:t>Aprobat prin de Hotărârea de Gvern nr. 298/2025 </a:t>
            </a:r>
            <a:endParaRPr lang="en-US" sz="1398" dirty="0">
              <a:solidFill>
                <a:srgbClr val="003399"/>
              </a:solidFill>
              <a:latin typeface="Arial Itali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B1351-1289-77F2-1C82-68803E00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857" y="2510546"/>
            <a:ext cx="6556854" cy="34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3199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590EC-1D76-1468-85F1-563983E53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C0F51EC2-13DC-4B64-D507-2C3F9E5A93D4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scrisă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DCEBF-4CCC-F9F2-0A76-B971CE6E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96"/>
          <a:stretch>
            <a:fillRect/>
          </a:stretch>
        </p:blipFill>
        <p:spPr>
          <a:xfrm>
            <a:off x="173089" y="1486526"/>
            <a:ext cx="11249654" cy="2374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D9553-A8F7-EB75-16E7-5AC51B588D54}"/>
              </a:ext>
            </a:extLst>
          </p:cNvPr>
          <p:cNvSpPr txBox="1"/>
          <p:nvPr/>
        </p:nvSpPr>
        <p:spPr>
          <a:xfrm>
            <a:off x="310270" y="111031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latin typeface="Trebuchet MS" panose="020B0603020202020204" pitchFamily="34" charset="0"/>
              </a:rPr>
              <a:t>I. Definire structură subiecte – secretarul comisiei de concurs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516FB-D0F4-79AF-49F7-76B9D340595D}"/>
              </a:ext>
            </a:extLst>
          </p:cNvPr>
          <p:cNvSpPr txBox="1"/>
          <p:nvPr/>
        </p:nvSpPr>
        <p:spPr>
          <a:xfrm>
            <a:off x="310269" y="3802644"/>
            <a:ext cx="1172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latin typeface="Trebuchet MS" panose="020B0603020202020204" pitchFamily="34" charset="0"/>
              </a:rPr>
              <a:t>II. Adăugare propuneri subiecte – membrii comisiei de concurs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32F437-A839-342B-B8E4-FA7315DA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42"/>
          <a:stretch>
            <a:fillRect/>
          </a:stretch>
        </p:blipFill>
        <p:spPr>
          <a:xfrm>
            <a:off x="173089" y="4202754"/>
            <a:ext cx="11249654" cy="25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52598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89F79-B8F5-C981-6CC1-AE5B17D2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D9AC4A7F-B693-9F61-B6F8-5501D7443A6F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scrisă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6A08-A4D9-6052-E04F-5D004693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6" y="1149805"/>
            <a:ext cx="10202700" cy="47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09955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DC35-8E98-7421-BDDF-B053AE164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F4B8C13A-CE56-276D-6AE5-4E0D4188C143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scrisă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FBCC3-2551-E102-6C03-633BF0F6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26" y="1262743"/>
            <a:ext cx="11182959" cy="46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4884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E25BE-6444-52C1-9CF4-0852BB59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22C36DCA-0477-0958-CEF0-884CFDC8BE80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Proba interviu</a:t>
            </a:r>
          </a:p>
        </p:txBody>
      </p:sp>
      <p:sp>
        <p:nvSpPr>
          <p:cNvPr id="4" name="CasetăText 13">
            <a:extLst>
              <a:ext uri="{FF2B5EF4-FFF2-40B4-BE49-F238E27FC236}">
                <a16:creationId xmlns:a16="http://schemas.microsoft.com/office/drawing/2014/main" id="{11F8F92C-9198-3B75-7B28-E012DD245A36}"/>
              </a:ext>
            </a:extLst>
          </p:cNvPr>
          <p:cNvSpPr txBox="1"/>
          <p:nvPr/>
        </p:nvSpPr>
        <p:spPr>
          <a:xfrm>
            <a:off x="143829" y="1183240"/>
            <a:ext cx="11714342" cy="459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verifică îndeplinirea </a:t>
            </a:r>
            <a:r>
              <a:rPr kumimoji="0" lang="ro-RO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competențelor specifice </a:t>
            </a: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 </a:t>
            </a:r>
            <a:r>
              <a:rPr kumimoji="0" lang="ro-RO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motivația candidaților.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realizează </a:t>
            </a:r>
            <a:r>
              <a:rPr kumimoji="0" lang="ro-RO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conform planului de interviu</a:t>
            </a: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întocmit de comisia de concurs, pe baza criteriilor de evaluare: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Capacitatea de analiză și sinteză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Abilități de comunicare orală specifică domeniului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Motivația candidatului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Comportamentul în situații de criză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Orice alte atitudini, aptitudini și abilități care dovedesc îndeplinirea competenței specifice</a:t>
            </a: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funcțiile publice de conducere /funcțiile din categoria înalților funcționari publici</a:t>
            </a: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se adaugă: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Exercitarea controlului decizional;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Experiența profesională și managerială a candidaților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1344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E7B97-458A-40CF-727C-D9D0E2920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8A326ECD-4344-486B-9371-AE35B0140CDD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it-IT" sz="2500" noProof="0" dirty="0">
                <a:solidFill>
                  <a:srgbClr val="7FD5F5"/>
                </a:solidFill>
                <a:latin typeface="Arial Bold"/>
              </a:rPr>
              <a:t>Notarea probelor și comunicarea rezultatelor</a:t>
            </a:r>
          </a:p>
        </p:txBody>
      </p:sp>
      <p:sp>
        <p:nvSpPr>
          <p:cNvPr id="2" name="CasetăText 22">
            <a:extLst>
              <a:ext uri="{FF2B5EF4-FFF2-40B4-BE49-F238E27FC236}">
                <a16:creationId xmlns:a16="http://schemas.microsoft.com/office/drawing/2014/main" id="{CC11AF5F-22E4-2548-B08A-5457BF95987F}"/>
              </a:ext>
            </a:extLst>
          </p:cNvPr>
          <p:cNvSpPr txBox="1"/>
          <p:nvPr/>
        </p:nvSpPr>
        <p:spPr>
          <a:xfrm>
            <a:off x="246742" y="1333151"/>
            <a:ext cx="8128000" cy="459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marR="0" lvl="0" indent="-282575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proba scrisă/interviu punctajul este de maximum 100 de puncte;</a:t>
            </a:r>
          </a:p>
          <a:p>
            <a:pPr marL="365125" marR="0" lvl="0" indent="-282575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Sunt declarați ”admis” la proba scrisă/interviu, candidații care au obținut: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a) minimum 60 de puncte - pentru ocuparea funcțiilor publice de execuție;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b) minimum 70 de puncte - </a:t>
            </a:r>
            <a:r>
              <a:rPr kumimoji="0" lang="pt-BR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ocuparea funcțiilor publice de </a:t>
            </a: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conducere, respectiv a funcțiilor publice din categoria înalților funcționari publici</a:t>
            </a:r>
            <a:r>
              <a:rPr lang="ro-RO" altLang="en-US" sz="2000" dirty="0">
                <a:latin typeface="Trebuchet MS" panose="020B0603020202020204" pitchFamily="34" charset="0"/>
              </a:rPr>
              <a:t>.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lang="ro-RO" altLang="en-US" sz="2000" dirty="0">
                <a:latin typeface="Trebuchet MS" panose="020B0603020202020204" pitchFamily="34" charset="0"/>
              </a:rPr>
              <a:t>Comunicarea rezultatelor se realizează prin intermediul platformei informatice de concurs și pe site-ul instituției organizatoare.</a:t>
            </a:r>
            <a:endParaRPr kumimoji="0" lang="ro-RO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ine 23">
            <a:extLst>
              <a:ext uri="{FF2B5EF4-FFF2-40B4-BE49-F238E27FC236}">
                <a16:creationId xmlns:a16="http://schemas.microsoft.com/office/drawing/2014/main" id="{F0126659-CCBC-1CDA-68B0-19D77370F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3" y="1819874"/>
            <a:ext cx="271295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98299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5249-0602-926F-D335-DF21F57D0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4558F5E1-AD87-41EB-A6FF-E780A5F19799}"/>
              </a:ext>
            </a:extLst>
          </p:cNvPr>
          <p:cNvSpPr txBox="1"/>
          <p:nvPr/>
        </p:nvSpPr>
        <p:spPr>
          <a:xfrm>
            <a:off x="1819404" y="749759"/>
            <a:ext cx="8873995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it-IT" sz="2500" noProof="0" dirty="0">
                <a:solidFill>
                  <a:srgbClr val="7FD5F5"/>
                </a:solidFill>
                <a:latin typeface="Arial Bold"/>
              </a:rPr>
              <a:t>Finalizarea concursului pe post </a:t>
            </a:r>
          </a:p>
        </p:txBody>
      </p:sp>
      <p:sp>
        <p:nvSpPr>
          <p:cNvPr id="2" name="CasetăText 22">
            <a:extLst>
              <a:ext uri="{FF2B5EF4-FFF2-40B4-BE49-F238E27FC236}">
                <a16:creationId xmlns:a16="http://schemas.microsoft.com/office/drawing/2014/main" id="{1228046A-F23F-1A50-D752-54AC27B8DA2C}"/>
              </a:ext>
            </a:extLst>
          </p:cNvPr>
          <p:cNvSpPr txBox="1"/>
          <p:nvPr/>
        </p:nvSpPr>
        <p:spPr>
          <a:xfrm>
            <a:off x="246741" y="1333151"/>
            <a:ext cx="11698515" cy="82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algn="ctr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După publicarea tuturor rezultatelor în platforma informatică de concurs statusul concursului trebuie să figureze FINALIZAT.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99EFD-1180-81BF-A663-50ECB669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05" y="2157672"/>
            <a:ext cx="10160002" cy="37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2286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DF45A-CD22-6EB3-0426-ED3D1C5F2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F645EB4F-C94F-9536-BB38-FCCCADDE3BF4}"/>
              </a:ext>
            </a:extLst>
          </p:cNvPr>
          <p:cNvSpPr txBox="1"/>
          <p:nvPr/>
        </p:nvSpPr>
        <p:spPr>
          <a:xfrm>
            <a:off x="3536786" y="841432"/>
            <a:ext cx="5439228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it-IT" sz="2500" noProof="0" dirty="0">
                <a:solidFill>
                  <a:srgbClr val="7FD5F5"/>
                </a:solidFill>
                <a:latin typeface="Arial Bold"/>
              </a:rPr>
              <a:t>Raportul final al concursului</a:t>
            </a:r>
          </a:p>
        </p:txBody>
      </p:sp>
      <p:sp>
        <p:nvSpPr>
          <p:cNvPr id="2" name="CasetăText 22">
            <a:extLst>
              <a:ext uri="{FF2B5EF4-FFF2-40B4-BE49-F238E27FC236}">
                <a16:creationId xmlns:a16="http://schemas.microsoft.com/office/drawing/2014/main" id="{F4847DA1-5785-6DBF-F45C-C7A7A57E203B}"/>
              </a:ext>
            </a:extLst>
          </p:cNvPr>
          <p:cNvSpPr txBox="1"/>
          <p:nvPr/>
        </p:nvSpPr>
        <p:spPr>
          <a:xfrm>
            <a:off x="246741" y="1333151"/>
            <a:ext cx="11698515" cy="82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algn="ctr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a putea încărca raport final al concursului secretarul va accesa secțiunea “Raport final concursuri” din partea stângă a ecranului.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E9B97-17B4-6230-7D22-5A448C22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5" y="2341018"/>
            <a:ext cx="11696931" cy="41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4560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99A60-D943-CDA8-2BB8-03A2D53A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8C3BD79-6F7D-1B70-C1E0-030D00F7098F}"/>
              </a:ext>
            </a:extLst>
          </p:cNvPr>
          <p:cNvSpPr txBox="1"/>
          <p:nvPr/>
        </p:nvSpPr>
        <p:spPr>
          <a:xfrm>
            <a:off x="2450564" y="841432"/>
            <a:ext cx="7611671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Dispoziții speciale pentru persoane cu dizabilități</a:t>
            </a:r>
          </a:p>
        </p:txBody>
      </p:sp>
      <p:sp>
        <p:nvSpPr>
          <p:cNvPr id="2" name="CasetăText 22">
            <a:extLst>
              <a:ext uri="{FF2B5EF4-FFF2-40B4-BE49-F238E27FC236}">
                <a16:creationId xmlns:a16="http://schemas.microsoft.com/office/drawing/2014/main" id="{9416E258-506F-6A9F-3E7A-B2F8BD8844AF}"/>
              </a:ext>
            </a:extLst>
          </p:cNvPr>
          <p:cNvSpPr txBox="1"/>
          <p:nvPr/>
        </p:nvSpPr>
        <p:spPr>
          <a:xfrm>
            <a:off x="377370" y="2044352"/>
            <a:ext cx="6531430" cy="318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Concursul pentru ocuparea unor funcții publice vacante oferă acces neîngrădit pentru persoanele cu dizabilități.</a:t>
            </a:r>
          </a:p>
          <a:p>
            <a:pPr>
              <a:lnSpc>
                <a:spcPts val="2659"/>
              </a:lnSpc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Acestora li se pun la dispoziție echipamente de accesibilitate pentru toate probele de concurs.</a:t>
            </a:r>
          </a:p>
          <a:p>
            <a:pPr>
              <a:lnSpc>
                <a:spcPts val="2659"/>
              </a:lnSpc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>
              <a:lnSpc>
                <a:spcPts val="2659"/>
              </a:lnSpc>
            </a:pPr>
            <a:r>
              <a:rPr lang="ro-RO" sz="2000" i="1" noProof="0" dirty="0">
                <a:latin typeface="Trebuchet MS" panose="020B0603020202020204" pitchFamily="34" charset="0"/>
              </a:rPr>
              <a:t>A se vedea capitolul IX din Anexa nr. 10 la Codul administrativ, cu modificările și completrile ulterioare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D6381AF4-9AB1-9D83-DF2E-B21DD893F8AB}"/>
              </a:ext>
            </a:extLst>
          </p:cNvPr>
          <p:cNvGrpSpPr/>
          <p:nvPr/>
        </p:nvGrpSpPr>
        <p:grpSpPr>
          <a:xfrm>
            <a:off x="7271657" y="1380671"/>
            <a:ext cx="4541386" cy="4889500"/>
            <a:chOff x="0" y="0"/>
            <a:chExt cx="9993085" cy="699516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2CC2C36F-56DC-A160-2158-092E444ED926}"/>
                </a:ext>
              </a:extLst>
            </p:cNvPr>
            <p:cNvSpPr/>
            <p:nvPr/>
          </p:nvSpPr>
          <p:spPr>
            <a:xfrm>
              <a:off x="0" y="0"/>
              <a:ext cx="9993123" cy="6995160"/>
            </a:xfrm>
            <a:custGeom>
              <a:avLst/>
              <a:gdLst/>
              <a:ahLst/>
              <a:cxnLst/>
              <a:rect l="l" t="t" r="r" b="b"/>
              <a:pathLst>
                <a:path w="9993123" h="6995160">
                  <a:moveTo>
                    <a:pt x="0" y="5396230"/>
                  </a:moveTo>
                  <a:lnTo>
                    <a:pt x="0" y="1598930"/>
                  </a:lnTo>
                  <a:cubicBezTo>
                    <a:pt x="0" y="715518"/>
                    <a:pt x="715518" y="0"/>
                    <a:pt x="1598930" y="0"/>
                  </a:cubicBezTo>
                  <a:lnTo>
                    <a:pt x="8394192" y="0"/>
                  </a:lnTo>
                  <a:cubicBezTo>
                    <a:pt x="9277604" y="0"/>
                    <a:pt x="9993123" y="715518"/>
                    <a:pt x="9993123" y="1598930"/>
                  </a:cubicBezTo>
                  <a:lnTo>
                    <a:pt x="9993123" y="5396230"/>
                  </a:lnTo>
                  <a:cubicBezTo>
                    <a:pt x="9993123" y="6279642"/>
                    <a:pt x="9277604" y="6995160"/>
                    <a:pt x="8394192" y="6995160"/>
                  </a:cubicBezTo>
                  <a:lnTo>
                    <a:pt x="1598930" y="6995160"/>
                  </a:lnTo>
                  <a:cubicBezTo>
                    <a:pt x="715518" y="6995160"/>
                    <a:pt x="0" y="6279642"/>
                    <a:pt x="0" y="5396230"/>
                  </a:cubicBezTo>
                  <a:close/>
                </a:path>
              </a:pathLst>
            </a:custGeom>
            <a:blipFill>
              <a:blip r:embed="rId2">
                <a:alphaModFix amt="74000"/>
              </a:blip>
              <a:stretch>
                <a:fillRect l="-2499" r="-2499"/>
              </a:stretch>
            </a:blipFill>
          </p:spPr>
          <p:txBody>
            <a:bodyPr/>
            <a:lstStyle/>
            <a:p>
              <a:endParaRPr lang="ro-R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51563631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2A3ED-0517-123D-262C-18D57A32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9A0C0DD-094E-7BBB-43CD-E3BA67930857}"/>
              </a:ext>
            </a:extLst>
          </p:cNvPr>
          <p:cNvSpPr txBox="1"/>
          <p:nvPr/>
        </p:nvSpPr>
        <p:spPr>
          <a:xfrm>
            <a:off x="2450564" y="841432"/>
            <a:ext cx="7611671" cy="40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500" noProof="0" dirty="0">
                <a:solidFill>
                  <a:srgbClr val="7FD5F5"/>
                </a:solidFill>
                <a:latin typeface="Arial Bold"/>
              </a:rPr>
              <a:t>Numirea funcționarilor publici</a:t>
            </a:r>
          </a:p>
        </p:txBody>
      </p:sp>
      <p:sp>
        <p:nvSpPr>
          <p:cNvPr id="2" name="CasetăText 22">
            <a:extLst>
              <a:ext uri="{FF2B5EF4-FFF2-40B4-BE49-F238E27FC236}">
                <a16:creationId xmlns:a16="http://schemas.microsoft.com/office/drawing/2014/main" id="{BA9A3DF1-1201-65C9-7963-647724404403}"/>
              </a:ext>
            </a:extLst>
          </p:cNvPr>
          <p:cNvSpPr txBox="1"/>
          <p:nvPr/>
        </p:nvSpPr>
        <p:spPr>
          <a:xfrm>
            <a:off x="217713" y="1579895"/>
            <a:ext cx="6531430" cy="421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Candidatul declarat admis are obligația prezentării, în original, a documentelor din dosarul de concurs electronic, în termen de 10 zile lucrătoare de la data afişării rezultatelor finale ale etapei de selecţie.</a:t>
            </a:r>
          </a:p>
          <a:p>
            <a:pPr>
              <a:lnSpc>
                <a:spcPts val="2659"/>
              </a:lnSpc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Dacă nu va depune documentele va fi declarat admis următorul candidat din lista cuprinzând punctajele finale ale etapei de selecție, dacă acesta există.</a:t>
            </a:r>
          </a:p>
          <a:p>
            <a:pPr>
              <a:lnSpc>
                <a:spcPts val="2659"/>
              </a:lnSpc>
            </a:pPr>
            <a:endParaRPr lang="ro-RO" sz="2000" noProof="0" dirty="0">
              <a:latin typeface="Trebuchet MS" panose="020B0603020202020204" pitchFamily="34" charset="0"/>
            </a:endParaRPr>
          </a:p>
          <a:p>
            <a:pPr>
              <a:lnSpc>
                <a:spcPts val="2659"/>
              </a:lnSpc>
            </a:pPr>
            <a:r>
              <a:rPr lang="ro-RO" sz="2000" noProof="0" dirty="0">
                <a:latin typeface="Trebuchet MS" panose="020B0603020202020204" pitchFamily="34" charset="0"/>
              </a:rPr>
              <a:t>Emiterea actului administrativ de numire în funcție publică se face în termen de cel mult 10 zile lucrătoare de la data comunicării propunerii de numire.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6BCC70EF-63E8-EF21-38C9-61BA747C9517}"/>
              </a:ext>
            </a:extLst>
          </p:cNvPr>
          <p:cNvGrpSpPr/>
          <p:nvPr/>
        </p:nvGrpSpPr>
        <p:grpSpPr>
          <a:xfrm>
            <a:off x="6473370" y="1734842"/>
            <a:ext cx="5689601" cy="3543263"/>
            <a:chOff x="0" y="0"/>
            <a:chExt cx="11007796" cy="505161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5296F8C-33AF-FEFA-6376-E718756250EF}"/>
                </a:ext>
              </a:extLst>
            </p:cNvPr>
            <p:cNvSpPr/>
            <p:nvPr/>
          </p:nvSpPr>
          <p:spPr>
            <a:xfrm>
              <a:off x="0" y="0"/>
              <a:ext cx="11007852" cy="5051679"/>
            </a:xfrm>
            <a:custGeom>
              <a:avLst/>
              <a:gdLst/>
              <a:ahLst/>
              <a:cxnLst/>
              <a:rect l="l" t="t" r="r" b="b"/>
              <a:pathLst>
                <a:path w="11007852" h="5051679">
                  <a:moveTo>
                    <a:pt x="10955655" y="2346833"/>
                  </a:moveTo>
                  <a:cubicBezTo>
                    <a:pt x="10909047" y="1833626"/>
                    <a:pt x="10573258" y="1380236"/>
                    <a:pt x="10150856" y="1084199"/>
                  </a:cubicBezTo>
                  <a:cubicBezTo>
                    <a:pt x="9728454" y="788162"/>
                    <a:pt x="9227439" y="629666"/>
                    <a:pt x="8728583" y="502158"/>
                  </a:cubicBezTo>
                  <a:cubicBezTo>
                    <a:pt x="7295261" y="137414"/>
                    <a:pt x="5804281" y="0"/>
                    <a:pt x="4327779" y="96393"/>
                  </a:cubicBezTo>
                  <a:cubicBezTo>
                    <a:pt x="3399917" y="107442"/>
                    <a:pt x="3221482" y="233807"/>
                    <a:pt x="2314702" y="429006"/>
                  </a:cubicBezTo>
                  <a:cubicBezTo>
                    <a:pt x="1763776" y="546481"/>
                    <a:pt x="1192911" y="713867"/>
                    <a:pt x="800481" y="1117346"/>
                  </a:cubicBezTo>
                  <a:cubicBezTo>
                    <a:pt x="0" y="1941068"/>
                    <a:pt x="349250" y="3420999"/>
                    <a:pt x="1238250" y="4147058"/>
                  </a:cubicBezTo>
                  <a:cubicBezTo>
                    <a:pt x="2127250" y="4873117"/>
                    <a:pt x="3348863" y="5019421"/>
                    <a:pt x="4497324" y="5033899"/>
                  </a:cubicBezTo>
                  <a:cubicBezTo>
                    <a:pt x="5887466" y="5051679"/>
                    <a:pt x="7285355" y="4916424"/>
                    <a:pt x="8631047" y="4565015"/>
                  </a:cubicBezTo>
                  <a:cubicBezTo>
                    <a:pt x="9196451" y="4417568"/>
                    <a:pt x="9765030" y="4224655"/>
                    <a:pt x="10221849" y="3861054"/>
                  </a:cubicBezTo>
                  <a:cubicBezTo>
                    <a:pt x="10677398" y="3496310"/>
                    <a:pt x="11007852" y="2928747"/>
                    <a:pt x="10955655" y="2346833"/>
                  </a:cubicBezTo>
                  <a:close/>
                </a:path>
              </a:pathLst>
            </a:custGeom>
            <a:blipFill>
              <a:blip r:embed="rId2">
                <a:alphaModFix amt="62000"/>
              </a:blip>
              <a:stretch>
                <a:fillRect l="-3321" t="-61273" r="-440" b="-6026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84182743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EA23-6620-7769-9074-4769837C2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hlinkClick r:id="rId2" tooltip="https://www.facebook.com/ConcursNationalANFP"/>
            <a:extLst>
              <a:ext uri="{FF2B5EF4-FFF2-40B4-BE49-F238E27FC236}">
                <a16:creationId xmlns:a16="http://schemas.microsoft.com/office/drawing/2014/main" id="{44E1D00D-9BDC-21B2-6DE6-D4D792BD0913}"/>
              </a:ext>
            </a:extLst>
          </p:cNvPr>
          <p:cNvSpPr/>
          <p:nvPr/>
        </p:nvSpPr>
        <p:spPr>
          <a:xfrm>
            <a:off x="2861384" y="5091013"/>
            <a:ext cx="912330" cy="706028"/>
          </a:xfrm>
          <a:custGeom>
            <a:avLst/>
            <a:gdLst/>
            <a:ahLst/>
            <a:cxnLst/>
            <a:rect l="l" t="t" r="r" b="b"/>
            <a:pathLst>
              <a:path w="856902" h="856902">
                <a:moveTo>
                  <a:pt x="0" y="0"/>
                </a:moveTo>
                <a:lnTo>
                  <a:pt x="856902" y="0"/>
                </a:lnTo>
                <a:lnTo>
                  <a:pt x="856902" y="856902"/>
                </a:lnTo>
                <a:lnTo>
                  <a:pt x="0" y="85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6" name="Freeform 10">
            <a:hlinkClick r:id="rId5" tooltip="https://www.instagram.com/concursnationalanfp/"/>
            <a:extLst>
              <a:ext uri="{FF2B5EF4-FFF2-40B4-BE49-F238E27FC236}">
                <a16:creationId xmlns:a16="http://schemas.microsoft.com/office/drawing/2014/main" id="{2661EA2C-3577-36EF-2D67-C955D9BFBA60}"/>
              </a:ext>
            </a:extLst>
          </p:cNvPr>
          <p:cNvSpPr/>
          <p:nvPr/>
        </p:nvSpPr>
        <p:spPr>
          <a:xfrm>
            <a:off x="4277680" y="5091013"/>
            <a:ext cx="912330" cy="706028"/>
          </a:xfrm>
          <a:custGeom>
            <a:avLst/>
            <a:gdLst/>
            <a:ahLst/>
            <a:cxnLst/>
            <a:rect l="l" t="t" r="r" b="b"/>
            <a:pathLst>
              <a:path w="905592" h="905592">
                <a:moveTo>
                  <a:pt x="0" y="0"/>
                </a:moveTo>
                <a:lnTo>
                  <a:pt x="905591" y="0"/>
                </a:lnTo>
                <a:lnTo>
                  <a:pt x="905591" y="905592"/>
                </a:lnTo>
                <a:lnTo>
                  <a:pt x="0" y="905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8" name="Freeform 11">
            <a:hlinkClick r:id="rId8" tooltip="https://www.linkedin.com/company/100982003/admin/feed/posts/"/>
            <a:extLst>
              <a:ext uri="{FF2B5EF4-FFF2-40B4-BE49-F238E27FC236}">
                <a16:creationId xmlns:a16="http://schemas.microsoft.com/office/drawing/2014/main" id="{F7AB9EA2-64E2-954B-3CE1-36177BF9F439}"/>
              </a:ext>
            </a:extLst>
          </p:cNvPr>
          <p:cNvSpPr/>
          <p:nvPr/>
        </p:nvSpPr>
        <p:spPr>
          <a:xfrm>
            <a:off x="5647544" y="5091013"/>
            <a:ext cx="912329" cy="706028"/>
          </a:xfrm>
          <a:custGeom>
            <a:avLst/>
            <a:gdLst/>
            <a:ahLst/>
            <a:cxnLst/>
            <a:rect l="l" t="t" r="r" b="b"/>
            <a:pathLst>
              <a:path w="905592" h="905592">
                <a:moveTo>
                  <a:pt x="0" y="0"/>
                </a:moveTo>
                <a:lnTo>
                  <a:pt x="905592" y="0"/>
                </a:lnTo>
                <a:lnTo>
                  <a:pt x="905592" y="905592"/>
                </a:lnTo>
                <a:lnTo>
                  <a:pt x="0" y="905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7E809CD-8D84-EB38-D63D-0C59490BA25E}"/>
              </a:ext>
            </a:extLst>
          </p:cNvPr>
          <p:cNvSpPr txBox="1"/>
          <p:nvPr/>
        </p:nvSpPr>
        <p:spPr>
          <a:xfrm>
            <a:off x="431801" y="1747802"/>
            <a:ext cx="11990841" cy="384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ro-RO" sz="2500" noProof="0" dirty="0">
                <a:solidFill>
                  <a:srgbClr val="003399"/>
                </a:solidFill>
                <a:latin typeface="Arial Bold"/>
              </a:rPr>
              <a:t>Portalul Concurs național:    </a:t>
            </a:r>
            <a:r>
              <a:rPr lang="ro-RO" sz="2500" u="sng" noProof="0" dirty="0">
                <a:solidFill>
                  <a:schemeClr val="accent1">
                    <a:lumMod val="75000"/>
                  </a:schemeClr>
                </a:solidFill>
                <a:latin typeface="Arial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https://concurs-national.anfp.gov.ro/</a:t>
            </a:r>
          </a:p>
          <a:p>
            <a:pPr algn="l">
              <a:lnSpc>
                <a:spcPts val="3778"/>
              </a:lnSpc>
            </a:pPr>
            <a:r>
              <a:rPr lang="ro-RO" sz="2500" noProof="0" dirty="0">
                <a:solidFill>
                  <a:srgbClr val="003399"/>
                </a:solidFill>
                <a:latin typeface="Arial Bold"/>
              </a:rPr>
              <a:t>Platforma informatică de concurs:  </a:t>
            </a:r>
            <a:r>
              <a:rPr lang="ro-RO" sz="2500" u="sng" noProof="0" dirty="0">
                <a:solidFill>
                  <a:schemeClr val="accent1">
                    <a:lumMod val="75000"/>
                  </a:schemeClr>
                </a:solidFill>
                <a:latin typeface="Arial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https://platforma-concurs-national.anfp.gov.ro/#/login</a:t>
            </a:r>
          </a:p>
          <a:p>
            <a:pPr algn="l">
              <a:lnSpc>
                <a:spcPts val="3778"/>
              </a:lnSpc>
            </a:pPr>
            <a:r>
              <a:rPr lang="ro-RO" sz="2500" noProof="0" dirty="0">
                <a:solidFill>
                  <a:srgbClr val="003399"/>
                </a:solidFill>
                <a:latin typeface="Arial Bold"/>
              </a:rPr>
              <a:t>Ghidul candidatului: </a:t>
            </a:r>
            <a:r>
              <a:rPr lang="ro-RO" sz="2500" noProof="0" dirty="0">
                <a:solidFill>
                  <a:schemeClr val="accent1">
                    <a:lumMod val="75000"/>
                  </a:schemeClr>
                </a:solidFill>
                <a:latin typeface="Arial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https://concurs-national.anfp.gov.ro/wp-content/uploads/Ghidul-candidatului-CN-2025-2026_28.03.2025_pt-site.pdf</a:t>
            </a:r>
            <a:endParaRPr lang="ro-RO" sz="2500" noProof="0" dirty="0">
              <a:solidFill>
                <a:schemeClr val="accent1">
                  <a:lumMod val="75000"/>
                </a:schemeClr>
              </a:solidFill>
              <a:latin typeface="Arial Bold"/>
            </a:endParaRPr>
          </a:p>
          <a:p>
            <a:pPr algn="l">
              <a:lnSpc>
                <a:spcPts val="3778"/>
              </a:lnSpc>
            </a:pPr>
            <a:r>
              <a:rPr lang="ro-RO" sz="2500" noProof="0" dirty="0">
                <a:solidFill>
                  <a:srgbClr val="003399"/>
                </a:solidFill>
                <a:latin typeface="Arial Bold"/>
              </a:rPr>
              <a:t>Site-ul ANFP:  </a:t>
            </a:r>
            <a:r>
              <a:rPr lang="ro-RO" sz="2500" u="sng" noProof="0" dirty="0">
                <a:solidFill>
                  <a:schemeClr val="accent1">
                    <a:lumMod val="75000"/>
                  </a:schemeClr>
                </a:solidFill>
                <a:latin typeface="Arial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https://www.anfp.gov.ro//</a:t>
            </a:r>
          </a:p>
          <a:p>
            <a:pPr algn="l">
              <a:lnSpc>
                <a:spcPts val="3779"/>
              </a:lnSpc>
            </a:pPr>
            <a:endParaRPr lang="ro-RO" sz="2500" noProof="0" dirty="0">
              <a:solidFill>
                <a:srgbClr val="003399"/>
              </a:solidFill>
              <a:latin typeface="Arial Bold"/>
            </a:endParaRPr>
          </a:p>
          <a:p>
            <a:pPr algn="l">
              <a:lnSpc>
                <a:spcPts val="3779"/>
              </a:lnSpc>
            </a:pPr>
            <a:r>
              <a:rPr lang="ro-RO" sz="2500" noProof="0" dirty="0">
                <a:solidFill>
                  <a:srgbClr val="003399"/>
                </a:solidFill>
                <a:latin typeface="Arial Bold"/>
              </a:rPr>
              <a:t>Social media:</a:t>
            </a:r>
          </a:p>
        </p:txBody>
      </p:sp>
    </p:spTree>
    <p:extLst>
      <p:ext uri="{BB962C8B-B14F-4D97-AF65-F5344CB8AC3E}">
        <p14:creationId xmlns:p14="http://schemas.microsoft.com/office/powerpoint/2010/main" val="185746813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1849-B3D1-E5A0-BEFF-15511DC9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>
            <a:extLst>
              <a:ext uri="{FF2B5EF4-FFF2-40B4-BE49-F238E27FC236}">
                <a16:creationId xmlns:a16="http://schemas.microsoft.com/office/drawing/2014/main" id="{1DEE7D14-E2A3-0C00-2D33-91B5779E65CB}"/>
              </a:ext>
            </a:extLst>
          </p:cNvPr>
          <p:cNvSpPr txBox="1"/>
          <p:nvPr/>
        </p:nvSpPr>
        <p:spPr>
          <a:xfrm>
            <a:off x="783771" y="761059"/>
            <a:ext cx="10406743" cy="108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000" noProof="0" dirty="0">
                <a:solidFill>
                  <a:srgbClr val="7FD5F5"/>
                </a:solidFill>
                <a:latin typeface="Arial Bold"/>
              </a:rPr>
              <a:t>Funcţiile publice incluse în planul </a:t>
            </a:r>
            <a:r>
              <a:rPr lang="en-US" sz="2000" dirty="0">
                <a:solidFill>
                  <a:srgbClr val="7FD5F5"/>
                </a:solidFill>
                <a:latin typeface="Arial Bold"/>
              </a:rPr>
              <a:t>de </a:t>
            </a:r>
            <a:r>
              <a:rPr lang="ro-RO" sz="2000" noProof="0" dirty="0">
                <a:solidFill>
                  <a:srgbClr val="7FD5F5"/>
                </a:solidFill>
                <a:latin typeface="Arial Bold"/>
              </a:rPr>
              <a:t>de Recrutare a funcționarilor publici și a Planul de promovare în funcții publice de conducere</a:t>
            </a:r>
            <a:endParaRPr lang="en-US" sz="20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E15441F8-D91A-D13C-756A-BA800D581D5F}"/>
              </a:ext>
            </a:extLst>
          </p:cNvPr>
          <p:cNvSpPr txBox="1"/>
          <p:nvPr/>
        </p:nvSpPr>
        <p:spPr>
          <a:xfrm>
            <a:off x="-1525600" y="2028676"/>
            <a:ext cx="15025483" cy="32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</a:pPr>
            <a:r>
              <a:rPr lang="ro-RO" sz="1398" noProof="0" dirty="0">
                <a:solidFill>
                  <a:srgbClr val="003399"/>
                </a:solidFill>
                <a:latin typeface="Arial Italics"/>
              </a:rPr>
              <a:t>conform prevederilor anexei 10 la  O.U.G. nr. 57/2019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4725B35-4507-6D04-ECE6-1566EA635B48}"/>
              </a:ext>
            </a:extLst>
          </p:cNvPr>
          <p:cNvSpPr txBox="1"/>
          <p:nvPr/>
        </p:nvSpPr>
        <p:spPr>
          <a:xfrm>
            <a:off x="308145" y="2575784"/>
            <a:ext cx="8211741" cy="3521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a) </a:t>
            </a:r>
            <a:r>
              <a:rPr lang="ro-RO" sz="1899" noProof="0" dirty="0">
                <a:solidFill>
                  <a:srgbClr val="003399"/>
                </a:solidFill>
                <a:latin typeface="Arial"/>
              </a:rPr>
              <a:t>transformate din funcţii publice în funcţii în regim contractual;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b) transformate în funcţii publice din altă clasă sau grad profesional ori prin modificarea în proporție de peste 50% a atribuțiilor aferente funcției publice;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c) reduse, cu excepţia reorganizării prin reducerea posturilor din compartimentul în cadrul căreia este prevăzută funcţia publică respectivă;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d) ocupate prin transfer sau mutare definitivă, în condiţiile legii;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e) ocupate prin aplicarea mobilităţii în cadrul categoriei înalţilor funcţionari publici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. 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B438AD66-BB53-2A7C-117D-8FF11632DDFE}"/>
              </a:ext>
            </a:extLst>
          </p:cNvPr>
          <p:cNvGrpSpPr/>
          <p:nvPr/>
        </p:nvGrpSpPr>
        <p:grpSpPr>
          <a:xfrm>
            <a:off x="8825155" y="1843984"/>
            <a:ext cx="3057113" cy="3998831"/>
            <a:chOff x="0" y="0"/>
            <a:chExt cx="6702084" cy="745711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C88D2745-5D9C-2E9E-08E8-549165BB4FA3}"/>
                </a:ext>
              </a:extLst>
            </p:cNvPr>
            <p:cNvSpPr/>
            <p:nvPr/>
          </p:nvSpPr>
          <p:spPr>
            <a:xfrm>
              <a:off x="0" y="0"/>
              <a:ext cx="6702044" cy="7457059"/>
            </a:xfrm>
            <a:custGeom>
              <a:avLst/>
              <a:gdLst/>
              <a:ahLst/>
              <a:cxnLst/>
              <a:rect l="l" t="t" r="r" b="b"/>
              <a:pathLst>
                <a:path w="6702044" h="7457059">
                  <a:moveTo>
                    <a:pt x="0" y="0"/>
                  </a:moveTo>
                  <a:lnTo>
                    <a:pt x="6702044" y="0"/>
                  </a:lnTo>
                  <a:lnTo>
                    <a:pt x="6702044" y="7457059"/>
                  </a:lnTo>
                  <a:lnTo>
                    <a:pt x="0" y="745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l="-2" r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625187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34884" y="3974187"/>
            <a:ext cx="5320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Adresa: Bulevardul Mircea Vodă nr. 44, </a:t>
            </a:r>
          </a:p>
          <a:p>
            <a:pPr algn="ctr"/>
            <a:r>
              <a:rPr lang="vi-VN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tronsonul III, intrarea C, sectorul 3, cod poștal 030669, București</a:t>
            </a:r>
          </a:p>
          <a:p>
            <a:pPr algn="ctr"/>
            <a:r>
              <a:rPr lang="vi-VN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Telefon: 0374 112 755</a:t>
            </a:r>
          </a:p>
          <a:p>
            <a:pPr algn="ctr"/>
            <a:r>
              <a:rPr lang="vi-VN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Email: concurs</a:t>
            </a:r>
            <a:r>
              <a:rPr lang="ro-RO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-</a:t>
            </a:r>
            <a:r>
              <a:rPr lang="vi-VN" sz="11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national@anfp.gov.ro</a:t>
            </a:r>
            <a:endParaRPr lang="en-US" sz="11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5" name="Picture 14" descr="ANFP_CN_img_01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4" y="1321194"/>
            <a:ext cx="5320645" cy="24527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34884" y="1340878"/>
            <a:ext cx="532064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9ADFF"/>
                </a:solidFill>
                <a:latin typeface="Roboto Condensed" pitchFamily="2" charset="0"/>
                <a:ea typeface="Roboto Condensed" pitchFamily="2" charset="0"/>
              </a:rPr>
              <a:t>“</a:t>
            </a:r>
            <a:r>
              <a:rPr lang="vi-VN" sz="1200" b="1" dirty="0">
                <a:solidFill>
                  <a:srgbClr val="09ADFF"/>
                </a:solidFill>
                <a:latin typeface="Roboto Condensed" pitchFamily="2" charset="0"/>
                <a:ea typeface="Roboto Condensed" pitchFamily="2" charset="0"/>
              </a:rPr>
              <a:t>PNRR. Finanțat de Uniunea Europeană – UrmătoareaGenerațieUE</a:t>
            </a:r>
            <a:r>
              <a:rPr lang="en-US" sz="1200" b="1" dirty="0">
                <a:solidFill>
                  <a:srgbClr val="09ADFF"/>
                </a:solidFill>
                <a:latin typeface="Roboto Condensed" pitchFamily="2" charset="0"/>
                <a:ea typeface="Roboto Condensed" pitchFamily="2" charset="0"/>
              </a:rPr>
              <a:t>”</a:t>
            </a:r>
          </a:p>
          <a:p>
            <a:pPr algn="ctr"/>
            <a:endParaRPr lang="en-US" sz="11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r>
              <a:rPr lang="vi-VN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Jalon</a:t>
            </a:r>
            <a:r>
              <a:rPr lang="en-US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 nr.</a:t>
            </a:r>
            <a:r>
              <a:rPr lang="vi-VN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 416 - Concurs pilot și organizarea concursului național de recrutare a funcționarilor publici</a:t>
            </a:r>
          </a:p>
          <a:p>
            <a:pPr algn="ctr"/>
            <a:r>
              <a:rPr lang="vi-VN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Agenția Națională a Funcționarilor Publici</a:t>
            </a:r>
          </a:p>
          <a:p>
            <a:pPr algn="ctr"/>
            <a:r>
              <a:rPr lang="ro-RO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Luna și anul</a:t>
            </a:r>
            <a:endParaRPr lang="en-US" sz="10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endParaRPr lang="en-US" sz="10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r>
              <a:rPr lang="vi-VN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„Conținutul acestui material nu reprezintă în mod obligatoriu poziția oficială </a:t>
            </a:r>
          </a:p>
          <a:p>
            <a:pPr algn="ctr"/>
            <a:r>
              <a:rPr lang="vi-VN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a Uniunii Europene sau a Guvernului României”</a:t>
            </a:r>
            <a:endParaRPr lang="en-US" sz="10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endParaRPr lang="en-US" sz="10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r>
              <a:rPr lang="en-US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https://mfe.gov.ro/pnrr</a:t>
            </a:r>
            <a:r>
              <a:rPr lang="en-US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</a:rPr>
              <a:t>           </a:t>
            </a:r>
            <a:r>
              <a:rPr lang="en-US" sz="1000" b="1" dirty="0">
                <a:solidFill>
                  <a:srgbClr val="003399"/>
                </a:solidFill>
                <a:latin typeface="Roboto Condensed" pitchFamily="2" charset="0"/>
                <a:ea typeface="Roboto Condensed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www.facebook.com/PNRROficial</a:t>
            </a:r>
            <a:endParaRPr lang="en-US" sz="1000" b="1" dirty="0">
              <a:solidFill>
                <a:srgbClr val="003399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4884" y="4873018"/>
            <a:ext cx="5320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9ADFF"/>
                </a:solidFill>
                <a:latin typeface="Roboto Condensed" pitchFamily="2" charset="0"/>
                <a:ea typeface="Roboto Condensed" pitchFamily="2" charset="0"/>
              </a:rPr>
              <a:t>Material </a:t>
            </a:r>
            <a:r>
              <a:rPr lang="ro-RO" sz="1200" b="1" dirty="0">
                <a:solidFill>
                  <a:srgbClr val="09ADFF"/>
                </a:solidFill>
                <a:latin typeface="Roboto Condensed" pitchFamily="2" charset="0"/>
                <a:ea typeface="Roboto Condensed" pitchFamily="2" charset="0"/>
              </a:rPr>
              <a:t>distribuit gratuit.</a:t>
            </a:r>
          </a:p>
        </p:txBody>
      </p:sp>
    </p:spTree>
    <p:extLst>
      <p:ext uri="{BB962C8B-B14F-4D97-AF65-F5344CB8AC3E}">
        <p14:creationId xmlns:p14="http://schemas.microsoft.com/office/powerpoint/2010/main" val="169489000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BA62-3FC1-80B4-91CA-632AAFE1D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3156231B-A070-7FD5-2DD4-1AC07BE7AE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2413" y="1178069"/>
            <a:ext cx="9144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3200" noProof="0">
                <a:solidFill>
                  <a:srgbClr val="7FD5F5"/>
                </a:solidFill>
                <a:latin typeface="Arial Bold"/>
              </a:rPr>
              <a:t>Etapele concursului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6A9DB48C-877F-504F-59A3-C72F0EF607FC}"/>
              </a:ext>
            </a:extLst>
          </p:cNvPr>
          <p:cNvGrpSpPr/>
          <p:nvPr/>
        </p:nvGrpSpPr>
        <p:grpSpPr>
          <a:xfrm>
            <a:off x="129304" y="2233677"/>
            <a:ext cx="638175" cy="1403985"/>
            <a:chOff x="0" y="0"/>
            <a:chExt cx="850900" cy="187198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6EF70447-BEB0-9BCD-06DD-8C31A76DBC22}"/>
                </a:ext>
              </a:extLst>
            </p:cNvPr>
            <p:cNvSpPr/>
            <p:nvPr/>
          </p:nvSpPr>
          <p:spPr>
            <a:xfrm>
              <a:off x="0" y="0"/>
              <a:ext cx="850900" cy="1871980"/>
            </a:xfrm>
            <a:custGeom>
              <a:avLst/>
              <a:gdLst/>
              <a:ahLst/>
              <a:cxnLst/>
              <a:rect l="l" t="t" r="r" b="b"/>
              <a:pathLst>
                <a:path w="850900" h="1871980">
                  <a:moveTo>
                    <a:pt x="0" y="0"/>
                  </a:moveTo>
                  <a:lnTo>
                    <a:pt x="850900" y="0"/>
                  </a:lnTo>
                  <a:lnTo>
                    <a:pt x="850900" y="1871980"/>
                  </a:lnTo>
                  <a:lnTo>
                    <a:pt x="0" y="187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03" b="-20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0692465F-F8DB-169D-F68F-21DD978DD287}"/>
              </a:ext>
            </a:extLst>
          </p:cNvPr>
          <p:cNvGrpSpPr/>
          <p:nvPr/>
        </p:nvGrpSpPr>
        <p:grpSpPr>
          <a:xfrm>
            <a:off x="129304" y="4142487"/>
            <a:ext cx="910940" cy="1336045"/>
            <a:chOff x="0" y="0"/>
            <a:chExt cx="1214587" cy="1781393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6CD67D6-114B-E2C2-E297-5D8A397138B7}"/>
                </a:ext>
              </a:extLst>
            </p:cNvPr>
            <p:cNvSpPr/>
            <p:nvPr/>
          </p:nvSpPr>
          <p:spPr>
            <a:xfrm>
              <a:off x="0" y="0"/>
              <a:ext cx="1214628" cy="1781429"/>
            </a:xfrm>
            <a:custGeom>
              <a:avLst/>
              <a:gdLst/>
              <a:ahLst/>
              <a:cxnLst/>
              <a:rect l="l" t="t" r="r" b="b"/>
              <a:pathLst>
                <a:path w="1214628" h="1781429">
                  <a:moveTo>
                    <a:pt x="0" y="0"/>
                  </a:moveTo>
                  <a:lnTo>
                    <a:pt x="1214628" y="0"/>
                  </a:lnTo>
                  <a:lnTo>
                    <a:pt x="1214628" y="1781429"/>
                  </a:lnTo>
                  <a:lnTo>
                    <a:pt x="0" y="1781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1" r="3" b="-6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E54D4CD7-C493-05B8-ACD7-582A5B9AEF39}"/>
              </a:ext>
            </a:extLst>
          </p:cNvPr>
          <p:cNvSpPr txBox="1"/>
          <p:nvPr/>
        </p:nvSpPr>
        <p:spPr>
          <a:xfrm>
            <a:off x="1283674" y="2360542"/>
            <a:ext cx="5175188" cy="150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Etapa de recrutare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- verificarea cunoştinţelor generale şi competenţelor generale necesare ocupării unei funcţii publice, realizată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prin concurs naţional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,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organizat de ANFP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sz="200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8C453F07-B6D8-9008-0593-FE368BF50327}"/>
              </a:ext>
            </a:extLst>
          </p:cNvPr>
          <p:cNvSpPr txBox="1"/>
          <p:nvPr/>
        </p:nvSpPr>
        <p:spPr>
          <a:xfrm>
            <a:off x="1261161" y="4179673"/>
            <a:ext cx="5175188" cy="150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Etapa de recrutare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- verificarea cunoştinţelor generale şi competenţelor generale necesare ocupării unei funcţii publice, realizată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prin concurs naţional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,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organizat de ANFP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sz="2000" dirty="0">
              <a:solidFill>
                <a:srgbClr val="003399"/>
              </a:solidFill>
              <a:latin typeface="Arial"/>
            </a:endParaRP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813417CD-9A17-F050-1F67-28E5F2080CF0}"/>
              </a:ext>
            </a:extLst>
          </p:cNvPr>
          <p:cNvGrpSpPr/>
          <p:nvPr/>
        </p:nvGrpSpPr>
        <p:grpSpPr>
          <a:xfrm>
            <a:off x="5254171" y="1614086"/>
            <a:ext cx="7226527" cy="4965386"/>
            <a:chOff x="-142429" y="87721"/>
            <a:chExt cx="14302232" cy="9749409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D5D488-D719-E83D-C13F-4CCBDBA16B54}"/>
                </a:ext>
              </a:extLst>
            </p:cNvPr>
            <p:cNvSpPr/>
            <p:nvPr/>
          </p:nvSpPr>
          <p:spPr>
            <a:xfrm>
              <a:off x="-142429" y="87721"/>
              <a:ext cx="14302232" cy="9749409"/>
            </a:xfrm>
            <a:custGeom>
              <a:avLst/>
              <a:gdLst/>
              <a:ahLst/>
              <a:cxnLst/>
              <a:rect l="l" t="t" r="r" b="b"/>
              <a:pathLst>
                <a:path w="14302232" h="9749409">
                  <a:moveTo>
                    <a:pt x="11213338" y="7127494"/>
                  </a:moveTo>
                  <a:cubicBezTo>
                    <a:pt x="11269091" y="7099681"/>
                    <a:pt x="11324082" y="7070471"/>
                    <a:pt x="11378438" y="7039863"/>
                  </a:cubicBezTo>
                  <a:cubicBezTo>
                    <a:pt x="12966319" y="6143625"/>
                    <a:pt x="14302232" y="4223258"/>
                    <a:pt x="13544296" y="2364740"/>
                  </a:cubicBezTo>
                  <a:cubicBezTo>
                    <a:pt x="13175487" y="1460373"/>
                    <a:pt x="12304776" y="755650"/>
                    <a:pt x="11331448" y="675640"/>
                  </a:cubicBezTo>
                  <a:cubicBezTo>
                    <a:pt x="10192258" y="582041"/>
                    <a:pt x="9120632" y="1293876"/>
                    <a:pt x="7977632" y="1297432"/>
                  </a:cubicBezTo>
                  <a:cubicBezTo>
                    <a:pt x="6417310" y="1302258"/>
                    <a:pt x="5065903" y="0"/>
                    <a:pt x="3506470" y="51435"/>
                  </a:cubicBezTo>
                  <a:cubicBezTo>
                    <a:pt x="2763012" y="75946"/>
                    <a:pt x="2049272" y="420751"/>
                    <a:pt x="1508506" y="931545"/>
                  </a:cubicBezTo>
                  <a:cubicBezTo>
                    <a:pt x="967740" y="1442339"/>
                    <a:pt x="591185" y="2110105"/>
                    <a:pt x="351917" y="2814447"/>
                  </a:cubicBezTo>
                  <a:cubicBezTo>
                    <a:pt x="98806" y="3559810"/>
                    <a:pt x="0" y="4406900"/>
                    <a:pt x="341884" y="5115687"/>
                  </a:cubicBezTo>
                  <a:cubicBezTo>
                    <a:pt x="673989" y="5804281"/>
                    <a:pt x="1360297" y="6245860"/>
                    <a:pt x="2041017" y="6593967"/>
                  </a:cubicBezTo>
                  <a:cubicBezTo>
                    <a:pt x="2721737" y="6942074"/>
                    <a:pt x="3447923" y="7245477"/>
                    <a:pt x="3985895" y="7788656"/>
                  </a:cubicBezTo>
                  <a:cubicBezTo>
                    <a:pt x="4554982" y="8363331"/>
                    <a:pt x="4912487" y="9200515"/>
                    <a:pt x="5660898" y="9507093"/>
                  </a:cubicBezTo>
                  <a:cubicBezTo>
                    <a:pt x="6252464" y="9749409"/>
                    <a:pt x="6941566" y="9580245"/>
                    <a:pt x="7496429" y="9262872"/>
                  </a:cubicBezTo>
                  <a:cubicBezTo>
                    <a:pt x="8051292" y="8945499"/>
                    <a:pt x="8514461" y="8492617"/>
                    <a:pt x="9028684" y="8112760"/>
                  </a:cubicBezTo>
                  <a:cubicBezTo>
                    <a:pt x="9677908" y="7633081"/>
                    <a:pt x="10498328" y="7484999"/>
                    <a:pt x="11213338" y="7127494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-2073" t="-521" r="-5136" b="-133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7038331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65529-C149-3A2C-6F11-563C06DF1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1451AD16-C792-5245-D177-539841165B32}"/>
              </a:ext>
            </a:extLst>
          </p:cNvPr>
          <p:cNvSpPr txBox="1"/>
          <p:nvPr/>
        </p:nvSpPr>
        <p:spPr>
          <a:xfrm>
            <a:off x="1984505" y="1088168"/>
            <a:ext cx="7923922" cy="133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1. Etapa de recrutare </a:t>
            </a:r>
          </a:p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(concursul național)</a:t>
            </a: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3A83FD1D-0441-5BF8-D1C3-C2533A235A4C}"/>
              </a:ext>
            </a:extLst>
          </p:cNvPr>
          <p:cNvSpPr txBox="1"/>
          <p:nvPr/>
        </p:nvSpPr>
        <p:spPr>
          <a:xfrm>
            <a:off x="279543" y="2208000"/>
            <a:ext cx="7507065" cy="3764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Înregistrarea persoanelor interesate – platforma informatică de concurs: </a:t>
            </a:r>
            <a:r>
              <a:rPr lang="en-US" sz="1899" u="sng" dirty="0">
                <a:solidFill>
                  <a:schemeClr val="accent1"/>
                </a:solidFill>
                <a:latin typeface="Arial"/>
                <a:hlinkClick r:id="rId2" tooltip="https://platforma-concurs-national.anfp.gov.r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https://platforma-concurs-national.anfp.gov.ro/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crearea profilului individual de concurs, identificator unic; protocol de colaborare cu Direcția Generală pentru Evidența Persoanelor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Constituirea dosarului de concurs și verificarea eligibilității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Testarea preliminară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Testarea avansată 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Gestionarea grupului de candidați promovați</a:t>
            </a:r>
          </a:p>
          <a:p>
            <a:pPr marL="434218" lvl="2" indent="-144739"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86504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>
            <a:extLst>
              <a:ext uri="{FF2B5EF4-FFF2-40B4-BE49-F238E27FC236}">
                <a16:creationId xmlns:a16="http://schemas.microsoft.com/office/drawing/2014/main" id="{438D8645-B1E1-083C-4175-163F6DEBFE76}"/>
              </a:ext>
            </a:extLst>
          </p:cNvPr>
          <p:cNvGrpSpPr/>
          <p:nvPr/>
        </p:nvGrpSpPr>
        <p:grpSpPr>
          <a:xfrm>
            <a:off x="7224807" y="1340460"/>
            <a:ext cx="4948976" cy="4151633"/>
            <a:chOff x="0" y="0"/>
            <a:chExt cx="9627797" cy="6900583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E51FD62D-CEE9-CD46-E4AC-A15CC77B30F6}"/>
                </a:ext>
              </a:extLst>
            </p:cNvPr>
            <p:cNvSpPr/>
            <p:nvPr/>
          </p:nvSpPr>
          <p:spPr>
            <a:xfrm>
              <a:off x="0" y="0"/>
              <a:ext cx="9627743" cy="6900545"/>
            </a:xfrm>
            <a:custGeom>
              <a:avLst/>
              <a:gdLst/>
              <a:ahLst/>
              <a:cxnLst/>
              <a:rect l="l" t="t" r="r" b="b"/>
              <a:pathLst>
                <a:path w="9627743" h="6900545">
                  <a:moveTo>
                    <a:pt x="3642487" y="414401"/>
                  </a:moveTo>
                  <a:cubicBezTo>
                    <a:pt x="3527552" y="461772"/>
                    <a:pt x="3414268" y="512826"/>
                    <a:pt x="3303016" y="566801"/>
                  </a:cubicBezTo>
                  <a:cubicBezTo>
                    <a:pt x="2930525" y="747522"/>
                    <a:pt x="2563368" y="874268"/>
                    <a:pt x="2142998" y="829691"/>
                  </a:cubicBezTo>
                  <a:cubicBezTo>
                    <a:pt x="1599311" y="772033"/>
                    <a:pt x="970661" y="713867"/>
                    <a:pt x="583946" y="1100455"/>
                  </a:cubicBezTo>
                  <a:cubicBezTo>
                    <a:pt x="300355" y="1383919"/>
                    <a:pt x="245872" y="1826006"/>
                    <a:pt x="285623" y="2225040"/>
                  </a:cubicBezTo>
                  <a:cubicBezTo>
                    <a:pt x="325374" y="2624074"/>
                    <a:pt x="442341" y="3015996"/>
                    <a:pt x="438150" y="3417062"/>
                  </a:cubicBezTo>
                  <a:cubicBezTo>
                    <a:pt x="432816" y="3928110"/>
                    <a:pt x="232283" y="4414012"/>
                    <a:pt x="119888" y="4912487"/>
                  </a:cubicBezTo>
                  <a:cubicBezTo>
                    <a:pt x="7493" y="5410962"/>
                    <a:pt x="0" y="5983478"/>
                    <a:pt x="325374" y="6377559"/>
                  </a:cubicBezTo>
                  <a:cubicBezTo>
                    <a:pt x="757174" y="6900545"/>
                    <a:pt x="1573530" y="6878701"/>
                    <a:pt x="2213737" y="6654927"/>
                  </a:cubicBezTo>
                  <a:cubicBezTo>
                    <a:pt x="2853944" y="6431153"/>
                    <a:pt x="3454527" y="6051169"/>
                    <a:pt x="4130802" y="6000115"/>
                  </a:cubicBezTo>
                  <a:cubicBezTo>
                    <a:pt x="5168392" y="5921756"/>
                    <a:pt x="6129274" y="6633718"/>
                    <a:pt x="7169912" y="6624701"/>
                  </a:cubicBezTo>
                  <a:cubicBezTo>
                    <a:pt x="8485632" y="6613398"/>
                    <a:pt x="9578975" y="5332857"/>
                    <a:pt x="9603359" y="4017137"/>
                  </a:cubicBezTo>
                  <a:cubicBezTo>
                    <a:pt x="9627743" y="2701417"/>
                    <a:pt x="8748522" y="1476248"/>
                    <a:pt x="7593711" y="845566"/>
                  </a:cubicBezTo>
                  <a:cubicBezTo>
                    <a:pt x="6989572" y="515620"/>
                    <a:pt x="6365875" y="193675"/>
                    <a:pt x="5675630" y="97155"/>
                  </a:cubicBezTo>
                  <a:cubicBezTo>
                    <a:pt x="4980686" y="0"/>
                    <a:pt x="4284980" y="149733"/>
                    <a:pt x="3642487" y="414401"/>
                  </a:cubicBezTo>
                  <a:close/>
                </a:path>
              </a:pathLst>
            </a:custGeom>
            <a:blipFill>
              <a:blip r:embed="rId2">
                <a:alphaModFix amt="53000"/>
              </a:blip>
              <a:stretch>
                <a:fillRect l="-4287" t="-1000" r="-4017" b="-1423"/>
              </a:stretch>
            </a:blipFill>
          </p:spPr>
          <p:txBody>
            <a:bodyPr/>
            <a:lstStyle/>
            <a:p>
              <a:endParaRPr lang="ro-RO" noProof="0" dirty="0"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31CD4AE4-660F-50C1-A9E4-F59185F6A11A}"/>
              </a:ext>
            </a:extLst>
          </p:cNvPr>
          <p:cNvSpPr txBox="1"/>
          <p:nvPr/>
        </p:nvSpPr>
        <p:spPr>
          <a:xfrm>
            <a:off x="181957" y="1060788"/>
            <a:ext cx="28872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3200" noProof="0" dirty="0">
                <a:solidFill>
                  <a:srgbClr val="7FD5F5"/>
                </a:solidFill>
                <a:latin typeface="Arial Bold"/>
              </a:rPr>
              <a:t>Comisiile de concurs</a:t>
            </a:r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898EEB50-9696-9A05-45D1-8582997789A3}"/>
              </a:ext>
            </a:extLst>
          </p:cNvPr>
          <p:cNvSpPr/>
          <p:nvPr/>
        </p:nvSpPr>
        <p:spPr>
          <a:xfrm rot="6029751">
            <a:off x="2993551" y="829756"/>
            <a:ext cx="807196" cy="683978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1DC6DBF3-4C1B-3C4A-EAED-9BDB2FBCF9EC}"/>
              </a:ext>
            </a:extLst>
          </p:cNvPr>
          <p:cNvSpPr txBox="1"/>
          <p:nvPr/>
        </p:nvSpPr>
        <p:spPr>
          <a:xfrm>
            <a:off x="4140467" y="580501"/>
            <a:ext cx="4060106" cy="1457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97"/>
              </a:lnSpc>
            </a:pPr>
            <a:r>
              <a:rPr lang="ro-RO" sz="1599" noProof="0" dirty="0">
                <a:solidFill>
                  <a:srgbClr val="003399"/>
                </a:solidFill>
                <a:latin typeface="Arial Bold"/>
              </a:rPr>
              <a:t>verificarea eligibilității candidaților</a:t>
            </a:r>
          </a:p>
          <a:p>
            <a:pPr algn="just">
              <a:lnSpc>
                <a:spcPts val="3997"/>
              </a:lnSpc>
            </a:pPr>
            <a:r>
              <a:rPr lang="ro-RO" sz="1599" noProof="0" dirty="0">
                <a:solidFill>
                  <a:srgbClr val="003399"/>
                </a:solidFill>
                <a:latin typeface="Arial Bold"/>
              </a:rPr>
              <a:t>organizarea și desfășurarea concursului</a:t>
            </a:r>
          </a:p>
          <a:p>
            <a:pPr algn="just">
              <a:lnSpc>
                <a:spcPts val="3997"/>
              </a:lnSpc>
            </a:pPr>
            <a:r>
              <a:rPr lang="ro-RO" sz="1599" noProof="0" dirty="0">
                <a:solidFill>
                  <a:srgbClr val="003399"/>
                </a:solidFill>
                <a:latin typeface="Arial Bold"/>
              </a:rPr>
              <a:t>soluționarea contestațiilor</a:t>
            </a: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174A8DD8-C577-DD5B-AAB4-7748E2AE71E1}"/>
              </a:ext>
            </a:extLst>
          </p:cNvPr>
          <p:cNvSpPr/>
          <p:nvPr/>
        </p:nvSpPr>
        <p:spPr>
          <a:xfrm rot="8100000">
            <a:off x="3171627" y="1050989"/>
            <a:ext cx="683978" cy="807195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sp>
        <p:nvSpPr>
          <p:cNvPr id="13" name="Freeform 27">
            <a:extLst>
              <a:ext uri="{FF2B5EF4-FFF2-40B4-BE49-F238E27FC236}">
                <a16:creationId xmlns:a16="http://schemas.microsoft.com/office/drawing/2014/main" id="{25A704CD-472B-7A7E-687B-097B47B60109}"/>
              </a:ext>
            </a:extLst>
          </p:cNvPr>
          <p:cNvSpPr/>
          <p:nvPr/>
        </p:nvSpPr>
        <p:spPr>
          <a:xfrm rot="9692950">
            <a:off x="3132106" y="1316800"/>
            <a:ext cx="683978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5"/>
                </a:lnTo>
                <a:lnTo>
                  <a:pt x="0" y="807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 noProof="0" dirty="0"/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1074CBE5-085E-CD4A-4644-272EA481F422}"/>
              </a:ext>
            </a:extLst>
          </p:cNvPr>
          <p:cNvGrpSpPr/>
          <p:nvPr/>
        </p:nvGrpSpPr>
        <p:grpSpPr>
          <a:xfrm>
            <a:off x="1211961" y="4081920"/>
            <a:ext cx="1333594" cy="853500"/>
            <a:chOff x="0" y="0"/>
            <a:chExt cx="1466477" cy="938545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162CACB-5860-B516-87CF-2B594A580ABB}"/>
                </a:ext>
              </a:extLst>
            </p:cNvPr>
            <p:cNvSpPr/>
            <p:nvPr/>
          </p:nvSpPr>
          <p:spPr>
            <a:xfrm>
              <a:off x="0" y="0"/>
              <a:ext cx="1466469" cy="938530"/>
            </a:xfrm>
            <a:custGeom>
              <a:avLst/>
              <a:gdLst/>
              <a:ahLst/>
              <a:cxnLst/>
              <a:rect l="l" t="t" r="r" b="b"/>
              <a:pathLst>
                <a:path w="1466469" h="938530">
                  <a:moveTo>
                    <a:pt x="0" y="0"/>
                  </a:moveTo>
                  <a:lnTo>
                    <a:pt x="1466469" y="0"/>
                  </a:lnTo>
                  <a:lnTo>
                    <a:pt x="1466469" y="938530"/>
                  </a:lnTo>
                  <a:lnTo>
                    <a:pt x="0" y="938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9501" r="-195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B1629518-3F56-9073-96BD-CA7AB24DC098}"/>
              </a:ext>
            </a:extLst>
          </p:cNvPr>
          <p:cNvGrpSpPr/>
          <p:nvPr/>
        </p:nvGrpSpPr>
        <p:grpSpPr>
          <a:xfrm>
            <a:off x="6810378" y="4081906"/>
            <a:ext cx="891362" cy="853500"/>
            <a:chOff x="0" y="0"/>
            <a:chExt cx="1188483" cy="1138000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E9E0D84-D7C4-326F-C365-C236F4963AD6}"/>
                </a:ext>
              </a:extLst>
            </p:cNvPr>
            <p:cNvSpPr/>
            <p:nvPr/>
          </p:nvSpPr>
          <p:spPr>
            <a:xfrm>
              <a:off x="0" y="0"/>
              <a:ext cx="1188425" cy="1138012"/>
            </a:xfrm>
            <a:custGeom>
              <a:avLst/>
              <a:gdLst/>
              <a:ahLst/>
              <a:cxnLst/>
              <a:rect l="l" t="t" r="r" b="b"/>
              <a:pathLst>
                <a:path w="1188425" h="1138012">
                  <a:moveTo>
                    <a:pt x="0" y="0"/>
                  </a:moveTo>
                  <a:lnTo>
                    <a:pt x="1188425" y="0"/>
                  </a:lnTo>
                  <a:lnTo>
                    <a:pt x="1188425" y="1138012"/>
                  </a:lnTo>
                  <a:lnTo>
                    <a:pt x="0" y="1138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459" r="-145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8" name="TextBox 21">
            <a:extLst>
              <a:ext uri="{FF2B5EF4-FFF2-40B4-BE49-F238E27FC236}">
                <a16:creationId xmlns:a16="http://schemas.microsoft.com/office/drawing/2014/main" id="{623C0E37-1765-C33E-8346-2190F674C0DA}"/>
              </a:ext>
            </a:extLst>
          </p:cNvPr>
          <p:cNvSpPr txBox="1"/>
          <p:nvPr/>
        </p:nvSpPr>
        <p:spPr>
          <a:xfrm>
            <a:off x="1461630" y="2052729"/>
            <a:ext cx="2287772" cy="362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9" dirty="0">
                <a:solidFill>
                  <a:srgbClr val="003399"/>
                </a:solidFill>
                <a:latin typeface="Arial Bold"/>
              </a:rPr>
              <a:t>Constituirea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51DA79D0-F06A-CCD5-DF9B-E6E1F8CE1478}"/>
              </a:ext>
            </a:extLst>
          </p:cNvPr>
          <p:cNvSpPr txBox="1"/>
          <p:nvPr/>
        </p:nvSpPr>
        <p:spPr>
          <a:xfrm>
            <a:off x="181957" y="2503547"/>
            <a:ext cx="5662160" cy="1007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4218" lvl="2" indent="-144739" algn="l">
              <a:lnSpc>
                <a:spcPts val="2659"/>
              </a:lnSpc>
              <a:buFont typeface="Arial"/>
              <a:buChar char="⚬"/>
            </a:pPr>
            <a:r>
              <a:rPr lang="en-US" sz="1500" dirty="0">
                <a:solidFill>
                  <a:srgbClr val="003399"/>
                </a:solidFill>
                <a:latin typeface="Arial"/>
              </a:rPr>
              <a:t>Se constituie prin ordin al președintelui ANFP</a:t>
            </a:r>
            <a:r>
              <a:rPr lang="ro-RO" sz="1500" dirty="0">
                <a:solidFill>
                  <a:srgbClr val="003399"/>
                </a:solidFill>
                <a:latin typeface="Arial"/>
              </a:rPr>
              <a:t> (cu respectarea regimului de incompatibilități și conflicte de interese)</a:t>
            </a:r>
            <a:endParaRPr lang="en-US" sz="1500" dirty="0">
              <a:solidFill>
                <a:srgbClr val="003399"/>
              </a:solidFill>
              <a:latin typeface="Arial"/>
            </a:endParaRPr>
          </a:p>
          <a:p>
            <a:pPr marL="434218" lvl="2" indent="-144739" algn="l">
              <a:lnSpc>
                <a:spcPts val="2659"/>
              </a:lnSpc>
              <a:buFont typeface="Arial"/>
              <a:buChar char="⚬"/>
            </a:pPr>
            <a:r>
              <a:rPr lang="en-US" sz="1500" dirty="0">
                <a:solidFill>
                  <a:srgbClr val="003399"/>
                </a:solidFill>
                <a:latin typeface="Arial"/>
              </a:rPr>
              <a:t>Numărul comisiilor este raportat la numărul candidațilo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r 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4B052252-34DD-12CE-7E97-BAF4E3AE8667}"/>
              </a:ext>
            </a:extLst>
          </p:cNvPr>
          <p:cNvSpPr txBox="1"/>
          <p:nvPr/>
        </p:nvSpPr>
        <p:spPr>
          <a:xfrm>
            <a:off x="16630" y="3707321"/>
            <a:ext cx="5525845" cy="31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 Bold"/>
              </a:rPr>
              <a:t>Comisiile de concurs sunt formate din: 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8A48E06-F77F-A899-0D26-BB14E5F3D377}"/>
              </a:ext>
            </a:extLst>
          </p:cNvPr>
          <p:cNvSpPr txBox="1"/>
          <p:nvPr/>
        </p:nvSpPr>
        <p:spPr>
          <a:xfrm>
            <a:off x="49787" y="5023881"/>
            <a:ext cx="3671590" cy="168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</a:pPr>
            <a:r>
              <a:rPr lang="en-US" sz="1200" dirty="0">
                <a:solidFill>
                  <a:srgbClr val="003399"/>
                </a:solidFill>
                <a:latin typeface="Arial"/>
              </a:rPr>
              <a:t>3 membri: </a:t>
            </a:r>
          </a:p>
          <a:p>
            <a:pPr algn="ctr">
              <a:lnSpc>
                <a:spcPts val="1852"/>
              </a:lnSpc>
            </a:pPr>
            <a:r>
              <a:rPr lang="en-US" sz="1200" dirty="0">
                <a:solidFill>
                  <a:srgbClr val="003399"/>
                </a:solidFill>
                <a:latin typeface="Arial"/>
              </a:rPr>
              <a:t>2 membri ANFP</a:t>
            </a:r>
          </a:p>
          <a:p>
            <a:pPr algn="ctr">
              <a:lnSpc>
                <a:spcPts val="1852"/>
              </a:lnSpc>
            </a:pPr>
            <a:r>
              <a:rPr lang="en-US" sz="1200" dirty="0">
                <a:solidFill>
                  <a:srgbClr val="003399"/>
                </a:solidFill>
                <a:latin typeface="Arial"/>
              </a:rPr>
              <a:t>1 membru MDLPA/ desemnat de către conducătorul autorității sau instituției publice care are prevăzut cel mai mare număr de funcții publice în planul de recrutare a funcționarilor publici </a:t>
            </a:r>
          </a:p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 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76009B02-E2EA-46B3-20D4-81EA90671E50}"/>
              </a:ext>
            </a:extLst>
          </p:cNvPr>
          <p:cNvSpPr txBox="1"/>
          <p:nvPr/>
        </p:nvSpPr>
        <p:spPr>
          <a:xfrm>
            <a:off x="3926240" y="5129455"/>
            <a:ext cx="6659639" cy="93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3 membri supleanți pentru fiecare comisie: </a:t>
            </a:r>
          </a:p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2 membri ANFP</a:t>
            </a:r>
          </a:p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1 membru MDLPA/ desemnat de către conducătorul autorității sau instituției publice care are prevăzut cel mai mare număr de funcții publice în planul de recrutare a funcționarilor publici </a:t>
            </a:r>
          </a:p>
          <a:p>
            <a:pPr algn="ctr">
              <a:lnSpc>
                <a:spcPts val="801"/>
              </a:lnSpc>
            </a:pPr>
            <a:endParaRPr lang="en-US" sz="1158" dirty="0">
              <a:solidFill>
                <a:srgbClr val="003399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6662465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9DF2DC93-EE99-F96E-549C-A639CCE0B33C}"/>
              </a:ext>
            </a:extLst>
          </p:cNvPr>
          <p:cNvSpPr txBox="1"/>
          <p:nvPr/>
        </p:nvSpPr>
        <p:spPr>
          <a:xfrm>
            <a:off x="2133245" y="870815"/>
            <a:ext cx="7923922" cy="40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500" dirty="0">
                <a:solidFill>
                  <a:srgbClr val="7FD5F5"/>
                </a:solidFill>
                <a:latin typeface="Arial Bold"/>
              </a:rPr>
              <a:t>Centre de testare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C1C79D9-4C9E-C0B0-7865-2264770B6FAF}"/>
              </a:ext>
            </a:extLst>
          </p:cNvPr>
          <p:cNvSpPr txBox="1"/>
          <p:nvPr/>
        </p:nvSpPr>
        <p:spPr>
          <a:xfrm>
            <a:off x="2523115" y="1338175"/>
            <a:ext cx="6790863" cy="6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500" dirty="0">
                <a:solidFill>
                  <a:srgbClr val="003399"/>
                </a:solidFill>
                <a:latin typeface="Arial"/>
              </a:rPr>
              <a:t>București</a:t>
            </a:r>
            <a:r>
              <a:rPr lang="ro-RO" sz="1500" dirty="0">
                <a:solidFill>
                  <a:srgbClr val="003399"/>
                </a:solidFill>
                <a:latin typeface="Arial"/>
              </a:rPr>
              <a:t> (2 sedii)</a:t>
            </a:r>
            <a:r>
              <a:rPr lang="en-US" sz="1500" dirty="0">
                <a:solidFill>
                  <a:srgbClr val="003399"/>
                </a:solidFill>
                <a:latin typeface="Arial"/>
              </a:rPr>
              <a:t>, Suceava, Constanța, Ploiești, Craiova (Ișalnița), Timișoara, Cluj-Napoca, Brașov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2471D755-E9B8-BB88-665A-C2D5041A41AA}"/>
              </a:ext>
            </a:extLst>
          </p:cNvPr>
          <p:cNvGrpSpPr/>
          <p:nvPr/>
        </p:nvGrpSpPr>
        <p:grpSpPr>
          <a:xfrm>
            <a:off x="215900" y="3025046"/>
            <a:ext cx="3314700" cy="3306086"/>
            <a:chOff x="0" y="0"/>
            <a:chExt cx="5023148" cy="5325347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12810EEA-7259-52FC-7835-110C79E0A36D}"/>
                </a:ext>
              </a:extLst>
            </p:cNvPr>
            <p:cNvSpPr/>
            <p:nvPr/>
          </p:nvSpPr>
          <p:spPr>
            <a:xfrm>
              <a:off x="0" y="0"/>
              <a:ext cx="5023104" cy="5325364"/>
            </a:xfrm>
            <a:custGeom>
              <a:avLst/>
              <a:gdLst/>
              <a:ahLst/>
              <a:cxnLst/>
              <a:rect l="l" t="t" r="r" b="b"/>
              <a:pathLst>
                <a:path w="5023104" h="5325364">
                  <a:moveTo>
                    <a:pt x="0" y="0"/>
                  </a:moveTo>
                  <a:lnTo>
                    <a:pt x="5023104" y="0"/>
                  </a:lnTo>
                  <a:lnTo>
                    <a:pt x="5023104" y="5325364"/>
                  </a:lnTo>
                  <a:lnTo>
                    <a:pt x="0" y="5325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678" r="-2067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DFC810B4-C46E-3CD1-F57A-7CB9D8EDE23E}"/>
              </a:ext>
            </a:extLst>
          </p:cNvPr>
          <p:cNvGrpSpPr/>
          <p:nvPr/>
        </p:nvGrpSpPr>
        <p:grpSpPr>
          <a:xfrm>
            <a:off x="4314357" y="2115793"/>
            <a:ext cx="3199892" cy="3154707"/>
            <a:chOff x="0" y="0"/>
            <a:chExt cx="5287908" cy="5514884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679A0BA5-599F-1ACF-4048-FC58B0B0C195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9388" r="-4938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15BFBE17-667B-8A6F-122F-5B231D0A63F2}"/>
              </a:ext>
            </a:extLst>
          </p:cNvPr>
          <p:cNvGrpSpPr/>
          <p:nvPr/>
        </p:nvGrpSpPr>
        <p:grpSpPr>
          <a:xfrm>
            <a:off x="8298035" y="3025046"/>
            <a:ext cx="3518263" cy="3306108"/>
            <a:chOff x="0" y="0"/>
            <a:chExt cx="5287908" cy="5514884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F2A8E86D-A951-7F85-EAD5-526318EA6FD1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874" r="-2987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888824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ATIONLOAD MASTER">
  <a:themeElements>
    <a:clrScheme name="Benutzerdefiniert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A79FF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74747"/>
      </a:accent6>
      <a:hlink>
        <a:srgbClr val="C00000"/>
      </a:hlink>
      <a:folHlink>
        <a:srgbClr val="FFC000"/>
      </a:folHlink>
    </a:clrScheme>
    <a:fontScheme name="Custom 1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rgbClr val="A50021"/>
          </a:solidFill>
          <a:round/>
          <a:headEnd/>
          <a:tailEnd/>
        </a:ln>
      </a:spPr>
      <a:bodyPr/>
      <a:lstStyle>
        <a:defPPr>
          <a:defRPr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1311</TotalTime>
  <Words>2936</Words>
  <Application>Microsoft Office PowerPoint</Application>
  <PresentationFormat>Custom</PresentationFormat>
  <Paragraphs>265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 Bold</vt:lpstr>
      <vt:lpstr>Canva Sans</vt:lpstr>
      <vt:lpstr>Trebuchet MS</vt:lpstr>
      <vt:lpstr>Canva Sans Bold</vt:lpstr>
      <vt:lpstr>Arial</vt:lpstr>
      <vt:lpstr>Calibri</vt:lpstr>
      <vt:lpstr>Bebas Neue</vt:lpstr>
      <vt:lpstr>Roboto Condensed</vt:lpstr>
      <vt:lpstr>Symbol</vt:lpstr>
      <vt:lpstr>Arial Italics</vt:lpstr>
      <vt:lpstr>Wingdings</vt:lpstr>
      <vt:lpstr>Wingdings 2</vt:lpstr>
      <vt:lpstr>PRESENTATIONLOAD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Etapele concursului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PresentationLoad GmbH</Company>
  <LinksUpToDate>false</LinksUpToDate>
  <SharedDoc>false</SharedDoc>
  <HyperlinkBase>www.presentationload.com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D2640 Title Image Layouts 16x9</dc:title>
  <dc:creator>PresentationLoad</dc:creator>
  <dc:description>Professional PowerPoint templates for download</dc:description>
  <cp:lastModifiedBy>Florin-Eugen Vaduva</cp:lastModifiedBy>
  <cp:revision>1346</cp:revision>
  <dcterms:created xsi:type="dcterms:W3CDTF">2010-05-21T10:35:54Z</dcterms:created>
  <dcterms:modified xsi:type="dcterms:W3CDTF">2026-03-17T11:53:30Z</dcterms:modified>
</cp:coreProperties>
</file>