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7" r:id="rId3"/>
    <p:sldId id="283" r:id="rId4"/>
    <p:sldId id="304" r:id="rId5"/>
    <p:sldId id="274" r:id="rId6"/>
    <p:sldId id="275" r:id="rId7"/>
    <p:sldId id="272" r:id="rId8"/>
    <p:sldId id="259" r:id="rId9"/>
    <p:sldId id="277" r:id="rId10"/>
    <p:sldId id="295" r:id="rId11"/>
    <p:sldId id="296" r:id="rId12"/>
    <p:sldId id="298" r:id="rId13"/>
    <p:sldId id="313" r:id="rId14"/>
    <p:sldId id="308" r:id="rId15"/>
    <p:sldId id="312" r:id="rId16"/>
    <p:sldId id="309" r:id="rId17"/>
    <p:sldId id="289" r:id="rId18"/>
    <p:sldId id="314" r:id="rId19"/>
    <p:sldId id="257" r:id="rId20"/>
    <p:sldId id="269" r:id="rId21"/>
    <p:sldId id="273" r:id="rId22"/>
  </p:sldIdLst>
  <p:sldSz cx="18288000" cy="10287000"/>
  <p:notesSz cx="6858000" cy="9144000"/>
  <p:embeddedFontLst>
    <p:embeddedFont>
      <p:font typeface="Trebuchet MS" panose="020B0603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1" autoAdjust="0"/>
    <p:restoredTop sz="94574" autoAdjust="0"/>
  </p:normalViewPr>
  <p:slideViewPr>
    <p:cSldViewPr>
      <p:cViewPr varScale="1">
        <p:scale>
          <a:sx n="71" d="100"/>
          <a:sy n="71" d="100"/>
        </p:scale>
        <p:origin x="5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1FAFD2-4E19-429D-B337-F037BE8E8022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4D1FD-149F-46F7-9B23-3CC0D39673F1}">
      <dgm:prSet/>
      <dgm:spPr/>
      <dgm:t>
        <a:bodyPr/>
        <a:lstStyle/>
        <a:p>
          <a:r>
            <a:rPr lang="en-US"/>
            <a:t>Un subiect esențial și actual în administrația publică modernă: dezvoltarea competențelor digitale</a:t>
          </a:r>
        </a:p>
      </dgm:t>
    </dgm:pt>
    <dgm:pt modelId="{3489FF1C-16A5-409A-BBD0-B446F1F0CCF9}" type="parTrans" cxnId="{E4F517C3-59CA-4179-987C-B439E4F5CD94}">
      <dgm:prSet/>
      <dgm:spPr/>
      <dgm:t>
        <a:bodyPr/>
        <a:lstStyle/>
        <a:p>
          <a:endParaRPr lang="en-US"/>
        </a:p>
      </dgm:t>
    </dgm:pt>
    <dgm:pt modelId="{49DFF1F4-97D4-47D8-B62D-A952C3C447F9}" type="sibTrans" cxnId="{E4F517C3-59CA-4179-987C-B439E4F5CD94}">
      <dgm:prSet/>
      <dgm:spPr/>
      <dgm:t>
        <a:bodyPr/>
        <a:lstStyle/>
        <a:p>
          <a:endParaRPr lang="en-US"/>
        </a:p>
      </dgm:t>
    </dgm:pt>
    <dgm:pt modelId="{9D0A46E3-9BD4-4AD6-B96D-DE0ACFBFA31A}">
      <dgm:prSet/>
      <dgm:spPr/>
      <dgm:t>
        <a:bodyPr/>
        <a:lstStyle/>
        <a:p>
          <a:r>
            <a:rPr lang="en-US"/>
            <a:t>Cum acest proiect transformă modul în care funcționarii publici își desfășoară activitatea.</a:t>
          </a:r>
        </a:p>
      </dgm:t>
    </dgm:pt>
    <dgm:pt modelId="{0D08888B-91F3-4F35-88FC-F895BA552783}" type="parTrans" cxnId="{2286986F-32BB-4957-ADEC-BC56F3044D6C}">
      <dgm:prSet/>
      <dgm:spPr/>
      <dgm:t>
        <a:bodyPr/>
        <a:lstStyle/>
        <a:p>
          <a:endParaRPr lang="en-US"/>
        </a:p>
      </dgm:t>
    </dgm:pt>
    <dgm:pt modelId="{BECC4DBA-3B06-4046-8EB3-D016231BF586}" type="sibTrans" cxnId="{2286986F-32BB-4957-ADEC-BC56F3044D6C}">
      <dgm:prSet/>
      <dgm:spPr/>
      <dgm:t>
        <a:bodyPr/>
        <a:lstStyle/>
        <a:p>
          <a:endParaRPr lang="en-US"/>
        </a:p>
      </dgm:t>
    </dgm:pt>
    <dgm:pt modelId="{18DAB321-3D7F-4203-83A2-B60F943FC421}">
      <dgm:prSet/>
      <dgm:spPr/>
      <dgm:t>
        <a:bodyPr/>
        <a:lstStyle/>
        <a:p>
          <a:r>
            <a:rPr lang="en-US" dirty="0" err="1"/>
            <a:t>Suntem</a:t>
          </a:r>
          <a:r>
            <a:rPr lang="en-US" dirty="0"/>
            <a:t> </a:t>
          </a:r>
          <a:r>
            <a:rPr lang="en-US" dirty="0" err="1"/>
            <a:t>într</a:t>
          </a:r>
          <a:r>
            <a:rPr lang="en-US" dirty="0"/>
            <a:t>-o </a:t>
          </a:r>
          <a:r>
            <a:rPr lang="en-US" dirty="0" err="1"/>
            <a:t>eră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care </a:t>
          </a:r>
          <a:r>
            <a:rPr lang="en-US" dirty="0" err="1"/>
            <a:t>digitalizarea</a:t>
          </a:r>
          <a:r>
            <a:rPr lang="en-US" dirty="0"/>
            <a:t> nu </a:t>
          </a:r>
          <a:r>
            <a:rPr lang="en-US" dirty="0" err="1"/>
            <a:t>mai</a:t>
          </a:r>
          <a:r>
            <a:rPr lang="en-US" dirty="0"/>
            <a:t> </a:t>
          </a:r>
          <a:r>
            <a:rPr lang="en-US" dirty="0" err="1"/>
            <a:t>este</a:t>
          </a:r>
          <a:r>
            <a:rPr lang="en-US" dirty="0"/>
            <a:t> </a:t>
          </a:r>
          <a:r>
            <a:rPr lang="en-US" dirty="0" err="1"/>
            <a:t>doar</a:t>
          </a:r>
          <a:r>
            <a:rPr lang="en-US" dirty="0"/>
            <a:t> un </a:t>
          </a:r>
          <a:r>
            <a:rPr lang="en-US" dirty="0" err="1"/>
            <a:t>obiectiv</a:t>
          </a:r>
          <a:r>
            <a:rPr lang="en-US" dirty="0"/>
            <a:t>, ci o </a:t>
          </a:r>
          <a:r>
            <a:rPr lang="en-US" dirty="0" err="1"/>
            <a:t>necesitate</a:t>
          </a:r>
          <a:r>
            <a:rPr lang="en-US" dirty="0"/>
            <a:t>. </a:t>
          </a:r>
        </a:p>
      </dgm:t>
    </dgm:pt>
    <dgm:pt modelId="{BA73C8A3-4D4F-4E67-9509-F40881E5D5BF}" type="parTrans" cxnId="{4A9A0244-CFAF-4B3E-8446-8D6CFBD10FD4}">
      <dgm:prSet/>
      <dgm:spPr/>
      <dgm:t>
        <a:bodyPr/>
        <a:lstStyle/>
        <a:p>
          <a:endParaRPr lang="en-US"/>
        </a:p>
      </dgm:t>
    </dgm:pt>
    <dgm:pt modelId="{10789508-085C-4E46-AE82-665743FBAD84}" type="sibTrans" cxnId="{4A9A0244-CFAF-4B3E-8446-8D6CFBD10FD4}">
      <dgm:prSet/>
      <dgm:spPr/>
      <dgm:t>
        <a:bodyPr/>
        <a:lstStyle/>
        <a:p>
          <a:endParaRPr lang="en-US"/>
        </a:p>
      </dgm:t>
    </dgm:pt>
    <dgm:pt modelId="{213E52DE-68FC-49B0-A8CA-91C67FF3D367}">
      <dgm:prSet/>
      <dgm:spPr/>
      <dgm:t>
        <a:bodyPr/>
        <a:lstStyle/>
        <a:p>
          <a:r>
            <a:rPr lang="en-US"/>
            <a:t>Într-un sistem administrativ eficient, tehnologia joacă un rol esențial, iar pregătirea noastră în acest domeniu devine un factor determinant pentru success</a:t>
          </a:r>
        </a:p>
      </dgm:t>
    </dgm:pt>
    <dgm:pt modelId="{BA51754C-EC7D-41F4-A722-85D7C14ED754}" type="parTrans" cxnId="{30D48859-4340-4802-877E-83CC749657F8}">
      <dgm:prSet/>
      <dgm:spPr/>
      <dgm:t>
        <a:bodyPr/>
        <a:lstStyle/>
        <a:p>
          <a:endParaRPr lang="en-US"/>
        </a:p>
      </dgm:t>
    </dgm:pt>
    <dgm:pt modelId="{350A2EFC-B6BA-4F47-943E-786A2F347B18}" type="sibTrans" cxnId="{30D48859-4340-4802-877E-83CC749657F8}">
      <dgm:prSet/>
      <dgm:spPr/>
      <dgm:t>
        <a:bodyPr/>
        <a:lstStyle/>
        <a:p>
          <a:endParaRPr lang="en-US"/>
        </a:p>
      </dgm:t>
    </dgm:pt>
    <dgm:pt modelId="{C9B70A03-E6E6-4E44-B557-B4641CD14A4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200" dirty="0" err="1"/>
            <a:t>Acest</a:t>
          </a:r>
          <a:r>
            <a:rPr lang="en-US" sz="2200" dirty="0"/>
            <a:t> </a:t>
          </a:r>
          <a:r>
            <a:rPr lang="en-US" sz="2200" dirty="0" err="1"/>
            <a:t>proiect</a:t>
          </a:r>
          <a:r>
            <a:rPr lang="en-US" sz="2200" dirty="0"/>
            <a:t> nu </a:t>
          </a:r>
          <a:r>
            <a:rPr lang="en-US" sz="2200" dirty="0" err="1"/>
            <a:t>este</a:t>
          </a:r>
          <a:r>
            <a:rPr lang="en-US" sz="2200" dirty="0"/>
            <a:t> </a:t>
          </a:r>
          <a:r>
            <a:rPr lang="en-US" sz="2200" dirty="0" err="1"/>
            <a:t>doar</a:t>
          </a:r>
          <a:r>
            <a:rPr lang="en-US" sz="2200" dirty="0"/>
            <a:t> </a:t>
          </a:r>
          <a:r>
            <a:rPr lang="en-US" sz="2200" dirty="0" err="1"/>
            <a:t>despre</a:t>
          </a:r>
          <a:r>
            <a:rPr lang="en-US" sz="2200" dirty="0"/>
            <a:t> </a:t>
          </a:r>
          <a:r>
            <a:rPr lang="en-US" sz="2200" dirty="0" err="1"/>
            <a:t>tehnologie</a:t>
          </a:r>
          <a:r>
            <a:rPr lang="en-US" sz="2200" dirty="0"/>
            <a:t>/</a:t>
          </a:r>
          <a:r>
            <a:rPr lang="en-US" sz="2200" dirty="0" err="1"/>
            <a:t>aplicații</a:t>
          </a:r>
          <a:r>
            <a:rPr lang="en-US" sz="2200" dirty="0"/>
            <a:t> </a:t>
          </a:r>
          <a:r>
            <a:rPr lang="en-US" sz="2200" dirty="0" err="1"/>
            <a:t>informatice</a:t>
          </a:r>
          <a:r>
            <a:rPr lang="en-US" sz="2200" dirty="0"/>
            <a:t>, ci </a:t>
          </a:r>
          <a:r>
            <a:rPr lang="en-US" sz="2200" dirty="0" err="1"/>
            <a:t>despre</a:t>
          </a:r>
          <a:r>
            <a:rPr lang="en-US" sz="2200" dirty="0"/>
            <a:t> </a:t>
          </a:r>
          <a:r>
            <a:rPr lang="en-US" sz="2400" b="1" dirty="0" err="1">
              <a:solidFill>
                <a:srgbClr val="FFFF00"/>
              </a:solidFill>
            </a:rPr>
            <a:t>oameni</a:t>
          </a:r>
          <a:r>
            <a:rPr lang="en-US" sz="2200" dirty="0"/>
            <a:t>. Este </a:t>
          </a:r>
          <a:r>
            <a:rPr lang="en-US" sz="2200" dirty="0" err="1"/>
            <a:t>despre</a:t>
          </a:r>
          <a:r>
            <a:rPr lang="en-US" sz="2200" dirty="0"/>
            <a:t> </a:t>
          </a:r>
          <a:r>
            <a:rPr lang="en-US" sz="2200" dirty="0" err="1"/>
            <a:t>dumneavoastră</a:t>
          </a:r>
          <a:r>
            <a:rPr lang="en-US" sz="2200" dirty="0"/>
            <a:t> – </a:t>
          </a:r>
          <a:r>
            <a:rPr lang="en-US" sz="2200" dirty="0" err="1"/>
            <a:t>despre</a:t>
          </a:r>
          <a:r>
            <a:rPr lang="en-US" sz="2200" dirty="0"/>
            <a:t> cum </a:t>
          </a:r>
          <a:r>
            <a:rPr lang="en-US" sz="2200" dirty="0" err="1"/>
            <a:t>să</a:t>
          </a:r>
          <a:r>
            <a:rPr lang="en-US" sz="2200" dirty="0"/>
            <a:t> </a:t>
          </a:r>
          <a:r>
            <a:rPr lang="en-US" sz="2200" dirty="0" err="1"/>
            <a:t>vă</a:t>
          </a:r>
          <a:r>
            <a:rPr lang="en-US" sz="2200" dirty="0"/>
            <a:t> </a:t>
          </a:r>
          <a:r>
            <a:rPr lang="en-US" sz="2200" dirty="0" err="1"/>
            <a:t>faceți</a:t>
          </a:r>
          <a:r>
            <a:rPr lang="en-US" sz="2200" dirty="0"/>
            <a:t> </a:t>
          </a:r>
          <a:r>
            <a:rPr lang="en-US" sz="2200" dirty="0" err="1"/>
            <a:t>munca</a:t>
          </a:r>
          <a:r>
            <a:rPr lang="en-US" sz="2200" dirty="0"/>
            <a:t> </a:t>
          </a:r>
          <a:r>
            <a:rPr lang="en-US" sz="2200" dirty="0" err="1"/>
            <a:t>mai</a:t>
          </a:r>
          <a:r>
            <a:rPr lang="en-US" sz="2200" dirty="0"/>
            <a:t> </a:t>
          </a:r>
          <a:r>
            <a:rPr lang="en-US" sz="2200" dirty="0" err="1"/>
            <a:t>ușoară</a:t>
          </a:r>
          <a:r>
            <a:rPr lang="en-US" sz="2200" dirty="0"/>
            <a:t>, </a:t>
          </a:r>
          <a:r>
            <a:rPr lang="en-US" sz="2200" dirty="0" err="1"/>
            <a:t>mai</a:t>
          </a:r>
          <a:r>
            <a:rPr lang="en-US" sz="2200" dirty="0"/>
            <a:t> </a:t>
          </a:r>
          <a:r>
            <a:rPr lang="en-US" sz="2200" dirty="0" err="1"/>
            <a:t>eficientă</a:t>
          </a:r>
          <a:r>
            <a:rPr lang="en-US" sz="2200" dirty="0"/>
            <a:t> </a:t>
          </a:r>
          <a:r>
            <a:rPr lang="en-US" sz="2200" dirty="0" err="1"/>
            <a:t>și</a:t>
          </a:r>
          <a:r>
            <a:rPr lang="en-US" sz="2200" dirty="0"/>
            <a:t> </a:t>
          </a:r>
          <a:r>
            <a:rPr lang="en-US" sz="2200" dirty="0" err="1"/>
            <a:t>mai</a:t>
          </a:r>
          <a:r>
            <a:rPr lang="en-US" sz="2200" dirty="0"/>
            <a:t> </a:t>
          </a:r>
          <a:r>
            <a:rPr lang="en-US" sz="2200" dirty="0" err="1"/>
            <a:t>modernă</a:t>
          </a:r>
          <a:r>
            <a:rPr lang="en-US" sz="2200" dirty="0"/>
            <a:t>.</a:t>
          </a:r>
        </a:p>
      </dgm:t>
    </dgm:pt>
    <dgm:pt modelId="{FA812855-6103-451D-A81C-A00EC4395830}" type="parTrans" cxnId="{FDC4EE15-727E-47AE-A6BB-9242C0DD3FBE}">
      <dgm:prSet/>
      <dgm:spPr/>
      <dgm:t>
        <a:bodyPr/>
        <a:lstStyle/>
        <a:p>
          <a:endParaRPr lang="en-US"/>
        </a:p>
      </dgm:t>
    </dgm:pt>
    <dgm:pt modelId="{D1FCB385-EABC-4C0D-A7A4-229E2AF60A0C}" type="sibTrans" cxnId="{FDC4EE15-727E-47AE-A6BB-9242C0DD3FBE}">
      <dgm:prSet/>
      <dgm:spPr/>
      <dgm:t>
        <a:bodyPr/>
        <a:lstStyle/>
        <a:p>
          <a:endParaRPr lang="en-US"/>
        </a:p>
      </dgm:t>
    </dgm:pt>
    <dgm:pt modelId="{E0EFA49D-C54C-4B4A-BBF6-91555B011B99}">
      <dgm:prSet/>
      <dgm:spPr/>
      <dgm:t>
        <a:bodyPr/>
        <a:lstStyle/>
        <a:p>
          <a:pPr>
            <a:buNone/>
          </a:pPr>
          <a:r>
            <a:rPr lang="en-US" dirty="0"/>
            <a:t> </a:t>
          </a:r>
          <a:r>
            <a:rPr lang="en-US" dirty="0" err="1"/>
            <a:t>Instituțiile</a:t>
          </a:r>
          <a:r>
            <a:rPr lang="en-US" dirty="0"/>
            <a:t> </a:t>
          </a:r>
          <a:r>
            <a:rPr lang="en-US" dirty="0" err="1"/>
            <a:t>publice</a:t>
          </a:r>
          <a:r>
            <a:rPr lang="en-US" dirty="0"/>
            <a:t> care </a:t>
          </a:r>
          <a:r>
            <a:rPr lang="en-US" dirty="0" err="1"/>
            <a:t>investesc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</a:t>
          </a:r>
          <a:r>
            <a:rPr lang="en-US" dirty="0" err="1"/>
            <a:t>competențele</a:t>
          </a:r>
          <a:r>
            <a:rPr lang="en-US" dirty="0"/>
            <a:t> </a:t>
          </a:r>
          <a:r>
            <a:rPr lang="en-US" dirty="0" err="1"/>
            <a:t>angajaților</a:t>
          </a:r>
          <a:r>
            <a:rPr lang="en-US" dirty="0"/>
            <a:t> lor </a:t>
          </a:r>
          <a:r>
            <a:rPr lang="en-US" dirty="0" err="1"/>
            <a:t>vor</a:t>
          </a:r>
          <a:r>
            <a:rPr lang="en-US" dirty="0"/>
            <a:t> fi </a:t>
          </a:r>
          <a:r>
            <a:rPr lang="en-US" dirty="0" err="1"/>
            <a:t>cele</a:t>
          </a:r>
          <a:r>
            <a:rPr lang="en-US" dirty="0"/>
            <a:t> care </a:t>
          </a:r>
          <a:r>
            <a:rPr lang="en-US" dirty="0" err="1"/>
            <a:t>vor</a:t>
          </a:r>
          <a:r>
            <a:rPr lang="en-US" dirty="0"/>
            <a:t> face </a:t>
          </a:r>
          <a:r>
            <a:rPr lang="en-US" dirty="0" err="1"/>
            <a:t>diferența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</a:t>
          </a:r>
          <a:r>
            <a:rPr lang="en-US" dirty="0" err="1"/>
            <a:t>viitor</a:t>
          </a:r>
          <a:endParaRPr lang="en-US" dirty="0"/>
        </a:p>
      </dgm:t>
    </dgm:pt>
    <dgm:pt modelId="{2EBC0287-E7E2-4B57-A757-6771E7257FDC}" type="parTrans" cxnId="{16AED08A-C92A-4E00-86C0-0ED86B739354}">
      <dgm:prSet/>
      <dgm:spPr/>
      <dgm:t>
        <a:bodyPr/>
        <a:lstStyle/>
        <a:p>
          <a:endParaRPr lang="en-US"/>
        </a:p>
      </dgm:t>
    </dgm:pt>
    <dgm:pt modelId="{45396A95-BA8B-4F5B-9F9E-CCAB52786368}" type="sibTrans" cxnId="{16AED08A-C92A-4E00-86C0-0ED86B739354}">
      <dgm:prSet/>
      <dgm:spPr/>
      <dgm:t>
        <a:bodyPr/>
        <a:lstStyle/>
        <a:p>
          <a:endParaRPr lang="en-US"/>
        </a:p>
      </dgm:t>
    </dgm:pt>
    <dgm:pt modelId="{0775ECB0-9AE9-4DC1-AC72-88CB07B8237D}" type="pres">
      <dgm:prSet presAssocID="{7D1FAFD2-4E19-429D-B337-F037BE8E8022}" presName="Name0" presStyleCnt="0">
        <dgm:presLayoutVars>
          <dgm:dir/>
          <dgm:resizeHandles val="exact"/>
        </dgm:presLayoutVars>
      </dgm:prSet>
      <dgm:spPr/>
    </dgm:pt>
    <dgm:pt modelId="{CA204B4C-622D-4F6B-AA43-441B83726287}" type="pres">
      <dgm:prSet presAssocID="{5134D1FD-149F-46F7-9B23-3CC0D39673F1}" presName="node" presStyleLbl="node1" presStyleIdx="0" presStyleCnt="6">
        <dgm:presLayoutVars>
          <dgm:bulletEnabled val="1"/>
        </dgm:presLayoutVars>
      </dgm:prSet>
      <dgm:spPr/>
    </dgm:pt>
    <dgm:pt modelId="{108B2AF0-22DB-47B6-A413-095FE0ACB62C}" type="pres">
      <dgm:prSet presAssocID="{49DFF1F4-97D4-47D8-B62D-A952C3C447F9}" presName="sibTrans" presStyleLbl="sibTrans1D1" presStyleIdx="0" presStyleCnt="5"/>
      <dgm:spPr/>
    </dgm:pt>
    <dgm:pt modelId="{9F0357F5-19DF-4560-B578-6E7BD93DB470}" type="pres">
      <dgm:prSet presAssocID="{49DFF1F4-97D4-47D8-B62D-A952C3C447F9}" presName="connectorText" presStyleLbl="sibTrans1D1" presStyleIdx="0" presStyleCnt="5"/>
      <dgm:spPr/>
    </dgm:pt>
    <dgm:pt modelId="{4604640B-A9C0-4AF2-BFDD-FA88DA6DD28E}" type="pres">
      <dgm:prSet presAssocID="{9D0A46E3-9BD4-4AD6-B96D-DE0ACFBFA31A}" presName="node" presStyleLbl="node1" presStyleIdx="1" presStyleCnt="6">
        <dgm:presLayoutVars>
          <dgm:bulletEnabled val="1"/>
        </dgm:presLayoutVars>
      </dgm:prSet>
      <dgm:spPr/>
    </dgm:pt>
    <dgm:pt modelId="{85AEA5B9-9989-41A3-AAC6-D88A486B7830}" type="pres">
      <dgm:prSet presAssocID="{BECC4DBA-3B06-4046-8EB3-D016231BF586}" presName="sibTrans" presStyleLbl="sibTrans1D1" presStyleIdx="1" presStyleCnt="5"/>
      <dgm:spPr/>
    </dgm:pt>
    <dgm:pt modelId="{54BE3C2C-227A-41C6-A4DD-880DCA947F7E}" type="pres">
      <dgm:prSet presAssocID="{BECC4DBA-3B06-4046-8EB3-D016231BF586}" presName="connectorText" presStyleLbl="sibTrans1D1" presStyleIdx="1" presStyleCnt="5"/>
      <dgm:spPr/>
    </dgm:pt>
    <dgm:pt modelId="{370AD493-733C-4EB3-8FBA-AC774EFF85CB}" type="pres">
      <dgm:prSet presAssocID="{18DAB321-3D7F-4203-83A2-B60F943FC421}" presName="node" presStyleLbl="node1" presStyleIdx="2" presStyleCnt="6">
        <dgm:presLayoutVars>
          <dgm:bulletEnabled val="1"/>
        </dgm:presLayoutVars>
      </dgm:prSet>
      <dgm:spPr/>
    </dgm:pt>
    <dgm:pt modelId="{F5C85277-2BFB-4485-A62C-D80BE4985D16}" type="pres">
      <dgm:prSet presAssocID="{10789508-085C-4E46-AE82-665743FBAD84}" presName="sibTrans" presStyleLbl="sibTrans1D1" presStyleIdx="2" presStyleCnt="5"/>
      <dgm:spPr/>
    </dgm:pt>
    <dgm:pt modelId="{802D9590-4261-4C0D-B5D7-C7D76CF9F292}" type="pres">
      <dgm:prSet presAssocID="{10789508-085C-4E46-AE82-665743FBAD84}" presName="connectorText" presStyleLbl="sibTrans1D1" presStyleIdx="2" presStyleCnt="5"/>
      <dgm:spPr/>
    </dgm:pt>
    <dgm:pt modelId="{B8161ABA-D86A-4A1C-90A9-BC0A57A58B50}" type="pres">
      <dgm:prSet presAssocID="{213E52DE-68FC-49B0-A8CA-91C67FF3D367}" presName="node" presStyleLbl="node1" presStyleIdx="3" presStyleCnt="6">
        <dgm:presLayoutVars>
          <dgm:bulletEnabled val="1"/>
        </dgm:presLayoutVars>
      </dgm:prSet>
      <dgm:spPr/>
    </dgm:pt>
    <dgm:pt modelId="{AF3543E0-784F-4E19-8F79-E8C997451205}" type="pres">
      <dgm:prSet presAssocID="{350A2EFC-B6BA-4F47-943E-786A2F347B18}" presName="sibTrans" presStyleLbl="sibTrans1D1" presStyleIdx="3" presStyleCnt="5"/>
      <dgm:spPr/>
    </dgm:pt>
    <dgm:pt modelId="{3D23B577-9EA9-4764-BE4D-A087366D7D88}" type="pres">
      <dgm:prSet presAssocID="{350A2EFC-B6BA-4F47-943E-786A2F347B18}" presName="connectorText" presStyleLbl="sibTrans1D1" presStyleIdx="3" presStyleCnt="5"/>
      <dgm:spPr/>
    </dgm:pt>
    <dgm:pt modelId="{F561A8E9-5971-48ED-86B1-665EAA805F7F}" type="pres">
      <dgm:prSet presAssocID="{C9B70A03-E6E6-4E44-B557-B4641CD14A44}" presName="node" presStyleLbl="node1" presStyleIdx="4" presStyleCnt="6" custLinFactNeighborX="1798" custLinFactNeighborY="-1954">
        <dgm:presLayoutVars>
          <dgm:bulletEnabled val="1"/>
        </dgm:presLayoutVars>
      </dgm:prSet>
      <dgm:spPr/>
    </dgm:pt>
    <dgm:pt modelId="{8D1204B2-84EA-42B4-A635-71A26D214C1A}" type="pres">
      <dgm:prSet presAssocID="{D1FCB385-EABC-4C0D-A7A4-229E2AF60A0C}" presName="sibTrans" presStyleLbl="sibTrans1D1" presStyleIdx="4" presStyleCnt="5"/>
      <dgm:spPr/>
    </dgm:pt>
    <dgm:pt modelId="{63EE537A-E58A-4342-978E-3D31D5ACB034}" type="pres">
      <dgm:prSet presAssocID="{D1FCB385-EABC-4C0D-A7A4-229E2AF60A0C}" presName="connectorText" presStyleLbl="sibTrans1D1" presStyleIdx="4" presStyleCnt="5"/>
      <dgm:spPr/>
    </dgm:pt>
    <dgm:pt modelId="{B265E4BC-C527-41EC-919B-9BB574F5797C}" type="pres">
      <dgm:prSet presAssocID="{E0EFA49D-C54C-4B4A-BBF6-91555B011B99}" presName="node" presStyleLbl="node1" presStyleIdx="5" presStyleCnt="6">
        <dgm:presLayoutVars>
          <dgm:bulletEnabled val="1"/>
        </dgm:presLayoutVars>
      </dgm:prSet>
      <dgm:spPr/>
    </dgm:pt>
  </dgm:ptLst>
  <dgm:cxnLst>
    <dgm:cxn modelId="{1344A603-C842-4F36-92DF-5A3130F8E6AB}" type="presOf" srcId="{C9B70A03-E6E6-4E44-B557-B4641CD14A44}" destId="{F561A8E9-5971-48ED-86B1-665EAA805F7F}" srcOrd="0" destOrd="0" presId="urn:microsoft.com/office/officeart/2005/8/layout/bProcess3"/>
    <dgm:cxn modelId="{A998850A-FD8F-4B5A-AB47-85A64A5C15B0}" type="presOf" srcId="{BECC4DBA-3B06-4046-8EB3-D016231BF586}" destId="{85AEA5B9-9989-41A3-AAC6-D88A486B7830}" srcOrd="0" destOrd="0" presId="urn:microsoft.com/office/officeart/2005/8/layout/bProcess3"/>
    <dgm:cxn modelId="{FDC4EE15-727E-47AE-A6BB-9242C0DD3FBE}" srcId="{7D1FAFD2-4E19-429D-B337-F037BE8E8022}" destId="{C9B70A03-E6E6-4E44-B557-B4641CD14A44}" srcOrd="4" destOrd="0" parTransId="{FA812855-6103-451D-A81C-A00EC4395830}" sibTransId="{D1FCB385-EABC-4C0D-A7A4-229E2AF60A0C}"/>
    <dgm:cxn modelId="{4A9A0244-CFAF-4B3E-8446-8D6CFBD10FD4}" srcId="{7D1FAFD2-4E19-429D-B337-F037BE8E8022}" destId="{18DAB321-3D7F-4203-83A2-B60F943FC421}" srcOrd="2" destOrd="0" parTransId="{BA73C8A3-4D4F-4E67-9509-F40881E5D5BF}" sibTransId="{10789508-085C-4E46-AE82-665743FBAD84}"/>
    <dgm:cxn modelId="{43C34F4A-1EA9-4CD2-9B5B-CC26D20DECE4}" type="presOf" srcId="{10789508-085C-4E46-AE82-665743FBAD84}" destId="{F5C85277-2BFB-4485-A62C-D80BE4985D16}" srcOrd="0" destOrd="0" presId="urn:microsoft.com/office/officeart/2005/8/layout/bProcess3"/>
    <dgm:cxn modelId="{A4673E4D-7708-45F9-AC40-3FD533E0EF87}" type="presOf" srcId="{213E52DE-68FC-49B0-A8CA-91C67FF3D367}" destId="{B8161ABA-D86A-4A1C-90A9-BC0A57A58B50}" srcOrd="0" destOrd="0" presId="urn:microsoft.com/office/officeart/2005/8/layout/bProcess3"/>
    <dgm:cxn modelId="{2286986F-32BB-4957-ADEC-BC56F3044D6C}" srcId="{7D1FAFD2-4E19-429D-B337-F037BE8E8022}" destId="{9D0A46E3-9BD4-4AD6-B96D-DE0ACFBFA31A}" srcOrd="1" destOrd="0" parTransId="{0D08888B-91F3-4F35-88FC-F895BA552783}" sibTransId="{BECC4DBA-3B06-4046-8EB3-D016231BF586}"/>
    <dgm:cxn modelId="{93142671-6D59-41EB-A736-EE8F0E816539}" type="presOf" srcId="{E0EFA49D-C54C-4B4A-BBF6-91555B011B99}" destId="{B265E4BC-C527-41EC-919B-9BB574F5797C}" srcOrd="0" destOrd="0" presId="urn:microsoft.com/office/officeart/2005/8/layout/bProcess3"/>
    <dgm:cxn modelId="{30D48859-4340-4802-877E-83CC749657F8}" srcId="{7D1FAFD2-4E19-429D-B337-F037BE8E8022}" destId="{213E52DE-68FC-49B0-A8CA-91C67FF3D367}" srcOrd="3" destOrd="0" parTransId="{BA51754C-EC7D-41F4-A722-85D7C14ED754}" sibTransId="{350A2EFC-B6BA-4F47-943E-786A2F347B18}"/>
    <dgm:cxn modelId="{16AED08A-C92A-4E00-86C0-0ED86B739354}" srcId="{7D1FAFD2-4E19-429D-B337-F037BE8E8022}" destId="{E0EFA49D-C54C-4B4A-BBF6-91555B011B99}" srcOrd="5" destOrd="0" parTransId="{2EBC0287-E7E2-4B57-A757-6771E7257FDC}" sibTransId="{45396A95-BA8B-4F5B-9F9E-CCAB52786368}"/>
    <dgm:cxn modelId="{8320E88C-ACC2-4F56-9379-73FAB265E705}" type="presOf" srcId="{BECC4DBA-3B06-4046-8EB3-D016231BF586}" destId="{54BE3C2C-227A-41C6-A4DD-880DCA947F7E}" srcOrd="1" destOrd="0" presId="urn:microsoft.com/office/officeart/2005/8/layout/bProcess3"/>
    <dgm:cxn modelId="{4AB08D9F-65A0-4EBE-9607-6D8CD5153D6F}" type="presOf" srcId="{350A2EFC-B6BA-4F47-943E-786A2F347B18}" destId="{3D23B577-9EA9-4764-BE4D-A087366D7D88}" srcOrd="1" destOrd="0" presId="urn:microsoft.com/office/officeart/2005/8/layout/bProcess3"/>
    <dgm:cxn modelId="{6B6F8DA2-28E0-4A86-9DAD-4C052AF857B8}" type="presOf" srcId="{350A2EFC-B6BA-4F47-943E-786A2F347B18}" destId="{AF3543E0-784F-4E19-8F79-E8C997451205}" srcOrd="0" destOrd="0" presId="urn:microsoft.com/office/officeart/2005/8/layout/bProcess3"/>
    <dgm:cxn modelId="{D6E769B5-8951-4C4F-9EA6-C32D96C6E71B}" type="presOf" srcId="{5134D1FD-149F-46F7-9B23-3CC0D39673F1}" destId="{CA204B4C-622D-4F6B-AA43-441B83726287}" srcOrd="0" destOrd="0" presId="urn:microsoft.com/office/officeart/2005/8/layout/bProcess3"/>
    <dgm:cxn modelId="{033AAFBF-5B5E-48F9-A08B-B113C0123EF1}" type="presOf" srcId="{49DFF1F4-97D4-47D8-B62D-A952C3C447F9}" destId="{9F0357F5-19DF-4560-B578-6E7BD93DB470}" srcOrd="1" destOrd="0" presId="urn:microsoft.com/office/officeart/2005/8/layout/bProcess3"/>
    <dgm:cxn modelId="{E4F517C3-59CA-4179-987C-B439E4F5CD94}" srcId="{7D1FAFD2-4E19-429D-B337-F037BE8E8022}" destId="{5134D1FD-149F-46F7-9B23-3CC0D39673F1}" srcOrd="0" destOrd="0" parTransId="{3489FF1C-16A5-409A-BBD0-B446F1F0CCF9}" sibTransId="{49DFF1F4-97D4-47D8-B62D-A952C3C447F9}"/>
    <dgm:cxn modelId="{D19F15C6-A515-4C84-A00B-4E6557FB085F}" type="presOf" srcId="{9D0A46E3-9BD4-4AD6-B96D-DE0ACFBFA31A}" destId="{4604640B-A9C0-4AF2-BFDD-FA88DA6DD28E}" srcOrd="0" destOrd="0" presId="urn:microsoft.com/office/officeart/2005/8/layout/bProcess3"/>
    <dgm:cxn modelId="{951204DE-32D2-4961-BDFD-90FB9EB0FF07}" type="presOf" srcId="{7D1FAFD2-4E19-429D-B337-F037BE8E8022}" destId="{0775ECB0-9AE9-4DC1-AC72-88CB07B8237D}" srcOrd="0" destOrd="0" presId="urn:microsoft.com/office/officeart/2005/8/layout/bProcess3"/>
    <dgm:cxn modelId="{C2E02DF3-5FEE-4D6C-9312-8762C1B0ADED}" type="presOf" srcId="{10789508-085C-4E46-AE82-665743FBAD84}" destId="{802D9590-4261-4C0D-B5D7-C7D76CF9F292}" srcOrd="1" destOrd="0" presId="urn:microsoft.com/office/officeart/2005/8/layout/bProcess3"/>
    <dgm:cxn modelId="{377142F5-D08F-430A-8534-A0786793513F}" type="presOf" srcId="{D1FCB385-EABC-4C0D-A7A4-229E2AF60A0C}" destId="{63EE537A-E58A-4342-978E-3D31D5ACB034}" srcOrd="1" destOrd="0" presId="urn:microsoft.com/office/officeart/2005/8/layout/bProcess3"/>
    <dgm:cxn modelId="{24AC22FC-14A1-4F15-8A65-5ABE7B47A78B}" type="presOf" srcId="{18DAB321-3D7F-4203-83A2-B60F943FC421}" destId="{370AD493-733C-4EB3-8FBA-AC774EFF85CB}" srcOrd="0" destOrd="0" presId="urn:microsoft.com/office/officeart/2005/8/layout/bProcess3"/>
    <dgm:cxn modelId="{DF5530FE-0F04-47B8-B5B6-1C4E08C378F1}" type="presOf" srcId="{D1FCB385-EABC-4C0D-A7A4-229E2AF60A0C}" destId="{8D1204B2-84EA-42B4-A635-71A26D214C1A}" srcOrd="0" destOrd="0" presId="urn:microsoft.com/office/officeart/2005/8/layout/bProcess3"/>
    <dgm:cxn modelId="{51522AFF-5115-452F-9549-F7F5554ED0E2}" type="presOf" srcId="{49DFF1F4-97D4-47D8-B62D-A952C3C447F9}" destId="{108B2AF0-22DB-47B6-A413-095FE0ACB62C}" srcOrd="0" destOrd="0" presId="urn:microsoft.com/office/officeart/2005/8/layout/bProcess3"/>
    <dgm:cxn modelId="{E6644005-6DCE-4130-981D-E014E4AC2DE0}" type="presParOf" srcId="{0775ECB0-9AE9-4DC1-AC72-88CB07B8237D}" destId="{CA204B4C-622D-4F6B-AA43-441B83726287}" srcOrd="0" destOrd="0" presId="urn:microsoft.com/office/officeart/2005/8/layout/bProcess3"/>
    <dgm:cxn modelId="{A3B2FA71-F02F-4A88-BDAF-B1E7D2170A3C}" type="presParOf" srcId="{0775ECB0-9AE9-4DC1-AC72-88CB07B8237D}" destId="{108B2AF0-22DB-47B6-A413-095FE0ACB62C}" srcOrd="1" destOrd="0" presId="urn:microsoft.com/office/officeart/2005/8/layout/bProcess3"/>
    <dgm:cxn modelId="{9F3EAF28-687C-40FF-9884-6EC5C8E84F83}" type="presParOf" srcId="{108B2AF0-22DB-47B6-A413-095FE0ACB62C}" destId="{9F0357F5-19DF-4560-B578-6E7BD93DB470}" srcOrd="0" destOrd="0" presId="urn:microsoft.com/office/officeart/2005/8/layout/bProcess3"/>
    <dgm:cxn modelId="{854ECC12-BED0-4D71-85B2-D0EF250E4FD5}" type="presParOf" srcId="{0775ECB0-9AE9-4DC1-AC72-88CB07B8237D}" destId="{4604640B-A9C0-4AF2-BFDD-FA88DA6DD28E}" srcOrd="2" destOrd="0" presId="urn:microsoft.com/office/officeart/2005/8/layout/bProcess3"/>
    <dgm:cxn modelId="{EC79D3FD-FBDC-4F9C-92D9-733CDC08C148}" type="presParOf" srcId="{0775ECB0-9AE9-4DC1-AC72-88CB07B8237D}" destId="{85AEA5B9-9989-41A3-AAC6-D88A486B7830}" srcOrd="3" destOrd="0" presId="urn:microsoft.com/office/officeart/2005/8/layout/bProcess3"/>
    <dgm:cxn modelId="{06DC7F27-37D0-45A5-87C2-B69B18DE3F6C}" type="presParOf" srcId="{85AEA5B9-9989-41A3-AAC6-D88A486B7830}" destId="{54BE3C2C-227A-41C6-A4DD-880DCA947F7E}" srcOrd="0" destOrd="0" presId="urn:microsoft.com/office/officeart/2005/8/layout/bProcess3"/>
    <dgm:cxn modelId="{095602DB-16ED-498A-B911-1D45BDC9BE9F}" type="presParOf" srcId="{0775ECB0-9AE9-4DC1-AC72-88CB07B8237D}" destId="{370AD493-733C-4EB3-8FBA-AC774EFF85CB}" srcOrd="4" destOrd="0" presId="urn:microsoft.com/office/officeart/2005/8/layout/bProcess3"/>
    <dgm:cxn modelId="{0951E98F-1863-4369-B038-9B608E7EC659}" type="presParOf" srcId="{0775ECB0-9AE9-4DC1-AC72-88CB07B8237D}" destId="{F5C85277-2BFB-4485-A62C-D80BE4985D16}" srcOrd="5" destOrd="0" presId="urn:microsoft.com/office/officeart/2005/8/layout/bProcess3"/>
    <dgm:cxn modelId="{E6920259-FF8B-45F5-9F7B-1DAED6FB7563}" type="presParOf" srcId="{F5C85277-2BFB-4485-A62C-D80BE4985D16}" destId="{802D9590-4261-4C0D-B5D7-C7D76CF9F292}" srcOrd="0" destOrd="0" presId="urn:microsoft.com/office/officeart/2005/8/layout/bProcess3"/>
    <dgm:cxn modelId="{BECD1438-2A03-4D30-B83D-8023FF5256BF}" type="presParOf" srcId="{0775ECB0-9AE9-4DC1-AC72-88CB07B8237D}" destId="{B8161ABA-D86A-4A1C-90A9-BC0A57A58B50}" srcOrd="6" destOrd="0" presId="urn:microsoft.com/office/officeart/2005/8/layout/bProcess3"/>
    <dgm:cxn modelId="{7BEE13E3-CB33-4B38-A553-1307009AA50A}" type="presParOf" srcId="{0775ECB0-9AE9-4DC1-AC72-88CB07B8237D}" destId="{AF3543E0-784F-4E19-8F79-E8C997451205}" srcOrd="7" destOrd="0" presId="urn:microsoft.com/office/officeart/2005/8/layout/bProcess3"/>
    <dgm:cxn modelId="{D026936A-60F2-4A6B-84B0-6D045E0E4518}" type="presParOf" srcId="{AF3543E0-784F-4E19-8F79-E8C997451205}" destId="{3D23B577-9EA9-4764-BE4D-A087366D7D88}" srcOrd="0" destOrd="0" presId="urn:microsoft.com/office/officeart/2005/8/layout/bProcess3"/>
    <dgm:cxn modelId="{7B3E22BD-FCAD-4159-880D-A8EF568D992E}" type="presParOf" srcId="{0775ECB0-9AE9-4DC1-AC72-88CB07B8237D}" destId="{F561A8E9-5971-48ED-86B1-665EAA805F7F}" srcOrd="8" destOrd="0" presId="urn:microsoft.com/office/officeart/2005/8/layout/bProcess3"/>
    <dgm:cxn modelId="{0925DF05-8D70-49B9-9AED-5EBC81FBB5CC}" type="presParOf" srcId="{0775ECB0-9AE9-4DC1-AC72-88CB07B8237D}" destId="{8D1204B2-84EA-42B4-A635-71A26D214C1A}" srcOrd="9" destOrd="0" presId="urn:microsoft.com/office/officeart/2005/8/layout/bProcess3"/>
    <dgm:cxn modelId="{5EA409B8-E652-4013-9F98-ADDD02B1A356}" type="presParOf" srcId="{8D1204B2-84EA-42B4-A635-71A26D214C1A}" destId="{63EE537A-E58A-4342-978E-3D31D5ACB034}" srcOrd="0" destOrd="0" presId="urn:microsoft.com/office/officeart/2005/8/layout/bProcess3"/>
    <dgm:cxn modelId="{16BD7F82-CB17-4C66-AE29-2EC1B78FA64A}" type="presParOf" srcId="{0775ECB0-9AE9-4DC1-AC72-88CB07B8237D}" destId="{B265E4BC-C527-41EC-919B-9BB574F5797C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B2AF0-22DB-47B6-A413-095FE0ACB62C}">
      <dsp:nvSpPr>
        <dsp:cNvPr id="0" name=""/>
        <dsp:cNvSpPr/>
      </dsp:nvSpPr>
      <dsp:spPr>
        <a:xfrm>
          <a:off x="5588773" y="1212112"/>
          <a:ext cx="9329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3291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31145" y="1253015"/>
        <a:ext cx="48175" cy="9635"/>
      </dsp:txXfrm>
    </dsp:sp>
    <dsp:sp modelId="{CA204B4C-622D-4F6B-AA43-441B83726287}">
      <dsp:nvSpPr>
        <dsp:cNvPr id="0" name=""/>
        <dsp:cNvSpPr/>
      </dsp:nvSpPr>
      <dsp:spPr>
        <a:xfrm>
          <a:off x="1401359" y="1068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 subiect esențial și actual în administrația publică modernă: dezvoltarea competențelor digitale</a:t>
          </a:r>
        </a:p>
      </dsp:txBody>
      <dsp:txXfrm>
        <a:off x="1401359" y="1068"/>
        <a:ext cx="4189214" cy="2513528"/>
      </dsp:txXfrm>
    </dsp:sp>
    <dsp:sp modelId="{85AEA5B9-9989-41A3-AAC6-D88A486B7830}">
      <dsp:nvSpPr>
        <dsp:cNvPr id="0" name=""/>
        <dsp:cNvSpPr/>
      </dsp:nvSpPr>
      <dsp:spPr>
        <a:xfrm>
          <a:off x="10741507" y="1212112"/>
          <a:ext cx="9329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3291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183878" y="1253015"/>
        <a:ext cx="48175" cy="9635"/>
      </dsp:txXfrm>
    </dsp:sp>
    <dsp:sp modelId="{4604640B-A9C0-4AF2-BFDD-FA88DA6DD28E}">
      <dsp:nvSpPr>
        <dsp:cNvPr id="0" name=""/>
        <dsp:cNvSpPr/>
      </dsp:nvSpPr>
      <dsp:spPr>
        <a:xfrm>
          <a:off x="6554092" y="1068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Cum acest proiect transformă modul în care funcționarii publici își desfășoară activitatea.</a:t>
          </a:r>
        </a:p>
      </dsp:txBody>
      <dsp:txXfrm>
        <a:off x="6554092" y="1068"/>
        <a:ext cx="4189214" cy="2513528"/>
      </dsp:txXfrm>
    </dsp:sp>
    <dsp:sp modelId="{F5C85277-2BFB-4485-A62C-D80BE4985D16}">
      <dsp:nvSpPr>
        <dsp:cNvPr id="0" name=""/>
        <dsp:cNvSpPr/>
      </dsp:nvSpPr>
      <dsp:spPr>
        <a:xfrm>
          <a:off x="3495966" y="2512796"/>
          <a:ext cx="10305466" cy="932919"/>
        </a:xfrm>
        <a:custGeom>
          <a:avLst/>
          <a:gdLst/>
          <a:ahLst/>
          <a:cxnLst/>
          <a:rect l="0" t="0" r="0" b="0"/>
          <a:pathLst>
            <a:path>
              <a:moveTo>
                <a:pt x="10305466" y="0"/>
              </a:moveTo>
              <a:lnTo>
                <a:pt x="10305466" y="483559"/>
              </a:lnTo>
              <a:lnTo>
                <a:pt x="0" y="483559"/>
              </a:lnTo>
              <a:lnTo>
                <a:pt x="0" y="932919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9939" y="2974438"/>
        <a:ext cx="517520" cy="9635"/>
      </dsp:txXfrm>
    </dsp:sp>
    <dsp:sp modelId="{370AD493-733C-4EB3-8FBA-AC774EFF85CB}">
      <dsp:nvSpPr>
        <dsp:cNvPr id="0" name=""/>
        <dsp:cNvSpPr/>
      </dsp:nvSpPr>
      <dsp:spPr>
        <a:xfrm>
          <a:off x="11706826" y="1068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Suntem</a:t>
          </a:r>
          <a:r>
            <a:rPr lang="en-US" sz="2500" kern="1200" dirty="0"/>
            <a:t> </a:t>
          </a:r>
          <a:r>
            <a:rPr lang="en-US" sz="2500" kern="1200" dirty="0" err="1"/>
            <a:t>într</a:t>
          </a:r>
          <a:r>
            <a:rPr lang="en-US" sz="2500" kern="1200" dirty="0"/>
            <a:t>-o </a:t>
          </a:r>
          <a:r>
            <a:rPr lang="en-US" sz="2500" kern="1200" dirty="0" err="1"/>
            <a:t>eră</a:t>
          </a:r>
          <a:r>
            <a:rPr lang="en-US" sz="2500" kern="1200" dirty="0"/>
            <a:t> </a:t>
          </a:r>
          <a:r>
            <a:rPr lang="en-US" sz="2500" kern="1200" dirty="0" err="1"/>
            <a:t>în</a:t>
          </a:r>
          <a:r>
            <a:rPr lang="en-US" sz="2500" kern="1200" dirty="0"/>
            <a:t> care </a:t>
          </a:r>
          <a:r>
            <a:rPr lang="en-US" sz="2500" kern="1200" dirty="0" err="1"/>
            <a:t>digitalizarea</a:t>
          </a:r>
          <a:r>
            <a:rPr lang="en-US" sz="2500" kern="1200" dirty="0"/>
            <a:t> nu </a:t>
          </a:r>
          <a:r>
            <a:rPr lang="en-US" sz="2500" kern="1200" dirty="0" err="1"/>
            <a:t>mai</a:t>
          </a:r>
          <a:r>
            <a:rPr lang="en-US" sz="2500" kern="1200" dirty="0"/>
            <a:t> </a:t>
          </a:r>
          <a:r>
            <a:rPr lang="en-US" sz="2500" kern="1200" dirty="0" err="1"/>
            <a:t>este</a:t>
          </a:r>
          <a:r>
            <a:rPr lang="en-US" sz="2500" kern="1200" dirty="0"/>
            <a:t> </a:t>
          </a:r>
          <a:r>
            <a:rPr lang="en-US" sz="2500" kern="1200" dirty="0" err="1"/>
            <a:t>doar</a:t>
          </a:r>
          <a:r>
            <a:rPr lang="en-US" sz="2500" kern="1200" dirty="0"/>
            <a:t> un </a:t>
          </a:r>
          <a:r>
            <a:rPr lang="en-US" sz="2500" kern="1200" dirty="0" err="1"/>
            <a:t>obiectiv</a:t>
          </a:r>
          <a:r>
            <a:rPr lang="en-US" sz="2500" kern="1200" dirty="0"/>
            <a:t>, ci o </a:t>
          </a:r>
          <a:r>
            <a:rPr lang="en-US" sz="2500" kern="1200" dirty="0" err="1"/>
            <a:t>necesitate</a:t>
          </a:r>
          <a:r>
            <a:rPr lang="en-US" sz="2500" kern="1200" dirty="0"/>
            <a:t>. </a:t>
          </a:r>
        </a:p>
      </dsp:txBody>
      <dsp:txXfrm>
        <a:off x="11706826" y="1068"/>
        <a:ext cx="4189214" cy="2513528"/>
      </dsp:txXfrm>
    </dsp:sp>
    <dsp:sp modelId="{AF3543E0-784F-4E19-8F79-E8C997451205}">
      <dsp:nvSpPr>
        <dsp:cNvPr id="0" name=""/>
        <dsp:cNvSpPr/>
      </dsp:nvSpPr>
      <dsp:spPr>
        <a:xfrm>
          <a:off x="5588773" y="4640045"/>
          <a:ext cx="10082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4834"/>
              </a:moveTo>
              <a:lnTo>
                <a:pt x="521220" y="94834"/>
              </a:lnTo>
              <a:lnTo>
                <a:pt x="521220" y="45720"/>
              </a:lnTo>
              <a:lnTo>
                <a:pt x="100824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66894" y="4680948"/>
        <a:ext cx="52000" cy="9635"/>
      </dsp:txXfrm>
    </dsp:sp>
    <dsp:sp modelId="{B8161ABA-D86A-4A1C-90A9-BC0A57A58B50}">
      <dsp:nvSpPr>
        <dsp:cNvPr id="0" name=""/>
        <dsp:cNvSpPr/>
      </dsp:nvSpPr>
      <dsp:spPr>
        <a:xfrm>
          <a:off x="1401359" y="3478116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Într-un sistem administrativ eficient, tehnologia joacă un rol esențial, iar pregătirea noastră în acest domeniu devine un factor determinant pentru success</a:t>
          </a:r>
        </a:p>
      </dsp:txBody>
      <dsp:txXfrm>
        <a:off x="1401359" y="3478116"/>
        <a:ext cx="4189214" cy="2513528"/>
      </dsp:txXfrm>
    </dsp:sp>
    <dsp:sp modelId="{8D1204B2-84EA-42B4-A635-71A26D214C1A}">
      <dsp:nvSpPr>
        <dsp:cNvPr id="0" name=""/>
        <dsp:cNvSpPr/>
      </dsp:nvSpPr>
      <dsp:spPr>
        <a:xfrm>
          <a:off x="10816829" y="4640045"/>
          <a:ext cx="8575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5898" y="45720"/>
              </a:lnTo>
              <a:lnTo>
                <a:pt x="445898" y="94834"/>
              </a:lnTo>
              <a:lnTo>
                <a:pt x="857597" y="9483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223388" y="4680948"/>
        <a:ext cx="44477" cy="9635"/>
      </dsp:txXfrm>
    </dsp:sp>
    <dsp:sp modelId="{F561A8E9-5971-48ED-86B1-665EAA805F7F}">
      <dsp:nvSpPr>
        <dsp:cNvPr id="0" name=""/>
        <dsp:cNvSpPr/>
      </dsp:nvSpPr>
      <dsp:spPr>
        <a:xfrm>
          <a:off x="6629415" y="3429001"/>
          <a:ext cx="4189214" cy="251352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Acest</a:t>
          </a:r>
          <a:r>
            <a:rPr lang="en-US" sz="2200" kern="1200" dirty="0"/>
            <a:t> </a:t>
          </a:r>
          <a:r>
            <a:rPr lang="en-US" sz="2200" kern="1200" dirty="0" err="1"/>
            <a:t>proiect</a:t>
          </a:r>
          <a:r>
            <a:rPr lang="en-US" sz="2200" kern="1200" dirty="0"/>
            <a:t> nu </a:t>
          </a:r>
          <a:r>
            <a:rPr lang="en-US" sz="2200" kern="1200" dirty="0" err="1"/>
            <a:t>este</a:t>
          </a:r>
          <a:r>
            <a:rPr lang="en-US" sz="2200" kern="1200" dirty="0"/>
            <a:t> </a:t>
          </a:r>
          <a:r>
            <a:rPr lang="en-US" sz="2200" kern="1200" dirty="0" err="1"/>
            <a:t>doar</a:t>
          </a:r>
          <a:r>
            <a:rPr lang="en-US" sz="2200" kern="1200" dirty="0"/>
            <a:t> </a:t>
          </a:r>
          <a:r>
            <a:rPr lang="en-US" sz="2200" kern="1200" dirty="0" err="1"/>
            <a:t>despre</a:t>
          </a:r>
          <a:r>
            <a:rPr lang="en-US" sz="2200" kern="1200" dirty="0"/>
            <a:t> </a:t>
          </a:r>
          <a:r>
            <a:rPr lang="en-US" sz="2200" kern="1200" dirty="0" err="1"/>
            <a:t>tehnologie</a:t>
          </a:r>
          <a:r>
            <a:rPr lang="en-US" sz="2200" kern="1200" dirty="0"/>
            <a:t>/</a:t>
          </a:r>
          <a:r>
            <a:rPr lang="en-US" sz="2200" kern="1200" dirty="0" err="1"/>
            <a:t>aplicații</a:t>
          </a:r>
          <a:r>
            <a:rPr lang="en-US" sz="2200" kern="1200" dirty="0"/>
            <a:t> </a:t>
          </a:r>
          <a:r>
            <a:rPr lang="en-US" sz="2200" kern="1200" dirty="0" err="1"/>
            <a:t>informatice</a:t>
          </a:r>
          <a:r>
            <a:rPr lang="en-US" sz="2200" kern="1200" dirty="0"/>
            <a:t>, ci </a:t>
          </a:r>
          <a:r>
            <a:rPr lang="en-US" sz="2200" kern="1200" dirty="0" err="1"/>
            <a:t>despre</a:t>
          </a:r>
          <a:r>
            <a:rPr lang="en-US" sz="2200" kern="1200" dirty="0"/>
            <a:t> </a:t>
          </a:r>
          <a:r>
            <a:rPr lang="en-US" sz="2400" b="1" kern="1200" dirty="0" err="1">
              <a:solidFill>
                <a:srgbClr val="FFFF00"/>
              </a:solidFill>
            </a:rPr>
            <a:t>oameni</a:t>
          </a:r>
          <a:r>
            <a:rPr lang="en-US" sz="2200" kern="1200" dirty="0"/>
            <a:t>. Este </a:t>
          </a:r>
          <a:r>
            <a:rPr lang="en-US" sz="2200" kern="1200" dirty="0" err="1"/>
            <a:t>despre</a:t>
          </a:r>
          <a:r>
            <a:rPr lang="en-US" sz="2200" kern="1200" dirty="0"/>
            <a:t> </a:t>
          </a:r>
          <a:r>
            <a:rPr lang="en-US" sz="2200" kern="1200" dirty="0" err="1"/>
            <a:t>dumneavoastră</a:t>
          </a:r>
          <a:r>
            <a:rPr lang="en-US" sz="2200" kern="1200" dirty="0"/>
            <a:t> – </a:t>
          </a:r>
          <a:r>
            <a:rPr lang="en-US" sz="2200" kern="1200" dirty="0" err="1"/>
            <a:t>despre</a:t>
          </a:r>
          <a:r>
            <a:rPr lang="en-US" sz="2200" kern="1200" dirty="0"/>
            <a:t> cum </a:t>
          </a:r>
          <a:r>
            <a:rPr lang="en-US" sz="2200" kern="1200" dirty="0" err="1"/>
            <a:t>să</a:t>
          </a:r>
          <a:r>
            <a:rPr lang="en-US" sz="2200" kern="1200" dirty="0"/>
            <a:t> </a:t>
          </a:r>
          <a:r>
            <a:rPr lang="en-US" sz="2200" kern="1200" dirty="0" err="1"/>
            <a:t>vă</a:t>
          </a:r>
          <a:r>
            <a:rPr lang="en-US" sz="2200" kern="1200" dirty="0"/>
            <a:t> </a:t>
          </a:r>
          <a:r>
            <a:rPr lang="en-US" sz="2200" kern="1200" dirty="0" err="1"/>
            <a:t>faceți</a:t>
          </a:r>
          <a:r>
            <a:rPr lang="en-US" sz="2200" kern="1200" dirty="0"/>
            <a:t> </a:t>
          </a:r>
          <a:r>
            <a:rPr lang="en-US" sz="2200" kern="1200" dirty="0" err="1"/>
            <a:t>munca</a:t>
          </a:r>
          <a:r>
            <a:rPr lang="en-US" sz="2200" kern="1200" dirty="0"/>
            <a:t> </a:t>
          </a:r>
          <a:r>
            <a:rPr lang="en-US" sz="2200" kern="1200" dirty="0" err="1"/>
            <a:t>mai</a:t>
          </a:r>
          <a:r>
            <a:rPr lang="en-US" sz="2200" kern="1200" dirty="0"/>
            <a:t> </a:t>
          </a:r>
          <a:r>
            <a:rPr lang="en-US" sz="2200" kern="1200" dirty="0" err="1"/>
            <a:t>ușoară</a:t>
          </a:r>
          <a:r>
            <a:rPr lang="en-US" sz="2200" kern="1200" dirty="0"/>
            <a:t>, </a:t>
          </a:r>
          <a:r>
            <a:rPr lang="en-US" sz="2200" kern="1200" dirty="0" err="1"/>
            <a:t>mai</a:t>
          </a:r>
          <a:r>
            <a:rPr lang="en-US" sz="2200" kern="1200" dirty="0"/>
            <a:t> </a:t>
          </a:r>
          <a:r>
            <a:rPr lang="en-US" sz="2200" kern="1200" dirty="0" err="1"/>
            <a:t>eficientă</a:t>
          </a:r>
          <a:r>
            <a:rPr lang="en-US" sz="2200" kern="1200" dirty="0"/>
            <a:t> </a:t>
          </a:r>
          <a:r>
            <a:rPr lang="en-US" sz="2200" kern="1200" dirty="0" err="1"/>
            <a:t>și</a:t>
          </a:r>
          <a:r>
            <a:rPr lang="en-US" sz="2200" kern="1200" dirty="0"/>
            <a:t> </a:t>
          </a:r>
          <a:r>
            <a:rPr lang="en-US" sz="2200" kern="1200" dirty="0" err="1"/>
            <a:t>mai</a:t>
          </a:r>
          <a:r>
            <a:rPr lang="en-US" sz="2200" kern="1200" dirty="0"/>
            <a:t> </a:t>
          </a:r>
          <a:r>
            <a:rPr lang="en-US" sz="2200" kern="1200" dirty="0" err="1"/>
            <a:t>modernă</a:t>
          </a:r>
          <a:r>
            <a:rPr lang="en-US" sz="2200" kern="1200" dirty="0"/>
            <a:t>.</a:t>
          </a:r>
        </a:p>
      </dsp:txBody>
      <dsp:txXfrm>
        <a:off x="6629415" y="3429001"/>
        <a:ext cx="4189214" cy="2513528"/>
      </dsp:txXfrm>
    </dsp:sp>
    <dsp:sp modelId="{B265E4BC-C527-41EC-919B-9BB574F5797C}">
      <dsp:nvSpPr>
        <dsp:cNvPr id="0" name=""/>
        <dsp:cNvSpPr/>
      </dsp:nvSpPr>
      <dsp:spPr>
        <a:xfrm>
          <a:off x="11706826" y="3478116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</a:t>
          </a:r>
          <a:r>
            <a:rPr lang="en-US" sz="2500" kern="1200" dirty="0" err="1"/>
            <a:t>Instituțiile</a:t>
          </a:r>
          <a:r>
            <a:rPr lang="en-US" sz="2500" kern="1200" dirty="0"/>
            <a:t> </a:t>
          </a:r>
          <a:r>
            <a:rPr lang="en-US" sz="2500" kern="1200" dirty="0" err="1"/>
            <a:t>publice</a:t>
          </a:r>
          <a:r>
            <a:rPr lang="en-US" sz="2500" kern="1200" dirty="0"/>
            <a:t> care </a:t>
          </a:r>
          <a:r>
            <a:rPr lang="en-US" sz="2500" kern="1200" dirty="0" err="1"/>
            <a:t>investesc</a:t>
          </a:r>
          <a:r>
            <a:rPr lang="en-US" sz="2500" kern="1200" dirty="0"/>
            <a:t> </a:t>
          </a:r>
          <a:r>
            <a:rPr lang="en-US" sz="2500" kern="1200" dirty="0" err="1"/>
            <a:t>în</a:t>
          </a:r>
          <a:r>
            <a:rPr lang="en-US" sz="2500" kern="1200" dirty="0"/>
            <a:t> </a:t>
          </a:r>
          <a:r>
            <a:rPr lang="en-US" sz="2500" kern="1200" dirty="0" err="1"/>
            <a:t>competențele</a:t>
          </a:r>
          <a:r>
            <a:rPr lang="en-US" sz="2500" kern="1200" dirty="0"/>
            <a:t> </a:t>
          </a:r>
          <a:r>
            <a:rPr lang="en-US" sz="2500" kern="1200" dirty="0" err="1"/>
            <a:t>angajaților</a:t>
          </a:r>
          <a:r>
            <a:rPr lang="en-US" sz="2500" kern="1200" dirty="0"/>
            <a:t> lor </a:t>
          </a:r>
          <a:r>
            <a:rPr lang="en-US" sz="2500" kern="1200" dirty="0" err="1"/>
            <a:t>vor</a:t>
          </a:r>
          <a:r>
            <a:rPr lang="en-US" sz="2500" kern="1200" dirty="0"/>
            <a:t> fi </a:t>
          </a:r>
          <a:r>
            <a:rPr lang="en-US" sz="2500" kern="1200" dirty="0" err="1"/>
            <a:t>cele</a:t>
          </a:r>
          <a:r>
            <a:rPr lang="en-US" sz="2500" kern="1200" dirty="0"/>
            <a:t> care </a:t>
          </a:r>
          <a:r>
            <a:rPr lang="en-US" sz="2500" kern="1200" dirty="0" err="1"/>
            <a:t>vor</a:t>
          </a:r>
          <a:r>
            <a:rPr lang="en-US" sz="2500" kern="1200" dirty="0"/>
            <a:t> face </a:t>
          </a:r>
          <a:r>
            <a:rPr lang="en-US" sz="2500" kern="1200" dirty="0" err="1"/>
            <a:t>diferența</a:t>
          </a:r>
          <a:r>
            <a:rPr lang="en-US" sz="2500" kern="1200" dirty="0"/>
            <a:t> </a:t>
          </a:r>
          <a:r>
            <a:rPr lang="en-US" sz="2500" kern="1200" dirty="0" err="1"/>
            <a:t>în</a:t>
          </a:r>
          <a:r>
            <a:rPr lang="en-US" sz="2500" kern="1200" dirty="0"/>
            <a:t> </a:t>
          </a:r>
          <a:r>
            <a:rPr lang="en-US" sz="2500" kern="1200" dirty="0" err="1"/>
            <a:t>viitor</a:t>
          </a:r>
          <a:endParaRPr lang="en-US" sz="2500" kern="1200" dirty="0"/>
        </a:p>
      </dsp:txBody>
      <dsp:txXfrm>
        <a:off x="11706826" y="3478116"/>
        <a:ext cx="4189214" cy="2513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D5A84-5D36-6443-B03F-6EAF3BECD7F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1ACD8-5BF3-5D47-99B6-37BC49C4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1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0CFC-F06C-AC1B-4EDB-1D4D7F0E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7D4BB-4D58-2985-70A7-30E8EE5CE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79DD4-ADB8-B410-1CB4-188B2B7E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87E49-F214-3A8E-8FBA-37EBACCAB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97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D472E-8255-B075-BC92-CC9B767A4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E0BE0-6DA5-41F8-ADCE-7CF752941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4FEE5-2A27-AE46-59B5-C230310FC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9B17-73F0-9A22-59E3-33DAA1E29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12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38ECB-2C58-C19D-1386-E7FC5A92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E4F3A-C781-7B61-DDEE-591F90B1B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0ED54-A8DB-1089-F824-7CF46BCFA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0950C-40BD-FB70-39B0-C18D593EA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49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5B19F-E524-04B8-8383-F01DF5FFA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67BA0-1897-C4B5-DFA8-47638832F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96170-42D7-8ED8-3DA6-E882E3F58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15114-93AE-9DAA-14B1-7296A5E6E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1ACD8-5BF3-5D47-99B6-37BC49C4B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2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1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4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1CEB-405D-D1CB-10CD-9661E752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9A881-9274-5E7C-6056-74B8BA526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402B4-AF42-D969-D20E-FD94F5E18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E1ABA-F273-5E93-D26E-359ED9EE8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9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FDA30-BD43-4D7F-DB07-890DEE7B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2023C-9C4B-3607-FBB7-2453EC5E0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4AC48-BCD4-E33F-6FD3-CD06182F1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81908-CB78-A021-30DE-12ABBAAC4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2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DFDB3-D521-1CB4-6DB4-1A896CC6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28385-5A9F-F599-7FC0-F6CB7AB97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CA254-752A-3B6C-AECB-D81A2CF32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A36B6-F2C8-BAF0-C4F9-450B2BF77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D634D-92F7-D4BB-2956-1AD0C41B8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F9E7-78D5-5A30-BB34-1A4990B58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s://www.anfp.gov.ro/R/Doc/2023/PNRR/Anexa%20nr.%201%20-%20Analiza%20competente%20digitale.pdf" TargetMode="Externa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aredigitalaanfp.eu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hyperlink" Target="https://www.anfp.gov.ro/proiecte/proiecte-in-implementare/proiecte-pnrr/proiecte-pnrr-lista/dezvoltarea-competentelor-digitale/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6.png"/><Relationship Id="rId15" Type="http://schemas.openxmlformats.org/officeDocument/2006/relationships/hyperlink" Target="mailto:formare185@anfp.gov.ro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sv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learn.euro-jobs.ro/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formaredigitalaanfp.r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046" y="-8583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61" r="-27529" b="-696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AE9398-3F42-93E3-B815-23BC964AB580}"/>
              </a:ext>
            </a:extLst>
          </p:cNvPr>
          <p:cNvGrpSpPr/>
          <p:nvPr/>
        </p:nvGrpSpPr>
        <p:grpSpPr>
          <a:xfrm>
            <a:off x="11531213" y="-1360337"/>
            <a:ext cx="18900984" cy="13258553"/>
            <a:chOff x="12163484" y="-1140945"/>
            <a:chExt cx="18900984" cy="13258553"/>
          </a:xfrm>
        </p:grpSpPr>
        <p:sp>
          <p:nvSpPr>
            <p:cNvPr id="8" name="Freeform 8"/>
            <p:cNvSpPr/>
            <p:nvPr/>
          </p:nvSpPr>
          <p:spPr>
            <a:xfrm>
              <a:off x="14925508" y="2489728"/>
              <a:ext cx="1398750" cy="13987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7805915" y="-1140945"/>
              <a:ext cx="13258553" cy="13258553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796265" y="1972266"/>
              <a:ext cx="812410" cy="81241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163484" y="3834377"/>
              <a:ext cx="3601244" cy="360124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8" name="AutoShape 28"/>
          <p:cNvSpPr/>
          <p:nvPr/>
        </p:nvSpPr>
        <p:spPr>
          <a:xfrm>
            <a:off x="3668902" y="6647452"/>
            <a:ext cx="317677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3B589-9820-BCC4-F5AF-A43DF48A33FF}"/>
              </a:ext>
            </a:extLst>
          </p:cNvPr>
          <p:cNvGrpSpPr/>
          <p:nvPr/>
        </p:nvGrpSpPr>
        <p:grpSpPr>
          <a:xfrm>
            <a:off x="3929088" y="7842187"/>
            <a:ext cx="10429825" cy="903084"/>
            <a:chOff x="3929088" y="7842187"/>
            <a:chExt cx="10429825" cy="903084"/>
          </a:xfrm>
        </p:grpSpPr>
        <p:pic>
          <p:nvPicPr>
            <p:cNvPr id="40" name="Picture 3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2ACABC0-6311-5B44-EE9A-69D22FAC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088" y="7842187"/>
              <a:ext cx="3323464" cy="900000"/>
            </a:xfrm>
            <a:prstGeom prst="rect">
              <a:avLst/>
            </a:prstGeom>
          </p:spPr>
        </p:pic>
        <p:pic>
          <p:nvPicPr>
            <p:cNvPr id="42" name="Picture 41" descr="A white dog with blue text&#10;&#10;Description automatically generated">
              <a:extLst>
                <a:ext uri="{FF2B5EF4-FFF2-40B4-BE49-F238E27FC236}">
                  <a16:creationId xmlns:a16="http://schemas.microsoft.com/office/drawing/2014/main" id="{0A267967-C5B2-83DD-0BCA-6EF211AE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1640" y="7845271"/>
              <a:ext cx="3177273" cy="900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3D46D1-19A4-8D81-7779-0D1340CDE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74" y="9098406"/>
            <a:ext cx="16318861" cy="998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C3EC1E-7562-83B0-77D2-17A006559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1009096E-A9BD-8F38-6011-A34B217D639C}"/>
              </a:ext>
            </a:extLst>
          </p:cNvPr>
          <p:cNvSpPr txBox="1"/>
          <p:nvPr/>
        </p:nvSpPr>
        <p:spPr>
          <a:xfrm>
            <a:off x="435141" y="2841672"/>
            <a:ext cx="1053654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Dezvoltarea competențelor digitale: prezentarea proiectului și a principalelor rezultate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2F08C24-E745-53C1-D268-B483AE8AC93F}"/>
              </a:ext>
            </a:extLst>
          </p:cNvPr>
          <p:cNvSpPr txBox="1"/>
          <p:nvPr/>
        </p:nvSpPr>
        <p:spPr>
          <a:xfrm>
            <a:off x="685850" y="6647452"/>
            <a:ext cx="9142883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20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octombrie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202</a:t>
            </a:r>
            <a:r>
              <a:rPr lang="ro-RO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5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endParaRPr lang="en-US" sz="2400" dirty="0">
              <a:solidFill>
                <a:srgbClr val="000000"/>
              </a:solidFill>
              <a:latin typeface="Trebuchet MS" panose="020B0703020202090204" pitchFamily="34" charset="0"/>
              <a:ea typeface="Montserrat Semi-Bold"/>
              <a:cs typeface="Montserrat Semi-Bold"/>
              <a:sym typeface="Montserrat Semi-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4213A-22A9-AC9A-F5F2-B964BE54B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b="33890"/>
          <a:stretch>
            <a:fillRect/>
          </a:stretch>
        </p:blipFill>
        <p:spPr bwMode="auto">
          <a:xfrm>
            <a:off x="11581977" y="4121628"/>
            <a:ext cx="3601244" cy="257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C1EB6-47DD-FC36-4827-43CBFC02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6B12368B-3671-0289-214B-8904263D036E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DCD54CA-6CE7-F97D-C179-6EE9A9D9A08C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D4C498ED-4632-3383-F758-7692FD56FA01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81D70CB3-B3A0-37A6-69B3-EC32058F9059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grpSp>
        <p:nvGrpSpPr>
          <p:cNvPr id="51" name="Group 20">
            <a:extLst>
              <a:ext uri="{FF2B5EF4-FFF2-40B4-BE49-F238E27FC236}">
                <a16:creationId xmlns:a16="http://schemas.microsoft.com/office/drawing/2014/main" id="{3FF9C78B-A8FE-59D7-094F-E6183521968B}"/>
              </a:ext>
            </a:extLst>
          </p:cNvPr>
          <p:cNvGrpSpPr/>
          <p:nvPr/>
        </p:nvGrpSpPr>
        <p:grpSpPr>
          <a:xfrm>
            <a:off x="1028700" y="4098429"/>
            <a:ext cx="1006599" cy="1006599"/>
            <a:chOff x="0" y="0"/>
            <a:chExt cx="812800" cy="812800"/>
          </a:xfrm>
        </p:grpSpPr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C3E72B1A-A060-3729-7E21-ED0C462600E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D3B35EE8-7951-4751-C67D-A4B5409474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54" name="Group 23">
            <a:extLst>
              <a:ext uri="{FF2B5EF4-FFF2-40B4-BE49-F238E27FC236}">
                <a16:creationId xmlns:a16="http://schemas.microsoft.com/office/drawing/2014/main" id="{1F20EF29-183D-2B2E-6209-0467DF348A9B}"/>
              </a:ext>
            </a:extLst>
          </p:cNvPr>
          <p:cNvGrpSpPr/>
          <p:nvPr/>
        </p:nvGrpSpPr>
        <p:grpSpPr>
          <a:xfrm>
            <a:off x="1045726" y="6488016"/>
            <a:ext cx="1006599" cy="1006599"/>
            <a:chOff x="0" y="0"/>
            <a:chExt cx="812800" cy="812800"/>
          </a:xfrm>
        </p:grpSpPr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18A9C955-D28C-C368-9ED4-D1B1F1F006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6" name="TextBox 25">
              <a:extLst>
                <a:ext uri="{FF2B5EF4-FFF2-40B4-BE49-F238E27FC236}">
                  <a16:creationId xmlns:a16="http://schemas.microsoft.com/office/drawing/2014/main" id="{CA09CC4E-A292-3207-28F2-586008A4A50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63" name="Freeform 35">
            <a:extLst>
              <a:ext uri="{FF2B5EF4-FFF2-40B4-BE49-F238E27FC236}">
                <a16:creationId xmlns:a16="http://schemas.microsoft.com/office/drawing/2014/main" id="{096B660E-7A99-19E7-D924-C793BDF4FDB5}"/>
              </a:ext>
            </a:extLst>
          </p:cNvPr>
          <p:cNvSpPr/>
          <p:nvPr/>
        </p:nvSpPr>
        <p:spPr>
          <a:xfrm>
            <a:off x="1174654" y="4088904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D8FE207C-1D0B-D27F-794C-F3C31A4A553C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3" name="Freeform 47">
            <a:extLst>
              <a:ext uri="{FF2B5EF4-FFF2-40B4-BE49-F238E27FC236}">
                <a16:creationId xmlns:a16="http://schemas.microsoft.com/office/drawing/2014/main" id="{7DFF65F0-A638-62C0-DDAD-E2BDE0DD987A}"/>
              </a:ext>
            </a:extLst>
          </p:cNvPr>
          <p:cNvSpPr/>
          <p:nvPr/>
        </p:nvSpPr>
        <p:spPr>
          <a:xfrm>
            <a:off x="1191680" y="6488016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DB496-461E-57FC-03C4-5EE68D2912AA}"/>
              </a:ext>
            </a:extLst>
          </p:cNvPr>
          <p:cNvSpPr txBox="1"/>
          <p:nvPr/>
        </p:nvSpPr>
        <p:spPr>
          <a:xfrm>
            <a:off x="2312494" y="4204664"/>
            <a:ext cx="8431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1.26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9</a:t>
            </a:r>
            <a:r>
              <a:rPr kumimoji="0" lang="ro-RO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protocoale </a:t>
            </a:r>
            <a:r>
              <a:rPr kumimoji="0" lang="ro-RO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de colaborare interinstituțională încheiate (29% dintre cele 4.333 autorități și instituții publice gestionate prin sistemul informatic ANFP + instituții în coordonare/subordonare, după caz)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10D72-58A2-D7C5-DCD1-8AD43271A194}"/>
              </a:ext>
            </a:extLst>
          </p:cNvPr>
          <p:cNvSpPr txBox="1"/>
          <p:nvPr/>
        </p:nvSpPr>
        <p:spPr>
          <a:xfrm>
            <a:off x="2312495" y="6423728"/>
            <a:ext cx="84317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naliză privind nevoia de instruire a resurselor umane din administrația publică din România în domeniul competențelor digitale:</a:t>
            </a:r>
          </a:p>
          <a:p>
            <a:pPr algn="just"/>
            <a:r>
              <a:rPr lang="ro-RO" sz="20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hlinkClick r:id="rId5"/>
              </a:rPr>
              <a:t>https://www.anfp.gov.ro/R/Doc/2023/PNRR/Anexa%20nr.%201%20-%20Analiza%20competente%20digitale.pdf</a:t>
            </a:r>
            <a:endParaRPr lang="en-US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025A48-4C09-5DBE-9A38-D177D13EB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1049"/>
          <a:stretch>
            <a:fillRect/>
          </a:stretch>
        </p:blipFill>
        <p:spPr>
          <a:xfrm>
            <a:off x="11887199" y="3869684"/>
            <a:ext cx="6386945" cy="45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0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13D7E-5FAC-478E-E94A-FEB49DE37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C7D9517E-8A4C-FBDF-A411-FC47566BBF55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D551B00F-4685-2718-403B-808B175B99FE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CC8053E2-32E2-39D7-419E-449B31CD008D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77A69A7C-625B-7B02-8ECC-7603C8761268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EAAA85-D8CC-B482-9B5B-D1D06F267252}"/>
              </a:ext>
            </a:extLst>
          </p:cNvPr>
          <p:cNvGrpSpPr/>
          <p:nvPr/>
        </p:nvGrpSpPr>
        <p:grpSpPr>
          <a:xfrm>
            <a:off x="573025" y="4123434"/>
            <a:ext cx="1006599" cy="1006599"/>
            <a:chOff x="1041496" y="3991320"/>
            <a:chExt cx="1006599" cy="1006599"/>
          </a:xfrm>
        </p:grpSpPr>
        <p:grpSp>
          <p:nvGrpSpPr>
            <p:cNvPr id="51" name="Group 20">
              <a:extLst>
                <a:ext uri="{FF2B5EF4-FFF2-40B4-BE49-F238E27FC236}">
                  <a16:creationId xmlns:a16="http://schemas.microsoft.com/office/drawing/2014/main" id="{430FE738-0088-6F54-8259-CBCF80C0F9EB}"/>
                </a:ext>
              </a:extLst>
            </p:cNvPr>
            <p:cNvGrpSpPr/>
            <p:nvPr/>
          </p:nvGrpSpPr>
          <p:grpSpPr>
            <a:xfrm>
              <a:off x="1041496" y="3991320"/>
              <a:ext cx="1006599" cy="1006599"/>
              <a:chOff x="0" y="0"/>
              <a:chExt cx="812800" cy="812800"/>
            </a:xfrm>
          </p:grpSpPr>
          <p:sp>
            <p:nvSpPr>
              <p:cNvPr id="52" name="Freeform 21">
                <a:extLst>
                  <a:ext uri="{FF2B5EF4-FFF2-40B4-BE49-F238E27FC236}">
                    <a16:creationId xmlns:a16="http://schemas.microsoft.com/office/drawing/2014/main" id="{29709563-B042-8928-AD91-34F8DC51C2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B599B"/>
              </a:solid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53" name="TextBox 22">
                <a:extLst>
                  <a:ext uri="{FF2B5EF4-FFF2-40B4-BE49-F238E27FC236}">
                    <a16:creationId xmlns:a16="http://schemas.microsoft.com/office/drawing/2014/main" id="{53F6E725-0CDA-BD2A-8439-9BDB2EA8CA4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8DA68AC0-CFE1-E3A6-529E-CBACE2A9DCA0}"/>
                </a:ext>
              </a:extLst>
            </p:cNvPr>
            <p:cNvSpPr/>
            <p:nvPr/>
          </p:nvSpPr>
          <p:spPr>
            <a:xfrm>
              <a:off x="1144444" y="4011318"/>
              <a:ext cx="809941" cy="874431"/>
            </a:xfrm>
            <a:custGeom>
              <a:avLst/>
              <a:gdLst/>
              <a:ahLst/>
              <a:cxnLst/>
              <a:rect l="l" t="t" r="r" b="b"/>
              <a:pathLst>
                <a:path w="809941" h="874431">
                  <a:moveTo>
                    <a:pt x="0" y="0"/>
                  </a:moveTo>
                  <a:lnTo>
                    <a:pt x="809941" y="0"/>
                  </a:lnTo>
                  <a:lnTo>
                    <a:pt x="809941" y="874430"/>
                  </a:lnTo>
                  <a:lnTo>
                    <a:pt x="0" y="874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</p:grpSp>
      <p:sp>
        <p:nvSpPr>
          <p:cNvPr id="64" name="TextBox 36">
            <a:extLst>
              <a:ext uri="{FF2B5EF4-FFF2-40B4-BE49-F238E27FC236}">
                <a16:creationId xmlns:a16="http://schemas.microsoft.com/office/drawing/2014/main" id="{10CD386D-DCA5-C411-0935-E60DE78ED41B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A08E03FC-93F9-1B2E-E343-C9ADA92D18E4}"/>
              </a:ext>
            </a:extLst>
          </p:cNvPr>
          <p:cNvSpPr/>
          <p:nvPr/>
        </p:nvSpPr>
        <p:spPr>
          <a:xfrm>
            <a:off x="1174654" y="7946901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210C6-28EE-1FEE-6BD6-D07903CBCE4B}"/>
              </a:ext>
            </a:extLst>
          </p:cNvPr>
          <p:cNvSpPr txBox="1"/>
          <p:nvPr/>
        </p:nvSpPr>
        <p:spPr>
          <a:xfrm>
            <a:off x="1828800" y="4101967"/>
            <a:ext cx="1005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Analiza de impact a formării în domeniul tehnologiei informației asupra activităților specifice derulate </a:t>
            </a:r>
            <a:r>
              <a:rPr lang="ro-RO" sz="2400" dirty="0">
                <a:solidFill>
                  <a:schemeClr val="accent1"/>
                </a:solidFill>
                <a:latin typeface="Trebuchet MS" panose="020B0603020202020204" pitchFamily="34" charset="0"/>
              </a:rPr>
              <a:t>– </a:t>
            </a:r>
            <a:r>
              <a:rPr lang="ro-RO" sz="2400" i="1" dirty="0">
                <a:solidFill>
                  <a:schemeClr val="accent1"/>
                </a:solidFill>
                <a:latin typeface="Trebuchet MS" panose="020B0603020202020204" pitchFamily="34" charset="0"/>
              </a:rPr>
              <a:t>în derulare</a:t>
            </a:r>
          </a:p>
          <a:p>
            <a:endParaRPr lang="en-US" sz="2400" i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>
                <a:latin typeface="Trebuchet MS" panose="020B0603020202020204" pitchFamily="34" charset="0"/>
              </a:rPr>
              <a:t>Desk research;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Chestionare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satisfacție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participanți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sesiuni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Sondaje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opinie</a:t>
            </a:r>
            <a:r>
              <a:rPr lang="en-US" sz="2400" kern="0" dirty="0">
                <a:latin typeface="Trebuchet MS" panose="020B0603020202020204" pitchFamily="34" charset="0"/>
              </a:rPr>
              <a:t>: </a:t>
            </a:r>
            <a:r>
              <a:rPr lang="en-US" sz="2400" kern="0" dirty="0" err="1">
                <a:latin typeface="Trebuchet MS" panose="020B0603020202020204" pitchFamily="34" charset="0"/>
              </a:rPr>
              <a:t>populația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generală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mediul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privat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persoane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vulnerabile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ro-RO" sz="2400" kern="0" dirty="0">
                <a:latin typeface="Trebuchet MS" panose="020B0603020202020204" pitchFamily="34" charset="0"/>
              </a:rPr>
              <a:t>F</a:t>
            </a:r>
            <a:r>
              <a:rPr lang="en-US" sz="2400" kern="0" dirty="0" err="1">
                <a:latin typeface="Trebuchet MS" panose="020B0603020202020204" pitchFamily="34" charset="0"/>
              </a:rPr>
              <a:t>ocus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grupuri</a:t>
            </a:r>
            <a:r>
              <a:rPr lang="en-US" sz="2400" kern="0" dirty="0">
                <a:latin typeface="Trebuchet MS" panose="020B0603020202020204" pitchFamily="34" charset="0"/>
              </a:rPr>
              <a:t> cu </a:t>
            </a:r>
            <a:r>
              <a:rPr lang="en-US" sz="2400" kern="0" dirty="0" err="1">
                <a:latin typeface="Trebuchet MS" panose="020B0603020202020204" pitchFamily="34" charset="0"/>
              </a:rPr>
              <a:t>participanții</a:t>
            </a:r>
            <a:r>
              <a:rPr lang="en-US" sz="2400" kern="0" dirty="0">
                <a:latin typeface="Trebuchet MS" panose="020B0603020202020204" pitchFamily="34" charset="0"/>
              </a:rPr>
              <a:t> la </a:t>
            </a:r>
            <a:r>
              <a:rPr lang="en-US" sz="2400" kern="0" dirty="0" err="1">
                <a:latin typeface="Trebuchet MS" panose="020B0603020202020204" pitchFamily="34" charset="0"/>
              </a:rPr>
              <a:t>sesiunile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formatori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funcționari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publici</a:t>
            </a:r>
            <a:r>
              <a:rPr lang="en-US" sz="2400" kern="0" dirty="0">
                <a:latin typeface="Trebuchet MS" panose="020B0603020202020204" pitchFamily="34" charset="0"/>
              </a:rPr>
              <a:t> care nu au </a:t>
            </a:r>
            <a:r>
              <a:rPr lang="en-US" sz="2400" kern="0" dirty="0" err="1">
                <a:latin typeface="Trebuchet MS" panose="020B0603020202020204" pitchFamily="34" charset="0"/>
              </a:rPr>
              <a:t>participat</a:t>
            </a:r>
            <a:r>
              <a:rPr lang="en-US" sz="2400" kern="0" dirty="0">
                <a:latin typeface="Trebuchet MS" panose="020B0603020202020204" pitchFamily="34" charset="0"/>
              </a:rPr>
              <a:t> la </a:t>
            </a:r>
            <a:r>
              <a:rPr lang="en-US" sz="2400" kern="0" dirty="0" err="1">
                <a:latin typeface="Trebuchet MS" panose="020B0603020202020204" pitchFamily="34" charset="0"/>
              </a:rPr>
              <a:t>sesiunile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; 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Interviuri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Grup</a:t>
            </a:r>
            <a:r>
              <a:rPr lang="en-US" sz="2400" kern="0" dirty="0">
                <a:latin typeface="Trebuchet MS" panose="020B0603020202020204" pitchFamily="34" charset="0"/>
              </a:rPr>
              <a:t> Delphi cu </a:t>
            </a:r>
            <a:r>
              <a:rPr lang="en-US" sz="2400" kern="0" dirty="0" err="1">
                <a:latin typeface="Trebuchet MS" panose="020B0603020202020204" pitchFamily="34" charset="0"/>
              </a:rPr>
              <a:t>experții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formatori</a:t>
            </a:r>
            <a:r>
              <a:rPr lang="ro-RO" sz="2400" kern="0" dirty="0">
                <a:latin typeface="Trebuchet MS" panose="020B0603020202020204" pitchFamily="34" charset="0"/>
              </a:rPr>
              <a:t>, panel de experți.</a:t>
            </a:r>
            <a:endParaRPr lang="en-US" sz="2400" kern="0" dirty="0">
              <a:latin typeface="Trebuchet MS" panose="020B0603020202020204" pitchFamily="34" charset="0"/>
            </a:endParaRP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19BF6-B4D8-3630-3D26-2B9BC0745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8" r="3889"/>
          <a:stretch/>
        </p:blipFill>
        <p:spPr>
          <a:xfrm>
            <a:off x="11624814" y="4132518"/>
            <a:ext cx="5956733" cy="3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05AF1-FB43-41E9-DAD6-3B5A8FD00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5F639B0E-EA7D-B840-173D-27443CAE0583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8582AE6F-3A5C-2CA5-89FD-3B4EB92452C2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3C38596A-CF33-1ED0-6320-A95BD102F518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C2430963-137A-817A-5188-3522E6D51C0F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8FA9F66E-18F5-E267-C87B-56ECF1FA98C7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3" name="Freeform 47">
            <a:extLst>
              <a:ext uri="{FF2B5EF4-FFF2-40B4-BE49-F238E27FC236}">
                <a16:creationId xmlns:a16="http://schemas.microsoft.com/office/drawing/2014/main" id="{11F2575F-6457-7D40-F7A1-A840E3F147E7}"/>
              </a:ext>
            </a:extLst>
          </p:cNvPr>
          <p:cNvSpPr/>
          <p:nvPr/>
        </p:nvSpPr>
        <p:spPr>
          <a:xfrm>
            <a:off x="1174654" y="5381253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74" name="Freeform 48">
            <a:extLst>
              <a:ext uri="{FF2B5EF4-FFF2-40B4-BE49-F238E27FC236}">
                <a16:creationId xmlns:a16="http://schemas.microsoft.com/office/drawing/2014/main" id="{65648AB7-C561-4CDE-69FB-0E8D4E028719}"/>
              </a:ext>
            </a:extLst>
          </p:cNvPr>
          <p:cNvSpPr/>
          <p:nvPr/>
        </p:nvSpPr>
        <p:spPr>
          <a:xfrm>
            <a:off x="1174654" y="6664077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22A61E3A-0479-82FD-D06A-6731EC6543A0}"/>
              </a:ext>
            </a:extLst>
          </p:cNvPr>
          <p:cNvSpPr/>
          <p:nvPr/>
        </p:nvSpPr>
        <p:spPr>
          <a:xfrm>
            <a:off x="1174654" y="7946901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B2CE4-3187-F44F-8D59-D8F94BF6D81F}"/>
              </a:ext>
            </a:extLst>
          </p:cNvPr>
          <p:cNvSpPr txBox="1"/>
          <p:nvPr/>
        </p:nvSpPr>
        <p:spPr>
          <a:xfrm>
            <a:off x="869860" y="4305300"/>
            <a:ext cx="1654828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Campanie de promovare </a:t>
            </a:r>
            <a:r>
              <a:rPr lang="ro-RO" sz="3200" b="1" dirty="0">
                <a:solidFill>
                  <a:srgbClr val="00B0F0"/>
                </a:solidFill>
                <a:latin typeface="Trebuchet MS" panose="020B0603020202020204" pitchFamily="34" charset="0"/>
              </a:rPr>
              <a:t>online </a:t>
            </a:r>
          </a:p>
          <a:p>
            <a:endParaRPr lang="ro-RO" sz="16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lvl="0"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unui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banner web animat </a:t>
            </a:r>
          </a:p>
          <a:p>
            <a:pPr lvl="0" algn="just"/>
            <a:endParaRPr lang="ro-RO" sz="1600" b="1" kern="0" dirty="0">
              <a:solidFill>
                <a:srgbClr val="00B0F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a două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videoclipuri de scurtmetraj</a:t>
            </a:r>
          </a:p>
          <a:p>
            <a:pPr algn="just"/>
            <a:endParaRPr lang="ro-RO" dirty="0"/>
          </a:p>
          <a:p>
            <a:pPr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Promovarea unei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broșuri tematice </a:t>
            </a:r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în format digital</a:t>
            </a:r>
          </a:p>
          <a:p>
            <a:pPr algn="just"/>
            <a:endParaRPr lang="ro-RO" kern="0" dirty="0">
              <a:solidFill>
                <a:srgbClr val="00B0F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a două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 spoturi</a:t>
            </a:r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radio</a:t>
            </a:r>
          </a:p>
          <a:p>
            <a:pPr algn="just"/>
            <a:endParaRPr lang="ro-RO" b="1" kern="0" dirty="0">
              <a:solidFill>
                <a:srgbClr val="00B0F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E-mail marketing</a:t>
            </a:r>
          </a:p>
          <a:p>
            <a:pPr algn="just"/>
            <a:endParaRPr lang="en-US" sz="3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o-RO" sz="3200" b="1" kern="0" dirty="0">
              <a:solidFill>
                <a:srgbClr val="4472C4">
                  <a:lumMod val="75000"/>
                </a:srgbClr>
              </a:solidFill>
              <a:latin typeface="Trebuchet MS" panose="020B0603020202020204" pitchFamily="34" charset="0"/>
            </a:endParaRPr>
          </a:p>
          <a:p>
            <a:pPr lvl="0" algn="just"/>
            <a:endParaRPr lang="ro-RO" sz="3200" b="1" kern="0" dirty="0">
              <a:solidFill>
                <a:srgbClr val="4472C4">
                  <a:lumMod val="75000"/>
                </a:srgbClr>
              </a:solidFill>
              <a:latin typeface="Trebuchet MS" panose="020B0603020202020204" pitchFamily="34" charset="0"/>
            </a:endParaRPr>
          </a:p>
          <a:p>
            <a:endParaRPr lang="ro-RO" sz="32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50609-692D-1675-39B8-4E7B8F190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0" r="9548"/>
          <a:stretch/>
        </p:blipFill>
        <p:spPr>
          <a:xfrm>
            <a:off x="10744200" y="2657204"/>
            <a:ext cx="5866148" cy="57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19A3-B929-A586-E835-F56F8FD3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5489C9AF-451C-1BFF-7EA7-5B551085F745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8DBD5D7E-B308-2FF3-8C62-E77F40B8477C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D4892630-A3BB-A82B-4B48-95E24BC8FF8E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5B7A9A25-DB06-B4AC-141A-48D63063E624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8A39800B-A4A3-8890-34EE-52AA001097EB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71369-137A-80F0-2731-8D651131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848280"/>
            <a:ext cx="1005927" cy="1012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D08B4-DCDE-E682-6D02-11B77EE8B56E}"/>
              </a:ext>
            </a:extLst>
          </p:cNvPr>
          <p:cNvSpPr txBox="1"/>
          <p:nvPr/>
        </p:nvSpPr>
        <p:spPr>
          <a:xfrm>
            <a:off x="6511419" y="4936004"/>
            <a:ext cx="5715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o-RO" sz="2400" b="1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o-RO" sz="2400" b="1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 evenimente de promovare: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septembrie 2024 – Iași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martie 2025 – Cluj-Napoca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mai 2025 – Craiova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iunie 2025 – Timișoara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DAFA6-7F8B-BEA3-F474-2E85AE2D0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5905500"/>
            <a:ext cx="4152900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A7E14-4B36-2964-9E88-2E37F0C64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1304301"/>
            <a:ext cx="4152900" cy="415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477DC-64A0-786F-C676-2AF03F47A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250" t="5814" r="25833" b="5814"/>
          <a:stretch>
            <a:fillRect/>
          </a:stretch>
        </p:blipFill>
        <p:spPr>
          <a:xfrm>
            <a:off x="1145679" y="4330203"/>
            <a:ext cx="4267200" cy="423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B9D1A-79EC-6D80-A37B-1D810A95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5">
            <a:extLst>
              <a:ext uri="{FF2B5EF4-FFF2-40B4-BE49-F238E27FC236}">
                <a16:creationId xmlns:a16="http://schemas.microsoft.com/office/drawing/2014/main" id="{B8E504CD-6EE1-3447-1CFD-AA4FF435203E}"/>
              </a:ext>
            </a:extLst>
          </p:cNvPr>
          <p:cNvSpPr txBox="1"/>
          <p:nvPr/>
        </p:nvSpPr>
        <p:spPr>
          <a:xfrm>
            <a:off x="274148" y="3005409"/>
            <a:ext cx="532139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B2F6A1-EB26-F096-EA2A-C84813A1A8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34" t="15891" r="28333" b="13566"/>
          <a:stretch>
            <a:fillRect/>
          </a:stretch>
        </p:blipFill>
        <p:spPr>
          <a:xfrm>
            <a:off x="1981200" y="1333500"/>
            <a:ext cx="14097000" cy="87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38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E8DF-1E66-2911-EC99-56497584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E57AC-71F4-B4FE-E93E-593FC479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34" t="15116" r="27083" b="13566"/>
          <a:stretch>
            <a:fillRect/>
          </a:stretch>
        </p:blipFill>
        <p:spPr>
          <a:xfrm>
            <a:off x="1600200" y="1104900"/>
            <a:ext cx="14719852" cy="908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9690-9475-D625-E87E-106981A0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2B7E6-5C24-188D-2587-D26A75A0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134428"/>
            <a:ext cx="16230600" cy="91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8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EE11C34B-B896-4FD6-F010-CC02FDE5BBAD}"/>
              </a:ext>
            </a:extLst>
          </p:cNvPr>
          <p:cNvSpPr txBox="1"/>
          <p:nvPr/>
        </p:nvSpPr>
        <p:spPr>
          <a:xfrm>
            <a:off x="990600" y="2019300"/>
            <a:ext cx="12496800" cy="585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Opiniile</a:t>
            </a:r>
            <a:r>
              <a:rPr lang="ro-RO" sz="3542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participanților (competențe digitale avansate):</a:t>
            </a:r>
            <a:endParaRPr lang="en-US" sz="2800" b="1" dirty="0">
              <a:solidFill>
                <a:srgbClr val="293E6B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3D518-C00E-4059-FD58-77A16F931C64}"/>
              </a:ext>
            </a:extLst>
          </p:cNvPr>
          <p:cNvSpPr txBox="1"/>
          <p:nvPr/>
        </p:nvSpPr>
        <p:spPr>
          <a:xfrm>
            <a:off x="876300" y="2627877"/>
            <a:ext cx="165354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Chestionare aplicate de ANFP participanților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satisfacția asociată conținutului programelor generale de formare: </a:t>
            </a:r>
            <a:r>
              <a:rPr lang="ro-RO" sz="2400" b="1" dirty="0">
                <a:solidFill>
                  <a:schemeClr val="tx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9,48 </a:t>
            </a:r>
          </a:p>
          <a:p>
            <a:pPr algn="just"/>
            <a:r>
              <a:rPr lang="ro-RO" sz="2400" b="1" dirty="0">
                <a:solidFill>
                  <a:schemeClr val="tx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9,08 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 programele specializate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 generală a notelor acordate formatorilor: 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9,72;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24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corul</a:t>
            </a:r>
            <a:r>
              <a:rPr lang="fr-FR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NPS - Net </a:t>
            </a:r>
            <a:r>
              <a:rPr lang="fr-FR" sz="24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Promoter</a:t>
            </a:r>
            <a:r>
              <a:rPr lang="fr-FR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Score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ultima rundă: 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endParaRPr lang="ro-RO" sz="2400" u="sng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r>
              <a:rPr lang="ro-RO" sz="2400" u="sng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Prin raportare la </a:t>
            </a:r>
            <a:r>
              <a:rPr lang="ro-RO" sz="2400" u="sng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DigComp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: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73,38% dintre respondenți au declarat că programul de formare a contribuit la creșterea capacității de informare și de lucru cu date digitale,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69,14% consideră că programul de formare a contribuit la îmbunătățirea comunicării online cu cetățenii și a colaborării digitale, 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67,61% afirmă că programul de formare a contribuit la creșterea capacității de a crea conținut digital,</a:t>
            </a: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</a:rPr>
              <a:t>73,3% apreciază că programul de formare a contribuit la creșterea siguranței digitale,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73,12% sunt de părere că programul de formare a contribuit la creșterea capacității de rezolvare a problemelor din mediul informatic.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765C0-0D23-2944-45DB-7C814AD69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795" y="1958985"/>
            <a:ext cx="5595648" cy="31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39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6CBD1-CF88-CBE6-DFA3-2F6A63076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E374270F-F5E2-FD0B-D4B9-C77D342196BA}"/>
              </a:ext>
            </a:extLst>
          </p:cNvPr>
          <p:cNvSpPr txBox="1"/>
          <p:nvPr/>
        </p:nvSpPr>
        <p:spPr>
          <a:xfrm>
            <a:off x="1050472" y="2033939"/>
            <a:ext cx="16399328" cy="1204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Opiniile</a:t>
            </a:r>
            <a:r>
              <a:rPr lang="ro-RO" sz="3542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participanților (leadership și managementul talentelor în contextul noilor tehnologii și al transformării digitale):</a:t>
            </a:r>
            <a:endParaRPr lang="en-US" sz="2800" b="1" dirty="0">
              <a:solidFill>
                <a:srgbClr val="293E6B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1FBC0-DE15-5CC2-13C8-1FFEC5260B59}"/>
              </a:ext>
            </a:extLst>
          </p:cNvPr>
          <p:cNvSpPr txBox="1"/>
          <p:nvPr/>
        </p:nvSpPr>
        <p:spPr>
          <a:xfrm>
            <a:off x="982436" y="3695700"/>
            <a:ext cx="16535400" cy="524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Chestionare aplicate de ANFP participanților: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satisfacția asociată conținutului de formare: </a:t>
            </a:r>
            <a:r>
              <a:rPr lang="ro-RO" sz="2400" b="1" dirty="0">
                <a:solidFill>
                  <a:schemeClr val="tx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9,48;</a:t>
            </a:r>
            <a:endParaRPr lang="ro-RO" sz="24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 generală a notelor acordate formatorilor: 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9,68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24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corul</a:t>
            </a:r>
            <a:r>
              <a:rPr lang="fr-F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NPS - Net </a:t>
            </a:r>
            <a:r>
              <a:rPr lang="fr-FR" sz="24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Promoter</a:t>
            </a:r>
            <a:r>
              <a:rPr lang="fr-F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Score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ultima rundă: 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84,9%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endParaRPr lang="ro-RO" sz="2400" u="sng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r>
              <a:rPr lang="ro-RO" sz="2400" u="sng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Prin raportare la </a:t>
            </a:r>
            <a:r>
              <a:rPr lang="ro-RO" sz="2400" u="sng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DigComp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: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77,58% dintre respondenți au declarat că programul de formare le-a oferit cunoștințe teoretice relevante,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80,21% consideră că au dobândit cunoștințe practice care contribuie la dezvoltarea competențelor digitale, 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75,18% 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</a:rPr>
              <a:t>au apreciat aplicabilitatea practică a ideilor prezentate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,</a:t>
            </a: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</a:rPr>
              <a:t>76% sunt de părere că programul de formare a contribuit la creșterea performanței departamentale,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76,65% au afirmat că programul de formare a condus la creșterea semnificativă a competențelor de leadership.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58772-1196-5089-8031-0B86E6BEE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7" t="5813" r="9167" b="5039"/>
          <a:stretch>
            <a:fillRect/>
          </a:stretch>
        </p:blipFill>
        <p:spPr>
          <a:xfrm>
            <a:off x="11049000" y="2781300"/>
            <a:ext cx="5562600" cy="31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065225" y="2247900"/>
            <a:ext cx="7646706" cy="1214813"/>
            <a:chOff x="0" y="0"/>
            <a:chExt cx="25581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436206"/>
            <a:ext cx="532701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PROVOCĂRI: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35008" y="3941456"/>
            <a:ext cx="60198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Durata procedurilor de achiziții publice,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Implicarea instituțiilor în organizarea și desfășurarea alegerilor,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Reorganizarea instituțiilor,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Dotarea instituțiilor,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Gradul de încărcare,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Probleme de comunicare,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Niveluri diferite de competențe,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Cultura organizațională,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Așteptări. </a:t>
            </a:r>
            <a:endParaRPr lang="en-US" sz="28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80749-4230-FCEB-E5A4-D634CD62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891975"/>
            <a:ext cx="1071563" cy="108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CEE72-7439-5DFE-C3DB-ABB79037B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014" y="4085934"/>
            <a:ext cx="1814513" cy="2404087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B69F6B22-0E9B-7B41-6D4D-D9249D107C44}"/>
              </a:ext>
            </a:extLst>
          </p:cNvPr>
          <p:cNvSpPr txBox="1"/>
          <p:nvPr/>
        </p:nvSpPr>
        <p:spPr>
          <a:xfrm>
            <a:off x="10965733" y="3930344"/>
            <a:ext cx="68580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Parteneri: MADR, ANAF, MF </a:t>
            </a:r>
            <a:r>
              <a:rPr lang="en-US" sz="2800" dirty="0" err="1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etc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.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Campanie de comunicare și promovare, 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Întâlniri periodice cu prestatorii,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Colectare feedback participanți și revizuire</a:t>
            </a:r>
            <a:r>
              <a:rPr lang="en-US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conținut/program/materiale,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Înlocuire/suplimentare experți,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Munca în echipă.</a:t>
            </a:r>
            <a:endParaRPr lang="en-US" sz="28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Placeholder 52">
            <a:extLst>
              <a:ext uri="{FF2B5EF4-FFF2-40B4-BE49-F238E27FC236}">
                <a16:creationId xmlns:a16="http://schemas.microsoft.com/office/drawing/2014/main" id="{4EA910B1-616D-C8C4-E645-666239CBDC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7900" y="6743700"/>
            <a:ext cx="6173666" cy="210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1983429" y="2085429"/>
            <a:ext cx="5301739" cy="56076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-1065225" y="2247900"/>
            <a:ext cx="7646706" cy="1214813"/>
            <a:chOff x="0" y="0"/>
            <a:chExt cx="25581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436206"/>
            <a:ext cx="532701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OBIECTIV: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88386" y="2385495"/>
            <a:ext cx="1068887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 err="1">
                <a:latin typeface="Trebuchet MS" panose="020B0603020202020204" pitchFamily="34" charset="0"/>
              </a:rPr>
              <a:t>Proiectul</a:t>
            </a:r>
            <a:r>
              <a:rPr lang="en-US" sz="3000" dirty="0">
                <a:latin typeface="Trebuchet MS" panose="020B0603020202020204" pitchFamily="34" charset="0"/>
              </a:rPr>
              <a:t> </a:t>
            </a:r>
            <a:r>
              <a:rPr lang="en-US" sz="3000" dirty="0" err="1">
                <a:latin typeface="Trebuchet MS" panose="020B0603020202020204" pitchFamily="34" charset="0"/>
              </a:rPr>
              <a:t>nostru</a:t>
            </a:r>
            <a:r>
              <a:rPr lang="ro-RO" sz="3000" dirty="0">
                <a:latin typeface="Trebuchet MS" panose="020B0603020202020204" pitchFamily="34" charset="0"/>
              </a:rPr>
              <a:t>,</a:t>
            </a:r>
            <a:r>
              <a:rPr lang="en-US" sz="3000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Ținta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185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Funcționari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publici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care au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absolvit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un curs de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formare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digital</a:t>
            </a:r>
            <a:r>
              <a:rPr lang="ro-RO" sz="2800" dirty="0">
                <a:latin typeface="Trebuchet MS" panose="020B0603020202020204" pitchFamily="34" charset="0"/>
              </a:rPr>
              <a:t>,</a:t>
            </a:r>
            <a:r>
              <a:rPr lang="ro-RO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r>
              <a:rPr lang="en-US" sz="3000" dirty="0" err="1">
                <a:latin typeface="Trebuchet MS" panose="020B0603020202020204" pitchFamily="34" charset="0"/>
              </a:rPr>
              <a:t>este</a:t>
            </a:r>
            <a:r>
              <a:rPr lang="en-US" sz="3000" dirty="0">
                <a:latin typeface="Trebuchet MS" panose="020B0603020202020204" pitchFamily="34" charset="0"/>
              </a:rPr>
              <a:t> </a:t>
            </a:r>
            <a:r>
              <a:rPr lang="en-US" sz="3000" dirty="0" err="1">
                <a:latin typeface="Trebuchet MS" panose="020B0603020202020204" pitchFamily="34" charset="0"/>
              </a:rPr>
              <a:t>parte</a:t>
            </a:r>
            <a:r>
              <a:rPr lang="en-US" sz="3000" dirty="0">
                <a:latin typeface="Trebuchet MS" panose="020B0603020202020204" pitchFamily="34" charset="0"/>
              </a:rPr>
              <a:t> din </a:t>
            </a:r>
            <a:r>
              <a:rPr lang="ro-RO" sz="3000" dirty="0">
                <a:latin typeface="Trebuchet MS" panose="020B0603020202020204" pitchFamily="34" charset="0"/>
              </a:rPr>
              <a:t>Investiția 16 PNNR:</a:t>
            </a:r>
          </a:p>
          <a:p>
            <a:pPr algn="just"/>
            <a:r>
              <a:rPr lang="ro-RO" sz="3000" dirty="0">
                <a:latin typeface="Trebuchet MS" panose="020B0603020202020204" pitchFamily="34" charset="0"/>
              </a:rPr>
              <a:t> </a:t>
            </a:r>
            <a:r>
              <a:rPr lang="ro-RO" sz="3000" b="1" i="1" dirty="0">
                <a:latin typeface="Trebuchet MS" panose="020B0603020202020204" pitchFamily="34" charset="0"/>
              </a:rPr>
              <a:t>formare </a:t>
            </a:r>
            <a:r>
              <a:rPr lang="en-US" sz="3000" b="1" i="1" dirty="0" err="1">
                <a:latin typeface="Trebuchet MS" panose="020B0603020202020204" pitchFamily="34" charset="0"/>
              </a:rPr>
              <a:t>competențe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digitale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avansate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pentru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funcționari</a:t>
            </a:r>
            <a:r>
              <a:rPr lang="ro-RO" sz="3000" b="1" i="1" dirty="0">
                <a:latin typeface="Trebuchet MS" panose="020B0603020202020204" pitchFamily="34" charset="0"/>
              </a:rPr>
              <a:t>i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publici</a:t>
            </a:r>
            <a:r>
              <a:rPr lang="en-US" sz="3000" b="1" i="1" dirty="0">
                <a:latin typeface="Trebuchet MS" panose="020B0603020202020204" pitchFamily="34" charset="0"/>
              </a:rPr>
              <a:t>, cu </a:t>
            </a:r>
            <a:r>
              <a:rPr lang="en-US" sz="3000" b="1" i="1" dirty="0" err="1">
                <a:latin typeface="Trebuchet MS" panose="020B0603020202020204" pitchFamily="34" charset="0"/>
              </a:rPr>
              <a:t>scopul</a:t>
            </a:r>
            <a:r>
              <a:rPr lang="en-US" sz="3000" b="1" i="1" dirty="0">
                <a:latin typeface="Trebuchet MS" panose="020B0603020202020204" pitchFamily="34" charset="0"/>
              </a:rPr>
              <a:t> de a </a:t>
            </a:r>
            <a:r>
              <a:rPr lang="en-US" sz="3000" b="1" i="1" dirty="0" err="1">
                <a:latin typeface="Trebuchet MS" panose="020B0603020202020204" pitchFamily="34" charset="0"/>
              </a:rPr>
              <a:t>sprijini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digitalizarea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serviciilor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publice</a:t>
            </a:r>
            <a:r>
              <a:rPr lang="ro-RO" sz="3000" b="1" i="1" dirty="0">
                <a:latin typeface="Trebuchet MS" panose="020B0603020202020204" pitchFamily="34" charset="0"/>
              </a:rPr>
              <a:t>,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prin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îmbunătățirea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disponibilității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forței</a:t>
            </a:r>
            <a:r>
              <a:rPr lang="en-US" sz="3000" b="1" i="1" dirty="0">
                <a:latin typeface="Trebuchet MS" panose="020B0603020202020204" pitchFamily="34" charset="0"/>
              </a:rPr>
              <a:t> de </a:t>
            </a:r>
            <a:r>
              <a:rPr lang="en-US" sz="3000" b="1" i="1" dirty="0" err="1">
                <a:latin typeface="Trebuchet MS" panose="020B0603020202020204" pitchFamily="34" charset="0"/>
              </a:rPr>
              <a:t>muncă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calificate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pentru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operațiunile</a:t>
            </a:r>
            <a:r>
              <a:rPr lang="en-US" sz="3000" b="1" i="1" dirty="0">
                <a:latin typeface="Trebuchet MS" panose="020B0603020202020204" pitchFamily="34" charset="0"/>
              </a:rPr>
              <a:t> TIC interne. </a:t>
            </a:r>
            <a:endParaRPr lang="en-GB" sz="3000" b="1" i="1" dirty="0">
              <a:latin typeface="Trebuchet MS" panose="020B0603020202020204" pitchFamily="34" charset="0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EBF1E55A-F6E1-33CF-B9DA-81FE2143F94B}"/>
              </a:ext>
            </a:extLst>
          </p:cNvPr>
          <p:cNvSpPr txBox="1"/>
          <p:nvPr/>
        </p:nvSpPr>
        <p:spPr>
          <a:xfrm>
            <a:off x="6581480" y="5455550"/>
            <a:ext cx="10703687" cy="30162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GB" sz="2800" dirty="0">
              <a:latin typeface="Trebuchet MS" panose="020B0603020202020204" pitchFamily="34" charset="0"/>
            </a:endParaRPr>
          </a:p>
          <a:p>
            <a:pPr algn="just"/>
            <a:r>
              <a:rPr lang="en-GB" sz="2800" dirty="0" err="1">
                <a:latin typeface="Trebuchet MS" panose="020B0603020202020204" pitchFamily="34" charset="0"/>
              </a:rPr>
              <a:t>Până</a:t>
            </a:r>
            <a:r>
              <a:rPr lang="en-GB" sz="2800" dirty="0">
                <a:latin typeface="Trebuchet MS" panose="020B0603020202020204" pitchFamily="34" charset="0"/>
              </a:rPr>
              <a:t> la </a:t>
            </a:r>
            <a:r>
              <a:rPr lang="en-GB" sz="2800" dirty="0" err="1">
                <a:latin typeface="Trebuchet MS" panose="020B0603020202020204" pitchFamily="34" charset="0"/>
              </a:rPr>
              <a:t>jumătatea</a:t>
            </a:r>
            <a:r>
              <a:rPr lang="en-GB" sz="2800" dirty="0">
                <a:latin typeface="Trebuchet MS" panose="020B0603020202020204" pitchFamily="34" charset="0"/>
              </a:rPr>
              <a:t> </a:t>
            </a:r>
            <a:r>
              <a:rPr lang="en-GB" sz="2800" dirty="0" err="1">
                <a:latin typeface="Trebuchet MS" panose="020B0603020202020204" pitchFamily="34" charset="0"/>
              </a:rPr>
              <a:t>anului</a:t>
            </a:r>
            <a:r>
              <a:rPr lang="en-GB" sz="2800" dirty="0">
                <a:latin typeface="Trebuchet MS" panose="020B0603020202020204" pitchFamily="34" charset="0"/>
              </a:rPr>
              <a:t> 2026 </a:t>
            </a:r>
            <a:r>
              <a:rPr lang="en-GB" sz="2800" dirty="0" err="1">
                <a:latin typeface="Trebuchet MS" panose="020B0603020202020204" pitchFamily="34" charset="0"/>
              </a:rPr>
              <a:t>vor</a:t>
            </a:r>
            <a:r>
              <a:rPr lang="en-GB" sz="2800" dirty="0">
                <a:latin typeface="Trebuchet MS" panose="020B0603020202020204" pitchFamily="34" charset="0"/>
              </a:rPr>
              <a:t> fi </a:t>
            </a:r>
            <a:r>
              <a:rPr lang="en-GB" sz="2800" dirty="0" err="1">
                <a:latin typeface="Trebuchet MS" panose="020B0603020202020204" pitchFamily="34" charset="0"/>
              </a:rPr>
              <a:t>instrui</a:t>
            </a:r>
            <a:r>
              <a:rPr lang="ro-RO" sz="2800" dirty="0">
                <a:latin typeface="Trebuchet MS" panose="020B0603020202020204" pitchFamily="34" charset="0"/>
              </a:rPr>
              <a:t>te 32.500 de persoane</a:t>
            </a:r>
            <a:r>
              <a:rPr lang="en-GB" sz="2800" dirty="0">
                <a:latin typeface="Trebuchet MS" panose="020B0603020202020204" pitchFamily="34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30.000 </a:t>
            </a:r>
            <a:r>
              <a:rPr lang="en-GB" sz="2800" b="1" dirty="0">
                <a:latin typeface="Trebuchet MS" panose="020B0603020202020204" pitchFamily="34" charset="0"/>
              </a:rPr>
              <a:t>de </a:t>
            </a:r>
            <a:r>
              <a:rPr lang="en-GB" sz="2800" b="1" dirty="0" err="1">
                <a:latin typeface="Trebuchet MS" panose="020B0603020202020204" pitchFamily="34" charset="0"/>
              </a:rPr>
              <a:t>funcționari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latin typeface="Trebuchet MS" panose="020B0603020202020204" pitchFamily="34" charset="0"/>
              </a:rPr>
              <a:t>publici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ro-RO" sz="2800" b="1" dirty="0">
                <a:latin typeface="Trebuchet MS" panose="020B0603020202020204" pitchFamily="34" charset="0"/>
              </a:rPr>
              <a:t>- </a:t>
            </a:r>
            <a:r>
              <a:rPr lang="en-GB" sz="2800" b="1" dirty="0" err="1">
                <a:latin typeface="Trebuchet MS" panose="020B0603020202020204" pitchFamily="34" charset="0"/>
              </a:rPr>
              <a:t>competențe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latin typeface="Trebuchet MS" panose="020B0603020202020204" pitchFamily="34" charset="0"/>
              </a:rPr>
              <a:t>digitale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latin typeface="Trebuchet MS" panose="020B0603020202020204" pitchFamily="34" charset="0"/>
              </a:rPr>
              <a:t>avansate</a:t>
            </a:r>
            <a:r>
              <a:rPr lang="en-GB" sz="2800" b="1" dirty="0">
                <a:latin typeface="Trebuchet MS" panose="020B0603020202020204" pitchFamily="34" charset="0"/>
              </a:rPr>
              <a:t> (</a:t>
            </a:r>
            <a:r>
              <a:rPr lang="en-GB" sz="2800" b="1" dirty="0" err="1">
                <a:latin typeface="Trebuchet MS" panose="020B0603020202020204" pitchFamily="34" charset="0"/>
              </a:rPr>
              <a:t>Lotul</a:t>
            </a:r>
            <a:r>
              <a:rPr lang="en-GB" sz="2800" b="1" dirty="0">
                <a:latin typeface="Trebuchet MS" panose="020B0603020202020204" pitchFamily="34" charset="0"/>
              </a:rPr>
              <a:t> I);</a:t>
            </a:r>
            <a:endParaRPr lang="en-GB" sz="2800" dirty="0">
              <a:latin typeface="Trebuchet MS" panose="020B0603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2.500 </a:t>
            </a:r>
            <a:r>
              <a:rPr lang="ro-RO" sz="2800" b="1" dirty="0">
                <a:latin typeface="Trebuchet MS" panose="020B0603020202020204" pitchFamily="34" charset="0"/>
              </a:rPr>
              <a:t>de funcționari publici de conducere - competențe de leadership și managementul talentelor în contextul noilor tehnologii și al transformării digitale</a:t>
            </a:r>
            <a:r>
              <a:rPr lang="en-GB" sz="2800" b="1" dirty="0">
                <a:latin typeface="Trebuchet MS" panose="020B0603020202020204" pitchFamily="34" charset="0"/>
              </a:rPr>
              <a:t> (</a:t>
            </a:r>
            <a:r>
              <a:rPr lang="en-GB" sz="2800" b="1" dirty="0" err="1">
                <a:latin typeface="Trebuchet MS" panose="020B0603020202020204" pitchFamily="34" charset="0"/>
              </a:rPr>
              <a:t>Lotul</a:t>
            </a:r>
            <a:r>
              <a:rPr lang="en-GB" sz="2800" b="1" dirty="0">
                <a:latin typeface="Trebuchet MS" panose="020B0603020202020204" pitchFamily="34" charset="0"/>
              </a:rPr>
              <a:t> II)</a:t>
            </a:r>
            <a:r>
              <a:rPr lang="ro-RO" sz="2800" b="1" dirty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3" name="Picture Placeholder 22">
            <a:extLst>
              <a:ext uri="{FF2B5EF4-FFF2-40B4-BE49-F238E27FC236}">
                <a16:creationId xmlns:a16="http://schemas.microsoft.com/office/drawing/2014/main" id="{C328BCE3-1558-99DC-7974-64A65ADE8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3576602"/>
            <a:ext cx="3759615" cy="2283784"/>
          </a:xfrm>
          <a:custGeom>
            <a:avLst/>
            <a:gdLst>
              <a:gd name="connsiteX0" fmla="*/ 0 w 3240742"/>
              <a:gd name="connsiteY0" fmla="*/ 0 h 1968594"/>
              <a:gd name="connsiteX1" fmla="*/ 3240742 w 3240742"/>
              <a:gd name="connsiteY1" fmla="*/ 0 h 1968594"/>
              <a:gd name="connsiteX2" fmla="*/ 3240742 w 3240742"/>
              <a:gd name="connsiteY2" fmla="*/ 1968594 h 1968594"/>
              <a:gd name="connsiteX3" fmla="*/ 0 w 3240742"/>
              <a:gd name="connsiteY3" fmla="*/ 1968594 h 19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742" h="1968594">
                <a:moveTo>
                  <a:pt x="0" y="0"/>
                </a:moveTo>
                <a:lnTo>
                  <a:pt x="3240742" y="0"/>
                </a:lnTo>
                <a:lnTo>
                  <a:pt x="3240742" y="1968594"/>
                </a:lnTo>
                <a:lnTo>
                  <a:pt x="0" y="1968594"/>
                </a:lnTo>
                <a:close/>
              </a:path>
            </a:pathLst>
          </a:custGeom>
        </p:spPr>
      </p:pic>
      <p:pic>
        <p:nvPicPr>
          <p:cNvPr id="4" name="Picture Placeholder 24">
            <a:extLst>
              <a:ext uri="{FF2B5EF4-FFF2-40B4-BE49-F238E27FC236}">
                <a16:creationId xmlns:a16="http://schemas.microsoft.com/office/drawing/2014/main" id="{9452066C-7D1F-AA7D-F69F-84F92AC07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6150176"/>
            <a:ext cx="3759616" cy="2283785"/>
          </a:xfrm>
          <a:custGeom>
            <a:avLst/>
            <a:gdLst>
              <a:gd name="connsiteX0" fmla="*/ 0 w 3240742"/>
              <a:gd name="connsiteY0" fmla="*/ 0 h 1968594"/>
              <a:gd name="connsiteX1" fmla="*/ 3240742 w 3240742"/>
              <a:gd name="connsiteY1" fmla="*/ 0 h 1968594"/>
              <a:gd name="connsiteX2" fmla="*/ 3240742 w 3240742"/>
              <a:gd name="connsiteY2" fmla="*/ 1968594 h 1968594"/>
              <a:gd name="connsiteX3" fmla="*/ 0 w 3240742"/>
              <a:gd name="connsiteY3" fmla="*/ 1968594 h 19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742" h="1968594">
                <a:moveTo>
                  <a:pt x="0" y="0"/>
                </a:moveTo>
                <a:lnTo>
                  <a:pt x="3240742" y="0"/>
                </a:lnTo>
                <a:lnTo>
                  <a:pt x="3240742" y="1968594"/>
                </a:lnTo>
                <a:lnTo>
                  <a:pt x="0" y="196859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994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-1694144" y="2901608"/>
            <a:ext cx="8704544" cy="1214813"/>
            <a:chOff x="0" y="0"/>
            <a:chExt cx="2631584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631584" cy="406400"/>
            </a:xfrm>
            <a:custGeom>
              <a:avLst/>
              <a:gdLst/>
              <a:ahLst/>
              <a:cxnLst/>
              <a:rect l="l" t="t" r="r" b="b"/>
              <a:pathLst>
                <a:path w="2631584" h="406400">
                  <a:moveTo>
                    <a:pt x="2428384" y="0"/>
                  </a:moveTo>
                  <a:cubicBezTo>
                    <a:pt x="2540608" y="0"/>
                    <a:pt x="2631584" y="90976"/>
                    <a:pt x="2631584" y="203200"/>
                  </a:cubicBezTo>
                  <a:cubicBezTo>
                    <a:pt x="2631584" y="315424"/>
                    <a:pt x="2540608" y="406400"/>
                    <a:pt x="242838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63158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28700" y="3089914"/>
            <a:ext cx="6210300" cy="738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ACTIVITĂȚI VIITOARE: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34" name="Group 30">
            <a:extLst>
              <a:ext uri="{FF2B5EF4-FFF2-40B4-BE49-F238E27FC236}">
                <a16:creationId xmlns:a16="http://schemas.microsoft.com/office/drawing/2014/main" id="{A96F3B81-9043-40F2-6589-08FAC1FE026D}"/>
              </a:ext>
            </a:extLst>
          </p:cNvPr>
          <p:cNvGrpSpPr/>
          <p:nvPr/>
        </p:nvGrpSpPr>
        <p:grpSpPr>
          <a:xfrm>
            <a:off x="1524000" y="4536093"/>
            <a:ext cx="8610600" cy="912207"/>
            <a:chOff x="0" y="0"/>
            <a:chExt cx="2631584" cy="406400"/>
          </a:xfrm>
        </p:grpSpPr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7210BF64-87DF-2487-BB62-7040B1FAFF6F}"/>
                </a:ext>
              </a:extLst>
            </p:cNvPr>
            <p:cNvSpPr/>
            <p:nvPr/>
          </p:nvSpPr>
          <p:spPr>
            <a:xfrm>
              <a:off x="0" y="0"/>
              <a:ext cx="2631584" cy="406400"/>
            </a:xfrm>
            <a:custGeom>
              <a:avLst/>
              <a:gdLst/>
              <a:ahLst/>
              <a:cxnLst/>
              <a:rect l="l" t="t" r="r" b="b"/>
              <a:pathLst>
                <a:path w="2631584" h="406400">
                  <a:moveTo>
                    <a:pt x="2428384" y="0"/>
                  </a:moveTo>
                  <a:cubicBezTo>
                    <a:pt x="2540608" y="0"/>
                    <a:pt x="2631584" y="90976"/>
                    <a:pt x="2631584" y="203200"/>
                  </a:cubicBezTo>
                  <a:cubicBezTo>
                    <a:pt x="2631584" y="315424"/>
                    <a:pt x="2540608" y="406400"/>
                    <a:pt x="242838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36" name="TextBox 32">
              <a:extLst>
                <a:ext uri="{FF2B5EF4-FFF2-40B4-BE49-F238E27FC236}">
                  <a16:creationId xmlns:a16="http://schemas.microsoft.com/office/drawing/2014/main" id="{984F439E-D83E-5EF6-56C6-3345D595E66C}"/>
                </a:ext>
              </a:extLst>
            </p:cNvPr>
            <p:cNvSpPr txBox="1"/>
            <p:nvPr/>
          </p:nvSpPr>
          <p:spPr>
            <a:xfrm>
              <a:off x="0" y="-38100"/>
              <a:ext cx="263158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49" name="TextBox 38">
            <a:extLst>
              <a:ext uri="{FF2B5EF4-FFF2-40B4-BE49-F238E27FC236}">
                <a16:creationId xmlns:a16="http://schemas.microsoft.com/office/drawing/2014/main" id="{6A25C5FA-AA78-FA3F-A7E5-46B5B58D585D}"/>
              </a:ext>
            </a:extLst>
          </p:cNvPr>
          <p:cNvSpPr txBox="1"/>
          <p:nvPr/>
        </p:nvSpPr>
        <p:spPr>
          <a:xfrm>
            <a:off x="1866899" y="4498089"/>
            <a:ext cx="8145757" cy="676595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ro-RO" sz="24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Noi sesiuni de formare față în față în toate regiunile țării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7B859-211F-CA11-86AC-A49C3D189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186" t="17407" r="24583" b="27778"/>
          <a:stretch/>
        </p:blipFill>
        <p:spPr>
          <a:xfrm>
            <a:off x="13876043" y="2901608"/>
            <a:ext cx="3886200" cy="4528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EBE68-6D90-89DD-3B15-7ECAFCC4031A}"/>
              </a:ext>
            </a:extLst>
          </p:cNvPr>
          <p:cNvSpPr txBox="1"/>
          <p:nvPr/>
        </p:nvSpPr>
        <p:spPr>
          <a:xfrm>
            <a:off x="13876043" y="7634826"/>
            <a:ext cx="38862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rgbClr val="FF0000"/>
                </a:solidFill>
              </a:rPr>
              <a:t>ÎN FORMAT FIZIC! </a:t>
            </a:r>
          </a:p>
          <a:p>
            <a:pPr algn="ctr"/>
            <a:r>
              <a:rPr lang="ro-RO" sz="2000" b="1" dirty="0">
                <a:solidFill>
                  <a:srgbClr val="FF0000"/>
                </a:solidFill>
              </a:rPr>
              <a:t>CENTRE MOBILE!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3C4187-13AF-1714-22C4-219416BB2485}"/>
              </a:ext>
            </a:extLst>
          </p:cNvPr>
          <p:cNvCxnSpPr>
            <a:cxnSpLocks/>
          </p:cNvCxnSpPr>
          <p:nvPr/>
        </p:nvCxnSpPr>
        <p:spPr>
          <a:xfrm>
            <a:off x="10134600" y="4949437"/>
            <a:ext cx="3619500" cy="70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8C1797-B579-6D75-ADF7-DB54CBC1F1A4}"/>
              </a:ext>
            </a:extLst>
          </p:cNvPr>
          <p:cNvSpPr/>
          <p:nvPr/>
        </p:nvSpPr>
        <p:spPr>
          <a:xfrm>
            <a:off x="10477500" y="2930619"/>
            <a:ext cx="2324100" cy="1374965"/>
          </a:xfrm>
          <a:prstGeom prst="cloudCallout">
            <a:avLst>
              <a:gd name="adj1" fmla="val -131543"/>
              <a:gd name="adj2" fmla="val 111404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>
                <a:solidFill>
                  <a:srgbClr val="FF0000"/>
                </a:solidFill>
              </a:rPr>
              <a:t>În limita locurilor disponibile!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5800F-5D0E-8F25-39DE-2E9CA76E61EC}"/>
              </a:ext>
            </a:extLst>
          </p:cNvPr>
          <p:cNvSpPr txBox="1"/>
          <p:nvPr/>
        </p:nvSpPr>
        <p:spPr>
          <a:xfrm>
            <a:off x="1303646" y="5861644"/>
            <a:ext cx="10363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buNone/>
            </a:pP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Pentru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a participa, este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necesar</a:t>
            </a: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ca:</a:t>
            </a:r>
          </a:p>
          <a:p>
            <a:pPr marL="285750" marR="0" indent="-285750" algn="just">
              <a:buFontTx/>
              <a:buChar char="-"/>
            </a:pP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instituția </a:t>
            </a:r>
            <a:r>
              <a:rPr lang="ro-RO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dvs</a:t>
            </a: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să aibă protocol de colaborare încheiat cu ANFP </a:t>
            </a:r>
          </a:p>
          <a:p>
            <a:pPr marL="285750" marR="0" indent="-285750" algn="just">
              <a:buFontTx/>
              <a:buChar char="-"/>
            </a:pPr>
            <a:r>
              <a:rPr lang="ro-RO" sz="2800" dirty="0">
                <a:latin typeface="Trebuchet MS" panose="020B0603020202020204" pitchFamily="34" charset="0"/>
                <a:ea typeface="Calibri" panose="020F0502020204030204" pitchFamily="34" charset="0"/>
              </a:rPr>
              <a:t>s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ă </a:t>
            </a: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realizați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înscrierea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în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platforma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oficială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: </a:t>
            </a:r>
            <a:r>
              <a:rPr lang="fr-FR" sz="2800" u="sng" dirty="0">
                <a:solidFill>
                  <a:srgbClr val="0563C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hlinkClick r:id="rId3"/>
              </a:rPr>
              <a:t>https://formaredigitalaanfp.eu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36" y="-1501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61" r="-27529" b="-6968"/>
            </a:stretch>
          </a:blipFill>
        </p:spPr>
        <p:txBody>
          <a:bodyPr/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ACABC0-6311-5B44-EE9A-69D22FAC5C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8" y="7842187"/>
            <a:ext cx="3323464" cy="900000"/>
          </a:xfrm>
          <a:prstGeom prst="rect">
            <a:avLst/>
          </a:prstGeom>
        </p:spPr>
      </p:pic>
      <p:pic>
        <p:nvPicPr>
          <p:cNvPr id="42" name="Picture 41" descr="A white dog with blue text&#10;&#10;Description automatically generated">
            <a:extLst>
              <a:ext uri="{FF2B5EF4-FFF2-40B4-BE49-F238E27FC236}">
                <a16:creationId xmlns:a16="http://schemas.microsoft.com/office/drawing/2014/main" id="{0A267967-C5B2-83DD-0BCA-6EF211AE5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640" y="7845271"/>
            <a:ext cx="3177273" cy="90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AAE98481-BE5A-C14D-02D5-EAB77EDB1EF3}"/>
              </a:ext>
            </a:extLst>
          </p:cNvPr>
          <p:cNvSpPr txBox="1"/>
          <p:nvPr/>
        </p:nvSpPr>
        <p:spPr>
          <a:xfrm>
            <a:off x="1028700" y="2552700"/>
            <a:ext cx="8115300" cy="1603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479"/>
              </a:lnSpc>
            </a:pPr>
            <a:r>
              <a:rPr lang="en-US" sz="9628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MULȚUMIM</a:t>
            </a:r>
          </a:p>
        </p:txBody>
      </p:sp>
      <p:sp>
        <p:nvSpPr>
          <p:cNvPr id="5" name="AutoShape 20">
            <a:extLst>
              <a:ext uri="{FF2B5EF4-FFF2-40B4-BE49-F238E27FC236}">
                <a16:creationId xmlns:a16="http://schemas.microsoft.com/office/drawing/2014/main" id="{C39B226B-7FC4-756A-B89D-D3EAD2B8C241}"/>
              </a:ext>
            </a:extLst>
          </p:cNvPr>
          <p:cNvSpPr/>
          <p:nvPr/>
        </p:nvSpPr>
        <p:spPr>
          <a:xfrm>
            <a:off x="5097450" y="4555780"/>
            <a:ext cx="346433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730E781-65FA-6ECC-CA23-04ED388830DA}"/>
              </a:ext>
            </a:extLst>
          </p:cNvPr>
          <p:cNvSpPr txBox="1"/>
          <p:nvPr/>
        </p:nvSpPr>
        <p:spPr>
          <a:xfrm>
            <a:off x="7435483" y="2530819"/>
            <a:ext cx="585773" cy="163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479"/>
              </a:lnSpc>
            </a:pPr>
            <a:r>
              <a:rPr lang="en-US" sz="9628" b="1" dirty="0">
                <a:solidFill>
                  <a:srgbClr val="000000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!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E6155B-4395-E4EE-9EB7-41844F9C7C11}"/>
              </a:ext>
            </a:extLst>
          </p:cNvPr>
          <p:cNvGrpSpPr>
            <a:grpSpLocks noChangeAspect="1"/>
          </p:cNvGrpSpPr>
          <p:nvPr/>
        </p:nvGrpSpPr>
        <p:grpSpPr>
          <a:xfrm>
            <a:off x="15912463" y="1562100"/>
            <a:ext cx="7200000" cy="7200000"/>
            <a:chOff x="30175200" y="718712"/>
            <a:chExt cx="13258553" cy="13258553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6839E58A-F7F3-6269-394F-011E384C3964}"/>
                </a:ext>
              </a:extLst>
            </p:cNvPr>
            <p:cNvGrpSpPr/>
            <p:nvPr/>
          </p:nvGrpSpPr>
          <p:grpSpPr>
            <a:xfrm>
              <a:off x="30175200" y="718712"/>
              <a:ext cx="13258553" cy="13258553"/>
              <a:chOff x="0" y="0"/>
              <a:chExt cx="812800" cy="81280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49F3692A-370E-D591-75EF-E4D33CF35B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E8FDAA1B-40E2-3C81-7EC3-7E78EBDD4D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0F7A5B45-CC13-D346-35EF-84F5115C461E}"/>
                </a:ext>
              </a:extLst>
            </p:cNvPr>
            <p:cNvGrpSpPr/>
            <p:nvPr/>
          </p:nvGrpSpPr>
          <p:grpSpPr>
            <a:xfrm>
              <a:off x="31247874" y="1791407"/>
              <a:ext cx="11113206" cy="11113161"/>
              <a:chOff x="0" y="0"/>
              <a:chExt cx="6350000" cy="6349975"/>
            </a:xfrm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09E11030-8D1C-8DE7-BFEA-5E21A83A794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34776" t="-3221" r="-46621" b="-17635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CACBA6-A2AC-4962-5C57-9DF392A08CC6}"/>
              </a:ext>
            </a:extLst>
          </p:cNvPr>
          <p:cNvGrpSpPr/>
          <p:nvPr/>
        </p:nvGrpSpPr>
        <p:grpSpPr>
          <a:xfrm>
            <a:off x="12890651" y="3227065"/>
            <a:ext cx="4540522" cy="4540522"/>
            <a:chOff x="28755514" y="7777833"/>
            <a:chExt cx="4540522" cy="4540522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912C911-AFFA-2D0D-D180-CD017308475A}"/>
                </a:ext>
              </a:extLst>
            </p:cNvPr>
            <p:cNvSpPr/>
            <p:nvPr/>
          </p:nvSpPr>
          <p:spPr>
            <a:xfrm>
              <a:off x="28755514" y="7777833"/>
              <a:ext cx="4540522" cy="4540522"/>
            </a:xfrm>
            <a:custGeom>
              <a:avLst/>
              <a:gdLst/>
              <a:ahLst/>
              <a:cxnLst/>
              <a:rect l="l" t="t" r="r" b="b"/>
              <a:pathLst>
                <a:path w="4540522" h="4540522">
                  <a:moveTo>
                    <a:pt x="0" y="0"/>
                  </a:moveTo>
                  <a:lnTo>
                    <a:pt x="4540522" y="0"/>
                  </a:lnTo>
                  <a:lnTo>
                    <a:pt x="4540522" y="4540522"/>
                  </a:lnTo>
                  <a:lnTo>
                    <a:pt x="0" y="45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52A75505-4A8D-3B2B-3EDF-FA29B8237A95}"/>
                </a:ext>
              </a:extLst>
            </p:cNvPr>
            <p:cNvGrpSpPr/>
            <p:nvPr/>
          </p:nvGrpSpPr>
          <p:grpSpPr>
            <a:xfrm>
              <a:off x="29225153" y="8288435"/>
              <a:ext cx="3601244" cy="3601244"/>
              <a:chOff x="0" y="0"/>
              <a:chExt cx="812800" cy="812800"/>
            </a:xfrm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63AB60C7-0D71-2D74-114F-14EE339C00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34" name="TextBox 17">
                <a:extLst>
                  <a:ext uri="{FF2B5EF4-FFF2-40B4-BE49-F238E27FC236}">
                    <a16:creationId xmlns:a16="http://schemas.microsoft.com/office/drawing/2014/main" id="{B6FA2002-838D-7D8A-FBFF-2757D7426C4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5" name="Group 18">
              <a:extLst>
                <a:ext uri="{FF2B5EF4-FFF2-40B4-BE49-F238E27FC236}">
                  <a16:creationId xmlns:a16="http://schemas.microsoft.com/office/drawing/2014/main" id="{0A6704B1-33F5-3C6E-5792-57E312FB97B8}"/>
                </a:ext>
              </a:extLst>
            </p:cNvPr>
            <p:cNvGrpSpPr/>
            <p:nvPr/>
          </p:nvGrpSpPr>
          <p:grpSpPr>
            <a:xfrm>
              <a:off x="29549638" y="8612925"/>
              <a:ext cx="2952274" cy="2952262"/>
              <a:chOff x="0" y="0"/>
              <a:chExt cx="6350000" cy="6349975"/>
            </a:xfrm>
          </p:grpSpPr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D20E211E-B5AF-EBE2-8715-C1C87A9CEB1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8262" r="-31736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41" name="Group 25">
            <a:extLst>
              <a:ext uri="{FF2B5EF4-FFF2-40B4-BE49-F238E27FC236}">
                <a16:creationId xmlns:a16="http://schemas.microsoft.com/office/drawing/2014/main" id="{F48CFD15-5648-E01F-DE8A-6BBC7D4F5319}"/>
              </a:ext>
            </a:extLst>
          </p:cNvPr>
          <p:cNvGrpSpPr/>
          <p:nvPr/>
        </p:nvGrpSpPr>
        <p:grpSpPr>
          <a:xfrm>
            <a:off x="11734800" y="2811613"/>
            <a:ext cx="1398750" cy="1398750"/>
            <a:chOff x="0" y="0"/>
            <a:chExt cx="812800" cy="812800"/>
          </a:xfrm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8733CB2E-F33A-E93C-0389-E739AA3089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DAB56797-0A21-304E-1C6A-83E44F1EA83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7A0DA1EA-7EE2-7DC7-25BF-A2F34F091AEB}"/>
              </a:ext>
            </a:extLst>
          </p:cNvPr>
          <p:cNvGrpSpPr/>
          <p:nvPr/>
        </p:nvGrpSpPr>
        <p:grpSpPr>
          <a:xfrm>
            <a:off x="14742882" y="2501347"/>
            <a:ext cx="812410" cy="812410"/>
            <a:chOff x="0" y="0"/>
            <a:chExt cx="812800" cy="812800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8886D46-8ECF-A643-00FF-5177272852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6E9795DC-46B3-0393-EE7A-886081F847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54" name="Group 3">
            <a:extLst>
              <a:ext uri="{FF2B5EF4-FFF2-40B4-BE49-F238E27FC236}">
                <a16:creationId xmlns:a16="http://schemas.microsoft.com/office/drawing/2014/main" id="{86DEC79F-2986-91DB-9D21-6EF50B13C200}"/>
              </a:ext>
            </a:extLst>
          </p:cNvPr>
          <p:cNvGrpSpPr/>
          <p:nvPr/>
        </p:nvGrpSpPr>
        <p:grpSpPr>
          <a:xfrm>
            <a:off x="1176924" y="6188665"/>
            <a:ext cx="783635" cy="783635"/>
            <a:chOff x="0" y="0"/>
            <a:chExt cx="812800" cy="812800"/>
          </a:xfrm>
        </p:grpSpPr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655176A5-C531-65C1-FA8E-4E7BDB02C5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6" name="TextBox 5">
              <a:extLst>
                <a:ext uri="{FF2B5EF4-FFF2-40B4-BE49-F238E27FC236}">
                  <a16:creationId xmlns:a16="http://schemas.microsoft.com/office/drawing/2014/main" id="{73C2848D-DD17-03E0-5016-6CECB570AC1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08B37FED-BFCA-0A18-2308-19AC8EE889F4}"/>
              </a:ext>
            </a:extLst>
          </p:cNvPr>
          <p:cNvSpPr/>
          <p:nvPr/>
        </p:nvSpPr>
        <p:spPr>
          <a:xfrm>
            <a:off x="1299320" y="6311060"/>
            <a:ext cx="538844" cy="538844"/>
          </a:xfrm>
          <a:custGeom>
            <a:avLst/>
            <a:gdLst/>
            <a:ahLst/>
            <a:cxnLst/>
            <a:rect l="l" t="t" r="r" b="b"/>
            <a:pathLst>
              <a:path w="538844" h="538844">
                <a:moveTo>
                  <a:pt x="0" y="0"/>
                </a:moveTo>
                <a:lnTo>
                  <a:pt x="538844" y="0"/>
                </a:lnTo>
                <a:lnTo>
                  <a:pt x="538844" y="538844"/>
                </a:lnTo>
                <a:lnTo>
                  <a:pt x="0" y="538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59" name="TextBox 24">
            <a:extLst>
              <a:ext uri="{FF2B5EF4-FFF2-40B4-BE49-F238E27FC236}">
                <a16:creationId xmlns:a16="http://schemas.microsoft.com/office/drawing/2014/main" id="{ED64BEA8-A2F3-A36F-1886-BE9B6C95DDC3}"/>
              </a:ext>
            </a:extLst>
          </p:cNvPr>
          <p:cNvSpPr txBox="1"/>
          <p:nvPr/>
        </p:nvSpPr>
        <p:spPr>
          <a:xfrm>
            <a:off x="2154092" y="6252556"/>
            <a:ext cx="7336498" cy="140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MAI MULTE DETALII GĂSIȚI </a:t>
            </a:r>
            <a:r>
              <a:rPr lang="ro-RO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aici</a:t>
            </a:r>
            <a:r>
              <a:rPr lang="en-US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:</a:t>
            </a:r>
            <a:r>
              <a:rPr lang="ro-RO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fr-FR" u="sng" dirty="0">
                <a:hlinkClick r:id="rId12"/>
              </a:rPr>
              <a:t>https://www.anfp.gov.ro/proiecte/proiecte-in-implementare/proiecte-pnrr/proiecte-pnrr-lista/dezvoltarea-competentelor-digitale/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pPr algn="l">
              <a:lnSpc>
                <a:spcPts val="2494"/>
              </a:lnSpc>
              <a:spcBef>
                <a:spcPct val="0"/>
              </a:spcBef>
            </a:pPr>
            <a:endParaRPr lang="en-US" sz="1781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C031F-52E2-A6A6-65E4-6292704F80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7C0A6-FBFE-EBEC-0281-A4064808DB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893E37-7E19-BAE2-1262-6317044C61C1}"/>
              </a:ext>
            </a:extLst>
          </p:cNvPr>
          <p:cNvSpPr txBox="1">
            <a:spLocks/>
          </p:cNvSpPr>
          <p:nvPr/>
        </p:nvSpPr>
        <p:spPr>
          <a:xfrm>
            <a:off x="1798168" y="4960567"/>
            <a:ext cx="2631796" cy="43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formare185@anfp.gov.ro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9D8B4-556F-E725-B14D-8AC77E04C0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208" y="4368601"/>
            <a:ext cx="3398986" cy="339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7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1C65420-1856-5023-2115-A26E1D7EFE6A}"/>
              </a:ext>
            </a:extLst>
          </p:cNvPr>
          <p:cNvGrpSpPr>
            <a:grpSpLocks noChangeAspect="1"/>
          </p:cNvGrpSpPr>
          <p:nvPr/>
        </p:nvGrpSpPr>
        <p:grpSpPr>
          <a:xfrm>
            <a:off x="11583057" y="2196044"/>
            <a:ext cx="6480000" cy="6480000"/>
            <a:chOff x="10317609" y="935902"/>
            <a:chExt cx="8597583" cy="8597583"/>
          </a:xfrm>
        </p:grpSpPr>
        <p:sp>
          <p:nvSpPr>
            <p:cNvPr id="5" name="Freeform 5"/>
            <p:cNvSpPr/>
            <p:nvPr/>
          </p:nvSpPr>
          <p:spPr>
            <a:xfrm>
              <a:off x="10317609" y="935902"/>
              <a:ext cx="8597583" cy="8597583"/>
            </a:xfrm>
            <a:custGeom>
              <a:avLst/>
              <a:gdLst/>
              <a:ahLst/>
              <a:cxnLst/>
              <a:rect l="l" t="t" r="r" b="b"/>
              <a:pathLst>
                <a:path w="8597583" h="8597583">
                  <a:moveTo>
                    <a:pt x="0" y="0"/>
                  </a:moveTo>
                  <a:lnTo>
                    <a:pt x="8597583" y="0"/>
                  </a:lnTo>
                  <a:lnTo>
                    <a:pt x="8597583" y="8597583"/>
                  </a:lnTo>
                  <a:lnTo>
                    <a:pt x="0" y="8597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0944801" y="1471900"/>
              <a:ext cx="7343199" cy="734319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-984417" y="2242646"/>
            <a:ext cx="10937289" cy="1830920"/>
            <a:chOff x="0" y="0"/>
            <a:chExt cx="242769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27695" cy="406400"/>
            </a:xfrm>
            <a:custGeom>
              <a:avLst/>
              <a:gdLst/>
              <a:ahLst/>
              <a:cxnLst/>
              <a:rect l="l" t="t" r="r" b="b"/>
              <a:pathLst>
                <a:path w="2427695" h="406400">
                  <a:moveTo>
                    <a:pt x="2224495" y="0"/>
                  </a:moveTo>
                  <a:cubicBezTo>
                    <a:pt x="2336719" y="0"/>
                    <a:pt x="2427695" y="90976"/>
                    <a:pt x="2427695" y="203200"/>
                  </a:cubicBezTo>
                  <a:cubicBezTo>
                    <a:pt x="2427695" y="315424"/>
                    <a:pt x="2336719" y="406400"/>
                    <a:pt x="222449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2769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27051" y="4914900"/>
            <a:ext cx="1972527" cy="197252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53698" y="4914900"/>
            <a:ext cx="1972527" cy="19725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031690" y="4908828"/>
            <a:ext cx="1972527" cy="19725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15264" y="2926439"/>
            <a:ext cx="845913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DE CE ACEST PROIECT?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EC361-0724-9E8B-A8DF-340201AD320F}"/>
              </a:ext>
            </a:extLst>
          </p:cNvPr>
          <p:cNvSpPr txBox="1"/>
          <p:nvPr/>
        </p:nvSpPr>
        <p:spPr>
          <a:xfrm>
            <a:off x="381001" y="7178306"/>
            <a:ext cx="3773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Dorim să contribuim la creșterea competențelor digitale ale funcționarilor publici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DCA4A-EF36-6B89-27DC-C0ACFCD161E4}"/>
              </a:ext>
            </a:extLst>
          </p:cNvPr>
          <p:cNvSpPr txBox="1"/>
          <p:nvPr/>
        </p:nvSpPr>
        <p:spPr>
          <a:xfrm>
            <a:off x="4484227" y="7190535"/>
            <a:ext cx="240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Pentru a asigura servicii digitale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08AB6-1157-7217-F717-BDC4CA7D36FC}"/>
              </a:ext>
            </a:extLst>
          </p:cNvPr>
          <p:cNvSpPr txBox="1"/>
          <p:nvPr/>
        </p:nvSpPr>
        <p:spPr>
          <a:xfrm>
            <a:off x="7772400" y="7177299"/>
            <a:ext cx="240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Si a ne adapta la cerințele viitorului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28" name="Picture 27" descr="A white dog with blue text&#10;&#10;Description automatically generated">
            <a:extLst>
              <a:ext uri="{FF2B5EF4-FFF2-40B4-BE49-F238E27FC236}">
                <a16:creationId xmlns:a16="http://schemas.microsoft.com/office/drawing/2014/main" id="{4CB38BF7-F845-EF88-1F59-67863B523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705" y="4661636"/>
            <a:ext cx="5198245" cy="1472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3F9D35-BD69-904C-6662-B0087919A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6862" y="5183742"/>
            <a:ext cx="1917556" cy="127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" descr="C:\Users\carmen.hartopeanu\AppData\Local\Microsoft\Windows\INetCache\IE\IBUKU2FB\digital-1463483463ixv[1].jpg">
            <a:extLst>
              <a:ext uri="{FF2B5EF4-FFF2-40B4-BE49-F238E27FC236}">
                <a16:creationId xmlns:a16="http://schemas.microsoft.com/office/drawing/2014/main" id="{B450B80C-394D-F82D-736C-DEC2172B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50" y="5033064"/>
            <a:ext cx="1615447" cy="1615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carmen.hartopeanu\AppData\Local\Microsoft\Windows\INetCache\IE\2TOIEVJL\digital-transformation[1].jpg">
            <a:extLst>
              <a:ext uri="{FF2B5EF4-FFF2-40B4-BE49-F238E27FC236}">
                <a16:creationId xmlns:a16="http://schemas.microsoft.com/office/drawing/2014/main" id="{91551336-E171-C9F9-099C-06B0BBEB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05" y="5310185"/>
            <a:ext cx="1871894" cy="12919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8616846-9933-F778-8C46-63F2E8DDC8BA}"/>
              </a:ext>
            </a:extLst>
          </p:cNvPr>
          <p:cNvGraphicFramePr/>
          <p:nvPr/>
        </p:nvGraphicFramePr>
        <p:xfrm>
          <a:off x="685800" y="2324100"/>
          <a:ext cx="17297400" cy="599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480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78C873-58E2-16CA-F9B0-BBF30CEF8AAC}"/>
              </a:ext>
            </a:extLst>
          </p:cNvPr>
          <p:cNvSpPr/>
          <p:nvPr/>
        </p:nvSpPr>
        <p:spPr>
          <a:xfrm>
            <a:off x="7238999" y="3198283"/>
            <a:ext cx="49209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Prestator servicii de formare și conexe (Lot I):</a:t>
            </a:r>
          </a:p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Asocierea </a:t>
            </a:r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AVENSA CONSULTING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SRL, FORO DE FORMACION Y EDICIONES SL, AGRUPACION DE PROFESIONALES PARA EL DESARROLLO INTERNACIONAL SL, FUNDACION ETEA PARA EL DESARROLLO Y LA COOPERATION, SMART INTEGRATION SRL și EUROJOBS SRL cu lider de asociere AVENSA CONSULTING SRL</a:t>
            </a:r>
          </a:p>
          <a:p>
            <a:pPr algn="just"/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2AD86-667A-D46A-3F5D-E5FE40652471}"/>
              </a:ext>
            </a:extLst>
          </p:cNvPr>
          <p:cNvSpPr txBox="1"/>
          <p:nvPr/>
        </p:nvSpPr>
        <p:spPr>
          <a:xfrm>
            <a:off x="7238998" y="7907264"/>
            <a:ext cx="4920965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rebuchet MS" panose="020B0603020202020204" pitchFamily="34" charset="0"/>
              </a:rPr>
              <a:t>(</a:t>
            </a:r>
            <a:r>
              <a:rPr lang="ro-RO" sz="2400" dirty="0">
                <a:latin typeface="Trebuchet MS" panose="020B0603020202020204" pitchFamily="34" charset="0"/>
              </a:rPr>
              <a:t>începând din iunie</a:t>
            </a:r>
            <a:r>
              <a:rPr lang="en-US" sz="2400" dirty="0">
                <a:latin typeface="Trebuchet MS" panose="020B0603020202020204" pitchFamily="34" charset="0"/>
              </a:rPr>
              <a:t> 2024 – online</a:t>
            </a:r>
            <a:r>
              <a:rPr lang="ro-RO" sz="2400" dirty="0">
                <a:latin typeface="Trebuchet MS" panose="020B0603020202020204" pitchFamily="34" charset="0"/>
              </a:rPr>
              <a:t>/fizic</a:t>
            </a:r>
            <a:r>
              <a:rPr lang="en-US" sz="2400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C80AEE-2778-C815-E880-63375986728E}"/>
              </a:ext>
            </a:extLst>
          </p:cNvPr>
          <p:cNvSpPr/>
          <p:nvPr/>
        </p:nvSpPr>
        <p:spPr>
          <a:xfrm>
            <a:off x="13199056" y="4686300"/>
            <a:ext cx="46759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Prestator servicii de formare și conexe (Lot II):</a:t>
            </a:r>
          </a:p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Asocierea </a:t>
            </a:r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SMART INTEGRATION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SRL și EUROJOBS SRL cu lider de asociere SMART INTEGRATION SRL</a:t>
            </a:r>
            <a:endParaRPr lang="en-US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7FAE7-BD90-7D25-BF79-EAABDEBD1505}"/>
              </a:ext>
            </a:extLst>
          </p:cNvPr>
          <p:cNvSpPr txBox="1"/>
          <p:nvPr/>
        </p:nvSpPr>
        <p:spPr>
          <a:xfrm>
            <a:off x="13411200" y="8039100"/>
            <a:ext cx="3968467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rebuchet MS" panose="020B0603020202020204" pitchFamily="34" charset="0"/>
              </a:rPr>
              <a:t>(</a:t>
            </a:r>
            <a:r>
              <a:rPr lang="ro-RO" sz="2400" dirty="0">
                <a:latin typeface="Trebuchet MS" panose="020B0603020202020204" pitchFamily="34" charset="0"/>
              </a:rPr>
              <a:t>începând din februarie</a:t>
            </a:r>
            <a:r>
              <a:rPr lang="en-US" sz="2400" dirty="0">
                <a:latin typeface="Trebuchet MS" panose="020B0603020202020204" pitchFamily="34" charset="0"/>
              </a:rPr>
              <a:t> 2024 – </a:t>
            </a:r>
            <a:r>
              <a:rPr lang="ro-RO" sz="2400" dirty="0">
                <a:latin typeface="Trebuchet MS" panose="020B0603020202020204" pitchFamily="34" charset="0"/>
              </a:rPr>
              <a:t>fizic/online/hibrid</a:t>
            </a:r>
            <a:r>
              <a:rPr lang="en-US" sz="2400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E0CA2-0645-6D82-51DB-E71087214809}"/>
              </a:ext>
            </a:extLst>
          </p:cNvPr>
          <p:cNvSpPr txBox="1"/>
          <p:nvPr/>
        </p:nvSpPr>
        <p:spPr>
          <a:xfrm>
            <a:off x="7239000" y="2379736"/>
            <a:ext cx="492096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Competențe digitale avansate</a:t>
            </a:r>
            <a:endParaRPr lang="en-US" sz="2400" b="1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C4966-0A6B-738D-8E6F-F9B174774793}"/>
              </a:ext>
            </a:extLst>
          </p:cNvPr>
          <p:cNvSpPr txBox="1"/>
          <p:nvPr/>
        </p:nvSpPr>
        <p:spPr>
          <a:xfrm>
            <a:off x="13199057" y="2388286"/>
            <a:ext cx="4675910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Leadership și managementul talentelor în contextul noilor tehnologii și al transformării digitale </a:t>
            </a:r>
            <a:endParaRPr lang="en-US" sz="2400" b="1" dirty="0">
              <a:latin typeface="Trebuchet MS" panose="020B0603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079EFAA-D118-5389-82F6-A0D2056BD980}"/>
              </a:ext>
            </a:extLst>
          </p:cNvPr>
          <p:cNvGrpSpPr/>
          <p:nvPr/>
        </p:nvGrpSpPr>
        <p:grpSpPr>
          <a:xfrm>
            <a:off x="-984417" y="2242646"/>
            <a:ext cx="7004217" cy="1830920"/>
            <a:chOff x="0" y="0"/>
            <a:chExt cx="2427695" cy="4064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4F9AB4-F1CA-BCC3-10B7-84971D26C9B1}"/>
                </a:ext>
              </a:extLst>
            </p:cNvPr>
            <p:cNvSpPr/>
            <p:nvPr/>
          </p:nvSpPr>
          <p:spPr>
            <a:xfrm>
              <a:off x="0" y="0"/>
              <a:ext cx="2427695" cy="406400"/>
            </a:xfrm>
            <a:custGeom>
              <a:avLst/>
              <a:gdLst/>
              <a:ahLst/>
              <a:cxnLst/>
              <a:rect l="l" t="t" r="r" b="b"/>
              <a:pathLst>
                <a:path w="2427695" h="406400">
                  <a:moveTo>
                    <a:pt x="2224495" y="0"/>
                  </a:moveTo>
                  <a:cubicBezTo>
                    <a:pt x="2336719" y="0"/>
                    <a:pt x="2427695" y="90976"/>
                    <a:pt x="2427695" y="203200"/>
                  </a:cubicBezTo>
                  <a:cubicBezTo>
                    <a:pt x="2427695" y="315424"/>
                    <a:pt x="2336719" y="406400"/>
                    <a:pt x="222449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7ADE03B-2EC7-1E6C-6774-B46D1D22D675}"/>
                </a:ext>
              </a:extLst>
            </p:cNvPr>
            <p:cNvSpPr txBox="1"/>
            <p:nvPr/>
          </p:nvSpPr>
          <p:spPr>
            <a:xfrm>
              <a:off x="0" y="-38100"/>
              <a:ext cx="242769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26">
            <a:extLst>
              <a:ext uri="{FF2B5EF4-FFF2-40B4-BE49-F238E27FC236}">
                <a16:creationId xmlns:a16="http://schemas.microsoft.com/office/drawing/2014/main" id="{AE504DE7-DD00-1B05-075D-1553A5CC1E9F}"/>
              </a:ext>
            </a:extLst>
          </p:cNvPr>
          <p:cNvSpPr txBox="1"/>
          <p:nvPr/>
        </p:nvSpPr>
        <p:spPr>
          <a:xfrm>
            <a:off x="715265" y="2926439"/>
            <a:ext cx="423773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ECHIPA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E0A636-1A7A-6487-563E-66439CDC6EC1}"/>
              </a:ext>
            </a:extLst>
          </p:cNvPr>
          <p:cNvSpPr txBox="1"/>
          <p:nvPr/>
        </p:nvSpPr>
        <p:spPr>
          <a:xfrm>
            <a:off x="1272012" y="4764718"/>
            <a:ext cx="492096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Echipa de </a:t>
            </a:r>
            <a:r>
              <a:rPr lang="en-US" sz="2400" b="1" dirty="0" err="1">
                <a:latin typeface="Trebuchet MS" panose="020B0603020202020204" pitchFamily="34" charset="0"/>
              </a:rPr>
              <a:t>proiect</a:t>
            </a:r>
            <a:r>
              <a:rPr lang="en-US" sz="2400" b="1" dirty="0">
                <a:latin typeface="Trebuchet MS" panose="020B0603020202020204" pitchFamily="34" charset="0"/>
              </a:rPr>
              <a:t> ANFP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4ECED-FB8E-6D33-85F3-E49498A77446}"/>
              </a:ext>
            </a:extLst>
          </p:cNvPr>
          <p:cNvSpPr/>
          <p:nvPr/>
        </p:nvSpPr>
        <p:spPr>
          <a:xfrm>
            <a:off x="1272013" y="5552773"/>
            <a:ext cx="49209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Carmen B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ălănescu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Paula Vitriuc, Adriana 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Cîrciumaru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Alina Dumitru, Ana 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Ghineț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Simona Ilie, Mihaela Roman, Adela 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Nuță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Diana Epure, Mirela Cotiga, Elena Constantinescu, Victor Bădoiu, Mihaela Luca.</a:t>
            </a:r>
            <a:endParaRPr lang="en-US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5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90600" y="2384902"/>
            <a:ext cx="7265597" cy="1830920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74148" y="3005409"/>
            <a:ext cx="532139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E1FBE-49D4-8181-C308-C452ED2C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1" y="5228131"/>
            <a:ext cx="1082941" cy="1247316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87F6E0E-6C49-712F-8D64-2E4BB6B54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44710"/>
              </p:ext>
            </p:extLst>
          </p:nvPr>
        </p:nvGraphicFramePr>
        <p:xfrm>
          <a:off x="8153400" y="6120237"/>
          <a:ext cx="8301652" cy="2008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1652">
                  <a:extLst>
                    <a:ext uri="{9D8B030D-6E8A-4147-A177-3AD203B41FA5}">
                      <a16:colId xmlns:a16="http://schemas.microsoft.com/office/drawing/2014/main" val="1063686656"/>
                    </a:ext>
                  </a:extLst>
                </a:gridCol>
              </a:tblGrid>
              <a:tr h="867362">
                <a:tc>
                  <a:txBody>
                    <a:bodyPr/>
                    <a:lstStyle/>
                    <a:p>
                      <a:pPr lvl="0"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LEADERSHIP ȘI MANAGEMENTUL TALENTELOR ÎN </a:t>
                      </a:r>
                      <a:r>
                        <a:rPr lang="ro-RO" sz="2400" b="0" i="0" dirty="0">
                          <a:latin typeface="Trebuchet MS" panose="020B0603020202020204" pitchFamily="34" charset="0"/>
                        </a:rPr>
                        <a:t>CONTEXTUL NOILOR TEHNOLOGII ȘI AL TRANSFORMĂRII DIGITALE</a:t>
                      </a:r>
                      <a:endParaRPr lang="ro-RO" sz="2400" b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4460"/>
                  </a:ext>
                </a:extLst>
              </a:tr>
              <a:tr h="8202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b="1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Total participanți certificați: </a:t>
                      </a:r>
                      <a:r>
                        <a:rPr lang="ro-RO" sz="2800" b="1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2.540</a:t>
                      </a:r>
                      <a:endParaRPr lang="ro-RO" sz="24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61590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1BB11ED-EF3E-4C4C-C79F-119BD39B3690}"/>
              </a:ext>
            </a:extLst>
          </p:cNvPr>
          <p:cNvSpPr txBox="1"/>
          <p:nvPr/>
        </p:nvSpPr>
        <p:spPr>
          <a:xfrm>
            <a:off x="2133600" y="4741194"/>
            <a:ext cx="5504276" cy="2369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o-RO" sz="2400" b="1" dirty="0">
              <a:latin typeface="Trebuchet MS" panose="020B0603020202020204" pitchFamily="34" charset="0"/>
            </a:endParaRPr>
          </a:p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TOTAL FUNCȚIONARI PUBLICI CERTIFICAȚI</a:t>
            </a:r>
            <a:r>
              <a:rPr lang="en-GB" sz="2400" b="1" dirty="0">
                <a:latin typeface="Trebuchet MS" panose="020B0603020202020204" pitchFamily="34" charset="0"/>
              </a:rPr>
              <a:t> la 30.09.2025</a:t>
            </a:r>
            <a:r>
              <a:rPr lang="ro-RO" sz="2400" b="1" dirty="0">
                <a:latin typeface="Trebuchet MS" panose="020B0603020202020204" pitchFamily="34" charset="0"/>
              </a:rPr>
              <a:t>: </a:t>
            </a:r>
            <a:endParaRPr lang="en-GB" sz="2400" b="1" dirty="0">
              <a:latin typeface="Trebuchet MS" panose="020B0603020202020204" pitchFamily="34" charset="0"/>
            </a:endParaRPr>
          </a:p>
          <a:p>
            <a:pPr algn="ctr"/>
            <a:endParaRPr lang="ro-RO" sz="2400" b="1" dirty="0">
              <a:latin typeface="Trebuchet MS" panose="020B0603020202020204" pitchFamily="34" charset="0"/>
            </a:endParaRPr>
          </a:p>
          <a:p>
            <a:pPr algn="ctr"/>
            <a:r>
              <a:rPr lang="ro-RO" sz="28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27.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85</a:t>
            </a:r>
            <a:r>
              <a:rPr lang="ro-RO" sz="28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9</a:t>
            </a:r>
            <a:r>
              <a:rPr lang="ro-RO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o-RO" sz="2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98EB5F-AB7B-3AFE-9989-DDFAC0B3D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850939"/>
              </p:ext>
            </p:extLst>
          </p:nvPr>
        </p:nvGraphicFramePr>
        <p:xfrm>
          <a:off x="8172734" y="3630057"/>
          <a:ext cx="8301652" cy="1687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1652">
                  <a:extLst>
                    <a:ext uri="{9D8B030D-6E8A-4147-A177-3AD203B41FA5}">
                      <a16:colId xmlns:a16="http://schemas.microsoft.com/office/drawing/2014/main" val="1063686656"/>
                    </a:ext>
                  </a:extLst>
                </a:gridCol>
              </a:tblGrid>
              <a:tr h="867362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chemeClr val="bg1"/>
                          </a:solidFill>
                        </a:rPr>
                        <a:t>COMPETENȚE DIGITALE AVANSATE </a:t>
                      </a:r>
                      <a:r>
                        <a:rPr lang="ro-RO" sz="2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4460"/>
                  </a:ext>
                </a:extLst>
              </a:tr>
              <a:tr h="820206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latin typeface="Trebuchet MS" panose="020B0603020202020204" pitchFamily="34" charset="0"/>
                        </a:rPr>
                        <a:t>Total participanți certificați: </a:t>
                      </a:r>
                      <a:r>
                        <a:rPr lang="ro-RO" sz="2800" b="1" dirty="0">
                          <a:latin typeface="Trebuchet MS" panose="020B0603020202020204" pitchFamily="34" charset="0"/>
                        </a:rPr>
                        <a:t>25.</a:t>
                      </a:r>
                      <a:r>
                        <a:rPr lang="en-US" sz="2800" b="1" dirty="0">
                          <a:latin typeface="Trebuchet MS" panose="020B0603020202020204" pitchFamily="34" charset="0"/>
                        </a:rPr>
                        <a:t>31</a:t>
                      </a:r>
                      <a:r>
                        <a:rPr lang="ro-RO" sz="2800" b="1" dirty="0">
                          <a:latin typeface="Trebuchet MS" panose="020B0603020202020204" pitchFamily="34" charset="0"/>
                        </a:rPr>
                        <a:t>9 </a:t>
                      </a:r>
                      <a:endParaRPr lang="ro-RO" sz="2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615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257861-F3B2-A988-2BB1-97DD12CCE229}"/>
              </a:ext>
            </a:extLst>
          </p:cNvPr>
          <p:cNvSpPr txBox="1"/>
          <p:nvPr/>
        </p:nvSpPr>
        <p:spPr>
          <a:xfrm>
            <a:off x="2913476" y="842010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i="1" dirty="0"/>
              <a:t>Am reluat programele de formare începând cu 08 septembrie – mai 2026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7320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30438190-9D2C-118D-1039-4C33D8551D44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E13D2B0-3632-0877-ACC4-F1ECBB963498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F5E28AF3-0C8B-6A89-A096-7C12C624AE47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7CC5F38D-3E70-E61E-66CA-A353AA82CCA2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2E41FD48-FBE5-3CBB-FE3B-7D42FE85C3DB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32BD6D-4C41-09D8-433E-942A626E6D0F}"/>
              </a:ext>
            </a:extLst>
          </p:cNvPr>
          <p:cNvGrpSpPr/>
          <p:nvPr/>
        </p:nvGrpSpPr>
        <p:grpSpPr>
          <a:xfrm>
            <a:off x="7469939" y="2752322"/>
            <a:ext cx="1006599" cy="1006599"/>
            <a:chOff x="977996" y="4393704"/>
            <a:chExt cx="1006599" cy="1006599"/>
          </a:xfrm>
        </p:grpSpPr>
        <p:grpSp>
          <p:nvGrpSpPr>
            <p:cNvPr id="57" name="Group 26">
              <a:extLst>
                <a:ext uri="{FF2B5EF4-FFF2-40B4-BE49-F238E27FC236}">
                  <a16:creationId xmlns:a16="http://schemas.microsoft.com/office/drawing/2014/main" id="{523D8157-AD1E-A0E9-AA86-5530EA778F0D}"/>
                </a:ext>
              </a:extLst>
            </p:cNvPr>
            <p:cNvGrpSpPr/>
            <p:nvPr/>
          </p:nvGrpSpPr>
          <p:grpSpPr>
            <a:xfrm>
              <a:off x="977996" y="4393704"/>
              <a:ext cx="1006599" cy="1006599"/>
              <a:chOff x="0" y="0"/>
              <a:chExt cx="812800" cy="812800"/>
            </a:xfrm>
          </p:grpSpPr>
          <p:sp>
            <p:nvSpPr>
              <p:cNvPr id="58" name="Freeform 27">
                <a:extLst>
                  <a:ext uri="{FF2B5EF4-FFF2-40B4-BE49-F238E27FC236}">
                    <a16:creationId xmlns:a16="http://schemas.microsoft.com/office/drawing/2014/main" id="{79E58174-93C8-FF39-911B-F141CD32A1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B599B"/>
              </a:solid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59" name="TextBox 28">
                <a:extLst>
                  <a:ext uri="{FF2B5EF4-FFF2-40B4-BE49-F238E27FC236}">
                    <a16:creationId xmlns:a16="http://schemas.microsoft.com/office/drawing/2014/main" id="{31266F86-4F5F-1327-BFC0-3A64DEF6EFC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74" name="Freeform 48">
              <a:extLst>
                <a:ext uri="{FF2B5EF4-FFF2-40B4-BE49-F238E27FC236}">
                  <a16:creationId xmlns:a16="http://schemas.microsoft.com/office/drawing/2014/main" id="{C7E87A98-FC4C-50A6-5AFC-49E0F6F30FD2}"/>
                </a:ext>
              </a:extLst>
            </p:cNvPr>
            <p:cNvSpPr/>
            <p:nvPr/>
          </p:nvSpPr>
          <p:spPr>
            <a:xfrm>
              <a:off x="1123950" y="4393704"/>
              <a:ext cx="809941" cy="874431"/>
            </a:xfrm>
            <a:custGeom>
              <a:avLst/>
              <a:gdLst/>
              <a:ahLst/>
              <a:cxnLst/>
              <a:rect l="l" t="t" r="r" b="b"/>
              <a:pathLst>
                <a:path w="809941" h="874431">
                  <a:moveTo>
                    <a:pt x="0" y="0"/>
                  </a:moveTo>
                  <a:lnTo>
                    <a:pt x="809941" y="0"/>
                  </a:lnTo>
                  <a:lnTo>
                    <a:pt x="809941" y="874431"/>
                  </a:lnTo>
                  <a:lnTo>
                    <a:pt x="0" y="874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D46D3B-DDA8-EEFE-D481-C69B26AEACFC}"/>
              </a:ext>
            </a:extLst>
          </p:cNvPr>
          <p:cNvSpPr txBox="1"/>
          <p:nvPr/>
        </p:nvSpPr>
        <p:spPr>
          <a:xfrm>
            <a:off x="8810451" y="2746204"/>
            <a:ext cx="483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2 platforme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securizate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interactive</a:t>
            </a:r>
            <a:r>
              <a:rPr kumimoji="0" lang="ro-RO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de gestiune și formare a participanților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F92FB6-B813-47CF-6E64-E16B9521D9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74" r="50417" b="5555"/>
          <a:stretch/>
        </p:blipFill>
        <p:spPr>
          <a:xfrm>
            <a:off x="0" y="4381498"/>
            <a:ext cx="9525000" cy="4882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499B7-A8A2-F164-5FA9-0AEE70BB5B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075" r="55000" b="5555"/>
          <a:stretch/>
        </p:blipFill>
        <p:spPr>
          <a:xfrm>
            <a:off x="9144000" y="4343398"/>
            <a:ext cx="8991600" cy="50785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C38076-BE55-B322-22DA-D45D597C9369}"/>
              </a:ext>
            </a:extLst>
          </p:cNvPr>
          <p:cNvSpPr txBox="1"/>
          <p:nvPr/>
        </p:nvSpPr>
        <p:spPr>
          <a:xfrm>
            <a:off x="12954000" y="2746203"/>
            <a:ext cx="483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effectLst/>
                <a:latin typeface="Trebuchet MS" panose="020B0603020202020204" pitchFamily="34" charset="0"/>
                <a:hlinkClick r:id="rId7"/>
              </a:rPr>
              <a:t>https://formaredigitalaanfp.ro/</a:t>
            </a:r>
            <a:endParaRPr lang="ro-RO" sz="2400" b="0" i="0" dirty="0">
              <a:effectLst/>
              <a:latin typeface="Trebuchet MS" panose="020B06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40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uLnTx/>
              <a:uFillTx/>
              <a:latin typeface="Trebuchet MS" panose="020B06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effectLst/>
                <a:latin typeface="Trebuchet MS" panose="020B0603020202020204" pitchFamily="34" charset="0"/>
                <a:hlinkClick r:id="rId8"/>
              </a:rPr>
              <a:t>https://elearn.euro-jobs.ro/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0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90601" y="2384902"/>
            <a:ext cx="8101115" cy="1920398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57009" y="4930298"/>
            <a:ext cx="1234440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Managementul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Comunicarea</a:t>
            </a: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Finan</a:t>
            </a:r>
            <a:r>
              <a:rPr lang="ro-RO" sz="3200" b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ciar</a:t>
            </a:r>
            <a:r>
              <a:rPr lang="pt-BR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Back Office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endParaRPr lang="ro-RO" sz="3200" i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endParaRPr lang="ro-RO" sz="3200" i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r>
              <a:rPr lang="ro-RO" sz="3200" i="1" dirty="0">
                <a:solidFill>
                  <a:srgbClr val="000000"/>
                </a:solidFill>
                <a:latin typeface="Trebuchet MS" panose="020B0603020202020204" pitchFamily="34" charset="0"/>
              </a:rPr>
              <a:t>								</a:t>
            </a:r>
            <a:r>
              <a:rPr lang="ro-RO" sz="2400" i="1" dirty="0">
                <a:solidFill>
                  <a:schemeClr val="tx2"/>
                </a:solidFill>
                <a:latin typeface="Trebuchet MS" panose="020B0603020202020204" pitchFamily="34" charset="0"/>
              </a:rPr>
              <a:t>începând din luna iunie 2024</a:t>
            </a:r>
          </a:p>
          <a:p>
            <a:pPr marL="92075" algn="just"/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57008" y="3009900"/>
            <a:ext cx="5683781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PROGRAME GENERALE </a:t>
            </a:r>
            <a:r>
              <a:rPr lang="ro-RO" sz="32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– competențe digitale avansate -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B9A5A-D724-CC86-5750-9A0147F9E302}"/>
              </a:ext>
            </a:extLst>
          </p:cNvPr>
          <p:cNvSpPr txBox="1"/>
          <p:nvPr/>
        </p:nvSpPr>
        <p:spPr>
          <a:xfrm>
            <a:off x="7507971" y="3101917"/>
            <a:ext cx="4431797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o-RO" sz="2800" dirty="0">
                <a:latin typeface="Trebuchet MS" panose="020B0603020202020204" pitchFamily="34" charset="0"/>
              </a:rPr>
              <a:t>29.000 funcționari publici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F44AF7-F87D-580C-F746-A492D3628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/>
          <a:stretch>
            <a:fillRect/>
          </a:stretch>
        </p:blipFill>
        <p:spPr>
          <a:xfrm>
            <a:off x="12604217" y="4093781"/>
            <a:ext cx="5683782" cy="37167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90601" y="2384902"/>
            <a:ext cx="8101115" cy="1920398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57200" y="2960129"/>
            <a:ext cx="612479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PROGRAME SPECIALIZATE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CFB0E8-BAFE-603B-E45D-C432EDEF995D}"/>
              </a:ext>
            </a:extLst>
          </p:cNvPr>
          <p:cNvSpPr txBox="1"/>
          <p:nvPr/>
        </p:nvSpPr>
        <p:spPr>
          <a:xfrm>
            <a:off x="7507971" y="3101917"/>
            <a:ext cx="4431797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o-RO" sz="2800" dirty="0">
                <a:latin typeface="Trebuchet MS" panose="020B0603020202020204" pitchFamily="34" charset="0"/>
              </a:rPr>
              <a:t>1.000 funcționari publici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8785D6A-2AA9-69E0-F1EC-C2B4EAD33C57}"/>
              </a:ext>
            </a:extLst>
          </p:cNvPr>
          <p:cNvSpPr txBox="1"/>
          <p:nvPr/>
        </p:nvSpPr>
        <p:spPr>
          <a:xfrm>
            <a:off x="838200" y="4610101"/>
            <a:ext cx="12115800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Statistică avansată: colectarea, prelucrarea și interpretarea datelor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Instalarea, configurarea și administrarea sistemelor de operare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Baze de date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Dezvoltarea aplicațiilor web design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Administrarea, dezvoltarea și securitatea rețelelor TIC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Dezvoltarea aplicațiilor desktop non-web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Business </a:t>
            </a:r>
            <a:r>
              <a:rPr lang="ro-RO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Analytics</a:t>
            </a:r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Instrumente de consultare online 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Instrumente digitale pentru munca la distanță/telemuncă</a:t>
            </a:r>
          </a:p>
          <a:p>
            <a:pPr marL="92075" algn="just"/>
            <a:endParaRPr lang="ro-RO" sz="2800" i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r>
              <a:rPr lang="ro-RO" sz="2800" i="1" dirty="0">
                <a:solidFill>
                  <a:srgbClr val="000000"/>
                </a:solidFill>
                <a:latin typeface="Trebuchet MS" panose="020B0603020202020204" pitchFamily="34" charset="0"/>
              </a:rPr>
              <a:t>                                                                    </a:t>
            </a:r>
            <a:endParaRPr lang="ro-RO" sz="2000" i="1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marL="92075" algn="just"/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E53A0-19B3-6C3E-D06E-6971F095F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r="6111" b="17407"/>
          <a:stretch>
            <a:fillRect/>
          </a:stretch>
        </p:blipFill>
        <p:spPr>
          <a:xfrm>
            <a:off x="12268200" y="4457700"/>
            <a:ext cx="6019800" cy="357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79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1303</Words>
  <Application>Microsoft Office PowerPoint</Application>
  <PresentationFormat>Custom</PresentationFormat>
  <Paragraphs>174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Wingdings</vt:lpstr>
      <vt:lpstr>Arial</vt:lpstr>
      <vt:lpstr>Calibri</vt:lpstr>
      <vt:lpstr>Symbol</vt:lpstr>
      <vt:lpstr>Times New Roman</vt:lpstr>
      <vt:lpstr>Trebuchet MS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Paula Vitriuc</dc:creator>
  <cp:lastModifiedBy>Adriana Circiumaru</cp:lastModifiedBy>
  <cp:revision>71</cp:revision>
  <dcterms:created xsi:type="dcterms:W3CDTF">2006-08-16T00:00:00Z</dcterms:created>
  <dcterms:modified xsi:type="dcterms:W3CDTF">2025-10-21T07:39:00Z</dcterms:modified>
  <dc:identifier>DAGQh32qHC8</dc:identifier>
</cp:coreProperties>
</file>