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113" d="100"/>
          <a:sy n="113" d="100"/>
        </p:scale>
        <p:origin x="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ntoniu" userId="25021da9e1698793" providerId="LiveId" clId="{39628A0B-4C40-41C8-8610-2E82A3633257}"/>
    <pc:docChg chg="undo custSel modSld">
      <pc:chgData name="Laura Antoniu" userId="25021da9e1698793" providerId="LiveId" clId="{39628A0B-4C40-41C8-8610-2E82A3633257}" dt="2025-02-04T12:42:24.987" v="113" actId="1076"/>
      <pc:docMkLst>
        <pc:docMk/>
      </pc:docMkLst>
      <pc:sldChg chg="addSp delSp modSp mod">
        <pc:chgData name="Laura Antoniu" userId="25021da9e1698793" providerId="LiveId" clId="{39628A0B-4C40-41C8-8610-2E82A3633257}" dt="2025-02-04T12:40:04.413" v="91" actId="1076"/>
        <pc:sldMkLst>
          <pc:docMk/>
          <pc:sldMk cId="91326607" sldId="256"/>
        </pc:sldMkLst>
        <pc:spChg chg="add mod">
          <ac:chgData name="Laura Antoniu" userId="25021da9e1698793" providerId="LiveId" clId="{39628A0B-4C40-41C8-8610-2E82A3633257}" dt="2025-02-04T11:03:28.227" v="16"/>
          <ac:spMkLst>
            <pc:docMk/>
            <pc:sldMk cId="91326607" sldId="256"/>
            <ac:spMk id="8" creationId="{64D1189D-5EC9-50F4-3BC7-7AB5F3C681CA}"/>
          </ac:spMkLst>
        </pc:spChg>
        <pc:spChg chg="add mod">
          <ac:chgData name="Laura Antoniu" userId="25021da9e1698793" providerId="LiveId" clId="{39628A0B-4C40-41C8-8610-2E82A3633257}" dt="2025-02-04T11:06:45.265" v="86" actId="20577"/>
          <ac:spMkLst>
            <pc:docMk/>
            <pc:sldMk cId="91326607" sldId="256"/>
            <ac:spMk id="10" creationId="{0F355260-55C6-6900-C6F8-78982369752E}"/>
          </ac:spMkLst>
        </pc:spChg>
        <pc:spChg chg="add mod">
          <ac:chgData name="Laura Antoniu" userId="25021da9e1698793" providerId="LiveId" clId="{39628A0B-4C40-41C8-8610-2E82A3633257}" dt="2025-02-04T11:04:14.021" v="22"/>
          <ac:spMkLst>
            <pc:docMk/>
            <pc:sldMk cId="91326607" sldId="256"/>
            <ac:spMk id="12" creationId="{1E8AC378-0DA1-26BE-1216-7B9155F544C3}"/>
          </ac:spMkLst>
        </pc:spChg>
        <pc:spChg chg="add mod">
          <ac:chgData name="Laura Antoniu" userId="25021da9e1698793" providerId="LiveId" clId="{39628A0B-4C40-41C8-8610-2E82A3633257}" dt="2025-02-04T11:04:23.520" v="23"/>
          <ac:spMkLst>
            <pc:docMk/>
            <pc:sldMk cId="91326607" sldId="256"/>
            <ac:spMk id="13" creationId="{B2D393B0-3012-1CFF-0EC2-0B6B4A92C918}"/>
          </ac:spMkLst>
        </pc:spChg>
        <pc:spChg chg="add mod">
          <ac:chgData name="Laura Antoniu" userId="25021da9e1698793" providerId="LiveId" clId="{39628A0B-4C40-41C8-8610-2E82A3633257}" dt="2025-02-04T11:04:32.794" v="24"/>
          <ac:spMkLst>
            <pc:docMk/>
            <pc:sldMk cId="91326607" sldId="256"/>
            <ac:spMk id="14" creationId="{E7F7DAFF-BE7D-A679-A23E-8862F8F6F043}"/>
          </ac:spMkLst>
        </pc:spChg>
        <pc:picChg chg="mod ord">
          <ac:chgData name="Laura Antoniu" userId="25021da9e1698793" providerId="LiveId" clId="{39628A0B-4C40-41C8-8610-2E82A3633257}" dt="2025-02-04T12:40:04.413" v="91" actId="1076"/>
          <ac:picMkLst>
            <pc:docMk/>
            <pc:sldMk cId="91326607" sldId="256"/>
            <ac:picMk id="4" creationId="{B37397D7-EDD7-7F55-CD77-48DE12763642}"/>
          </ac:picMkLst>
        </pc:picChg>
      </pc:sldChg>
      <pc:sldChg chg="addSp delSp modSp mod">
        <pc:chgData name="Laura Antoniu" userId="25021da9e1698793" providerId="LiveId" clId="{39628A0B-4C40-41C8-8610-2E82A3633257}" dt="2025-02-04T12:42:24.987" v="113" actId="1076"/>
        <pc:sldMkLst>
          <pc:docMk/>
          <pc:sldMk cId="3565097605" sldId="257"/>
        </pc:sldMkLst>
        <pc:spChg chg="mod">
          <ac:chgData name="Laura Antoniu" userId="25021da9e1698793" providerId="LiveId" clId="{39628A0B-4C40-41C8-8610-2E82A3633257}" dt="2025-02-04T12:41:59.433" v="110" actId="1076"/>
          <ac:spMkLst>
            <pc:docMk/>
            <pc:sldMk cId="3565097605" sldId="257"/>
            <ac:spMk id="6" creationId="{17AFED37-A996-2605-6C43-34C13075EF30}"/>
          </ac:spMkLst>
        </pc:spChg>
        <pc:spChg chg="mod">
          <ac:chgData name="Laura Antoniu" userId="25021da9e1698793" providerId="LiveId" clId="{39628A0B-4C40-41C8-8610-2E82A3633257}" dt="2025-02-04T12:42:04.091" v="111" actId="1076"/>
          <ac:spMkLst>
            <pc:docMk/>
            <pc:sldMk cId="3565097605" sldId="257"/>
            <ac:spMk id="11" creationId="{2A509DC4-BAFC-4426-8137-B9603C8F0FCA}"/>
          </ac:spMkLst>
        </pc:spChg>
        <pc:spChg chg="mod">
          <ac:chgData name="Laura Antoniu" userId="25021da9e1698793" providerId="LiveId" clId="{39628A0B-4C40-41C8-8610-2E82A3633257}" dt="2025-02-04T12:42:24.987" v="113" actId="1076"/>
          <ac:spMkLst>
            <pc:docMk/>
            <pc:sldMk cId="3565097605" sldId="257"/>
            <ac:spMk id="12" creationId="{36CED1DE-8DDE-0A59-8367-5E0324DF6985}"/>
          </ac:spMkLst>
        </pc:spChg>
        <pc:picChg chg="add mod">
          <ac:chgData name="Laura Antoniu" userId="25021da9e1698793" providerId="LiveId" clId="{39628A0B-4C40-41C8-8610-2E82A3633257}" dt="2025-02-04T12:41:22.366" v="104"/>
          <ac:picMkLst>
            <pc:docMk/>
            <pc:sldMk cId="3565097605" sldId="257"/>
            <ac:picMk id="2" creationId="{1521F80C-1B7E-BC68-D0F6-F38802871641}"/>
          </ac:picMkLst>
        </pc:picChg>
        <pc:picChg chg="mod">
          <ac:chgData name="Laura Antoniu" userId="25021da9e1698793" providerId="LiveId" clId="{39628A0B-4C40-41C8-8610-2E82A3633257}" dt="2025-02-04T12:41:46.723" v="107" actId="1076"/>
          <ac:picMkLst>
            <pc:docMk/>
            <pc:sldMk cId="3565097605" sldId="257"/>
            <ac:picMk id="10" creationId="{8A7FB9D5-5964-CE27-E671-8FF202A4176A}"/>
          </ac:picMkLst>
        </pc:picChg>
      </pc:sldChg>
    </pc:docChg>
  </pc:docChgLst>
  <pc:docChgLst>
    <pc:chgData name="Laura Antoniu" userId="25021da9e1698793" providerId="LiveId" clId="{9B57C2F4-5D7F-40CB-B49C-3D25AE8175AE}"/>
    <pc:docChg chg="custSel modSld">
      <pc:chgData name="Laura Antoniu" userId="25021da9e1698793" providerId="LiveId" clId="{9B57C2F4-5D7F-40CB-B49C-3D25AE8175AE}" dt="2025-03-19T07:13:43.973" v="40" actId="20577"/>
      <pc:docMkLst>
        <pc:docMk/>
      </pc:docMkLst>
      <pc:sldChg chg="modNotesTx">
        <pc:chgData name="Laura Antoniu" userId="25021da9e1698793" providerId="LiveId" clId="{9B57C2F4-5D7F-40CB-B49C-3D25AE8175AE}" dt="2025-03-19T07:13:43.973" v="40" actId="20577"/>
        <pc:sldMkLst>
          <pc:docMk/>
          <pc:sldMk cId="3565097605" sldId="257"/>
        </pc:sldMkLst>
      </pc:sldChg>
    </pc:docChg>
  </pc:docChgLst>
  <pc:docChgLst>
    <pc:chgData name="Laura Antoniu" userId="25021da9e1698793" providerId="LiveId" clId="{52D6F435-3682-418C-A05C-90EED1540AB0}"/>
    <pc:docChg chg="custSel modSld">
      <pc:chgData name="Laura Antoniu" userId="25021da9e1698793" providerId="LiveId" clId="{52D6F435-3682-418C-A05C-90EED1540AB0}" dt="2025-04-30T09:51:29.084" v="5" actId="6549"/>
      <pc:docMkLst>
        <pc:docMk/>
      </pc:docMkLst>
      <pc:sldChg chg="delSp modSp mod modNotesTx">
        <pc:chgData name="Laura Antoniu" userId="25021da9e1698793" providerId="LiveId" clId="{52D6F435-3682-418C-A05C-90EED1540AB0}" dt="2025-04-30T09:51:29.084" v="5" actId="6549"/>
        <pc:sldMkLst>
          <pc:docMk/>
          <pc:sldMk cId="3565097605" sldId="257"/>
        </pc:sldMkLst>
        <pc:spChg chg="del">
          <ac:chgData name="Laura Antoniu" userId="25021da9e1698793" providerId="LiveId" clId="{52D6F435-3682-418C-A05C-90EED1540AB0}" dt="2025-04-30T09:51:21.660" v="0" actId="478"/>
          <ac:spMkLst>
            <pc:docMk/>
            <pc:sldMk cId="3565097605" sldId="257"/>
            <ac:spMk id="3" creationId="{C96BF069-BB4F-AEDB-9823-4DF5D5942D92}"/>
          </ac:spMkLst>
        </pc:spChg>
        <pc:spChg chg="del mod">
          <ac:chgData name="Laura Antoniu" userId="25021da9e1698793" providerId="LiveId" clId="{52D6F435-3682-418C-A05C-90EED1540AB0}" dt="2025-04-30T09:51:24.362" v="2" actId="478"/>
          <ac:spMkLst>
            <pc:docMk/>
            <pc:sldMk cId="3565097605" sldId="257"/>
            <ac:spMk id="7" creationId="{804E221E-84D8-A3B7-28B6-C4B37B6CBDA6}"/>
          </ac:spMkLst>
        </pc:spChg>
        <pc:spChg chg="del mod">
          <ac:chgData name="Laura Antoniu" userId="25021da9e1698793" providerId="LiveId" clId="{52D6F435-3682-418C-A05C-90EED1540AB0}" dt="2025-04-30T09:51:26.444" v="4" actId="478"/>
          <ac:spMkLst>
            <pc:docMk/>
            <pc:sldMk cId="3565097605" sldId="257"/>
            <ac:spMk id="8" creationId="{7FC3CBA9-E824-7581-AB38-2C6D6E98FA10}"/>
          </ac:spMkLst>
        </pc:spChg>
      </pc:sldChg>
    </pc:docChg>
  </pc:docChgLst>
  <pc:docChgLst>
    <pc:chgData name="Laura Antoniu" userId="25021da9e1698793" providerId="LiveId" clId="{A0BB290C-2A1B-429E-B429-0DE1DA71C240}"/>
    <pc:docChg chg="undo custSel modSld">
      <pc:chgData name="Laura Antoniu" userId="25021da9e1698793" providerId="LiveId" clId="{A0BB290C-2A1B-429E-B429-0DE1DA71C240}" dt="2024-11-14T11:27:45.792" v="299" actId="1036"/>
      <pc:docMkLst>
        <pc:docMk/>
      </pc:docMkLst>
      <pc:sldChg chg="modSp mod">
        <pc:chgData name="Laura Antoniu" userId="25021da9e1698793" providerId="LiveId" clId="{A0BB290C-2A1B-429E-B429-0DE1DA71C240}" dt="2024-11-14T06:25:54.066" v="297" actId="1076"/>
        <pc:sldMkLst>
          <pc:docMk/>
          <pc:sldMk cId="91326607" sldId="256"/>
        </pc:sldMkLst>
      </pc:sldChg>
      <pc:sldChg chg="addSp modSp mod">
        <pc:chgData name="Laura Antoniu" userId="25021da9e1698793" providerId="LiveId" clId="{A0BB290C-2A1B-429E-B429-0DE1DA71C240}" dt="2024-11-14T11:27:45.792" v="299" actId="1036"/>
        <pc:sldMkLst>
          <pc:docMk/>
          <pc:sldMk cId="3565097605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F4AF-36F4-4264-9830-5D30B4EDBA95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8F04-DDEE-4CF7-B6EA-EA14A1F061C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397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D8F04-DDEE-4CF7-B6EA-EA14A1F061C8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256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976DF-4F85-C061-072F-2CBFD8293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829B7-1E80-F05B-DF59-F5064F6F8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8DB1F-71B5-2198-F1BE-92631B180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37083-E694-AD23-B431-AB593144D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D8F04-DDEE-4CF7-B6EA-EA14A1F061C8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866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7ED0D-2D71-AF27-603B-23A972F99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F4753-5FC2-13B7-575D-E330B7915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6B461-A42B-37D3-FE2B-4C7757530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CE3CF-AA0D-97F9-D137-0AF3E47D2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D8F04-DDEE-4CF7-B6EA-EA14A1F061C8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9819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32805-A2CE-A238-9AE8-D9229F1E4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46F558-8D0B-F375-7FA2-7A86B4723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786F1-9194-8CF3-249C-236E2E983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2B65E-E2DF-3ACD-C2B4-FD73DBE87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D8F04-DDEE-4CF7-B6EA-EA14A1F061C8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10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72739-DE7A-0910-37BD-AA69B949C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A4404-037F-ED96-55D4-BFFAC41BF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D8C62-EBC1-FB5C-8601-4A391449F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789EA-B989-F98F-7269-C2648AE42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D8F04-DDEE-4CF7-B6EA-EA14A1F061C8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681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B7E5-304A-9923-E1D8-94C2B06E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15649-CBD1-B9EF-7419-772AF7CA3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32A2C-EB92-DCD4-5A57-0387101E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18AC-2EF1-F700-4415-7E83E1A9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F972-D11D-210F-42DF-4E76E5B6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579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A9D1-1303-EE8A-7F7A-4A669CFE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B6014-6077-A17E-3ACD-F214048D3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74483-F3E5-291C-5E7C-7225DE4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2C50-7BAC-E4EE-3ADB-0363841B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7F482-E1D3-153D-2333-19B5DA43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27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0660E-25B1-2475-6DDC-42CB99C0A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957B4-EDFB-14F7-334C-A67DF748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A4F5E-B9AF-652C-4BED-4A2ACEB8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137D5-906B-3944-0FA2-E45D7D28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3940-F7C8-6692-9F58-AC690C0D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34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B6F3-25D7-15CD-CC9E-1605ED61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58B3-4B5B-71AA-4FAB-C6279398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3D597-7DFC-9E66-6E20-8AD2C046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F0FF1-E689-357E-F44F-0E91918F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0408-9567-FF6A-0350-B10E0F3D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90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57B8-127D-5CB6-05B5-3B9EF200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F20A5-AB1A-9A62-ED19-FAE7D037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52C6-4648-8F28-E66B-A8DC9232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8AAF8-5B96-A167-4731-EDB6C093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7972-1409-CA30-33E2-8DCFBECD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205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B65F-9D97-1F49-727D-7CECA396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CD63A-842E-C829-C349-B7DA5EF18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D4F75-5275-B800-5C7E-5B54A1532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A059C-9DE5-B78A-C605-9680C20A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67E8-F2F1-68D5-31C1-B92F72EE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10FC2-903E-5DCE-230D-3FDE91B5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305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90B7-740A-E9A7-D602-909ECBF3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5AE9D-81AA-471F-1E2C-BC2F2DDC5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F73B6-07D9-BCAA-5A5F-BD132F90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E7F5A-4DC4-3BC7-BB20-9FB64F42B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3561C-D811-4E97-F4D1-E0B874547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EE99B-FD8A-1266-F716-5F2C3404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4D899-7D57-8304-D94E-13EC34C1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1C3CD-99B8-30B2-2BA3-2FD2655C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47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9355-5DE6-78E5-34C4-0F30202E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C2AB6-965C-212B-E4DF-462537F6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31036-B57D-C57F-9ACB-0908C6FD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51660-7903-41F5-BBDB-9F040DF0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19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2E30E-F170-3BE0-81A4-E80139A3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9798C-60BD-9EC0-0194-1A5A5336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FAB36-0BCE-6312-4ECB-9E905E4D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131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E85C-21A2-292B-45AD-C9DCB75D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581A-398F-0A23-95F2-D72A63AD7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F8AC2-54D2-4E17-D872-6B0EB8701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5EDCD-49BA-120E-D592-C7E06AC9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5BD4-862B-9B7B-D8BA-96C49F8F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7E4E1-E8A6-1560-002B-5C9559EE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758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3BEC-45B6-FF38-450A-2E517320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85FA5-DEF8-4CF0-08EE-C34E64209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5AEF-B63A-D1C2-4131-FBA7FA2F0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1A239-9327-8482-C9DA-FAB0E242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7CA57-D50D-A585-8524-4128FD2C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46FD7-4E21-4A83-BF75-C4496BF4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240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08240-2F26-FA2B-0ECE-02BF1315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BCB6-C1BF-C7C8-215E-8F3764608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5452-2877-C48B-D873-97E70D8BF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0738-FF8D-3DA7-964F-3EB969F01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AF694-AB03-1222-BA92-76555172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59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686F-40B2-969B-DBBE-580892B0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87" y="2585163"/>
            <a:ext cx="10258425" cy="2009542"/>
          </a:xfrm>
        </p:spPr>
        <p:txBody>
          <a:bodyPr>
            <a:noAutofit/>
          </a:bodyPr>
          <a:lstStyle/>
          <a:p>
            <a:r>
              <a:rPr lang="it-IT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PREVENIREA NEREGULILOR ȘI A FRAUDEI ÎN PROIECTELE CU FINANȚARE EXTERNĂ</a:t>
            </a:r>
            <a:r>
              <a:rPr lang="ro-RO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ro-R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68C6E-9E98-A11D-D7B6-7874E3A4D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284" y="5608864"/>
            <a:ext cx="2676525" cy="599156"/>
          </a:xfrm>
        </p:spPr>
        <p:txBody>
          <a:bodyPr>
            <a:normAutofit/>
          </a:bodyPr>
          <a:lstStyle/>
          <a:p>
            <a:pPr algn="r"/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Florin Marius POPA</a:t>
            </a:r>
            <a:endParaRPr lang="ro-R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4D1189D-5EC9-50F4-3BC7-7AB5F3C681CA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0F355260-55C6-6900-C6F8-78982369752E}"/>
              </a:ext>
            </a:extLst>
          </p:cNvPr>
          <p:cNvSpPr txBox="1"/>
          <p:nvPr/>
        </p:nvSpPr>
        <p:spPr>
          <a:xfrm>
            <a:off x="2318794" y="6407197"/>
            <a:ext cx="1949671" cy="15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ro-RO" sz="980" dirty="0" err="1">
                <a:solidFill>
                  <a:srgbClr val="014890"/>
                </a:solidFill>
                <a:latin typeface="Arial Narrow" panose="020B0606020202030204" pitchFamily="34" charset="0"/>
                <a:ea typeface="Calibri (MS)"/>
                <a:cs typeface="Calibri (MS)"/>
                <a:sym typeface="Calibri (MS)"/>
              </a:rPr>
              <a:t>secretariat.dgatmf</a:t>
            </a:r>
            <a:r>
              <a:rPr lang="en-US" sz="980" dirty="0">
                <a:solidFill>
                  <a:srgbClr val="014890"/>
                </a:solidFill>
                <a:latin typeface="Arial Narrow" panose="020B0606020202030204" pitchFamily="34" charset="0"/>
                <a:ea typeface="Calibri (MS)"/>
                <a:cs typeface="Calibri (MS)"/>
                <a:sym typeface="Calibri (MS)"/>
              </a:rPr>
              <a:t>@mfe.gov.ro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1E8AC378-0DA1-26BE-1216-7B9155F544C3}"/>
              </a:ext>
            </a:extLst>
          </p:cNvPr>
          <p:cNvSpPr txBox="1"/>
          <p:nvPr/>
        </p:nvSpPr>
        <p:spPr>
          <a:xfrm>
            <a:off x="2318794" y="6635251"/>
            <a:ext cx="1762179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Arial Narrow" panose="020B0606020202030204" pitchFamily="34" charset="0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B2D393B0-3012-1CFF-0EC2-0B6B4A92C918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E7F7DAFF-BE7D-A679-A23E-8862F8F6F043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397D7-EDD7-7F55-CD77-48DE12763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649"/>
            <a:ext cx="12192000" cy="2361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2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3FF84FD2-5164-C818-D9C8-F44841B3A1A4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6A7DC4C-89E6-3803-85A1-56673BDF72FF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509DC4-BAFC-4426-8137-B9603C8F0FCA}"/>
              </a:ext>
            </a:extLst>
          </p:cNvPr>
          <p:cNvSpPr txBox="1">
            <a:spLocks/>
          </p:cNvSpPr>
          <p:nvPr/>
        </p:nvSpPr>
        <p:spPr>
          <a:xfrm>
            <a:off x="0" y="3121649"/>
            <a:ext cx="5848350" cy="6147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Obiectiv</a:t>
            </a:r>
            <a:r>
              <a:rPr lang="en-GB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general</a:t>
            </a:r>
            <a:endParaRPr lang="ro-RO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7AFED37-A996-2605-6C43-34C13075EF30}"/>
              </a:ext>
            </a:extLst>
          </p:cNvPr>
          <p:cNvSpPr txBox="1">
            <a:spLocks/>
          </p:cNvSpPr>
          <p:nvPr/>
        </p:nvSpPr>
        <p:spPr>
          <a:xfrm>
            <a:off x="504825" y="3736350"/>
            <a:ext cx="5143499" cy="205086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/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3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Dobândirea cunoștințelor și dezvoltarea abilităților necesare pentru prevenirea, identificarea și gestionarea neregulilor și a fraudelor în cadrul proiectelor cu finanțare externă.</a:t>
            </a:r>
            <a:endParaRPr lang="ro-RO" sz="2300" kern="1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21F80C-1B7E-BC68-D0F6-F3880287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649"/>
            <a:ext cx="12192000" cy="236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AE21B-F09A-0197-AB6F-27B3792CC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49" y="2581818"/>
            <a:ext cx="5448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40282-8683-8F44-4AB8-C44AAF9E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6D00D358-07A8-C5B6-4D10-DCA25BB06E06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215D9D63-9559-43E7-3EC5-645988CF3499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49F8E3-7E11-3CA9-46F0-B8F2EDCCDF25}"/>
              </a:ext>
            </a:extLst>
          </p:cNvPr>
          <p:cNvSpPr txBox="1">
            <a:spLocks/>
          </p:cNvSpPr>
          <p:nvPr/>
        </p:nvSpPr>
        <p:spPr>
          <a:xfrm>
            <a:off x="0" y="2147369"/>
            <a:ext cx="12192000" cy="9029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Obiective</a:t>
            </a:r>
            <a:r>
              <a:rPr lang="en-GB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specifice</a:t>
            </a:r>
            <a:endParaRPr lang="ro-R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98772B-B4CA-9C3C-0DF1-AE3DB8E272CB}"/>
              </a:ext>
            </a:extLst>
          </p:cNvPr>
          <p:cNvSpPr txBox="1">
            <a:spLocks/>
          </p:cNvSpPr>
          <p:nvPr/>
        </p:nvSpPr>
        <p:spPr>
          <a:xfrm>
            <a:off x="646271" y="2912745"/>
            <a:ext cx="10899457" cy="37230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1600" b="1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Definirea și înțelegerea conceptelor-cheie</a:t>
            </a:r>
            <a:r>
              <a:rPr lang="en-GB" sz="16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fraudă, neregulă, conflict de interese, corupție, conform legislației naționale și europene.</a:t>
            </a:r>
            <a:endParaRPr lang="ro-RO" sz="1600" kern="1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1600" b="1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Familiarizarea cu cadrul legislativ și instituțional</a:t>
            </a:r>
            <a:r>
              <a:rPr lang="en-GB" sz="16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relevant în domeniul prevenirii fraudei în proiecte cu finanțare externă.</a:t>
            </a:r>
            <a:endParaRPr lang="ro-RO" sz="1600" kern="1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1600" b="1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Identificarea tipurilor de riscuri și vulnerabilități</a:t>
            </a:r>
            <a:r>
              <a:rPr lang="en-GB" sz="16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în derularea proiectelor</a:t>
            </a:r>
            <a:endParaRPr lang="ro-RO" sz="1600" kern="1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1600" b="1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Exersarea tehnicilor de evaluare a riscurilor</a:t>
            </a:r>
            <a:r>
              <a:rPr lang="en-GB" sz="16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și a măsurilor preventive.</a:t>
            </a:r>
            <a:endParaRPr lang="ro-RO" sz="1600" kern="1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1600" b="1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Prezentarea mecanismelor și instrumentelor de control intern</a:t>
            </a:r>
            <a:r>
              <a:rPr lang="en-GB" sz="16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audit și monitorizare aplicabile proiectelor.</a:t>
            </a:r>
            <a:endParaRPr lang="ro-RO" sz="1600" kern="1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1600" b="1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Creșterea capacității de redactare și aplicare a planurilor de prevenire a fraudelor</a:t>
            </a:r>
            <a:r>
              <a:rPr lang="en-GB" sz="16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în proiecte.</a:t>
            </a:r>
            <a:endParaRPr lang="ro-RO" sz="1600" kern="1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1600" b="1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Simularea situațiilor de identificare și raportare a neregulilor</a:t>
            </a:r>
            <a:r>
              <a:rPr lang="en-GB" sz="16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în conformitate cu cerințele autorităților de management și ale organismelor de control.</a:t>
            </a:r>
            <a:endParaRPr lang="ro-RO" sz="1600" kern="1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FB2FCF-667E-A6C8-0777-FA0753F65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649"/>
            <a:ext cx="12192000" cy="2361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2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78F5B-795E-B107-EF21-E8D8FEEF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40D1DB4-5C16-E094-6267-6C875167D069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9A44246F-F6AB-491A-F186-C2DF53E9A4BF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717B1B-9E6E-047D-5ACB-EFB782FC2F51}"/>
              </a:ext>
            </a:extLst>
          </p:cNvPr>
          <p:cNvSpPr txBox="1">
            <a:spLocks/>
          </p:cNvSpPr>
          <p:nvPr/>
        </p:nvSpPr>
        <p:spPr>
          <a:xfrm>
            <a:off x="0" y="2175004"/>
            <a:ext cx="7112104" cy="889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Tematici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abordate</a:t>
            </a:r>
            <a:endParaRPr lang="ro-R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79EE0F3-7956-E878-E8BF-98909CC8CD44}"/>
              </a:ext>
            </a:extLst>
          </p:cNvPr>
          <p:cNvSpPr txBox="1">
            <a:spLocks/>
          </p:cNvSpPr>
          <p:nvPr/>
        </p:nvSpPr>
        <p:spPr>
          <a:xfrm>
            <a:off x="521389" y="2944994"/>
            <a:ext cx="6232524" cy="39130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b="1" dirty="0">
                <a:latin typeface="Arial Narrow" panose="020B0606020202030204" pitchFamily="34" charset="0"/>
              </a:rPr>
              <a:t>Cadrul </a:t>
            </a:r>
            <a:r>
              <a:rPr lang="en-GB" sz="1800" b="1" dirty="0" err="1">
                <a:latin typeface="Arial Narrow" panose="020B0606020202030204" pitchFamily="34" charset="0"/>
              </a:rPr>
              <a:t>normativ</a:t>
            </a:r>
            <a:r>
              <a:rPr lang="en-GB" sz="1800" b="1" dirty="0">
                <a:latin typeface="Arial Narrow" panose="020B0606020202030204" pitchFamily="34" charset="0"/>
              </a:rPr>
              <a:t> relevant</a:t>
            </a:r>
            <a:endParaRPr lang="en-GB" sz="1800" dirty="0">
              <a:latin typeface="Arial Narrow" panose="020B0606020202030204" pitchFamily="34" charset="0"/>
            </a:endParaRPr>
          </a:p>
          <a:p>
            <a:pPr lvl="1" algn="just"/>
            <a:r>
              <a:rPr lang="en-GB" sz="1800" dirty="0" err="1">
                <a:latin typeface="Arial Narrow" panose="020B0606020202030204" pitchFamily="34" charset="0"/>
              </a:rPr>
              <a:t>Legislația</a:t>
            </a:r>
            <a:r>
              <a:rPr lang="en-GB" sz="1800" dirty="0">
                <a:latin typeface="Arial Narrow" panose="020B0606020202030204" pitchFamily="34" charset="0"/>
              </a:rPr>
              <a:t> UE </a:t>
            </a:r>
            <a:r>
              <a:rPr lang="en-GB" sz="1800" dirty="0" err="1">
                <a:latin typeface="Arial Narrow" panose="020B0606020202030204" pitchFamily="34" charset="0"/>
              </a:rPr>
              <a:t>privind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protejarea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 err="1">
                <a:latin typeface="Arial Narrow" panose="020B0606020202030204" pitchFamily="34" charset="0"/>
              </a:rPr>
              <a:t>intereselor</a:t>
            </a:r>
            <a:r>
              <a:rPr lang="en-GB" sz="1800">
                <a:latin typeface="Arial Narrow" panose="020B0606020202030204" pitchFamily="34" charset="0"/>
              </a:rPr>
              <a:t> financiare</a:t>
            </a:r>
            <a:endParaRPr lang="en-GB" sz="1800" dirty="0">
              <a:latin typeface="Arial Narrow" panose="020B0606020202030204" pitchFamily="34" charset="0"/>
            </a:endParaRPr>
          </a:p>
          <a:p>
            <a:pPr lvl="1" algn="just"/>
            <a:r>
              <a:rPr lang="en-GB" sz="1800" dirty="0" err="1">
                <a:latin typeface="Arial Narrow" panose="020B0606020202030204" pitchFamily="34" charset="0"/>
              </a:rPr>
              <a:t>Legea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națională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privind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prevenirea</a:t>
            </a:r>
            <a:r>
              <a:rPr lang="en-GB" sz="1800" dirty="0">
                <a:latin typeface="Arial Narrow" panose="020B0606020202030204" pitchFamily="34" charset="0"/>
              </a:rPr>
              <a:t> și </a:t>
            </a:r>
            <a:r>
              <a:rPr lang="en-GB" sz="1800" err="1">
                <a:latin typeface="Arial Narrow" panose="020B0606020202030204" pitchFamily="34" charset="0"/>
              </a:rPr>
              <a:t>combaterea</a:t>
            </a:r>
            <a:r>
              <a:rPr lang="en-GB" sz="1800">
                <a:latin typeface="Arial Narrow" panose="020B0606020202030204" pitchFamily="34" charset="0"/>
              </a:rPr>
              <a:t> fraudelor</a:t>
            </a:r>
            <a:endParaRPr lang="en-GB" sz="1800" dirty="0">
              <a:latin typeface="Arial Narrow" panose="020B0606020202030204" pitchFamily="34" charset="0"/>
            </a:endParaRPr>
          </a:p>
          <a:p>
            <a:pPr algn="just"/>
            <a:endParaRPr lang="en-GB" sz="1800" b="1" dirty="0">
              <a:latin typeface="Arial Narrow" panose="020B0606020202030204" pitchFamily="34" charset="0"/>
            </a:endParaRPr>
          </a:p>
          <a:p>
            <a:pPr algn="just"/>
            <a:r>
              <a:rPr lang="en-GB" sz="1800" b="1" dirty="0" err="1">
                <a:latin typeface="Arial Narrow" panose="020B0606020202030204" pitchFamily="34" charset="0"/>
              </a:rPr>
              <a:t>Frauda</a:t>
            </a:r>
            <a:r>
              <a:rPr lang="en-GB" sz="1800" b="1" dirty="0">
                <a:latin typeface="Arial Narrow" panose="020B0606020202030204" pitchFamily="34" charset="0"/>
              </a:rPr>
              <a:t> și </a:t>
            </a:r>
            <a:r>
              <a:rPr lang="en-GB" sz="1800" b="1" dirty="0" err="1">
                <a:latin typeface="Arial Narrow" panose="020B0606020202030204" pitchFamily="34" charset="0"/>
              </a:rPr>
              <a:t>neregula</a:t>
            </a:r>
            <a:r>
              <a:rPr lang="en-GB" sz="1800" b="1" dirty="0">
                <a:latin typeface="Arial Narrow" panose="020B0606020202030204" pitchFamily="34" charset="0"/>
              </a:rPr>
              <a:t> – </a:t>
            </a:r>
            <a:r>
              <a:rPr lang="en-GB" sz="1800" b="1" dirty="0" err="1">
                <a:latin typeface="Arial Narrow" panose="020B0606020202030204" pitchFamily="34" charset="0"/>
              </a:rPr>
              <a:t>definiții</a:t>
            </a:r>
            <a:r>
              <a:rPr lang="en-GB" sz="1800" b="1" dirty="0">
                <a:latin typeface="Arial Narrow" panose="020B0606020202030204" pitchFamily="34" charset="0"/>
              </a:rPr>
              <a:t>, </a:t>
            </a:r>
            <a:r>
              <a:rPr lang="en-GB" sz="1800" b="1" dirty="0" err="1">
                <a:latin typeface="Arial Narrow" panose="020B0606020202030204" pitchFamily="34" charset="0"/>
              </a:rPr>
              <a:t>exemple</a:t>
            </a:r>
            <a:r>
              <a:rPr lang="en-GB" sz="1800" b="1" dirty="0">
                <a:latin typeface="Arial Narrow" panose="020B0606020202030204" pitchFamily="34" charset="0"/>
              </a:rPr>
              <a:t>, </a:t>
            </a:r>
            <a:r>
              <a:rPr lang="en-GB" sz="1800" b="1" dirty="0" err="1">
                <a:latin typeface="Arial Narrow" panose="020B0606020202030204" pitchFamily="34" charset="0"/>
              </a:rPr>
              <a:t>studii</a:t>
            </a:r>
            <a:r>
              <a:rPr lang="en-GB" sz="1800" b="1" dirty="0">
                <a:latin typeface="Arial Narrow" panose="020B0606020202030204" pitchFamily="34" charset="0"/>
              </a:rPr>
              <a:t> de </a:t>
            </a:r>
            <a:r>
              <a:rPr lang="en-GB" sz="1800" b="1" dirty="0" err="1">
                <a:latin typeface="Arial Narrow" panose="020B0606020202030204" pitchFamily="34" charset="0"/>
              </a:rPr>
              <a:t>caz</a:t>
            </a:r>
            <a:endParaRPr lang="en-GB" sz="1800" dirty="0">
              <a:latin typeface="Arial Narrow" panose="020B0606020202030204" pitchFamily="34" charset="0"/>
            </a:endParaRPr>
          </a:p>
          <a:p>
            <a:pPr lvl="1" algn="just"/>
            <a:r>
              <a:rPr lang="en-GB" sz="1800" dirty="0" err="1">
                <a:latin typeface="Arial Narrow" panose="020B0606020202030204" pitchFamily="34" charset="0"/>
              </a:rPr>
              <a:t>Diferențele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între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eroare</a:t>
            </a:r>
            <a:r>
              <a:rPr lang="en-GB" sz="1800" dirty="0">
                <a:latin typeface="Arial Narrow" panose="020B0606020202030204" pitchFamily="34" charset="0"/>
              </a:rPr>
              <a:t>, </a:t>
            </a:r>
            <a:r>
              <a:rPr lang="en-GB" sz="1800" dirty="0" err="1">
                <a:latin typeface="Arial Narrow" panose="020B0606020202030204" pitchFamily="34" charset="0"/>
              </a:rPr>
              <a:t>neregulă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>
                <a:latin typeface="Arial Narrow" panose="020B0606020202030204" pitchFamily="34" charset="0"/>
              </a:rPr>
              <a:t>și fraudă</a:t>
            </a:r>
            <a:endParaRPr lang="en-GB" sz="1800" dirty="0">
              <a:latin typeface="Arial Narrow" panose="020B0606020202030204" pitchFamily="34" charset="0"/>
            </a:endParaRPr>
          </a:p>
          <a:p>
            <a:pPr lvl="1" algn="just"/>
            <a:r>
              <a:rPr lang="en-GB" sz="1800" dirty="0" err="1">
                <a:latin typeface="Arial Narrow" panose="020B0606020202030204" pitchFamily="34" charset="0"/>
              </a:rPr>
              <a:t>Tipologii</a:t>
            </a:r>
            <a:r>
              <a:rPr lang="en-GB" sz="1800" dirty="0">
                <a:latin typeface="Arial Narrow" panose="020B0606020202030204" pitchFamily="34" charset="0"/>
              </a:rPr>
              <a:t> de </a:t>
            </a:r>
            <a:r>
              <a:rPr lang="en-GB" sz="1800" dirty="0" err="1">
                <a:latin typeface="Arial Narrow" panose="020B0606020202030204" pitchFamily="34" charset="0"/>
              </a:rPr>
              <a:t>fraudă</a:t>
            </a:r>
            <a:r>
              <a:rPr lang="en-GB" sz="1800" dirty="0">
                <a:latin typeface="Arial Narrow" panose="020B0606020202030204" pitchFamily="34" charset="0"/>
              </a:rPr>
              <a:t> în </a:t>
            </a:r>
            <a:r>
              <a:rPr lang="en-GB" sz="1800" dirty="0" err="1">
                <a:latin typeface="Arial Narrow" panose="020B0606020202030204" pitchFamily="34" charset="0"/>
              </a:rPr>
              <a:t>proiectele</a:t>
            </a:r>
            <a:r>
              <a:rPr lang="en-GB" sz="1800" dirty="0">
                <a:latin typeface="Arial Narrow" panose="020B0606020202030204" pitchFamily="34" charset="0"/>
              </a:rPr>
              <a:t> cu </a:t>
            </a:r>
            <a:r>
              <a:rPr lang="en-GB" sz="1800" err="1">
                <a:latin typeface="Arial Narrow" panose="020B0606020202030204" pitchFamily="34" charset="0"/>
              </a:rPr>
              <a:t>finanțare</a:t>
            </a:r>
            <a:r>
              <a:rPr lang="en-GB" sz="1800">
                <a:latin typeface="Arial Narrow" panose="020B0606020202030204" pitchFamily="34" charset="0"/>
              </a:rPr>
              <a:t> externă</a:t>
            </a:r>
            <a:endParaRPr lang="en-GB" sz="1800" dirty="0">
              <a:latin typeface="Arial Narrow" panose="020B0606020202030204" pitchFamily="34" charset="0"/>
            </a:endParaRPr>
          </a:p>
          <a:p>
            <a:pPr algn="just"/>
            <a:endParaRPr lang="en-GB" sz="1800" b="1" dirty="0">
              <a:latin typeface="Arial Narrow" panose="020B0606020202030204" pitchFamily="34" charset="0"/>
            </a:endParaRPr>
          </a:p>
          <a:p>
            <a:pPr algn="just"/>
            <a:r>
              <a:rPr lang="en-GB" sz="1800" b="1" dirty="0" err="1">
                <a:latin typeface="Arial Narrow" panose="020B0606020202030204" pitchFamily="34" charset="0"/>
              </a:rPr>
              <a:t>Mecanisme</a:t>
            </a:r>
            <a:r>
              <a:rPr lang="en-GB" sz="1800" b="1" dirty="0">
                <a:latin typeface="Arial Narrow" panose="020B0606020202030204" pitchFamily="34" charset="0"/>
              </a:rPr>
              <a:t> de control și audit</a:t>
            </a:r>
            <a:endParaRPr lang="en-GB" sz="1800" dirty="0">
              <a:latin typeface="Arial Narrow" panose="020B0606020202030204" pitchFamily="34" charset="0"/>
            </a:endParaRPr>
          </a:p>
          <a:p>
            <a:pPr lvl="1" algn="just"/>
            <a:r>
              <a:rPr lang="en-GB" sz="1800" dirty="0" err="1">
                <a:latin typeface="Arial Narrow" panose="020B0606020202030204" pitchFamily="34" charset="0"/>
              </a:rPr>
              <a:t>Rolul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controlului</a:t>
            </a:r>
            <a:r>
              <a:rPr lang="en-GB" sz="1800" dirty="0">
                <a:latin typeface="Arial Narrow" panose="020B0606020202030204" pitchFamily="34" charset="0"/>
              </a:rPr>
              <a:t> intern în </a:t>
            </a:r>
            <a:r>
              <a:rPr lang="en-GB" sz="1800" err="1">
                <a:latin typeface="Arial Narrow" panose="020B0606020202030204" pitchFamily="34" charset="0"/>
              </a:rPr>
              <a:t>prevenirea</a:t>
            </a:r>
            <a:r>
              <a:rPr lang="en-GB" sz="1800">
                <a:latin typeface="Arial Narrow" panose="020B0606020202030204" pitchFamily="34" charset="0"/>
              </a:rPr>
              <a:t> fraudei</a:t>
            </a:r>
            <a:endParaRPr lang="en-GB" sz="1800" dirty="0">
              <a:latin typeface="Arial Narrow" panose="020B0606020202030204" pitchFamily="34" charset="0"/>
            </a:endParaRPr>
          </a:p>
          <a:p>
            <a:pPr lvl="1" algn="just"/>
            <a:r>
              <a:rPr lang="en-GB" sz="1800" dirty="0" err="1">
                <a:latin typeface="Arial Narrow" panose="020B0606020202030204" pitchFamily="34" charset="0"/>
              </a:rPr>
              <a:t>Auditul</a:t>
            </a:r>
            <a:r>
              <a:rPr lang="en-GB" sz="1800" dirty="0">
                <a:latin typeface="Arial Narrow" panose="020B0606020202030204" pitchFamily="34" charset="0"/>
              </a:rPr>
              <a:t> extern, </a:t>
            </a:r>
            <a:r>
              <a:rPr lang="en-GB" sz="1800" dirty="0" err="1">
                <a:latin typeface="Arial Narrow" panose="020B0606020202030204" pitchFamily="34" charset="0"/>
              </a:rPr>
              <a:t>misiuni</a:t>
            </a:r>
            <a:r>
              <a:rPr lang="en-GB" sz="1800" dirty="0">
                <a:latin typeface="Arial Narrow" panose="020B0606020202030204" pitchFamily="34" charset="0"/>
              </a:rPr>
              <a:t> OLAF, </a:t>
            </a:r>
            <a:r>
              <a:rPr lang="en-GB" sz="1800" dirty="0" err="1">
                <a:latin typeface="Arial Narrow" panose="020B0606020202030204" pitchFamily="34" charset="0"/>
              </a:rPr>
              <a:t>rolul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Autorității</a:t>
            </a:r>
            <a:r>
              <a:rPr lang="en-GB" sz="1800" dirty="0">
                <a:latin typeface="Arial Narrow" panose="020B0606020202030204" pitchFamily="34" charset="0"/>
              </a:rPr>
              <a:t> de Management și al </a:t>
            </a:r>
            <a:r>
              <a:rPr lang="en-GB" sz="1800" dirty="0" err="1">
                <a:latin typeface="Arial Narrow" panose="020B0606020202030204" pitchFamily="34" charset="0"/>
              </a:rPr>
              <a:t>Autorității</a:t>
            </a:r>
            <a:r>
              <a:rPr lang="en-GB" sz="1800" dirty="0">
                <a:latin typeface="Arial Narrow" panose="020B0606020202030204" pitchFamily="34" charset="0"/>
              </a:rPr>
              <a:t> </a:t>
            </a:r>
            <a:r>
              <a:rPr lang="en-GB" sz="1800">
                <a:latin typeface="Arial Narrow" panose="020B0606020202030204" pitchFamily="34" charset="0"/>
              </a:rPr>
              <a:t>de Audit</a:t>
            </a:r>
            <a:endParaRPr lang="en-GB" sz="1800" dirty="0">
              <a:latin typeface="Arial Narrow" panose="020B0606020202030204" pitchFamily="34" charset="0"/>
            </a:endParaRPr>
          </a:p>
          <a:p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endParaRPr lang="ro-RO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DB3B22-5C6C-009F-D77E-2CA6D31FE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649"/>
            <a:ext cx="12192000" cy="236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CE367-5BED-E6AE-3120-4E9C0210B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805" y="2445378"/>
            <a:ext cx="4788759" cy="38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7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5B26D-151E-AB8C-85EC-527B115C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49DEC9A5-DE47-162E-91D1-38078209CAD5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34B4146-DCBF-281D-F021-F32E2CEEE3CF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4BADAD-878E-112F-F4CA-72DB3A38E16E}"/>
              </a:ext>
            </a:extLst>
          </p:cNvPr>
          <p:cNvSpPr txBox="1">
            <a:spLocks/>
          </p:cNvSpPr>
          <p:nvPr/>
        </p:nvSpPr>
        <p:spPr>
          <a:xfrm>
            <a:off x="771526" y="2765125"/>
            <a:ext cx="4686300" cy="1454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latin typeface="Arial Narrow" panose="020B0606020202030204" pitchFamily="34" charset="0"/>
              </a:rPr>
              <a:t>Instrumente</a:t>
            </a:r>
            <a:r>
              <a:rPr lang="en-GB" sz="2000" b="1" dirty="0">
                <a:latin typeface="Arial Narrow" panose="020B0606020202030204" pitchFamily="34" charset="0"/>
              </a:rPr>
              <a:t> și </a:t>
            </a:r>
            <a:r>
              <a:rPr lang="en-GB" sz="2000" b="1" dirty="0" err="1">
                <a:latin typeface="Arial Narrow" panose="020B0606020202030204" pitchFamily="34" charset="0"/>
              </a:rPr>
              <a:t>proceduri</a:t>
            </a:r>
            <a:r>
              <a:rPr lang="en-GB" sz="2000" b="1" dirty="0">
                <a:latin typeface="Arial Narrow" panose="020B0606020202030204" pitchFamily="34" charset="0"/>
              </a:rPr>
              <a:t> de </a:t>
            </a:r>
            <a:r>
              <a:rPr lang="en-GB" sz="2000" b="1" dirty="0" err="1">
                <a:latin typeface="Arial Narrow" panose="020B0606020202030204" pitchFamily="34" charset="0"/>
              </a:rPr>
              <a:t>prevenire</a:t>
            </a:r>
            <a:endParaRPr lang="en-GB" sz="2000" dirty="0">
              <a:latin typeface="Arial Narrow" panose="020B0606020202030204" pitchFamily="34" charset="0"/>
            </a:endParaRPr>
          </a:p>
          <a:p>
            <a:pPr lvl="1"/>
            <a:r>
              <a:rPr lang="en-GB" sz="2000" dirty="0" err="1">
                <a:latin typeface="Arial Narrow" panose="020B0606020202030204" pitchFamily="34" charset="0"/>
              </a:rPr>
              <a:t>Planul</a:t>
            </a:r>
            <a:r>
              <a:rPr lang="en-GB" sz="2000" dirty="0">
                <a:latin typeface="Arial Narrow" panose="020B0606020202030204" pitchFamily="34" charset="0"/>
              </a:rPr>
              <a:t> de </a:t>
            </a:r>
            <a:r>
              <a:rPr lang="en-GB" sz="2000" dirty="0" err="1">
                <a:latin typeface="Arial Narrow" panose="020B0606020202030204" pitchFamily="34" charset="0"/>
              </a:rPr>
              <a:t>prevenire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>
                <a:latin typeface="Arial Narrow" panose="020B0606020202030204" pitchFamily="34" charset="0"/>
              </a:rPr>
              <a:t>a fraudelor</a:t>
            </a:r>
            <a:endParaRPr lang="en-GB" sz="2000" dirty="0">
              <a:latin typeface="Arial Narrow" panose="020B0606020202030204" pitchFamily="34" charset="0"/>
            </a:endParaRPr>
          </a:p>
          <a:p>
            <a:pPr lvl="1"/>
            <a:r>
              <a:rPr lang="en-GB" sz="2000" err="1">
                <a:latin typeface="Arial Narrow" panose="020B0606020202030204" pitchFamily="34" charset="0"/>
              </a:rPr>
              <a:t>Matricea</a:t>
            </a:r>
            <a:r>
              <a:rPr lang="en-GB" sz="2000">
                <a:latin typeface="Arial Narrow" panose="020B0606020202030204" pitchFamily="34" charset="0"/>
              </a:rPr>
              <a:t> riscurilor</a:t>
            </a:r>
            <a:endParaRPr lang="en-GB" sz="2000" dirty="0">
              <a:latin typeface="Arial Narrow" panose="020B0606020202030204" pitchFamily="34" charset="0"/>
            </a:endParaRPr>
          </a:p>
          <a:p>
            <a:pPr lvl="1"/>
            <a:r>
              <a:rPr lang="en-GB" sz="2000" dirty="0" err="1">
                <a:latin typeface="Arial Narrow" panose="020B0606020202030204" pitchFamily="34" charset="0"/>
              </a:rPr>
              <a:t>Managementul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latin typeface="Arial Narrow" panose="020B0606020202030204" pitchFamily="34" charset="0"/>
              </a:rPr>
              <a:t>conflictelor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>
                <a:latin typeface="Arial Narrow" panose="020B0606020202030204" pitchFamily="34" charset="0"/>
              </a:rPr>
              <a:t>de interese</a:t>
            </a:r>
            <a:endParaRPr lang="en-GB" sz="2000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AE1AA0-91BD-27EF-0921-1E30BB565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649"/>
            <a:ext cx="12192000" cy="23616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08483A1F-5EC2-B21B-9433-0D02E77F9D5F}"/>
              </a:ext>
            </a:extLst>
          </p:cNvPr>
          <p:cNvSpPr txBox="1"/>
          <p:nvPr/>
        </p:nvSpPr>
        <p:spPr>
          <a:xfrm>
            <a:off x="771526" y="4879080"/>
            <a:ext cx="4686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>
                <a:latin typeface="Arial Narrow" panose="020B0606020202030204" pitchFamily="34" charset="0"/>
              </a:rPr>
              <a:t>Raportarea neregulilor</a:t>
            </a:r>
            <a:endParaRPr lang="en-GB" sz="2000">
              <a:latin typeface="Arial Narrow" panose="020B0606020202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>
                <a:latin typeface="Arial Narrow" panose="020B0606020202030204" pitchFamily="34" charset="0"/>
              </a:rPr>
              <a:t>Canale oficiale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>
                <a:latin typeface="Arial Narrow" panose="020B0606020202030204" pitchFamily="34" charset="0"/>
              </a:rPr>
              <a:t>Protecția avertizorilor de integritate</a:t>
            </a:r>
          </a:p>
          <a:p>
            <a:endParaRPr lang="ro-RO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B4290EC6-010B-E948-171B-A4ACE9ABEEEC}"/>
              </a:ext>
            </a:extLst>
          </p:cNvPr>
          <p:cNvSpPr txBox="1"/>
          <p:nvPr/>
        </p:nvSpPr>
        <p:spPr>
          <a:xfrm>
            <a:off x="6200775" y="2765125"/>
            <a:ext cx="4010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>
                <a:latin typeface="Arial Narrow" panose="020B0606020202030204" pitchFamily="34" charset="0"/>
              </a:rPr>
              <a:t>Aplicatrea correcțiilor financiare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D6811B26-9E64-36E3-B953-4949E1879640}"/>
              </a:ext>
            </a:extLst>
          </p:cNvPr>
          <p:cNvSpPr txBox="1"/>
          <p:nvPr/>
        </p:nvSpPr>
        <p:spPr>
          <a:xfrm>
            <a:off x="6200775" y="4879080"/>
            <a:ext cx="536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>
                <a:latin typeface="Arial Narrow" panose="020B0606020202030204" pitchFamily="34" charset="0"/>
              </a:rPr>
              <a:t>Detectarea fraudelor folosind instrumente IT și analiza datelor</a:t>
            </a:r>
            <a:endParaRPr lang="en-GB" sz="2000">
              <a:latin typeface="Arial Narrow" panose="020B0606020202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 Narrow" panose="020B0606020202030204" pitchFamily="34" charset="0"/>
              </a:rPr>
              <a:t>Sistemul Arachne</a:t>
            </a:r>
            <a:endParaRPr lang="en-GB" sz="2000">
              <a:latin typeface="Arial Narrow" panose="020B0606020202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 Narrow" panose="020B0606020202030204" pitchFamily="34" charset="0"/>
              </a:rPr>
              <a:t>Sistemul Prevent </a:t>
            </a:r>
            <a:endParaRPr lang="en-GB" sz="20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5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79E3A-F922-903C-2EFC-8D52EC698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B80ABB1-70EF-0E9F-621C-76722735DD35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521A9E90-4D95-6EA8-7A3E-CC9EAB68C7D8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71AF410-DDCE-FD75-74A1-0AFE5BDD5288}"/>
              </a:ext>
            </a:extLst>
          </p:cNvPr>
          <p:cNvSpPr txBox="1">
            <a:spLocks/>
          </p:cNvSpPr>
          <p:nvPr/>
        </p:nvSpPr>
        <p:spPr>
          <a:xfrm>
            <a:off x="0" y="2537210"/>
            <a:ext cx="12192000" cy="6197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Competențe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0612F-B418-F589-CDBD-D6AFBA435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649"/>
            <a:ext cx="12192000" cy="23616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4F73F27-EFAB-F742-66D1-2E99CBAE5582}"/>
              </a:ext>
            </a:extLst>
          </p:cNvPr>
          <p:cNvSpPr txBox="1">
            <a:spLocks/>
          </p:cNvSpPr>
          <p:nvPr/>
        </p:nvSpPr>
        <p:spPr>
          <a:xfrm>
            <a:off x="1205230" y="3486955"/>
            <a:ext cx="9781539" cy="26892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sz="20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Cunoașterea aspectelor legislative și  de ordin procedural privind prevenirea fraudei;</a:t>
            </a:r>
            <a:endParaRPr lang="ro-RO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sz="20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Capacitate de analiză și evaluare a riscurilor;</a:t>
            </a:r>
            <a:endParaRPr lang="ro-RO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sz="20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Aplicarea principiilor și a normelor de raportare și reacție la suspiciuni de fraudă;</a:t>
            </a:r>
            <a:endParaRPr lang="ro-RO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sz="20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Implementarea instrumentelor și măsurilor preventive în procesul de implemenare a proiectelor;</a:t>
            </a:r>
            <a:endParaRPr lang="ro-RO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sz="20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Capacitatea de a recunoaște tipurile de fraude și nereguli specifice proiectelor cu finanțare externă.</a:t>
            </a:r>
            <a:endParaRPr lang="ro-RO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7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338</Words>
  <Application>Microsoft Office PowerPoint</Application>
  <PresentationFormat>Ecran lat</PresentationFormat>
  <Paragraphs>49</Paragraphs>
  <Slides>6</Slides>
  <Notes>5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Arial Narrow</vt:lpstr>
      <vt:lpstr>Calibri</vt:lpstr>
      <vt:lpstr>Wingdings</vt:lpstr>
      <vt:lpstr>Office Theme</vt:lpstr>
      <vt:lpstr>PREVENIREA NEREGULILOR ȘI A FRAUDEI ÎN PROIECTELE CU FINANȚARE EXTERNĂ 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Antoniu</dc:creator>
  <cp:lastModifiedBy>MIRELA</cp:lastModifiedBy>
  <cp:revision>7</cp:revision>
  <dcterms:created xsi:type="dcterms:W3CDTF">2024-11-14T05:56:57Z</dcterms:created>
  <dcterms:modified xsi:type="dcterms:W3CDTF">2025-06-27T15:28:04Z</dcterms:modified>
</cp:coreProperties>
</file>