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4.svg" ContentType="image/svg+xml"/>
  <Override PartName="/ppt/media/image1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0" r:id="rId3"/>
    <p:sldId id="313" r:id="rId4"/>
    <p:sldId id="314" r:id="rId6"/>
    <p:sldId id="301" r:id="rId7"/>
    <p:sldId id="318" r:id="rId8"/>
    <p:sldId id="302" r:id="rId9"/>
    <p:sldId id="297" r:id="rId10"/>
    <p:sldId id="320" r:id="rId11"/>
    <p:sldId id="271" r:id="rId12"/>
    <p:sldId id="298" r:id="rId13"/>
    <p:sldId id="322" r:id="rId14"/>
    <p:sldId id="323" r:id="rId15"/>
    <p:sldId id="324" r:id="rId16"/>
    <p:sldId id="311" r:id="rId17"/>
    <p:sldId id="303" r:id="rId18"/>
    <p:sldId id="321" r:id="rId19"/>
    <p:sldId id="274" r:id="rId20"/>
    <p:sldId id="325" r:id="rId21"/>
    <p:sldId id="287" r:id="rId22"/>
    <p:sldId id="285" r:id="rId23"/>
    <p:sldId id="277" r:id="rId24"/>
    <p:sldId id="326" r:id="rId25"/>
    <p:sldId id="294" r:id="rId26"/>
    <p:sldId id="296" r:id="rId27"/>
  </p:sldIdLst>
  <p:sldSz cx="12188825" cy="6858000"/>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74"/>
    <a:srgbClr val="9F2029"/>
    <a:srgbClr val="D09E00"/>
    <a:srgbClr val="4593D3"/>
    <a:srgbClr val="C1C1C1"/>
    <a:srgbClr val="666666"/>
    <a:srgbClr val="2E67C3"/>
    <a:srgbClr val="7D8CF7"/>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3" autoAdjust="0"/>
    <p:restoredTop sz="88420"/>
  </p:normalViewPr>
  <p:slideViewPr>
    <p:cSldViewPr showGuides="1">
      <p:cViewPr varScale="1">
        <p:scale>
          <a:sx n="139" d="100"/>
          <a:sy n="139" d="100"/>
        </p:scale>
        <p:origin x="3888" y="132"/>
      </p:cViewPr>
      <p:guideLst>
        <p:guide orient="horz" pos="2160"/>
        <p:guide pos="387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cap="none" spc="0" normalizeH="0" baseline="0">
                <a:solidFill>
                  <a:schemeClr val="dk1">
                    <a:lumMod val="50000"/>
                    <a:lumOff val="50000"/>
                  </a:schemeClr>
                </a:solidFill>
                <a:latin typeface="+mj-lt"/>
                <a:ea typeface="+mj-ea"/>
                <a:cs typeface="+mj-cs"/>
              </a:defRPr>
            </a:pPr>
            <a:r>
              <a:rPr lang="ro-RO" sz="2400" b="0" i="0" dirty="0">
                <a:solidFill>
                  <a:schemeClr val="accent1"/>
                </a:solidFill>
                <a:latin typeface="Calibri" panose="020F0502020204030204" pitchFamily="34" charset="0"/>
                <a:ea typeface="Calibri" panose="020F0502020204030204" pitchFamily="34" charset="0"/>
                <a:cs typeface="Calibri" panose="020F0502020204030204" pitchFamily="34" charset="0"/>
              </a:rPr>
              <a:t>Distribuția județeană</a:t>
            </a:r>
            <a:r>
              <a:rPr lang="ro-RO" sz="2400" b="0" i="0" baseline="0" dirty="0">
                <a:solidFill>
                  <a:schemeClr val="accent1"/>
                </a:solidFill>
                <a:latin typeface="Calibri" panose="020F0502020204030204" pitchFamily="34" charset="0"/>
                <a:ea typeface="Calibri" panose="020F0502020204030204" pitchFamily="34" charset="0"/>
                <a:cs typeface="Calibri" panose="020F0502020204030204" pitchFamily="34" charset="0"/>
              </a:rPr>
              <a:t> a protocoalelor instituționale semnate cu ANFP în cadrul proiectului</a:t>
            </a:r>
            <a:endParaRPr lang="en-US" b="0" i="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116760445108694"/>
          <c:y val="0.00279951257620406"/>
        </c:manualLayout>
      </c:layout>
      <c:overlay val="0"/>
      <c:spPr>
        <a:noFill/>
        <a:ln>
          <a:noFill/>
        </a:ln>
        <a:effectLst/>
      </c:spPr>
    </c:title>
    <c:autoTitleDeleted val="0"/>
    <c:plotArea>
      <c:layout>
        <c:manualLayout>
          <c:layoutTarget val="inner"/>
          <c:xMode val="edge"/>
          <c:yMode val="edge"/>
          <c:x val="0.0294141080836922"/>
          <c:y val="0.187757577200417"/>
          <c:w val="0.938052098023172"/>
          <c:h val="0.530829907788023"/>
        </c:manualLayout>
      </c:layout>
      <c:barChart>
        <c:barDir val="col"/>
        <c:grouping val="clustered"/>
        <c:varyColors val="0"/>
        <c:ser>
          <c:idx val="0"/>
          <c:order val="0"/>
          <c:tx>
            <c:strRef>
              <c:f>Foaie1!$B$1</c:f>
              <c:strCache>
                <c:ptCount val="1"/>
                <c:pt idx="0">
                  <c:v>Serie 1</c:v>
                </c:pt>
              </c:strCache>
            </c:strRef>
          </c:tx>
          <c:spPr>
            <a:solidFill>
              <a:sysClr val="windowText" lastClr="000000"/>
            </a:solidFill>
            <a:ln>
              <a:noFill/>
            </a:ln>
            <a:effectLst/>
          </c:spPr>
          <c:invertIfNegative val="0"/>
          <c:dLbls>
            <c:delete val="1"/>
          </c:dLbls>
          <c:cat>
            <c:strRef>
              <c:f>Foaie1!$A$2:$A$43</c:f>
              <c:strCache>
                <c:ptCount val="42"/>
                <c:pt idx="0">
                  <c:v>BUCURESTI</c:v>
                </c:pt>
                <c:pt idx="1">
                  <c:v>PRAHOVA</c:v>
                </c:pt>
                <c:pt idx="2">
                  <c:v>IASI</c:v>
                </c:pt>
                <c:pt idx="3">
                  <c:v>BACAU</c:v>
                </c:pt>
                <c:pt idx="4">
                  <c:v>NEAMT</c:v>
                </c:pt>
                <c:pt idx="5">
                  <c:v>ARGES</c:v>
                </c:pt>
                <c:pt idx="6">
                  <c:v>MURES</c:v>
                </c:pt>
                <c:pt idx="7">
                  <c:v>BIHOR</c:v>
                </c:pt>
                <c:pt idx="8">
                  <c:v>VASLUI</c:v>
                </c:pt>
                <c:pt idx="9">
                  <c:v>CONSTANTA</c:v>
                </c:pt>
                <c:pt idx="10">
                  <c:v>SUCEAVA</c:v>
                </c:pt>
                <c:pt idx="11">
                  <c:v>GALATI</c:v>
                </c:pt>
                <c:pt idx="12">
                  <c:v>VRANCEA</c:v>
                </c:pt>
                <c:pt idx="13">
                  <c:v>CLUJ</c:v>
                </c:pt>
                <c:pt idx="14">
                  <c:v>BRASOV</c:v>
                </c:pt>
                <c:pt idx="15">
                  <c:v>DAMBOVITA</c:v>
                </c:pt>
                <c:pt idx="16">
                  <c:v>BOTOSANI</c:v>
                </c:pt>
                <c:pt idx="17">
                  <c:v>TIMIS</c:v>
                </c:pt>
                <c:pt idx="18">
                  <c:v>DOLJ</c:v>
                </c:pt>
                <c:pt idx="19">
                  <c:v>GORJ</c:v>
                </c:pt>
                <c:pt idx="20">
                  <c:v>ALBA</c:v>
                </c:pt>
                <c:pt idx="21">
                  <c:v>SIBIU</c:v>
                </c:pt>
                <c:pt idx="22">
                  <c:v>TELEORMAN</c:v>
                </c:pt>
                <c:pt idx="23">
                  <c:v>CALARASI</c:v>
                </c:pt>
                <c:pt idx="24">
                  <c:v>HUNEDOARA</c:v>
                </c:pt>
                <c:pt idx="25">
                  <c:v>SATU MARE</c:v>
                </c:pt>
                <c:pt idx="26">
                  <c:v>IALOMITA</c:v>
                </c:pt>
                <c:pt idx="27">
                  <c:v>MARAMURES</c:v>
                </c:pt>
                <c:pt idx="28">
                  <c:v>BISTRITA - NASAUD</c:v>
                </c:pt>
                <c:pt idx="29">
                  <c:v>BRAILA</c:v>
                </c:pt>
                <c:pt idx="30">
                  <c:v>HARGHITA</c:v>
                </c:pt>
                <c:pt idx="31">
                  <c:v>BUZAU</c:v>
                </c:pt>
                <c:pt idx="32">
                  <c:v>SALAJ</c:v>
                </c:pt>
                <c:pt idx="33">
                  <c:v>TULCEA</c:v>
                </c:pt>
                <c:pt idx="34">
                  <c:v>GIURGIU</c:v>
                </c:pt>
                <c:pt idx="35">
                  <c:v>MEHEDINTI</c:v>
                </c:pt>
                <c:pt idx="36">
                  <c:v>VALCEA</c:v>
                </c:pt>
                <c:pt idx="37">
                  <c:v>ARAD</c:v>
                </c:pt>
                <c:pt idx="38">
                  <c:v>CARAS - SEVERIN</c:v>
                </c:pt>
                <c:pt idx="39">
                  <c:v>COVASNA</c:v>
                </c:pt>
                <c:pt idx="40">
                  <c:v>OLT</c:v>
                </c:pt>
                <c:pt idx="41">
                  <c:v>ILFOV</c:v>
                </c:pt>
              </c:strCache>
            </c:strRef>
          </c:cat>
          <c:val>
            <c:numRef>
              <c:f>Foaie1!$B$2:$B$43</c:f>
              <c:numCache>
                <c:formatCode>General</c:formatCode>
                <c:ptCount val="42"/>
                <c:pt idx="0">
                  <c:v>122</c:v>
                </c:pt>
                <c:pt idx="1">
                  <c:v>62</c:v>
                </c:pt>
                <c:pt idx="2">
                  <c:v>46</c:v>
                </c:pt>
                <c:pt idx="3">
                  <c:v>45</c:v>
                </c:pt>
                <c:pt idx="4">
                  <c:v>45</c:v>
                </c:pt>
                <c:pt idx="5">
                  <c:v>42</c:v>
                </c:pt>
                <c:pt idx="6">
                  <c:v>42</c:v>
                </c:pt>
                <c:pt idx="7">
                  <c:v>39</c:v>
                </c:pt>
                <c:pt idx="8">
                  <c:v>38</c:v>
                </c:pt>
                <c:pt idx="9">
                  <c:v>37</c:v>
                </c:pt>
                <c:pt idx="10">
                  <c:v>37</c:v>
                </c:pt>
                <c:pt idx="11">
                  <c:v>35</c:v>
                </c:pt>
                <c:pt idx="12">
                  <c:v>35</c:v>
                </c:pt>
                <c:pt idx="13">
                  <c:v>34</c:v>
                </c:pt>
                <c:pt idx="14">
                  <c:v>33</c:v>
                </c:pt>
                <c:pt idx="15">
                  <c:v>33</c:v>
                </c:pt>
                <c:pt idx="16">
                  <c:v>32</c:v>
                </c:pt>
                <c:pt idx="17">
                  <c:v>31</c:v>
                </c:pt>
                <c:pt idx="18">
                  <c:v>29</c:v>
                </c:pt>
                <c:pt idx="19">
                  <c:v>29</c:v>
                </c:pt>
                <c:pt idx="20">
                  <c:v>28</c:v>
                </c:pt>
                <c:pt idx="21">
                  <c:v>27</c:v>
                </c:pt>
                <c:pt idx="22">
                  <c:v>27</c:v>
                </c:pt>
                <c:pt idx="23">
                  <c:v>26</c:v>
                </c:pt>
                <c:pt idx="24">
                  <c:v>25</c:v>
                </c:pt>
                <c:pt idx="25">
                  <c:v>25</c:v>
                </c:pt>
                <c:pt idx="26">
                  <c:v>24</c:v>
                </c:pt>
                <c:pt idx="27">
                  <c:v>24</c:v>
                </c:pt>
                <c:pt idx="28">
                  <c:v>23</c:v>
                </c:pt>
                <c:pt idx="29">
                  <c:v>23</c:v>
                </c:pt>
                <c:pt idx="30">
                  <c:v>23</c:v>
                </c:pt>
                <c:pt idx="31">
                  <c:v>22</c:v>
                </c:pt>
                <c:pt idx="32">
                  <c:v>22</c:v>
                </c:pt>
                <c:pt idx="33">
                  <c:v>21</c:v>
                </c:pt>
                <c:pt idx="34">
                  <c:v>20</c:v>
                </c:pt>
                <c:pt idx="35">
                  <c:v>18</c:v>
                </c:pt>
                <c:pt idx="36">
                  <c:v>17</c:v>
                </c:pt>
                <c:pt idx="37">
                  <c:v>14</c:v>
                </c:pt>
                <c:pt idx="38">
                  <c:v>14</c:v>
                </c:pt>
                <c:pt idx="39">
                  <c:v>14</c:v>
                </c:pt>
                <c:pt idx="40">
                  <c:v>14</c:v>
                </c:pt>
                <c:pt idx="41">
                  <c:v>13</c:v>
                </c:pt>
              </c:numCache>
            </c:numRef>
          </c:val>
        </c:ser>
        <c:dLbls>
          <c:showLegendKey val="0"/>
          <c:showVal val="0"/>
          <c:showCatName val="0"/>
          <c:showSerName val="0"/>
          <c:showPercent val="0"/>
          <c:showBubbleSize val="0"/>
        </c:dLbls>
        <c:gapWidth val="150"/>
        <c:axId val="125924240"/>
        <c:axId val="125933360"/>
      </c:barChart>
      <c:catAx>
        <c:axId val="1259242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vert="horz" wrap="square" anchor="ctr" anchorCtr="1"/>
          <a:lstStyle/>
          <a:p>
            <a:pPr>
              <a:defRPr lang="en-US" sz="1100" b="0" i="0" u="none" strike="noStrike" kern="1200" cap="none" spc="0" normalizeH="0" baseline="0">
                <a:solidFill>
                  <a:schemeClr val="dk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p>
        </c:txPr>
        <c:crossAx val="125933360"/>
        <c:crosses val="autoZero"/>
        <c:auto val="1"/>
        <c:lblAlgn val="ctr"/>
        <c:lblOffset val="100"/>
        <c:noMultiLvlLbl val="0"/>
      </c:catAx>
      <c:valAx>
        <c:axId val="125933360"/>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lang="en-US" sz="900" b="1" i="0" u="none" strike="noStrike" kern="1200" baseline="0">
                    <a:solidFill>
                      <a:schemeClr val="dk1">
                        <a:lumMod val="65000"/>
                        <a:lumOff val="35000"/>
                      </a:schemeClr>
                    </a:solidFill>
                    <a:latin typeface="+mn-lt"/>
                    <a:ea typeface="+mn-ea"/>
                    <a:cs typeface="+mn-cs"/>
                  </a:defRPr>
                </a:pPr>
                <a:r>
                  <a:rPr lang="ro-RO" b="0" i="1"/>
                  <a:t>Număr de protocoale</a:t>
                </a:r>
                <a:endParaRPr lang="en-GB" b="0" i="1"/>
              </a:p>
            </c:rich>
          </c:tx>
          <c:layout/>
          <c:overlay val="0"/>
          <c:spPr>
            <a:noFill/>
            <a:ln>
              <a:noFill/>
            </a:ln>
            <a:effectLst/>
          </c:sp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1259242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uri="{0b15fc19-7d7d-44ad-8c2d-2c3a37ce22c3}">
        <chartProps xmlns="https://web.wps.cn/et/2018/main" chartId="{5cc536c9-7092-43d9-a64a-2bbba77c015b}"/>
      </c:ext>
    </c:extLst>
  </c:chart>
  <c:spPr>
    <a:solidFill>
      <a:schemeClr val="lt1"/>
    </a:solidFill>
    <a:ln w="9525" cap="flat" cmpd="sng" algn="ctr">
      <a:noFill/>
      <a:round/>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cap="none" spc="0" normalizeH="0" baseline="0">
                <a:solidFill>
                  <a:schemeClr val="dk1">
                    <a:lumMod val="50000"/>
                    <a:lumOff val="50000"/>
                  </a:schemeClr>
                </a:solidFill>
                <a:latin typeface="+mj-lt"/>
                <a:ea typeface="+mj-ea"/>
                <a:cs typeface="+mj-cs"/>
              </a:defRPr>
            </a:pPr>
            <a:r>
              <a:rPr lang="ro-RO" sz="1100" b="0" i="1">
                <a:solidFill>
                  <a:sysClr val="windowText" lastClr="000000"/>
                </a:solidFill>
              </a:rPr>
              <a:t>Ponderea notelor obținute de cursanți la testele DigComp</a:t>
            </a:r>
            <a:r>
              <a:rPr lang="ro-RO" sz="1100" b="0" i="1" baseline="0">
                <a:solidFill>
                  <a:sysClr val="windowText" lastClr="000000"/>
                </a:solidFill>
              </a:rPr>
              <a:t> inițiale și finale</a:t>
            </a:r>
            <a:r>
              <a:rPr lang="ro-RO" sz="1100" b="0" i="1">
                <a:solidFill>
                  <a:sysClr val="windowText" lastClr="000000"/>
                </a:solidFill>
              </a:rPr>
              <a:t> </a:t>
            </a:r>
            <a:endParaRPr lang="ro-RO" sz="1100" b="0" i="1">
              <a:solidFill>
                <a:sysClr val="windowText" lastClr="000000"/>
              </a:solidFill>
            </a:endParaRPr>
          </a:p>
        </c:rich>
      </c:tx>
      <c:layout/>
      <c:overlay val="0"/>
      <c:spPr>
        <a:noFill/>
        <a:ln>
          <a:noFill/>
        </a:ln>
        <a:effectLst/>
      </c:spPr>
    </c:title>
    <c:autoTitleDeleted val="0"/>
    <c:plotArea>
      <c:layout>
        <c:manualLayout>
          <c:layoutTarget val="inner"/>
          <c:xMode val="edge"/>
          <c:yMode val="edge"/>
          <c:x val="0.00937568236646664"/>
          <c:y val="0.245981293622701"/>
          <c:w val="0.977259800426717"/>
          <c:h val="0.604681410236565"/>
        </c:manualLayout>
      </c:layout>
      <c:lineChart>
        <c:grouping val="standard"/>
        <c:varyColors val="0"/>
        <c:ser>
          <c:idx val="0"/>
          <c:order val="0"/>
          <c:tx>
            <c:strRef>
              <c:f>Foaie1!$B$1</c:f>
              <c:strCache>
                <c:ptCount val="1"/>
                <c:pt idx="0">
                  <c:v>TEST INITIAL DigComp</c:v>
                </c:pt>
              </c:strCache>
            </c:strRef>
          </c:tx>
          <c:spPr>
            <a:ln w="76200" cap="rnd">
              <a:solidFill>
                <a:srgbClr val="FFC000"/>
              </a:solidFill>
              <a:round/>
            </a:ln>
            <a:effectLst>
              <a:glow rad="63500">
                <a:srgbClr val="FFC000">
                  <a:alpha val="40000"/>
                </a:srgbClr>
              </a:glow>
              <a:outerShdw blurRad="50800" dist="38100" dir="18900000" algn="bl" rotWithShape="0">
                <a:prstClr val="black">
                  <a:alpha val="40000"/>
                </a:prstClr>
              </a:outerShdw>
            </a:effectLst>
          </c:spPr>
          <c:marker>
            <c:symbol val="circle"/>
            <c:size val="6"/>
            <c:spPr>
              <a:solidFill>
                <a:schemeClr val="bg1">
                  <a:lumMod val="50000"/>
                </a:schemeClr>
              </a:solidFill>
              <a:ln w="76200">
                <a:solidFill>
                  <a:schemeClr val="bg1">
                    <a:lumMod val="50000"/>
                  </a:schemeClr>
                </a:solidFill>
                <a:round/>
              </a:ln>
              <a:effectLst>
                <a:glow rad="63500">
                  <a:srgbClr val="FFC000">
                    <a:alpha val="40000"/>
                  </a:srgbClr>
                </a:glow>
                <a:outerShdw blurRad="50800" dist="38100" dir="18900000" algn="bl" rotWithShape="0">
                  <a:prstClr val="black">
                    <a:alpha val="40000"/>
                  </a:prstClr>
                </a:outerShdw>
              </a:effectLst>
            </c:spPr>
          </c:marker>
          <c:dLbls>
            <c:dLbl>
              <c:idx val="1"/>
              <c:delete val="1"/>
            </c:dLbl>
            <c:dLbl>
              <c:idx val="2"/>
              <c:delete val="1"/>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2">
                        <a:lumMod val="50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Foaie1!$A$2:$A$16</c:f>
              <c:strCache>
                <c:ptCount val="15"/>
                <c:pt idx="0">
                  <c:v>1-2 pc</c:v>
                </c:pt>
                <c:pt idx="1">
                  <c:v>2-3 pc</c:v>
                </c:pt>
                <c:pt idx="2">
                  <c:v>3-4 pc</c:v>
                </c:pt>
                <c:pt idx="3">
                  <c:v>4-5 pc</c:v>
                </c:pt>
                <c:pt idx="4">
                  <c:v>5-6 pc</c:v>
                </c:pt>
                <c:pt idx="5">
                  <c:v>6-7 pc</c:v>
                </c:pt>
                <c:pt idx="6">
                  <c:v>7-8 pc</c:v>
                </c:pt>
                <c:pt idx="7">
                  <c:v>8-9 pc</c:v>
                </c:pt>
                <c:pt idx="8">
                  <c:v>9-10 pc</c:v>
                </c:pt>
                <c:pt idx="9">
                  <c:v>10-11 pc</c:v>
                </c:pt>
                <c:pt idx="10">
                  <c:v>11-12 pc</c:v>
                </c:pt>
                <c:pt idx="11">
                  <c:v>12-13 pc</c:v>
                </c:pt>
                <c:pt idx="12">
                  <c:v>13-14 pc</c:v>
                </c:pt>
                <c:pt idx="13">
                  <c:v>14-15 pc</c:v>
                </c:pt>
                <c:pt idx="14">
                  <c:v>15 pc</c:v>
                </c:pt>
              </c:strCache>
            </c:strRef>
          </c:cat>
          <c:val>
            <c:numRef>
              <c:f>Foaie1!$B$2:$B$16</c:f>
              <c:numCache>
                <c:formatCode>0.0%</c:formatCode>
                <c:ptCount val="15"/>
                <c:pt idx="0">
                  <c:v>0.0002</c:v>
                </c:pt>
                <c:pt idx="1">
                  <c:v>0.0008</c:v>
                </c:pt>
                <c:pt idx="2">
                  <c:v>0.0027</c:v>
                </c:pt>
                <c:pt idx="3">
                  <c:v>0.0085</c:v>
                </c:pt>
                <c:pt idx="4">
                  <c:v>0.068</c:v>
                </c:pt>
                <c:pt idx="5">
                  <c:v>0.129</c:v>
                </c:pt>
                <c:pt idx="6">
                  <c:v>0.2178</c:v>
                </c:pt>
                <c:pt idx="7">
                  <c:v>0.25</c:v>
                </c:pt>
                <c:pt idx="8">
                  <c:v>0.323</c:v>
                </c:pt>
              </c:numCache>
            </c:numRef>
          </c:val>
          <c:smooth val="0"/>
        </c:ser>
        <c:ser>
          <c:idx val="1"/>
          <c:order val="1"/>
          <c:tx>
            <c:strRef>
              <c:f>Foaie1!$C$1</c:f>
              <c:strCache>
                <c:ptCount val="1"/>
                <c:pt idx="0">
                  <c:v>TEST FINAL DigComp</c:v>
                </c:pt>
              </c:strCache>
            </c:strRef>
          </c:tx>
          <c:spPr>
            <a:ln w="76200" cap="rnd">
              <a:solidFill>
                <a:schemeClr val="accent2"/>
              </a:solidFill>
              <a:round/>
            </a:ln>
            <a:effectLst>
              <a:glow rad="63500">
                <a:schemeClr val="accent2">
                  <a:satMod val="175000"/>
                  <a:alpha val="40000"/>
                </a:schemeClr>
              </a:glow>
              <a:outerShdw blurRad="50800" dist="38100" dir="18900000" algn="bl" rotWithShape="0">
                <a:prstClr val="black">
                  <a:alpha val="40000"/>
                </a:prstClr>
              </a:outerShdw>
            </a:effectLst>
          </c:spPr>
          <c:marker>
            <c:symbol val="circle"/>
            <c:size val="6"/>
            <c:spPr>
              <a:solidFill>
                <a:schemeClr val="accent6">
                  <a:lumMod val="75000"/>
                </a:schemeClr>
              </a:solidFill>
              <a:ln w="76200">
                <a:solidFill>
                  <a:schemeClr val="accent5"/>
                </a:solidFill>
                <a:round/>
              </a:ln>
              <a:effectLst>
                <a:glow rad="63500">
                  <a:schemeClr val="accent2">
                    <a:satMod val="175000"/>
                    <a:alpha val="40000"/>
                  </a:schemeClr>
                </a:glow>
                <a:outerShdw blurRad="50800" dist="38100" dir="18900000" algn="bl" rotWithShape="0">
                  <a:prstClr val="black">
                    <a:alpha val="40000"/>
                  </a:prstClr>
                </a:outerShdw>
              </a:effectLst>
            </c:spPr>
          </c:marker>
          <c:dLbls>
            <c:dLbl>
              <c:idx val="3"/>
              <c:delete val="1"/>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accent2">
                        <a:lumMod val="7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Foaie1!$A$2:$A$16</c:f>
              <c:strCache>
                <c:ptCount val="15"/>
                <c:pt idx="0">
                  <c:v>1-2 pc</c:v>
                </c:pt>
                <c:pt idx="1">
                  <c:v>2-3 pc</c:v>
                </c:pt>
                <c:pt idx="2">
                  <c:v>3-4 pc</c:v>
                </c:pt>
                <c:pt idx="3">
                  <c:v>4-5 pc</c:v>
                </c:pt>
                <c:pt idx="4">
                  <c:v>5-6 pc</c:v>
                </c:pt>
                <c:pt idx="5">
                  <c:v>6-7 pc</c:v>
                </c:pt>
                <c:pt idx="6">
                  <c:v>7-8 pc</c:v>
                </c:pt>
                <c:pt idx="7">
                  <c:v>8-9 pc</c:v>
                </c:pt>
                <c:pt idx="8">
                  <c:v>9-10 pc</c:v>
                </c:pt>
                <c:pt idx="9">
                  <c:v>10-11 pc</c:v>
                </c:pt>
                <c:pt idx="10">
                  <c:v>11-12 pc</c:v>
                </c:pt>
                <c:pt idx="11">
                  <c:v>12-13 pc</c:v>
                </c:pt>
                <c:pt idx="12">
                  <c:v>13-14 pc</c:v>
                </c:pt>
                <c:pt idx="13">
                  <c:v>14-15 pc</c:v>
                </c:pt>
                <c:pt idx="14">
                  <c:v>15 pc</c:v>
                </c:pt>
              </c:strCache>
            </c:strRef>
          </c:cat>
          <c:val>
            <c:numRef>
              <c:f>Foaie1!$C$2:$C$16</c:f>
              <c:numCache>
                <c:formatCode>General</c:formatCode>
                <c:ptCount val="15"/>
                <c:pt idx="1" c:formatCode="0.0%">
                  <c:v>0.002</c:v>
                </c:pt>
                <c:pt idx="2" c:formatCode="0.0%">
                  <c:v>0</c:v>
                </c:pt>
                <c:pt idx="3" c:formatCode="0.0%">
                  <c:v>0</c:v>
                </c:pt>
                <c:pt idx="4" c:formatCode="0.0%">
                  <c:v>0.0048</c:v>
                </c:pt>
                <c:pt idx="5" c:formatCode="0.0%">
                  <c:v>0.0241</c:v>
                </c:pt>
                <c:pt idx="6" c:formatCode="0.0%">
                  <c:v>0.0484</c:v>
                </c:pt>
                <c:pt idx="7" c:formatCode="0.0%">
                  <c:v>0.1181</c:v>
                </c:pt>
                <c:pt idx="8" c:formatCode="0.0%">
                  <c:v>0.1071</c:v>
                </c:pt>
                <c:pt idx="9" c:formatCode="0.0%">
                  <c:v>0.1081</c:v>
                </c:pt>
                <c:pt idx="10" c:formatCode="0.0%">
                  <c:v>0.0919</c:v>
                </c:pt>
                <c:pt idx="11" c:formatCode="0.0%">
                  <c:v>0.1245</c:v>
                </c:pt>
                <c:pt idx="12" c:formatCode="0.0%">
                  <c:v>0.1322</c:v>
                </c:pt>
                <c:pt idx="13" c:formatCode="0.0%">
                  <c:v>0.1291</c:v>
                </c:pt>
                <c:pt idx="14" c:formatCode="0.0%">
                  <c:v>0.1046</c:v>
                </c:pt>
              </c:numCache>
            </c:numRef>
          </c:val>
          <c:smooth val="0"/>
        </c:ser>
        <c:dLbls>
          <c:showLegendKey val="0"/>
          <c:showVal val="0"/>
          <c:showCatName val="0"/>
          <c:showSerName val="0"/>
          <c:showPercent val="0"/>
          <c:showBubbleSize val="0"/>
        </c:dLbls>
        <c:marker val="1"/>
        <c:smooth val="0"/>
        <c:axId val="570936528"/>
        <c:axId val="570934368"/>
      </c:lineChart>
      <c:catAx>
        <c:axId val="5709365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1000" b="0" i="0" u="none" strike="noStrike" kern="1200" cap="none" spc="0" normalizeH="0" baseline="0">
                <a:solidFill>
                  <a:schemeClr val="dk1">
                    <a:lumMod val="65000"/>
                    <a:lumOff val="35000"/>
                  </a:schemeClr>
                </a:solidFill>
                <a:latin typeface="+mn-lt"/>
                <a:ea typeface="+mn-ea"/>
                <a:cs typeface="+mn-cs"/>
              </a:defRPr>
            </a:pPr>
          </a:p>
        </c:txPr>
        <c:crossAx val="570934368"/>
        <c:crosses val="autoZero"/>
        <c:auto val="1"/>
        <c:lblAlgn val="ctr"/>
        <c:lblOffset val="100"/>
        <c:noMultiLvlLbl val="0"/>
      </c:catAx>
      <c:valAx>
        <c:axId val="570934368"/>
        <c:scaling>
          <c:orientation val="minMax"/>
        </c:scaling>
        <c:delete val="1"/>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570936528"/>
        <c:crosses val="autoZero"/>
        <c:crossBetween val="between"/>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b75f053-43e4-47bf-a464-3b9615fdc806}"/>
      </c:ext>
    </c:extLst>
  </c:chart>
  <c:spPr>
    <a:solidFill>
      <a:schemeClr val="lt1"/>
    </a:solidFill>
    <a:ln w="9525" cap="flat" cmpd="sng" algn="ctr">
      <a:noFill/>
      <a:round/>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cap="none" spc="0" normalizeH="0" baseline="0">
                <a:solidFill>
                  <a:schemeClr val="dk1">
                    <a:lumMod val="50000"/>
                    <a:lumOff val="50000"/>
                  </a:schemeClr>
                </a:solidFill>
                <a:latin typeface="+mj-lt"/>
                <a:ea typeface="+mj-ea"/>
                <a:cs typeface="+mj-cs"/>
              </a:defRPr>
            </a:pPr>
            <a:r>
              <a:rPr lang="ro-RO" sz="700" b="0" i="1" dirty="0">
                <a:solidFill>
                  <a:sysClr val="windowText" lastClr="000000"/>
                </a:solidFill>
                <a:latin typeface="+mn-lt"/>
              </a:rPr>
              <a:t>Notă de la 1= dezacord total la 5=acord total privind acordul/dezacordul în legătură cu următoarele</a:t>
            </a:r>
            <a:r>
              <a:rPr lang="ro-RO" sz="1000" b="0" i="1" dirty="0">
                <a:solidFill>
                  <a:sysClr val="windowText" lastClr="000000"/>
                </a:solidFill>
                <a:latin typeface="+mn-lt"/>
              </a:rPr>
              <a:t> </a:t>
            </a:r>
            <a:endParaRPr lang="ro-RO" sz="1000" b="0" i="1" dirty="0">
              <a:solidFill>
                <a:sysClr val="windowText" lastClr="000000"/>
              </a:solidFill>
              <a:latin typeface="+mn-lt"/>
            </a:endParaRPr>
          </a:p>
          <a:p>
            <a:pPr>
              <a:defRPr lang="en-US" sz="1600" b="1" i="0" u="none" strike="noStrike" kern="1200" cap="none" spc="0" normalizeH="0" baseline="0">
                <a:solidFill>
                  <a:schemeClr val="dk1">
                    <a:lumMod val="50000"/>
                    <a:lumOff val="50000"/>
                  </a:schemeClr>
                </a:solidFill>
                <a:latin typeface="+mj-lt"/>
                <a:ea typeface="+mj-ea"/>
                <a:cs typeface="+mj-cs"/>
              </a:defRPr>
            </a:pPr>
            <a:r>
              <a:rPr lang="ro-RO" sz="1050" b="1" i="0" dirty="0">
                <a:solidFill>
                  <a:sysClr val="windowText" lastClr="000000"/>
                </a:solidFill>
                <a:latin typeface="+mn-lt"/>
              </a:rPr>
              <a:t>ATRIBUTE ALE CONȚINUTULUI.</a:t>
            </a:r>
            <a:r>
              <a:rPr lang="ro-RO" sz="1000" b="0" i="1" dirty="0">
                <a:solidFill>
                  <a:sysClr val="windowText" lastClr="000000"/>
                </a:solidFill>
                <a:latin typeface="+mn-lt"/>
              </a:rPr>
              <a:t> </a:t>
            </a:r>
            <a:endParaRPr lang="ro-RO" sz="1000" b="0" i="1" dirty="0">
              <a:solidFill>
                <a:sysClr val="windowText" lastClr="000000"/>
              </a:solidFill>
              <a:latin typeface="+mn-lt"/>
            </a:endParaRPr>
          </a:p>
          <a:p>
            <a:pPr>
              <a:defRPr lang="en-US" sz="1600" b="1" i="0" u="none" strike="noStrike" kern="1200" cap="none" spc="0" normalizeH="0" baseline="0">
                <a:solidFill>
                  <a:schemeClr val="dk1">
                    <a:lumMod val="50000"/>
                    <a:lumOff val="50000"/>
                  </a:schemeClr>
                </a:solidFill>
                <a:latin typeface="+mj-lt"/>
                <a:ea typeface="+mj-ea"/>
                <a:cs typeface="+mj-cs"/>
              </a:defRPr>
            </a:pPr>
            <a:r>
              <a:rPr lang="ro-RO" sz="700" b="0" i="1" dirty="0">
                <a:solidFill>
                  <a:sysClr val="windowText" lastClr="000000"/>
                </a:solidFill>
                <a:latin typeface="+mn-lt"/>
              </a:rPr>
              <a:t>Comparație de medii</a:t>
            </a:r>
            <a:endParaRPr lang="ro-RO" sz="1000" b="0" i="1" dirty="0">
              <a:solidFill>
                <a:sysClr val="windowText" lastClr="000000"/>
              </a:solidFill>
              <a:latin typeface="+mn-lt"/>
            </a:endParaRPr>
          </a:p>
        </c:rich>
      </c:tx>
      <c:layout>
        <c:manualLayout>
          <c:xMode val="edge"/>
          <c:yMode val="edge"/>
          <c:x val="0.18379249204019"/>
          <c:y val="0"/>
        </c:manualLayout>
      </c:layout>
      <c:overlay val="0"/>
      <c:spPr>
        <a:noFill/>
        <a:ln>
          <a:noFill/>
        </a:ln>
        <a:effectLst/>
      </c:spPr>
    </c:title>
    <c:autoTitleDeleted val="0"/>
    <c:plotArea>
      <c:layout>
        <c:manualLayout>
          <c:layoutTarget val="inner"/>
          <c:xMode val="edge"/>
          <c:yMode val="edge"/>
          <c:x val="0.475583095340748"/>
          <c:y val="0.318684010943413"/>
          <c:w val="0.479130778681483"/>
          <c:h val="0.621500867610913"/>
        </c:manualLayout>
      </c:layout>
      <c:barChart>
        <c:barDir val="bar"/>
        <c:grouping val="clustered"/>
        <c:varyColors val="0"/>
        <c:ser>
          <c:idx val="0"/>
          <c:order val="0"/>
          <c:tx>
            <c:strRef>
              <c:f>Foaie1!$B$1</c:f>
              <c:strCache>
                <c:ptCount val="1"/>
                <c:pt idx="0">
                  <c:v>Serie 1</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relevanța conținutului</c:v>
                </c:pt>
                <c:pt idx="1">
                  <c:v>aplicabilitatea practică</c:v>
                </c:pt>
                <c:pt idx="2">
                  <c:v>echilibru teorie/practică</c:v>
                </c:pt>
                <c:pt idx="3">
                  <c:v>accesibiliate</c:v>
                </c:pt>
                <c:pt idx="4">
                  <c:v>atingerea obiectivelor</c:v>
                </c:pt>
                <c:pt idx="5">
                  <c:v>utilitatea aplicațiilor</c:v>
                </c:pt>
                <c:pt idx="6">
                  <c:v>adecvarea conținutului</c:v>
                </c:pt>
              </c:strCache>
            </c:strRef>
          </c:cat>
          <c:val>
            <c:numRef>
              <c:f>Foaie1!$B$2:$B$8</c:f>
              <c:numCache>
                <c:formatCode>General</c:formatCode>
                <c:ptCount val="7"/>
                <c:pt idx="0">
                  <c:v>4.63</c:v>
                </c:pt>
                <c:pt idx="1">
                  <c:v>4.63</c:v>
                </c:pt>
                <c:pt idx="2">
                  <c:v>4.65</c:v>
                </c:pt>
                <c:pt idx="3">
                  <c:v>4.69</c:v>
                </c:pt>
                <c:pt idx="4">
                  <c:v>4.69</c:v>
                </c:pt>
                <c:pt idx="5">
                  <c:v>4.71</c:v>
                </c:pt>
                <c:pt idx="6">
                  <c:v>4.72</c:v>
                </c:pt>
              </c:numCache>
            </c:numRef>
          </c:val>
        </c:ser>
        <c:dLbls>
          <c:showLegendKey val="0"/>
          <c:showVal val="0"/>
          <c:showCatName val="0"/>
          <c:showSerName val="0"/>
          <c:showPercent val="0"/>
          <c:showBubbleSize val="0"/>
        </c:dLbls>
        <c:gapWidth val="247"/>
        <c:axId val="589661328"/>
        <c:axId val="589663128"/>
      </c:barChart>
      <c:catAx>
        <c:axId val="5896613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900" b="0" i="0" u="none" strike="noStrike" kern="1200" cap="none" spc="0" normalizeH="0" baseline="0">
                <a:solidFill>
                  <a:schemeClr val="dk1">
                    <a:lumMod val="65000"/>
                    <a:lumOff val="35000"/>
                  </a:schemeClr>
                </a:solidFill>
                <a:latin typeface="+mn-lt"/>
                <a:ea typeface="+mn-ea"/>
                <a:cs typeface="+mn-cs"/>
              </a:defRPr>
            </a:pPr>
          </a:p>
        </c:txPr>
        <c:crossAx val="589663128"/>
        <c:crosses val="autoZero"/>
        <c:auto val="1"/>
        <c:lblAlgn val="ctr"/>
        <c:lblOffset val="100"/>
        <c:noMultiLvlLbl val="0"/>
      </c:catAx>
      <c:valAx>
        <c:axId val="58966312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5896613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uri="{0b15fc19-7d7d-44ad-8c2d-2c3a37ce22c3}">
        <chartProps xmlns="https://web.wps.cn/et/2018/main" chartId="{b501b319-6423-4052-a0da-1563f515fa8a}"/>
      </c:ext>
    </c:extLst>
  </c:chart>
  <c:spPr>
    <a:solidFill>
      <a:schemeClr val="lt1"/>
    </a:solidFill>
    <a:ln w="9525" cap="flat" cmpd="sng" algn="ctr">
      <a:noFill/>
      <a:round/>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spcBef>
                <a:spcPts val="0"/>
              </a:spcBef>
              <a:spcAft>
                <a:spcPts val="0"/>
              </a:spcAft>
              <a:defRPr lang="en-US" sz="1600" b="1" i="0" u="none" strike="noStrike" kern="1200" cap="none" spc="0" normalizeH="0" baseline="0">
                <a:solidFill>
                  <a:schemeClr val="dk1">
                    <a:lumMod val="50000"/>
                    <a:lumOff val="50000"/>
                  </a:schemeClr>
                </a:solidFill>
                <a:latin typeface="+mj-lt"/>
                <a:ea typeface="+mj-ea"/>
                <a:cs typeface="+mj-cs"/>
              </a:defRPr>
            </a:pPr>
            <a:r>
              <a:rPr lang="ro-RO" sz="700" b="0" i="1" dirty="0">
                <a:solidFill>
                  <a:sysClr val="windowText" lastClr="000000"/>
                </a:solidFill>
                <a:latin typeface="+mn-lt"/>
              </a:rPr>
              <a:t>Notă de la 1=dezacord total la 5=acord total prin care vă exprimați acordul/dezacordul în legătură cu următoarele afirmatii referitoare la</a:t>
            </a:r>
            <a:endParaRPr lang="ro-RO" sz="1000" b="0" i="1" dirty="0">
              <a:solidFill>
                <a:sysClr val="windowText" lastClr="000000"/>
              </a:solidFill>
              <a:latin typeface="+mn-lt"/>
            </a:endParaRPr>
          </a:p>
          <a:p>
            <a:pPr>
              <a:spcBef>
                <a:spcPts val="0"/>
              </a:spcBef>
              <a:spcAft>
                <a:spcPts val="0"/>
              </a:spcAft>
              <a:defRPr lang="en-US" sz="1600" b="1" i="0" u="none" strike="noStrike" kern="1200" cap="none" spc="0" normalizeH="0" baseline="0">
                <a:solidFill>
                  <a:schemeClr val="dk1">
                    <a:lumMod val="50000"/>
                    <a:lumOff val="50000"/>
                  </a:schemeClr>
                </a:solidFill>
                <a:latin typeface="+mj-lt"/>
                <a:ea typeface="+mj-ea"/>
                <a:cs typeface="+mj-cs"/>
              </a:defRPr>
            </a:pPr>
            <a:r>
              <a:rPr lang="ro-RO" sz="1100" b="1" i="0" dirty="0">
                <a:solidFill>
                  <a:sysClr val="windowText" lastClr="000000"/>
                </a:solidFill>
                <a:latin typeface="+mn-lt"/>
              </a:rPr>
              <a:t>PRESTAȚIA FORMATORULUI</a:t>
            </a:r>
            <a:r>
              <a:rPr lang="ro-RO" sz="1000" b="0" i="1" dirty="0">
                <a:solidFill>
                  <a:sysClr val="windowText" lastClr="000000"/>
                </a:solidFill>
                <a:latin typeface="+mn-lt"/>
              </a:rPr>
              <a:t> </a:t>
            </a:r>
            <a:endParaRPr lang="ro-RO" sz="1000" b="0" i="1" dirty="0">
              <a:solidFill>
                <a:sysClr val="windowText" lastClr="000000"/>
              </a:solidFill>
              <a:latin typeface="+mn-lt"/>
            </a:endParaRPr>
          </a:p>
          <a:p>
            <a:pPr>
              <a:spcBef>
                <a:spcPts val="0"/>
              </a:spcBef>
              <a:spcAft>
                <a:spcPts val="0"/>
              </a:spcAft>
              <a:defRPr lang="en-US" sz="1600" b="1" i="0" u="none" strike="noStrike" kern="1200" cap="none" spc="0" normalizeH="0" baseline="0">
                <a:solidFill>
                  <a:schemeClr val="dk1">
                    <a:lumMod val="50000"/>
                    <a:lumOff val="50000"/>
                  </a:schemeClr>
                </a:solidFill>
                <a:latin typeface="+mj-lt"/>
                <a:ea typeface="+mj-ea"/>
                <a:cs typeface="+mj-cs"/>
              </a:defRPr>
            </a:pPr>
            <a:r>
              <a:rPr lang="ro-RO" sz="800" b="0" i="1" dirty="0">
                <a:solidFill>
                  <a:sysClr val="windowText" lastClr="000000"/>
                </a:solidFill>
                <a:latin typeface="+mn-lt"/>
              </a:rPr>
              <a:t>Comparație de medii</a:t>
            </a:r>
            <a:endParaRPr lang="ro-RO" sz="800" b="0" i="1" dirty="0">
              <a:solidFill>
                <a:sysClr val="windowText" lastClr="000000"/>
              </a:solidFill>
              <a:latin typeface="+mn-lt"/>
            </a:endParaRPr>
          </a:p>
        </c:rich>
      </c:tx>
      <c:layout>
        <c:manualLayout>
          <c:xMode val="edge"/>
          <c:yMode val="edge"/>
          <c:x val="0.127295316898947"/>
          <c:y val="0.027266530334015"/>
        </c:manualLayout>
      </c:layout>
      <c:overlay val="0"/>
      <c:spPr>
        <a:noFill/>
        <a:ln>
          <a:noFill/>
        </a:ln>
        <a:effectLst/>
      </c:spPr>
    </c:title>
    <c:autoTitleDeleted val="0"/>
    <c:plotArea>
      <c:layout>
        <c:manualLayout>
          <c:layoutTarget val="inner"/>
          <c:xMode val="edge"/>
          <c:yMode val="edge"/>
          <c:x val="0.475583095340748"/>
          <c:y val="0.318684010943413"/>
          <c:w val="0.479130778681483"/>
          <c:h val="0.621500867610913"/>
        </c:manualLayout>
      </c:layout>
      <c:barChart>
        <c:barDir val="bar"/>
        <c:grouping val="clustered"/>
        <c:varyColors val="0"/>
        <c:ser>
          <c:idx val="0"/>
          <c:order val="0"/>
          <c:tx>
            <c:strRef>
              <c:f>Foaie1!$B$1</c:f>
              <c:strCache>
                <c:ptCount val="1"/>
                <c:pt idx="0">
                  <c:v>Serie 1</c:v>
                </c:pt>
              </c:strCache>
            </c:strRef>
          </c:tx>
          <c:spPr>
            <a:solidFill>
              <a:schemeClr val="accent4">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a combinat adecvat teoria cu practica</c:v>
                </c:pt>
                <c:pt idx="1">
                  <c:v>a permis o bună înțelegere a conținutului de formare</c:v>
                </c:pt>
                <c:pt idx="2">
                  <c:v>a fost bine pregătit profesional</c:v>
                </c:pt>
                <c:pt idx="3">
                  <c:v>a asigurat interactivitatea</c:v>
                </c:pt>
                <c:pt idx="4">
                  <c:v>are abilități de ascultare activă și a acordat feedback</c:v>
                </c:pt>
                <c:pt idx="5">
                  <c:v>a fost receptivla nevoile de instruire semnalate</c:v>
                </c:pt>
                <c:pt idx="6">
                  <c:v>a acoperit toată tematica</c:v>
                </c:pt>
              </c:strCache>
            </c:strRef>
          </c:cat>
          <c:val>
            <c:numRef>
              <c:f>Foaie1!$B$2:$B$8</c:f>
              <c:numCache>
                <c:formatCode>General</c:formatCode>
                <c:ptCount val="7"/>
                <c:pt idx="0">
                  <c:v>4.82</c:v>
                </c:pt>
                <c:pt idx="1">
                  <c:v>4.83</c:v>
                </c:pt>
                <c:pt idx="2">
                  <c:v>4.85</c:v>
                </c:pt>
                <c:pt idx="3">
                  <c:v>4.85</c:v>
                </c:pt>
                <c:pt idx="4">
                  <c:v>4.88</c:v>
                </c:pt>
                <c:pt idx="5">
                  <c:v>4.88</c:v>
                </c:pt>
                <c:pt idx="6">
                  <c:v>4.9</c:v>
                </c:pt>
              </c:numCache>
            </c:numRef>
          </c:val>
        </c:ser>
        <c:dLbls>
          <c:showLegendKey val="0"/>
          <c:showVal val="0"/>
          <c:showCatName val="0"/>
          <c:showSerName val="0"/>
          <c:showPercent val="0"/>
          <c:showBubbleSize val="0"/>
        </c:dLbls>
        <c:gapWidth val="247"/>
        <c:axId val="589661328"/>
        <c:axId val="589663128"/>
      </c:barChart>
      <c:catAx>
        <c:axId val="5896613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800" b="0" i="0" u="none" strike="noStrike" kern="1200" cap="none" spc="0" normalizeH="0" baseline="0">
                <a:solidFill>
                  <a:schemeClr val="dk1">
                    <a:lumMod val="65000"/>
                    <a:lumOff val="35000"/>
                  </a:schemeClr>
                </a:solidFill>
                <a:latin typeface="+mn-lt"/>
                <a:ea typeface="+mn-ea"/>
                <a:cs typeface="+mn-cs"/>
              </a:defRPr>
            </a:pPr>
          </a:p>
        </c:txPr>
        <c:crossAx val="589663128"/>
        <c:crosses val="autoZero"/>
        <c:auto val="1"/>
        <c:lblAlgn val="ctr"/>
        <c:lblOffset val="100"/>
        <c:noMultiLvlLbl val="0"/>
      </c:catAx>
      <c:valAx>
        <c:axId val="58966312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5896613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uri="{0b15fc19-7d7d-44ad-8c2d-2c3a37ce22c3}">
        <chartProps xmlns="https://web.wps.cn/et/2018/main" chartId="{ff7ca448-9bdc-44e3-ad2e-89fb04eb8227}"/>
      </c:ext>
    </c:extLst>
  </c:chart>
  <c:spPr>
    <a:solidFill>
      <a:schemeClr val="lt1"/>
    </a:solidFill>
    <a:ln w="9525" cap="flat" cmpd="sng" algn="ctr">
      <a:noFill/>
      <a:round/>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en-US" sz="1600" b="1" i="0" u="none" strike="noStrike" kern="1200" cap="none" spc="0" normalizeH="0" baseline="0">
                <a:solidFill>
                  <a:sysClr val="windowText" lastClr="000000">
                    <a:lumMod val="50000"/>
                    <a:lumOff val="50000"/>
                  </a:sysClr>
                </a:solidFill>
                <a:latin typeface="+mj-lt"/>
                <a:ea typeface="+mj-ea"/>
                <a:cs typeface="+mj-cs"/>
              </a:defRPr>
            </a:pPr>
            <a:r>
              <a:rPr lang="ro-RO" sz="700" b="0" i="1" dirty="0">
                <a:solidFill>
                  <a:sysClr val="windowText" lastClr="000000"/>
                </a:solidFill>
                <a:latin typeface="+mn-lt"/>
              </a:rPr>
              <a:t>Vă rugăm să evaluați pe o scală cu cinci trepte de la 1 (dezacord) la 5 (acord total) cu aspecte care vizează </a:t>
            </a:r>
            <a:endParaRPr lang="ro-RO" sz="1000" b="0" i="1" dirty="0">
              <a:solidFill>
                <a:sysClr val="windowText" lastClr="00000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defRPr lang="en-US" sz="1600" b="1" i="0" u="none" strike="noStrike" kern="1200" cap="none" spc="0" normalizeH="0" baseline="0">
                <a:solidFill>
                  <a:sysClr val="windowText" lastClr="000000">
                    <a:lumMod val="50000"/>
                    <a:lumOff val="50000"/>
                  </a:sysClr>
                </a:solidFill>
                <a:latin typeface="+mj-lt"/>
                <a:ea typeface="+mj-ea"/>
                <a:cs typeface="+mj-cs"/>
              </a:defRPr>
            </a:pPr>
            <a:r>
              <a:rPr lang="ro-RO" sz="1100" b="1" i="0" dirty="0">
                <a:solidFill>
                  <a:sysClr val="windowText" lastClr="000000"/>
                </a:solidFill>
                <a:latin typeface="+mn-lt"/>
              </a:rPr>
              <a:t>UTILIZAREA PLATFORMEI DE ÎNVĂȚARE</a:t>
            </a:r>
            <a:endParaRPr lang="ro-RO" sz="1000" b="1" i="0" dirty="0">
              <a:solidFill>
                <a:sysClr val="windowText" lastClr="00000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defRPr lang="en-US" sz="1600" b="1" i="0" u="none" strike="noStrike" kern="1200" cap="none" spc="0" normalizeH="0" baseline="0">
                <a:solidFill>
                  <a:sysClr val="windowText" lastClr="000000">
                    <a:lumMod val="50000"/>
                    <a:lumOff val="50000"/>
                  </a:sysClr>
                </a:solidFill>
                <a:latin typeface="+mj-lt"/>
                <a:ea typeface="+mj-ea"/>
                <a:cs typeface="+mj-cs"/>
              </a:defRPr>
            </a:pPr>
            <a:r>
              <a:rPr lang="ro-RO" sz="800" b="0" i="1" dirty="0">
                <a:solidFill>
                  <a:sysClr val="windowText" lastClr="000000"/>
                </a:solidFill>
                <a:latin typeface="+mn-lt"/>
              </a:rPr>
              <a:t>Comparație de medii</a:t>
            </a:r>
            <a:endParaRPr lang="ro-RO" sz="1000" b="0" i="1" dirty="0">
              <a:solidFill>
                <a:sysClr val="windowText" lastClr="000000"/>
              </a:solidFill>
              <a:latin typeface="+mn-lt"/>
            </a:endParaRPr>
          </a:p>
        </c:rich>
      </c:tx>
      <c:layout>
        <c:manualLayout>
          <c:xMode val="edge"/>
          <c:yMode val="edge"/>
          <c:x val="0.149598053281867"/>
          <c:y val="0.0272664865840719"/>
        </c:manualLayout>
      </c:layout>
      <c:overlay val="0"/>
      <c:spPr>
        <a:noFill/>
        <a:ln>
          <a:noFill/>
        </a:ln>
        <a:effectLst/>
      </c:spPr>
    </c:title>
    <c:autoTitleDeleted val="0"/>
    <c:plotArea>
      <c:layout>
        <c:manualLayout>
          <c:layoutTarget val="inner"/>
          <c:xMode val="edge"/>
          <c:yMode val="edge"/>
          <c:x val="0.512754215518525"/>
          <c:y val="0.249224477570934"/>
          <c:w val="0.439481452733138"/>
          <c:h val="0.733860332065233"/>
        </c:manualLayout>
      </c:layout>
      <c:barChart>
        <c:barDir val="bar"/>
        <c:grouping val="clustered"/>
        <c:varyColors val="0"/>
        <c:ser>
          <c:idx val="0"/>
          <c:order val="0"/>
          <c:tx>
            <c:strRef>
              <c:f>Foaie1!$B$1</c:f>
              <c:strCache>
                <c:ptCount val="1"/>
                <c:pt idx="0">
                  <c:v>Serie 1</c:v>
                </c:pt>
              </c:strCache>
            </c:strRef>
          </c:tx>
          <c:spPr>
            <a:solidFill>
              <a:schemeClr val="accent3"/>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Foaie1!$A$2:$A$11</c:f>
              <c:strCache>
                <c:ptCount val="10"/>
                <c:pt idx="0">
                  <c:v>condiții tehnice bune (online)</c:v>
                </c:pt>
                <c:pt idx="1">
                  <c:v>parola transmisă în timp util</c:v>
                </c:pt>
                <c:pt idx="2">
                  <c:v>accesat cu ușurință platforma</c:v>
                </c:pt>
                <c:pt idx="3">
                  <c:v>ușurință completare  chestionarul inițial</c:v>
                </c:pt>
                <c:pt idx="4">
                  <c:v>funcționarea platformei/resurse suplimentare</c:v>
                </c:pt>
                <c:pt idx="5">
                  <c:v>facilitățile/ instrumentele de comunicare cu trainerul</c:v>
                </c:pt>
                <c:pt idx="6">
                  <c:v>procedura tehnică pentru evaluarea finală</c:v>
                </c:pt>
                <c:pt idx="7">
                  <c:v>suportul tehnic necesar</c:v>
                </c:pt>
                <c:pt idx="8">
                  <c:v>documentele de suport disponibile</c:v>
                </c:pt>
                <c:pt idx="9">
                  <c:v>accesare ușoară evaluări pe parcursul sesiunilor</c:v>
                </c:pt>
              </c:strCache>
            </c:strRef>
          </c:cat>
          <c:val>
            <c:numRef>
              <c:f>Foaie1!$B$2:$B$11</c:f>
              <c:numCache>
                <c:formatCode>General</c:formatCode>
                <c:ptCount val="10"/>
                <c:pt idx="0">
                  <c:v>4.79</c:v>
                </c:pt>
                <c:pt idx="1">
                  <c:v>4.86</c:v>
                </c:pt>
                <c:pt idx="2">
                  <c:v>4.87</c:v>
                </c:pt>
                <c:pt idx="3">
                  <c:v>4.88</c:v>
                </c:pt>
                <c:pt idx="4" c:formatCode="0.00">
                  <c:v>4.9</c:v>
                </c:pt>
                <c:pt idx="5" c:formatCode="0.00">
                  <c:v>4.9</c:v>
                </c:pt>
                <c:pt idx="6">
                  <c:v>4.91</c:v>
                </c:pt>
                <c:pt idx="7">
                  <c:v>4.92</c:v>
                </c:pt>
                <c:pt idx="8">
                  <c:v>4.93</c:v>
                </c:pt>
                <c:pt idx="9">
                  <c:v>4.93</c:v>
                </c:pt>
              </c:numCache>
            </c:numRef>
          </c:val>
        </c:ser>
        <c:dLbls>
          <c:showLegendKey val="0"/>
          <c:showVal val="0"/>
          <c:showCatName val="0"/>
          <c:showSerName val="0"/>
          <c:showPercent val="0"/>
          <c:showBubbleSize val="0"/>
        </c:dLbls>
        <c:gapWidth val="247"/>
        <c:axId val="589661328"/>
        <c:axId val="589663128"/>
      </c:barChart>
      <c:catAx>
        <c:axId val="5896613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800" b="0" i="0" u="none" strike="noStrike" kern="1200" cap="none" spc="0" normalizeH="0" baseline="0">
                <a:solidFill>
                  <a:schemeClr val="dk1">
                    <a:lumMod val="65000"/>
                    <a:lumOff val="35000"/>
                  </a:schemeClr>
                </a:solidFill>
                <a:latin typeface="+mn-lt"/>
                <a:ea typeface="+mn-ea"/>
                <a:cs typeface="+mn-cs"/>
              </a:defRPr>
            </a:pPr>
          </a:p>
        </c:txPr>
        <c:crossAx val="589663128"/>
        <c:crosses val="autoZero"/>
        <c:auto val="1"/>
        <c:lblAlgn val="ctr"/>
        <c:lblOffset val="100"/>
        <c:noMultiLvlLbl val="0"/>
      </c:catAx>
      <c:valAx>
        <c:axId val="58966312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5896613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uri="{0b15fc19-7d7d-44ad-8c2d-2c3a37ce22c3}">
        <chartProps xmlns="https://web.wps.cn/et/2018/main" chartId="{6a218ffa-e49c-4b4d-8cf0-6cc1f7fe8fc4}"/>
      </c:ext>
    </c:extLst>
  </c:chart>
  <c:spPr>
    <a:solidFill>
      <a:schemeClr val="lt1"/>
    </a:solidFill>
    <a:ln w="9525" cap="flat" cmpd="sng" algn="ctr">
      <a:noFill/>
      <a:round/>
    </a:ln>
    <a:effectLst/>
  </c:spPr>
  <c:txPr>
    <a:bodyPr/>
    <a:lstStyle/>
    <a:p>
      <a:pPr>
        <a:defRPr lang="en-US"/>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en-US" sz="1600" b="1" i="0" u="none" strike="noStrike" kern="1200" cap="none" spc="0" normalizeH="0" baseline="0">
                <a:solidFill>
                  <a:sysClr val="windowText" lastClr="000000">
                    <a:lumMod val="50000"/>
                    <a:lumOff val="50000"/>
                  </a:sysClr>
                </a:solidFill>
                <a:latin typeface="+mj-lt"/>
                <a:ea typeface="+mj-ea"/>
                <a:cs typeface="+mj-cs"/>
              </a:defRPr>
            </a:pPr>
            <a:r>
              <a:rPr lang="ro-RO" sz="900" b="0" i="1" dirty="0">
                <a:solidFill>
                  <a:sysClr val="windowText" lastClr="000000"/>
                </a:solidFill>
                <a:latin typeface="+mn-lt"/>
              </a:rPr>
              <a:t>Vă rugăm să acordați o notă de la 1 = nota minimă; 10 = nota maximă; pentru fiecare dintre următorii itemi:</a:t>
            </a:r>
            <a:endParaRPr lang="ro-RO" sz="900" b="0" i="1" dirty="0">
              <a:solidFill>
                <a:sysClr val="windowText" lastClr="00000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defRPr lang="en-US" sz="1600" b="1" i="0" u="none" strike="noStrike" kern="1200" cap="none" spc="0" normalizeH="0" baseline="0">
                <a:solidFill>
                  <a:sysClr val="windowText" lastClr="000000">
                    <a:lumMod val="50000"/>
                    <a:lumOff val="50000"/>
                  </a:sysClr>
                </a:solidFill>
                <a:latin typeface="+mj-lt"/>
                <a:ea typeface="+mj-ea"/>
                <a:cs typeface="+mj-cs"/>
              </a:defRPr>
            </a:pPr>
            <a:r>
              <a:rPr lang="ro-RO" sz="900" b="0" i="1" dirty="0">
                <a:solidFill>
                  <a:sysClr val="windowText" lastClr="000000"/>
                </a:solidFill>
                <a:latin typeface="+mn-lt"/>
              </a:rPr>
              <a:t> Comparație de medii</a:t>
            </a:r>
            <a:endParaRPr lang="ro-RO" sz="1000" b="0" i="1" dirty="0">
              <a:solidFill>
                <a:sysClr val="windowText" lastClr="000000"/>
              </a:solidFill>
              <a:latin typeface="+mn-lt"/>
            </a:endParaRPr>
          </a:p>
        </c:rich>
      </c:tx>
      <c:layout>
        <c:manualLayout>
          <c:xMode val="edge"/>
          <c:yMode val="edge"/>
          <c:x val="0.139401854429213"/>
          <c:y val="0.0449438202247191"/>
        </c:manualLayout>
      </c:layout>
      <c:overlay val="0"/>
      <c:spPr>
        <a:noFill/>
        <a:ln>
          <a:noFill/>
        </a:ln>
        <a:effectLst/>
      </c:spPr>
    </c:title>
    <c:autoTitleDeleted val="0"/>
    <c:plotArea>
      <c:layout>
        <c:manualLayout>
          <c:layoutTarget val="inner"/>
          <c:xMode val="edge"/>
          <c:yMode val="edge"/>
          <c:x val="0.475582981831669"/>
          <c:y val="0.339144431875794"/>
          <c:w val="0.479130778681483"/>
          <c:h val="0.610948117008265"/>
        </c:manualLayout>
      </c:layout>
      <c:barChart>
        <c:barDir val="bar"/>
        <c:grouping val="clustered"/>
        <c:varyColors val="0"/>
        <c:ser>
          <c:idx val="0"/>
          <c:order val="0"/>
          <c:tx>
            <c:strRef>
              <c:f>Foaie1!$B$1</c:f>
              <c:strCache>
                <c:ptCount val="1"/>
                <c:pt idx="0">
                  <c:v>Serie 1</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dLbl>
              <c:idx val="0"/>
              <c:layout/>
              <c:numFmt formatCode="General" sourceLinked="1"/>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15:layout>
                    <c:manualLayout>
                      <c:w val="0.0884784529052512"/>
                      <c:h val="0.104812881535875"/>
                    </c:manualLayout>
                  </c15:layout>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Foaie1!$A$2:$A$3</c:f>
              <c:strCache>
                <c:ptCount val="2"/>
                <c:pt idx="0">
                  <c:v>Calitatea resurselor materiale </c:v>
                </c:pt>
                <c:pt idx="1">
                  <c:v>Modul de organizare a formării (de la promovarea programului la evaluarea acestuia)</c:v>
                </c:pt>
              </c:strCache>
            </c:strRef>
          </c:cat>
          <c:val>
            <c:numRef>
              <c:f>Foaie1!$B$2:$B$3</c:f>
              <c:numCache>
                <c:formatCode>General</c:formatCode>
                <c:ptCount val="2"/>
                <c:pt idx="0">
                  <c:v>9.55</c:v>
                </c:pt>
                <c:pt idx="1">
                  <c:v>9.6</c:v>
                </c:pt>
              </c:numCache>
            </c:numRef>
          </c:val>
        </c:ser>
        <c:dLbls>
          <c:showLegendKey val="0"/>
          <c:showVal val="0"/>
          <c:showCatName val="0"/>
          <c:showSerName val="0"/>
          <c:showPercent val="0"/>
          <c:showBubbleSize val="0"/>
        </c:dLbls>
        <c:gapWidth val="247"/>
        <c:axId val="589661328"/>
        <c:axId val="589663128"/>
      </c:barChart>
      <c:catAx>
        <c:axId val="5896613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800" b="0" i="0" u="none" strike="noStrike" kern="1200" cap="none" spc="0" normalizeH="0" baseline="0">
                <a:solidFill>
                  <a:schemeClr val="dk1">
                    <a:lumMod val="65000"/>
                    <a:lumOff val="35000"/>
                  </a:schemeClr>
                </a:solidFill>
                <a:latin typeface="+mn-lt"/>
                <a:ea typeface="+mn-ea"/>
                <a:cs typeface="+mn-cs"/>
              </a:defRPr>
            </a:pPr>
          </a:p>
        </c:txPr>
        <c:crossAx val="589663128"/>
        <c:crosses val="autoZero"/>
        <c:auto val="1"/>
        <c:lblAlgn val="ctr"/>
        <c:lblOffset val="100"/>
        <c:noMultiLvlLbl val="0"/>
      </c:catAx>
      <c:valAx>
        <c:axId val="58966312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5896613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uri="{0b15fc19-7d7d-44ad-8c2d-2c3a37ce22c3}">
        <chartProps xmlns="https://web.wps.cn/et/2018/main" chartId="{00464258-bac3-4d8e-84b0-6af3c5347843}"/>
      </c:ext>
    </c:extLst>
  </c:chart>
  <c:spPr>
    <a:solidFill>
      <a:schemeClr val="lt1"/>
    </a:solidFill>
    <a:ln w="9525" cap="flat" cmpd="sng" algn="ctr">
      <a:noFill/>
      <a:round/>
    </a:ln>
    <a:effectLst/>
  </c:spPr>
  <c:txPr>
    <a:bodyPr/>
    <a:lstStyle/>
    <a:p>
      <a:pPr>
        <a:defRPr lang="en-US"/>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cap="none" spc="0" normalizeH="0" baseline="0">
                <a:solidFill>
                  <a:schemeClr val="dk1">
                    <a:lumMod val="50000"/>
                    <a:lumOff val="50000"/>
                  </a:schemeClr>
                </a:solidFill>
                <a:latin typeface="+mj-lt"/>
                <a:ea typeface="+mj-ea"/>
                <a:cs typeface="+mj-cs"/>
              </a:defRPr>
            </a:pPr>
            <a:r>
              <a:rPr lang="ro-RO" sz="1100" b="0" i="1">
                <a:latin typeface="Calibri" panose="020F0502020204030204" pitchFamily="34" charset="0"/>
                <a:ea typeface="Calibri" panose="020F0502020204030204" pitchFamily="34" charset="0"/>
                <a:cs typeface="Calibri" panose="020F0502020204030204" pitchFamily="34" charset="0"/>
              </a:rPr>
              <a:t>Media notelor obținute de cursanți pe tipuri de sesiuni, momentele evaluării și regiuni</a:t>
            </a:r>
            <a:endParaRPr lang="en-GB" b="0" i="1">
              <a:latin typeface="Calibri" panose="020F0502020204030204" pitchFamily="34" charset="0"/>
              <a:ea typeface="Calibri" panose="020F0502020204030204" pitchFamily="34" charset="0"/>
              <a:cs typeface="Calibri" panose="020F0502020204030204" pitchFamily="34" charset="0"/>
            </a:endParaRPr>
          </a:p>
        </c:rich>
      </c:tx>
      <c:layout/>
      <c:overlay val="0"/>
      <c:spPr>
        <a:noFill/>
        <a:ln>
          <a:noFill/>
        </a:ln>
        <a:effectLst/>
      </c:spPr>
    </c:title>
    <c:autoTitleDeleted val="0"/>
    <c:plotArea>
      <c:layout/>
      <c:barChart>
        <c:barDir val="col"/>
        <c:grouping val="clustered"/>
        <c:varyColors val="0"/>
        <c:ser>
          <c:idx val="0"/>
          <c:order val="0"/>
          <c:tx>
            <c:strRef>
              <c:f>Foaie1!$B$1</c:f>
              <c:strCache>
                <c:ptCount val="1"/>
                <c:pt idx="0">
                  <c:v>Media notelor la evaluarea inițială</c:v>
                </c:pt>
              </c:strCache>
            </c:strRef>
          </c:tx>
          <c:spPr>
            <a:solidFill>
              <a:srgbClr val="FFC000"/>
            </a:solidFill>
            <a:ln>
              <a:noFill/>
            </a:ln>
            <a:effectLst/>
          </c:spPr>
          <c:invertIfNegative val="0"/>
          <c:dLbls>
            <c:delete val="1"/>
          </c:dLbls>
          <c:trendline>
            <c:spPr>
              <a:ln w="9525" cap="rnd">
                <a:solidFill>
                  <a:srgbClr val="C00000"/>
                </a:solidFill>
                <a:prstDash val="sysDot"/>
              </a:ln>
              <a:effectLst/>
            </c:spPr>
            <c:trendlineType val="movingAvg"/>
            <c:period val="2"/>
            <c:dispRSqr val="0"/>
            <c:dispEq val="0"/>
          </c:trendline>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Foaie1!$B$2:$B$10</c:f>
              <c:numCache>
                <c:formatCode>0.00</c:formatCode>
                <c:ptCount val="9"/>
                <c:pt idx="0">
                  <c:v>6.94481012658228</c:v>
                </c:pt>
                <c:pt idx="1">
                  <c:v>7.04463917525773</c:v>
                </c:pt>
                <c:pt idx="2">
                  <c:v>7.08869198312236</c:v>
                </c:pt>
                <c:pt idx="3">
                  <c:v>7.10760563380282</c:v>
                </c:pt>
                <c:pt idx="4">
                  <c:v>7.43771084337349</c:v>
                </c:pt>
                <c:pt idx="5">
                  <c:v>6.24181818181818</c:v>
                </c:pt>
                <c:pt idx="6">
                  <c:v>6.96950413223141</c:v>
                </c:pt>
                <c:pt idx="7">
                  <c:v>7.30814763231198</c:v>
                </c:pt>
                <c:pt idx="8">
                  <c:v>7.17054499366286</c:v>
                </c:pt>
              </c:numCache>
            </c:numRef>
          </c:val>
        </c:ser>
        <c:ser>
          <c:idx val="1"/>
          <c:order val="1"/>
          <c:tx>
            <c:strRef>
              <c:f>Foaie1!$C$1</c:f>
              <c:strCache>
                <c:ptCount val="1"/>
                <c:pt idx="0">
                  <c:v>Media notelor la evaluarea finală</c:v>
                </c:pt>
              </c:strCache>
            </c:strRef>
          </c:tx>
          <c:spPr>
            <a:solidFill>
              <a:schemeClr val="accent4"/>
            </a:solidFill>
            <a:ln>
              <a:noFill/>
            </a:ln>
            <a:effectLst/>
          </c:spPr>
          <c:invertIfNegative val="0"/>
          <c:dLbls>
            <c:delete val="1"/>
          </c:dLbls>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Foaie1!$C$2:$C$10</c:f>
              <c:numCache>
                <c:formatCode>0.00</c:formatCode>
                <c:ptCount val="9"/>
                <c:pt idx="0">
                  <c:v>9.85196202531646</c:v>
                </c:pt>
                <c:pt idx="1">
                  <c:v>9.51855670103093</c:v>
                </c:pt>
                <c:pt idx="2">
                  <c:v>9.70696202531645</c:v>
                </c:pt>
                <c:pt idx="3">
                  <c:v>9.69894366197183</c:v>
                </c:pt>
                <c:pt idx="4">
                  <c:v>9.65433734939759</c:v>
                </c:pt>
                <c:pt idx="5">
                  <c:v>9.69681818181818</c:v>
                </c:pt>
                <c:pt idx="6">
                  <c:v>9.77363636363637</c:v>
                </c:pt>
                <c:pt idx="7">
                  <c:v>9.61059888579387</c:v>
                </c:pt>
                <c:pt idx="8">
                  <c:v>9.66753485424587</c:v>
                </c:pt>
              </c:numCache>
            </c:numRef>
          </c:val>
        </c:ser>
        <c:ser>
          <c:idx val="2"/>
          <c:order val="2"/>
          <c:tx>
            <c:strRef>
              <c:f>Foaie1!$D$1</c:f>
              <c:strCache>
                <c:ptCount val="1"/>
                <c:pt idx="0">
                  <c:v>Media notelor la proiect</c:v>
                </c:pt>
              </c:strCache>
            </c:strRef>
          </c:tx>
          <c:spPr>
            <a:solidFill>
              <a:schemeClr val="accent3"/>
            </a:solidFill>
            <a:ln>
              <a:noFill/>
            </a:ln>
            <a:effectLst/>
          </c:spPr>
          <c:invertIfNegative val="0"/>
          <c:dLbls>
            <c:delete val="1"/>
          </c:dLbls>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Foaie1!$D$2:$D$10</c:f>
              <c:numCache>
                <c:formatCode>0.00</c:formatCode>
                <c:ptCount val="9"/>
                <c:pt idx="0">
                  <c:v>9.87088607594937</c:v>
                </c:pt>
                <c:pt idx="1">
                  <c:v>9.7680412371134</c:v>
                </c:pt>
                <c:pt idx="2">
                  <c:v>9.96835443037975</c:v>
                </c:pt>
                <c:pt idx="3">
                  <c:v>9.85211267605634</c:v>
                </c:pt>
                <c:pt idx="4">
                  <c:v>9.75301204819277</c:v>
                </c:pt>
                <c:pt idx="5">
                  <c:v>9.90909090909091</c:v>
                </c:pt>
                <c:pt idx="6">
                  <c:v>9.91528925619835</c:v>
                </c:pt>
                <c:pt idx="7">
                  <c:v>9.79343575418995</c:v>
                </c:pt>
                <c:pt idx="8">
                  <c:v>9.84006979695432</c:v>
                </c:pt>
              </c:numCache>
            </c:numRef>
          </c:val>
        </c:ser>
        <c:ser>
          <c:idx val="3"/>
          <c:order val="3"/>
          <c:tx>
            <c:strRef>
              <c:f>Foaie1!$E$1</c:f>
              <c:strCache>
                <c:ptCount val="1"/>
                <c:pt idx="0">
                  <c:v>Media notelor de absolvire</c:v>
                </c:pt>
              </c:strCache>
            </c:strRef>
          </c:tx>
          <c:spPr>
            <a:solidFill>
              <a:schemeClr val="tx2"/>
            </a:solidFill>
            <a:ln>
              <a:noFill/>
            </a:ln>
            <a:effectLst/>
          </c:spPr>
          <c:invertIfNegative val="0"/>
          <c:dLbls>
            <c:delete val="1"/>
          </c:dLbls>
          <c:trendline>
            <c:spPr>
              <a:ln w="9525" cap="rnd">
                <a:solidFill>
                  <a:schemeClr val="tx2"/>
                </a:solidFill>
                <a:prstDash val="sysDot"/>
              </a:ln>
              <a:effectLst/>
            </c:spPr>
            <c:trendlineType val="movingAvg"/>
            <c:period val="2"/>
            <c:dispRSqr val="0"/>
            <c:dispEq val="0"/>
          </c:trendline>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Foaie1!$E$2:$E$10</c:f>
              <c:numCache>
                <c:formatCode>0.00</c:formatCode>
                <c:ptCount val="9"/>
                <c:pt idx="0">
                  <c:v>9.86221518987342</c:v>
                </c:pt>
                <c:pt idx="1">
                  <c:v>9.63711340206185</c:v>
                </c:pt>
                <c:pt idx="2">
                  <c:v>9.84025316455697</c:v>
                </c:pt>
                <c:pt idx="3">
                  <c:v>9.77683098591549</c:v>
                </c:pt>
                <c:pt idx="4">
                  <c:v>9.71301204819277</c:v>
                </c:pt>
                <c:pt idx="5">
                  <c:v>9.80318181818182</c:v>
                </c:pt>
                <c:pt idx="6">
                  <c:v>9.84264462809917</c:v>
                </c:pt>
                <c:pt idx="7">
                  <c:v>9.7044195804196</c:v>
                </c:pt>
                <c:pt idx="8">
                  <c:v>9.75552380952382</c:v>
                </c:pt>
              </c:numCache>
            </c:numRef>
          </c:val>
        </c:ser>
        <c:dLbls>
          <c:showLegendKey val="0"/>
          <c:showVal val="0"/>
          <c:showCatName val="0"/>
          <c:showSerName val="0"/>
          <c:showPercent val="0"/>
          <c:showBubbleSize val="0"/>
        </c:dLbls>
        <c:gapWidth val="219"/>
        <c:axId val="1327700687"/>
        <c:axId val="1327701167"/>
      </c:barChart>
      <c:catAx>
        <c:axId val="1327700687"/>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900" b="0" i="0" u="none" strike="noStrike" kern="1200" cap="none" spc="0" normalizeH="0" baseline="0">
                <a:solidFill>
                  <a:schemeClr val="dk1">
                    <a:lumMod val="65000"/>
                    <a:lumOff val="35000"/>
                  </a:schemeClr>
                </a:solidFill>
                <a:latin typeface="+mn-lt"/>
                <a:ea typeface="+mn-ea"/>
                <a:cs typeface="+mn-cs"/>
              </a:defRPr>
            </a:pPr>
          </a:p>
        </c:txPr>
        <c:crossAx val="1327701167"/>
        <c:crosses val="autoZero"/>
        <c:auto val="1"/>
        <c:lblAlgn val="ctr"/>
        <c:lblOffset val="100"/>
        <c:noMultiLvlLbl val="0"/>
      </c:catAx>
      <c:valAx>
        <c:axId val="1327701167"/>
        <c:scaling>
          <c:orientation val="minMax"/>
          <c:min val="6"/>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1327700687"/>
        <c:crosses val="autoZero"/>
        <c:crossBetween val="between"/>
      </c:valAx>
      <c:spPr>
        <a:pattFill prst="ltDnDiag">
          <a:fgClr>
            <a:schemeClr val="dk1">
              <a:lumMod val="15000"/>
              <a:lumOff val="85000"/>
            </a:schemeClr>
          </a:fgClr>
          <a:bgClr>
            <a:schemeClr val="lt1"/>
          </a:bgClr>
        </a:pattFill>
        <a:ln>
          <a:noFill/>
        </a:ln>
        <a:effectLst/>
      </c:spPr>
    </c:plotArea>
    <c:legend>
      <c:legendPos val="t"/>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f188a5a6-9485-41c4-9fae-58f2765a6fd7}"/>
      </c:ext>
    </c:extLst>
  </c:chart>
  <c:spPr>
    <a:solidFill>
      <a:schemeClr val="lt1"/>
    </a:solidFill>
    <a:ln w="9525" cap="flat" cmpd="sng" algn="ctr">
      <a:noFill/>
      <a:round/>
    </a:ln>
    <a:effectLst/>
  </c:spPr>
  <c:txPr>
    <a:bodyPr/>
    <a:lstStyle/>
    <a:p>
      <a:pPr>
        <a:defRPr lang="en-US"/>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0" i="1" u="none" strike="noStrike" kern="1200" cap="none" spc="0" normalizeH="0" baseline="0">
                <a:solidFill>
                  <a:schemeClr val="dk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pPr>
            <a:r>
              <a:rPr lang="ro-RO" sz="900" b="0" i="1" dirty="0">
                <a:latin typeface="Calibri" panose="020F0502020204030204" pitchFamily="34" charset="0"/>
                <a:ea typeface="Calibri" panose="020F0502020204030204" pitchFamily="34" charset="0"/>
                <a:cs typeface="Calibri" panose="020F0502020204030204" pitchFamily="34" charset="0"/>
              </a:rPr>
              <a:t>Vă rugăm să evaluați</a:t>
            </a:r>
            <a:endParaRPr lang="ro-RO" sz="900" b="0" i="1" dirty="0">
              <a:latin typeface="Calibri" panose="020F0502020204030204" pitchFamily="34" charset="0"/>
              <a:ea typeface="Calibri" panose="020F0502020204030204" pitchFamily="34" charset="0"/>
              <a:cs typeface="Calibri" panose="020F0502020204030204" pitchFamily="34" charset="0"/>
            </a:endParaRPr>
          </a:p>
          <a:p>
            <a:pPr>
              <a:defRPr lang="en-US" sz="1100" b="0" i="1" u="none" strike="noStrike" kern="1200" cap="none" spc="0" normalizeH="0" baseline="0">
                <a:solidFill>
                  <a:schemeClr val="dk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pPr>
            <a:r>
              <a:rPr lang="ro-RO" sz="900" b="0" i="1" dirty="0">
                <a:latin typeface="Calibri" panose="020F0502020204030204" pitchFamily="34" charset="0"/>
                <a:ea typeface="Calibri" panose="020F0502020204030204" pitchFamily="34" charset="0"/>
                <a:cs typeface="Calibri" panose="020F0502020204030204" pitchFamily="34" charset="0"/>
              </a:rPr>
              <a:t> </a:t>
            </a:r>
            <a:r>
              <a:rPr lang="ro-RO" sz="1100" b="1" i="0" dirty="0">
                <a:solidFill>
                  <a:schemeClr val="tx1"/>
                </a:solidFill>
                <a:latin typeface="Calibri" panose="020F0502020204030204" pitchFamily="34" charset="0"/>
                <a:ea typeface="Calibri" panose="020F0502020204030204" pitchFamily="34" charset="0"/>
                <a:cs typeface="Calibri" panose="020F0502020204030204" pitchFamily="34" charset="0"/>
              </a:rPr>
              <a:t>CALITATEA PROGRAMULUI DE FORMARE,</a:t>
            </a:r>
            <a:endParaRPr lang="ro-RO" sz="1100" b="1"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defRPr lang="en-US" sz="1100" b="0" i="1" u="none" strike="noStrike" kern="1200" cap="none" spc="0" normalizeH="0" baseline="0">
                <a:solidFill>
                  <a:schemeClr val="dk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pPr>
            <a:r>
              <a:rPr lang="ro-RO" sz="900" b="0" i="1" dirty="0">
                <a:latin typeface="Calibri" panose="020F0502020204030204" pitchFamily="34" charset="0"/>
                <a:ea typeface="Calibri" panose="020F0502020204030204" pitchFamily="34" charset="0"/>
                <a:cs typeface="Calibri" panose="020F0502020204030204" pitchFamily="34" charset="0"/>
              </a:rPr>
              <a:t> dând o notă de la 1 = nota minimă la 10. nota maximă sub aspectul următoarelor criterii:...(comparație de medii)</a:t>
            </a:r>
            <a:endParaRPr lang="en-US" sz="1100" b="0" i="1" dirty="0">
              <a:latin typeface="Calibri" panose="020F0502020204030204" pitchFamily="34" charset="0"/>
              <a:ea typeface="Calibri" panose="020F0502020204030204" pitchFamily="34" charset="0"/>
              <a:cs typeface="Calibri" panose="020F0502020204030204" pitchFamily="34" charset="0"/>
            </a:endParaRPr>
          </a:p>
        </c:rich>
      </c:tx>
      <c:layout/>
      <c:overlay val="0"/>
      <c:spPr>
        <a:noFill/>
        <a:ln>
          <a:noFill/>
        </a:ln>
        <a:effectLst/>
      </c:spPr>
    </c:title>
    <c:autoTitleDeleted val="0"/>
    <c:plotArea>
      <c:layout>
        <c:manualLayout>
          <c:layoutTarget val="inner"/>
          <c:xMode val="edge"/>
          <c:yMode val="edge"/>
          <c:x val="0.498730349886652"/>
          <c:y val="0.362230353414797"/>
          <c:w val="0.488691992984242"/>
          <c:h val="0.637769646585203"/>
        </c:manualLayout>
      </c:layout>
      <c:barChart>
        <c:barDir val="bar"/>
        <c:grouping val="clustered"/>
        <c:varyColors val="0"/>
        <c:ser>
          <c:idx val="0"/>
          <c:order val="0"/>
          <c:tx>
            <c:strRef>
              <c:f>Foaie1!$B$1</c:f>
              <c:strCache>
                <c:ptCount val="1"/>
                <c:pt idx="0">
                  <c:v>Serie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Foaie1!$A$2:$A$6</c:f>
              <c:strCache>
                <c:ptCount val="5"/>
                <c:pt idx="0">
                  <c:v>beneficii la nivel instituțional</c:v>
                </c:pt>
                <c:pt idx="1">
                  <c:v>beneficii la nivel sistemic/ social</c:v>
                </c:pt>
                <c:pt idx="2">
                  <c:v>potențial de multiplicare/ replicabilitate</c:v>
                </c:pt>
                <c:pt idx="3">
                  <c:v>relevanță (adresabilitate)</c:v>
                </c:pt>
                <c:pt idx="4">
                  <c:v>utilitate (dezvoltare profesională)</c:v>
                </c:pt>
              </c:strCache>
            </c:strRef>
          </c:cat>
          <c:val>
            <c:numRef>
              <c:f>Foaie1!$B$2:$B$6</c:f>
              <c:numCache>
                <c:formatCode>General</c:formatCode>
                <c:ptCount val="5"/>
                <c:pt idx="0">
                  <c:v>9.4</c:v>
                </c:pt>
                <c:pt idx="1">
                  <c:v>9.4</c:v>
                </c:pt>
                <c:pt idx="2">
                  <c:v>9.5</c:v>
                </c:pt>
                <c:pt idx="3">
                  <c:v>9.6</c:v>
                </c:pt>
                <c:pt idx="4">
                  <c:v>9.6</c:v>
                </c:pt>
              </c:numCache>
            </c:numRef>
          </c:val>
        </c:ser>
        <c:dLbls>
          <c:showLegendKey val="0"/>
          <c:showVal val="0"/>
          <c:showCatName val="0"/>
          <c:showSerName val="0"/>
          <c:showPercent val="0"/>
          <c:showBubbleSize val="0"/>
        </c:dLbls>
        <c:gapWidth val="247"/>
        <c:axId val="1411102591"/>
        <c:axId val="1411103071"/>
      </c:barChart>
      <c:catAx>
        <c:axId val="1411102591"/>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1050" b="0" i="0" u="none" strike="noStrike" kern="1200" cap="none" spc="0" normalizeH="0" baseline="0">
                <a:solidFill>
                  <a:schemeClr val="tx1"/>
                </a:solidFill>
                <a:latin typeface="Calibri" panose="020F0502020204030204" pitchFamily="34" charset="0"/>
                <a:ea typeface="Calibri" panose="020F0502020204030204" pitchFamily="34" charset="0"/>
                <a:cs typeface="Calibri" panose="020F0502020204030204" pitchFamily="34" charset="0"/>
              </a:defRPr>
            </a:pPr>
          </a:p>
        </c:txPr>
        <c:crossAx val="1411103071"/>
        <c:crosses val="autoZero"/>
        <c:auto val="1"/>
        <c:lblAlgn val="ctr"/>
        <c:lblOffset val="100"/>
        <c:noMultiLvlLbl val="0"/>
      </c:catAx>
      <c:valAx>
        <c:axId val="1411103071"/>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1411102591"/>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uri="{0b15fc19-7d7d-44ad-8c2d-2c3a37ce22c3}">
        <chartProps xmlns="https://web.wps.cn/et/2018/main" chartId="{443a847a-7313-4062-8eb1-61d9f99a7c1c}"/>
      </c:ext>
    </c:extLst>
  </c:chart>
  <c:spPr>
    <a:noFill/>
    <a:ln w="9525" cap="flat" cmpd="sng" algn="ctr">
      <a:noFill/>
      <a:round/>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4A3A558-7BE3-478F-8157-327C3FD80101}"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ro-RO"/>
        </a:p>
      </dgm:t>
    </dgm:pt>
    <dgm:pt modelId="{2431B1D1-B032-4731-B133-FEEE91307563}">
      <dgm:prSet phldrT="[Text]" custT="1"/>
      <dgm:spPr/>
      <dgm:t>
        <a:bodyPr/>
        <a:lstStyle/>
        <a:p>
          <a:r>
            <a:rPr lang="ro-RO" sz="1800"/>
            <a:t>NEVOI</a:t>
          </a:r>
        </a:p>
      </dgm:t>
    </dgm:pt>
    <dgm:pt modelId="{12CD6CDA-222D-4BB4-867E-1CF7C6191316}" cxnId="{804791E5-A5AA-4281-9408-AD3ECBEBF976}" type="parTrans">
      <dgm:prSet/>
      <dgm:spPr/>
      <dgm:t>
        <a:bodyPr/>
        <a:lstStyle/>
        <a:p>
          <a:endParaRPr lang="ro-RO" sz="2800"/>
        </a:p>
      </dgm:t>
    </dgm:pt>
    <dgm:pt modelId="{B7A4AB76-3025-4509-A69E-62BC5253299B}" cxnId="{804791E5-A5AA-4281-9408-AD3ECBEBF976}" type="sibTrans">
      <dgm:prSet/>
      <dgm:spPr/>
      <dgm:t>
        <a:bodyPr/>
        <a:lstStyle/>
        <a:p>
          <a:endParaRPr lang="ro-RO" sz="2800"/>
        </a:p>
      </dgm:t>
    </dgm:pt>
    <dgm:pt modelId="{48A6CAB6-47AF-4E85-998C-0B58EC2630A1}">
      <dgm:prSet phldrT="[Text]" custT="1"/>
      <dgm:spPr/>
      <dgm:t>
        <a:bodyPr/>
        <a:lstStyle/>
        <a:p>
          <a:r>
            <a:rPr lang="ro-RO" sz="1400" dirty="0">
              <a:solidFill>
                <a:schemeClr val="tx1"/>
              </a:solidFill>
            </a:rPr>
            <a:t>DESI scăzut pentru România;</a:t>
          </a:r>
        </a:p>
        <a:p>
          <a:r>
            <a:rPr lang="ro-RO" sz="1400" dirty="0">
              <a:solidFill>
                <a:schemeClr val="tx1"/>
              </a:solidFill>
            </a:rPr>
            <a:t>EDGI scăzut;</a:t>
          </a:r>
        </a:p>
        <a:p>
          <a:r>
            <a:rPr lang="ro-RO" sz="1400" dirty="0">
              <a:solidFill>
                <a:schemeClr val="tx1"/>
              </a:solidFill>
            </a:rPr>
            <a:t>Indicatori ai Agendei Digitale europene 2030; indicatori  Eurostat la nivel național;</a:t>
          </a:r>
        </a:p>
        <a:p>
          <a:r>
            <a:rPr lang="ro-RO" sz="1400" dirty="0">
              <a:solidFill>
                <a:schemeClr val="tx1"/>
              </a:solidFill>
            </a:rPr>
            <a:t>Ținte ODD (4,9,16,17) la nivel național</a:t>
          </a:r>
          <a:endParaRPr lang="ro-RO" sz="1050" dirty="0">
            <a:solidFill>
              <a:schemeClr val="tx1"/>
            </a:solidFill>
          </a:endParaRPr>
        </a:p>
      </dgm:t>
    </dgm:pt>
    <dgm:pt modelId="{2A44ED9D-9516-4050-ABA8-24A1384C4FAB}" cxnId="{5906229B-6079-4492-96A6-1D7791431EBE}" type="parTrans">
      <dgm:prSet/>
      <dgm:spPr/>
      <dgm:t>
        <a:bodyPr/>
        <a:lstStyle/>
        <a:p>
          <a:endParaRPr lang="ro-RO" sz="2800"/>
        </a:p>
      </dgm:t>
    </dgm:pt>
    <dgm:pt modelId="{7BB4D94A-D1C7-458A-B3DE-7D493A58459A}" cxnId="{5906229B-6079-4492-96A6-1D7791431EBE}" type="sibTrans">
      <dgm:prSet/>
      <dgm:spPr/>
      <dgm:t>
        <a:bodyPr/>
        <a:lstStyle/>
        <a:p>
          <a:endParaRPr lang="ro-RO" sz="2800"/>
        </a:p>
      </dgm:t>
    </dgm:pt>
    <dgm:pt modelId="{5DB74AAC-3581-47F9-816C-A0CC49F6DAFC}">
      <dgm:prSet phldrT="[Text]" custT="1"/>
      <dgm:spPr/>
      <dgm:t>
        <a:bodyPr/>
        <a:lstStyle/>
        <a:p>
          <a:r>
            <a:rPr lang="ro-RO" sz="2000"/>
            <a:t>REALIZĂRI</a:t>
          </a:r>
          <a:endParaRPr lang="ro-RO" sz="3200"/>
        </a:p>
      </dgm:t>
    </dgm:pt>
    <dgm:pt modelId="{B3839E0D-3ACA-494C-B538-3FDAF628562E}" cxnId="{DA2ACD92-E047-4B46-8204-BFC37078D9E6}" type="parTrans">
      <dgm:prSet/>
      <dgm:spPr/>
      <dgm:t>
        <a:bodyPr/>
        <a:lstStyle/>
        <a:p>
          <a:endParaRPr lang="ro-RO" sz="2800"/>
        </a:p>
      </dgm:t>
    </dgm:pt>
    <dgm:pt modelId="{99649A0F-3152-4DC5-BB6F-B8ABF910354C}" cxnId="{DA2ACD92-E047-4B46-8204-BFC37078D9E6}" type="sibTrans">
      <dgm:prSet/>
      <dgm:spPr/>
      <dgm:t>
        <a:bodyPr/>
        <a:lstStyle/>
        <a:p>
          <a:endParaRPr lang="ro-RO" sz="2800"/>
        </a:p>
      </dgm:t>
    </dgm:pt>
    <dgm:pt modelId="{815F7400-97DD-4572-B77C-B4C971574409}">
      <dgm:prSet phldrT="[Text]" custT="1"/>
      <dgm:spPr/>
      <dgm:t>
        <a:bodyPr/>
        <a:lstStyle/>
        <a:p>
          <a:r>
            <a:rPr lang="ro-RO" sz="1600" dirty="0">
              <a:solidFill>
                <a:schemeClr val="tx1"/>
              </a:solidFill>
            </a:rPr>
            <a:t>Sesiuni de pregătire la nivel național (online, mixt, față în față) pentru un număr de 30.000 de funcționari publici cu rol de conducere și execuție</a:t>
          </a:r>
          <a:endParaRPr lang="ro-RO" sz="1200" dirty="0">
            <a:solidFill>
              <a:schemeClr val="tx1"/>
            </a:solidFill>
          </a:endParaRPr>
        </a:p>
      </dgm:t>
    </dgm:pt>
    <dgm:pt modelId="{02DBC838-8F09-49E6-BAD5-B95823C3DBCD}" cxnId="{6E981545-0CBA-4F2C-9021-C97AE75CB705}" type="parTrans">
      <dgm:prSet/>
      <dgm:spPr/>
      <dgm:t>
        <a:bodyPr/>
        <a:lstStyle/>
        <a:p>
          <a:endParaRPr lang="ro-RO" sz="2800"/>
        </a:p>
      </dgm:t>
    </dgm:pt>
    <dgm:pt modelId="{A7591653-4618-4C59-BA54-1B320CB2A7E2}" cxnId="{6E981545-0CBA-4F2C-9021-C97AE75CB705}" type="sibTrans">
      <dgm:prSet/>
      <dgm:spPr/>
      <dgm:t>
        <a:bodyPr/>
        <a:lstStyle/>
        <a:p>
          <a:endParaRPr lang="ro-RO" sz="2800"/>
        </a:p>
      </dgm:t>
    </dgm:pt>
    <dgm:pt modelId="{C050BB8E-AC19-4ACC-859E-17B2822B6829}">
      <dgm:prSet phldrT="[Text]" custT="1"/>
      <dgm:spPr/>
      <dgm:t>
        <a:bodyPr/>
        <a:lstStyle/>
        <a:p>
          <a:r>
            <a:rPr lang="ro-RO" sz="1800"/>
            <a:t>REZULTATE</a:t>
          </a:r>
        </a:p>
      </dgm:t>
    </dgm:pt>
    <dgm:pt modelId="{4595D846-D7A9-4712-8EA6-875008828D6B}" cxnId="{26155034-B780-419C-8496-10449E64FC1F}" type="parTrans">
      <dgm:prSet/>
      <dgm:spPr/>
      <dgm:t>
        <a:bodyPr/>
        <a:lstStyle/>
        <a:p>
          <a:endParaRPr lang="ro-RO" sz="2800"/>
        </a:p>
      </dgm:t>
    </dgm:pt>
    <dgm:pt modelId="{53749CEF-E1C0-417E-92C7-85C3A67EA972}" cxnId="{26155034-B780-419C-8496-10449E64FC1F}" type="sibTrans">
      <dgm:prSet/>
      <dgm:spPr/>
      <dgm:t>
        <a:bodyPr/>
        <a:lstStyle/>
        <a:p>
          <a:endParaRPr lang="ro-RO" sz="2800"/>
        </a:p>
      </dgm:t>
    </dgm:pt>
    <dgm:pt modelId="{CD6EC5BA-263F-4251-901B-760F92166208}">
      <dgm:prSet phldrT="[Text]" custT="1"/>
      <dgm:spPr/>
      <dgm:t>
        <a:bodyPr/>
        <a:lstStyle/>
        <a:p>
          <a:r>
            <a:rPr lang="ro-RO" sz="1600" dirty="0">
              <a:solidFill>
                <a:schemeClr val="tx1"/>
              </a:solidFill>
            </a:rPr>
            <a:t>Certificarea competențelor digitale pentru 30.000 de funcționari publici- certificarea </a:t>
          </a:r>
          <a:r>
            <a:rPr lang="ro-RO" sz="1600" dirty="0" err="1">
              <a:solidFill>
                <a:schemeClr val="tx1"/>
              </a:solidFill>
            </a:rPr>
            <a:t>DigComp</a:t>
          </a:r>
          <a:r>
            <a:rPr lang="ro-RO" sz="1600" dirty="0">
              <a:solidFill>
                <a:schemeClr val="tx1"/>
              </a:solidFill>
            </a:rPr>
            <a:t> 5 și specializări TIC</a:t>
          </a:r>
          <a:endParaRPr lang="ro-RO" sz="1200" dirty="0">
            <a:solidFill>
              <a:schemeClr val="tx1"/>
            </a:solidFill>
          </a:endParaRPr>
        </a:p>
      </dgm:t>
    </dgm:pt>
    <dgm:pt modelId="{CAFE445C-31AA-44C0-A48E-E9E372C36051}" cxnId="{8FC3D8E2-2EB0-45CC-B74B-EACC3671B127}" type="parTrans">
      <dgm:prSet/>
      <dgm:spPr/>
      <dgm:t>
        <a:bodyPr/>
        <a:lstStyle/>
        <a:p>
          <a:endParaRPr lang="ro-RO" sz="2800"/>
        </a:p>
      </dgm:t>
    </dgm:pt>
    <dgm:pt modelId="{BDC82617-FE46-4171-B665-CC954920333E}" cxnId="{8FC3D8E2-2EB0-45CC-B74B-EACC3671B127}" type="sibTrans">
      <dgm:prSet/>
      <dgm:spPr/>
      <dgm:t>
        <a:bodyPr/>
        <a:lstStyle/>
        <a:p>
          <a:endParaRPr lang="ro-RO" sz="2800"/>
        </a:p>
      </dgm:t>
    </dgm:pt>
    <dgm:pt modelId="{31477156-F80D-478D-A6D3-3BF7D54FF3EC}">
      <dgm:prSet custT="1"/>
      <dgm:spPr/>
      <dgm:t>
        <a:bodyPr/>
        <a:lstStyle/>
        <a:p>
          <a:r>
            <a:rPr lang="ro-RO" sz="1800"/>
            <a:t>IMPACT</a:t>
          </a:r>
          <a:endParaRPr lang="ro-RO" sz="3600"/>
        </a:p>
      </dgm:t>
    </dgm:pt>
    <dgm:pt modelId="{C52E3F72-C75D-4164-9358-8615857C913D}" cxnId="{20738527-D17C-407B-8804-E6A42119D19A}" type="parTrans">
      <dgm:prSet/>
      <dgm:spPr/>
      <dgm:t>
        <a:bodyPr/>
        <a:lstStyle/>
        <a:p>
          <a:endParaRPr lang="ro-RO" sz="2800"/>
        </a:p>
      </dgm:t>
    </dgm:pt>
    <dgm:pt modelId="{B316919A-0D91-4334-9A7E-570A1DCE9FD7}" cxnId="{20738527-D17C-407B-8804-E6A42119D19A}" type="sibTrans">
      <dgm:prSet/>
      <dgm:spPr/>
      <dgm:t>
        <a:bodyPr/>
        <a:lstStyle/>
        <a:p>
          <a:endParaRPr lang="ro-RO" sz="2800"/>
        </a:p>
      </dgm:t>
    </dgm:pt>
    <dgm:pt modelId="{C52D7B38-49EA-4701-AD1D-35341EBD7264}">
      <dgm:prSet custT="1"/>
      <dgm:spPr/>
      <dgm:t>
        <a:bodyPr/>
        <a:lstStyle/>
        <a:p>
          <a:r>
            <a:rPr lang="ro-RO" sz="1600" dirty="0">
              <a:solidFill>
                <a:schemeClr val="tx1"/>
              </a:solidFill>
            </a:rPr>
            <a:t>Creștere competențe în administrația publică; reziliență instituțională; extindere servicii publice online; simplificare administrativă; eficientizare</a:t>
          </a:r>
        </a:p>
      </dgm:t>
    </dgm:pt>
    <dgm:pt modelId="{4CE70A6D-DA15-47AA-A417-32F430E739A4}" cxnId="{26EE415D-3B9C-408B-ABB5-102E2F574BC2}" type="parTrans">
      <dgm:prSet/>
      <dgm:spPr/>
      <dgm:t>
        <a:bodyPr/>
        <a:lstStyle/>
        <a:p>
          <a:endParaRPr lang="ro-RO" sz="2800"/>
        </a:p>
      </dgm:t>
    </dgm:pt>
    <dgm:pt modelId="{23F1D179-41EA-491B-AB7C-957944F1C7AF}" cxnId="{26EE415D-3B9C-408B-ABB5-102E2F574BC2}" type="sibTrans">
      <dgm:prSet/>
      <dgm:spPr/>
      <dgm:t>
        <a:bodyPr/>
        <a:lstStyle/>
        <a:p>
          <a:endParaRPr lang="ro-RO" sz="2800"/>
        </a:p>
      </dgm:t>
    </dgm:pt>
    <dgm:pt modelId="{9C61E3B4-91B6-4101-BAEB-54C88807EE15}" type="pres">
      <dgm:prSet presAssocID="{74A3A558-7BE3-478F-8157-327C3FD80101}" presName="theList" presStyleCnt="0">
        <dgm:presLayoutVars>
          <dgm:dir/>
          <dgm:animLvl val="lvl"/>
          <dgm:resizeHandles val="exact"/>
        </dgm:presLayoutVars>
      </dgm:prSet>
      <dgm:spPr/>
    </dgm:pt>
    <dgm:pt modelId="{EE3EA485-9A60-4B8F-8667-F4A8C260930E}" type="pres">
      <dgm:prSet presAssocID="{2431B1D1-B032-4731-B133-FEEE91307563}" presName="compNode" presStyleCnt="0"/>
      <dgm:spPr/>
    </dgm:pt>
    <dgm:pt modelId="{74739ADA-B126-47D0-B3BB-A954B92E9171}" type="pres">
      <dgm:prSet presAssocID="{2431B1D1-B032-4731-B133-FEEE91307563}" presName="aNode" presStyleLbl="bgShp" presStyleIdx="0" presStyleCnt="4" custLinFactNeighborX="-102"/>
      <dgm:spPr/>
    </dgm:pt>
    <dgm:pt modelId="{9B60E98B-AB13-4AEB-86F7-ACDAFAD5DB53}" type="pres">
      <dgm:prSet presAssocID="{2431B1D1-B032-4731-B133-FEEE91307563}" presName="textNode" presStyleLbl="bgShp" presStyleIdx="0" presStyleCnt="4"/>
      <dgm:spPr/>
    </dgm:pt>
    <dgm:pt modelId="{4CDB61D2-0307-43F6-B556-80F98AF7AA6D}" type="pres">
      <dgm:prSet presAssocID="{2431B1D1-B032-4731-B133-FEEE91307563}" presName="compChildNode" presStyleCnt="0"/>
      <dgm:spPr/>
    </dgm:pt>
    <dgm:pt modelId="{0E842965-E21F-4B7E-B61E-B5E3E0087FB2}" type="pres">
      <dgm:prSet presAssocID="{2431B1D1-B032-4731-B133-FEEE91307563}" presName="theInnerList" presStyleCnt="0"/>
      <dgm:spPr/>
    </dgm:pt>
    <dgm:pt modelId="{816A66F9-4F7F-44C8-BBDE-5C79A5F8A305}" type="pres">
      <dgm:prSet presAssocID="{48A6CAB6-47AF-4E85-998C-0B58EC2630A1}" presName="childNode" presStyleLbl="node1" presStyleIdx="0" presStyleCnt="4" custScaleY="107640">
        <dgm:presLayoutVars>
          <dgm:bulletEnabled val="1"/>
        </dgm:presLayoutVars>
      </dgm:prSet>
      <dgm:spPr/>
    </dgm:pt>
    <dgm:pt modelId="{A8F11280-DEA5-4C47-9DE9-D35959815278}" type="pres">
      <dgm:prSet presAssocID="{2431B1D1-B032-4731-B133-FEEE91307563}" presName="aSpace" presStyleCnt="0"/>
      <dgm:spPr/>
    </dgm:pt>
    <dgm:pt modelId="{3BB1BE61-14C8-4A07-9B9C-73AFB59734B5}" type="pres">
      <dgm:prSet presAssocID="{5DB74AAC-3581-47F9-816C-A0CC49F6DAFC}" presName="compNode" presStyleCnt="0"/>
      <dgm:spPr/>
    </dgm:pt>
    <dgm:pt modelId="{319F2B26-DF3D-451B-A63E-E96290053770}" type="pres">
      <dgm:prSet presAssocID="{5DB74AAC-3581-47F9-816C-A0CC49F6DAFC}" presName="aNode" presStyleLbl="bgShp" presStyleIdx="1" presStyleCnt="4"/>
      <dgm:spPr/>
    </dgm:pt>
    <dgm:pt modelId="{FF9DDA0E-300C-4C59-95FD-F87689DB6B52}" type="pres">
      <dgm:prSet presAssocID="{5DB74AAC-3581-47F9-816C-A0CC49F6DAFC}" presName="textNode" presStyleLbl="bgShp" presStyleIdx="1" presStyleCnt="4"/>
      <dgm:spPr/>
    </dgm:pt>
    <dgm:pt modelId="{33C979A7-02D7-418E-B85F-A0FE10213DF3}" type="pres">
      <dgm:prSet presAssocID="{5DB74AAC-3581-47F9-816C-A0CC49F6DAFC}" presName="compChildNode" presStyleCnt="0"/>
      <dgm:spPr/>
    </dgm:pt>
    <dgm:pt modelId="{4DC15EDE-19DF-4975-BD92-2BDC82C0E855}" type="pres">
      <dgm:prSet presAssocID="{5DB74AAC-3581-47F9-816C-A0CC49F6DAFC}" presName="theInnerList" presStyleCnt="0"/>
      <dgm:spPr/>
    </dgm:pt>
    <dgm:pt modelId="{3A07D9C4-1343-4577-840C-E1342222547C}" type="pres">
      <dgm:prSet presAssocID="{815F7400-97DD-4572-B77C-B4C971574409}" presName="childNode" presStyleLbl="node1" presStyleIdx="1" presStyleCnt="4">
        <dgm:presLayoutVars>
          <dgm:bulletEnabled val="1"/>
        </dgm:presLayoutVars>
      </dgm:prSet>
      <dgm:spPr/>
    </dgm:pt>
    <dgm:pt modelId="{92306E54-3A31-47C8-9C5F-19A2582C4B55}" type="pres">
      <dgm:prSet presAssocID="{5DB74AAC-3581-47F9-816C-A0CC49F6DAFC}" presName="aSpace" presStyleCnt="0"/>
      <dgm:spPr/>
    </dgm:pt>
    <dgm:pt modelId="{CDB232BB-F50C-48AD-8966-C1CBBFD9CFC7}" type="pres">
      <dgm:prSet presAssocID="{C050BB8E-AC19-4ACC-859E-17B2822B6829}" presName="compNode" presStyleCnt="0"/>
      <dgm:spPr/>
    </dgm:pt>
    <dgm:pt modelId="{42F01207-EB85-4915-8AFB-B494E0615470}" type="pres">
      <dgm:prSet presAssocID="{C050BB8E-AC19-4ACC-859E-17B2822B6829}" presName="aNode" presStyleLbl="bgShp" presStyleIdx="2" presStyleCnt="4"/>
      <dgm:spPr/>
    </dgm:pt>
    <dgm:pt modelId="{6D20E83E-DA6A-4A53-9228-1B6D07249943}" type="pres">
      <dgm:prSet presAssocID="{C050BB8E-AC19-4ACC-859E-17B2822B6829}" presName="textNode" presStyleLbl="bgShp" presStyleIdx="2" presStyleCnt="4"/>
      <dgm:spPr/>
    </dgm:pt>
    <dgm:pt modelId="{253D90A0-2CC5-4AE0-8965-CB4AA870DF3E}" type="pres">
      <dgm:prSet presAssocID="{C050BB8E-AC19-4ACC-859E-17B2822B6829}" presName="compChildNode" presStyleCnt="0"/>
      <dgm:spPr/>
    </dgm:pt>
    <dgm:pt modelId="{89457169-B209-4872-B466-2344299934DC}" type="pres">
      <dgm:prSet presAssocID="{C050BB8E-AC19-4ACC-859E-17B2822B6829}" presName="theInnerList" presStyleCnt="0"/>
      <dgm:spPr/>
    </dgm:pt>
    <dgm:pt modelId="{ED1897CC-78FE-435F-A58D-86FFD661080C}" type="pres">
      <dgm:prSet presAssocID="{CD6EC5BA-263F-4251-901B-760F92166208}" presName="childNode" presStyleLbl="node1" presStyleIdx="2" presStyleCnt="4">
        <dgm:presLayoutVars>
          <dgm:bulletEnabled val="1"/>
        </dgm:presLayoutVars>
      </dgm:prSet>
      <dgm:spPr/>
    </dgm:pt>
    <dgm:pt modelId="{0377A5B4-9F50-4D5A-9734-3011875D54E8}" type="pres">
      <dgm:prSet presAssocID="{C050BB8E-AC19-4ACC-859E-17B2822B6829}" presName="aSpace" presStyleCnt="0"/>
      <dgm:spPr/>
    </dgm:pt>
    <dgm:pt modelId="{438334B5-088B-44E6-ABB6-DFD18ECDE22F}" type="pres">
      <dgm:prSet presAssocID="{31477156-F80D-478D-A6D3-3BF7D54FF3EC}" presName="compNode" presStyleCnt="0"/>
      <dgm:spPr/>
    </dgm:pt>
    <dgm:pt modelId="{72E4CBD3-32CB-47B0-B743-2E818A32E316}" type="pres">
      <dgm:prSet presAssocID="{31477156-F80D-478D-A6D3-3BF7D54FF3EC}" presName="aNode" presStyleLbl="bgShp" presStyleIdx="3" presStyleCnt="4"/>
      <dgm:spPr/>
    </dgm:pt>
    <dgm:pt modelId="{B88738AB-A298-4A41-BF0F-4DCA5952FC9A}" type="pres">
      <dgm:prSet presAssocID="{31477156-F80D-478D-A6D3-3BF7D54FF3EC}" presName="textNode" presStyleLbl="bgShp" presStyleIdx="3" presStyleCnt="4"/>
      <dgm:spPr/>
    </dgm:pt>
    <dgm:pt modelId="{C5CD9B9C-46A0-4E71-9CC0-86E974009D7A}" type="pres">
      <dgm:prSet presAssocID="{31477156-F80D-478D-A6D3-3BF7D54FF3EC}" presName="compChildNode" presStyleCnt="0"/>
      <dgm:spPr/>
    </dgm:pt>
    <dgm:pt modelId="{2061D08C-CC3F-4B96-8F6F-9580717496ED}" type="pres">
      <dgm:prSet presAssocID="{31477156-F80D-478D-A6D3-3BF7D54FF3EC}" presName="theInnerList" presStyleCnt="0"/>
      <dgm:spPr/>
    </dgm:pt>
    <dgm:pt modelId="{B0C1C47E-0168-4C39-951B-A5816E3C7059}" type="pres">
      <dgm:prSet presAssocID="{C52D7B38-49EA-4701-AD1D-35341EBD7264}" presName="childNode" presStyleLbl="node1" presStyleIdx="3" presStyleCnt="4">
        <dgm:presLayoutVars>
          <dgm:bulletEnabled val="1"/>
        </dgm:presLayoutVars>
      </dgm:prSet>
      <dgm:spPr/>
    </dgm:pt>
  </dgm:ptLst>
  <dgm:cxnLst>
    <dgm:cxn modelId="{96A96A04-117F-4549-A077-E85DE333CD4C}" type="presOf" srcId="{CD6EC5BA-263F-4251-901B-760F92166208}" destId="{ED1897CC-78FE-435F-A58D-86FFD661080C}" srcOrd="0" destOrd="0" presId="urn:microsoft.com/office/officeart/2005/8/layout/lProcess2"/>
    <dgm:cxn modelId="{AAA1031E-090F-47FA-8693-916F1DE237D7}" type="presOf" srcId="{C050BB8E-AC19-4ACC-859E-17B2822B6829}" destId="{6D20E83E-DA6A-4A53-9228-1B6D07249943}" srcOrd="1" destOrd="0" presId="urn:microsoft.com/office/officeart/2005/8/layout/lProcess2"/>
    <dgm:cxn modelId="{20738527-D17C-407B-8804-E6A42119D19A}" srcId="{74A3A558-7BE3-478F-8157-327C3FD80101}" destId="{31477156-F80D-478D-A6D3-3BF7D54FF3EC}" srcOrd="3" destOrd="0" parTransId="{C52E3F72-C75D-4164-9358-8615857C913D}" sibTransId="{B316919A-0D91-4334-9A7E-570A1DCE9FD7}"/>
    <dgm:cxn modelId="{26155034-B780-419C-8496-10449E64FC1F}" srcId="{74A3A558-7BE3-478F-8157-327C3FD80101}" destId="{C050BB8E-AC19-4ACC-859E-17B2822B6829}" srcOrd="2" destOrd="0" parTransId="{4595D846-D7A9-4712-8EA6-875008828D6B}" sibTransId="{53749CEF-E1C0-417E-92C7-85C3A67EA972}"/>
    <dgm:cxn modelId="{DEC39637-16F3-4551-B3B0-1B06240F8598}" type="presOf" srcId="{C52D7B38-49EA-4701-AD1D-35341EBD7264}" destId="{B0C1C47E-0168-4C39-951B-A5816E3C7059}" srcOrd="0" destOrd="0" presId="urn:microsoft.com/office/officeart/2005/8/layout/lProcess2"/>
    <dgm:cxn modelId="{26EE415D-3B9C-408B-ABB5-102E2F574BC2}" srcId="{31477156-F80D-478D-A6D3-3BF7D54FF3EC}" destId="{C52D7B38-49EA-4701-AD1D-35341EBD7264}" srcOrd="0" destOrd="0" parTransId="{4CE70A6D-DA15-47AA-A417-32F430E739A4}" sibTransId="{23F1D179-41EA-491B-AB7C-957944F1C7AF}"/>
    <dgm:cxn modelId="{6C13E260-58ED-417A-A2A2-5309A8CC2E30}" type="presOf" srcId="{74A3A558-7BE3-478F-8157-327C3FD80101}" destId="{9C61E3B4-91B6-4101-BAEB-54C88807EE15}" srcOrd="0" destOrd="0" presId="urn:microsoft.com/office/officeart/2005/8/layout/lProcess2"/>
    <dgm:cxn modelId="{AAC2B842-BDCE-49DC-939F-37EA8A8AF02E}" type="presOf" srcId="{31477156-F80D-478D-A6D3-3BF7D54FF3EC}" destId="{72E4CBD3-32CB-47B0-B743-2E818A32E316}" srcOrd="0" destOrd="0" presId="urn:microsoft.com/office/officeart/2005/8/layout/lProcess2"/>
    <dgm:cxn modelId="{6E981545-0CBA-4F2C-9021-C97AE75CB705}" srcId="{5DB74AAC-3581-47F9-816C-A0CC49F6DAFC}" destId="{815F7400-97DD-4572-B77C-B4C971574409}" srcOrd="0" destOrd="0" parTransId="{02DBC838-8F09-49E6-BAD5-B95823C3DBCD}" sibTransId="{A7591653-4618-4C59-BA54-1B320CB2A7E2}"/>
    <dgm:cxn modelId="{4BB00B73-A745-4646-879F-9BE0F6F9F8BB}" type="presOf" srcId="{31477156-F80D-478D-A6D3-3BF7D54FF3EC}" destId="{B88738AB-A298-4A41-BF0F-4DCA5952FC9A}" srcOrd="1" destOrd="0" presId="urn:microsoft.com/office/officeart/2005/8/layout/lProcess2"/>
    <dgm:cxn modelId="{07E85456-7A0A-4532-9422-BDD5AA079C5C}" type="presOf" srcId="{5DB74AAC-3581-47F9-816C-A0CC49F6DAFC}" destId="{319F2B26-DF3D-451B-A63E-E96290053770}" srcOrd="0" destOrd="0" presId="urn:microsoft.com/office/officeart/2005/8/layout/lProcess2"/>
    <dgm:cxn modelId="{48C9FF84-1111-4A3A-8B2F-871E0DA70A37}" type="presOf" srcId="{2431B1D1-B032-4731-B133-FEEE91307563}" destId="{9B60E98B-AB13-4AEB-86F7-ACDAFAD5DB53}" srcOrd="1" destOrd="0" presId="urn:microsoft.com/office/officeart/2005/8/layout/lProcess2"/>
    <dgm:cxn modelId="{14EB978B-47BD-4FE6-B7F1-36C29ABD2DF0}" type="presOf" srcId="{5DB74AAC-3581-47F9-816C-A0CC49F6DAFC}" destId="{FF9DDA0E-300C-4C59-95FD-F87689DB6B52}" srcOrd="1" destOrd="0" presId="urn:microsoft.com/office/officeart/2005/8/layout/lProcess2"/>
    <dgm:cxn modelId="{DA2ACD92-E047-4B46-8204-BFC37078D9E6}" srcId="{74A3A558-7BE3-478F-8157-327C3FD80101}" destId="{5DB74AAC-3581-47F9-816C-A0CC49F6DAFC}" srcOrd="1" destOrd="0" parTransId="{B3839E0D-3ACA-494C-B538-3FDAF628562E}" sibTransId="{99649A0F-3152-4DC5-BB6F-B8ABF910354C}"/>
    <dgm:cxn modelId="{5906229B-6079-4492-96A6-1D7791431EBE}" srcId="{2431B1D1-B032-4731-B133-FEEE91307563}" destId="{48A6CAB6-47AF-4E85-998C-0B58EC2630A1}" srcOrd="0" destOrd="0" parTransId="{2A44ED9D-9516-4050-ABA8-24A1384C4FAB}" sibTransId="{7BB4D94A-D1C7-458A-B3DE-7D493A58459A}"/>
    <dgm:cxn modelId="{706B42BA-0ECC-4547-BE44-DAF3ACCD813F}" type="presOf" srcId="{815F7400-97DD-4572-B77C-B4C971574409}" destId="{3A07D9C4-1343-4577-840C-E1342222547C}" srcOrd="0" destOrd="0" presId="urn:microsoft.com/office/officeart/2005/8/layout/lProcess2"/>
    <dgm:cxn modelId="{27A570BC-BCDF-455C-88C9-B7ADD4E52873}" type="presOf" srcId="{C050BB8E-AC19-4ACC-859E-17B2822B6829}" destId="{42F01207-EB85-4915-8AFB-B494E0615470}" srcOrd="0" destOrd="0" presId="urn:microsoft.com/office/officeart/2005/8/layout/lProcess2"/>
    <dgm:cxn modelId="{E4856BD0-3A94-4325-8DAF-69462C0F8FFC}" type="presOf" srcId="{48A6CAB6-47AF-4E85-998C-0B58EC2630A1}" destId="{816A66F9-4F7F-44C8-BBDE-5C79A5F8A305}" srcOrd="0" destOrd="0" presId="urn:microsoft.com/office/officeart/2005/8/layout/lProcess2"/>
    <dgm:cxn modelId="{8FC3D8E2-2EB0-45CC-B74B-EACC3671B127}" srcId="{C050BB8E-AC19-4ACC-859E-17B2822B6829}" destId="{CD6EC5BA-263F-4251-901B-760F92166208}" srcOrd="0" destOrd="0" parTransId="{CAFE445C-31AA-44C0-A48E-E9E372C36051}" sibTransId="{BDC82617-FE46-4171-B665-CC954920333E}"/>
    <dgm:cxn modelId="{4B6041E3-EA28-404C-A0ED-9880C6CAD902}" type="presOf" srcId="{2431B1D1-B032-4731-B133-FEEE91307563}" destId="{74739ADA-B126-47D0-B3BB-A954B92E9171}" srcOrd="0" destOrd="0" presId="urn:microsoft.com/office/officeart/2005/8/layout/lProcess2"/>
    <dgm:cxn modelId="{804791E5-A5AA-4281-9408-AD3ECBEBF976}" srcId="{74A3A558-7BE3-478F-8157-327C3FD80101}" destId="{2431B1D1-B032-4731-B133-FEEE91307563}" srcOrd="0" destOrd="0" parTransId="{12CD6CDA-222D-4BB4-867E-1CF7C6191316}" sibTransId="{B7A4AB76-3025-4509-A69E-62BC5253299B}"/>
    <dgm:cxn modelId="{91986E40-8B9B-414D-9DB6-F33109F6F7DF}" type="presParOf" srcId="{9C61E3B4-91B6-4101-BAEB-54C88807EE15}" destId="{EE3EA485-9A60-4B8F-8667-F4A8C260930E}" srcOrd="0" destOrd="0" presId="urn:microsoft.com/office/officeart/2005/8/layout/lProcess2"/>
    <dgm:cxn modelId="{87DFC5E6-7197-4F51-8C6B-433A519CFD68}" type="presParOf" srcId="{EE3EA485-9A60-4B8F-8667-F4A8C260930E}" destId="{74739ADA-B126-47D0-B3BB-A954B92E9171}" srcOrd="0" destOrd="0" presId="urn:microsoft.com/office/officeart/2005/8/layout/lProcess2"/>
    <dgm:cxn modelId="{58C3FB09-CC11-490A-9453-41C497EE9D4D}" type="presParOf" srcId="{EE3EA485-9A60-4B8F-8667-F4A8C260930E}" destId="{9B60E98B-AB13-4AEB-86F7-ACDAFAD5DB53}" srcOrd="1" destOrd="0" presId="urn:microsoft.com/office/officeart/2005/8/layout/lProcess2"/>
    <dgm:cxn modelId="{ADC7D23F-190A-46A0-9845-60ED0E663CE9}" type="presParOf" srcId="{EE3EA485-9A60-4B8F-8667-F4A8C260930E}" destId="{4CDB61D2-0307-43F6-B556-80F98AF7AA6D}" srcOrd="2" destOrd="0" presId="urn:microsoft.com/office/officeart/2005/8/layout/lProcess2"/>
    <dgm:cxn modelId="{C488D6E3-24B1-4067-BB18-C5BCC8AE1955}" type="presParOf" srcId="{4CDB61D2-0307-43F6-B556-80F98AF7AA6D}" destId="{0E842965-E21F-4B7E-B61E-B5E3E0087FB2}" srcOrd="0" destOrd="0" presId="urn:microsoft.com/office/officeart/2005/8/layout/lProcess2"/>
    <dgm:cxn modelId="{92C6C9C6-AE52-4D07-9C2F-195F8EE1C0BC}" type="presParOf" srcId="{0E842965-E21F-4B7E-B61E-B5E3E0087FB2}" destId="{816A66F9-4F7F-44C8-BBDE-5C79A5F8A305}" srcOrd="0" destOrd="0" presId="urn:microsoft.com/office/officeart/2005/8/layout/lProcess2"/>
    <dgm:cxn modelId="{6B355C47-75B3-4EEE-879A-E9E95024FA58}" type="presParOf" srcId="{9C61E3B4-91B6-4101-BAEB-54C88807EE15}" destId="{A8F11280-DEA5-4C47-9DE9-D35959815278}" srcOrd="1" destOrd="0" presId="urn:microsoft.com/office/officeart/2005/8/layout/lProcess2"/>
    <dgm:cxn modelId="{288EBA00-D2C2-4F3C-8B42-462C7D66C1C9}" type="presParOf" srcId="{9C61E3B4-91B6-4101-BAEB-54C88807EE15}" destId="{3BB1BE61-14C8-4A07-9B9C-73AFB59734B5}" srcOrd="2" destOrd="0" presId="urn:microsoft.com/office/officeart/2005/8/layout/lProcess2"/>
    <dgm:cxn modelId="{55BA1904-9C7D-4071-B468-225FF5125376}" type="presParOf" srcId="{3BB1BE61-14C8-4A07-9B9C-73AFB59734B5}" destId="{319F2B26-DF3D-451B-A63E-E96290053770}" srcOrd="0" destOrd="0" presId="urn:microsoft.com/office/officeart/2005/8/layout/lProcess2"/>
    <dgm:cxn modelId="{8E0B4286-1395-411B-8933-2C495FAA36AA}" type="presParOf" srcId="{3BB1BE61-14C8-4A07-9B9C-73AFB59734B5}" destId="{FF9DDA0E-300C-4C59-95FD-F87689DB6B52}" srcOrd="1" destOrd="0" presId="urn:microsoft.com/office/officeart/2005/8/layout/lProcess2"/>
    <dgm:cxn modelId="{D846B110-7630-47B3-BBBA-2ECEB1AD3C12}" type="presParOf" srcId="{3BB1BE61-14C8-4A07-9B9C-73AFB59734B5}" destId="{33C979A7-02D7-418E-B85F-A0FE10213DF3}" srcOrd="2" destOrd="0" presId="urn:microsoft.com/office/officeart/2005/8/layout/lProcess2"/>
    <dgm:cxn modelId="{9DBA7BCA-E662-4AF9-BB1C-B0D45E721EC3}" type="presParOf" srcId="{33C979A7-02D7-418E-B85F-A0FE10213DF3}" destId="{4DC15EDE-19DF-4975-BD92-2BDC82C0E855}" srcOrd="0" destOrd="0" presId="urn:microsoft.com/office/officeart/2005/8/layout/lProcess2"/>
    <dgm:cxn modelId="{0FD20A3A-FE90-4FC1-ABC9-47A977365741}" type="presParOf" srcId="{4DC15EDE-19DF-4975-BD92-2BDC82C0E855}" destId="{3A07D9C4-1343-4577-840C-E1342222547C}" srcOrd="0" destOrd="0" presId="urn:microsoft.com/office/officeart/2005/8/layout/lProcess2"/>
    <dgm:cxn modelId="{E5881811-78D1-41AA-81E0-848A259A568C}" type="presParOf" srcId="{9C61E3B4-91B6-4101-BAEB-54C88807EE15}" destId="{92306E54-3A31-47C8-9C5F-19A2582C4B55}" srcOrd="3" destOrd="0" presId="urn:microsoft.com/office/officeart/2005/8/layout/lProcess2"/>
    <dgm:cxn modelId="{7F9B8D5F-8C7B-4776-B751-7AD92993F520}" type="presParOf" srcId="{9C61E3B4-91B6-4101-BAEB-54C88807EE15}" destId="{CDB232BB-F50C-48AD-8966-C1CBBFD9CFC7}" srcOrd="4" destOrd="0" presId="urn:microsoft.com/office/officeart/2005/8/layout/lProcess2"/>
    <dgm:cxn modelId="{40D1F70B-C363-45EC-A24B-1AECB07CE679}" type="presParOf" srcId="{CDB232BB-F50C-48AD-8966-C1CBBFD9CFC7}" destId="{42F01207-EB85-4915-8AFB-B494E0615470}" srcOrd="0" destOrd="0" presId="urn:microsoft.com/office/officeart/2005/8/layout/lProcess2"/>
    <dgm:cxn modelId="{81C282FE-EFE0-4CFC-A24C-15FCABF7C9BD}" type="presParOf" srcId="{CDB232BB-F50C-48AD-8966-C1CBBFD9CFC7}" destId="{6D20E83E-DA6A-4A53-9228-1B6D07249943}" srcOrd="1" destOrd="0" presId="urn:microsoft.com/office/officeart/2005/8/layout/lProcess2"/>
    <dgm:cxn modelId="{5E74F968-0687-4FBE-BD33-16C62564790B}" type="presParOf" srcId="{CDB232BB-F50C-48AD-8966-C1CBBFD9CFC7}" destId="{253D90A0-2CC5-4AE0-8965-CB4AA870DF3E}" srcOrd="2" destOrd="0" presId="urn:microsoft.com/office/officeart/2005/8/layout/lProcess2"/>
    <dgm:cxn modelId="{CAEC4274-B0D5-4B15-AE9A-9A07A4F1458D}" type="presParOf" srcId="{253D90A0-2CC5-4AE0-8965-CB4AA870DF3E}" destId="{89457169-B209-4872-B466-2344299934DC}" srcOrd="0" destOrd="0" presId="urn:microsoft.com/office/officeart/2005/8/layout/lProcess2"/>
    <dgm:cxn modelId="{5544DF66-F374-4135-A019-94EA91D1798F}" type="presParOf" srcId="{89457169-B209-4872-B466-2344299934DC}" destId="{ED1897CC-78FE-435F-A58D-86FFD661080C}" srcOrd="0" destOrd="0" presId="urn:microsoft.com/office/officeart/2005/8/layout/lProcess2"/>
    <dgm:cxn modelId="{69FE8A26-3BF1-4BB2-AEB4-3AF58CD8B017}" type="presParOf" srcId="{9C61E3B4-91B6-4101-BAEB-54C88807EE15}" destId="{0377A5B4-9F50-4D5A-9734-3011875D54E8}" srcOrd="5" destOrd="0" presId="urn:microsoft.com/office/officeart/2005/8/layout/lProcess2"/>
    <dgm:cxn modelId="{5ACE5E22-EFDB-4F78-9E23-68737934B8CB}" type="presParOf" srcId="{9C61E3B4-91B6-4101-BAEB-54C88807EE15}" destId="{438334B5-088B-44E6-ABB6-DFD18ECDE22F}" srcOrd="6" destOrd="0" presId="urn:microsoft.com/office/officeart/2005/8/layout/lProcess2"/>
    <dgm:cxn modelId="{581EBFE4-FAF0-4635-AE4B-42E94C45EAEB}" type="presParOf" srcId="{438334B5-088B-44E6-ABB6-DFD18ECDE22F}" destId="{72E4CBD3-32CB-47B0-B743-2E818A32E316}" srcOrd="0" destOrd="0" presId="urn:microsoft.com/office/officeart/2005/8/layout/lProcess2"/>
    <dgm:cxn modelId="{66C89D9F-13BE-4F67-B962-06034B30004E}" type="presParOf" srcId="{438334B5-088B-44E6-ABB6-DFD18ECDE22F}" destId="{B88738AB-A298-4A41-BF0F-4DCA5952FC9A}" srcOrd="1" destOrd="0" presId="urn:microsoft.com/office/officeart/2005/8/layout/lProcess2"/>
    <dgm:cxn modelId="{61121FD8-D576-4BD4-ACA2-C22256CDB06A}" type="presParOf" srcId="{438334B5-088B-44E6-ABB6-DFD18ECDE22F}" destId="{C5CD9B9C-46A0-4E71-9CC0-86E974009D7A}" srcOrd="2" destOrd="0" presId="urn:microsoft.com/office/officeart/2005/8/layout/lProcess2"/>
    <dgm:cxn modelId="{759D211D-19DC-4D9F-844E-E23B26785442}" type="presParOf" srcId="{C5CD9B9C-46A0-4E71-9CC0-86E974009D7A}" destId="{2061D08C-CC3F-4B96-8F6F-9580717496ED}" srcOrd="0" destOrd="0" presId="urn:microsoft.com/office/officeart/2005/8/layout/lProcess2"/>
    <dgm:cxn modelId="{11AEBA7B-D5D6-43B6-84B2-73E7C1239D46}" type="presParOf" srcId="{2061D08C-CC3F-4B96-8F6F-9580717496ED}" destId="{B0C1C47E-0168-4C39-951B-A5816E3C7059}" srcOrd="0" destOrd="0" presId="urn:microsoft.com/office/officeart/2005/8/layout/l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453524" cy="3925494"/>
        <a:chOff x="0" y="0"/>
        <a:chExt cx="10453524" cy="3925494"/>
      </a:xfrm>
    </dsp:grpSpPr>
    <dsp:sp modelId="{74739ADA-B126-47D0-B3BB-A954B92E9171}">
      <dsp:nvSpPr>
        <dsp:cNvPr id="3" name="Rounded Rectangle 2"/>
        <dsp:cNvSpPr/>
      </dsp:nvSpPr>
      <dsp:spPr bwMode="white">
        <a:xfrm>
          <a:off x="0" y="0"/>
          <a:ext cx="2474207" cy="3925494"/>
        </a:xfrm>
        <a:prstGeom prst="roundRect">
          <a:avLst>
            <a:gd name="adj" fmla="val 10000"/>
          </a:avLst>
        </a:prstGeom>
      </dsp:spPr>
      <dsp:style>
        <a:lnRef idx="0">
          <a:schemeClr val="dk1"/>
        </a:lnRef>
        <a:fillRef idx="1">
          <a:schemeClr val="accent5">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1800">
              <a:solidFill>
                <a:schemeClr val="dk1"/>
              </a:solidFill>
            </a:rPr>
            <a:t>NEVOI</a:t>
          </a:r>
          <a:endParaRPr>
            <a:solidFill>
              <a:schemeClr val="dk1"/>
            </a:solidFill>
          </a:endParaRPr>
        </a:p>
      </dsp:txBody>
      <dsp:txXfrm>
        <a:off x="0" y="0"/>
        <a:ext cx="2474207" cy="3925494"/>
      </dsp:txXfrm>
    </dsp:sp>
    <dsp:sp modelId="{816A66F9-4F7F-44C8-BBDE-5C79A5F8A305}">
      <dsp:nvSpPr>
        <dsp:cNvPr id="4" name="Rounded Rectangle 3"/>
        <dsp:cNvSpPr/>
      </dsp:nvSpPr>
      <dsp:spPr bwMode="white">
        <a:xfrm>
          <a:off x="247421" y="1177648"/>
          <a:ext cx="1979365" cy="2551571"/>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5560" tIns="26670" rIns="3556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1400" dirty="0">
              <a:solidFill>
                <a:schemeClr val="tx1"/>
              </a:solidFill>
            </a:rPr>
            <a:t>DESI scăzut pentru România;</a:t>
          </a:r>
          <a:endParaRPr lang="ro-RO" sz="1400" dirty="0">
            <a:solidFill>
              <a:schemeClr val="tx1"/>
            </a:solidFill>
          </a:endParaRPr>
        </a:p>
        <a:p>
          <a:pPr lvl="0">
            <a:lnSpc>
              <a:spcPct val="100000"/>
            </a:lnSpc>
            <a:spcBef>
              <a:spcPct val="0"/>
            </a:spcBef>
            <a:spcAft>
              <a:spcPct val="35000"/>
            </a:spcAft>
          </a:pPr>
          <a:r>
            <a:rPr lang="ro-RO" sz="1400" dirty="0">
              <a:solidFill>
                <a:schemeClr val="tx1"/>
              </a:solidFill>
            </a:rPr>
            <a:t>EDGI scăzut;</a:t>
          </a:r>
          <a:endParaRPr lang="ro-RO" sz="1400" dirty="0">
            <a:solidFill>
              <a:schemeClr val="tx1"/>
            </a:solidFill>
          </a:endParaRPr>
        </a:p>
        <a:p>
          <a:pPr lvl="0">
            <a:lnSpc>
              <a:spcPct val="100000"/>
            </a:lnSpc>
            <a:spcBef>
              <a:spcPct val="0"/>
            </a:spcBef>
            <a:spcAft>
              <a:spcPct val="35000"/>
            </a:spcAft>
          </a:pPr>
          <a:r>
            <a:rPr lang="ro-RO" sz="1400" dirty="0">
              <a:solidFill>
                <a:schemeClr val="tx1"/>
              </a:solidFill>
            </a:rPr>
            <a:t>Indicatori ai Agendei Digitale europene 2030; indicatori  Eurostat la nivel național;</a:t>
          </a:r>
          <a:endParaRPr lang="ro-RO" sz="1400" dirty="0">
            <a:solidFill>
              <a:schemeClr val="tx1"/>
            </a:solidFill>
          </a:endParaRPr>
        </a:p>
        <a:p>
          <a:pPr lvl="0">
            <a:lnSpc>
              <a:spcPct val="100000"/>
            </a:lnSpc>
            <a:spcBef>
              <a:spcPct val="0"/>
            </a:spcBef>
            <a:spcAft>
              <a:spcPct val="35000"/>
            </a:spcAft>
          </a:pPr>
          <a:r>
            <a:rPr lang="ro-RO" sz="1400" dirty="0">
              <a:solidFill>
                <a:schemeClr val="tx1"/>
              </a:solidFill>
            </a:rPr>
            <a:t>Ținte ODD (4,9,16,17) la nivel național</a:t>
          </a:r>
          <a:endParaRPr lang="ro-RO" sz="1050" dirty="0">
            <a:solidFill>
              <a:schemeClr val="tx1"/>
            </a:solidFill>
          </a:endParaRPr>
        </a:p>
      </dsp:txBody>
      <dsp:txXfrm>
        <a:off x="247421" y="1177648"/>
        <a:ext cx="1979365" cy="2551571"/>
      </dsp:txXfrm>
    </dsp:sp>
    <dsp:sp modelId="{319F2B26-DF3D-451B-A63E-E96290053770}">
      <dsp:nvSpPr>
        <dsp:cNvPr id="5" name="Rounded Rectangle 4"/>
        <dsp:cNvSpPr/>
      </dsp:nvSpPr>
      <dsp:spPr bwMode="white">
        <a:xfrm>
          <a:off x="2659772" y="0"/>
          <a:ext cx="2474207" cy="3925494"/>
        </a:xfrm>
        <a:prstGeom prst="roundRect">
          <a:avLst>
            <a:gd name="adj" fmla="val 10000"/>
          </a:avLst>
        </a:prstGeom>
      </dsp:spPr>
      <dsp:style>
        <a:lnRef idx="0">
          <a:schemeClr val="dk1"/>
        </a:lnRef>
        <a:fillRef idx="1">
          <a:schemeClr val="accent5">
            <a:tint val="4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2000">
              <a:solidFill>
                <a:schemeClr val="dk1"/>
              </a:solidFill>
            </a:rPr>
            <a:t>REALIZĂRI</a:t>
          </a:r>
          <a:endParaRPr lang="ro-RO" sz="3200">
            <a:solidFill>
              <a:schemeClr val="dk1"/>
            </a:solidFill>
          </a:endParaRPr>
        </a:p>
      </dsp:txBody>
      <dsp:txXfrm>
        <a:off x="2659772" y="0"/>
        <a:ext cx="2474207" cy="3925494"/>
      </dsp:txXfrm>
    </dsp:sp>
    <dsp:sp modelId="{3A07D9C4-1343-4577-840C-E1342222547C}">
      <dsp:nvSpPr>
        <dsp:cNvPr id="6" name="Rounded Rectangle 5"/>
        <dsp:cNvSpPr/>
      </dsp:nvSpPr>
      <dsp:spPr bwMode="white">
        <a:xfrm>
          <a:off x="2907193" y="1177648"/>
          <a:ext cx="1979365" cy="2551571"/>
        </a:xfrm>
        <a:prstGeom prst="roundRect">
          <a:avLst>
            <a:gd name="adj" fmla="val 10000"/>
          </a:avLst>
        </a:prstGeom>
      </dsp:spPr>
      <dsp:style>
        <a:lnRef idx="2">
          <a:schemeClr val="lt1"/>
        </a:lnRef>
        <a:fillRef idx="1">
          <a:schemeClr val="accent5">
            <a:hueOff val="-3079999"/>
            <a:satOff val="-15162"/>
            <a:lumOff val="9150"/>
            <a:alpha val="100000"/>
          </a:schemeClr>
        </a:fillRef>
        <a:effectRef idx="0">
          <a:scrgbClr r="0" g="0" b="0"/>
        </a:effectRef>
        <a:fontRef idx="minor">
          <a:schemeClr val="lt1"/>
        </a:fontRef>
      </dsp:style>
      <dsp:txBody>
        <a:bodyPr lIns="40640" tIns="30480" rIns="4064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1600" dirty="0">
              <a:solidFill>
                <a:schemeClr val="tx1"/>
              </a:solidFill>
            </a:rPr>
            <a:t>Sesiuni de pregătire la nivel național (online, mixt, față în față) pentru un număr de 30.000 de funcționari publici cu rol de conducere și execuție</a:t>
          </a:r>
          <a:endParaRPr lang="ro-RO" sz="1200" dirty="0">
            <a:solidFill>
              <a:schemeClr val="tx1"/>
            </a:solidFill>
          </a:endParaRPr>
        </a:p>
      </dsp:txBody>
      <dsp:txXfrm>
        <a:off x="2907193" y="1177648"/>
        <a:ext cx="1979365" cy="2551571"/>
      </dsp:txXfrm>
    </dsp:sp>
    <dsp:sp modelId="{42F01207-EB85-4915-8AFB-B494E0615470}">
      <dsp:nvSpPr>
        <dsp:cNvPr id="7" name="Rounded Rectangle 6"/>
        <dsp:cNvSpPr/>
      </dsp:nvSpPr>
      <dsp:spPr bwMode="white">
        <a:xfrm>
          <a:off x="5319545" y="0"/>
          <a:ext cx="2474207" cy="3925494"/>
        </a:xfrm>
        <a:prstGeom prst="roundRect">
          <a:avLst>
            <a:gd name="adj" fmla="val 10000"/>
          </a:avLst>
        </a:prstGeom>
      </dsp:spPr>
      <dsp:style>
        <a:lnRef idx="0">
          <a:schemeClr val="dk1"/>
        </a:lnRef>
        <a:fillRef idx="1">
          <a:schemeClr val="accent5">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1800">
              <a:solidFill>
                <a:schemeClr val="dk1"/>
              </a:solidFill>
            </a:rPr>
            <a:t>REZULTATE</a:t>
          </a:r>
          <a:endParaRPr>
            <a:solidFill>
              <a:schemeClr val="dk1"/>
            </a:solidFill>
          </a:endParaRPr>
        </a:p>
      </dsp:txBody>
      <dsp:txXfrm>
        <a:off x="5319545" y="0"/>
        <a:ext cx="2474207" cy="3925494"/>
      </dsp:txXfrm>
    </dsp:sp>
    <dsp:sp modelId="{ED1897CC-78FE-435F-A58D-86FFD661080C}">
      <dsp:nvSpPr>
        <dsp:cNvPr id="8" name="Rounded Rectangle 7"/>
        <dsp:cNvSpPr/>
      </dsp:nvSpPr>
      <dsp:spPr bwMode="white">
        <a:xfrm>
          <a:off x="5566965" y="1177648"/>
          <a:ext cx="1979365" cy="2551571"/>
        </a:xfrm>
        <a:prstGeom prst="roundRect">
          <a:avLst>
            <a:gd name="adj" fmla="val 10000"/>
          </a:avLst>
        </a:prstGeom>
      </dsp:spPr>
      <dsp:style>
        <a:lnRef idx="2">
          <a:schemeClr val="lt1"/>
        </a:lnRef>
        <a:fillRef idx="1">
          <a:schemeClr val="accent5">
            <a:hueOff val="-6159999"/>
            <a:satOff val="-30326"/>
            <a:lumOff val="18301"/>
            <a:alpha val="100000"/>
          </a:schemeClr>
        </a:fillRef>
        <a:effectRef idx="0">
          <a:scrgbClr r="0" g="0" b="0"/>
        </a:effectRef>
        <a:fontRef idx="minor">
          <a:schemeClr val="lt1"/>
        </a:fontRef>
      </dsp:style>
      <dsp:txBody>
        <a:bodyPr lIns="40640" tIns="30480" rIns="4064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1600" dirty="0">
              <a:solidFill>
                <a:schemeClr val="tx1"/>
              </a:solidFill>
            </a:rPr>
            <a:t>Certificarea competențelor digitale pentru 30.000 de funcționari publici- certificarea </a:t>
          </a:r>
          <a:r>
            <a:rPr lang="ro-RO" sz="1600" dirty="0" err="1">
              <a:solidFill>
                <a:schemeClr val="tx1"/>
              </a:solidFill>
            </a:rPr>
            <a:t>DigComp</a:t>
          </a:r>
          <a:r>
            <a:rPr lang="ro-RO" sz="1600" dirty="0">
              <a:solidFill>
                <a:schemeClr val="tx1"/>
              </a:solidFill>
            </a:rPr>
            <a:t> 5 și specializări TIC</a:t>
          </a:r>
          <a:endParaRPr lang="ro-RO" sz="1200" dirty="0">
            <a:solidFill>
              <a:schemeClr val="tx1"/>
            </a:solidFill>
          </a:endParaRPr>
        </a:p>
      </dsp:txBody>
      <dsp:txXfrm>
        <a:off x="5566965" y="1177648"/>
        <a:ext cx="1979365" cy="2551571"/>
      </dsp:txXfrm>
    </dsp:sp>
    <dsp:sp modelId="{72E4CBD3-32CB-47B0-B743-2E818A32E316}">
      <dsp:nvSpPr>
        <dsp:cNvPr id="9" name="Rounded Rectangle 8"/>
        <dsp:cNvSpPr/>
      </dsp:nvSpPr>
      <dsp:spPr bwMode="white">
        <a:xfrm>
          <a:off x="7979317" y="0"/>
          <a:ext cx="2474207" cy="3925494"/>
        </a:xfrm>
        <a:prstGeom prst="roundRect">
          <a:avLst>
            <a:gd name="adj" fmla="val 10000"/>
          </a:avLst>
        </a:prstGeom>
      </dsp:spPr>
      <dsp:style>
        <a:lnRef idx="0">
          <a:schemeClr val="dk1"/>
        </a:lnRef>
        <a:fillRef idx="1">
          <a:schemeClr val="accent5">
            <a:tint val="40000"/>
          </a:schemeClr>
        </a:fillRef>
        <a:effectRef idx="0">
          <a:scrgbClr r="0" g="0" b="0"/>
        </a:effectRef>
        <a:fontRef idx="minor"/>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1800">
              <a:solidFill>
                <a:schemeClr val="dk1"/>
              </a:solidFill>
            </a:rPr>
            <a:t>IMPACT</a:t>
          </a:r>
          <a:endParaRPr lang="ro-RO" sz="3600">
            <a:solidFill>
              <a:schemeClr val="dk1"/>
            </a:solidFill>
          </a:endParaRPr>
        </a:p>
      </dsp:txBody>
      <dsp:txXfrm>
        <a:off x="7979317" y="0"/>
        <a:ext cx="2474207" cy="3925494"/>
      </dsp:txXfrm>
    </dsp:sp>
    <dsp:sp modelId="{B0C1C47E-0168-4C39-951B-A5816E3C7059}">
      <dsp:nvSpPr>
        <dsp:cNvPr id="10" name="Rounded Rectangle 9"/>
        <dsp:cNvSpPr/>
      </dsp:nvSpPr>
      <dsp:spPr bwMode="white">
        <a:xfrm>
          <a:off x="8226738" y="1177648"/>
          <a:ext cx="1979365" cy="2551571"/>
        </a:xfrm>
        <a:prstGeom prst="roundRect">
          <a:avLst>
            <a:gd name="adj" fmla="val 10000"/>
          </a:avLst>
        </a:prstGeom>
      </dsp:spPr>
      <dsp:style>
        <a:lnRef idx="2">
          <a:schemeClr val="lt1"/>
        </a:lnRef>
        <a:fillRef idx="1">
          <a:schemeClr val="accent5">
            <a:hueOff val="-9240000"/>
            <a:satOff val="-45489"/>
            <a:lumOff val="27451"/>
            <a:alpha val="100000"/>
          </a:schemeClr>
        </a:fillRef>
        <a:effectRef idx="0">
          <a:scrgbClr r="0" g="0" b="0"/>
        </a:effectRef>
        <a:fontRef idx="minor">
          <a:schemeClr val="lt1"/>
        </a:fontRef>
      </dsp:style>
      <dsp:txBody>
        <a:bodyPr lIns="40640" tIns="30480" rIns="4064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o-RO" sz="1600" dirty="0">
              <a:solidFill>
                <a:schemeClr val="tx1"/>
              </a:solidFill>
            </a:rPr>
            <a:t>Creștere competențe în administrația publică; reziliență instituțională; extindere servicii publice online; simplificare administrativă; eficientizare</a:t>
          </a:r>
        </a:p>
      </dsp:txBody>
      <dsp:txXfrm>
        <a:off x="8226738" y="1177648"/>
        <a:ext cx="1979365" cy="25515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rSet qsTypeId="urn:microsoft.com/office/officeart/2005/8/quickstyle/simple5"/>
        </dgm:pt>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 modelId="6" srcId="0" destId="3" srcOrd="2"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panose="020B0502040204020203" pitchFamily="34" charset="0"/>
              </a:defRPr>
            </a:lvl1pPr>
          </a:lstStyle>
          <a:p>
            <a:fld id="{7AB488F7-1FAC-40D2-BB7E-BA3CE28D8950}" type="datetimeFigureOut">
              <a:rPr lang="en-US" smtClean="0"/>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panose="020B0502040204020203" pitchFamily="34" charset="0"/>
              </a:defRPr>
            </a:lvl1pPr>
          </a:lstStyle>
          <a:p>
            <a:fld id="{CA2D21D1-52E2-420B-B491-CFF6D7BB79FB}"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b="0" i="0" kern="1200">
        <a:solidFill>
          <a:schemeClr val="tx1"/>
        </a:solidFill>
        <a:latin typeface="Segoe UI" panose="020B0502040204020203" pitchFamily="34" charset="0"/>
        <a:ea typeface="+mn-ea"/>
        <a:cs typeface="+mn-cs"/>
      </a:defRPr>
    </a:lvl1pPr>
    <a:lvl2pPr marL="609600" algn="l" defTabSz="1219200" rtl="0" eaLnBrk="1" latinLnBrk="0" hangingPunct="1">
      <a:defRPr sz="1600" b="0" i="0" kern="1200">
        <a:solidFill>
          <a:schemeClr val="tx1"/>
        </a:solidFill>
        <a:latin typeface="Segoe UI" panose="020B0502040204020203" pitchFamily="34" charset="0"/>
        <a:ea typeface="+mn-ea"/>
        <a:cs typeface="+mn-cs"/>
      </a:defRPr>
    </a:lvl2pPr>
    <a:lvl3pPr marL="1219200" algn="l" defTabSz="1219200" rtl="0" eaLnBrk="1" latinLnBrk="0" hangingPunct="1">
      <a:defRPr sz="1600" b="0" i="0" kern="1200">
        <a:solidFill>
          <a:schemeClr val="tx1"/>
        </a:solidFill>
        <a:latin typeface="Segoe UI" panose="020B0502040204020203" pitchFamily="34" charset="0"/>
        <a:ea typeface="+mn-ea"/>
        <a:cs typeface="+mn-cs"/>
      </a:defRPr>
    </a:lvl3pPr>
    <a:lvl4pPr marL="1828165" algn="l" defTabSz="1219200" rtl="0" eaLnBrk="1" latinLnBrk="0" hangingPunct="1">
      <a:defRPr sz="1600" b="0" i="0" kern="1200">
        <a:solidFill>
          <a:schemeClr val="tx1"/>
        </a:solidFill>
        <a:latin typeface="Segoe UI" panose="020B0502040204020203" pitchFamily="34" charset="0"/>
        <a:ea typeface="+mn-ea"/>
        <a:cs typeface="+mn-cs"/>
      </a:defRPr>
    </a:lvl4pPr>
    <a:lvl5pPr marL="2437765" algn="l" defTabSz="1219200" rtl="0" eaLnBrk="1" latinLnBrk="0" hangingPunct="1">
      <a:defRPr sz="1600" b="0" i="0" kern="1200">
        <a:solidFill>
          <a:schemeClr val="tx1"/>
        </a:solidFill>
        <a:latin typeface="Segoe UI" panose="020B0502040204020203" pitchFamily="34" charset="0"/>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/illustrations/ai-generated-bulb-ideas-light-bulb-8592394/</a:t>
            </a:r>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/illustrations/wallpaper-abstraction-1614874/</a:t>
            </a:r>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9877" y="1628800"/>
            <a:ext cx="4104456" cy="1446215"/>
          </a:xfrm>
        </p:spPr>
        <p:txBody>
          <a:bodyPr anchor="b"/>
          <a:lstStyle>
            <a:lvl1pPr algn="l">
              <a:defRPr lang="en-US" sz="4000" b="1" i="0" kern="1200" smtClean="0">
                <a:solidFill>
                  <a:schemeClr val="accent2"/>
                </a:solidFill>
                <a:latin typeface="Segoe UI" panose="020B0502040204020203" pitchFamily="34" charset="0"/>
                <a:ea typeface="+mj-ea"/>
                <a:cs typeface="+mj-cs"/>
              </a:defRPr>
            </a:lvl1pPr>
          </a:lstStyle>
          <a:p>
            <a:r>
              <a:rPr lang="en-US" dirty="0"/>
              <a:t>Insert Your </a:t>
            </a:r>
            <a:br>
              <a:rPr lang="en-US" dirty="0"/>
            </a:br>
            <a:r>
              <a:rPr lang="en-US" dirty="0"/>
              <a:t>Title Here</a:t>
            </a:r>
            <a:endParaRPr lang="en-US" dirty="0"/>
          </a:p>
        </p:txBody>
      </p:sp>
      <p:sp>
        <p:nvSpPr>
          <p:cNvPr id="3" name="Subtitle 2"/>
          <p:cNvSpPr>
            <a:spLocks noGrp="1"/>
          </p:cNvSpPr>
          <p:nvPr>
            <p:ph type="subTitle" idx="1" hasCustomPrompt="1"/>
          </p:nvPr>
        </p:nvSpPr>
        <p:spPr>
          <a:xfrm>
            <a:off x="1269876" y="3075015"/>
            <a:ext cx="4104454" cy="764440"/>
          </a:xfrm>
        </p:spPr>
        <p:txBody>
          <a:bodyPr>
            <a:normAutofit/>
          </a:bodyPr>
          <a:lstStyle>
            <a:lvl1pPr marL="0" indent="0" algn="l">
              <a:buNone/>
              <a:defRPr lang="en-US" sz="2000" b="1" i="0" kern="1200" spc="200" baseline="0" smtClean="0">
                <a:solidFill>
                  <a:schemeClr val="tx1"/>
                </a:solidFill>
                <a:latin typeface="Segoe UI" panose="020B0502040204020203" pitchFamily="34" charset="0"/>
                <a:ea typeface="+mj-ea"/>
                <a:cs typeface="+mj-cs"/>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dirty="0"/>
              <a:t>Master subtitle style</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9876" y="908720"/>
            <a:ext cx="4104453" cy="1439478"/>
          </a:xfrm>
        </p:spPr>
        <p:txBody>
          <a:bodyPr anchor="b">
            <a:noAutofit/>
          </a:bodyPr>
          <a:lstStyle>
            <a:lvl1pPr>
              <a:defRPr sz="3600"/>
            </a:lvl1pPr>
          </a:lstStyle>
          <a:p>
            <a:r>
              <a:rPr lang="en-US"/>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20768" y="2576477"/>
            <a:ext cx="4104453" cy="1439478"/>
          </a:xfrm>
        </p:spPr>
        <p:txBody>
          <a:bodyPr anchor="ctr">
            <a:noAutofit/>
          </a:bodyPr>
          <a:lstStyle>
            <a:lvl1pPr>
              <a:defRPr sz="8800"/>
            </a:lvl1pPr>
          </a:lstStyle>
          <a:p>
            <a:r>
              <a:rPr lang="en-US" dirty="0"/>
              <a:t>Q&amp;A</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255000" y="0"/>
            <a:ext cx="3933825" cy="3897313"/>
          </a:xfrm>
        </p:spPr>
        <p:txBody>
          <a:bodyPr/>
          <a:lstStyle/>
          <a:p>
            <a:endParaRPr lang="en-US"/>
          </a:p>
        </p:txBody>
      </p:sp>
      <p:sp>
        <p:nvSpPr>
          <p:cNvPr id="2" name="Title 1"/>
          <p:cNvSpPr>
            <a:spLocks noGrp="1"/>
          </p:cNvSpPr>
          <p:nvPr>
            <p:ph type="title"/>
          </p:nvPr>
        </p:nvSpPr>
        <p:spPr>
          <a:xfrm>
            <a:off x="1269876" y="908720"/>
            <a:ext cx="4104453" cy="1439478"/>
          </a:xfrm>
        </p:spPr>
        <p:txBody>
          <a:bodyPr anchor="b">
            <a:noAutofit/>
          </a:bodyPr>
          <a:lstStyle>
            <a:lvl1pPr>
              <a:defRPr sz="3600"/>
            </a:lvl1pPr>
          </a:lstStyle>
          <a:p>
            <a:r>
              <a:rPr lang="en-US"/>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4006850" cy="6858000"/>
          </a:xfrm>
        </p:spPr>
        <p:txBody>
          <a:bodyPr/>
          <a:lstStyle/>
          <a:p>
            <a:endParaRPr lang="en-US"/>
          </a:p>
        </p:txBody>
      </p:sp>
      <p:sp>
        <p:nvSpPr>
          <p:cNvPr id="2" name="Title 1"/>
          <p:cNvSpPr>
            <a:spLocks noGrp="1"/>
          </p:cNvSpPr>
          <p:nvPr>
            <p:ph type="title" hasCustomPrompt="1"/>
          </p:nvPr>
        </p:nvSpPr>
        <p:spPr>
          <a:xfrm>
            <a:off x="1557908" y="1736812"/>
            <a:ext cx="3888429" cy="1692184"/>
          </a:xfrm>
        </p:spPr>
        <p:txBody>
          <a:bodyPr>
            <a:noAutofit/>
          </a:bodyPr>
          <a:lstStyle>
            <a:lvl1pPr>
              <a:defRPr sz="4400">
                <a:solidFill>
                  <a:schemeClr val="bg1"/>
                </a:solidFill>
              </a:defRPr>
            </a:lvl1pPr>
          </a:lstStyle>
          <a:p>
            <a:r>
              <a:rPr lang="en-US" dirty="0"/>
              <a:t>Insert </a:t>
            </a:r>
            <a:br>
              <a:rPr lang="en-US" dirty="0"/>
            </a:br>
            <a:r>
              <a:rPr lang="en-US" dirty="0"/>
              <a:t>Title Here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477354"/>
            <a:ext cx="10969943" cy="711081"/>
          </a:xfrm>
          <a:prstGeom prst="rect">
            <a:avLst/>
          </a:prstGeom>
        </p:spPr>
        <p:txBody>
          <a:bodyPr vert="horz" lIns="0" tIns="60949" rIns="0" bIns="60949"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441" y="1340768"/>
            <a:ext cx="10969943" cy="4968552"/>
          </a:xfrm>
          <a:prstGeom prst="rect">
            <a:avLst/>
          </a:prstGeom>
        </p:spPr>
        <p:txBody>
          <a:bodyPr vert="horz" lIns="0" tIns="60949" rIns="0" bIns="60949"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609441" y="6453336"/>
            <a:ext cx="2844059" cy="268140"/>
          </a:xfrm>
          <a:prstGeom prst="rect">
            <a:avLst/>
          </a:prstGeom>
        </p:spPr>
        <p:txBody>
          <a:bodyPr vert="horz" lIns="0" tIns="60949" rIns="0" bIns="60949" rtlCol="0" anchor="ctr"/>
          <a:lstStyle>
            <a:lvl1pPr algn="l">
              <a:defRPr sz="1200">
                <a:solidFill>
                  <a:schemeClr val="tx1">
                    <a:tint val="75000"/>
                  </a:schemeClr>
                </a:solidFill>
              </a:defRPr>
            </a:lvl1pPr>
          </a:lstStyle>
          <a:p>
            <a:fld id="{425404F2-BE9A-4460-8815-8F645183555F}" type="datetimeFigureOut">
              <a:rPr lang="en-US" smtClean="0"/>
            </a:fld>
            <a:endParaRPr lang="en-US"/>
          </a:p>
        </p:txBody>
      </p:sp>
      <p:sp>
        <p:nvSpPr>
          <p:cNvPr id="5" name="Footer Placeholder 4"/>
          <p:cNvSpPr>
            <a:spLocks noGrp="1"/>
          </p:cNvSpPr>
          <p:nvPr>
            <p:ph type="ftr" sz="quarter" idx="3"/>
          </p:nvPr>
        </p:nvSpPr>
        <p:spPr>
          <a:xfrm>
            <a:off x="4164515" y="6453336"/>
            <a:ext cx="3859795" cy="268140"/>
          </a:xfrm>
          <a:prstGeom prst="rect">
            <a:avLst/>
          </a:prstGeom>
        </p:spPr>
        <p:txBody>
          <a:bodyPr vert="horz" lIns="0" tIns="60949" rIns="0"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453336"/>
            <a:ext cx="2844059" cy="268140"/>
          </a:xfrm>
          <a:prstGeom prst="rect">
            <a:avLst/>
          </a:prstGeom>
        </p:spPr>
        <p:txBody>
          <a:bodyPr vert="horz" lIns="0" tIns="60949" rIns="0" bIns="60949" rtlCol="0" anchor="ctr"/>
          <a:lstStyle>
            <a:lvl1pPr algn="r">
              <a:defRPr sz="1200">
                <a:solidFill>
                  <a:schemeClr val="tx1">
                    <a:tint val="75000"/>
                  </a:schemeClr>
                </a:solidFill>
              </a:defRPr>
            </a:lvl1pPr>
          </a:lstStyle>
          <a:p>
            <a:fld id="{96E69268-9C8B-4EBF-A9EE-DC5DC2D48D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1219200" rtl="0" eaLnBrk="1" latinLnBrk="0" hangingPunct="1">
        <a:spcBef>
          <a:spcPct val="0"/>
        </a:spcBef>
        <a:buNone/>
        <a:defRPr sz="3600" b="1" i="0" kern="1200">
          <a:solidFill>
            <a:schemeClr val="accent1"/>
          </a:solidFill>
          <a:latin typeface="Segoe UI" panose="020B0502040204020203" pitchFamily="34" charset="0"/>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3600" b="0" i="0" kern="1200">
          <a:solidFill>
            <a:schemeClr val="tx1"/>
          </a:solidFill>
          <a:latin typeface="Segoe UI" panose="020B0502040204020203" pitchFamily="34" charset="0"/>
          <a:ea typeface="+mn-ea"/>
          <a:cs typeface="+mn-cs"/>
        </a:defRPr>
      </a:lvl1pPr>
      <a:lvl2pPr marL="990600" indent="-381000" algn="l" defTabSz="1219200" rtl="0" eaLnBrk="1" latinLnBrk="0" hangingPunct="1">
        <a:spcBef>
          <a:spcPct val="20000"/>
        </a:spcBef>
        <a:buFont typeface="Arial" panose="020B0604020202020204" pitchFamily="34" charset="0"/>
        <a:buChar char="–"/>
        <a:defRPr sz="3200" b="0" i="0" kern="1200">
          <a:solidFill>
            <a:schemeClr val="tx1"/>
          </a:solidFill>
          <a:latin typeface="Segoe UI" panose="020B0502040204020203" pitchFamily="34" charset="0"/>
          <a:ea typeface="+mn-ea"/>
          <a:cs typeface="+mn-cs"/>
        </a:defRPr>
      </a:lvl2pPr>
      <a:lvl3pPr marL="1524000" indent="-304800" algn="l" defTabSz="1219200" rtl="0" eaLnBrk="1" latinLnBrk="0" hangingPunct="1">
        <a:spcBef>
          <a:spcPct val="20000"/>
        </a:spcBef>
        <a:buFont typeface="Arial" panose="020B0604020202020204" pitchFamily="34" charset="0"/>
        <a:buChar char="•"/>
        <a:defRPr sz="2400" b="0" i="0" kern="1200">
          <a:solidFill>
            <a:schemeClr val="tx1"/>
          </a:solidFill>
          <a:latin typeface="Segoe UI" panose="020B0502040204020203" pitchFamily="34" charset="0"/>
          <a:ea typeface="+mn-ea"/>
          <a:cs typeface="+mn-cs"/>
        </a:defRPr>
      </a:lvl3pPr>
      <a:lvl4pPr marL="2132965" indent="-304800" algn="l" defTabSz="1219200" rtl="0" eaLnBrk="1" latinLnBrk="0" hangingPunct="1">
        <a:spcBef>
          <a:spcPct val="20000"/>
        </a:spcBef>
        <a:buFont typeface="Arial" panose="020B0604020202020204" pitchFamily="34" charset="0"/>
        <a:buChar char="–"/>
        <a:defRPr sz="2000" b="0" i="0" kern="1200">
          <a:solidFill>
            <a:schemeClr val="tx1"/>
          </a:solidFill>
          <a:latin typeface="Segoe UI" panose="020B0502040204020203" pitchFamily="34" charset="0"/>
          <a:ea typeface="+mn-ea"/>
          <a:cs typeface="+mn-cs"/>
        </a:defRPr>
      </a:lvl4pPr>
      <a:lvl5pPr marL="2742565" indent="-304800" algn="l" defTabSz="1219200" rtl="0" eaLnBrk="1" latinLnBrk="0" hangingPunct="1">
        <a:spcBef>
          <a:spcPct val="20000"/>
        </a:spcBef>
        <a:buFont typeface="Arial" panose="020B0604020202020204" pitchFamily="34" charset="0"/>
        <a:buChar char="»"/>
        <a:defRPr sz="2000" b="0" i="0" kern="1200">
          <a:solidFill>
            <a:schemeClr val="tx1"/>
          </a:solidFill>
          <a:latin typeface="Segoe UI" panose="020B0502040204020203" pitchFamily="34" charset="0"/>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chart" Target="../charts/chart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png"/><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png"/><Relationship Id="rId2" Type="http://schemas.openxmlformats.org/officeDocument/2006/relationships/image" Target="../media/image16.sv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21"/>
          <p:cNvSpPr/>
          <p:nvPr/>
        </p:nvSpPr>
        <p:spPr>
          <a:xfrm flipV="1">
            <a:off x="2981671" y="0"/>
            <a:ext cx="3404789" cy="2420888"/>
          </a:xfrm>
          <a:prstGeom prst="triangle">
            <a:avLst>
              <a:gd name="adj" fmla="val 4428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1278989" y="5397298"/>
            <a:ext cx="909837" cy="1460703"/>
          </a:xfrm>
          <a:custGeom>
            <a:avLst/>
            <a:gdLst>
              <a:gd name="connsiteX0" fmla="*/ 909837 w 909837"/>
              <a:gd name="connsiteY0" fmla="*/ 0 h 1460703"/>
              <a:gd name="connsiteX1" fmla="*/ 909837 w 909837"/>
              <a:gd name="connsiteY1" fmla="*/ 1460703 h 1460703"/>
              <a:gd name="connsiteX2" fmla="*/ 0 w 909837"/>
              <a:gd name="connsiteY2" fmla="*/ 1460703 h 1460703"/>
            </a:gdLst>
            <a:ahLst/>
            <a:cxnLst>
              <a:cxn ang="0">
                <a:pos x="connsiteX0" y="connsiteY0"/>
              </a:cxn>
              <a:cxn ang="0">
                <a:pos x="connsiteX1" y="connsiteY1"/>
              </a:cxn>
              <a:cxn ang="0">
                <a:pos x="connsiteX2" y="connsiteY2"/>
              </a:cxn>
            </a:cxnLst>
            <a:rect l="l" t="t" r="r" b="b"/>
            <a:pathLst>
              <a:path w="909837" h="1460703">
                <a:moveTo>
                  <a:pt x="909837" y="0"/>
                </a:moveTo>
                <a:lnTo>
                  <a:pt x="909837" y="1460703"/>
                </a:lnTo>
                <a:lnTo>
                  <a:pt x="0" y="146070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riangle 8"/>
          <p:cNvSpPr/>
          <p:nvPr/>
        </p:nvSpPr>
        <p:spPr>
          <a:xfrm>
            <a:off x="3430116" y="5373216"/>
            <a:ext cx="2088232" cy="1484784"/>
          </a:xfrm>
          <a:prstGeom prst="triangle">
            <a:avLst>
              <a:gd name="adj" fmla="val 4428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p:cNvSpPr/>
          <p:nvPr/>
        </p:nvSpPr>
        <p:spPr>
          <a:xfrm>
            <a:off x="12700" y="1276985"/>
            <a:ext cx="5072380" cy="5584825"/>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rot="5400000" flipH="1">
            <a:off x="-280035" y="1545590"/>
            <a:ext cx="2549525" cy="198882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528994" y="4344425"/>
            <a:ext cx="3046829" cy="1988840"/>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9"/>
          <p:cNvSpPr txBox="1"/>
          <p:nvPr/>
        </p:nvSpPr>
        <p:spPr>
          <a:xfrm>
            <a:off x="5446340" y="1681944"/>
            <a:ext cx="5832649" cy="1446215"/>
          </a:xfrm>
          <a:prstGeom prst="rect">
            <a:avLst/>
          </a:prstGeom>
        </p:spPr>
        <p:txBody>
          <a:bodyPr vert="horz" lIns="0" tIns="60949" rIns="0" bIns="60949" rtlCol="0" anchor="ctr">
            <a:noAutofit/>
          </a:bodyPr>
          <a:lstStyle>
            <a:lvl1pPr algn="l" defTabSz="1219200" rtl="0" eaLnBrk="1" latinLnBrk="0" hangingPunct="1">
              <a:spcBef>
                <a:spcPct val="0"/>
              </a:spcBef>
              <a:buNone/>
              <a:defRPr sz="8800" b="1" i="0" kern="1200">
                <a:solidFill>
                  <a:schemeClr val="accent1"/>
                </a:solidFill>
                <a:latin typeface="Segoe UI" panose="020B0502040204020203" pitchFamily="34" charset="0"/>
                <a:ea typeface="+mj-ea"/>
                <a:cs typeface="+mj-cs"/>
              </a:defRPr>
            </a:lvl1pPr>
          </a:lstStyle>
          <a:p>
            <a:pPr algn="ctr"/>
            <a:r>
              <a:rPr lang="ro-RO" sz="7200" dirty="0"/>
              <a:t>ANALIZA DE IMPACT</a:t>
            </a:r>
            <a:endParaRPr lang="en-US" sz="7200" dirty="0"/>
          </a:p>
        </p:txBody>
      </p:sp>
      <p:sp>
        <p:nvSpPr>
          <p:cNvPr id="14" name="CasetăText 13"/>
          <p:cNvSpPr txBox="1"/>
          <p:nvPr/>
        </p:nvSpPr>
        <p:spPr>
          <a:xfrm>
            <a:off x="5446340" y="3861048"/>
            <a:ext cx="6007706" cy="2431435"/>
          </a:xfrm>
          <a:prstGeom prst="rect">
            <a:avLst/>
          </a:prstGeom>
          <a:noFill/>
        </p:spPr>
        <p:txBody>
          <a:bodyPr wrap="square">
            <a:spAutoFit/>
          </a:bodyPr>
          <a:lstStyle/>
          <a:p>
            <a:pPr algn="ctr">
              <a:buNone/>
              <a:tabLst>
                <a:tab pos="1302385" algn="l"/>
              </a:tabLst>
            </a:pPr>
            <a:r>
              <a:rPr lang="ro-RO" b="1" kern="1400" spc="-5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Reforma/Investiția: Investiția 16 - Program de formare de competențe digitale avansate pentru funcționarii publici</a:t>
            </a:r>
            <a:endParaRPr lang="en-GB" b="1" kern="1400" spc="-50" dirty="0">
              <a:effectLst/>
              <a:latin typeface="Calibri" panose="020F0502020204030204" pitchFamily="34" charset="0"/>
              <a:ea typeface="Calibri" panose="020F0502020204030204" pitchFamily="34" charset="0"/>
              <a:cs typeface="Calibri" panose="020F0502020204030204" pitchFamily="34" charset="0"/>
            </a:endParaRPr>
          </a:p>
          <a:p>
            <a:pPr algn="ctr">
              <a:tabLst>
                <a:tab pos="1302385" algn="l"/>
              </a:tabLst>
            </a:pPr>
            <a:r>
              <a:rPr lang="ro-RO" b="1" kern="1400" spc="-5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Jalon/Țintă nr. 185 „Funcționari publici care au urmat un curs de formare digitală”</a:t>
            </a:r>
            <a:endParaRPr lang="en-GB" b="1" kern="1400" spc="-50" dirty="0">
              <a:effectLst/>
              <a:latin typeface="Calibri" panose="020F0502020204030204" pitchFamily="34" charset="0"/>
              <a:ea typeface="Calibri" panose="020F0502020204030204" pitchFamily="34" charset="0"/>
              <a:cs typeface="Calibri" panose="020F0502020204030204" pitchFamily="34" charset="0"/>
            </a:endParaRPr>
          </a:p>
          <a:p>
            <a:pPr algn="ctr">
              <a:buNone/>
            </a:pPr>
            <a:endParaRPr lang="en-GB"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340293" y="0"/>
            <a:ext cx="7267575" cy="12649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50000"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1" decel="5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par>
                                <p:cTn id="21" presetID="2" presetClass="entr" presetSubtype="4" decel="5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50000" fill="hold" grpId="0" nodeType="withEffect">
                                  <p:stCondLst>
                                    <p:cond delay="3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1+#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9" grpId="0" animBg="1"/>
      <p:bldP spid="3" grpId="0" bldLvl="0" animBg="1"/>
      <p:bldP spid="5" grpId="0" bldLvl="0" animBg="1"/>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descr="A close-up of a blue and white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rcRect l="30783" r="30783"/>
          <a:stretch>
            <a:fillRect/>
          </a:stretch>
        </p:blipFill>
        <p:spPr>
          <a:xfrm>
            <a:off x="-26268" y="0"/>
            <a:ext cx="4006850" cy="6858000"/>
          </a:xfrm>
          <a:prstGeom prst="rect">
            <a:avLst/>
          </a:prstGeom>
          <a:solidFill>
            <a:schemeClr val="bg1">
              <a:lumMod val="85000"/>
            </a:schemeClr>
          </a:solidFill>
        </p:spPr>
      </p:pic>
      <p:sp>
        <p:nvSpPr>
          <p:cNvPr id="4" name="CasetăText 3"/>
          <p:cNvSpPr txBox="1"/>
          <p:nvPr/>
        </p:nvSpPr>
        <p:spPr>
          <a:xfrm>
            <a:off x="5230572" y="5517483"/>
            <a:ext cx="6093774" cy="1200329"/>
          </a:xfrm>
          <a:prstGeom prst="rect">
            <a:avLst/>
          </a:prstGeom>
          <a:noFill/>
        </p:spPr>
        <p:txBody>
          <a:bodyPr wrap="square">
            <a:spAutoFit/>
          </a:bodyPr>
          <a:lstStyle/>
          <a:p>
            <a:pPr marL="285750" indent="-285750">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99,2% dintre participanți au obținut atestate </a:t>
            </a:r>
            <a:r>
              <a:rPr lang="ro-RO" sz="1800" dirty="0" err="1">
                <a:latin typeface="Calibri" panose="020F0502020204030204" pitchFamily="34" charset="0"/>
                <a:ea typeface="Calibri" panose="020F0502020204030204" pitchFamily="34" charset="0"/>
                <a:cs typeface="Times New Roman" panose="02020603050405020304" pitchFamily="18" charset="0"/>
              </a:rPr>
              <a:t>D</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igCompt</a:t>
            </a:r>
            <a:r>
              <a:rPr lang="ro-RO" sz="1800" dirty="0">
                <a:effectLst/>
                <a:latin typeface="Calibri" panose="020F0502020204030204" pitchFamily="34" charset="0"/>
                <a:ea typeface="Calibri" panose="020F0502020204030204" pitchFamily="34" charset="0"/>
                <a:cs typeface="Times New Roman" panose="02020603050405020304" pitchFamily="18" charset="0"/>
              </a:rPr>
              <a:t> 5;</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Media punctajelor obținute de participanții la cursuri a crescut cu 46%, de la o valoare inițială medie de 7.78 puncte la 11,34 puncte valoarea finală. </a:t>
            </a:r>
            <a:endParaRPr lang="en-GB" sz="1800" dirty="0"/>
          </a:p>
        </p:txBody>
      </p:sp>
      <p:graphicFrame>
        <p:nvGraphicFramePr>
          <p:cNvPr id="3" name="Diagramă 2"/>
          <p:cNvGraphicFramePr/>
          <p:nvPr/>
        </p:nvGraphicFramePr>
        <p:xfrm>
          <a:off x="4459285" y="1413090"/>
          <a:ext cx="7182858" cy="3904169"/>
        </p:xfrm>
        <a:graphic>
          <a:graphicData uri="http://schemas.openxmlformats.org/drawingml/2006/chart">
            <c:chart xmlns:c="http://schemas.openxmlformats.org/drawingml/2006/chart" xmlns:r="http://schemas.openxmlformats.org/officeDocument/2006/relationships" r:id="rId1"/>
          </a:graphicData>
        </a:graphic>
      </p:graphicFrame>
      <p:sp>
        <p:nvSpPr>
          <p:cNvPr id="2" name="Pentagon 29"/>
          <p:cNvSpPr/>
          <p:nvPr/>
        </p:nvSpPr>
        <p:spPr>
          <a:xfrm rot="5400000" flipH="1">
            <a:off x="-460163" y="2423445"/>
            <a:ext cx="4875351" cy="4006137"/>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p:cNvGrpSpPr/>
          <p:nvPr/>
        </p:nvGrpSpPr>
        <p:grpSpPr>
          <a:xfrm>
            <a:off x="405780" y="3356992"/>
            <a:ext cx="2952328" cy="3024336"/>
            <a:chOff x="5290060" y="1924993"/>
            <a:chExt cx="1891774" cy="3004757"/>
          </a:xfrm>
        </p:grpSpPr>
        <p:grpSp>
          <p:nvGrpSpPr>
            <p:cNvPr id="11" name="Group 319"/>
            <p:cNvGrpSpPr/>
            <p:nvPr/>
          </p:nvGrpSpPr>
          <p:grpSpPr>
            <a:xfrm>
              <a:off x="5302951" y="3181989"/>
              <a:ext cx="1878882" cy="1747761"/>
              <a:chOff x="-2030016" y="2616652"/>
              <a:chExt cx="1602660" cy="1490815"/>
            </a:xfrm>
          </p:grpSpPr>
          <p:sp>
            <p:nvSpPr>
              <p:cNvPr id="32" name="Freeform 47"/>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3" name="Freeform 48"/>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4" name="Freeform 50"/>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5" name="Freeform 51"/>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ln>
            </p:spPr>
            <p:txBody>
              <a:bodyPr vert="horz" wrap="square" lIns="91440" tIns="45720" rIns="91440" bIns="45720" numCol="1" anchor="t" anchorCtr="0" compatLnSpc="1"/>
              <a:lstStyle/>
              <a:p>
                <a:endParaRPr lang="en-US"/>
              </a:p>
            </p:txBody>
          </p:sp>
          <p:sp>
            <p:nvSpPr>
              <p:cNvPr id="36" name="Freeform 53"/>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7" name="Freeform 54"/>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8" name="Freeform 56"/>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9" name="Freeform 57"/>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40" name="Freeform 59"/>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41" name="Freeform 60"/>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42" name="Freeform 62"/>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ln>
            </p:spPr>
            <p:txBody>
              <a:bodyPr vert="horz" wrap="square" lIns="91440" tIns="45720" rIns="91440" bIns="45720" numCol="1" anchor="t" anchorCtr="0" compatLnSpc="1"/>
              <a:lstStyle/>
              <a:p>
                <a:endParaRPr lang="en-US"/>
              </a:p>
            </p:txBody>
          </p:sp>
          <p:sp>
            <p:nvSpPr>
              <p:cNvPr id="43" name="Freeform 63"/>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ln>
            </p:spPr>
            <p:txBody>
              <a:bodyPr vert="horz" wrap="square" lIns="91440" tIns="45720" rIns="91440" bIns="45720" numCol="1" anchor="t" anchorCtr="0" compatLnSpc="1"/>
              <a:lstStyle/>
              <a:p>
                <a:endParaRPr lang="en-US"/>
              </a:p>
            </p:txBody>
          </p:sp>
        </p:grpSp>
        <p:grpSp>
          <p:nvGrpSpPr>
            <p:cNvPr id="12" name="Group 333"/>
            <p:cNvGrpSpPr/>
            <p:nvPr/>
          </p:nvGrpSpPr>
          <p:grpSpPr>
            <a:xfrm>
              <a:off x="5290060" y="1924993"/>
              <a:ext cx="1891774" cy="2417310"/>
              <a:chOff x="3814763" y="1249363"/>
              <a:chExt cx="3725863" cy="4760913"/>
            </a:xfrm>
          </p:grpSpPr>
          <p:sp>
            <p:nvSpPr>
              <p:cNvPr id="13" name="Freeform 65"/>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endParaRPr lang="en-US"/>
              </a:p>
            </p:txBody>
          </p:sp>
          <p:sp>
            <p:nvSpPr>
              <p:cNvPr id="14" name="Freeform 66"/>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ln>
            </p:spPr>
            <p:txBody>
              <a:bodyPr vert="horz" wrap="square" lIns="91440" tIns="45720" rIns="91440" bIns="45720" numCol="1" anchor="t" anchorCtr="0" compatLnSpc="1"/>
              <a:lstStyle/>
              <a:p>
                <a:endParaRPr lang="en-US"/>
              </a:p>
            </p:txBody>
          </p:sp>
          <p:sp>
            <p:nvSpPr>
              <p:cNvPr id="15" name="Freeform 67"/>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a:p>
            </p:txBody>
          </p:sp>
          <p:sp>
            <p:nvSpPr>
              <p:cNvPr id="16" name="Freeform 68"/>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ln>
            </p:spPr>
            <p:txBody>
              <a:bodyPr vert="horz" wrap="square" lIns="91440" tIns="45720" rIns="91440" bIns="45720" numCol="1" anchor="t" anchorCtr="0" compatLnSpc="1"/>
              <a:lstStyle/>
              <a:p>
                <a:endParaRPr lang="en-US" dirty="0"/>
              </a:p>
            </p:txBody>
          </p:sp>
          <p:sp>
            <p:nvSpPr>
              <p:cNvPr id="17" name="Freeform 69"/>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dirty="0"/>
              </a:p>
            </p:txBody>
          </p:sp>
          <p:sp>
            <p:nvSpPr>
              <p:cNvPr id="18" name="Freeform 70"/>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ln>
            </p:spPr>
            <p:txBody>
              <a:bodyPr vert="horz" wrap="square" lIns="91440" tIns="45720" rIns="91440" bIns="45720" numCol="1" anchor="t" anchorCtr="0" compatLnSpc="1"/>
              <a:lstStyle/>
              <a:p>
                <a:endParaRPr lang="en-US"/>
              </a:p>
            </p:txBody>
          </p:sp>
          <p:sp>
            <p:nvSpPr>
              <p:cNvPr id="19" name="Freeform 71"/>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endParaRPr lang="en-US"/>
              </a:p>
            </p:txBody>
          </p:sp>
          <p:sp>
            <p:nvSpPr>
              <p:cNvPr id="20" name="Freeform 72"/>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ln>
            </p:spPr>
            <p:txBody>
              <a:bodyPr vert="horz" wrap="square" lIns="91440" tIns="45720" rIns="91440" bIns="45720" numCol="1" anchor="t" anchorCtr="0" compatLnSpc="1"/>
              <a:lstStyle/>
              <a:p>
                <a:endParaRPr lang="en-US"/>
              </a:p>
            </p:txBody>
          </p:sp>
          <p:sp>
            <p:nvSpPr>
              <p:cNvPr id="21" name="Freeform 73"/>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a:p>
            </p:txBody>
          </p:sp>
          <p:sp>
            <p:nvSpPr>
              <p:cNvPr id="22" name="Freeform 74"/>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ln>
            </p:spPr>
            <p:txBody>
              <a:bodyPr vert="horz" wrap="square" lIns="91440" tIns="45720" rIns="91440" bIns="45720" numCol="1" anchor="t" anchorCtr="0" compatLnSpc="1"/>
              <a:lstStyle/>
              <a:p>
                <a:endParaRPr lang="en-US"/>
              </a:p>
            </p:txBody>
          </p:sp>
          <p:sp>
            <p:nvSpPr>
              <p:cNvPr id="23" name="Freeform 75"/>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ln>
            </p:spPr>
            <p:txBody>
              <a:bodyPr vert="horz" wrap="square" lIns="91440" tIns="45720" rIns="91440" bIns="45720" numCol="1" anchor="t" anchorCtr="0" compatLnSpc="1"/>
              <a:lstStyle/>
              <a:p>
                <a:endParaRPr lang="en-US"/>
              </a:p>
            </p:txBody>
          </p:sp>
          <p:sp>
            <p:nvSpPr>
              <p:cNvPr id="24" name="Freeform 76"/>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ln>
            </p:spPr>
            <p:txBody>
              <a:bodyPr vert="horz" wrap="square" lIns="91440" tIns="45720" rIns="91440" bIns="45720" numCol="1" anchor="t" anchorCtr="0" compatLnSpc="1"/>
              <a:lstStyle/>
              <a:p>
                <a:endParaRPr lang="en-US"/>
              </a:p>
            </p:txBody>
          </p:sp>
          <p:sp>
            <p:nvSpPr>
              <p:cNvPr id="25" name="Freeform 77"/>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ln>
            </p:spPr>
            <p:txBody>
              <a:bodyPr vert="horz" wrap="square" lIns="91440" tIns="45720" rIns="91440" bIns="45720" numCol="1" anchor="t" anchorCtr="0" compatLnSpc="1"/>
              <a:lstStyle/>
              <a:p>
                <a:endParaRPr lang="en-US"/>
              </a:p>
            </p:txBody>
          </p:sp>
          <p:sp>
            <p:nvSpPr>
              <p:cNvPr id="26" name="Freeform 78"/>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ln>
            </p:spPr>
            <p:txBody>
              <a:bodyPr vert="horz" wrap="square" lIns="91440" tIns="45720" rIns="91440" bIns="45720" numCol="1" anchor="t" anchorCtr="0" compatLnSpc="1"/>
              <a:lstStyle/>
              <a:p>
                <a:endParaRPr lang="en-US"/>
              </a:p>
            </p:txBody>
          </p:sp>
          <p:sp>
            <p:nvSpPr>
              <p:cNvPr id="27" name="Freeform 79"/>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US"/>
              </a:p>
            </p:txBody>
          </p:sp>
          <p:sp>
            <p:nvSpPr>
              <p:cNvPr id="28" name="Freeform 80"/>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ln>
            </p:spPr>
            <p:txBody>
              <a:bodyPr vert="horz" wrap="square" lIns="91440" tIns="45720" rIns="91440" bIns="45720" numCol="1" anchor="t" anchorCtr="0" compatLnSpc="1"/>
              <a:lstStyle/>
              <a:p>
                <a:endParaRPr lang="en-US"/>
              </a:p>
            </p:txBody>
          </p:sp>
          <p:sp>
            <p:nvSpPr>
              <p:cNvPr id="29" name="Freeform 81"/>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ln>
            </p:spPr>
            <p:txBody>
              <a:bodyPr vert="horz" wrap="square" lIns="91440" tIns="45720" rIns="91440" bIns="45720" numCol="1" anchor="t" anchorCtr="0" compatLnSpc="1"/>
              <a:lstStyle/>
              <a:p>
                <a:endParaRPr lang="en-US" dirty="0"/>
              </a:p>
            </p:txBody>
          </p:sp>
          <p:sp>
            <p:nvSpPr>
              <p:cNvPr id="30" name="Freeform 82"/>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ln>
            </p:spPr>
            <p:txBody>
              <a:bodyPr vert="horz" wrap="square" lIns="91440" tIns="45720" rIns="91440" bIns="45720" numCol="1" anchor="t" anchorCtr="0" compatLnSpc="1"/>
              <a:lstStyle/>
              <a:p>
                <a:endParaRPr lang="en-US"/>
              </a:p>
            </p:txBody>
          </p:sp>
          <p:sp>
            <p:nvSpPr>
              <p:cNvPr id="31" name="Freeform 83"/>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ln>
            </p:spPr>
            <p:txBody>
              <a:bodyPr vert="horz" wrap="square" lIns="91440" tIns="45720" rIns="91440" bIns="45720" numCol="1" anchor="t" anchorCtr="0" compatLnSpc="1"/>
              <a:lstStyle/>
              <a:p>
                <a:endParaRPr lang="en-US"/>
              </a:p>
            </p:txBody>
          </p:sp>
        </p:grpSp>
      </p:grpSp>
      <p:sp>
        <p:nvSpPr>
          <p:cNvPr id="44" name="Title 2"/>
          <p:cNvSpPr>
            <a:spLocks noGrp="1"/>
          </p:cNvSpPr>
          <p:nvPr>
            <p:ph type="title"/>
          </p:nvPr>
        </p:nvSpPr>
        <p:spPr>
          <a:xfrm>
            <a:off x="4673670" y="764321"/>
            <a:ext cx="7069148" cy="711081"/>
          </a:xfrm>
        </p:spPr>
        <p:txBody>
          <a:bodyPr/>
          <a:lstStyle/>
          <a:p>
            <a:pPr algn="ctr"/>
            <a:r>
              <a:rPr lang="ro-RO" dirty="0"/>
              <a:t>Rata de certificare</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74005" y="4445"/>
            <a:ext cx="5351145" cy="9315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ight Triangle 53"/>
          <p:cNvSpPr/>
          <p:nvPr/>
        </p:nvSpPr>
        <p:spPr>
          <a:xfrm rot="16200000" flipH="1">
            <a:off x="10672130" y="2155613"/>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6200000">
            <a:off x="10672130" y="318825"/>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5747" y="620549"/>
            <a:ext cx="3504950" cy="1439478"/>
          </a:xfrm>
        </p:spPr>
        <p:txBody>
          <a:bodyPr/>
          <a:lstStyle/>
          <a:p>
            <a:r>
              <a:rPr lang="ro-RO" dirty="0">
                <a:solidFill>
                  <a:schemeClr val="tx2"/>
                </a:solidFill>
              </a:rPr>
              <a:t>Satisfacția participanților</a:t>
            </a:r>
            <a:endParaRPr lang="ro-RO" dirty="0">
              <a:solidFill>
                <a:schemeClr val="tx2"/>
              </a:solidFill>
            </a:endParaRPr>
          </a:p>
        </p:txBody>
      </p:sp>
      <p:grpSp>
        <p:nvGrpSpPr>
          <p:cNvPr id="44" name="Group 43"/>
          <p:cNvGrpSpPr/>
          <p:nvPr/>
        </p:nvGrpSpPr>
        <p:grpSpPr>
          <a:xfrm>
            <a:off x="5374332" y="1059839"/>
            <a:ext cx="6044588" cy="2896447"/>
            <a:chOff x="5097615" y="3068960"/>
            <a:chExt cx="2394828" cy="2896447"/>
          </a:xfrm>
        </p:grpSpPr>
        <p:grpSp>
          <p:nvGrpSpPr>
            <p:cNvPr id="45" name="Group 44"/>
            <p:cNvGrpSpPr/>
            <p:nvPr/>
          </p:nvGrpSpPr>
          <p:grpSpPr>
            <a:xfrm>
              <a:off x="5097615" y="3085050"/>
              <a:ext cx="2394828" cy="2880357"/>
              <a:chOff x="5097615" y="3085050"/>
              <a:chExt cx="2394828" cy="2880357"/>
            </a:xfrm>
          </p:grpSpPr>
          <p:sp>
            <p:nvSpPr>
              <p:cNvPr id="48" name="Rectangle 47"/>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5285815" y="3068960"/>
              <a:ext cx="2015851" cy="21602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asetăText 9"/>
          <p:cNvSpPr txBox="1"/>
          <p:nvPr/>
        </p:nvSpPr>
        <p:spPr>
          <a:xfrm>
            <a:off x="325576" y="2211268"/>
            <a:ext cx="4841520" cy="4031873"/>
          </a:xfrm>
          <a:prstGeom prst="rect">
            <a:avLst/>
          </a:prstGeom>
          <a:noFill/>
        </p:spPr>
        <p:txBody>
          <a:bodyPr wrap="square">
            <a:spAutoFit/>
          </a:bodyPr>
          <a:lstStyle/>
          <a:p>
            <a:pPr marL="342900" indent="-342900">
              <a:buFont typeface="Arial" panose="020B0604020202020204" pitchFamily="34" charset="0"/>
              <a:buChar char="•"/>
            </a:pPr>
            <a:r>
              <a:rPr lang="ro-RO" sz="1600" dirty="0">
                <a:effectLst/>
                <a:ea typeface="Calibri" panose="020F0502020204030204" pitchFamily="34" charset="0"/>
                <a:cs typeface="Times New Roman" panose="02020603050405020304" pitchFamily="18" charset="0"/>
              </a:rPr>
              <a:t>95% dintre respondenți s-au declarat </a:t>
            </a:r>
            <a:r>
              <a:rPr lang="ro-RO" sz="1600" b="1" dirty="0">
                <a:effectLst/>
                <a:ea typeface="Calibri" panose="020F0502020204030204" pitchFamily="34" charset="0"/>
                <a:cs typeface="Times New Roman" panose="02020603050405020304" pitchFamily="18" charset="0"/>
              </a:rPr>
              <a:t>mulțumiți sau foarte mulțumiți</a:t>
            </a:r>
            <a:r>
              <a:rPr lang="ro-RO" sz="1600" dirty="0">
                <a:effectLst/>
                <a:ea typeface="Calibri" panose="020F0502020204030204" pitchFamily="34" charset="0"/>
                <a:cs typeface="Times New Roman" panose="02020603050405020304" pitchFamily="18" charset="0"/>
              </a:rPr>
              <a:t> de conținutul sesiunilor parcurse;</a:t>
            </a:r>
            <a:endParaRPr lang="ro-RO" sz="16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ro-RO" sz="16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o-RO" sz="1600" dirty="0">
                <a:ea typeface="Calibri" panose="020F0502020204030204" pitchFamily="34" charset="0"/>
                <a:cs typeface="Times New Roman" panose="02020603050405020304" pitchFamily="18" charset="0"/>
              </a:rPr>
              <a:t>P</a:t>
            </a:r>
            <a:r>
              <a:rPr lang="ro-RO" sz="1600" dirty="0">
                <a:effectLst/>
                <a:ea typeface="Calibri" panose="020F0502020204030204" pitchFamily="34" charset="0"/>
                <a:cs typeface="Times New Roman" panose="02020603050405020304" pitchFamily="18" charset="0"/>
              </a:rPr>
              <a:t>articipanți la cursuri apreciază că programul de formare </a:t>
            </a:r>
            <a:r>
              <a:rPr lang="ro-RO" sz="1600" b="1" dirty="0">
                <a:effectLst/>
                <a:ea typeface="Calibri" panose="020F0502020204030204" pitchFamily="34" charset="0"/>
                <a:cs typeface="Times New Roman" panose="02020603050405020304" pitchFamily="18" charset="0"/>
              </a:rPr>
              <a:t>a contribuit semnificativ</a:t>
            </a:r>
            <a:r>
              <a:rPr lang="ro-RO" sz="1600" dirty="0">
                <a:effectLst/>
                <a:ea typeface="Calibri" panose="020F0502020204030204" pitchFamily="34" charset="0"/>
                <a:cs typeface="Times New Roman" panose="02020603050405020304" pitchFamily="18" charset="0"/>
              </a:rPr>
              <a:t> la:</a:t>
            </a:r>
            <a:endParaRPr lang="ro-RO" sz="1600" dirty="0">
              <a:effectLst/>
              <a:ea typeface="Calibri" panose="020F0502020204030204" pitchFamily="34" charset="0"/>
              <a:cs typeface="Times New Roman" panose="02020603050405020304" pitchFamily="18" charset="0"/>
            </a:endParaRPr>
          </a:p>
          <a:p>
            <a:pPr marL="952500" lvl="1" indent="-342900">
              <a:buFont typeface="Arial" panose="020B0604020202020204" pitchFamily="34" charset="0"/>
              <a:buChar char="•"/>
            </a:pPr>
            <a:r>
              <a:rPr lang="ro-RO" sz="1400" dirty="0">
                <a:effectLst/>
                <a:ea typeface="Calibri" panose="020F0502020204030204" pitchFamily="34" charset="0"/>
                <a:cs typeface="Times New Roman" panose="02020603050405020304" pitchFamily="18" charset="0"/>
              </a:rPr>
              <a:t>creșterea siguranței digitale; </a:t>
            </a:r>
            <a:endParaRPr lang="ro-RO" sz="1400" dirty="0">
              <a:effectLst/>
              <a:ea typeface="Calibri" panose="020F0502020204030204" pitchFamily="34" charset="0"/>
              <a:cs typeface="Times New Roman" panose="02020603050405020304" pitchFamily="18" charset="0"/>
            </a:endParaRPr>
          </a:p>
          <a:p>
            <a:pPr marL="952500" lvl="1" indent="-342900">
              <a:buFont typeface="Arial" panose="020B0604020202020204" pitchFamily="34" charset="0"/>
              <a:buChar char="•"/>
            </a:pPr>
            <a:r>
              <a:rPr lang="ro-RO" sz="1400" dirty="0">
                <a:effectLst/>
                <a:ea typeface="Calibri" panose="020F0502020204030204" pitchFamily="34" charset="0"/>
                <a:cs typeface="Times New Roman" panose="02020603050405020304" pitchFamily="18" charset="0"/>
              </a:rPr>
              <a:t>creșterea capacității de informare și lucru cu date digitale; </a:t>
            </a:r>
            <a:endParaRPr lang="ro-RO" sz="1400" dirty="0">
              <a:effectLst/>
              <a:ea typeface="Calibri" panose="020F0502020204030204" pitchFamily="34" charset="0"/>
              <a:cs typeface="Times New Roman" panose="02020603050405020304" pitchFamily="18" charset="0"/>
            </a:endParaRPr>
          </a:p>
          <a:p>
            <a:pPr marL="952500" lvl="1" indent="-342900">
              <a:buFont typeface="Arial" panose="020B0604020202020204" pitchFamily="34" charset="0"/>
              <a:buChar char="•"/>
            </a:pPr>
            <a:r>
              <a:rPr lang="ro-RO" sz="1400" dirty="0">
                <a:effectLst/>
                <a:ea typeface="Calibri" panose="020F0502020204030204" pitchFamily="34" charset="0"/>
                <a:cs typeface="Times New Roman" panose="02020603050405020304" pitchFamily="18" charset="0"/>
              </a:rPr>
              <a:t>creșterea capacității de a crea conținut digital</a:t>
            </a:r>
            <a:r>
              <a:rPr lang="ro-RO" sz="1400" dirty="0">
                <a:ea typeface="Calibri" panose="020F0502020204030204" pitchFamily="34" charset="0"/>
                <a:cs typeface="Times New Roman" panose="02020603050405020304" pitchFamily="18" charset="0"/>
              </a:rPr>
              <a:t>;</a:t>
            </a:r>
            <a:r>
              <a:rPr lang="ro-RO" sz="1400" dirty="0">
                <a:effectLst/>
                <a:ea typeface="Calibri" panose="020F0502020204030204" pitchFamily="34" charset="0"/>
                <a:cs typeface="Times New Roman" panose="02020603050405020304" pitchFamily="18" charset="0"/>
              </a:rPr>
              <a:t> </a:t>
            </a:r>
            <a:endParaRPr lang="ro-RO" sz="1400" dirty="0">
              <a:effectLst/>
              <a:ea typeface="Calibri" panose="020F0502020204030204" pitchFamily="34" charset="0"/>
              <a:cs typeface="Times New Roman" panose="02020603050405020304" pitchFamily="18" charset="0"/>
            </a:endParaRPr>
          </a:p>
          <a:p>
            <a:pPr marL="952500" lvl="1" indent="-342900">
              <a:buFont typeface="Arial" panose="020B0604020202020204" pitchFamily="34" charset="0"/>
              <a:buChar char="•"/>
            </a:pPr>
            <a:r>
              <a:rPr lang="ro-RO" sz="1400" dirty="0">
                <a:effectLst/>
                <a:ea typeface="Calibri" panose="020F0502020204030204" pitchFamily="34" charset="0"/>
                <a:cs typeface="Times New Roman" panose="02020603050405020304" pitchFamily="18" charset="0"/>
              </a:rPr>
              <a:t>îmbunătățirea comunicării și colaborării digitale </a:t>
            </a:r>
            <a:endParaRPr lang="ro-RO" sz="1400" dirty="0">
              <a:effectLst/>
              <a:ea typeface="Calibri" panose="020F0502020204030204" pitchFamily="34" charset="0"/>
              <a:cs typeface="Times New Roman" panose="02020603050405020304" pitchFamily="18" charset="0"/>
            </a:endParaRPr>
          </a:p>
          <a:p>
            <a:pPr marL="952500" lvl="1" indent="-342900">
              <a:buFont typeface="Arial" panose="020B0604020202020204" pitchFamily="34" charset="0"/>
              <a:buChar char="•"/>
            </a:pPr>
            <a:r>
              <a:rPr lang="ro-RO" sz="1400" dirty="0">
                <a:effectLst/>
                <a:ea typeface="Calibri" panose="020F0502020204030204" pitchFamily="34" charset="0"/>
                <a:cs typeface="Times New Roman" panose="02020603050405020304" pitchFamily="18" charset="0"/>
              </a:rPr>
              <a:t>creșterea capacității de rezolvare a problemelor din mediul informatic</a:t>
            </a:r>
            <a:endParaRPr lang="ro-RO" sz="16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ro-RO" sz="1600" kern="1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o-RO" sz="1600" dirty="0">
                <a:effectLst/>
                <a:ea typeface="Calibri" panose="020F0502020204030204" pitchFamily="34" charset="0"/>
                <a:cs typeface="Times New Roman" panose="02020603050405020304" pitchFamily="18" charset="0"/>
              </a:rPr>
              <a:t>97% dintre respondenți au un </a:t>
            </a:r>
            <a:r>
              <a:rPr lang="ro-RO" sz="1600" b="1" dirty="0">
                <a:effectLst/>
                <a:ea typeface="Calibri" panose="020F0502020204030204" pitchFamily="34" charset="0"/>
                <a:cs typeface="Times New Roman" panose="02020603050405020304" pitchFamily="18" charset="0"/>
              </a:rPr>
              <a:t>nivel de satisfacție ridicat</a:t>
            </a:r>
            <a:r>
              <a:rPr lang="ro-RO" sz="1600" dirty="0">
                <a:effectLst/>
                <a:ea typeface="Calibri" panose="020F0502020204030204" pitchFamily="34" charset="0"/>
                <a:cs typeface="Times New Roman" panose="02020603050405020304" pitchFamily="18" charset="0"/>
              </a:rPr>
              <a:t> față de prestația formatorilor.</a:t>
            </a:r>
            <a:endParaRPr lang="en-GB" sz="1600" dirty="0"/>
          </a:p>
        </p:txBody>
      </p:sp>
      <p:grpSp>
        <p:nvGrpSpPr>
          <p:cNvPr id="13" name="Group 30"/>
          <p:cNvGrpSpPr/>
          <p:nvPr/>
        </p:nvGrpSpPr>
        <p:grpSpPr>
          <a:xfrm>
            <a:off x="5413620" y="3940196"/>
            <a:ext cx="6005300" cy="2896447"/>
            <a:chOff x="5097615" y="3068960"/>
            <a:chExt cx="2394828" cy="2896447"/>
          </a:xfrm>
        </p:grpSpPr>
        <p:grpSp>
          <p:nvGrpSpPr>
            <p:cNvPr id="17" name="Group 31"/>
            <p:cNvGrpSpPr/>
            <p:nvPr/>
          </p:nvGrpSpPr>
          <p:grpSpPr>
            <a:xfrm>
              <a:off x="5097615" y="3085050"/>
              <a:ext cx="2394828" cy="2880357"/>
              <a:chOff x="5097615" y="3085050"/>
              <a:chExt cx="2394828" cy="2880357"/>
            </a:xfrm>
          </p:grpSpPr>
          <p:sp>
            <p:nvSpPr>
              <p:cNvPr id="39" name="Rectangle 35"/>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6"/>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2"/>
            <p:cNvSpPr/>
            <p:nvPr/>
          </p:nvSpPr>
          <p:spPr>
            <a:xfrm>
              <a:off x="5285815" y="3068960"/>
              <a:ext cx="2015851"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Diagramă 3"/>
          <p:cNvGraphicFramePr/>
          <p:nvPr/>
        </p:nvGraphicFramePr>
        <p:xfrm>
          <a:off x="5923810" y="1275863"/>
          <a:ext cx="4864142" cy="241247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Diagramă 6"/>
          <p:cNvGraphicFramePr/>
          <p:nvPr/>
        </p:nvGraphicFramePr>
        <p:xfrm>
          <a:off x="6043124" y="4231678"/>
          <a:ext cx="4693540" cy="235310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57880" y="0"/>
            <a:ext cx="5890895" cy="1025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2" decel="50000" fill="hold" nodeType="withEffect">
                                  <p:stCondLst>
                                    <p:cond delay="60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500" fill="hold"/>
                                        <p:tgtEl>
                                          <p:spTgt spid="44"/>
                                        </p:tgtEl>
                                        <p:attrNameLst>
                                          <p:attrName>ppt_x</p:attrName>
                                        </p:attrNameLst>
                                      </p:cBhvr>
                                      <p:tavLst>
                                        <p:tav tm="0">
                                          <p:val>
                                            <p:strVal val="1+#ppt_w/2"/>
                                          </p:val>
                                        </p:tav>
                                        <p:tav tm="100000">
                                          <p:val>
                                            <p:strVal val="#ppt_x"/>
                                          </p:val>
                                        </p:tav>
                                      </p:tavLst>
                                    </p:anim>
                                    <p:anim calcmode="lin" valueType="num">
                                      <p:cBhvr additive="base">
                                        <p:cTn id="11" dur="500" fill="hold"/>
                                        <p:tgtEl>
                                          <p:spTgt spid="44"/>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1+#ppt_w/2"/>
                                          </p:val>
                                        </p:tav>
                                        <p:tav tm="100000">
                                          <p:val>
                                            <p:strVal val="#ppt_x"/>
                                          </p:val>
                                        </p:tav>
                                      </p:tavLst>
                                    </p:anim>
                                    <p:anim calcmode="lin" valueType="num">
                                      <p:cBhvr additive="base">
                                        <p:cTn id="15" dur="500" fill="hold"/>
                                        <p:tgtEl>
                                          <p:spTgt spid="5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ight Triangle 53"/>
          <p:cNvSpPr/>
          <p:nvPr/>
        </p:nvSpPr>
        <p:spPr>
          <a:xfrm rot="16200000" flipH="1">
            <a:off x="10672130" y="2155613"/>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6200000">
            <a:off x="10672130" y="318825"/>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7547" y="908839"/>
            <a:ext cx="3504950" cy="1439478"/>
          </a:xfrm>
        </p:spPr>
        <p:txBody>
          <a:bodyPr/>
          <a:lstStyle/>
          <a:p>
            <a:r>
              <a:rPr lang="ro-RO" dirty="0">
                <a:solidFill>
                  <a:schemeClr val="tx2"/>
                </a:solidFill>
              </a:rPr>
              <a:t>Satisfacția participanților</a:t>
            </a:r>
            <a:endParaRPr lang="ro-RO" dirty="0">
              <a:solidFill>
                <a:schemeClr val="tx2"/>
              </a:solidFill>
            </a:endParaRPr>
          </a:p>
        </p:txBody>
      </p:sp>
      <p:grpSp>
        <p:nvGrpSpPr>
          <p:cNvPr id="44" name="Group 43"/>
          <p:cNvGrpSpPr/>
          <p:nvPr/>
        </p:nvGrpSpPr>
        <p:grpSpPr>
          <a:xfrm>
            <a:off x="5268847" y="1006843"/>
            <a:ext cx="6104656" cy="2896447"/>
            <a:chOff x="5097615" y="3068960"/>
            <a:chExt cx="2394828" cy="2896447"/>
          </a:xfrm>
        </p:grpSpPr>
        <p:grpSp>
          <p:nvGrpSpPr>
            <p:cNvPr id="45" name="Group 44"/>
            <p:cNvGrpSpPr/>
            <p:nvPr/>
          </p:nvGrpSpPr>
          <p:grpSpPr>
            <a:xfrm>
              <a:off x="5097615" y="3085050"/>
              <a:ext cx="2394828" cy="2880357"/>
              <a:chOff x="5097615" y="3085050"/>
              <a:chExt cx="2394828" cy="2880357"/>
            </a:xfrm>
          </p:grpSpPr>
          <p:sp>
            <p:nvSpPr>
              <p:cNvPr id="48" name="Rectangle 47"/>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5285815" y="3068960"/>
              <a:ext cx="2015851" cy="21602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0"/>
          <p:cNvGrpSpPr/>
          <p:nvPr/>
        </p:nvGrpSpPr>
        <p:grpSpPr>
          <a:xfrm>
            <a:off x="5268847" y="3958009"/>
            <a:ext cx="6154157" cy="2896447"/>
            <a:chOff x="5097615" y="3068960"/>
            <a:chExt cx="2396583" cy="2896447"/>
          </a:xfrm>
        </p:grpSpPr>
        <p:grpSp>
          <p:nvGrpSpPr>
            <p:cNvPr id="17" name="Group 31"/>
            <p:cNvGrpSpPr/>
            <p:nvPr/>
          </p:nvGrpSpPr>
          <p:grpSpPr>
            <a:xfrm>
              <a:off x="5097615" y="3085050"/>
              <a:ext cx="2396583" cy="2880357"/>
              <a:chOff x="5097615" y="3085050"/>
              <a:chExt cx="2396583" cy="2880357"/>
            </a:xfrm>
          </p:grpSpPr>
          <p:sp>
            <p:nvSpPr>
              <p:cNvPr id="39" name="Rectangle 35"/>
              <p:cNvSpPr/>
              <p:nvPr/>
            </p:nvSpPr>
            <p:spPr>
              <a:xfrm>
                <a:off x="5097615" y="3301075"/>
                <a:ext cx="2396583"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6"/>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2"/>
            <p:cNvSpPr/>
            <p:nvPr/>
          </p:nvSpPr>
          <p:spPr>
            <a:xfrm>
              <a:off x="5285815" y="3068960"/>
              <a:ext cx="2015851"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Diagramă 4"/>
          <p:cNvGraphicFramePr/>
          <p:nvPr/>
        </p:nvGraphicFramePr>
        <p:xfrm>
          <a:off x="5748589" y="1238957"/>
          <a:ext cx="5141280" cy="26643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Diagramă 2"/>
          <p:cNvGraphicFramePr/>
          <p:nvPr/>
        </p:nvGraphicFramePr>
        <p:xfrm>
          <a:off x="6166420" y="4277729"/>
          <a:ext cx="4464496" cy="2175607"/>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tăText 3"/>
          <p:cNvSpPr txBox="1"/>
          <p:nvPr/>
        </p:nvSpPr>
        <p:spPr>
          <a:xfrm>
            <a:off x="549796" y="2650539"/>
            <a:ext cx="4361890" cy="3046988"/>
          </a:xfrm>
          <a:prstGeom prst="rect">
            <a:avLst/>
          </a:prstGeom>
          <a:noFill/>
        </p:spPr>
        <p:txBody>
          <a:bodyPr wrap="square">
            <a:spAutoFit/>
          </a:bodyPr>
          <a:lstStyle/>
          <a:p>
            <a:pPr marL="285750" indent="-285750">
              <a:buFont typeface="Arial" panose="020B0604020202020204" pitchFamily="34" charset="0"/>
              <a:buChar char="•"/>
            </a:pPr>
            <a:r>
              <a:rPr lang="ro-RO" sz="1600" dirty="0">
                <a:ea typeface="Calibri" panose="020F0502020204030204" pitchFamily="34" charset="0"/>
                <a:cs typeface="Times New Roman" panose="02020603050405020304" pitchFamily="18" charset="0"/>
              </a:rPr>
              <a:t>97% dintre participanți s-au declarat mulțumiți sau foarte mulțumiți de </a:t>
            </a:r>
            <a:r>
              <a:rPr lang="ro-RO" sz="1600" b="1" dirty="0">
                <a:ea typeface="Calibri" panose="020F0502020204030204" pitchFamily="34" charset="0"/>
                <a:cs typeface="Times New Roman" panose="02020603050405020304" pitchFamily="18" charset="0"/>
              </a:rPr>
              <a:t>funcționalitatea platformei</a:t>
            </a:r>
            <a:r>
              <a:rPr lang="ro-RO" sz="1600" dirty="0">
                <a:ea typeface="Calibri" panose="020F0502020204030204" pitchFamily="34" charset="0"/>
                <a:cs typeface="Times New Roman" panose="02020603050405020304" pitchFamily="18" charset="0"/>
              </a:rPr>
              <a:t> de învățare  utilizată în cadrul intervenției;</a:t>
            </a:r>
            <a:endParaRPr lang="ro-RO" sz="16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ro-RO" sz="16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o-RO" sz="1600" dirty="0">
                <a:effectLst/>
                <a:ea typeface="Calibri" panose="020F0502020204030204" pitchFamily="34" charset="0"/>
                <a:cs typeface="Times New Roman" panose="02020603050405020304" pitchFamily="18" charset="0"/>
              </a:rPr>
              <a:t>98% au declarat un nivel ridicat sau foarte ridicat de satisfacție față de </a:t>
            </a:r>
            <a:r>
              <a:rPr lang="ro-RO" sz="1600" b="1" dirty="0">
                <a:effectLst/>
                <a:ea typeface="Calibri" panose="020F0502020204030204" pitchFamily="34" charset="0"/>
                <a:cs typeface="Times New Roman" panose="02020603050405020304" pitchFamily="18" charset="0"/>
              </a:rPr>
              <a:t>calitatea organizări</a:t>
            </a:r>
            <a:r>
              <a:rPr lang="ro-RO" sz="1600" dirty="0">
                <a:effectLst/>
                <a:ea typeface="Calibri" panose="020F0502020204030204" pitchFamily="34" charset="0"/>
                <a:cs typeface="Times New Roman" panose="02020603050405020304" pitchFamily="18" charset="0"/>
              </a:rPr>
              <a:t>;</a:t>
            </a:r>
            <a:endParaRPr lang="ro-RO"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ro-RO"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o-RO" sz="1600" dirty="0">
                <a:effectLst/>
                <a:ea typeface="Calibri" panose="020F0502020204030204" pitchFamily="34" charset="0"/>
                <a:cs typeface="Times New Roman" panose="02020603050405020304" pitchFamily="18" charset="0"/>
              </a:rPr>
              <a:t>94% apreciază că programul de formare pe care l-au parcurs a răspuns în </a:t>
            </a:r>
            <a:r>
              <a:rPr lang="ro-RO" sz="1600" b="1" dirty="0">
                <a:effectLst/>
                <a:ea typeface="Calibri" panose="020F0502020204030204" pitchFamily="34" charset="0"/>
                <a:cs typeface="Times New Roman" panose="02020603050405020304" pitchFamily="18" charset="0"/>
              </a:rPr>
              <a:t>mare sau foarte mare măsură așteptărilor inițiale</a:t>
            </a:r>
            <a:r>
              <a:rPr lang="ro-RO" sz="1600" dirty="0">
                <a:effectLst/>
                <a:ea typeface="Calibri" panose="020F0502020204030204" pitchFamily="34" charset="0"/>
                <a:cs typeface="Times New Roman" panose="02020603050405020304" pitchFamily="18" charset="0"/>
              </a:rPr>
              <a:t>.</a:t>
            </a:r>
            <a:r>
              <a:rPr lang="en-GB" sz="1600" dirty="0">
                <a:effectLst/>
              </a:rPr>
              <a:t> </a:t>
            </a:r>
            <a:endParaRPr lang="en-GB" sz="16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97835" y="-9525"/>
            <a:ext cx="5774690" cy="1005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2" decel="50000" fill="hold" nodeType="withEffect">
                                  <p:stCondLst>
                                    <p:cond delay="60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500" fill="hold"/>
                                        <p:tgtEl>
                                          <p:spTgt spid="44"/>
                                        </p:tgtEl>
                                        <p:attrNameLst>
                                          <p:attrName>ppt_x</p:attrName>
                                        </p:attrNameLst>
                                      </p:cBhvr>
                                      <p:tavLst>
                                        <p:tav tm="0">
                                          <p:val>
                                            <p:strVal val="1+#ppt_w/2"/>
                                          </p:val>
                                        </p:tav>
                                        <p:tav tm="100000">
                                          <p:val>
                                            <p:strVal val="#ppt_x"/>
                                          </p:val>
                                        </p:tav>
                                      </p:tavLst>
                                    </p:anim>
                                    <p:anim calcmode="lin" valueType="num">
                                      <p:cBhvr additive="base">
                                        <p:cTn id="11" dur="500" fill="hold"/>
                                        <p:tgtEl>
                                          <p:spTgt spid="44"/>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1+#ppt_w/2"/>
                                          </p:val>
                                        </p:tav>
                                        <p:tav tm="100000">
                                          <p:val>
                                            <p:strVal val="#ppt_x"/>
                                          </p:val>
                                        </p:tav>
                                      </p:tavLst>
                                    </p:anim>
                                    <p:anim calcmode="lin" valueType="num">
                                      <p:cBhvr additive="base">
                                        <p:cTn id="15" dur="500" fill="hold"/>
                                        <p:tgtEl>
                                          <p:spTgt spid="5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lose-up of a blue and white background&#10;&#10;Description automatically generated"/>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l="30783" r="30783"/>
          <a:stretch>
            <a:fillRect/>
          </a:stretch>
        </p:blipFill>
        <p:spPr>
          <a:solidFill>
            <a:schemeClr val="bg1">
              <a:lumMod val="85000"/>
            </a:schemeClr>
          </a:solidFill>
        </p:spPr>
      </p:pic>
      <p:sp>
        <p:nvSpPr>
          <p:cNvPr id="30" name="Right Triangle 29"/>
          <p:cNvSpPr/>
          <p:nvPr/>
        </p:nvSpPr>
        <p:spPr>
          <a:xfrm flipH="1">
            <a:off x="7534569" y="5339138"/>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p:cNvSpPr/>
          <p:nvPr/>
        </p:nvSpPr>
        <p:spPr>
          <a:xfrm>
            <a:off x="9861985" y="5339138"/>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9836" y="1268760"/>
            <a:ext cx="6192688" cy="46805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909843" y="-247716"/>
            <a:ext cx="3888429" cy="1692184"/>
          </a:xfrm>
        </p:spPr>
        <p:txBody>
          <a:bodyPr/>
          <a:lstStyle/>
          <a:p>
            <a:r>
              <a:rPr lang="ro-RO" dirty="0">
                <a:solidFill>
                  <a:schemeClr val="accent1">
                    <a:lumMod val="50000"/>
                  </a:schemeClr>
                </a:solidFill>
              </a:rPr>
              <a:t>Beneficii</a:t>
            </a:r>
            <a:endParaRPr lang="en-US" dirty="0">
              <a:solidFill>
                <a:schemeClr val="accent1">
                  <a:lumMod val="50000"/>
                </a:schemeClr>
              </a:solidFill>
            </a:endParaRPr>
          </a:p>
        </p:txBody>
      </p:sp>
      <p:sp>
        <p:nvSpPr>
          <p:cNvPr id="13" name="Rectangle 12"/>
          <p:cNvSpPr/>
          <p:nvPr/>
        </p:nvSpPr>
        <p:spPr>
          <a:xfrm>
            <a:off x="7390553" y="1484784"/>
            <a:ext cx="3888435" cy="86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62564" y="1556792"/>
            <a:ext cx="720080" cy="72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800" b="1" dirty="0">
                <a:solidFill>
                  <a:srgbClr val="FFC000"/>
                </a:solidFill>
              </a:rPr>
              <a:t>-56</a:t>
            </a:r>
            <a:endParaRPr lang="en-US" sz="1800" b="1" dirty="0">
              <a:solidFill>
                <a:srgbClr val="FFC000"/>
              </a:solidFill>
            </a:endParaRPr>
          </a:p>
        </p:txBody>
      </p:sp>
      <p:sp>
        <p:nvSpPr>
          <p:cNvPr id="15" name="Rectangle 14"/>
          <p:cNvSpPr/>
          <p:nvPr/>
        </p:nvSpPr>
        <p:spPr>
          <a:xfrm>
            <a:off x="8182644" y="1556792"/>
            <a:ext cx="3600400" cy="720080"/>
          </a:xfrm>
          <a:prstGeom prst="rect">
            <a:avLst/>
          </a:prstGeom>
          <a:gradFill flip="none" rotWithShape="1">
            <a:gsLst>
              <a:gs pos="0">
                <a:schemeClr val="accent2">
                  <a:lumMod val="20000"/>
                  <a:lumOff val="80000"/>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362664" y="1628800"/>
            <a:ext cx="3240360" cy="584775"/>
          </a:xfrm>
          <a:prstGeom prst="rect">
            <a:avLst/>
          </a:prstGeom>
          <a:noFill/>
        </p:spPr>
        <p:txBody>
          <a:bodyPr wrap="square" rtlCol="0">
            <a:spAutoFit/>
          </a:bodyPr>
          <a:lstStyle/>
          <a:p>
            <a:r>
              <a:rPr lang="ro-RO" sz="1600" dirty="0"/>
              <a:t>Mil. euro povara administrativă a companiilor</a:t>
            </a:r>
            <a:endParaRPr lang="en-US" sz="1600" dirty="0"/>
          </a:p>
        </p:txBody>
      </p:sp>
      <p:sp>
        <p:nvSpPr>
          <p:cNvPr id="17" name="Rectangle 16"/>
          <p:cNvSpPr/>
          <p:nvPr/>
        </p:nvSpPr>
        <p:spPr>
          <a:xfrm>
            <a:off x="7390553" y="2558743"/>
            <a:ext cx="3888435" cy="86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2564" y="2630751"/>
            <a:ext cx="720080" cy="72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800" b="1" dirty="0">
                <a:solidFill>
                  <a:srgbClr val="FFC000"/>
                </a:solidFill>
              </a:rPr>
              <a:t>-142</a:t>
            </a:r>
            <a:endParaRPr lang="en-US" sz="1800" b="1" dirty="0">
              <a:solidFill>
                <a:srgbClr val="FFC000"/>
              </a:solidFill>
            </a:endParaRPr>
          </a:p>
        </p:txBody>
      </p:sp>
      <p:sp>
        <p:nvSpPr>
          <p:cNvPr id="19" name="Rectangle 18"/>
          <p:cNvSpPr/>
          <p:nvPr/>
        </p:nvSpPr>
        <p:spPr>
          <a:xfrm>
            <a:off x="8182644" y="2630751"/>
            <a:ext cx="3600400" cy="720080"/>
          </a:xfrm>
          <a:prstGeom prst="rect">
            <a:avLst/>
          </a:prstGeom>
          <a:gradFill flip="none" rotWithShape="1">
            <a:gsLst>
              <a:gs pos="0">
                <a:schemeClr val="accent2">
                  <a:lumMod val="20000"/>
                  <a:lumOff val="80000"/>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62664" y="2708920"/>
            <a:ext cx="3240360" cy="584775"/>
          </a:xfrm>
          <a:prstGeom prst="rect">
            <a:avLst/>
          </a:prstGeom>
          <a:noFill/>
        </p:spPr>
        <p:txBody>
          <a:bodyPr wrap="square" rtlCol="0">
            <a:spAutoFit/>
          </a:bodyPr>
          <a:lstStyle/>
          <a:p>
            <a:r>
              <a:rPr lang="ro-RO" sz="1600" dirty="0"/>
              <a:t>Mil. euro costul muncii în companii</a:t>
            </a:r>
            <a:endParaRPr lang="en-US" sz="1600" dirty="0"/>
          </a:p>
        </p:txBody>
      </p:sp>
      <p:sp>
        <p:nvSpPr>
          <p:cNvPr id="21" name="Rectangle 20"/>
          <p:cNvSpPr/>
          <p:nvPr/>
        </p:nvSpPr>
        <p:spPr>
          <a:xfrm>
            <a:off x="7390553" y="3861048"/>
            <a:ext cx="3888435" cy="86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62564" y="3933056"/>
            <a:ext cx="720080" cy="7200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800" b="1" dirty="0">
                <a:solidFill>
                  <a:srgbClr val="FFC000"/>
                </a:solidFill>
              </a:rPr>
              <a:t>-188</a:t>
            </a:r>
            <a:endParaRPr lang="en-US" sz="1800" b="1" dirty="0">
              <a:solidFill>
                <a:srgbClr val="FFC000"/>
              </a:solidFill>
            </a:endParaRPr>
          </a:p>
        </p:txBody>
      </p:sp>
      <p:sp>
        <p:nvSpPr>
          <p:cNvPr id="23" name="Rectangle 22"/>
          <p:cNvSpPr/>
          <p:nvPr/>
        </p:nvSpPr>
        <p:spPr>
          <a:xfrm>
            <a:off x="8182644" y="3933056"/>
            <a:ext cx="3600400" cy="720080"/>
          </a:xfrm>
          <a:prstGeom prst="rect">
            <a:avLst/>
          </a:prstGeom>
          <a:gradFill flip="none" rotWithShape="1">
            <a:gsLst>
              <a:gs pos="0">
                <a:schemeClr val="accent2">
                  <a:lumMod val="20000"/>
                  <a:lumOff val="80000"/>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362664" y="4005064"/>
            <a:ext cx="3240360" cy="584775"/>
          </a:xfrm>
          <a:prstGeom prst="rect">
            <a:avLst/>
          </a:prstGeom>
          <a:noFill/>
        </p:spPr>
        <p:txBody>
          <a:bodyPr wrap="square" rtlCol="0">
            <a:spAutoFit/>
          </a:bodyPr>
          <a:lstStyle/>
          <a:p>
            <a:r>
              <a:rPr lang="ro-RO" sz="1600" dirty="0"/>
              <a:t>Mil euro povara administrativă a populației</a:t>
            </a:r>
            <a:endParaRPr lang="en-US" sz="1600" dirty="0"/>
          </a:p>
        </p:txBody>
      </p:sp>
      <p:sp>
        <p:nvSpPr>
          <p:cNvPr id="2" name="CasetăText 1"/>
          <p:cNvSpPr txBox="1"/>
          <p:nvPr/>
        </p:nvSpPr>
        <p:spPr>
          <a:xfrm>
            <a:off x="1269876" y="1607682"/>
            <a:ext cx="5544616" cy="830997"/>
          </a:xfrm>
          <a:prstGeom prst="rect">
            <a:avLst/>
          </a:prstGeom>
          <a:noFill/>
          <a:ln>
            <a:solidFill>
              <a:schemeClr val="accent3">
                <a:lumMod val="75000"/>
              </a:schemeClr>
            </a:solidFill>
          </a:ln>
        </p:spPr>
        <p:txBody>
          <a:bodyPr wrap="square">
            <a:spAutoFit/>
          </a:bodyPr>
          <a:lstStyle/>
          <a:p>
            <a:r>
              <a:rPr lang="ro-R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84%</a:t>
            </a:r>
            <a:r>
              <a:rPr lang="ro-R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dintre reprezentanții mediului de afaceri apreciază că în, in ultimul an comunicarea online cu instituțiile administrației publice a salvat timp, în medie 5,67 ore:</a:t>
            </a:r>
            <a:endParaRPr lang="en-GB" sz="1600" dirty="0">
              <a:solidFill>
                <a:schemeClr val="bg1"/>
              </a:solidFill>
            </a:endParaRPr>
          </a:p>
        </p:txBody>
      </p:sp>
      <p:sp>
        <p:nvSpPr>
          <p:cNvPr id="4" name="CasetăText 3"/>
          <p:cNvSpPr txBox="1"/>
          <p:nvPr/>
        </p:nvSpPr>
        <p:spPr>
          <a:xfrm>
            <a:off x="1269876" y="2686395"/>
            <a:ext cx="5544616" cy="830997"/>
          </a:xfrm>
          <a:prstGeom prst="rect">
            <a:avLst/>
          </a:prstGeom>
          <a:noFill/>
          <a:ln>
            <a:solidFill>
              <a:schemeClr val="accent3">
                <a:lumMod val="75000"/>
              </a:schemeClr>
            </a:solidFill>
          </a:ln>
        </p:spPr>
        <p:txBody>
          <a:bodyPr wrap="square">
            <a:spAutoFit/>
          </a:bodyPr>
          <a:lstStyle/>
          <a:p>
            <a:r>
              <a:rPr lang="ro-R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94%</a:t>
            </a:r>
            <a:r>
              <a:rPr lang="ro-R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antreprenorii intervievați declară că suplimentar costurilor de timp (resursă umană) procesul de informatizare a comunicării a salvat și bani;</a:t>
            </a:r>
            <a:endParaRPr lang="en-GB" sz="1600" dirty="0">
              <a:solidFill>
                <a:schemeClr val="bg1"/>
              </a:solidFill>
            </a:endParaRPr>
          </a:p>
        </p:txBody>
      </p:sp>
      <p:sp>
        <p:nvSpPr>
          <p:cNvPr id="5" name="CasetăText 4"/>
          <p:cNvSpPr txBox="1"/>
          <p:nvPr/>
        </p:nvSpPr>
        <p:spPr>
          <a:xfrm>
            <a:off x="1269876" y="3782179"/>
            <a:ext cx="5544616" cy="584775"/>
          </a:xfrm>
          <a:prstGeom prst="rect">
            <a:avLst/>
          </a:prstGeom>
          <a:noFill/>
          <a:ln>
            <a:solidFill>
              <a:schemeClr val="accent3">
                <a:lumMod val="75000"/>
              </a:schemeClr>
            </a:solidFill>
          </a:ln>
        </p:spPr>
        <p:txBody>
          <a:bodyPr wrap="square">
            <a:spAutoFit/>
          </a:bodyPr>
          <a:lstStyle/>
          <a:p>
            <a:r>
              <a:rPr lang="ro-R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83%</a:t>
            </a:r>
            <a:r>
              <a:rPr lang="ro-R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populația generală a salvat timp datorită comunicării online cu autoritățile administrației publice;</a:t>
            </a:r>
            <a:endParaRPr lang="en-GB" sz="1600" dirty="0">
              <a:solidFill>
                <a:schemeClr val="bg1"/>
              </a:solidFill>
            </a:endParaRPr>
          </a:p>
        </p:txBody>
      </p:sp>
      <p:sp>
        <p:nvSpPr>
          <p:cNvPr id="7" name="CasetăText 6"/>
          <p:cNvSpPr txBox="1"/>
          <p:nvPr/>
        </p:nvSpPr>
        <p:spPr>
          <a:xfrm>
            <a:off x="1269876" y="4596387"/>
            <a:ext cx="5544616" cy="584775"/>
          </a:xfrm>
          <a:prstGeom prst="rect">
            <a:avLst/>
          </a:prstGeom>
          <a:noFill/>
          <a:ln>
            <a:solidFill>
              <a:schemeClr val="accent3">
                <a:lumMod val="75000"/>
              </a:schemeClr>
            </a:solidFill>
          </a:ln>
        </p:spPr>
        <p:txBody>
          <a:bodyPr wrap="square">
            <a:spAutoFit/>
          </a:bodyPr>
          <a:lstStyle/>
          <a:p>
            <a:r>
              <a:rPr lang="ro-RO"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87%</a:t>
            </a:r>
            <a:r>
              <a:rPr lang="ro-R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populația generală și 92% din populația vulnerabilă declară ce datorită comunicării online au salvat bani. </a:t>
            </a:r>
            <a:endParaRPr lang="en-GB" sz="1600" dirty="0">
              <a:solidFill>
                <a:schemeClr val="bg1"/>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01845" y="0"/>
            <a:ext cx="6744335" cy="1174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decel="50000" fill="hold" grpId="0"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4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16" presetClass="entr" presetSubtype="42"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Effect transition="in" filter="barn(outHorizontal)">
                                      <p:cBhvr>
                                        <p:cTn id="23" dur="500"/>
                                        <p:tgtEl>
                                          <p:spTgt spid="11"/>
                                        </p:tgtEl>
                                      </p:cBhvr>
                                    </p:animEffect>
                                  </p:childTnLst>
                                </p:cTn>
                              </p:par>
                              <p:par>
                                <p:cTn id="24" presetID="53" presetClass="entr" presetSubtype="16" fill="hold" grpId="0" nodeType="withEffect">
                                  <p:stCondLst>
                                    <p:cond delay="4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8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22" presetClass="entr" presetSubtype="8" fill="hold" grpId="0" nodeType="withEffect">
                                  <p:stCondLst>
                                    <p:cond delay="120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par>
                                <p:cTn id="48" presetID="10" presetClass="entr" presetSubtype="0" fill="hold" grpId="0" nodeType="withEffect">
                                  <p:stCondLst>
                                    <p:cond delay="8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120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6" grpId="0" animBg="1"/>
      <p:bldP spid="11" grpId="0"/>
      <p:bldP spid="14" grpId="0" animBg="1"/>
      <p:bldP spid="15" grpId="0" animBg="1"/>
      <p:bldP spid="16" grpId="0"/>
      <p:bldP spid="18" grpId="0" animBg="1"/>
      <p:bldP spid="19" grpId="0" animBg="1"/>
      <p:bldP spid="20" grpId="0"/>
      <p:bldP spid="22" grpId="0" animBg="1"/>
      <p:bldP spid="23"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p:cNvSpPr/>
          <p:nvPr/>
        </p:nvSpPr>
        <p:spPr>
          <a:xfrm rot="5400000" flipH="1">
            <a:off x="659087" y="4591027"/>
            <a:ext cx="1607886" cy="2926060"/>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Pentagon 29"/>
          <p:cNvSpPr/>
          <p:nvPr/>
        </p:nvSpPr>
        <p:spPr>
          <a:xfrm rot="16200000">
            <a:off x="6605465" y="1261765"/>
            <a:ext cx="5072312" cy="6094411"/>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399964" y="3839455"/>
            <a:ext cx="576064" cy="3005672"/>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217864" y="4293095"/>
            <a:ext cx="576064" cy="255203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035764" y="4033300"/>
            <a:ext cx="576064" cy="2811827"/>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111477" y="3839455"/>
            <a:ext cx="576064" cy="3005672"/>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929377" y="4293095"/>
            <a:ext cx="576064" cy="255203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47277" y="4077073"/>
            <a:ext cx="576064" cy="2768054"/>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565178" y="3457235"/>
            <a:ext cx="576064" cy="3387892"/>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p:cNvSpPr/>
          <p:nvPr/>
        </p:nvSpPr>
        <p:spPr>
          <a:xfrm rot="16200000">
            <a:off x="8999052" y="267462"/>
            <a:ext cx="3424368" cy="2955178"/>
          </a:xfrm>
          <a:prstGeom prst="triangle">
            <a:avLst>
              <a:gd name="adj" fmla="val 5232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flipH="1">
            <a:off x="6094412" y="4869160"/>
            <a:ext cx="3046829" cy="198884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a:off x="9141996" y="4869160"/>
            <a:ext cx="3046829" cy="1988840"/>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p:cNvSpPr>
            <a:spLocks noGrp="1"/>
          </p:cNvSpPr>
          <p:nvPr>
            <p:ph type="ctrTitle"/>
          </p:nvPr>
        </p:nvSpPr>
        <p:spPr>
          <a:xfrm>
            <a:off x="515764" y="3585862"/>
            <a:ext cx="5096256" cy="1446215"/>
          </a:xfrm>
        </p:spPr>
        <p:txBody>
          <a:bodyPr>
            <a:normAutofit fontScale="90000"/>
          </a:bodyPr>
          <a:lstStyle/>
          <a:p>
            <a:pPr algn="ctr"/>
            <a: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t>LOTUL II: </a:t>
            </a:r>
            <a:b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br>
            <a:r>
              <a:rPr lang="ro-RO" sz="2700" b="0"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Servicii de formare (instruire, testare și certificare) pentru dezvoltarea de competențe de leadership și talent management în contextul noilor tehnologii și al transformărilor digitale, și servicii conexe, pentru un grup țintă format din 2.500 de funcționari  publici de conducere, bărbați și femei, din toate categoriile de vârstă, la nivel național</a:t>
            </a: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255645" y="81280"/>
            <a:ext cx="6352540" cy="11055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750" fill="hold"/>
                                        <p:tgtEl>
                                          <p:spTgt spid="49"/>
                                        </p:tgtEl>
                                        <p:attrNameLst>
                                          <p:attrName>ppt_x</p:attrName>
                                        </p:attrNameLst>
                                      </p:cBhvr>
                                      <p:tavLst>
                                        <p:tav tm="0">
                                          <p:val>
                                            <p:strVal val="0-#ppt_w/2"/>
                                          </p:val>
                                        </p:tav>
                                        <p:tav tm="100000">
                                          <p:val>
                                            <p:strVal val="#ppt_x"/>
                                          </p:val>
                                        </p:tav>
                                      </p:tavLst>
                                    </p:anim>
                                    <p:anim calcmode="lin" valueType="num">
                                      <p:cBhvr additive="base">
                                        <p:cTn id="11" dur="750" fill="hold"/>
                                        <p:tgtEl>
                                          <p:spTgt spid="49"/>
                                        </p:tgtEl>
                                        <p:attrNameLst>
                                          <p:attrName>ppt_y</p:attrName>
                                        </p:attrNameLst>
                                      </p:cBhvr>
                                      <p:tavLst>
                                        <p:tav tm="0">
                                          <p:val>
                                            <p:strVal val="1+#ppt_h/2"/>
                                          </p:val>
                                        </p:tav>
                                        <p:tav tm="100000">
                                          <p:val>
                                            <p:strVal val="#ppt_y"/>
                                          </p:val>
                                        </p:tav>
                                      </p:tavLst>
                                    </p:anim>
                                  </p:childTnLst>
                                </p:cTn>
                              </p:par>
                              <p:par>
                                <p:cTn id="12" presetID="2" presetClass="entr" presetSubtype="4" decel="50000" fill="hold" grpId="0" nodeType="withEffect">
                                  <p:stCondLst>
                                    <p:cond delay="30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par>
                                <p:cTn id="16" presetID="2" presetClass="entr" presetSubtype="4" decel="50000" fill="hold" grpId="0" nodeType="withEffect">
                                  <p:stCondLst>
                                    <p:cond delay="50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decel="50000" fill="hold" grpId="0" nodeType="withEffect">
                                  <p:stCondLst>
                                    <p:cond delay="7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2" decel="50000" fill="hold" grpId="0" nodeType="withEffect">
                                  <p:stCondLst>
                                    <p:cond delay="4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1+#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12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14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0" grpId="0" animBg="1"/>
      <p:bldP spid="37" grpId="0" animBg="1"/>
      <p:bldP spid="38" grpId="0" animBg="1"/>
      <p:bldP spid="39" grpId="0" animBg="1"/>
      <p:bldP spid="33" grpId="0" animBg="1"/>
      <p:bldP spid="34" grpId="0" animBg="1"/>
      <p:bldP spid="35" grpId="0" animBg="1"/>
      <p:bldP spid="36" grpId="0" animBg="1"/>
      <p:bldP spid="31" grpId="0" animBg="1"/>
      <p:bldP spid="27" grpId="0" animBg="1"/>
      <p:bldP spid="28"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0751" y="980728"/>
            <a:ext cx="10942296" cy="4680520"/>
          </a:xfrm>
          <a:prstGeom prst="rect">
            <a:avLst/>
          </a:prstGeom>
          <a:noFill/>
        </p:spPr>
      </p:pic>
      <p:sp>
        <p:nvSpPr>
          <p:cNvPr id="3" name="Titlu 1"/>
          <p:cNvSpPr txBox="1"/>
          <p:nvPr/>
        </p:nvSpPr>
        <p:spPr>
          <a:xfrm>
            <a:off x="549751" y="980274"/>
            <a:ext cx="10969943" cy="711081"/>
          </a:xfrm>
          <a:prstGeom prst="rect">
            <a:avLst/>
          </a:prstGeom>
        </p:spPr>
        <p:txBody>
          <a:bodyPr/>
          <a:lstStyle>
            <a:lvl1pPr algn="l" defTabSz="1219200"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Indicatori de proiect</a:t>
            </a:r>
            <a:endParaRPr lang="en-GB" dirty="0"/>
          </a:p>
        </p:txBody>
      </p:sp>
      <p:sp>
        <p:nvSpPr>
          <p:cNvPr id="7" name="Right Triangle 29"/>
          <p:cNvSpPr/>
          <p:nvPr/>
        </p:nvSpPr>
        <p:spPr>
          <a:xfrm flipH="1">
            <a:off x="3148959" y="5339138"/>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30"/>
          <p:cNvSpPr/>
          <p:nvPr/>
        </p:nvSpPr>
        <p:spPr>
          <a:xfrm>
            <a:off x="5469500" y="5339138"/>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46170" y="-27940"/>
            <a:ext cx="5723255" cy="9963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5"/>
          <p:cNvSpPr>
            <a:spLocks noEditPoints="1"/>
          </p:cNvSpPr>
          <p:nvPr/>
        </p:nvSpPr>
        <p:spPr bwMode="auto">
          <a:xfrm>
            <a:off x="5105667" y="1759652"/>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solidFill>
            <a:srgbClr val="8E3728"/>
          </a:solidFill>
          <a:ln w="9525">
            <a:noFill/>
            <a:round/>
          </a:ln>
        </p:spPr>
        <p:txBody>
          <a:bodyPr vert="horz" wrap="square" lIns="91440" tIns="45720" rIns="91440" bIns="45720" numCol="1" anchor="t" anchorCtr="0" compatLnSpc="1"/>
          <a:lstStyle/>
          <a:p>
            <a:endParaRPr lang="en-IN" sz="2000">
              <a:solidFill>
                <a:prstClr val="black"/>
              </a:solidFill>
              <a:latin typeface="Calibri" panose="020F0502020204030204"/>
            </a:endParaRPr>
          </a:p>
        </p:txBody>
      </p:sp>
      <p:sp>
        <p:nvSpPr>
          <p:cNvPr id="65" name="Freeform 6"/>
          <p:cNvSpPr>
            <a:spLocks noEditPoints="1"/>
          </p:cNvSpPr>
          <p:nvPr/>
        </p:nvSpPr>
        <p:spPr bwMode="auto">
          <a:xfrm>
            <a:off x="5105667" y="1759652"/>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gradFill>
            <a:gsLst>
              <a:gs pos="4000">
                <a:srgbClr val="173F5F">
                  <a:lumMod val="60000"/>
                  <a:lumOff val="40000"/>
                </a:srgbClr>
              </a:gs>
              <a:gs pos="100000">
                <a:srgbClr val="173F5F"/>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66" name="Freeform 7"/>
          <p:cNvSpPr>
            <a:spLocks noEditPoints="1"/>
          </p:cNvSpPr>
          <p:nvPr/>
        </p:nvSpPr>
        <p:spPr bwMode="auto">
          <a:xfrm>
            <a:off x="5192965" y="1846949"/>
            <a:ext cx="2162495" cy="2164987"/>
          </a:xfrm>
          <a:custGeom>
            <a:avLst/>
            <a:gdLst>
              <a:gd name="T0" fmla="*/ 486 w 971"/>
              <a:gd name="T1" fmla="*/ 0 h 971"/>
              <a:gd name="T2" fmla="*/ 0 w 971"/>
              <a:gd name="T3" fmla="*/ 486 h 971"/>
              <a:gd name="T4" fmla="*/ 486 w 971"/>
              <a:gd name="T5" fmla="*/ 971 h 971"/>
              <a:gd name="T6" fmla="*/ 971 w 971"/>
              <a:gd name="T7" fmla="*/ 486 h 971"/>
              <a:gd name="T8" fmla="*/ 486 w 971"/>
              <a:gd name="T9" fmla="*/ 0 h 971"/>
              <a:gd name="T10" fmla="*/ 486 w 971"/>
              <a:gd name="T11" fmla="*/ 815 h 971"/>
              <a:gd name="T12" fmla="*/ 156 w 971"/>
              <a:gd name="T13" fmla="*/ 486 h 971"/>
              <a:gd name="T14" fmla="*/ 486 w 971"/>
              <a:gd name="T15" fmla="*/ 156 h 971"/>
              <a:gd name="T16" fmla="*/ 815 w 971"/>
              <a:gd name="T17" fmla="*/ 486 h 971"/>
              <a:gd name="T18" fmla="*/ 486 w 971"/>
              <a:gd name="T19" fmla="*/ 81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971">
                <a:moveTo>
                  <a:pt x="486" y="0"/>
                </a:moveTo>
                <a:cubicBezTo>
                  <a:pt x="218" y="0"/>
                  <a:pt x="0" y="218"/>
                  <a:pt x="0" y="486"/>
                </a:cubicBezTo>
                <a:cubicBezTo>
                  <a:pt x="0" y="754"/>
                  <a:pt x="218" y="971"/>
                  <a:pt x="486" y="971"/>
                </a:cubicBezTo>
                <a:cubicBezTo>
                  <a:pt x="754" y="971"/>
                  <a:pt x="971" y="754"/>
                  <a:pt x="971" y="486"/>
                </a:cubicBezTo>
                <a:cubicBezTo>
                  <a:pt x="971" y="218"/>
                  <a:pt x="754" y="0"/>
                  <a:pt x="486" y="0"/>
                </a:cubicBezTo>
                <a:close/>
                <a:moveTo>
                  <a:pt x="486" y="815"/>
                </a:moveTo>
                <a:cubicBezTo>
                  <a:pt x="304" y="815"/>
                  <a:pt x="156" y="668"/>
                  <a:pt x="156" y="486"/>
                </a:cubicBezTo>
                <a:cubicBezTo>
                  <a:pt x="156" y="304"/>
                  <a:pt x="304" y="156"/>
                  <a:pt x="486" y="156"/>
                </a:cubicBezTo>
                <a:cubicBezTo>
                  <a:pt x="668" y="156"/>
                  <a:pt x="815" y="304"/>
                  <a:pt x="815" y="486"/>
                </a:cubicBezTo>
                <a:cubicBezTo>
                  <a:pt x="815" y="668"/>
                  <a:pt x="668" y="815"/>
                  <a:pt x="486" y="815"/>
                </a:cubicBezTo>
                <a:close/>
              </a:path>
            </a:pathLst>
          </a:custGeom>
          <a:gradFill>
            <a:gsLst>
              <a:gs pos="4000">
                <a:srgbClr val="20639B">
                  <a:lumMod val="60000"/>
                  <a:lumOff val="40000"/>
                </a:srgbClr>
              </a:gs>
              <a:gs pos="100000">
                <a:srgbClr val="20639B"/>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67" name="Freeform 8"/>
          <p:cNvSpPr>
            <a:spLocks noEditPoints="1"/>
          </p:cNvSpPr>
          <p:nvPr/>
        </p:nvSpPr>
        <p:spPr bwMode="auto">
          <a:xfrm>
            <a:off x="5279016" y="1934247"/>
            <a:ext cx="1989146" cy="1991639"/>
          </a:xfrm>
          <a:custGeom>
            <a:avLst/>
            <a:gdLst>
              <a:gd name="T0" fmla="*/ 447 w 893"/>
              <a:gd name="T1" fmla="*/ 0 h 893"/>
              <a:gd name="T2" fmla="*/ 0 w 893"/>
              <a:gd name="T3" fmla="*/ 447 h 893"/>
              <a:gd name="T4" fmla="*/ 447 w 893"/>
              <a:gd name="T5" fmla="*/ 893 h 893"/>
              <a:gd name="T6" fmla="*/ 893 w 893"/>
              <a:gd name="T7" fmla="*/ 447 h 893"/>
              <a:gd name="T8" fmla="*/ 447 w 893"/>
              <a:gd name="T9" fmla="*/ 0 h 893"/>
              <a:gd name="T10" fmla="*/ 447 w 893"/>
              <a:gd name="T11" fmla="*/ 776 h 893"/>
              <a:gd name="T12" fmla="*/ 117 w 893"/>
              <a:gd name="T13" fmla="*/ 447 h 893"/>
              <a:gd name="T14" fmla="*/ 447 w 893"/>
              <a:gd name="T15" fmla="*/ 117 h 893"/>
              <a:gd name="T16" fmla="*/ 776 w 893"/>
              <a:gd name="T17" fmla="*/ 447 h 893"/>
              <a:gd name="T18" fmla="*/ 447 w 893"/>
              <a:gd name="T19" fmla="*/ 77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93">
                <a:moveTo>
                  <a:pt x="447" y="0"/>
                </a:moveTo>
                <a:cubicBezTo>
                  <a:pt x="200" y="0"/>
                  <a:pt x="0" y="200"/>
                  <a:pt x="0" y="447"/>
                </a:cubicBezTo>
                <a:cubicBezTo>
                  <a:pt x="0" y="693"/>
                  <a:pt x="200" y="893"/>
                  <a:pt x="447" y="893"/>
                </a:cubicBezTo>
                <a:cubicBezTo>
                  <a:pt x="693" y="893"/>
                  <a:pt x="893" y="693"/>
                  <a:pt x="893" y="447"/>
                </a:cubicBezTo>
                <a:cubicBezTo>
                  <a:pt x="893" y="200"/>
                  <a:pt x="693" y="0"/>
                  <a:pt x="447" y="0"/>
                </a:cubicBezTo>
                <a:close/>
                <a:moveTo>
                  <a:pt x="447" y="776"/>
                </a:moveTo>
                <a:cubicBezTo>
                  <a:pt x="265" y="776"/>
                  <a:pt x="117" y="629"/>
                  <a:pt x="117" y="447"/>
                </a:cubicBezTo>
                <a:cubicBezTo>
                  <a:pt x="117" y="265"/>
                  <a:pt x="265" y="117"/>
                  <a:pt x="447" y="117"/>
                </a:cubicBezTo>
                <a:cubicBezTo>
                  <a:pt x="629" y="117"/>
                  <a:pt x="776" y="265"/>
                  <a:pt x="776" y="447"/>
                </a:cubicBezTo>
                <a:cubicBezTo>
                  <a:pt x="776" y="629"/>
                  <a:pt x="629" y="776"/>
                  <a:pt x="447" y="776"/>
                </a:cubicBezTo>
                <a:close/>
              </a:path>
            </a:pathLst>
          </a:custGeom>
          <a:gradFill>
            <a:gsLst>
              <a:gs pos="4000">
                <a:srgbClr val="3FA9D8">
                  <a:lumMod val="60000"/>
                  <a:lumOff val="40000"/>
                </a:srgbClr>
              </a:gs>
              <a:gs pos="100000">
                <a:srgbClr val="3FA9D8"/>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68" name="Freeform 9"/>
          <p:cNvSpPr>
            <a:spLocks noEditPoints="1"/>
          </p:cNvSpPr>
          <p:nvPr/>
        </p:nvSpPr>
        <p:spPr bwMode="auto">
          <a:xfrm>
            <a:off x="5366314" y="2020298"/>
            <a:ext cx="1814550" cy="1818289"/>
          </a:xfrm>
          <a:custGeom>
            <a:avLst/>
            <a:gdLst>
              <a:gd name="T0" fmla="*/ 408 w 815"/>
              <a:gd name="T1" fmla="*/ 0 h 815"/>
              <a:gd name="T2" fmla="*/ 0 w 815"/>
              <a:gd name="T3" fmla="*/ 408 h 815"/>
              <a:gd name="T4" fmla="*/ 408 w 815"/>
              <a:gd name="T5" fmla="*/ 815 h 815"/>
              <a:gd name="T6" fmla="*/ 815 w 815"/>
              <a:gd name="T7" fmla="*/ 408 h 815"/>
              <a:gd name="T8" fmla="*/ 408 w 815"/>
              <a:gd name="T9" fmla="*/ 0 h 815"/>
              <a:gd name="T10" fmla="*/ 408 w 815"/>
              <a:gd name="T11" fmla="*/ 737 h 815"/>
              <a:gd name="T12" fmla="*/ 78 w 815"/>
              <a:gd name="T13" fmla="*/ 408 h 815"/>
              <a:gd name="T14" fmla="*/ 408 w 815"/>
              <a:gd name="T15" fmla="*/ 78 h 815"/>
              <a:gd name="T16" fmla="*/ 737 w 815"/>
              <a:gd name="T17" fmla="*/ 408 h 815"/>
              <a:gd name="T18" fmla="*/ 408 w 815"/>
              <a:gd name="T19" fmla="*/ 7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5" h="815">
                <a:moveTo>
                  <a:pt x="408" y="0"/>
                </a:moveTo>
                <a:cubicBezTo>
                  <a:pt x="183" y="0"/>
                  <a:pt x="0" y="183"/>
                  <a:pt x="0" y="408"/>
                </a:cubicBezTo>
                <a:cubicBezTo>
                  <a:pt x="0" y="633"/>
                  <a:pt x="183" y="815"/>
                  <a:pt x="408" y="815"/>
                </a:cubicBezTo>
                <a:cubicBezTo>
                  <a:pt x="633" y="815"/>
                  <a:pt x="815" y="633"/>
                  <a:pt x="815" y="408"/>
                </a:cubicBezTo>
                <a:cubicBezTo>
                  <a:pt x="815" y="183"/>
                  <a:pt x="633" y="0"/>
                  <a:pt x="408" y="0"/>
                </a:cubicBezTo>
                <a:close/>
                <a:moveTo>
                  <a:pt x="408" y="737"/>
                </a:moveTo>
                <a:cubicBezTo>
                  <a:pt x="226" y="737"/>
                  <a:pt x="78" y="590"/>
                  <a:pt x="78" y="408"/>
                </a:cubicBezTo>
                <a:cubicBezTo>
                  <a:pt x="78" y="226"/>
                  <a:pt x="226" y="78"/>
                  <a:pt x="408" y="78"/>
                </a:cubicBezTo>
                <a:cubicBezTo>
                  <a:pt x="590" y="78"/>
                  <a:pt x="737" y="226"/>
                  <a:pt x="737" y="408"/>
                </a:cubicBezTo>
                <a:cubicBezTo>
                  <a:pt x="737" y="590"/>
                  <a:pt x="590" y="737"/>
                  <a:pt x="408" y="737"/>
                </a:cubicBezTo>
                <a:close/>
              </a:path>
            </a:pathLst>
          </a:custGeom>
          <a:gradFill>
            <a:gsLst>
              <a:gs pos="4000">
                <a:srgbClr val="E4C46A">
                  <a:lumMod val="60000"/>
                  <a:lumOff val="40000"/>
                </a:srgbClr>
              </a:gs>
              <a:gs pos="100000">
                <a:srgbClr val="E4C46A"/>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69" name="Freeform 10"/>
          <p:cNvSpPr>
            <a:spLocks noEditPoints="1"/>
          </p:cNvSpPr>
          <p:nvPr/>
        </p:nvSpPr>
        <p:spPr bwMode="auto">
          <a:xfrm>
            <a:off x="5453611" y="2107596"/>
            <a:ext cx="1641201" cy="1643694"/>
          </a:xfrm>
          <a:custGeom>
            <a:avLst/>
            <a:gdLst>
              <a:gd name="T0" fmla="*/ 369 w 737"/>
              <a:gd name="T1" fmla="*/ 0 h 737"/>
              <a:gd name="T2" fmla="*/ 0 w 737"/>
              <a:gd name="T3" fmla="*/ 369 h 737"/>
              <a:gd name="T4" fmla="*/ 369 w 737"/>
              <a:gd name="T5" fmla="*/ 737 h 737"/>
              <a:gd name="T6" fmla="*/ 737 w 737"/>
              <a:gd name="T7" fmla="*/ 369 h 737"/>
              <a:gd name="T8" fmla="*/ 369 w 737"/>
              <a:gd name="T9" fmla="*/ 0 h 737"/>
              <a:gd name="T10" fmla="*/ 369 w 737"/>
              <a:gd name="T11" fmla="*/ 698 h 737"/>
              <a:gd name="T12" fmla="*/ 39 w 737"/>
              <a:gd name="T13" fmla="*/ 369 h 737"/>
              <a:gd name="T14" fmla="*/ 369 w 737"/>
              <a:gd name="T15" fmla="*/ 39 h 737"/>
              <a:gd name="T16" fmla="*/ 698 w 737"/>
              <a:gd name="T17" fmla="*/ 369 h 737"/>
              <a:gd name="T18" fmla="*/ 369 w 737"/>
              <a:gd name="T19" fmla="*/ 69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37">
                <a:moveTo>
                  <a:pt x="369" y="0"/>
                </a:moveTo>
                <a:cubicBezTo>
                  <a:pt x="165" y="0"/>
                  <a:pt x="0" y="165"/>
                  <a:pt x="0" y="369"/>
                </a:cubicBezTo>
                <a:cubicBezTo>
                  <a:pt x="0" y="572"/>
                  <a:pt x="165" y="737"/>
                  <a:pt x="369" y="737"/>
                </a:cubicBezTo>
                <a:cubicBezTo>
                  <a:pt x="572" y="737"/>
                  <a:pt x="737" y="572"/>
                  <a:pt x="737" y="369"/>
                </a:cubicBezTo>
                <a:cubicBezTo>
                  <a:pt x="737" y="165"/>
                  <a:pt x="572" y="0"/>
                  <a:pt x="369" y="0"/>
                </a:cubicBezTo>
                <a:close/>
                <a:moveTo>
                  <a:pt x="369" y="698"/>
                </a:moveTo>
                <a:cubicBezTo>
                  <a:pt x="187" y="698"/>
                  <a:pt x="39" y="551"/>
                  <a:pt x="39" y="369"/>
                </a:cubicBezTo>
                <a:cubicBezTo>
                  <a:pt x="39" y="187"/>
                  <a:pt x="187" y="39"/>
                  <a:pt x="369" y="39"/>
                </a:cubicBezTo>
                <a:cubicBezTo>
                  <a:pt x="551" y="39"/>
                  <a:pt x="698" y="187"/>
                  <a:pt x="698" y="369"/>
                </a:cubicBezTo>
                <a:cubicBezTo>
                  <a:pt x="698" y="551"/>
                  <a:pt x="551" y="698"/>
                  <a:pt x="369" y="698"/>
                </a:cubicBezTo>
                <a:close/>
              </a:path>
            </a:pathLst>
          </a:custGeom>
          <a:gradFill flip="none" rotWithShape="1">
            <a:gsLst>
              <a:gs pos="4000">
                <a:srgbClr val="ED553B">
                  <a:lumMod val="60000"/>
                  <a:lumOff val="40000"/>
                </a:srgbClr>
              </a:gs>
              <a:gs pos="100000">
                <a:srgbClr val="ED553B"/>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grpSp>
        <p:nvGrpSpPr>
          <p:cNvPr id="70" name="Group 33"/>
          <p:cNvGrpSpPr/>
          <p:nvPr/>
        </p:nvGrpSpPr>
        <p:grpSpPr>
          <a:xfrm>
            <a:off x="2642259" y="2354677"/>
            <a:ext cx="7383380" cy="1163557"/>
            <a:chOff x="2945520" y="1376574"/>
            <a:chExt cx="6478398" cy="1323624"/>
          </a:xfrm>
        </p:grpSpPr>
        <p:sp>
          <p:nvSpPr>
            <p:cNvPr id="71" name="Freeform 11"/>
            <p:cNvSpPr/>
            <p:nvPr/>
          </p:nvSpPr>
          <p:spPr bwMode="auto">
            <a:xfrm>
              <a:off x="4637108" y="1376574"/>
              <a:ext cx="3245926" cy="1323624"/>
            </a:xfrm>
            <a:custGeom>
              <a:avLst/>
              <a:gdLst>
                <a:gd name="T0" fmla="*/ 2008 w 2288"/>
                <a:gd name="T1" fmla="*/ 0 h 933"/>
                <a:gd name="T2" fmla="*/ 7 w 2288"/>
                <a:gd name="T3" fmla="*/ 0 h 933"/>
                <a:gd name="T4" fmla="*/ 288 w 2288"/>
                <a:gd name="T5" fmla="*/ 452 h 933"/>
                <a:gd name="T6" fmla="*/ 0 w 2288"/>
                <a:gd name="T7" fmla="*/ 933 h 933"/>
                <a:gd name="T8" fmla="*/ 2000 w 2288"/>
                <a:gd name="T9" fmla="*/ 933 h 933"/>
                <a:gd name="T10" fmla="*/ 2288 w 2288"/>
                <a:gd name="T11" fmla="*/ 452 h 933"/>
                <a:gd name="T12" fmla="*/ 2008 w 228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2288" h="933">
                  <a:moveTo>
                    <a:pt x="2008" y="0"/>
                  </a:moveTo>
                  <a:lnTo>
                    <a:pt x="7" y="0"/>
                  </a:lnTo>
                  <a:lnTo>
                    <a:pt x="288" y="452"/>
                  </a:lnTo>
                  <a:lnTo>
                    <a:pt x="0" y="933"/>
                  </a:lnTo>
                  <a:lnTo>
                    <a:pt x="2000" y="933"/>
                  </a:lnTo>
                  <a:lnTo>
                    <a:pt x="2288" y="452"/>
                  </a:lnTo>
                  <a:lnTo>
                    <a:pt x="2008" y="0"/>
                  </a:lnTo>
                  <a:close/>
                </a:path>
              </a:pathLst>
            </a:custGeom>
            <a:solidFill>
              <a:srgbClr val="184954">
                <a:lumMod val="60000"/>
                <a:lumOff val="40000"/>
              </a:srgb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72" name="Freeform 12"/>
            <p:cNvSpPr/>
            <p:nvPr/>
          </p:nvSpPr>
          <p:spPr bwMode="auto">
            <a:xfrm>
              <a:off x="2945520" y="1376574"/>
              <a:ext cx="2030123" cy="1323624"/>
            </a:xfrm>
            <a:custGeom>
              <a:avLst/>
              <a:gdLst>
                <a:gd name="T0" fmla="*/ 1150 w 1431"/>
                <a:gd name="T1" fmla="*/ 0 h 933"/>
                <a:gd name="T2" fmla="*/ 5 w 1431"/>
                <a:gd name="T3" fmla="*/ 0 h 933"/>
                <a:gd name="T4" fmla="*/ 286 w 1431"/>
                <a:gd name="T5" fmla="*/ 452 h 933"/>
                <a:gd name="T6" fmla="*/ 0 w 1431"/>
                <a:gd name="T7" fmla="*/ 930 h 933"/>
                <a:gd name="T8" fmla="*/ 0 w 1431"/>
                <a:gd name="T9" fmla="*/ 933 h 933"/>
                <a:gd name="T10" fmla="*/ 1143 w 1431"/>
                <a:gd name="T11" fmla="*/ 933 h 933"/>
                <a:gd name="T12" fmla="*/ 1431 w 1431"/>
                <a:gd name="T13" fmla="*/ 452 h 933"/>
                <a:gd name="T14" fmla="*/ 1150 w 1431"/>
                <a:gd name="T15" fmla="*/ 0 h 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1" h="933">
                  <a:moveTo>
                    <a:pt x="1150" y="0"/>
                  </a:moveTo>
                  <a:lnTo>
                    <a:pt x="5" y="0"/>
                  </a:lnTo>
                  <a:lnTo>
                    <a:pt x="286" y="452"/>
                  </a:lnTo>
                  <a:lnTo>
                    <a:pt x="0" y="930"/>
                  </a:lnTo>
                  <a:lnTo>
                    <a:pt x="0" y="933"/>
                  </a:lnTo>
                  <a:lnTo>
                    <a:pt x="1143" y="933"/>
                  </a:lnTo>
                  <a:lnTo>
                    <a:pt x="1431" y="452"/>
                  </a:lnTo>
                  <a:lnTo>
                    <a:pt x="1150" y="0"/>
                  </a:lnTo>
                  <a:close/>
                </a:path>
              </a:pathLst>
            </a:custGeom>
            <a:solidFill>
              <a:srgbClr val="184954">
                <a:lumMod val="20000"/>
                <a:lumOff val="80000"/>
              </a:srgb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73" name="Freeform 13"/>
            <p:cNvSpPr/>
            <p:nvPr/>
          </p:nvSpPr>
          <p:spPr bwMode="auto">
            <a:xfrm>
              <a:off x="7532825" y="1376574"/>
              <a:ext cx="1891093" cy="1323624"/>
            </a:xfrm>
            <a:custGeom>
              <a:avLst/>
              <a:gdLst>
                <a:gd name="T0" fmla="*/ 1051 w 1333"/>
                <a:gd name="T1" fmla="*/ 0 h 933"/>
                <a:gd name="T2" fmla="*/ 8 w 1333"/>
                <a:gd name="T3" fmla="*/ 0 h 933"/>
                <a:gd name="T4" fmla="*/ 288 w 1333"/>
                <a:gd name="T5" fmla="*/ 452 h 933"/>
                <a:gd name="T6" fmla="*/ 0 w 1333"/>
                <a:gd name="T7" fmla="*/ 933 h 933"/>
                <a:gd name="T8" fmla="*/ 1043 w 1333"/>
                <a:gd name="T9" fmla="*/ 933 h 933"/>
                <a:gd name="T10" fmla="*/ 1333 w 1333"/>
                <a:gd name="T11" fmla="*/ 452 h 933"/>
                <a:gd name="T12" fmla="*/ 1051 w 1333"/>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333" h="933">
                  <a:moveTo>
                    <a:pt x="1051" y="0"/>
                  </a:moveTo>
                  <a:lnTo>
                    <a:pt x="8" y="0"/>
                  </a:lnTo>
                  <a:lnTo>
                    <a:pt x="288" y="452"/>
                  </a:lnTo>
                  <a:lnTo>
                    <a:pt x="0" y="933"/>
                  </a:lnTo>
                  <a:lnTo>
                    <a:pt x="1043" y="933"/>
                  </a:lnTo>
                  <a:lnTo>
                    <a:pt x="1333" y="452"/>
                  </a:lnTo>
                  <a:lnTo>
                    <a:pt x="1051" y="0"/>
                  </a:lnTo>
                  <a:close/>
                </a:path>
              </a:pathLst>
            </a:custGeom>
            <a:solidFill>
              <a:srgbClr val="184954"/>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74" name="TextBox 26"/>
            <p:cNvSpPr txBox="1"/>
            <p:nvPr/>
          </p:nvSpPr>
          <p:spPr>
            <a:xfrm>
              <a:off x="3424024" y="1724907"/>
              <a:ext cx="1349432" cy="595198"/>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o-RO" sz="1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Sesiuni de formare</a:t>
              </a:r>
              <a:endParaRPr kumimoji="0" lang="en-IN" sz="14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5" name="TextBox 27"/>
            <p:cNvSpPr txBox="1"/>
            <p:nvPr/>
          </p:nvSpPr>
          <p:spPr>
            <a:xfrm>
              <a:off x="5249093" y="1479828"/>
              <a:ext cx="1349432" cy="108536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o-RO"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2500 de funcționari de conducere certificați</a:t>
              </a:r>
              <a:endParaRPr kumimoji="0" lang="en-IN"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TextBox 28"/>
            <p:cNvSpPr txBox="1"/>
            <p:nvPr/>
          </p:nvSpPr>
          <p:spPr>
            <a:xfrm>
              <a:off x="7863518" y="1615565"/>
              <a:ext cx="1452294" cy="84028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o-RO"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Dinamică pozitivă a indicatorilor de impact</a:t>
              </a:r>
              <a:endParaRPr kumimoji="0" lang="en-IN"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77" name="Freeform 14"/>
          <p:cNvSpPr/>
          <p:nvPr/>
        </p:nvSpPr>
        <p:spPr bwMode="auto">
          <a:xfrm>
            <a:off x="6275459" y="1759652"/>
            <a:ext cx="1166051" cy="2339582"/>
          </a:xfrm>
          <a:custGeom>
            <a:avLst/>
            <a:gdLst>
              <a:gd name="T0" fmla="*/ 0 w 524"/>
              <a:gd name="T1" fmla="*/ 0 h 1049"/>
              <a:gd name="T2" fmla="*/ 0 w 524"/>
              <a:gd name="T3" fmla="*/ 0 h 1049"/>
              <a:gd name="T4" fmla="*/ 0 w 524"/>
              <a:gd name="T5" fmla="*/ 195 h 1049"/>
              <a:gd name="T6" fmla="*/ 0 w 524"/>
              <a:gd name="T7" fmla="*/ 195 h 1049"/>
              <a:gd name="T8" fmla="*/ 329 w 524"/>
              <a:gd name="T9" fmla="*/ 525 h 1049"/>
              <a:gd name="T10" fmla="*/ 0 w 524"/>
              <a:gd name="T11" fmla="*/ 854 h 1049"/>
              <a:gd name="T12" fmla="*/ 0 w 524"/>
              <a:gd name="T13" fmla="*/ 854 h 1049"/>
              <a:gd name="T14" fmla="*/ 0 w 524"/>
              <a:gd name="T15" fmla="*/ 1049 h 1049"/>
              <a:gd name="T16" fmla="*/ 0 w 524"/>
              <a:gd name="T17" fmla="*/ 1049 h 1049"/>
              <a:gd name="T18" fmla="*/ 524 w 524"/>
              <a:gd name="T19" fmla="*/ 525 h 1049"/>
              <a:gd name="T20" fmla="*/ 0 w 524"/>
              <a:gd name="T2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1049">
                <a:moveTo>
                  <a:pt x="0" y="0"/>
                </a:moveTo>
                <a:cubicBezTo>
                  <a:pt x="0" y="0"/>
                  <a:pt x="0" y="0"/>
                  <a:pt x="0" y="0"/>
                </a:cubicBezTo>
                <a:cubicBezTo>
                  <a:pt x="0" y="195"/>
                  <a:pt x="0" y="195"/>
                  <a:pt x="0" y="195"/>
                </a:cubicBezTo>
                <a:cubicBezTo>
                  <a:pt x="0" y="195"/>
                  <a:pt x="0" y="195"/>
                  <a:pt x="0" y="195"/>
                </a:cubicBezTo>
                <a:cubicBezTo>
                  <a:pt x="182" y="195"/>
                  <a:pt x="329" y="343"/>
                  <a:pt x="329" y="525"/>
                </a:cubicBezTo>
                <a:cubicBezTo>
                  <a:pt x="329" y="707"/>
                  <a:pt x="182" y="854"/>
                  <a:pt x="0" y="854"/>
                </a:cubicBezTo>
                <a:cubicBezTo>
                  <a:pt x="0" y="854"/>
                  <a:pt x="0" y="854"/>
                  <a:pt x="0" y="854"/>
                </a:cubicBezTo>
                <a:cubicBezTo>
                  <a:pt x="0" y="1049"/>
                  <a:pt x="0" y="1049"/>
                  <a:pt x="0" y="1049"/>
                </a:cubicBezTo>
                <a:cubicBezTo>
                  <a:pt x="0" y="1049"/>
                  <a:pt x="0" y="1049"/>
                  <a:pt x="0" y="1049"/>
                </a:cubicBezTo>
                <a:cubicBezTo>
                  <a:pt x="289" y="1049"/>
                  <a:pt x="524" y="814"/>
                  <a:pt x="524" y="525"/>
                </a:cubicBezTo>
                <a:cubicBezTo>
                  <a:pt x="524" y="235"/>
                  <a:pt x="289" y="0"/>
                  <a:pt x="0" y="0"/>
                </a:cubicBezTo>
                <a:close/>
              </a:path>
            </a:pathLst>
          </a:custGeom>
          <a:gradFill>
            <a:gsLst>
              <a:gs pos="4000">
                <a:srgbClr val="173F5F">
                  <a:lumMod val="60000"/>
                  <a:lumOff val="40000"/>
                </a:srgbClr>
              </a:gs>
              <a:gs pos="100000">
                <a:srgbClr val="173F5F"/>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78" name="Freeform 15"/>
          <p:cNvSpPr/>
          <p:nvPr/>
        </p:nvSpPr>
        <p:spPr bwMode="auto">
          <a:xfrm>
            <a:off x="6275459" y="1846949"/>
            <a:ext cx="1080001" cy="2164987"/>
          </a:xfrm>
          <a:custGeom>
            <a:avLst/>
            <a:gdLst>
              <a:gd name="T0" fmla="*/ 0 w 485"/>
              <a:gd name="T1" fmla="*/ 0 h 971"/>
              <a:gd name="T2" fmla="*/ 0 w 485"/>
              <a:gd name="T3" fmla="*/ 0 h 971"/>
              <a:gd name="T4" fmla="*/ 0 w 485"/>
              <a:gd name="T5" fmla="*/ 156 h 971"/>
              <a:gd name="T6" fmla="*/ 0 w 485"/>
              <a:gd name="T7" fmla="*/ 156 h 971"/>
              <a:gd name="T8" fmla="*/ 329 w 485"/>
              <a:gd name="T9" fmla="*/ 486 h 971"/>
              <a:gd name="T10" fmla="*/ 0 w 485"/>
              <a:gd name="T11" fmla="*/ 815 h 971"/>
              <a:gd name="T12" fmla="*/ 0 w 485"/>
              <a:gd name="T13" fmla="*/ 815 h 971"/>
              <a:gd name="T14" fmla="*/ 0 w 485"/>
              <a:gd name="T15" fmla="*/ 971 h 971"/>
              <a:gd name="T16" fmla="*/ 0 w 485"/>
              <a:gd name="T17" fmla="*/ 971 h 971"/>
              <a:gd name="T18" fmla="*/ 485 w 485"/>
              <a:gd name="T19" fmla="*/ 486 h 971"/>
              <a:gd name="T20" fmla="*/ 0 w 485"/>
              <a:gd name="T21"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971">
                <a:moveTo>
                  <a:pt x="0" y="0"/>
                </a:moveTo>
                <a:cubicBezTo>
                  <a:pt x="0" y="0"/>
                  <a:pt x="0" y="0"/>
                  <a:pt x="0" y="0"/>
                </a:cubicBezTo>
                <a:cubicBezTo>
                  <a:pt x="0" y="156"/>
                  <a:pt x="0" y="156"/>
                  <a:pt x="0" y="156"/>
                </a:cubicBezTo>
                <a:cubicBezTo>
                  <a:pt x="0" y="156"/>
                  <a:pt x="0" y="156"/>
                  <a:pt x="0" y="156"/>
                </a:cubicBezTo>
                <a:cubicBezTo>
                  <a:pt x="182" y="156"/>
                  <a:pt x="329" y="304"/>
                  <a:pt x="329" y="486"/>
                </a:cubicBezTo>
                <a:cubicBezTo>
                  <a:pt x="329" y="668"/>
                  <a:pt x="182" y="815"/>
                  <a:pt x="0" y="815"/>
                </a:cubicBezTo>
                <a:cubicBezTo>
                  <a:pt x="0" y="815"/>
                  <a:pt x="0" y="815"/>
                  <a:pt x="0" y="815"/>
                </a:cubicBezTo>
                <a:cubicBezTo>
                  <a:pt x="0" y="971"/>
                  <a:pt x="0" y="971"/>
                  <a:pt x="0" y="971"/>
                </a:cubicBezTo>
                <a:cubicBezTo>
                  <a:pt x="0" y="971"/>
                  <a:pt x="0" y="971"/>
                  <a:pt x="0" y="971"/>
                </a:cubicBezTo>
                <a:cubicBezTo>
                  <a:pt x="268" y="971"/>
                  <a:pt x="485" y="754"/>
                  <a:pt x="485" y="486"/>
                </a:cubicBezTo>
                <a:cubicBezTo>
                  <a:pt x="485" y="218"/>
                  <a:pt x="268" y="0"/>
                  <a:pt x="0" y="0"/>
                </a:cubicBezTo>
                <a:close/>
              </a:path>
            </a:pathLst>
          </a:custGeom>
          <a:gradFill>
            <a:gsLst>
              <a:gs pos="4000">
                <a:srgbClr val="20639B">
                  <a:lumMod val="60000"/>
                  <a:lumOff val="40000"/>
                </a:srgbClr>
              </a:gs>
              <a:gs pos="100000">
                <a:srgbClr val="20639B"/>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79" name="Freeform 16"/>
          <p:cNvSpPr/>
          <p:nvPr/>
        </p:nvSpPr>
        <p:spPr bwMode="auto">
          <a:xfrm>
            <a:off x="6275459" y="1934247"/>
            <a:ext cx="992702" cy="1991639"/>
          </a:xfrm>
          <a:custGeom>
            <a:avLst/>
            <a:gdLst>
              <a:gd name="T0" fmla="*/ 0 w 446"/>
              <a:gd name="T1" fmla="*/ 0 h 893"/>
              <a:gd name="T2" fmla="*/ 0 w 446"/>
              <a:gd name="T3" fmla="*/ 0 h 893"/>
              <a:gd name="T4" fmla="*/ 0 w 446"/>
              <a:gd name="T5" fmla="*/ 117 h 893"/>
              <a:gd name="T6" fmla="*/ 0 w 446"/>
              <a:gd name="T7" fmla="*/ 117 h 893"/>
              <a:gd name="T8" fmla="*/ 329 w 446"/>
              <a:gd name="T9" fmla="*/ 447 h 893"/>
              <a:gd name="T10" fmla="*/ 0 w 446"/>
              <a:gd name="T11" fmla="*/ 776 h 893"/>
              <a:gd name="T12" fmla="*/ 0 w 446"/>
              <a:gd name="T13" fmla="*/ 776 h 893"/>
              <a:gd name="T14" fmla="*/ 0 w 446"/>
              <a:gd name="T15" fmla="*/ 893 h 893"/>
              <a:gd name="T16" fmla="*/ 0 w 446"/>
              <a:gd name="T17" fmla="*/ 893 h 893"/>
              <a:gd name="T18" fmla="*/ 446 w 446"/>
              <a:gd name="T19" fmla="*/ 447 h 893"/>
              <a:gd name="T20" fmla="*/ 0 w 446"/>
              <a:gd name="T21"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893">
                <a:moveTo>
                  <a:pt x="0" y="0"/>
                </a:moveTo>
                <a:cubicBezTo>
                  <a:pt x="0" y="0"/>
                  <a:pt x="0" y="0"/>
                  <a:pt x="0" y="0"/>
                </a:cubicBezTo>
                <a:cubicBezTo>
                  <a:pt x="0" y="117"/>
                  <a:pt x="0" y="117"/>
                  <a:pt x="0" y="117"/>
                </a:cubicBezTo>
                <a:cubicBezTo>
                  <a:pt x="0" y="117"/>
                  <a:pt x="0" y="117"/>
                  <a:pt x="0" y="117"/>
                </a:cubicBezTo>
                <a:cubicBezTo>
                  <a:pt x="182" y="117"/>
                  <a:pt x="329" y="265"/>
                  <a:pt x="329" y="447"/>
                </a:cubicBezTo>
                <a:cubicBezTo>
                  <a:pt x="329" y="629"/>
                  <a:pt x="182" y="776"/>
                  <a:pt x="0" y="776"/>
                </a:cubicBezTo>
                <a:cubicBezTo>
                  <a:pt x="0" y="776"/>
                  <a:pt x="0" y="776"/>
                  <a:pt x="0" y="776"/>
                </a:cubicBezTo>
                <a:cubicBezTo>
                  <a:pt x="0" y="893"/>
                  <a:pt x="0" y="893"/>
                  <a:pt x="0" y="893"/>
                </a:cubicBezTo>
                <a:cubicBezTo>
                  <a:pt x="0" y="893"/>
                  <a:pt x="0" y="893"/>
                  <a:pt x="0" y="893"/>
                </a:cubicBezTo>
                <a:cubicBezTo>
                  <a:pt x="246" y="893"/>
                  <a:pt x="446" y="693"/>
                  <a:pt x="446" y="447"/>
                </a:cubicBezTo>
                <a:cubicBezTo>
                  <a:pt x="446" y="200"/>
                  <a:pt x="246" y="0"/>
                  <a:pt x="0" y="0"/>
                </a:cubicBezTo>
                <a:close/>
              </a:path>
            </a:pathLst>
          </a:custGeom>
          <a:gradFill>
            <a:gsLst>
              <a:gs pos="4000">
                <a:srgbClr val="3FA9D8">
                  <a:lumMod val="60000"/>
                  <a:lumOff val="40000"/>
                </a:srgbClr>
              </a:gs>
              <a:gs pos="100000">
                <a:srgbClr val="3FA9D8"/>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80" name="Freeform 17"/>
          <p:cNvSpPr/>
          <p:nvPr/>
        </p:nvSpPr>
        <p:spPr bwMode="auto">
          <a:xfrm>
            <a:off x="6275459" y="2020298"/>
            <a:ext cx="905404" cy="1818289"/>
          </a:xfrm>
          <a:custGeom>
            <a:avLst/>
            <a:gdLst>
              <a:gd name="T0" fmla="*/ 0 w 407"/>
              <a:gd name="T1" fmla="*/ 0 h 815"/>
              <a:gd name="T2" fmla="*/ 0 w 407"/>
              <a:gd name="T3" fmla="*/ 0 h 815"/>
              <a:gd name="T4" fmla="*/ 0 w 407"/>
              <a:gd name="T5" fmla="*/ 78 h 815"/>
              <a:gd name="T6" fmla="*/ 0 w 407"/>
              <a:gd name="T7" fmla="*/ 78 h 815"/>
              <a:gd name="T8" fmla="*/ 329 w 407"/>
              <a:gd name="T9" fmla="*/ 408 h 815"/>
              <a:gd name="T10" fmla="*/ 0 w 407"/>
              <a:gd name="T11" fmla="*/ 737 h 815"/>
              <a:gd name="T12" fmla="*/ 0 w 407"/>
              <a:gd name="T13" fmla="*/ 737 h 815"/>
              <a:gd name="T14" fmla="*/ 0 w 407"/>
              <a:gd name="T15" fmla="*/ 815 h 815"/>
              <a:gd name="T16" fmla="*/ 0 w 407"/>
              <a:gd name="T17" fmla="*/ 815 h 815"/>
              <a:gd name="T18" fmla="*/ 407 w 407"/>
              <a:gd name="T19" fmla="*/ 408 h 815"/>
              <a:gd name="T20" fmla="*/ 0 w 407"/>
              <a:gd name="T21"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815">
                <a:moveTo>
                  <a:pt x="0" y="0"/>
                </a:moveTo>
                <a:cubicBezTo>
                  <a:pt x="0" y="0"/>
                  <a:pt x="0" y="0"/>
                  <a:pt x="0" y="0"/>
                </a:cubicBezTo>
                <a:cubicBezTo>
                  <a:pt x="0" y="78"/>
                  <a:pt x="0" y="78"/>
                  <a:pt x="0" y="78"/>
                </a:cubicBezTo>
                <a:cubicBezTo>
                  <a:pt x="0" y="78"/>
                  <a:pt x="0" y="78"/>
                  <a:pt x="0" y="78"/>
                </a:cubicBezTo>
                <a:cubicBezTo>
                  <a:pt x="182" y="78"/>
                  <a:pt x="329" y="226"/>
                  <a:pt x="329" y="408"/>
                </a:cubicBezTo>
                <a:cubicBezTo>
                  <a:pt x="329" y="590"/>
                  <a:pt x="182" y="737"/>
                  <a:pt x="0" y="737"/>
                </a:cubicBezTo>
                <a:cubicBezTo>
                  <a:pt x="0" y="737"/>
                  <a:pt x="0" y="737"/>
                  <a:pt x="0" y="737"/>
                </a:cubicBezTo>
                <a:cubicBezTo>
                  <a:pt x="0" y="815"/>
                  <a:pt x="0" y="815"/>
                  <a:pt x="0" y="815"/>
                </a:cubicBezTo>
                <a:cubicBezTo>
                  <a:pt x="0" y="815"/>
                  <a:pt x="0" y="815"/>
                  <a:pt x="0" y="815"/>
                </a:cubicBezTo>
                <a:cubicBezTo>
                  <a:pt x="225" y="815"/>
                  <a:pt x="407" y="633"/>
                  <a:pt x="407" y="408"/>
                </a:cubicBezTo>
                <a:cubicBezTo>
                  <a:pt x="407" y="183"/>
                  <a:pt x="225" y="0"/>
                  <a:pt x="0" y="0"/>
                </a:cubicBezTo>
                <a:close/>
              </a:path>
            </a:pathLst>
          </a:custGeom>
          <a:gradFill>
            <a:gsLst>
              <a:gs pos="4000">
                <a:srgbClr val="E4C46A">
                  <a:lumMod val="60000"/>
                  <a:lumOff val="40000"/>
                </a:srgbClr>
              </a:gs>
              <a:gs pos="100000">
                <a:srgbClr val="E4C46A"/>
              </a:gs>
            </a:gsLst>
            <a:lin ang="5400000" scaled="1"/>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81" name="Freeform 18"/>
          <p:cNvSpPr/>
          <p:nvPr/>
        </p:nvSpPr>
        <p:spPr bwMode="auto">
          <a:xfrm>
            <a:off x="6275459" y="2107596"/>
            <a:ext cx="819353" cy="1643694"/>
          </a:xfrm>
          <a:custGeom>
            <a:avLst/>
            <a:gdLst>
              <a:gd name="T0" fmla="*/ 0 w 368"/>
              <a:gd name="T1" fmla="*/ 0 h 737"/>
              <a:gd name="T2" fmla="*/ 0 w 368"/>
              <a:gd name="T3" fmla="*/ 0 h 737"/>
              <a:gd name="T4" fmla="*/ 0 w 368"/>
              <a:gd name="T5" fmla="*/ 39 h 737"/>
              <a:gd name="T6" fmla="*/ 0 w 368"/>
              <a:gd name="T7" fmla="*/ 39 h 737"/>
              <a:gd name="T8" fmla="*/ 329 w 368"/>
              <a:gd name="T9" fmla="*/ 369 h 737"/>
              <a:gd name="T10" fmla="*/ 0 w 368"/>
              <a:gd name="T11" fmla="*/ 698 h 737"/>
              <a:gd name="T12" fmla="*/ 0 w 368"/>
              <a:gd name="T13" fmla="*/ 698 h 737"/>
              <a:gd name="T14" fmla="*/ 0 w 368"/>
              <a:gd name="T15" fmla="*/ 737 h 737"/>
              <a:gd name="T16" fmla="*/ 0 w 368"/>
              <a:gd name="T17" fmla="*/ 737 h 737"/>
              <a:gd name="T18" fmla="*/ 368 w 368"/>
              <a:gd name="T19" fmla="*/ 369 h 737"/>
              <a:gd name="T20" fmla="*/ 0 w 368"/>
              <a:gd name="T2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737">
                <a:moveTo>
                  <a:pt x="0" y="0"/>
                </a:moveTo>
                <a:cubicBezTo>
                  <a:pt x="0" y="0"/>
                  <a:pt x="0" y="0"/>
                  <a:pt x="0" y="0"/>
                </a:cubicBezTo>
                <a:cubicBezTo>
                  <a:pt x="0" y="39"/>
                  <a:pt x="0" y="39"/>
                  <a:pt x="0" y="39"/>
                </a:cubicBezTo>
                <a:cubicBezTo>
                  <a:pt x="0" y="39"/>
                  <a:pt x="0" y="39"/>
                  <a:pt x="0" y="39"/>
                </a:cubicBezTo>
                <a:cubicBezTo>
                  <a:pt x="182" y="39"/>
                  <a:pt x="329" y="187"/>
                  <a:pt x="329" y="369"/>
                </a:cubicBezTo>
                <a:cubicBezTo>
                  <a:pt x="329" y="551"/>
                  <a:pt x="182" y="698"/>
                  <a:pt x="0" y="698"/>
                </a:cubicBezTo>
                <a:cubicBezTo>
                  <a:pt x="0" y="698"/>
                  <a:pt x="0" y="698"/>
                  <a:pt x="0" y="698"/>
                </a:cubicBezTo>
                <a:cubicBezTo>
                  <a:pt x="0" y="737"/>
                  <a:pt x="0" y="737"/>
                  <a:pt x="0" y="737"/>
                </a:cubicBezTo>
                <a:cubicBezTo>
                  <a:pt x="0" y="737"/>
                  <a:pt x="0" y="737"/>
                  <a:pt x="0" y="737"/>
                </a:cubicBezTo>
                <a:cubicBezTo>
                  <a:pt x="203" y="737"/>
                  <a:pt x="368" y="572"/>
                  <a:pt x="368" y="369"/>
                </a:cubicBezTo>
                <a:cubicBezTo>
                  <a:pt x="368" y="165"/>
                  <a:pt x="203" y="0"/>
                  <a:pt x="0" y="0"/>
                </a:cubicBezTo>
                <a:close/>
              </a:path>
            </a:pathLst>
          </a:custGeom>
          <a:gradFill flip="none" rotWithShape="1">
            <a:gsLst>
              <a:gs pos="4000">
                <a:srgbClr val="ED553B">
                  <a:lumMod val="60000"/>
                  <a:lumOff val="40000"/>
                </a:srgbClr>
              </a:gs>
              <a:gs pos="100000">
                <a:srgbClr val="ED553B"/>
              </a:gs>
            </a:gsLst>
            <a:lin ang="5400000" scaled="1"/>
            <a:tileRect/>
          </a:gra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82" name="Freeform: Shape 53"/>
          <p:cNvSpPr/>
          <p:nvPr/>
        </p:nvSpPr>
        <p:spPr>
          <a:xfrm>
            <a:off x="1804249" y="3848227"/>
            <a:ext cx="3716830" cy="536329"/>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56"/>
          <p:cNvSpPr/>
          <p:nvPr/>
        </p:nvSpPr>
        <p:spPr>
          <a:xfrm>
            <a:off x="4041662" y="3946124"/>
            <a:ext cx="1566716"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57"/>
          <p:cNvSpPr/>
          <p:nvPr/>
        </p:nvSpPr>
        <p:spPr>
          <a:xfrm flipH="1">
            <a:off x="7109211" y="3901336"/>
            <a:ext cx="3611283" cy="483220"/>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58"/>
          <p:cNvSpPr/>
          <p:nvPr/>
        </p:nvSpPr>
        <p:spPr>
          <a:xfrm flipH="1">
            <a:off x="6947632" y="3946124"/>
            <a:ext cx="1554614"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6" name="Straight Connector 62"/>
          <p:cNvCxnSpPr/>
          <p:nvPr/>
        </p:nvCxnSpPr>
        <p:spPr>
          <a:xfrm>
            <a:off x="6261058" y="4100472"/>
            <a:ext cx="0" cy="299115"/>
          </a:xfrm>
          <a:prstGeom prst="line">
            <a:avLst/>
          </a:prstGeom>
          <a:noFill/>
          <a:ln w="19050" cap="flat" cmpd="sng" algn="ctr">
            <a:solidFill>
              <a:sysClr val="window" lastClr="FFFFFF">
                <a:lumMod val="85000"/>
              </a:sysClr>
            </a:solidFill>
            <a:prstDash val="solid"/>
          </a:ln>
          <a:effectLst/>
        </p:spPr>
      </p:cxnSp>
      <p:sp>
        <p:nvSpPr>
          <p:cNvPr id="87" name="Oval 86"/>
          <p:cNvSpPr/>
          <p:nvPr/>
        </p:nvSpPr>
        <p:spPr>
          <a:xfrm>
            <a:off x="1586265" y="4442942"/>
            <a:ext cx="464178" cy="464177"/>
          </a:xfrm>
          <a:prstGeom prst="ellipse">
            <a:avLst/>
          </a:prstGeom>
          <a:solidFill>
            <a:srgbClr val="ED553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TextBox 29"/>
          <p:cNvSpPr txBox="1"/>
          <p:nvPr/>
        </p:nvSpPr>
        <p:spPr>
          <a:xfrm>
            <a:off x="747721" y="4968423"/>
            <a:ext cx="2141266" cy="286232"/>
          </a:xfrm>
          <a:prstGeom prst="rect">
            <a:avLst/>
          </a:prstGeom>
          <a:noFill/>
        </p:spPr>
        <p:txBody>
          <a:bodyPr wrap="square" rtlCol="0">
            <a:spAutoFit/>
          </a:bodyPr>
          <a:lstStyle/>
          <a:p>
            <a:pPr algn="ctr">
              <a:lnSpc>
                <a:spcPct val="90000"/>
              </a:lnSpc>
            </a:pPr>
            <a:r>
              <a:rPr lang="ro-RO" sz="1400" dirty="0">
                <a:solidFill>
                  <a:srgbClr val="ED553B"/>
                </a:solidFill>
                <a:latin typeface="Open Sans" panose="020B0606030504020204" pitchFamily="34" charset="0"/>
                <a:ea typeface="Open Sans" panose="020B0606030504020204" pitchFamily="34" charset="0"/>
                <a:cs typeface="Open Sans" panose="020B0606030504020204" pitchFamily="34" charset="0"/>
              </a:rPr>
              <a:t>RELEVANȚĂ</a:t>
            </a:r>
            <a:endParaRPr lang="en-IN" sz="1400" dirty="0">
              <a:solidFill>
                <a:srgbClr val="ED553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9" name="Group 71"/>
          <p:cNvGrpSpPr/>
          <p:nvPr/>
        </p:nvGrpSpPr>
        <p:grpSpPr>
          <a:xfrm>
            <a:off x="1707766" y="4618421"/>
            <a:ext cx="221177" cy="125018"/>
            <a:chOff x="-2347913" y="1338263"/>
            <a:chExt cx="5791201" cy="3273426"/>
          </a:xfrm>
          <a:solidFill>
            <a:sysClr val="window" lastClr="FFFFFF"/>
          </a:solidFill>
        </p:grpSpPr>
        <p:sp>
          <p:nvSpPr>
            <p:cNvPr id="90" name="Freeform 11"/>
            <p:cNvSpPr>
              <a:spLocks noEditPoints="1"/>
            </p:cNvSpPr>
            <p:nvPr/>
          </p:nvSpPr>
          <p:spPr bwMode="auto">
            <a:xfrm>
              <a:off x="-677863" y="3270251"/>
              <a:ext cx="2470150" cy="1341438"/>
            </a:xfrm>
            <a:custGeom>
              <a:avLst/>
              <a:gdLst>
                <a:gd name="T0" fmla="*/ 513 w 655"/>
                <a:gd name="T1" fmla="*/ 33 h 355"/>
                <a:gd name="T2" fmla="*/ 383 w 655"/>
                <a:gd name="T3" fmla="*/ 0 h 355"/>
                <a:gd name="T4" fmla="*/ 271 w 655"/>
                <a:gd name="T5" fmla="*/ 0 h 355"/>
                <a:gd name="T6" fmla="*/ 138 w 655"/>
                <a:gd name="T7" fmla="*/ 35 h 355"/>
                <a:gd name="T8" fmla="*/ 0 w 655"/>
                <a:gd name="T9" fmla="*/ 272 h 355"/>
                <a:gd name="T10" fmla="*/ 0 w 655"/>
                <a:gd name="T11" fmla="*/ 355 h 355"/>
                <a:gd name="T12" fmla="*/ 655 w 655"/>
                <a:gd name="T13" fmla="*/ 355 h 355"/>
                <a:gd name="T14" fmla="*/ 655 w 655"/>
                <a:gd name="T15" fmla="*/ 272 h 355"/>
                <a:gd name="T16" fmla="*/ 513 w 655"/>
                <a:gd name="T17" fmla="*/ 33 h 355"/>
                <a:gd name="T18" fmla="*/ 513 w 655"/>
                <a:gd name="T19" fmla="*/ 33 h 355"/>
                <a:gd name="T20" fmla="*/ 513 w 655"/>
                <a:gd name="T21" fmla="*/ 3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355">
                  <a:moveTo>
                    <a:pt x="513" y="33"/>
                  </a:moveTo>
                  <a:cubicBezTo>
                    <a:pt x="475" y="12"/>
                    <a:pt x="430" y="0"/>
                    <a:pt x="383" y="0"/>
                  </a:cubicBezTo>
                  <a:cubicBezTo>
                    <a:pt x="271" y="0"/>
                    <a:pt x="271" y="0"/>
                    <a:pt x="271" y="0"/>
                  </a:cubicBezTo>
                  <a:cubicBezTo>
                    <a:pt x="223" y="0"/>
                    <a:pt x="178" y="12"/>
                    <a:pt x="138" y="35"/>
                  </a:cubicBezTo>
                  <a:cubicBezTo>
                    <a:pt x="55" y="81"/>
                    <a:pt x="0" y="170"/>
                    <a:pt x="0" y="272"/>
                  </a:cubicBezTo>
                  <a:cubicBezTo>
                    <a:pt x="0" y="355"/>
                    <a:pt x="0" y="355"/>
                    <a:pt x="0" y="355"/>
                  </a:cubicBezTo>
                  <a:cubicBezTo>
                    <a:pt x="655" y="355"/>
                    <a:pt x="655" y="355"/>
                    <a:pt x="655" y="355"/>
                  </a:cubicBezTo>
                  <a:cubicBezTo>
                    <a:pt x="655" y="272"/>
                    <a:pt x="655" y="272"/>
                    <a:pt x="655" y="272"/>
                  </a:cubicBezTo>
                  <a:cubicBezTo>
                    <a:pt x="655" y="169"/>
                    <a:pt x="598" y="79"/>
                    <a:pt x="513" y="33"/>
                  </a:cubicBezTo>
                  <a:close/>
                  <a:moveTo>
                    <a:pt x="513" y="33"/>
                  </a:moveTo>
                  <a:cubicBezTo>
                    <a:pt x="513" y="33"/>
                    <a:pt x="513" y="33"/>
                    <a:pt x="513" y="3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91" name="Freeform 12"/>
            <p:cNvSpPr>
              <a:spLocks noEditPoints="1"/>
            </p:cNvSpPr>
            <p:nvPr/>
          </p:nvSpPr>
          <p:spPr bwMode="auto">
            <a:xfrm>
              <a:off x="1516063" y="2987676"/>
              <a:ext cx="1927225" cy="1457325"/>
            </a:xfrm>
            <a:custGeom>
              <a:avLst/>
              <a:gdLst>
                <a:gd name="T0" fmla="*/ 240 w 511"/>
                <a:gd name="T1" fmla="*/ 0 h 386"/>
                <a:gd name="T2" fmla="*/ 147 w 511"/>
                <a:gd name="T3" fmla="*/ 0 h 386"/>
                <a:gd name="T4" fmla="*/ 0 w 511"/>
                <a:gd name="T5" fmla="*/ 44 h 386"/>
                <a:gd name="T6" fmla="*/ 57 w 511"/>
                <a:gd name="T7" fmla="*/ 91 h 386"/>
                <a:gd name="T8" fmla="*/ 163 w 511"/>
                <a:gd name="T9" fmla="*/ 347 h 386"/>
                <a:gd name="T10" fmla="*/ 163 w 511"/>
                <a:gd name="T11" fmla="*/ 386 h 386"/>
                <a:gd name="T12" fmla="*/ 511 w 511"/>
                <a:gd name="T13" fmla="*/ 386 h 386"/>
                <a:gd name="T14" fmla="*/ 511 w 511"/>
                <a:gd name="T15" fmla="*/ 271 h 386"/>
                <a:gd name="T16" fmla="*/ 240 w 511"/>
                <a:gd name="T17" fmla="*/ 0 h 386"/>
                <a:gd name="T18" fmla="*/ 240 w 511"/>
                <a:gd name="T19" fmla="*/ 0 h 386"/>
                <a:gd name="T20" fmla="*/ 240 w 511"/>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386">
                  <a:moveTo>
                    <a:pt x="240" y="0"/>
                  </a:moveTo>
                  <a:cubicBezTo>
                    <a:pt x="147" y="0"/>
                    <a:pt x="147" y="0"/>
                    <a:pt x="147" y="0"/>
                  </a:cubicBezTo>
                  <a:cubicBezTo>
                    <a:pt x="93" y="0"/>
                    <a:pt x="42" y="16"/>
                    <a:pt x="0" y="44"/>
                  </a:cubicBezTo>
                  <a:cubicBezTo>
                    <a:pt x="20" y="57"/>
                    <a:pt x="39" y="73"/>
                    <a:pt x="57" y="91"/>
                  </a:cubicBezTo>
                  <a:cubicBezTo>
                    <a:pt x="125" y="159"/>
                    <a:pt x="163" y="250"/>
                    <a:pt x="163" y="347"/>
                  </a:cubicBezTo>
                  <a:cubicBezTo>
                    <a:pt x="163" y="386"/>
                    <a:pt x="163" y="386"/>
                    <a:pt x="163" y="386"/>
                  </a:cubicBezTo>
                  <a:cubicBezTo>
                    <a:pt x="511" y="386"/>
                    <a:pt x="511" y="386"/>
                    <a:pt x="511" y="386"/>
                  </a:cubicBezTo>
                  <a:cubicBezTo>
                    <a:pt x="511" y="271"/>
                    <a:pt x="511" y="271"/>
                    <a:pt x="511" y="271"/>
                  </a:cubicBezTo>
                  <a:cubicBezTo>
                    <a:pt x="511" y="122"/>
                    <a:pt x="389" y="0"/>
                    <a:pt x="240" y="0"/>
                  </a:cubicBezTo>
                  <a:close/>
                  <a:moveTo>
                    <a:pt x="240" y="0"/>
                  </a:moveTo>
                  <a:cubicBezTo>
                    <a:pt x="240" y="0"/>
                    <a:pt x="240" y="0"/>
                    <a:pt x="240"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92" name="Freeform 13"/>
            <p:cNvSpPr>
              <a:spLocks noEditPoints="1"/>
            </p:cNvSpPr>
            <p:nvPr/>
          </p:nvSpPr>
          <p:spPr bwMode="auto">
            <a:xfrm>
              <a:off x="-2347913" y="2987676"/>
              <a:ext cx="1938338" cy="1457325"/>
            </a:xfrm>
            <a:custGeom>
              <a:avLst/>
              <a:gdLst>
                <a:gd name="T0" fmla="*/ 364 w 514"/>
                <a:gd name="T1" fmla="*/ 0 h 386"/>
                <a:gd name="T2" fmla="*/ 271 w 514"/>
                <a:gd name="T3" fmla="*/ 0 h 386"/>
                <a:gd name="T4" fmla="*/ 0 w 514"/>
                <a:gd name="T5" fmla="*/ 271 h 386"/>
                <a:gd name="T6" fmla="*/ 0 w 514"/>
                <a:gd name="T7" fmla="*/ 386 h 386"/>
                <a:gd name="T8" fmla="*/ 353 w 514"/>
                <a:gd name="T9" fmla="*/ 386 h 386"/>
                <a:gd name="T10" fmla="*/ 353 w 514"/>
                <a:gd name="T11" fmla="*/ 347 h 386"/>
                <a:gd name="T12" fmla="*/ 459 w 514"/>
                <a:gd name="T13" fmla="*/ 91 h 386"/>
                <a:gd name="T14" fmla="*/ 514 w 514"/>
                <a:gd name="T15" fmla="*/ 46 h 386"/>
                <a:gd name="T16" fmla="*/ 364 w 514"/>
                <a:gd name="T17" fmla="*/ 0 h 386"/>
                <a:gd name="T18" fmla="*/ 364 w 514"/>
                <a:gd name="T19" fmla="*/ 0 h 386"/>
                <a:gd name="T20" fmla="*/ 364 w 514"/>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386">
                  <a:moveTo>
                    <a:pt x="364" y="0"/>
                  </a:moveTo>
                  <a:cubicBezTo>
                    <a:pt x="271" y="0"/>
                    <a:pt x="271" y="0"/>
                    <a:pt x="271" y="0"/>
                  </a:cubicBezTo>
                  <a:cubicBezTo>
                    <a:pt x="122" y="0"/>
                    <a:pt x="0" y="122"/>
                    <a:pt x="0" y="271"/>
                  </a:cubicBezTo>
                  <a:cubicBezTo>
                    <a:pt x="0" y="386"/>
                    <a:pt x="0" y="386"/>
                    <a:pt x="0" y="386"/>
                  </a:cubicBezTo>
                  <a:cubicBezTo>
                    <a:pt x="353" y="386"/>
                    <a:pt x="353" y="386"/>
                    <a:pt x="353" y="386"/>
                  </a:cubicBezTo>
                  <a:cubicBezTo>
                    <a:pt x="353" y="347"/>
                    <a:pt x="353" y="347"/>
                    <a:pt x="353" y="347"/>
                  </a:cubicBezTo>
                  <a:cubicBezTo>
                    <a:pt x="353" y="250"/>
                    <a:pt x="390" y="159"/>
                    <a:pt x="459" y="91"/>
                  </a:cubicBezTo>
                  <a:cubicBezTo>
                    <a:pt x="476" y="74"/>
                    <a:pt x="494" y="59"/>
                    <a:pt x="514" y="46"/>
                  </a:cubicBezTo>
                  <a:cubicBezTo>
                    <a:pt x="471" y="17"/>
                    <a:pt x="419" y="0"/>
                    <a:pt x="364" y="0"/>
                  </a:cubicBezTo>
                  <a:close/>
                  <a:moveTo>
                    <a:pt x="364" y="0"/>
                  </a:moveTo>
                  <a:cubicBezTo>
                    <a:pt x="364" y="0"/>
                    <a:pt x="364" y="0"/>
                    <a:pt x="364"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93" name="Freeform 14"/>
            <p:cNvSpPr>
              <a:spLocks noEditPoints="1"/>
            </p:cNvSpPr>
            <p:nvPr/>
          </p:nvSpPr>
          <p:spPr bwMode="auto">
            <a:xfrm>
              <a:off x="1554163" y="1450976"/>
              <a:ext cx="1384300" cy="1454150"/>
            </a:xfrm>
            <a:custGeom>
              <a:avLst/>
              <a:gdLst>
                <a:gd name="T0" fmla="*/ 183 w 367"/>
                <a:gd name="T1" fmla="*/ 0 h 385"/>
                <a:gd name="T2" fmla="*/ 182 w 367"/>
                <a:gd name="T3" fmla="*/ 0 h 385"/>
                <a:gd name="T4" fmla="*/ 1 w 367"/>
                <a:gd name="T5" fmla="*/ 194 h 385"/>
                <a:gd name="T6" fmla="*/ 184 w 367"/>
                <a:gd name="T7" fmla="*/ 385 h 385"/>
                <a:gd name="T8" fmla="*/ 185 w 367"/>
                <a:gd name="T9" fmla="*/ 385 h 385"/>
                <a:gd name="T10" fmla="*/ 315 w 367"/>
                <a:gd name="T11" fmla="*/ 326 h 385"/>
                <a:gd name="T12" fmla="*/ 366 w 367"/>
                <a:gd name="T13" fmla="*/ 191 h 385"/>
                <a:gd name="T14" fmla="*/ 183 w 367"/>
                <a:gd name="T15" fmla="*/ 0 h 385"/>
                <a:gd name="T16" fmla="*/ 183 w 367"/>
                <a:gd name="T17" fmla="*/ 0 h 385"/>
                <a:gd name="T18" fmla="*/ 183 w 367"/>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5" y="384"/>
                    <a:pt x="281" y="364"/>
                    <a:pt x="315" y="326"/>
                  </a:cubicBezTo>
                  <a:cubicBezTo>
                    <a:pt x="348" y="290"/>
                    <a:pt x="367" y="242"/>
                    <a:pt x="366" y="191"/>
                  </a:cubicBezTo>
                  <a:cubicBezTo>
                    <a:pt x="365" y="85"/>
                    <a:pt x="283" y="0"/>
                    <a:pt x="183" y="0"/>
                  </a:cubicBezTo>
                  <a:close/>
                  <a:moveTo>
                    <a:pt x="183" y="0"/>
                  </a:moveTo>
                  <a:cubicBezTo>
                    <a:pt x="183" y="0"/>
                    <a:pt x="183" y="0"/>
                    <a:pt x="183"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94" name="Freeform 15"/>
            <p:cNvSpPr>
              <a:spLocks noEditPoints="1"/>
            </p:cNvSpPr>
            <p:nvPr/>
          </p:nvSpPr>
          <p:spPr bwMode="auto">
            <a:xfrm>
              <a:off x="-1843088" y="1450976"/>
              <a:ext cx="1381125" cy="1454150"/>
            </a:xfrm>
            <a:custGeom>
              <a:avLst/>
              <a:gdLst>
                <a:gd name="T0" fmla="*/ 183 w 366"/>
                <a:gd name="T1" fmla="*/ 0 h 385"/>
                <a:gd name="T2" fmla="*/ 182 w 366"/>
                <a:gd name="T3" fmla="*/ 0 h 385"/>
                <a:gd name="T4" fmla="*/ 1 w 366"/>
                <a:gd name="T5" fmla="*/ 194 h 385"/>
                <a:gd name="T6" fmla="*/ 184 w 366"/>
                <a:gd name="T7" fmla="*/ 385 h 385"/>
                <a:gd name="T8" fmla="*/ 185 w 366"/>
                <a:gd name="T9" fmla="*/ 385 h 385"/>
                <a:gd name="T10" fmla="*/ 315 w 366"/>
                <a:gd name="T11" fmla="*/ 326 h 385"/>
                <a:gd name="T12" fmla="*/ 366 w 366"/>
                <a:gd name="T13" fmla="*/ 191 h 385"/>
                <a:gd name="T14" fmla="*/ 183 w 366"/>
                <a:gd name="T15" fmla="*/ 0 h 385"/>
                <a:gd name="T16" fmla="*/ 183 w 366"/>
                <a:gd name="T17" fmla="*/ 0 h 385"/>
                <a:gd name="T18" fmla="*/ 183 w 366"/>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4" y="384"/>
                    <a:pt x="280" y="364"/>
                    <a:pt x="315" y="326"/>
                  </a:cubicBezTo>
                  <a:cubicBezTo>
                    <a:pt x="348" y="290"/>
                    <a:pt x="366" y="242"/>
                    <a:pt x="366" y="191"/>
                  </a:cubicBezTo>
                  <a:cubicBezTo>
                    <a:pt x="365" y="85"/>
                    <a:pt x="283" y="0"/>
                    <a:pt x="183" y="0"/>
                  </a:cubicBezTo>
                  <a:close/>
                  <a:moveTo>
                    <a:pt x="183" y="0"/>
                  </a:moveTo>
                  <a:cubicBezTo>
                    <a:pt x="183" y="0"/>
                    <a:pt x="183" y="0"/>
                    <a:pt x="183"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95" name="Freeform 16"/>
            <p:cNvSpPr>
              <a:spLocks noEditPoints="1"/>
            </p:cNvSpPr>
            <p:nvPr/>
          </p:nvSpPr>
          <p:spPr bwMode="auto">
            <a:xfrm>
              <a:off x="-236538" y="1338263"/>
              <a:ext cx="1587500" cy="1679575"/>
            </a:xfrm>
            <a:custGeom>
              <a:avLst/>
              <a:gdLst>
                <a:gd name="T0" fmla="*/ 210 w 421"/>
                <a:gd name="T1" fmla="*/ 0 h 445"/>
                <a:gd name="T2" fmla="*/ 0 w 421"/>
                <a:gd name="T3" fmla="*/ 222 h 445"/>
                <a:gd name="T4" fmla="*/ 120 w 421"/>
                <a:gd name="T5" fmla="*/ 423 h 445"/>
                <a:gd name="T6" fmla="*/ 210 w 421"/>
                <a:gd name="T7" fmla="*/ 445 h 445"/>
                <a:gd name="T8" fmla="*/ 300 w 421"/>
                <a:gd name="T9" fmla="*/ 423 h 445"/>
                <a:gd name="T10" fmla="*/ 421 w 421"/>
                <a:gd name="T11" fmla="*/ 222 h 445"/>
                <a:gd name="T12" fmla="*/ 210 w 421"/>
                <a:gd name="T13" fmla="*/ 0 h 445"/>
                <a:gd name="T14" fmla="*/ 210 w 421"/>
                <a:gd name="T15" fmla="*/ 0 h 445"/>
                <a:gd name="T16" fmla="*/ 210 w 421"/>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5">
                  <a:moveTo>
                    <a:pt x="210" y="0"/>
                  </a:moveTo>
                  <a:cubicBezTo>
                    <a:pt x="94" y="0"/>
                    <a:pt x="0" y="100"/>
                    <a:pt x="0" y="222"/>
                  </a:cubicBezTo>
                  <a:cubicBezTo>
                    <a:pt x="0" y="311"/>
                    <a:pt x="49" y="388"/>
                    <a:pt x="120" y="423"/>
                  </a:cubicBezTo>
                  <a:cubicBezTo>
                    <a:pt x="148" y="437"/>
                    <a:pt x="178" y="445"/>
                    <a:pt x="210" y="445"/>
                  </a:cubicBezTo>
                  <a:cubicBezTo>
                    <a:pt x="242" y="445"/>
                    <a:pt x="273" y="437"/>
                    <a:pt x="300" y="423"/>
                  </a:cubicBezTo>
                  <a:cubicBezTo>
                    <a:pt x="371" y="388"/>
                    <a:pt x="421" y="311"/>
                    <a:pt x="421" y="222"/>
                  </a:cubicBezTo>
                  <a:cubicBezTo>
                    <a:pt x="421" y="100"/>
                    <a:pt x="326" y="0"/>
                    <a:pt x="210" y="0"/>
                  </a:cubicBezTo>
                  <a:close/>
                  <a:moveTo>
                    <a:pt x="210" y="0"/>
                  </a:moveTo>
                  <a:cubicBezTo>
                    <a:pt x="210" y="0"/>
                    <a:pt x="210" y="0"/>
                    <a:pt x="210"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grpSp>
      <p:sp>
        <p:nvSpPr>
          <p:cNvPr id="96" name="Oval 95"/>
          <p:cNvSpPr/>
          <p:nvPr/>
        </p:nvSpPr>
        <p:spPr>
          <a:xfrm>
            <a:off x="3814671" y="4442942"/>
            <a:ext cx="464178" cy="464177"/>
          </a:xfrm>
          <a:prstGeom prst="ellipse">
            <a:avLst/>
          </a:prstGeom>
          <a:solidFill>
            <a:srgbClr val="E4C46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TextBox 34"/>
          <p:cNvSpPr txBox="1"/>
          <p:nvPr/>
        </p:nvSpPr>
        <p:spPr>
          <a:xfrm>
            <a:off x="2976127" y="4968423"/>
            <a:ext cx="2141266" cy="286232"/>
          </a:xfrm>
          <a:prstGeom prst="rect">
            <a:avLst/>
          </a:prstGeom>
          <a:noFill/>
        </p:spPr>
        <p:txBody>
          <a:bodyPr wrap="square" rtlCol="0">
            <a:spAutoFit/>
          </a:bodyPr>
          <a:lstStyle/>
          <a:p>
            <a:pPr algn="ctr">
              <a:lnSpc>
                <a:spcPct val="90000"/>
              </a:lnSpc>
            </a:pPr>
            <a:r>
              <a:rPr lang="ro-RO" sz="1400" dirty="0">
                <a:solidFill>
                  <a:srgbClr val="E4C46A"/>
                </a:solidFill>
                <a:latin typeface="Open Sans" panose="020B0606030504020204" pitchFamily="34" charset="0"/>
                <a:ea typeface="Open Sans" panose="020B0606030504020204" pitchFamily="34" charset="0"/>
                <a:cs typeface="Open Sans" panose="020B0606030504020204" pitchFamily="34" charset="0"/>
              </a:rPr>
              <a:t>EFICACITATE</a:t>
            </a:r>
            <a:endParaRPr lang="en-IN" sz="1400" dirty="0">
              <a:solidFill>
                <a:srgbClr val="E4C46A"/>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8" name="Group 78"/>
          <p:cNvGrpSpPr/>
          <p:nvPr/>
        </p:nvGrpSpPr>
        <p:grpSpPr>
          <a:xfrm>
            <a:off x="3929184" y="4562939"/>
            <a:ext cx="235152" cy="216881"/>
            <a:chOff x="-5821363" y="-1612901"/>
            <a:chExt cx="7702551" cy="7104063"/>
          </a:xfrm>
          <a:solidFill>
            <a:sysClr val="window" lastClr="FFFFFF"/>
          </a:solidFill>
        </p:grpSpPr>
        <p:sp>
          <p:nvSpPr>
            <p:cNvPr id="99" name="Freeform 20"/>
            <p:cNvSpPr>
              <a:spLocks noEditPoints="1"/>
            </p:cNvSpPr>
            <p:nvPr/>
          </p:nvSpPr>
          <p:spPr bwMode="auto">
            <a:xfrm>
              <a:off x="-3775075" y="-1612901"/>
              <a:ext cx="3609975" cy="3489325"/>
            </a:xfrm>
            <a:custGeom>
              <a:avLst/>
              <a:gdLst>
                <a:gd name="T0" fmla="*/ 905 w 958"/>
                <a:gd name="T1" fmla="*/ 344 h 926"/>
                <a:gd name="T2" fmla="*/ 818 w 958"/>
                <a:gd name="T3" fmla="*/ 344 h 926"/>
                <a:gd name="T4" fmla="*/ 752 w 958"/>
                <a:gd name="T5" fmla="*/ 229 h 926"/>
                <a:gd name="T6" fmla="*/ 796 w 958"/>
                <a:gd name="T7" fmla="*/ 154 h 926"/>
                <a:gd name="T8" fmla="*/ 801 w 958"/>
                <a:gd name="T9" fmla="*/ 114 h 926"/>
                <a:gd name="T10" fmla="*/ 777 w 958"/>
                <a:gd name="T11" fmla="*/ 82 h 926"/>
                <a:gd name="T12" fmla="*/ 660 w 958"/>
                <a:gd name="T13" fmla="*/ 15 h 926"/>
                <a:gd name="T14" fmla="*/ 588 w 958"/>
                <a:gd name="T15" fmla="*/ 34 h 926"/>
                <a:gd name="T16" fmla="*/ 545 w 958"/>
                <a:gd name="T17" fmla="*/ 109 h 926"/>
                <a:gd name="T18" fmla="*/ 479 w 958"/>
                <a:gd name="T19" fmla="*/ 105 h 926"/>
                <a:gd name="T20" fmla="*/ 413 w 958"/>
                <a:gd name="T21" fmla="*/ 109 h 926"/>
                <a:gd name="T22" fmla="*/ 370 w 958"/>
                <a:gd name="T23" fmla="*/ 34 h 926"/>
                <a:gd name="T24" fmla="*/ 298 w 958"/>
                <a:gd name="T25" fmla="*/ 15 h 926"/>
                <a:gd name="T26" fmla="*/ 181 w 958"/>
                <a:gd name="T27" fmla="*/ 82 h 926"/>
                <a:gd name="T28" fmla="*/ 157 w 958"/>
                <a:gd name="T29" fmla="*/ 114 h 926"/>
                <a:gd name="T30" fmla="*/ 162 w 958"/>
                <a:gd name="T31" fmla="*/ 154 h 926"/>
                <a:gd name="T32" fmla="*/ 206 w 958"/>
                <a:gd name="T33" fmla="*/ 229 h 926"/>
                <a:gd name="T34" fmla="*/ 140 w 958"/>
                <a:gd name="T35" fmla="*/ 344 h 926"/>
                <a:gd name="T36" fmla="*/ 53 w 958"/>
                <a:gd name="T37" fmla="*/ 344 h 926"/>
                <a:gd name="T38" fmla="*/ 0 w 958"/>
                <a:gd name="T39" fmla="*/ 397 h 926"/>
                <a:gd name="T40" fmla="*/ 0 w 958"/>
                <a:gd name="T41" fmla="*/ 531 h 926"/>
                <a:gd name="T42" fmla="*/ 53 w 958"/>
                <a:gd name="T43" fmla="*/ 583 h 926"/>
                <a:gd name="T44" fmla="*/ 140 w 958"/>
                <a:gd name="T45" fmla="*/ 583 h 926"/>
                <a:gd name="T46" fmla="*/ 206 w 958"/>
                <a:gd name="T47" fmla="*/ 697 h 926"/>
                <a:gd name="T48" fmla="*/ 162 w 958"/>
                <a:gd name="T49" fmla="*/ 773 h 926"/>
                <a:gd name="T50" fmla="*/ 157 w 958"/>
                <a:gd name="T51" fmla="*/ 812 h 926"/>
                <a:gd name="T52" fmla="*/ 181 w 958"/>
                <a:gd name="T53" fmla="*/ 845 h 926"/>
                <a:gd name="T54" fmla="*/ 298 w 958"/>
                <a:gd name="T55" fmla="*/ 912 h 926"/>
                <a:gd name="T56" fmla="*/ 338 w 958"/>
                <a:gd name="T57" fmla="*/ 917 h 926"/>
                <a:gd name="T58" fmla="*/ 370 w 958"/>
                <a:gd name="T59" fmla="*/ 893 h 926"/>
                <a:gd name="T60" fmla="*/ 413 w 958"/>
                <a:gd name="T61" fmla="*/ 818 h 926"/>
                <a:gd name="T62" fmla="*/ 479 w 958"/>
                <a:gd name="T63" fmla="*/ 823 h 926"/>
                <a:gd name="T64" fmla="*/ 545 w 958"/>
                <a:gd name="T65" fmla="*/ 818 h 926"/>
                <a:gd name="T66" fmla="*/ 588 w 958"/>
                <a:gd name="T67" fmla="*/ 893 h 926"/>
                <a:gd name="T68" fmla="*/ 660 w 958"/>
                <a:gd name="T69" fmla="*/ 912 h 926"/>
                <a:gd name="T70" fmla="*/ 776 w 958"/>
                <a:gd name="T71" fmla="*/ 845 h 926"/>
                <a:gd name="T72" fmla="*/ 801 w 958"/>
                <a:gd name="T73" fmla="*/ 812 h 926"/>
                <a:gd name="T74" fmla="*/ 796 w 958"/>
                <a:gd name="T75" fmla="*/ 773 h 926"/>
                <a:gd name="T76" fmla="*/ 752 w 958"/>
                <a:gd name="T77" fmla="*/ 697 h 926"/>
                <a:gd name="T78" fmla="*/ 818 w 958"/>
                <a:gd name="T79" fmla="*/ 583 h 926"/>
                <a:gd name="T80" fmla="*/ 905 w 958"/>
                <a:gd name="T81" fmla="*/ 583 h 926"/>
                <a:gd name="T82" fmla="*/ 958 w 958"/>
                <a:gd name="T83" fmla="*/ 531 h 926"/>
                <a:gd name="T84" fmla="*/ 958 w 958"/>
                <a:gd name="T85" fmla="*/ 397 h 926"/>
                <a:gd name="T86" fmla="*/ 905 w 958"/>
                <a:gd name="T87" fmla="*/ 344 h 926"/>
                <a:gd name="T88" fmla="*/ 479 w 958"/>
                <a:gd name="T89" fmla="*/ 644 h 926"/>
                <a:gd name="T90" fmla="*/ 299 w 958"/>
                <a:gd name="T91" fmla="*/ 464 h 926"/>
                <a:gd name="T92" fmla="*/ 479 w 958"/>
                <a:gd name="T93" fmla="*/ 284 h 926"/>
                <a:gd name="T94" fmla="*/ 659 w 958"/>
                <a:gd name="T95" fmla="*/ 464 h 926"/>
                <a:gd name="T96" fmla="*/ 479 w 958"/>
                <a:gd name="T97" fmla="*/ 644 h 926"/>
                <a:gd name="T98" fmla="*/ 479 w 958"/>
                <a:gd name="T99" fmla="*/ 644 h 926"/>
                <a:gd name="T100" fmla="*/ 479 w 958"/>
                <a:gd name="T101" fmla="*/ 64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926">
                  <a:moveTo>
                    <a:pt x="905" y="344"/>
                  </a:moveTo>
                  <a:cubicBezTo>
                    <a:pt x="818" y="344"/>
                    <a:pt x="818" y="344"/>
                    <a:pt x="818" y="344"/>
                  </a:cubicBezTo>
                  <a:cubicBezTo>
                    <a:pt x="788" y="281"/>
                    <a:pt x="793" y="288"/>
                    <a:pt x="752" y="229"/>
                  </a:cubicBezTo>
                  <a:cubicBezTo>
                    <a:pt x="796" y="154"/>
                    <a:pt x="796" y="154"/>
                    <a:pt x="796" y="154"/>
                  </a:cubicBezTo>
                  <a:cubicBezTo>
                    <a:pt x="802" y="142"/>
                    <a:pt x="805" y="127"/>
                    <a:pt x="801" y="114"/>
                  </a:cubicBezTo>
                  <a:cubicBezTo>
                    <a:pt x="798" y="101"/>
                    <a:pt x="789" y="89"/>
                    <a:pt x="777" y="82"/>
                  </a:cubicBezTo>
                  <a:cubicBezTo>
                    <a:pt x="660" y="15"/>
                    <a:pt x="660" y="15"/>
                    <a:pt x="660" y="15"/>
                  </a:cubicBezTo>
                  <a:cubicBezTo>
                    <a:pt x="635" y="0"/>
                    <a:pt x="604" y="9"/>
                    <a:pt x="588" y="34"/>
                  </a:cubicBezTo>
                  <a:cubicBezTo>
                    <a:pt x="545" y="109"/>
                    <a:pt x="545" y="109"/>
                    <a:pt x="545" y="109"/>
                  </a:cubicBezTo>
                  <a:cubicBezTo>
                    <a:pt x="510" y="106"/>
                    <a:pt x="495" y="103"/>
                    <a:pt x="479" y="105"/>
                  </a:cubicBezTo>
                  <a:cubicBezTo>
                    <a:pt x="463" y="105"/>
                    <a:pt x="447" y="106"/>
                    <a:pt x="413" y="109"/>
                  </a:cubicBezTo>
                  <a:cubicBezTo>
                    <a:pt x="370" y="34"/>
                    <a:pt x="370" y="34"/>
                    <a:pt x="370" y="34"/>
                  </a:cubicBezTo>
                  <a:cubicBezTo>
                    <a:pt x="354" y="9"/>
                    <a:pt x="323" y="0"/>
                    <a:pt x="298" y="15"/>
                  </a:cubicBezTo>
                  <a:cubicBezTo>
                    <a:pt x="181" y="82"/>
                    <a:pt x="181" y="82"/>
                    <a:pt x="181" y="82"/>
                  </a:cubicBezTo>
                  <a:cubicBezTo>
                    <a:pt x="169" y="89"/>
                    <a:pt x="160" y="101"/>
                    <a:pt x="157" y="114"/>
                  </a:cubicBezTo>
                  <a:cubicBezTo>
                    <a:pt x="153" y="127"/>
                    <a:pt x="156" y="142"/>
                    <a:pt x="162" y="154"/>
                  </a:cubicBezTo>
                  <a:cubicBezTo>
                    <a:pt x="206" y="229"/>
                    <a:pt x="206" y="229"/>
                    <a:pt x="206" y="229"/>
                  </a:cubicBezTo>
                  <a:cubicBezTo>
                    <a:pt x="166" y="288"/>
                    <a:pt x="170" y="281"/>
                    <a:pt x="140" y="344"/>
                  </a:cubicBezTo>
                  <a:cubicBezTo>
                    <a:pt x="53" y="344"/>
                    <a:pt x="53" y="344"/>
                    <a:pt x="53" y="344"/>
                  </a:cubicBezTo>
                  <a:cubicBezTo>
                    <a:pt x="24" y="344"/>
                    <a:pt x="0" y="367"/>
                    <a:pt x="0" y="397"/>
                  </a:cubicBezTo>
                  <a:cubicBezTo>
                    <a:pt x="0" y="531"/>
                    <a:pt x="0" y="531"/>
                    <a:pt x="0" y="531"/>
                  </a:cubicBezTo>
                  <a:cubicBezTo>
                    <a:pt x="0" y="560"/>
                    <a:pt x="24" y="583"/>
                    <a:pt x="53" y="583"/>
                  </a:cubicBezTo>
                  <a:cubicBezTo>
                    <a:pt x="140" y="583"/>
                    <a:pt x="140" y="583"/>
                    <a:pt x="140" y="583"/>
                  </a:cubicBezTo>
                  <a:cubicBezTo>
                    <a:pt x="170" y="645"/>
                    <a:pt x="165" y="639"/>
                    <a:pt x="206" y="697"/>
                  </a:cubicBezTo>
                  <a:cubicBezTo>
                    <a:pt x="162" y="773"/>
                    <a:pt x="162" y="773"/>
                    <a:pt x="162" y="773"/>
                  </a:cubicBezTo>
                  <a:cubicBezTo>
                    <a:pt x="156" y="785"/>
                    <a:pt x="153" y="799"/>
                    <a:pt x="157" y="812"/>
                  </a:cubicBezTo>
                  <a:cubicBezTo>
                    <a:pt x="160" y="827"/>
                    <a:pt x="169" y="838"/>
                    <a:pt x="181" y="845"/>
                  </a:cubicBezTo>
                  <a:cubicBezTo>
                    <a:pt x="298" y="912"/>
                    <a:pt x="298" y="912"/>
                    <a:pt x="298" y="912"/>
                  </a:cubicBezTo>
                  <a:cubicBezTo>
                    <a:pt x="310" y="919"/>
                    <a:pt x="325" y="920"/>
                    <a:pt x="338" y="917"/>
                  </a:cubicBezTo>
                  <a:cubicBezTo>
                    <a:pt x="351" y="913"/>
                    <a:pt x="363" y="905"/>
                    <a:pt x="370" y="893"/>
                  </a:cubicBezTo>
                  <a:cubicBezTo>
                    <a:pt x="413" y="818"/>
                    <a:pt x="413" y="818"/>
                    <a:pt x="413" y="818"/>
                  </a:cubicBezTo>
                  <a:cubicBezTo>
                    <a:pt x="447" y="821"/>
                    <a:pt x="463" y="823"/>
                    <a:pt x="479" y="823"/>
                  </a:cubicBezTo>
                  <a:cubicBezTo>
                    <a:pt x="495" y="823"/>
                    <a:pt x="510" y="822"/>
                    <a:pt x="545" y="818"/>
                  </a:cubicBezTo>
                  <a:cubicBezTo>
                    <a:pt x="588" y="893"/>
                    <a:pt x="588" y="893"/>
                    <a:pt x="588" y="893"/>
                  </a:cubicBezTo>
                  <a:cubicBezTo>
                    <a:pt x="602" y="918"/>
                    <a:pt x="635" y="926"/>
                    <a:pt x="660" y="912"/>
                  </a:cubicBezTo>
                  <a:cubicBezTo>
                    <a:pt x="776" y="845"/>
                    <a:pt x="776" y="845"/>
                    <a:pt x="776" y="845"/>
                  </a:cubicBezTo>
                  <a:cubicBezTo>
                    <a:pt x="789" y="838"/>
                    <a:pt x="798" y="827"/>
                    <a:pt x="801" y="812"/>
                  </a:cubicBezTo>
                  <a:cubicBezTo>
                    <a:pt x="805" y="799"/>
                    <a:pt x="802" y="785"/>
                    <a:pt x="796" y="773"/>
                  </a:cubicBezTo>
                  <a:cubicBezTo>
                    <a:pt x="752" y="697"/>
                    <a:pt x="752" y="697"/>
                    <a:pt x="752" y="697"/>
                  </a:cubicBezTo>
                  <a:cubicBezTo>
                    <a:pt x="792" y="640"/>
                    <a:pt x="788" y="646"/>
                    <a:pt x="818" y="583"/>
                  </a:cubicBezTo>
                  <a:cubicBezTo>
                    <a:pt x="905" y="583"/>
                    <a:pt x="905" y="583"/>
                    <a:pt x="905" y="583"/>
                  </a:cubicBezTo>
                  <a:cubicBezTo>
                    <a:pt x="934" y="583"/>
                    <a:pt x="958" y="560"/>
                    <a:pt x="958" y="531"/>
                  </a:cubicBezTo>
                  <a:cubicBezTo>
                    <a:pt x="958" y="397"/>
                    <a:pt x="958" y="397"/>
                    <a:pt x="958" y="397"/>
                  </a:cubicBezTo>
                  <a:cubicBezTo>
                    <a:pt x="958" y="367"/>
                    <a:pt x="934" y="344"/>
                    <a:pt x="905" y="344"/>
                  </a:cubicBezTo>
                  <a:close/>
                  <a:moveTo>
                    <a:pt x="479" y="644"/>
                  </a:moveTo>
                  <a:cubicBezTo>
                    <a:pt x="380" y="644"/>
                    <a:pt x="299" y="562"/>
                    <a:pt x="299" y="464"/>
                  </a:cubicBezTo>
                  <a:cubicBezTo>
                    <a:pt x="299" y="365"/>
                    <a:pt x="380" y="284"/>
                    <a:pt x="479" y="284"/>
                  </a:cubicBezTo>
                  <a:cubicBezTo>
                    <a:pt x="578" y="284"/>
                    <a:pt x="659" y="365"/>
                    <a:pt x="659" y="464"/>
                  </a:cubicBezTo>
                  <a:cubicBezTo>
                    <a:pt x="659" y="562"/>
                    <a:pt x="578" y="644"/>
                    <a:pt x="479" y="644"/>
                  </a:cubicBezTo>
                  <a:close/>
                  <a:moveTo>
                    <a:pt x="479" y="644"/>
                  </a:moveTo>
                  <a:cubicBezTo>
                    <a:pt x="479" y="644"/>
                    <a:pt x="479" y="644"/>
                    <a:pt x="479" y="644"/>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100" name="Freeform 21"/>
            <p:cNvSpPr>
              <a:spLocks noEditPoints="1"/>
            </p:cNvSpPr>
            <p:nvPr/>
          </p:nvSpPr>
          <p:spPr bwMode="auto">
            <a:xfrm>
              <a:off x="-1728787"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8 w 958"/>
                <a:gd name="T15" fmla="*/ 33 h 926"/>
                <a:gd name="T16" fmla="*/ 545 w 958"/>
                <a:gd name="T17" fmla="*/ 108 h 926"/>
                <a:gd name="T18" fmla="*/ 413 w 958"/>
                <a:gd name="T19" fmla="*/ 108 h 926"/>
                <a:gd name="T20" fmla="*/ 369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69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8"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8" y="33"/>
                  </a:cubicBezTo>
                  <a:cubicBezTo>
                    <a:pt x="545" y="108"/>
                    <a:pt x="545" y="108"/>
                    <a:pt x="545" y="108"/>
                  </a:cubicBezTo>
                  <a:cubicBezTo>
                    <a:pt x="477" y="102"/>
                    <a:pt x="484" y="102"/>
                    <a:pt x="413" y="108"/>
                  </a:cubicBezTo>
                  <a:cubicBezTo>
                    <a:pt x="369" y="33"/>
                    <a:pt x="369" y="33"/>
                    <a:pt x="369"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3" y="343"/>
                    <a:pt x="0" y="366"/>
                    <a:pt x="0" y="395"/>
                  </a:cubicBezTo>
                  <a:cubicBezTo>
                    <a:pt x="0" y="530"/>
                    <a:pt x="0" y="530"/>
                    <a:pt x="0" y="530"/>
                  </a:cubicBezTo>
                  <a:cubicBezTo>
                    <a:pt x="0" y="559"/>
                    <a:pt x="23"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69"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4" y="582"/>
                    <a:pt x="958" y="559"/>
                    <a:pt x="958" y="530"/>
                  </a:cubicBezTo>
                  <a:cubicBezTo>
                    <a:pt x="958" y="395"/>
                    <a:pt x="958" y="395"/>
                    <a:pt x="958" y="395"/>
                  </a:cubicBezTo>
                  <a:cubicBezTo>
                    <a:pt x="958" y="366"/>
                    <a:pt x="934"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101" name="Freeform 22"/>
            <p:cNvSpPr>
              <a:spLocks noEditPoints="1"/>
            </p:cNvSpPr>
            <p:nvPr/>
          </p:nvSpPr>
          <p:spPr bwMode="auto">
            <a:xfrm>
              <a:off x="-5821363"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9 w 958"/>
                <a:gd name="T15" fmla="*/ 33 h 926"/>
                <a:gd name="T16" fmla="*/ 545 w 958"/>
                <a:gd name="T17" fmla="*/ 108 h 926"/>
                <a:gd name="T18" fmla="*/ 413 w 958"/>
                <a:gd name="T19" fmla="*/ 108 h 926"/>
                <a:gd name="T20" fmla="*/ 370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70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9"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9" y="33"/>
                  </a:cubicBezTo>
                  <a:cubicBezTo>
                    <a:pt x="545" y="108"/>
                    <a:pt x="545" y="108"/>
                    <a:pt x="545" y="108"/>
                  </a:cubicBezTo>
                  <a:cubicBezTo>
                    <a:pt x="477" y="102"/>
                    <a:pt x="484" y="102"/>
                    <a:pt x="413" y="108"/>
                  </a:cubicBezTo>
                  <a:cubicBezTo>
                    <a:pt x="370" y="33"/>
                    <a:pt x="370" y="33"/>
                    <a:pt x="370"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4" y="343"/>
                    <a:pt x="0" y="366"/>
                    <a:pt x="0" y="395"/>
                  </a:cubicBezTo>
                  <a:cubicBezTo>
                    <a:pt x="0" y="530"/>
                    <a:pt x="0" y="530"/>
                    <a:pt x="0" y="530"/>
                  </a:cubicBezTo>
                  <a:cubicBezTo>
                    <a:pt x="0" y="559"/>
                    <a:pt x="24"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70"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5" y="582"/>
                    <a:pt x="958" y="559"/>
                    <a:pt x="958" y="530"/>
                  </a:cubicBezTo>
                  <a:cubicBezTo>
                    <a:pt x="958" y="395"/>
                    <a:pt x="958" y="395"/>
                    <a:pt x="958" y="395"/>
                  </a:cubicBezTo>
                  <a:cubicBezTo>
                    <a:pt x="958" y="366"/>
                    <a:pt x="935"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grpSp>
      <p:sp>
        <p:nvSpPr>
          <p:cNvPr id="102" name="Oval 101"/>
          <p:cNvSpPr/>
          <p:nvPr/>
        </p:nvSpPr>
        <p:spPr>
          <a:xfrm>
            <a:off x="6041565" y="4442942"/>
            <a:ext cx="464178" cy="464177"/>
          </a:xfrm>
          <a:prstGeom prst="ellipse">
            <a:avLst/>
          </a:prstGeom>
          <a:solidFill>
            <a:srgbClr val="3FA9D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TextBox 35"/>
          <p:cNvSpPr txBox="1"/>
          <p:nvPr/>
        </p:nvSpPr>
        <p:spPr>
          <a:xfrm>
            <a:off x="5204533" y="4968423"/>
            <a:ext cx="2141266" cy="286232"/>
          </a:xfrm>
          <a:prstGeom prst="rect">
            <a:avLst/>
          </a:prstGeom>
          <a:noFill/>
        </p:spPr>
        <p:txBody>
          <a:bodyPr wrap="square" rtlCol="0">
            <a:spAutoFit/>
          </a:bodyPr>
          <a:lstStyle/>
          <a:p>
            <a:pPr algn="ctr">
              <a:lnSpc>
                <a:spcPct val="90000"/>
              </a:lnSpc>
            </a:pPr>
            <a:r>
              <a:rPr lang="en-IN" sz="1400" dirty="0">
                <a:solidFill>
                  <a:srgbClr val="3FA9D8"/>
                </a:solidFill>
                <a:latin typeface="Open Sans" panose="020B0606030504020204" pitchFamily="34" charset="0"/>
                <a:ea typeface="Open Sans" panose="020B0606030504020204" pitchFamily="34" charset="0"/>
                <a:cs typeface="Open Sans" panose="020B0606030504020204" pitchFamily="34" charset="0"/>
              </a:rPr>
              <a:t>E</a:t>
            </a:r>
            <a:r>
              <a:rPr lang="ro-RO" sz="1400" dirty="0">
                <a:solidFill>
                  <a:srgbClr val="3FA9D8"/>
                </a:solidFill>
                <a:latin typeface="Open Sans" panose="020B0606030504020204" pitchFamily="34" charset="0"/>
                <a:ea typeface="Open Sans" panose="020B0606030504020204" pitchFamily="34" charset="0"/>
                <a:cs typeface="Open Sans" panose="020B0606030504020204" pitchFamily="34" charset="0"/>
              </a:rPr>
              <a:t>FICIENȚĂ </a:t>
            </a:r>
            <a:endParaRPr lang="en-IN" sz="14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26"/>
          <p:cNvSpPr>
            <a:spLocks noEditPoints="1"/>
          </p:cNvSpPr>
          <p:nvPr/>
        </p:nvSpPr>
        <p:spPr bwMode="auto">
          <a:xfrm>
            <a:off x="6169335" y="4576805"/>
            <a:ext cx="195167" cy="194407"/>
          </a:xfrm>
          <a:custGeom>
            <a:avLst/>
            <a:gdLst>
              <a:gd name="T0" fmla="*/ 2056 w 2056"/>
              <a:gd name="T1" fmla="*/ 840 h 2048"/>
              <a:gd name="T2" fmla="*/ 1946 w 2056"/>
              <a:gd name="T3" fmla="*/ 1256 h 2048"/>
              <a:gd name="T4" fmla="*/ 1837 w 2056"/>
              <a:gd name="T5" fmla="*/ 1285 h 2048"/>
              <a:gd name="T6" fmla="*/ 1807 w 2056"/>
              <a:gd name="T7" fmla="*/ 1176 h 2048"/>
              <a:gd name="T8" fmla="*/ 1896 w 2056"/>
              <a:gd name="T9" fmla="*/ 840 h 2048"/>
              <a:gd name="T10" fmla="*/ 1216 w 2056"/>
              <a:gd name="T11" fmla="*/ 160 h 2048"/>
              <a:gd name="T12" fmla="*/ 536 w 2056"/>
              <a:gd name="T13" fmla="*/ 840 h 2048"/>
              <a:gd name="T14" fmla="*/ 1216 w 2056"/>
              <a:gd name="T15" fmla="*/ 1520 h 2048"/>
              <a:gd name="T16" fmla="*/ 1549 w 2056"/>
              <a:gd name="T17" fmla="*/ 1433 h 2048"/>
              <a:gd name="T18" fmla="*/ 1658 w 2056"/>
              <a:gd name="T19" fmla="*/ 1464 h 2048"/>
              <a:gd name="T20" fmla="*/ 1627 w 2056"/>
              <a:gd name="T21" fmla="*/ 1573 h 2048"/>
              <a:gd name="T22" fmla="*/ 1216 w 2056"/>
              <a:gd name="T23" fmla="*/ 1680 h 2048"/>
              <a:gd name="T24" fmla="*/ 684 w 2056"/>
              <a:gd name="T25" fmla="*/ 1489 h 2048"/>
              <a:gd name="T26" fmla="*/ 144 w 2056"/>
              <a:gd name="T27" fmla="*/ 2025 h 2048"/>
              <a:gd name="T28" fmla="*/ 88 w 2056"/>
              <a:gd name="T29" fmla="*/ 2048 h 2048"/>
              <a:gd name="T30" fmla="*/ 31 w 2056"/>
              <a:gd name="T31" fmla="*/ 2024 h 2048"/>
              <a:gd name="T32" fmla="*/ 32 w 2056"/>
              <a:gd name="T33" fmla="*/ 1911 h 2048"/>
              <a:gd name="T34" fmla="*/ 570 w 2056"/>
              <a:gd name="T35" fmla="*/ 1376 h 2048"/>
              <a:gd name="T36" fmla="*/ 376 w 2056"/>
              <a:gd name="T37" fmla="*/ 840 h 2048"/>
              <a:gd name="T38" fmla="*/ 1216 w 2056"/>
              <a:gd name="T39" fmla="*/ 0 h 2048"/>
              <a:gd name="T40" fmla="*/ 2056 w 2056"/>
              <a:gd name="T41" fmla="*/ 840 h 2048"/>
              <a:gd name="T42" fmla="*/ 1753 w 2056"/>
              <a:gd name="T43" fmla="*/ 806 h 2048"/>
              <a:gd name="T44" fmla="*/ 1753 w 2056"/>
              <a:gd name="T45" fmla="*/ 898 h 2048"/>
              <a:gd name="T46" fmla="*/ 1735 w 2056"/>
              <a:gd name="T47" fmla="*/ 923 h 2048"/>
              <a:gd name="T48" fmla="*/ 1558 w 2056"/>
              <a:gd name="T49" fmla="*/ 1105 h 2048"/>
              <a:gd name="T50" fmla="*/ 1216 w 2056"/>
              <a:gd name="T51" fmla="*/ 1240 h 2048"/>
              <a:gd name="T52" fmla="*/ 874 w 2056"/>
              <a:gd name="T53" fmla="*/ 1105 h 2048"/>
              <a:gd name="T54" fmla="*/ 697 w 2056"/>
              <a:gd name="T55" fmla="*/ 923 h 2048"/>
              <a:gd name="T56" fmla="*/ 679 w 2056"/>
              <a:gd name="T57" fmla="*/ 898 h 2048"/>
              <a:gd name="T58" fmla="*/ 679 w 2056"/>
              <a:gd name="T59" fmla="*/ 806 h 2048"/>
              <a:gd name="T60" fmla="*/ 697 w 2056"/>
              <a:gd name="T61" fmla="*/ 781 h 2048"/>
              <a:gd name="T62" fmla="*/ 874 w 2056"/>
              <a:gd name="T63" fmla="*/ 599 h 2048"/>
              <a:gd name="T64" fmla="*/ 1216 w 2056"/>
              <a:gd name="T65" fmla="*/ 464 h 2048"/>
              <a:gd name="T66" fmla="*/ 1558 w 2056"/>
              <a:gd name="T67" fmla="*/ 599 h 2048"/>
              <a:gd name="T68" fmla="*/ 1735 w 2056"/>
              <a:gd name="T69" fmla="*/ 781 h 2048"/>
              <a:gd name="T70" fmla="*/ 1753 w 2056"/>
              <a:gd name="T71" fmla="*/ 806 h 2048"/>
              <a:gd name="T72" fmla="*/ 1587 w 2056"/>
              <a:gd name="T73" fmla="*/ 852 h 2048"/>
              <a:gd name="T74" fmla="*/ 1216 w 2056"/>
              <a:gd name="T75" fmla="*/ 624 h 2048"/>
              <a:gd name="T76" fmla="*/ 845 w 2056"/>
              <a:gd name="T77" fmla="*/ 852 h 2048"/>
              <a:gd name="T78" fmla="*/ 1216 w 2056"/>
              <a:gd name="T79" fmla="*/ 1080 h 2048"/>
              <a:gd name="T80" fmla="*/ 1587 w 2056"/>
              <a:gd name="T81" fmla="*/ 852 h 2048"/>
              <a:gd name="T82" fmla="*/ 1220 w 2056"/>
              <a:gd name="T83" fmla="*/ 700 h 2048"/>
              <a:gd name="T84" fmla="*/ 1068 w 2056"/>
              <a:gd name="T85" fmla="*/ 852 h 2048"/>
              <a:gd name="T86" fmla="*/ 1220 w 2056"/>
              <a:gd name="T87" fmla="*/ 1004 h 2048"/>
              <a:gd name="T88" fmla="*/ 1372 w 2056"/>
              <a:gd name="T89" fmla="*/ 852 h 2048"/>
              <a:gd name="T90" fmla="*/ 1220 w 2056"/>
              <a:gd name="T91" fmla="*/ 700 h 2048"/>
              <a:gd name="T92" fmla="*/ 1220 w 2056"/>
              <a:gd name="T93" fmla="*/ 700 h 2048"/>
              <a:gd name="T94" fmla="*/ 1220 w 2056"/>
              <a:gd name="T95" fmla="*/ 70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6" h="2048">
                <a:moveTo>
                  <a:pt x="2056" y="840"/>
                </a:moveTo>
                <a:cubicBezTo>
                  <a:pt x="2056" y="986"/>
                  <a:pt x="2018" y="1130"/>
                  <a:pt x="1946" y="1256"/>
                </a:cubicBezTo>
                <a:cubicBezTo>
                  <a:pt x="1924" y="1294"/>
                  <a:pt x="1875" y="1307"/>
                  <a:pt x="1837" y="1285"/>
                </a:cubicBezTo>
                <a:cubicBezTo>
                  <a:pt x="1799" y="1264"/>
                  <a:pt x="1785" y="1215"/>
                  <a:pt x="1807" y="1176"/>
                </a:cubicBezTo>
                <a:cubicBezTo>
                  <a:pt x="1865" y="1074"/>
                  <a:pt x="1896" y="958"/>
                  <a:pt x="1896" y="840"/>
                </a:cubicBezTo>
                <a:cubicBezTo>
                  <a:pt x="1896" y="465"/>
                  <a:pt x="1591" y="160"/>
                  <a:pt x="1216" y="160"/>
                </a:cubicBezTo>
                <a:cubicBezTo>
                  <a:pt x="841" y="160"/>
                  <a:pt x="536" y="465"/>
                  <a:pt x="536" y="840"/>
                </a:cubicBezTo>
                <a:cubicBezTo>
                  <a:pt x="536" y="1215"/>
                  <a:pt x="841" y="1520"/>
                  <a:pt x="1216" y="1520"/>
                </a:cubicBezTo>
                <a:cubicBezTo>
                  <a:pt x="1333" y="1520"/>
                  <a:pt x="1448" y="1490"/>
                  <a:pt x="1549" y="1433"/>
                </a:cubicBezTo>
                <a:cubicBezTo>
                  <a:pt x="1587" y="1411"/>
                  <a:pt x="1636" y="1425"/>
                  <a:pt x="1658" y="1464"/>
                </a:cubicBezTo>
                <a:cubicBezTo>
                  <a:pt x="1679" y="1502"/>
                  <a:pt x="1666" y="1551"/>
                  <a:pt x="1627" y="1573"/>
                </a:cubicBezTo>
                <a:cubicBezTo>
                  <a:pt x="1502" y="1643"/>
                  <a:pt x="1360" y="1680"/>
                  <a:pt x="1216" y="1680"/>
                </a:cubicBezTo>
                <a:cubicBezTo>
                  <a:pt x="1014" y="1680"/>
                  <a:pt x="829" y="1608"/>
                  <a:pt x="684" y="1489"/>
                </a:cubicBezTo>
                <a:cubicBezTo>
                  <a:pt x="144" y="2025"/>
                  <a:pt x="144" y="2025"/>
                  <a:pt x="144" y="2025"/>
                </a:cubicBezTo>
                <a:cubicBezTo>
                  <a:pt x="129" y="2040"/>
                  <a:pt x="108" y="2048"/>
                  <a:pt x="88" y="2048"/>
                </a:cubicBezTo>
                <a:cubicBezTo>
                  <a:pt x="67" y="2048"/>
                  <a:pt x="47" y="2040"/>
                  <a:pt x="31" y="2024"/>
                </a:cubicBezTo>
                <a:cubicBezTo>
                  <a:pt x="0" y="1993"/>
                  <a:pt x="0" y="1942"/>
                  <a:pt x="32" y="1911"/>
                </a:cubicBezTo>
                <a:cubicBezTo>
                  <a:pt x="570" y="1376"/>
                  <a:pt x="570" y="1376"/>
                  <a:pt x="570" y="1376"/>
                </a:cubicBezTo>
                <a:cubicBezTo>
                  <a:pt x="449" y="1231"/>
                  <a:pt x="376" y="1044"/>
                  <a:pt x="376" y="840"/>
                </a:cubicBezTo>
                <a:cubicBezTo>
                  <a:pt x="376" y="377"/>
                  <a:pt x="753" y="0"/>
                  <a:pt x="1216" y="0"/>
                </a:cubicBezTo>
                <a:cubicBezTo>
                  <a:pt x="1679" y="0"/>
                  <a:pt x="2056" y="377"/>
                  <a:pt x="2056" y="840"/>
                </a:cubicBezTo>
                <a:close/>
                <a:moveTo>
                  <a:pt x="1753" y="806"/>
                </a:moveTo>
                <a:cubicBezTo>
                  <a:pt x="1773" y="834"/>
                  <a:pt x="1773" y="870"/>
                  <a:pt x="1753" y="898"/>
                </a:cubicBezTo>
                <a:cubicBezTo>
                  <a:pt x="1751" y="902"/>
                  <a:pt x="1741" y="916"/>
                  <a:pt x="1735" y="923"/>
                </a:cubicBezTo>
                <a:cubicBezTo>
                  <a:pt x="1708" y="957"/>
                  <a:pt x="1646" y="1036"/>
                  <a:pt x="1558" y="1105"/>
                </a:cubicBezTo>
                <a:cubicBezTo>
                  <a:pt x="1446" y="1195"/>
                  <a:pt x="1331" y="1240"/>
                  <a:pt x="1216" y="1240"/>
                </a:cubicBezTo>
                <a:cubicBezTo>
                  <a:pt x="1101" y="1240"/>
                  <a:pt x="986" y="1195"/>
                  <a:pt x="874" y="1105"/>
                </a:cubicBezTo>
                <a:cubicBezTo>
                  <a:pt x="787" y="1036"/>
                  <a:pt x="724" y="957"/>
                  <a:pt x="697" y="923"/>
                </a:cubicBezTo>
                <a:cubicBezTo>
                  <a:pt x="691" y="916"/>
                  <a:pt x="681" y="902"/>
                  <a:pt x="679" y="898"/>
                </a:cubicBezTo>
                <a:cubicBezTo>
                  <a:pt x="659" y="870"/>
                  <a:pt x="659" y="834"/>
                  <a:pt x="679" y="806"/>
                </a:cubicBezTo>
                <a:cubicBezTo>
                  <a:pt x="681" y="802"/>
                  <a:pt x="691" y="788"/>
                  <a:pt x="697" y="781"/>
                </a:cubicBezTo>
                <a:cubicBezTo>
                  <a:pt x="724" y="747"/>
                  <a:pt x="787" y="668"/>
                  <a:pt x="874" y="599"/>
                </a:cubicBezTo>
                <a:cubicBezTo>
                  <a:pt x="986" y="509"/>
                  <a:pt x="1101" y="464"/>
                  <a:pt x="1216" y="464"/>
                </a:cubicBezTo>
                <a:cubicBezTo>
                  <a:pt x="1331" y="464"/>
                  <a:pt x="1446" y="509"/>
                  <a:pt x="1558" y="599"/>
                </a:cubicBezTo>
                <a:cubicBezTo>
                  <a:pt x="1646" y="668"/>
                  <a:pt x="1708" y="747"/>
                  <a:pt x="1735" y="781"/>
                </a:cubicBezTo>
                <a:cubicBezTo>
                  <a:pt x="1741" y="788"/>
                  <a:pt x="1751" y="802"/>
                  <a:pt x="1753" y="806"/>
                </a:cubicBezTo>
                <a:close/>
                <a:moveTo>
                  <a:pt x="1587" y="852"/>
                </a:moveTo>
                <a:cubicBezTo>
                  <a:pt x="1459" y="701"/>
                  <a:pt x="1335" y="624"/>
                  <a:pt x="1216" y="624"/>
                </a:cubicBezTo>
                <a:cubicBezTo>
                  <a:pt x="1097" y="624"/>
                  <a:pt x="973" y="701"/>
                  <a:pt x="845" y="852"/>
                </a:cubicBezTo>
                <a:cubicBezTo>
                  <a:pt x="973" y="1003"/>
                  <a:pt x="1097" y="1080"/>
                  <a:pt x="1216" y="1080"/>
                </a:cubicBezTo>
                <a:cubicBezTo>
                  <a:pt x="1335" y="1080"/>
                  <a:pt x="1459" y="1003"/>
                  <a:pt x="1587" y="852"/>
                </a:cubicBezTo>
                <a:close/>
                <a:moveTo>
                  <a:pt x="1220" y="700"/>
                </a:moveTo>
                <a:cubicBezTo>
                  <a:pt x="1136" y="700"/>
                  <a:pt x="1068" y="768"/>
                  <a:pt x="1068" y="852"/>
                </a:cubicBezTo>
                <a:cubicBezTo>
                  <a:pt x="1068" y="936"/>
                  <a:pt x="1136" y="1004"/>
                  <a:pt x="1220" y="1004"/>
                </a:cubicBezTo>
                <a:cubicBezTo>
                  <a:pt x="1304" y="1004"/>
                  <a:pt x="1372" y="936"/>
                  <a:pt x="1372" y="852"/>
                </a:cubicBezTo>
                <a:cubicBezTo>
                  <a:pt x="1372" y="768"/>
                  <a:pt x="1304" y="700"/>
                  <a:pt x="1220" y="700"/>
                </a:cubicBezTo>
                <a:close/>
                <a:moveTo>
                  <a:pt x="1220" y="700"/>
                </a:moveTo>
                <a:cubicBezTo>
                  <a:pt x="1220" y="700"/>
                  <a:pt x="1220" y="700"/>
                  <a:pt x="1220" y="700"/>
                </a:cubicBezTo>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105" name="Oval 104"/>
          <p:cNvSpPr/>
          <p:nvPr/>
        </p:nvSpPr>
        <p:spPr>
          <a:xfrm>
            <a:off x="8271483" y="4442942"/>
            <a:ext cx="464178" cy="464177"/>
          </a:xfrm>
          <a:prstGeom prst="ellipse">
            <a:avLst/>
          </a:prstGeom>
          <a:solidFill>
            <a:srgbClr val="20639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TextBox 36"/>
          <p:cNvSpPr txBox="1"/>
          <p:nvPr/>
        </p:nvSpPr>
        <p:spPr>
          <a:xfrm>
            <a:off x="7432939" y="4968423"/>
            <a:ext cx="2141266" cy="286232"/>
          </a:xfrm>
          <a:prstGeom prst="rect">
            <a:avLst/>
          </a:prstGeom>
          <a:noFill/>
        </p:spPr>
        <p:txBody>
          <a:bodyPr wrap="square" rtlCol="0">
            <a:spAutoFit/>
          </a:bodyPr>
          <a:lstStyle/>
          <a:p>
            <a:pPr algn="ctr">
              <a:lnSpc>
                <a:spcPct val="90000"/>
              </a:lnSpc>
            </a:pPr>
            <a:r>
              <a:rPr lang="ro-RO" sz="1400" dirty="0">
                <a:solidFill>
                  <a:srgbClr val="3FA9D8"/>
                </a:solidFill>
                <a:latin typeface="Open Sans" panose="020B0606030504020204" pitchFamily="34" charset="0"/>
                <a:ea typeface="Open Sans" panose="020B0606030504020204" pitchFamily="34" charset="0"/>
                <a:cs typeface="Open Sans" panose="020B0606030504020204" pitchFamily="34" charset="0"/>
              </a:rPr>
              <a:t>SUSTENABILITATE</a:t>
            </a:r>
            <a:endParaRPr lang="en-IN" sz="14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7" name="Group 83"/>
          <p:cNvGrpSpPr/>
          <p:nvPr/>
        </p:nvGrpSpPr>
        <p:grpSpPr>
          <a:xfrm>
            <a:off x="8408056" y="4591808"/>
            <a:ext cx="191030" cy="178246"/>
            <a:chOff x="-1901825" y="869950"/>
            <a:chExt cx="3344863" cy="3121025"/>
          </a:xfrm>
          <a:solidFill>
            <a:sysClr val="window" lastClr="FFFFFF"/>
          </a:solidFill>
        </p:grpSpPr>
        <p:sp>
          <p:nvSpPr>
            <p:cNvPr id="108" name="Freeform 30"/>
            <p:cNvSpPr>
              <a:spLocks noEditPoints="1"/>
            </p:cNvSpPr>
            <p:nvPr/>
          </p:nvSpPr>
          <p:spPr bwMode="auto">
            <a:xfrm>
              <a:off x="-571500" y="1700213"/>
              <a:ext cx="1095375" cy="265112"/>
            </a:xfrm>
            <a:custGeom>
              <a:avLst/>
              <a:gdLst>
                <a:gd name="T0" fmla="*/ 442 w 503"/>
                <a:gd name="T1" fmla="*/ 0 h 122"/>
                <a:gd name="T2" fmla="*/ 61 w 503"/>
                <a:gd name="T3" fmla="*/ 0 h 122"/>
                <a:gd name="T4" fmla="*/ 0 w 503"/>
                <a:gd name="T5" fmla="*/ 61 h 122"/>
                <a:gd name="T6" fmla="*/ 61 w 503"/>
                <a:gd name="T7" fmla="*/ 122 h 122"/>
                <a:gd name="T8" fmla="*/ 442 w 503"/>
                <a:gd name="T9" fmla="*/ 122 h 122"/>
                <a:gd name="T10" fmla="*/ 503 w 503"/>
                <a:gd name="T11" fmla="*/ 61 h 122"/>
                <a:gd name="T12" fmla="*/ 442 w 503"/>
                <a:gd name="T13" fmla="*/ 0 h 122"/>
                <a:gd name="T14" fmla="*/ 442 w 503"/>
                <a:gd name="T15" fmla="*/ 0 h 122"/>
                <a:gd name="T16" fmla="*/ 442 w 50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2">
                  <a:moveTo>
                    <a:pt x="442" y="0"/>
                  </a:moveTo>
                  <a:cubicBezTo>
                    <a:pt x="61" y="0"/>
                    <a:pt x="61" y="0"/>
                    <a:pt x="61" y="0"/>
                  </a:cubicBezTo>
                  <a:cubicBezTo>
                    <a:pt x="27" y="0"/>
                    <a:pt x="0" y="28"/>
                    <a:pt x="0" y="61"/>
                  </a:cubicBezTo>
                  <a:cubicBezTo>
                    <a:pt x="0" y="95"/>
                    <a:pt x="27" y="122"/>
                    <a:pt x="61" y="122"/>
                  </a:cubicBezTo>
                  <a:cubicBezTo>
                    <a:pt x="442" y="122"/>
                    <a:pt x="442" y="122"/>
                    <a:pt x="442" y="122"/>
                  </a:cubicBezTo>
                  <a:cubicBezTo>
                    <a:pt x="476" y="122"/>
                    <a:pt x="503" y="95"/>
                    <a:pt x="503" y="61"/>
                  </a:cubicBezTo>
                  <a:cubicBezTo>
                    <a:pt x="503" y="28"/>
                    <a:pt x="476" y="0"/>
                    <a:pt x="442" y="0"/>
                  </a:cubicBezTo>
                  <a:close/>
                  <a:moveTo>
                    <a:pt x="442" y="0"/>
                  </a:moveTo>
                  <a:cubicBezTo>
                    <a:pt x="442" y="0"/>
                    <a:pt x="442" y="0"/>
                    <a:pt x="442"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109" name="Freeform 31"/>
            <p:cNvSpPr>
              <a:spLocks noEditPoints="1"/>
            </p:cNvSpPr>
            <p:nvPr/>
          </p:nvSpPr>
          <p:spPr bwMode="auto">
            <a:xfrm>
              <a:off x="-571500" y="2343150"/>
              <a:ext cx="1412875" cy="263525"/>
            </a:xfrm>
            <a:custGeom>
              <a:avLst/>
              <a:gdLst>
                <a:gd name="T0" fmla="*/ 588 w 649"/>
                <a:gd name="T1" fmla="*/ 0 h 121"/>
                <a:gd name="T2" fmla="*/ 61 w 649"/>
                <a:gd name="T3" fmla="*/ 0 h 121"/>
                <a:gd name="T4" fmla="*/ 0 w 649"/>
                <a:gd name="T5" fmla="*/ 61 h 121"/>
                <a:gd name="T6" fmla="*/ 61 w 649"/>
                <a:gd name="T7" fmla="*/ 121 h 121"/>
                <a:gd name="T8" fmla="*/ 588 w 649"/>
                <a:gd name="T9" fmla="*/ 121 h 121"/>
                <a:gd name="T10" fmla="*/ 649 w 649"/>
                <a:gd name="T11" fmla="*/ 61 h 121"/>
                <a:gd name="T12" fmla="*/ 588 w 649"/>
                <a:gd name="T13" fmla="*/ 0 h 121"/>
                <a:gd name="T14" fmla="*/ 588 w 649"/>
                <a:gd name="T15" fmla="*/ 0 h 121"/>
                <a:gd name="T16" fmla="*/ 588 w 64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121">
                  <a:moveTo>
                    <a:pt x="588" y="0"/>
                  </a:moveTo>
                  <a:cubicBezTo>
                    <a:pt x="61" y="0"/>
                    <a:pt x="61" y="0"/>
                    <a:pt x="61" y="0"/>
                  </a:cubicBezTo>
                  <a:cubicBezTo>
                    <a:pt x="27" y="0"/>
                    <a:pt x="0" y="27"/>
                    <a:pt x="0" y="61"/>
                  </a:cubicBezTo>
                  <a:cubicBezTo>
                    <a:pt x="0" y="94"/>
                    <a:pt x="27" y="121"/>
                    <a:pt x="61" y="121"/>
                  </a:cubicBezTo>
                  <a:cubicBezTo>
                    <a:pt x="588" y="121"/>
                    <a:pt x="588" y="121"/>
                    <a:pt x="588" y="121"/>
                  </a:cubicBezTo>
                  <a:cubicBezTo>
                    <a:pt x="622" y="121"/>
                    <a:pt x="649" y="94"/>
                    <a:pt x="649" y="61"/>
                  </a:cubicBezTo>
                  <a:cubicBezTo>
                    <a:pt x="649" y="27"/>
                    <a:pt x="622" y="0"/>
                    <a:pt x="588" y="0"/>
                  </a:cubicBezTo>
                  <a:close/>
                  <a:moveTo>
                    <a:pt x="588" y="0"/>
                  </a:moveTo>
                  <a:cubicBezTo>
                    <a:pt x="588" y="0"/>
                    <a:pt x="588" y="0"/>
                    <a:pt x="588"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110" name="Freeform 32"/>
            <p:cNvSpPr>
              <a:spLocks noEditPoints="1"/>
            </p:cNvSpPr>
            <p:nvPr/>
          </p:nvSpPr>
          <p:spPr bwMode="auto">
            <a:xfrm>
              <a:off x="-1901825" y="869950"/>
              <a:ext cx="3344863" cy="3121025"/>
            </a:xfrm>
            <a:custGeom>
              <a:avLst/>
              <a:gdLst>
                <a:gd name="T0" fmla="*/ 1475 w 1536"/>
                <a:gd name="T1" fmla="*/ 0 h 1433"/>
                <a:gd name="T2" fmla="*/ 398 w 1536"/>
                <a:gd name="T3" fmla="*/ 0 h 1433"/>
                <a:gd name="T4" fmla="*/ 337 w 1536"/>
                <a:gd name="T5" fmla="*/ 61 h 1433"/>
                <a:gd name="T6" fmla="*/ 337 w 1536"/>
                <a:gd name="T7" fmla="*/ 635 h 1433"/>
                <a:gd name="T8" fmla="*/ 229 w 1536"/>
                <a:gd name="T9" fmla="*/ 635 h 1433"/>
                <a:gd name="T10" fmla="*/ 0 w 1536"/>
                <a:gd name="T11" fmla="*/ 864 h 1433"/>
                <a:gd name="T12" fmla="*/ 0 w 1536"/>
                <a:gd name="T13" fmla="*/ 1203 h 1433"/>
                <a:gd name="T14" fmla="*/ 229 w 1536"/>
                <a:gd name="T15" fmla="*/ 1433 h 1433"/>
                <a:gd name="T16" fmla="*/ 260 w 1536"/>
                <a:gd name="T17" fmla="*/ 1430 h 1433"/>
                <a:gd name="T18" fmla="*/ 1264 w 1536"/>
                <a:gd name="T19" fmla="*/ 1430 h 1433"/>
                <a:gd name="T20" fmla="*/ 1536 w 1536"/>
                <a:gd name="T21" fmla="*/ 1159 h 1433"/>
                <a:gd name="T22" fmla="*/ 1536 w 1536"/>
                <a:gd name="T23" fmla="*/ 61 h 1433"/>
                <a:gd name="T24" fmla="*/ 1475 w 1536"/>
                <a:gd name="T25" fmla="*/ 0 h 1433"/>
                <a:gd name="T26" fmla="*/ 337 w 1536"/>
                <a:gd name="T27" fmla="*/ 1203 h 1433"/>
                <a:gd name="T28" fmla="*/ 250 w 1536"/>
                <a:gd name="T29" fmla="*/ 1309 h 1433"/>
                <a:gd name="T30" fmla="*/ 229 w 1536"/>
                <a:gd name="T31" fmla="*/ 1309 h 1433"/>
                <a:gd name="T32" fmla="*/ 229 w 1536"/>
                <a:gd name="T33" fmla="*/ 1311 h 1433"/>
                <a:gd name="T34" fmla="*/ 122 w 1536"/>
                <a:gd name="T35" fmla="*/ 1203 h 1433"/>
                <a:gd name="T36" fmla="*/ 122 w 1536"/>
                <a:gd name="T37" fmla="*/ 864 h 1433"/>
                <a:gd name="T38" fmla="*/ 229 w 1536"/>
                <a:gd name="T39" fmla="*/ 757 h 1433"/>
                <a:gd name="T40" fmla="*/ 337 w 1536"/>
                <a:gd name="T41" fmla="*/ 757 h 1433"/>
                <a:gd name="T42" fmla="*/ 337 w 1536"/>
                <a:gd name="T43" fmla="*/ 1203 h 1433"/>
                <a:gd name="T44" fmla="*/ 1414 w 1536"/>
                <a:gd name="T45" fmla="*/ 1159 h 1433"/>
                <a:gd name="T46" fmla="*/ 1264 w 1536"/>
                <a:gd name="T47" fmla="*/ 1309 h 1433"/>
                <a:gd name="T48" fmla="*/ 433 w 1536"/>
                <a:gd name="T49" fmla="*/ 1309 h 1433"/>
                <a:gd name="T50" fmla="*/ 459 w 1536"/>
                <a:gd name="T51" fmla="*/ 1203 h 1433"/>
                <a:gd name="T52" fmla="*/ 459 w 1536"/>
                <a:gd name="T53" fmla="*/ 122 h 1433"/>
                <a:gd name="T54" fmla="*/ 1414 w 1536"/>
                <a:gd name="T55" fmla="*/ 122 h 1433"/>
                <a:gd name="T56" fmla="*/ 1414 w 1536"/>
                <a:gd name="T57" fmla="*/ 1159 h 1433"/>
                <a:gd name="T58" fmla="*/ 1414 w 1536"/>
                <a:gd name="T59" fmla="*/ 1159 h 1433"/>
                <a:gd name="T60" fmla="*/ 1414 w 1536"/>
                <a:gd name="T61" fmla="*/ 115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6" h="1433">
                  <a:moveTo>
                    <a:pt x="1475" y="0"/>
                  </a:moveTo>
                  <a:cubicBezTo>
                    <a:pt x="398" y="0"/>
                    <a:pt x="398" y="0"/>
                    <a:pt x="398" y="0"/>
                  </a:cubicBezTo>
                  <a:cubicBezTo>
                    <a:pt x="364" y="0"/>
                    <a:pt x="337" y="27"/>
                    <a:pt x="337" y="61"/>
                  </a:cubicBezTo>
                  <a:cubicBezTo>
                    <a:pt x="337" y="635"/>
                    <a:pt x="337" y="635"/>
                    <a:pt x="337" y="635"/>
                  </a:cubicBezTo>
                  <a:cubicBezTo>
                    <a:pt x="229" y="635"/>
                    <a:pt x="229" y="635"/>
                    <a:pt x="229" y="635"/>
                  </a:cubicBezTo>
                  <a:cubicBezTo>
                    <a:pt x="103" y="635"/>
                    <a:pt x="0" y="738"/>
                    <a:pt x="0" y="864"/>
                  </a:cubicBezTo>
                  <a:cubicBezTo>
                    <a:pt x="0" y="1203"/>
                    <a:pt x="0" y="1203"/>
                    <a:pt x="0" y="1203"/>
                  </a:cubicBezTo>
                  <a:cubicBezTo>
                    <a:pt x="0" y="1330"/>
                    <a:pt x="103" y="1433"/>
                    <a:pt x="229" y="1433"/>
                  </a:cubicBezTo>
                  <a:cubicBezTo>
                    <a:pt x="240" y="1433"/>
                    <a:pt x="250" y="1432"/>
                    <a:pt x="260" y="1430"/>
                  </a:cubicBezTo>
                  <a:cubicBezTo>
                    <a:pt x="1264" y="1430"/>
                    <a:pt x="1264" y="1430"/>
                    <a:pt x="1264" y="1430"/>
                  </a:cubicBezTo>
                  <a:cubicBezTo>
                    <a:pt x="1414" y="1430"/>
                    <a:pt x="1536" y="1309"/>
                    <a:pt x="1536" y="1159"/>
                  </a:cubicBezTo>
                  <a:cubicBezTo>
                    <a:pt x="1536" y="61"/>
                    <a:pt x="1536" y="61"/>
                    <a:pt x="1536" y="61"/>
                  </a:cubicBezTo>
                  <a:cubicBezTo>
                    <a:pt x="1536" y="27"/>
                    <a:pt x="1509" y="0"/>
                    <a:pt x="1475" y="0"/>
                  </a:cubicBezTo>
                  <a:close/>
                  <a:moveTo>
                    <a:pt x="337" y="1203"/>
                  </a:moveTo>
                  <a:cubicBezTo>
                    <a:pt x="337" y="1255"/>
                    <a:pt x="299" y="1299"/>
                    <a:pt x="250" y="1309"/>
                  </a:cubicBezTo>
                  <a:cubicBezTo>
                    <a:pt x="229" y="1309"/>
                    <a:pt x="229" y="1309"/>
                    <a:pt x="229" y="1309"/>
                  </a:cubicBezTo>
                  <a:cubicBezTo>
                    <a:pt x="229" y="1311"/>
                    <a:pt x="229" y="1311"/>
                    <a:pt x="229" y="1311"/>
                  </a:cubicBezTo>
                  <a:cubicBezTo>
                    <a:pt x="170" y="1311"/>
                    <a:pt x="122" y="1263"/>
                    <a:pt x="122" y="1203"/>
                  </a:cubicBezTo>
                  <a:cubicBezTo>
                    <a:pt x="122" y="864"/>
                    <a:pt x="122" y="864"/>
                    <a:pt x="122" y="864"/>
                  </a:cubicBezTo>
                  <a:cubicBezTo>
                    <a:pt x="122" y="805"/>
                    <a:pt x="170" y="757"/>
                    <a:pt x="229" y="757"/>
                  </a:cubicBezTo>
                  <a:cubicBezTo>
                    <a:pt x="337" y="757"/>
                    <a:pt x="337" y="757"/>
                    <a:pt x="337" y="757"/>
                  </a:cubicBezTo>
                  <a:lnTo>
                    <a:pt x="337" y="1203"/>
                  </a:lnTo>
                  <a:close/>
                  <a:moveTo>
                    <a:pt x="1414" y="1159"/>
                  </a:moveTo>
                  <a:cubicBezTo>
                    <a:pt x="1414" y="1240"/>
                    <a:pt x="1346" y="1309"/>
                    <a:pt x="1264" y="1309"/>
                  </a:cubicBezTo>
                  <a:cubicBezTo>
                    <a:pt x="433" y="1309"/>
                    <a:pt x="433" y="1309"/>
                    <a:pt x="433" y="1309"/>
                  </a:cubicBezTo>
                  <a:cubicBezTo>
                    <a:pt x="449" y="1277"/>
                    <a:pt x="459" y="1241"/>
                    <a:pt x="459" y="1203"/>
                  </a:cubicBezTo>
                  <a:cubicBezTo>
                    <a:pt x="459" y="122"/>
                    <a:pt x="459" y="122"/>
                    <a:pt x="459" y="122"/>
                  </a:cubicBezTo>
                  <a:cubicBezTo>
                    <a:pt x="1414" y="122"/>
                    <a:pt x="1414" y="122"/>
                    <a:pt x="1414" y="122"/>
                  </a:cubicBezTo>
                  <a:lnTo>
                    <a:pt x="1414" y="1159"/>
                  </a:lnTo>
                  <a:close/>
                  <a:moveTo>
                    <a:pt x="1414" y="1159"/>
                  </a:moveTo>
                  <a:cubicBezTo>
                    <a:pt x="1414" y="1159"/>
                    <a:pt x="1414" y="1159"/>
                    <a:pt x="1414" y="1159"/>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111" name="Freeform 33"/>
            <p:cNvSpPr>
              <a:spLocks noEditPoints="1"/>
            </p:cNvSpPr>
            <p:nvPr/>
          </p:nvSpPr>
          <p:spPr bwMode="auto">
            <a:xfrm>
              <a:off x="-571500" y="2943225"/>
              <a:ext cx="1095375" cy="263525"/>
            </a:xfrm>
            <a:custGeom>
              <a:avLst/>
              <a:gdLst>
                <a:gd name="T0" fmla="*/ 442 w 503"/>
                <a:gd name="T1" fmla="*/ 0 h 121"/>
                <a:gd name="T2" fmla="*/ 61 w 503"/>
                <a:gd name="T3" fmla="*/ 0 h 121"/>
                <a:gd name="T4" fmla="*/ 0 w 503"/>
                <a:gd name="T5" fmla="*/ 61 h 121"/>
                <a:gd name="T6" fmla="*/ 61 w 503"/>
                <a:gd name="T7" fmla="*/ 121 h 121"/>
                <a:gd name="T8" fmla="*/ 442 w 503"/>
                <a:gd name="T9" fmla="*/ 121 h 121"/>
                <a:gd name="T10" fmla="*/ 503 w 503"/>
                <a:gd name="T11" fmla="*/ 61 h 121"/>
                <a:gd name="T12" fmla="*/ 442 w 503"/>
                <a:gd name="T13" fmla="*/ 0 h 121"/>
                <a:gd name="T14" fmla="*/ 442 w 503"/>
                <a:gd name="T15" fmla="*/ 0 h 121"/>
                <a:gd name="T16" fmla="*/ 442 w 5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1">
                  <a:moveTo>
                    <a:pt x="442" y="0"/>
                  </a:moveTo>
                  <a:cubicBezTo>
                    <a:pt x="61" y="0"/>
                    <a:pt x="61" y="0"/>
                    <a:pt x="61" y="0"/>
                  </a:cubicBezTo>
                  <a:cubicBezTo>
                    <a:pt x="27" y="0"/>
                    <a:pt x="0" y="27"/>
                    <a:pt x="0" y="61"/>
                  </a:cubicBezTo>
                  <a:cubicBezTo>
                    <a:pt x="0" y="94"/>
                    <a:pt x="27" y="121"/>
                    <a:pt x="61" y="121"/>
                  </a:cubicBezTo>
                  <a:cubicBezTo>
                    <a:pt x="442" y="121"/>
                    <a:pt x="442" y="121"/>
                    <a:pt x="442" y="121"/>
                  </a:cubicBezTo>
                  <a:cubicBezTo>
                    <a:pt x="476" y="121"/>
                    <a:pt x="503" y="94"/>
                    <a:pt x="503" y="61"/>
                  </a:cubicBezTo>
                  <a:cubicBezTo>
                    <a:pt x="503" y="27"/>
                    <a:pt x="476" y="0"/>
                    <a:pt x="442" y="0"/>
                  </a:cubicBezTo>
                  <a:close/>
                  <a:moveTo>
                    <a:pt x="442" y="0"/>
                  </a:moveTo>
                  <a:cubicBezTo>
                    <a:pt x="442" y="0"/>
                    <a:pt x="442" y="0"/>
                    <a:pt x="442"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grpSp>
      <p:sp>
        <p:nvSpPr>
          <p:cNvPr id="112" name="Oval 111"/>
          <p:cNvSpPr/>
          <p:nvPr/>
        </p:nvSpPr>
        <p:spPr>
          <a:xfrm>
            <a:off x="10499890" y="4442942"/>
            <a:ext cx="464178" cy="464177"/>
          </a:xfrm>
          <a:prstGeom prst="ellipse">
            <a:avLst/>
          </a:prstGeom>
          <a:solidFill>
            <a:srgbClr val="173F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TextBox 37"/>
          <p:cNvSpPr txBox="1"/>
          <p:nvPr/>
        </p:nvSpPr>
        <p:spPr>
          <a:xfrm>
            <a:off x="9661346" y="4968423"/>
            <a:ext cx="2141266" cy="286232"/>
          </a:xfrm>
          <a:prstGeom prst="rect">
            <a:avLst/>
          </a:prstGeom>
          <a:noFill/>
        </p:spPr>
        <p:txBody>
          <a:bodyPr wrap="square" rtlCol="0">
            <a:spAutoFit/>
          </a:bodyPr>
          <a:lstStyle/>
          <a:p>
            <a:pPr algn="ctr">
              <a:lnSpc>
                <a:spcPct val="90000"/>
              </a:lnSpc>
            </a:pPr>
            <a:r>
              <a:rPr lang="ro-RO" sz="1400" dirty="0">
                <a:solidFill>
                  <a:srgbClr val="3FA9D8"/>
                </a:solidFill>
                <a:latin typeface="Open Sans" panose="020B0606030504020204" pitchFamily="34" charset="0"/>
                <a:ea typeface="Open Sans" panose="020B0606030504020204" pitchFamily="34" charset="0"/>
                <a:cs typeface="Open Sans" panose="020B0606030504020204" pitchFamily="34" charset="0"/>
              </a:rPr>
              <a:t>IMPACT</a:t>
            </a:r>
            <a:endParaRPr lang="en-IN" sz="14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4" name="Group 88"/>
          <p:cNvGrpSpPr/>
          <p:nvPr/>
        </p:nvGrpSpPr>
        <p:grpSpPr>
          <a:xfrm>
            <a:off x="10634393" y="4577645"/>
            <a:ext cx="195172" cy="195638"/>
            <a:chOff x="10806113" y="3270250"/>
            <a:chExt cx="665162" cy="666750"/>
          </a:xfrm>
          <a:solidFill>
            <a:sysClr val="window" lastClr="FFFFFF"/>
          </a:solidFill>
        </p:grpSpPr>
        <p:sp>
          <p:nvSpPr>
            <p:cNvPr id="115" name="Freeform 37"/>
            <p:cNvSpPr>
              <a:spLocks noEditPoints="1"/>
            </p:cNvSpPr>
            <p:nvPr/>
          </p:nvSpPr>
          <p:spPr bwMode="auto">
            <a:xfrm>
              <a:off x="10806113" y="3549650"/>
              <a:ext cx="665162" cy="387350"/>
            </a:xfrm>
            <a:custGeom>
              <a:avLst/>
              <a:gdLst>
                <a:gd name="T0" fmla="*/ 1408 w 1536"/>
                <a:gd name="T1" fmla="*/ 768 h 896"/>
                <a:gd name="T2" fmla="*/ 1408 w 1536"/>
                <a:gd name="T3" fmla="*/ 64 h 896"/>
                <a:gd name="T4" fmla="*/ 1344 w 1536"/>
                <a:gd name="T5" fmla="*/ 0 h 896"/>
                <a:gd name="T6" fmla="*/ 1088 w 1536"/>
                <a:gd name="T7" fmla="*/ 0 h 896"/>
                <a:gd name="T8" fmla="*/ 1024 w 1536"/>
                <a:gd name="T9" fmla="*/ 64 h 896"/>
                <a:gd name="T10" fmla="*/ 1024 w 1536"/>
                <a:gd name="T11" fmla="*/ 768 h 896"/>
                <a:gd name="T12" fmla="*/ 960 w 1536"/>
                <a:gd name="T13" fmla="*/ 768 h 896"/>
                <a:gd name="T14" fmla="*/ 960 w 1536"/>
                <a:gd name="T15" fmla="*/ 320 h 896"/>
                <a:gd name="T16" fmla="*/ 896 w 1536"/>
                <a:gd name="T17" fmla="*/ 256 h 896"/>
                <a:gd name="T18" fmla="*/ 640 w 1536"/>
                <a:gd name="T19" fmla="*/ 256 h 896"/>
                <a:gd name="T20" fmla="*/ 576 w 1536"/>
                <a:gd name="T21" fmla="*/ 320 h 896"/>
                <a:gd name="T22" fmla="*/ 576 w 1536"/>
                <a:gd name="T23" fmla="*/ 768 h 896"/>
                <a:gd name="T24" fmla="*/ 512 w 1536"/>
                <a:gd name="T25" fmla="*/ 768 h 896"/>
                <a:gd name="T26" fmla="*/ 512 w 1536"/>
                <a:gd name="T27" fmla="*/ 448 h 896"/>
                <a:gd name="T28" fmla="*/ 448 w 1536"/>
                <a:gd name="T29" fmla="*/ 384 h 896"/>
                <a:gd name="T30" fmla="*/ 192 w 1536"/>
                <a:gd name="T31" fmla="*/ 384 h 896"/>
                <a:gd name="T32" fmla="*/ 128 w 1536"/>
                <a:gd name="T33" fmla="*/ 448 h 896"/>
                <a:gd name="T34" fmla="*/ 128 w 1536"/>
                <a:gd name="T35" fmla="*/ 768 h 896"/>
                <a:gd name="T36" fmla="*/ 0 w 1536"/>
                <a:gd name="T37" fmla="*/ 768 h 896"/>
                <a:gd name="T38" fmla="*/ 0 w 1536"/>
                <a:gd name="T39" fmla="*/ 896 h 896"/>
                <a:gd name="T40" fmla="*/ 1536 w 1536"/>
                <a:gd name="T41" fmla="*/ 896 h 896"/>
                <a:gd name="T42" fmla="*/ 1536 w 1536"/>
                <a:gd name="T43" fmla="*/ 768 h 896"/>
                <a:gd name="T44" fmla="*/ 1408 w 1536"/>
                <a:gd name="T45" fmla="*/ 768 h 896"/>
                <a:gd name="T46" fmla="*/ 256 w 1536"/>
                <a:gd name="T47" fmla="*/ 768 h 896"/>
                <a:gd name="T48" fmla="*/ 256 w 1536"/>
                <a:gd name="T49" fmla="*/ 512 h 896"/>
                <a:gd name="T50" fmla="*/ 384 w 1536"/>
                <a:gd name="T51" fmla="*/ 512 h 896"/>
                <a:gd name="T52" fmla="*/ 384 w 1536"/>
                <a:gd name="T53" fmla="*/ 768 h 896"/>
                <a:gd name="T54" fmla="*/ 256 w 1536"/>
                <a:gd name="T55" fmla="*/ 768 h 896"/>
                <a:gd name="T56" fmla="*/ 704 w 1536"/>
                <a:gd name="T57" fmla="*/ 768 h 896"/>
                <a:gd name="T58" fmla="*/ 704 w 1536"/>
                <a:gd name="T59" fmla="*/ 384 h 896"/>
                <a:gd name="T60" fmla="*/ 832 w 1536"/>
                <a:gd name="T61" fmla="*/ 384 h 896"/>
                <a:gd name="T62" fmla="*/ 832 w 1536"/>
                <a:gd name="T63" fmla="*/ 768 h 896"/>
                <a:gd name="T64" fmla="*/ 704 w 1536"/>
                <a:gd name="T65" fmla="*/ 768 h 896"/>
                <a:gd name="T66" fmla="*/ 1152 w 1536"/>
                <a:gd name="T67" fmla="*/ 768 h 896"/>
                <a:gd name="T68" fmla="*/ 1152 w 1536"/>
                <a:gd name="T69" fmla="*/ 128 h 896"/>
                <a:gd name="T70" fmla="*/ 1280 w 1536"/>
                <a:gd name="T71" fmla="*/ 128 h 896"/>
                <a:gd name="T72" fmla="*/ 1280 w 1536"/>
                <a:gd name="T73" fmla="*/ 768 h 896"/>
                <a:gd name="T74" fmla="*/ 1152 w 1536"/>
                <a:gd name="T75" fmla="*/ 768 h 896"/>
                <a:gd name="T76" fmla="*/ 1152 w 1536"/>
                <a:gd name="T77" fmla="*/ 768 h 896"/>
                <a:gd name="T78" fmla="*/ 1152 w 1536"/>
                <a:gd name="T7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896">
                  <a:moveTo>
                    <a:pt x="1408" y="768"/>
                  </a:moveTo>
                  <a:cubicBezTo>
                    <a:pt x="1408" y="64"/>
                    <a:pt x="1408" y="64"/>
                    <a:pt x="1408" y="64"/>
                  </a:cubicBezTo>
                  <a:cubicBezTo>
                    <a:pt x="1408" y="29"/>
                    <a:pt x="1379" y="0"/>
                    <a:pt x="1344" y="0"/>
                  </a:cubicBezTo>
                  <a:cubicBezTo>
                    <a:pt x="1088" y="0"/>
                    <a:pt x="1088" y="0"/>
                    <a:pt x="1088" y="0"/>
                  </a:cubicBezTo>
                  <a:cubicBezTo>
                    <a:pt x="1053" y="0"/>
                    <a:pt x="1024" y="29"/>
                    <a:pt x="1024" y="64"/>
                  </a:cubicBezTo>
                  <a:cubicBezTo>
                    <a:pt x="1024" y="768"/>
                    <a:pt x="1024" y="768"/>
                    <a:pt x="1024" y="768"/>
                  </a:cubicBezTo>
                  <a:cubicBezTo>
                    <a:pt x="960" y="768"/>
                    <a:pt x="960" y="768"/>
                    <a:pt x="960" y="768"/>
                  </a:cubicBezTo>
                  <a:cubicBezTo>
                    <a:pt x="960" y="320"/>
                    <a:pt x="960" y="320"/>
                    <a:pt x="960" y="320"/>
                  </a:cubicBezTo>
                  <a:cubicBezTo>
                    <a:pt x="960" y="285"/>
                    <a:pt x="931" y="256"/>
                    <a:pt x="896" y="256"/>
                  </a:cubicBezTo>
                  <a:cubicBezTo>
                    <a:pt x="640" y="256"/>
                    <a:pt x="640" y="256"/>
                    <a:pt x="640" y="256"/>
                  </a:cubicBezTo>
                  <a:cubicBezTo>
                    <a:pt x="605" y="256"/>
                    <a:pt x="576" y="285"/>
                    <a:pt x="576" y="320"/>
                  </a:cubicBezTo>
                  <a:cubicBezTo>
                    <a:pt x="576" y="768"/>
                    <a:pt x="576" y="768"/>
                    <a:pt x="576" y="768"/>
                  </a:cubicBezTo>
                  <a:cubicBezTo>
                    <a:pt x="512" y="768"/>
                    <a:pt x="512" y="768"/>
                    <a:pt x="512" y="768"/>
                  </a:cubicBezTo>
                  <a:cubicBezTo>
                    <a:pt x="512" y="448"/>
                    <a:pt x="512" y="448"/>
                    <a:pt x="512" y="448"/>
                  </a:cubicBezTo>
                  <a:cubicBezTo>
                    <a:pt x="512" y="413"/>
                    <a:pt x="483" y="384"/>
                    <a:pt x="448" y="384"/>
                  </a:cubicBezTo>
                  <a:cubicBezTo>
                    <a:pt x="192" y="384"/>
                    <a:pt x="192" y="384"/>
                    <a:pt x="192" y="384"/>
                  </a:cubicBezTo>
                  <a:cubicBezTo>
                    <a:pt x="157" y="384"/>
                    <a:pt x="128" y="413"/>
                    <a:pt x="128" y="448"/>
                  </a:cubicBezTo>
                  <a:cubicBezTo>
                    <a:pt x="128" y="768"/>
                    <a:pt x="128" y="768"/>
                    <a:pt x="128" y="768"/>
                  </a:cubicBezTo>
                  <a:cubicBezTo>
                    <a:pt x="0" y="768"/>
                    <a:pt x="0" y="768"/>
                    <a:pt x="0" y="768"/>
                  </a:cubicBezTo>
                  <a:cubicBezTo>
                    <a:pt x="0" y="896"/>
                    <a:pt x="0" y="896"/>
                    <a:pt x="0" y="896"/>
                  </a:cubicBezTo>
                  <a:cubicBezTo>
                    <a:pt x="1536" y="896"/>
                    <a:pt x="1536" y="896"/>
                    <a:pt x="1536" y="896"/>
                  </a:cubicBezTo>
                  <a:cubicBezTo>
                    <a:pt x="1536" y="768"/>
                    <a:pt x="1536" y="768"/>
                    <a:pt x="1536" y="768"/>
                  </a:cubicBezTo>
                  <a:lnTo>
                    <a:pt x="1408" y="768"/>
                  </a:lnTo>
                  <a:close/>
                  <a:moveTo>
                    <a:pt x="256" y="768"/>
                  </a:moveTo>
                  <a:cubicBezTo>
                    <a:pt x="256" y="512"/>
                    <a:pt x="256" y="512"/>
                    <a:pt x="256" y="512"/>
                  </a:cubicBezTo>
                  <a:cubicBezTo>
                    <a:pt x="384" y="512"/>
                    <a:pt x="384" y="512"/>
                    <a:pt x="384" y="512"/>
                  </a:cubicBezTo>
                  <a:cubicBezTo>
                    <a:pt x="384" y="768"/>
                    <a:pt x="384" y="768"/>
                    <a:pt x="384" y="768"/>
                  </a:cubicBezTo>
                  <a:lnTo>
                    <a:pt x="256" y="768"/>
                  </a:lnTo>
                  <a:close/>
                  <a:moveTo>
                    <a:pt x="704" y="768"/>
                  </a:moveTo>
                  <a:cubicBezTo>
                    <a:pt x="704" y="384"/>
                    <a:pt x="704" y="384"/>
                    <a:pt x="704" y="384"/>
                  </a:cubicBezTo>
                  <a:cubicBezTo>
                    <a:pt x="832" y="384"/>
                    <a:pt x="832" y="384"/>
                    <a:pt x="832" y="384"/>
                  </a:cubicBezTo>
                  <a:cubicBezTo>
                    <a:pt x="832" y="768"/>
                    <a:pt x="832" y="768"/>
                    <a:pt x="832" y="768"/>
                  </a:cubicBezTo>
                  <a:lnTo>
                    <a:pt x="704" y="768"/>
                  </a:lnTo>
                  <a:close/>
                  <a:moveTo>
                    <a:pt x="1152" y="768"/>
                  </a:moveTo>
                  <a:cubicBezTo>
                    <a:pt x="1152" y="128"/>
                    <a:pt x="1152" y="128"/>
                    <a:pt x="1152" y="128"/>
                  </a:cubicBezTo>
                  <a:cubicBezTo>
                    <a:pt x="1280" y="128"/>
                    <a:pt x="1280" y="128"/>
                    <a:pt x="1280" y="128"/>
                  </a:cubicBezTo>
                  <a:cubicBezTo>
                    <a:pt x="1280" y="768"/>
                    <a:pt x="1280" y="768"/>
                    <a:pt x="1280" y="768"/>
                  </a:cubicBezTo>
                  <a:lnTo>
                    <a:pt x="1152" y="768"/>
                  </a:lnTo>
                  <a:close/>
                  <a:moveTo>
                    <a:pt x="1152" y="768"/>
                  </a:moveTo>
                  <a:cubicBezTo>
                    <a:pt x="1152" y="768"/>
                    <a:pt x="1152" y="768"/>
                    <a:pt x="1152" y="7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sp>
          <p:nvSpPr>
            <p:cNvPr id="116" name="Freeform 38"/>
            <p:cNvSpPr>
              <a:spLocks noEditPoints="1"/>
            </p:cNvSpPr>
            <p:nvPr/>
          </p:nvSpPr>
          <p:spPr bwMode="auto">
            <a:xfrm>
              <a:off x="10806113" y="3270250"/>
              <a:ext cx="665162" cy="417513"/>
            </a:xfrm>
            <a:custGeom>
              <a:avLst/>
              <a:gdLst>
                <a:gd name="T0" fmla="*/ 1383 w 1534"/>
                <a:gd name="T1" fmla="*/ 235 h 967"/>
                <a:gd name="T2" fmla="*/ 1410 w 1534"/>
                <a:gd name="T3" fmla="*/ 343 h 967"/>
                <a:gd name="T4" fmla="*/ 1534 w 1534"/>
                <a:gd name="T5" fmla="*/ 311 h 967"/>
                <a:gd name="T6" fmla="*/ 1470 w 1534"/>
                <a:gd name="T7" fmla="*/ 55 h 967"/>
                <a:gd name="T8" fmla="*/ 1392 w 1534"/>
                <a:gd name="T9" fmla="*/ 9 h 967"/>
                <a:gd name="T10" fmla="*/ 1136 w 1534"/>
                <a:gd name="T11" fmla="*/ 73 h 967"/>
                <a:gd name="T12" fmla="*/ 1168 w 1534"/>
                <a:gd name="T13" fmla="*/ 197 h 967"/>
                <a:gd name="T14" fmla="*/ 1271 w 1534"/>
                <a:gd name="T15" fmla="*/ 171 h 967"/>
                <a:gd name="T16" fmla="*/ 0 w 1534"/>
                <a:gd name="T17" fmla="*/ 839 h 967"/>
                <a:gd name="T18" fmla="*/ 0 w 1534"/>
                <a:gd name="T19" fmla="*/ 967 h 967"/>
                <a:gd name="T20" fmla="*/ 682 w 1534"/>
                <a:gd name="T21" fmla="*/ 810 h 967"/>
                <a:gd name="T22" fmla="*/ 1383 w 1534"/>
                <a:gd name="T23" fmla="*/ 235 h 967"/>
                <a:gd name="T24" fmla="*/ 1383 w 1534"/>
                <a:gd name="T25" fmla="*/ 235 h 967"/>
                <a:gd name="T26" fmla="*/ 1383 w 1534"/>
                <a:gd name="T27" fmla="*/ 23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4" h="967">
                  <a:moveTo>
                    <a:pt x="1383" y="235"/>
                  </a:moveTo>
                  <a:cubicBezTo>
                    <a:pt x="1410" y="343"/>
                    <a:pt x="1410" y="343"/>
                    <a:pt x="1410" y="343"/>
                  </a:cubicBezTo>
                  <a:cubicBezTo>
                    <a:pt x="1534" y="311"/>
                    <a:pt x="1534" y="311"/>
                    <a:pt x="1534" y="311"/>
                  </a:cubicBezTo>
                  <a:cubicBezTo>
                    <a:pt x="1470" y="55"/>
                    <a:pt x="1470" y="55"/>
                    <a:pt x="1470" y="55"/>
                  </a:cubicBezTo>
                  <a:cubicBezTo>
                    <a:pt x="1462" y="21"/>
                    <a:pt x="1427" y="0"/>
                    <a:pt x="1392" y="9"/>
                  </a:cubicBezTo>
                  <a:cubicBezTo>
                    <a:pt x="1136" y="73"/>
                    <a:pt x="1136" y="73"/>
                    <a:pt x="1136" y="73"/>
                  </a:cubicBezTo>
                  <a:cubicBezTo>
                    <a:pt x="1168" y="197"/>
                    <a:pt x="1168" y="197"/>
                    <a:pt x="1168" y="197"/>
                  </a:cubicBezTo>
                  <a:cubicBezTo>
                    <a:pt x="1271" y="171"/>
                    <a:pt x="1271" y="171"/>
                    <a:pt x="1271" y="171"/>
                  </a:cubicBezTo>
                  <a:cubicBezTo>
                    <a:pt x="908" y="695"/>
                    <a:pt x="294" y="839"/>
                    <a:pt x="0" y="839"/>
                  </a:cubicBezTo>
                  <a:cubicBezTo>
                    <a:pt x="0" y="967"/>
                    <a:pt x="0" y="967"/>
                    <a:pt x="0" y="967"/>
                  </a:cubicBezTo>
                  <a:cubicBezTo>
                    <a:pt x="157" y="967"/>
                    <a:pt x="419" y="926"/>
                    <a:pt x="682" y="810"/>
                  </a:cubicBezTo>
                  <a:cubicBezTo>
                    <a:pt x="978" y="679"/>
                    <a:pt x="1213" y="486"/>
                    <a:pt x="1383" y="235"/>
                  </a:cubicBezTo>
                  <a:close/>
                  <a:moveTo>
                    <a:pt x="1383" y="235"/>
                  </a:moveTo>
                  <a:cubicBezTo>
                    <a:pt x="1383" y="235"/>
                    <a:pt x="1383" y="235"/>
                    <a:pt x="1383" y="2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000" b="0" i="0" u="none" strike="noStrike" kern="0" cap="none" spc="0" normalizeH="0" baseline="0" noProof="0">
                <a:ln>
                  <a:noFill/>
                </a:ln>
                <a:solidFill>
                  <a:prstClr val="black"/>
                </a:solidFill>
                <a:effectLst/>
                <a:uLnTx/>
                <a:uFillTx/>
                <a:latin typeface="Calibri" panose="020F0502020204030204"/>
              </a:endParaRPr>
            </a:p>
          </p:txBody>
        </p:sp>
      </p:grpSp>
      <p:grpSp>
        <p:nvGrpSpPr>
          <p:cNvPr id="117" name="Group 91"/>
          <p:cNvGrpSpPr/>
          <p:nvPr/>
        </p:nvGrpSpPr>
        <p:grpSpPr>
          <a:xfrm>
            <a:off x="4788013" y="1484784"/>
            <a:ext cx="2959153" cy="2919611"/>
            <a:chOff x="3807075" y="147844"/>
            <a:chExt cx="4252406" cy="4252404"/>
          </a:xfrm>
        </p:grpSpPr>
        <p:grpSp>
          <p:nvGrpSpPr>
            <p:cNvPr id="118" name="Group 92"/>
            <p:cNvGrpSpPr/>
            <p:nvPr/>
          </p:nvGrpSpPr>
          <p:grpSpPr>
            <a:xfrm>
              <a:off x="3807075" y="147844"/>
              <a:ext cx="4252406" cy="4252404"/>
              <a:chOff x="-1687513" y="811213"/>
              <a:chExt cx="3028951" cy="3028951"/>
            </a:xfrm>
          </p:grpSpPr>
          <p:sp>
            <p:nvSpPr>
              <p:cNvPr id="122" name="Freeform 5"/>
              <p:cNvSpPr/>
              <p:nvPr/>
            </p:nvSpPr>
            <p:spPr bwMode="auto">
              <a:xfrm>
                <a:off x="-171450" y="811213"/>
                <a:ext cx="1512888" cy="2541588"/>
              </a:xfrm>
              <a:custGeom>
                <a:avLst/>
                <a:gdLst>
                  <a:gd name="T0" fmla="*/ 0 w 619"/>
                  <a:gd name="T1" fmla="*/ 0 h 1040"/>
                  <a:gd name="T2" fmla="*/ 0 w 619"/>
                  <a:gd name="T3" fmla="*/ 134 h 1040"/>
                  <a:gd name="T4" fmla="*/ 485 w 619"/>
                  <a:gd name="T5" fmla="*/ 620 h 1040"/>
                  <a:gd name="T6" fmla="*/ 356 w 619"/>
                  <a:gd name="T7" fmla="*/ 950 h 1040"/>
                  <a:gd name="T8" fmla="*/ 454 w 619"/>
                  <a:gd name="T9" fmla="*/ 1040 h 1040"/>
                  <a:gd name="T10" fmla="*/ 619 w 619"/>
                  <a:gd name="T11" fmla="*/ 620 h 1040"/>
                  <a:gd name="T12" fmla="*/ 0 w 619"/>
                  <a:gd name="T13" fmla="*/ 0 h 1040"/>
                </a:gdLst>
                <a:ahLst/>
                <a:cxnLst>
                  <a:cxn ang="0">
                    <a:pos x="T0" y="T1"/>
                  </a:cxn>
                  <a:cxn ang="0">
                    <a:pos x="T2" y="T3"/>
                  </a:cxn>
                  <a:cxn ang="0">
                    <a:pos x="T4" y="T5"/>
                  </a:cxn>
                  <a:cxn ang="0">
                    <a:pos x="T6" y="T7"/>
                  </a:cxn>
                  <a:cxn ang="0">
                    <a:pos x="T8" y="T9"/>
                  </a:cxn>
                  <a:cxn ang="0">
                    <a:pos x="T10" y="T11"/>
                  </a:cxn>
                  <a:cxn ang="0">
                    <a:pos x="T12" y="T13"/>
                  </a:cxn>
                </a:cxnLst>
                <a:rect l="0" t="0" r="r" b="b"/>
                <a:pathLst>
                  <a:path w="619" h="1040">
                    <a:moveTo>
                      <a:pt x="0" y="0"/>
                    </a:moveTo>
                    <a:cubicBezTo>
                      <a:pt x="0" y="134"/>
                      <a:pt x="0" y="134"/>
                      <a:pt x="0" y="134"/>
                    </a:cubicBezTo>
                    <a:cubicBezTo>
                      <a:pt x="268" y="134"/>
                      <a:pt x="485" y="351"/>
                      <a:pt x="485" y="620"/>
                    </a:cubicBezTo>
                    <a:cubicBezTo>
                      <a:pt x="485" y="747"/>
                      <a:pt x="436" y="863"/>
                      <a:pt x="356" y="950"/>
                    </a:cubicBezTo>
                    <a:cubicBezTo>
                      <a:pt x="454" y="1040"/>
                      <a:pt x="454" y="1040"/>
                      <a:pt x="454" y="1040"/>
                    </a:cubicBezTo>
                    <a:cubicBezTo>
                      <a:pt x="556" y="930"/>
                      <a:pt x="619" y="782"/>
                      <a:pt x="619" y="620"/>
                    </a:cubicBezTo>
                    <a:cubicBezTo>
                      <a:pt x="619" y="278"/>
                      <a:pt x="342" y="0"/>
                      <a:pt x="0" y="0"/>
                    </a:cubicBezTo>
                    <a:close/>
                  </a:path>
                </a:pathLst>
              </a:custGeom>
              <a:solidFill>
                <a:srgbClr val="ED553B"/>
              </a:solidFill>
              <a:ln w="9525">
                <a:noFill/>
                <a:round/>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400" b="0" i="0" u="none" strike="noStrike" kern="0" cap="none" spc="0" normalizeH="0" baseline="0" noProof="0">
                  <a:ln>
                    <a:noFill/>
                  </a:ln>
                  <a:solidFill>
                    <a:prstClr val="black"/>
                  </a:solidFill>
                  <a:effectLst/>
                  <a:uLnTx/>
                  <a:uFillTx/>
                  <a:latin typeface="Calibri" panose="020F0502020204030204"/>
                </a:endParaRPr>
              </a:p>
            </p:txBody>
          </p:sp>
          <p:sp>
            <p:nvSpPr>
              <p:cNvPr id="123" name="Freeform 6"/>
              <p:cNvSpPr/>
              <p:nvPr/>
            </p:nvSpPr>
            <p:spPr bwMode="auto">
              <a:xfrm>
                <a:off x="-1687513" y="811213"/>
                <a:ext cx="1516063" cy="2392363"/>
              </a:xfrm>
              <a:custGeom>
                <a:avLst/>
                <a:gdLst>
                  <a:gd name="T0" fmla="*/ 134 w 620"/>
                  <a:gd name="T1" fmla="*/ 620 h 979"/>
                  <a:gd name="T2" fmla="*/ 620 w 620"/>
                  <a:gd name="T3" fmla="*/ 134 h 979"/>
                  <a:gd name="T4" fmla="*/ 620 w 620"/>
                  <a:gd name="T5" fmla="*/ 0 h 979"/>
                  <a:gd name="T6" fmla="*/ 0 w 620"/>
                  <a:gd name="T7" fmla="*/ 620 h 979"/>
                  <a:gd name="T8" fmla="*/ 115 w 620"/>
                  <a:gd name="T9" fmla="*/ 979 h 979"/>
                  <a:gd name="T10" fmla="*/ 224 w 620"/>
                  <a:gd name="T11" fmla="*/ 901 h 979"/>
                  <a:gd name="T12" fmla="*/ 134 w 620"/>
                  <a:gd name="T13" fmla="*/ 620 h 979"/>
                </a:gdLst>
                <a:ahLst/>
                <a:cxnLst>
                  <a:cxn ang="0">
                    <a:pos x="T0" y="T1"/>
                  </a:cxn>
                  <a:cxn ang="0">
                    <a:pos x="T2" y="T3"/>
                  </a:cxn>
                  <a:cxn ang="0">
                    <a:pos x="T4" y="T5"/>
                  </a:cxn>
                  <a:cxn ang="0">
                    <a:pos x="T6" y="T7"/>
                  </a:cxn>
                  <a:cxn ang="0">
                    <a:pos x="T8" y="T9"/>
                  </a:cxn>
                  <a:cxn ang="0">
                    <a:pos x="T10" y="T11"/>
                  </a:cxn>
                  <a:cxn ang="0">
                    <a:pos x="T12" y="T13"/>
                  </a:cxn>
                </a:cxnLst>
                <a:rect l="0" t="0" r="r" b="b"/>
                <a:pathLst>
                  <a:path w="620" h="979">
                    <a:moveTo>
                      <a:pt x="134" y="620"/>
                    </a:moveTo>
                    <a:cubicBezTo>
                      <a:pt x="134" y="351"/>
                      <a:pt x="351" y="134"/>
                      <a:pt x="620" y="134"/>
                    </a:cubicBezTo>
                    <a:cubicBezTo>
                      <a:pt x="620" y="0"/>
                      <a:pt x="620" y="0"/>
                      <a:pt x="620" y="0"/>
                    </a:cubicBezTo>
                    <a:cubicBezTo>
                      <a:pt x="278" y="0"/>
                      <a:pt x="0" y="278"/>
                      <a:pt x="0" y="620"/>
                    </a:cubicBezTo>
                    <a:cubicBezTo>
                      <a:pt x="0" y="754"/>
                      <a:pt x="43" y="877"/>
                      <a:pt x="115" y="979"/>
                    </a:cubicBezTo>
                    <a:cubicBezTo>
                      <a:pt x="224" y="901"/>
                      <a:pt x="224" y="901"/>
                      <a:pt x="224" y="901"/>
                    </a:cubicBezTo>
                    <a:cubicBezTo>
                      <a:pt x="167" y="822"/>
                      <a:pt x="134" y="725"/>
                      <a:pt x="134" y="620"/>
                    </a:cubicBezTo>
                    <a:close/>
                  </a:path>
                </a:pathLst>
              </a:custGeom>
              <a:solidFill>
                <a:srgbClr val="3FA9D8">
                  <a:lumMod val="75000"/>
                </a:srgbClr>
              </a:solidFill>
              <a:ln w="9525">
                <a:noFill/>
                <a:round/>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400" b="0" i="0" u="none" strike="noStrike" kern="0" cap="none" spc="0" normalizeH="0" baseline="0" noProof="0">
                  <a:ln>
                    <a:noFill/>
                  </a:ln>
                  <a:solidFill>
                    <a:prstClr val="black"/>
                  </a:solidFill>
                  <a:effectLst/>
                  <a:uLnTx/>
                  <a:uFillTx/>
                  <a:latin typeface="Calibri" panose="020F0502020204030204"/>
                </a:endParaRPr>
              </a:p>
            </p:txBody>
          </p:sp>
          <p:sp>
            <p:nvSpPr>
              <p:cNvPr id="124" name="Freeform 7"/>
              <p:cNvSpPr/>
              <p:nvPr/>
            </p:nvSpPr>
            <p:spPr bwMode="auto">
              <a:xfrm>
                <a:off x="-1406525" y="3013076"/>
                <a:ext cx="2344738" cy="827088"/>
              </a:xfrm>
              <a:custGeom>
                <a:avLst/>
                <a:gdLst>
                  <a:gd name="T0" fmla="*/ 505 w 959"/>
                  <a:gd name="T1" fmla="*/ 204 h 338"/>
                  <a:gd name="T2" fmla="*/ 109 w 959"/>
                  <a:gd name="T3" fmla="*/ 0 h 338"/>
                  <a:gd name="T4" fmla="*/ 0 w 959"/>
                  <a:gd name="T5" fmla="*/ 78 h 338"/>
                  <a:gd name="T6" fmla="*/ 505 w 959"/>
                  <a:gd name="T7" fmla="*/ 338 h 338"/>
                  <a:gd name="T8" fmla="*/ 959 w 959"/>
                  <a:gd name="T9" fmla="*/ 139 h 338"/>
                  <a:gd name="T10" fmla="*/ 861 w 959"/>
                  <a:gd name="T11" fmla="*/ 49 h 338"/>
                  <a:gd name="T12" fmla="*/ 505 w 959"/>
                  <a:gd name="T13" fmla="*/ 204 h 338"/>
                </a:gdLst>
                <a:ahLst/>
                <a:cxnLst>
                  <a:cxn ang="0">
                    <a:pos x="T0" y="T1"/>
                  </a:cxn>
                  <a:cxn ang="0">
                    <a:pos x="T2" y="T3"/>
                  </a:cxn>
                  <a:cxn ang="0">
                    <a:pos x="T4" y="T5"/>
                  </a:cxn>
                  <a:cxn ang="0">
                    <a:pos x="T6" y="T7"/>
                  </a:cxn>
                  <a:cxn ang="0">
                    <a:pos x="T8" y="T9"/>
                  </a:cxn>
                  <a:cxn ang="0">
                    <a:pos x="T10" y="T11"/>
                  </a:cxn>
                  <a:cxn ang="0">
                    <a:pos x="T12" y="T13"/>
                  </a:cxn>
                </a:cxnLst>
                <a:rect l="0" t="0" r="r" b="b"/>
                <a:pathLst>
                  <a:path w="959" h="338">
                    <a:moveTo>
                      <a:pt x="505" y="204"/>
                    </a:moveTo>
                    <a:cubicBezTo>
                      <a:pt x="341" y="204"/>
                      <a:pt x="197" y="124"/>
                      <a:pt x="109" y="0"/>
                    </a:cubicBezTo>
                    <a:cubicBezTo>
                      <a:pt x="0" y="78"/>
                      <a:pt x="0" y="78"/>
                      <a:pt x="0" y="78"/>
                    </a:cubicBezTo>
                    <a:cubicBezTo>
                      <a:pt x="112" y="235"/>
                      <a:pt x="296" y="338"/>
                      <a:pt x="505" y="338"/>
                    </a:cubicBezTo>
                    <a:cubicBezTo>
                      <a:pt x="684" y="338"/>
                      <a:pt x="846" y="261"/>
                      <a:pt x="959" y="139"/>
                    </a:cubicBezTo>
                    <a:cubicBezTo>
                      <a:pt x="861" y="49"/>
                      <a:pt x="861" y="49"/>
                      <a:pt x="861" y="49"/>
                    </a:cubicBezTo>
                    <a:cubicBezTo>
                      <a:pt x="772" y="144"/>
                      <a:pt x="646" y="204"/>
                      <a:pt x="505" y="204"/>
                    </a:cubicBezTo>
                    <a:close/>
                  </a:path>
                </a:pathLst>
              </a:custGeom>
              <a:solidFill>
                <a:srgbClr val="3FA9D8">
                  <a:lumMod val="50000"/>
                </a:srgbClr>
              </a:solidFill>
              <a:ln w="9525">
                <a:noFill/>
                <a:round/>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2400" b="0" i="0" u="none" strike="noStrike" kern="0" cap="none" spc="0" normalizeH="0" baseline="0" noProof="0">
                  <a:ln>
                    <a:noFill/>
                  </a:ln>
                  <a:solidFill>
                    <a:prstClr val="black"/>
                  </a:solidFill>
                  <a:effectLst/>
                  <a:uLnTx/>
                  <a:uFillTx/>
                  <a:latin typeface="Calibri" panose="020F0502020204030204"/>
                </a:endParaRPr>
              </a:p>
            </p:txBody>
          </p:sp>
        </p:grpSp>
        <p:sp>
          <p:nvSpPr>
            <p:cNvPr id="119" name="TextBox 93"/>
            <p:cNvSpPr txBox="1"/>
            <p:nvPr/>
          </p:nvSpPr>
          <p:spPr>
            <a:xfrm rot="17804759">
              <a:off x="3719906" y="844821"/>
              <a:ext cx="3007206" cy="2143583"/>
            </a:xfrm>
            <a:prstGeom prst="rect">
              <a:avLst/>
            </a:prstGeom>
            <a:noFill/>
          </p:spPr>
          <p:txBody>
            <a:bodyPr wrap="none" rtlCol="0">
              <a:prstTxWarp prst="textArchUp">
                <a:avLst>
                  <a:gd name="adj" fmla="val 6343817"/>
                </a:avLst>
              </a:prstTxWarp>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o-RO"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INDIVIDUAL- grup țintă</a:t>
              </a:r>
              <a:endParaRPr kumimoji="0" lang="en-IN"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0" name="TextBox 94"/>
            <p:cNvSpPr txBox="1"/>
            <p:nvPr/>
          </p:nvSpPr>
          <p:spPr>
            <a:xfrm rot="3928308">
              <a:off x="5257436" y="902954"/>
              <a:ext cx="2879570" cy="2039924"/>
            </a:xfrm>
            <a:prstGeom prst="rect">
              <a:avLst/>
            </a:prstGeom>
            <a:noFill/>
          </p:spPr>
          <p:txBody>
            <a:bodyPr wrap="none" rtlCol="0">
              <a:prstTxWarp prst="textArchUp">
                <a:avLst>
                  <a:gd name="adj" fmla="val 6343817"/>
                </a:avLst>
              </a:prstTxWarp>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o-RO"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SIStemic/ instituțional </a:t>
              </a:r>
              <a:endParaRPr kumimoji="0" lang="en-IN"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1" name="TextBox 95"/>
            <p:cNvSpPr txBox="1"/>
            <p:nvPr/>
          </p:nvSpPr>
          <p:spPr>
            <a:xfrm rot="215644">
              <a:off x="4379428" y="2036720"/>
              <a:ext cx="3007206" cy="2143583"/>
            </a:xfrm>
            <a:prstGeom prst="rect">
              <a:avLst/>
            </a:prstGeom>
            <a:noFill/>
          </p:spPr>
          <p:txBody>
            <a:bodyPr wrap="none"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ro-RO"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NAȚIONAL, macro ec- social</a:t>
              </a:r>
              <a:endParaRPr kumimoji="0" lang="en-IN" sz="14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u 1"/>
          <p:cNvSpPr txBox="1"/>
          <p:nvPr/>
        </p:nvSpPr>
        <p:spPr>
          <a:xfrm>
            <a:off x="477996" y="1048219"/>
            <a:ext cx="10969943" cy="711081"/>
          </a:xfrm>
          <a:prstGeom prst="rect">
            <a:avLst/>
          </a:prstGeom>
        </p:spPr>
        <p:txBody>
          <a:bodyPr/>
          <a:lstStyle>
            <a:lvl1pPr algn="l" defTabSz="1219200"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Criterii de evaluare</a:t>
            </a:r>
            <a:endParaRPr lang="en-GB" dirty="0"/>
          </a:p>
        </p:txBody>
      </p:sp>
      <p:sp>
        <p:nvSpPr>
          <p:cNvPr id="125" name="Freeform 48"/>
          <p:cNvSpPr/>
          <p:nvPr/>
        </p:nvSpPr>
        <p:spPr>
          <a:xfrm rot="5400000" flipH="1">
            <a:off x="659087" y="4591027"/>
            <a:ext cx="1607886" cy="2926060"/>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070225" y="44450"/>
            <a:ext cx="6236970" cy="1085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750" fill="hold"/>
                                        <p:tgtEl>
                                          <p:spTgt spid="125"/>
                                        </p:tgtEl>
                                        <p:attrNameLst>
                                          <p:attrName>ppt_x</p:attrName>
                                        </p:attrNameLst>
                                      </p:cBhvr>
                                      <p:tavLst>
                                        <p:tav tm="0">
                                          <p:val>
                                            <p:strVal val="0-#ppt_w/2"/>
                                          </p:val>
                                        </p:tav>
                                        <p:tav tm="100000">
                                          <p:val>
                                            <p:strVal val="#ppt_x"/>
                                          </p:val>
                                        </p:tav>
                                      </p:tavLst>
                                    </p:anim>
                                    <p:anim calcmode="lin" valueType="num">
                                      <p:cBhvr additive="base">
                                        <p:cTn id="8" dur="75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V="1">
            <a:off x="6566092" y="1593674"/>
            <a:ext cx="287671" cy="407504"/>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102524" y="1985311"/>
            <a:ext cx="1191069" cy="867625"/>
          </a:xfrm>
          <a:prstGeom prst="straightConnector1">
            <a:avLst/>
          </a:prstGeom>
          <a:ln w="19050">
            <a:solidFill>
              <a:srgbClr val="5C5C5D"/>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30902" y="4405769"/>
            <a:ext cx="914400" cy="228600"/>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996390" y="4725144"/>
            <a:ext cx="610190" cy="701565"/>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205843" y="5569385"/>
            <a:ext cx="1" cy="33559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sp>
        <p:nvSpPr>
          <p:cNvPr id="1030" name="Freeform 6"/>
          <p:cNvSpPr>
            <a:spLocks noEditPoints="1"/>
          </p:cNvSpPr>
          <p:nvPr/>
        </p:nvSpPr>
        <p:spPr bwMode="auto">
          <a:xfrm>
            <a:off x="4740802" y="2390697"/>
            <a:ext cx="2725738" cy="2730500"/>
          </a:xfrm>
          <a:custGeom>
            <a:avLst/>
            <a:gdLst/>
            <a:ahLst/>
            <a:cxnLst>
              <a:cxn ang="0">
                <a:pos x="774" y="393"/>
              </a:cxn>
              <a:cxn ang="0">
                <a:pos x="655" y="431"/>
              </a:cxn>
              <a:cxn ang="0">
                <a:pos x="553" y="497"/>
              </a:cxn>
              <a:cxn ang="0">
                <a:pos x="471" y="587"/>
              </a:cxn>
              <a:cxn ang="0">
                <a:pos x="414" y="694"/>
              </a:cxn>
              <a:cxn ang="0">
                <a:pos x="387" y="817"/>
              </a:cxn>
              <a:cxn ang="0">
                <a:pos x="392" y="946"/>
              </a:cxn>
              <a:cxn ang="0">
                <a:pos x="430" y="1064"/>
              </a:cxn>
              <a:cxn ang="0">
                <a:pos x="496" y="1166"/>
              </a:cxn>
              <a:cxn ang="0">
                <a:pos x="585" y="1249"/>
              </a:cxn>
              <a:cxn ang="0">
                <a:pos x="693" y="1305"/>
              </a:cxn>
              <a:cxn ang="0">
                <a:pos x="816" y="1333"/>
              </a:cxn>
              <a:cxn ang="0">
                <a:pos x="949" y="1326"/>
              </a:cxn>
              <a:cxn ang="0">
                <a:pos x="1073" y="1284"/>
              </a:cxn>
              <a:cxn ang="0">
                <a:pos x="1178" y="1211"/>
              </a:cxn>
              <a:cxn ang="0">
                <a:pos x="1261" y="1112"/>
              </a:cxn>
              <a:cxn ang="0">
                <a:pos x="1314" y="993"/>
              </a:cxn>
              <a:cxn ang="0">
                <a:pos x="1333" y="860"/>
              </a:cxn>
              <a:cxn ang="0">
                <a:pos x="1314" y="727"/>
              </a:cxn>
              <a:cxn ang="0">
                <a:pos x="1261" y="608"/>
              </a:cxn>
              <a:cxn ang="0">
                <a:pos x="1178" y="509"/>
              </a:cxn>
              <a:cxn ang="0">
                <a:pos x="1073" y="436"/>
              </a:cxn>
              <a:cxn ang="0">
                <a:pos x="949" y="394"/>
              </a:cxn>
              <a:cxn ang="0">
                <a:pos x="859" y="0"/>
              </a:cxn>
              <a:cxn ang="0">
                <a:pos x="1039" y="19"/>
              </a:cxn>
              <a:cxn ang="0">
                <a:pos x="1206" y="73"/>
              </a:cxn>
              <a:cxn ang="0">
                <a:pos x="1356" y="159"/>
              </a:cxn>
              <a:cxn ang="0">
                <a:pos x="1485" y="273"/>
              </a:cxn>
              <a:cxn ang="0">
                <a:pos x="1590" y="410"/>
              </a:cxn>
              <a:cxn ang="0">
                <a:pos x="1665" y="566"/>
              </a:cxn>
              <a:cxn ang="0">
                <a:pos x="1708" y="739"/>
              </a:cxn>
              <a:cxn ang="0">
                <a:pos x="1715" y="922"/>
              </a:cxn>
              <a:cxn ang="0">
                <a:pos x="1684" y="1098"/>
              </a:cxn>
              <a:cxn ang="0">
                <a:pos x="1618" y="1261"/>
              </a:cxn>
              <a:cxn ang="0">
                <a:pos x="1523" y="1404"/>
              </a:cxn>
              <a:cxn ang="0">
                <a:pos x="1402" y="1526"/>
              </a:cxn>
              <a:cxn ang="0">
                <a:pos x="1258" y="1621"/>
              </a:cxn>
              <a:cxn ang="0">
                <a:pos x="1096" y="1687"/>
              </a:cxn>
              <a:cxn ang="0">
                <a:pos x="920" y="1718"/>
              </a:cxn>
              <a:cxn ang="0">
                <a:pos x="737" y="1711"/>
              </a:cxn>
              <a:cxn ang="0">
                <a:pos x="565" y="1668"/>
              </a:cxn>
              <a:cxn ang="0">
                <a:pos x="409" y="1593"/>
              </a:cxn>
              <a:cxn ang="0">
                <a:pos x="272" y="1488"/>
              </a:cxn>
              <a:cxn ang="0">
                <a:pos x="159" y="1359"/>
              </a:cxn>
              <a:cxn ang="0">
                <a:pos x="73" y="1208"/>
              </a:cxn>
              <a:cxn ang="0">
                <a:pos x="19" y="1041"/>
              </a:cxn>
              <a:cxn ang="0">
                <a:pos x="0" y="860"/>
              </a:cxn>
              <a:cxn ang="0">
                <a:pos x="19" y="679"/>
              </a:cxn>
              <a:cxn ang="0">
                <a:pos x="73" y="512"/>
              </a:cxn>
              <a:cxn ang="0">
                <a:pos x="159" y="361"/>
              </a:cxn>
              <a:cxn ang="0">
                <a:pos x="272" y="232"/>
              </a:cxn>
              <a:cxn ang="0">
                <a:pos x="409" y="128"/>
              </a:cxn>
              <a:cxn ang="0">
                <a:pos x="565" y="52"/>
              </a:cxn>
              <a:cxn ang="0">
                <a:pos x="737" y="9"/>
              </a:cxn>
            </a:cxnLst>
            <a:rect l="0" t="0" r="r" b="b"/>
            <a:pathLst>
              <a:path w="1717" h="1720">
                <a:moveTo>
                  <a:pt x="859" y="385"/>
                </a:moveTo>
                <a:lnTo>
                  <a:pt x="816" y="387"/>
                </a:lnTo>
                <a:lnTo>
                  <a:pt x="774" y="393"/>
                </a:lnTo>
                <a:lnTo>
                  <a:pt x="733" y="402"/>
                </a:lnTo>
                <a:lnTo>
                  <a:pt x="693" y="415"/>
                </a:lnTo>
                <a:lnTo>
                  <a:pt x="655" y="431"/>
                </a:lnTo>
                <a:lnTo>
                  <a:pt x="619" y="450"/>
                </a:lnTo>
                <a:lnTo>
                  <a:pt x="585" y="472"/>
                </a:lnTo>
                <a:lnTo>
                  <a:pt x="553" y="497"/>
                </a:lnTo>
                <a:lnTo>
                  <a:pt x="524" y="524"/>
                </a:lnTo>
                <a:lnTo>
                  <a:pt x="496" y="554"/>
                </a:lnTo>
                <a:lnTo>
                  <a:pt x="471" y="587"/>
                </a:lnTo>
                <a:lnTo>
                  <a:pt x="449" y="621"/>
                </a:lnTo>
                <a:lnTo>
                  <a:pt x="430" y="657"/>
                </a:lnTo>
                <a:lnTo>
                  <a:pt x="414" y="694"/>
                </a:lnTo>
                <a:lnTo>
                  <a:pt x="402" y="734"/>
                </a:lnTo>
                <a:lnTo>
                  <a:pt x="392" y="775"/>
                </a:lnTo>
                <a:lnTo>
                  <a:pt x="387" y="817"/>
                </a:lnTo>
                <a:lnTo>
                  <a:pt x="385" y="860"/>
                </a:lnTo>
                <a:lnTo>
                  <a:pt x="387" y="903"/>
                </a:lnTo>
                <a:lnTo>
                  <a:pt x="392" y="946"/>
                </a:lnTo>
                <a:lnTo>
                  <a:pt x="402" y="986"/>
                </a:lnTo>
                <a:lnTo>
                  <a:pt x="414" y="1026"/>
                </a:lnTo>
                <a:lnTo>
                  <a:pt x="430" y="1064"/>
                </a:lnTo>
                <a:lnTo>
                  <a:pt x="449" y="1100"/>
                </a:lnTo>
                <a:lnTo>
                  <a:pt x="471" y="1134"/>
                </a:lnTo>
                <a:lnTo>
                  <a:pt x="496" y="1166"/>
                </a:lnTo>
                <a:lnTo>
                  <a:pt x="524" y="1196"/>
                </a:lnTo>
                <a:lnTo>
                  <a:pt x="553" y="1223"/>
                </a:lnTo>
                <a:lnTo>
                  <a:pt x="585" y="1249"/>
                </a:lnTo>
                <a:lnTo>
                  <a:pt x="619" y="1270"/>
                </a:lnTo>
                <a:lnTo>
                  <a:pt x="655" y="1290"/>
                </a:lnTo>
                <a:lnTo>
                  <a:pt x="693" y="1305"/>
                </a:lnTo>
                <a:lnTo>
                  <a:pt x="733" y="1318"/>
                </a:lnTo>
                <a:lnTo>
                  <a:pt x="774" y="1328"/>
                </a:lnTo>
                <a:lnTo>
                  <a:pt x="816" y="1333"/>
                </a:lnTo>
                <a:lnTo>
                  <a:pt x="859" y="1335"/>
                </a:lnTo>
                <a:lnTo>
                  <a:pt x="904" y="1333"/>
                </a:lnTo>
                <a:lnTo>
                  <a:pt x="949" y="1326"/>
                </a:lnTo>
                <a:lnTo>
                  <a:pt x="992" y="1316"/>
                </a:lnTo>
                <a:lnTo>
                  <a:pt x="1033" y="1302"/>
                </a:lnTo>
                <a:lnTo>
                  <a:pt x="1073" y="1284"/>
                </a:lnTo>
                <a:lnTo>
                  <a:pt x="1110" y="1263"/>
                </a:lnTo>
                <a:lnTo>
                  <a:pt x="1146" y="1238"/>
                </a:lnTo>
                <a:lnTo>
                  <a:pt x="1178" y="1211"/>
                </a:lnTo>
                <a:lnTo>
                  <a:pt x="1209" y="1180"/>
                </a:lnTo>
                <a:lnTo>
                  <a:pt x="1236" y="1148"/>
                </a:lnTo>
                <a:lnTo>
                  <a:pt x="1261" y="1112"/>
                </a:lnTo>
                <a:lnTo>
                  <a:pt x="1282" y="1075"/>
                </a:lnTo>
                <a:lnTo>
                  <a:pt x="1299" y="1035"/>
                </a:lnTo>
                <a:lnTo>
                  <a:pt x="1314" y="993"/>
                </a:lnTo>
                <a:lnTo>
                  <a:pt x="1324" y="950"/>
                </a:lnTo>
                <a:lnTo>
                  <a:pt x="1331" y="906"/>
                </a:lnTo>
                <a:lnTo>
                  <a:pt x="1333" y="860"/>
                </a:lnTo>
                <a:lnTo>
                  <a:pt x="1331" y="814"/>
                </a:lnTo>
                <a:lnTo>
                  <a:pt x="1324" y="770"/>
                </a:lnTo>
                <a:lnTo>
                  <a:pt x="1314" y="727"/>
                </a:lnTo>
                <a:lnTo>
                  <a:pt x="1299" y="686"/>
                </a:lnTo>
                <a:lnTo>
                  <a:pt x="1282" y="646"/>
                </a:lnTo>
                <a:lnTo>
                  <a:pt x="1261" y="608"/>
                </a:lnTo>
                <a:lnTo>
                  <a:pt x="1236" y="573"/>
                </a:lnTo>
                <a:lnTo>
                  <a:pt x="1209" y="540"/>
                </a:lnTo>
                <a:lnTo>
                  <a:pt x="1178" y="509"/>
                </a:lnTo>
                <a:lnTo>
                  <a:pt x="1146" y="482"/>
                </a:lnTo>
                <a:lnTo>
                  <a:pt x="1110" y="458"/>
                </a:lnTo>
                <a:lnTo>
                  <a:pt x="1073" y="436"/>
                </a:lnTo>
                <a:lnTo>
                  <a:pt x="1033" y="419"/>
                </a:lnTo>
                <a:lnTo>
                  <a:pt x="992" y="404"/>
                </a:lnTo>
                <a:lnTo>
                  <a:pt x="949" y="394"/>
                </a:lnTo>
                <a:lnTo>
                  <a:pt x="904" y="387"/>
                </a:lnTo>
                <a:lnTo>
                  <a:pt x="859" y="385"/>
                </a:lnTo>
                <a:close/>
                <a:moveTo>
                  <a:pt x="859" y="0"/>
                </a:moveTo>
                <a:lnTo>
                  <a:pt x="920" y="2"/>
                </a:lnTo>
                <a:lnTo>
                  <a:pt x="980" y="9"/>
                </a:lnTo>
                <a:lnTo>
                  <a:pt x="1039" y="19"/>
                </a:lnTo>
                <a:lnTo>
                  <a:pt x="1096" y="34"/>
                </a:lnTo>
                <a:lnTo>
                  <a:pt x="1152" y="52"/>
                </a:lnTo>
                <a:lnTo>
                  <a:pt x="1206" y="73"/>
                </a:lnTo>
                <a:lnTo>
                  <a:pt x="1258" y="99"/>
                </a:lnTo>
                <a:lnTo>
                  <a:pt x="1308" y="128"/>
                </a:lnTo>
                <a:lnTo>
                  <a:pt x="1356" y="159"/>
                </a:lnTo>
                <a:lnTo>
                  <a:pt x="1402" y="194"/>
                </a:lnTo>
                <a:lnTo>
                  <a:pt x="1445" y="232"/>
                </a:lnTo>
                <a:lnTo>
                  <a:pt x="1485" y="273"/>
                </a:lnTo>
                <a:lnTo>
                  <a:pt x="1523" y="316"/>
                </a:lnTo>
                <a:lnTo>
                  <a:pt x="1558" y="361"/>
                </a:lnTo>
                <a:lnTo>
                  <a:pt x="1590" y="410"/>
                </a:lnTo>
                <a:lnTo>
                  <a:pt x="1618" y="460"/>
                </a:lnTo>
                <a:lnTo>
                  <a:pt x="1644" y="512"/>
                </a:lnTo>
                <a:lnTo>
                  <a:pt x="1665" y="566"/>
                </a:lnTo>
                <a:lnTo>
                  <a:pt x="1684" y="622"/>
                </a:lnTo>
                <a:lnTo>
                  <a:pt x="1698" y="679"/>
                </a:lnTo>
                <a:lnTo>
                  <a:pt x="1708" y="739"/>
                </a:lnTo>
                <a:lnTo>
                  <a:pt x="1715" y="799"/>
                </a:lnTo>
                <a:lnTo>
                  <a:pt x="1717" y="860"/>
                </a:lnTo>
                <a:lnTo>
                  <a:pt x="1715" y="922"/>
                </a:lnTo>
                <a:lnTo>
                  <a:pt x="1708" y="982"/>
                </a:lnTo>
                <a:lnTo>
                  <a:pt x="1698" y="1041"/>
                </a:lnTo>
                <a:lnTo>
                  <a:pt x="1684" y="1098"/>
                </a:lnTo>
                <a:lnTo>
                  <a:pt x="1665" y="1154"/>
                </a:lnTo>
                <a:lnTo>
                  <a:pt x="1644" y="1208"/>
                </a:lnTo>
                <a:lnTo>
                  <a:pt x="1618" y="1261"/>
                </a:lnTo>
                <a:lnTo>
                  <a:pt x="1590" y="1311"/>
                </a:lnTo>
                <a:lnTo>
                  <a:pt x="1558" y="1359"/>
                </a:lnTo>
                <a:lnTo>
                  <a:pt x="1523" y="1404"/>
                </a:lnTo>
                <a:lnTo>
                  <a:pt x="1485" y="1448"/>
                </a:lnTo>
                <a:lnTo>
                  <a:pt x="1445" y="1488"/>
                </a:lnTo>
                <a:lnTo>
                  <a:pt x="1402" y="1526"/>
                </a:lnTo>
                <a:lnTo>
                  <a:pt x="1356" y="1561"/>
                </a:lnTo>
                <a:lnTo>
                  <a:pt x="1308" y="1593"/>
                </a:lnTo>
                <a:lnTo>
                  <a:pt x="1258" y="1621"/>
                </a:lnTo>
                <a:lnTo>
                  <a:pt x="1206" y="1647"/>
                </a:lnTo>
                <a:lnTo>
                  <a:pt x="1152" y="1668"/>
                </a:lnTo>
                <a:lnTo>
                  <a:pt x="1096" y="1687"/>
                </a:lnTo>
                <a:lnTo>
                  <a:pt x="1039" y="1701"/>
                </a:lnTo>
                <a:lnTo>
                  <a:pt x="980" y="1711"/>
                </a:lnTo>
                <a:lnTo>
                  <a:pt x="920" y="1718"/>
                </a:lnTo>
                <a:lnTo>
                  <a:pt x="859" y="1720"/>
                </a:lnTo>
                <a:lnTo>
                  <a:pt x="797" y="1718"/>
                </a:lnTo>
                <a:lnTo>
                  <a:pt x="737" y="1711"/>
                </a:lnTo>
                <a:lnTo>
                  <a:pt x="678" y="1701"/>
                </a:lnTo>
                <a:lnTo>
                  <a:pt x="621" y="1687"/>
                </a:lnTo>
                <a:lnTo>
                  <a:pt x="565" y="1668"/>
                </a:lnTo>
                <a:lnTo>
                  <a:pt x="511" y="1647"/>
                </a:lnTo>
                <a:lnTo>
                  <a:pt x="459" y="1621"/>
                </a:lnTo>
                <a:lnTo>
                  <a:pt x="409" y="1593"/>
                </a:lnTo>
                <a:lnTo>
                  <a:pt x="361" y="1561"/>
                </a:lnTo>
                <a:lnTo>
                  <a:pt x="316" y="1526"/>
                </a:lnTo>
                <a:lnTo>
                  <a:pt x="272" y="1488"/>
                </a:lnTo>
                <a:lnTo>
                  <a:pt x="232" y="1448"/>
                </a:lnTo>
                <a:lnTo>
                  <a:pt x="194" y="1404"/>
                </a:lnTo>
                <a:lnTo>
                  <a:pt x="159" y="1359"/>
                </a:lnTo>
                <a:lnTo>
                  <a:pt x="128" y="1311"/>
                </a:lnTo>
                <a:lnTo>
                  <a:pt x="99" y="1261"/>
                </a:lnTo>
                <a:lnTo>
                  <a:pt x="73" y="1208"/>
                </a:lnTo>
                <a:lnTo>
                  <a:pt x="52" y="1154"/>
                </a:lnTo>
                <a:lnTo>
                  <a:pt x="34" y="1098"/>
                </a:lnTo>
                <a:lnTo>
                  <a:pt x="19" y="1041"/>
                </a:lnTo>
                <a:lnTo>
                  <a:pt x="9" y="982"/>
                </a:lnTo>
                <a:lnTo>
                  <a:pt x="2" y="922"/>
                </a:lnTo>
                <a:lnTo>
                  <a:pt x="0" y="860"/>
                </a:lnTo>
                <a:lnTo>
                  <a:pt x="2" y="799"/>
                </a:lnTo>
                <a:lnTo>
                  <a:pt x="9" y="739"/>
                </a:lnTo>
                <a:lnTo>
                  <a:pt x="19" y="679"/>
                </a:lnTo>
                <a:lnTo>
                  <a:pt x="34" y="622"/>
                </a:lnTo>
                <a:lnTo>
                  <a:pt x="52" y="566"/>
                </a:lnTo>
                <a:lnTo>
                  <a:pt x="73" y="512"/>
                </a:lnTo>
                <a:lnTo>
                  <a:pt x="99" y="460"/>
                </a:lnTo>
                <a:lnTo>
                  <a:pt x="128" y="410"/>
                </a:lnTo>
                <a:lnTo>
                  <a:pt x="159" y="361"/>
                </a:lnTo>
                <a:lnTo>
                  <a:pt x="194" y="316"/>
                </a:lnTo>
                <a:lnTo>
                  <a:pt x="232" y="273"/>
                </a:lnTo>
                <a:lnTo>
                  <a:pt x="272" y="232"/>
                </a:lnTo>
                <a:lnTo>
                  <a:pt x="316" y="194"/>
                </a:lnTo>
                <a:lnTo>
                  <a:pt x="361" y="159"/>
                </a:lnTo>
                <a:lnTo>
                  <a:pt x="409" y="128"/>
                </a:lnTo>
                <a:lnTo>
                  <a:pt x="459" y="99"/>
                </a:lnTo>
                <a:lnTo>
                  <a:pt x="511" y="73"/>
                </a:lnTo>
                <a:lnTo>
                  <a:pt x="565" y="52"/>
                </a:lnTo>
                <a:lnTo>
                  <a:pt x="621" y="34"/>
                </a:lnTo>
                <a:lnTo>
                  <a:pt x="678" y="19"/>
                </a:lnTo>
                <a:lnTo>
                  <a:pt x="737" y="9"/>
                </a:lnTo>
                <a:lnTo>
                  <a:pt x="797" y="2"/>
                </a:lnTo>
                <a:lnTo>
                  <a:pt x="859"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dirty="0"/>
          </a:p>
        </p:txBody>
      </p:sp>
      <p:cxnSp>
        <p:nvCxnSpPr>
          <p:cNvPr id="35" name="Straight Arrow Connector 34"/>
          <p:cNvCxnSpPr/>
          <p:nvPr/>
        </p:nvCxnSpPr>
        <p:spPr>
          <a:xfrm flipH="1" flipV="1">
            <a:off x="5456269" y="1708635"/>
            <a:ext cx="106204" cy="268794"/>
          </a:xfrm>
          <a:prstGeom prst="straightConnector1">
            <a:avLst/>
          </a:prstGeom>
          <a:ln w="19050">
            <a:solidFill>
              <a:srgbClr val="5C5C5D"/>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5" idx="8"/>
          </p:cNvCxnSpPr>
          <p:nvPr/>
        </p:nvCxnSpPr>
        <p:spPr>
          <a:xfrm flipH="1" flipV="1">
            <a:off x="4233276" y="2140489"/>
            <a:ext cx="879268" cy="697961"/>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480526" y="4736768"/>
            <a:ext cx="689903" cy="832617"/>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3393048" y="3434215"/>
            <a:ext cx="838200" cy="15240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3624282" y="4494716"/>
            <a:ext cx="838200" cy="304800"/>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5806" y="1605710"/>
            <a:ext cx="2120634" cy="584775"/>
          </a:xfrm>
          <a:prstGeom prst="rect">
            <a:avLst/>
          </a:prstGeom>
          <a:noFill/>
        </p:spPr>
        <p:txBody>
          <a:bodyPr wrap="square" rtlCol="0">
            <a:spAutoFit/>
          </a:bodyPr>
          <a:lstStyle/>
          <a:p>
            <a:pPr algn="r"/>
            <a:r>
              <a:rPr lang="ro-RO" sz="1600" b="1" kern="0" dirty="0">
                <a:solidFill>
                  <a:srgbClr val="00739F"/>
                </a:solidFill>
                <a:cs typeface="Arial" panose="020B0604020202020204" pitchFamily="34" charset="0"/>
              </a:rPr>
              <a:t>ANFP</a:t>
            </a:r>
            <a:endParaRPr lang="ro-RO" sz="1600" b="1" kern="0" dirty="0">
              <a:solidFill>
                <a:srgbClr val="00739F"/>
              </a:solidFill>
              <a:cs typeface="Arial" panose="020B0604020202020204" pitchFamily="34" charset="0"/>
            </a:endParaRPr>
          </a:p>
          <a:p>
            <a:pPr algn="r"/>
            <a:r>
              <a:rPr lang="ro-RO" sz="1600" kern="0" dirty="0">
                <a:solidFill>
                  <a:srgbClr val="00739F"/>
                </a:solidFill>
                <a:cs typeface="Arial" panose="020B0604020202020204" pitchFamily="34" charset="0"/>
              </a:rPr>
              <a:t>Atelier de experți </a:t>
            </a:r>
            <a:r>
              <a:rPr lang="ro-RO" sz="1600" kern="0" dirty="0">
                <a:solidFill>
                  <a:schemeClr val="bg1">
                    <a:lumMod val="75000"/>
                  </a:schemeClr>
                </a:solidFill>
                <a:cs typeface="Arial" panose="020B0604020202020204" pitchFamily="34" charset="0"/>
              </a:rPr>
              <a:t>(1)</a:t>
            </a:r>
            <a:r>
              <a:rPr lang="en-US" sz="1600" kern="0" dirty="0">
                <a:solidFill>
                  <a:srgbClr val="00739F"/>
                </a:solidFill>
                <a:cs typeface="Arial" panose="020B0604020202020204" pitchFamily="34" charset="0"/>
              </a:rPr>
              <a:t> </a:t>
            </a:r>
            <a:endParaRPr lang="en-US" sz="1600" kern="0" dirty="0">
              <a:solidFill>
                <a:srgbClr val="00739F"/>
              </a:solidFill>
              <a:cs typeface="Arial" panose="020B0604020202020204" pitchFamily="34" charset="0"/>
            </a:endParaRPr>
          </a:p>
        </p:txBody>
      </p:sp>
      <p:sp>
        <p:nvSpPr>
          <p:cNvPr id="46" name="TextBox 45"/>
          <p:cNvSpPr txBox="1"/>
          <p:nvPr/>
        </p:nvSpPr>
        <p:spPr>
          <a:xfrm>
            <a:off x="1917079" y="4432916"/>
            <a:ext cx="1725681" cy="830997"/>
          </a:xfrm>
          <a:prstGeom prst="rect">
            <a:avLst/>
          </a:prstGeom>
          <a:noFill/>
          <a:ln>
            <a:noFill/>
          </a:ln>
        </p:spPr>
        <p:txBody>
          <a:bodyPr wrap="square" rtlCol="0">
            <a:spAutoFit/>
          </a:bodyPr>
          <a:lstStyle/>
          <a:p>
            <a:pPr algn="r"/>
            <a:r>
              <a:rPr lang="ro-RO" sz="1600" b="1" kern="0" dirty="0">
                <a:solidFill>
                  <a:srgbClr val="69B845"/>
                </a:solidFill>
                <a:cs typeface="Arial" panose="020B0604020202020204" pitchFamily="34" charset="0"/>
              </a:rPr>
              <a:t>DOCUMENTE</a:t>
            </a:r>
            <a:r>
              <a:rPr lang="ro-RO" sz="1600" kern="0" dirty="0">
                <a:solidFill>
                  <a:srgbClr val="69B845"/>
                </a:solidFill>
                <a:cs typeface="Arial" panose="020B0604020202020204" pitchFamily="34" charset="0"/>
              </a:rPr>
              <a:t> </a:t>
            </a:r>
            <a:r>
              <a:rPr lang="ro-RO" sz="1600" kern="0" dirty="0">
                <a:solidFill>
                  <a:schemeClr val="bg1">
                    <a:lumMod val="75000"/>
                  </a:schemeClr>
                </a:solidFill>
                <a:cs typeface="Arial" panose="020B0604020202020204" pitchFamily="34" charset="0"/>
              </a:rPr>
              <a:t>programatice</a:t>
            </a:r>
            <a:r>
              <a:rPr lang="ro-RO" sz="1600" kern="0" dirty="0">
                <a:solidFill>
                  <a:srgbClr val="69B845"/>
                </a:solidFill>
                <a:cs typeface="Arial" panose="020B0604020202020204" pitchFamily="34" charset="0"/>
              </a:rPr>
              <a:t>-analiză </a:t>
            </a:r>
            <a:r>
              <a:rPr lang="ro-RO" sz="1600" kern="0" dirty="0">
                <a:solidFill>
                  <a:schemeClr val="bg1">
                    <a:lumMod val="75000"/>
                  </a:schemeClr>
                </a:solidFill>
                <a:cs typeface="Arial" panose="020B0604020202020204" pitchFamily="34" charset="0"/>
              </a:rPr>
              <a:t>(1)</a:t>
            </a:r>
            <a:r>
              <a:rPr lang="en-US" sz="1600" kern="0" dirty="0">
                <a:solidFill>
                  <a:srgbClr val="69B845"/>
                </a:solidFill>
                <a:cs typeface="Arial" panose="020B0604020202020204" pitchFamily="34" charset="0"/>
              </a:rPr>
              <a:t> </a:t>
            </a:r>
            <a:endParaRPr lang="en-US" sz="1600" kern="0" dirty="0">
              <a:solidFill>
                <a:srgbClr val="69B845"/>
              </a:solidFill>
              <a:cs typeface="Arial" panose="020B0604020202020204" pitchFamily="34" charset="0"/>
            </a:endParaRPr>
          </a:p>
        </p:txBody>
      </p:sp>
      <p:sp>
        <p:nvSpPr>
          <p:cNvPr id="47" name="TextBox 46"/>
          <p:cNvSpPr txBox="1"/>
          <p:nvPr/>
        </p:nvSpPr>
        <p:spPr>
          <a:xfrm>
            <a:off x="6858830" y="1092872"/>
            <a:ext cx="2065944" cy="584775"/>
          </a:xfrm>
          <a:prstGeom prst="rect">
            <a:avLst/>
          </a:prstGeom>
          <a:noFill/>
          <a:ln>
            <a:noFill/>
          </a:ln>
        </p:spPr>
        <p:txBody>
          <a:bodyPr wrap="square" rtlCol="0">
            <a:spAutoFit/>
          </a:bodyPr>
          <a:lstStyle/>
          <a:p>
            <a:r>
              <a:rPr lang="ro-RO" sz="1600" b="1" kern="0" dirty="0">
                <a:solidFill>
                  <a:srgbClr val="69B845"/>
                </a:solidFill>
                <a:cs typeface="Arial" panose="020B0604020202020204" pitchFamily="34" charset="0"/>
              </a:rPr>
              <a:t>POPULAȚIE</a:t>
            </a:r>
            <a:r>
              <a:rPr lang="en-US" sz="1600" b="1" kern="0" dirty="0">
                <a:solidFill>
                  <a:srgbClr val="69B845"/>
                </a:solidFill>
                <a:cs typeface="Arial" panose="020B0604020202020204" pitchFamily="34" charset="0"/>
              </a:rPr>
              <a:t> </a:t>
            </a:r>
            <a:endParaRPr lang="ro-RO" sz="1600" b="1" kern="0" dirty="0">
              <a:solidFill>
                <a:srgbClr val="69B845"/>
              </a:solidFill>
              <a:cs typeface="Arial" panose="020B0604020202020204" pitchFamily="34" charset="0"/>
            </a:endParaRPr>
          </a:p>
          <a:p>
            <a:r>
              <a:rPr lang="ro-RO" sz="1600" kern="0" dirty="0">
                <a:solidFill>
                  <a:srgbClr val="69B845"/>
                </a:solidFill>
                <a:cs typeface="Arial" panose="020B0604020202020204" pitchFamily="34" charset="0"/>
              </a:rPr>
              <a:t>Sondaj </a:t>
            </a:r>
            <a:r>
              <a:rPr lang="ro-RO" sz="1600" kern="0" dirty="0">
                <a:solidFill>
                  <a:schemeClr val="bg1">
                    <a:lumMod val="65000"/>
                  </a:schemeClr>
                </a:solidFill>
                <a:cs typeface="Arial" panose="020B0604020202020204" pitchFamily="34" charset="0"/>
              </a:rPr>
              <a:t>(1200)</a:t>
            </a:r>
            <a:r>
              <a:rPr lang="en-US" sz="1600" kern="0" dirty="0">
                <a:solidFill>
                  <a:srgbClr val="69B845"/>
                </a:solidFill>
                <a:cs typeface="Arial" panose="020B0604020202020204" pitchFamily="34" charset="0"/>
              </a:rPr>
              <a:t> </a:t>
            </a:r>
            <a:endParaRPr lang="en-US" sz="1600" kern="0" dirty="0">
              <a:solidFill>
                <a:srgbClr val="69B845"/>
              </a:solidFill>
              <a:cs typeface="Arial" panose="020B0604020202020204" pitchFamily="34" charset="0"/>
            </a:endParaRPr>
          </a:p>
        </p:txBody>
      </p:sp>
      <p:sp>
        <p:nvSpPr>
          <p:cNvPr id="48" name="TextBox 47"/>
          <p:cNvSpPr txBox="1"/>
          <p:nvPr/>
        </p:nvSpPr>
        <p:spPr>
          <a:xfrm>
            <a:off x="8356426" y="1731842"/>
            <a:ext cx="1814227" cy="584775"/>
          </a:xfrm>
          <a:prstGeom prst="rect">
            <a:avLst/>
          </a:prstGeom>
          <a:noFill/>
        </p:spPr>
        <p:txBody>
          <a:bodyPr wrap="square" rtlCol="0">
            <a:spAutoFit/>
          </a:bodyPr>
          <a:lstStyle/>
          <a:p>
            <a:r>
              <a:rPr lang="ro-RO" sz="1600" b="1" kern="0" dirty="0">
                <a:solidFill>
                  <a:srgbClr val="5C5C5D"/>
                </a:solidFill>
                <a:cs typeface="Arial" panose="020B0604020202020204" pitchFamily="34" charset="0"/>
              </a:rPr>
              <a:t>ABSOLVENȚII</a:t>
            </a:r>
            <a:endParaRPr lang="ro-RO" sz="1600" b="1" kern="0" dirty="0">
              <a:solidFill>
                <a:srgbClr val="5C5C5D"/>
              </a:solidFill>
              <a:cs typeface="Arial" panose="020B0604020202020204" pitchFamily="34" charset="0"/>
            </a:endParaRPr>
          </a:p>
          <a:p>
            <a:r>
              <a:rPr lang="ro-RO" sz="1600" kern="0" dirty="0">
                <a:solidFill>
                  <a:srgbClr val="5C5C5D"/>
                </a:solidFill>
                <a:cs typeface="Arial" panose="020B0604020202020204" pitchFamily="34" charset="0"/>
              </a:rPr>
              <a:t>Sondaj </a:t>
            </a:r>
            <a:r>
              <a:rPr lang="ro-RO" sz="1600" kern="0" dirty="0">
                <a:solidFill>
                  <a:schemeClr val="bg1">
                    <a:lumMod val="75000"/>
                  </a:schemeClr>
                </a:solidFill>
                <a:cs typeface="Arial" panose="020B0604020202020204" pitchFamily="34" charset="0"/>
              </a:rPr>
              <a:t>(218)</a:t>
            </a:r>
            <a:endParaRPr lang="en-US" sz="1600" kern="0" dirty="0">
              <a:solidFill>
                <a:schemeClr val="bg1">
                  <a:lumMod val="75000"/>
                </a:schemeClr>
              </a:solidFill>
              <a:cs typeface="Arial" panose="020B0604020202020204" pitchFamily="34" charset="0"/>
            </a:endParaRPr>
          </a:p>
        </p:txBody>
      </p:sp>
      <p:sp>
        <p:nvSpPr>
          <p:cNvPr id="49" name="TextBox 48"/>
          <p:cNvSpPr txBox="1"/>
          <p:nvPr/>
        </p:nvSpPr>
        <p:spPr>
          <a:xfrm>
            <a:off x="8568601" y="4356033"/>
            <a:ext cx="1447800" cy="584775"/>
          </a:xfrm>
          <a:prstGeom prst="rect">
            <a:avLst/>
          </a:prstGeom>
          <a:noFill/>
          <a:ln>
            <a:noFill/>
          </a:ln>
        </p:spPr>
        <p:txBody>
          <a:bodyPr wrap="square" rtlCol="0">
            <a:spAutoFit/>
          </a:bodyPr>
          <a:lstStyle/>
          <a:p>
            <a:r>
              <a:rPr lang="ro-RO" sz="1600" b="1" kern="0" dirty="0">
                <a:solidFill>
                  <a:srgbClr val="69B845"/>
                </a:solidFill>
                <a:cs typeface="Arial" panose="020B0604020202020204" pitchFamily="34" charset="0"/>
              </a:rPr>
              <a:t>EXPERȚI</a:t>
            </a:r>
            <a:r>
              <a:rPr lang="en-US" sz="1600" kern="0" dirty="0">
                <a:solidFill>
                  <a:srgbClr val="69B845"/>
                </a:solidFill>
                <a:cs typeface="Arial" panose="020B0604020202020204" pitchFamily="34" charset="0"/>
              </a:rPr>
              <a:t> </a:t>
            </a:r>
            <a:r>
              <a:rPr lang="ro-RO" sz="1600" kern="0" dirty="0">
                <a:solidFill>
                  <a:srgbClr val="69B845"/>
                </a:solidFill>
                <a:cs typeface="Arial" panose="020B0604020202020204" pitchFamily="34" charset="0"/>
              </a:rPr>
              <a:t>interviuri </a:t>
            </a:r>
            <a:r>
              <a:rPr lang="ro-RO" sz="1600" kern="0" dirty="0">
                <a:solidFill>
                  <a:schemeClr val="bg1">
                    <a:lumMod val="65000"/>
                  </a:schemeClr>
                </a:solidFill>
                <a:cs typeface="Arial" panose="020B0604020202020204" pitchFamily="34" charset="0"/>
              </a:rPr>
              <a:t>(4)</a:t>
            </a:r>
            <a:r>
              <a:rPr lang="en-US" sz="1600" kern="0" dirty="0">
                <a:solidFill>
                  <a:srgbClr val="69B845"/>
                </a:solidFill>
                <a:cs typeface="Arial" panose="020B0604020202020204" pitchFamily="34" charset="0"/>
              </a:rPr>
              <a:t> </a:t>
            </a:r>
            <a:endParaRPr lang="en-US" sz="1600" kern="0" dirty="0">
              <a:solidFill>
                <a:srgbClr val="69B845"/>
              </a:solidFill>
              <a:cs typeface="Arial" panose="020B0604020202020204" pitchFamily="34" charset="0"/>
            </a:endParaRPr>
          </a:p>
        </p:txBody>
      </p:sp>
      <p:sp>
        <p:nvSpPr>
          <p:cNvPr id="50" name="TextBox 49"/>
          <p:cNvSpPr txBox="1"/>
          <p:nvPr/>
        </p:nvSpPr>
        <p:spPr>
          <a:xfrm>
            <a:off x="7613631" y="5090142"/>
            <a:ext cx="1447800" cy="584775"/>
          </a:xfrm>
          <a:prstGeom prst="rect">
            <a:avLst/>
          </a:prstGeom>
          <a:noFill/>
        </p:spPr>
        <p:txBody>
          <a:bodyPr wrap="square" rtlCol="0">
            <a:spAutoFit/>
          </a:bodyPr>
          <a:lstStyle/>
          <a:p>
            <a:r>
              <a:rPr lang="ro-RO" sz="1600" b="1" kern="0" dirty="0">
                <a:solidFill>
                  <a:srgbClr val="00739F"/>
                </a:solidFill>
                <a:cs typeface="Arial" panose="020B0604020202020204" pitchFamily="34" charset="0"/>
              </a:rPr>
              <a:t>ECHIPA</a:t>
            </a:r>
            <a:r>
              <a:rPr lang="en-US" sz="1600" kern="0" dirty="0">
                <a:solidFill>
                  <a:srgbClr val="00739F"/>
                </a:solidFill>
                <a:cs typeface="Arial" panose="020B0604020202020204" pitchFamily="34" charset="0"/>
              </a:rPr>
              <a:t> </a:t>
            </a:r>
            <a:r>
              <a:rPr lang="ro-RO" sz="1600" kern="0" dirty="0">
                <a:solidFill>
                  <a:srgbClr val="00739F"/>
                </a:solidFill>
                <a:cs typeface="Arial" panose="020B0604020202020204" pitchFamily="34" charset="0"/>
              </a:rPr>
              <a:t>Sondaj </a:t>
            </a:r>
            <a:r>
              <a:rPr lang="ro-RO" sz="1600" kern="0" dirty="0">
                <a:solidFill>
                  <a:schemeClr val="bg1">
                    <a:lumMod val="75000"/>
                  </a:schemeClr>
                </a:solidFill>
                <a:cs typeface="Arial" panose="020B0604020202020204" pitchFamily="34" charset="0"/>
              </a:rPr>
              <a:t>(242)</a:t>
            </a:r>
            <a:r>
              <a:rPr lang="en-US" sz="1600" kern="0" dirty="0">
                <a:solidFill>
                  <a:srgbClr val="00739F"/>
                </a:solidFill>
                <a:cs typeface="Arial" panose="020B0604020202020204" pitchFamily="34" charset="0"/>
              </a:rPr>
              <a:t> </a:t>
            </a:r>
            <a:endParaRPr lang="en-US" sz="1600" kern="0" dirty="0">
              <a:solidFill>
                <a:srgbClr val="00739F"/>
              </a:solidFill>
              <a:cs typeface="Arial" panose="020B0604020202020204" pitchFamily="34" charset="0"/>
            </a:endParaRPr>
          </a:p>
        </p:txBody>
      </p:sp>
      <p:sp>
        <p:nvSpPr>
          <p:cNvPr id="52" name="TextBox 51"/>
          <p:cNvSpPr txBox="1"/>
          <p:nvPr/>
        </p:nvSpPr>
        <p:spPr>
          <a:xfrm>
            <a:off x="5248244" y="5912114"/>
            <a:ext cx="2199905" cy="584775"/>
          </a:xfrm>
          <a:prstGeom prst="rect">
            <a:avLst/>
          </a:prstGeom>
          <a:noFill/>
        </p:spPr>
        <p:txBody>
          <a:bodyPr wrap="square" rtlCol="0">
            <a:spAutoFit/>
          </a:bodyPr>
          <a:lstStyle/>
          <a:p>
            <a:pPr algn="ctr"/>
            <a:r>
              <a:rPr lang="ro-RO" sz="1600" b="1" kern="0" dirty="0">
                <a:solidFill>
                  <a:srgbClr val="9F2029"/>
                </a:solidFill>
                <a:cs typeface="Arial" panose="020B0604020202020204" pitchFamily="34" charset="0"/>
              </a:rPr>
              <a:t>ONG/ SOC. CIVILĂ</a:t>
            </a:r>
            <a:endParaRPr lang="ro-RO" sz="1600" b="1" kern="0" dirty="0">
              <a:solidFill>
                <a:srgbClr val="9F2029"/>
              </a:solidFill>
              <a:cs typeface="Arial" panose="020B0604020202020204" pitchFamily="34" charset="0"/>
            </a:endParaRPr>
          </a:p>
          <a:p>
            <a:pPr algn="ctr"/>
            <a:r>
              <a:rPr lang="ro-RO" sz="1600" kern="0" dirty="0">
                <a:solidFill>
                  <a:srgbClr val="9F2029"/>
                </a:solidFill>
                <a:cs typeface="Arial" panose="020B0604020202020204" pitchFamily="34" charset="0"/>
              </a:rPr>
              <a:t>Focus grupuri</a:t>
            </a:r>
            <a:r>
              <a:rPr lang="ro-RO" sz="1600" kern="0" dirty="0">
                <a:solidFill>
                  <a:srgbClr val="5C5C5D"/>
                </a:solidFill>
                <a:cs typeface="Arial" panose="020B0604020202020204" pitchFamily="34" charset="0"/>
              </a:rPr>
              <a:t> </a:t>
            </a:r>
            <a:r>
              <a:rPr lang="ro-RO" sz="1600" kern="0" dirty="0">
                <a:solidFill>
                  <a:schemeClr val="bg1">
                    <a:lumMod val="65000"/>
                  </a:schemeClr>
                </a:solidFill>
                <a:cs typeface="Arial" panose="020B0604020202020204" pitchFamily="34" charset="0"/>
              </a:rPr>
              <a:t>(6)</a:t>
            </a:r>
            <a:r>
              <a:rPr lang="en-US" sz="1600" kern="0" dirty="0">
                <a:solidFill>
                  <a:srgbClr val="5C5C5D"/>
                </a:solidFill>
                <a:cs typeface="Arial" panose="020B0604020202020204" pitchFamily="34" charset="0"/>
              </a:rPr>
              <a:t> </a:t>
            </a:r>
            <a:endParaRPr lang="en-US" sz="1600" kern="0" dirty="0">
              <a:solidFill>
                <a:srgbClr val="5C5C5D"/>
              </a:solidFill>
              <a:cs typeface="Arial" panose="020B0604020202020204" pitchFamily="34" charset="0"/>
            </a:endParaRPr>
          </a:p>
        </p:txBody>
      </p:sp>
      <p:sp>
        <p:nvSpPr>
          <p:cNvPr id="53" name="TextBox 52"/>
          <p:cNvSpPr txBox="1"/>
          <p:nvPr/>
        </p:nvSpPr>
        <p:spPr>
          <a:xfrm>
            <a:off x="2213346" y="5633121"/>
            <a:ext cx="2458553" cy="584775"/>
          </a:xfrm>
          <a:prstGeom prst="rect">
            <a:avLst/>
          </a:prstGeom>
          <a:noFill/>
        </p:spPr>
        <p:txBody>
          <a:bodyPr wrap="square" rtlCol="0">
            <a:spAutoFit/>
          </a:bodyPr>
          <a:lstStyle/>
          <a:p>
            <a:pPr algn="r"/>
            <a:r>
              <a:rPr lang="ro-RO" sz="1600" b="1" kern="0" dirty="0">
                <a:solidFill>
                  <a:srgbClr val="00739F"/>
                </a:solidFill>
                <a:cs typeface="Arial" panose="020B0604020202020204" pitchFamily="34" charset="0"/>
              </a:rPr>
              <a:t>ALȚI FUNCȚIONARI</a:t>
            </a:r>
            <a:r>
              <a:rPr lang="en-US" sz="1600" kern="0" dirty="0">
                <a:solidFill>
                  <a:srgbClr val="00739F"/>
                </a:solidFill>
                <a:cs typeface="Arial" panose="020B0604020202020204" pitchFamily="34" charset="0"/>
              </a:rPr>
              <a:t> </a:t>
            </a:r>
            <a:endParaRPr lang="ro-RO" sz="1600" kern="0" dirty="0">
              <a:solidFill>
                <a:srgbClr val="00739F"/>
              </a:solidFill>
              <a:cs typeface="Arial" panose="020B0604020202020204" pitchFamily="34" charset="0"/>
            </a:endParaRPr>
          </a:p>
          <a:p>
            <a:pPr algn="r"/>
            <a:r>
              <a:rPr lang="ro-RO" sz="1600" kern="0" dirty="0">
                <a:solidFill>
                  <a:srgbClr val="00739F"/>
                </a:solidFill>
                <a:cs typeface="Arial" panose="020B0604020202020204" pitchFamily="34" charset="0"/>
              </a:rPr>
              <a:t>Focus grup </a:t>
            </a:r>
            <a:r>
              <a:rPr lang="ro-RO" sz="1600" kern="0" dirty="0">
                <a:solidFill>
                  <a:schemeClr val="bg1">
                    <a:lumMod val="65000"/>
                  </a:schemeClr>
                </a:solidFill>
                <a:cs typeface="Arial" panose="020B0604020202020204" pitchFamily="34" charset="0"/>
              </a:rPr>
              <a:t>(1)</a:t>
            </a:r>
            <a:endParaRPr lang="en-US" sz="1600" kern="0" dirty="0">
              <a:solidFill>
                <a:schemeClr val="bg1">
                  <a:lumMod val="65000"/>
                </a:schemeClr>
              </a:solidFill>
              <a:cs typeface="Arial" panose="020B0604020202020204" pitchFamily="34" charset="0"/>
            </a:endParaRPr>
          </a:p>
        </p:txBody>
      </p:sp>
      <p:cxnSp>
        <p:nvCxnSpPr>
          <p:cNvPr id="54" name="Straight Arrow Connector 53"/>
          <p:cNvCxnSpPr/>
          <p:nvPr/>
        </p:nvCxnSpPr>
        <p:spPr>
          <a:xfrm flipV="1">
            <a:off x="7806012" y="3257674"/>
            <a:ext cx="662013" cy="13511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494523" y="2981921"/>
            <a:ext cx="2517662" cy="584775"/>
          </a:xfrm>
          <a:prstGeom prst="rect">
            <a:avLst/>
          </a:prstGeom>
          <a:noFill/>
        </p:spPr>
        <p:txBody>
          <a:bodyPr wrap="square" rtlCol="0">
            <a:spAutoFit/>
          </a:bodyPr>
          <a:lstStyle/>
          <a:p>
            <a:r>
              <a:rPr lang="ro-RO" sz="1600" b="1" kern="0" dirty="0">
                <a:solidFill>
                  <a:srgbClr val="9F2029"/>
                </a:solidFill>
                <a:cs typeface="Arial" panose="020B0604020202020204" pitchFamily="34" charset="0"/>
              </a:rPr>
              <a:t>IMM-ANTREPRENORI</a:t>
            </a:r>
            <a:r>
              <a:rPr lang="en-US" sz="1600" kern="0" dirty="0">
                <a:solidFill>
                  <a:srgbClr val="9F2029"/>
                </a:solidFill>
                <a:cs typeface="Arial" panose="020B0604020202020204" pitchFamily="34" charset="0"/>
              </a:rPr>
              <a:t> </a:t>
            </a:r>
            <a:r>
              <a:rPr lang="ro-RO" sz="1600" kern="0" dirty="0">
                <a:solidFill>
                  <a:srgbClr val="9F2029"/>
                </a:solidFill>
                <a:cs typeface="Arial" panose="020B0604020202020204" pitchFamily="34" charset="0"/>
              </a:rPr>
              <a:t>Sondaj </a:t>
            </a:r>
            <a:r>
              <a:rPr lang="ro-RO" sz="1600" kern="0" dirty="0">
                <a:solidFill>
                  <a:schemeClr val="bg1">
                    <a:lumMod val="65000"/>
                  </a:schemeClr>
                </a:solidFill>
                <a:cs typeface="Arial" panose="020B0604020202020204" pitchFamily="34" charset="0"/>
              </a:rPr>
              <a:t>(500)</a:t>
            </a:r>
            <a:r>
              <a:rPr lang="en-US" sz="1600" kern="0" dirty="0">
                <a:solidFill>
                  <a:srgbClr val="9F2029"/>
                </a:solidFill>
                <a:cs typeface="Arial" panose="020B0604020202020204" pitchFamily="34" charset="0"/>
              </a:rPr>
              <a:t> </a:t>
            </a:r>
            <a:endParaRPr lang="en-US" sz="1600" kern="0" dirty="0">
              <a:solidFill>
                <a:srgbClr val="9F2029"/>
              </a:solidFill>
              <a:cs typeface="Arial" panose="020B0604020202020204" pitchFamily="34" charset="0"/>
            </a:endParaRPr>
          </a:p>
        </p:txBody>
      </p:sp>
      <p:sp>
        <p:nvSpPr>
          <p:cNvPr id="40" name="Freeform: Shape 39"/>
          <p:cNvSpPr/>
          <p:nvPr/>
        </p:nvSpPr>
        <p:spPr>
          <a:xfrm rot="16200000" flipV="1">
            <a:off x="6300639" y="1725767"/>
            <a:ext cx="595411" cy="951726"/>
          </a:xfrm>
          <a:custGeom>
            <a:avLst/>
            <a:gdLst>
              <a:gd name="connsiteX0" fmla="*/ 595411 w 595411"/>
              <a:gd name="connsiteY0" fmla="*/ 951726 h 951726"/>
              <a:gd name="connsiteX1" fmla="*/ 586962 w 595411"/>
              <a:gd name="connsiteY1" fmla="*/ 784405 h 951726"/>
              <a:gd name="connsiteX2" fmla="*/ 370143 w 595411"/>
              <a:gd name="connsiteY2" fmla="*/ 81739 h 951726"/>
              <a:gd name="connsiteX3" fmla="*/ 320485 w 595411"/>
              <a:gd name="connsiteY3" fmla="*/ 0 h 951726"/>
              <a:gd name="connsiteX4" fmla="*/ 0 w 595411"/>
              <a:gd name="connsiteY4" fmla="*/ 185031 h 951726"/>
              <a:gd name="connsiteX5" fmla="*/ 44493 w 595411"/>
              <a:gd name="connsiteY5" fmla="*/ 258269 h 951726"/>
              <a:gd name="connsiteX6" fmla="*/ 218525 w 595411"/>
              <a:gd name="connsiteY6" fmla="*/ 822271 h 951726"/>
              <a:gd name="connsiteX7" fmla="*/ 225062 w 595411"/>
              <a:gd name="connsiteY7" fmla="*/ 951726 h 951726"/>
              <a:gd name="connsiteX8" fmla="*/ 595411 w 595411"/>
              <a:gd name="connsiteY8" fmla="*/ 951726 h 95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411" h="951726">
                <a:moveTo>
                  <a:pt x="595411" y="951726"/>
                </a:moveTo>
                <a:lnTo>
                  <a:pt x="586962" y="784405"/>
                </a:lnTo>
                <a:cubicBezTo>
                  <a:pt x="561333" y="532048"/>
                  <a:pt x="485706" y="294472"/>
                  <a:pt x="370143" y="81739"/>
                </a:cubicBezTo>
                <a:lnTo>
                  <a:pt x="320485" y="0"/>
                </a:lnTo>
                <a:lnTo>
                  <a:pt x="0" y="185031"/>
                </a:lnTo>
                <a:lnTo>
                  <a:pt x="44493" y="258269"/>
                </a:lnTo>
                <a:cubicBezTo>
                  <a:pt x="137251" y="429021"/>
                  <a:pt x="197954" y="619714"/>
                  <a:pt x="218525" y="822271"/>
                </a:cubicBezTo>
                <a:lnTo>
                  <a:pt x="225062" y="951726"/>
                </a:lnTo>
                <a:lnTo>
                  <a:pt x="595411" y="951726"/>
                </a:lnTo>
                <a:close/>
              </a:path>
            </a:pathLst>
          </a:custGeom>
          <a:solidFill>
            <a:srgbClr val="69B845"/>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42" name="Freeform: Shape 41"/>
          <p:cNvSpPr/>
          <p:nvPr/>
        </p:nvSpPr>
        <p:spPr>
          <a:xfrm rot="16200000" flipV="1">
            <a:off x="5316165" y="1747126"/>
            <a:ext cx="571950" cy="888283"/>
          </a:xfrm>
          <a:custGeom>
            <a:avLst/>
            <a:gdLst>
              <a:gd name="connsiteX0" fmla="*/ 571950 w 571950"/>
              <a:gd name="connsiteY0" fmla="*/ 0 h 888283"/>
              <a:gd name="connsiteX1" fmla="*/ 201602 w 571950"/>
              <a:gd name="connsiteY1" fmla="*/ 0 h 888283"/>
              <a:gd name="connsiteX2" fmla="*/ 196432 w 571950"/>
              <a:gd name="connsiteY2" fmla="*/ 102377 h 888283"/>
              <a:gd name="connsiteX3" fmla="*/ 22400 w 571950"/>
              <a:gd name="connsiteY3" fmla="*/ 666379 h 888283"/>
              <a:gd name="connsiteX4" fmla="*/ 0 w 571950"/>
              <a:gd name="connsiteY4" fmla="*/ 703251 h 888283"/>
              <a:gd name="connsiteX5" fmla="*/ 320485 w 571950"/>
              <a:gd name="connsiteY5" fmla="*/ 888283 h 888283"/>
              <a:gd name="connsiteX6" fmla="*/ 348050 w 571950"/>
              <a:gd name="connsiteY6" fmla="*/ 842909 h 888283"/>
              <a:gd name="connsiteX7" fmla="*/ 564869 w 571950"/>
              <a:gd name="connsiteY7" fmla="*/ 140243 h 888283"/>
              <a:gd name="connsiteX8" fmla="*/ 571950 w 571950"/>
              <a:gd name="connsiteY8" fmla="*/ 0 h 8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950" h="888283">
                <a:moveTo>
                  <a:pt x="571950" y="0"/>
                </a:moveTo>
                <a:lnTo>
                  <a:pt x="201602" y="0"/>
                </a:lnTo>
                <a:lnTo>
                  <a:pt x="196432" y="102377"/>
                </a:lnTo>
                <a:cubicBezTo>
                  <a:pt x="175861" y="304933"/>
                  <a:pt x="115158" y="495626"/>
                  <a:pt x="22400" y="666379"/>
                </a:cubicBezTo>
                <a:lnTo>
                  <a:pt x="0" y="703251"/>
                </a:lnTo>
                <a:lnTo>
                  <a:pt x="320485" y="888283"/>
                </a:lnTo>
                <a:lnTo>
                  <a:pt x="348050" y="842909"/>
                </a:lnTo>
                <a:cubicBezTo>
                  <a:pt x="463614" y="630176"/>
                  <a:pt x="539241" y="392600"/>
                  <a:pt x="564869" y="140243"/>
                </a:cubicBezTo>
                <a:lnTo>
                  <a:pt x="571950" y="0"/>
                </a:lnTo>
                <a:close/>
              </a:path>
            </a:pathLst>
          </a:custGeom>
          <a:solidFill>
            <a:srgbClr val="5C5C5D"/>
          </a:solidFill>
          <a:ln w="0">
            <a:noFill/>
            <a:prstDash val="solid"/>
            <a:round/>
          </a:ln>
        </p:spPr>
        <p:txBody>
          <a:bodyPr vert="horz" wrap="square" lIns="91440" tIns="45720" rIns="91440" bIns="45720" numCol="1" anchor="t" anchorCtr="0" compatLnSpc="1"/>
          <a:lstStyle/>
          <a:p>
            <a:endParaRPr lang="es-UY" dirty="0">
              <a:solidFill>
                <a:schemeClr val="tx1"/>
              </a:solidFill>
            </a:endParaRPr>
          </a:p>
        </p:txBody>
      </p:sp>
      <p:sp>
        <p:nvSpPr>
          <p:cNvPr id="55" name="Freeform: Shape 54"/>
          <p:cNvSpPr/>
          <p:nvPr/>
        </p:nvSpPr>
        <p:spPr>
          <a:xfrm rot="16200000" flipV="1">
            <a:off x="4811750" y="2565903"/>
            <a:ext cx="901729" cy="843512"/>
          </a:xfrm>
          <a:custGeom>
            <a:avLst/>
            <a:gdLst>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874864 w 901729"/>
              <a:gd name="connsiteY7" fmla="*/ 229252 h 843512"/>
              <a:gd name="connsiteX8" fmla="*/ 901729 w 901729"/>
              <a:gd name="connsiteY8" fmla="*/ 185032 h 843512"/>
              <a:gd name="connsiteX0-1" fmla="*/ 901729 w 901729"/>
              <a:gd name="connsiteY0-2" fmla="*/ 185032 h 843512"/>
              <a:gd name="connsiteX1-3" fmla="*/ 581244 w 901729"/>
              <a:gd name="connsiteY1-4" fmla="*/ 0 h 843512"/>
              <a:gd name="connsiteX2-5" fmla="*/ 567765 w 901729"/>
              <a:gd name="connsiteY2-6" fmla="*/ 22187 h 843512"/>
              <a:gd name="connsiteX3-7" fmla="*/ 36691 w 901729"/>
              <a:gd name="connsiteY3-8" fmla="*/ 504515 h 843512"/>
              <a:gd name="connsiteX4-9" fmla="*/ 0 w 901729"/>
              <a:gd name="connsiteY4-10" fmla="*/ 522190 h 843512"/>
              <a:gd name="connsiteX5-11" fmla="*/ 185515 w 901729"/>
              <a:gd name="connsiteY5-12" fmla="*/ 843512 h 843512"/>
              <a:gd name="connsiteX6-13" fmla="*/ 213221 w 901729"/>
              <a:gd name="connsiteY6-14" fmla="*/ 830165 h 843512"/>
              <a:gd name="connsiteX7-15" fmla="*/ 600074 w 901729"/>
              <a:gd name="connsiteY7-16" fmla="*/ 571827 h 843512"/>
              <a:gd name="connsiteX8-17" fmla="*/ 874864 w 901729"/>
              <a:gd name="connsiteY8-18" fmla="*/ 229252 h 843512"/>
              <a:gd name="connsiteX9" fmla="*/ 901729 w 901729"/>
              <a:gd name="connsiteY9" fmla="*/ 185032 h 843512"/>
              <a:gd name="connsiteX0-19" fmla="*/ 901729 w 901729"/>
              <a:gd name="connsiteY0-20" fmla="*/ 185032 h 843512"/>
              <a:gd name="connsiteX1-21" fmla="*/ 581244 w 901729"/>
              <a:gd name="connsiteY1-22" fmla="*/ 0 h 843512"/>
              <a:gd name="connsiteX2-23" fmla="*/ 567765 w 901729"/>
              <a:gd name="connsiteY2-24" fmla="*/ 22187 h 843512"/>
              <a:gd name="connsiteX3-25" fmla="*/ 36691 w 901729"/>
              <a:gd name="connsiteY3-26" fmla="*/ 504515 h 843512"/>
              <a:gd name="connsiteX4-27" fmla="*/ 0 w 901729"/>
              <a:gd name="connsiteY4-28" fmla="*/ 522190 h 843512"/>
              <a:gd name="connsiteX5-29" fmla="*/ 185515 w 901729"/>
              <a:gd name="connsiteY5-30" fmla="*/ 843512 h 843512"/>
              <a:gd name="connsiteX6-31" fmla="*/ 213221 w 901729"/>
              <a:gd name="connsiteY6-32" fmla="*/ 830165 h 843512"/>
              <a:gd name="connsiteX7-33" fmla="*/ 600074 w 901729"/>
              <a:gd name="connsiteY7-34" fmla="*/ 571827 h 843512"/>
              <a:gd name="connsiteX8-35" fmla="*/ 745330 w 901729"/>
              <a:gd name="connsiteY8-36" fmla="*/ 417046 h 843512"/>
              <a:gd name="connsiteX9-37" fmla="*/ 874864 w 901729"/>
              <a:gd name="connsiteY9-38" fmla="*/ 229252 h 843512"/>
              <a:gd name="connsiteX10" fmla="*/ 901729 w 901729"/>
              <a:gd name="connsiteY10" fmla="*/ 185032 h 843512"/>
              <a:gd name="connsiteX0-39" fmla="*/ 901729 w 901729"/>
              <a:gd name="connsiteY0-40" fmla="*/ 185032 h 843512"/>
              <a:gd name="connsiteX1-41" fmla="*/ 581244 w 901729"/>
              <a:gd name="connsiteY1-42" fmla="*/ 0 h 843512"/>
              <a:gd name="connsiteX2-43" fmla="*/ 567765 w 901729"/>
              <a:gd name="connsiteY2-44" fmla="*/ 22187 h 843512"/>
              <a:gd name="connsiteX3-45" fmla="*/ 36691 w 901729"/>
              <a:gd name="connsiteY3-46" fmla="*/ 504515 h 843512"/>
              <a:gd name="connsiteX4-47" fmla="*/ 0 w 901729"/>
              <a:gd name="connsiteY4-48" fmla="*/ 522190 h 843512"/>
              <a:gd name="connsiteX5-49" fmla="*/ 185515 w 901729"/>
              <a:gd name="connsiteY5-50" fmla="*/ 843512 h 843512"/>
              <a:gd name="connsiteX6-51" fmla="*/ 213221 w 901729"/>
              <a:gd name="connsiteY6-52" fmla="*/ 830165 h 843512"/>
              <a:gd name="connsiteX7-53" fmla="*/ 423861 w 901729"/>
              <a:gd name="connsiteY7-54" fmla="*/ 717083 h 843512"/>
              <a:gd name="connsiteX8-55" fmla="*/ 600074 w 901729"/>
              <a:gd name="connsiteY8-56" fmla="*/ 571827 h 843512"/>
              <a:gd name="connsiteX9-57" fmla="*/ 745330 w 901729"/>
              <a:gd name="connsiteY9-58" fmla="*/ 417046 h 843512"/>
              <a:gd name="connsiteX10-59" fmla="*/ 874864 w 901729"/>
              <a:gd name="connsiteY10-60" fmla="*/ 229252 h 843512"/>
              <a:gd name="connsiteX11" fmla="*/ 901729 w 901729"/>
              <a:gd name="connsiteY11" fmla="*/ 185032 h 843512"/>
              <a:gd name="connsiteX0-61" fmla="*/ 901729 w 901729"/>
              <a:gd name="connsiteY0-62" fmla="*/ 185032 h 843512"/>
              <a:gd name="connsiteX1-63" fmla="*/ 581244 w 901729"/>
              <a:gd name="connsiteY1-64" fmla="*/ 0 h 843512"/>
              <a:gd name="connsiteX2-65" fmla="*/ 567765 w 901729"/>
              <a:gd name="connsiteY2-66" fmla="*/ 22187 h 843512"/>
              <a:gd name="connsiteX3-67" fmla="*/ 36691 w 901729"/>
              <a:gd name="connsiteY3-68" fmla="*/ 504515 h 843512"/>
              <a:gd name="connsiteX4-69" fmla="*/ 0 w 901729"/>
              <a:gd name="connsiteY4-70" fmla="*/ 522190 h 843512"/>
              <a:gd name="connsiteX5-71" fmla="*/ 185515 w 901729"/>
              <a:gd name="connsiteY5-72" fmla="*/ 843512 h 843512"/>
              <a:gd name="connsiteX6-73" fmla="*/ 213221 w 901729"/>
              <a:gd name="connsiteY6-74" fmla="*/ 830165 h 843512"/>
              <a:gd name="connsiteX7-75" fmla="*/ 423861 w 901729"/>
              <a:gd name="connsiteY7-76" fmla="*/ 717083 h 843512"/>
              <a:gd name="connsiteX8-77" fmla="*/ 600074 w 901729"/>
              <a:gd name="connsiteY8-78" fmla="*/ 571827 h 843512"/>
              <a:gd name="connsiteX9-79" fmla="*/ 752474 w 901729"/>
              <a:gd name="connsiteY9-80" fmla="*/ 414665 h 843512"/>
              <a:gd name="connsiteX10-81" fmla="*/ 874864 w 901729"/>
              <a:gd name="connsiteY10-82" fmla="*/ 229252 h 843512"/>
              <a:gd name="connsiteX11-83" fmla="*/ 901729 w 901729"/>
              <a:gd name="connsiteY11-84" fmla="*/ 185032 h 843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901729" h="843512">
                <a:moveTo>
                  <a:pt x="901729" y="185032"/>
                </a:moveTo>
                <a:lnTo>
                  <a:pt x="581244" y="0"/>
                </a:lnTo>
                <a:lnTo>
                  <a:pt x="567765" y="22187"/>
                </a:lnTo>
                <a:cubicBezTo>
                  <a:pt x="432414" y="222533"/>
                  <a:pt x="250131" y="388568"/>
                  <a:pt x="36691" y="504515"/>
                </a:cubicBezTo>
                <a:lnTo>
                  <a:pt x="0" y="522190"/>
                </a:lnTo>
                <a:lnTo>
                  <a:pt x="185515" y="843512"/>
                </a:lnTo>
                <a:lnTo>
                  <a:pt x="213221" y="830165"/>
                </a:lnTo>
                <a:cubicBezTo>
                  <a:pt x="251755" y="806316"/>
                  <a:pt x="359386" y="760139"/>
                  <a:pt x="423861" y="717083"/>
                </a:cubicBezTo>
                <a:cubicBezTo>
                  <a:pt x="488336" y="674027"/>
                  <a:pt x="545305" y="619055"/>
                  <a:pt x="600074" y="571827"/>
                </a:cubicBezTo>
                <a:cubicBezTo>
                  <a:pt x="687171" y="502180"/>
                  <a:pt x="706676" y="471761"/>
                  <a:pt x="752474" y="414665"/>
                </a:cubicBezTo>
                <a:cubicBezTo>
                  <a:pt x="798272" y="357569"/>
                  <a:pt x="847210" y="267127"/>
                  <a:pt x="874864" y="229252"/>
                </a:cubicBezTo>
                <a:lnTo>
                  <a:pt x="901729" y="185032"/>
                </a:lnTo>
                <a:close/>
              </a:path>
            </a:pathLst>
          </a:custGeom>
          <a:solidFill>
            <a:srgbClr val="00739F"/>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57" name="Freeform: Shape 56"/>
          <p:cNvSpPr/>
          <p:nvPr/>
        </p:nvSpPr>
        <p:spPr>
          <a:xfrm rot="16200000" flipV="1">
            <a:off x="6528111" y="2584811"/>
            <a:ext cx="880171" cy="808206"/>
          </a:xfrm>
          <a:custGeom>
            <a:avLst/>
            <a:gdLst>
              <a:gd name="connsiteX0" fmla="*/ 880171 w 880171"/>
              <a:gd name="connsiteY0" fmla="*/ 622372 h 808206"/>
              <a:gd name="connsiteX1" fmla="*/ 875399 w 880171"/>
              <a:gd name="connsiteY1" fmla="*/ 614517 h 808206"/>
              <a:gd name="connsiteX2" fmla="*/ 213756 w 880171"/>
              <a:gd name="connsiteY2" fmla="*/ 13604 h 808206"/>
              <a:gd name="connsiteX3" fmla="*/ 185516 w 880171"/>
              <a:gd name="connsiteY3" fmla="*/ 0 h 808206"/>
              <a:gd name="connsiteX4" fmla="*/ 0 w 880171"/>
              <a:gd name="connsiteY4" fmla="*/ 321322 h 808206"/>
              <a:gd name="connsiteX5" fmla="*/ 37226 w 880171"/>
              <a:gd name="connsiteY5" fmla="*/ 339254 h 808206"/>
              <a:gd name="connsiteX6" fmla="*/ 481584 w 880171"/>
              <a:gd name="connsiteY6" fmla="*/ 705618 h 808206"/>
              <a:gd name="connsiteX7" fmla="*/ 558297 w 880171"/>
              <a:gd name="connsiteY7" fmla="*/ 808206 h 808206"/>
              <a:gd name="connsiteX8" fmla="*/ 880171 w 880171"/>
              <a:gd name="connsiteY8" fmla="*/ 622372 h 808206"/>
              <a:gd name="connsiteX0-1" fmla="*/ 880171 w 880171"/>
              <a:gd name="connsiteY0-2" fmla="*/ 622372 h 808206"/>
              <a:gd name="connsiteX1-3" fmla="*/ 875399 w 880171"/>
              <a:gd name="connsiteY1-4" fmla="*/ 614517 h 808206"/>
              <a:gd name="connsiteX2-5" fmla="*/ 581025 w 880171"/>
              <a:gd name="connsiteY2-6" fmla="*/ 252362 h 808206"/>
              <a:gd name="connsiteX3-7" fmla="*/ 213756 w 880171"/>
              <a:gd name="connsiteY3-8" fmla="*/ 13604 h 808206"/>
              <a:gd name="connsiteX4-9" fmla="*/ 185516 w 880171"/>
              <a:gd name="connsiteY4-10" fmla="*/ 0 h 808206"/>
              <a:gd name="connsiteX5-11" fmla="*/ 0 w 880171"/>
              <a:gd name="connsiteY5-12" fmla="*/ 321322 h 808206"/>
              <a:gd name="connsiteX6-13" fmla="*/ 37226 w 880171"/>
              <a:gd name="connsiteY6-14" fmla="*/ 339254 h 808206"/>
              <a:gd name="connsiteX7-15" fmla="*/ 481584 w 880171"/>
              <a:gd name="connsiteY7-16" fmla="*/ 705618 h 808206"/>
              <a:gd name="connsiteX8-17" fmla="*/ 558297 w 880171"/>
              <a:gd name="connsiteY8-18" fmla="*/ 808206 h 808206"/>
              <a:gd name="connsiteX9" fmla="*/ 880171 w 880171"/>
              <a:gd name="connsiteY9" fmla="*/ 622372 h 808206"/>
              <a:gd name="connsiteX0-19" fmla="*/ 880171 w 880171"/>
              <a:gd name="connsiteY0-20" fmla="*/ 622372 h 808206"/>
              <a:gd name="connsiteX1-21" fmla="*/ 875399 w 880171"/>
              <a:gd name="connsiteY1-22" fmla="*/ 614517 h 808206"/>
              <a:gd name="connsiteX2-23" fmla="*/ 752475 w 880171"/>
              <a:gd name="connsiteY2-24" fmla="*/ 440481 h 808206"/>
              <a:gd name="connsiteX3-25" fmla="*/ 581025 w 880171"/>
              <a:gd name="connsiteY3-26" fmla="*/ 252362 h 808206"/>
              <a:gd name="connsiteX4-27" fmla="*/ 213756 w 880171"/>
              <a:gd name="connsiteY4-28" fmla="*/ 13604 h 808206"/>
              <a:gd name="connsiteX5-29" fmla="*/ 185516 w 880171"/>
              <a:gd name="connsiteY5-30" fmla="*/ 0 h 808206"/>
              <a:gd name="connsiteX6-31" fmla="*/ 0 w 880171"/>
              <a:gd name="connsiteY6-32" fmla="*/ 321322 h 808206"/>
              <a:gd name="connsiteX7-33" fmla="*/ 37226 w 880171"/>
              <a:gd name="connsiteY7-34" fmla="*/ 339254 h 808206"/>
              <a:gd name="connsiteX8-35" fmla="*/ 481584 w 880171"/>
              <a:gd name="connsiteY8-36" fmla="*/ 705618 h 808206"/>
              <a:gd name="connsiteX9-37" fmla="*/ 558297 w 880171"/>
              <a:gd name="connsiteY9-38" fmla="*/ 808206 h 808206"/>
              <a:gd name="connsiteX10" fmla="*/ 880171 w 880171"/>
              <a:gd name="connsiteY10" fmla="*/ 622372 h 808206"/>
              <a:gd name="connsiteX0-39" fmla="*/ 880171 w 880171"/>
              <a:gd name="connsiteY0-40" fmla="*/ 622372 h 808206"/>
              <a:gd name="connsiteX1-41" fmla="*/ 875399 w 880171"/>
              <a:gd name="connsiteY1-42" fmla="*/ 614517 h 808206"/>
              <a:gd name="connsiteX2-43" fmla="*/ 752475 w 880171"/>
              <a:gd name="connsiteY2-44" fmla="*/ 440481 h 808206"/>
              <a:gd name="connsiteX3-45" fmla="*/ 581025 w 880171"/>
              <a:gd name="connsiteY3-46" fmla="*/ 252362 h 808206"/>
              <a:gd name="connsiteX4-47" fmla="*/ 390525 w 880171"/>
              <a:gd name="connsiteY4-48" fmla="*/ 111869 h 808206"/>
              <a:gd name="connsiteX5-49" fmla="*/ 213756 w 880171"/>
              <a:gd name="connsiteY5-50" fmla="*/ 13604 h 808206"/>
              <a:gd name="connsiteX6-51" fmla="*/ 185516 w 880171"/>
              <a:gd name="connsiteY6-52" fmla="*/ 0 h 808206"/>
              <a:gd name="connsiteX7-53" fmla="*/ 0 w 880171"/>
              <a:gd name="connsiteY7-54" fmla="*/ 321322 h 808206"/>
              <a:gd name="connsiteX8-55" fmla="*/ 37226 w 880171"/>
              <a:gd name="connsiteY8-56" fmla="*/ 339254 h 808206"/>
              <a:gd name="connsiteX9-57" fmla="*/ 481584 w 880171"/>
              <a:gd name="connsiteY9-58" fmla="*/ 705618 h 808206"/>
              <a:gd name="connsiteX10-59" fmla="*/ 558297 w 880171"/>
              <a:gd name="connsiteY10-60" fmla="*/ 808206 h 808206"/>
              <a:gd name="connsiteX11" fmla="*/ 880171 w 880171"/>
              <a:gd name="connsiteY11" fmla="*/ 622372 h 8082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 y="connsiteY11"/>
              </a:cxn>
            </a:cxnLst>
            <a:rect l="l" t="t" r="r" b="b"/>
            <a:pathLst>
              <a:path w="880171" h="808206">
                <a:moveTo>
                  <a:pt x="880171" y="622372"/>
                </a:moveTo>
                <a:lnTo>
                  <a:pt x="875399" y="614517"/>
                </a:lnTo>
                <a:cubicBezTo>
                  <a:pt x="852926" y="584599"/>
                  <a:pt x="801537" y="500840"/>
                  <a:pt x="752475" y="440481"/>
                </a:cubicBezTo>
                <a:cubicBezTo>
                  <a:pt x="703413" y="380122"/>
                  <a:pt x="642541" y="305543"/>
                  <a:pt x="581025" y="252362"/>
                </a:cubicBezTo>
                <a:cubicBezTo>
                  <a:pt x="519509" y="199181"/>
                  <a:pt x="451736" y="151662"/>
                  <a:pt x="390525" y="111869"/>
                </a:cubicBezTo>
                <a:cubicBezTo>
                  <a:pt x="329314" y="72076"/>
                  <a:pt x="246733" y="33836"/>
                  <a:pt x="213756" y="13604"/>
                </a:cubicBezTo>
                <a:lnTo>
                  <a:pt x="185516" y="0"/>
                </a:lnTo>
                <a:lnTo>
                  <a:pt x="0" y="321322"/>
                </a:lnTo>
                <a:lnTo>
                  <a:pt x="37226" y="339254"/>
                </a:lnTo>
                <a:cubicBezTo>
                  <a:pt x="207978" y="432012"/>
                  <a:pt x="358789" y="556826"/>
                  <a:pt x="481584" y="705618"/>
                </a:cubicBezTo>
                <a:lnTo>
                  <a:pt x="558297" y="808206"/>
                </a:lnTo>
                <a:lnTo>
                  <a:pt x="880171" y="622372"/>
                </a:lnTo>
                <a:close/>
              </a:path>
            </a:pathLst>
          </a:custGeom>
          <a:solidFill>
            <a:srgbClr val="5C5C5D"/>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59" name="Freeform: Shape 58"/>
          <p:cNvSpPr/>
          <p:nvPr/>
        </p:nvSpPr>
        <p:spPr>
          <a:xfrm rot="16200000" flipV="1">
            <a:off x="7268520" y="3186962"/>
            <a:ext cx="911144" cy="501063"/>
          </a:xfrm>
          <a:custGeom>
            <a:avLst/>
            <a:gdLst>
              <a:gd name="connsiteX0" fmla="*/ 911144 w 911144"/>
              <a:gd name="connsiteY0" fmla="*/ 179742 h 501063"/>
              <a:gd name="connsiteX1" fmla="*/ 844175 w 911144"/>
              <a:gd name="connsiteY1" fmla="*/ 147481 h 501063"/>
              <a:gd name="connsiteX2" fmla="*/ 113678 w 911144"/>
              <a:gd name="connsiteY2" fmla="*/ 0 h 501063"/>
              <a:gd name="connsiteX3" fmla="*/ 0 w 911144"/>
              <a:gd name="connsiteY3" fmla="*/ 5740 h 501063"/>
              <a:gd name="connsiteX4" fmla="*/ 0 w 911144"/>
              <a:gd name="connsiteY4" fmla="*/ 376089 h 501063"/>
              <a:gd name="connsiteX5" fmla="*/ 113678 w 911144"/>
              <a:gd name="connsiteY5" fmla="*/ 370349 h 501063"/>
              <a:gd name="connsiteX6" fmla="*/ 700019 w 911144"/>
              <a:gd name="connsiteY6" fmla="*/ 488726 h 501063"/>
              <a:gd name="connsiteX7" fmla="*/ 725629 w 911144"/>
              <a:gd name="connsiteY7" fmla="*/ 501063 h 501063"/>
              <a:gd name="connsiteX8" fmla="*/ 911144 w 911144"/>
              <a:gd name="connsiteY8" fmla="*/ 179742 h 50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144" h="501063">
                <a:moveTo>
                  <a:pt x="911144" y="179742"/>
                </a:moveTo>
                <a:lnTo>
                  <a:pt x="844175" y="147481"/>
                </a:lnTo>
                <a:cubicBezTo>
                  <a:pt x="619650" y="52515"/>
                  <a:pt x="372796" y="0"/>
                  <a:pt x="113678" y="0"/>
                </a:cubicBezTo>
                <a:lnTo>
                  <a:pt x="0" y="5740"/>
                </a:lnTo>
                <a:lnTo>
                  <a:pt x="0" y="376089"/>
                </a:lnTo>
                <a:lnTo>
                  <a:pt x="113678" y="370349"/>
                </a:lnTo>
                <a:cubicBezTo>
                  <a:pt x="321662" y="370349"/>
                  <a:pt x="519801" y="412500"/>
                  <a:pt x="700019" y="488726"/>
                </a:cubicBezTo>
                <a:lnTo>
                  <a:pt x="725629" y="501063"/>
                </a:lnTo>
                <a:lnTo>
                  <a:pt x="911144" y="179742"/>
                </a:lnTo>
                <a:close/>
              </a:path>
            </a:pathLst>
          </a:custGeom>
          <a:solidFill>
            <a:srgbClr val="9F2029"/>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60" name="Freeform: Shape 59"/>
          <p:cNvSpPr/>
          <p:nvPr/>
        </p:nvSpPr>
        <p:spPr>
          <a:xfrm rot="16200000" flipV="1">
            <a:off x="4125020" y="4075051"/>
            <a:ext cx="817555" cy="605984"/>
          </a:xfrm>
          <a:custGeom>
            <a:avLst/>
            <a:gdLst>
              <a:gd name="connsiteX0" fmla="*/ 817555 w 817555"/>
              <a:gd name="connsiteY0" fmla="*/ 605984 h 605984"/>
              <a:gd name="connsiteX1" fmla="*/ 817555 w 817555"/>
              <a:gd name="connsiteY1" fmla="*/ 231973 h 605984"/>
              <a:gd name="connsiteX2" fmla="*/ 703850 w 817555"/>
              <a:gd name="connsiteY2" fmla="*/ 214619 h 605984"/>
              <a:gd name="connsiteX3" fmla="*/ 289415 w 817555"/>
              <a:gd name="connsiteY3" fmla="*/ 63414 h 605984"/>
              <a:gd name="connsiteX4" fmla="*/ 185032 w 817555"/>
              <a:gd name="connsiteY4" fmla="*/ 0 h 605984"/>
              <a:gd name="connsiteX5" fmla="*/ 0 w 817555"/>
              <a:gd name="connsiteY5" fmla="*/ 320484 h 605984"/>
              <a:gd name="connsiteX6" fmla="*/ 112885 w 817555"/>
              <a:gd name="connsiteY6" fmla="*/ 389064 h 605984"/>
              <a:gd name="connsiteX7" fmla="*/ 815551 w 817555"/>
              <a:gd name="connsiteY7" fmla="*/ 605883 h 605984"/>
              <a:gd name="connsiteX8" fmla="*/ 817555 w 817555"/>
              <a:gd name="connsiteY8" fmla="*/ 605984 h 60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555" h="605984">
                <a:moveTo>
                  <a:pt x="817555" y="605984"/>
                </a:moveTo>
                <a:lnTo>
                  <a:pt x="817555" y="231973"/>
                </a:lnTo>
                <a:lnTo>
                  <a:pt x="703850" y="214619"/>
                </a:lnTo>
                <a:cubicBezTo>
                  <a:pt x="556760" y="184520"/>
                  <a:pt x="417479" y="132983"/>
                  <a:pt x="289415" y="63414"/>
                </a:cubicBezTo>
                <a:lnTo>
                  <a:pt x="185032" y="0"/>
                </a:lnTo>
                <a:lnTo>
                  <a:pt x="0" y="320484"/>
                </a:lnTo>
                <a:lnTo>
                  <a:pt x="112885" y="389064"/>
                </a:lnTo>
                <a:cubicBezTo>
                  <a:pt x="325618" y="504628"/>
                  <a:pt x="563194" y="580255"/>
                  <a:pt x="815551" y="605883"/>
                </a:cubicBezTo>
                <a:lnTo>
                  <a:pt x="817555" y="605984"/>
                </a:lnTo>
                <a:close/>
              </a:path>
            </a:pathLst>
          </a:custGeom>
          <a:solidFill>
            <a:srgbClr val="69B845"/>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61" name="Freeform: Shape 60"/>
          <p:cNvSpPr/>
          <p:nvPr/>
        </p:nvSpPr>
        <p:spPr>
          <a:xfrm rot="16200000" flipV="1">
            <a:off x="7253671" y="4074951"/>
            <a:ext cx="817050" cy="605678"/>
          </a:xfrm>
          <a:custGeom>
            <a:avLst/>
            <a:gdLst>
              <a:gd name="connsiteX0" fmla="*/ 817050 w 817050"/>
              <a:gd name="connsiteY0" fmla="*/ 374012 h 605678"/>
              <a:gd name="connsiteX1" fmla="*/ 817050 w 817050"/>
              <a:gd name="connsiteY1" fmla="*/ 0 h 605678"/>
              <a:gd name="connsiteX2" fmla="*/ 815046 w 817050"/>
              <a:gd name="connsiteY2" fmla="*/ 101 h 605678"/>
              <a:gd name="connsiteX3" fmla="*/ 112380 w 817050"/>
              <a:gd name="connsiteY3" fmla="*/ 216920 h 605678"/>
              <a:gd name="connsiteX4" fmla="*/ 0 w 817050"/>
              <a:gd name="connsiteY4" fmla="*/ 285193 h 605678"/>
              <a:gd name="connsiteX5" fmla="*/ 185032 w 817050"/>
              <a:gd name="connsiteY5" fmla="*/ 605678 h 605678"/>
              <a:gd name="connsiteX6" fmla="*/ 288910 w 817050"/>
              <a:gd name="connsiteY6" fmla="*/ 542570 h 605678"/>
              <a:gd name="connsiteX7" fmla="*/ 703345 w 817050"/>
              <a:gd name="connsiteY7" fmla="*/ 391365 h 605678"/>
              <a:gd name="connsiteX8" fmla="*/ 817050 w 817050"/>
              <a:gd name="connsiteY8" fmla="*/ 374012 h 60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50" h="605678">
                <a:moveTo>
                  <a:pt x="817050" y="374012"/>
                </a:moveTo>
                <a:lnTo>
                  <a:pt x="817050" y="0"/>
                </a:lnTo>
                <a:lnTo>
                  <a:pt x="815046" y="101"/>
                </a:lnTo>
                <a:cubicBezTo>
                  <a:pt x="562689" y="25730"/>
                  <a:pt x="325113" y="101357"/>
                  <a:pt x="112380" y="216920"/>
                </a:cubicBezTo>
                <a:lnTo>
                  <a:pt x="0" y="285193"/>
                </a:lnTo>
                <a:lnTo>
                  <a:pt x="185032" y="605678"/>
                </a:lnTo>
                <a:lnTo>
                  <a:pt x="288910" y="542570"/>
                </a:lnTo>
                <a:cubicBezTo>
                  <a:pt x="416974" y="473001"/>
                  <a:pt x="556255" y="421464"/>
                  <a:pt x="703345" y="391365"/>
                </a:cubicBezTo>
                <a:lnTo>
                  <a:pt x="817050" y="374012"/>
                </a:lnTo>
                <a:close/>
              </a:path>
            </a:pathLst>
          </a:custGeom>
          <a:solidFill>
            <a:srgbClr val="69B845"/>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62" name="Freeform: Shape 61"/>
          <p:cNvSpPr/>
          <p:nvPr/>
        </p:nvSpPr>
        <p:spPr>
          <a:xfrm rot="16200000" flipV="1">
            <a:off x="6506821" y="4240728"/>
            <a:ext cx="740914" cy="789811"/>
          </a:xfrm>
          <a:custGeom>
            <a:avLst/>
            <a:gdLst>
              <a:gd name="connsiteX0" fmla="*/ 740914 w 740914"/>
              <a:gd name="connsiteY0" fmla="*/ 322644 h 789811"/>
              <a:gd name="connsiteX1" fmla="*/ 554636 w 740914"/>
              <a:gd name="connsiteY1" fmla="*/ 0 h 789811"/>
              <a:gd name="connsiteX2" fmla="*/ 431658 w 740914"/>
              <a:gd name="connsiteY2" fmla="*/ 91961 h 789811"/>
              <a:gd name="connsiteX3" fmla="*/ 69224 w 740914"/>
              <a:gd name="connsiteY3" fmla="*/ 490834 h 789811"/>
              <a:gd name="connsiteX4" fmla="*/ 0 w 740914"/>
              <a:gd name="connsiteY4" fmla="*/ 604779 h 789811"/>
              <a:gd name="connsiteX5" fmla="*/ 320485 w 740914"/>
              <a:gd name="connsiteY5" fmla="*/ 789811 h 789811"/>
              <a:gd name="connsiteX6" fmla="*/ 376323 w 740914"/>
              <a:gd name="connsiteY6" fmla="*/ 697899 h 789811"/>
              <a:gd name="connsiteX7" fmla="*/ 667234 w 740914"/>
              <a:gd name="connsiteY7" fmla="*/ 377740 h 789811"/>
              <a:gd name="connsiteX8" fmla="*/ 740914 w 740914"/>
              <a:gd name="connsiteY8" fmla="*/ 322644 h 789811"/>
              <a:gd name="connsiteX0-1" fmla="*/ 740914 w 740914"/>
              <a:gd name="connsiteY0-2" fmla="*/ 322644 h 789811"/>
              <a:gd name="connsiteX1-3" fmla="*/ 554636 w 740914"/>
              <a:gd name="connsiteY1-4" fmla="*/ 0 h 789811"/>
              <a:gd name="connsiteX2-5" fmla="*/ 431658 w 740914"/>
              <a:gd name="connsiteY2-6" fmla="*/ 91961 h 789811"/>
              <a:gd name="connsiteX3-7" fmla="*/ 69224 w 740914"/>
              <a:gd name="connsiteY3-8" fmla="*/ 490834 h 789811"/>
              <a:gd name="connsiteX4-9" fmla="*/ 0 w 740914"/>
              <a:gd name="connsiteY4-10" fmla="*/ 604779 h 789811"/>
              <a:gd name="connsiteX5-11" fmla="*/ 320485 w 740914"/>
              <a:gd name="connsiteY5-12" fmla="*/ 789811 h 789811"/>
              <a:gd name="connsiteX6-13" fmla="*/ 376323 w 740914"/>
              <a:gd name="connsiteY6-14" fmla="*/ 697899 h 789811"/>
              <a:gd name="connsiteX7-15" fmla="*/ 667234 w 740914"/>
              <a:gd name="connsiteY7-16" fmla="*/ 377740 h 789811"/>
              <a:gd name="connsiteX8-17" fmla="*/ 740914 w 740914"/>
              <a:gd name="connsiteY8-18" fmla="*/ 322644 h 789811"/>
              <a:gd name="connsiteX0-19" fmla="*/ 740914 w 740914"/>
              <a:gd name="connsiteY0-20" fmla="*/ 322644 h 789811"/>
              <a:gd name="connsiteX1-21" fmla="*/ 554636 w 740914"/>
              <a:gd name="connsiteY1-22" fmla="*/ 0 h 789811"/>
              <a:gd name="connsiteX2-23" fmla="*/ 431658 w 740914"/>
              <a:gd name="connsiteY2-24" fmla="*/ 91961 h 789811"/>
              <a:gd name="connsiteX3-25" fmla="*/ 69224 w 740914"/>
              <a:gd name="connsiteY3-26" fmla="*/ 490834 h 789811"/>
              <a:gd name="connsiteX4-27" fmla="*/ 0 w 740914"/>
              <a:gd name="connsiteY4-28" fmla="*/ 604779 h 789811"/>
              <a:gd name="connsiteX5-29" fmla="*/ 320485 w 740914"/>
              <a:gd name="connsiteY5-30" fmla="*/ 789811 h 789811"/>
              <a:gd name="connsiteX6-31" fmla="*/ 376323 w 740914"/>
              <a:gd name="connsiteY6-32" fmla="*/ 697899 h 789811"/>
              <a:gd name="connsiteX7-33" fmla="*/ 667234 w 740914"/>
              <a:gd name="connsiteY7-34" fmla="*/ 377740 h 789811"/>
              <a:gd name="connsiteX8-35" fmla="*/ 740914 w 740914"/>
              <a:gd name="connsiteY8-36" fmla="*/ 322644 h 7898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40914" h="789811">
                <a:moveTo>
                  <a:pt x="740914" y="322644"/>
                </a:moveTo>
                <a:lnTo>
                  <a:pt x="554636" y="0"/>
                </a:lnTo>
                <a:lnTo>
                  <a:pt x="431658" y="91961"/>
                </a:lnTo>
                <a:cubicBezTo>
                  <a:pt x="248177" y="235274"/>
                  <a:pt x="170400" y="341072"/>
                  <a:pt x="69224" y="490834"/>
                </a:cubicBezTo>
                <a:lnTo>
                  <a:pt x="0" y="604779"/>
                </a:lnTo>
                <a:lnTo>
                  <a:pt x="320485" y="789811"/>
                </a:lnTo>
                <a:lnTo>
                  <a:pt x="376323" y="697899"/>
                </a:lnTo>
                <a:cubicBezTo>
                  <a:pt x="457533" y="577692"/>
                  <a:pt x="555640" y="469836"/>
                  <a:pt x="667234" y="377740"/>
                </a:cubicBezTo>
                <a:lnTo>
                  <a:pt x="740914" y="322644"/>
                </a:lnTo>
                <a:close/>
              </a:path>
            </a:pathLst>
          </a:custGeom>
          <a:solidFill>
            <a:srgbClr val="00739F"/>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63" name="Freeform: Shape 62"/>
          <p:cNvSpPr/>
          <p:nvPr/>
        </p:nvSpPr>
        <p:spPr>
          <a:xfrm rot="16200000" flipV="1">
            <a:off x="4909128" y="4222114"/>
            <a:ext cx="762530" cy="760479"/>
          </a:xfrm>
          <a:custGeom>
            <a:avLst/>
            <a:gdLst>
              <a:gd name="connsiteX0" fmla="*/ 762530 w 762530"/>
              <a:gd name="connsiteY0" fmla="*/ 503408 h 826051"/>
              <a:gd name="connsiteX1" fmla="*/ 689327 w 762530"/>
              <a:gd name="connsiteY1" fmla="*/ 448667 h 826051"/>
              <a:gd name="connsiteX2" fmla="*/ 322963 w 762530"/>
              <a:gd name="connsiteY2" fmla="*/ 4309 h 826051"/>
              <a:gd name="connsiteX3" fmla="*/ 320887 w 762530"/>
              <a:gd name="connsiteY3" fmla="*/ 0 h 826051"/>
              <a:gd name="connsiteX4" fmla="*/ 0 w 762530"/>
              <a:gd name="connsiteY4" fmla="*/ 185263 h 826051"/>
              <a:gd name="connsiteX5" fmla="*/ 91317 w 762530"/>
              <a:gd name="connsiteY5" fmla="*/ 335573 h 826051"/>
              <a:gd name="connsiteX6" fmla="*/ 453751 w 762530"/>
              <a:gd name="connsiteY6" fmla="*/ 734446 h 826051"/>
              <a:gd name="connsiteX7" fmla="*/ 576252 w 762530"/>
              <a:gd name="connsiteY7" fmla="*/ 826051 h 826051"/>
              <a:gd name="connsiteX8" fmla="*/ 762530 w 762530"/>
              <a:gd name="connsiteY8" fmla="*/ 503408 h 826051"/>
              <a:gd name="connsiteX0-1" fmla="*/ 762530 w 762530"/>
              <a:gd name="connsiteY0-2" fmla="*/ 503408 h 836529"/>
              <a:gd name="connsiteX1-3" fmla="*/ 689327 w 762530"/>
              <a:gd name="connsiteY1-4" fmla="*/ 448667 h 836529"/>
              <a:gd name="connsiteX2-5" fmla="*/ 322963 w 762530"/>
              <a:gd name="connsiteY2-6" fmla="*/ 4309 h 836529"/>
              <a:gd name="connsiteX3-7" fmla="*/ 320887 w 762530"/>
              <a:gd name="connsiteY3-8" fmla="*/ 0 h 836529"/>
              <a:gd name="connsiteX4-9" fmla="*/ 0 w 762530"/>
              <a:gd name="connsiteY4-10" fmla="*/ 185263 h 836529"/>
              <a:gd name="connsiteX5-11" fmla="*/ 91317 w 762530"/>
              <a:gd name="connsiteY5-12" fmla="*/ 335573 h 836529"/>
              <a:gd name="connsiteX6-13" fmla="*/ 453751 w 762530"/>
              <a:gd name="connsiteY6-14" fmla="*/ 734446 h 836529"/>
              <a:gd name="connsiteX7-15" fmla="*/ 573871 w 762530"/>
              <a:gd name="connsiteY7-16" fmla="*/ 836528 h 836529"/>
              <a:gd name="connsiteX8-17" fmla="*/ 762530 w 762530"/>
              <a:gd name="connsiteY8-18" fmla="*/ 503408 h 836529"/>
              <a:gd name="connsiteX0-19" fmla="*/ 762530 w 762530"/>
              <a:gd name="connsiteY0-20" fmla="*/ 503408 h 836528"/>
              <a:gd name="connsiteX1-21" fmla="*/ 689327 w 762530"/>
              <a:gd name="connsiteY1-22" fmla="*/ 448667 h 836528"/>
              <a:gd name="connsiteX2-23" fmla="*/ 322963 w 762530"/>
              <a:gd name="connsiteY2-24" fmla="*/ 4309 h 836528"/>
              <a:gd name="connsiteX3-25" fmla="*/ 320887 w 762530"/>
              <a:gd name="connsiteY3-26" fmla="*/ 0 h 836528"/>
              <a:gd name="connsiteX4-27" fmla="*/ 0 w 762530"/>
              <a:gd name="connsiteY4-28" fmla="*/ 185263 h 836528"/>
              <a:gd name="connsiteX5-29" fmla="*/ 91317 w 762530"/>
              <a:gd name="connsiteY5-30" fmla="*/ 335573 h 836528"/>
              <a:gd name="connsiteX6-31" fmla="*/ 439464 w 762530"/>
              <a:gd name="connsiteY6-32" fmla="*/ 742303 h 836528"/>
              <a:gd name="connsiteX7-33" fmla="*/ 573871 w 762530"/>
              <a:gd name="connsiteY7-34" fmla="*/ 836528 h 836528"/>
              <a:gd name="connsiteX8-35" fmla="*/ 762530 w 762530"/>
              <a:gd name="connsiteY8-36" fmla="*/ 503408 h 836528"/>
              <a:gd name="connsiteX0-37" fmla="*/ 762530 w 762530"/>
              <a:gd name="connsiteY0-38" fmla="*/ 503408 h 836528"/>
              <a:gd name="connsiteX1-39" fmla="*/ 689327 w 762530"/>
              <a:gd name="connsiteY1-40" fmla="*/ 448667 h 836528"/>
              <a:gd name="connsiteX2-41" fmla="*/ 322963 w 762530"/>
              <a:gd name="connsiteY2-42" fmla="*/ 4309 h 836528"/>
              <a:gd name="connsiteX3-43" fmla="*/ 320887 w 762530"/>
              <a:gd name="connsiteY3-44" fmla="*/ 0 h 836528"/>
              <a:gd name="connsiteX4-45" fmla="*/ 0 w 762530"/>
              <a:gd name="connsiteY4-46" fmla="*/ 185263 h 836528"/>
              <a:gd name="connsiteX5-47" fmla="*/ 91317 w 762530"/>
              <a:gd name="connsiteY5-48" fmla="*/ 335573 h 836528"/>
              <a:gd name="connsiteX6-49" fmla="*/ 439464 w 762530"/>
              <a:gd name="connsiteY6-50" fmla="*/ 742303 h 836528"/>
              <a:gd name="connsiteX7-51" fmla="*/ 573871 w 762530"/>
              <a:gd name="connsiteY7-52" fmla="*/ 836528 h 836528"/>
              <a:gd name="connsiteX8-53" fmla="*/ 762530 w 762530"/>
              <a:gd name="connsiteY8-54" fmla="*/ 503408 h 836528"/>
              <a:gd name="connsiteX0-55" fmla="*/ 762530 w 762530"/>
              <a:gd name="connsiteY0-56" fmla="*/ 503408 h 836528"/>
              <a:gd name="connsiteX1-57" fmla="*/ 689327 w 762530"/>
              <a:gd name="connsiteY1-58" fmla="*/ 448667 h 836528"/>
              <a:gd name="connsiteX2-59" fmla="*/ 322963 w 762530"/>
              <a:gd name="connsiteY2-60" fmla="*/ 4309 h 836528"/>
              <a:gd name="connsiteX3-61" fmla="*/ 320887 w 762530"/>
              <a:gd name="connsiteY3-62" fmla="*/ 0 h 836528"/>
              <a:gd name="connsiteX4-63" fmla="*/ 0 w 762530"/>
              <a:gd name="connsiteY4-64" fmla="*/ 185263 h 836528"/>
              <a:gd name="connsiteX5-65" fmla="*/ 91317 w 762530"/>
              <a:gd name="connsiteY5-66" fmla="*/ 335573 h 836528"/>
              <a:gd name="connsiteX6-67" fmla="*/ 273506 w 762530"/>
              <a:gd name="connsiteY6-68" fmla="*/ 595562 h 836528"/>
              <a:gd name="connsiteX7-69" fmla="*/ 439464 w 762530"/>
              <a:gd name="connsiteY7-70" fmla="*/ 742303 h 836528"/>
              <a:gd name="connsiteX8-71" fmla="*/ 573871 w 762530"/>
              <a:gd name="connsiteY8-72" fmla="*/ 836528 h 836528"/>
              <a:gd name="connsiteX9" fmla="*/ 762530 w 762530"/>
              <a:gd name="connsiteY9" fmla="*/ 503408 h 836528"/>
              <a:gd name="connsiteX0-73" fmla="*/ 762530 w 762530"/>
              <a:gd name="connsiteY0-74" fmla="*/ 503408 h 836528"/>
              <a:gd name="connsiteX1-75" fmla="*/ 689327 w 762530"/>
              <a:gd name="connsiteY1-76" fmla="*/ 448667 h 836528"/>
              <a:gd name="connsiteX2-77" fmla="*/ 322963 w 762530"/>
              <a:gd name="connsiteY2-78" fmla="*/ 4309 h 836528"/>
              <a:gd name="connsiteX3-79" fmla="*/ 320887 w 762530"/>
              <a:gd name="connsiteY3-80" fmla="*/ 0 h 836528"/>
              <a:gd name="connsiteX4-81" fmla="*/ 0 w 762530"/>
              <a:gd name="connsiteY4-82" fmla="*/ 185263 h 836528"/>
              <a:gd name="connsiteX5-83" fmla="*/ 86554 w 762530"/>
              <a:gd name="connsiteY5-84" fmla="*/ 346050 h 836528"/>
              <a:gd name="connsiteX6-85" fmla="*/ 273506 w 762530"/>
              <a:gd name="connsiteY6-86" fmla="*/ 595562 h 836528"/>
              <a:gd name="connsiteX7-87" fmla="*/ 439464 w 762530"/>
              <a:gd name="connsiteY7-88" fmla="*/ 742303 h 836528"/>
              <a:gd name="connsiteX8-89" fmla="*/ 573871 w 762530"/>
              <a:gd name="connsiteY8-90" fmla="*/ 836528 h 836528"/>
              <a:gd name="connsiteX9-91" fmla="*/ 762530 w 762530"/>
              <a:gd name="connsiteY9-92" fmla="*/ 503408 h 836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Lst>
            <a:rect l="l" t="t" r="r" b="b"/>
            <a:pathLst>
              <a:path w="762530" h="836528">
                <a:moveTo>
                  <a:pt x="762530" y="503408"/>
                </a:moveTo>
                <a:lnTo>
                  <a:pt x="689327" y="448667"/>
                </a:lnTo>
                <a:cubicBezTo>
                  <a:pt x="540534" y="325873"/>
                  <a:pt x="415721" y="175061"/>
                  <a:pt x="322963" y="4309"/>
                </a:cubicBezTo>
                <a:lnTo>
                  <a:pt x="320887" y="0"/>
                </a:lnTo>
                <a:lnTo>
                  <a:pt x="0" y="185263"/>
                </a:lnTo>
                <a:lnTo>
                  <a:pt x="86554" y="346050"/>
                </a:lnTo>
                <a:cubicBezTo>
                  <a:pt x="133726" y="414870"/>
                  <a:pt x="215482" y="527774"/>
                  <a:pt x="273506" y="595562"/>
                </a:cubicBezTo>
                <a:cubicBezTo>
                  <a:pt x="331530" y="663350"/>
                  <a:pt x="390991" y="702579"/>
                  <a:pt x="439464" y="742303"/>
                </a:cubicBezTo>
                <a:lnTo>
                  <a:pt x="573871" y="836528"/>
                </a:lnTo>
                <a:lnTo>
                  <a:pt x="762530" y="503408"/>
                </a:lnTo>
                <a:close/>
              </a:path>
            </a:pathLst>
          </a:custGeom>
          <a:solidFill>
            <a:srgbClr val="00739F"/>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64" name="Freeform: Shape 63"/>
          <p:cNvSpPr/>
          <p:nvPr/>
        </p:nvSpPr>
        <p:spPr>
          <a:xfrm rot="16761064" flipV="1">
            <a:off x="5938748" y="4878014"/>
            <a:ext cx="534192" cy="986781"/>
          </a:xfrm>
          <a:custGeom>
            <a:avLst/>
            <a:gdLst>
              <a:gd name="connsiteX0" fmla="*/ 534192 w 534192"/>
              <a:gd name="connsiteY0" fmla="*/ 185515 h 844252"/>
              <a:gd name="connsiteX1" fmla="*/ 212871 w 534192"/>
              <a:gd name="connsiteY1" fmla="*/ 0 h 844252"/>
              <a:gd name="connsiteX2" fmla="*/ 146241 w 534192"/>
              <a:gd name="connsiteY2" fmla="*/ 138316 h 844252"/>
              <a:gd name="connsiteX3" fmla="*/ 8449 w 534192"/>
              <a:gd name="connsiteY3" fmla="*/ 676931 h 844252"/>
              <a:gd name="connsiteX4" fmla="*/ 0 w 534192"/>
              <a:gd name="connsiteY4" fmla="*/ 844252 h 844252"/>
              <a:gd name="connsiteX5" fmla="*/ 370349 w 534192"/>
              <a:gd name="connsiteY5" fmla="*/ 844252 h 844252"/>
              <a:gd name="connsiteX6" fmla="*/ 376886 w 534192"/>
              <a:gd name="connsiteY6" fmla="*/ 714797 h 844252"/>
              <a:gd name="connsiteX7" fmla="*/ 487486 w 534192"/>
              <a:gd name="connsiteY7" fmla="*/ 282472 h 844252"/>
              <a:gd name="connsiteX8" fmla="*/ 534192 w 534192"/>
              <a:gd name="connsiteY8" fmla="*/ 185515 h 84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192" h="844252">
                <a:moveTo>
                  <a:pt x="534192" y="185515"/>
                </a:moveTo>
                <a:lnTo>
                  <a:pt x="212871" y="0"/>
                </a:lnTo>
                <a:lnTo>
                  <a:pt x="146241" y="138316"/>
                </a:lnTo>
                <a:cubicBezTo>
                  <a:pt x="75016" y="306710"/>
                  <a:pt x="27670" y="487664"/>
                  <a:pt x="8449" y="676931"/>
                </a:cubicBezTo>
                <a:lnTo>
                  <a:pt x="0" y="844252"/>
                </a:lnTo>
                <a:lnTo>
                  <a:pt x="370349" y="844252"/>
                </a:lnTo>
                <a:lnTo>
                  <a:pt x="376886" y="714797"/>
                </a:lnTo>
                <a:cubicBezTo>
                  <a:pt x="392314" y="562880"/>
                  <a:pt x="430316" y="417636"/>
                  <a:pt x="487486" y="282472"/>
                </a:cubicBezTo>
                <a:lnTo>
                  <a:pt x="534192" y="185515"/>
                </a:lnTo>
                <a:close/>
              </a:path>
            </a:pathLst>
          </a:custGeom>
          <a:solidFill>
            <a:srgbClr val="9F2029"/>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80" name="Freeform: Shape 79"/>
          <p:cNvSpPr/>
          <p:nvPr/>
        </p:nvSpPr>
        <p:spPr>
          <a:xfrm rot="16200000" flipV="1">
            <a:off x="4026069" y="3199437"/>
            <a:ext cx="911678" cy="501320"/>
          </a:xfrm>
          <a:custGeom>
            <a:avLst/>
            <a:gdLst>
              <a:gd name="connsiteX0" fmla="*/ 911678 w 911678"/>
              <a:gd name="connsiteY0" fmla="*/ 321322 h 501320"/>
              <a:gd name="connsiteX1" fmla="*/ 726163 w 911678"/>
              <a:gd name="connsiteY1" fmla="*/ 0 h 501320"/>
              <a:gd name="connsiteX2" fmla="*/ 700019 w 911678"/>
              <a:gd name="connsiteY2" fmla="*/ 12594 h 501320"/>
              <a:gd name="connsiteX3" fmla="*/ 113678 w 911678"/>
              <a:gd name="connsiteY3" fmla="*/ 130971 h 501320"/>
              <a:gd name="connsiteX4" fmla="*/ 0 w 911678"/>
              <a:gd name="connsiteY4" fmla="*/ 125231 h 501320"/>
              <a:gd name="connsiteX5" fmla="*/ 0 w 911678"/>
              <a:gd name="connsiteY5" fmla="*/ 495580 h 501320"/>
              <a:gd name="connsiteX6" fmla="*/ 113678 w 911678"/>
              <a:gd name="connsiteY6" fmla="*/ 501320 h 501320"/>
              <a:gd name="connsiteX7" fmla="*/ 844175 w 911678"/>
              <a:gd name="connsiteY7" fmla="*/ 353839 h 501320"/>
              <a:gd name="connsiteX8" fmla="*/ 911678 w 911678"/>
              <a:gd name="connsiteY8" fmla="*/ 321322 h 50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678" h="501320">
                <a:moveTo>
                  <a:pt x="911678" y="321322"/>
                </a:moveTo>
                <a:lnTo>
                  <a:pt x="726163" y="0"/>
                </a:lnTo>
                <a:lnTo>
                  <a:pt x="700019" y="12594"/>
                </a:lnTo>
                <a:cubicBezTo>
                  <a:pt x="519801" y="88820"/>
                  <a:pt x="321662" y="130971"/>
                  <a:pt x="113678" y="130971"/>
                </a:cubicBezTo>
                <a:lnTo>
                  <a:pt x="0" y="125231"/>
                </a:lnTo>
                <a:lnTo>
                  <a:pt x="0" y="495580"/>
                </a:lnTo>
                <a:lnTo>
                  <a:pt x="113678" y="501320"/>
                </a:lnTo>
                <a:cubicBezTo>
                  <a:pt x="372797" y="501320"/>
                  <a:pt x="619650" y="448806"/>
                  <a:pt x="844175" y="353839"/>
                </a:cubicBezTo>
                <a:lnTo>
                  <a:pt x="911678" y="321322"/>
                </a:lnTo>
                <a:close/>
              </a:path>
            </a:pathLst>
          </a:custGeom>
          <a:solidFill>
            <a:srgbClr val="9F2029"/>
          </a:solidFill>
          <a:ln w="0">
            <a:noFill/>
            <a:prstDash val="solid"/>
            <a:round/>
          </a:ln>
        </p:spPr>
        <p:txBody>
          <a:bodyPr vert="horz" wrap="square" lIns="91440" tIns="45720" rIns="91440" bIns="45720" numCol="1" anchor="t" anchorCtr="0" compatLnSpc="1"/>
          <a:lstStyle/>
          <a:p>
            <a:endParaRPr lang="es-UY">
              <a:solidFill>
                <a:schemeClr val="tx1"/>
              </a:solidFill>
            </a:endParaRPr>
          </a:p>
        </p:txBody>
      </p:sp>
      <p:sp>
        <p:nvSpPr>
          <p:cNvPr id="5" name="Title 2"/>
          <p:cNvSpPr>
            <a:spLocks noGrp="1"/>
          </p:cNvSpPr>
          <p:nvPr>
            <p:ph type="title"/>
          </p:nvPr>
        </p:nvSpPr>
        <p:spPr>
          <a:xfrm>
            <a:off x="117475" y="676275"/>
            <a:ext cx="4937760" cy="711200"/>
          </a:xfrm>
        </p:spPr>
        <p:txBody>
          <a:bodyPr/>
          <a:lstStyle/>
          <a:p>
            <a:r>
              <a:rPr lang="ro-RO" dirty="0"/>
              <a:t>Metodologia </a:t>
            </a:r>
            <a:br>
              <a:rPr lang="ro-RO" dirty="0"/>
            </a:br>
            <a:r>
              <a:rPr lang="ro-RO" dirty="0"/>
              <a:t>analizei de impact</a:t>
            </a:r>
            <a:endParaRPr lang="en-US" dirty="0"/>
          </a:p>
        </p:txBody>
      </p:sp>
      <p:sp>
        <p:nvSpPr>
          <p:cNvPr id="9" name="Right Triangle 24"/>
          <p:cNvSpPr/>
          <p:nvPr/>
        </p:nvSpPr>
        <p:spPr>
          <a:xfrm rot="16200000">
            <a:off x="10676959" y="318825"/>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25"/>
          <p:cNvSpPr/>
          <p:nvPr/>
        </p:nvSpPr>
        <p:spPr>
          <a:xfrm rot="16200000" flipH="1">
            <a:off x="10676959" y="2155613"/>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60"/>
          <p:cNvSpPr txBox="1"/>
          <p:nvPr/>
        </p:nvSpPr>
        <p:spPr>
          <a:xfrm>
            <a:off x="5286812" y="3363870"/>
            <a:ext cx="1559843" cy="338554"/>
          </a:xfrm>
          <a:prstGeom prst="rect">
            <a:avLst/>
          </a:prstGeom>
          <a:noFill/>
        </p:spPr>
        <p:txBody>
          <a:bodyPr wrap="square" rtlCol="0">
            <a:spAutoFit/>
          </a:bodyPr>
          <a:lstStyle/>
          <a:p>
            <a:pPr algn="ctr"/>
            <a:r>
              <a:rPr lang="ro-RO" sz="1600" b="1" dirty="0">
                <a:ea typeface="Open Sans" panose="020B0606030504020204" pitchFamily="34" charset="0"/>
                <a:cs typeface="Open Sans" panose="020B0606030504020204" pitchFamily="34" charset="0"/>
              </a:rPr>
              <a:t>CURSANȚII</a:t>
            </a:r>
            <a:endParaRPr lang="ro-RO" sz="1600" b="1" dirty="0">
              <a:ea typeface="Open Sans" panose="020B0606030504020204" pitchFamily="34" charset="0"/>
              <a:cs typeface="Open Sans" panose="020B0606030504020204" pitchFamily="34" charset="0"/>
            </a:endParaRPr>
          </a:p>
        </p:txBody>
      </p:sp>
      <p:sp>
        <p:nvSpPr>
          <p:cNvPr id="14" name="Rectangle 234"/>
          <p:cNvSpPr/>
          <p:nvPr/>
        </p:nvSpPr>
        <p:spPr>
          <a:xfrm>
            <a:off x="5407773" y="3629243"/>
            <a:ext cx="1376223" cy="600164"/>
          </a:xfrm>
          <a:prstGeom prst="rect">
            <a:avLst/>
          </a:prstGeom>
        </p:spPr>
        <p:txBody>
          <a:bodyPr wrap="square" lIns="0" rIns="0" anchor="ctr">
            <a:spAutoFit/>
          </a:bodyPr>
          <a:lstStyle/>
          <a:p>
            <a:pPr algn="ctr"/>
            <a:r>
              <a:rPr lang="ro-RO"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Chestionare 1818</a:t>
            </a:r>
            <a:endParaRPr lang="ro-RO"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ro-RO"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94 Interviuri</a:t>
            </a:r>
            <a:endParaRPr lang="ro-RO"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ro-RO"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 Focus grupuri</a:t>
            </a:r>
            <a:r>
              <a:rPr lang="en-IN"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IN"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45"/>
          <p:cNvSpPr txBox="1"/>
          <p:nvPr/>
        </p:nvSpPr>
        <p:spPr>
          <a:xfrm>
            <a:off x="1220990" y="2711833"/>
            <a:ext cx="2228281" cy="1323439"/>
          </a:xfrm>
          <a:prstGeom prst="rect">
            <a:avLst/>
          </a:prstGeom>
          <a:noFill/>
          <a:ln>
            <a:noFill/>
          </a:ln>
        </p:spPr>
        <p:txBody>
          <a:bodyPr wrap="square" rtlCol="0">
            <a:spAutoFit/>
          </a:bodyPr>
          <a:lstStyle/>
          <a:p>
            <a:pPr algn="r"/>
            <a:r>
              <a:rPr lang="ro-RO" sz="1600" b="1" kern="0" dirty="0">
                <a:solidFill>
                  <a:srgbClr val="9F2029"/>
                </a:solidFill>
                <a:cs typeface="Arial" panose="020B0604020202020204" pitchFamily="34" charset="0"/>
              </a:rPr>
              <a:t>DATE STATISTICE</a:t>
            </a:r>
            <a:endParaRPr lang="ro-RO" sz="1600" b="1" kern="0" dirty="0">
              <a:solidFill>
                <a:srgbClr val="9F2029"/>
              </a:solidFill>
              <a:cs typeface="Arial" panose="020B0604020202020204" pitchFamily="34" charset="0"/>
            </a:endParaRPr>
          </a:p>
          <a:p>
            <a:pPr algn="r"/>
            <a:r>
              <a:rPr lang="ro-RO" sz="1600" kern="0" dirty="0">
                <a:solidFill>
                  <a:srgbClr val="9F2029"/>
                </a:solidFill>
                <a:cs typeface="Arial" panose="020B0604020202020204" pitchFamily="34" charset="0"/>
              </a:rPr>
              <a:t> </a:t>
            </a:r>
            <a:r>
              <a:rPr lang="ro-RO" sz="1200" kern="0" dirty="0">
                <a:solidFill>
                  <a:schemeClr val="bg1">
                    <a:lumMod val="75000"/>
                  </a:schemeClr>
                </a:solidFill>
                <a:cs typeface="Arial" panose="020B0604020202020204" pitchFamily="34" charset="0"/>
              </a:rPr>
              <a:t>I</a:t>
            </a:r>
            <a:r>
              <a:rPr lang="ro-RO" sz="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NS, Eurostat, Eurofound, World Economics, Banca Mondială, MIPE, ANFP, GOV, ONRC, ANAP, DESI, EGDI, Transparency</a:t>
            </a:r>
            <a:r>
              <a:rPr lang="en-US" sz="1200" kern="0" dirty="0">
                <a:solidFill>
                  <a:schemeClr val="bg1">
                    <a:lumMod val="75000"/>
                  </a:schemeClr>
                </a:solidFill>
                <a:cs typeface="Arial" panose="020B0604020202020204" pitchFamily="34" charset="0"/>
              </a:rPr>
              <a:t> </a:t>
            </a:r>
            <a:endParaRPr lang="en-US" sz="1600" kern="0" dirty="0">
              <a:solidFill>
                <a:schemeClr val="bg1">
                  <a:lumMod val="75000"/>
                </a:schemeClr>
              </a:solidFill>
              <a:cs typeface="Arial" panose="020B0604020202020204" pitchFamily="34" charset="0"/>
            </a:endParaRPr>
          </a:p>
        </p:txBody>
      </p:sp>
      <p:sp>
        <p:nvSpPr>
          <p:cNvPr id="30" name="TextBox 46"/>
          <p:cNvSpPr txBox="1"/>
          <p:nvPr/>
        </p:nvSpPr>
        <p:spPr>
          <a:xfrm>
            <a:off x="4731159" y="1130143"/>
            <a:ext cx="1694117" cy="584775"/>
          </a:xfrm>
          <a:prstGeom prst="rect">
            <a:avLst/>
          </a:prstGeom>
          <a:noFill/>
          <a:ln>
            <a:noFill/>
          </a:ln>
        </p:spPr>
        <p:txBody>
          <a:bodyPr wrap="square" rtlCol="0">
            <a:spAutoFit/>
          </a:bodyPr>
          <a:lstStyle/>
          <a:p>
            <a:pPr algn="ctr"/>
            <a:r>
              <a:rPr lang="ro-RO" sz="1600" b="1" kern="0" dirty="0">
                <a:solidFill>
                  <a:schemeClr val="accent6">
                    <a:lumMod val="25000"/>
                  </a:schemeClr>
                </a:solidFill>
                <a:cs typeface="Arial" panose="020B0604020202020204" pitchFamily="34" charset="0"/>
              </a:rPr>
              <a:t>STAKEHOLDERI</a:t>
            </a:r>
            <a:r>
              <a:rPr lang="en-US" sz="1600" b="1" kern="0" dirty="0">
                <a:solidFill>
                  <a:schemeClr val="accent6">
                    <a:lumMod val="25000"/>
                  </a:schemeClr>
                </a:solidFill>
                <a:cs typeface="Arial" panose="020B0604020202020204" pitchFamily="34" charset="0"/>
              </a:rPr>
              <a:t> </a:t>
            </a:r>
            <a:endParaRPr lang="ro-RO" sz="1600" b="1" kern="0" dirty="0">
              <a:solidFill>
                <a:schemeClr val="accent6">
                  <a:lumMod val="25000"/>
                </a:schemeClr>
              </a:solidFill>
              <a:cs typeface="Arial" panose="020B0604020202020204" pitchFamily="34" charset="0"/>
            </a:endParaRPr>
          </a:p>
          <a:p>
            <a:pPr algn="ctr"/>
            <a:r>
              <a:rPr lang="ro-RO" sz="1600" kern="0" dirty="0">
                <a:solidFill>
                  <a:schemeClr val="accent6">
                    <a:lumMod val="25000"/>
                  </a:schemeClr>
                </a:solidFill>
                <a:cs typeface="Arial" panose="020B0604020202020204" pitchFamily="34" charset="0"/>
              </a:rPr>
              <a:t>Interviuri </a:t>
            </a:r>
            <a:r>
              <a:rPr lang="ro-RO" sz="1600" kern="0" dirty="0">
                <a:solidFill>
                  <a:schemeClr val="bg1">
                    <a:lumMod val="75000"/>
                  </a:schemeClr>
                </a:solidFill>
                <a:cs typeface="Arial" panose="020B0604020202020204" pitchFamily="34" charset="0"/>
              </a:rPr>
              <a:t>(5)</a:t>
            </a:r>
            <a:r>
              <a:rPr lang="en-US" sz="1600" kern="0" dirty="0">
                <a:solidFill>
                  <a:schemeClr val="accent6">
                    <a:lumMod val="25000"/>
                  </a:schemeClr>
                </a:solidFill>
                <a:cs typeface="Arial" panose="020B0604020202020204" pitchFamily="34" charset="0"/>
              </a:rPr>
              <a:t> </a:t>
            </a:r>
            <a:endParaRPr lang="en-US" sz="1600" kern="0" dirty="0">
              <a:solidFill>
                <a:schemeClr val="accent6">
                  <a:lumMod val="25000"/>
                </a:schemeClr>
              </a:solidFill>
              <a:cs typeface="Arial" panose="020B0604020202020204" pitchFamily="34" charset="0"/>
            </a:endParaRPr>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449320" y="30480"/>
            <a:ext cx="5624830" cy="9791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descr="A close-up of a blue and white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rcRect l="30783" r="30783"/>
          <a:stretch>
            <a:fillRect/>
          </a:stretch>
        </p:blipFill>
        <p:spPr>
          <a:xfrm>
            <a:off x="-26268" y="0"/>
            <a:ext cx="4006850" cy="6858000"/>
          </a:xfrm>
          <a:prstGeom prst="rect">
            <a:avLst/>
          </a:prstGeom>
          <a:solidFill>
            <a:schemeClr val="bg1">
              <a:lumMod val="85000"/>
            </a:schemeClr>
          </a:solidFill>
        </p:spPr>
      </p:pic>
      <p:sp>
        <p:nvSpPr>
          <p:cNvPr id="2" name="Pentagon 29"/>
          <p:cNvSpPr/>
          <p:nvPr/>
        </p:nvSpPr>
        <p:spPr>
          <a:xfrm rot="5400000" flipH="1">
            <a:off x="-460163" y="2423445"/>
            <a:ext cx="4875351" cy="4006137"/>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p:cNvGrpSpPr/>
          <p:nvPr/>
        </p:nvGrpSpPr>
        <p:grpSpPr>
          <a:xfrm>
            <a:off x="405780" y="3356992"/>
            <a:ext cx="2952328" cy="3024336"/>
            <a:chOff x="5290060" y="1924993"/>
            <a:chExt cx="1891774" cy="3004757"/>
          </a:xfrm>
        </p:grpSpPr>
        <p:grpSp>
          <p:nvGrpSpPr>
            <p:cNvPr id="11" name="Group 319"/>
            <p:cNvGrpSpPr/>
            <p:nvPr/>
          </p:nvGrpSpPr>
          <p:grpSpPr>
            <a:xfrm>
              <a:off x="5302951" y="3181989"/>
              <a:ext cx="1878882" cy="1747761"/>
              <a:chOff x="-2030016" y="2616652"/>
              <a:chExt cx="1602660" cy="1490815"/>
            </a:xfrm>
          </p:grpSpPr>
          <p:sp>
            <p:nvSpPr>
              <p:cNvPr id="32" name="Freeform 47"/>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3" name="Freeform 48"/>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4" name="Freeform 50"/>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5" name="Freeform 51"/>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ln>
            </p:spPr>
            <p:txBody>
              <a:bodyPr vert="horz" wrap="square" lIns="91440" tIns="45720" rIns="91440" bIns="45720" numCol="1" anchor="t" anchorCtr="0" compatLnSpc="1"/>
              <a:lstStyle/>
              <a:p>
                <a:endParaRPr lang="en-US"/>
              </a:p>
            </p:txBody>
          </p:sp>
          <p:sp>
            <p:nvSpPr>
              <p:cNvPr id="36" name="Freeform 53"/>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7" name="Freeform 54"/>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8" name="Freeform 56"/>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39" name="Freeform 57"/>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40" name="Freeform 59"/>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ln>
            </p:spPr>
            <p:txBody>
              <a:bodyPr vert="horz" wrap="square" lIns="91440" tIns="45720" rIns="91440" bIns="45720" numCol="1" anchor="t" anchorCtr="0" compatLnSpc="1"/>
              <a:lstStyle/>
              <a:p>
                <a:endParaRPr lang="en-US"/>
              </a:p>
            </p:txBody>
          </p:sp>
          <p:sp>
            <p:nvSpPr>
              <p:cNvPr id="41" name="Freeform 60"/>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ln>
            </p:spPr>
            <p:txBody>
              <a:bodyPr vert="horz" wrap="square" lIns="91440" tIns="45720" rIns="91440" bIns="45720" numCol="1" anchor="t" anchorCtr="0" compatLnSpc="1"/>
              <a:lstStyle/>
              <a:p>
                <a:endParaRPr lang="en-US"/>
              </a:p>
            </p:txBody>
          </p:sp>
          <p:sp>
            <p:nvSpPr>
              <p:cNvPr id="42" name="Freeform 62"/>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ln>
            </p:spPr>
            <p:txBody>
              <a:bodyPr vert="horz" wrap="square" lIns="91440" tIns="45720" rIns="91440" bIns="45720" numCol="1" anchor="t" anchorCtr="0" compatLnSpc="1"/>
              <a:lstStyle/>
              <a:p>
                <a:endParaRPr lang="en-US"/>
              </a:p>
            </p:txBody>
          </p:sp>
          <p:sp>
            <p:nvSpPr>
              <p:cNvPr id="43" name="Freeform 63"/>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ln>
            </p:spPr>
            <p:txBody>
              <a:bodyPr vert="horz" wrap="square" lIns="91440" tIns="45720" rIns="91440" bIns="45720" numCol="1" anchor="t" anchorCtr="0" compatLnSpc="1"/>
              <a:lstStyle/>
              <a:p>
                <a:endParaRPr lang="en-US"/>
              </a:p>
            </p:txBody>
          </p:sp>
        </p:grpSp>
        <p:grpSp>
          <p:nvGrpSpPr>
            <p:cNvPr id="12" name="Group 333"/>
            <p:cNvGrpSpPr/>
            <p:nvPr/>
          </p:nvGrpSpPr>
          <p:grpSpPr>
            <a:xfrm>
              <a:off x="5290060" y="1924993"/>
              <a:ext cx="1891774" cy="2417310"/>
              <a:chOff x="3814763" y="1249363"/>
              <a:chExt cx="3725863" cy="4760913"/>
            </a:xfrm>
          </p:grpSpPr>
          <p:sp>
            <p:nvSpPr>
              <p:cNvPr id="13" name="Freeform 65"/>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endParaRPr lang="en-US"/>
              </a:p>
            </p:txBody>
          </p:sp>
          <p:sp>
            <p:nvSpPr>
              <p:cNvPr id="14" name="Freeform 66"/>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ln>
            </p:spPr>
            <p:txBody>
              <a:bodyPr vert="horz" wrap="square" lIns="91440" tIns="45720" rIns="91440" bIns="45720" numCol="1" anchor="t" anchorCtr="0" compatLnSpc="1"/>
              <a:lstStyle/>
              <a:p>
                <a:endParaRPr lang="en-US"/>
              </a:p>
            </p:txBody>
          </p:sp>
          <p:sp>
            <p:nvSpPr>
              <p:cNvPr id="15" name="Freeform 67"/>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en-US"/>
              </a:p>
            </p:txBody>
          </p:sp>
          <p:sp>
            <p:nvSpPr>
              <p:cNvPr id="16" name="Freeform 68"/>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ln>
            </p:spPr>
            <p:txBody>
              <a:bodyPr vert="horz" wrap="square" lIns="91440" tIns="45720" rIns="91440" bIns="45720" numCol="1" anchor="t" anchorCtr="0" compatLnSpc="1"/>
              <a:lstStyle/>
              <a:p>
                <a:endParaRPr lang="en-US" dirty="0"/>
              </a:p>
            </p:txBody>
          </p:sp>
          <p:sp>
            <p:nvSpPr>
              <p:cNvPr id="17" name="Freeform 69"/>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dirty="0"/>
              </a:p>
            </p:txBody>
          </p:sp>
          <p:sp>
            <p:nvSpPr>
              <p:cNvPr id="18" name="Freeform 70"/>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ln>
            </p:spPr>
            <p:txBody>
              <a:bodyPr vert="horz" wrap="square" lIns="91440" tIns="45720" rIns="91440" bIns="45720" numCol="1" anchor="t" anchorCtr="0" compatLnSpc="1"/>
              <a:lstStyle/>
              <a:p>
                <a:endParaRPr lang="en-US"/>
              </a:p>
            </p:txBody>
          </p:sp>
          <p:sp>
            <p:nvSpPr>
              <p:cNvPr id="19" name="Freeform 71"/>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endParaRPr lang="en-US"/>
              </a:p>
            </p:txBody>
          </p:sp>
          <p:sp>
            <p:nvSpPr>
              <p:cNvPr id="20" name="Freeform 72"/>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ln>
            </p:spPr>
            <p:txBody>
              <a:bodyPr vert="horz" wrap="square" lIns="91440" tIns="45720" rIns="91440" bIns="45720" numCol="1" anchor="t" anchorCtr="0" compatLnSpc="1"/>
              <a:lstStyle/>
              <a:p>
                <a:endParaRPr lang="en-US"/>
              </a:p>
            </p:txBody>
          </p:sp>
          <p:sp>
            <p:nvSpPr>
              <p:cNvPr id="21" name="Freeform 73"/>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a:p>
            </p:txBody>
          </p:sp>
          <p:sp>
            <p:nvSpPr>
              <p:cNvPr id="22" name="Freeform 74"/>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ln>
            </p:spPr>
            <p:txBody>
              <a:bodyPr vert="horz" wrap="square" lIns="91440" tIns="45720" rIns="91440" bIns="45720" numCol="1" anchor="t" anchorCtr="0" compatLnSpc="1"/>
              <a:lstStyle/>
              <a:p>
                <a:endParaRPr lang="en-US"/>
              </a:p>
            </p:txBody>
          </p:sp>
          <p:sp>
            <p:nvSpPr>
              <p:cNvPr id="23" name="Freeform 75"/>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ln>
            </p:spPr>
            <p:txBody>
              <a:bodyPr vert="horz" wrap="square" lIns="91440" tIns="45720" rIns="91440" bIns="45720" numCol="1" anchor="t" anchorCtr="0" compatLnSpc="1"/>
              <a:lstStyle/>
              <a:p>
                <a:endParaRPr lang="en-US"/>
              </a:p>
            </p:txBody>
          </p:sp>
          <p:sp>
            <p:nvSpPr>
              <p:cNvPr id="24" name="Freeform 76"/>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ln>
            </p:spPr>
            <p:txBody>
              <a:bodyPr vert="horz" wrap="square" lIns="91440" tIns="45720" rIns="91440" bIns="45720" numCol="1" anchor="t" anchorCtr="0" compatLnSpc="1"/>
              <a:lstStyle/>
              <a:p>
                <a:endParaRPr lang="en-US"/>
              </a:p>
            </p:txBody>
          </p:sp>
          <p:sp>
            <p:nvSpPr>
              <p:cNvPr id="25" name="Freeform 77"/>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ln>
            </p:spPr>
            <p:txBody>
              <a:bodyPr vert="horz" wrap="square" lIns="91440" tIns="45720" rIns="91440" bIns="45720" numCol="1" anchor="t" anchorCtr="0" compatLnSpc="1"/>
              <a:lstStyle/>
              <a:p>
                <a:endParaRPr lang="en-US"/>
              </a:p>
            </p:txBody>
          </p:sp>
          <p:sp>
            <p:nvSpPr>
              <p:cNvPr id="26" name="Freeform 78"/>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ln>
            </p:spPr>
            <p:txBody>
              <a:bodyPr vert="horz" wrap="square" lIns="91440" tIns="45720" rIns="91440" bIns="45720" numCol="1" anchor="t" anchorCtr="0" compatLnSpc="1"/>
              <a:lstStyle/>
              <a:p>
                <a:endParaRPr lang="en-US"/>
              </a:p>
            </p:txBody>
          </p:sp>
          <p:sp>
            <p:nvSpPr>
              <p:cNvPr id="27" name="Freeform 79"/>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en-US"/>
              </a:p>
            </p:txBody>
          </p:sp>
          <p:sp>
            <p:nvSpPr>
              <p:cNvPr id="28" name="Freeform 80"/>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ln>
            </p:spPr>
            <p:txBody>
              <a:bodyPr vert="horz" wrap="square" lIns="91440" tIns="45720" rIns="91440" bIns="45720" numCol="1" anchor="t" anchorCtr="0" compatLnSpc="1"/>
              <a:lstStyle/>
              <a:p>
                <a:endParaRPr lang="en-US"/>
              </a:p>
            </p:txBody>
          </p:sp>
          <p:sp>
            <p:nvSpPr>
              <p:cNvPr id="29" name="Freeform 81"/>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ln>
            </p:spPr>
            <p:txBody>
              <a:bodyPr vert="horz" wrap="square" lIns="91440" tIns="45720" rIns="91440" bIns="45720" numCol="1" anchor="t" anchorCtr="0" compatLnSpc="1"/>
              <a:lstStyle/>
              <a:p>
                <a:endParaRPr lang="en-US" dirty="0"/>
              </a:p>
            </p:txBody>
          </p:sp>
          <p:sp>
            <p:nvSpPr>
              <p:cNvPr id="30" name="Freeform 82"/>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ln>
            </p:spPr>
            <p:txBody>
              <a:bodyPr vert="horz" wrap="square" lIns="91440" tIns="45720" rIns="91440" bIns="45720" numCol="1" anchor="t" anchorCtr="0" compatLnSpc="1"/>
              <a:lstStyle/>
              <a:p>
                <a:endParaRPr lang="en-US"/>
              </a:p>
            </p:txBody>
          </p:sp>
          <p:sp>
            <p:nvSpPr>
              <p:cNvPr id="31" name="Freeform 83"/>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ln>
            </p:spPr>
            <p:txBody>
              <a:bodyPr vert="horz" wrap="square" lIns="91440" tIns="45720" rIns="91440" bIns="45720" numCol="1" anchor="t" anchorCtr="0" compatLnSpc="1"/>
              <a:lstStyle/>
              <a:p>
                <a:endParaRPr lang="en-US"/>
              </a:p>
            </p:txBody>
          </p:sp>
        </p:grpSp>
      </p:grpSp>
      <p:sp>
        <p:nvSpPr>
          <p:cNvPr id="44" name="Title 2"/>
          <p:cNvSpPr>
            <a:spLocks noGrp="1"/>
          </p:cNvSpPr>
          <p:nvPr>
            <p:ph type="title"/>
          </p:nvPr>
        </p:nvSpPr>
        <p:spPr>
          <a:xfrm>
            <a:off x="4726375" y="836076"/>
            <a:ext cx="7069148" cy="711081"/>
          </a:xfrm>
        </p:spPr>
        <p:txBody>
          <a:bodyPr/>
          <a:lstStyle/>
          <a:p>
            <a:pPr algn="ctr"/>
            <a:r>
              <a:rPr lang="ro-RO" dirty="0"/>
              <a:t>Rata de certificare</a:t>
            </a:r>
            <a:endParaRPr lang="en-US" dirty="0"/>
          </a:p>
        </p:txBody>
      </p:sp>
      <p:graphicFrame>
        <p:nvGraphicFramePr>
          <p:cNvPr id="6" name="Diagramă 5"/>
          <p:cNvGraphicFramePr/>
          <p:nvPr/>
        </p:nvGraphicFramePr>
        <p:xfrm>
          <a:off x="4830445" y="1508760"/>
          <a:ext cx="6952615" cy="3316605"/>
        </p:xfrm>
        <a:graphic>
          <a:graphicData uri="http://schemas.openxmlformats.org/drawingml/2006/chart">
            <c:chart xmlns:c="http://schemas.openxmlformats.org/drawingml/2006/chart" xmlns:r="http://schemas.openxmlformats.org/officeDocument/2006/relationships" r:id="rId1"/>
          </a:graphicData>
        </a:graphic>
      </p:graphicFrame>
      <p:sp>
        <p:nvSpPr>
          <p:cNvPr id="7" name="CasetăText 6"/>
          <p:cNvSpPr txBox="1"/>
          <p:nvPr/>
        </p:nvSpPr>
        <p:spPr>
          <a:xfrm>
            <a:off x="4775776" y="4928035"/>
            <a:ext cx="6094854" cy="461665"/>
          </a:xfrm>
          <a:prstGeom prst="rect">
            <a:avLst/>
          </a:prstGeom>
          <a:noFill/>
        </p:spPr>
        <p:txBody>
          <a:bodyPr wrap="square">
            <a:spAutoFit/>
          </a:bodyPr>
          <a:lstStyle/>
          <a:p>
            <a:r>
              <a:rPr lang="ro-RO" sz="2400" dirty="0">
                <a:effectLst/>
                <a:latin typeface="Calibri" panose="020F0502020204030204" pitchFamily="34" charset="0"/>
                <a:ea typeface="Aptos" panose="020B0004020202020204" pitchFamily="34" charset="0"/>
              </a:rPr>
              <a:t>Rata de absolvire este de 99,8%</a:t>
            </a:r>
            <a:endParaRPr lang="en-GB" dirty="0"/>
          </a:p>
        </p:txBody>
      </p:sp>
      <p:sp>
        <p:nvSpPr>
          <p:cNvPr id="8" name="CasetăText 7"/>
          <p:cNvSpPr txBox="1"/>
          <p:nvPr/>
        </p:nvSpPr>
        <p:spPr>
          <a:xfrm>
            <a:off x="6350287" y="6241304"/>
            <a:ext cx="6094854" cy="461665"/>
          </a:xfrm>
          <a:prstGeom prst="rect">
            <a:avLst/>
          </a:prstGeom>
          <a:noFill/>
        </p:spPr>
        <p:txBody>
          <a:bodyPr wrap="square">
            <a:spAutoFit/>
          </a:bodyPr>
          <a:lstStyle/>
          <a:p>
            <a:r>
              <a:rPr lang="ro-RO" sz="2400" i="1" dirty="0">
                <a:effectLst/>
                <a:latin typeface="Calibri" panose="020F0502020204030204" pitchFamily="34" charset="0"/>
                <a:ea typeface="Aptos" panose="020B0004020202020204" pitchFamily="34" charset="0"/>
              </a:rPr>
              <a:t>creșterii nivelului de competențe al cursanților</a:t>
            </a:r>
            <a:endParaRPr lang="en-GB" dirty="0"/>
          </a:p>
        </p:txBody>
      </p:sp>
      <p:sp>
        <p:nvSpPr>
          <p:cNvPr id="9" name="CasetăText 8"/>
          <p:cNvSpPr txBox="1"/>
          <p:nvPr/>
        </p:nvSpPr>
        <p:spPr>
          <a:xfrm>
            <a:off x="5054143" y="5307646"/>
            <a:ext cx="6094854" cy="1200329"/>
          </a:xfrm>
          <a:prstGeom prst="rect">
            <a:avLst/>
          </a:prstGeom>
          <a:noFill/>
        </p:spPr>
        <p:txBody>
          <a:bodyPr wrap="square">
            <a:spAutoFit/>
          </a:bodyPr>
          <a:lstStyle/>
          <a:p>
            <a:r>
              <a:rPr lang="ro-RO" sz="2400" dirty="0">
                <a:effectLst/>
                <a:latin typeface="Calibri" panose="020F0502020204030204" pitchFamily="34" charset="0"/>
                <a:ea typeface="Aptos" panose="020B0004020202020204" pitchFamily="34" charset="0"/>
              </a:rPr>
              <a:t>Distribuția evidențiază și faptul că sesiunile de formare </a:t>
            </a:r>
            <a:r>
              <a:rPr lang="ro-RO" sz="2400" i="1" dirty="0">
                <a:effectLst/>
                <a:latin typeface="Calibri" panose="020F0502020204030204" pitchFamily="34" charset="0"/>
                <a:ea typeface="Aptos" panose="020B0004020202020204" pitchFamily="34" charset="0"/>
              </a:rPr>
              <a:t>au atenuat disparitățile regionale</a:t>
            </a:r>
            <a:r>
              <a:rPr lang="ro-RO" sz="2400" dirty="0">
                <a:effectLst/>
                <a:latin typeface="Calibri" panose="020F0502020204030204" pitchFamily="34" charset="0"/>
                <a:ea typeface="Aptos" panose="020B0004020202020204" pitchFamily="34" charset="0"/>
              </a:rPr>
              <a:t> inițiale </a:t>
            </a: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30495" y="0"/>
            <a:ext cx="5593080" cy="973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4797152"/>
            <a:ext cx="4726260" cy="20608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70565" y="1096944"/>
            <a:ext cx="2798025" cy="2798025"/>
          </a:xfrm>
          <a:prstGeom prst="ellipse">
            <a:avLst/>
          </a:prstGeom>
          <a:solidFill>
            <a:schemeClr val="accent5">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387564" y="3013046"/>
            <a:ext cx="2798025" cy="2798025"/>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8480963" y="2963030"/>
            <a:ext cx="2798025" cy="2798025"/>
          </a:xfrm>
          <a:prstGeom prst="ellipse">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ro-RO" dirty="0"/>
              <a:t>Atractivitatea cursurilor</a:t>
            </a:r>
            <a:endParaRPr lang="en-US" dirty="0"/>
          </a:p>
        </p:txBody>
      </p:sp>
      <p:grpSp>
        <p:nvGrpSpPr>
          <p:cNvPr id="3" name="Group 2"/>
          <p:cNvGrpSpPr/>
          <p:nvPr/>
        </p:nvGrpSpPr>
        <p:grpSpPr>
          <a:xfrm>
            <a:off x="7753453" y="1340768"/>
            <a:ext cx="2232248" cy="2304256"/>
            <a:chOff x="7753453" y="1645300"/>
            <a:chExt cx="2232248" cy="1415636"/>
          </a:xfrm>
        </p:grpSpPr>
        <p:sp>
          <p:nvSpPr>
            <p:cNvPr id="8" name="TextBox 7"/>
            <p:cNvSpPr txBox="1"/>
            <p:nvPr/>
          </p:nvSpPr>
          <p:spPr>
            <a:xfrm>
              <a:off x="8054246" y="2234346"/>
              <a:ext cx="1923427" cy="826590"/>
            </a:xfrm>
            <a:prstGeom prst="rect">
              <a:avLst/>
            </a:prstGeom>
            <a:noFill/>
          </p:spPr>
          <p:txBody>
            <a:bodyPr wrap="square" rtlCol="0">
              <a:spAutoFit/>
            </a:bodyPr>
            <a:lstStyle/>
            <a:p>
              <a:pPr algn="ctr"/>
              <a:r>
                <a:rPr lang="ro-RO" sz="1400" dirty="0">
                  <a:effectLst/>
                  <a:latin typeface="Calibri" panose="020F0502020204030204" pitchFamily="34" charset="0"/>
                  <a:ea typeface="Aptos" panose="020B0004020202020204" pitchFamily="34" charset="0"/>
                </a:rPr>
                <a:t>particularităților rolului de manager și practicile de tip leadership în administrația publică</a:t>
              </a:r>
              <a:r>
                <a:rPr lang="en-US" sz="1400" dirty="0">
                  <a:solidFill>
                    <a:schemeClr val="bg1"/>
                  </a:solidFill>
                </a:rPr>
                <a:t> </a:t>
              </a:r>
              <a:endParaRPr lang="en-US" sz="1400" dirty="0">
                <a:solidFill>
                  <a:schemeClr val="bg1"/>
                </a:solidFill>
              </a:endParaRPr>
            </a:p>
          </p:txBody>
        </p:sp>
        <p:sp>
          <p:nvSpPr>
            <p:cNvPr id="9" name="TextBox 8"/>
            <p:cNvSpPr txBox="1"/>
            <p:nvPr/>
          </p:nvSpPr>
          <p:spPr>
            <a:xfrm>
              <a:off x="7753453" y="1645300"/>
              <a:ext cx="2232248" cy="923330"/>
            </a:xfrm>
            <a:prstGeom prst="rect">
              <a:avLst/>
            </a:prstGeom>
            <a:noFill/>
          </p:spPr>
          <p:txBody>
            <a:bodyPr wrap="square" rtlCol="0">
              <a:spAutoFit/>
            </a:bodyPr>
            <a:lstStyle/>
            <a:p>
              <a:pPr algn="ctr"/>
              <a:r>
                <a:rPr lang="ro-RO" sz="1800" b="1" dirty="0">
                  <a:solidFill>
                    <a:schemeClr val="bg1"/>
                  </a:solidFill>
                  <a:effectLst/>
                  <a:latin typeface="Calibri" panose="020F0502020204030204" pitchFamily="34" charset="0"/>
                  <a:ea typeface="Aptos" panose="020B0004020202020204" pitchFamily="34" charset="0"/>
                </a:rPr>
                <a:t>vizează direct atribuțiile manageriale</a:t>
              </a:r>
              <a:endParaRPr lang="en-US" sz="1600" b="1" dirty="0">
                <a:solidFill>
                  <a:schemeClr val="bg1"/>
                </a:solidFill>
              </a:endParaRPr>
            </a:p>
          </p:txBody>
        </p:sp>
      </p:grpSp>
      <p:grpSp>
        <p:nvGrpSpPr>
          <p:cNvPr id="36" name="Group 35"/>
          <p:cNvGrpSpPr/>
          <p:nvPr/>
        </p:nvGrpSpPr>
        <p:grpSpPr>
          <a:xfrm>
            <a:off x="6678480" y="3550351"/>
            <a:ext cx="1980686" cy="1523617"/>
            <a:chOff x="6376158" y="3888464"/>
            <a:chExt cx="2232248" cy="860753"/>
          </a:xfrm>
        </p:grpSpPr>
        <p:sp>
          <p:nvSpPr>
            <p:cNvPr id="10" name="TextBox 9"/>
            <p:cNvSpPr txBox="1"/>
            <p:nvPr/>
          </p:nvSpPr>
          <p:spPr>
            <a:xfrm>
              <a:off x="6692313" y="4399134"/>
              <a:ext cx="1630660" cy="350083"/>
            </a:xfrm>
            <a:prstGeom prst="rect">
              <a:avLst/>
            </a:prstGeom>
            <a:noFill/>
          </p:spPr>
          <p:txBody>
            <a:bodyPr wrap="square" rtlCol="0">
              <a:spAutoFit/>
            </a:bodyPr>
            <a:lstStyle/>
            <a:p>
              <a:pPr algn="ctr"/>
              <a:r>
                <a:rPr lang="ro-RO" sz="1400" dirty="0">
                  <a:effectLst/>
                  <a:latin typeface="Calibri" panose="020F0502020204030204" pitchFamily="34" charset="0"/>
                  <a:ea typeface="Aptos" panose="020B0004020202020204" pitchFamily="34" charset="0"/>
                </a:rPr>
                <a:t>Oportunitate de a participa gratuit</a:t>
              </a:r>
              <a:r>
                <a:rPr lang="en-US" sz="1400" dirty="0">
                  <a:solidFill>
                    <a:schemeClr val="bg1"/>
                  </a:solidFill>
                </a:rPr>
                <a:t> </a:t>
              </a:r>
              <a:endParaRPr lang="en-US" sz="1400" dirty="0">
                <a:solidFill>
                  <a:schemeClr val="bg1"/>
                </a:solidFill>
              </a:endParaRPr>
            </a:p>
          </p:txBody>
        </p:sp>
        <p:sp>
          <p:nvSpPr>
            <p:cNvPr id="11" name="TextBox 10"/>
            <p:cNvSpPr txBox="1"/>
            <p:nvPr/>
          </p:nvSpPr>
          <p:spPr>
            <a:xfrm>
              <a:off x="6376158" y="3888464"/>
              <a:ext cx="2232248" cy="521627"/>
            </a:xfrm>
            <a:prstGeom prst="rect">
              <a:avLst/>
            </a:prstGeom>
            <a:noFill/>
          </p:spPr>
          <p:txBody>
            <a:bodyPr wrap="square" rtlCol="0">
              <a:spAutoFit/>
            </a:bodyPr>
            <a:lstStyle/>
            <a:p>
              <a:pPr algn="ctr"/>
              <a:r>
                <a:rPr lang="ro-RO" sz="1800" b="1" dirty="0">
                  <a:solidFill>
                    <a:schemeClr val="bg1"/>
                  </a:solidFill>
                  <a:effectLst/>
                  <a:latin typeface="Calibri" panose="020F0502020204030204" pitchFamily="34" charset="0"/>
                  <a:ea typeface="Aptos" panose="020B0004020202020204" pitchFamily="34" charset="0"/>
                </a:rPr>
                <a:t>cursuri acreditate național/ internațional</a:t>
              </a:r>
              <a:endParaRPr lang="en-US" sz="1800" b="1" dirty="0">
                <a:solidFill>
                  <a:schemeClr val="bg1"/>
                </a:solidFill>
              </a:endParaRPr>
            </a:p>
          </p:txBody>
        </p:sp>
      </p:grpSp>
      <p:grpSp>
        <p:nvGrpSpPr>
          <p:cNvPr id="37" name="Group 36"/>
          <p:cNvGrpSpPr/>
          <p:nvPr/>
        </p:nvGrpSpPr>
        <p:grpSpPr>
          <a:xfrm>
            <a:off x="9034921" y="3888464"/>
            <a:ext cx="2232248" cy="1327710"/>
            <a:chOff x="9034921" y="3888464"/>
            <a:chExt cx="2232248" cy="1327710"/>
          </a:xfrm>
        </p:grpSpPr>
        <p:sp>
          <p:nvSpPr>
            <p:cNvPr id="12" name="TextBox 11"/>
            <p:cNvSpPr txBox="1"/>
            <p:nvPr/>
          </p:nvSpPr>
          <p:spPr>
            <a:xfrm>
              <a:off x="9335715" y="4477510"/>
              <a:ext cx="1630660" cy="738664"/>
            </a:xfrm>
            <a:prstGeom prst="rect">
              <a:avLst/>
            </a:prstGeom>
            <a:noFill/>
          </p:spPr>
          <p:txBody>
            <a:bodyPr wrap="square" rtlCol="0">
              <a:spAutoFit/>
            </a:bodyPr>
            <a:lstStyle/>
            <a:p>
              <a:pPr algn="ctr"/>
              <a:r>
                <a:rPr lang="ro-RO" sz="1400" dirty="0">
                  <a:solidFill>
                    <a:schemeClr val="bg1"/>
                  </a:solidFill>
                </a:rPr>
                <a:t>Oportunitate de cunoaștere și inter-relaționare</a:t>
              </a:r>
              <a:r>
                <a:rPr lang="en-US" sz="1400" dirty="0">
                  <a:solidFill>
                    <a:schemeClr val="bg1"/>
                  </a:solidFill>
                </a:rPr>
                <a:t> </a:t>
              </a:r>
              <a:endParaRPr lang="en-US" sz="1400" dirty="0">
                <a:solidFill>
                  <a:schemeClr val="bg1"/>
                </a:solidFill>
              </a:endParaRPr>
            </a:p>
          </p:txBody>
        </p:sp>
        <p:sp>
          <p:nvSpPr>
            <p:cNvPr id="13" name="TextBox 12"/>
            <p:cNvSpPr txBox="1"/>
            <p:nvPr/>
          </p:nvSpPr>
          <p:spPr>
            <a:xfrm>
              <a:off x="9034921" y="3888464"/>
              <a:ext cx="2232248" cy="584775"/>
            </a:xfrm>
            <a:prstGeom prst="rect">
              <a:avLst/>
            </a:prstGeom>
            <a:noFill/>
          </p:spPr>
          <p:txBody>
            <a:bodyPr wrap="square" rtlCol="0">
              <a:spAutoFit/>
            </a:bodyPr>
            <a:lstStyle/>
            <a:p>
              <a:pPr algn="ctr"/>
              <a:r>
                <a:rPr lang="ro-RO" sz="1600" i="1" dirty="0">
                  <a:effectLst/>
                  <a:latin typeface="Calibri" panose="020F0502020204030204" pitchFamily="34" charset="0"/>
                  <a:ea typeface="Aptos" panose="020B0004020202020204" pitchFamily="34" charset="0"/>
                </a:rPr>
                <a:t>dezvoltare personală a participanților</a:t>
              </a:r>
              <a:endParaRPr lang="en-US" sz="1600" dirty="0">
                <a:solidFill>
                  <a:schemeClr val="bg1"/>
                </a:solidFill>
              </a:endParaRPr>
            </a:p>
          </p:txBody>
        </p:sp>
      </p:grpSp>
      <p:grpSp>
        <p:nvGrpSpPr>
          <p:cNvPr id="24" name="Group 23"/>
          <p:cNvGrpSpPr/>
          <p:nvPr/>
        </p:nvGrpSpPr>
        <p:grpSpPr>
          <a:xfrm>
            <a:off x="1056042" y="2811895"/>
            <a:ext cx="3526202" cy="3319663"/>
            <a:chOff x="5040169" y="3068960"/>
            <a:chExt cx="2261497" cy="2486534"/>
          </a:xfrm>
        </p:grpSpPr>
        <p:grpSp>
          <p:nvGrpSpPr>
            <p:cNvPr id="18" name="Group 17"/>
            <p:cNvGrpSpPr/>
            <p:nvPr/>
          </p:nvGrpSpPr>
          <p:grpSpPr>
            <a:xfrm>
              <a:off x="5040169" y="3085051"/>
              <a:ext cx="2261497" cy="2470443"/>
              <a:chOff x="5040169" y="3085051"/>
              <a:chExt cx="2261497" cy="2470443"/>
            </a:xfrm>
          </p:grpSpPr>
          <p:sp>
            <p:nvSpPr>
              <p:cNvPr id="19" name="Rectangle 18"/>
              <p:cNvSpPr/>
              <p:nvPr/>
            </p:nvSpPr>
            <p:spPr>
              <a:xfrm>
                <a:off x="5040169" y="3302603"/>
                <a:ext cx="2147901" cy="2252891"/>
              </a:xfrm>
              <a:prstGeom prst="rect">
                <a:avLst/>
              </a:prstGeom>
              <a:solidFill>
                <a:schemeClr val="tx1">
                  <a:lumMod val="85000"/>
                  <a:lumOff val="15000"/>
                  <a:alpha val="35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85815" y="3085051"/>
                <a:ext cx="2015851" cy="22528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5285815" y="3068960"/>
              <a:ext cx="2015851"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asetăText 40"/>
          <p:cNvSpPr txBox="1"/>
          <p:nvPr/>
        </p:nvSpPr>
        <p:spPr>
          <a:xfrm>
            <a:off x="1532091" y="3309142"/>
            <a:ext cx="2863539" cy="1947521"/>
          </a:xfrm>
          <a:prstGeom prst="rect">
            <a:avLst/>
          </a:prstGeom>
          <a:noFill/>
        </p:spPr>
        <p:txBody>
          <a:bodyPr wrap="square">
            <a:spAutoFit/>
          </a:bodyPr>
          <a:lstStyle/>
          <a:p>
            <a:pPr lvl="0">
              <a:lnSpc>
                <a:spcPct val="107000"/>
              </a:lnSpc>
              <a:spcAft>
                <a:spcPts val="800"/>
              </a:spcAft>
            </a:pPr>
            <a:r>
              <a:rPr lang="ro-RO" kern="100" dirty="0">
                <a:solidFill>
                  <a:schemeClr val="accent2"/>
                </a:solidFill>
                <a:effectLst/>
                <a:ea typeface="Aptos" panose="020B0004020202020204" pitchFamily="34" charset="0"/>
                <a:cs typeface="Times New Roman" panose="02020603050405020304" pitchFamily="18" charset="0"/>
              </a:rPr>
              <a:t> </a:t>
            </a:r>
            <a:r>
              <a:rPr lang="ro-RO" b="1" kern="100" dirty="0">
                <a:solidFill>
                  <a:schemeClr val="accent2"/>
                </a:solidFill>
                <a:effectLst/>
                <a:ea typeface="Aptos" panose="020B0004020202020204" pitchFamily="34" charset="0"/>
                <a:cs typeface="Times New Roman" panose="02020603050405020304" pitchFamily="18" charset="0"/>
              </a:rPr>
              <a:t>96%</a:t>
            </a:r>
            <a:r>
              <a:rPr lang="ro-RO" kern="100" dirty="0">
                <a:solidFill>
                  <a:schemeClr val="accent2"/>
                </a:solidFill>
                <a:effectLst/>
                <a:ea typeface="Aptos" panose="020B0004020202020204" pitchFamily="34" charset="0"/>
                <a:cs typeface="Times New Roman" panose="02020603050405020304" pitchFamily="18" charset="0"/>
              </a:rPr>
              <a:t> </a:t>
            </a:r>
            <a:r>
              <a:rPr lang="ro-RO" sz="1800" kern="100" dirty="0">
                <a:effectLst/>
                <a:ea typeface="Aptos" panose="020B0004020202020204" pitchFamily="34" charset="0"/>
                <a:cs typeface="Times New Roman" panose="02020603050405020304" pitchFamily="18" charset="0"/>
              </a:rPr>
              <a:t>dintre participanți au considerat că informațiile transmite au fost suficiente, clare, ușor de înțeles și au conținut esențialul.</a:t>
            </a:r>
            <a:endParaRPr lang="en-GB" sz="1800" kern="100" dirty="0">
              <a:effectLst/>
              <a:ea typeface="Aptos" panose="020B0004020202020204" pitchFamily="34" charset="0"/>
              <a:cs typeface="Times New Roman" panose="02020603050405020304" pitchFamily="18" charset="0"/>
            </a:endParaRPr>
          </a:p>
        </p:txBody>
      </p:sp>
      <p:pic>
        <p:nvPicPr>
          <p:cNvPr id="7"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022600" y="0"/>
            <a:ext cx="6313170" cy="10991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3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4" decel="50000" fill="hold" nodeType="withEffect">
                                  <p:stCondLst>
                                    <p:cond delay="50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2" decel="50000" fill="hold" grpId="0" nodeType="withEffect">
                                  <p:stCondLst>
                                    <p:cond delay="2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decel="50000" fill="hold" grpId="0" nodeType="withEffect">
                                  <p:stCondLst>
                                    <p:cond delay="4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3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6" presetClass="entr" presetSubtype="42" fill="hold" nodeType="withEffect">
                                  <p:stCondLst>
                                    <p:cond delay="700"/>
                                  </p:stCondLst>
                                  <p:childTnLst>
                                    <p:set>
                                      <p:cBhvr>
                                        <p:cTn id="34" dur="1" fill="hold">
                                          <p:stCondLst>
                                            <p:cond delay="0"/>
                                          </p:stCondLst>
                                        </p:cTn>
                                        <p:tgtEl>
                                          <p:spTgt spid="3"/>
                                        </p:tgtEl>
                                        <p:attrNameLst>
                                          <p:attrName>style.visibility</p:attrName>
                                        </p:attrNameLst>
                                      </p:cBhvr>
                                      <p:to>
                                        <p:strVal val="visible"/>
                                      </p:to>
                                    </p:set>
                                    <p:animEffect transition="in" filter="barn(outHorizontal)">
                                      <p:cBhvr>
                                        <p:cTn id="35" dur="500"/>
                                        <p:tgtEl>
                                          <p:spTgt spid="3"/>
                                        </p:tgtEl>
                                      </p:cBhvr>
                                    </p:animEffect>
                                  </p:childTnLst>
                                </p:cTn>
                              </p:par>
                              <p:par>
                                <p:cTn id="36" presetID="16" presetClass="entr" presetSubtype="42" fill="hold" nodeType="withEffect">
                                  <p:stCondLst>
                                    <p:cond delay="900"/>
                                  </p:stCondLst>
                                  <p:childTnLst>
                                    <p:set>
                                      <p:cBhvr>
                                        <p:cTn id="37" dur="1" fill="hold">
                                          <p:stCondLst>
                                            <p:cond delay="0"/>
                                          </p:stCondLst>
                                        </p:cTn>
                                        <p:tgtEl>
                                          <p:spTgt spid="36"/>
                                        </p:tgtEl>
                                        <p:attrNameLst>
                                          <p:attrName>style.visibility</p:attrName>
                                        </p:attrNameLst>
                                      </p:cBhvr>
                                      <p:to>
                                        <p:strVal val="visible"/>
                                      </p:to>
                                    </p:set>
                                    <p:animEffect transition="in" filter="barn(outHorizontal)">
                                      <p:cBhvr>
                                        <p:cTn id="38" dur="500"/>
                                        <p:tgtEl>
                                          <p:spTgt spid="36"/>
                                        </p:tgtEl>
                                      </p:cBhvr>
                                    </p:animEffect>
                                  </p:childTnLst>
                                </p:cTn>
                              </p:par>
                              <p:par>
                                <p:cTn id="39" presetID="16" presetClass="entr" presetSubtype="42" fill="hold" nodeType="withEffect">
                                  <p:stCondLst>
                                    <p:cond delay="1100"/>
                                  </p:stCondLst>
                                  <p:childTnLst>
                                    <p:set>
                                      <p:cBhvr>
                                        <p:cTn id="40" dur="1" fill="hold">
                                          <p:stCondLst>
                                            <p:cond delay="0"/>
                                          </p:stCondLst>
                                        </p:cTn>
                                        <p:tgtEl>
                                          <p:spTgt spid="37"/>
                                        </p:tgtEl>
                                        <p:attrNameLst>
                                          <p:attrName>style.visibility</p:attrName>
                                        </p:attrNameLst>
                                      </p:cBhvr>
                                      <p:to>
                                        <p:strVal val="visible"/>
                                      </p:to>
                                    </p:set>
                                    <p:animEffect transition="in" filter="barn(outHorizontal)">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6" grpId="0" animBg="1"/>
      <p:bldP spid="4" grpId="0" animBg="1"/>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descr="A light bulb with a glowing light inside&#10;&#10;Description automatically generated"/>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l="16407" r="16407"/>
          <a:stretch>
            <a:fillRect/>
          </a:stretch>
        </p:blipFill>
        <p:spPr>
          <a:xfrm flipH="1">
            <a:off x="8255000" y="0"/>
            <a:ext cx="3933825" cy="3897313"/>
          </a:xfrm>
        </p:spPr>
      </p:pic>
      <p:cxnSp>
        <p:nvCxnSpPr>
          <p:cNvPr id="9" name="Straight Connector 8"/>
          <p:cNvCxnSpPr/>
          <p:nvPr/>
        </p:nvCxnSpPr>
        <p:spPr>
          <a:xfrm flipH="1">
            <a:off x="0" y="3897183"/>
            <a:ext cx="11278988"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Right Triangle 5"/>
          <p:cNvSpPr/>
          <p:nvPr/>
        </p:nvSpPr>
        <p:spPr>
          <a:xfrm rot="16200000" flipH="1">
            <a:off x="10672130" y="4216463"/>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6200000">
            <a:off x="10672130" y="2379675"/>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o-RO" dirty="0"/>
              <a:t>Digitalizarea României</a:t>
            </a:r>
            <a:endParaRPr lang="en-US" dirty="0"/>
          </a:p>
        </p:txBody>
      </p:sp>
      <p:sp>
        <p:nvSpPr>
          <p:cNvPr id="4" name="TextBox 3"/>
          <p:cNvSpPr txBox="1"/>
          <p:nvPr/>
        </p:nvSpPr>
        <p:spPr>
          <a:xfrm>
            <a:off x="1197867" y="2455443"/>
            <a:ext cx="4176461" cy="338554"/>
          </a:xfrm>
          <a:prstGeom prst="rect">
            <a:avLst/>
          </a:prstGeom>
          <a:noFill/>
        </p:spPr>
        <p:txBody>
          <a:bodyPr wrap="square" rtlCol="0">
            <a:spAutoFit/>
          </a:bodyPr>
          <a:lstStyle/>
          <a:p>
            <a:r>
              <a:rPr lang="ro-RO" sz="1600" i="1" dirty="0"/>
              <a:t>Realități și provocări</a:t>
            </a:r>
            <a:endParaRPr lang="en-US" sz="1600" i="1" dirty="0"/>
          </a:p>
        </p:txBody>
      </p:sp>
      <p:grpSp>
        <p:nvGrpSpPr>
          <p:cNvPr id="12" name="Group 11"/>
          <p:cNvGrpSpPr/>
          <p:nvPr/>
        </p:nvGrpSpPr>
        <p:grpSpPr>
          <a:xfrm>
            <a:off x="1053852" y="3500289"/>
            <a:ext cx="3044299" cy="2880357"/>
            <a:chOff x="5097615" y="3085050"/>
            <a:chExt cx="2394828" cy="2880357"/>
          </a:xfrm>
        </p:grpSpPr>
        <p:sp>
          <p:nvSpPr>
            <p:cNvPr id="15" name="Rectangle 14"/>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341884" y="3484199"/>
            <a:ext cx="2513751"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307848" y="3500289"/>
            <a:ext cx="3044299" cy="2880357"/>
            <a:chOff x="5097615" y="3085050"/>
            <a:chExt cx="2394828" cy="2880357"/>
          </a:xfrm>
        </p:grpSpPr>
        <p:sp>
          <p:nvSpPr>
            <p:cNvPr id="21" name="Rectangle 20"/>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p:nvSpPr>
        <p:spPr>
          <a:xfrm>
            <a:off x="4547087" y="3484199"/>
            <a:ext cx="2562544" cy="21602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29518" y="3170113"/>
            <a:ext cx="2209650" cy="338554"/>
          </a:xfrm>
          <a:prstGeom prst="rect">
            <a:avLst/>
          </a:prstGeom>
          <a:noFill/>
        </p:spPr>
        <p:txBody>
          <a:bodyPr wrap="square" rtlCol="0">
            <a:spAutoFit/>
          </a:bodyPr>
          <a:lstStyle/>
          <a:p>
            <a:pPr algn="ctr"/>
            <a:r>
              <a:rPr lang="ro-RO" sz="1600" b="1" dirty="0">
                <a:solidFill>
                  <a:schemeClr val="accent4"/>
                </a:solidFill>
              </a:rPr>
              <a:t> Mediu de afaceri</a:t>
            </a:r>
            <a:endParaRPr lang="en-US" sz="1600" b="1" dirty="0">
              <a:solidFill>
                <a:schemeClr val="accent4"/>
              </a:solidFill>
            </a:endParaRPr>
          </a:p>
        </p:txBody>
      </p:sp>
      <p:grpSp>
        <p:nvGrpSpPr>
          <p:cNvPr id="23" name="Group 22"/>
          <p:cNvGrpSpPr/>
          <p:nvPr/>
        </p:nvGrpSpPr>
        <p:grpSpPr>
          <a:xfrm>
            <a:off x="7324643" y="3180501"/>
            <a:ext cx="3044299" cy="3200145"/>
            <a:chOff x="5097615" y="2765262"/>
            <a:chExt cx="2394828" cy="3200145"/>
          </a:xfrm>
        </p:grpSpPr>
        <p:grpSp>
          <p:nvGrpSpPr>
            <p:cNvPr id="24" name="Group 23"/>
            <p:cNvGrpSpPr/>
            <p:nvPr/>
          </p:nvGrpSpPr>
          <p:grpSpPr>
            <a:xfrm>
              <a:off x="5097615" y="3085050"/>
              <a:ext cx="2394828" cy="2880357"/>
              <a:chOff x="5097615" y="3085050"/>
              <a:chExt cx="2394828" cy="2880357"/>
            </a:xfrm>
          </p:grpSpPr>
          <p:sp>
            <p:nvSpPr>
              <p:cNvPr id="27" name="Rectangle 26"/>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5285815" y="3068960"/>
              <a:ext cx="2015851" cy="21602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608563" y="2765262"/>
              <a:ext cx="1738243" cy="338554"/>
            </a:xfrm>
            <a:prstGeom prst="rect">
              <a:avLst/>
            </a:prstGeom>
            <a:noFill/>
          </p:spPr>
          <p:txBody>
            <a:bodyPr wrap="square" rtlCol="0">
              <a:spAutoFit/>
            </a:bodyPr>
            <a:lstStyle/>
            <a:p>
              <a:r>
                <a:rPr lang="ro-RO" sz="1600" b="1" noProof="0" dirty="0" err="1">
                  <a:solidFill>
                    <a:schemeClr val="accent5"/>
                  </a:solidFill>
                </a:rPr>
                <a:t>Adminsitrație</a:t>
              </a:r>
              <a:endParaRPr lang="en-US" sz="1600" b="1" dirty="0">
                <a:solidFill>
                  <a:schemeClr val="accent5"/>
                </a:solidFill>
              </a:endParaRPr>
            </a:p>
          </p:txBody>
        </p:sp>
      </p:grpSp>
      <p:pic>
        <p:nvPicPr>
          <p:cNvPr id="3" name="Imagine 2"/>
          <p:cNvPicPr>
            <a:picLocks noChangeAspect="1"/>
          </p:cNvPicPr>
          <p:nvPr/>
        </p:nvPicPr>
        <p:blipFill>
          <a:blip r:embed="rId2"/>
          <a:srcRect l="34926" t="11643" r="2576" b="17747"/>
          <a:stretch>
            <a:fillRect/>
          </a:stretch>
        </p:blipFill>
        <p:spPr>
          <a:xfrm>
            <a:off x="1142673" y="3744595"/>
            <a:ext cx="2819449" cy="2548348"/>
          </a:xfrm>
          <a:prstGeom prst="rect">
            <a:avLst/>
          </a:prstGeom>
        </p:spPr>
      </p:pic>
      <p:pic>
        <p:nvPicPr>
          <p:cNvPr id="5" name="Imagine 4"/>
          <p:cNvPicPr>
            <a:picLocks noChangeAspect="1"/>
          </p:cNvPicPr>
          <p:nvPr/>
        </p:nvPicPr>
        <p:blipFill>
          <a:blip r:embed="rId3"/>
          <a:srcRect l="36429" t="9389" r="4679" b="8356"/>
          <a:stretch>
            <a:fillRect/>
          </a:stretch>
        </p:blipFill>
        <p:spPr>
          <a:xfrm>
            <a:off x="4448284" y="3700223"/>
            <a:ext cx="2773750" cy="3099241"/>
          </a:xfrm>
          <a:prstGeom prst="rect">
            <a:avLst/>
          </a:prstGeom>
        </p:spPr>
      </p:pic>
      <p:sp>
        <p:nvSpPr>
          <p:cNvPr id="8" name="TextBox 19"/>
          <p:cNvSpPr txBox="1"/>
          <p:nvPr/>
        </p:nvSpPr>
        <p:spPr>
          <a:xfrm>
            <a:off x="1445491" y="3180501"/>
            <a:ext cx="2209650" cy="338554"/>
          </a:xfrm>
          <a:prstGeom prst="rect">
            <a:avLst/>
          </a:prstGeom>
          <a:noFill/>
        </p:spPr>
        <p:txBody>
          <a:bodyPr wrap="square" rtlCol="0">
            <a:spAutoFit/>
          </a:bodyPr>
          <a:lstStyle/>
          <a:p>
            <a:pPr algn="ctr"/>
            <a:r>
              <a:rPr lang="ro-RO" sz="1600" b="1" dirty="0">
                <a:solidFill>
                  <a:srgbClr val="2E67C3"/>
                </a:solidFill>
              </a:rPr>
              <a:t>Populație</a:t>
            </a:r>
            <a:endParaRPr lang="en-US" sz="1600" b="1" dirty="0">
              <a:solidFill>
                <a:srgbClr val="2E67C3"/>
              </a:solidFill>
            </a:endParaRPr>
          </a:p>
        </p:txBody>
      </p:sp>
      <p:pic>
        <p:nvPicPr>
          <p:cNvPr id="10" name="Imagine 9"/>
          <p:cNvPicPr>
            <a:picLocks noChangeAspect="1"/>
          </p:cNvPicPr>
          <p:nvPr/>
        </p:nvPicPr>
        <p:blipFill>
          <a:blip r:embed="rId4"/>
          <a:srcRect l="33725" t="11267" r="4229" b="17183"/>
          <a:stretch>
            <a:fillRect/>
          </a:stretch>
        </p:blipFill>
        <p:spPr>
          <a:xfrm>
            <a:off x="7373363" y="3696415"/>
            <a:ext cx="2909677" cy="2684231"/>
          </a:xfrm>
          <a:prstGeom prst="rect">
            <a:avLst/>
          </a:prstGeom>
        </p:spPr>
      </p:pic>
      <p:pic>
        <p:nvPicPr>
          <p:cNvPr id="32" name="Imagine 31"/>
          <p:cNvPicPr>
            <a:picLocks noChangeAspect="1"/>
          </p:cNvPicPr>
          <p:nvPr/>
        </p:nvPicPr>
        <p:blipFill>
          <a:blip r:embed="rId5"/>
          <a:srcRect l="28466" t="67606" r="23609" b="14554"/>
          <a:stretch>
            <a:fillRect/>
          </a:stretch>
        </p:blipFill>
        <p:spPr>
          <a:xfrm>
            <a:off x="4353335" y="1670563"/>
            <a:ext cx="3556106" cy="1059028"/>
          </a:xfrm>
          <a:prstGeom prst="rect">
            <a:avLst/>
          </a:prstGeom>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09003" y="33020"/>
            <a:ext cx="7267575" cy="12649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 presetClass="entr" presetSubtype="2" decel="5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decel="50000" fill="hold" nodeType="withEffect">
                                  <p:stCondLst>
                                    <p:cond delay="20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decel="50000"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decel="50000" fill="hold" grpId="0" nodeType="withEffect">
                                  <p:stCondLst>
                                    <p:cond delay="4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decel="50000" fill="hold" nodeType="withEffect">
                                  <p:stCondLst>
                                    <p:cond delay="2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2564" y="3720812"/>
            <a:ext cx="5944829" cy="2545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ircle with left arrow with solid fill"/>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449773" y="3321000"/>
            <a:ext cx="216000" cy="216000"/>
          </a:xfrm>
          <a:prstGeom prst="rect">
            <a:avLst/>
          </a:prstGeom>
        </p:spPr>
      </p:pic>
      <p:sp>
        <p:nvSpPr>
          <p:cNvPr id="5" name="Rectangle 4"/>
          <p:cNvSpPr/>
          <p:nvPr/>
        </p:nvSpPr>
        <p:spPr>
          <a:xfrm>
            <a:off x="5877997" y="1063413"/>
            <a:ext cx="5929397" cy="24527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77997" y="1081573"/>
            <a:ext cx="2376655" cy="2564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57992" y="4141035"/>
            <a:ext cx="5615668" cy="307777"/>
          </a:xfrm>
          <a:prstGeom prst="rect">
            <a:avLst/>
          </a:prstGeom>
          <a:noFill/>
        </p:spPr>
        <p:txBody>
          <a:bodyPr wrap="square" rtlCol="0">
            <a:spAutoFit/>
          </a:bodyPr>
          <a:lstStyle/>
          <a:p>
            <a:r>
              <a:rPr lang="ro-RO" sz="1400" b="1" dirty="0"/>
              <a:t>FORMATORI</a:t>
            </a:r>
            <a:endParaRPr lang="en-US" sz="1400" b="1" dirty="0"/>
          </a:p>
        </p:txBody>
      </p:sp>
      <p:sp>
        <p:nvSpPr>
          <p:cNvPr id="34" name="Rectangle 33"/>
          <p:cNvSpPr/>
          <p:nvPr/>
        </p:nvSpPr>
        <p:spPr>
          <a:xfrm>
            <a:off x="11206979" y="1072209"/>
            <a:ext cx="600415" cy="26584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p:cNvSpPr/>
          <p:nvPr/>
        </p:nvSpPr>
        <p:spPr>
          <a:xfrm>
            <a:off x="5877997" y="3705245"/>
            <a:ext cx="2376655" cy="3152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206978" y="3720812"/>
            <a:ext cx="595481" cy="29970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 name="Rectangle 3"/>
          <p:cNvSpPr/>
          <p:nvPr/>
        </p:nvSpPr>
        <p:spPr>
          <a:xfrm>
            <a:off x="1605882" y="3753945"/>
            <a:ext cx="4038908" cy="25284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83770" y="3753945"/>
            <a:ext cx="2019454" cy="2665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022404" y="1387360"/>
            <a:ext cx="3256185" cy="307777"/>
          </a:xfrm>
          <a:prstGeom prst="rect">
            <a:avLst/>
          </a:prstGeom>
          <a:noFill/>
        </p:spPr>
        <p:txBody>
          <a:bodyPr wrap="square" rtlCol="0">
            <a:spAutoFit/>
          </a:bodyPr>
          <a:lstStyle/>
          <a:p>
            <a:r>
              <a:rPr lang="ro-RO" sz="1400" b="1" dirty="0"/>
              <a:t>CONȚINUT</a:t>
            </a:r>
            <a:endParaRPr lang="en-US" sz="1400" dirty="0"/>
          </a:p>
        </p:txBody>
      </p:sp>
      <p:sp>
        <p:nvSpPr>
          <p:cNvPr id="33" name="TextBox 32"/>
          <p:cNvSpPr txBox="1"/>
          <p:nvPr/>
        </p:nvSpPr>
        <p:spPr>
          <a:xfrm>
            <a:off x="6157992" y="1678999"/>
            <a:ext cx="5409028" cy="1815882"/>
          </a:xfrm>
          <a:prstGeom prst="rect">
            <a:avLst/>
          </a:prstGeom>
          <a:noFill/>
        </p:spPr>
        <p:txBody>
          <a:bodyPr wrap="square" rtlCol="0">
            <a:spAutoFit/>
          </a:bodyPr>
          <a:lstStyle/>
          <a:p>
            <a:r>
              <a:rPr lang="ro-RO" sz="1400" b="1" dirty="0">
                <a:solidFill>
                  <a:srgbClr val="C00000"/>
                </a:solidFill>
                <a:effectLst/>
                <a:ea typeface="Aptos" panose="020B0004020202020204" pitchFamily="34" charset="0"/>
              </a:rPr>
              <a:t>95-96%</a:t>
            </a:r>
            <a:r>
              <a:rPr lang="ro-RO" sz="1400" dirty="0">
                <a:effectLst/>
                <a:ea typeface="Aptos" panose="020B0004020202020204" pitchFamily="34" charset="0"/>
              </a:rPr>
              <a:t> dintre participanți apreciază </a:t>
            </a:r>
            <a:endParaRPr lang="ro-RO" sz="1400" dirty="0">
              <a:effectLst/>
              <a:ea typeface="Aptos" panose="020B0004020202020204" pitchFamily="34" charset="0"/>
            </a:endParaRPr>
          </a:p>
          <a:p>
            <a:pPr marL="285750" indent="-285750">
              <a:buFont typeface="Arial" panose="020B0604020202020204" pitchFamily="34" charset="0"/>
              <a:buChar char="•"/>
            </a:pPr>
            <a:r>
              <a:rPr lang="ro-RO" sz="1400" b="1" dirty="0">
                <a:effectLst/>
                <a:ea typeface="Aptos" panose="020B0004020202020204" pitchFamily="34" charset="0"/>
              </a:rPr>
              <a:t>relevanța </a:t>
            </a:r>
            <a:r>
              <a:rPr lang="ro-RO" sz="1400" dirty="0">
                <a:effectLst/>
                <a:ea typeface="Aptos" panose="020B0004020202020204" pitchFamily="34" charset="0"/>
              </a:rPr>
              <a:t>cunoștințelor teoretice oferite în cadrul cursurilor;</a:t>
            </a:r>
            <a:endParaRPr lang="ro-RO" sz="1400" dirty="0">
              <a:ea typeface="Aptos" panose="020B0004020202020204" pitchFamily="34" charset="0"/>
            </a:endParaRPr>
          </a:p>
          <a:p>
            <a:pPr marL="285750" indent="-285750">
              <a:buFont typeface="Arial" panose="020B0604020202020204" pitchFamily="34" charset="0"/>
              <a:buChar char="•"/>
            </a:pPr>
            <a:r>
              <a:rPr lang="ro-RO" sz="1400" b="1" dirty="0">
                <a:effectLst/>
                <a:ea typeface="Aptos" panose="020B0004020202020204" pitchFamily="34" charset="0"/>
              </a:rPr>
              <a:t>accesibilitatea</a:t>
            </a:r>
            <a:r>
              <a:rPr lang="ro-RO" sz="1400" dirty="0">
                <a:effectLst/>
                <a:ea typeface="Aptos" panose="020B0004020202020204" pitchFamily="34" charset="0"/>
              </a:rPr>
              <a:t> exercițiilor și aplicațiilor din suportul de curs;</a:t>
            </a:r>
            <a:endParaRPr lang="ro-RO" sz="1400" dirty="0">
              <a:effectLst/>
              <a:ea typeface="Aptos" panose="020B0004020202020204" pitchFamily="34" charset="0"/>
            </a:endParaRPr>
          </a:p>
          <a:p>
            <a:pPr marL="285750" indent="-285750">
              <a:buFont typeface="Arial" panose="020B0604020202020204" pitchFamily="34" charset="0"/>
              <a:buChar char="•"/>
            </a:pPr>
            <a:r>
              <a:rPr lang="ro-RO" sz="1400" kern="100" dirty="0">
                <a:effectLst/>
                <a:ea typeface="Aptos" panose="020B0004020202020204" pitchFamily="34" charset="0"/>
                <a:cs typeface="Times New Roman" panose="02020603050405020304" pitchFamily="18" charset="0"/>
              </a:rPr>
              <a:t>modului în care suportul de curs este </a:t>
            </a:r>
            <a:r>
              <a:rPr lang="ro-RO" sz="1400" b="1" kern="100" dirty="0">
                <a:effectLst/>
                <a:ea typeface="Aptos" panose="020B0004020202020204" pitchFamily="34" charset="0"/>
                <a:cs typeface="Times New Roman" panose="02020603050405020304" pitchFamily="18" charset="0"/>
              </a:rPr>
              <a:t>structurat;</a:t>
            </a:r>
            <a:endParaRPr lang="ro-RO" sz="1400" b="1" kern="100" dirty="0">
              <a:effectLs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o-RO" sz="1400" kern="100" dirty="0">
                <a:effectLst/>
                <a:ea typeface="Aptos" panose="020B0004020202020204" pitchFamily="34" charset="0"/>
                <a:cs typeface="Times New Roman" panose="02020603050405020304" pitchFamily="18" charset="0"/>
              </a:rPr>
              <a:t>măsura în care cursul asigură atingerea </a:t>
            </a:r>
            <a:r>
              <a:rPr lang="ro-RO" sz="1400" b="1" kern="100" dirty="0">
                <a:effectLst/>
                <a:ea typeface="Aptos" panose="020B0004020202020204" pitchFamily="34" charset="0"/>
                <a:cs typeface="Times New Roman" panose="02020603050405020304" pitchFamily="18" charset="0"/>
              </a:rPr>
              <a:t>obiectivelor</a:t>
            </a:r>
            <a:r>
              <a:rPr lang="ro-RO" sz="1400" kern="100" dirty="0">
                <a:effectLst/>
                <a:ea typeface="Aptos" panose="020B0004020202020204" pitchFamily="34" charset="0"/>
                <a:cs typeface="Times New Roman" panose="02020603050405020304" pitchFamily="18" charset="0"/>
              </a:rPr>
              <a:t> de formare;</a:t>
            </a:r>
            <a:endParaRPr lang="ro-RO" sz="1400" kern="100" dirty="0">
              <a:effectLs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o-RO" sz="1400" b="1" kern="100" dirty="0">
                <a:ea typeface="Aptos" panose="020B0004020202020204" pitchFamily="34" charset="0"/>
                <a:cs typeface="Times New Roman" panose="02020603050405020304" pitchFamily="18" charset="0"/>
              </a:rPr>
              <a:t>n</a:t>
            </a:r>
            <a:r>
              <a:rPr lang="ro-RO" sz="1400" b="1" kern="100" dirty="0">
                <a:effectLst/>
                <a:ea typeface="Aptos" panose="020B0004020202020204" pitchFamily="34" charset="0"/>
                <a:cs typeface="Times New Roman" panose="02020603050405020304" pitchFamily="18" charset="0"/>
              </a:rPr>
              <a:t>ivelul conținutului</a:t>
            </a:r>
            <a:r>
              <a:rPr lang="ro-RO" sz="1400" kern="100" dirty="0">
                <a:effectLst/>
                <a:ea typeface="Aptos" panose="020B0004020202020204" pitchFamily="34" charset="0"/>
                <a:cs typeface="Times New Roman" panose="02020603050405020304" pitchFamily="18" charset="0"/>
              </a:rPr>
              <a:t> transmis în cadrul sesiunilor de formare este ridicat sau foarte ridicat.</a:t>
            </a:r>
            <a:endParaRPr lang="en-US" sz="1400" dirty="0"/>
          </a:p>
        </p:txBody>
      </p:sp>
      <p:sp>
        <p:nvSpPr>
          <p:cNvPr id="36" name="Rectangle 35"/>
          <p:cNvSpPr/>
          <p:nvPr/>
        </p:nvSpPr>
        <p:spPr>
          <a:xfrm>
            <a:off x="4942285" y="3757729"/>
            <a:ext cx="680393" cy="26657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8" name="Group 17"/>
          <p:cNvGrpSpPr/>
          <p:nvPr/>
        </p:nvGrpSpPr>
        <p:grpSpPr>
          <a:xfrm>
            <a:off x="1559930" y="1036557"/>
            <a:ext cx="4078086" cy="2479602"/>
            <a:chOff x="2637264" y="2507818"/>
            <a:chExt cx="2736304" cy="1771037"/>
          </a:xfrm>
        </p:grpSpPr>
        <p:sp>
          <p:nvSpPr>
            <p:cNvPr id="8" name="Rectangle 7"/>
            <p:cNvSpPr/>
            <p:nvPr/>
          </p:nvSpPr>
          <p:spPr>
            <a:xfrm>
              <a:off x="2637264" y="2507818"/>
              <a:ext cx="2736304" cy="177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38026" y="2507818"/>
              <a:ext cx="1368152" cy="2153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6" name="Diagramă 45"/>
          <p:cNvGraphicFramePr/>
          <p:nvPr/>
        </p:nvGraphicFramePr>
        <p:xfrm>
          <a:off x="1583769" y="1397591"/>
          <a:ext cx="4038908" cy="2031409"/>
        </p:xfrm>
        <a:graphic>
          <a:graphicData uri="http://schemas.openxmlformats.org/drawingml/2006/chart">
            <c:chart xmlns:c="http://schemas.openxmlformats.org/drawingml/2006/chart" xmlns:r="http://schemas.openxmlformats.org/officeDocument/2006/relationships" r:id="rId1"/>
          </a:graphicData>
        </a:graphic>
      </p:graphicFrame>
      <p:sp>
        <p:nvSpPr>
          <p:cNvPr id="45" name="CasetăText 44"/>
          <p:cNvSpPr txBox="1"/>
          <p:nvPr/>
        </p:nvSpPr>
        <p:spPr>
          <a:xfrm>
            <a:off x="6157992" y="4463111"/>
            <a:ext cx="5449083" cy="1688989"/>
          </a:xfrm>
          <a:prstGeom prst="rect">
            <a:avLst/>
          </a:prstGeom>
          <a:noFill/>
        </p:spPr>
        <p:txBody>
          <a:bodyPr wrap="square">
            <a:spAutoFit/>
          </a:bodyPr>
          <a:lstStyle/>
          <a:p>
            <a:pPr lvl="0">
              <a:lnSpc>
                <a:spcPct val="107000"/>
              </a:lnSpc>
            </a:pPr>
            <a:r>
              <a:rPr lang="ro-RO" sz="1400" b="1" kern="100" dirty="0">
                <a:solidFill>
                  <a:srgbClr val="D09E00"/>
                </a:solidFill>
                <a:effectLst/>
                <a:ea typeface="Aptos" panose="020B0004020202020204" pitchFamily="34" charset="0"/>
                <a:cs typeface="Times New Roman" panose="02020603050405020304" pitchFamily="18" charset="0"/>
              </a:rPr>
              <a:t>98%</a:t>
            </a:r>
            <a:r>
              <a:rPr lang="ro-RO" sz="1400" kern="100" dirty="0">
                <a:effectLst/>
                <a:ea typeface="Aptos" panose="020B0004020202020204" pitchFamily="34" charset="0"/>
                <a:cs typeface="Times New Roman" panose="02020603050405020304" pitchFamily="18" charset="0"/>
              </a:rPr>
              <a:t> dintre participanții la formare apreciază prestația formatorilor:</a:t>
            </a:r>
            <a:endParaRPr lang="en-GB" sz="1400" kern="100" dirty="0">
              <a:effectLst/>
              <a:ea typeface="Aptos" panose="020B0004020202020204" pitchFamily="34" charset="0"/>
              <a:cs typeface="Times New Roman" panose="02020603050405020304" pitchFamily="18" charset="0"/>
            </a:endParaRPr>
          </a:p>
          <a:p>
            <a:pPr marL="133350" indent="-285750">
              <a:lnSpc>
                <a:spcPct val="107000"/>
              </a:lnSpc>
              <a:buFont typeface="Arial" panose="020B0604020202020204" pitchFamily="34" charset="0"/>
              <a:buChar char="•"/>
            </a:pPr>
            <a:r>
              <a:rPr lang="ro-RO" sz="1400" b="1" kern="100" dirty="0">
                <a:effectLst/>
                <a:ea typeface="Aptos" panose="020B0004020202020204" pitchFamily="34" charset="0"/>
                <a:cs typeface="Times New Roman" panose="02020603050405020304" pitchFamily="18" charset="0"/>
              </a:rPr>
              <a:t>pregătirea</a:t>
            </a:r>
            <a:r>
              <a:rPr lang="ro-RO" sz="1400" kern="100" dirty="0">
                <a:effectLst/>
                <a:ea typeface="Aptos" panose="020B0004020202020204" pitchFamily="34" charset="0"/>
                <a:cs typeface="Times New Roman" panose="02020603050405020304" pitchFamily="18" charset="0"/>
              </a:rPr>
              <a:t> profesională a acestora</a:t>
            </a:r>
            <a:r>
              <a:rPr lang="ro-RO" sz="1400" kern="100" dirty="0">
                <a:ea typeface="Aptos" panose="020B0004020202020204" pitchFamily="34" charset="0"/>
                <a:cs typeface="Times New Roman" panose="02020603050405020304" pitchFamily="18" charset="0"/>
              </a:rPr>
              <a:t>;</a:t>
            </a:r>
            <a:endParaRPr lang="en-GB" sz="1400" kern="100" dirty="0">
              <a:effectLst/>
              <a:ea typeface="Aptos" panose="020B0004020202020204" pitchFamily="34" charset="0"/>
              <a:cs typeface="Times New Roman" panose="02020603050405020304" pitchFamily="18" charset="0"/>
            </a:endParaRPr>
          </a:p>
          <a:p>
            <a:pPr marL="133350" indent="-285750">
              <a:lnSpc>
                <a:spcPct val="107000"/>
              </a:lnSpc>
              <a:buFont typeface="Arial" panose="020B0604020202020204" pitchFamily="34" charset="0"/>
              <a:buChar char="•"/>
            </a:pPr>
            <a:r>
              <a:rPr lang="ro-RO" sz="1400" kern="100" dirty="0">
                <a:effectLst/>
                <a:ea typeface="Aptos" panose="020B0004020202020204" pitchFamily="34" charset="0"/>
                <a:cs typeface="Times New Roman" panose="02020603050405020304" pitchFamily="18" charset="0"/>
              </a:rPr>
              <a:t>abilitatea de a </a:t>
            </a:r>
            <a:r>
              <a:rPr lang="ro-RO" sz="1400" b="1" kern="100" dirty="0">
                <a:effectLst/>
                <a:ea typeface="Aptos" panose="020B0004020202020204" pitchFamily="34" charset="0"/>
                <a:cs typeface="Times New Roman" panose="02020603050405020304" pitchFamily="18" charset="0"/>
              </a:rPr>
              <a:t>transmite </a:t>
            </a:r>
            <a:r>
              <a:rPr lang="ro-RO" sz="1400" kern="100" dirty="0">
                <a:effectLst/>
                <a:ea typeface="Aptos" panose="020B0004020202020204" pitchFamily="34" charset="0"/>
                <a:cs typeface="Times New Roman" panose="02020603050405020304" pitchFamily="18" charset="0"/>
              </a:rPr>
              <a:t>și a face înțeles conținutul; </a:t>
            </a:r>
            <a:endParaRPr lang="en-GB" sz="1400" kern="100" dirty="0">
              <a:effectLst/>
              <a:ea typeface="Aptos" panose="020B0004020202020204" pitchFamily="34" charset="0"/>
              <a:cs typeface="Times New Roman" panose="02020603050405020304" pitchFamily="18" charset="0"/>
            </a:endParaRPr>
          </a:p>
          <a:p>
            <a:pPr marL="133350" indent="-285750">
              <a:lnSpc>
                <a:spcPct val="107000"/>
              </a:lnSpc>
              <a:buFont typeface="Arial" panose="020B0604020202020204" pitchFamily="34" charset="0"/>
              <a:buChar char="•"/>
            </a:pPr>
            <a:r>
              <a:rPr lang="ro-RO" sz="1400" kern="100" dirty="0">
                <a:effectLst/>
                <a:ea typeface="Aptos" panose="020B0004020202020204" pitchFamily="34" charset="0"/>
                <a:cs typeface="Times New Roman" panose="02020603050405020304" pitchFamily="18" charset="0"/>
              </a:rPr>
              <a:t>asigurarea </a:t>
            </a:r>
            <a:r>
              <a:rPr lang="ro-RO" sz="1400" b="1" kern="100" dirty="0">
                <a:effectLst/>
                <a:ea typeface="Aptos" panose="020B0004020202020204" pitchFamily="34" charset="0"/>
                <a:cs typeface="Times New Roman" panose="02020603050405020304" pitchFamily="18" charset="0"/>
              </a:rPr>
              <a:t>interactivității</a:t>
            </a:r>
            <a:r>
              <a:rPr lang="ro-RO" sz="1400" kern="100" dirty="0">
                <a:effectLst/>
                <a:ea typeface="Aptos" panose="020B0004020202020204" pitchFamily="34" charset="0"/>
                <a:cs typeface="Times New Roman" panose="02020603050405020304" pitchFamily="18" charset="0"/>
              </a:rPr>
              <a:t>  în cadrul grupei de cursanți;</a:t>
            </a:r>
            <a:endParaRPr lang="en-GB" sz="1400" kern="100" dirty="0">
              <a:effectLst/>
              <a:ea typeface="Aptos" panose="020B0004020202020204" pitchFamily="34" charset="0"/>
              <a:cs typeface="Times New Roman" panose="02020603050405020304" pitchFamily="18" charset="0"/>
            </a:endParaRPr>
          </a:p>
          <a:p>
            <a:pPr marL="133350" indent="-285750">
              <a:lnSpc>
                <a:spcPct val="107000"/>
              </a:lnSpc>
              <a:buFont typeface="Arial" panose="020B0604020202020204" pitchFamily="34" charset="0"/>
              <a:buChar char="•"/>
            </a:pPr>
            <a:r>
              <a:rPr lang="ro-RO" sz="1400" kern="100" dirty="0">
                <a:effectLst/>
                <a:ea typeface="Aptos" panose="020B0004020202020204" pitchFamily="34" charset="0"/>
                <a:cs typeface="Times New Roman" panose="02020603050405020304" pitchFamily="18" charset="0"/>
              </a:rPr>
              <a:t>abilitatea de ascultare activă și </a:t>
            </a:r>
            <a:r>
              <a:rPr lang="ro-RO" sz="1400" b="1" kern="100" dirty="0">
                <a:effectLst/>
                <a:ea typeface="Aptos" panose="020B0004020202020204" pitchFamily="34" charset="0"/>
                <a:cs typeface="Times New Roman" panose="02020603050405020304" pitchFamily="18" charset="0"/>
              </a:rPr>
              <a:t>feedback</a:t>
            </a:r>
            <a:r>
              <a:rPr lang="ro-RO" sz="1400" kern="100" dirty="0">
                <a:effectLst/>
                <a:ea typeface="Aptos" panose="020B0004020202020204" pitchFamily="34" charset="0"/>
                <a:cs typeface="Times New Roman" panose="02020603050405020304" pitchFamily="18" charset="0"/>
              </a:rPr>
              <a:t>;</a:t>
            </a:r>
            <a:endParaRPr lang="en-GB" sz="1400" kern="100" dirty="0">
              <a:effectLst/>
              <a:ea typeface="Aptos" panose="020B0004020202020204" pitchFamily="34" charset="0"/>
              <a:cs typeface="Times New Roman" panose="02020603050405020304" pitchFamily="18" charset="0"/>
            </a:endParaRPr>
          </a:p>
          <a:p>
            <a:pPr marL="133350" indent="-285750">
              <a:lnSpc>
                <a:spcPct val="107000"/>
              </a:lnSpc>
              <a:buFont typeface="Arial" panose="020B0604020202020204" pitchFamily="34" charset="0"/>
              <a:buChar char="•"/>
            </a:pPr>
            <a:r>
              <a:rPr lang="ro-RO" sz="1400" b="1" kern="100" dirty="0">
                <a:effectLst/>
                <a:ea typeface="Aptos" panose="020B0004020202020204" pitchFamily="34" charset="0"/>
                <a:cs typeface="Times New Roman" panose="02020603050405020304" pitchFamily="18" charset="0"/>
              </a:rPr>
              <a:t>receptivitatea</a:t>
            </a:r>
            <a:r>
              <a:rPr lang="ro-RO" sz="1400" kern="100" dirty="0">
                <a:effectLst/>
                <a:ea typeface="Aptos" panose="020B0004020202020204" pitchFamily="34" charset="0"/>
                <a:cs typeface="Times New Roman" panose="02020603050405020304" pitchFamily="18" charset="0"/>
              </a:rPr>
              <a:t> față de nevoile semnalate de către participanți</a:t>
            </a:r>
            <a:r>
              <a:rPr lang="ro-RO" sz="1400" kern="100" dirty="0">
                <a:ea typeface="Aptos" panose="020B0004020202020204" pitchFamily="34" charset="0"/>
                <a:cs typeface="Times New Roman" panose="02020603050405020304" pitchFamily="18" charset="0"/>
              </a:rPr>
              <a:t>;</a:t>
            </a:r>
            <a:endParaRPr lang="ro-RO" sz="1400" kern="100" dirty="0">
              <a:ea typeface="Aptos" panose="020B0004020202020204" pitchFamily="34" charset="0"/>
              <a:cs typeface="Times New Roman" panose="02020603050405020304" pitchFamily="18" charset="0"/>
            </a:endParaRPr>
          </a:p>
          <a:p>
            <a:pPr marL="133350" indent="-285750">
              <a:lnSpc>
                <a:spcPct val="107000"/>
              </a:lnSpc>
              <a:buFont typeface="Arial" panose="020B0604020202020204" pitchFamily="34" charset="0"/>
              <a:buChar char="•"/>
            </a:pPr>
            <a:r>
              <a:rPr lang="ro-RO" sz="1400" kern="100" dirty="0">
                <a:effectLst/>
                <a:ea typeface="Aptos" panose="020B0004020202020204" pitchFamily="34" charset="0"/>
                <a:cs typeface="Times New Roman" panose="02020603050405020304" pitchFamily="18" charset="0"/>
              </a:rPr>
              <a:t>acoperirii </a:t>
            </a:r>
            <a:r>
              <a:rPr lang="ro-RO" sz="1400" b="1" kern="100" dirty="0">
                <a:effectLst/>
                <a:ea typeface="Aptos" panose="020B0004020202020204" pitchFamily="34" charset="0"/>
                <a:cs typeface="Times New Roman" panose="02020603050405020304" pitchFamily="18" charset="0"/>
              </a:rPr>
              <a:t>integrale</a:t>
            </a:r>
            <a:r>
              <a:rPr lang="ro-RO" sz="1400" kern="100" dirty="0">
                <a:effectLst/>
                <a:ea typeface="Aptos" panose="020B0004020202020204" pitchFamily="34" charset="0"/>
                <a:cs typeface="Times New Roman" panose="02020603050405020304" pitchFamily="18" charset="0"/>
              </a:rPr>
              <a:t> a tematicii stabilite.</a:t>
            </a:r>
            <a:endParaRPr lang="en-GB" sz="1400" kern="100" dirty="0">
              <a:effectLst/>
              <a:ea typeface="Aptos" panose="020B0004020202020204" pitchFamily="34" charset="0"/>
              <a:cs typeface="Times New Roman" panose="02020603050405020304" pitchFamily="18" charset="0"/>
            </a:endParaRPr>
          </a:p>
        </p:txBody>
      </p:sp>
      <p:sp>
        <p:nvSpPr>
          <p:cNvPr id="47" name="CasetăText 46"/>
          <p:cNvSpPr txBox="1"/>
          <p:nvPr/>
        </p:nvSpPr>
        <p:spPr>
          <a:xfrm>
            <a:off x="1999189" y="4530584"/>
            <a:ext cx="3231127" cy="1169551"/>
          </a:xfrm>
          <a:prstGeom prst="rect">
            <a:avLst/>
          </a:prstGeom>
          <a:noFill/>
        </p:spPr>
        <p:txBody>
          <a:bodyPr wrap="square">
            <a:spAutoFit/>
          </a:bodyPr>
          <a:lstStyle/>
          <a:p>
            <a:r>
              <a:rPr lang="ro-RO" sz="1400" b="1" dirty="0">
                <a:solidFill>
                  <a:srgbClr val="00B050"/>
                </a:solidFill>
                <a:effectLst/>
                <a:ea typeface="Aptos" panose="020B0004020202020204" pitchFamily="34" charset="0"/>
              </a:rPr>
              <a:t>9,45</a:t>
            </a:r>
            <a:r>
              <a:rPr lang="ro-RO" sz="1400" dirty="0">
                <a:effectLst/>
                <a:ea typeface="Aptos" panose="020B0004020202020204" pitchFamily="34" charset="0"/>
              </a:rPr>
              <a:t> puncte din 10 posibile </a:t>
            </a:r>
            <a:r>
              <a:rPr lang="ro-RO" sz="1400" dirty="0">
                <a:ea typeface="Aptos" panose="020B0004020202020204" pitchFamily="34" charset="0"/>
              </a:rPr>
              <a:t>pentru c</a:t>
            </a:r>
            <a:r>
              <a:rPr lang="ro-RO" sz="1400" dirty="0">
                <a:effectLst/>
                <a:ea typeface="Aptos" panose="020B0004020202020204" pitchFamily="34" charset="0"/>
              </a:rPr>
              <a:t>alitatea </a:t>
            </a:r>
            <a:r>
              <a:rPr lang="ro-RO" sz="1400" b="1" dirty="0">
                <a:effectLst/>
                <a:ea typeface="Aptos" panose="020B0004020202020204" pitchFamily="34" charset="0"/>
              </a:rPr>
              <a:t>resurselor materiale</a:t>
            </a:r>
            <a:r>
              <a:rPr lang="ro-RO" sz="1400" dirty="0">
                <a:effectLst/>
                <a:ea typeface="Aptos" panose="020B0004020202020204" pitchFamily="34" charset="0"/>
              </a:rPr>
              <a:t>, a infrastructurii informatice, respectiv </a:t>
            </a:r>
            <a:r>
              <a:rPr lang="ro-RO" sz="1400" b="1" dirty="0">
                <a:effectLst/>
                <a:ea typeface="Aptos" panose="020B0004020202020204" pitchFamily="34" charset="0"/>
              </a:rPr>
              <a:t>platforma</a:t>
            </a:r>
            <a:r>
              <a:rPr lang="ro-RO" sz="1400" dirty="0">
                <a:effectLst/>
                <a:ea typeface="Aptos" panose="020B0004020202020204" pitchFamily="34" charset="0"/>
              </a:rPr>
              <a:t> </a:t>
            </a:r>
            <a:r>
              <a:rPr lang="ro-RO" sz="1400" b="1" dirty="0">
                <a:effectLst/>
                <a:ea typeface="Aptos" panose="020B0004020202020204" pitchFamily="34" charset="0"/>
              </a:rPr>
              <a:t>de înscriere și formare</a:t>
            </a:r>
            <a:r>
              <a:rPr lang="ro-RO" sz="1400" dirty="0">
                <a:effectLst/>
                <a:ea typeface="Aptos" panose="020B0004020202020204" pitchFamily="34" charset="0"/>
              </a:rPr>
              <a:t> și a logisticii implicate</a:t>
            </a:r>
            <a:endParaRPr lang="en-GB" sz="1400" dirty="0"/>
          </a:p>
        </p:txBody>
      </p:sp>
      <p:sp>
        <p:nvSpPr>
          <p:cNvPr id="28" name="TextBox 27"/>
          <p:cNvSpPr txBox="1"/>
          <p:nvPr/>
        </p:nvSpPr>
        <p:spPr>
          <a:xfrm>
            <a:off x="1719367" y="4108851"/>
            <a:ext cx="1605583" cy="307777"/>
          </a:xfrm>
          <a:prstGeom prst="rect">
            <a:avLst/>
          </a:prstGeom>
          <a:noFill/>
        </p:spPr>
        <p:txBody>
          <a:bodyPr wrap="square" rtlCol="0">
            <a:spAutoFit/>
          </a:bodyPr>
          <a:lstStyle/>
          <a:p>
            <a:r>
              <a:rPr lang="ro-RO" sz="1400" b="1" dirty="0"/>
              <a:t>ORGANIZARE</a:t>
            </a:r>
            <a:endParaRPr lang="en-US" sz="1400" dirty="0"/>
          </a:p>
        </p:txBody>
      </p:sp>
      <p:sp>
        <p:nvSpPr>
          <p:cNvPr id="9" name="Title 1"/>
          <p:cNvSpPr>
            <a:spLocks noGrp="1"/>
          </p:cNvSpPr>
          <p:nvPr>
            <p:ph type="title"/>
          </p:nvPr>
        </p:nvSpPr>
        <p:spPr>
          <a:xfrm>
            <a:off x="45983" y="316117"/>
            <a:ext cx="6719250" cy="660644"/>
          </a:xfrm>
        </p:spPr>
        <p:txBody>
          <a:bodyPr/>
          <a:lstStyle/>
          <a:p>
            <a:r>
              <a:rPr lang="ro-RO" dirty="0">
                <a:solidFill>
                  <a:srgbClr val="134074"/>
                </a:solidFill>
              </a:rPr>
              <a:t>Satisfacția participanților</a:t>
            </a:r>
            <a:endParaRPr lang="en-US" dirty="0">
              <a:solidFill>
                <a:srgbClr val="134074"/>
              </a:solidFill>
            </a:endParaRPr>
          </a:p>
        </p:txBody>
      </p:sp>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644515" y="44450"/>
            <a:ext cx="5642610" cy="982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7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50000" fill="hold" grpId="0" nodeType="withEffect">
                                  <p:stCondLst>
                                    <p:cond delay="9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506" y="985204"/>
            <a:ext cx="10969943" cy="711081"/>
          </a:xfrm>
        </p:spPr>
        <p:txBody>
          <a:bodyPr/>
          <a:lstStyle/>
          <a:p>
            <a:pPr algn="ctr"/>
            <a:r>
              <a:rPr lang="ro-RO" sz="2000" b="1" i="0" dirty="0">
                <a:solidFill>
                  <a:schemeClr val="tx1">
                    <a:lumMod val="85000"/>
                    <a:lumOff val="15000"/>
                  </a:schemeClr>
                </a:solidFill>
                <a:effectLst/>
              </a:rPr>
              <a:t>Diagrama </a:t>
            </a:r>
            <a:r>
              <a:rPr lang="en-US" sz="2000" b="1" i="0" dirty="0">
                <a:solidFill>
                  <a:schemeClr val="tx1">
                    <a:lumMod val="85000"/>
                    <a:lumOff val="15000"/>
                  </a:schemeClr>
                </a:solidFill>
                <a:effectLst/>
              </a:rPr>
              <a:t>Ishikawa</a:t>
            </a:r>
            <a:br>
              <a:rPr lang="ro-RO" sz="2000" b="1" i="0" dirty="0">
                <a:solidFill>
                  <a:schemeClr val="tx1">
                    <a:lumMod val="85000"/>
                    <a:lumOff val="15000"/>
                  </a:schemeClr>
                </a:solidFill>
                <a:effectLst/>
              </a:rPr>
            </a:br>
            <a:r>
              <a:rPr lang="ro-RO" sz="2000" b="1" i="0" dirty="0">
                <a:solidFill>
                  <a:schemeClr val="tx1">
                    <a:lumMod val="85000"/>
                    <a:lumOff val="15000"/>
                  </a:schemeClr>
                </a:solidFill>
                <a:effectLst/>
              </a:rPr>
              <a:t>Dezvoltarea de competențe de leadership și talent management în contextul noilor tehnologii și al transformărilor digitale</a:t>
            </a:r>
            <a:endParaRPr lang="en-US" sz="2000" b="1" dirty="0">
              <a:solidFill>
                <a:schemeClr val="tx1">
                  <a:lumMod val="85000"/>
                  <a:lumOff val="15000"/>
                </a:schemeClr>
              </a:solidFill>
            </a:endParaRPr>
          </a:p>
        </p:txBody>
      </p:sp>
      <p:grpSp>
        <p:nvGrpSpPr>
          <p:cNvPr id="27" name="Grupare 26"/>
          <p:cNvGrpSpPr/>
          <p:nvPr/>
        </p:nvGrpSpPr>
        <p:grpSpPr>
          <a:xfrm>
            <a:off x="1038225" y="1844675"/>
            <a:ext cx="10453370" cy="4688205"/>
            <a:chOff x="609440" y="1203899"/>
            <a:chExt cx="11044382" cy="5170504"/>
          </a:xfrm>
        </p:grpSpPr>
        <p:sp>
          <p:nvSpPr>
            <p:cNvPr id="29" name="Arrow: Chevron 28"/>
            <p:cNvSpPr/>
            <p:nvPr/>
          </p:nvSpPr>
          <p:spPr>
            <a:xfrm>
              <a:off x="3701261"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1" fmla="*/ 0 w 3103114"/>
                <a:gd name="connsiteY0-2" fmla="*/ 0 h 4044414"/>
                <a:gd name="connsiteX1-3" fmla="*/ 2411089 w 3103114"/>
                <a:gd name="connsiteY1-4" fmla="*/ 0 h 4044414"/>
                <a:gd name="connsiteX2-5" fmla="*/ 3103114 w 3103114"/>
                <a:gd name="connsiteY2-6" fmla="*/ 2022207 h 4044414"/>
                <a:gd name="connsiteX3-7" fmla="*/ 2411089 w 3103114"/>
                <a:gd name="connsiteY3-8" fmla="*/ 4044414 h 4044414"/>
                <a:gd name="connsiteX4-9" fmla="*/ 0 w 3103114"/>
                <a:gd name="connsiteY4-10" fmla="*/ 4044414 h 4044414"/>
                <a:gd name="connsiteX5-11" fmla="*/ 692025 w 3103114"/>
                <a:gd name="connsiteY5-12" fmla="*/ 2022207 h 4044414"/>
                <a:gd name="connsiteX6-13" fmla="*/ 91440 w 3103114"/>
                <a:gd name="connsiteY6-14" fmla="*/ 91440 h 4044414"/>
                <a:gd name="connsiteX0-15" fmla="*/ 0 w 3103114"/>
                <a:gd name="connsiteY0-16" fmla="*/ 0 h 4044414"/>
                <a:gd name="connsiteX1-17" fmla="*/ 2411089 w 3103114"/>
                <a:gd name="connsiteY1-18" fmla="*/ 0 h 4044414"/>
                <a:gd name="connsiteX2-19" fmla="*/ 3103114 w 3103114"/>
                <a:gd name="connsiteY2-20" fmla="*/ 2022207 h 4044414"/>
                <a:gd name="connsiteX3-21" fmla="*/ 2411089 w 3103114"/>
                <a:gd name="connsiteY3-22" fmla="*/ 4044414 h 4044414"/>
                <a:gd name="connsiteX4-23" fmla="*/ 0 w 3103114"/>
                <a:gd name="connsiteY4-24" fmla="*/ 4044414 h 4044414"/>
                <a:gd name="connsiteX5-25" fmla="*/ 692025 w 3103114"/>
                <a:gd name="connsiteY5-26" fmla="*/ 2022207 h 4044414"/>
                <a:gd name="connsiteX0-27" fmla="*/ 0 w 3103114"/>
                <a:gd name="connsiteY0-28" fmla="*/ 0 h 4044414"/>
                <a:gd name="connsiteX1-29" fmla="*/ 2411089 w 3103114"/>
                <a:gd name="connsiteY1-30" fmla="*/ 0 h 4044414"/>
                <a:gd name="connsiteX2-31" fmla="*/ 3103114 w 3103114"/>
                <a:gd name="connsiteY2-32" fmla="*/ 2022207 h 4044414"/>
                <a:gd name="connsiteX3-33" fmla="*/ 2411089 w 3103114"/>
                <a:gd name="connsiteY3-34" fmla="*/ 4044414 h 4044414"/>
                <a:gd name="connsiteX4-35" fmla="*/ 0 w 3103114"/>
                <a:gd name="connsiteY4-36" fmla="*/ 4044414 h 4044414"/>
                <a:gd name="connsiteX0-37" fmla="*/ 0 w 3103114"/>
                <a:gd name="connsiteY0-38" fmla="*/ 0 h 4044414"/>
                <a:gd name="connsiteX1-39" fmla="*/ 2411089 w 3103114"/>
                <a:gd name="connsiteY1-40" fmla="*/ 0 h 4044414"/>
                <a:gd name="connsiteX2-41" fmla="*/ 3103114 w 3103114"/>
                <a:gd name="connsiteY2-42" fmla="*/ 2022207 h 4044414"/>
                <a:gd name="connsiteX3-43" fmla="*/ 2411089 w 3103114"/>
                <a:gd name="connsiteY3-44" fmla="*/ 4044414 h 4044414"/>
                <a:gd name="connsiteX0-45" fmla="*/ 0 w 692025"/>
                <a:gd name="connsiteY0-46" fmla="*/ 0 h 4044414"/>
                <a:gd name="connsiteX1-47" fmla="*/ 692025 w 692025"/>
                <a:gd name="connsiteY1-48" fmla="*/ 2022207 h 4044414"/>
                <a:gd name="connsiteX2-49" fmla="*/ 0 w 692025"/>
                <a:gd name="connsiteY2-50" fmla="*/ 4044414 h 4044414"/>
              </a:gdLst>
              <a:ahLst/>
              <a:cxnLst>
                <a:cxn ang="0">
                  <a:pos x="connsiteX0-1" y="connsiteY0-2"/>
                </a:cxn>
                <a:cxn ang="0">
                  <a:pos x="connsiteX1-3" y="connsiteY1-4"/>
                </a:cxn>
                <a:cxn ang="0">
                  <a:pos x="connsiteX2-5" y="connsiteY2-6"/>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rrow: Chevron 28"/>
            <p:cNvSpPr/>
            <p:nvPr/>
          </p:nvSpPr>
          <p:spPr>
            <a:xfrm>
              <a:off x="8349462"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1" fmla="*/ 0 w 3103114"/>
                <a:gd name="connsiteY0-2" fmla="*/ 0 h 4044414"/>
                <a:gd name="connsiteX1-3" fmla="*/ 2411089 w 3103114"/>
                <a:gd name="connsiteY1-4" fmla="*/ 0 h 4044414"/>
                <a:gd name="connsiteX2-5" fmla="*/ 3103114 w 3103114"/>
                <a:gd name="connsiteY2-6" fmla="*/ 2022207 h 4044414"/>
                <a:gd name="connsiteX3-7" fmla="*/ 2411089 w 3103114"/>
                <a:gd name="connsiteY3-8" fmla="*/ 4044414 h 4044414"/>
                <a:gd name="connsiteX4-9" fmla="*/ 0 w 3103114"/>
                <a:gd name="connsiteY4-10" fmla="*/ 4044414 h 4044414"/>
                <a:gd name="connsiteX5-11" fmla="*/ 692025 w 3103114"/>
                <a:gd name="connsiteY5-12" fmla="*/ 2022207 h 4044414"/>
                <a:gd name="connsiteX6-13" fmla="*/ 91440 w 3103114"/>
                <a:gd name="connsiteY6-14" fmla="*/ 91440 h 4044414"/>
                <a:gd name="connsiteX0-15" fmla="*/ 0 w 3103114"/>
                <a:gd name="connsiteY0-16" fmla="*/ 0 h 4044414"/>
                <a:gd name="connsiteX1-17" fmla="*/ 2411089 w 3103114"/>
                <a:gd name="connsiteY1-18" fmla="*/ 0 h 4044414"/>
                <a:gd name="connsiteX2-19" fmla="*/ 3103114 w 3103114"/>
                <a:gd name="connsiteY2-20" fmla="*/ 2022207 h 4044414"/>
                <a:gd name="connsiteX3-21" fmla="*/ 2411089 w 3103114"/>
                <a:gd name="connsiteY3-22" fmla="*/ 4044414 h 4044414"/>
                <a:gd name="connsiteX4-23" fmla="*/ 0 w 3103114"/>
                <a:gd name="connsiteY4-24" fmla="*/ 4044414 h 4044414"/>
                <a:gd name="connsiteX5-25" fmla="*/ 692025 w 3103114"/>
                <a:gd name="connsiteY5-26" fmla="*/ 2022207 h 4044414"/>
                <a:gd name="connsiteX0-27" fmla="*/ 0 w 3103114"/>
                <a:gd name="connsiteY0-28" fmla="*/ 0 h 4044414"/>
                <a:gd name="connsiteX1-29" fmla="*/ 2411089 w 3103114"/>
                <a:gd name="connsiteY1-30" fmla="*/ 0 h 4044414"/>
                <a:gd name="connsiteX2-31" fmla="*/ 3103114 w 3103114"/>
                <a:gd name="connsiteY2-32" fmla="*/ 2022207 h 4044414"/>
                <a:gd name="connsiteX3-33" fmla="*/ 2411089 w 3103114"/>
                <a:gd name="connsiteY3-34" fmla="*/ 4044414 h 4044414"/>
                <a:gd name="connsiteX4-35" fmla="*/ 0 w 3103114"/>
                <a:gd name="connsiteY4-36" fmla="*/ 4044414 h 4044414"/>
                <a:gd name="connsiteX0-37" fmla="*/ 0 w 3103114"/>
                <a:gd name="connsiteY0-38" fmla="*/ 0 h 4044414"/>
                <a:gd name="connsiteX1-39" fmla="*/ 2411089 w 3103114"/>
                <a:gd name="connsiteY1-40" fmla="*/ 0 h 4044414"/>
                <a:gd name="connsiteX2-41" fmla="*/ 3103114 w 3103114"/>
                <a:gd name="connsiteY2-42" fmla="*/ 2022207 h 4044414"/>
                <a:gd name="connsiteX3-43" fmla="*/ 2411089 w 3103114"/>
                <a:gd name="connsiteY3-44" fmla="*/ 4044414 h 4044414"/>
                <a:gd name="connsiteX0-45" fmla="*/ 0 w 692025"/>
                <a:gd name="connsiteY0-46" fmla="*/ 0 h 4044414"/>
                <a:gd name="connsiteX1-47" fmla="*/ 692025 w 692025"/>
                <a:gd name="connsiteY1-48" fmla="*/ 2022207 h 4044414"/>
                <a:gd name="connsiteX2-49" fmla="*/ 0 w 692025"/>
                <a:gd name="connsiteY2-50" fmla="*/ 4044414 h 4044414"/>
              </a:gdLst>
              <a:ahLst/>
              <a:cxnLst>
                <a:cxn ang="0">
                  <a:pos x="connsiteX0-1" y="connsiteY0-2"/>
                </a:cxn>
                <a:cxn ang="0">
                  <a:pos x="connsiteX1-3" y="connsiteY1-4"/>
                </a:cxn>
                <a:cxn ang="0">
                  <a:pos x="connsiteX2-5" y="connsiteY2-6"/>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28"/>
            <p:cNvSpPr/>
            <p:nvPr/>
          </p:nvSpPr>
          <p:spPr>
            <a:xfrm>
              <a:off x="6014476"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1" fmla="*/ 0 w 3103114"/>
                <a:gd name="connsiteY0-2" fmla="*/ 0 h 4044414"/>
                <a:gd name="connsiteX1-3" fmla="*/ 2411089 w 3103114"/>
                <a:gd name="connsiteY1-4" fmla="*/ 0 h 4044414"/>
                <a:gd name="connsiteX2-5" fmla="*/ 3103114 w 3103114"/>
                <a:gd name="connsiteY2-6" fmla="*/ 2022207 h 4044414"/>
                <a:gd name="connsiteX3-7" fmla="*/ 2411089 w 3103114"/>
                <a:gd name="connsiteY3-8" fmla="*/ 4044414 h 4044414"/>
                <a:gd name="connsiteX4-9" fmla="*/ 0 w 3103114"/>
                <a:gd name="connsiteY4-10" fmla="*/ 4044414 h 4044414"/>
                <a:gd name="connsiteX5-11" fmla="*/ 692025 w 3103114"/>
                <a:gd name="connsiteY5-12" fmla="*/ 2022207 h 4044414"/>
                <a:gd name="connsiteX6-13" fmla="*/ 91440 w 3103114"/>
                <a:gd name="connsiteY6-14" fmla="*/ 91440 h 4044414"/>
                <a:gd name="connsiteX0-15" fmla="*/ 0 w 3103114"/>
                <a:gd name="connsiteY0-16" fmla="*/ 0 h 4044414"/>
                <a:gd name="connsiteX1-17" fmla="*/ 2411089 w 3103114"/>
                <a:gd name="connsiteY1-18" fmla="*/ 0 h 4044414"/>
                <a:gd name="connsiteX2-19" fmla="*/ 3103114 w 3103114"/>
                <a:gd name="connsiteY2-20" fmla="*/ 2022207 h 4044414"/>
                <a:gd name="connsiteX3-21" fmla="*/ 2411089 w 3103114"/>
                <a:gd name="connsiteY3-22" fmla="*/ 4044414 h 4044414"/>
                <a:gd name="connsiteX4-23" fmla="*/ 0 w 3103114"/>
                <a:gd name="connsiteY4-24" fmla="*/ 4044414 h 4044414"/>
                <a:gd name="connsiteX5-25" fmla="*/ 692025 w 3103114"/>
                <a:gd name="connsiteY5-26" fmla="*/ 2022207 h 4044414"/>
                <a:gd name="connsiteX0-27" fmla="*/ 0 w 3103114"/>
                <a:gd name="connsiteY0-28" fmla="*/ 0 h 4044414"/>
                <a:gd name="connsiteX1-29" fmla="*/ 2411089 w 3103114"/>
                <a:gd name="connsiteY1-30" fmla="*/ 0 h 4044414"/>
                <a:gd name="connsiteX2-31" fmla="*/ 3103114 w 3103114"/>
                <a:gd name="connsiteY2-32" fmla="*/ 2022207 h 4044414"/>
                <a:gd name="connsiteX3-33" fmla="*/ 2411089 w 3103114"/>
                <a:gd name="connsiteY3-34" fmla="*/ 4044414 h 4044414"/>
                <a:gd name="connsiteX4-35" fmla="*/ 0 w 3103114"/>
                <a:gd name="connsiteY4-36" fmla="*/ 4044414 h 4044414"/>
                <a:gd name="connsiteX0-37" fmla="*/ 0 w 3103114"/>
                <a:gd name="connsiteY0-38" fmla="*/ 0 h 4044414"/>
                <a:gd name="connsiteX1-39" fmla="*/ 2411089 w 3103114"/>
                <a:gd name="connsiteY1-40" fmla="*/ 0 h 4044414"/>
                <a:gd name="connsiteX2-41" fmla="*/ 3103114 w 3103114"/>
                <a:gd name="connsiteY2-42" fmla="*/ 2022207 h 4044414"/>
                <a:gd name="connsiteX3-43" fmla="*/ 2411089 w 3103114"/>
                <a:gd name="connsiteY3-44" fmla="*/ 4044414 h 4044414"/>
                <a:gd name="connsiteX0-45" fmla="*/ 0 w 692025"/>
                <a:gd name="connsiteY0-46" fmla="*/ 0 h 4044414"/>
                <a:gd name="connsiteX1-47" fmla="*/ 692025 w 692025"/>
                <a:gd name="connsiteY1-48" fmla="*/ 2022207 h 4044414"/>
                <a:gd name="connsiteX2-49" fmla="*/ 0 w 692025"/>
                <a:gd name="connsiteY2-50" fmla="*/ 4044414 h 4044414"/>
              </a:gdLst>
              <a:ahLst/>
              <a:cxnLst>
                <a:cxn ang="0">
                  <a:pos x="connsiteX0-1" y="connsiteY0-2"/>
                </a:cxn>
                <a:cxn ang="0">
                  <a:pos x="connsiteX1-3" y="connsiteY1-4"/>
                </a:cxn>
                <a:cxn ang="0">
                  <a:pos x="connsiteX2-5" y="connsiteY2-6"/>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H="1">
              <a:off x="6890326" y="2276872"/>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24021" y="3071529"/>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70496" y="2331300"/>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44143" y="4312501"/>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14457" y="5422843"/>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05079" y="4725144"/>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17948" y="3728654"/>
              <a:ext cx="8259097"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p:cNvSpPr/>
            <p:nvPr/>
          </p:nvSpPr>
          <p:spPr>
            <a:xfrm>
              <a:off x="609440" y="2555553"/>
              <a:ext cx="1596539" cy="2346203"/>
            </a:xfrm>
            <a:prstGeom prst="chevron">
              <a:avLst>
                <a:gd name="adj" fmla="val 22301"/>
              </a:avLst>
            </a:prstGeom>
            <a:solidFill>
              <a:srgbClr val="4593D3"/>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p:cNvGrpSpPr/>
            <p:nvPr/>
          </p:nvGrpSpPr>
          <p:grpSpPr>
            <a:xfrm>
              <a:off x="2738570" y="1205245"/>
              <a:ext cx="1897627" cy="534598"/>
              <a:chOff x="1900370" y="1205245"/>
              <a:chExt cx="1897627" cy="534598"/>
            </a:xfrm>
          </p:grpSpPr>
          <p:sp>
            <p:nvSpPr>
              <p:cNvPr id="39" name="Rectangle: Rounded Corners 38"/>
              <p:cNvSpPr/>
              <p:nvPr/>
            </p:nvSpPr>
            <p:spPr>
              <a:xfrm>
                <a:off x="1900370" y="1205245"/>
                <a:ext cx="1897627" cy="534598"/>
              </a:xfrm>
              <a:prstGeom prst="roundRect">
                <a:avLst>
                  <a:gd name="adj" fmla="val 2233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030522" y="1353332"/>
                <a:ext cx="1637323" cy="200352"/>
              </a:xfrm>
              <a:prstGeom prst="rect">
                <a:avLst/>
              </a:prstGeom>
              <a:noFill/>
            </p:spPr>
            <p:txBody>
              <a:bodyPr wrap="square" lIns="0" tIns="0" rIns="0" bIns="0" rtlCol="0" anchor="ctr">
                <a:noAutofit/>
              </a:bodyPr>
              <a:lstStyle/>
              <a:p>
                <a:pPr algn="ctr"/>
                <a:r>
                  <a:rPr lang="ro-RO" sz="1400" dirty="0">
                    <a:solidFill>
                      <a:schemeClr val="bg1"/>
                    </a:solidFill>
                  </a:rPr>
                  <a:t>Competențe manageriale</a:t>
                </a:r>
                <a:endParaRPr lang="en-US" sz="1400" dirty="0">
                  <a:solidFill>
                    <a:schemeClr val="bg1"/>
                  </a:solidFill>
                </a:endParaRPr>
              </a:p>
            </p:txBody>
          </p:sp>
        </p:grpSp>
        <p:grpSp>
          <p:nvGrpSpPr>
            <p:cNvPr id="3" name="Group 2"/>
            <p:cNvGrpSpPr/>
            <p:nvPr/>
          </p:nvGrpSpPr>
          <p:grpSpPr>
            <a:xfrm>
              <a:off x="7377704" y="1203899"/>
              <a:ext cx="1897627" cy="544307"/>
              <a:chOff x="7018476" y="1203899"/>
              <a:chExt cx="1897627" cy="544307"/>
            </a:xfrm>
          </p:grpSpPr>
          <p:sp>
            <p:nvSpPr>
              <p:cNvPr id="35" name="Rectangle: Rounded Corners 34"/>
              <p:cNvSpPr/>
              <p:nvPr/>
            </p:nvSpPr>
            <p:spPr>
              <a:xfrm>
                <a:off x="7018476" y="1203899"/>
                <a:ext cx="1897627" cy="544307"/>
              </a:xfrm>
              <a:prstGeom prst="roundRect">
                <a:avLst>
                  <a:gd name="adj" fmla="val 2233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48628" y="1341284"/>
                <a:ext cx="1637323" cy="200352"/>
              </a:xfrm>
              <a:prstGeom prst="rect">
                <a:avLst/>
              </a:prstGeom>
              <a:noFill/>
            </p:spPr>
            <p:txBody>
              <a:bodyPr wrap="square" lIns="0" tIns="0" rIns="0" bIns="0" rtlCol="0" anchor="ctr">
                <a:noAutofit/>
              </a:bodyPr>
              <a:lstStyle/>
              <a:p>
                <a:pPr algn="ctr"/>
                <a:r>
                  <a:rPr lang="ro-RO" sz="1400" dirty="0">
                    <a:solidFill>
                      <a:schemeClr val="bg1"/>
                    </a:solidFill>
                  </a:rPr>
                  <a:t>Perspectivă digitală</a:t>
                </a:r>
                <a:endParaRPr lang="en-US" sz="1400" dirty="0">
                  <a:solidFill>
                    <a:schemeClr val="bg1"/>
                  </a:solidFill>
                </a:endParaRPr>
              </a:p>
            </p:txBody>
          </p:sp>
        </p:grpSp>
        <p:grpSp>
          <p:nvGrpSpPr>
            <p:cNvPr id="9" name="Group 8"/>
            <p:cNvGrpSpPr/>
            <p:nvPr/>
          </p:nvGrpSpPr>
          <p:grpSpPr>
            <a:xfrm>
              <a:off x="2738570" y="5818277"/>
              <a:ext cx="1897627" cy="556122"/>
              <a:chOff x="1900370" y="5818277"/>
              <a:chExt cx="1897627" cy="556122"/>
            </a:xfrm>
          </p:grpSpPr>
          <p:sp>
            <p:nvSpPr>
              <p:cNvPr id="40" name="Rectangle: Rounded Corners 39"/>
              <p:cNvSpPr/>
              <p:nvPr/>
            </p:nvSpPr>
            <p:spPr>
              <a:xfrm>
                <a:off x="1900370" y="5818277"/>
                <a:ext cx="1897627" cy="556122"/>
              </a:xfrm>
              <a:prstGeom prst="roundRect">
                <a:avLst>
                  <a:gd name="adj" fmla="val 223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030522" y="5984109"/>
                <a:ext cx="1637323" cy="200352"/>
              </a:xfrm>
              <a:prstGeom prst="rect">
                <a:avLst/>
              </a:prstGeom>
              <a:noFill/>
            </p:spPr>
            <p:txBody>
              <a:bodyPr wrap="square" lIns="0" tIns="0" rIns="0" bIns="0" rtlCol="0" anchor="ctr">
                <a:noAutofit/>
              </a:bodyPr>
              <a:lstStyle/>
              <a:p>
                <a:pPr algn="ctr"/>
                <a:r>
                  <a:rPr lang="ro-RO" sz="1400" dirty="0">
                    <a:solidFill>
                      <a:schemeClr val="bg1"/>
                    </a:solidFill>
                  </a:rPr>
                  <a:t>Administrație publică eficientă</a:t>
                </a:r>
                <a:endParaRPr lang="en-US" sz="1400" dirty="0">
                  <a:solidFill>
                    <a:schemeClr val="bg1"/>
                  </a:solidFill>
                </a:endParaRPr>
              </a:p>
            </p:txBody>
          </p:sp>
        </p:grpSp>
        <p:grpSp>
          <p:nvGrpSpPr>
            <p:cNvPr id="5" name="Group 4"/>
            <p:cNvGrpSpPr/>
            <p:nvPr/>
          </p:nvGrpSpPr>
          <p:grpSpPr>
            <a:xfrm>
              <a:off x="7377704" y="5818278"/>
              <a:ext cx="1897627" cy="556125"/>
              <a:chOff x="7018476" y="5818278"/>
              <a:chExt cx="1897627" cy="556125"/>
            </a:xfrm>
          </p:grpSpPr>
          <p:sp>
            <p:nvSpPr>
              <p:cNvPr id="36" name="Rectangle: Rounded Corners 35"/>
              <p:cNvSpPr/>
              <p:nvPr/>
            </p:nvSpPr>
            <p:spPr>
              <a:xfrm>
                <a:off x="7018476" y="5818278"/>
                <a:ext cx="1897627" cy="556125"/>
              </a:xfrm>
              <a:prstGeom prst="roundRect">
                <a:avLst>
                  <a:gd name="adj" fmla="val 2233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148628" y="6004734"/>
                <a:ext cx="1637323" cy="200352"/>
              </a:xfrm>
              <a:prstGeom prst="rect">
                <a:avLst/>
              </a:prstGeom>
              <a:noFill/>
            </p:spPr>
            <p:txBody>
              <a:bodyPr wrap="square" lIns="0" tIns="0" rIns="0" bIns="0" rtlCol="0" anchor="ctr">
                <a:noAutofit/>
              </a:bodyPr>
              <a:lstStyle/>
              <a:p>
                <a:pPr algn="ctr"/>
                <a:r>
                  <a:rPr lang="ro-RO" sz="1400" dirty="0"/>
                  <a:t>Valoarea adăugată în informatizare</a:t>
                </a:r>
                <a:endParaRPr lang="en-US" sz="1400" dirty="0"/>
              </a:p>
            </p:txBody>
          </p:sp>
        </p:grpSp>
        <p:sp>
          <p:nvSpPr>
            <p:cNvPr id="48" name="Rectangle 47"/>
            <p:cNvSpPr/>
            <p:nvPr/>
          </p:nvSpPr>
          <p:spPr>
            <a:xfrm>
              <a:off x="1065427" y="3290147"/>
              <a:ext cx="936104" cy="877014"/>
            </a:xfrm>
            <a:prstGeom prst="rect">
              <a:avLst/>
            </a:prstGeom>
          </p:spPr>
          <p:txBody>
            <a:bodyPr wrap="square" lIns="0" tIns="0" rIns="0" bIns="0" anchor="ctr">
              <a:noAutofit/>
            </a:bodyPr>
            <a:lstStyle/>
            <a:p>
              <a:pPr algn="ctr"/>
              <a:r>
                <a:rPr lang="ro-RO" sz="1400" dirty="0">
                  <a:solidFill>
                    <a:schemeClr val="tx1">
                      <a:lumMod val="85000"/>
                      <a:lumOff val="15000"/>
                    </a:schemeClr>
                  </a:solidFill>
                  <a:ea typeface="Open Sans" panose="020B0606030504020204" pitchFamily="34" charset="0"/>
                  <a:cs typeface="Open Sans" panose="020B0606030504020204" pitchFamily="34" charset="0"/>
                </a:rPr>
                <a:t>Cursuri de formare funcționari cu rol de conducere</a:t>
              </a:r>
              <a:r>
                <a:rPr lang="en-IN" sz="1400" dirty="0">
                  <a:solidFill>
                    <a:schemeClr val="tx1">
                      <a:lumMod val="85000"/>
                      <a:lumOff val="15000"/>
                    </a:schemeClr>
                  </a:solidFill>
                  <a:ea typeface="Open Sans" panose="020B0606030504020204" pitchFamily="34" charset="0"/>
                  <a:cs typeface="Open Sans" panose="020B0606030504020204" pitchFamily="34" charset="0"/>
                </a:rPr>
                <a:t> </a:t>
              </a:r>
              <a:endParaRPr lang="en-IN" sz="1400" dirty="0">
                <a:solidFill>
                  <a:schemeClr val="tx1">
                    <a:lumMod val="85000"/>
                    <a:lumOff val="15000"/>
                  </a:schemeClr>
                </a:solidFill>
                <a:ea typeface="Open Sans" panose="020B0606030504020204" pitchFamily="34" charset="0"/>
                <a:cs typeface="Open Sans" panose="020B0606030504020204" pitchFamily="34" charset="0"/>
              </a:endParaRPr>
            </a:p>
          </p:txBody>
        </p:sp>
        <p:grpSp>
          <p:nvGrpSpPr>
            <p:cNvPr id="6" name="Group 5"/>
            <p:cNvGrpSpPr/>
            <p:nvPr/>
          </p:nvGrpSpPr>
          <p:grpSpPr>
            <a:xfrm>
              <a:off x="5077445" y="1205245"/>
              <a:ext cx="1897627" cy="5169155"/>
              <a:chOff x="4449114" y="1205245"/>
              <a:chExt cx="1897627" cy="5169155"/>
            </a:xfrm>
          </p:grpSpPr>
          <p:sp>
            <p:nvSpPr>
              <p:cNvPr id="37" name="Rectangle: Rounded Corners 36"/>
              <p:cNvSpPr/>
              <p:nvPr/>
            </p:nvSpPr>
            <p:spPr>
              <a:xfrm>
                <a:off x="4449114" y="1205245"/>
                <a:ext cx="1897627" cy="544307"/>
              </a:xfrm>
              <a:prstGeom prst="roundRect">
                <a:avLst>
                  <a:gd name="adj" fmla="val 2233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a:off x="4449114" y="5818276"/>
                <a:ext cx="1897627" cy="556124"/>
              </a:xfrm>
              <a:prstGeom prst="roundRect">
                <a:avLst>
                  <a:gd name="adj" fmla="val 22330"/>
                </a:avLst>
              </a:prstGeom>
              <a:solidFill>
                <a:srgbClr val="E4B5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579266" y="1345793"/>
                <a:ext cx="1637323" cy="200352"/>
              </a:xfrm>
              <a:prstGeom prst="rect">
                <a:avLst/>
              </a:prstGeom>
              <a:noFill/>
            </p:spPr>
            <p:txBody>
              <a:bodyPr wrap="square" lIns="0" tIns="0" rIns="0" bIns="0" rtlCol="0" anchor="ctr">
                <a:noAutofit/>
              </a:bodyPr>
              <a:lstStyle/>
              <a:p>
                <a:pPr algn="ctr"/>
                <a:r>
                  <a:rPr lang="ro-RO" sz="1400" dirty="0"/>
                  <a:t>Competențe de leadership</a:t>
                </a:r>
                <a:endParaRPr lang="en-US" sz="1400" dirty="0"/>
              </a:p>
            </p:txBody>
          </p:sp>
          <p:sp>
            <p:nvSpPr>
              <p:cNvPr id="45" name="TextBox 44"/>
              <p:cNvSpPr txBox="1"/>
              <p:nvPr/>
            </p:nvSpPr>
            <p:spPr>
              <a:xfrm>
                <a:off x="4579266" y="6001495"/>
                <a:ext cx="1637323" cy="165580"/>
              </a:xfrm>
              <a:prstGeom prst="rect">
                <a:avLst/>
              </a:prstGeom>
              <a:noFill/>
            </p:spPr>
            <p:txBody>
              <a:bodyPr wrap="square" lIns="0" tIns="0" rIns="0" bIns="0" rtlCol="0" anchor="ctr">
                <a:noAutofit/>
              </a:bodyPr>
              <a:lstStyle/>
              <a:p>
                <a:pPr algn="ctr"/>
                <a:r>
                  <a:rPr lang="ro-RO" sz="1400" dirty="0"/>
                  <a:t>Reziliență în administrația publică</a:t>
                </a:r>
                <a:endParaRPr lang="en-US" sz="1400" dirty="0"/>
              </a:p>
            </p:txBody>
          </p:sp>
        </p:grpSp>
        <p:cxnSp>
          <p:nvCxnSpPr>
            <p:cNvPr id="18" name="Straight Connector 17"/>
            <p:cNvCxnSpPr/>
            <p:nvPr/>
          </p:nvCxnSpPr>
          <p:spPr>
            <a:xfrm flipH="1">
              <a:off x="2886047" y="4729834"/>
              <a:ext cx="288032" cy="86409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26573" y="4315371"/>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508240" y="4213771"/>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05253" y="2276568"/>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76752" y="1765691"/>
              <a:ext cx="171985" cy="5127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9916884" y="2201575"/>
              <a:ext cx="1736938" cy="3054158"/>
              <a:chOff x="9916884" y="2201575"/>
              <a:chExt cx="1736938" cy="3054158"/>
            </a:xfrm>
          </p:grpSpPr>
          <p:sp>
            <p:nvSpPr>
              <p:cNvPr id="19" name="Isosceles Triangle 18"/>
              <p:cNvSpPr/>
              <p:nvPr/>
            </p:nvSpPr>
            <p:spPr>
              <a:xfrm rot="5400000">
                <a:off x="9258274" y="2860185"/>
                <a:ext cx="3054158" cy="1736938"/>
              </a:xfrm>
              <a:prstGeom prst="triangle">
                <a:avLst/>
              </a:prstGeom>
              <a:solidFill>
                <a:srgbClr val="134074"/>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9973902" y="3290147"/>
                <a:ext cx="1303868" cy="877014"/>
              </a:xfrm>
              <a:prstGeom prst="rect">
                <a:avLst/>
              </a:prstGeom>
            </p:spPr>
            <p:txBody>
              <a:bodyPr wrap="square" lIns="0" tIns="0" rIns="0" bIns="0" anchor="ctr">
                <a:noAutofit/>
              </a:bodyPr>
              <a:lstStyle/>
              <a:p>
                <a:pPr algn="ctr"/>
                <a:r>
                  <a:rPr lang="ro-RO" sz="1400" b="1" dirty="0">
                    <a:solidFill>
                      <a:schemeClr val="bg1"/>
                    </a:solidFill>
                    <a:ea typeface="Open Sans" panose="020B0606030504020204" pitchFamily="34" charset="0"/>
                    <a:cs typeface="Open Sans" panose="020B0606030504020204" pitchFamily="34" charset="0"/>
                  </a:rPr>
                  <a:t>Valoarea adăugată în economie</a:t>
                </a:r>
                <a:endParaRPr lang="en-IN" sz="1400" b="1" dirty="0">
                  <a:solidFill>
                    <a:schemeClr val="bg1"/>
                  </a:solidFill>
                  <a:ea typeface="Open Sans" panose="020B0606030504020204" pitchFamily="34" charset="0"/>
                  <a:cs typeface="Open Sans" panose="020B0606030504020204" pitchFamily="34" charset="0"/>
                </a:endParaRPr>
              </a:p>
            </p:txBody>
          </p:sp>
        </p:grpSp>
        <p:sp>
          <p:nvSpPr>
            <p:cNvPr id="33" name="Diamond 32"/>
            <p:cNvSpPr/>
            <p:nvPr/>
          </p:nvSpPr>
          <p:spPr>
            <a:xfrm>
              <a:off x="4309223"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619093"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8951304"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3599480" y="3861702"/>
              <a:ext cx="288032" cy="86409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185032" y="2323689"/>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45179" y="1817454"/>
              <a:ext cx="171985" cy="5127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17308997">
              <a:off x="6807980" y="4403375"/>
              <a:ext cx="1244080" cy="419900"/>
            </a:xfrm>
            <a:prstGeom prst="rect">
              <a:avLst/>
            </a:prstGeom>
          </p:spPr>
          <p:txBody>
            <a:bodyPr wrap="square" lIns="0" tIns="0" rIns="0" bIns="0" anchor="ctr">
              <a:noAutofit/>
            </a:bodyPr>
            <a:lstStyle/>
            <a:p>
              <a:pPr algn="ctr"/>
              <a:r>
                <a:rPr lang="ro-RO" sz="1200" dirty="0">
                  <a:solidFill>
                    <a:schemeClr val="tx1">
                      <a:lumMod val="85000"/>
                      <a:lumOff val="15000"/>
                    </a:schemeClr>
                  </a:solidFill>
                  <a:ea typeface="Open Sans" panose="020B0606030504020204" pitchFamily="34" charset="0"/>
                  <a:cs typeface="Open Sans" panose="020B0606030504020204" pitchFamily="34" charset="0"/>
                </a:rPr>
                <a:t>Creșterea indicelui DESI</a:t>
              </a:r>
              <a:r>
                <a:rPr lang="en-IN" sz="1200" dirty="0">
                  <a:solidFill>
                    <a:schemeClr val="tx1">
                      <a:lumMod val="85000"/>
                      <a:lumOff val="15000"/>
                    </a:schemeClr>
                  </a:solidFill>
                  <a:ea typeface="Open Sans" panose="020B0606030504020204" pitchFamily="34" charset="0"/>
                  <a:cs typeface="Open Sans" panose="020B0606030504020204" pitchFamily="34" charset="0"/>
                </a:rPr>
                <a:t> </a:t>
              </a:r>
              <a:endParaRPr lang="en-IN" sz="12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55" name="TextBox 54"/>
            <p:cNvSpPr txBox="1"/>
            <p:nvPr/>
          </p:nvSpPr>
          <p:spPr>
            <a:xfrm>
              <a:off x="6805722" y="5476632"/>
              <a:ext cx="1637323" cy="200352"/>
            </a:xfrm>
            <a:prstGeom prst="rect">
              <a:avLst/>
            </a:prstGeom>
            <a:noFill/>
          </p:spPr>
          <p:txBody>
            <a:bodyPr wrap="square" lIns="0" tIns="0" rIns="0" bIns="0" rtlCol="0" anchor="ctr">
              <a:noAutofit/>
            </a:bodyPr>
            <a:lstStyle/>
            <a:p>
              <a:pPr algn="ctr"/>
              <a:r>
                <a:rPr lang="ro-RO" sz="1200" b="1" dirty="0">
                  <a:solidFill>
                    <a:schemeClr val="tx1">
                      <a:lumMod val="85000"/>
                      <a:lumOff val="15000"/>
                    </a:schemeClr>
                  </a:solidFill>
                </a:rPr>
                <a:t>Digitalizare</a:t>
              </a:r>
              <a:endParaRPr lang="en-US" sz="1200" b="1" dirty="0">
                <a:solidFill>
                  <a:schemeClr val="tx1">
                    <a:lumMod val="85000"/>
                    <a:lumOff val="15000"/>
                  </a:schemeClr>
                </a:solidFill>
              </a:endParaRPr>
            </a:p>
          </p:txBody>
        </p:sp>
        <p:sp>
          <p:nvSpPr>
            <p:cNvPr id="56" name="TextBox 55"/>
            <p:cNvSpPr txBox="1"/>
            <p:nvPr/>
          </p:nvSpPr>
          <p:spPr>
            <a:xfrm>
              <a:off x="4833034" y="4018713"/>
              <a:ext cx="1637323" cy="200352"/>
            </a:xfrm>
            <a:prstGeom prst="rect">
              <a:avLst/>
            </a:prstGeom>
            <a:noFill/>
          </p:spPr>
          <p:txBody>
            <a:bodyPr wrap="square" lIns="0" tIns="0" rIns="0" bIns="0" rtlCol="0" anchor="ctr">
              <a:noAutofit/>
            </a:bodyPr>
            <a:lstStyle/>
            <a:p>
              <a:pPr algn="ctr"/>
              <a:r>
                <a:rPr lang="ro-RO" sz="1200" b="1" dirty="0">
                  <a:solidFill>
                    <a:schemeClr val="tx1">
                      <a:lumMod val="85000"/>
                      <a:lumOff val="15000"/>
                    </a:schemeClr>
                  </a:solidFill>
                </a:rPr>
                <a:t>Scăderea externalizărilor</a:t>
              </a:r>
              <a:endParaRPr lang="en-US" sz="1200" b="1" dirty="0">
                <a:solidFill>
                  <a:schemeClr val="tx1">
                    <a:lumMod val="85000"/>
                    <a:lumOff val="15000"/>
                  </a:schemeClr>
                </a:solidFill>
              </a:endParaRPr>
            </a:p>
          </p:txBody>
        </p:sp>
        <p:sp>
          <p:nvSpPr>
            <p:cNvPr id="57" name="TextBox 56"/>
            <p:cNvSpPr txBox="1"/>
            <p:nvPr/>
          </p:nvSpPr>
          <p:spPr>
            <a:xfrm>
              <a:off x="4824522" y="3139832"/>
              <a:ext cx="1637323" cy="200352"/>
            </a:xfrm>
            <a:prstGeom prst="rect">
              <a:avLst/>
            </a:prstGeom>
            <a:noFill/>
          </p:spPr>
          <p:txBody>
            <a:bodyPr wrap="square" lIns="0" tIns="0" rIns="0" bIns="0" rtlCol="0" anchor="ctr">
              <a:noAutofit/>
            </a:bodyPr>
            <a:lstStyle/>
            <a:p>
              <a:pPr algn="ctr"/>
              <a:r>
                <a:rPr lang="ro-RO" sz="1200" b="1" dirty="0">
                  <a:solidFill>
                    <a:schemeClr val="tx1">
                      <a:lumMod val="85000"/>
                      <a:lumOff val="15000"/>
                    </a:schemeClr>
                  </a:solidFill>
                </a:rPr>
                <a:t>Retenție de personal</a:t>
              </a:r>
              <a:endParaRPr lang="en-US" sz="1200" b="1" dirty="0">
                <a:solidFill>
                  <a:schemeClr val="tx1">
                    <a:lumMod val="85000"/>
                    <a:lumOff val="15000"/>
                  </a:schemeClr>
                </a:solidFill>
              </a:endParaRPr>
            </a:p>
          </p:txBody>
        </p:sp>
        <p:sp>
          <p:nvSpPr>
            <p:cNvPr id="58" name="TextBox 57"/>
            <p:cNvSpPr txBox="1"/>
            <p:nvPr/>
          </p:nvSpPr>
          <p:spPr>
            <a:xfrm>
              <a:off x="2267273" y="4422134"/>
              <a:ext cx="1320828" cy="200352"/>
            </a:xfrm>
            <a:prstGeom prst="rect">
              <a:avLst/>
            </a:prstGeom>
            <a:noFill/>
          </p:spPr>
          <p:txBody>
            <a:bodyPr wrap="square" lIns="0" tIns="0" rIns="0" bIns="0" rtlCol="0" anchor="ctr">
              <a:noAutofit/>
            </a:bodyPr>
            <a:lstStyle/>
            <a:p>
              <a:pPr algn="ctr"/>
              <a:r>
                <a:rPr lang="ro-RO" sz="1200" b="1" dirty="0">
                  <a:solidFill>
                    <a:schemeClr val="tx1">
                      <a:lumMod val="85000"/>
                      <a:lumOff val="15000"/>
                    </a:schemeClr>
                  </a:solidFill>
                </a:rPr>
                <a:t>Scade povara administrativă</a:t>
              </a:r>
              <a:endParaRPr lang="en-US" sz="1200" b="1" dirty="0">
                <a:solidFill>
                  <a:schemeClr val="tx1">
                    <a:lumMod val="85000"/>
                    <a:lumOff val="15000"/>
                  </a:schemeClr>
                </a:solidFill>
              </a:endParaRPr>
            </a:p>
          </p:txBody>
        </p:sp>
        <p:sp>
          <p:nvSpPr>
            <p:cNvPr id="59" name="TextBox 58"/>
            <p:cNvSpPr txBox="1"/>
            <p:nvPr/>
          </p:nvSpPr>
          <p:spPr>
            <a:xfrm>
              <a:off x="2743200" y="2089607"/>
              <a:ext cx="1060005" cy="200352"/>
            </a:xfrm>
            <a:prstGeom prst="rect">
              <a:avLst/>
            </a:prstGeom>
            <a:noFill/>
          </p:spPr>
          <p:txBody>
            <a:bodyPr wrap="square" lIns="0" tIns="0" rIns="0" bIns="0" rtlCol="0" anchor="ctr">
              <a:noAutofit/>
            </a:bodyPr>
            <a:lstStyle/>
            <a:p>
              <a:pPr algn="ctr"/>
              <a:r>
                <a:rPr lang="ro-RO" sz="1200" b="1" dirty="0">
                  <a:solidFill>
                    <a:schemeClr val="tx1">
                      <a:lumMod val="85000"/>
                      <a:lumOff val="15000"/>
                    </a:schemeClr>
                  </a:solidFill>
                </a:rPr>
                <a:t>Eficientizare</a:t>
              </a:r>
              <a:endParaRPr lang="en-US" sz="1200" b="1" dirty="0">
                <a:solidFill>
                  <a:schemeClr val="tx1">
                    <a:lumMod val="85000"/>
                    <a:lumOff val="15000"/>
                  </a:schemeClr>
                </a:solidFill>
              </a:endParaRPr>
            </a:p>
          </p:txBody>
        </p:sp>
        <p:sp>
          <p:nvSpPr>
            <p:cNvPr id="60" name="TextBox 59"/>
            <p:cNvSpPr txBox="1"/>
            <p:nvPr/>
          </p:nvSpPr>
          <p:spPr>
            <a:xfrm>
              <a:off x="7324627" y="2023620"/>
              <a:ext cx="1060005" cy="200352"/>
            </a:xfrm>
            <a:prstGeom prst="rect">
              <a:avLst/>
            </a:prstGeom>
            <a:noFill/>
          </p:spPr>
          <p:txBody>
            <a:bodyPr wrap="square" lIns="0" tIns="0" rIns="0" bIns="0" rtlCol="0" anchor="ctr">
              <a:noAutofit/>
            </a:bodyPr>
            <a:lstStyle/>
            <a:p>
              <a:pPr algn="ctr"/>
              <a:r>
                <a:rPr lang="ro-RO" sz="1200" b="1" dirty="0">
                  <a:solidFill>
                    <a:schemeClr val="tx1">
                      <a:lumMod val="85000"/>
                      <a:lumOff val="15000"/>
                    </a:schemeClr>
                  </a:solidFill>
                </a:rPr>
                <a:t>Simplificare</a:t>
              </a:r>
              <a:endParaRPr lang="en-US" sz="1200" b="1" dirty="0">
                <a:solidFill>
                  <a:schemeClr val="tx1">
                    <a:lumMod val="85000"/>
                    <a:lumOff val="15000"/>
                  </a:schemeClr>
                </a:solidFill>
              </a:endParaRPr>
            </a:p>
          </p:txBody>
        </p:sp>
        <p:sp>
          <p:nvSpPr>
            <p:cNvPr id="62" name="Rectangle 61"/>
            <p:cNvSpPr/>
            <p:nvPr/>
          </p:nvSpPr>
          <p:spPr>
            <a:xfrm rot="17308997">
              <a:off x="5024391" y="4752166"/>
              <a:ext cx="1244080" cy="419900"/>
            </a:xfrm>
            <a:prstGeom prst="rect">
              <a:avLst/>
            </a:prstGeom>
          </p:spPr>
          <p:txBody>
            <a:bodyPr wrap="square" lIns="0" tIns="0" rIns="0" bIns="0" anchor="ctr">
              <a:noAutofit/>
            </a:bodyPr>
            <a:lstStyle/>
            <a:p>
              <a:r>
                <a:rPr lang="ro-RO" sz="1200" dirty="0">
                  <a:solidFill>
                    <a:schemeClr val="tx1">
                      <a:lumMod val="85000"/>
                      <a:lumOff val="15000"/>
                    </a:schemeClr>
                  </a:solidFill>
                  <a:ea typeface="Open Sans" panose="020B0606030504020204" pitchFamily="34" charset="0"/>
                  <a:cs typeface="Open Sans" panose="020B0606030504020204" pitchFamily="34" charset="0"/>
                </a:rPr>
                <a:t>Angajare de personal specializat IT</a:t>
              </a:r>
              <a:r>
                <a:rPr lang="en-IN" sz="1200" dirty="0">
                  <a:solidFill>
                    <a:schemeClr val="tx1">
                      <a:lumMod val="85000"/>
                      <a:lumOff val="15000"/>
                    </a:schemeClr>
                  </a:solidFill>
                  <a:ea typeface="Open Sans" panose="020B0606030504020204" pitchFamily="34" charset="0"/>
                  <a:cs typeface="Open Sans" panose="020B0606030504020204" pitchFamily="34" charset="0"/>
                </a:rPr>
                <a:t> </a:t>
              </a:r>
              <a:endParaRPr lang="en-IN" sz="12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63" name="Rectangle 62"/>
            <p:cNvSpPr/>
            <p:nvPr/>
          </p:nvSpPr>
          <p:spPr>
            <a:xfrm rot="4291003" flipH="1">
              <a:off x="6802922" y="2790554"/>
              <a:ext cx="1244080" cy="349596"/>
            </a:xfrm>
            <a:prstGeom prst="rect">
              <a:avLst/>
            </a:prstGeom>
          </p:spPr>
          <p:txBody>
            <a:bodyPr wrap="square" lIns="0" tIns="0" rIns="0" bIns="0" anchor="ctr">
              <a:noAutofit/>
            </a:bodyPr>
            <a:lstStyle/>
            <a:p>
              <a:pPr algn="ctr"/>
              <a:r>
                <a:rPr lang="ro-RO" sz="1200" dirty="0">
                  <a:solidFill>
                    <a:schemeClr val="tx1">
                      <a:lumMod val="85000"/>
                      <a:lumOff val="15000"/>
                    </a:schemeClr>
                  </a:solidFill>
                  <a:ea typeface="Open Sans" panose="020B0606030504020204" pitchFamily="34" charset="0"/>
                  <a:cs typeface="Open Sans" panose="020B0606030504020204" pitchFamily="34" charset="0"/>
                </a:rPr>
                <a:t>Accesibilitate</a:t>
              </a:r>
              <a:r>
                <a:rPr lang="en-IN" sz="1200" dirty="0">
                  <a:solidFill>
                    <a:schemeClr val="tx1">
                      <a:lumMod val="85000"/>
                      <a:lumOff val="15000"/>
                    </a:schemeClr>
                  </a:solidFill>
                  <a:ea typeface="Open Sans" panose="020B0606030504020204" pitchFamily="34" charset="0"/>
                  <a:cs typeface="Open Sans" panose="020B0606030504020204" pitchFamily="34" charset="0"/>
                </a:rPr>
                <a:t> </a:t>
              </a:r>
              <a:endParaRPr lang="en-IN" sz="12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64" name="Rectangle 63"/>
            <p:cNvSpPr/>
            <p:nvPr/>
          </p:nvSpPr>
          <p:spPr>
            <a:xfrm rot="4291003" flipH="1">
              <a:off x="4312469" y="2169963"/>
              <a:ext cx="1182881" cy="419900"/>
            </a:xfrm>
            <a:prstGeom prst="rect">
              <a:avLst/>
            </a:prstGeom>
          </p:spPr>
          <p:txBody>
            <a:bodyPr wrap="square" lIns="0" tIns="0" rIns="0" bIns="0" anchor="ctr">
              <a:noAutofit/>
            </a:bodyPr>
            <a:lstStyle/>
            <a:p>
              <a:r>
                <a:rPr lang="ro-RO" sz="1200" dirty="0">
                  <a:solidFill>
                    <a:schemeClr val="tx1">
                      <a:lumMod val="85000"/>
                      <a:lumOff val="15000"/>
                    </a:schemeClr>
                  </a:solidFill>
                  <a:ea typeface="Open Sans" panose="020B0606030504020204" pitchFamily="34" charset="0"/>
                  <a:cs typeface="Open Sans" panose="020B0606030504020204" pitchFamily="34" charset="0"/>
                </a:rPr>
                <a:t>Creșterea calității mediului de lucru</a:t>
              </a:r>
              <a:r>
                <a:rPr lang="en-IN" sz="1200" dirty="0">
                  <a:solidFill>
                    <a:schemeClr val="tx1">
                      <a:lumMod val="85000"/>
                      <a:lumOff val="15000"/>
                    </a:schemeClr>
                  </a:solidFill>
                  <a:ea typeface="Open Sans" panose="020B0606030504020204" pitchFamily="34" charset="0"/>
                  <a:cs typeface="Open Sans" panose="020B0606030504020204" pitchFamily="34" charset="0"/>
                </a:rPr>
                <a:t> </a:t>
              </a:r>
              <a:endParaRPr lang="en-IN" sz="1200" dirty="0">
                <a:solidFill>
                  <a:schemeClr val="tx1">
                    <a:lumMod val="85000"/>
                    <a:lumOff val="15000"/>
                  </a:schemeClr>
                </a:solidFill>
                <a:ea typeface="Open Sans" panose="020B0606030504020204" pitchFamily="34" charset="0"/>
                <a:cs typeface="Open Sans" panose="020B0606030504020204" pitchFamily="34" charset="0"/>
              </a:endParaRPr>
            </a:p>
          </p:txBody>
        </p:sp>
        <p:cxnSp>
          <p:nvCxnSpPr>
            <p:cNvPr id="30" name="Straight Connector 29"/>
            <p:cNvCxnSpPr/>
            <p:nvPr/>
          </p:nvCxnSpPr>
          <p:spPr>
            <a:xfrm>
              <a:off x="5043100" y="1734532"/>
              <a:ext cx="447979" cy="133568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rot="4291003" flipH="1">
              <a:off x="2493096" y="2829839"/>
              <a:ext cx="1182881" cy="419900"/>
            </a:xfrm>
            <a:prstGeom prst="rect">
              <a:avLst/>
            </a:prstGeom>
          </p:spPr>
          <p:txBody>
            <a:bodyPr wrap="square" lIns="0" tIns="0" rIns="0" bIns="0" anchor="ctr">
              <a:noAutofit/>
            </a:bodyPr>
            <a:lstStyle/>
            <a:p>
              <a:pPr algn="ctr"/>
              <a:r>
                <a:rPr lang="ro-RO" sz="1200" dirty="0">
                  <a:solidFill>
                    <a:schemeClr val="tx1">
                      <a:lumMod val="85000"/>
                      <a:lumOff val="15000"/>
                    </a:schemeClr>
                  </a:solidFill>
                  <a:ea typeface="Open Sans" panose="020B0606030504020204" pitchFamily="34" charset="0"/>
                  <a:cs typeface="Open Sans" panose="020B0606030504020204" pitchFamily="34" charset="0"/>
                </a:rPr>
                <a:t>Productivitate ridicată a muncii</a:t>
              </a:r>
              <a:endParaRPr lang="en-IN" sz="12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68" name="Rectangle 67"/>
            <p:cNvSpPr/>
            <p:nvPr/>
          </p:nvSpPr>
          <p:spPr>
            <a:xfrm rot="17308997">
              <a:off x="2268370" y="4969419"/>
              <a:ext cx="845581" cy="419900"/>
            </a:xfrm>
            <a:prstGeom prst="rect">
              <a:avLst/>
            </a:prstGeom>
          </p:spPr>
          <p:txBody>
            <a:bodyPr wrap="square" lIns="0" tIns="0" rIns="0" bIns="0" anchor="ctr">
              <a:noAutofit/>
            </a:bodyPr>
            <a:lstStyle/>
            <a:p>
              <a:r>
                <a:rPr lang="ro-RO" sz="1200" dirty="0">
                  <a:solidFill>
                    <a:schemeClr val="tx1">
                      <a:lumMod val="85000"/>
                      <a:lumOff val="15000"/>
                    </a:schemeClr>
                  </a:solidFill>
                  <a:ea typeface="Open Sans" panose="020B0606030504020204" pitchFamily="34" charset="0"/>
                  <a:cs typeface="Open Sans" panose="020B0606030504020204" pitchFamily="34" charset="0"/>
                </a:rPr>
                <a:t>Dinamică economică pozitivă</a:t>
              </a:r>
              <a:endParaRPr lang="en-IN" sz="1200" dirty="0">
                <a:solidFill>
                  <a:schemeClr val="tx1">
                    <a:lumMod val="85000"/>
                    <a:lumOff val="15000"/>
                  </a:schemeClr>
                </a:solidFill>
                <a:ea typeface="Open Sans" panose="020B0606030504020204" pitchFamily="34" charset="0"/>
                <a:cs typeface="Open Sans" panose="020B0606030504020204" pitchFamily="34" charset="0"/>
              </a:endParaRPr>
            </a:p>
          </p:txBody>
        </p:sp>
        <p:grpSp>
          <p:nvGrpSpPr>
            <p:cNvPr id="73" name="Group 72"/>
            <p:cNvGrpSpPr/>
            <p:nvPr/>
          </p:nvGrpSpPr>
          <p:grpSpPr>
            <a:xfrm>
              <a:off x="2947536" y="4048677"/>
              <a:ext cx="878870" cy="221632"/>
              <a:chOff x="2947536" y="4048677"/>
              <a:chExt cx="878870" cy="221632"/>
            </a:xfrm>
          </p:grpSpPr>
          <p:sp>
            <p:nvSpPr>
              <p:cNvPr id="70" name="TextBox 69"/>
              <p:cNvSpPr txBox="1"/>
              <p:nvPr/>
            </p:nvSpPr>
            <p:spPr>
              <a:xfrm>
                <a:off x="2998068" y="4069957"/>
                <a:ext cx="71774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Timp redus</a:t>
                </a:r>
                <a:endParaRPr lang="en-US" sz="1100" dirty="0">
                  <a:solidFill>
                    <a:schemeClr val="tx1">
                      <a:lumMod val="85000"/>
                      <a:lumOff val="15000"/>
                    </a:schemeClr>
                  </a:solidFill>
                </a:endParaRPr>
              </a:p>
            </p:txBody>
          </p:sp>
          <p:cxnSp>
            <p:nvCxnSpPr>
              <p:cNvPr id="72" name="Straight Connector 71"/>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4615283" y="4617173"/>
              <a:ext cx="71774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Optimizarea sarcinilor</a:t>
              </a:r>
              <a:endParaRPr lang="en-US" sz="1100" dirty="0">
                <a:solidFill>
                  <a:schemeClr val="tx1">
                    <a:lumMod val="85000"/>
                    <a:lumOff val="15000"/>
                  </a:schemeClr>
                </a:solidFill>
              </a:endParaRPr>
            </a:p>
          </p:txBody>
        </p:sp>
        <p:cxnSp>
          <p:nvCxnSpPr>
            <p:cNvPr id="76" name="Straight Connector 75"/>
            <p:cNvCxnSpPr/>
            <p:nvPr/>
          </p:nvCxnSpPr>
          <p:spPr>
            <a:xfrm flipH="1">
              <a:off x="4563705" y="4558881"/>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449952" y="5148424"/>
              <a:ext cx="71774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Scăderea stresului</a:t>
              </a:r>
              <a:endParaRPr lang="en-US" sz="1100" dirty="0">
                <a:solidFill>
                  <a:schemeClr val="tx1">
                    <a:lumMod val="85000"/>
                    <a:lumOff val="15000"/>
                  </a:schemeClr>
                </a:solidFill>
              </a:endParaRPr>
            </a:p>
          </p:txBody>
        </p:sp>
        <p:cxnSp>
          <p:nvCxnSpPr>
            <p:cNvPr id="79" name="Straight Connector 78"/>
            <p:cNvCxnSpPr/>
            <p:nvPr/>
          </p:nvCxnSpPr>
          <p:spPr>
            <a:xfrm flipH="1">
              <a:off x="4398960" y="5083150"/>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7658081" y="2700167"/>
              <a:ext cx="878870" cy="221632"/>
              <a:chOff x="2947536" y="4048677"/>
              <a:chExt cx="878870" cy="221632"/>
            </a:xfrm>
          </p:grpSpPr>
          <p:sp>
            <p:nvSpPr>
              <p:cNvPr id="81" name="TextBox 80"/>
              <p:cNvSpPr txBox="1"/>
              <p:nvPr/>
            </p:nvSpPr>
            <p:spPr>
              <a:xfrm>
                <a:off x="2998068" y="4069957"/>
                <a:ext cx="82833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Transparență</a:t>
                </a:r>
                <a:endParaRPr lang="en-US" sz="1100" dirty="0">
                  <a:solidFill>
                    <a:schemeClr val="tx1">
                      <a:lumMod val="85000"/>
                      <a:lumOff val="15000"/>
                    </a:schemeClr>
                  </a:solidFill>
                </a:endParaRPr>
              </a:p>
            </p:txBody>
          </p:sp>
          <p:cxnSp>
            <p:nvCxnSpPr>
              <p:cNvPr id="82" name="Straight Connector 81"/>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7768918" y="3032676"/>
              <a:ext cx="878870" cy="221632"/>
              <a:chOff x="2947536" y="4048677"/>
              <a:chExt cx="878870" cy="221632"/>
            </a:xfrm>
          </p:grpSpPr>
          <p:sp>
            <p:nvSpPr>
              <p:cNvPr id="84" name="TextBox 83"/>
              <p:cNvSpPr txBox="1"/>
              <p:nvPr/>
            </p:nvSpPr>
            <p:spPr>
              <a:xfrm>
                <a:off x="2998068" y="4069957"/>
                <a:ext cx="71774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Rapiditate</a:t>
                </a:r>
                <a:endParaRPr lang="en-US" sz="1100" dirty="0">
                  <a:solidFill>
                    <a:schemeClr val="tx1">
                      <a:lumMod val="85000"/>
                      <a:lumOff val="15000"/>
                    </a:schemeClr>
                  </a:solidFill>
                </a:endParaRPr>
              </a:p>
            </p:txBody>
          </p:sp>
          <p:cxnSp>
            <p:nvCxnSpPr>
              <p:cNvPr id="85" name="Straight Connector 84"/>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5122127" y="1979731"/>
              <a:ext cx="878870" cy="221632"/>
              <a:chOff x="2947536" y="4048677"/>
              <a:chExt cx="878870" cy="221632"/>
            </a:xfrm>
          </p:grpSpPr>
          <p:sp>
            <p:nvSpPr>
              <p:cNvPr id="87" name="TextBox 86"/>
              <p:cNvSpPr txBox="1"/>
              <p:nvPr/>
            </p:nvSpPr>
            <p:spPr>
              <a:xfrm>
                <a:off x="2998068" y="4069957"/>
                <a:ext cx="717748" cy="200352"/>
              </a:xfrm>
              <a:prstGeom prst="rect">
                <a:avLst/>
              </a:prstGeom>
              <a:noFill/>
            </p:spPr>
            <p:txBody>
              <a:bodyPr wrap="square" lIns="0" tIns="0" rIns="0" bIns="0" rtlCol="0" anchor="ctr">
                <a:noAutofit/>
              </a:bodyPr>
              <a:lstStyle/>
              <a:p>
                <a:pPr algn="ctr"/>
                <a:r>
                  <a:rPr lang="en-IN" sz="1100" dirty="0">
                    <a:solidFill>
                      <a:schemeClr val="tx1">
                        <a:lumMod val="85000"/>
                        <a:lumOff val="15000"/>
                      </a:schemeClr>
                    </a:solidFill>
                  </a:rPr>
                  <a:t>E</a:t>
                </a:r>
                <a:r>
                  <a:rPr lang="ro-RO" sz="1100" dirty="0" err="1">
                    <a:solidFill>
                      <a:schemeClr val="tx1">
                        <a:lumMod val="85000"/>
                        <a:lumOff val="15000"/>
                      </a:schemeClr>
                    </a:solidFill>
                  </a:rPr>
                  <a:t>tică</a:t>
                </a:r>
                <a:endParaRPr lang="en-US" sz="1100" dirty="0">
                  <a:solidFill>
                    <a:schemeClr val="tx1">
                      <a:lumMod val="85000"/>
                      <a:lumOff val="15000"/>
                    </a:schemeClr>
                  </a:solidFill>
                </a:endParaRPr>
              </a:p>
            </p:txBody>
          </p:sp>
          <p:cxnSp>
            <p:nvCxnSpPr>
              <p:cNvPr id="88" name="Straight Connector 87"/>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5232964" y="2312240"/>
              <a:ext cx="878870" cy="221632"/>
              <a:chOff x="2947536" y="4048677"/>
              <a:chExt cx="878870" cy="221632"/>
            </a:xfrm>
          </p:grpSpPr>
          <p:sp>
            <p:nvSpPr>
              <p:cNvPr id="90" name="TextBox 89"/>
              <p:cNvSpPr txBox="1"/>
              <p:nvPr/>
            </p:nvSpPr>
            <p:spPr>
              <a:xfrm>
                <a:off x="2998068" y="4069957"/>
                <a:ext cx="71774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Motivare</a:t>
                </a:r>
                <a:endParaRPr lang="en-US" sz="1100" dirty="0">
                  <a:solidFill>
                    <a:schemeClr val="tx1">
                      <a:lumMod val="85000"/>
                      <a:lumOff val="15000"/>
                    </a:schemeClr>
                  </a:solidFill>
                </a:endParaRPr>
              </a:p>
            </p:txBody>
          </p:sp>
          <p:cxnSp>
            <p:nvCxnSpPr>
              <p:cNvPr id="91" name="Straight Connector 90"/>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7979403" y="4158848"/>
              <a:ext cx="71774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Instrumente digitale</a:t>
              </a:r>
              <a:endParaRPr lang="en-US" sz="1100" dirty="0">
                <a:solidFill>
                  <a:schemeClr val="tx1">
                    <a:lumMod val="85000"/>
                    <a:lumOff val="15000"/>
                  </a:schemeClr>
                </a:solidFill>
              </a:endParaRPr>
            </a:p>
          </p:txBody>
        </p:sp>
        <p:cxnSp>
          <p:nvCxnSpPr>
            <p:cNvPr id="94" name="Straight Connector 93"/>
            <p:cNvCxnSpPr/>
            <p:nvPr/>
          </p:nvCxnSpPr>
          <p:spPr>
            <a:xfrm flipH="1">
              <a:off x="7828489" y="4474912"/>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769341" y="4575404"/>
              <a:ext cx="878447"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Competențe digitale</a:t>
              </a:r>
              <a:endParaRPr lang="en-US" sz="1100" dirty="0">
                <a:solidFill>
                  <a:schemeClr val="tx1">
                    <a:lumMod val="85000"/>
                    <a:lumOff val="15000"/>
                  </a:schemeClr>
                </a:solidFill>
              </a:endParaRPr>
            </a:p>
          </p:txBody>
        </p:sp>
        <p:cxnSp>
          <p:nvCxnSpPr>
            <p:cNvPr id="97" name="Straight Connector 96"/>
            <p:cNvCxnSpPr/>
            <p:nvPr/>
          </p:nvCxnSpPr>
          <p:spPr>
            <a:xfrm flipH="1">
              <a:off x="7656799" y="4891469"/>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4275563">
              <a:off x="6525957" y="1740415"/>
              <a:ext cx="769227" cy="200352"/>
            </a:xfrm>
            <a:prstGeom prst="rect">
              <a:avLst/>
            </a:prstGeom>
            <a:noFill/>
          </p:spPr>
          <p:txBody>
            <a:bodyPr wrap="square" lIns="0" tIns="0" rIns="0" bIns="0" rtlCol="0" anchor="ctr">
              <a:noAutofit/>
            </a:bodyPr>
            <a:lstStyle/>
            <a:p>
              <a:pPr algn="r"/>
              <a:r>
                <a:rPr lang="ro-RO" sz="1100" dirty="0">
                  <a:solidFill>
                    <a:schemeClr val="tx1">
                      <a:lumMod val="85000"/>
                      <a:lumOff val="15000"/>
                    </a:schemeClr>
                  </a:solidFill>
                </a:rPr>
                <a:t>Prestigiu</a:t>
              </a:r>
              <a:endParaRPr lang="en-US" sz="1100" dirty="0">
                <a:solidFill>
                  <a:schemeClr val="tx1">
                    <a:lumMod val="85000"/>
                    <a:lumOff val="15000"/>
                  </a:schemeClr>
                </a:solidFill>
              </a:endParaRPr>
            </a:p>
          </p:txBody>
        </p:sp>
        <p:sp>
          <p:nvSpPr>
            <p:cNvPr id="99" name="TextBox 98"/>
            <p:cNvSpPr txBox="1"/>
            <p:nvPr/>
          </p:nvSpPr>
          <p:spPr>
            <a:xfrm>
              <a:off x="3293794" y="4949492"/>
              <a:ext cx="632076" cy="200352"/>
            </a:xfrm>
            <a:prstGeom prst="rect">
              <a:avLst/>
            </a:prstGeom>
            <a:noFill/>
          </p:spPr>
          <p:txBody>
            <a:bodyPr wrap="square" lIns="0" tIns="0" rIns="0" bIns="0" rtlCol="0" anchor="ctr">
              <a:noAutofit/>
            </a:bodyPr>
            <a:lstStyle/>
            <a:p>
              <a:pPr algn="r"/>
              <a:r>
                <a:rPr lang="ro-RO" sz="1100" dirty="0">
                  <a:solidFill>
                    <a:schemeClr val="tx1">
                      <a:lumMod val="85000"/>
                      <a:lumOff val="15000"/>
                    </a:schemeClr>
                  </a:solidFill>
                </a:rPr>
                <a:t>Încredere</a:t>
              </a:r>
              <a:endParaRPr lang="en-US" sz="1100" dirty="0">
                <a:solidFill>
                  <a:schemeClr val="tx1">
                    <a:lumMod val="85000"/>
                    <a:lumOff val="15000"/>
                  </a:schemeClr>
                </a:solidFill>
              </a:endParaRPr>
            </a:p>
          </p:txBody>
        </p:sp>
        <p:sp>
          <p:nvSpPr>
            <p:cNvPr id="100" name="TextBox 99"/>
            <p:cNvSpPr txBox="1"/>
            <p:nvPr/>
          </p:nvSpPr>
          <p:spPr>
            <a:xfrm rot="17317321" flipH="1">
              <a:off x="3574674" y="4212930"/>
              <a:ext cx="717748"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Costuri reduse</a:t>
              </a:r>
              <a:endParaRPr lang="en-US" sz="1100" dirty="0">
                <a:solidFill>
                  <a:schemeClr val="tx1">
                    <a:lumMod val="85000"/>
                    <a:lumOff val="15000"/>
                  </a:schemeClr>
                </a:solidFill>
              </a:endParaRPr>
            </a:p>
          </p:txBody>
        </p:sp>
        <p:sp>
          <p:nvSpPr>
            <p:cNvPr id="10" name="TextBox 98"/>
            <p:cNvSpPr txBox="1"/>
            <p:nvPr/>
          </p:nvSpPr>
          <p:spPr>
            <a:xfrm rot="4436657">
              <a:off x="1993090" y="1830942"/>
              <a:ext cx="689151"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Gestionare resurse</a:t>
              </a:r>
              <a:endParaRPr lang="en-US" sz="1100" dirty="0">
                <a:solidFill>
                  <a:schemeClr val="tx1">
                    <a:lumMod val="85000"/>
                    <a:lumOff val="15000"/>
                  </a:schemeClr>
                </a:solidFill>
              </a:endParaRPr>
            </a:p>
          </p:txBody>
        </p:sp>
        <p:cxnSp>
          <p:nvCxnSpPr>
            <p:cNvPr id="12" name="Straight Connector 93"/>
            <p:cNvCxnSpPr/>
            <p:nvPr/>
          </p:nvCxnSpPr>
          <p:spPr>
            <a:xfrm flipH="1">
              <a:off x="3356942" y="4920282"/>
              <a:ext cx="68197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extBox 95"/>
            <p:cNvSpPr txBox="1"/>
            <p:nvPr/>
          </p:nvSpPr>
          <p:spPr>
            <a:xfrm>
              <a:off x="7657222" y="4997102"/>
              <a:ext cx="878447"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Norme digitale</a:t>
              </a:r>
              <a:endParaRPr lang="en-US" sz="1100" dirty="0">
                <a:solidFill>
                  <a:schemeClr val="tx1">
                    <a:lumMod val="85000"/>
                    <a:lumOff val="15000"/>
                  </a:schemeClr>
                </a:solidFill>
              </a:endParaRPr>
            </a:p>
          </p:txBody>
        </p:sp>
      </p:grpSp>
      <p:sp>
        <p:nvSpPr>
          <p:cNvPr id="28" name="TextBox 80"/>
          <p:cNvSpPr txBox="1"/>
          <p:nvPr/>
        </p:nvSpPr>
        <p:spPr>
          <a:xfrm>
            <a:off x="7872416" y="2611079"/>
            <a:ext cx="932636" cy="200352"/>
          </a:xfrm>
          <a:prstGeom prst="rect">
            <a:avLst/>
          </a:prstGeom>
          <a:noFill/>
        </p:spPr>
        <p:txBody>
          <a:bodyPr wrap="square" lIns="0" tIns="0" rIns="0" bIns="0" rtlCol="0" anchor="ctr">
            <a:noAutofit/>
          </a:bodyPr>
          <a:lstStyle/>
          <a:p>
            <a:pPr algn="ctr"/>
            <a:r>
              <a:rPr lang="ro-RO" sz="1100" dirty="0">
                <a:solidFill>
                  <a:schemeClr val="tx1">
                    <a:lumMod val="85000"/>
                    <a:lumOff val="15000"/>
                  </a:schemeClr>
                </a:solidFill>
              </a:rPr>
              <a:t>Interconectare</a:t>
            </a:r>
            <a:endParaRPr lang="en-US" sz="1100" dirty="0">
              <a:solidFill>
                <a:schemeClr val="tx1">
                  <a:lumMod val="85000"/>
                  <a:lumOff val="15000"/>
                </a:schemeClr>
              </a:solidFill>
            </a:endParaRPr>
          </a:p>
        </p:txBody>
      </p:sp>
      <p:pic>
        <p:nvPicPr>
          <p:cNvPr id="22" name="Picture 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358515" y="0"/>
            <a:ext cx="5194935" cy="9042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H="1">
            <a:off x="-26269" y="0"/>
            <a:ext cx="4680521"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413892" y="2491858"/>
            <a:ext cx="4104453" cy="1439478"/>
          </a:xfrm>
        </p:spPr>
        <p:txBody>
          <a:bodyPr/>
          <a:lstStyle/>
          <a:p>
            <a:r>
              <a:rPr lang="ro-RO" sz="5400" noProof="0" dirty="0">
                <a:solidFill>
                  <a:schemeClr val="accent4"/>
                </a:solidFill>
              </a:rPr>
              <a:t>IMPACT</a:t>
            </a:r>
            <a:endParaRPr lang="en-US" sz="5400" dirty="0">
              <a:solidFill>
                <a:schemeClr val="accent4"/>
              </a:solidFill>
            </a:endParaRPr>
          </a:p>
        </p:txBody>
      </p:sp>
      <p:sp>
        <p:nvSpPr>
          <p:cNvPr id="12" name="TextBox 11"/>
          <p:cNvSpPr txBox="1"/>
          <p:nvPr/>
        </p:nvSpPr>
        <p:spPr>
          <a:xfrm>
            <a:off x="8099755" y="908050"/>
            <a:ext cx="1777330" cy="707886"/>
          </a:xfrm>
          <a:prstGeom prst="rect">
            <a:avLst/>
          </a:prstGeom>
          <a:noFill/>
        </p:spPr>
        <p:txBody>
          <a:bodyPr wrap="square" rtlCol="0">
            <a:spAutoFit/>
          </a:bodyPr>
          <a:lstStyle/>
          <a:p>
            <a:r>
              <a:rPr lang="en-US" sz="2000" b="1" dirty="0">
                <a:solidFill>
                  <a:schemeClr val="bg1"/>
                </a:solidFill>
              </a:rPr>
              <a:t>Target Audience</a:t>
            </a:r>
            <a:endParaRPr lang="en-US" sz="2000" b="1" dirty="0">
              <a:solidFill>
                <a:schemeClr val="bg1"/>
              </a:solidFill>
            </a:endParaRPr>
          </a:p>
        </p:txBody>
      </p:sp>
      <p:sp>
        <p:nvSpPr>
          <p:cNvPr id="2" name="TextBox 58"/>
          <p:cNvSpPr txBox="1"/>
          <p:nvPr/>
        </p:nvSpPr>
        <p:spPr>
          <a:xfrm>
            <a:off x="1464200" y="4642918"/>
            <a:ext cx="2318983" cy="1107996"/>
          </a:xfrm>
          <a:prstGeom prst="rect">
            <a:avLst/>
          </a:prstGeom>
          <a:noFill/>
        </p:spPr>
        <p:txBody>
          <a:bodyPr wrap="square" lIns="0" tIns="0" rIns="0" bIns="0" rtlCol="0" anchor="ctr">
            <a:spAutoFit/>
          </a:bodyPr>
          <a:lstStyle/>
          <a:p>
            <a:pPr>
              <a:lnSpc>
                <a:spcPct val="90000"/>
              </a:lnSpc>
            </a:pPr>
            <a:endParaRPr lang="ro-RO"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endParaRPr>
          </a:p>
          <a:p>
            <a:pPr>
              <a:lnSpc>
                <a:spcPct val="90000"/>
              </a:lnSpc>
            </a:pPr>
            <a:r>
              <a:rPr lang="ro-RO"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rPr>
              <a:t>91 SESIUNI</a:t>
            </a:r>
            <a:endParaRPr lang="ro-RO"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endParaRPr>
          </a:p>
          <a:p>
            <a:pPr>
              <a:lnSpc>
                <a:spcPct val="90000"/>
              </a:lnSpc>
            </a:pPr>
            <a:r>
              <a:rPr lang="ro-RO"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rPr>
              <a:t>18 FORMATORI</a:t>
            </a:r>
            <a:endParaRPr lang="ro-RO"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endParaRPr>
          </a:p>
          <a:p>
            <a:pPr>
              <a:lnSpc>
                <a:spcPct val="90000"/>
              </a:lnSpc>
            </a:pPr>
            <a:r>
              <a:rPr lang="ro-RO"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rPr>
              <a:t>3640 ORE DE CURS</a:t>
            </a:r>
            <a:endParaRPr lang="ro-RO"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endParaRPr>
          </a:p>
          <a:p>
            <a:pPr>
              <a:lnSpc>
                <a:spcPct val="90000"/>
              </a:lnSpc>
            </a:pPr>
            <a:endParaRPr lang="en-US" sz="1600" kern="0" dirty="0">
              <a:solidFill>
                <a:schemeClr val="accent6"/>
              </a:solidFill>
              <a:latin typeface="Arial Black" panose="020B0A04020102020204" pitchFamily="34" charset="0"/>
              <a:ea typeface="Calibri Light" panose="020F0302020204030204" pitchFamily="34" charset="0"/>
              <a:cs typeface="Segoe UI" panose="020B0502040204020203" pitchFamily="34" charset="0"/>
            </a:endParaRPr>
          </a:p>
        </p:txBody>
      </p:sp>
      <p:sp>
        <p:nvSpPr>
          <p:cNvPr id="3" name="CasetăText 2"/>
          <p:cNvSpPr txBox="1"/>
          <p:nvPr/>
        </p:nvSpPr>
        <p:spPr>
          <a:xfrm>
            <a:off x="5302182" y="980170"/>
            <a:ext cx="6524296" cy="5754909"/>
          </a:xfrm>
          <a:prstGeom prst="rect">
            <a:avLst/>
          </a:prstGeom>
          <a:noFill/>
        </p:spPr>
        <p:txBody>
          <a:bodyPr wrap="square">
            <a:spAutoFit/>
          </a:bodyPr>
          <a:lstStyle/>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Peste trei sferturi dintre participanți </a:t>
            </a:r>
            <a:r>
              <a:rPr lang="ro-RO" sz="1500" b="1" kern="100" dirty="0">
                <a:solidFill>
                  <a:schemeClr val="accent2"/>
                </a:solidFill>
                <a:effectLst/>
                <a:ea typeface="Aptos" panose="020B0004020202020204" pitchFamily="34" charset="0"/>
                <a:cs typeface="Times New Roman" panose="02020603050405020304" pitchFamily="18" charset="0"/>
              </a:rPr>
              <a:t>au aplicat</a:t>
            </a:r>
            <a:r>
              <a:rPr lang="ro-RO" sz="1500" kern="100" dirty="0">
                <a:effectLst/>
                <a:ea typeface="Aptos" panose="020B0004020202020204" pitchFamily="34" charset="0"/>
                <a:cs typeface="Times New Roman" panose="02020603050405020304" pitchFamily="18" charset="0"/>
              </a:rPr>
              <a:t> ceea ce au învățat;</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A crescut </a:t>
            </a:r>
            <a:r>
              <a:rPr lang="ro-RO" sz="1500" b="1" kern="100" dirty="0">
                <a:solidFill>
                  <a:schemeClr val="accent2"/>
                </a:solidFill>
                <a:effectLst/>
                <a:ea typeface="Aptos" panose="020B0004020202020204" pitchFamily="34" charset="0"/>
                <a:cs typeface="Times New Roman" panose="02020603050405020304" pitchFamily="18" charset="0"/>
              </a:rPr>
              <a:t>calitatea muncii</a:t>
            </a:r>
            <a:r>
              <a:rPr lang="ro-RO" sz="1500" kern="100" dirty="0">
                <a:effectLst/>
                <a:ea typeface="Aptos" panose="020B0004020202020204" pitchFamily="34" charset="0"/>
                <a:cs typeface="Times New Roman" panose="02020603050405020304" pitchFamily="18" charset="0"/>
              </a:rPr>
              <a:t> funcționarilor cu rol de conducere;</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Participanții au reușit să atragă și să angajeze </a:t>
            </a:r>
            <a:r>
              <a:rPr lang="ro-RO" sz="1500" b="1" kern="100" dirty="0">
                <a:solidFill>
                  <a:schemeClr val="accent2"/>
                </a:solidFill>
                <a:effectLst/>
                <a:ea typeface="Aptos" panose="020B0004020202020204" pitchFamily="34" charset="0"/>
                <a:cs typeface="Times New Roman" panose="02020603050405020304" pitchFamily="18" charset="0"/>
              </a:rPr>
              <a:t>personal IT</a:t>
            </a:r>
            <a:r>
              <a:rPr lang="ro-RO" sz="1500" kern="100" dirty="0">
                <a:effectLst/>
                <a:ea typeface="Aptos" panose="020B0004020202020204" pitchFamily="34" charset="0"/>
                <a:cs typeface="Times New Roman" panose="02020603050405020304" pitchFamily="18" charset="0"/>
              </a:rPr>
              <a:t> în unitatea pe care o conduc;</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S-a îmbunătățit </a:t>
            </a:r>
            <a:r>
              <a:rPr lang="ro-RO" sz="1500" b="1" kern="100" dirty="0">
                <a:solidFill>
                  <a:schemeClr val="accent2"/>
                </a:solidFill>
                <a:effectLst/>
                <a:ea typeface="Aptos" panose="020B0004020202020204" pitchFamily="34" charset="0"/>
                <a:cs typeface="Times New Roman" panose="02020603050405020304" pitchFamily="18" charset="0"/>
              </a:rPr>
              <a:t>prestigiul</a:t>
            </a:r>
            <a:r>
              <a:rPr lang="ro-RO" sz="1500" kern="100" dirty="0">
                <a:effectLst/>
                <a:ea typeface="Aptos" panose="020B0004020202020204" pitchFamily="34" charset="0"/>
                <a:cs typeface="Times New Roman" panose="02020603050405020304" pitchFamily="18" charset="0"/>
              </a:rPr>
              <a:t> funcție publice în rândul echipei pe care o coordonează;</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S-a îmbunătățit </a:t>
            </a:r>
            <a:r>
              <a:rPr lang="ro-RO" sz="1500" b="1" kern="100" dirty="0">
                <a:solidFill>
                  <a:schemeClr val="accent2"/>
                </a:solidFill>
                <a:effectLst/>
                <a:ea typeface="Aptos" panose="020B0004020202020204" pitchFamily="34" charset="0"/>
                <a:cs typeface="Times New Roman" panose="02020603050405020304" pitchFamily="18" charset="0"/>
              </a:rPr>
              <a:t>comunicarea</a:t>
            </a:r>
            <a:r>
              <a:rPr lang="ro-RO" sz="1500" kern="100" dirty="0">
                <a:effectLst/>
                <a:ea typeface="Aptos" panose="020B0004020202020204" pitchFamily="34" charset="0"/>
                <a:cs typeface="Times New Roman" panose="02020603050405020304" pitchFamily="18" charset="0"/>
              </a:rPr>
              <a:t> cu echipa din subordine și calitatea relațiilor colegiale;</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A crescut nivel de </a:t>
            </a:r>
            <a:r>
              <a:rPr lang="ro-RO" sz="1500" b="1" kern="100" dirty="0">
                <a:solidFill>
                  <a:schemeClr val="accent2"/>
                </a:solidFill>
                <a:effectLst/>
                <a:ea typeface="Aptos" panose="020B0004020202020204" pitchFamily="34" charset="0"/>
                <a:cs typeface="Times New Roman" panose="02020603050405020304" pitchFamily="18" charset="0"/>
              </a:rPr>
              <a:t>satisfacție </a:t>
            </a:r>
            <a:r>
              <a:rPr lang="ro-RO" sz="1500" kern="100" dirty="0">
                <a:effectLst/>
                <a:ea typeface="Aptos" panose="020B0004020202020204" pitchFamily="34" charset="0"/>
                <a:cs typeface="Times New Roman" panose="02020603050405020304" pitchFamily="18" charset="0"/>
              </a:rPr>
              <a:t>al subordonaților</a:t>
            </a:r>
            <a:r>
              <a:rPr lang="ro-RO" sz="1500" kern="100" dirty="0">
                <a:ea typeface="Aptos" panose="020B0004020202020204" pitchFamily="34" charset="0"/>
                <a:cs typeface="Times New Roman" panose="02020603050405020304" pitchFamily="18" charset="0"/>
              </a:rPr>
              <a:t>;</a:t>
            </a:r>
            <a:endParaRPr lang="ro-RO" sz="1500" kern="100" dirty="0">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A crescut calitatea </a:t>
            </a:r>
            <a:r>
              <a:rPr lang="ro-RO" sz="1500" b="1" kern="100" dirty="0">
                <a:solidFill>
                  <a:schemeClr val="accent2"/>
                </a:solidFill>
                <a:effectLst/>
                <a:ea typeface="Aptos" panose="020B0004020202020204" pitchFamily="34" charset="0"/>
                <a:cs typeface="Times New Roman" panose="02020603050405020304" pitchFamily="18" charset="0"/>
              </a:rPr>
              <a:t>relațiilor ierarhice</a:t>
            </a:r>
            <a:r>
              <a:rPr lang="ro-RO" sz="1500" kern="100" dirty="0">
                <a:effectLst/>
                <a:ea typeface="Aptos" panose="020B0004020202020204" pitchFamily="34" charset="0"/>
                <a:cs typeface="Times New Roman" panose="02020603050405020304" pitchFamily="18" charset="0"/>
              </a:rPr>
              <a:t>;</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A crescut capacitatea de </a:t>
            </a:r>
            <a:r>
              <a:rPr lang="ro-RO" sz="1500" b="1" kern="100" dirty="0">
                <a:solidFill>
                  <a:schemeClr val="accent2"/>
                </a:solidFill>
                <a:effectLst/>
                <a:ea typeface="Aptos" panose="020B0004020202020204" pitchFamily="34" charset="0"/>
                <a:cs typeface="Times New Roman" panose="02020603050405020304" pitchFamily="18" charset="0"/>
              </a:rPr>
              <a:t>planificare și organizare</a:t>
            </a:r>
            <a:r>
              <a:rPr lang="ro-RO" sz="1500" kern="100" dirty="0">
                <a:effectLst/>
                <a:ea typeface="Aptos" panose="020B0004020202020204" pitchFamily="34" charset="0"/>
                <a:cs typeface="Times New Roman" panose="02020603050405020304" pitchFamily="18" charset="0"/>
              </a:rPr>
              <a:t> în interiorul echipei</a:t>
            </a:r>
            <a:r>
              <a:rPr lang="ro-RO" sz="1500" kern="100" dirty="0">
                <a:ea typeface="Aptos" panose="020B0004020202020204" pitchFamily="34" charset="0"/>
                <a:cs typeface="Times New Roman" panose="02020603050405020304" pitchFamily="18" charset="0"/>
              </a:rPr>
              <a:t>;</a:t>
            </a:r>
            <a:endParaRPr lang="ro-RO"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a typeface="Aptos" panose="020B0004020202020204" pitchFamily="34" charset="0"/>
                <a:cs typeface="Times New Roman" panose="02020603050405020304" pitchFamily="18" charset="0"/>
              </a:rPr>
              <a:t>A crescut </a:t>
            </a:r>
            <a:r>
              <a:rPr lang="ro-RO" sz="1500" b="1" kern="100" dirty="0">
                <a:solidFill>
                  <a:schemeClr val="accent2"/>
                </a:solidFill>
                <a:ea typeface="Aptos" panose="020B0004020202020204" pitchFamily="34" charset="0"/>
                <a:cs typeface="Times New Roman" panose="02020603050405020304" pitchFamily="18" charset="0"/>
              </a:rPr>
              <a:t>transparența</a:t>
            </a:r>
            <a:r>
              <a:rPr lang="ro-RO" sz="1500" kern="100" dirty="0">
                <a:ea typeface="Aptos" panose="020B0004020202020204" pitchFamily="34" charset="0"/>
                <a:cs typeface="Times New Roman" panose="02020603050405020304" pitchFamily="18" charset="0"/>
              </a:rPr>
              <a:t> și asumarea </a:t>
            </a:r>
            <a:r>
              <a:rPr lang="ro-RO" sz="1500" b="1" kern="100" dirty="0">
                <a:solidFill>
                  <a:schemeClr val="accent2"/>
                </a:solidFill>
                <a:ea typeface="Aptos" panose="020B0004020202020204" pitchFamily="34" charset="0"/>
                <a:cs typeface="Times New Roman" panose="02020603050405020304" pitchFamily="18" charset="0"/>
              </a:rPr>
              <a:t>responsabilității</a:t>
            </a:r>
            <a:r>
              <a:rPr lang="ro-RO" sz="1500" kern="100" dirty="0">
                <a:ea typeface="Aptos" panose="020B0004020202020204" pitchFamily="34" charset="0"/>
                <a:cs typeface="Times New Roman" panose="02020603050405020304" pitchFamily="18" charset="0"/>
              </a:rPr>
              <a:t> în echipă;</a:t>
            </a:r>
            <a:endParaRPr lang="ro-RO" sz="1500" kern="100" dirty="0">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S-a îmbunătățit relația beneficiarilor finali cu administrația publică. A crescut calitatea interacțiunii între funcționarii publici și </a:t>
            </a:r>
            <a:r>
              <a:rPr lang="ro-RO" sz="1500" b="1" kern="100" dirty="0">
                <a:solidFill>
                  <a:schemeClr val="accent2"/>
                </a:solidFill>
                <a:effectLst/>
                <a:ea typeface="Aptos" panose="020B0004020202020204" pitchFamily="34" charset="0"/>
                <a:cs typeface="Times New Roman" panose="02020603050405020304" pitchFamily="18" charset="0"/>
              </a:rPr>
              <a:t>beneficiarii finali</a:t>
            </a:r>
            <a:r>
              <a:rPr lang="ro-RO" sz="1500" kern="100" dirty="0">
                <a:effectLst/>
                <a:ea typeface="Aptos" panose="020B0004020202020204" pitchFamily="34" charset="0"/>
                <a:cs typeface="Times New Roman" panose="02020603050405020304" pitchFamily="18" charset="0"/>
              </a:rPr>
              <a:t> ai actului administrativ;</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A crescut gradul de </a:t>
            </a:r>
            <a:r>
              <a:rPr lang="ro-RO" sz="1500" b="1" kern="100" dirty="0">
                <a:solidFill>
                  <a:schemeClr val="accent2"/>
                </a:solidFill>
                <a:effectLst/>
                <a:ea typeface="Aptos" panose="020B0004020202020204" pitchFamily="34" charset="0"/>
                <a:cs typeface="Times New Roman" panose="02020603050405020304" pitchFamily="18" charset="0"/>
              </a:rPr>
              <a:t>tehnologizare</a:t>
            </a:r>
            <a:r>
              <a:rPr lang="ro-RO" sz="1500" kern="100" dirty="0">
                <a:effectLst/>
                <a:ea typeface="Aptos" panose="020B0004020202020204" pitchFamily="34" charset="0"/>
                <a:cs typeface="Times New Roman" panose="02020603050405020304" pitchFamily="18" charset="0"/>
              </a:rPr>
              <a:t> a unităților aflate în subordinea funcționarilor cu rol de conducere care au participat la cursuri;</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S-a intensificat </a:t>
            </a:r>
            <a:r>
              <a:rPr lang="ro-RO" sz="1500" b="1" kern="100" dirty="0">
                <a:solidFill>
                  <a:schemeClr val="accent2"/>
                </a:solidFill>
                <a:effectLst/>
                <a:ea typeface="Aptos" panose="020B0004020202020204" pitchFamily="34" charset="0"/>
                <a:cs typeface="Times New Roman" panose="02020603050405020304" pitchFamily="18" charset="0"/>
              </a:rPr>
              <a:t>digitalizarea proceselor interne</a:t>
            </a:r>
            <a:r>
              <a:rPr lang="ro-RO" sz="1500" kern="100" dirty="0">
                <a:effectLst/>
                <a:ea typeface="Aptos" panose="020B0004020202020204" pitchFamily="34" charset="0"/>
                <a:cs typeface="Times New Roman" panose="02020603050405020304" pitchFamily="18" charset="0"/>
              </a:rPr>
              <a:t>, iar procedurile interne s-au </a:t>
            </a:r>
            <a:r>
              <a:rPr lang="ro-RO" sz="1500" b="1" kern="100" dirty="0">
                <a:solidFill>
                  <a:schemeClr val="accent2"/>
                </a:solidFill>
                <a:effectLst/>
                <a:ea typeface="Aptos" panose="020B0004020202020204" pitchFamily="34" charset="0"/>
                <a:cs typeface="Times New Roman" panose="02020603050405020304" pitchFamily="18" charset="0"/>
              </a:rPr>
              <a:t>simplificat</a:t>
            </a:r>
            <a:r>
              <a:rPr lang="ro-RO" sz="1500" kern="100" dirty="0">
                <a:effectLst/>
                <a:ea typeface="Aptos" panose="020B0004020202020204" pitchFamily="34" charset="0"/>
                <a:cs typeface="Times New Roman" panose="02020603050405020304" pitchFamily="18" charset="0"/>
              </a:rPr>
              <a:t>;</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A scăzut sensibil </a:t>
            </a:r>
            <a:r>
              <a:rPr lang="ro-RO" sz="1500" b="1" kern="100" dirty="0">
                <a:solidFill>
                  <a:schemeClr val="accent2"/>
                </a:solidFill>
                <a:effectLst/>
                <a:ea typeface="Aptos" panose="020B0004020202020204" pitchFamily="34" charset="0"/>
                <a:cs typeface="Times New Roman" panose="02020603050405020304" pitchFamily="18" charset="0"/>
              </a:rPr>
              <a:t>stresul la locul de muncă</a:t>
            </a:r>
            <a:r>
              <a:rPr lang="ro-RO" sz="1500" kern="100" dirty="0">
                <a:effectLst/>
                <a:ea typeface="Aptos" panose="020B0004020202020204" pitchFamily="34" charset="0"/>
                <a:cs typeface="Times New Roman" panose="02020603050405020304" pitchFamily="18" charset="0"/>
              </a:rPr>
              <a:t> al managerilor și s-a îmbunătățit calitatea mediului de lucru pentru echipa din subordine;</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a typeface="Aptos" panose="020B0004020202020204" pitchFamily="34" charset="0"/>
                <a:cs typeface="Times New Roman" panose="02020603050405020304" pitchFamily="18" charset="0"/>
              </a:rPr>
              <a:t>S</a:t>
            </a:r>
            <a:r>
              <a:rPr lang="ro-RO" sz="1500" kern="100" dirty="0">
                <a:effectLst/>
                <a:ea typeface="Aptos" panose="020B0004020202020204" pitchFamily="34" charset="0"/>
                <a:cs typeface="Times New Roman" panose="02020603050405020304" pitchFamily="18" charset="0"/>
              </a:rPr>
              <a:t>-a redus </a:t>
            </a:r>
            <a:r>
              <a:rPr lang="ro-RO" sz="1500" b="1" kern="100" dirty="0">
                <a:solidFill>
                  <a:schemeClr val="accent2"/>
                </a:solidFill>
                <a:effectLst/>
                <a:ea typeface="Aptos" panose="020B0004020202020204" pitchFamily="34" charset="0"/>
                <a:cs typeface="Times New Roman" panose="02020603050405020304" pitchFamily="18" charset="0"/>
              </a:rPr>
              <a:t>timpul </a:t>
            </a:r>
            <a:r>
              <a:rPr lang="ro-RO" sz="1500" kern="100" dirty="0">
                <a:effectLst/>
                <a:ea typeface="Aptos" panose="020B0004020202020204" pitchFamily="34" charset="0"/>
                <a:cs typeface="Times New Roman" panose="02020603050405020304" pitchFamily="18" charset="0"/>
              </a:rPr>
              <a:t>necesar pentru rezolvarea sarcinilor de lucru;</a:t>
            </a:r>
            <a:endParaRPr lang="en-GB" sz="15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500" kern="100" dirty="0">
                <a:effectLst/>
                <a:ea typeface="Aptos" panose="020B0004020202020204" pitchFamily="34" charset="0"/>
                <a:cs typeface="Times New Roman" panose="02020603050405020304" pitchFamily="18" charset="0"/>
              </a:rPr>
              <a:t>A crescut calitatea relațiilor </a:t>
            </a:r>
            <a:r>
              <a:rPr lang="ro-RO" sz="1500" b="1" kern="100" dirty="0">
                <a:solidFill>
                  <a:schemeClr val="accent2"/>
                </a:solidFill>
                <a:effectLst/>
                <a:ea typeface="Aptos" panose="020B0004020202020204" pitchFamily="34" charset="0"/>
                <a:cs typeface="Times New Roman" panose="02020603050405020304" pitchFamily="18" charset="0"/>
              </a:rPr>
              <a:t>inter-instituționale</a:t>
            </a:r>
            <a:r>
              <a:rPr lang="ro-RO" sz="1500" kern="100" dirty="0">
                <a:effectLst/>
                <a:ea typeface="Aptos" panose="020B0004020202020204" pitchFamily="34" charset="0"/>
                <a:cs typeface="Times New Roman" panose="02020603050405020304" pitchFamily="18" charset="0"/>
              </a:rPr>
              <a:t>.</a:t>
            </a:r>
            <a:endParaRPr lang="en-GB" sz="1500" kern="100" dirty="0">
              <a:effectLst/>
              <a:ea typeface="Aptos" panose="020B0004020202020204" pitchFamily="34" charset="0"/>
              <a:cs typeface="Times New Roman" panose="02020603050405020304" pitchFamily="18" charset="0"/>
            </a:endParaRPr>
          </a:p>
        </p:txBody>
      </p:sp>
      <p:pic>
        <p:nvPicPr>
          <p:cNvPr id="7"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5662295" y="7620"/>
            <a:ext cx="5172075" cy="900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6" presetClass="entr" presetSubtype="42" fill="hold" grpId="0" nodeType="withEffect">
                                  <p:stCondLst>
                                    <p:cond delay="400"/>
                                  </p:stCondLst>
                                  <p:childTnLst>
                                    <p:set>
                                      <p:cBhvr>
                                        <p:cTn id="21" dur="1" fill="hold">
                                          <p:stCondLst>
                                            <p:cond delay="0"/>
                                          </p:stCondLst>
                                        </p:cTn>
                                        <p:tgtEl>
                                          <p:spTgt spid="12"/>
                                        </p:tgtEl>
                                        <p:attrNameLst>
                                          <p:attrName>style.visibility</p:attrName>
                                        </p:attrNameLst>
                                      </p:cBhvr>
                                      <p:to>
                                        <p:strVal val="visible"/>
                                      </p:to>
                                    </p:set>
                                    <p:animEffect transition="in" filter="barn(out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rot="16200000">
            <a:off x="5901258" y="633820"/>
            <a:ext cx="6120680" cy="6454455"/>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p:cNvSpPr/>
          <p:nvPr/>
        </p:nvSpPr>
        <p:spPr>
          <a:xfrm rot="16200000">
            <a:off x="9561953" y="226062"/>
            <a:ext cx="2820068" cy="2433676"/>
          </a:xfrm>
          <a:prstGeom prst="triangle">
            <a:avLst>
              <a:gd name="adj" fmla="val 6063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7868" y="1490548"/>
            <a:ext cx="4104453" cy="1439478"/>
          </a:xfrm>
        </p:spPr>
        <p:txBody>
          <a:bodyPr/>
          <a:lstStyle/>
          <a:p>
            <a:r>
              <a:rPr lang="ro-RO" dirty="0"/>
              <a:t>Beneficii</a:t>
            </a:r>
            <a:endParaRPr lang="en-US" dirty="0"/>
          </a:p>
        </p:txBody>
      </p:sp>
      <p:sp>
        <p:nvSpPr>
          <p:cNvPr id="10" name="TextBox 9"/>
          <p:cNvSpPr txBox="1"/>
          <p:nvPr/>
        </p:nvSpPr>
        <p:spPr>
          <a:xfrm>
            <a:off x="1802804" y="3294461"/>
            <a:ext cx="2736298" cy="584775"/>
          </a:xfrm>
          <a:prstGeom prst="rect">
            <a:avLst/>
          </a:prstGeom>
          <a:noFill/>
        </p:spPr>
        <p:txBody>
          <a:bodyPr wrap="square" rtlCol="0">
            <a:spAutoFit/>
          </a:bodyPr>
          <a:lstStyle/>
          <a:p>
            <a:r>
              <a:rPr lang="ro-RO" sz="1600" b="1" dirty="0"/>
              <a:t>ANGAJARE/RETENȚIE de PERSONAL IT</a:t>
            </a:r>
            <a:endParaRPr lang="en-US" sz="1600" b="1" dirty="0"/>
          </a:p>
        </p:txBody>
      </p:sp>
      <p:sp>
        <p:nvSpPr>
          <p:cNvPr id="11" name="TextBox 10"/>
          <p:cNvSpPr txBox="1"/>
          <p:nvPr/>
        </p:nvSpPr>
        <p:spPr>
          <a:xfrm>
            <a:off x="1802804" y="4169493"/>
            <a:ext cx="3456375" cy="830997"/>
          </a:xfrm>
          <a:prstGeom prst="rect">
            <a:avLst/>
          </a:prstGeom>
          <a:noFill/>
        </p:spPr>
        <p:txBody>
          <a:bodyPr wrap="square" rtlCol="0">
            <a:spAutoFit/>
          </a:bodyPr>
          <a:lstStyle/>
          <a:p>
            <a:r>
              <a:rPr lang="ro-RO" sz="1600" b="1" dirty="0"/>
              <a:t>CREȘTEREA CALITĂȚII MEDIULUI DE LUCRU/ REDUCEREA STRESULUI</a:t>
            </a:r>
            <a:endParaRPr lang="en-US" sz="1400" dirty="0"/>
          </a:p>
        </p:txBody>
      </p:sp>
      <p:sp>
        <p:nvSpPr>
          <p:cNvPr id="12" name="TextBox 11"/>
          <p:cNvSpPr txBox="1"/>
          <p:nvPr/>
        </p:nvSpPr>
        <p:spPr>
          <a:xfrm>
            <a:off x="1845946" y="5301208"/>
            <a:ext cx="2736298" cy="584775"/>
          </a:xfrm>
          <a:prstGeom prst="rect">
            <a:avLst/>
          </a:prstGeom>
          <a:noFill/>
        </p:spPr>
        <p:txBody>
          <a:bodyPr wrap="square" rtlCol="0">
            <a:spAutoFit/>
          </a:bodyPr>
          <a:lstStyle/>
          <a:p>
            <a:r>
              <a:rPr lang="ro-RO" sz="1600" b="1" dirty="0"/>
              <a:t>CREȘTEREA EFICIENȚEI și EFICACITĂȚII</a:t>
            </a:r>
            <a:endParaRPr lang="en-US" sz="1400" dirty="0"/>
          </a:p>
        </p:txBody>
      </p:sp>
      <p:sp>
        <p:nvSpPr>
          <p:cNvPr id="13" name="CasetăText 12"/>
          <p:cNvSpPr txBox="1"/>
          <p:nvPr/>
        </p:nvSpPr>
        <p:spPr>
          <a:xfrm>
            <a:off x="8504533" y="3536129"/>
            <a:ext cx="3692690" cy="707886"/>
          </a:xfrm>
          <a:prstGeom prst="rect">
            <a:avLst/>
          </a:prstGeom>
          <a:noFill/>
        </p:spPr>
        <p:txBody>
          <a:bodyPr wrap="square">
            <a:spAutoFit/>
          </a:bodyPr>
          <a:lstStyle/>
          <a:p>
            <a:r>
              <a:rPr lang="ro-RO" sz="2000" b="1" dirty="0">
                <a:solidFill>
                  <a:schemeClr val="bg1"/>
                </a:solidFill>
                <a:latin typeface="Calibri" panose="020F0502020204030204" pitchFamily="34" charset="0"/>
                <a:ea typeface="Aptos" panose="020B0004020202020204" pitchFamily="34" charset="0"/>
              </a:rPr>
              <a:t>e</a:t>
            </a:r>
            <a:r>
              <a:rPr lang="ro-RO" sz="2000" b="1" dirty="0">
                <a:solidFill>
                  <a:schemeClr val="bg1"/>
                </a:solidFill>
                <a:effectLst/>
                <a:latin typeface="Calibri" panose="020F0502020204030204" pitchFamily="34" charset="0"/>
                <a:ea typeface="Aptos" panose="020B0004020202020204" pitchFamily="34" charset="0"/>
              </a:rPr>
              <a:t>conomii în sistemul public din externalizare</a:t>
            </a:r>
            <a:endParaRPr lang="en-GB" sz="2000" dirty="0">
              <a:solidFill>
                <a:schemeClr val="bg1"/>
              </a:solidFill>
            </a:endParaRPr>
          </a:p>
        </p:txBody>
      </p:sp>
      <p:sp>
        <p:nvSpPr>
          <p:cNvPr id="15" name="CasetăText 14"/>
          <p:cNvSpPr txBox="1"/>
          <p:nvPr/>
        </p:nvSpPr>
        <p:spPr>
          <a:xfrm>
            <a:off x="7762261" y="4501818"/>
            <a:ext cx="6094854" cy="409599"/>
          </a:xfrm>
          <a:prstGeom prst="rect">
            <a:avLst/>
          </a:prstGeom>
          <a:noFill/>
        </p:spPr>
        <p:txBody>
          <a:bodyPr wrap="square">
            <a:spAutoFit/>
          </a:bodyPr>
          <a:lstStyle/>
          <a:p>
            <a:pPr marL="685800">
              <a:lnSpc>
                <a:spcPct val="107000"/>
              </a:lnSpc>
              <a:spcAft>
                <a:spcPts val="800"/>
              </a:spcAft>
            </a:pPr>
            <a:r>
              <a:rPr lang="ro-RO" sz="20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economii stres profesional</a:t>
            </a:r>
            <a:endParaRPr lang="en-GB"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reeform 16"/>
          <p:cNvSpPr/>
          <p:nvPr/>
        </p:nvSpPr>
        <p:spPr>
          <a:xfrm>
            <a:off x="1241325" y="3423755"/>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sp>
        <p:nvSpPr>
          <p:cNvPr id="14" name="Freeform 16"/>
          <p:cNvSpPr/>
          <p:nvPr/>
        </p:nvSpPr>
        <p:spPr>
          <a:xfrm>
            <a:off x="1232920" y="4392243"/>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sp>
        <p:nvSpPr>
          <p:cNvPr id="16" name="TextBox 8"/>
          <p:cNvSpPr txBox="1"/>
          <p:nvPr/>
        </p:nvSpPr>
        <p:spPr>
          <a:xfrm>
            <a:off x="6213173" y="3543853"/>
            <a:ext cx="2291360" cy="461665"/>
          </a:xfrm>
          <a:prstGeom prst="rect">
            <a:avLst/>
          </a:prstGeom>
          <a:noFill/>
        </p:spPr>
        <p:txBody>
          <a:bodyPr wrap="square" rtlCol="0">
            <a:spAutoFit/>
          </a:bodyPr>
          <a:lstStyle/>
          <a:p>
            <a:r>
              <a:rPr lang="ro-RO" b="1" dirty="0">
                <a:solidFill>
                  <a:schemeClr val="accent5"/>
                </a:solidFill>
              </a:rPr>
              <a:t>4,6 mil. euro</a:t>
            </a:r>
            <a:endParaRPr lang="en-US" b="1" dirty="0">
              <a:solidFill>
                <a:schemeClr val="accent5"/>
              </a:solidFill>
            </a:endParaRPr>
          </a:p>
        </p:txBody>
      </p:sp>
      <p:sp>
        <p:nvSpPr>
          <p:cNvPr id="24" name="TextBox 8"/>
          <p:cNvSpPr txBox="1"/>
          <p:nvPr/>
        </p:nvSpPr>
        <p:spPr>
          <a:xfrm>
            <a:off x="6224838" y="4475786"/>
            <a:ext cx="2291360" cy="461665"/>
          </a:xfrm>
          <a:prstGeom prst="rect">
            <a:avLst/>
          </a:prstGeom>
          <a:noFill/>
        </p:spPr>
        <p:txBody>
          <a:bodyPr wrap="square" rtlCol="0">
            <a:spAutoFit/>
          </a:bodyPr>
          <a:lstStyle/>
          <a:p>
            <a:r>
              <a:rPr lang="ro-RO" b="1" dirty="0">
                <a:solidFill>
                  <a:schemeClr val="accent5"/>
                </a:solidFill>
              </a:rPr>
              <a:t>1 mil. euro</a:t>
            </a:r>
            <a:endParaRPr lang="en-US" b="1" dirty="0">
              <a:solidFill>
                <a:schemeClr val="accent5"/>
              </a:solidFill>
            </a:endParaRPr>
          </a:p>
        </p:txBody>
      </p:sp>
      <p:sp>
        <p:nvSpPr>
          <p:cNvPr id="25" name="TextBox 8"/>
          <p:cNvSpPr txBox="1"/>
          <p:nvPr/>
        </p:nvSpPr>
        <p:spPr>
          <a:xfrm>
            <a:off x="6224838" y="5390916"/>
            <a:ext cx="2291360" cy="461665"/>
          </a:xfrm>
          <a:prstGeom prst="rect">
            <a:avLst/>
          </a:prstGeom>
          <a:noFill/>
        </p:spPr>
        <p:txBody>
          <a:bodyPr wrap="square" rtlCol="0">
            <a:spAutoFit/>
          </a:bodyPr>
          <a:lstStyle/>
          <a:p>
            <a:pPr algn="ctr"/>
            <a:r>
              <a:rPr lang="ro-RO" b="1" dirty="0">
                <a:solidFill>
                  <a:schemeClr val="accent5"/>
                </a:solidFill>
              </a:rPr>
              <a:t>0,42</a:t>
            </a:r>
            <a:endParaRPr lang="en-US" b="1" dirty="0">
              <a:solidFill>
                <a:schemeClr val="accent5"/>
              </a:solidFill>
            </a:endParaRPr>
          </a:p>
        </p:txBody>
      </p:sp>
      <p:sp>
        <p:nvSpPr>
          <p:cNvPr id="26" name="CasetăText 25"/>
          <p:cNvSpPr txBox="1"/>
          <p:nvPr/>
        </p:nvSpPr>
        <p:spPr>
          <a:xfrm>
            <a:off x="7757272" y="5422111"/>
            <a:ext cx="6094854" cy="409599"/>
          </a:xfrm>
          <a:prstGeom prst="rect">
            <a:avLst/>
          </a:prstGeom>
          <a:noFill/>
        </p:spPr>
        <p:txBody>
          <a:bodyPr wrap="square">
            <a:spAutoFit/>
          </a:bodyPr>
          <a:lstStyle/>
          <a:p>
            <a:pPr marL="685800">
              <a:lnSpc>
                <a:spcPct val="107000"/>
              </a:lnSpc>
              <a:spcAft>
                <a:spcPts val="800"/>
              </a:spcAft>
            </a:pPr>
            <a:r>
              <a:rPr lang="ro-RO" sz="20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Indice de rentabilitate </a:t>
            </a:r>
            <a:r>
              <a:rPr lang="ro-RO" sz="1800" b="1" kern="100" dirty="0">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a:t>
            </a:r>
            <a:r>
              <a:rPr lang="ro-RO" sz="1800" b="1" kern="100" dirty="0" err="1">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Leontief</a:t>
            </a:r>
            <a:r>
              <a:rPr lang="ro-RO" sz="1800" b="1" kern="100" dirty="0">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a:t>
            </a:r>
            <a:endParaRPr lang="en-GB" sz="2000" kern="100" dirty="0">
              <a:solidFill>
                <a:schemeClr val="bg1">
                  <a:lumMod val="8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Freeform 16"/>
          <p:cNvSpPr/>
          <p:nvPr/>
        </p:nvSpPr>
        <p:spPr>
          <a:xfrm>
            <a:off x="1267966" y="5443314"/>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pic>
        <p:nvPicPr>
          <p:cNvPr id="28" name="Graphic 21" descr="Money with solid fill"/>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892044" y="2856388"/>
            <a:ext cx="468000" cy="468000"/>
          </a:xfrm>
          <a:prstGeom prst="rect">
            <a:avLst/>
          </a:prstGeom>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33600" y="5715"/>
            <a:ext cx="6313170" cy="10991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4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6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53" presetClass="entr" presetSubtype="16" fill="hold" nodeType="withEffect">
                                  <p:stCondLst>
                                    <p:cond delay="4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10" grpId="0"/>
      <p:bldP spid="11" grpId="0"/>
      <p:bldP spid="12" grpId="0"/>
      <p:bldP spid="3" grpId="0" animBg="1"/>
      <p:bldP spid="14" grpId="0" animBg="1"/>
      <p:bldP spid="16" grpId="0"/>
      <p:bldP spid="24" grpId="0"/>
      <p:bldP spid="25"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flipH="1">
            <a:off x="7103641" y="2373919"/>
            <a:ext cx="5072312" cy="4484081"/>
          </a:xfrm>
          <a:custGeom>
            <a:avLst/>
            <a:gdLst>
              <a:gd name="connsiteX0" fmla="*/ 3236237 w 5072312"/>
              <a:gd name="connsiteY0" fmla="*/ 0 h 4484081"/>
              <a:gd name="connsiteX1" fmla="*/ 0 w 5072312"/>
              <a:gd name="connsiteY1" fmla="*/ 0 h 4484081"/>
              <a:gd name="connsiteX2" fmla="*/ 0 w 5072312"/>
              <a:gd name="connsiteY2" fmla="*/ 4484081 h 4484081"/>
              <a:gd name="connsiteX3" fmla="*/ 4206532 w 5072312"/>
              <a:gd name="connsiteY3" fmla="*/ 4484081 h 4484081"/>
              <a:gd name="connsiteX4" fmla="*/ 5072312 w 5072312"/>
              <a:gd name="connsiteY4" fmla="*/ 3047206 h 448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312" h="4484081">
                <a:moveTo>
                  <a:pt x="3236237" y="0"/>
                </a:moveTo>
                <a:lnTo>
                  <a:pt x="0" y="0"/>
                </a:lnTo>
                <a:lnTo>
                  <a:pt x="0" y="4484081"/>
                </a:lnTo>
                <a:lnTo>
                  <a:pt x="4206532" y="4484081"/>
                </a:lnTo>
                <a:lnTo>
                  <a:pt x="5072312" y="3047206"/>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ight Triangle 9"/>
          <p:cNvSpPr/>
          <p:nvPr/>
        </p:nvSpPr>
        <p:spPr>
          <a:xfrm rot="16200000">
            <a:off x="9670992" y="2902910"/>
            <a:ext cx="3046829" cy="198884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16200000" flipH="1">
            <a:off x="10476155" y="5145330"/>
            <a:ext cx="1436501" cy="1988841"/>
          </a:xfrm>
          <a:custGeom>
            <a:avLst/>
            <a:gdLst>
              <a:gd name="connsiteX0" fmla="*/ 0 w 1436501"/>
              <a:gd name="connsiteY0" fmla="*/ 0 h 1988841"/>
              <a:gd name="connsiteX1" fmla="*/ 0 w 1436501"/>
              <a:gd name="connsiteY1" fmla="*/ 1988841 h 1988841"/>
              <a:gd name="connsiteX2" fmla="*/ 1436501 w 1436501"/>
              <a:gd name="connsiteY2" fmla="*/ 1988841 h 1988841"/>
              <a:gd name="connsiteX3" fmla="*/ 1436501 w 1436501"/>
              <a:gd name="connsiteY3" fmla="*/ 937687 h 1988841"/>
            </a:gdLst>
            <a:ahLst/>
            <a:cxnLst>
              <a:cxn ang="0">
                <a:pos x="connsiteX0" y="connsiteY0"/>
              </a:cxn>
              <a:cxn ang="0">
                <a:pos x="connsiteX1" y="connsiteY1"/>
              </a:cxn>
              <a:cxn ang="0">
                <a:pos x="connsiteX2" y="connsiteY2"/>
              </a:cxn>
              <a:cxn ang="0">
                <a:pos x="connsiteX3" y="connsiteY3"/>
              </a:cxn>
            </a:cxnLst>
            <a:rect l="l" t="t" r="r" b="b"/>
            <a:pathLst>
              <a:path w="1436501" h="1988841">
                <a:moveTo>
                  <a:pt x="0" y="0"/>
                </a:moveTo>
                <a:lnTo>
                  <a:pt x="0" y="1988841"/>
                </a:lnTo>
                <a:lnTo>
                  <a:pt x="1436501" y="1988841"/>
                </a:lnTo>
                <a:lnTo>
                  <a:pt x="1436501" y="93768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p:cNvSpPr/>
          <p:nvPr/>
        </p:nvSpPr>
        <p:spPr>
          <a:xfrm>
            <a:off x="0" y="5421122"/>
            <a:ext cx="1125860" cy="1436878"/>
          </a:xfrm>
          <a:custGeom>
            <a:avLst/>
            <a:gdLst>
              <a:gd name="connsiteX0" fmla="*/ 0 w 1125860"/>
              <a:gd name="connsiteY0" fmla="*/ 0 h 1436878"/>
              <a:gd name="connsiteX1" fmla="*/ 1125860 w 1125860"/>
              <a:gd name="connsiteY1" fmla="*/ 1436878 h 1436878"/>
              <a:gd name="connsiteX2" fmla="*/ 0 w 1125860"/>
              <a:gd name="connsiteY2" fmla="*/ 1436878 h 1436878"/>
            </a:gdLst>
            <a:ahLst/>
            <a:cxnLst>
              <a:cxn ang="0">
                <a:pos x="connsiteX0" y="connsiteY0"/>
              </a:cxn>
              <a:cxn ang="0">
                <a:pos x="connsiteX1" y="connsiteY1"/>
              </a:cxn>
              <a:cxn ang="0">
                <a:pos x="connsiteX2" y="connsiteY2"/>
              </a:cxn>
            </a:cxnLst>
            <a:rect l="l" t="t" r="r" b="b"/>
            <a:pathLst>
              <a:path w="1125860" h="1436878">
                <a:moveTo>
                  <a:pt x="0" y="0"/>
                </a:moveTo>
                <a:lnTo>
                  <a:pt x="1125860" y="1436878"/>
                </a:lnTo>
                <a:lnTo>
                  <a:pt x="0" y="1436878"/>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5"/>
          <p:cNvSpPr>
            <a:spLocks noGrp="1"/>
          </p:cNvSpPr>
          <p:nvPr>
            <p:ph type="title"/>
          </p:nvPr>
        </p:nvSpPr>
        <p:spPr>
          <a:xfrm>
            <a:off x="1269876" y="3717032"/>
            <a:ext cx="4680520" cy="1439478"/>
          </a:xfrm>
        </p:spPr>
        <p:txBody>
          <a:bodyPr/>
          <a:lstStyle/>
          <a:p>
            <a:pPr algn="ctr">
              <a:tabLst>
                <a:tab pos="1302385" algn="l"/>
              </a:tabLst>
            </a:pPr>
            <a:r>
              <a:rPr lang="ro-RO" sz="1400" i="1"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Reforma/Investiția: Investiția 16 - Program de formare de competențe digitale avansate pentru funcționarii publici</a:t>
            </a:r>
            <a:br>
              <a:rPr lang="en-GB" sz="1400" i="1" kern="1400" spc="-50" dirty="0">
                <a:latin typeface="Calibri" panose="020F0502020204030204" pitchFamily="34" charset="0"/>
                <a:ea typeface="Calibri" panose="020F0502020204030204" pitchFamily="34" charset="0"/>
                <a:cs typeface="Calibri" panose="020F0502020204030204" pitchFamily="34" charset="0"/>
              </a:rPr>
            </a:br>
            <a:r>
              <a:rPr lang="ro-RO" sz="1400" i="1"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Jalon/Țintă nr. 185 „Funcționari publici care au urmat un curs de formare digitală”</a:t>
            </a:r>
            <a:endParaRPr lang="en-US" sz="1400" i="1" dirty="0">
              <a:solidFill>
                <a:schemeClr val="accent5"/>
              </a:solidFill>
            </a:endParaRPr>
          </a:p>
        </p:txBody>
      </p:sp>
      <p:sp>
        <p:nvSpPr>
          <p:cNvPr id="3" name="Title 15"/>
          <p:cNvSpPr txBox="1"/>
          <p:nvPr/>
        </p:nvSpPr>
        <p:spPr>
          <a:xfrm>
            <a:off x="1451015" y="1916832"/>
            <a:ext cx="4283357" cy="1439478"/>
          </a:xfrm>
          <a:prstGeom prst="rect">
            <a:avLst/>
          </a:prstGeom>
        </p:spPr>
        <p:txBody>
          <a:bodyPr vert="horz" lIns="0" tIns="60949" rIns="0" bIns="60949" rtlCol="0" anchor="b">
            <a:noAutofit/>
          </a:bodyPr>
          <a:lstStyle>
            <a:lvl1pPr algn="l" defTabSz="1219200"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tabLst>
                <a:tab pos="1302385" algn="l"/>
              </a:tabLst>
            </a:pPr>
            <a:br>
              <a:rPr lang="en-US" sz="5400" dirty="0"/>
            </a:br>
            <a:r>
              <a:rPr lang="ro-RO" sz="5400" dirty="0">
                <a:solidFill>
                  <a:schemeClr val="accent5"/>
                </a:solidFill>
              </a:rPr>
              <a:t>Mulțumiri !!!</a:t>
            </a:r>
            <a:endParaRPr lang="en-US" sz="5400" dirty="0">
              <a:solidFill>
                <a:schemeClr val="accent5"/>
              </a:solidFill>
            </a:endParaRPr>
          </a:p>
        </p:txBody>
      </p:sp>
      <p:pic>
        <p:nvPicPr>
          <p:cNvPr id="7"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022600" y="0"/>
            <a:ext cx="6313170" cy="10991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0-#ppt_w/2"/>
                                          </p:val>
                                        </p:tav>
                                        <p:tav tm="100000">
                                          <p:val>
                                            <p:strVal val="#ppt_x"/>
                                          </p:val>
                                        </p:tav>
                                      </p:tavLst>
                                    </p:anim>
                                    <p:anim calcmode="lin" valueType="num">
                                      <p:cBhvr additive="base">
                                        <p:cTn id="11" dur="75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3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grpId="0" nodeType="withEffect">
                                  <p:stCondLst>
                                    <p:cond delay="7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5" grpId="0" animBg="1"/>
      <p:bldP spid="5" grpId="0" animBg="1"/>
      <p:bldP spid="1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98503" y="3717370"/>
            <a:ext cx="9937104" cy="28097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10550" y="3717370"/>
            <a:ext cx="5049718" cy="28097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Imagine 16"/>
          <p:cNvPicPr>
            <a:picLocks noChangeAspect="1"/>
          </p:cNvPicPr>
          <p:nvPr/>
        </p:nvPicPr>
        <p:blipFill>
          <a:blip r:embed="rId1"/>
          <a:srcRect l="32973" t="19342" r="4379" b="9859"/>
          <a:stretch>
            <a:fillRect/>
          </a:stretch>
        </p:blipFill>
        <p:spPr>
          <a:xfrm>
            <a:off x="7522845" y="974725"/>
            <a:ext cx="3033395" cy="2742565"/>
          </a:xfrm>
          <a:prstGeom prst="rect">
            <a:avLst/>
          </a:prstGeom>
        </p:spPr>
      </p:pic>
      <p:pic>
        <p:nvPicPr>
          <p:cNvPr id="19" name="Imagine 18"/>
          <p:cNvPicPr>
            <a:picLocks noChangeAspect="1"/>
          </p:cNvPicPr>
          <p:nvPr/>
        </p:nvPicPr>
        <p:blipFill>
          <a:blip r:embed="rId2"/>
          <a:srcRect l="33274" t="18029" r="2876" b="9860"/>
          <a:stretch>
            <a:fillRect/>
          </a:stretch>
        </p:blipFill>
        <p:spPr>
          <a:xfrm>
            <a:off x="4571365" y="939800"/>
            <a:ext cx="2907030" cy="2626360"/>
          </a:xfrm>
          <a:prstGeom prst="rect">
            <a:avLst/>
          </a:prstGeom>
        </p:spPr>
      </p:pic>
      <p:pic>
        <p:nvPicPr>
          <p:cNvPr id="21" name="Imagine 20"/>
          <p:cNvPicPr>
            <a:picLocks noChangeAspect="1"/>
          </p:cNvPicPr>
          <p:nvPr/>
        </p:nvPicPr>
        <p:blipFill>
          <a:blip r:embed="rId3"/>
          <a:srcRect l="9987" t="39812" r="11740" b="6948"/>
          <a:stretch>
            <a:fillRect/>
          </a:stretch>
        </p:blipFill>
        <p:spPr>
          <a:xfrm>
            <a:off x="1341781" y="3788746"/>
            <a:ext cx="4813426" cy="2619206"/>
          </a:xfrm>
          <a:prstGeom prst="rect">
            <a:avLst/>
          </a:prstGeom>
        </p:spPr>
      </p:pic>
      <p:pic>
        <p:nvPicPr>
          <p:cNvPr id="29" name="Imagine 28"/>
          <p:cNvPicPr>
            <a:picLocks noChangeAspect="1"/>
          </p:cNvPicPr>
          <p:nvPr/>
        </p:nvPicPr>
        <p:blipFill>
          <a:blip r:embed="rId4"/>
          <a:srcRect l="9838" t="20657" r="11140" b="26386"/>
          <a:stretch>
            <a:fillRect/>
          </a:stretch>
        </p:blipFill>
        <p:spPr>
          <a:xfrm>
            <a:off x="6310436" y="3788111"/>
            <a:ext cx="4885470" cy="2619206"/>
          </a:xfrm>
          <a:prstGeom prst="rect">
            <a:avLst/>
          </a:prstGeom>
        </p:spPr>
      </p:pic>
      <p:sp>
        <p:nvSpPr>
          <p:cNvPr id="30" name="Title 1"/>
          <p:cNvSpPr>
            <a:spLocks noGrp="1"/>
          </p:cNvSpPr>
          <p:nvPr>
            <p:ph type="title"/>
          </p:nvPr>
        </p:nvSpPr>
        <p:spPr>
          <a:xfrm>
            <a:off x="1269876" y="908720"/>
            <a:ext cx="4104453" cy="1439478"/>
          </a:xfrm>
        </p:spPr>
        <p:txBody>
          <a:bodyPr/>
          <a:lstStyle/>
          <a:p>
            <a:r>
              <a:rPr lang="ro-RO" dirty="0"/>
              <a:t>Digitalizarea României</a:t>
            </a:r>
            <a:endParaRPr lang="en-US" dirty="0"/>
          </a:p>
        </p:txBody>
      </p:sp>
      <p:sp>
        <p:nvSpPr>
          <p:cNvPr id="31" name="TextBox 3"/>
          <p:cNvSpPr txBox="1"/>
          <p:nvPr/>
        </p:nvSpPr>
        <p:spPr>
          <a:xfrm>
            <a:off x="1197867" y="2455443"/>
            <a:ext cx="4176461" cy="338554"/>
          </a:xfrm>
          <a:prstGeom prst="rect">
            <a:avLst/>
          </a:prstGeom>
          <a:noFill/>
        </p:spPr>
        <p:txBody>
          <a:bodyPr wrap="square" rtlCol="0">
            <a:spAutoFit/>
          </a:bodyPr>
          <a:lstStyle/>
          <a:p>
            <a:r>
              <a:rPr lang="ro-RO" sz="1600" i="1" dirty="0"/>
              <a:t>Realități și provocări</a:t>
            </a:r>
            <a:endParaRPr lang="en-US" sz="1600" i="1" dirty="0"/>
          </a:p>
        </p:txBody>
      </p:sp>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035300" y="0"/>
            <a:ext cx="6366510" cy="9029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decel="5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4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8" fill="hold" grpId="0" nodeType="withEffect">
                                  <p:stCondLst>
                                    <p:cond delay="20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bldLvl="0" animBg="1"/>
      <p:bldP spid="26" grpId="0" bldLvl="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 descr="A close-up of a blue and white background&#10;&#10;Description automatically generated"/>
          <p:cNvPicPr>
            <a:picLocks noChangeAspect="1"/>
          </p:cNvPicPr>
          <p:nvPr/>
        </p:nvPicPr>
        <p:blipFill>
          <a:blip r:embed="rId1">
            <a:extLst>
              <a:ext uri="{28A0092B-C50C-407E-A947-70E740481C1C}">
                <a14:useLocalDpi xmlns:a14="http://schemas.microsoft.com/office/drawing/2010/main" val="0"/>
              </a:ext>
            </a:extLst>
          </a:blip>
          <a:srcRect l="30783" r="30783"/>
          <a:stretch>
            <a:fillRect/>
          </a:stretch>
        </p:blipFill>
        <p:spPr>
          <a:xfrm>
            <a:off x="0" y="0"/>
            <a:ext cx="4006850" cy="6858000"/>
          </a:xfrm>
          <a:prstGeom prst="rect">
            <a:avLst/>
          </a:prstGeom>
          <a:solidFill>
            <a:schemeClr val="bg1">
              <a:lumMod val="85000"/>
            </a:schemeClr>
          </a:solidFill>
        </p:spPr>
      </p:pic>
      <p:grpSp>
        <p:nvGrpSpPr>
          <p:cNvPr id="33" name="Grupare 32"/>
          <p:cNvGrpSpPr/>
          <p:nvPr/>
        </p:nvGrpSpPr>
        <p:grpSpPr>
          <a:xfrm>
            <a:off x="4507310" y="1412206"/>
            <a:ext cx="7442998" cy="5059681"/>
            <a:chOff x="4606859" y="888331"/>
            <a:chExt cx="7442998" cy="5059681"/>
          </a:xfrm>
        </p:grpSpPr>
        <p:sp>
          <p:nvSpPr>
            <p:cNvPr id="28" name="Formă liberă: formă 27"/>
            <p:cNvSpPr/>
            <p:nvPr/>
          </p:nvSpPr>
          <p:spPr>
            <a:xfrm>
              <a:off x="4606859" y="4797152"/>
              <a:ext cx="2704340" cy="1150860"/>
            </a:xfrm>
            <a:custGeom>
              <a:avLst/>
              <a:gdLst>
                <a:gd name="connsiteX0" fmla="*/ 0 w 941846"/>
                <a:gd name="connsiteY0" fmla="*/ 0 h 1793887"/>
                <a:gd name="connsiteX1" fmla="*/ 941846 w 941846"/>
                <a:gd name="connsiteY1" fmla="*/ 0 h 1793887"/>
                <a:gd name="connsiteX2" fmla="*/ 941846 w 941846"/>
                <a:gd name="connsiteY2" fmla="*/ 1793887 h 1793887"/>
                <a:gd name="connsiteX3" fmla="*/ 0 w 941846"/>
                <a:gd name="connsiteY3" fmla="*/ 1793887 h 1793887"/>
                <a:gd name="connsiteX4" fmla="*/ 0 w 941846"/>
                <a:gd name="connsiteY4" fmla="*/ 0 h 179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1793887">
                  <a:moveTo>
                    <a:pt x="0" y="0"/>
                  </a:moveTo>
                  <a:lnTo>
                    <a:pt x="941846" y="0"/>
                  </a:lnTo>
                  <a:lnTo>
                    <a:pt x="941846" y="1793887"/>
                  </a:lnTo>
                  <a:lnTo>
                    <a:pt x="0" y="1793887"/>
                  </a:lnTo>
                  <a:lnTo>
                    <a:pt x="0" y="0"/>
                  </a:lnTo>
                  <a:close/>
                </a:path>
              </a:pathLst>
            </a:custGeom>
            <a:solidFill>
              <a:schemeClr val="bg2">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2000" kern="1200" dirty="0">
                  <a:solidFill>
                    <a:sysClr val="window" lastClr="FFFFFF"/>
                  </a:solidFill>
                  <a:latin typeface="Calibri" panose="020F0502020204030204"/>
                  <a:ea typeface="+mn-ea"/>
                  <a:cs typeface="+mn-cs"/>
                </a:rPr>
                <a:t>I19 Scheme dedicate perfecționării/recalificării angajaților</a:t>
              </a:r>
              <a:endParaRPr lang="ro-RO" sz="2000" kern="1200" dirty="0">
                <a:solidFill>
                  <a:sysClr val="window" lastClr="FFFFFF"/>
                </a:solidFill>
                <a:latin typeface="Calibri" panose="020F0502020204030204"/>
                <a:ea typeface="+mn-ea"/>
                <a:cs typeface="+mn-cs"/>
              </a:endParaRPr>
            </a:p>
          </p:txBody>
        </p:sp>
        <p:sp>
          <p:nvSpPr>
            <p:cNvPr id="20" name="Formă liberă: formă 19"/>
            <p:cNvSpPr/>
            <p:nvPr/>
          </p:nvSpPr>
          <p:spPr>
            <a:xfrm>
              <a:off x="10416835" y="2240319"/>
              <a:ext cx="1633022" cy="2377362"/>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bg2">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2000" kern="1200" dirty="0">
                  <a:solidFill>
                    <a:sysClr val="window" lastClr="FFFFFF"/>
                  </a:solidFill>
                  <a:latin typeface="Calibri" panose="020F0502020204030204"/>
                  <a:ea typeface="+mn-ea"/>
                  <a:cs typeface="+mn-cs"/>
                </a:rPr>
                <a:t>I17 HUB-uri de dezvoltare a competențelor digitale</a:t>
              </a:r>
              <a:endParaRPr lang="ro-RO" sz="2000" kern="1200" dirty="0">
                <a:solidFill>
                  <a:sysClr val="window" lastClr="FFFFFF"/>
                </a:solidFill>
                <a:latin typeface="Calibri" panose="020F0502020204030204"/>
                <a:ea typeface="+mn-ea"/>
                <a:cs typeface="+mn-cs"/>
              </a:endParaRPr>
            </a:p>
          </p:txBody>
        </p:sp>
        <p:sp>
          <p:nvSpPr>
            <p:cNvPr id="11" name="Formă liberă: formă 10"/>
            <p:cNvSpPr/>
            <p:nvPr/>
          </p:nvSpPr>
          <p:spPr>
            <a:xfrm>
              <a:off x="4654252" y="888331"/>
              <a:ext cx="1673334" cy="1146319"/>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2000" kern="1200" dirty="0">
                  <a:solidFill>
                    <a:sysClr val="window" lastClr="FFFFFF"/>
                  </a:solidFill>
                  <a:latin typeface="Calibri" panose="020F0502020204030204"/>
                  <a:ea typeface="+mn-ea"/>
                  <a:cs typeface="+mn-cs"/>
                </a:rPr>
                <a:t>R1 </a:t>
              </a:r>
              <a:r>
                <a:rPr lang="ro-RO" sz="2000" kern="1200" dirty="0" err="1">
                  <a:solidFill>
                    <a:sysClr val="window" lastClr="FFFFFF"/>
                  </a:solidFill>
                  <a:latin typeface="Calibri" panose="020F0502020204030204"/>
                  <a:ea typeface="+mn-ea"/>
                  <a:cs typeface="+mn-cs"/>
                </a:rPr>
                <a:t>Cloud</a:t>
              </a:r>
              <a:r>
                <a:rPr lang="ro-RO" sz="2000" kern="1200" dirty="0">
                  <a:solidFill>
                    <a:sysClr val="window" lastClr="FFFFFF"/>
                  </a:solidFill>
                  <a:latin typeface="Calibri" panose="020F0502020204030204"/>
                  <a:ea typeface="+mn-ea"/>
                  <a:cs typeface="+mn-cs"/>
                </a:rPr>
                <a:t> guvernamental</a:t>
              </a:r>
              <a:endParaRPr lang="ro-RO" sz="2000" kern="1200" dirty="0">
                <a:solidFill>
                  <a:sysClr val="window" lastClr="FFFFFF"/>
                </a:solidFill>
                <a:latin typeface="Calibri" panose="020F0502020204030204"/>
                <a:ea typeface="+mn-ea"/>
                <a:cs typeface="+mn-cs"/>
              </a:endParaRPr>
            </a:p>
          </p:txBody>
        </p:sp>
        <p:sp>
          <p:nvSpPr>
            <p:cNvPr id="13" name="Formă liberă: formă 12"/>
            <p:cNvSpPr/>
            <p:nvPr/>
          </p:nvSpPr>
          <p:spPr>
            <a:xfrm>
              <a:off x="6834872" y="888331"/>
              <a:ext cx="3223062" cy="1351988"/>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accent1"/>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kern="1200" dirty="0">
                  <a:solidFill>
                    <a:sysClr val="window" lastClr="FFFFFF"/>
                  </a:solidFill>
                  <a:latin typeface="Calibri" panose="020F0502020204030204"/>
                  <a:ea typeface="+mn-ea"/>
                  <a:cs typeface="+mn-cs"/>
                </a:rPr>
                <a:t>R4 Competențe digitale/ </a:t>
              </a:r>
              <a:endParaRPr lang="ro-RO" kern="1200" dirty="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ro-RO" kern="1200" dirty="0">
                  <a:solidFill>
                    <a:sysClr val="window" lastClr="FFFFFF"/>
                  </a:solidFill>
                  <a:latin typeface="Calibri" panose="020F0502020204030204"/>
                  <a:ea typeface="+mn-ea"/>
                  <a:cs typeface="+mn-cs"/>
                </a:rPr>
                <a:t>Capital uman</a:t>
              </a:r>
              <a:endParaRPr lang="ro-RO" kern="1200" dirty="0">
                <a:solidFill>
                  <a:sysClr val="window" lastClr="FFFFFF"/>
                </a:solidFill>
                <a:latin typeface="Calibri" panose="020F0502020204030204"/>
                <a:ea typeface="+mn-ea"/>
                <a:cs typeface="+mn-cs"/>
              </a:endParaRPr>
            </a:p>
          </p:txBody>
        </p:sp>
        <p:sp>
          <p:nvSpPr>
            <p:cNvPr id="14" name="Formă liberă: formă 13"/>
            <p:cNvSpPr/>
            <p:nvPr/>
          </p:nvSpPr>
          <p:spPr>
            <a:xfrm>
              <a:off x="6826671" y="2348881"/>
              <a:ext cx="3223062" cy="1435610"/>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ED7D31"/>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kern="1200" dirty="0">
                  <a:solidFill>
                    <a:sysClr val="window" lastClr="FFFFFF"/>
                  </a:solidFill>
                  <a:latin typeface="Calibri" panose="020F0502020204030204"/>
                  <a:ea typeface="+mn-ea"/>
                  <a:cs typeface="+mn-cs"/>
                </a:rPr>
                <a:t>I16- Competențe digitale pentru funcționarii publici</a:t>
              </a:r>
              <a:endParaRPr lang="ro-RO" kern="1200" dirty="0">
                <a:solidFill>
                  <a:sysClr val="window" lastClr="FFFFFF"/>
                </a:solidFill>
                <a:latin typeface="Calibri" panose="020F0502020204030204"/>
                <a:ea typeface="+mn-ea"/>
                <a:cs typeface="+mn-cs"/>
              </a:endParaRPr>
            </a:p>
          </p:txBody>
        </p:sp>
        <p:sp>
          <p:nvSpPr>
            <p:cNvPr id="15" name="Formă liberă: formă 14"/>
            <p:cNvSpPr/>
            <p:nvPr/>
          </p:nvSpPr>
          <p:spPr>
            <a:xfrm>
              <a:off x="7447227" y="4797152"/>
              <a:ext cx="4601986" cy="1150860"/>
            </a:xfrm>
            <a:custGeom>
              <a:avLst/>
              <a:gdLst>
                <a:gd name="connsiteX0" fmla="*/ 0 w 941846"/>
                <a:gd name="connsiteY0" fmla="*/ 0 h 1793887"/>
                <a:gd name="connsiteX1" fmla="*/ 941846 w 941846"/>
                <a:gd name="connsiteY1" fmla="*/ 0 h 1793887"/>
                <a:gd name="connsiteX2" fmla="*/ 941846 w 941846"/>
                <a:gd name="connsiteY2" fmla="*/ 1793887 h 1793887"/>
                <a:gd name="connsiteX3" fmla="*/ 0 w 941846"/>
                <a:gd name="connsiteY3" fmla="*/ 1793887 h 1793887"/>
                <a:gd name="connsiteX4" fmla="*/ 0 w 941846"/>
                <a:gd name="connsiteY4" fmla="*/ 0 h 179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1793887">
                  <a:moveTo>
                    <a:pt x="0" y="0"/>
                  </a:moveTo>
                  <a:lnTo>
                    <a:pt x="941846" y="0"/>
                  </a:lnTo>
                  <a:lnTo>
                    <a:pt x="941846" y="1793887"/>
                  </a:lnTo>
                  <a:lnTo>
                    <a:pt x="0" y="1793887"/>
                  </a:lnTo>
                  <a:lnTo>
                    <a:pt x="0" y="0"/>
                  </a:lnTo>
                  <a:close/>
                </a:path>
              </a:pathLst>
            </a:custGeom>
            <a:solidFill>
              <a:schemeClr val="bg2">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2000" kern="1200" dirty="0">
                  <a:solidFill>
                    <a:sysClr val="window" lastClr="FFFFFF"/>
                  </a:solidFill>
                  <a:latin typeface="Calibri" panose="020F0502020204030204"/>
                  <a:ea typeface="+mn-ea"/>
                  <a:cs typeface="+mn-cs"/>
                </a:rPr>
                <a:t>I18 Transformarea digitală și adoptarea tehnologiei de automatizare a proceselor de lucru în administrația publică</a:t>
              </a:r>
              <a:endParaRPr lang="ro-RO" sz="2000" kern="1200" dirty="0">
                <a:solidFill>
                  <a:sysClr val="window" lastClr="FFFFFF"/>
                </a:solidFill>
                <a:latin typeface="Calibri" panose="020F0502020204030204"/>
                <a:ea typeface="+mn-ea"/>
                <a:cs typeface="+mn-cs"/>
              </a:endParaRPr>
            </a:p>
          </p:txBody>
        </p:sp>
        <p:sp>
          <p:nvSpPr>
            <p:cNvPr id="16" name="Formă liberă: formă 15"/>
            <p:cNvSpPr/>
            <p:nvPr/>
          </p:nvSpPr>
          <p:spPr>
            <a:xfrm>
              <a:off x="4616963" y="3528744"/>
              <a:ext cx="1673335" cy="1072163"/>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buNone/>
              </a:pPr>
              <a:r>
                <a:rPr lang="ro-RO" sz="2000" kern="1200" dirty="0">
                  <a:solidFill>
                    <a:sysClr val="window" lastClr="FFFFFF"/>
                  </a:solidFill>
                  <a:latin typeface="Calibri" panose="020F0502020204030204"/>
                  <a:ea typeface="+mn-ea"/>
                  <a:cs typeface="+mn-cs"/>
                </a:rPr>
                <a:t>R3 </a:t>
              </a:r>
              <a:endParaRPr lang="ro-RO" sz="2000" kern="1200" dirty="0">
                <a:solidFill>
                  <a:sysClr val="window" lastClr="FFFFFF"/>
                </a:solidFill>
                <a:latin typeface="Calibri" panose="020F0502020204030204"/>
                <a:ea typeface="+mn-ea"/>
                <a:cs typeface="+mn-cs"/>
              </a:endParaRPr>
            </a:p>
            <a:p>
              <a:pPr marL="0" lvl="0" indent="0" algn="ctr" defTabSz="444500">
                <a:lnSpc>
                  <a:spcPct val="90000"/>
                </a:lnSpc>
                <a:spcBef>
                  <a:spcPct val="0"/>
                </a:spcBef>
                <a:buNone/>
              </a:pPr>
              <a:r>
                <a:rPr lang="ro-RO" sz="2000" kern="1200" dirty="0">
                  <a:solidFill>
                    <a:sysClr val="window" lastClr="FFFFFF"/>
                  </a:solidFill>
                  <a:latin typeface="Calibri" panose="020F0502020204030204"/>
                  <a:ea typeface="+mn-ea"/>
                  <a:cs typeface="+mn-cs"/>
                </a:rPr>
                <a:t>Securitate cibernetică</a:t>
              </a:r>
              <a:endParaRPr lang="ro-RO" sz="2000" kern="1200" dirty="0">
                <a:solidFill>
                  <a:sysClr val="window" lastClr="FFFFFF"/>
                </a:solidFill>
                <a:latin typeface="Calibri" panose="020F0502020204030204"/>
                <a:ea typeface="+mn-ea"/>
                <a:cs typeface="+mn-cs"/>
              </a:endParaRPr>
            </a:p>
          </p:txBody>
        </p:sp>
        <p:sp>
          <p:nvSpPr>
            <p:cNvPr id="18" name="Formă liberă: formă 17"/>
            <p:cNvSpPr/>
            <p:nvPr/>
          </p:nvSpPr>
          <p:spPr>
            <a:xfrm>
              <a:off x="4641602" y="2245616"/>
              <a:ext cx="1673335" cy="1072163"/>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2000" kern="1200" dirty="0">
                  <a:solidFill>
                    <a:sysClr val="window" lastClr="FFFFFF"/>
                  </a:solidFill>
                  <a:latin typeface="Calibri" panose="020F0502020204030204"/>
                  <a:ea typeface="+mn-ea"/>
                  <a:cs typeface="+mn-cs"/>
                </a:rPr>
                <a:t>R2  </a:t>
              </a:r>
              <a:r>
                <a:rPr lang="ro-RO" sz="2000" dirty="0">
                  <a:solidFill>
                    <a:sysClr val="window" lastClr="FFFFFF"/>
                  </a:solidFill>
                  <a:latin typeface="Calibri" panose="020F0502020204030204"/>
                </a:rPr>
                <a:t>C</a:t>
              </a:r>
              <a:r>
                <a:rPr lang="ro-RO" sz="2000" kern="1200" dirty="0">
                  <a:solidFill>
                    <a:sysClr val="window" lastClr="FFFFFF"/>
                  </a:solidFill>
                  <a:latin typeface="Calibri" panose="020F0502020204030204"/>
                  <a:ea typeface="+mn-ea"/>
                  <a:cs typeface="+mn-cs"/>
                </a:rPr>
                <a:t>onectivitate digitală</a:t>
              </a:r>
              <a:endParaRPr lang="ro-RO" sz="2000" kern="1200" dirty="0">
                <a:solidFill>
                  <a:sysClr val="window" lastClr="FFFFFF"/>
                </a:solidFill>
                <a:latin typeface="Calibri" panose="020F0502020204030204"/>
                <a:ea typeface="+mn-ea"/>
                <a:cs typeface="+mn-cs"/>
              </a:endParaRPr>
            </a:p>
          </p:txBody>
        </p:sp>
      </p:grpSp>
      <p:sp>
        <p:nvSpPr>
          <p:cNvPr id="31" name="Rectangle 5"/>
          <p:cNvSpPr/>
          <p:nvPr/>
        </p:nvSpPr>
        <p:spPr>
          <a:xfrm>
            <a:off x="621697" y="1418717"/>
            <a:ext cx="3737893" cy="3723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itle 1"/>
          <p:cNvSpPr txBox="1"/>
          <p:nvPr/>
        </p:nvSpPr>
        <p:spPr>
          <a:xfrm>
            <a:off x="700634" y="1807944"/>
            <a:ext cx="3306216" cy="1439478"/>
          </a:xfrm>
          <a:prstGeom prst="rect">
            <a:avLst/>
          </a:prstGeom>
        </p:spPr>
        <p:txBody>
          <a:bodyPr/>
          <a:lstStyle>
            <a:lvl1pPr algn="l" defTabSz="1219200"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r>
              <a:rPr lang="ro-RO" dirty="0">
                <a:solidFill>
                  <a:schemeClr val="bg1"/>
                </a:solidFill>
              </a:rPr>
              <a:t>PNRR</a:t>
            </a:r>
            <a:endParaRPr lang="ro-RO" dirty="0">
              <a:solidFill>
                <a:schemeClr val="bg1"/>
              </a:solidFill>
            </a:endParaRPr>
          </a:p>
          <a:p>
            <a:pPr algn="ctr"/>
            <a:r>
              <a:rPr lang="ro-RO" dirty="0">
                <a:solidFill>
                  <a:sysClr val="window" lastClr="FFFFFF"/>
                </a:solidFill>
                <a:latin typeface="Calibri" panose="020F0502020204030204"/>
              </a:rPr>
              <a:t>COMPONENTA </a:t>
            </a:r>
            <a:r>
              <a:rPr lang="ro-RO" sz="5400" dirty="0">
                <a:solidFill>
                  <a:sysClr val="window" lastClr="FFFFFF"/>
                </a:solidFill>
                <a:latin typeface="Calibri" panose="020F0502020204030204"/>
              </a:rPr>
              <a:t>7</a:t>
            </a:r>
            <a:endParaRPr lang="en-US" dirty="0">
              <a:solidFill>
                <a:schemeClr val="bg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78605" y="-13970"/>
            <a:ext cx="6717030" cy="11690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ă 1"/>
          <p:cNvGraphicFramePr/>
          <p:nvPr/>
        </p:nvGraphicFramePr>
        <p:xfrm>
          <a:off x="1269876" y="1988840"/>
          <a:ext cx="9865096" cy="4536504"/>
        </p:xfrm>
        <a:graphic>
          <a:graphicData uri="http://schemas.openxmlformats.org/drawingml/2006/chart">
            <c:chart xmlns:c="http://schemas.openxmlformats.org/drawingml/2006/chart" xmlns:r="http://schemas.openxmlformats.org/officeDocument/2006/relationships" r:id="rId1"/>
          </a:graphicData>
        </a:graphic>
      </p:graphicFrame>
      <p:sp>
        <p:nvSpPr>
          <p:cNvPr id="4" name="Right Triangle 9"/>
          <p:cNvSpPr/>
          <p:nvPr/>
        </p:nvSpPr>
        <p:spPr>
          <a:xfrm rot="5400000" flipH="1">
            <a:off x="-319641" y="318825"/>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10"/>
          <p:cNvSpPr/>
          <p:nvPr/>
        </p:nvSpPr>
        <p:spPr>
          <a:xfrm rot="5400000">
            <a:off x="-319641" y="2155613"/>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p:nvPr/>
        </p:nvSpPr>
        <p:spPr>
          <a:xfrm>
            <a:off x="2422118" y="1196127"/>
            <a:ext cx="9217024" cy="1152128"/>
          </a:xfrm>
          <a:prstGeom prst="rect">
            <a:avLst/>
          </a:prstGeom>
        </p:spPr>
        <p:txBody>
          <a:bodyPr/>
          <a:lstStyle>
            <a:lvl1pPr algn="l" defTabSz="1219200"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tx2"/>
                </a:solidFill>
              </a:rPr>
              <a:t>ANFP-COORDONATOR DE REFORMĂ</a:t>
            </a:r>
            <a:endParaRPr lang="ro-RO" dirty="0">
              <a:solidFill>
                <a:schemeClr val="tx2"/>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81935" y="44450"/>
            <a:ext cx="7106920" cy="12369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4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p:cNvSpPr/>
          <p:nvPr/>
        </p:nvSpPr>
        <p:spPr>
          <a:xfrm rot="5400000" flipH="1">
            <a:off x="659087" y="4591027"/>
            <a:ext cx="1607886" cy="2926060"/>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Pentagon 29"/>
          <p:cNvSpPr/>
          <p:nvPr/>
        </p:nvSpPr>
        <p:spPr>
          <a:xfrm rot="16200000">
            <a:off x="6605465" y="1261765"/>
            <a:ext cx="5072312" cy="6094411"/>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399964" y="3839455"/>
            <a:ext cx="576064" cy="3005672"/>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217864" y="4293095"/>
            <a:ext cx="576064" cy="255203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035764" y="4033300"/>
            <a:ext cx="576064" cy="2811827"/>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111477" y="3839455"/>
            <a:ext cx="576064" cy="3005672"/>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929377" y="4293095"/>
            <a:ext cx="576064" cy="255203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47277" y="4077073"/>
            <a:ext cx="576064" cy="2768054"/>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565178" y="3457235"/>
            <a:ext cx="576064" cy="3387892"/>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p:cNvSpPr/>
          <p:nvPr/>
        </p:nvSpPr>
        <p:spPr>
          <a:xfrm rot="16200000">
            <a:off x="8999052" y="267462"/>
            <a:ext cx="3424368" cy="2955178"/>
          </a:xfrm>
          <a:prstGeom prst="triangle">
            <a:avLst>
              <a:gd name="adj" fmla="val 5232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flipH="1">
            <a:off x="6094412" y="4869160"/>
            <a:ext cx="3046829" cy="198884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a:off x="9141996" y="4869160"/>
            <a:ext cx="3046829" cy="1988840"/>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p:cNvSpPr>
            <a:spLocks noGrp="1"/>
          </p:cNvSpPr>
          <p:nvPr>
            <p:ph type="ctrTitle"/>
          </p:nvPr>
        </p:nvSpPr>
        <p:spPr>
          <a:xfrm>
            <a:off x="515764" y="3212976"/>
            <a:ext cx="5096256" cy="1446215"/>
          </a:xfrm>
        </p:spPr>
        <p:txBody>
          <a:bodyPr>
            <a:normAutofit fontScale="90000"/>
          </a:bodyPr>
          <a:lstStyle/>
          <a:p>
            <a:pPr algn="ctr"/>
            <a:r>
              <a:rPr lang="ro-RO" sz="6700"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t>LOTUL I: </a:t>
            </a:r>
            <a:b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br>
            <a:r>
              <a:rPr lang="ro-RO" sz="2700" b="0"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Servicii de formare (instruire, testare și certificare) </a:t>
            </a:r>
            <a:r>
              <a:rPr lang="ro-RO" sz="2700" b="0" dirty="0">
                <a:solidFill>
                  <a:srgbClr val="1F3864"/>
                </a:solidFill>
                <a:latin typeface="Calibri" panose="020F0502020204030204" pitchFamily="34" charset="0"/>
                <a:ea typeface="Calibri" panose="020F0502020204030204" pitchFamily="34" charset="0"/>
                <a:cs typeface="Calibri" panose="020F0502020204030204" pitchFamily="34" charset="0"/>
              </a:rPr>
              <a:t>pentru dezvoltarea de competențe digitale și servicii conexe pentru un grup țintă format din 30.000 funcționari publici, bărbați și femei, din toate categoriile de vârstă, la nivel național</a:t>
            </a: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340293" y="0"/>
            <a:ext cx="7267575" cy="12649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750" fill="hold"/>
                                        <p:tgtEl>
                                          <p:spTgt spid="49"/>
                                        </p:tgtEl>
                                        <p:attrNameLst>
                                          <p:attrName>ppt_x</p:attrName>
                                        </p:attrNameLst>
                                      </p:cBhvr>
                                      <p:tavLst>
                                        <p:tav tm="0">
                                          <p:val>
                                            <p:strVal val="0-#ppt_w/2"/>
                                          </p:val>
                                        </p:tav>
                                        <p:tav tm="100000">
                                          <p:val>
                                            <p:strVal val="#ppt_x"/>
                                          </p:val>
                                        </p:tav>
                                      </p:tavLst>
                                    </p:anim>
                                    <p:anim calcmode="lin" valueType="num">
                                      <p:cBhvr additive="base">
                                        <p:cTn id="11" dur="750" fill="hold"/>
                                        <p:tgtEl>
                                          <p:spTgt spid="49"/>
                                        </p:tgtEl>
                                        <p:attrNameLst>
                                          <p:attrName>ppt_y</p:attrName>
                                        </p:attrNameLst>
                                      </p:cBhvr>
                                      <p:tavLst>
                                        <p:tav tm="0">
                                          <p:val>
                                            <p:strVal val="1+#ppt_h/2"/>
                                          </p:val>
                                        </p:tav>
                                        <p:tav tm="100000">
                                          <p:val>
                                            <p:strVal val="#ppt_y"/>
                                          </p:val>
                                        </p:tav>
                                      </p:tavLst>
                                    </p:anim>
                                  </p:childTnLst>
                                </p:cTn>
                              </p:par>
                              <p:par>
                                <p:cTn id="12" presetID="2" presetClass="entr" presetSubtype="4" decel="50000" fill="hold" grpId="0" nodeType="withEffect">
                                  <p:stCondLst>
                                    <p:cond delay="30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par>
                                <p:cTn id="16" presetID="2" presetClass="entr" presetSubtype="4" decel="50000" fill="hold" grpId="0" nodeType="withEffect">
                                  <p:stCondLst>
                                    <p:cond delay="50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decel="50000" fill="hold" grpId="0" nodeType="withEffect">
                                  <p:stCondLst>
                                    <p:cond delay="7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2" decel="50000" fill="hold" grpId="0" nodeType="withEffect">
                                  <p:stCondLst>
                                    <p:cond delay="4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1+#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12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14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0" grpId="0" animBg="1"/>
      <p:bldP spid="37" grpId="0" animBg="1"/>
      <p:bldP spid="38" grpId="0" animBg="1"/>
      <p:bldP spid="39" grpId="0" animBg="1"/>
      <p:bldP spid="33" grpId="0" animBg="1"/>
      <p:bldP spid="34" grpId="0" animBg="1"/>
      <p:bldP spid="35" grpId="0" animBg="1"/>
      <p:bldP spid="36" grpId="0" animBg="1"/>
      <p:bldP spid="31" grpId="0" animBg="1"/>
      <p:bldP spid="27" grpId="0" animBg="1"/>
      <p:bldP spid="2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62096" y="1037424"/>
            <a:ext cx="10969943" cy="711081"/>
          </a:xfrm>
        </p:spPr>
        <p:txBody>
          <a:bodyPr/>
          <a:lstStyle/>
          <a:p>
            <a:r>
              <a:rPr lang="ro-RO" dirty="0"/>
              <a:t>Indicatori de proiect</a:t>
            </a:r>
            <a:endParaRPr lang="en-GB" dirty="0"/>
          </a:p>
        </p:txBody>
      </p:sp>
      <p:grpSp>
        <p:nvGrpSpPr>
          <p:cNvPr id="3" name="Grupare 2"/>
          <p:cNvGrpSpPr/>
          <p:nvPr/>
        </p:nvGrpSpPr>
        <p:grpSpPr>
          <a:xfrm>
            <a:off x="1125860" y="1766888"/>
            <a:ext cx="10453524" cy="4542432"/>
            <a:chOff x="0" y="0"/>
            <a:chExt cx="5486400" cy="3324225"/>
          </a:xfrm>
        </p:grpSpPr>
        <p:graphicFrame>
          <p:nvGraphicFramePr>
            <p:cNvPr id="4" name="Nomogramă 3"/>
            <p:cNvGraphicFramePr/>
            <p:nvPr/>
          </p:nvGraphicFramePr>
          <p:xfrm>
            <a:off x="0" y="0"/>
            <a:ext cx="5486400" cy="28727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5" name="Grupare 4"/>
            <p:cNvGrpSpPr/>
            <p:nvPr/>
          </p:nvGrpSpPr>
          <p:grpSpPr>
            <a:xfrm>
              <a:off x="114300" y="2876550"/>
              <a:ext cx="5267325" cy="447675"/>
              <a:chOff x="0" y="0"/>
              <a:chExt cx="5267325" cy="447675"/>
            </a:xfrm>
          </p:grpSpPr>
          <p:sp>
            <p:nvSpPr>
              <p:cNvPr id="6" name="Dreptunghi 5"/>
              <p:cNvSpPr/>
              <p:nvPr/>
            </p:nvSpPr>
            <p:spPr>
              <a:xfrm>
                <a:off x="0" y="9525"/>
                <a:ext cx="1047750" cy="438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Analiză inițială a nevoilor</a:t>
                </a:r>
                <a:endParaRPr lang="en-GB" sz="1400" kern="100">
                  <a:effectLst/>
                  <a:ea typeface="Calibri" panose="020F0502020204030204" pitchFamily="34" charset="0"/>
                  <a:cs typeface="Times New Roman" panose="02020603050405020304" pitchFamily="18" charset="0"/>
                </a:endParaRPr>
              </a:p>
            </p:txBody>
          </p:sp>
          <p:sp>
            <p:nvSpPr>
              <p:cNvPr id="7" name="Dreptunghi 6"/>
              <p:cNvSpPr/>
              <p:nvPr/>
            </p:nvSpPr>
            <p:spPr>
              <a:xfrm>
                <a:off x="1400175" y="9525"/>
                <a:ext cx="1114425" cy="438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Monitorizarea continuă</a:t>
                </a:r>
                <a:endParaRPr lang="en-GB" sz="1400" kern="100">
                  <a:effectLst/>
                  <a:ea typeface="Calibri" panose="020F0502020204030204" pitchFamily="34" charset="0"/>
                  <a:cs typeface="Times New Roman" panose="02020603050405020304" pitchFamily="18" charset="0"/>
                </a:endParaRPr>
              </a:p>
            </p:txBody>
          </p:sp>
          <p:sp>
            <p:nvSpPr>
              <p:cNvPr id="8" name="Dreptunghi 7"/>
              <p:cNvSpPr/>
              <p:nvPr/>
            </p:nvSpPr>
            <p:spPr>
              <a:xfrm>
                <a:off x="2771775" y="0"/>
                <a:ext cx="1114425" cy="438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Monitorizarea continuă</a:t>
                </a:r>
                <a:endParaRPr lang="en-GB" sz="1400" kern="100">
                  <a:effectLst/>
                  <a:ea typeface="Calibri" panose="020F0502020204030204" pitchFamily="34" charset="0"/>
                  <a:cs typeface="Times New Roman" panose="02020603050405020304" pitchFamily="18" charset="0"/>
                </a:endParaRPr>
              </a:p>
            </p:txBody>
          </p:sp>
          <p:sp>
            <p:nvSpPr>
              <p:cNvPr id="9" name="Dreptunghi 8"/>
              <p:cNvSpPr/>
              <p:nvPr/>
            </p:nvSpPr>
            <p:spPr>
              <a:xfrm>
                <a:off x="4152900" y="9525"/>
                <a:ext cx="1114425" cy="4381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Analiză de impact</a:t>
                </a:r>
                <a:endParaRPr lang="en-GB" sz="1400" kern="100">
                  <a:effectLst/>
                  <a:ea typeface="Calibri" panose="020F0502020204030204" pitchFamily="34" charset="0"/>
                  <a:cs typeface="Times New Roman" panose="02020603050405020304" pitchFamily="18" charset="0"/>
                </a:endParaRPr>
              </a:p>
            </p:txBody>
          </p:sp>
          <p:cxnSp>
            <p:nvCxnSpPr>
              <p:cNvPr id="10" name="Conector drept 9"/>
              <p:cNvCxnSpPr/>
              <p:nvPr/>
            </p:nvCxnSpPr>
            <p:spPr>
              <a:xfrm>
                <a:off x="0" y="247650"/>
                <a:ext cx="5267325" cy="0"/>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178810" y="81280"/>
            <a:ext cx="6429375" cy="11188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noEditPoints="1"/>
          </p:cNvSpPr>
          <p:nvPr/>
        </p:nvSpPr>
        <p:spPr bwMode="auto">
          <a:xfrm>
            <a:off x="5101436" y="2041887"/>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solidFill>
            <a:srgbClr val="8E3728"/>
          </a:solidFill>
          <a:ln w="9525">
            <a:noFill/>
            <a:round/>
          </a:ln>
        </p:spPr>
        <p:txBody>
          <a:bodyPr vert="horz" wrap="square" lIns="91440" tIns="45720" rIns="91440" bIns="45720" numCol="1" anchor="t" anchorCtr="0" compatLnSpc="1"/>
          <a:lstStyle/>
          <a:p>
            <a:endParaRPr lang="en-IN" sz="2000"/>
          </a:p>
        </p:txBody>
      </p:sp>
      <p:sp>
        <p:nvSpPr>
          <p:cNvPr id="4" name="Freeform 6"/>
          <p:cNvSpPr>
            <a:spLocks noEditPoints="1"/>
          </p:cNvSpPr>
          <p:nvPr/>
        </p:nvSpPr>
        <p:spPr bwMode="auto">
          <a:xfrm>
            <a:off x="5101436" y="2041887"/>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gradFill>
            <a:gsLst>
              <a:gs pos="4000">
                <a:schemeClr val="accent5">
                  <a:lumMod val="60000"/>
                  <a:lumOff val="40000"/>
                </a:schemeClr>
              </a:gs>
              <a:gs pos="100000">
                <a:schemeClr val="accent5"/>
              </a:gs>
            </a:gsLst>
            <a:lin ang="5400000" scaled="1"/>
          </a:gradFill>
          <a:ln w="9525">
            <a:noFill/>
            <a:round/>
          </a:ln>
        </p:spPr>
        <p:txBody>
          <a:bodyPr vert="horz" wrap="square" lIns="91440" tIns="45720" rIns="91440" bIns="45720" numCol="1" anchor="t" anchorCtr="0" compatLnSpc="1"/>
          <a:lstStyle/>
          <a:p>
            <a:endParaRPr lang="en-IN" sz="2000"/>
          </a:p>
        </p:txBody>
      </p:sp>
      <p:sp>
        <p:nvSpPr>
          <p:cNvPr id="5" name="Freeform 7"/>
          <p:cNvSpPr>
            <a:spLocks noEditPoints="1"/>
          </p:cNvSpPr>
          <p:nvPr/>
        </p:nvSpPr>
        <p:spPr bwMode="auto">
          <a:xfrm>
            <a:off x="5188734" y="2129184"/>
            <a:ext cx="2162495" cy="2164987"/>
          </a:xfrm>
          <a:custGeom>
            <a:avLst/>
            <a:gdLst>
              <a:gd name="T0" fmla="*/ 486 w 971"/>
              <a:gd name="T1" fmla="*/ 0 h 971"/>
              <a:gd name="T2" fmla="*/ 0 w 971"/>
              <a:gd name="T3" fmla="*/ 486 h 971"/>
              <a:gd name="T4" fmla="*/ 486 w 971"/>
              <a:gd name="T5" fmla="*/ 971 h 971"/>
              <a:gd name="T6" fmla="*/ 971 w 971"/>
              <a:gd name="T7" fmla="*/ 486 h 971"/>
              <a:gd name="T8" fmla="*/ 486 w 971"/>
              <a:gd name="T9" fmla="*/ 0 h 971"/>
              <a:gd name="T10" fmla="*/ 486 w 971"/>
              <a:gd name="T11" fmla="*/ 815 h 971"/>
              <a:gd name="T12" fmla="*/ 156 w 971"/>
              <a:gd name="T13" fmla="*/ 486 h 971"/>
              <a:gd name="T14" fmla="*/ 486 w 971"/>
              <a:gd name="T15" fmla="*/ 156 h 971"/>
              <a:gd name="T16" fmla="*/ 815 w 971"/>
              <a:gd name="T17" fmla="*/ 486 h 971"/>
              <a:gd name="T18" fmla="*/ 486 w 971"/>
              <a:gd name="T19" fmla="*/ 81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971">
                <a:moveTo>
                  <a:pt x="486" y="0"/>
                </a:moveTo>
                <a:cubicBezTo>
                  <a:pt x="218" y="0"/>
                  <a:pt x="0" y="218"/>
                  <a:pt x="0" y="486"/>
                </a:cubicBezTo>
                <a:cubicBezTo>
                  <a:pt x="0" y="754"/>
                  <a:pt x="218" y="971"/>
                  <a:pt x="486" y="971"/>
                </a:cubicBezTo>
                <a:cubicBezTo>
                  <a:pt x="754" y="971"/>
                  <a:pt x="971" y="754"/>
                  <a:pt x="971" y="486"/>
                </a:cubicBezTo>
                <a:cubicBezTo>
                  <a:pt x="971" y="218"/>
                  <a:pt x="754" y="0"/>
                  <a:pt x="486" y="0"/>
                </a:cubicBezTo>
                <a:close/>
                <a:moveTo>
                  <a:pt x="486" y="815"/>
                </a:moveTo>
                <a:cubicBezTo>
                  <a:pt x="304" y="815"/>
                  <a:pt x="156" y="668"/>
                  <a:pt x="156" y="486"/>
                </a:cubicBezTo>
                <a:cubicBezTo>
                  <a:pt x="156" y="304"/>
                  <a:pt x="304" y="156"/>
                  <a:pt x="486" y="156"/>
                </a:cubicBezTo>
                <a:cubicBezTo>
                  <a:pt x="668" y="156"/>
                  <a:pt x="815" y="304"/>
                  <a:pt x="815" y="486"/>
                </a:cubicBezTo>
                <a:cubicBezTo>
                  <a:pt x="815" y="668"/>
                  <a:pt x="668" y="815"/>
                  <a:pt x="486" y="815"/>
                </a:cubicBezTo>
                <a:close/>
              </a:path>
            </a:pathLst>
          </a:custGeom>
          <a:gradFill>
            <a:gsLst>
              <a:gs pos="4000">
                <a:schemeClr val="accent4">
                  <a:lumMod val="60000"/>
                  <a:lumOff val="40000"/>
                </a:schemeClr>
              </a:gs>
              <a:gs pos="100000">
                <a:schemeClr val="accent4"/>
              </a:gs>
            </a:gsLst>
            <a:lin ang="5400000" scaled="1"/>
          </a:gradFill>
          <a:ln w="9525">
            <a:noFill/>
            <a:round/>
          </a:ln>
        </p:spPr>
        <p:txBody>
          <a:bodyPr vert="horz" wrap="square" lIns="91440" tIns="45720" rIns="91440" bIns="45720" numCol="1" anchor="t" anchorCtr="0" compatLnSpc="1"/>
          <a:lstStyle/>
          <a:p>
            <a:endParaRPr lang="en-IN" sz="2000"/>
          </a:p>
        </p:txBody>
      </p:sp>
      <p:sp>
        <p:nvSpPr>
          <p:cNvPr id="6" name="Freeform 8"/>
          <p:cNvSpPr>
            <a:spLocks noEditPoints="1"/>
          </p:cNvSpPr>
          <p:nvPr/>
        </p:nvSpPr>
        <p:spPr bwMode="auto">
          <a:xfrm>
            <a:off x="5274785" y="2216482"/>
            <a:ext cx="1989146" cy="1991639"/>
          </a:xfrm>
          <a:custGeom>
            <a:avLst/>
            <a:gdLst>
              <a:gd name="T0" fmla="*/ 447 w 893"/>
              <a:gd name="T1" fmla="*/ 0 h 893"/>
              <a:gd name="T2" fmla="*/ 0 w 893"/>
              <a:gd name="T3" fmla="*/ 447 h 893"/>
              <a:gd name="T4" fmla="*/ 447 w 893"/>
              <a:gd name="T5" fmla="*/ 893 h 893"/>
              <a:gd name="T6" fmla="*/ 893 w 893"/>
              <a:gd name="T7" fmla="*/ 447 h 893"/>
              <a:gd name="T8" fmla="*/ 447 w 893"/>
              <a:gd name="T9" fmla="*/ 0 h 893"/>
              <a:gd name="T10" fmla="*/ 447 w 893"/>
              <a:gd name="T11" fmla="*/ 776 h 893"/>
              <a:gd name="T12" fmla="*/ 117 w 893"/>
              <a:gd name="T13" fmla="*/ 447 h 893"/>
              <a:gd name="T14" fmla="*/ 447 w 893"/>
              <a:gd name="T15" fmla="*/ 117 h 893"/>
              <a:gd name="T16" fmla="*/ 776 w 893"/>
              <a:gd name="T17" fmla="*/ 447 h 893"/>
              <a:gd name="T18" fmla="*/ 447 w 893"/>
              <a:gd name="T19" fmla="*/ 77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93">
                <a:moveTo>
                  <a:pt x="447" y="0"/>
                </a:moveTo>
                <a:cubicBezTo>
                  <a:pt x="200" y="0"/>
                  <a:pt x="0" y="200"/>
                  <a:pt x="0" y="447"/>
                </a:cubicBezTo>
                <a:cubicBezTo>
                  <a:pt x="0" y="693"/>
                  <a:pt x="200" y="893"/>
                  <a:pt x="447" y="893"/>
                </a:cubicBezTo>
                <a:cubicBezTo>
                  <a:pt x="693" y="893"/>
                  <a:pt x="893" y="693"/>
                  <a:pt x="893" y="447"/>
                </a:cubicBezTo>
                <a:cubicBezTo>
                  <a:pt x="893" y="200"/>
                  <a:pt x="693" y="0"/>
                  <a:pt x="447" y="0"/>
                </a:cubicBezTo>
                <a:close/>
                <a:moveTo>
                  <a:pt x="447" y="776"/>
                </a:moveTo>
                <a:cubicBezTo>
                  <a:pt x="265" y="776"/>
                  <a:pt x="117" y="629"/>
                  <a:pt x="117" y="447"/>
                </a:cubicBezTo>
                <a:cubicBezTo>
                  <a:pt x="117" y="265"/>
                  <a:pt x="265" y="117"/>
                  <a:pt x="447" y="117"/>
                </a:cubicBezTo>
                <a:cubicBezTo>
                  <a:pt x="629" y="117"/>
                  <a:pt x="776" y="265"/>
                  <a:pt x="776" y="447"/>
                </a:cubicBezTo>
                <a:cubicBezTo>
                  <a:pt x="776" y="629"/>
                  <a:pt x="629" y="776"/>
                  <a:pt x="447" y="776"/>
                </a:cubicBezTo>
                <a:close/>
              </a:path>
            </a:pathLst>
          </a:custGeom>
          <a:gradFill>
            <a:gsLst>
              <a:gs pos="4000">
                <a:schemeClr val="accent3">
                  <a:lumMod val="60000"/>
                  <a:lumOff val="40000"/>
                </a:schemeClr>
              </a:gs>
              <a:gs pos="100000">
                <a:schemeClr val="accent3"/>
              </a:gs>
            </a:gsLst>
            <a:lin ang="5400000" scaled="1"/>
          </a:gradFill>
          <a:ln w="9525">
            <a:noFill/>
            <a:round/>
          </a:ln>
        </p:spPr>
        <p:txBody>
          <a:bodyPr vert="horz" wrap="square" lIns="91440" tIns="45720" rIns="91440" bIns="45720" numCol="1" anchor="t" anchorCtr="0" compatLnSpc="1"/>
          <a:lstStyle/>
          <a:p>
            <a:endParaRPr lang="en-IN" sz="2000"/>
          </a:p>
        </p:txBody>
      </p:sp>
      <p:sp>
        <p:nvSpPr>
          <p:cNvPr id="7" name="Freeform 9"/>
          <p:cNvSpPr>
            <a:spLocks noEditPoints="1"/>
          </p:cNvSpPr>
          <p:nvPr/>
        </p:nvSpPr>
        <p:spPr bwMode="auto">
          <a:xfrm>
            <a:off x="5362083" y="2302533"/>
            <a:ext cx="1814550" cy="1818289"/>
          </a:xfrm>
          <a:custGeom>
            <a:avLst/>
            <a:gdLst>
              <a:gd name="T0" fmla="*/ 408 w 815"/>
              <a:gd name="T1" fmla="*/ 0 h 815"/>
              <a:gd name="T2" fmla="*/ 0 w 815"/>
              <a:gd name="T3" fmla="*/ 408 h 815"/>
              <a:gd name="T4" fmla="*/ 408 w 815"/>
              <a:gd name="T5" fmla="*/ 815 h 815"/>
              <a:gd name="T6" fmla="*/ 815 w 815"/>
              <a:gd name="T7" fmla="*/ 408 h 815"/>
              <a:gd name="T8" fmla="*/ 408 w 815"/>
              <a:gd name="T9" fmla="*/ 0 h 815"/>
              <a:gd name="T10" fmla="*/ 408 w 815"/>
              <a:gd name="T11" fmla="*/ 737 h 815"/>
              <a:gd name="T12" fmla="*/ 78 w 815"/>
              <a:gd name="T13" fmla="*/ 408 h 815"/>
              <a:gd name="T14" fmla="*/ 408 w 815"/>
              <a:gd name="T15" fmla="*/ 78 h 815"/>
              <a:gd name="T16" fmla="*/ 737 w 815"/>
              <a:gd name="T17" fmla="*/ 408 h 815"/>
              <a:gd name="T18" fmla="*/ 408 w 815"/>
              <a:gd name="T19" fmla="*/ 7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5" h="815">
                <a:moveTo>
                  <a:pt x="408" y="0"/>
                </a:moveTo>
                <a:cubicBezTo>
                  <a:pt x="183" y="0"/>
                  <a:pt x="0" y="183"/>
                  <a:pt x="0" y="408"/>
                </a:cubicBezTo>
                <a:cubicBezTo>
                  <a:pt x="0" y="633"/>
                  <a:pt x="183" y="815"/>
                  <a:pt x="408" y="815"/>
                </a:cubicBezTo>
                <a:cubicBezTo>
                  <a:pt x="633" y="815"/>
                  <a:pt x="815" y="633"/>
                  <a:pt x="815" y="408"/>
                </a:cubicBezTo>
                <a:cubicBezTo>
                  <a:pt x="815" y="183"/>
                  <a:pt x="633" y="0"/>
                  <a:pt x="408" y="0"/>
                </a:cubicBezTo>
                <a:close/>
                <a:moveTo>
                  <a:pt x="408" y="737"/>
                </a:moveTo>
                <a:cubicBezTo>
                  <a:pt x="226" y="737"/>
                  <a:pt x="78" y="590"/>
                  <a:pt x="78" y="408"/>
                </a:cubicBezTo>
                <a:cubicBezTo>
                  <a:pt x="78" y="226"/>
                  <a:pt x="226" y="78"/>
                  <a:pt x="408" y="78"/>
                </a:cubicBezTo>
                <a:cubicBezTo>
                  <a:pt x="590" y="78"/>
                  <a:pt x="737" y="226"/>
                  <a:pt x="737" y="408"/>
                </a:cubicBezTo>
                <a:cubicBezTo>
                  <a:pt x="737" y="590"/>
                  <a:pt x="590" y="737"/>
                  <a:pt x="408" y="737"/>
                </a:cubicBezTo>
                <a:close/>
              </a:path>
            </a:pathLst>
          </a:custGeom>
          <a:gradFill>
            <a:gsLst>
              <a:gs pos="4000">
                <a:schemeClr val="accent2">
                  <a:lumMod val="60000"/>
                  <a:lumOff val="40000"/>
                </a:schemeClr>
              </a:gs>
              <a:gs pos="100000">
                <a:schemeClr val="accent2"/>
              </a:gs>
            </a:gsLst>
            <a:lin ang="5400000" scaled="1"/>
          </a:gradFill>
          <a:ln w="9525">
            <a:noFill/>
            <a:round/>
          </a:ln>
        </p:spPr>
        <p:txBody>
          <a:bodyPr vert="horz" wrap="square" lIns="91440" tIns="45720" rIns="91440" bIns="45720" numCol="1" anchor="t" anchorCtr="0" compatLnSpc="1"/>
          <a:lstStyle/>
          <a:p>
            <a:endParaRPr lang="en-IN" sz="2000"/>
          </a:p>
        </p:txBody>
      </p:sp>
      <p:sp>
        <p:nvSpPr>
          <p:cNvPr id="8" name="Freeform 10"/>
          <p:cNvSpPr>
            <a:spLocks noEditPoints="1"/>
          </p:cNvSpPr>
          <p:nvPr/>
        </p:nvSpPr>
        <p:spPr bwMode="auto">
          <a:xfrm>
            <a:off x="5449380" y="2389831"/>
            <a:ext cx="1641201" cy="1643694"/>
          </a:xfrm>
          <a:custGeom>
            <a:avLst/>
            <a:gdLst>
              <a:gd name="T0" fmla="*/ 369 w 737"/>
              <a:gd name="T1" fmla="*/ 0 h 737"/>
              <a:gd name="T2" fmla="*/ 0 w 737"/>
              <a:gd name="T3" fmla="*/ 369 h 737"/>
              <a:gd name="T4" fmla="*/ 369 w 737"/>
              <a:gd name="T5" fmla="*/ 737 h 737"/>
              <a:gd name="T6" fmla="*/ 737 w 737"/>
              <a:gd name="T7" fmla="*/ 369 h 737"/>
              <a:gd name="T8" fmla="*/ 369 w 737"/>
              <a:gd name="T9" fmla="*/ 0 h 737"/>
              <a:gd name="T10" fmla="*/ 369 w 737"/>
              <a:gd name="T11" fmla="*/ 698 h 737"/>
              <a:gd name="T12" fmla="*/ 39 w 737"/>
              <a:gd name="T13" fmla="*/ 369 h 737"/>
              <a:gd name="T14" fmla="*/ 369 w 737"/>
              <a:gd name="T15" fmla="*/ 39 h 737"/>
              <a:gd name="T16" fmla="*/ 698 w 737"/>
              <a:gd name="T17" fmla="*/ 369 h 737"/>
              <a:gd name="T18" fmla="*/ 369 w 737"/>
              <a:gd name="T19" fmla="*/ 69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37">
                <a:moveTo>
                  <a:pt x="369" y="0"/>
                </a:moveTo>
                <a:cubicBezTo>
                  <a:pt x="165" y="0"/>
                  <a:pt x="0" y="165"/>
                  <a:pt x="0" y="369"/>
                </a:cubicBezTo>
                <a:cubicBezTo>
                  <a:pt x="0" y="572"/>
                  <a:pt x="165" y="737"/>
                  <a:pt x="369" y="737"/>
                </a:cubicBezTo>
                <a:cubicBezTo>
                  <a:pt x="572" y="737"/>
                  <a:pt x="737" y="572"/>
                  <a:pt x="737" y="369"/>
                </a:cubicBezTo>
                <a:cubicBezTo>
                  <a:pt x="737" y="165"/>
                  <a:pt x="572" y="0"/>
                  <a:pt x="369" y="0"/>
                </a:cubicBezTo>
                <a:close/>
                <a:moveTo>
                  <a:pt x="369" y="698"/>
                </a:moveTo>
                <a:cubicBezTo>
                  <a:pt x="187" y="698"/>
                  <a:pt x="39" y="551"/>
                  <a:pt x="39" y="369"/>
                </a:cubicBezTo>
                <a:cubicBezTo>
                  <a:pt x="39" y="187"/>
                  <a:pt x="187" y="39"/>
                  <a:pt x="369" y="39"/>
                </a:cubicBezTo>
                <a:cubicBezTo>
                  <a:pt x="551" y="39"/>
                  <a:pt x="698" y="187"/>
                  <a:pt x="698" y="369"/>
                </a:cubicBezTo>
                <a:cubicBezTo>
                  <a:pt x="698" y="551"/>
                  <a:pt x="551" y="698"/>
                  <a:pt x="369" y="698"/>
                </a:cubicBezTo>
                <a:close/>
              </a:path>
            </a:pathLst>
          </a:custGeom>
          <a:gradFill flip="none" rotWithShape="1">
            <a:gsLst>
              <a:gs pos="4000">
                <a:schemeClr val="accent1">
                  <a:lumMod val="60000"/>
                  <a:lumOff val="40000"/>
                </a:schemeClr>
              </a:gs>
              <a:gs pos="100000">
                <a:schemeClr val="accent1"/>
              </a:gs>
            </a:gsLst>
            <a:lin ang="5400000" scaled="1"/>
            <a:tileRect/>
          </a:gradFill>
          <a:ln w="9525">
            <a:noFill/>
            <a:round/>
          </a:ln>
        </p:spPr>
        <p:txBody>
          <a:bodyPr vert="horz" wrap="square" lIns="91440" tIns="45720" rIns="91440" bIns="45720" numCol="1" anchor="t" anchorCtr="0" compatLnSpc="1"/>
          <a:lstStyle/>
          <a:p>
            <a:endParaRPr lang="en-IN" sz="2000"/>
          </a:p>
        </p:txBody>
      </p:sp>
      <p:grpSp>
        <p:nvGrpSpPr>
          <p:cNvPr id="9" name="Group 33"/>
          <p:cNvGrpSpPr/>
          <p:nvPr/>
        </p:nvGrpSpPr>
        <p:grpSpPr>
          <a:xfrm>
            <a:off x="2455448" y="2636912"/>
            <a:ext cx="7671412" cy="1163557"/>
            <a:chOff x="2945520" y="1376574"/>
            <a:chExt cx="6731126" cy="1323624"/>
          </a:xfrm>
        </p:grpSpPr>
        <p:sp>
          <p:nvSpPr>
            <p:cNvPr id="10" name="Freeform 11"/>
            <p:cNvSpPr/>
            <p:nvPr/>
          </p:nvSpPr>
          <p:spPr bwMode="auto">
            <a:xfrm>
              <a:off x="4637108" y="1376574"/>
              <a:ext cx="3245926" cy="1323624"/>
            </a:xfrm>
            <a:custGeom>
              <a:avLst/>
              <a:gdLst>
                <a:gd name="T0" fmla="*/ 2008 w 2288"/>
                <a:gd name="T1" fmla="*/ 0 h 933"/>
                <a:gd name="T2" fmla="*/ 7 w 2288"/>
                <a:gd name="T3" fmla="*/ 0 h 933"/>
                <a:gd name="T4" fmla="*/ 288 w 2288"/>
                <a:gd name="T5" fmla="*/ 452 h 933"/>
                <a:gd name="T6" fmla="*/ 0 w 2288"/>
                <a:gd name="T7" fmla="*/ 933 h 933"/>
                <a:gd name="T8" fmla="*/ 2000 w 2288"/>
                <a:gd name="T9" fmla="*/ 933 h 933"/>
                <a:gd name="T10" fmla="*/ 2288 w 2288"/>
                <a:gd name="T11" fmla="*/ 452 h 933"/>
                <a:gd name="T12" fmla="*/ 2008 w 228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2288" h="933">
                  <a:moveTo>
                    <a:pt x="2008" y="0"/>
                  </a:moveTo>
                  <a:lnTo>
                    <a:pt x="7" y="0"/>
                  </a:lnTo>
                  <a:lnTo>
                    <a:pt x="288" y="452"/>
                  </a:lnTo>
                  <a:lnTo>
                    <a:pt x="0" y="933"/>
                  </a:lnTo>
                  <a:lnTo>
                    <a:pt x="2000" y="933"/>
                  </a:lnTo>
                  <a:lnTo>
                    <a:pt x="2288" y="452"/>
                  </a:lnTo>
                  <a:lnTo>
                    <a:pt x="2008" y="0"/>
                  </a:lnTo>
                  <a:close/>
                </a:path>
              </a:pathLst>
            </a:custGeom>
            <a:solidFill>
              <a:schemeClr val="accent6">
                <a:lumMod val="60000"/>
                <a:lumOff val="40000"/>
              </a:schemeClr>
            </a:solidFill>
            <a:ln w="9525">
              <a:noFill/>
              <a:round/>
            </a:ln>
          </p:spPr>
          <p:txBody>
            <a:bodyPr vert="horz" wrap="square" lIns="91440" tIns="45720" rIns="91440" bIns="45720" numCol="1" anchor="t" anchorCtr="0" compatLnSpc="1"/>
            <a:lstStyle/>
            <a:p>
              <a:endParaRPr lang="en-IN" sz="2000" dirty="0"/>
            </a:p>
          </p:txBody>
        </p:sp>
        <p:sp>
          <p:nvSpPr>
            <p:cNvPr id="11" name="Freeform 12"/>
            <p:cNvSpPr/>
            <p:nvPr/>
          </p:nvSpPr>
          <p:spPr bwMode="auto">
            <a:xfrm>
              <a:off x="2945520" y="1376574"/>
              <a:ext cx="2030123" cy="1323624"/>
            </a:xfrm>
            <a:custGeom>
              <a:avLst/>
              <a:gdLst>
                <a:gd name="T0" fmla="*/ 1150 w 1431"/>
                <a:gd name="T1" fmla="*/ 0 h 933"/>
                <a:gd name="T2" fmla="*/ 5 w 1431"/>
                <a:gd name="T3" fmla="*/ 0 h 933"/>
                <a:gd name="T4" fmla="*/ 286 w 1431"/>
                <a:gd name="T5" fmla="*/ 452 h 933"/>
                <a:gd name="T6" fmla="*/ 0 w 1431"/>
                <a:gd name="T7" fmla="*/ 930 h 933"/>
                <a:gd name="T8" fmla="*/ 0 w 1431"/>
                <a:gd name="T9" fmla="*/ 933 h 933"/>
                <a:gd name="T10" fmla="*/ 1143 w 1431"/>
                <a:gd name="T11" fmla="*/ 933 h 933"/>
                <a:gd name="T12" fmla="*/ 1431 w 1431"/>
                <a:gd name="T13" fmla="*/ 452 h 933"/>
                <a:gd name="T14" fmla="*/ 1150 w 1431"/>
                <a:gd name="T15" fmla="*/ 0 h 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1" h="933">
                  <a:moveTo>
                    <a:pt x="1150" y="0"/>
                  </a:moveTo>
                  <a:lnTo>
                    <a:pt x="5" y="0"/>
                  </a:lnTo>
                  <a:lnTo>
                    <a:pt x="286" y="452"/>
                  </a:lnTo>
                  <a:lnTo>
                    <a:pt x="0" y="930"/>
                  </a:lnTo>
                  <a:lnTo>
                    <a:pt x="0" y="933"/>
                  </a:lnTo>
                  <a:lnTo>
                    <a:pt x="1143" y="933"/>
                  </a:lnTo>
                  <a:lnTo>
                    <a:pt x="1431" y="452"/>
                  </a:lnTo>
                  <a:lnTo>
                    <a:pt x="1150" y="0"/>
                  </a:lnTo>
                  <a:close/>
                </a:path>
              </a:pathLst>
            </a:custGeom>
            <a:solidFill>
              <a:schemeClr val="accent4">
                <a:lumMod val="40000"/>
                <a:lumOff val="60000"/>
              </a:schemeClr>
            </a:solidFill>
            <a:ln w="9525">
              <a:noFill/>
              <a:round/>
            </a:ln>
          </p:spPr>
          <p:txBody>
            <a:bodyPr vert="horz" wrap="square" lIns="91440" tIns="45720" rIns="91440" bIns="45720" numCol="1" anchor="t" anchorCtr="0" compatLnSpc="1"/>
            <a:lstStyle/>
            <a:p>
              <a:endParaRPr lang="en-IN" sz="2000" dirty="0"/>
            </a:p>
          </p:txBody>
        </p:sp>
        <p:sp>
          <p:nvSpPr>
            <p:cNvPr id="12" name="Freeform 13"/>
            <p:cNvSpPr/>
            <p:nvPr/>
          </p:nvSpPr>
          <p:spPr bwMode="auto">
            <a:xfrm>
              <a:off x="7532825" y="1376574"/>
              <a:ext cx="2143821" cy="1323624"/>
            </a:xfrm>
            <a:custGeom>
              <a:avLst/>
              <a:gdLst>
                <a:gd name="T0" fmla="*/ 1051 w 1333"/>
                <a:gd name="T1" fmla="*/ 0 h 933"/>
                <a:gd name="T2" fmla="*/ 8 w 1333"/>
                <a:gd name="T3" fmla="*/ 0 h 933"/>
                <a:gd name="T4" fmla="*/ 288 w 1333"/>
                <a:gd name="T5" fmla="*/ 452 h 933"/>
                <a:gd name="T6" fmla="*/ 0 w 1333"/>
                <a:gd name="T7" fmla="*/ 933 h 933"/>
                <a:gd name="T8" fmla="*/ 1043 w 1333"/>
                <a:gd name="T9" fmla="*/ 933 h 933"/>
                <a:gd name="T10" fmla="*/ 1333 w 1333"/>
                <a:gd name="T11" fmla="*/ 452 h 933"/>
                <a:gd name="T12" fmla="*/ 1051 w 1333"/>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333" h="933">
                  <a:moveTo>
                    <a:pt x="1051" y="0"/>
                  </a:moveTo>
                  <a:lnTo>
                    <a:pt x="8" y="0"/>
                  </a:lnTo>
                  <a:lnTo>
                    <a:pt x="288" y="452"/>
                  </a:lnTo>
                  <a:lnTo>
                    <a:pt x="0" y="933"/>
                  </a:lnTo>
                  <a:lnTo>
                    <a:pt x="1043" y="933"/>
                  </a:lnTo>
                  <a:lnTo>
                    <a:pt x="1333" y="452"/>
                  </a:lnTo>
                  <a:lnTo>
                    <a:pt x="1051" y="0"/>
                  </a:lnTo>
                  <a:close/>
                </a:path>
              </a:pathLst>
            </a:custGeom>
            <a:solidFill>
              <a:schemeClr val="accent5"/>
            </a:solidFill>
            <a:ln w="9525">
              <a:noFill/>
              <a:round/>
            </a:ln>
          </p:spPr>
          <p:txBody>
            <a:bodyPr vert="horz" wrap="square" lIns="91440" tIns="45720" rIns="91440" bIns="45720" numCol="1" anchor="t" anchorCtr="0" compatLnSpc="1"/>
            <a:lstStyle/>
            <a:p>
              <a:endParaRPr lang="en-IN" sz="2000"/>
            </a:p>
          </p:txBody>
        </p:sp>
        <p:sp>
          <p:nvSpPr>
            <p:cNvPr id="13" name="TextBox 26"/>
            <p:cNvSpPr txBox="1"/>
            <p:nvPr/>
          </p:nvSpPr>
          <p:spPr>
            <a:xfrm>
              <a:off x="3424024" y="1654884"/>
              <a:ext cx="1349432" cy="735245"/>
            </a:xfrm>
            <a:prstGeom prst="rect">
              <a:avLst/>
            </a:prstGeom>
            <a:noFill/>
          </p:spPr>
          <p:txBody>
            <a:bodyPr wrap="square" rtlCol="0" anchor="ctr">
              <a:spAutoFit/>
            </a:bodyPr>
            <a:lstStyle/>
            <a:p>
              <a:pPr algn="ctr"/>
              <a:r>
                <a:rPr lang="ro-RO" sz="1800" dirty="0">
                  <a:latin typeface="Open Sans" panose="020B0606030504020204" pitchFamily="34" charset="0"/>
                  <a:ea typeface="Open Sans" panose="020B0606030504020204" pitchFamily="34" charset="0"/>
                  <a:cs typeface="Open Sans" panose="020B0606030504020204" pitchFamily="34" charset="0"/>
                </a:rPr>
                <a:t>Sesiuni de formare</a:t>
              </a:r>
              <a:endParaRPr lang="en-IN"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27"/>
            <p:cNvSpPr txBox="1"/>
            <p:nvPr/>
          </p:nvSpPr>
          <p:spPr>
            <a:xfrm>
              <a:off x="5470628" y="1403120"/>
              <a:ext cx="1349432" cy="1225408"/>
            </a:xfrm>
            <a:prstGeom prst="rect">
              <a:avLst/>
            </a:prstGeom>
            <a:noFill/>
          </p:spPr>
          <p:txBody>
            <a:bodyPr wrap="square" rtlCol="0" anchor="ctr">
              <a:spAutoFit/>
            </a:bodyPr>
            <a:lstStyle/>
            <a:p>
              <a:pPr algn="ctr"/>
              <a:r>
                <a:rPr lang="ro-RO" sz="1600" dirty="0">
                  <a:latin typeface="Open Sans" panose="020B0606030504020204" pitchFamily="34" charset="0"/>
                  <a:ea typeface="Open Sans" panose="020B0606030504020204" pitchFamily="34" charset="0"/>
                  <a:cs typeface="Open Sans" panose="020B0606030504020204" pitchFamily="34" charset="0"/>
                </a:rPr>
                <a:t>30.000 de funcționari de conducere certificați</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28"/>
            <p:cNvSpPr txBox="1"/>
            <p:nvPr/>
          </p:nvSpPr>
          <p:spPr>
            <a:xfrm>
              <a:off x="7927553" y="1655691"/>
              <a:ext cx="1623582" cy="945315"/>
            </a:xfrm>
            <a:prstGeom prst="rect">
              <a:avLst/>
            </a:prstGeom>
            <a:noFill/>
          </p:spPr>
          <p:txBody>
            <a:bodyPr wrap="square" rtlCol="0" anchor="ctr">
              <a:spAutoFit/>
            </a:bodyPr>
            <a:lstStyle/>
            <a:p>
              <a:pPr algn="ctr"/>
              <a:r>
                <a:rPr lang="ro-RO" sz="1600" dirty="0">
                  <a:latin typeface="Open Sans" panose="020B0606030504020204" pitchFamily="34" charset="0"/>
                  <a:ea typeface="Open Sans" panose="020B0606030504020204" pitchFamily="34" charset="0"/>
                  <a:cs typeface="Open Sans" panose="020B0606030504020204" pitchFamily="34" charset="0"/>
                </a:rPr>
                <a:t>Dinamică pozitivă a indicatorilor de impact</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Freeform 14"/>
          <p:cNvSpPr/>
          <p:nvPr/>
        </p:nvSpPr>
        <p:spPr bwMode="auto">
          <a:xfrm>
            <a:off x="6271228" y="2041887"/>
            <a:ext cx="1166051" cy="2339582"/>
          </a:xfrm>
          <a:custGeom>
            <a:avLst/>
            <a:gdLst>
              <a:gd name="T0" fmla="*/ 0 w 524"/>
              <a:gd name="T1" fmla="*/ 0 h 1049"/>
              <a:gd name="T2" fmla="*/ 0 w 524"/>
              <a:gd name="T3" fmla="*/ 0 h 1049"/>
              <a:gd name="T4" fmla="*/ 0 w 524"/>
              <a:gd name="T5" fmla="*/ 195 h 1049"/>
              <a:gd name="T6" fmla="*/ 0 w 524"/>
              <a:gd name="T7" fmla="*/ 195 h 1049"/>
              <a:gd name="T8" fmla="*/ 329 w 524"/>
              <a:gd name="T9" fmla="*/ 525 h 1049"/>
              <a:gd name="T10" fmla="*/ 0 w 524"/>
              <a:gd name="T11" fmla="*/ 854 h 1049"/>
              <a:gd name="T12" fmla="*/ 0 w 524"/>
              <a:gd name="T13" fmla="*/ 854 h 1049"/>
              <a:gd name="T14" fmla="*/ 0 w 524"/>
              <a:gd name="T15" fmla="*/ 1049 h 1049"/>
              <a:gd name="T16" fmla="*/ 0 w 524"/>
              <a:gd name="T17" fmla="*/ 1049 h 1049"/>
              <a:gd name="T18" fmla="*/ 524 w 524"/>
              <a:gd name="T19" fmla="*/ 525 h 1049"/>
              <a:gd name="T20" fmla="*/ 0 w 524"/>
              <a:gd name="T2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1049">
                <a:moveTo>
                  <a:pt x="0" y="0"/>
                </a:moveTo>
                <a:cubicBezTo>
                  <a:pt x="0" y="0"/>
                  <a:pt x="0" y="0"/>
                  <a:pt x="0" y="0"/>
                </a:cubicBezTo>
                <a:cubicBezTo>
                  <a:pt x="0" y="195"/>
                  <a:pt x="0" y="195"/>
                  <a:pt x="0" y="195"/>
                </a:cubicBezTo>
                <a:cubicBezTo>
                  <a:pt x="0" y="195"/>
                  <a:pt x="0" y="195"/>
                  <a:pt x="0" y="195"/>
                </a:cubicBezTo>
                <a:cubicBezTo>
                  <a:pt x="182" y="195"/>
                  <a:pt x="329" y="343"/>
                  <a:pt x="329" y="525"/>
                </a:cubicBezTo>
                <a:cubicBezTo>
                  <a:pt x="329" y="707"/>
                  <a:pt x="182" y="854"/>
                  <a:pt x="0" y="854"/>
                </a:cubicBezTo>
                <a:cubicBezTo>
                  <a:pt x="0" y="854"/>
                  <a:pt x="0" y="854"/>
                  <a:pt x="0" y="854"/>
                </a:cubicBezTo>
                <a:cubicBezTo>
                  <a:pt x="0" y="1049"/>
                  <a:pt x="0" y="1049"/>
                  <a:pt x="0" y="1049"/>
                </a:cubicBezTo>
                <a:cubicBezTo>
                  <a:pt x="0" y="1049"/>
                  <a:pt x="0" y="1049"/>
                  <a:pt x="0" y="1049"/>
                </a:cubicBezTo>
                <a:cubicBezTo>
                  <a:pt x="289" y="1049"/>
                  <a:pt x="524" y="814"/>
                  <a:pt x="524" y="525"/>
                </a:cubicBezTo>
                <a:cubicBezTo>
                  <a:pt x="524" y="235"/>
                  <a:pt x="289" y="0"/>
                  <a:pt x="0" y="0"/>
                </a:cubicBezTo>
                <a:close/>
              </a:path>
            </a:pathLst>
          </a:custGeom>
          <a:gradFill>
            <a:gsLst>
              <a:gs pos="4000">
                <a:schemeClr val="accent5">
                  <a:lumMod val="60000"/>
                  <a:lumOff val="40000"/>
                </a:schemeClr>
              </a:gs>
              <a:gs pos="100000">
                <a:schemeClr val="accent5"/>
              </a:gs>
            </a:gsLst>
            <a:lin ang="5400000" scaled="1"/>
          </a:gradFill>
          <a:ln w="9525">
            <a:noFill/>
            <a:round/>
          </a:ln>
        </p:spPr>
        <p:txBody>
          <a:bodyPr vert="horz" wrap="square" lIns="91440" tIns="45720" rIns="91440" bIns="45720" numCol="1" anchor="t" anchorCtr="0" compatLnSpc="1"/>
          <a:lstStyle/>
          <a:p>
            <a:endParaRPr lang="en-IN" sz="2000"/>
          </a:p>
        </p:txBody>
      </p:sp>
      <p:sp>
        <p:nvSpPr>
          <p:cNvPr id="17" name="Freeform 15"/>
          <p:cNvSpPr/>
          <p:nvPr/>
        </p:nvSpPr>
        <p:spPr bwMode="auto">
          <a:xfrm>
            <a:off x="6271228" y="2129184"/>
            <a:ext cx="1080001" cy="2164987"/>
          </a:xfrm>
          <a:custGeom>
            <a:avLst/>
            <a:gdLst>
              <a:gd name="T0" fmla="*/ 0 w 485"/>
              <a:gd name="T1" fmla="*/ 0 h 971"/>
              <a:gd name="T2" fmla="*/ 0 w 485"/>
              <a:gd name="T3" fmla="*/ 0 h 971"/>
              <a:gd name="T4" fmla="*/ 0 w 485"/>
              <a:gd name="T5" fmla="*/ 156 h 971"/>
              <a:gd name="T6" fmla="*/ 0 w 485"/>
              <a:gd name="T7" fmla="*/ 156 h 971"/>
              <a:gd name="T8" fmla="*/ 329 w 485"/>
              <a:gd name="T9" fmla="*/ 486 h 971"/>
              <a:gd name="T10" fmla="*/ 0 w 485"/>
              <a:gd name="T11" fmla="*/ 815 h 971"/>
              <a:gd name="T12" fmla="*/ 0 w 485"/>
              <a:gd name="T13" fmla="*/ 815 h 971"/>
              <a:gd name="T14" fmla="*/ 0 w 485"/>
              <a:gd name="T15" fmla="*/ 971 h 971"/>
              <a:gd name="T16" fmla="*/ 0 w 485"/>
              <a:gd name="T17" fmla="*/ 971 h 971"/>
              <a:gd name="T18" fmla="*/ 485 w 485"/>
              <a:gd name="T19" fmla="*/ 486 h 971"/>
              <a:gd name="T20" fmla="*/ 0 w 485"/>
              <a:gd name="T21"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971">
                <a:moveTo>
                  <a:pt x="0" y="0"/>
                </a:moveTo>
                <a:cubicBezTo>
                  <a:pt x="0" y="0"/>
                  <a:pt x="0" y="0"/>
                  <a:pt x="0" y="0"/>
                </a:cubicBezTo>
                <a:cubicBezTo>
                  <a:pt x="0" y="156"/>
                  <a:pt x="0" y="156"/>
                  <a:pt x="0" y="156"/>
                </a:cubicBezTo>
                <a:cubicBezTo>
                  <a:pt x="0" y="156"/>
                  <a:pt x="0" y="156"/>
                  <a:pt x="0" y="156"/>
                </a:cubicBezTo>
                <a:cubicBezTo>
                  <a:pt x="182" y="156"/>
                  <a:pt x="329" y="304"/>
                  <a:pt x="329" y="486"/>
                </a:cubicBezTo>
                <a:cubicBezTo>
                  <a:pt x="329" y="668"/>
                  <a:pt x="182" y="815"/>
                  <a:pt x="0" y="815"/>
                </a:cubicBezTo>
                <a:cubicBezTo>
                  <a:pt x="0" y="815"/>
                  <a:pt x="0" y="815"/>
                  <a:pt x="0" y="815"/>
                </a:cubicBezTo>
                <a:cubicBezTo>
                  <a:pt x="0" y="971"/>
                  <a:pt x="0" y="971"/>
                  <a:pt x="0" y="971"/>
                </a:cubicBezTo>
                <a:cubicBezTo>
                  <a:pt x="0" y="971"/>
                  <a:pt x="0" y="971"/>
                  <a:pt x="0" y="971"/>
                </a:cubicBezTo>
                <a:cubicBezTo>
                  <a:pt x="268" y="971"/>
                  <a:pt x="485" y="754"/>
                  <a:pt x="485" y="486"/>
                </a:cubicBezTo>
                <a:cubicBezTo>
                  <a:pt x="485" y="218"/>
                  <a:pt x="268" y="0"/>
                  <a:pt x="0" y="0"/>
                </a:cubicBezTo>
                <a:close/>
              </a:path>
            </a:pathLst>
          </a:custGeom>
          <a:gradFill>
            <a:gsLst>
              <a:gs pos="4000">
                <a:schemeClr val="accent4">
                  <a:lumMod val="60000"/>
                  <a:lumOff val="40000"/>
                </a:schemeClr>
              </a:gs>
              <a:gs pos="100000">
                <a:schemeClr val="accent4"/>
              </a:gs>
            </a:gsLst>
            <a:lin ang="5400000" scaled="1"/>
          </a:gradFill>
          <a:ln w="9525">
            <a:noFill/>
            <a:round/>
          </a:ln>
        </p:spPr>
        <p:txBody>
          <a:bodyPr vert="horz" wrap="square" lIns="91440" tIns="45720" rIns="91440" bIns="45720" numCol="1" anchor="t" anchorCtr="0" compatLnSpc="1"/>
          <a:lstStyle/>
          <a:p>
            <a:endParaRPr lang="en-IN" sz="2000"/>
          </a:p>
        </p:txBody>
      </p:sp>
      <p:sp>
        <p:nvSpPr>
          <p:cNvPr id="18" name="Freeform 16"/>
          <p:cNvSpPr/>
          <p:nvPr/>
        </p:nvSpPr>
        <p:spPr bwMode="auto">
          <a:xfrm>
            <a:off x="6271228" y="2216482"/>
            <a:ext cx="992702" cy="1991639"/>
          </a:xfrm>
          <a:custGeom>
            <a:avLst/>
            <a:gdLst>
              <a:gd name="T0" fmla="*/ 0 w 446"/>
              <a:gd name="T1" fmla="*/ 0 h 893"/>
              <a:gd name="T2" fmla="*/ 0 w 446"/>
              <a:gd name="T3" fmla="*/ 0 h 893"/>
              <a:gd name="T4" fmla="*/ 0 w 446"/>
              <a:gd name="T5" fmla="*/ 117 h 893"/>
              <a:gd name="T6" fmla="*/ 0 w 446"/>
              <a:gd name="T7" fmla="*/ 117 h 893"/>
              <a:gd name="T8" fmla="*/ 329 w 446"/>
              <a:gd name="T9" fmla="*/ 447 h 893"/>
              <a:gd name="T10" fmla="*/ 0 w 446"/>
              <a:gd name="T11" fmla="*/ 776 h 893"/>
              <a:gd name="T12" fmla="*/ 0 w 446"/>
              <a:gd name="T13" fmla="*/ 776 h 893"/>
              <a:gd name="T14" fmla="*/ 0 w 446"/>
              <a:gd name="T15" fmla="*/ 893 h 893"/>
              <a:gd name="T16" fmla="*/ 0 w 446"/>
              <a:gd name="T17" fmla="*/ 893 h 893"/>
              <a:gd name="T18" fmla="*/ 446 w 446"/>
              <a:gd name="T19" fmla="*/ 447 h 893"/>
              <a:gd name="T20" fmla="*/ 0 w 446"/>
              <a:gd name="T21"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893">
                <a:moveTo>
                  <a:pt x="0" y="0"/>
                </a:moveTo>
                <a:cubicBezTo>
                  <a:pt x="0" y="0"/>
                  <a:pt x="0" y="0"/>
                  <a:pt x="0" y="0"/>
                </a:cubicBezTo>
                <a:cubicBezTo>
                  <a:pt x="0" y="117"/>
                  <a:pt x="0" y="117"/>
                  <a:pt x="0" y="117"/>
                </a:cubicBezTo>
                <a:cubicBezTo>
                  <a:pt x="0" y="117"/>
                  <a:pt x="0" y="117"/>
                  <a:pt x="0" y="117"/>
                </a:cubicBezTo>
                <a:cubicBezTo>
                  <a:pt x="182" y="117"/>
                  <a:pt x="329" y="265"/>
                  <a:pt x="329" y="447"/>
                </a:cubicBezTo>
                <a:cubicBezTo>
                  <a:pt x="329" y="629"/>
                  <a:pt x="182" y="776"/>
                  <a:pt x="0" y="776"/>
                </a:cubicBezTo>
                <a:cubicBezTo>
                  <a:pt x="0" y="776"/>
                  <a:pt x="0" y="776"/>
                  <a:pt x="0" y="776"/>
                </a:cubicBezTo>
                <a:cubicBezTo>
                  <a:pt x="0" y="893"/>
                  <a:pt x="0" y="893"/>
                  <a:pt x="0" y="893"/>
                </a:cubicBezTo>
                <a:cubicBezTo>
                  <a:pt x="0" y="893"/>
                  <a:pt x="0" y="893"/>
                  <a:pt x="0" y="893"/>
                </a:cubicBezTo>
                <a:cubicBezTo>
                  <a:pt x="246" y="893"/>
                  <a:pt x="446" y="693"/>
                  <a:pt x="446" y="447"/>
                </a:cubicBezTo>
                <a:cubicBezTo>
                  <a:pt x="446" y="200"/>
                  <a:pt x="246" y="0"/>
                  <a:pt x="0" y="0"/>
                </a:cubicBezTo>
                <a:close/>
              </a:path>
            </a:pathLst>
          </a:custGeom>
          <a:gradFill>
            <a:gsLst>
              <a:gs pos="4000">
                <a:schemeClr val="accent3">
                  <a:lumMod val="60000"/>
                  <a:lumOff val="40000"/>
                </a:schemeClr>
              </a:gs>
              <a:gs pos="100000">
                <a:schemeClr val="accent3"/>
              </a:gs>
            </a:gsLst>
            <a:lin ang="5400000" scaled="1"/>
          </a:gradFill>
          <a:ln w="9525">
            <a:noFill/>
            <a:round/>
          </a:ln>
        </p:spPr>
        <p:txBody>
          <a:bodyPr vert="horz" wrap="square" lIns="91440" tIns="45720" rIns="91440" bIns="45720" numCol="1" anchor="t" anchorCtr="0" compatLnSpc="1"/>
          <a:lstStyle/>
          <a:p>
            <a:endParaRPr lang="en-IN" sz="2000"/>
          </a:p>
        </p:txBody>
      </p:sp>
      <p:sp>
        <p:nvSpPr>
          <p:cNvPr id="19" name="Freeform 17"/>
          <p:cNvSpPr/>
          <p:nvPr/>
        </p:nvSpPr>
        <p:spPr bwMode="auto">
          <a:xfrm>
            <a:off x="6271228" y="2302533"/>
            <a:ext cx="905404" cy="1818289"/>
          </a:xfrm>
          <a:custGeom>
            <a:avLst/>
            <a:gdLst>
              <a:gd name="T0" fmla="*/ 0 w 407"/>
              <a:gd name="T1" fmla="*/ 0 h 815"/>
              <a:gd name="T2" fmla="*/ 0 w 407"/>
              <a:gd name="T3" fmla="*/ 0 h 815"/>
              <a:gd name="T4" fmla="*/ 0 w 407"/>
              <a:gd name="T5" fmla="*/ 78 h 815"/>
              <a:gd name="T6" fmla="*/ 0 w 407"/>
              <a:gd name="T7" fmla="*/ 78 h 815"/>
              <a:gd name="T8" fmla="*/ 329 w 407"/>
              <a:gd name="T9" fmla="*/ 408 h 815"/>
              <a:gd name="T10" fmla="*/ 0 w 407"/>
              <a:gd name="T11" fmla="*/ 737 h 815"/>
              <a:gd name="T12" fmla="*/ 0 w 407"/>
              <a:gd name="T13" fmla="*/ 737 h 815"/>
              <a:gd name="T14" fmla="*/ 0 w 407"/>
              <a:gd name="T15" fmla="*/ 815 h 815"/>
              <a:gd name="T16" fmla="*/ 0 w 407"/>
              <a:gd name="T17" fmla="*/ 815 h 815"/>
              <a:gd name="T18" fmla="*/ 407 w 407"/>
              <a:gd name="T19" fmla="*/ 408 h 815"/>
              <a:gd name="T20" fmla="*/ 0 w 407"/>
              <a:gd name="T21"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815">
                <a:moveTo>
                  <a:pt x="0" y="0"/>
                </a:moveTo>
                <a:cubicBezTo>
                  <a:pt x="0" y="0"/>
                  <a:pt x="0" y="0"/>
                  <a:pt x="0" y="0"/>
                </a:cubicBezTo>
                <a:cubicBezTo>
                  <a:pt x="0" y="78"/>
                  <a:pt x="0" y="78"/>
                  <a:pt x="0" y="78"/>
                </a:cubicBezTo>
                <a:cubicBezTo>
                  <a:pt x="0" y="78"/>
                  <a:pt x="0" y="78"/>
                  <a:pt x="0" y="78"/>
                </a:cubicBezTo>
                <a:cubicBezTo>
                  <a:pt x="182" y="78"/>
                  <a:pt x="329" y="226"/>
                  <a:pt x="329" y="408"/>
                </a:cubicBezTo>
                <a:cubicBezTo>
                  <a:pt x="329" y="590"/>
                  <a:pt x="182" y="737"/>
                  <a:pt x="0" y="737"/>
                </a:cubicBezTo>
                <a:cubicBezTo>
                  <a:pt x="0" y="737"/>
                  <a:pt x="0" y="737"/>
                  <a:pt x="0" y="737"/>
                </a:cubicBezTo>
                <a:cubicBezTo>
                  <a:pt x="0" y="815"/>
                  <a:pt x="0" y="815"/>
                  <a:pt x="0" y="815"/>
                </a:cubicBezTo>
                <a:cubicBezTo>
                  <a:pt x="0" y="815"/>
                  <a:pt x="0" y="815"/>
                  <a:pt x="0" y="815"/>
                </a:cubicBezTo>
                <a:cubicBezTo>
                  <a:pt x="225" y="815"/>
                  <a:pt x="407" y="633"/>
                  <a:pt x="407" y="408"/>
                </a:cubicBezTo>
                <a:cubicBezTo>
                  <a:pt x="407" y="183"/>
                  <a:pt x="225" y="0"/>
                  <a:pt x="0" y="0"/>
                </a:cubicBezTo>
                <a:close/>
              </a:path>
            </a:pathLst>
          </a:custGeom>
          <a:gradFill>
            <a:gsLst>
              <a:gs pos="4000">
                <a:schemeClr val="accent2">
                  <a:lumMod val="60000"/>
                  <a:lumOff val="40000"/>
                </a:schemeClr>
              </a:gs>
              <a:gs pos="100000">
                <a:schemeClr val="accent2"/>
              </a:gs>
            </a:gsLst>
            <a:lin ang="5400000" scaled="1"/>
          </a:gradFill>
          <a:ln w="9525">
            <a:noFill/>
            <a:round/>
          </a:ln>
        </p:spPr>
        <p:txBody>
          <a:bodyPr vert="horz" wrap="square" lIns="91440" tIns="45720" rIns="91440" bIns="45720" numCol="1" anchor="t" anchorCtr="0" compatLnSpc="1"/>
          <a:lstStyle/>
          <a:p>
            <a:endParaRPr lang="en-IN" sz="2000"/>
          </a:p>
        </p:txBody>
      </p:sp>
      <p:sp>
        <p:nvSpPr>
          <p:cNvPr id="20" name="Freeform 18"/>
          <p:cNvSpPr/>
          <p:nvPr/>
        </p:nvSpPr>
        <p:spPr bwMode="auto">
          <a:xfrm>
            <a:off x="6271228" y="2389831"/>
            <a:ext cx="819353" cy="1643694"/>
          </a:xfrm>
          <a:custGeom>
            <a:avLst/>
            <a:gdLst>
              <a:gd name="T0" fmla="*/ 0 w 368"/>
              <a:gd name="T1" fmla="*/ 0 h 737"/>
              <a:gd name="T2" fmla="*/ 0 w 368"/>
              <a:gd name="T3" fmla="*/ 0 h 737"/>
              <a:gd name="T4" fmla="*/ 0 w 368"/>
              <a:gd name="T5" fmla="*/ 39 h 737"/>
              <a:gd name="T6" fmla="*/ 0 w 368"/>
              <a:gd name="T7" fmla="*/ 39 h 737"/>
              <a:gd name="T8" fmla="*/ 329 w 368"/>
              <a:gd name="T9" fmla="*/ 369 h 737"/>
              <a:gd name="T10" fmla="*/ 0 w 368"/>
              <a:gd name="T11" fmla="*/ 698 h 737"/>
              <a:gd name="T12" fmla="*/ 0 w 368"/>
              <a:gd name="T13" fmla="*/ 698 h 737"/>
              <a:gd name="T14" fmla="*/ 0 w 368"/>
              <a:gd name="T15" fmla="*/ 737 h 737"/>
              <a:gd name="T16" fmla="*/ 0 w 368"/>
              <a:gd name="T17" fmla="*/ 737 h 737"/>
              <a:gd name="T18" fmla="*/ 368 w 368"/>
              <a:gd name="T19" fmla="*/ 369 h 737"/>
              <a:gd name="T20" fmla="*/ 0 w 368"/>
              <a:gd name="T2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737">
                <a:moveTo>
                  <a:pt x="0" y="0"/>
                </a:moveTo>
                <a:cubicBezTo>
                  <a:pt x="0" y="0"/>
                  <a:pt x="0" y="0"/>
                  <a:pt x="0" y="0"/>
                </a:cubicBezTo>
                <a:cubicBezTo>
                  <a:pt x="0" y="39"/>
                  <a:pt x="0" y="39"/>
                  <a:pt x="0" y="39"/>
                </a:cubicBezTo>
                <a:cubicBezTo>
                  <a:pt x="0" y="39"/>
                  <a:pt x="0" y="39"/>
                  <a:pt x="0" y="39"/>
                </a:cubicBezTo>
                <a:cubicBezTo>
                  <a:pt x="182" y="39"/>
                  <a:pt x="329" y="187"/>
                  <a:pt x="329" y="369"/>
                </a:cubicBezTo>
                <a:cubicBezTo>
                  <a:pt x="329" y="551"/>
                  <a:pt x="182" y="698"/>
                  <a:pt x="0" y="698"/>
                </a:cubicBezTo>
                <a:cubicBezTo>
                  <a:pt x="0" y="698"/>
                  <a:pt x="0" y="698"/>
                  <a:pt x="0" y="698"/>
                </a:cubicBezTo>
                <a:cubicBezTo>
                  <a:pt x="0" y="737"/>
                  <a:pt x="0" y="737"/>
                  <a:pt x="0" y="737"/>
                </a:cubicBezTo>
                <a:cubicBezTo>
                  <a:pt x="0" y="737"/>
                  <a:pt x="0" y="737"/>
                  <a:pt x="0" y="737"/>
                </a:cubicBezTo>
                <a:cubicBezTo>
                  <a:pt x="203" y="737"/>
                  <a:pt x="368" y="572"/>
                  <a:pt x="368" y="369"/>
                </a:cubicBezTo>
                <a:cubicBezTo>
                  <a:pt x="368" y="165"/>
                  <a:pt x="203" y="0"/>
                  <a:pt x="0" y="0"/>
                </a:cubicBezTo>
                <a:close/>
              </a:path>
            </a:pathLst>
          </a:custGeom>
          <a:gradFill flip="none" rotWithShape="1">
            <a:gsLst>
              <a:gs pos="4000">
                <a:schemeClr val="accent1">
                  <a:lumMod val="60000"/>
                  <a:lumOff val="40000"/>
                </a:schemeClr>
              </a:gs>
              <a:gs pos="100000">
                <a:schemeClr val="accent1"/>
              </a:gs>
            </a:gsLst>
            <a:lin ang="5400000" scaled="1"/>
            <a:tileRect/>
          </a:gradFill>
          <a:ln w="9525">
            <a:noFill/>
            <a:round/>
          </a:ln>
        </p:spPr>
        <p:txBody>
          <a:bodyPr vert="horz" wrap="square" lIns="91440" tIns="45720" rIns="91440" bIns="45720" numCol="1" anchor="t" anchorCtr="0" compatLnSpc="1"/>
          <a:lstStyle/>
          <a:p>
            <a:endParaRPr lang="en-IN" sz="2000"/>
          </a:p>
        </p:txBody>
      </p:sp>
      <p:sp>
        <p:nvSpPr>
          <p:cNvPr id="21" name="Freeform: Shape 53"/>
          <p:cNvSpPr/>
          <p:nvPr/>
        </p:nvSpPr>
        <p:spPr>
          <a:xfrm>
            <a:off x="1800018" y="4130462"/>
            <a:ext cx="3716830" cy="536329"/>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2" name="Freeform: Shape 56"/>
          <p:cNvSpPr/>
          <p:nvPr/>
        </p:nvSpPr>
        <p:spPr>
          <a:xfrm>
            <a:off x="4037431" y="4228359"/>
            <a:ext cx="1566716"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3" name="Freeform: Shape 57"/>
          <p:cNvSpPr/>
          <p:nvPr/>
        </p:nvSpPr>
        <p:spPr>
          <a:xfrm flipH="1">
            <a:off x="7104980" y="4183571"/>
            <a:ext cx="3611283" cy="483220"/>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4" name="Freeform: Shape 58"/>
          <p:cNvSpPr/>
          <p:nvPr/>
        </p:nvSpPr>
        <p:spPr>
          <a:xfrm flipH="1">
            <a:off x="6943401" y="4228359"/>
            <a:ext cx="1554614"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1" fmla="*/ 0 w 3552825"/>
              <a:gd name="connsiteY0-2" fmla="*/ 1071562 h 1071562"/>
              <a:gd name="connsiteX1-3" fmla="*/ 4763 w 3552825"/>
              <a:gd name="connsiteY1-4" fmla="*/ 752475 h 1071562"/>
              <a:gd name="connsiteX2-5" fmla="*/ 3552825 w 3552825"/>
              <a:gd name="connsiteY2-6" fmla="*/ 0 h 1071562"/>
              <a:gd name="connsiteX0-7" fmla="*/ 0 w 3552825"/>
              <a:gd name="connsiteY0-8" fmla="*/ 1071562 h 1071562"/>
              <a:gd name="connsiteX1-9" fmla="*/ 4763 w 3552825"/>
              <a:gd name="connsiteY1-10" fmla="*/ 752475 h 1071562"/>
              <a:gd name="connsiteX2-11" fmla="*/ 3552825 w 3552825"/>
              <a:gd name="connsiteY2-12" fmla="*/ 0 h 1071562"/>
              <a:gd name="connsiteX0-13" fmla="*/ 275267 w 3804280"/>
              <a:gd name="connsiteY0-14" fmla="*/ 1071562 h 1071562"/>
              <a:gd name="connsiteX1-15" fmla="*/ 256218 w 3804280"/>
              <a:gd name="connsiteY1-16" fmla="*/ 752475 h 1071562"/>
              <a:gd name="connsiteX2-17" fmla="*/ 3804280 w 3804280"/>
              <a:gd name="connsiteY2-18" fmla="*/ 0 h 1071562"/>
              <a:gd name="connsiteX0-19" fmla="*/ 19049 w 3548062"/>
              <a:gd name="connsiteY0-20" fmla="*/ 1071562 h 1071562"/>
              <a:gd name="connsiteX1-21" fmla="*/ 0 w 3548062"/>
              <a:gd name="connsiteY1-22" fmla="*/ 752475 h 1071562"/>
              <a:gd name="connsiteX2-23" fmla="*/ 3548062 w 3548062"/>
              <a:gd name="connsiteY2-24" fmla="*/ 0 h 1071562"/>
              <a:gd name="connsiteX0-25" fmla="*/ 19049 w 3548062"/>
              <a:gd name="connsiteY0-26" fmla="*/ 1071562 h 1071562"/>
              <a:gd name="connsiteX1-27" fmla="*/ 0 w 3548062"/>
              <a:gd name="connsiteY1-28" fmla="*/ 752475 h 1071562"/>
              <a:gd name="connsiteX2-29" fmla="*/ 3548062 w 3548062"/>
              <a:gd name="connsiteY2-30" fmla="*/ 0 h 1071562"/>
              <a:gd name="connsiteX0-31" fmla="*/ 0 w 3529013"/>
              <a:gd name="connsiteY0-32" fmla="*/ 1071562 h 1071562"/>
              <a:gd name="connsiteX1-33" fmla="*/ 4397 w 3529013"/>
              <a:gd name="connsiteY1-34" fmla="*/ 756383 h 1071562"/>
              <a:gd name="connsiteX2-35" fmla="*/ 3529013 w 3529013"/>
              <a:gd name="connsiteY2-36" fmla="*/ 0 h 1071562"/>
              <a:gd name="connsiteX0-37" fmla="*/ 1768 w 3530781"/>
              <a:gd name="connsiteY0-38" fmla="*/ 1071562 h 1071562"/>
              <a:gd name="connsiteX1-39" fmla="*/ 303 w 3530781"/>
              <a:gd name="connsiteY1-40" fmla="*/ 764198 h 1071562"/>
              <a:gd name="connsiteX2-41" fmla="*/ 3530781 w 3530781"/>
              <a:gd name="connsiteY2-42" fmla="*/ 0 h 1071562"/>
              <a:gd name="connsiteX0-43" fmla="*/ 0 w 3529013"/>
              <a:gd name="connsiteY0-44" fmla="*/ 1071562 h 1071562"/>
              <a:gd name="connsiteX1-45" fmla="*/ 489 w 3529013"/>
              <a:gd name="connsiteY1-46" fmla="*/ 762245 h 1071562"/>
              <a:gd name="connsiteX2-47" fmla="*/ 3529013 w 3529013"/>
              <a:gd name="connsiteY2-48" fmla="*/ 0 h 1071562"/>
            </a:gdLst>
            <a:ahLst/>
            <a:cxnLst>
              <a:cxn ang="0">
                <a:pos x="connsiteX0-1" y="connsiteY0-2"/>
              </a:cxn>
              <a:cxn ang="0">
                <a:pos x="connsiteX1-3" y="connsiteY1-4"/>
              </a:cxn>
              <a:cxn ang="0">
                <a:pos x="connsiteX2-5" y="connsiteY2-6"/>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cxnSp>
        <p:nvCxnSpPr>
          <p:cNvPr id="25" name="Straight Connector 62"/>
          <p:cNvCxnSpPr/>
          <p:nvPr/>
        </p:nvCxnSpPr>
        <p:spPr>
          <a:xfrm>
            <a:off x="6256827" y="4382707"/>
            <a:ext cx="0" cy="29911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82034" y="4725177"/>
            <a:ext cx="464178" cy="4641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7" name="TextBox 29"/>
          <p:cNvSpPr txBox="1"/>
          <p:nvPr/>
        </p:nvSpPr>
        <p:spPr>
          <a:xfrm>
            <a:off x="743490" y="5250658"/>
            <a:ext cx="2141266" cy="286232"/>
          </a:xfrm>
          <a:prstGeom prst="rect">
            <a:avLst/>
          </a:prstGeom>
          <a:noFill/>
        </p:spPr>
        <p:txBody>
          <a:bodyPr wrap="square" rtlCol="0">
            <a:spAutoFit/>
          </a:bodyPr>
          <a:lstStyle/>
          <a:p>
            <a:pPr algn="ctr">
              <a:lnSpc>
                <a:spcPct val="90000"/>
              </a:lnSpc>
            </a:pPr>
            <a:r>
              <a:rPr lang="ro-RO"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RELEVANȚĂ</a:t>
            </a:r>
            <a:endParaRPr lang="en-IN"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71"/>
          <p:cNvGrpSpPr/>
          <p:nvPr/>
        </p:nvGrpSpPr>
        <p:grpSpPr>
          <a:xfrm>
            <a:off x="1703535" y="4900656"/>
            <a:ext cx="221177" cy="125018"/>
            <a:chOff x="-2347913" y="1338263"/>
            <a:chExt cx="5791201" cy="3273426"/>
          </a:xfrm>
          <a:solidFill>
            <a:schemeClr val="bg1"/>
          </a:solidFill>
        </p:grpSpPr>
        <p:sp>
          <p:nvSpPr>
            <p:cNvPr id="29" name="Freeform 11"/>
            <p:cNvSpPr>
              <a:spLocks noEditPoints="1"/>
            </p:cNvSpPr>
            <p:nvPr/>
          </p:nvSpPr>
          <p:spPr bwMode="auto">
            <a:xfrm>
              <a:off x="-677863" y="3270251"/>
              <a:ext cx="2470150" cy="1341438"/>
            </a:xfrm>
            <a:custGeom>
              <a:avLst/>
              <a:gdLst>
                <a:gd name="T0" fmla="*/ 513 w 655"/>
                <a:gd name="T1" fmla="*/ 33 h 355"/>
                <a:gd name="T2" fmla="*/ 383 w 655"/>
                <a:gd name="T3" fmla="*/ 0 h 355"/>
                <a:gd name="T4" fmla="*/ 271 w 655"/>
                <a:gd name="T5" fmla="*/ 0 h 355"/>
                <a:gd name="T6" fmla="*/ 138 w 655"/>
                <a:gd name="T7" fmla="*/ 35 h 355"/>
                <a:gd name="T8" fmla="*/ 0 w 655"/>
                <a:gd name="T9" fmla="*/ 272 h 355"/>
                <a:gd name="T10" fmla="*/ 0 w 655"/>
                <a:gd name="T11" fmla="*/ 355 h 355"/>
                <a:gd name="T12" fmla="*/ 655 w 655"/>
                <a:gd name="T13" fmla="*/ 355 h 355"/>
                <a:gd name="T14" fmla="*/ 655 w 655"/>
                <a:gd name="T15" fmla="*/ 272 h 355"/>
                <a:gd name="T16" fmla="*/ 513 w 655"/>
                <a:gd name="T17" fmla="*/ 33 h 355"/>
                <a:gd name="T18" fmla="*/ 513 w 655"/>
                <a:gd name="T19" fmla="*/ 33 h 355"/>
                <a:gd name="T20" fmla="*/ 513 w 655"/>
                <a:gd name="T21" fmla="*/ 3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355">
                  <a:moveTo>
                    <a:pt x="513" y="33"/>
                  </a:moveTo>
                  <a:cubicBezTo>
                    <a:pt x="475" y="12"/>
                    <a:pt x="430" y="0"/>
                    <a:pt x="383" y="0"/>
                  </a:cubicBezTo>
                  <a:cubicBezTo>
                    <a:pt x="271" y="0"/>
                    <a:pt x="271" y="0"/>
                    <a:pt x="271" y="0"/>
                  </a:cubicBezTo>
                  <a:cubicBezTo>
                    <a:pt x="223" y="0"/>
                    <a:pt x="178" y="12"/>
                    <a:pt x="138" y="35"/>
                  </a:cubicBezTo>
                  <a:cubicBezTo>
                    <a:pt x="55" y="81"/>
                    <a:pt x="0" y="170"/>
                    <a:pt x="0" y="272"/>
                  </a:cubicBezTo>
                  <a:cubicBezTo>
                    <a:pt x="0" y="355"/>
                    <a:pt x="0" y="355"/>
                    <a:pt x="0" y="355"/>
                  </a:cubicBezTo>
                  <a:cubicBezTo>
                    <a:pt x="655" y="355"/>
                    <a:pt x="655" y="355"/>
                    <a:pt x="655" y="355"/>
                  </a:cubicBezTo>
                  <a:cubicBezTo>
                    <a:pt x="655" y="272"/>
                    <a:pt x="655" y="272"/>
                    <a:pt x="655" y="272"/>
                  </a:cubicBezTo>
                  <a:cubicBezTo>
                    <a:pt x="655" y="169"/>
                    <a:pt x="598" y="79"/>
                    <a:pt x="513" y="33"/>
                  </a:cubicBezTo>
                  <a:close/>
                  <a:moveTo>
                    <a:pt x="513" y="33"/>
                  </a:moveTo>
                  <a:cubicBezTo>
                    <a:pt x="513" y="33"/>
                    <a:pt x="513" y="33"/>
                    <a:pt x="513" y="33"/>
                  </a:cubicBezTo>
                </a:path>
              </a:pathLst>
            </a:custGeom>
            <a:grpFill/>
            <a:ln w="9525">
              <a:noFill/>
              <a:round/>
            </a:ln>
          </p:spPr>
          <p:txBody>
            <a:bodyPr vert="horz" wrap="square" lIns="91440" tIns="45720" rIns="91440" bIns="45720" numCol="1" anchor="t" anchorCtr="0" compatLnSpc="1"/>
            <a:lstStyle/>
            <a:p>
              <a:endParaRPr lang="en-IN" sz="2000"/>
            </a:p>
          </p:txBody>
        </p:sp>
        <p:sp>
          <p:nvSpPr>
            <p:cNvPr id="30" name="Freeform 12"/>
            <p:cNvSpPr>
              <a:spLocks noEditPoints="1"/>
            </p:cNvSpPr>
            <p:nvPr/>
          </p:nvSpPr>
          <p:spPr bwMode="auto">
            <a:xfrm>
              <a:off x="1516063" y="2987676"/>
              <a:ext cx="1927225" cy="1457325"/>
            </a:xfrm>
            <a:custGeom>
              <a:avLst/>
              <a:gdLst>
                <a:gd name="T0" fmla="*/ 240 w 511"/>
                <a:gd name="T1" fmla="*/ 0 h 386"/>
                <a:gd name="T2" fmla="*/ 147 w 511"/>
                <a:gd name="T3" fmla="*/ 0 h 386"/>
                <a:gd name="T4" fmla="*/ 0 w 511"/>
                <a:gd name="T5" fmla="*/ 44 h 386"/>
                <a:gd name="T6" fmla="*/ 57 w 511"/>
                <a:gd name="T7" fmla="*/ 91 h 386"/>
                <a:gd name="T8" fmla="*/ 163 w 511"/>
                <a:gd name="T9" fmla="*/ 347 h 386"/>
                <a:gd name="T10" fmla="*/ 163 w 511"/>
                <a:gd name="T11" fmla="*/ 386 h 386"/>
                <a:gd name="T12" fmla="*/ 511 w 511"/>
                <a:gd name="T13" fmla="*/ 386 h 386"/>
                <a:gd name="T14" fmla="*/ 511 w 511"/>
                <a:gd name="T15" fmla="*/ 271 h 386"/>
                <a:gd name="T16" fmla="*/ 240 w 511"/>
                <a:gd name="T17" fmla="*/ 0 h 386"/>
                <a:gd name="T18" fmla="*/ 240 w 511"/>
                <a:gd name="T19" fmla="*/ 0 h 386"/>
                <a:gd name="T20" fmla="*/ 240 w 511"/>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386">
                  <a:moveTo>
                    <a:pt x="240" y="0"/>
                  </a:moveTo>
                  <a:cubicBezTo>
                    <a:pt x="147" y="0"/>
                    <a:pt x="147" y="0"/>
                    <a:pt x="147" y="0"/>
                  </a:cubicBezTo>
                  <a:cubicBezTo>
                    <a:pt x="93" y="0"/>
                    <a:pt x="42" y="16"/>
                    <a:pt x="0" y="44"/>
                  </a:cubicBezTo>
                  <a:cubicBezTo>
                    <a:pt x="20" y="57"/>
                    <a:pt x="39" y="73"/>
                    <a:pt x="57" y="91"/>
                  </a:cubicBezTo>
                  <a:cubicBezTo>
                    <a:pt x="125" y="159"/>
                    <a:pt x="163" y="250"/>
                    <a:pt x="163" y="347"/>
                  </a:cubicBezTo>
                  <a:cubicBezTo>
                    <a:pt x="163" y="386"/>
                    <a:pt x="163" y="386"/>
                    <a:pt x="163" y="386"/>
                  </a:cubicBezTo>
                  <a:cubicBezTo>
                    <a:pt x="511" y="386"/>
                    <a:pt x="511" y="386"/>
                    <a:pt x="511" y="386"/>
                  </a:cubicBezTo>
                  <a:cubicBezTo>
                    <a:pt x="511" y="271"/>
                    <a:pt x="511" y="271"/>
                    <a:pt x="511" y="271"/>
                  </a:cubicBezTo>
                  <a:cubicBezTo>
                    <a:pt x="511" y="122"/>
                    <a:pt x="389" y="0"/>
                    <a:pt x="240" y="0"/>
                  </a:cubicBezTo>
                  <a:close/>
                  <a:moveTo>
                    <a:pt x="240" y="0"/>
                  </a:moveTo>
                  <a:cubicBezTo>
                    <a:pt x="240" y="0"/>
                    <a:pt x="240" y="0"/>
                    <a:pt x="240" y="0"/>
                  </a:cubicBezTo>
                </a:path>
              </a:pathLst>
            </a:custGeom>
            <a:grpFill/>
            <a:ln w="9525">
              <a:noFill/>
              <a:round/>
            </a:ln>
          </p:spPr>
          <p:txBody>
            <a:bodyPr vert="horz" wrap="square" lIns="91440" tIns="45720" rIns="91440" bIns="45720" numCol="1" anchor="t" anchorCtr="0" compatLnSpc="1"/>
            <a:lstStyle/>
            <a:p>
              <a:endParaRPr lang="en-IN" sz="2000"/>
            </a:p>
          </p:txBody>
        </p:sp>
        <p:sp>
          <p:nvSpPr>
            <p:cNvPr id="31" name="Freeform 13"/>
            <p:cNvSpPr>
              <a:spLocks noEditPoints="1"/>
            </p:cNvSpPr>
            <p:nvPr/>
          </p:nvSpPr>
          <p:spPr bwMode="auto">
            <a:xfrm>
              <a:off x="-2347913" y="2987676"/>
              <a:ext cx="1938338" cy="1457325"/>
            </a:xfrm>
            <a:custGeom>
              <a:avLst/>
              <a:gdLst>
                <a:gd name="T0" fmla="*/ 364 w 514"/>
                <a:gd name="T1" fmla="*/ 0 h 386"/>
                <a:gd name="T2" fmla="*/ 271 w 514"/>
                <a:gd name="T3" fmla="*/ 0 h 386"/>
                <a:gd name="T4" fmla="*/ 0 w 514"/>
                <a:gd name="T5" fmla="*/ 271 h 386"/>
                <a:gd name="T6" fmla="*/ 0 w 514"/>
                <a:gd name="T7" fmla="*/ 386 h 386"/>
                <a:gd name="T8" fmla="*/ 353 w 514"/>
                <a:gd name="T9" fmla="*/ 386 h 386"/>
                <a:gd name="T10" fmla="*/ 353 w 514"/>
                <a:gd name="T11" fmla="*/ 347 h 386"/>
                <a:gd name="T12" fmla="*/ 459 w 514"/>
                <a:gd name="T13" fmla="*/ 91 h 386"/>
                <a:gd name="T14" fmla="*/ 514 w 514"/>
                <a:gd name="T15" fmla="*/ 46 h 386"/>
                <a:gd name="T16" fmla="*/ 364 w 514"/>
                <a:gd name="T17" fmla="*/ 0 h 386"/>
                <a:gd name="T18" fmla="*/ 364 w 514"/>
                <a:gd name="T19" fmla="*/ 0 h 386"/>
                <a:gd name="T20" fmla="*/ 364 w 514"/>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386">
                  <a:moveTo>
                    <a:pt x="364" y="0"/>
                  </a:moveTo>
                  <a:cubicBezTo>
                    <a:pt x="271" y="0"/>
                    <a:pt x="271" y="0"/>
                    <a:pt x="271" y="0"/>
                  </a:cubicBezTo>
                  <a:cubicBezTo>
                    <a:pt x="122" y="0"/>
                    <a:pt x="0" y="122"/>
                    <a:pt x="0" y="271"/>
                  </a:cubicBezTo>
                  <a:cubicBezTo>
                    <a:pt x="0" y="386"/>
                    <a:pt x="0" y="386"/>
                    <a:pt x="0" y="386"/>
                  </a:cubicBezTo>
                  <a:cubicBezTo>
                    <a:pt x="353" y="386"/>
                    <a:pt x="353" y="386"/>
                    <a:pt x="353" y="386"/>
                  </a:cubicBezTo>
                  <a:cubicBezTo>
                    <a:pt x="353" y="347"/>
                    <a:pt x="353" y="347"/>
                    <a:pt x="353" y="347"/>
                  </a:cubicBezTo>
                  <a:cubicBezTo>
                    <a:pt x="353" y="250"/>
                    <a:pt x="390" y="159"/>
                    <a:pt x="459" y="91"/>
                  </a:cubicBezTo>
                  <a:cubicBezTo>
                    <a:pt x="476" y="74"/>
                    <a:pt x="494" y="59"/>
                    <a:pt x="514" y="46"/>
                  </a:cubicBezTo>
                  <a:cubicBezTo>
                    <a:pt x="471" y="17"/>
                    <a:pt x="419" y="0"/>
                    <a:pt x="364" y="0"/>
                  </a:cubicBezTo>
                  <a:close/>
                  <a:moveTo>
                    <a:pt x="364" y="0"/>
                  </a:moveTo>
                  <a:cubicBezTo>
                    <a:pt x="364" y="0"/>
                    <a:pt x="364" y="0"/>
                    <a:pt x="364" y="0"/>
                  </a:cubicBezTo>
                </a:path>
              </a:pathLst>
            </a:custGeom>
            <a:grpFill/>
            <a:ln w="9525">
              <a:noFill/>
              <a:round/>
            </a:ln>
          </p:spPr>
          <p:txBody>
            <a:bodyPr vert="horz" wrap="square" lIns="91440" tIns="45720" rIns="91440" bIns="45720" numCol="1" anchor="t" anchorCtr="0" compatLnSpc="1"/>
            <a:lstStyle/>
            <a:p>
              <a:endParaRPr lang="en-IN" sz="2000"/>
            </a:p>
          </p:txBody>
        </p:sp>
        <p:sp>
          <p:nvSpPr>
            <p:cNvPr id="32" name="Freeform 14"/>
            <p:cNvSpPr>
              <a:spLocks noEditPoints="1"/>
            </p:cNvSpPr>
            <p:nvPr/>
          </p:nvSpPr>
          <p:spPr bwMode="auto">
            <a:xfrm>
              <a:off x="1554163" y="1450976"/>
              <a:ext cx="1384300" cy="1454150"/>
            </a:xfrm>
            <a:custGeom>
              <a:avLst/>
              <a:gdLst>
                <a:gd name="T0" fmla="*/ 183 w 367"/>
                <a:gd name="T1" fmla="*/ 0 h 385"/>
                <a:gd name="T2" fmla="*/ 182 w 367"/>
                <a:gd name="T3" fmla="*/ 0 h 385"/>
                <a:gd name="T4" fmla="*/ 1 w 367"/>
                <a:gd name="T5" fmla="*/ 194 h 385"/>
                <a:gd name="T6" fmla="*/ 184 w 367"/>
                <a:gd name="T7" fmla="*/ 385 h 385"/>
                <a:gd name="T8" fmla="*/ 185 w 367"/>
                <a:gd name="T9" fmla="*/ 385 h 385"/>
                <a:gd name="T10" fmla="*/ 315 w 367"/>
                <a:gd name="T11" fmla="*/ 326 h 385"/>
                <a:gd name="T12" fmla="*/ 366 w 367"/>
                <a:gd name="T13" fmla="*/ 191 h 385"/>
                <a:gd name="T14" fmla="*/ 183 w 367"/>
                <a:gd name="T15" fmla="*/ 0 h 385"/>
                <a:gd name="T16" fmla="*/ 183 w 367"/>
                <a:gd name="T17" fmla="*/ 0 h 385"/>
                <a:gd name="T18" fmla="*/ 183 w 367"/>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5" y="384"/>
                    <a:pt x="281" y="364"/>
                    <a:pt x="315" y="326"/>
                  </a:cubicBezTo>
                  <a:cubicBezTo>
                    <a:pt x="348" y="290"/>
                    <a:pt x="367" y="242"/>
                    <a:pt x="366" y="191"/>
                  </a:cubicBezTo>
                  <a:cubicBezTo>
                    <a:pt x="365" y="85"/>
                    <a:pt x="283" y="0"/>
                    <a:pt x="183" y="0"/>
                  </a:cubicBezTo>
                  <a:close/>
                  <a:moveTo>
                    <a:pt x="183" y="0"/>
                  </a:moveTo>
                  <a:cubicBezTo>
                    <a:pt x="183" y="0"/>
                    <a:pt x="183" y="0"/>
                    <a:pt x="183" y="0"/>
                  </a:cubicBezTo>
                </a:path>
              </a:pathLst>
            </a:custGeom>
            <a:grpFill/>
            <a:ln w="9525">
              <a:noFill/>
              <a:round/>
            </a:ln>
          </p:spPr>
          <p:txBody>
            <a:bodyPr vert="horz" wrap="square" lIns="91440" tIns="45720" rIns="91440" bIns="45720" numCol="1" anchor="t" anchorCtr="0" compatLnSpc="1"/>
            <a:lstStyle/>
            <a:p>
              <a:endParaRPr lang="en-IN" sz="2000"/>
            </a:p>
          </p:txBody>
        </p:sp>
        <p:sp>
          <p:nvSpPr>
            <p:cNvPr id="33" name="Freeform 15"/>
            <p:cNvSpPr>
              <a:spLocks noEditPoints="1"/>
            </p:cNvSpPr>
            <p:nvPr/>
          </p:nvSpPr>
          <p:spPr bwMode="auto">
            <a:xfrm>
              <a:off x="-1843088" y="1450976"/>
              <a:ext cx="1381125" cy="1454150"/>
            </a:xfrm>
            <a:custGeom>
              <a:avLst/>
              <a:gdLst>
                <a:gd name="T0" fmla="*/ 183 w 366"/>
                <a:gd name="T1" fmla="*/ 0 h 385"/>
                <a:gd name="T2" fmla="*/ 182 w 366"/>
                <a:gd name="T3" fmla="*/ 0 h 385"/>
                <a:gd name="T4" fmla="*/ 1 w 366"/>
                <a:gd name="T5" fmla="*/ 194 h 385"/>
                <a:gd name="T6" fmla="*/ 184 w 366"/>
                <a:gd name="T7" fmla="*/ 385 h 385"/>
                <a:gd name="T8" fmla="*/ 185 w 366"/>
                <a:gd name="T9" fmla="*/ 385 h 385"/>
                <a:gd name="T10" fmla="*/ 315 w 366"/>
                <a:gd name="T11" fmla="*/ 326 h 385"/>
                <a:gd name="T12" fmla="*/ 366 w 366"/>
                <a:gd name="T13" fmla="*/ 191 h 385"/>
                <a:gd name="T14" fmla="*/ 183 w 366"/>
                <a:gd name="T15" fmla="*/ 0 h 385"/>
                <a:gd name="T16" fmla="*/ 183 w 366"/>
                <a:gd name="T17" fmla="*/ 0 h 385"/>
                <a:gd name="T18" fmla="*/ 183 w 366"/>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4" y="384"/>
                    <a:pt x="280" y="364"/>
                    <a:pt x="315" y="326"/>
                  </a:cubicBezTo>
                  <a:cubicBezTo>
                    <a:pt x="348" y="290"/>
                    <a:pt x="366" y="242"/>
                    <a:pt x="366" y="191"/>
                  </a:cubicBezTo>
                  <a:cubicBezTo>
                    <a:pt x="365" y="85"/>
                    <a:pt x="283" y="0"/>
                    <a:pt x="183" y="0"/>
                  </a:cubicBezTo>
                  <a:close/>
                  <a:moveTo>
                    <a:pt x="183" y="0"/>
                  </a:moveTo>
                  <a:cubicBezTo>
                    <a:pt x="183" y="0"/>
                    <a:pt x="183" y="0"/>
                    <a:pt x="183" y="0"/>
                  </a:cubicBezTo>
                </a:path>
              </a:pathLst>
            </a:custGeom>
            <a:grpFill/>
            <a:ln w="9525">
              <a:noFill/>
              <a:round/>
            </a:ln>
          </p:spPr>
          <p:txBody>
            <a:bodyPr vert="horz" wrap="square" lIns="91440" tIns="45720" rIns="91440" bIns="45720" numCol="1" anchor="t" anchorCtr="0" compatLnSpc="1"/>
            <a:lstStyle/>
            <a:p>
              <a:endParaRPr lang="en-IN" sz="2000"/>
            </a:p>
          </p:txBody>
        </p:sp>
        <p:sp>
          <p:nvSpPr>
            <p:cNvPr id="34" name="Freeform 16"/>
            <p:cNvSpPr>
              <a:spLocks noEditPoints="1"/>
            </p:cNvSpPr>
            <p:nvPr/>
          </p:nvSpPr>
          <p:spPr bwMode="auto">
            <a:xfrm>
              <a:off x="-236538" y="1338263"/>
              <a:ext cx="1587500" cy="1679575"/>
            </a:xfrm>
            <a:custGeom>
              <a:avLst/>
              <a:gdLst>
                <a:gd name="T0" fmla="*/ 210 w 421"/>
                <a:gd name="T1" fmla="*/ 0 h 445"/>
                <a:gd name="T2" fmla="*/ 0 w 421"/>
                <a:gd name="T3" fmla="*/ 222 h 445"/>
                <a:gd name="T4" fmla="*/ 120 w 421"/>
                <a:gd name="T5" fmla="*/ 423 h 445"/>
                <a:gd name="T6" fmla="*/ 210 w 421"/>
                <a:gd name="T7" fmla="*/ 445 h 445"/>
                <a:gd name="T8" fmla="*/ 300 w 421"/>
                <a:gd name="T9" fmla="*/ 423 h 445"/>
                <a:gd name="T10" fmla="*/ 421 w 421"/>
                <a:gd name="T11" fmla="*/ 222 h 445"/>
                <a:gd name="T12" fmla="*/ 210 w 421"/>
                <a:gd name="T13" fmla="*/ 0 h 445"/>
                <a:gd name="T14" fmla="*/ 210 w 421"/>
                <a:gd name="T15" fmla="*/ 0 h 445"/>
                <a:gd name="T16" fmla="*/ 210 w 421"/>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5">
                  <a:moveTo>
                    <a:pt x="210" y="0"/>
                  </a:moveTo>
                  <a:cubicBezTo>
                    <a:pt x="94" y="0"/>
                    <a:pt x="0" y="100"/>
                    <a:pt x="0" y="222"/>
                  </a:cubicBezTo>
                  <a:cubicBezTo>
                    <a:pt x="0" y="311"/>
                    <a:pt x="49" y="388"/>
                    <a:pt x="120" y="423"/>
                  </a:cubicBezTo>
                  <a:cubicBezTo>
                    <a:pt x="148" y="437"/>
                    <a:pt x="178" y="445"/>
                    <a:pt x="210" y="445"/>
                  </a:cubicBezTo>
                  <a:cubicBezTo>
                    <a:pt x="242" y="445"/>
                    <a:pt x="273" y="437"/>
                    <a:pt x="300" y="423"/>
                  </a:cubicBezTo>
                  <a:cubicBezTo>
                    <a:pt x="371" y="388"/>
                    <a:pt x="421" y="311"/>
                    <a:pt x="421" y="222"/>
                  </a:cubicBezTo>
                  <a:cubicBezTo>
                    <a:pt x="421" y="100"/>
                    <a:pt x="326" y="0"/>
                    <a:pt x="210" y="0"/>
                  </a:cubicBezTo>
                  <a:close/>
                  <a:moveTo>
                    <a:pt x="210" y="0"/>
                  </a:moveTo>
                  <a:cubicBezTo>
                    <a:pt x="210" y="0"/>
                    <a:pt x="210" y="0"/>
                    <a:pt x="210" y="0"/>
                  </a:cubicBezTo>
                </a:path>
              </a:pathLst>
            </a:custGeom>
            <a:grpFill/>
            <a:ln w="9525">
              <a:noFill/>
              <a:round/>
            </a:ln>
          </p:spPr>
          <p:txBody>
            <a:bodyPr vert="horz" wrap="square" lIns="91440" tIns="45720" rIns="91440" bIns="45720" numCol="1" anchor="t" anchorCtr="0" compatLnSpc="1"/>
            <a:lstStyle/>
            <a:p>
              <a:endParaRPr lang="en-IN" sz="2000"/>
            </a:p>
          </p:txBody>
        </p:sp>
      </p:grpSp>
      <p:sp>
        <p:nvSpPr>
          <p:cNvPr id="35" name="Oval 34"/>
          <p:cNvSpPr/>
          <p:nvPr/>
        </p:nvSpPr>
        <p:spPr>
          <a:xfrm>
            <a:off x="3810440" y="4725177"/>
            <a:ext cx="464178" cy="464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36" name="TextBox 34"/>
          <p:cNvSpPr txBox="1"/>
          <p:nvPr/>
        </p:nvSpPr>
        <p:spPr>
          <a:xfrm>
            <a:off x="2971896" y="5250658"/>
            <a:ext cx="2141266" cy="286232"/>
          </a:xfrm>
          <a:prstGeom prst="rect">
            <a:avLst/>
          </a:prstGeom>
          <a:noFill/>
        </p:spPr>
        <p:txBody>
          <a:bodyPr wrap="square" rtlCol="0">
            <a:spAutoFit/>
          </a:bodyPr>
          <a:lstStyle/>
          <a:p>
            <a:pPr algn="ctr">
              <a:lnSpc>
                <a:spcPct val="90000"/>
              </a:lnSpc>
            </a:pPr>
            <a:r>
              <a:rPr lang="ro-RO" sz="1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EFICACITATE</a:t>
            </a:r>
            <a:endParaRPr lang="en-IN" sz="14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 name="Group 78"/>
          <p:cNvGrpSpPr/>
          <p:nvPr/>
        </p:nvGrpSpPr>
        <p:grpSpPr>
          <a:xfrm>
            <a:off x="3924953" y="4845174"/>
            <a:ext cx="235152" cy="216881"/>
            <a:chOff x="-5821363" y="-1612901"/>
            <a:chExt cx="7702551" cy="7104063"/>
          </a:xfrm>
          <a:solidFill>
            <a:schemeClr val="bg1"/>
          </a:solidFill>
        </p:grpSpPr>
        <p:sp>
          <p:nvSpPr>
            <p:cNvPr id="38" name="Freeform 20"/>
            <p:cNvSpPr>
              <a:spLocks noEditPoints="1"/>
            </p:cNvSpPr>
            <p:nvPr/>
          </p:nvSpPr>
          <p:spPr bwMode="auto">
            <a:xfrm>
              <a:off x="-3775075" y="-1612901"/>
              <a:ext cx="3609975" cy="3489325"/>
            </a:xfrm>
            <a:custGeom>
              <a:avLst/>
              <a:gdLst>
                <a:gd name="T0" fmla="*/ 905 w 958"/>
                <a:gd name="T1" fmla="*/ 344 h 926"/>
                <a:gd name="T2" fmla="*/ 818 w 958"/>
                <a:gd name="T3" fmla="*/ 344 h 926"/>
                <a:gd name="T4" fmla="*/ 752 w 958"/>
                <a:gd name="T5" fmla="*/ 229 h 926"/>
                <a:gd name="T6" fmla="*/ 796 w 958"/>
                <a:gd name="T7" fmla="*/ 154 h 926"/>
                <a:gd name="T8" fmla="*/ 801 w 958"/>
                <a:gd name="T9" fmla="*/ 114 h 926"/>
                <a:gd name="T10" fmla="*/ 777 w 958"/>
                <a:gd name="T11" fmla="*/ 82 h 926"/>
                <a:gd name="T12" fmla="*/ 660 w 958"/>
                <a:gd name="T13" fmla="*/ 15 h 926"/>
                <a:gd name="T14" fmla="*/ 588 w 958"/>
                <a:gd name="T15" fmla="*/ 34 h 926"/>
                <a:gd name="T16" fmla="*/ 545 w 958"/>
                <a:gd name="T17" fmla="*/ 109 h 926"/>
                <a:gd name="T18" fmla="*/ 479 w 958"/>
                <a:gd name="T19" fmla="*/ 105 h 926"/>
                <a:gd name="T20" fmla="*/ 413 w 958"/>
                <a:gd name="T21" fmla="*/ 109 h 926"/>
                <a:gd name="T22" fmla="*/ 370 w 958"/>
                <a:gd name="T23" fmla="*/ 34 h 926"/>
                <a:gd name="T24" fmla="*/ 298 w 958"/>
                <a:gd name="T25" fmla="*/ 15 h 926"/>
                <a:gd name="T26" fmla="*/ 181 w 958"/>
                <a:gd name="T27" fmla="*/ 82 h 926"/>
                <a:gd name="T28" fmla="*/ 157 w 958"/>
                <a:gd name="T29" fmla="*/ 114 h 926"/>
                <a:gd name="T30" fmla="*/ 162 w 958"/>
                <a:gd name="T31" fmla="*/ 154 h 926"/>
                <a:gd name="T32" fmla="*/ 206 w 958"/>
                <a:gd name="T33" fmla="*/ 229 h 926"/>
                <a:gd name="T34" fmla="*/ 140 w 958"/>
                <a:gd name="T35" fmla="*/ 344 h 926"/>
                <a:gd name="T36" fmla="*/ 53 w 958"/>
                <a:gd name="T37" fmla="*/ 344 h 926"/>
                <a:gd name="T38" fmla="*/ 0 w 958"/>
                <a:gd name="T39" fmla="*/ 397 h 926"/>
                <a:gd name="T40" fmla="*/ 0 w 958"/>
                <a:gd name="T41" fmla="*/ 531 h 926"/>
                <a:gd name="T42" fmla="*/ 53 w 958"/>
                <a:gd name="T43" fmla="*/ 583 h 926"/>
                <a:gd name="T44" fmla="*/ 140 w 958"/>
                <a:gd name="T45" fmla="*/ 583 h 926"/>
                <a:gd name="T46" fmla="*/ 206 w 958"/>
                <a:gd name="T47" fmla="*/ 697 h 926"/>
                <a:gd name="T48" fmla="*/ 162 w 958"/>
                <a:gd name="T49" fmla="*/ 773 h 926"/>
                <a:gd name="T50" fmla="*/ 157 w 958"/>
                <a:gd name="T51" fmla="*/ 812 h 926"/>
                <a:gd name="T52" fmla="*/ 181 w 958"/>
                <a:gd name="T53" fmla="*/ 845 h 926"/>
                <a:gd name="T54" fmla="*/ 298 w 958"/>
                <a:gd name="T55" fmla="*/ 912 h 926"/>
                <a:gd name="T56" fmla="*/ 338 w 958"/>
                <a:gd name="T57" fmla="*/ 917 h 926"/>
                <a:gd name="T58" fmla="*/ 370 w 958"/>
                <a:gd name="T59" fmla="*/ 893 h 926"/>
                <a:gd name="T60" fmla="*/ 413 w 958"/>
                <a:gd name="T61" fmla="*/ 818 h 926"/>
                <a:gd name="T62" fmla="*/ 479 w 958"/>
                <a:gd name="T63" fmla="*/ 823 h 926"/>
                <a:gd name="T64" fmla="*/ 545 w 958"/>
                <a:gd name="T65" fmla="*/ 818 h 926"/>
                <a:gd name="T66" fmla="*/ 588 w 958"/>
                <a:gd name="T67" fmla="*/ 893 h 926"/>
                <a:gd name="T68" fmla="*/ 660 w 958"/>
                <a:gd name="T69" fmla="*/ 912 h 926"/>
                <a:gd name="T70" fmla="*/ 776 w 958"/>
                <a:gd name="T71" fmla="*/ 845 h 926"/>
                <a:gd name="T72" fmla="*/ 801 w 958"/>
                <a:gd name="T73" fmla="*/ 812 h 926"/>
                <a:gd name="T74" fmla="*/ 796 w 958"/>
                <a:gd name="T75" fmla="*/ 773 h 926"/>
                <a:gd name="T76" fmla="*/ 752 w 958"/>
                <a:gd name="T77" fmla="*/ 697 h 926"/>
                <a:gd name="T78" fmla="*/ 818 w 958"/>
                <a:gd name="T79" fmla="*/ 583 h 926"/>
                <a:gd name="T80" fmla="*/ 905 w 958"/>
                <a:gd name="T81" fmla="*/ 583 h 926"/>
                <a:gd name="T82" fmla="*/ 958 w 958"/>
                <a:gd name="T83" fmla="*/ 531 h 926"/>
                <a:gd name="T84" fmla="*/ 958 w 958"/>
                <a:gd name="T85" fmla="*/ 397 h 926"/>
                <a:gd name="T86" fmla="*/ 905 w 958"/>
                <a:gd name="T87" fmla="*/ 344 h 926"/>
                <a:gd name="T88" fmla="*/ 479 w 958"/>
                <a:gd name="T89" fmla="*/ 644 h 926"/>
                <a:gd name="T90" fmla="*/ 299 w 958"/>
                <a:gd name="T91" fmla="*/ 464 h 926"/>
                <a:gd name="T92" fmla="*/ 479 w 958"/>
                <a:gd name="T93" fmla="*/ 284 h 926"/>
                <a:gd name="T94" fmla="*/ 659 w 958"/>
                <a:gd name="T95" fmla="*/ 464 h 926"/>
                <a:gd name="T96" fmla="*/ 479 w 958"/>
                <a:gd name="T97" fmla="*/ 644 h 926"/>
                <a:gd name="T98" fmla="*/ 479 w 958"/>
                <a:gd name="T99" fmla="*/ 644 h 926"/>
                <a:gd name="T100" fmla="*/ 479 w 958"/>
                <a:gd name="T101" fmla="*/ 64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926">
                  <a:moveTo>
                    <a:pt x="905" y="344"/>
                  </a:moveTo>
                  <a:cubicBezTo>
                    <a:pt x="818" y="344"/>
                    <a:pt x="818" y="344"/>
                    <a:pt x="818" y="344"/>
                  </a:cubicBezTo>
                  <a:cubicBezTo>
                    <a:pt x="788" y="281"/>
                    <a:pt x="793" y="288"/>
                    <a:pt x="752" y="229"/>
                  </a:cubicBezTo>
                  <a:cubicBezTo>
                    <a:pt x="796" y="154"/>
                    <a:pt x="796" y="154"/>
                    <a:pt x="796" y="154"/>
                  </a:cubicBezTo>
                  <a:cubicBezTo>
                    <a:pt x="802" y="142"/>
                    <a:pt x="805" y="127"/>
                    <a:pt x="801" y="114"/>
                  </a:cubicBezTo>
                  <a:cubicBezTo>
                    <a:pt x="798" y="101"/>
                    <a:pt x="789" y="89"/>
                    <a:pt x="777" y="82"/>
                  </a:cubicBezTo>
                  <a:cubicBezTo>
                    <a:pt x="660" y="15"/>
                    <a:pt x="660" y="15"/>
                    <a:pt x="660" y="15"/>
                  </a:cubicBezTo>
                  <a:cubicBezTo>
                    <a:pt x="635" y="0"/>
                    <a:pt x="604" y="9"/>
                    <a:pt x="588" y="34"/>
                  </a:cubicBezTo>
                  <a:cubicBezTo>
                    <a:pt x="545" y="109"/>
                    <a:pt x="545" y="109"/>
                    <a:pt x="545" y="109"/>
                  </a:cubicBezTo>
                  <a:cubicBezTo>
                    <a:pt x="510" y="106"/>
                    <a:pt x="495" y="103"/>
                    <a:pt x="479" y="105"/>
                  </a:cubicBezTo>
                  <a:cubicBezTo>
                    <a:pt x="463" y="105"/>
                    <a:pt x="447" y="106"/>
                    <a:pt x="413" y="109"/>
                  </a:cubicBezTo>
                  <a:cubicBezTo>
                    <a:pt x="370" y="34"/>
                    <a:pt x="370" y="34"/>
                    <a:pt x="370" y="34"/>
                  </a:cubicBezTo>
                  <a:cubicBezTo>
                    <a:pt x="354" y="9"/>
                    <a:pt x="323" y="0"/>
                    <a:pt x="298" y="15"/>
                  </a:cubicBezTo>
                  <a:cubicBezTo>
                    <a:pt x="181" y="82"/>
                    <a:pt x="181" y="82"/>
                    <a:pt x="181" y="82"/>
                  </a:cubicBezTo>
                  <a:cubicBezTo>
                    <a:pt x="169" y="89"/>
                    <a:pt x="160" y="101"/>
                    <a:pt x="157" y="114"/>
                  </a:cubicBezTo>
                  <a:cubicBezTo>
                    <a:pt x="153" y="127"/>
                    <a:pt x="156" y="142"/>
                    <a:pt x="162" y="154"/>
                  </a:cubicBezTo>
                  <a:cubicBezTo>
                    <a:pt x="206" y="229"/>
                    <a:pt x="206" y="229"/>
                    <a:pt x="206" y="229"/>
                  </a:cubicBezTo>
                  <a:cubicBezTo>
                    <a:pt x="166" y="288"/>
                    <a:pt x="170" y="281"/>
                    <a:pt x="140" y="344"/>
                  </a:cubicBezTo>
                  <a:cubicBezTo>
                    <a:pt x="53" y="344"/>
                    <a:pt x="53" y="344"/>
                    <a:pt x="53" y="344"/>
                  </a:cubicBezTo>
                  <a:cubicBezTo>
                    <a:pt x="24" y="344"/>
                    <a:pt x="0" y="367"/>
                    <a:pt x="0" y="397"/>
                  </a:cubicBezTo>
                  <a:cubicBezTo>
                    <a:pt x="0" y="531"/>
                    <a:pt x="0" y="531"/>
                    <a:pt x="0" y="531"/>
                  </a:cubicBezTo>
                  <a:cubicBezTo>
                    <a:pt x="0" y="560"/>
                    <a:pt x="24" y="583"/>
                    <a:pt x="53" y="583"/>
                  </a:cubicBezTo>
                  <a:cubicBezTo>
                    <a:pt x="140" y="583"/>
                    <a:pt x="140" y="583"/>
                    <a:pt x="140" y="583"/>
                  </a:cubicBezTo>
                  <a:cubicBezTo>
                    <a:pt x="170" y="645"/>
                    <a:pt x="165" y="639"/>
                    <a:pt x="206" y="697"/>
                  </a:cubicBezTo>
                  <a:cubicBezTo>
                    <a:pt x="162" y="773"/>
                    <a:pt x="162" y="773"/>
                    <a:pt x="162" y="773"/>
                  </a:cubicBezTo>
                  <a:cubicBezTo>
                    <a:pt x="156" y="785"/>
                    <a:pt x="153" y="799"/>
                    <a:pt x="157" y="812"/>
                  </a:cubicBezTo>
                  <a:cubicBezTo>
                    <a:pt x="160" y="827"/>
                    <a:pt x="169" y="838"/>
                    <a:pt x="181" y="845"/>
                  </a:cubicBezTo>
                  <a:cubicBezTo>
                    <a:pt x="298" y="912"/>
                    <a:pt x="298" y="912"/>
                    <a:pt x="298" y="912"/>
                  </a:cubicBezTo>
                  <a:cubicBezTo>
                    <a:pt x="310" y="919"/>
                    <a:pt x="325" y="920"/>
                    <a:pt x="338" y="917"/>
                  </a:cubicBezTo>
                  <a:cubicBezTo>
                    <a:pt x="351" y="913"/>
                    <a:pt x="363" y="905"/>
                    <a:pt x="370" y="893"/>
                  </a:cubicBezTo>
                  <a:cubicBezTo>
                    <a:pt x="413" y="818"/>
                    <a:pt x="413" y="818"/>
                    <a:pt x="413" y="818"/>
                  </a:cubicBezTo>
                  <a:cubicBezTo>
                    <a:pt x="447" y="821"/>
                    <a:pt x="463" y="823"/>
                    <a:pt x="479" y="823"/>
                  </a:cubicBezTo>
                  <a:cubicBezTo>
                    <a:pt x="495" y="823"/>
                    <a:pt x="510" y="822"/>
                    <a:pt x="545" y="818"/>
                  </a:cubicBezTo>
                  <a:cubicBezTo>
                    <a:pt x="588" y="893"/>
                    <a:pt x="588" y="893"/>
                    <a:pt x="588" y="893"/>
                  </a:cubicBezTo>
                  <a:cubicBezTo>
                    <a:pt x="602" y="918"/>
                    <a:pt x="635" y="926"/>
                    <a:pt x="660" y="912"/>
                  </a:cubicBezTo>
                  <a:cubicBezTo>
                    <a:pt x="776" y="845"/>
                    <a:pt x="776" y="845"/>
                    <a:pt x="776" y="845"/>
                  </a:cubicBezTo>
                  <a:cubicBezTo>
                    <a:pt x="789" y="838"/>
                    <a:pt x="798" y="827"/>
                    <a:pt x="801" y="812"/>
                  </a:cubicBezTo>
                  <a:cubicBezTo>
                    <a:pt x="805" y="799"/>
                    <a:pt x="802" y="785"/>
                    <a:pt x="796" y="773"/>
                  </a:cubicBezTo>
                  <a:cubicBezTo>
                    <a:pt x="752" y="697"/>
                    <a:pt x="752" y="697"/>
                    <a:pt x="752" y="697"/>
                  </a:cubicBezTo>
                  <a:cubicBezTo>
                    <a:pt x="792" y="640"/>
                    <a:pt x="788" y="646"/>
                    <a:pt x="818" y="583"/>
                  </a:cubicBezTo>
                  <a:cubicBezTo>
                    <a:pt x="905" y="583"/>
                    <a:pt x="905" y="583"/>
                    <a:pt x="905" y="583"/>
                  </a:cubicBezTo>
                  <a:cubicBezTo>
                    <a:pt x="934" y="583"/>
                    <a:pt x="958" y="560"/>
                    <a:pt x="958" y="531"/>
                  </a:cubicBezTo>
                  <a:cubicBezTo>
                    <a:pt x="958" y="397"/>
                    <a:pt x="958" y="397"/>
                    <a:pt x="958" y="397"/>
                  </a:cubicBezTo>
                  <a:cubicBezTo>
                    <a:pt x="958" y="367"/>
                    <a:pt x="934" y="344"/>
                    <a:pt x="905" y="344"/>
                  </a:cubicBezTo>
                  <a:close/>
                  <a:moveTo>
                    <a:pt x="479" y="644"/>
                  </a:moveTo>
                  <a:cubicBezTo>
                    <a:pt x="380" y="644"/>
                    <a:pt x="299" y="562"/>
                    <a:pt x="299" y="464"/>
                  </a:cubicBezTo>
                  <a:cubicBezTo>
                    <a:pt x="299" y="365"/>
                    <a:pt x="380" y="284"/>
                    <a:pt x="479" y="284"/>
                  </a:cubicBezTo>
                  <a:cubicBezTo>
                    <a:pt x="578" y="284"/>
                    <a:pt x="659" y="365"/>
                    <a:pt x="659" y="464"/>
                  </a:cubicBezTo>
                  <a:cubicBezTo>
                    <a:pt x="659" y="562"/>
                    <a:pt x="578" y="644"/>
                    <a:pt x="479" y="644"/>
                  </a:cubicBezTo>
                  <a:close/>
                  <a:moveTo>
                    <a:pt x="479" y="644"/>
                  </a:moveTo>
                  <a:cubicBezTo>
                    <a:pt x="479" y="644"/>
                    <a:pt x="479" y="644"/>
                    <a:pt x="479" y="644"/>
                  </a:cubicBezTo>
                </a:path>
              </a:pathLst>
            </a:custGeom>
            <a:grpFill/>
            <a:ln w="9525">
              <a:noFill/>
              <a:round/>
            </a:ln>
          </p:spPr>
          <p:txBody>
            <a:bodyPr vert="horz" wrap="square" lIns="91440" tIns="45720" rIns="91440" bIns="45720" numCol="1" anchor="t" anchorCtr="0" compatLnSpc="1"/>
            <a:lstStyle/>
            <a:p>
              <a:endParaRPr lang="en-IN" sz="2000"/>
            </a:p>
          </p:txBody>
        </p:sp>
        <p:sp>
          <p:nvSpPr>
            <p:cNvPr id="39" name="Freeform 21"/>
            <p:cNvSpPr>
              <a:spLocks noEditPoints="1"/>
            </p:cNvSpPr>
            <p:nvPr/>
          </p:nvSpPr>
          <p:spPr bwMode="auto">
            <a:xfrm>
              <a:off x="-1728787"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8 w 958"/>
                <a:gd name="T15" fmla="*/ 33 h 926"/>
                <a:gd name="T16" fmla="*/ 545 w 958"/>
                <a:gd name="T17" fmla="*/ 108 h 926"/>
                <a:gd name="T18" fmla="*/ 413 w 958"/>
                <a:gd name="T19" fmla="*/ 108 h 926"/>
                <a:gd name="T20" fmla="*/ 369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69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8"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8" y="33"/>
                  </a:cubicBezTo>
                  <a:cubicBezTo>
                    <a:pt x="545" y="108"/>
                    <a:pt x="545" y="108"/>
                    <a:pt x="545" y="108"/>
                  </a:cubicBezTo>
                  <a:cubicBezTo>
                    <a:pt x="477" y="102"/>
                    <a:pt x="484" y="102"/>
                    <a:pt x="413" y="108"/>
                  </a:cubicBezTo>
                  <a:cubicBezTo>
                    <a:pt x="369" y="33"/>
                    <a:pt x="369" y="33"/>
                    <a:pt x="369"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3" y="343"/>
                    <a:pt x="0" y="366"/>
                    <a:pt x="0" y="395"/>
                  </a:cubicBezTo>
                  <a:cubicBezTo>
                    <a:pt x="0" y="530"/>
                    <a:pt x="0" y="530"/>
                    <a:pt x="0" y="530"/>
                  </a:cubicBezTo>
                  <a:cubicBezTo>
                    <a:pt x="0" y="559"/>
                    <a:pt x="23"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69"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4" y="582"/>
                    <a:pt x="958" y="559"/>
                    <a:pt x="958" y="530"/>
                  </a:cubicBezTo>
                  <a:cubicBezTo>
                    <a:pt x="958" y="395"/>
                    <a:pt x="958" y="395"/>
                    <a:pt x="958" y="395"/>
                  </a:cubicBezTo>
                  <a:cubicBezTo>
                    <a:pt x="958" y="366"/>
                    <a:pt x="934"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ln>
          </p:spPr>
          <p:txBody>
            <a:bodyPr vert="horz" wrap="square" lIns="91440" tIns="45720" rIns="91440" bIns="45720" numCol="1" anchor="t" anchorCtr="0" compatLnSpc="1"/>
            <a:lstStyle/>
            <a:p>
              <a:endParaRPr lang="en-IN" sz="2000"/>
            </a:p>
          </p:txBody>
        </p:sp>
        <p:sp>
          <p:nvSpPr>
            <p:cNvPr id="40" name="Freeform 22"/>
            <p:cNvSpPr>
              <a:spLocks noEditPoints="1"/>
            </p:cNvSpPr>
            <p:nvPr/>
          </p:nvSpPr>
          <p:spPr bwMode="auto">
            <a:xfrm>
              <a:off x="-5821363"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9 w 958"/>
                <a:gd name="T15" fmla="*/ 33 h 926"/>
                <a:gd name="T16" fmla="*/ 545 w 958"/>
                <a:gd name="T17" fmla="*/ 108 h 926"/>
                <a:gd name="T18" fmla="*/ 413 w 958"/>
                <a:gd name="T19" fmla="*/ 108 h 926"/>
                <a:gd name="T20" fmla="*/ 370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70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9"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9" y="33"/>
                  </a:cubicBezTo>
                  <a:cubicBezTo>
                    <a:pt x="545" y="108"/>
                    <a:pt x="545" y="108"/>
                    <a:pt x="545" y="108"/>
                  </a:cubicBezTo>
                  <a:cubicBezTo>
                    <a:pt x="477" y="102"/>
                    <a:pt x="484" y="102"/>
                    <a:pt x="413" y="108"/>
                  </a:cubicBezTo>
                  <a:cubicBezTo>
                    <a:pt x="370" y="33"/>
                    <a:pt x="370" y="33"/>
                    <a:pt x="370"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4" y="343"/>
                    <a:pt x="0" y="366"/>
                    <a:pt x="0" y="395"/>
                  </a:cubicBezTo>
                  <a:cubicBezTo>
                    <a:pt x="0" y="530"/>
                    <a:pt x="0" y="530"/>
                    <a:pt x="0" y="530"/>
                  </a:cubicBezTo>
                  <a:cubicBezTo>
                    <a:pt x="0" y="559"/>
                    <a:pt x="24"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70"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5" y="582"/>
                    <a:pt x="958" y="559"/>
                    <a:pt x="958" y="530"/>
                  </a:cubicBezTo>
                  <a:cubicBezTo>
                    <a:pt x="958" y="395"/>
                    <a:pt x="958" y="395"/>
                    <a:pt x="958" y="395"/>
                  </a:cubicBezTo>
                  <a:cubicBezTo>
                    <a:pt x="958" y="366"/>
                    <a:pt x="935"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ln>
          </p:spPr>
          <p:txBody>
            <a:bodyPr vert="horz" wrap="square" lIns="91440" tIns="45720" rIns="91440" bIns="45720" numCol="1" anchor="t" anchorCtr="0" compatLnSpc="1"/>
            <a:lstStyle/>
            <a:p>
              <a:endParaRPr lang="en-IN" sz="2000"/>
            </a:p>
          </p:txBody>
        </p:sp>
      </p:grpSp>
      <p:sp>
        <p:nvSpPr>
          <p:cNvPr id="41" name="Oval 40"/>
          <p:cNvSpPr/>
          <p:nvPr/>
        </p:nvSpPr>
        <p:spPr>
          <a:xfrm>
            <a:off x="6037334" y="4725177"/>
            <a:ext cx="464178" cy="464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2" name="TextBox 35"/>
          <p:cNvSpPr txBox="1"/>
          <p:nvPr/>
        </p:nvSpPr>
        <p:spPr>
          <a:xfrm>
            <a:off x="5200302" y="5250658"/>
            <a:ext cx="2141266" cy="286232"/>
          </a:xfrm>
          <a:prstGeom prst="rect">
            <a:avLst/>
          </a:prstGeom>
          <a:noFill/>
        </p:spPr>
        <p:txBody>
          <a:bodyPr wrap="square" rtlCol="0">
            <a:spAutoFit/>
          </a:bodyPr>
          <a:lstStyle/>
          <a:p>
            <a:pPr algn="ctr">
              <a:lnSpc>
                <a:spcPct val="90000"/>
              </a:lnSpc>
            </a:pPr>
            <a:r>
              <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a:t>
            </a: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FICIENȚĂ </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6"/>
          <p:cNvSpPr>
            <a:spLocks noEditPoints="1"/>
          </p:cNvSpPr>
          <p:nvPr/>
        </p:nvSpPr>
        <p:spPr bwMode="auto">
          <a:xfrm>
            <a:off x="6165104" y="4859040"/>
            <a:ext cx="195167" cy="194407"/>
          </a:xfrm>
          <a:custGeom>
            <a:avLst/>
            <a:gdLst>
              <a:gd name="T0" fmla="*/ 2056 w 2056"/>
              <a:gd name="T1" fmla="*/ 840 h 2048"/>
              <a:gd name="T2" fmla="*/ 1946 w 2056"/>
              <a:gd name="T3" fmla="*/ 1256 h 2048"/>
              <a:gd name="T4" fmla="*/ 1837 w 2056"/>
              <a:gd name="T5" fmla="*/ 1285 h 2048"/>
              <a:gd name="T6" fmla="*/ 1807 w 2056"/>
              <a:gd name="T7" fmla="*/ 1176 h 2048"/>
              <a:gd name="T8" fmla="*/ 1896 w 2056"/>
              <a:gd name="T9" fmla="*/ 840 h 2048"/>
              <a:gd name="T10" fmla="*/ 1216 w 2056"/>
              <a:gd name="T11" fmla="*/ 160 h 2048"/>
              <a:gd name="T12" fmla="*/ 536 w 2056"/>
              <a:gd name="T13" fmla="*/ 840 h 2048"/>
              <a:gd name="T14" fmla="*/ 1216 w 2056"/>
              <a:gd name="T15" fmla="*/ 1520 h 2048"/>
              <a:gd name="T16" fmla="*/ 1549 w 2056"/>
              <a:gd name="T17" fmla="*/ 1433 h 2048"/>
              <a:gd name="T18" fmla="*/ 1658 w 2056"/>
              <a:gd name="T19" fmla="*/ 1464 h 2048"/>
              <a:gd name="T20" fmla="*/ 1627 w 2056"/>
              <a:gd name="T21" fmla="*/ 1573 h 2048"/>
              <a:gd name="T22" fmla="*/ 1216 w 2056"/>
              <a:gd name="T23" fmla="*/ 1680 h 2048"/>
              <a:gd name="T24" fmla="*/ 684 w 2056"/>
              <a:gd name="T25" fmla="*/ 1489 h 2048"/>
              <a:gd name="T26" fmla="*/ 144 w 2056"/>
              <a:gd name="T27" fmla="*/ 2025 h 2048"/>
              <a:gd name="T28" fmla="*/ 88 w 2056"/>
              <a:gd name="T29" fmla="*/ 2048 h 2048"/>
              <a:gd name="T30" fmla="*/ 31 w 2056"/>
              <a:gd name="T31" fmla="*/ 2024 h 2048"/>
              <a:gd name="T32" fmla="*/ 32 w 2056"/>
              <a:gd name="T33" fmla="*/ 1911 h 2048"/>
              <a:gd name="T34" fmla="*/ 570 w 2056"/>
              <a:gd name="T35" fmla="*/ 1376 h 2048"/>
              <a:gd name="T36" fmla="*/ 376 w 2056"/>
              <a:gd name="T37" fmla="*/ 840 h 2048"/>
              <a:gd name="T38" fmla="*/ 1216 w 2056"/>
              <a:gd name="T39" fmla="*/ 0 h 2048"/>
              <a:gd name="T40" fmla="*/ 2056 w 2056"/>
              <a:gd name="T41" fmla="*/ 840 h 2048"/>
              <a:gd name="T42" fmla="*/ 1753 w 2056"/>
              <a:gd name="T43" fmla="*/ 806 h 2048"/>
              <a:gd name="T44" fmla="*/ 1753 w 2056"/>
              <a:gd name="T45" fmla="*/ 898 h 2048"/>
              <a:gd name="T46" fmla="*/ 1735 w 2056"/>
              <a:gd name="T47" fmla="*/ 923 h 2048"/>
              <a:gd name="T48" fmla="*/ 1558 w 2056"/>
              <a:gd name="T49" fmla="*/ 1105 h 2048"/>
              <a:gd name="T50" fmla="*/ 1216 w 2056"/>
              <a:gd name="T51" fmla="*/ 1240 h 2048"/>
              <a:gd name="T52" fmla="*/ 874 w 2056"/>
              <a:gd name="T53" fmla="*/ 1105 h 2048"/>
              <a:gd name="T54" fmla="*/ 697 w 2056"/>
              <a:gd name="T55" fmla="*/ 923 h 2048"/>
              <a:gd name="T56" fmla="*/ 679 w 2056"/>
              <a:gd name="T57" fmla="*/ 898 h 2048"/>
              <a:gd name="T58" fmla="*/ 679 w 2056"/>
              <a:gd name="T59" fmla="*/ 806 h 2048"/>
              <a:gd name="T60" fmla="*/ 697 w 2056"/>
              <a:gd name="T61" fmla="*/ 781 h 2048"/>
              <a:gd name="T62" fmla="*/ 874 w 2056"/>
              <a:gd name="T63" fmla="*/ 599 h 2048"/>
              <a:gd name="T64" fmla="*/ 1216 w 2056"/>
              <a:gd name="T65" fmla="*/ 464 h 2048"/>
              <a:gd name="T66" fmla="*/ 1558 w 2056"/>
              <a:gd name="T67" fmla="*/ 599 h 2048"/>
              <a:gd name="T68" fmla="*/ 1735 w 2056"/>
              <a:gd name="T69" fmla="*/ 781 h 2048"/>
              <a:gd name="T70" fmla="*/ 1753 w 2056"/>
              <a:gd name="T71" fmla="*/ 806 h 2048"/>
              <a:gd name="T72" fmla="*/ 1587 w 2056"/>
              <a:gd name="T73" fmla="*/ 852 h 2048"/>
              <a:gd name="T74" fmla="*/ 1216 w 2056"/>
              <a:gd name="T75" fmla="*/ 624 h 2048"/>
              <a:gd name="T76" fmla="*/ 845 w 2056"/>
              <a:gd name="T77" fmla="*/ 852 h 2048"/>
              <a:gd name="T78" fmla="*/ 1216 w 2056"/>
              <a:gd name="T79" fmla="*/ 1080 h 2048"/>
              <a:gd name="T80" fmla="*/ 1587 w 2056"/>
              <a:gd name="T81" fmla="*/ 852 h 2048"/>
              <a:gd name="T82" fmla="*/ 1220 w 2056"/>
              <a:gd name="T83" fmla="*/ 700 h 2048"/>
              <a:gd name="T84" fmla="*/ 1068 w 2056"/>
              <a:gd name="T85" fmla="*/ 852 h 2048"/>
              <a:gd name="T86" fmla="*/ 1220 w 2056"/>
              <a:gd name="T87" fmla="*/ 1004 h 2048"/>
              <a:gd name="T88" fmla="*/ 1372 w 2056"/>
              <a:gd name="T89" fmla="*/ 852 h 2048"/>
              <a:gd name="T90" fmla="*/ 1220 w 2056"/>
              <a:gd name="T91" fmla="*/ 700 h 2048"/>
              <a:gd name="T92" fmla="*/ 1220 w 2056"/>
              <a:gd name="T93" fmla="*/ 700 h 2048"/>
              <a:gd name="T94" fmla="*/ 1220 w 2056"/>
              <a:gd name="T95" fmla="*/ 70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6" h="2048">
                <a:moveTo>
                  <a:pt x="2056" y="840"/>
                </a:moveTo>
                <a:cubicBezTo>
                  <a:pt x="2056" y="986"/>
                  <a:pt x="2018" y="1130"/>
                  <a:pt x="1946" y="1256"/>
                </a:cubicBezTo>
                <a:cubicBezTo>
                  <a:pt x="1924" y="1294"/>
                  <a:pt x="1875" y="1307"/>
                  <a:pt x="1837" y="1285"/>
                </a:cubicBezTo>
                <a:cubicBezTo>
                  <a:pt x="1799" y="1264"/>
                  <a:pt x="1785" y="1215"/>
                  <a:pt x="1807" y="1176"/>
                </a:cubicBezTo>
                <a:cubicBezTo>
                  <a:pt x="1865" y="1074"/>
                  <a:pt x="1896" y="958"/>
                  <a:pt x="1896" y="840"/>
                </a:cubicBezTo>
                <a:cubicBezTo>
                  <a:pt x="1896" y="465"/>
                  <a:pt x="1591" y="160"/>
                  <a:pt x="1216" y="160"/>
                </a:cubicBezTo>
                <a:cubicBezTo>
                  <a:pt x="841" y="160"/>
                  <a:pt x="536" y="465"/>
                  <a:pt x="536" y="840"/>
                </a:cubicBezTo>
                <a:cubicBezTo>
                  <a:pt x="536" y="1215"/>
                  <a:pt x="841" y="1520"/>
                  <a:pt x="1216" y="1520"/>
                </a:cubicBezTo>
                <a:cubicBezTo>
                  <a:pt x="1333" y="1520"/>
                  <a:pt x="1448" y="1490"/>
                  <a:pt x="1549" y="1433"/>
                </a:cubicBezTo>
                <a:cubicBezTo>
                  <a:pt x="1587" y="1411"/>
                  <a:pt x="1636" y="1425"/>
                  <a:pt x="1658" y="1464"/>
                </a:cubicBezTo>
                <a:cubicBezTo>
                  <a:pt x="1679" y="1502"/>
                  <a:pt x="1666" y="1551"/>
                  <a:pt x="1627" y="1573"/>
                </a:cubicBezTo>
                <a:cubicBezTo>
                  <a:pt x="1502" y="1643"/>
                  <a:pt x="1360" y="1680"/>
                  <a:pt x="1216" y="1680"/>
                </a:cubicBezTo>
                <a:cubicBezTo>
                  <a:pt x="1014" y="1680"/>
                  <a:pt x="829" y="1608"/>
                  <a:pt x="684" y="1489"/>
                </a:cubicBezTo>
                <a:cubicBezTo>
                  <a:pt x="144" y="2025"/>
                  <a:pt x="144" y="2025"/>
                  <a:pt x="144" y="2025"/>
                </a:cubicBezTo>
                <a:cubicBezTo>
                  <a:pt x="129" y="2040"/>
                  <a:pt x="108" y="2048"/>
                  <a:pt x="88" y="2048"/>
                </a:cubicBezTo>
                <a:cubicBezTo>
                  <a:pt x="67" y="2048"/>
                  <a:pt x="47" y="2040"/>
                  <a:pt x="31" y="2024"/>
                </a:cubicBezTo>
                <a:cubicBezTo>
                  <a:pt x="0" y="1993"/>
                  <a:pt x="0" y="1942"/>
                  <a:pt x="32" y="1911"/>
                </a:cubicBezTo>
                <a:cubicBezTo>
                  <a:pt x="570" y="1376"/>
                  <a:pt x="570" y="1376"/>
                  <a:pt x="570" y="1376"/>
                </a:cubicBezTo>
                <a:cubicBezTo>
                  <a:pt x="449" y="1231"/>
                  <a:pt x="376" y="1044"/>
                  <a:pt x="376" y="840"/>
                </a:cubicBezTo>
                <a:cubicBezTo>
                  <a:pt x="376" y="377"/>
                  <a:pt x="753" y="0"/>
                  <a:pt x="1216" y="0"/>
                </a:cubicBezTo>
                <a:cubicBezTo>
                  <a:pt x="1679" y="0"/>
                  <a:pt x="2056" y="377"/>
                  <a:pt x="2056" y="840"/>
                </a:cubicBezTo>
                <a:close/>
                <a:moveTo>
                  <a:pt x="1753" y="806"/>
                </a:moveTo>
                <a:cubicBezTo>
                  <a:pt x="1773" y="834"/>
                  <a:pt x="1773" y="870"/>
                  <a:pt x="1753" y="898"/>
                </a:cubicBezTo>
                <a:cubicBezTo>
                  <a:pt x="1751" y="902"/>
                  <a:pt x="1741" y="916"/>
                  <a:pt x="1735" y="923"/>
                </a:cubicBezTo>
                <a:cubicBezTo>
                  <a:pt x="1708" y="957"/>
                  <a:pt x="1646" y="1036"/>
                  <a:pt x="1558" y="1105"/>
                </a:cubicBezTo>
                <a:cubicBezTo>
                  <a:pt x="1446" y="1195"/>
                  <a:pt x="1331" y="1240"/>
                  <a:pt x="1216" y="1240"/>
                </a:cubicBezTo>
                <a:cubicBezTo>
                  <a:pt x="1101" y="1240"/>
                  <a:pt x="986" y="1195"/>
                  <a:pt x="874" y="1105"/>
                </a:cubicBezTo>
                <a:cubicBezTo>
                  <a:pt x="787" y="1036"/>
                  <a:pt x="724" y="957"/>
                  <a:pt x="697" y="923"/>
                </a:cubicBezTo>
                <a:cubicBezTo>
                  <a:pt x="691" y="916"/>
                  <a:pt x="681" y="902"/>
                  <a:pt x="679" y="898"/>
                </a:cubicBezTo>
                <a:cubicBezTo>
                  <a:pt x="659" y="870"/>
                  <a:pt x="659" y="834"/>
                  <a:pt x="679" y="806"/>
                </a:cubicBezTo>
                <a:cubicBezTo>
                  <a:pt x="681" y="802"/>
                  <a:pt x="691" y="788"/>
                  <a:pt x="697" y="781"/>
                </a:cubicBezTo>
                <a:cubicBezTo>
                  <a:pt x="724" y="747"/>
                  <a:pt x="787" y="668"/>
                  <a:pt x="874" y="599"/>
                </a:cubicBezTo>
                <a:cubicBezTo>
                  <a:pt x="986" y="509"/>
                  <a:pt x="1101" y="464"/>
                  <a:pt x="1216" y="464"/>
                </a:cubicBezTo>
                <a:cubicBezTo>
                  <a:pt x="1331" y="464"/>
                  <a:pt x="1446" y="509"/>
                  <a:pt x="1558" y="599"/>
                </a:cubicBezTo>
                <a:cubicBezTo>
                  <a:pt x="1646" y="668"/>
                  <a:pt x="1708" y="747"/>
                  <a:pt x="1735" y="781"/>
                </a:cubicBezTo>
                <a:cubicBezTo>
                  <a:pt x="1741" y="788"/>
                  <a:pt x="1751" y="802"/>
                  <a:pt x="1753" y="806"/>
                </a:cubicBezTo>
                <a:close/>
                <a:moveTo>
                  <a:pt x="1587" y="852"/>
                </a:moveTo>
                <a:cubicBezTo>
                  <a:pt x="1459" y="701"/>
                  <a:pt x="1335" y="624"/>
                  <a:pt x="1216" y="624"/>
                </a:cubicBezTo>
                <a:cubicBezTo>
                  <a:pt x="1097" y="624"/>
                  <a:pt x="973" y="701"/>
                  <a:pt x="845" y="852"/>
                </a:cubicBezTo>
                <a:cubicBezTo>
                  <a:pt x="973" y="1003"/>
                  <a:pt x="1097" y="1080"/>
                  <a:pt x="1216" y="1080"/>
                </a:cubicBezTo>
                <a:cubicBezTo>
                  <a:pt x="1335" y="1080"/>
                  <a:pt x="1459" y="1003"/>
                  <a:pt x="1587" y="852"/>
                </a:cubicBezTo>
                <a:close/>
                <a:moveTo>
                  <a:pt x="1220" y="700"/>
                </a:moveTo>
                <a:cubicBezTo>
                  <a:pt x="1136" y="700"/>
                  <a:pt x="1068" y="768"/>
                  <a:pt x="1068" y="852"/>
                </a:cubicBezTo>
                <a:cubicBezTo>
                  <a:pt x="1068" y="936"/>
                  <a:pt x="1136" y="1004"/>
                  <a:pt x="1220" y="1004"/>
                </a:cubicBezTo>
                <a:cubicBezTo>
                  <a:pt x="1304" y="1004"/>
                  <a:pt x="1372" y="936"/>
                  <a:pt x="1372" y="852"/>
                </a:cubicBezTo>
                <a:cubicBezTo>
                  <a:pt x="1372" y="768"/>
                  <a:pt x="1304" y="700"/>
                  <a:pt x="1220" y="700"/>
                </a:cubicBezTo>
                <a:close/>
                <a:moveTo>
                  <a:pt x="1220" y="700"/>
                </a:moveTo>
                <a:cubicBezTo>
                  <a:pt x="1220" y="700"/>
                  <a:pt x="1220" y="700"/>
                  <a:pt x="1220" y="700"/>
                </a:cubicBezTo>
              </a:path>
            </a:pathLst>
          </a:custGeom>
          <a:solidFill>
            <a:schemeClr val="bg1"/>
          </a:solidFill>
          <a:ln w="9525">
            <a:noFill/>
            <a:round/>
          </a:ln>
        </p:spPr>
        <p:txBody>
          <a:bodyPr vert="horz" wrap="square" lIns="91440" tIns="45720" rIns="91440" bIns="45720" numCol="1" anchor="t" anchorCtr="0" compatLnSpc="1"/>
          <a:lstStyle/>
          <a:p>
            <a:endParaRPr lang="en-IN" sz="2000"/>
          </a:p>
        </p:txBody>
      </p:sp>
      <p:sp>
        <p:nvSpPr>
          <p:cNvPr id="44" name="Oval 43"/>
          <p:cNvSpPr/>
          <p:nvPr/>
        </p:nvSpPr>
        <p:spPr>
          <a:xfrm>
            <a:off x="8267252" y="4725177"/>
            <a:ext cx="464178" cy="4641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5" name="TextBox 36"/>
          <p:cNvSpPr txBox="1"/>
          <p:nvPr/>
        </p:nvSpPr>
        <p:spPr>
          <a:xfrm>
            <a:off x="7428708" y="5250658"/>
            <a:ext cx="2141266" cy="286232"/>
          </a:xfrm>
          <a:prstGeom prst="rect">
            <a:avLst/>
          </a:prstGeom>
          <a:noFill/>
        </p:spPr>
        <p:txBody>
          <a:bodyPr wrap="square" rtlCol="0">
            <a:spAutoFit/>
          </a:bodyPr>
          <a:lstStyle/>
          <a:p>
            <a:pPr algn="ctr">
              <a:lnSpc>
                <a:spcPct val="90000"/>
              </a:lnSpc>
            </a:pP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SUSTENABILITATE</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6" name="Group 83"/>
          <p:cNvGrpSpPr/>
          <p:nvPr/>
        </p:nvGrpSpPr>
        <p:grpSpPr>
          <a:xfrm>
            <a:off x="8403825" y="4874043"/>
            <a:ext cx="191030" cy="178246"/>
            <a:chOff x="-1901825" y="869950"/>
            <a:chExt cx="3344863" cy="3121025"/>
          </a:xfrm>
          <a:solidFill>
            <a:schemeClr val="bg1"/>
          </a:solidFill>
        </p:grpSpPr>
        <p:sp>
          <p:nvSpPr>
            <p:cNvPr id="47" name="Freeform 30"/>
            <p:cNvSpPr>
              <a:spLocks noEditPoints="1"/>
            </p:cNvSpPr>
            <p:nvPr/>
          </p:nvSpPr>
          <p:spPr bwMode="auto">
            <a:xfrm>
              <a:off x="-571500" y="1700213"/>
              <a:ext cx="1095375" cy="265112"/>
            </a:xfrm>
            <a:custGeom>
              <a:avLst/>
              <a:gdLst>
                <a:gd name="T0" fmla="*/ 442 w 503"/>
                <a:gd name="T1" fmla="*/ 0 h 122"/>
                <a:gd name="T2" fmla="*/ 61 w 503"/>
                <a:gd name="T3" fmla="*/ 0 h 122"/>
                <a:gd name="T4" fmla="*/ 0 w 503"/>
                <a:gd name="T5" fmla="*/ 61 h 122"/>
                <a:gd name="T6" fmla="*/ 61 w 503"/>
                <a:gd name="T7" fmla="*/ 122 h 122"/>
                <a:gd name="T8" fmla="*/ 442 w 503"/>
                <a:gd name="T9" fmla="*/ 122 h 122"/>
                <a:gd name="T10" fmla="*/ 503 w 503"/>
                <a:gd name="T11" fmla="*/ 61 h 122"/>
                <a:gd name="T12" fmla="*/ 442 w 503"/>
                <a:gd name="T13" fmla="*/ 0 h 122"/>
                <a:gd name="T14" fmla="*/ 442 w 503"/>
                <a:gd name="T15" fmla="*/ 0 h 122"/>
                <a:gd name="T16" fmla="*/ 442 w 50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2">
                  <a:moveTo>
                    <a:pt x="442" y="0"/>
                  </a:moveTo>
                  <a:cubicBezTo>
                    <a:pt x="61" y="0"/>
                    <a:pt x="61" y="0"/>
                    <a:pt x="61" y="0"/>
                  </a:cubicBezTo>
                  <a:cubicBezTo>
                    <a:pt x="27" y="0"/>
                    <a:pt x="0" y="28"/>
                    <a:pt x="0" y="61"/>
                  </a:cubicBezTo>
                  <a:cubicBezTo>
                    <a:pt x="0" y="95"/>
                    <a:pt x="27" y="122"/>
                    <a:pt x="61" y="122"/>
                  </a:cubicBezTo>
                  <a:cubicBezTo>
                    <a:pt x="442" y="122"/>
                    <a:pt x="442" y="122"/>
                    <a:pt x="442" y="122"/>
                  </a:cubicBezTo>
                  <a:cubicBezTo>
                    <a:pt x="476" y="122"/>
                    <a:pt x="503" y="95"/>
                    <a:pt x="503" y="61"/>
                  </a:cubicBezTo>
                  <a:cubicBezTo>
                    <a:pt x="503" y="28"/>
                    <a:pt x="476" y="0"/>
                    <a:pt x="442" y="0"/>
                  </a:cubicBezTo>
                  <a:close/>
                  <a:moveTo>
                    <a:pt x="442" y="0"/>
                  </a:moveTo>
                  <a:cubicBezTo>
                    <a:pt x="442" y="0"/>
                    <a:pt x="442" y="0"/>
                    <a:pt x="442" y="0"/>
                  </a:cubicBezTo>
                </a:path>
              </a:pathLst>
            </a:custGeom>
            <a:grpFill/>
            <a:ln w="9525">
              <a:noFill/>
              <a:round/>
            </a:ln>
          </p:spPr>
          <p:txBody>
            <a:bodyPr vert="horz" wrap="square" lIns="91440" tIns="45720" rIns="91440" bIns="45720" numCol="1" anchor="t" anchorCtr="0" compatLnSpc="1"/>
            <a:lstStyle/>
            <a:p>
              <a:endParaRPr lang="en-IN" sz="2000"/>
            </a:p>
          </p:txBody>
        </p:sp>
        <p:sp>
          <p:nvSpPr>
            <p:cNvPr id="48" name="Freeform 31"/>
            <p:cNvSpPr>
              <a:spLocks noEditPoints="1"/>
            </p:cNvSpPr>
            <p:nvPr/>
          </p:nvSpPr>
          <p:spPr bwMode="auto">
            <a:xfrm>
              <a:off x="-571500" y="2343150"/>
              <a:ext cx="1412875" cy="263525"/>
            </a:xfrm>
            <a:custGeom>
              <a:avLst/>
              <a:gdLst>
                <a:gd name="T0" fmla="*/ 588 w 649"/>
                <a:gd name="T1" fmla="*/ 0 h 121"/>
                <a:gd name="T2" fmla="*/ 61 w 649"/>
                <a:gd name="T3" fmla="*/ 0 h 121"/>
                <a:gd name="T4" fmla="*/ 0 w 649"/>
                <a:gd name="T5" fmla="*/ 61 h 121"/>
                <a:gd name="T6" fmla="*/ 61 w 649"/>
                <a:gd name="T7" fmla="*/ 121 h 121"/>
                <a:gd name="T8" fmla="*/ 588 w 649"/>
                <a:gd name="T9" fmla="*/ 121 h 121"/>
                <a:gd name="T10" fmla="*/ 649 w 649"/>
                <a:gd name="T11" fmla="*/ 61 h 121"/>
                <a:gd name="T12" fmla="*/ 588 w 649"/>
                <a:gd name="T13" fmla="*/ 0 h 121"/>
                <a:gd name="T14" fmla="*/ 588 w 649"/>
                <a:gd name="T15" fmla="*/ 0 h 121"/>
                <a:gd name="T16" fmla="*/ 588 w 64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121">
                  <a:moveTo>
                    <a:pt x="588" y="0"/>
                  </a:moveTo>
                  <a:cubicBezTo>
                    <a:pt x="61" y="0"/>
                    <a:pt x="61" y="0"/>
                    <a:pt x="61" y="0"/>
                  </a:cubicBezTo>
                  <a:cubicBezTo>
                    <a:pt x="27" y="0"/>
                    <a:pt x="0" y="27"/>
                    <a:pt x="0" y="61"/>
                  </a:cubicBezTo>
                  <a:cubicBezTo>
                    <a:pt x="0" y="94"/>
                    <a:pt x="27" y="121"/>
                    <a:pt x="61" y="121"/>
                  </a:cubicBezTo>
                  <a:cubicBezTo>
                    <a:pt x="588" y="121"/>
                    <a:pt x="588" y="121"/>
                    <a:pt x="588" y="121"/>
                  </a:cubicBezTo>
                  <a:cubicBezTo>
                    <a:pt x="622" y="121"/>
                    <a:pt x="649" y="94"/>
                    <a:pt x="649" y="61"/>
                  </a:cubicBezTo>
                  <a:cubicBezTo>
                    <a:pt x="649" y="27"/>
                    <a:pt x="622" y="0"/>
                    <a:pt x="588" y="0"/>
                  </a:cubicBezTo>
                  <a:close/>
                  <a:moveTo>
                    <a:pt x="588" y="0"/>
                  </a:moveTo>
                  <a:cubicBezTo>
                    <a:pt x="588" y="0"/>
                    <a:pt x="588" y="0"/>
                    <a:pt x="588" y="0"/>
                  </a:cubicBezTo>
                </a:path>
              </a:pathLst>
            </a:custGeom>
            <a:grpFill/>
            <a:ln w="9525">
              <a:noFill/>
              <a:round/>
            </a:ln>
          </p:spPr>
          <p:txBody>
            <a:bodyPr vert="horz" wrap="square" lIns="91440" tIns="45720" rIns="91440" bIns="45720" numCol="1" anchor="t" anchorCtr="0" compatLnSpc="1"/>
            <a:lstStyle/>
            <a:p>
              <a:endParaRPr lang="en-IN" sz="2000"/>
            </a:p>
          </p:txBody>
        </p:sp>
        <p:sp>
          <p:nvSpPr>
            <p:cNvPr id="49" name="Freeform 32"/>
            <p:cNvSpPr>
              <a:spLocks noEditPoints="1"/>
            </p:cNvSpPr>
            <p:nvPr/>
          </p:nvSpPr>
          <p:spPr bwMode="auto">
            <a:xfrm>
              <a:off x="-1901825" y="869950"/>
              <a:ext cx="3344863" cy="3121025"/>
            </a:xfrm>
            <a:custGeom>
              <a:avLst/>
              <a:gdLst>
                <a:gd name="T0" fmla="*/ 1475 w 1536"/>
                <a:gd name="T1" fmla="*/ 0 h 1433"/>
                <a:gd name="T2" fmla="*/ 398 w 1536"/>
                <a:gd name="T3" fmla="*/ 0 h 1433"/>
                <a:gd name="T4" fmla="*/ 337 w 1536"/>
                <a:gd name="T5" fmla="*/ 61 h 1433"/>
                <a:gd name="T6" fmla="*/ 337 w 1536"/>
                <a:gd name="T7" fmla="*/ 635 h 1433"/>
                <a:gd name="T8" fmla="*/ 229 w 1536"/>
                <a:gd name="T9" fmla="*/ 635 h 1433"/>
                <a:gd name="T10" fmla="*/ 0 w 1536"/>
                <a:gd name="T11" fmla="*/ 864 h 1433"/>
                <a:gd name="T12" fmla="*/ 0 w 1536"/>
                <a:gd name="T13" fmla="*/ 1203 h 1433"/>
                <a:gd name="T14" fmla="*/ 229 w 1536"/>
                <a:gd name="T15" fmla="*/ 1433 h 1433"/>
                <a:gd name="T16" fmla="*/ 260 w 1536"/>
                <a:gd name="T17" fmla="*/ 1430 h 1433"/>
                <a:gd name="T18" fmla="*/ 1264 w 1536"/>
                <a:gd name="T19" fmla="*/ 1430 h 1433"/>
                <a:gd name="T20" fmla="*/ 1536 w 1536"/>
                <a:gd name="T21" fmla="*/ 1159 h 1433"/>
                <a:gd name="T22" fmla="*/ 1536 w 1536"/>
                <a:gd name="T23" fmla="*/ 61 h 1433"/>
                <a:gd name="T24" fmla="*/ 1475 w 1536"/>
                <a:gd name="T25" fmla="*/ 0 h 1433"/>
                <a:gd name="T26" fmla="*/ 337 w 1536"/>
                <a:gd name="T27" fmla="*/ 1203 h 1433"/>
                <a:gd name="T28" fmla="*/ 250 w 1536"/>
                <a:gd name="T29" fmla="*/ 1309 h 1433"/>
                <a:gd name="T30" fmla="*/ 229 w 1536"/>
                <a:gd name="T31" fmla="*/ 1309 h 1433"/>
                <a:gd name="T32" fmla="*/ 229 w 1536"/>
                <a:gd name="T33" fmla="*/ 1311 h 1433"/>
                <a:gd name="T34" fmla="*/ 122 w 1536"/>
                <a:gd name="T35" fmla="*/ 1203 h 1433"/>
                <a:gd name="T36" fmla="*/ 122 w 1536"/>
                <a:gd name="T37" fmla="*/ 864 h 1433"/>
                <a:gd name="T38" fmla="*/ 229 w 1536"/>
                <a:gd name="T39" fmla="*/ 757 h 1433"/>
                <a:gd name="T40" fmla="*/ 337 w 1536"/>
                <a:gd name="T41" fmla="*/ 757 h 1433"/>
                <a:gd name="T42" fmla="*/ 337 w 1536"/>
                <a:gd name="T43" fmla="*/ 1203 h 1433"/>
                <a:gd name="T44" fmla="*/ 1414 w 1536"/>
                <a:gd name="T45" fmla="*/ 1159 h 1433"/>
                <a:gd name="T46" fmla="*/ 1264 w 1536"/>
                <a:gd name="T47" fmla="*/ 1309 h 1433"/>
                <a:gd name="T48" fmla="*/ 433 w 1536"/>
                <a:gd name="T49" fmla="*/ 1309 h 1433"/>
                <a:gd name="T50" fmla="*/ 459 w 1536"/>
                <a:gd name="T51" fmla="*/ 1203 h 1433"/>
                <a:gd name="T52" fmla="*/ 459 w 1536"/>
                <a:gd name="T53" fmla="*/ 122 h 1433"/>
                <a:gd name="T54" fmla="*/ 1414 w 1536"/>
                <a:gd name="T55" fmla="*/ 122 h 1433"/>
                <a:gd name="T56" fmla="*/ 1414 w 1536"/>
                <a:gd name="T57" fmla="*/ 1159 h 1433"/>
                <a:gd name="T58" fmla="*/ 1414 w 1536"/>
                <a:gd name="T59" fmla="*/ 1159 h 1433"/>
                <a:gd name="T60" fmla="*/ 1414 w 1536"/>
                <a:gd name="T61" fmla="*/ 115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6" h="1433">
                  <a:moveTo>
                    <a:pt x="1475" y="0"/>
                  </a:moveTo>
                  <a:cubicBezTo>
                    <a:pt x="398" y="0"/>
                    <a:pt x="398" y="0"/>
                    <a:pt x="398" y="0"/>
                  </a:cubicBezTo>
                  <a:cubicBezTo>
                    <a:pt x="364" y="0"/>
                    <a:pt x="337" y="27"/>
                    <a:pt x="337" y="61"/>
                  </a:cubicBezTo>
                  <a:cubicBezTo>
                    <a:pt x="337" y="635"/>
                    <a:pt x="337" y="635"/>
                    <a:pt x="337" y="635"/>
                  </a:cubicBezTo>
                  <a:cubicBezTo>
                    <a:pt x="229" y="635"/>
                    <a:pt x="229" y="635"/>
                    <a:pt x="229" y="635"/>
                  </a:cubicBezTo>
                  <a:cubicBezTo>
                    <a:pt x="103" y="635"/>
                    <a:pt x="0" y="738"/>
                    <a:pt x="0" y="864"/>
                  </a:cubicBezTo>
                  <a:cubicBezTo>
                    <a:pt x="0" y="1203"/>
                    <a:pt x="0" y="1203"/>
                    <a:pt x="0" y="1203"/>
                  </a:cubicBezTo>
                  <a:cubicBezTo>
                    <a:pt x="0" y="1330"/>
                    <a:pt x="103" y="1433"/>
                    <a:pt x="229" y="1433"/>
                  </a:cubicBezTo>
                  <a:cubicBezTo>
                    <a:pt x="240" y="1433"/>
                    <a:pt x="250" y="1432"/>
                    <a:pt x="260" y="1430"/>
                  </a:cubicBezTo>
                  <a:cubicBezTo>
                    <a:pt x="1264" y="1430"/>
                    <a:pt x="1264" y="1430"/>
                    <a:pt x="1264" y="1430"/>
                  </a:cubicBezTo>
                  <a:cubicBezTo>
                    <a:pt x="1414" y="1430"/>
                    <a:pt x="1536" y="1309"/>
                    <a:pt x="1536" y="1159"/>
                  </a:cubicBezTo>
                  <a:cubicBezTo>
                    <a:pt x="1536" y="61"/>
                    <a:pt x="1536" y="61"/>
                    <a:pt x="1536" y="61"/>
                  </a:cubicBezTo>
                  <a:cubicBezTo>
                    <a:pt x="1536" y="27"/>
                    <a:pt x="1509" y="0"/>
                    <a:pt x="1475" y="0"/>
                  </a:cubicBezTo>
                  <a:close/>
                  <a:moveTo>
                    <a:pt x="337" y="1203"/>
                  </a:moveTo>
                  <a:cubicBezTo>
                    <a:pt x="337" y="1255"/>
                    <a:pt x="299" y="1299"/>
                    <a:pt x="250" y="1309"/>
                  </a:cubicBezTo>
                  <a:cubicBezTo>
                    <a:pt x="229" y="1309"/>
                    <a:pt x="229" y="1309"/>
                    <a:pt x="229" y="1309"/>
                  </a:cubicBezTo>
                  <a:cubicBezTo>
                    <a:pt x="229" y="1311"/>
                    <a:pt x="229" y="1311"/>
                    <a:pt x="229" y="1311"/>
                  </a:cubicBezTo>
                  <a:cubicBezTo>
                    <a:pt x="170" y="1311"/>
                    <a:pt x="122" y="1263"/>
                    <a:pt x="122" y="1203"/>
                  </a:cubicBezTo>
                  <a:cubicBezTo>
                    <a:pt x="122" y="864"/>
                    <a:pt x="122" y="864"/>
                    <a:pt x="122" y="864"/>
                  </a:cubicBezTo>
                  <a:cubicBezTo>
                    <a:pt x="122" y="805"/>
                    <a:pt x="170" y="757"/>
                    <a:pt x="229" y="757"/>
                  </a:cubicBezTo>
                  <a:cubicBezTo>
                    <a:pt x="337" y="757"/>
                    <a:pt x="337" y="757"/>
                    <a:pt x="337" y="757"/>
                  </a:cubicBezTo>
                  <a:lnTo>
                    <a:pt x="337" y="1203"/>
                  </a:lnTo>
                  <a:close/>
                  <a:moveTo>
                    <a:pt x="1414" y="1159"/>
                  </a:moveTo>
                  <a:cubicBezTo>
                    <a:pt x="1414" y="1240"/>
                    <a:pt x="1346" y="1309"/>
                    <a:pt x="1264" y="1309"/>
                  </a:cubicBezTo>
                  <a:cubicBezTo>
                    <a:pt x="433" y="1309"/>
                    <a:pt x="433" y="1309"/>
                    <a:pt x="433" y="1309"/>
                  </a:cubicBezTo>
                  <a:cubicBezTo>
                    <a:pt x="449" y="1277"/>
                    <a:pt x="459" y="1241"/>
                    <a:pt x="459" y="1203"/>
                  </a:cubicBezTo>
                  <a:cubicBezTo>
                    <a:pt x="459" y="122"/>
                    <a:pt x="459" y="122"/>
                    <a:pt x="459" y="122"/>
                  </a:cubicBezTo>
                  <a:cubicBezTo>
                    <a:pt x="1414" y="122"/>
                    <a:pt x="1414" y="122"/>
                    <a:pt x="1414" y="122"/>
                  </a:cubicBezTo>
                  <a:lnTo>
                    <a:pt x="1414" y="1159"/>
                  </a:lnTo>
                  <a:close/>
                  <a:moveTo>
                    <a:pt x="1414" y="1159"/>
                  </a:moveTo>
                  <a:cubicBezTo>
                    <a:pt x="1414" y="1159"/>
                    <a:pt x="1414" y="1159"/>
                    <a:pt x="1414" y="1159"/>
                  </a:cubicBezTo>
                </a:path>
              </a:pathLst>
            </a:custGeom>
            <a:grpFill/>
            <a:ln w="9525">
              <a:noFill/>
              <a:round/>
            </a:ln>
          </p:spPr>
          <p:txBody>
            <a:bodyPr vert="horz" wrap="square" lIns="91440" tIns="45720" rIns="91440" bIns="45720" numCol="1" anchor="t" anchorCtr="0" compatLnSpc="1"/>
            <a:lstStyle/>
            <a:p>
              <a:endParaRPr lang="en-IN" sz="2000"/>
            </a:p>
          </p:txBody>
        </p:sp>
        <p:sp>
          <p:nvSpPr>
            <p:cNvPr id="50" name="Freeform 33"/>
            <p:cNvSpPr>
              <a:spLocks noEditPoints="1"/>
            </p:cNvSpPr>
            <p:nvPr/>
          </p:nvSpPr>
          <p:spPr bwMode="auto">
            <a:xfrm>
              <a:off x="-571500" y="2943225"/>
              <a:ext cx="1095375" cy="263525"/>
            </a:xfrm>
            <a:custGeom>
              <a:avLst/>
              <a:gdLst>
                <a:gd name="T0" fmla="*/ 442 w 503"/>
                <a:gd name="T1" fmla="*/ 0 h 121"/>
                <a:gd name="T2" fmla="*/ 61 w 503"/>
                <a:gd name="T3" fmla="*/ 0 h 121"/>
                <a:gd name="T4" fmla="*/ 0 w 503"/>
                <a:gd name="T5" fmla="*/ 61 h 121"/>
                <a:gd name="T6" fmla="*/ 61 w 503"/>
                <a:gd name="T7" fmla="*/ 121 h 121"/>
                <a:gd name="T8" fmla="*/ 442 w 503"/>
                <a:gd name="T9" fmla="*/ 121 h 121"/>
                <a:gd name="T10" fmla="*/ 503 w 503"/>
                <a:gd name="T11" fmla="*/ 61 h 121"/>
                <a:gd name="T12" fmla="*/ 442 w 503"/>
                <a:gd name="T13" fmla="*/ 0 h 121"/>
                <a:gd name="T14" fmla="*/ 442 w 503"/>
                <a:gd name="T15" fmla="*/ 0 h 121"/>
                <a:gd name="T16" fmla="*/ 442 w 5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1">
                  <a:moveTo>
                    <a:pt x="442" y="0"/>
                  </a:moveTo>
                  <a:cubicBezTo>
                    <a:pt x="61" y="0"/>
                    <a:pt x="61" y="0"/>
                    <a:pt x="61" y="0"/>
                  </a:cubicBezTo>
                  <a:cubicBezTo>
                    <a:pt x="27" y="0"/>
                    <a:pt x="0" y="27"/>
                    <a:pt x="0" y="61"/>
                  </a:cubicBezTo>
                  <a:cubicBezTo>
                    <a:pt x="0" y="94"/>
                    <a:pt x="27" y="121"/>
                    <a:pt x="61" y="121"/>
                  </a:cubicBezTo>
                  <a:cubicBezTo>
                    <a:pt x="442" y="121"/>
                    <a:pt x="442" y="121"/>
                    <a:pt x="442" y="121"/>
                  </a:cubicBezTo>
                  <a:cubicBezTo>
                    <a:pt x="476" y="121"/>
                    <a:pt x="503" y="94"/>
                    <a:pt x="503" y="61"/>
                  </a:cubicBezTo>
                  <a:cubicBezTo>
                    <a:pt x="503" y="27"/>
                    <a:pt x="476" y="0"/>
                    <a:pt x="442" y="0"/>
                  </a:cubicBezTo>
                  <a:close/>
                  <a:moveTo>
                    <a:pt x="442" y="0"/>
                  </a:moveTo>
                  <a:cubicBezTo>
                    <a:pt x="442" y="0"/>
                    <a:pt x="442" y="0"/>
                    <a:pt x="442" y="0"/>
                  </a:cubicBezTo>
                </a:path>
              </a:pathLst>
            </a:custGeom>
            <a:grpFill/>
            <a:ln w="9525">
              <a:noFill/>
              <a:round/>
            </a:ln>
          </p:spPr>
          <p:txBody>
            <a:bodyPr vert="horz" wrap="square" lIns="91440" tIns="45720" rIns="91440" bIns="45720" numCol="1" anchor="t" anchorCtr="0" compatLnSpc="1"/>
            <a:lstStyle/>
            <a:p>
              <a:endParaRPr lang="en-IN" sz="2000"/>
            </a:p>
          </p:txBody>
        </p:sp>
      </p:grpSp>
      <p:sp>
        <p:nvSpPr>
          <p:cNvPr id="51" name="Oval 50"/>
          <p:cNvSpPr/>
          <p:nvPr/>
        </p:nvSpPr>
        <p:spPr>
          <a:xfrm>
            <a:off x="10495659" y="4725177"/>
            <a:ext cx="464178" cy="4641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52" name="TextBox 37"/>
          <p:cNvSpPr txBox="1"/>
          <p:nvPr/>
        </p:nvSpPr>
        <p:spPr>
          <a:xfrm>
            <a:off x="9657115" y="5250658"/>
            <a:ext cx="2141266" cy="286232"/>
          </a:xfrm>
          <a:prstGeom prst="rect">
            <a:avLst/>
          </a:prstGeom>
          <a:noFill/>
        </p:spPr>
        <p:txBody>
          <a:bodyPr wrap="square" rtlCol="0">
            <a:spAutoFit/>
          </a:bodyPr>
          <a:lstStyle/>
          <a:p>
            <a:pPr algn="ctr">
              <a:lnSpc>
                <a:spcPct val="90000"/>
              </a:lnSpc>
            </a:pP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IMPACT</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Group 88"/>
          <p:cNvGrpSpPr/>
          <p:nvPr/>
        </p:nvGrpSpPr>
        <p:grpSpPr>
          <a:xfrm>
            <a:off x="10630162" y="4859880"/>
            <a:ext cx="195172" cy="195638"/>
            <a:chOff x="10806113" y="3270250"/>
            <a:chExt cx="665162" cy="666750"/>
          </a:xfrm>
          <a:solidFill>
            <a:schemeClr val="bg1"/>
          </a:solidFill>
        </p:grpSpPr>
        <p:sp>
          <p:nvSpPr>
            <p:cNvPr id="54" name="Freeform 37"/>
            <p:cNvSpPr>
              <a:spLocks noEditPoints="1"/>
            </p:cNvSpPr>
            <p:nvPr/>
          </p:nvSpPr>
          <p:spPr bwMode="auto">
            <a:xfrm>
              <a:off x="10806113" y="3549650"/>
              <a:ext cx="665162" cy="387350"/>
            </a:xfrm>
            <a:custGeom>
              <a:avLst/>
              <a:gdLst>
                <a:gd name="T0" fmla="*/ 1408 w 1536"/>
                <a:gd name="T1" fmla="*/ 768 h 896"/>
                <a:gd name="T2" fmla="*/ 1408 w 1536"/>
                <a:gd name="T3" fmla="*/ 64 h 896"/>
                <a:gd name="T4" fmla="*/ 1344 w 1536"/>
                <a:gd name="T5" fmla="*/ 0 h 896"/>
                <a:gd name="T6" fmla="*/ 1088 w 1536"/>
                <a:gd name="T7" fmla="*/ 0 h 896"/>
                <a:gd name="T8" fmla="*/ 1024 w 1536"/>
                <a:gd name="T9" fmla="*/ 64 h 896"/>
                <a:gd name="T10" fmla="*/ 1024 w 1536"/>
                <a:gd name="T11" fmla="*/ 768 h 896"/>
                <a:gd name="T12" fmla="*/ 960 w 1536"/>
                <a:gd name="T13" fmla="*/ 768 h 896"/>
                <a:gd name="T14" fmla="*/ 960 w 1536"/>
                <a:gd name="T15" fmla="*/ 320 h 896"/>
                <a:gd name="T16" fmla="*/ 896 w 1536"/>
                <a:gd name="T17" fmla="*/ 256 h 896"/>
                <a:gd name="T18" fmla="*/ 640 w 1536"/>
                <a:gd name="T19" fmla="*/ 256 h 896"/>
                <a:gd name="T20" fmla="*/ 576 w 1536"/>
                <a:gd name="T21" fmla="*/ 320 h 896"/>
                <a:gd name="T22" fmla="*/ 576 w 1536"/>
                <a:gd name="T23" fmla="*/ 768 h 896"/>
                <a:gd name="T24" fmla="*/ 512 w 1536"/>
                <a:gd name="T25" fmla="*/ 768 h 896"/>
                <a:gd name="T26" fmla="*/ 512 w 1536"/>
                <a:gd name="T27" fmla="*/ 448 h 896"/>
                <a:gd name="T28" fmla="*/ 448 w 1536"/>
                <a:gd name="T29" fmla="*/ 384 h 896"/>
                <a:gd name="T30" fmla="*/ 192 w 1536"/>
                <a:gd name="T31" fmla="*/ 384 h 896"/>
                <a:gd name="T32" fmla="*/ 128 w 1536"/>
                <a:gd name="T33" fmla="*/ 448 h 896"/>
                <a:gd name="T34" fmla="*/ 128 w 1536"/>
                <a:gd name="T35" fmla="*/ 768 h 896"/>
                <a:gd name="T36" fmla="*/ 0 w 1536"/>
                <a:gd name="T37" fmla="*/ 768 h 896"/>
                <a:gd name="T38" fmla="*/ 0 w 1536"/>
                <a:gd name="T39" fmla="*/ 896 h 896"/>
                <a:gd name="T40" fmla="*/ 1536 w 1536"/>
                <a:gd name="T41" fmla="*/ 896 h 896"/>
                <a:gd name="T42" fmla="*/ 1536 w 1536"/>
                <a:gd name="T43" fmla="*/ 768 h 896"/>
                <a:gd name="T44" fmla="*/ 1408 w 1536"/>
                <a:gd name="T45" fmla="*/ 768 h 896"/>
                <a:gd name="T46" fmla="*/ 256 w 1536"/>
                <a:gd name="T47" fmla="*/ 768 h 896"/>
                <a:gd name="T48" fmla="*/ 256 w 1536"/>
                <a:gd name="T49" fmla="*/ 512 h 896"/>
                <a:gd name="T50" fmla="*/ 384 w 1536"/>
                <a:gd name="T51" fmla="*/ 512 h 896"/>
                <a:gd name="T52" fmla="*/ 384 w 1536"/>
                <a:gd name="T53" fmla="*/ 768 h 896"/>
                <a:gd name="T54" fmla="*/ 256 w 1536"/>
                <a:gd name="T55" fmla="*/ 768 h 896"/>
                <a:gd name="T56" fmla="*/ 704 w 1536"/>
                <a:gd name="T57" fmla="*/ 768 h 896"/>
                <a:gd name="T58" fmla="*/ 704 w 1536"/>
                <a:gd name="T59" fmla="*/ 384 h 896"/>
                <a:gd name="T60" fmla="*/ 832 w 1536"/>
                <a:gd name="T61" fmla="*/ 384 h 896"/>
                <a:gd name="T62" fmla="*/ 832 w 1536"/>
                <a:gd name="T63" fmla="*/ 768 h 896"/>
                <a:gd name="T64" fmla="*/ 704 w 1536"/>
                <a:gd name="T65" fmla="*/ 768 h 896"/>
                <a:gd name="T66" fmla="*/ 1152 w 1536"/>
                <a:gd name="T67" fmla="*/ 768 h 896"/>
                <a:gd name="T68" fmla="*/ 1152 w 1536"/>
                <a:gd name="T69" fmla="*/ 128 h 896"/>
                <a:gd name="T70" fmla="*/ 1280 w 1536"/>
                <a:gd name="T71" fmla="*/ 128 h 896"/>
                <a:gd name="T72" fmla="*/ 1280 w 1536"/>
                <a:gd name="T73" fmla="*/ 768 h 896"/>
                <a:gd name="T74" fmla="*/ 1152 w 1536"/>
                <a:gd name="T75" fmla="*/ 768 h 896"/>
                <a:gd name="T76" fmla="*/ 1152 w 1536"/>
                <a:gd name="T77" fmla="*/ 768 h 896"/>
                <a:gd name="T78" fmla="*/ 1152 w 1536"/>
                <a:gd name="T7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896">
                  <a:moveTo>
                    <a:pt x="1408" y="768"/>
                  </a:moveTo>
                  <a:cubicBezTo>
                    <a:pt x="1408" y="64"/>
                    <a:pt x="1408" y="64"/>
                    <a:pt x="1408" y="64"/>
                  </a:cubicBezTo>
                  <a:cubicBezTo>
                    <a:pt x="1408" y="29"/>
                    <a:pt x="1379" y="0"/>
                    <a:pt x="1344" y="0"/>
                  </a:cubicBezTo>
                  <a:cubicBezTo>
                    <a:pt x="1088" y="0"/>
                    <a:pt x="1088" y="0"/>
                    <a:pt x="1088" y="0"/>
                  </a:cubicBezTo>
                  <a:cubicBezTo>
                    <a:pt x="1053" y="0"/>
                    <a:pt x="1024" y="29"/>
                    <a:pt x="1024" y="64"/>
                  </a:cubicBezTo>
                  <a:cubicBezTo>
                    <a:pt x="1024" y="768"/>
                    <a:pt x="1024" y="768"/>
                    <a:pt x="1024" y="768"/>
                  </a:cubicBezTo>
                  <a:cubicBezTo>
                    <a:pt x="960" y="768"/>
                    <a:pt x="960" y="768"/>
                    <a:pt x="960" y="768"/>
                  </a:cubicBezTo>
                  <a:cubicBezTo>
                    <a:pt x="960" y="320"/>
                    <a:pt x="960" y="320"/>
                    <a:pt x="960" y="320"/>
                  </a:cubicBezTo>
                  <a:cubicBezTo>
                    <a:pt x="960" y="285"/>
                    <a:pt x="931" y="256"/>
                    <a:pt x="896" y="256"/>
                  </a:cubicBezTo>
                  <a:cubicBezTo>
                    <a:pt x="640" y="256"/>
                    <a:pt x="640" y="256"/>
                    <a:pt x="640" y="256"/>
                  </a:cubicBezTo>
                  <a:cubicBezTo>
                    <a:pt x="605" y="256"/>
                    <a:pt x="576" y="285"/>
                    <a:pt x="576" y="320"/>
                  </a:cubicBezTo>
                  <a:cubicBezTo>
                    <a:pt x="576" y="768"/>
                    <a:pt x="576" y="768"/>
                    <a:pt x="576" y="768"/>
                  </a:cubicBezTo>
                  <a:cubicBezTo>
                    <a:pt x="512" y="768"/>
                    <a:pt x="512" y="768"/>
                    <a:pt x="512" y="768"/>
                  </a:cubicBezTo>
                  <a:cubicBezTo>
                    <a:pt x="512" y="448"/>
                    <a:pt x="512" y="448"/>
                    <a:pt x="512" y="448"/>
                  </a:cubicBezTo>
                  <a:cubicBezTo>
                    <a:pt x="512" y="413"/>
                    <a:pt x="483" y="384"/>
                    <a:pt x="448" y="384"/>
                  </a:cubicBezTo>
                  <a:cubicBezTo>
                    <a:pt x="192" y="384"/>
                    <a:pt x="192" y="384"/>
                    <a:pt x="192" y="384"/>
                  </a:cubicBezTo>
                  <a:cubicBezTo>
                    <a:pt x="157" y="384"/>
                    <a:pt x="128" y="413"/>
                    <a:pt x="128" y="448"/>
                  </a:cubicBezTo>
                  <a:cubicBezTo>
                    <a:pt x="128" y="768"/>
                    <a:pt x="128" y="768"/>
                    <a:pt x="128" y="768"/>
                  </a:cubicBezTo>
                  <a:cubicBezTo>
                    <a:pt x="0" y="768"/>
                    <a:pt x="0" y="768"/>
                    <a:pt x="0" y="768"/>
                  </a:cubicBezTo>
                  <a:cubicBezTo>
                    <a:pt x="0" y="896"/>
                    <a:pt x="0" y="896"/>
                    <a:pt x="0" y="896"/>
                  </a:cubicBezTo>
                  <a:cubicBezTo>
                    <a:pt x="1536" y="896"/>
                    <a:pt x="1536" y="896"/>
                    <a:pt x="1536" y="896"/>
                  </a:cubicBezTo>
                  <a:cubicBezTo>
                    <a:pt x="1536" y="768"/>
                    <a:pt x="1536" y="768"/>
                    <a:pt x="1536" y="768"/>
                  </a:cubicBezTo>
                  <a:lnTo>
                    <a:pt x="1408" y="768"/>
                  </a:lnTo>
                  <a:close/>
                  <a:moveTo>
                    <a:pt x="256" y="768"/>
                  </a:moveTo>
                  <a:cubicBezTo>
                    <a:pt x="256" y="512"/>
                    <a:pt x="256" y="512"/>
                    <a:pt x="256" y="512"/>
                  </a:cubicBezTo>
                  <a:cubicBezTo>
                    <a:pt x="384" y="512"/>
                    <a:pt x="384" y="512"/>
                    <a:pt x="384" y="512"/>
                  </a:cubicBezTo>
                  <a:cubicBezTo>
                    <a:pt x="384" y="768"/>
                    <a:pt x="384" y="768"/>
                    <a:pt x="384" y="768"/>
                  </a:cubicBezTo>
                  <a:lnTo>
                    <a:pt x="256" y="768"/>
                  </a:lnTo>
                  <a:close/>
                  <a:moveTo>
                    <a:pt x="704" y="768"/>
                  </a:moveTo>
                  <a:cubicBezTo>
                    <a:pt x="704" y="384"/>
                    <a:pt x="704" y="384"/>
                    <a:pt x="704" y="384"/>
                  </a:cubicBezTo>
                  <a:cubicBezTo>
                    <a:pt x="832" y="384"/>
                    <a:pt x="832" y="384"/>
                    <a:pt x="832" y="384"/>
                  </a:cubicBezTo>
                  <a:cubicBezTo>
                    <a:pt x="832" y="768"/>
                    <a:pt x="832" y="768"/>
                    <a:pt x="832" y="768"/>
                  </a:cubicBezTo>
                  <a:lnTo>
                    <a:pt x="704" y="768"/>
                  </a:lnTo>
                  <a:close/>
                  <a:moveTo>
                    <a:pt x="1152" y="768"/>
                  </a:moveTo>
                  <a:cubicBezTo>
                    <a:pt x="1152" y="128"/>
                    <a:pt x="1152" y="128"/>
                    <a:pt x="1152" y="128"/>
                  </a:cubicBezTo>
                  <a:cubicBezTo>
                    <a:pt x="1280" y="128"/>
                    <a:pt x="1280" y="128"/>
                    <a:pt x="1280" y="128"/>
                  </a:cubicBezTo>
                  <a:cubicBezTo>
                    <a:pt x="1280" y="768"/>
                    <a:pt x="1280" y="768"/>
                    <a:pt x="1280" y="768"/>
                  </a:cubicBezTo>
                  <a:lnTo>
                    <a:pt x="1152" y="768"/>
                  </a:lnTo>
                  <a:close/>
                  <a:moveTo>
                    <a:pt x="1152" y="768"/>
                  </a:moveTo>
                  <a:cubicBezTo>
                    <a:pt x="1152" y="768"/>
                    <a:pt x="1152" y="768"/>
                    <a:pt x="1152" y="7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2000"/>
            </a:p>
          </p:txBody>
        </p:sp>
        <p:sp>
          <p:nvSpPr>
            <p:cNvPr id="55" name="Freeform 38"/>
            <p:cNvSpPr>
              <a:spLocks noEditPoints="1"/>
            </p:cNvSpPr>
            <p:nvPr/>
          </p:nvSpPr>
          <p:spPr bwMode="auto">
            <a:xfrm>
              <a:off x="10806113" y="3270250"/>
              <a:ext cx="665162" cy="417513"/>
            </a:xfrm>
            <a:custGeom>
              <a:avLst/>
              <a:gdLst>
                <a:gd name="T0" fmla="*/ 1383 w 1534"/>
                <a:gd name="T1" fmla="*/ 235 h 967"/>
                <a:gd name="T2" fmla="*/ 1410 w 1534"/>
                <a:gd name="T3" fmla="*/ 343 h 967"/>
                <a:gd name="T4" fmla="*/ 1534 w 1534"/>
                <a:gd name="T5" fmla="*/ 311 h 967"/>
                <a:gd name="T6" fmla="*/ 1470 w 1534"/>
                <a:gd name="T7" fmla="*/ 55 h 967"/>
                <a:gd name="T8" fmla="*/ 1392 w 1534"/>
                <a:gd name="T9" fmla="*/ 9 h 967"/>
                <a:gd name="T10" fmla="*/ 1136 w 1534"/>
                <a:gd name="T11" fmla="*/ 73 h 967"/>
                <a:gd name="T12" fmla="*/ 1168 w 1534"/>
                <a:gd name="T13" fmla="*/ 197 h 967"/>
                <a:gd name="T14" fmla="*/ 1271 w 1534"/>
                <a:gd name="T15" fmla="*/ 171 h 967"/>
                <a:gd name="T16" fmla="*/ 0 w 1534"/>
                <a:gd name="T17" fmla="*/ 839 h 967"/>
                <a:gd name="T18" fmla="*/ 0 w 1534"/>
                <a:gd name="T19" fmla="*/ 967 h 967"/>
                <a:gd name="T20" fmla="*/ 682 w 1534"/>
                <a:gd name="T21" fmla="*/ 810 h 967"/>
                <a:gd name="T22" fmla="*/ 1383 w 1534"/>
                <a:gd name="T23" fmla="*/ 235 h 967"/>
                <a:gd name="T24" fmla="*/ 1383 w 1534"/>
                <a:gd name="T25" fmla="*/ 235 h 967"/>
                <a:gd name="T26" fmla="*/ 1383 w 1534"/>
                <a:gd name="T27" fmla="*/ 23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4" h="967">
                  <a:moveTo>
                    <a:pt x="1383" y="235"/>
                  </a:moveTo>
                  <a:cubicBezTo>
                    <a:pt x="1410" y="343"/>
                    <a:pt x="1410" y="343"/>
                    <a:pt x="1410" y="343"/>
                  </a:cubicBezTo>
                  <a:cubicBezTo>
                    <a:pt x="1534" y="311"/>
                    <a:pt x="1534" y="311"/>
                    <a:pt x="1534" y="311"/>
                  </a:cubicBezTo>
                  <a:cubicBezTo>
                    <a:pt x="1470" y="55"/>
                    <a:pt x="1470" y="55"/>
                    <a:pt x="1470" y="55"/>
                  </a:cubicBezTo>
                  <a:cubicBezTo>
                    <a:pt x="1462" y="21"/>
                    <a:pt x="1427" y="0"/>
                    <a:pt x="1392" y="9"/>
                  </a:cubicBezTo>
                  <a:cubicBezTo>
                    <a:pt x="1136" y="73"/>
                    <a:pt x="1136" y="73"/>
                    <a:pt x="1136" y="73"/>
                  </a:cubicBezTo>
                  <a:cubicBezTo>
                    <a:pt x="1168" y="197"/>
                    <a:pt x="1168" y="197"/>
                    <a:pt x="1168" y="197"/>
                  </a:cubicBezTo>
                  <a:cubicBezTo>
                    <a:pt x="1271" y="171"/>
                    <a:pt x="1271" y="171"/>
                    <a:pt x="1271" y="171"/>
                  </a:cubicBezTo>
                  <a:cubicBezTo>
                    <a:pt x="908" y="695"/>
                    <a:pt x="294" y="839"/>
                    <a:pt x="0" y="839"/>
                  </a:cubicBezTo>
                  <a:cubicBezTo>
                    <a:pt x="0" y="967"/>
                    <a:pt x="0" y="967"/>
                    <a:pt x="0" y="967"/>
                  </a:cubicBezTo>
                  <a:cubicBezTo>
                    <a:pt x="157" y="967"/>
                    <a:pt x="419" y="926"/>
                    <a:pt x="682" y="810"/>
                  </a:cubicBezTo>
                  <a:cubicBezTo>
                    <a:pt x="978" y="679"/>
                    <a:pt x="1213" y="486"/>
                    <a:pt x="1383" y="235"/>
                  </a:cubicBezTo>
                  <a:close/>
                  <a:moveTo>
                    <a:pt x="1383" y="235"/>
                  </a:moveTo>
                  <a:cubicBezTo>
                    <a:pt x="1383" y="235"/>
                    <a:pt x="1383" y="235"/>
                    <a:pt x="1383" y="2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2000"/>
            </a:p>
          </p:txBody>
        </p:sp>
      </p:grpSp>
      <p:grpSp>
        <p:nvGrpSpPr>
          <p:cNvPr id="56" name="Group 91"/>
          <p:cNvGrpSpPr/>
          <p:nvPr/>
        </p:nvGrpSpPr>
        <p:grpSpPr>
          <a:xfrm>
            <a:off x="4783782" y="1767019"/>
            <a:ext cx="2959153" cy="2919611"/>
            <a:chOff x="3807075" y="147844"/>
            <a:chExt cx="4252406" cy="4252404"/>
          </a:xfrm>
        </p:grpSpPr>
        <p:grpSp>
          <p:nvGrpSpPr>
            <p:cNvPr id="57" name="Group 92"/>
            <p:cNvGrpSpPr/>
            <p:nvPr/>
          </p:nvGrpSpPr>
          <p:grpSpPr>
            <a:xfrm>
              <a:off x="3807075" y="147844"/>
              <a:ext cx="4252406" cy="4252404"/>
              <a:chOff x="-1687513" y="811213"/>
              <a:chExt cx="3028951" cy="3028951"/>
            </a:xfrm>
          </p:grpSpPr>
          <p:sp>
            <p:nvSpPr>
              <p:cNvPr id="61" name="Freeform 5"/>
              <p:cNvSpPr/>
              <p:nvPr/>
            </p:nvSpPr>
            <p:spPr bwMode="auto">
              <a:xfrm>
                <a:off x="-171450" y="811213"/>
                <a:ext cx="1512888" cy="2541588"/>
              </a:xfrm>
              <a:custGeom>
                <a:avLst/>
                <a:gdLst>
                  <a:gd name="T0" fmla="*/ 0 w 619"/>
                  <a:gd name="T1" fmla="*/ 0 h 1040"/>
                  <a:gd name="T2" fmla="*/ 0 w 619"/>
                  <a:gd name="T3" fmla="*/ 134 h 1040"/>
                  <a:gd name="T4" fmla="*/ 485 w 619"/>
                  <a:gd name="T5" fmla="*/ 620 h 1040"/>
                  <a:gd name="T6" fmla="*/ 356 w 619"/>
                  <a:gd name="T7" fmla="*/ 950 h 1040"/>
                  <a:gd name="T8" fmla="*/ 454 w 619"/>
                  <a:gd name="T9" fmla="*/ 1040 h 1040"/>
                  <a:gd name="T10" fmla="*/ 619 w 619"/>
                  <a:gd name="T11" fmla="*/ 620 h 1040"/>
                  <a:gd name="T12" fmla="*/ 0 w 619"/>
                  <a:gd name="T13" fmla="*/ 0 h 1040"/>
                </a:gdLst>
                <a:ahLst/>
                <a:cxnLst>
                  <a:cxn ang="0">
                    <a:pos x="T0" y="T1"/>
                  </a:cxn>
                  <a:cxn ang="0">
                    <a:pos x="T2" y="T3"/>
                  </a:cxn>
                  <a:cxn ang="0">
                    <a:pos x="T4" y="T5"/>
                  </a:cxn>
                  <a:cxn ang="0">
                    <a:pos x="T6" y="T7"/>
                  </a:cxn>
                  <a:cxn ang="0">
                    <a:pos x="T8" y="T9"/>
                  </a:cxn>
                  <a:cxn ang="0">
                    <a:pos x="T10" y="T11"/>
                  </a:cxn>
                  <a:cxn ang="0">
                    <a:pos x="T12" y="T13"/>
                  </a:cxn>
                </a:cxnLst>
                <a:rect l="0" t="0" r="r" b="b"/>
                <a:pathLst>
                  <a:path w="619" h="1040">
                    <a:moveTo>
                      <a:pt x="0" y="0"/>
                    </a:moveTo>
                    <a:cubicBezTo>
                      <a:pt x="0" y="134"/>
                      <a:pt x="0" y="134"/>
                      <a:pt x="0" y="134"/>
                    </a:cubicBezTo>
                    <a:cubicBezTo>
                      <a:pt x="268" y="134"/>
                      <a:pt x="485" y="351"/>
                      <a:pt x="485" y="620"/>
                    </a:cubicBezTo>
                    <a:cubicBezTo>
                      <a:pt x="485" y="747"/>
                      <a:pt x="436" y="863"/>
                      <a:pt x="356" y="950"/>
                    </a:cubicBezTo>
                    <a:cubicBezTo>
                      <a:pt x="454" y="1040"/>
                      <a:pt x="454" y="1040"/>
                      <a:pt x="454" y="1040"/>
                    </a:cubicBezTo>
                    <a:cubicBezTo>
                      <a:pt x="556" y="930"/>
                      <a:pt x="619" y="782"/>
                      <a:pt x="619" y="620"/>
                    </a:cubicBezTo>
                    <a:cubicBezTo>
                      <a:pt x="619" y="278"/>
                      <a:pt x="342" y="0"/>
                      <a:pt x="0" y="0"/>
                    </a:cubicBezTo>
                    <a:close/>
                  </a:path>
                </a:pathLst>
              </a:custGeom>
              <a:solidFill>
                <a:schemeClr val="accent1"/>
              </a:solidFill>
              <a:ln w="9525">
                <a:noFill/>
                <a:round/>
              </a:ln>
            </p:spPr>
            <p:txBody>
              <a:bodyPr vert="horz" wrap="square" lIns="91416" tIns="45708" rIns="91416" bIns="45708" numCol="1" anchor="t" anchorCtr="0" compatLnSpc="1"/>
              <a:lstStyle/>
              <a:p>
                <a:endParaRPr lang="en-IN" sz="2400"/>
              </a:p>
            </p:txBody>
          </p:sp>
          <p:sp>
            <p:nvSpPr>
              <p:cNvPr id="62" name="Freeform 6"/>
              <p:cNvSpPr/>
              <p:nvPr/>
            </p:nvSpPr>
            <p:spPr bwMode="auto">
              <a:xfrm>
                <a:off x="-1687513" y="811213"/>
                <a:ext cx="1516063" cy="2392363"/>
              </a:xfrm>
              <a:custGeom>
                <a:avLst/>
                <a:gdLst>
                  <a:gd name="T0" fmla="*/ 134 w 620"/>
                  <a:gd name="T1" fmla="*/ 620 h 979"/>
                  <a:gd name="T2" fmla="*/ 620 w 620"/>
                  <a:gd name="T3" fmla="*/ 134 h 979"/>
                  <a:gd name="T4" fmla="*/ 620 w 620"/>
                  <a:gd name="T5" fmla="*/ 0 h 979"/>
                  <a:gd name="T6" fmla="*/ 0 w 620"/>
                  <a:gd name="T7" fmla="*/ 620 h 979"/>
                  <a:gd name="T8" fmla="*/ 115 w 620"/>
                  <a:gd name="T9" fmla="*/ 979 h 979"/>
                  <a:gd name="T10" fmla="*/ 224 w 620"/>
                  <a:gd name="T11" fmla="*/ 901 h 979"/>
                  <a:gd name="T12" fmla="*/ 134 w 620"/>
                  <a:gd name="T13" fmla="*/ 620 h 979"/>
                </a:gdLst>
                <a:ahLst/>
                <a:cxnLst>
                  <a:cxn ang="0">
                    <a:pos x="T0" y="T1"/>
                  </a:cxn>
                  <a:cxn ang="0">
                    <a:pos x="T2" y="T3"/>
                  </a:cxn>
                  <a:cxn ang="0">
                    <a:pos x="T4" y="T5"/>
                  </a:cxn>
                  <a:cxn ang="0">
                    <a:pos x="T6" y="T7"/>
                  </a:cxn>
                  <a:cxn ang="0">
                    <a:pos x="T8" y="T9"/>
                  </a:cxn>
                  <a:cxn ang="0">
                    <a:pos x="T10" y="T11"/>
                  </a:cxn>
                  <a:cxn ang="0">
                    <a:pos x="T12" y="T13"/>
                  </a:cxn>
                </a:cxnLst>
                <a:rect l="0" t="0" r="r" b="b"/>
                <a:pathLst>
                  <a:path w="620" h="979">
                    <a:moveTo>
                      <a:pt x="134" y="620"/>
                    </a:moveTo>
                    <a:cubicBezTo>
                      <a:pt x="134" y="351"/>
                      <a:pt x="351" y="134"/>
                      <a:pt x="620" y="134"/>
                    </a:cubicBezTo>
                    <a:cubicBezTo>
                      <a:pt x="620" y="0"/>
                      <a:pt x="620" y="0"/>
                      <a:pt x="620" y="0"/>
                    </a:cubicBezTo>
                    <a:cubicBezTo>
                      <a:pt x="278" y="0"/>
                      <a:pt x="0" y="278"/>
                      <a:pt x="0" y="620"/>
                    </a:cubicBezTo>
                    <a:cubicBezTo>
                      <a:pt x="0" y="754"/>
                      <a:pt x="43" y="877"/>
                      <a:pt x="115" y="979"/>
                    </a:cubicBezTo>
                    <a:cubicBezTo>
                      <a:pt x="224" y="901"/>
                      <a:pt x="224" y="901"/>
                      <a:pt x="224" y="901"/>
                    </a:cubicBezTo>
                    <a:cubicBezTo>
                      <a:pt x="167" y="822"/>
                      <a:pt x="134" y="725"/>
                      <a:pt x="134" y="620"/>
                    </a:cubicBezTo>
                    <a:close/>
                  </a:path>
                </a:pathLst>
              </a:custGeom>
              <a:solidFill>
                <a:schemeClr val="accent3">
                  <a:lumMod val="75000"/>
                </a:schemeClr>
              </a:solidFill>
              <a:ln w="9525">
                <a:noFill/>
                <a:round/>
              </a:ln>
            </p:spPr>
            <p:txBody>
              <a:bodyPr vert="horz" wrap="square" lIns="91416" tIns="45708" rIns="91416" bIns="45708" numCol="1" anchor="t" anchorCtr="0" compatLnSpc="1"/>
              <a:lstStyle/>
              <a:p>
                <a:endParaRPr lang="en-IN" sz="2400"/>
              </a:p>
            </p:txBody>
          </p:sp>
          <p:sp>
            <p:nvSpPr>
              <p:cNvPr id="63" name="Freeform 7"/>
              <p:cNvSpPr/>
              <p:nvPr/>
            </p:nvSpPr>
            <p:spPr bwMode="auto">
              <a:xfrm>
                <a:off x="-1406525" y="3013076"/>
                <a:ext cx="2344738" cy="827088"/>
              </a:xfrm>
              <a:custGeom>
                <a:avLst/>
                <a:gdLst>
                  <a:gd name="T0" fmla="*/ 505 w 959"/>
                  <a:gd name="T1" fmla="*/ 204 h 338"/>
                  <a:gd name="T2" fmla="*/ 109 w 959"/>
                  <a:gd name="T3" fmla="*/ 0 h 338"/>
                  <a:gd name="T4" fmla="*/ 0 w 959"/>
                  <a:gd name="T5" fmla="*/ 78 h 338"/>
                  <a:gd name="T6" fmla="*/ 505 w 959"/>
                  <a:gd name="T7" fmla="*/ 338 h 338"/>
                  <a:gd name="T8" fmla="*/ 959 w 959"/>
                  <a:gd name="T9" fmla="*/ 139 h 338"/>
                  <a:gd name="T10" fmla="*/ 861 w 959"/>
                  <a:gd name="T11" fmla="*/ 49 h 338"/>
                  <a:gd name="T12" fmla="*/ 505 w 959"/>
                  <a:gd name="T13" fmla="*/ 204 h 338"/>
                </a:gdLst>
                <a:ahLst/>
                <a:cxnLst>
                  <a:cxn ang="0">
                    <a:pos x="T0" y="T1"/>
                  </a:cxn>
                  <a:cxn ang="0">
                    <a:pos x="T2" y="T3"/>
                  </a:cxn>
                  <a:cxn ang="0">
                    <a:pos x="T4" y="T5"/>
                  </a:cxn>
                  <a:cxn ang="0">
                    <a:pos x="T6" y="T7"/>
                  </a:cxn>
                  <a:cxn ang="0">
                    <a:pos x="T8" y="T9"/>
                  </a:cxn>
                  <a:cxn ang="0">
                    <a:pos x="T10" y="T11"/>
                  </a:cxn>
                  <a:cxn ang="0">
                    <a:pos x="T12" y="T13"/>
                  </a:cxn>
                </a:cxnLst>
                <a:rect l="0" t="0" r="r" b="b"/>
                <a:pathLst>
                  <a:path w="959" h="338">
                    <a:moveTo>
                      <a:pt x="505" y="204"/>
                    </a:moveTo>
                    <a:cubicBezTo>
                      <a:pt x="341" y="204"/>
                      <a:pt x="197" y="124"/>
                      <a:pt x="109" y="0"/>
                    </a:cubicBezTo>
                    <a:cubicBezTo>
                      <a:pt x="0" y="78"/>
                      <a:pt x="0" y="78"/>
                      <a:pt x="0" y="78"/>
                    </a:cubicBezTo>
                    <a:cubicBezTo>
                      <a:pt x="112" y="235"/>
                      <a:pt x="296" y="338"/>
                      <a:pt x="505" y="338"/>
                    </a:cubicBezTo>
                    <a:cubicBezTo>
                      <a:pt x="684" y="338"/>
                      <a:pt x="846" y="261"/>
                      <a:pt x="959" y="139"/>
                    </a:cubicBezTo>
                    <a:cubicBezTo>
                      <a:pt x="861" y="49"/>
                      <a:pt x="861" y="49"/>
                      <a:pt x="861" y="49"/>
                    </a:cubicBezTo>
                    <a:cubicBezTo>
                      <a:pt x="772" y="144"/>
                      <a:pt x="646" y="204"/>
                      <a:pt x="505" y="204"/>
                    </a:cubicBezTo>
                    <a:close/>
                  </a:path>
                </a:pathLst>
              </a:custGeom>
              <a:solidFill>
                <a:schemeClr val="accent3">
                  <a:lumMod val="50000"/>
                </a:schemeClr>
              </a:solidFill>
              <a:ln w="9525">
                <a:noFill/>
                <a:round/>
              </a:ln>
            </p:spPr>
            <p:txBody>
              <a:bodyPr vert="horz" wrap="square" lIns="91416" tIns="45708" rIns="91416" bIns="45708" numCol="1" anchor="t" anchorCtr="0" compatLnSpc="1"/>
              <a:lstStyle/>
              <a:p>
                <a:endParaRPr lang="en-IN" sz="2400"/>
              </a:p>
            </p:txBody>
          </p:sp>
        </p:grpSp>
        <p:sp>
          <p:nvSpPr>
            <p:cNvPr id="58" name="TextBox 93"/>
            <p:cNvSpPr txBox="1"/>
            <p:nvPr/>
          </p:nvSpPr>
          <p:spPr>
            <a:xfrm rot="17804759">
              <a:off x="3791306" y="848242"/>
              <a:ext cx="3007206" cy="2143583"/>
            </a:xfrm>
            <a:prstGeom prst="rect">
              <a:avLst/>
            </a:prstGeom>
            <a:noFill/>
          </p:spPr>
          <p:txBody>
            <a:bodyPr wrap="none" rtlCol="0">
              <a:prstTxWarp prst="textArchUp">
                <a:avLst>
                  <a:gd name="adj" fmla="val 6343817"/>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INDIVIDUAL- grup țintă</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94"/>
            <p:cNvSpPr txBox="1"/>
            <p:nvPr/>
          </p:nvSpPr>
          <p:spPr>
            <a:xfrm rot="3928308">
              <a:off x="5257436" y="902954"/>
              <a:ext cx="2879570" cy="2039924"/>
            </a:xfrm>
            <a:prstGeom prst="rect">
              <a:avLst/>
            </a:prstGeom>
            <a:noFill/>
          </p:spPr>
          <p:txBody>
            <a:bodyPr wrap="none" rtlCol="0">
              <a:prstTxWarp prst="textArchUp">
                <a:avLst>
                  <a:gd name="adj" fmla="val 6343817"/>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SIStemic/ instituțional </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95"/>
            <p:cNvSpPr txBox="1"/>
            <p:nvPr/>
          </p:nvSpPr>
          <p:spPr>
            <a:xfrm rot="215644">
              <a:off x="4379427" y="2036719"/>
              <a:ext cx="3007207" cy="2143583"/>
            </a:xfrm>
            <a:prstGeom prst="rect">
              <a:avLst/>
            </a:prstGeom>
            <a:noFill/>
          </p:spPr>
          <p:txBody>
            <a:bodyPr wrap="none" rtlCol="0">
              <a:prstTxWarp prst="textArchDown">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NAȚIONAL, macro ec- social</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u 1"/>
          <p:cNvSpPr txBox="1"/>
          <p:nvPr/>
        </p:nvSpPr>
        <p:spPr>
          <a:xfrm>
            <a:off x="621506" y="1055839"/>
            <a:ext cx="10969943" cy="711081"/>
          </a:xfrm>
          <a:prstGeom prst="rect">
            <a:avLst/>
          </a:prstGeom>
        </p:spPr>
        <p:txBody>
          <a:bodyPr/>
          <a:lstStyle>
            <a:lvl1pPr algn="l" defTabSz="1219200"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Criterii de evaluare</a:t>
            </a:r>
            <a:endParaRPr lang="en-GB" dirty="0"/>
          </a:p>
        </p:txBody>
      </p:sp>
      <p:sp>
        <p:nvSpPr>
          <p:cNvPr id="125" name="Freeform 48"/>
          <p:cNvSpPr/>
          <p:nvPr/>
        </p:nvSpPr>
        <p:spPr>
          <a:xfrm rot="5400000" flipH="1">
            <a:off x="659087" y="4591027"/>
            <a:ext cx="1607886" cy="2926060"/>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ight Triangle 53"/>
          <p:cNvSpPr/>
          <p:nvPr/>
        </p:nvSpPr>
        <p:spPr>
          <a:xfrm rot="16200000" flipH="1">
            <a:off x="10672130" y="2155613"/>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Triangle 54"/>
          <p:cNvSpPr/>
          <p:nvPr/>
        </p:nvSpPr>
        <p:spPr>
          <a:xfrm rot="16200000">
            <a:off x="10672130" y="318825"/>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885440" y="81280"/>
            <a:ext cx="6722745" cy="11703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750" fill="hold"/>
                                        <p:tgtEl>
                                          <p:spTgt spid="125"/>
                                        </p:tgtEl>
                                        <p:attrNameLst>
                                          <p:attrName>ppt_x</p:attrName>
                                        </p:attrNameLst>
                                      </p:cBhvr>
                                      <p:tavLst>
                                        <p:tav tm="0">
                                          <p:val>
                                            <p:strVal val="0-#ppt_w/2"/>
                                          </p:val>
                                        </p:tav>
                                        <p:tav tm="100000">
                                          <p:val>
                                            <p:strVal val="#ppt_x"/>
                                          </p:val>
                                        </p:tav>
                                      </p:tavLst>
                                    </p:anim>
                                    <p:anim calcmode="lin" valueType="num">
                                      <p:cBhvr additive="base">
                                        <p:cTn id="8" dur="750" fill="hold"/>
                                        <p:tgtEl>
                                          <p:spTgt spid="125"/>
                                        </p:tgtEl>
                                        <p:attrNameLst>
                                          <p:attrName>ppt_y</p:attrName>
                                        </p:attrNameLst>
                                      </p:cBhvr>
                                      <p:tavLst>
                                        <p:tav tm="0">
                                          <p:val>
                                            <p:strVal val="1+#ppt_h/2"/>
                                          </p:val>
                                        </p:tav>
                                        <p:tav tm="100000">
                                          <p:val>
                                            <p:strVal val="#ppt_y"/>
                                          </p:val>
                                        </p:tav>
                                      </p:tavLst>
                                    </p:anim>
                                  </p:childTnLst>
                                </p:cTn>
                              </p:par>
                              <p:par>
                                <p:cTn id="9" presetID="2" presetClass="entr" presetSubtype="2" decel="50000" fill="hold" grpId="0" nodeType="withEffect">
                                  <p:stCondLst>
                                    <p:cond delay="80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1+#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10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1+#ppt_w/2"/>
                                          </p:val>
                                        </p:tav>
                                        <p:tav tm="100000">
                                          <p:val>
                                            <p:strVal val="#ppt_x"/>
                                          </p:val>
                                        </p:tav>
                                      </p:tavLst>
                                    </p:anim>
                                    <p:anim calcmode="lin" valueType="num">
                                      <p:cBhvr additive="base">
                                        <p:cTn id="16"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923030" y="2212975"/>
            <a:ext cx="4479290" cy="4284041"/>
            <a:chOff x="3633311" y="1854567"/>
            <a:chExt cx="4768850" cy="4645938"/>
          </a:xfrm>
        </p:grpSpPr>
        <p:sp>
          <p:nvSpPr>
            <p:cNvPr id="5" name="Freeform 6"/>
            <p:cNvSpPr/>
            <p:nvPr/>
          </p:nvSpPr>
          <p:spPr bwMode="auto">
            <a:xfrm>
              <a:off x="4766786" y="2705924"/>
              <a:ext cx="2500313" cy="2505075"/>
            </a:xfrm>
            <a:custGeom>
              <a:avLst/>
              <a:gdLst/>
              <a:ahLst/>
              <a:cxnLst>
                <a:cxn ang="0">
                  <a:pos x="856" y="3"/>
                </a:cxn>
                <a:cxn ang="0">
                  <a:pos x="986" y="26"/>
                </a:cxn>
                <a:cxn ang="0">
                  <a:pos x="1109" y="69"/>
                </a:cxn>
                <a:cxn ang="0">
                  <a:pos x="1221" y="131"/>
                </a:cxn>
                <a:cxn ang="0">
                  <a:pos x="1322" y="209"/>
                </a:cxn>
                <a:cxn ang="0">
                  <a:pos x="1408" y="303"/>
                </a:cxn>
                <a:cxn ang="0">
                  <a:pos x="1479" y="410"/>
                </a:cxn>
                <a:cxn ang="0">
                  <a:pos x="1531" y="527"/>
                </a:cxn>
                <a:cxn ang="0">
                  <a:pos x="1564" y="654"/>
                </a:cxn>
                <a:cxn ang="0">
                  <a:pos x="1575" y="789"/>
                </a:cxn>
                <a:cxn ang="0">
                  <a:pos x="1564" y="924"/>
                </a:cxn>
                <a:cxn ang="0">
                  <a:pos x="1531" y="1051"/>
                </a:cxn>
                <a:cxn ang="0">
                  <a:pos x="1479" y="1168"/>
                </a:cxn>
                <a:cxn ang="0">
                  <a:pos x="1408" y="1275"/>
                </a:cxn>
                <a:cxn ang="0">
                  <a:pos x="1322" y="1369"/>
                </a:cxn>
                <a:cxn ang="0">
                  <a:pos x="1221" y="1447"/>
                </a:cxn>
                <a:cxn ang="0">
                  <a:pos x="1109" y="1509"/>
                </a:cxn>
                <a:cxn ang="0">
                  <a:pos x="986" y="1552"/>
                </a:cxn>
                <a:cxn ang="0">
                  <a:pos x="856" y="1575"/>
                </a:cxn>
                <a:cxn ang="0">
                  <a:pos x="719" y="1575"/>
                </a:cxn>
                <a:cxn ang="0">
                  <a:pos x="589" y="1552"/>
                </a:cxn>
                <a:cxn ang="0">
                  <a:pos x="466" y="1509"/>
                </a:cxn>
                <a:cxn ang="0">
                  <a:pos x="354" y="1447"/>
                </a:cxn>
                <a:cxn ang="0">
                  <a:pos x="254" y="1369"/>
                </a:cxn>
                <a:cxn ang="0">
                  <a:pos x="168" y="1275"/>
                </a:cxn>
                <a:cxn ang="0">
                  <a:pos x="97" y="1168"/>
                </a:cxn>
                <a:cxn ang="0">
                  <a:pos x="45" y="1051"/>
                </a:cxn>
                <a:cxn ang="0">
                  <a:pos x="12" y="924"/>
                </a:cxn>
                <a:cxn ang="0">
                  <a:pos x="0" y="789"/>
                </a:cxn>
                <a:cxn ang="0">
                  <a:pos x="12" y="654"/>
                </a:cxn>
                <a:cxn ang="0">
                  <a:pos x="45" y="527"/>
                </a:cxn>
                <a:cxn ang="0">
                  <a:pos x="97" y="410"/>
                </a:cxn>
                <a:cxn ang="0">
                  <a:pos x="168" y="303"/>
                </a:cxn>
                <a:cxn ang="0">
                  <a:pos x="254" y="209"/>
                </a:cxn>
                <a:cxn ang="0">
                  <a:pos x="354" y="131"/>
                </a:cxn>
                <a:cxn ang="0">
                  <a:pos x="466" y="69"/>
                </a:cxn>
                <a:cxn ang="0">
                  <a:pos x="589" y="26"/>
                </a:cxn>
                <a:cxn ang="0">
                  <a:pos x="719" y="3"/>
                </a:cxn>
              </a:cxnLst>
              <a:rect l="0" t="0" r="r" b="b"/>
              <a:pathLst>
                <a:path w="1575" h="1578">
                  <a:moveTo>
                    <a:pt x="788" y="0"/>
                  </a:moveTo>
                  <a:lnTo>
                    <a:pt x="856" y="3"/>
                  </a:lnTo>
                  <a:lnTo>
                    <a:pt x="922" y="12"/>
                  </a:lnTo>
                  <a:lnTo>
                    <a:pt x="986" y="26"/>
                  </a:lnTo>
                  <a:lnTo>
                    <a:pt x="1049" y="45"/>
                  </a:lnTo>
                  <a:lnTo>
                    <a:pt x="1109" y="69"/>
                  </a:lnTo>
                  <a:lnTo>
                    <a:pt x="1167" y="97"/>
                  </a:lnTo>
                  <a:lnTo>
                    <a:pt x="1221" y="131"/>
                  </a:lnTo>
                  <a:lnTo>
                    <a:pt x="1273" y="168"/>
                  </a:lnTo>
                  <a:lnTo>
                    <a:pt x="1322" y="209"/>
                  </a:lnTo>
                  <a:lnTo>
                    <a:pt x="1367" y="254"/>
                  </a:lnTo>
                  <a:lnTo>
                    <a:pt x="1408" y="303"/>
                  </a:lnTo>
                  <a:lnTo>
                    <a:pt x="1445" y="355"/>
                  </a:lnTo>
                  <a:lnTo>
                    <a:pt x="1479" y="410"/>
                  </a:lnTo>
                  <a:lnTo>
                    <a:pt x="1507" y="467"/>
                  </a:lnTo>
                  <a:lnTo>
                    <a:pt x="1531" y="527"/>
                  </a:lnTo>
                  <a:lnTo>
                    <a:pt x="1550" y="590"/>
                  </a:lnTo>
                  <a:lnTo>
                    <a:pt x="1564" y="654"/>
                  </a:lnTo>
                  <a:lnTo>
                    <a:pt x="1573" y="721"/>
                  </a:lnTo>
                  <a:lnTo>
                    <a:pt x="1575" y="789"/>
                  </a:lnTo>
                  <a:lnTo>
                    <a:pt x="1573" y="857"/>
                  </a:lnTo>
                  <a:lnTo>
                    <a:pt x="1564" y="924"/>
                  </a:lnTo>
                  <a:lnTo>
                    <a:pt x="1550" y="988"/>
                  </a:lnTo>
                  <a:lnTo>
                    <a:pt x="1531" y="1051"/>
                  </a:lnTo>
                  <a:lnTo>
                    <a:pt x="1507" y="1111"/>
                  </a:lnTo>
                  <a:lnTo>
                    <a:pt x="1479" y="1168"/>
                  </a:lnTo>
                  <a:lnTo>
                    <a:pt x="1445" y="1223"/>
                  </a:lnTo>
                  <a:lnTo>
                    <a:pt x="1408" y="1275"/>
                  </a:lnTo>
                  <a:lnTo>
                    <a:pt x="1367" y="1324"/>
                  </a:lnTo>
                  <a:lnTo>
                    <a:pt x="1322" y="1369"/>
                  </a:lnTo>
                  <a:lnTo>
                    <a:pt x="1273" y="1410"/>
                  </a:lnTo>
                  <a:lnTo>
                    <a:pt x="1221" y="1447"/>
                  </a:lnTo>
                  <a:lnTo>
                    <a:pt x="1167" y="1481"/>
                  </a:lnTo>
                  <a:lnTo>
                    <a:pt x="1109" y="1509"/>
                  </a:lnTo>
                  <a:lnTo>
                    <a:pt x="1049" y="1533"/>
                  </a:lnTo>
                  <a:lnTo>
                    <a:pt x="986" y="1552"/>
                  </a:lnTo>
                  <a:lnTo>
                    <a:pt x="922" y="1566"/>
                  </a:lnTo>
                  <a:lnTo>
                    <a:pt x="856" y="1575"/>
                  </a:lnTo>
                  <a:lnTo>
                    <a:pt x="788" y="1578"/>
                  </a:lnTo>
                  <a:lnTo>
                    <a:pt x="719" y="1575"/>
                  </a:lnTo>
                  <a:lnTo>
                    <a:pt x="654" y="1566"/>
                  </a:lnTo>
                  <a:lnTo>
                    <a:pt x="589" y="1552"/>
                  </a:lnTo>
                  <a:lnTo>
                    <a:pt x="526" y="1533"/>
                  </a:lnTo>
                  <a:lnTo>
                    <a:pt x="466" y="1509"/>
                  </a:lnTo>
                  <a:lnTo>
                    <a:pt x="409" y="1481"/>
                  </a:lnTo>
                  <a:lnTo>
                    <a:pt x="354" y="1447"/>
                  </a:lnTo>
                  <a:lnTo>
                    <a:pt x="302" y="1410"/>
                  </a:lnTo>
                  <a:lnTo>
                    <a:pt x="254" y="1369"/>
                  </a:lnTo>
                  <a:lnTo>
                    <a:pt x="209" y="1324"/>
                  </a:lnTo>
                  <a:lnTo>
                    <a:pt x="168" y="1275"/>
                  </a:lnTo>
                  <a:lnTo>
                    <a:pt x="130" y="1223"/>
                  </a:lnTo>
                  <a:lnTo>
                    <a:pt x="97" y="1168"/>
                  </a:lnTo>
                  <a:lnTo>
                    <a:pt x="68" y="1111"/>
                  </a:lnTo>
                  <a:lnTo>
                    <a:pt x="45" y="1051"/>
                  </a:lnTo>
                  <a:lnTo>
                    <a:pt x="26" y="988"/>
                  </a:lnTo>
                  <a:lnTo>
                    <a:pt x="12" y="924"/>
                  </a:lnTo>
                  <a:lnTo>
                    <a:pt x="3" y="857"/>
                  </a:lnTo>
                  <a:lnTo>
                    <a:pt x="0" y="789"/>
                  </a:lnTo>
                  <a:lnTo>
                    <a:pt x="3" y="721"/>
                  </a:lnTo>
                  <a:lnTo>
                    <a:pt x="12" y="654"/>
                  </a:lnTo>
                  <a:lnTo>
                    <a:pt x="26" y="590"/>
                  </a:lnTo>
                  <a:lnTo>
                    <a:pt x="45" y="527"/>
                  </a:lnTo>
                  <a:lnTo>
                    <a:pt x="68" y="467"/>
                  </a:lnTo>
                  <a:lnTo>
                    <a:pt x="97" y="410"/>
                  </a:lnTo>
                  <a:lnTo>
                    <a:pt x="130" y="355"/>
                  </a:lnTo>
                  <a:lnTo>
                    <a:pt x="168" y="303"/>
                  </a:lnTo>
                  <a:lnTo>
                    <a:pt x="209" y="254"/>
                  </a:lnTo>
                  <a:lnTo>
                    <a:pt x="254" y="209"/>
                  </a:lnTo>
                  <a:lnTo>
                    <a:pt x="302" y="168"/>
                  </a:lnTo>
                  <a:lnTo>
                    <a:pt x="354" y="131"/>
                  </a:lnTo>
                  <a:lnTo>
                    <a:pt x="409" y="97"/>
                  </a:lnTo>
                  <a:lnTo>
                    <a:pt x="466" y="69"/>
                  </a:lnTo>
                  <a:lnTo>
                    <a:pt x="526" y="45"/>
                  </a:lnTo>
                  <a:lnTo>
                    <a:pt x="589" y="26"/>
                  </a:lnTo>
                  <a:lnTo>
                    <a:pt x="654" y="12"/>
                  </a:lnTo>
                  <a:lnTo>
                    <a:pt x="719" y="3"/>
                  </a:lnTo>
                  <a:lnTo>
                    <a:pt x="788" y="0"/>
                  </a:lnTo>
                  <a:close/>
                </a:path>
              </a:pathLst>
            </a:custGeom>
            <a:solidFill>
              <a:schemeClr val="accent1">
                <a:lumMod val="40000"/>
                <a:lumOff val="60000"/>
              </a:schemeClr>
            </a:solidFill>
            <a:ln w="0">
              <a:noFill/>
              <a:prstDash val="solid"/>
              <a:round/>
            </a:ln>
          </p:spPr>
          <p:txBody>
            <a:bodyPr vert="horz" wrap="square" lIns="91440" tIns="45720" rIns="91440" bIns="45720" numCol="1" anchor="t" anchorCtr="0" compatLnSpc="1"/>
            <a:lstStyle/>
            <a:p>
              <a:endParaRPr lang="en-US"/>
            </a:p>
          </p:txBody>
        </p:sp>
        <p:sp>
          <p:nvSpPr>
            <p:cNvPr id="6" name="Freeform 7"/>
            <p:cNvSpPr/>
            <p:nvPr/>
          </p:nvSpPr>
          <p:spPr bwMode="auto">
            <a:xfrm>
              <a:off x="4396898" y="2980562"/>
              <a:ext cx="987425" cy="2447925"/>
            </a:xfrm>
            <a:custGeom>
              <a:avLst/>
              <a:gdLst/>
              <a:ahLst/>
              <a:cxnLst>
                <a:cxn ang="0">
                  <a:pos x="208" y="0"/>
                </a:cxn>
                <a:cxn ang="0">
                  <a:pos x="237" y="22"/>
                </a:cxn>
                <a:cxn ang="0">
                  <a:pos x="266" y="48"/>
                </a:cxn>
                <a:cxn ang="0">
                  <a:pos x="228" y="103"/>
                </a:cxn>
                <a:cxn ang="0">
                  <a:pos x="194" y="159"/>
                </a:cxn>
                <a:cxn ang="0">
                  <a:pos x="165" y="218"/>
                </a:cxn>
                <a:cxn ang="0">
                  <a:pos x="139" y="279"/>
                </a:cxn>
                <a:cxn ang="0">
                  <a:pos x="117" y="342"/>
                </a:cxn>
                <a:cxn ang="0">
                  <a:pos x="100" y="405"/>
                </a:cxn>
                <a:cxn ang="0">
                  <a:pos x="87" y="470"/>
                </a:cxn>
                <a:cxn ang="0">
                  <a:pos x="80" y="537"/>
                </a:cxn>
                <a:cxn ang="0">
                  <a:pos x="76" y="603"/>
                </a:cxn>
                <a:cxn ang="0">
                  <a:pos x="78" y="671"/>
                </a:cxn>
                <a:cxn ang="0">
                  <a:pos x="85" y="738"/>
                </a:cxn>
                <a:cxn ang="0">
                  <a:pos x="96" y="806"/>
                </a:cxn>
                <a:cxn ang="0">
                  <a:pos x="112" y="873"/>
                </a:cxn>
                <a:cxn ang="0">
                  <a:pos x="134" y="941"/>
                </a:cxn>
                <a:cxn ang="0">
                  <a:pos x="158" y="1001"/>
                </a:cxn>
                <a:cxn ang="0">
                  <a:pos x="186" y="1058"/>
                </a:cxn>
                <a:cxn ang="0">
                  <a:pos x="217" y="1113"/>
                </a:cxn>
                <a:cxn ang="0">
                  <a:pos x="251" y="1165"/>
                </a:cxn>
                <a:cxn ang="0">
                  <a:pos x="289" y="1214"/>
                </a:cxn>
                <a:cxn ang="0">
                  <a:pos x="330" y="1261"/>
                </a:cxn>
                <a:cxn ang="0">
                  <a:pos x="372" y="1304"/>
                </a:cxn>
                <a:cxn ang="0">
                  <a:pos x="418" y="1344"/>
                </a:cxn>
                <a:cxn ang="0">
                  <a:pos x="466" y="1381"/>
                </a:cxn>
                <a:cxn ang="0">
                  <a:pos x="516" y="1415"/>
                </a:cxn>
                <a:cxn ang="0">
                  <a:pos x="568" y="1446"/>
                </a:cxn>
                <a:cxn ang="0">
                  <a:pos x="622" y="1473"/>
                </a:cxn>
                <a:cxn ang="0">
                  <a:pos x="588" y="1542"/>
                </a:cxn>
                <a:cxn ang="0">
                  <a:pos x="530" y="1512"/>
                </a:cxn>
                <a:cxn ang="0">
                  <a:pos x="474" y="1479"/>
                </a:cxn>
                <a:cxn ang="0">
                  <a:pos x="420" y="1442"/>
                </a:cxn>
                <a:cxn ang="0">
                  <a:pos x="369" y="1402"/>
                </a:cxn>
                <a:cxn ang="0">
                  <a:pos x="320" y="1358"/>
                </a:cxn>
                <a:cxn ang="0">
                  <a:pos x="273" y="1312"/>
                </a:cxn>
                <a:cxn ang="0">
                  <a:pos x="229" y="1262"/>
                </a:cxn>
                <a:cxn ang="0">
                  <a:pos x="188" y="1209"/>
                </a:cxn>
                <a:cxn ang="0">
                  <a:pos x="152" y="1152"/>
                </a:cxn>
                <a:cxn ang="0">
                  <a:pos x="118" y="1093"/>
                </a:cxn>
                <a:cxn ang="0">
                  <a:pos x="88" y="1031"/>
                </a:cxn>
                <a:cxn ang="0">
                  <a:pos x="62" y="966"/>
                </a:cxn>
                <a:cxn ang="0">
                  <a:pos x="38" y="893"/>
                </a:cxn>
                <a:cxn ang="0">
                  <a:pos x="21" y="820"/>
                </a:cxn>
                <a:cxn ang="0">
                  <a:pos x="8" y="747"/>
                </a:cxn>
                <a:cxn ang="0">
                  <a:pos x="2" y="673"/>
                </a:cxn>
                <a:cxn ang="0">
                  <a:pos x="0" y="600"/>
                </a:cxn>
                <a:cxn ang="0">
                  <a:pos x="4" y="528"/>
                </a:cxn>
                <a:cxn ang="0">
                  <a:pos x="13" y="456"/>
                </a:cxn>
                <a:cxn ang="0">
                  <a:pos x="26" y="386"/>
                </a:cxn>
                <a:cxn ang="0">
                  <a:pos x="45" y="317"/>
                </a:cxn>
                <a:cxn ang="0">
                  <a:pos x="69" y="249"/>
                </a:cxn>
                <a:cxn ang="0">
                  <a:pos x="96" y="183"/>
                </a:cxn>
                <a:cxn ang="0">
                  <a:pos x="129" y="120"/>
                </a:cxn>
                <a:cxn ang="0">
                  <a:pos x="167" y="58"/>
                </a:cxn>
                <a:cxn ang="0">
                  <a:pos x="208" y="0"/>
                </a:cxn>
              </a:cxnLst>
              <a:rect l="0" t="0" r="r" b="b"/>
              <a:pathLst>
                <a:path w="622" h="1542">
                  <a:moveTo>
                    <a:pt x="208" y="0"/>
                  </a:moveTo>
                  <a:lnTo>
                    <a:pt x="237" y="22"/>
                  </a:lnTo>
                  <a:lnTo>
                    <a:pt x="266" y="48"/>
                  </a:lnTo>
                  <a:lnTo>
                    <a:pt x="228" y="103"/>
                  </a:lnTo>
                  <a:lnTo>
                    <a:pt x="194" y="159"/>
                  </a:lnTo>
                  <a:lnTo>
                    <a:pt x="165" y="218"/>
                  </a:lnTo>
                  <a:lnTo>
                    <a:pt x="139" y="279"/>
                  </a:lnTo>
                  <a:lnTo>
                    <a:pt x="117" y="342"/>
                  </a:lnTo>
                  <a:lnTo>
                    <a:pt x="100" y="405"/>
                  </a:lnTo>
                  <a:lnTo>
                    <a:pt x="87" y="470"/>
                  </a:lnTo>
                  <a:lnTo>
                    <a:pt x="80" y="537"/>
                  </a:lnTo>
                  <a:lnTo>
                    <a:pt x="76" y="603"/>
                  </a:lnTo>
                  <a:lnTo>
                    <a:pt x="78" y="671"/>
                  </a:lnTo>
                  <a:lnTo>
                    <a:pt x="85" y="738"/>
                  </a:lnTo>
                  <a:lnTo>
                    <a:pt x="96" y="806"/>
                  </a:lnTo>
                  <a:lnTo>
                    <a:pt x="112" y="873"/>
                  </a:lnTo>
                  <a:lnTo>
                    <a:pt x="134" y="941"/>
                  </a:lnTo>
                  <a:lnTo>
                    <a:pt x="158" y="1001"/>
                  </a:lnTo>
                  <a:lnTo>
                    <a:pt x="186" y="1058"/>
                  </a:lnTo>
                  <a:lnTo>
                    <a:pt x="217" y="1113"/>
                  </a:lnTo>
                  <a:lnTo>
                    <a:pt x="251" y="1165"/>
                  </a:lnTo>
                  <a:lnTo>
                    <a:pt x="289" y="1214"/>
                  </a:lnTo>
                  <a:lnTo>
                    <a:pt x="330" y="1261"/>
                  </a:lnTo>
                  <a:lnTo>
                    <a:pt x="372" y="1304"/>
                  </a:lnTo>
                  <a:lnTo>
                    <a:pt x="418" y="1344"/>
                  </a:lnTo>
                  <a:lnTo>
                    <a:pt x="466" y="1381"/>
                  </a:lnTo>
                  <a:lnTo>
                    <a:pt x="516" y="1415"/>
                  </a:lnTo>
                  <a:lnTo>
                    <a:pt x="568" y="1446"/>
                  </a:lnTo>
                  <a:lnTo>
                    <a:pt x="622" y="1473"/>
                  </a:lnTo>
                  <a:lnTo>
                    <a:pt x="588" y="1542"/>
                  </a:lnTo>
                  <a:lnTo>
                    <a:pt x="530" y="1512"/>
                  </a:lnTo>
                  <a:lnTo>
                    <a:pt x="474" y="1479"/>
                  </a:lnTo>
                  <a:lnTo>
                    <a:pt x="420" y="1442"/>
                  </a:lnTo>
                  <a:lnTo>
                    <a:pt x="369" y="1402"/>
                  </a:lnTo>
                  <a:lnTo>
                    <a:pt x="320" y="1358"/>
                  </a:lnTo>
                  <a:lnTo>
                    <a:pt x="273" y="1312"/>
                  </a:lnTo>
                  <a:lnTo>
                    <a:pt x="229" y="1262"/>
                  </a:lnTo>
                  <a:lnTo>
                    <a:pt x="188" y="1209"/>
                  </a:lnTo>
                  <a:lnTo>
                    <a:pt x="152" y="1152"/>
                  </a:lnTo>
                  <a:lnTo>
                    <a:pt x="118" y="1093"/>
                  </a:lnTo>
                  <a:lnTo>
                    <a:pt x="88" y="1031"/>
                  </a:lnTo>
                  <a:lnTo>
                    <a:pt x="62" y="966"/>
                  </a:lnTo>
                  <a:lnTo>
                    <a:pt x="38" y="893"/>
                  </a:lnTo>
                  <a:lnTo>
                    <a:pt x="21" y="820"/>
                  </a:lnTo>
                  <a:lnTo>
                    <a:pt x="8" y="747"/>
                  </a:lnTo>
                  <a:lnTo>
                    <a:pt x="2" y="673"/>
                  </a:lnTo>
                  <a:lnTo>
                    <a:pt x="0" y="600"/>
                  </a:lnTo>
                  <a:lnTo>
                    <a:pt x="4" y="528"/>
                  </a:lnTo>
                  <a:lnTo>
                    <a:pt x="13" y="456"/>
                  </a:lnTo>
                  <a:lnTo>
                    <a:pt x="26" y="386"/>
                  </a:lnTo>
                  <a:lnTo>
                    <a:pt x="45" y="317"/>
                  </a:lnTo>
                  <a:lnTo>
                    <a:pt x="69" y="249"/>
                  </a:lnTo>
                  <a:lnTo>
                    <a:pt x="96" y="183"/>
                  </a:lnTo>
                  <a:lnTo>
                    <a:pt x="129" y="120"/>
                  </a:lnTo>
                  <a:lnTo>
                    <a:pt x="167" y="58"/>
                  </a:lnTo>
                  <a:lnTo>
                    <a:pt x="208" y="0"/>
                  </a:lnTo>
                  <a:close/>
                </a:path>
              </a:pathLst>
            </a:custGeom>
            <a:solidFill>
              <a:schemeClr val="accent2">
                <a:lumMod val="75000"/>
              </a:schemeClr>
            </a:solidFill>
            <a:ln w="0">
              <a:noFill/>
              <a:prstDash val="solid"/>
              <a:round/>
            </a:ln>
          </p:spPr>
          <p:txBody>
            <a:bodyPr vert="horz" wrap="square" lIns="91440" tIns="45720" rIns="91440" bIns="45720" numCol="1" anchor="t" anchorCtr="0" compatLnSpc="1"/>
            <a:lstStyle/>
            <a:p>
              <a:endParaRPr lang="en-US"/>
            </a:p>
          </p:txBody>
        </p:sp>
        <p:sp>
          <p:nvSpPr>
            <p:cNvPr id="7" name="Freeform 8"/>
            <p:cNvSpPr/>
            <p:nvPr/>
          </p:nvSpPr>
          <p:spPr bwMode="auto">
            <a:xfrm>
              <a:off x="6722586" y="2524949"/>
              <a:ext cx="915988" cy="2246313"/>
            </a:xfrm>
            <a:custGeom>
              <a:avLst/>
              <a:gdLst/>
              <a:ahLst/>
              <a:cxnLst>
                <a:cxn ang="0">
                  <a:pos x="33" y="0"/>
                </a:cxn>
                <a:cxn ang="0">
                  <a:pos x="92" y="34"/>
                </a:cxn>
                <a:cxn ang="0">
                  <a:pos x="149" y="72"/>
                </a:cxn>
                <a:cxn ang="0">
                  <a:pos x="203" y="113"/>
                </a:cxn>
                <a:cxn ang="0">
                  <a:pos x="255" y="159"/>
                </a:cxn>
                <a:cxn ang="0">
                  <a:pos x="303" y="207"/>
                </a:cxn>
                <a:cxn ang="0">
                  <a:pos x="349" y="259"/>
                </a:cxn>
                <a:cxn ang="0">
                  <a:pos x="391" y="315"/>
                </a:cxn>
                <a:cxn ang="0">
                  <a:pos x="429" y="372"/>
                </a:cxn>
                <a:cxn ang="0">
                  <a:pos x="464" y="433"/>
                </a:cxn>
                <a:cxn ang="0">
                  <a:pos x="494" y="497"/>
                </a:cxn>
                <a:cxn ang="0">
                  <a:pos x="519" y="564"/>
                </a:cxn>
                <a:cxn ang="0">
                  <a:pos x="541" y="633"/>
                </a:cxn>
                <a:cxn ang="0">
                  <a:pos x="557" y="704"/>
                </a:cxn>
                <a:cxn ang="0">
                  <a:pos x="569" y="780"/>
                </a:cxn>
                <a:cxn ang="0">
                  <a:pos x="576" y="856"/>
                </a:cxn>
                <a:cxn ang="0">
                  <a:pos x="577" y="930"/>
                </a:cxn>
                <a:cxn ang="0">
                  <a:pos x="572" y="1003"/>
                </a:cxn>
                <a:cxn ang="0">
                  <a:pos x="562" y="1076"/>
                </a:cxn>
                <a:cxn ang="0">
                  <a:pos x="547" y="1148"/>
                </a:cxn>
                <a:cxn ang="0">
                  <a:pos x="527" y="1218"/>
                </a:cxn>
                <a:cxn ang="0">
                  <a:pos x="502" y="1285"/>
                </a:cxn>
                <a:cxn ang="0">
                  <a:pos x="473" y="1352"/>
                </a:cxn>
                <a:cxn ang="0">
                  <a:pos x="439" y="1415"/>
                </a:cxn>
                <a:cxn ang="0">
                  <a:pos x="375" y="1373"/>
                </a:cxn>
                <a:cxn ang="0">
                  <a:pos x="406" y="1314"/>
                </a:cxn>
                <a:cxn ang="0">
                  <a:pos x="434" y="1254"/>
                </a:cxn>
                <a:cxn ang="0">
                  <a:pos x="455" y="1191"/>
                </a:cxn>
                <a:cxn ang="0">
                  <a:pos x="474" y="1127"/>
                </a:cxn>
                <a:cxn ang="0">
                  <a:pos x="488" y="1062"/>
                </a:cxn>
                <a:cxn ang="0">
                  <a:pos x="496" y="994"/>
                </a:cxn>
                <a:cxn ang="0">
                  <a:pos x="501" y="927"/>
                </a:cxn>
                <a:cxn ang="0">
                  <a:pos x="500" y="857"/>
                </a:cxn>
                <a:cxn ang="0">
                  <a:pos x="494" y="788"/>
                </a:cxn>
                <a:cxn ang="0">
                  <a:pos x="483" y="719"/>
                </a:cxn>
                <a:cxn ang="0">
                  <a:pos x="467" y="653"/>
                </a:cxn>
                <a:cxn ang="0">
                  <a:pos x="447" y="589"/>
                </a:cxn>
                <a:cxn ang="0">
                  <a:pos x="424" y="528"/>
                </a:cxn>
                <a:cxn ang="0">
                  <a:pos x="396" y="470"/>
                </a:cxn>
                <a:cxn ang="0">
                  <a:pos x="364" y="413"/>
                </a:cxn>
                <a:cxn ang="0">
                  <a:pos x="329" y="360"/>
                </a:cxn>
                <a:cxn ang="0">
                  <a:pos x="291" y="308"/>
                </a:cxn>
                <a:cxn ang="0">
                  <a:pos x="249" y="260"/>
                </a:cxn>
                <a:cxn ang="0">
                  <a:pos x="205" y="215"/>
                </a:cxn>
                <a:cxn ang="0">
                  <a:pos x="157" y="174"/>
                </a:cxn>
                <a:cxn ang="0">
                  <a:pos x="108" y="135"/>
                </a:cxn>
                <a:cxn ang="0">
                  <a:pos x="55" y="101"/>
                </a:cxn>
                <a:cxn ang="0">
                  <a:pos x="0" y="69"/>
                </a:cxn>
                <a:cxn ang="0">
                  <a:pos x="33" y="0"/>
                </a:cxn>
              </a:cxnLst>
              <a:rect l="0" t="0" r="r" b="b"/>
              <a:pathLst>
                <a:path w="577" h="1415">
                  <a:moveTo>
                    <a:pt x="33" y="0"/>
                  </a:moveTo>
                  <a:lnTo>
                    <a:pt x="92" y="34"/>
                  </a:lnTo>
                  <a:lnTo>
                    <a:pt x="149" y="72"/>
                  </a:lnTo>
                  <a:lnTo>
                    <a:pt x="203" y="113"/>
                  </a:lnTo>
                  <a:lnTo>
                    <a:pt x="255" y="159"/>
                  </a:lnTo>
                  <a:lnTo>
                    <a:pt x="303" y="207"/>
                  </a:lnTo>
                  <a:lnTo>
                    <a:pt x="349" y="259"/>
                  </a:lnTo>
                  <a:lnTo>
                    <a:pt x="391" y="315"/>
                  </a:lnTo>
                  <a:lnTo>
                    <a:pt x="429" y="372"/>
                  </a:lnTo>
                  <a:lnTo>
                    <a:pt x="464" y="433"/>
                  </a:lnTo>
                  <a:lnTo>
                    <a:pt x="494" y="497"/>
                  </a:lnTo>
                  <a:lnTo>
                    <a:pt x="519" y="564"/>
                  </a:lnTo>
                  <a:lnTo>
                    <a:pt x="541" y="633"/>
                  </a:lnTo>
                  <a:lnTo>
                    <a:pt x="557" y="704"/>
                  </a:lnTo>
                  <a:lnTo>
                    <a:pt x="569" y="780"/>
                  </a:lnTo>
                  <a:lnTo>
                    <a:pt x="576" y="856"/>
                  </a:lnTo>
                  <a:lnTo>
                    <a:pt x="577" y="930"/>
                  </a:lnTo>
                  <a:lnTo>
                    <a:pt x="572" y="1003"/>
                  </a:lnTo>
                  <a:lnTo>
                    <a:pt x="562" y="1076"/>
                  </a:lnTo>
                  <a:lnTo>
                    <a:pt x="547" y="1148"/>
                  </a:lnTo>
                  <a:lnTo>
                    <a:pt x="527" y="1218"/>
                  </a:lnTo>
                  <a:lnTo>
                    <a:pt x="502" y="1285"/>
                  </a:lnTo>
                  <a:lnTo>
                    <a:pt x="473" y="1352"/>
                  </a:lnTo>
                  <a:lnTo>
                    <a:pt x="439" y="1415"/>
                  </a:lnTo>
                  <a:lnTo>
                    <a:pt x="375" y="1373"/>
                  </a:lnTo>
                  <a:lnTo>
                    <a:pt x="406" y="1314"/>
                  </a:lnTo>
                  <a:lnTo>
                    <a:pt x="434" y="1254"/>
                  </a:lnTo>
                  <a:lnTo>
                    <a:pt x="455" y="1191"/>
                  </a:lnTo>
                  <a:lnTo>
                    <a:pt x="474" y="1127"/>
                  </a:lnTo>
                  <a:lnTo>
                    <a:pt x="488" y="1062"/>
                  </a:lnTo>
                  <a:lnTo>
                    <a:pt x="496" y="994"/>
                  </a:lnTo>
                  <a:lnTo>
                    <a:pt x="501" y="927"/>
                  </a:lnTo>
                  <a:lnTo>
                    <a:pt x="500" y="857"/>
                  </a:lnTo>
                  <a:lnTo>
                    <a:pt x="494" y="788"/>
                  </a:lnTo>
                  <a:lnTo>
                    <a:pt x="483" y="719"/>
                  </a:lnTo>
                  <a:lnTo>
                    <a:pt x="467" y="653"/>
                  </a:lnTo>
                  <a:lnTo>
                    <a:pt x="447" y="589"/>
                  </a:lnTo>
                  <a:lnTo>
                    <a:pt x="424" y="528"/>
                  </a:lnTo>
                  <a:lnTo>
                    <a:pt x="396" y="470"/>
                  </a:lnTo>
                  <a:lnTo>
                    <a:pt x="364" y="413"/>
                  </a:lnTo>
                  <a:lnTo>
                    <a:pt x="329" y="360"/>
                  </a:lnTo>
                  <a:lnTo>
                    <a:pt x="291" y="308"/>
                  </a:lnTo>
                  <a:lnTo>
                    <a:pt x="249" y="260"/>
                  </a:lnTo>
                  <a:lnTo>
                    <a:pt x="205" y="215"/>
                  </a:lnTo>
                  <a:lnTo>
                    <a:pt x="157" y="174"/>
                  </a:lnTo>
                  <a:lnTo>
                    <a:pt x="108" y="135"/>
                  </a:lnTo>
                  <a:lnTo>
                    <a:pt x="55" y="101"/>
                  </a:lnTo>
                  <a:lnTo>
                    <a:pt x="0" y="69"/>
                  </a:lnTo>
                  <a:lnTo>
                    <a:pt x="33"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p>
          </p:txBody>
        </p:sp>
        <p:sp>
          <p:nvSpPr>
            <p:cNvPr id="8" name="Freeform 9"/>
            <p:cNvSpPr/>
            <p:nvPr/>
          </p:nvSpPr>
          <p:spPr bwMode="auto">
            <a:xfrm>
              <a:off x="5303361" y="3244087"/>
              <a:ext cx="1428750" cy="1428750"/>
            </a:xfrm>
            <a:custGeom>
              <a:avLst/>
              <a:gdLst/>
              <a:ahLst/>
              <a:cxnLst>
                <a:cxn ang="0">
                  <a:pos x="450" y="0"/>
                </a:cxn>
                <a:cxn ang="0">
                  <a:pos x="499" y="2"/>
                </a:cxn>
                <a:cxn ang="0">
                  <a:pos x="546" y="10"/>
                </a:cxn>
                <a:cxn ang="0">
                  <a:pos x="592" y="22"/>
                </a:cxn>
                <a:cxn ang="0">
                  <a:pos x="635" y="40"/>
                </a:cxn>
                <a:cxn ang="0">
                  <a:pos x="676" y="61"/>
                </a:cxn>
                <a:cxn ang="0">
                  <a:pos x="716" y="86"/>
                </a:cxn>
                <a:cxn ang="0">
                  <a:pos x="751" y="115"/>
                </a:cxn>
                <a:cxn ang="0">
                  <a:pos x="784" y="148"/>
                </a:cxn>
                <a:cxn ang="0">
                  <a:pos x="813" y="184"/>
                </a:cxn>
                <a:cxn ang="0">
                  <a:pos x="839" y="223"/>
                </a:cxn>
                <a:cxn ang="0">
                  <a:pos x="859" y="264"/>
                </a:cxn>
                <a:cxn ang="0">
                  <a:pos x="877" y="308"/>
                </a:cxn>
                <a:cxn ang="0">
                  <a:pos x="890" y="353"/>
                </a:cxn>
                <a:cxn ang="0">
                  <a:pos x="897" y="401"/>
                </a:cxn>
                <a:cxn ang="0">
                  <a:pos x="900" y="450"/>
                </a:cxn>
                <a:cxn ang="0">
                  <a:pos x="897" y="499"/>
                </a:cxn>
                <a:cxn ang="0">
                  <a:pos x="890" y="547"/>
                </a:cxn>
                <a:cxn ang="0">
                  <a:pos x="877" y="592"/>
                </a:cxn>
                <a:cxn ang="0">
                  <a:pos x="859" y="636"/>
                </a:cxn>
                <a:cxn ang="0">
                  <a:pos x="839" y="677"/>
                </a:cxn>
                <a:cxn ang="0">
                  <a:pos x="813" y="716"/>
                </a:cxn>
                <a:cxn ang="0">
                  <a:pos x="784" y="752"/>
                </a:cxn>
                <a:cxn ang="0">
                  <a:pos x="751" y="785"/>
                </a:cxn>
                <a:cxn ang="0">
                  <a:pos x="716" y="814"/>
                </a:cxn>
                <a:cxn ang="0">
                  <a:pos x="676" y="839"/>
                </a:cxn>
                <a:cxn ang="0">
                  <a:pos x="635" y="860"/>
                </a:cxn>
                <a:cxn ang="0">
                  <a:pos x="592" y="878"/>
                </a:cxn>
                <a:cxn ang="0">
                  <a:pos x="546" y="890"/>
                </a:cxn>
                <a:cxn ang="0">
                  <a:pos x="499" y="898"/>
                </a:cxn>
                <a:cxn ang="0">
                  <a:pos x="450" y="900"/>
                </a:cxn>
                <a:cxn ang="0">
                  <a:pos x="401" y="898"/>
                </a:cxn>
                <a:cxn ang="0">
                  <a:pos x="353" y="890"/>
                </a:cxn>
                <a:cxn ang="0">
                  <a:pos x="308" y="878"/>
                </a:cxn>
                <a:cxn ang="0">
                  <a:pos x="264" y="860"/>
                </a:cxn>
                <a:cxn ang="0">
                  <a:pos x="223" y="839"/>
                </a:cxn>
                <a:cxn ang="0">
                  <a:pos x="185" y="814"/>
                </a:cxn>
                <a:cxn ang="0">
                  <a:pos x="148" y="785"/>
                </a:cxn>
                <a:cxn ang="0">
                  <a:pos x="116" y="752"/>
                </a:cxn>
                <a:cxn ang="0">
                  <a:pos x="87" y="716"/>
                </a:cxn>
                <a:cxn ang="0">
                  <a:pos x="62" y="677"/>
                </a:cxn>
                <a:cxn ang="0">
                  <a:pos x="40" y="636"/>
                </a:cxn>
                <a:cxn ang="0">
                  <a:pos x="23" y="592"/>
                </a:cxn>
                <a:cxn ang="0">
                  <a:pos x="10" y="547"/>
                </a:cxn>
                <a:cxn ang="0">
                  <a:pos x="3" y="499"/>
                </a:cxn>
                <a:cxn ang="0">
                  <a:pos x="0" y="450"/>
                </a:cxn>
                <a:cxn ang="0">
                  <a:pos x="3" y="401"/>
                </a:cxn>
                <a:cxn ang="0">
                  <a:pos x="10" y="353"/>
                </a:cxn>
                <a:cxn ang="0">
                  <a:pos x="23" y="308"/>
                </a:cxn>
                <a:cxn ang="0">
                  <a:pos x="40" y="264"/>
                </a:cxn>
                <a:cxn ang="0">
                  <a:pos x="62" y="223"/>
                </a:cxn>
                <a:cxn ang="0">
                  <a:pos x="87" y="184"/>
                </a:cxn>
                <a:cxn ang="0">
                  <a:pos x="116" y="148"/>
                </a:cxn>
                <a:cxn ang="0">
                  <a:pos x="148" y="115"/>
                </a:cxn>
                <a:cxn ang="0">
                  <a:pos x="185" y="86"/>
                </a:cxn>
                <a:cxn ang="0">
                  <a:pos x="223" y="61"/>
                </a:cxn>
                <a:cxn ang="0">
                  <a:pos x="264" y="40"/>
                </a:cxn>
                <a:cxn ang="0">
                  <a:pos x="308" y="22"/>
                </a:cxn>
                <a:cxn ang="0">
                  <a:pos x="353" y="10"/>
                </a:cxn>
                <a:cxn ang="0">
                  <a:pos x="401" y="2"/>
                </a:cxn>
                <a:cxn ang="0">
                  <a:pos x="450" y="0"/>
                </a:cxn>
              </a:cxnLst>
              <a:rect l="0" t="0" r="r" b="b"/>
              <a:pathLst>
                <a:path w="900" h="900">
                  <a:moveTo>
                    <a:pt x="450" y="0"/>
                  </a:moveTo>
                  <a:lnTo>
                    <a:pt x="499" y="2"/>
                  </a:lnTo>
                  <a:lnTo>
                    <a:pt x="546" y="10"/>
                  </a:lnTo>
                  <a:lnTo>
                    <a:pt x="592" y="22"/>
                  </a:lnTo>
                  <a:lnTo>
                    <a:pt x="635" y="40"/>
                  </a:lnTo>
                  <a:lnTo>
                    <a:pt x="676" y="61"/>
                  </a:lnTo>
                  <a:lnTo>
                    <a:pt x="716" y="86"/>
                  </a:lnTo>
                  <a:lnTo>
                    <a:pt x="751" y="115"/>
                  </a:lnTo>
                  <a:lnTo>
                    <a:pt x="784" y="148"/>
                  </a:lnTo>
                  <a:lnTo>
                    <a:pt x="813" y="184"/>
                  </a:lnTo>
                  <a:lnTo>
                    <a:pt x="839" y="223"/>
                  </a:lnTo>
                  <a:lnTo>
                    <a:pt x="859" y="264"/>
                  </a:lnTo>
                  <a:lnTo>
                    <a:pt x="877" y="308"/>
                  </a:lnTo>
                  <a:lnTo>
                    <a:pt x="890" y="353"/>
                  </a:lnTo>
                  <a:lnTo>
                    <a:pt x="897" y="401"/>
                  </a:lnTo>
                  <a:lnTo>
                    <a:pt x="900" y="450"/>
                  </a:lnTo>
                  <a:lnTo>
                    <a:pt x="897" y="499"/>
                  </a:lnTo>
                  <a:lnTo>
                    <a:pt x="890" y="547"/>
                  </a:lnTo>
                  <a:lnTo>
                    <a:pt x="877" y="592"/>
                  </a:lnTo>
                  <a:lnTo>
                    <a:pt x="859" y="636"/>
                  </a:lnTo>
                  <a:lnTo>
                    <a:pt x="839" y="677"/>
                  </a:lnTo>
                  <a:lnTo>
                    <a:pt x="813" y="716"/>
                  </a:lnTo>
                  <a:lnTo>
                    <a:pt x="784" y="752"/>
                  </a:lnTo>
                  <a:lnTo>
                    <a:pt x="751" y="785"/>
                  </a:lnTo>
                  <a:lnTo>
                    <a:pt x="716" y="814"/>
                  </a:lnTo>
                  <a:lnTo>
                    <a:pt x="676" y="839"/>
                  </a:lnTo>
                  <a:lnTo>
                    <a:pt x="635" y="860"/>
                  </a:lnTo>
                  <a:lnTo>
                    <a:pt x="592" y="878"/>
                  </a:lnTo>
                  <a:lnTo>
                    <a:pt x="546" y="890"/>
                  </a:lnTo>
                  <a:lnTo>
                    <a:pt x="499" y="898"/>
                  </a:lnTo>
                  <a:lnTo>
                    <a:pt x="450" y="900"/>
                  </a:lnTo>
                  <a:lnTo>
                    <a:pt x="401" y="898"/>
                  </a:lnTo>
                  <a:lnTo>
                    <a:pt x="353" y="890"/>
                  </a:lnTo>
                  <a:lnTo>
                    <a:pt x="308" y="878"/>
                  </a:lnTo>
                  <a:lnTo>
                    <a:pt x="264" y="860"/>
                  </a:lnTo>
                  <a:lnTo>
                    <a:pt x="223" y="839"/>
                  </a:lnTo>
                  <a:lnTo>
                    <a:pt x="185" y="814"/>
                  </a:lnTo>
                  <a:lnTo>
                    <a:pt x="148" y="785"/>
                  </a:lnTo>
                  <a:lnTo>
                    <a:pt x="116" y="752"/>
                  </a:lnTo>
                  <a:lnTo>
                    <a:pt x="87" y="716"/>
                  </a:lnTo>
                  <a:lnTo>
                    <a:pt x="62" y="677"/>
                  </a:lnTo>
                  <a:lnTo>
                    <a:pt x="40" y="636"/>
                  </a:lnTo>
                  <a:lnTo>
                    <a:pt x="23" y="592"/>
                  </a:lnTo>
                  <a:lnTo>
                    <a:pt x="10" y="547"/>
                  </a:lnTo>
                  <a:lnTo>
                    <a:pt x="3" y="499"/>
                  </a:lnTo>
                  <a:lnTo>
                    <a:pt x="0" y="450"/>
                  </a:lnTo>
                  <a:lnTo>
                    <a:pt x="3" y="401"/>
                  </a:lnTo>
                  <a:lnTo>
                    <a:pt x="10" y="353"/>
                  </a:lnTo>
                  <a:lnTo>
                    <a:pt x="23" y="308"/>
                  </a:lnTo>
                  <a:lnTo>
                    <a:pt x="40" y="264"/>
                  </a:lnTo>
                  <a:lnTo>
                    <a:pt x="62" y="223"/>
                  </a:lnTo>
                  <a:lnTo>
                    <a:pt x="87" y="184"/>
                  </a:lnTo>
                  <a:lnTo>
                    <a:pt x="116" y="148"/>
                  </a:lnTo>
                  <a:lnTo>
                    <a:pt x="148" y="115"/>
                  </a:lnTo>
                  <a:lnTo>
                    <a:pt x="185" y="86"/>
                  </a:lnTo>
                  <a:lnTo>
                    <a:pt x="223" y="61"/>
                  </a:lnTo>
                  <a:lnTo>
                    <a:pt x="264" y="40"/>
                  </a:lnTo>
                  <a:lnTo>
                    <a:pt x="308" y="22"/>
                  </a:lnTo>
                  <a:lnTo>
                    <a:pt x="353" y="10"/>
                  </a:lnTo>
                  <a:lnTo>
                    <a:pt x="401" y="2"/>
                  </a:lnTo>
                  <a:lnTo>
                    <a:pt x="450" y="0"/>
                  </a:lnTo>
                  <a:close/>
                </a:path>
              </a:pathLst>
            </a:custGeom>
            <a:solidFill>
              <a:schemeClr val="tx2"/>
            </a:solidFill>
            <a:ln w="0">
              <a:noFill/>
              <a:prstDash val="solid"/>
              <a:round/>
            </a:ln>
          </p:spPr>
          <p:txBody>
            <a:bodyPr vert="horz" wrap="square" lIns="274320" tIns="45720" rIns="274320" bIns="45720" numCol="1" anchor="ctr" anchorCtr="1" compatLnSpc="1"/>
            <a:lstStyle/>
            <a:p>
              <a:pPr algn="ctr"/>
              <a:endParaRPr lang="en-US" sz="1500" dirty="0">
                <a:solidFill>
                  <a:schemeClr val="bg1"/>
                </a:solidFill>
              </a:endParaRPr>
            </a:p>
          </p:txBody>
        </p:sp>
        <p:sp>
          <p:nvSpPr>
            <p:cNvPr id="9" name="Freeform 10"/>
            <p:cNvSpPr/>
            <p:nvPr/>
          </p:nvSpPr>
          <p:spPr bwMode="auto">
            <a:xfrm>
              <a:off x="6197123" y="2658299"/>
              <a:ext cx="1131888" cy="2601913"/>
            </a:xfrm>
            <a:custGeom>
              <a:avLst/>
              <a:gdLst/>
              <a:ahLst/>
              <a:cxnLst>
                <a:cxn ang="0">
                  <a:pos x="66" y="12"/>
                </a:cxn>
                <a:cxn ang="0">
                  <a:pos x="192" y="51"/>
                </a:cxn>
                <a:cxn ang="0">
                  <a:pos x="309" y="109"/>
                </a:cxn>
                <a:cxn ang="0">
                  <a:pos x="415" y="183"/>
                </a:cxn>
                <a:cxn ang="0">
                  <a:pos x="507" y="274"/>
                </a:cxn>
                <a:cxn ang="0">
                  <a:pos x="584" y="377"/>
                </a:cxn>
                <a:cxn ang="0">
                  <a:pos x="645" y="493"/>
                </a:cxn>
                <a:cxn ang="0">
                  <a:pos x="688" y="617"/>
                </a:cxn>
                <a:cxn ang="0">
                  <a:pos x="710" y="750"/>
                </a:cxn>
                <a:cxn ang="0">
                  <a:pos x="710" y="888"/>
                </a:cxn>
                <a:cxn ang="0">
                  <a:pos x="688" y="1021"/>
                </a:cxn>
                <a:cxn ang="0">
                  <a:pos x="645" y="1145"/>
                </a:cxn>
                <a:cxn ang="0">
                  <a:pos x="584" y="1261"/>
                </a:cxn>
                <a:cxn ang="0">
                  <a:pos x="507" y="1364"/>
                </a:cxn>
                <a:cxn ang="0">
                  <a:pos x="415" y="1455"/>
                </a:cxn>
                <a:cxn ang="0">
                  <a:pos x="309" y="1529"/>
                </a:cxn>
                <a:cxn ang="0">
                  <a:pos x="192" y="1588"/>
                </a:cxn>
                <a:cxn ang="0">
                  <a:pos x="66" y="1627"/>
                </a:cxn>
                <a:cxn ang="0">
                  <a:pos x="0" y="1561"/>
                </a:cxn>
                <a:cxn ang="0">
                  <a:pos x="123" y="1531"/>
                </a:cxn>
                <a:cxn ang="0">
                  <a:pos x="237" y="1483"/>
                </a:cxn>
                <a:cxn ang="0">
                  <a:pos x="342" y="1415"/>
                </a:cxn>
                <a:cxn ang="0">
                  <a:pos x="433" y="1333"/>
                </a:cxn>
                <a:cxn ang="0">
                  <a:pos x="510" y="1238"/>
                </a:cxn>
                <a:cxn ang="0">
                  <a:pos x="571" y="1129"/>
                </a:cxn>
                <a:cxn ang="0">
                  <a:pos x="612" y="1010"/>
                </a:cxn>
                <a:cxn ang="0">
                  <a:pos x="634" y="885"/>
                </a:cxn>
                <a:cxn ang="0">
                  <a:pos x="634" y="753"/>
                </a:cxn>
                <a:cxn ang="0">
                  <a:pos x="612" y="628"/>
                </a:cxn>
                <a:cxn ang="0">
                  <a:pos x="571" y="509"/>
                </a:cxn>
                <a:cxn ang="0">
                  <a:pos x="510" y="400"/>
                </a:cxn>
                <a:cxn ang="0">
                  <a:pos x="433" y="305"/>
                </a:cxn>
                <a:cxn ang="0">
                  <a:pos x="342" y="223"/>
                </a:cxn>
                <a:cxn ang="0">
                  <a:pos x="237" y="155"/>
                </a:cxn>
                <a:cxn ang="0">
                  <a:pos x="123" y="107"/>
                </a:cxn>
                <a:cxn ang="0">
                  <a:pos x="0" y="77"/>
                </a:cxn>
              </a:cxnLst>
              <a:rect l="0" t="0" r="r" b="b"/>
              <a:pathLst>
                <a:path w="713" h="1639">
                  <a:moveTo>
                    <a:pt x="0" y="0"/>
                  </a:moveTo>
                  <a:lnTo>
                    <a:pt x="66" y="12"/>
                  </a:lnTo>
                  <a:lnTo>
                    <a:pt x="130" y="29"/>
                  </a:lnTo>
                  <a:lnTo>
                    <a:pt x="192" y="51"/>
                  </a:lnTo>
                  <a:lnTo>
                    <a:pt x="252" y="78"/>
                  </a:lnTo>
                  <a:lnTo>
                    <a:pt x="309" y="109"/>
                  </a:lnTo>
                  <a:lnTo>
                    <a:pt x="363" y="144"/>
                  </a:lnTo>
                  <a:lnTo>
                    <a:pt x="415" y="183"/>
                  </a:lnTo>
                  <a:lnTo>
                    <a:pt x="462" y="226"/>
                  </a:lnTo>
                  <a:lnTo>
                    <a:pt x="507" y="274"/>
                  </a:lnTo>
                  <a:lnTo>
                    <a:pt x="548" y="324"/>
                  </a:lnTo>
                  <a:lnTo>
                    <a:pt x="584" y="377"/>
                  </a:lnTo>
                  <a:lnTo>
                    <a:pt x="617" y="433"/>
                  </a:lnTo>
                  <a:lnTo>
                    <a:pt x="645" y="493"/>
                  </a:lnTo>
                  <a:lnTo>
                    <a:pt x="669" y="554"/>
                  </a:lnTo>
                  <a:lnTo>
                    <a:pt x="688" y="617"/>
                  </a:lnTo>
                  <a:lnTo>
                    <a:pt x="702" y="683"/>
                  </a:lnTo>
                  <a:lnTo>
                    <a:pt x="710" y="750"/>
                  </a:lnTo>
                  <a:lnTo>
                    <a:pt x="713" y="819"/>
                  </a:lnTo>
                  <a:lnTo>
                    <a:pt x="710" y="888"/>
                  </a:lnTo>
                  <a:lnTo>
                    <a:pt x="702" y="955"/>
                  </a:lnTo>
                  <a:lnTo>
                    <a:pt x="688" y="1021"/>
                  </a:lnTo>
                  <a:lnTo>
                    <a:pt x="669" y="1084"/>
                  </a:lnTo>
                  <a:lnTo>
                    <a:pt x="645" y="1145"/>
                  </a:lnTo>
                  <a:lnTo>
                    <a:pt x="617" y="1205"/>
                  </a:lnTo>
                  <a:lnTo>
                    <a:pt x="584" y="1261"/>
                  </a:lnTo>
                  <a:lnTo>
                    <a:pt x="548" y="1314"/>
                  </a:lnTo>
                  <a:lnTo>
                    <a:pt x="507" y="1364"/>
                  </a:lnTo>
                  <a:lnTo>
                    <a:pt x="462" y="1412"/>
                  </a:lnTo>
                  <a:lnTo>
                    <a:pt x="415" y="1455"/>
                  </a:lnTo>
                  <a:lnTo>
                    <a:pt x="363" y="1495"/>
                  </a:lnTo>
                  <a:lnTo>
                    <a:pt x="309" y="1529"/>
                  </a:lnTo>
                  <a:lnTo>
                    <a:pt x="252" y="1561"/>
                  </a:lnTo>
                  <a:lnTo>
                    <a:pt x="192" y="1588"/>
                  </a:lnTo>
                  <a:lnTo>
                    <a:pt x="130" y="1610"/>
                  </a:lnTo>
                  <a:lnTo>
                    <a:pt x="66" y="1627"/>
                  </a:lnTo>
                  <a:lnTo>
                    <a:pt x="0" y="1639"/>
                  </a:lnTo>
                  <a:lnTo>
                    <a:pt x="0" y="1561"/>
                  </a:lnTo>
                  <a:lnTo>
                    <a:pt x="62" y="1549"/>
                  </a:lnTo>
                  <a:lnTo>
                    <a:pt x="123" y="1531"/>
                  </a:lnTo>
                  <a:lnTo>
                    <a:pt x="182" y="1509"/>
                  </a:lnTo>
                  <a:lnTo>
                    <a:pt x="237" y="1483"/>
                  </a:lnTo>
                  <a:lnTo>
                    <a:pt x="291" y="1451"/>
                  </a:lnTo>
                  <a:lnTo>
                    <a:pt x="342" y="1415"/>
                  </a:lnTo>
                  <a:lnTo>
                    <a:pt x="389" y="1376"/>
                  </a:lnTo>
                  <a:lnTo>
                    <a:pt x="433" y="1333"/>
                  </a:lnTo>
                  <a:lnTo>
                    <a:pt x="473" y="1287"/>
                  </a:lnTo>
                  <a:lnTo>
                    <a:pt x="510" y="1238"/>
                  </a:lnTo>
                  <a:lnTo>
                    <a:pt x="542" y="1185"/>
                  </a:lnTo>
                  <a:lnTo>
                    <a:pt x="571" y="1129"/>
                  </a:lnTo>
                  <a:lnTo>
                    <a:pt x="593" y="1071"/>
                  </a:lnTo>
                  <a:lnTo>
                    <a:pt x="612" y="1010"/>
                  </a:lnTo>
                  <a:lnTo>
                    <a:pt x="626" y="948"/>
                  </a:lnTo>
                  <a:lnTo>
                    <a:pt x="634" y="885"/>
                  </a:lnTo>
                  <a:lnTo>
                    <a:pt x="637" y="819"/>
                  </a:lnTo>
                  <a:lnTo>
                    <a:pt x="634" y="753"/>
                  </a:lnTo>
                  <a:lnTo>
                    <a:pt x="626" y="690"/>
                  </a:lnTo>
                  <a:lnTo>
                    <a:pt x="612" y="628"/>
                  </a:lnTo>
                  <a:lnTo>
                    <a:pt x="593" y="567"/>
                  </a:lnTo>
                  <a:lnTo>
                    <a:pt x="571" y="509"/>
                  </a:lnTo>
                  <a:lnTo>
                    <a:pt x="542" y="453"/>
                  </a:lnTo>
                  <a:lnTo>
                    <a:pt x="510" y="400"/>
                  </a:lnTo>
                  <a:lnTo>
                    <a:pt x="473" y="351"/>
                  </a:lnTo>
                  <a:lnTo>
                    <a:pt x="433" y="305"/>
                  </a:lnTo>
                  <a:lnTo>
                    <a:pt x="389" y="262"/>
                  </a:lnTo>
                  <a:lnTo>
                    <a:pt x="342" y="223"/>
                  </a:lnTo>
                  <a:lnTo>
                    <a:pt x="291" y="187"/>
                  </a:lnTo>
                  <a:lnTo>
                    <a:pt x="237" y="155"/>
                  </a:lnTo>
                  <a:lnTo>
                    <a:pt x="182" y="129"/>
                  </a:lnTo>
                  <a:lnTo>
                    <a:pt x="123" y="107"/>
                  </a:lnTo>
                  <a:lnTo>
                    <a:pt x="62" y="89"/>
                  </a:lnTo>
                  <a:lnTo>
                    <a:pt x="0" y="77"/>
                  </a:lnTo>
                  <a:lnTo>
                    <a:pt x="0" y="0"/>
                  </a:lnTo>
                  <a:close/>
                </a:path>
              </a:pathLst>
            </a:custGeom>
            <a:solidFill>
              <a:schemeClr val="accent1">
                <a:lumMod val="75000"/>
              </a:schemeClr>
            </a:solidFill>
            <a:ln w="0">
              <a:noFill/>
              <a:prstDash val="solid"/>
              <a:round/>
            </a:ln>
          </p:spPr>
          <p:txBody>
            <a:bodyPr vert="horz" wrap="square" lIns="91440" tIns="45720" rIns="91440" bIns="45720" numCol="1" anchor="t" anchorCtr="0" compatLnSpc="1"/>
            <a:lstStyle/>
            <a:p>
              <a:endParaRPr lang="en-US"/>
            </a:p>
          </p:txBody>
        </p:sp>
        <p:sp>
          <p:nvSpPr>
            <p:cNvPr id="10" name="Freeform 11"/>
            <p:cNvSpPr/>
            <p:nvPr/>
          </p:nvSpPr>
          <p:spPr bwMode="auto">
            <a:xfrm>
              <a:off x="4706461" y="2663062"/>
              <a:ext cx="1096963" cy="2590800"/>
            </a:xfrm>
            <a:custGeom>
              <a:avLst/>
              <a:gdLst/>
              <a:ahLst/>
              <a:cxnLst>
                <a:cxn ang="0">
                  <a:pos x="691" y="78"/>
                </a:cxn>
                <a:cxn ang="0">
                  <a:pos x="572" y="110"/>
                </a:cxn>
                <a:cxn ang="0">
                  <a:pos x="461" y="161"/>
                </a:cxn>
                <a:cxn ang="0">
                  <a:pos x="360" y="229"/>
                </a:cxn>
                <a:cxn ang="0">
                  <a:pos x="273" y="311"/>
                </a:cxn>
                <a:cxn ang="0">
                  <a:pos x="198" y="406"/>
                </a:cxn>
                <a:cxn ang="0">
                  <a:pos x="141" y="512"/>
                </a:cxn>
                <a:cxn ang="0">
                  <a:pos x="100" y="628"/>
                </a:cxn>
                <a:cxn ang="0">
                  <a:pos x="79" y="752"/>
                </a:cxn>
                <a:cxn ang="0">
                  <a:pos x="79" y="881"/>
                </a:cxn>
                <a:cxn ang="0">
                  <a:pos x="100" y="1004"/>
                </a:cxn>
                <a:cxn ang="0">
                  <a:pos x="141" y="1121"/>
                </a:cxn>
                <a:cxn ang="0">
                  <a:pos x="198" y="1227"/>
                </a:cxn>
                <a:cxn ang="0">
                  <a:pos x="273" y="1322"/>
                </a:cxn>
                <a:cxn ang="0">
                  <a:pos x="360" y="1404"/>
                </a:cxn>
                <a:cxn ang="0">
                  <a:pos x="461" y="1472"/>
                </a:cxn>
                <a:cxn ang="0">
                  <a:pos x="572" y="1523"/>
                </a:cxn>
                <a:cxn ang="0">
                  <a:pos x="691" y="1555"/>
                </a:cxn>
                <a:cxn ang="0">
                  <a:pos x="626" y="1618"/>
                </a:cxn>
                <a:cxn ang="0">
                  <a:pos x="503" y="1577"/>
                </a:cxn>
                <a:cxn ang="0">
                  <a:pos x="390" y="1519"/>
                </a:cxn>
                <a:cxn ang="0">
                  <a:pos x="288" y="1443"/>
                </a:cxn>
                <a:cxn ang="0">
                  <a:pos x="198" y="1354"/>
                </a:cxn>
                <a:cxn ang="0">
                  <a:pos x="124" y="1251"/>
                </a:cxn>
                <a:cxn ang="0">
                  <a:pos x="64" y="1138"/>
                </a:cxn>
                <a:cxn ang="0">
                  <a:pos x="23" y="1015"/>
                </a:cxn>
                <a:cxn ang="0">
                  <a:pos x="3" y="883"/>
                </a:cxn>
                <a:cxn ang="0">
                  <a:pos x="3" y="749"/>
                </a:cxn>
                <a:cxn ang="0">
                  <a:pos x="23" y="618"/>
                </a:cxn>
                <a:cxn ang="0">
                  <a:pos x="64" y="495"/>
                </a:cxn>
                <a:cxn ang="0">
                  <a:pos x="124" y="381"/>
                </a:cxn>
                <a:cxn ang="0">
                  <a:pos x="198" y="279"/>
                </a:cxn>
                <a:cxn ang="0">
                  <a:pos x="288" y="189"/>
                </a:cxn>
                <a:cxn ang="0">
                  <a:pos x="390" y="114"/>
                </a:cxn>
                <a:cxn ang="0">
                  <a:pos x="503" y="55"/>
                </a:cxn>
                <a:cxn ang="0">
                  <a:pos x="626" y="14"/>
                </a:cxn>
              </a:cxnLst>
              <a:rect l="0" t="0" r="r" b="b"/>
              <a:pathLst>
                <a:path w="691" h="1632">
                  <a:moveTo>
                    <a:pt x="691" y="0"/>
                  </a:moveTo>
                  <a:lnTo>
                    <a:pt x="691" y="78"/>
                  </a:lnTo>
                  <a:lnTo>
                    <a:pt x="630" y="92"/>
                  </a:lnTo>
                  <a:lnTo>
                    <a:pt x="572" y="110"/>
                  </a:lnTo>
                  <a:lnTo>
                    <a:pt x="515" y="134"/>
                  </a:lnTo>
                  <a:lnTo>
                    <a:pt x="461" y="161"/>
                  </a:lnTo>
                  <a:lnTo>
                    <a:pt x="410" y="193"/>
                  </a:lnTo>
                  <a:lnTo>
                    <a:pt x="360" y="229"/>
                  </a:lnTo>
                  <a:lnTo>
                    <a:pt x="315" y="268"/>
                  </a:lnTo>
                  <a:lnTo>
                    <a:pt x="273" y="311"/>
                  </a:lnTo>
                  <a:lnTo>
                    <a:pt x="234" y="356"/>
                  </a:lnTo>
                  <a:lnTo>
                    <a:pt x="198" y="406"/>
                  </a:lnTo>
                  <a:lnTo>
                    <a:pt x="167" y="458"/>
                  </a:lnTo>
                  <a:lnTo>
                    <a:pt x="141" y="512"/>
                  </a:lnTo>
                  <a:lnTo>
                    <a:pt x="118" y="569"/>
                  </a:lnTo>
                  <a:lnTo>
                    <a:pt x="100" y="628"/>
                  </a:lnTo>
                  <a:lnTo>
                    <a:pt x="87" y="689"/>
                  </a:lnTo>
                  <a:lnTo>
                    <a:pt x="79" y="752"/>
                  </a:lnTo>
                  <a:lnTo>
                    <a:pt x="76" y="816"/>
                  </a:lnTo>
                  <a:lnTo>
                    <a:pt x="79" y="881"/>
                  </a:lnTo>
                  <a:lnTo>
                    <a:pt x="87" y="943"/>
                  </a:lnTo>
                  <a:lnTo>
                    <a:pt x="100" y="1004"/>
                  </a:lnTo>
                  <a:lnTo>
                    <a:pt x="118" y="1063"/>
                  </a:lnTo>
                  <a:lnTo>
                    <a:pt x="141" y="1121"/>
                  </a:lnTo>
                  <a:lnTo>
                    <a:pt x="167" y="1175"/>
                  </a:lnTo>
                  <a:lnTo>
                    <a:pt x="198" y="1227"/>
                  </a:lnTo>
                  <a:lnTo>
                    <a:pt x="234" y="1276"/>
                  </a:lnTo>
                  <a:lnTo>
                    <a:pt x="273" y="1322"/>
                  </a:lnTo>
                  <a:lnTo>
                    <a:pt x="315" y="1365"/>
                  </a:lnTo>
                  <a:lnTo>
                    <a:pt x="360" y="1404"/>
                  </a:lnTo>
                  <a:lnTo>
                    <a:pt x="410" y="1440"/>
                  </a:lnTo>
                  <a:lnTo>
                    <a:pt x="461" y="1472"/>
                  </a:lnTo>
                  <a:lnTo>
                    <a:pt x="515" y="1499"/>
                  </a:lnTo>
                  <a:lnTo>
                    <a:pt x="572" y="1523"/>
                  </a:lnTo>
                  <a:lnTo>
                    <a:pt x="630" y="1541"/>
                  </a:lnTo>
                  <a:lnTo>
                    <a:pt x="691" y="1555"/>
                  </a:lnTo>
                  <a:lnTo>
                    <a:pt x="691" y="1632"/>
                  </a:lnTo>
                  <a:lnTo>
                    <a:pt x="626" y="1618"/>
                  </a:lnTo>
                  <a:lnTo>
                    <a:pt x="564" y="1600"/>
                  </a:lnTo>
                  <a:lnTo>
                    <a:pt x="503" y="1577"/>
                  </a:lnTo>
                  <a:lnTo>
                    <a:pt x="446" y="1550"/>
                  </a:lnTo>
                  <a:lnTo>
                    <a:pt x="390" y="1519"/>
                  </a:lnTo>
                  <a:lnTo>
                    <a:pt x="338" y="1483"/>
                  </a:lnTo>
                  <a:lnTo>
                    <a:pt x="288" y="1443"/>
                  </a:lnTo>
                  <a:lnTo>
                    <a:pt x="242" y="1400"/>
                  </a:lnTo>
                  <a:lnTo>
                    <a:pt x="198" y="1354"/>
                  </a:lnTo>
                  <a:lnTo>
                    <a:pt x="159" y="1304"/>
                  </a:lnTo>
                  <a:lnTo>
                    <a:pt x="124" y="1251"/>
                  </a:lnTo>
                  <a:lnTo>
                    <a:pt x="92" y="1195"/>
                  </a:lnTo>
                  <a:lnTo>
                    <a:pt x="64" y="1138"/>
                  </a:lnTo>
                  <a:lnTo>
                    <a:pt x="42" y="1077"/>
                  </a:lnTo>
                  <a:lnTo>
                    <a:pt x="23" y="1015"/>
                  </a:lnTo>
                  <a:lnTo>
                    <a:pt x="11" y="950"/>
                  </a:lnTo>
                  <a:lnTo>
                    <a:pt x="3" y="883"/>
                  </a:lnTo>
                  <a:lnTo>
                    <a:pt x="0" y="816"/>
                  </a:lnTo>
                  <a:lnTo>
                    <a:pt x="3" y="749"/>
                  </a:lnTo>
                  <a:lnTo>
                    <a:pt x="11" y="682"/>
                  </a:lnTo>
                  <a:lnTo>
                    <a:pt x="23" y="618"/>
                  </a:lnTo>
                  <a:lnTo>
                    <a:pt x="42" y="555"/>
                  </a:lnTo>
                  <a:lnTo>
                    <a:pt x="64" y="495"/>
                  </a:lnTo>
                  <a:lnTo>
                    <a:pt x="92" y="437"/>
                  </a:lnTo>
                  <a:lnTo>
                    <a:pt x="124" y="381"/>
                  </a:lnTo>
                  <a:lnTo>
                    <a:pt x="159" y="328"/>
                  </a:lnTo>
                  <a:lnTo>
                    <a:pt x="198" y="279"/>
                  </a:lnTo>
                  <a:lnTo>
                    <a:pt x="242" y="232"/>
                  </a:lnTo>
                  <a:lnTo>
                    <a:pt x="288" y="189"/>
                  </a:lnTo>
                  <a:lnTo>
                    <a:pt x="338" y="149"/>
                  </a:lnTo>
                  <a:lnTo>
                    <a:pt x="390" y="114"/>
                  </a:lnTo>
                  <a:lnTo>
                    <a:pt x="446" y="82"/>
                  </a:lnTo>
                  <a:lnTo>
                    <a:pt x="503" y="55"/>
                  </a:lnTo>
                  <a:lnTo>
                    <a:pt x="564" y="32"/>
                  </a:lnTo>
                  <a:lnTo>
                    <a:pt x="626" y="14"/>
                  </a:lnTo>
                  <a:lnTo>
                    <a:pt x="691" y="0"/>
                  </a:lnTo>
                  <a:close/>
                </a:path>
              </a:pathLst>
            </a:custGeom>
            <a:solidFill>
              <a:schemeClr val="tx2"/>
            </a:solidFill>
            <a:ln w="0">
              <a:noFill/>
              <a:prstDash val="solid"/>
              <a:round/>
            </a:ln>
          </p:spPr>
          <p:txBody>
            <a:bodyPr vert="horz" wrap="square" lIns="91440" tIns="45720" rIns="91440" bIns="45720" numCol="1" anchor="t" anchorCtr="0" compatLnSpc="1"/>
            <a:lstStyle/>
            <a:p>
              <a:endParaRPr lang="en-US"/>
            </a:p>
          </p:txBody>
        </p:sp>
        <p:sp>
          <p:nvSpPr>
            <p:cNvPr id="11" name="Freeform 12"/>
            <p:cNvSpPr/>
            <p:nvPr/>
          </p:nvSpPr>
          <p:spPr bwMode="auto">
            <a:xfrm>
              <a:off x="6898798" y="4391849"/>
              <a:ext cx="881063" cy="1119188"/>
            </a:xfrm>
            <a:custGeom>
              <a:avLst/>
              <a:gdLst/>
              <a:ahLst/>
              <a:cxnLst>
                <a:cxn ang="0">
                  <a:pos x="481" y="0"/>
                </a:cxn>
                <a:cxn ang="0">
                  <a:pos x="555" y="21"/>
                </a:cxn>
                <a:cxn ang="0">
                  <a:pos x="534" y="92"/>
                </a:cxn>
                <a:cxn ang="0">
                  <a:pos x="507" y="160"/>
                </a:cxn>
                <a:cxn ang="0">
                  <a:pos x="477" y="228"/>
                </a:cxn>
                <a:cxn ang="0">
                  <a:pos x="444" y="291"/>
                </a:cxn>
                <a:cxn ang="0">
                  <a:pos x="406" y="353"/>
                </a:cxn>
                <a:cxn ang="0">
                  <a:pos x="364" y="414"/>
                </a:cxn>
                <a:cxn ang="0">
                  <a:pos x="320" y="470"/>
                </a:cxn>
                <a:cxn ang="0">
                  <a:pos x="271" y="524"/>
                </a:cxn>
                <a:cxn ang="0">
                  <a:pos x="220" y="574"/>
                </a:cxn>
                <a:cxn ang="0">
                  <a:pos x="165" y="622"/>
                </a:cxn>
                <a:cxn ang="0">
                  <a:pos x="107" y="665"/>
                </a:cxn>
                <a:cxn ang="0">
                  <a:pos x="47" y="705"/>
                </a:cxn>
                <a:cxn ang="0">
                  <a:pos x="0" y="643"/>
                </a:cxn>
                <a:cxn ang="0">
                  <a:pos x="62" y="602"/>
                </a:cxn>
                <a:cxn ang="0">
                  <a:pos x="122" y="558"/>
                </a:cxn>
                <a:cxn ang="0">
                  <a:pos x="178" y="508"/>
                </a:cxn>
                <a:cxn ang="0">
                  <a:pos x="231" y="456"/>
                </a:cxn>
                <a:cxn ang="0">
                  <a:pos x="279" y="399"/>
                </a:cxn>
                <a:cxn ang="0">
                  <a:pos x="323" y="340"/>
                </a:cxn>
                <a:cxn ang="0">
                  <a:pos x="364" y="277"/>
                </a:cxn>
                <a:cxn ang="0">
                  <a:pos x="401" y="212"/>
                </a:cxn>
                <a:cxn ang="0">
                  <a:pos x="432" y="144"/>
                </a:cxn>
                <a:cxn ang="0">
                  <a:pos x="459" y="73"/>
                </a:cxn>
                <a:cxn ang="0">
                  <a:pos x="481" y="0"/>
                </a:cxn>
              </a:cxnLst>
              <a:rect l="0" t="0" r="r" b="b"/>
              <a:pathLst>
                <a:path w="555" h="705">
                  <a:moveTo>
                    <a:pt x="481" y="0"/>
                  </a:moveTo>
                  <a:lnTo>
                    <a:pt x="555" y="21"/>
                  </a:lnTo>
                  <a:lnTo>
                    <a:pt x="534" y="92"/>
                  </a:lnTo>
                  <a:lnTo>
                    <a:pt x="507" y="160"/>
                  </a:lnTo>
                  <a:lnTo>
                    <a:pt x="477" y="228"/>
                  </a:lnTo>
                  <a:lnTo>
                    <a:pt x="444" y="291"/>
                  </a:lnTo>
                  <a:lnTo>
                    <a:pt x="406" y="353"/>
                  </a:lnTo>
                  <a:lnTo>
                    <a:pt x="364" y="414"/>
                  </a:lnTo>
                  <a:lnTo>
                    <a:pt x="320" y="470"/>
                  </a:lnTo>
                  <a:lnTo>
                    <a:pt x="271" y="524"/>
                  </a:lnTo>
                  <a:lnTo>
                    <a:pt x="220" y="574"/>
                  </a:lnTo>
                  <a:lnTo>
                    <a:pt x="165" y="622"/>
                  </a:lnTo>
                  <a:lnTo>
                    <a:pt x="107" y="665"/>
                  </a:lnTo>
                  <a:lnTo>
                    <a:pt x="47" y="705"/>
                  </a:lnTo>
                  <a:lnTo>
                    <a:pt x="0" y="643"/>
                  </a:lnTo>
                  <a:lnTo>
                    <a:pt x="62" y="602"/>
                  </a:lnTo>
                  <a:lnTo>
                    <a:pt x="122" y="558"/>
                  </a:lnTo>
                  <a:lnTo>
                    <a:pt x="178" y="508"/>
                  </a:lnTo>
                  <a:lnTo>
                    <a:pt x="231" y="456"/>
                  </a:lnTo>
                  <a:lnTo>
                    <a:pt x="279" y="399"/>
                  </a:lnTo>
                  <a:lnTo>
                    <a:pt x="323" y="340"/>
                  </a:lnTo>
                  <a:lnTo>
                    <a:pt x="364" y="277"/>
                  </a:lnTo>
                  <a:lnTo>
                    <a:pt x="401" y="212"/>
                  </a:lnTo>
                  <a:lnTo>
                    <a:pt x="432" y="144"/>
                  </a:lnTo>
                  <a:lnTo>
                    <a:pt x="459" y="73"/>
                  </a:lnTo>
                  <a:lnTo>
                    <a:pt x="481" y="0"/>
                  </a:lnTo>
                  <a:close/>
                </a:path>
              </a:pathLst>
            </a:custGeom>
            <a:solidFill>
              <a:schemeClr val="accent6">
                <a:lumMod val="75000"/>
              </a:schemeClr>
            </a:solidFill>
            <a:ln w="0">
              <a:noFill/>
              <a:prstDash val="solid"/>
              <a:round/>
            </a:ln>
          </p:spPr>
          <p:txBody>
            <a:bodyPr vert="horz" wrap="square" lIns="91440" tIns="45720" rIns="91440" bIns="45720" numCol="1" anchor="t" anchorCtr="0" compatLnSpc="1"/>
            <a:lstStyle/>
            <a:p>
              <a:endParaRPr lang="en-US"/>
            </a:p>
          </p:txBody>
        </p:sp>
        <p:sp>
          <p:nvSpPr>
            <p:cNvPr id="12" name="Freeform 13"/>
            <p:cNvSpPr/>
            <p:nvPr/>
          </p:nvSpPr>
          <p:spPr bwMode="auto">
            <a:xfrm>
              <a:off x="7300436" y="2767837"/>
              <a:ext cx="538163" cy="1473200"/>
            </a:xfrm>
            <a:custGeom>
              <a:avLst/>
              <a:gdLst/>
              <a:ahLst/>
              <a:cxnLst>
                <a:cxn ang="0">
                  <a:pos x="60" y="0"/>
                </a:cxn>
                <a:cxn ang="0">
                  <a:pos x="106" y="56"/>
                </a:cxn>
                <a:cxn ang="0">
                  <a:pos x="148" y="115"/>
                </a:cxn>
                <a:cxn ang="0">
                  <a:pos x="185" y="176"/>
                </a:cxn>
                <a:cxn ang="0">
                  <a:pos x="220" y="240"/>
                </a:cxn>
                <a:cxn ang="0">
                  <a:pos x="250" y="306"/>
                </a:cxn>
                <a:cxn ang="0">
                  <a:pos x="276" y="374"/>
                </a:cxn>
                <a:cxn ang="0">
                  <a:pos x="298" y="445"/>
                </a:cxn>
                <a:cxn ang="0">
                  <a:pos x="315" y="517"/>
                </a:cxn>
                <a:cxn ang="0">
                  <a:pos x="328" y="590"/>
                </a:cxn>
                <a:cxn ang="0">
                  <a:pos x="336" y="666"/>
                </a:cxn>
                <a:cxn ang="0">
                  <a:pos x="339" y="743"/>
                </a:cxn>
                <a:cxn ang="0">
                  <a:pos x="338" y="806"/>
                </a:cxn>
                <a:cxn ang="0">
                  <a:pos x="334" y="867"/>
                </a:cxn>
                <a:cxn ang="0">
                  <a:pos x="325" y="928"/>
                </a:cxn>
                <a:cxn ang="0">
                  <a:pos x="288" y="922"/>
                </a:cxn>
                <a:cxn ang="0">
                  <a:pos x="250" y="916"/>
                </a:cxn>
                <a:cxn ang="0">
                  <a:pos x="257" y="859"/>
                </a:cxn>
                <a:cxn ang="0">
                  <a:pos x="262" y="802"/>
                </a:cxn>
                <a:cxn ang="0">
                  <a:pos x="263" y="744"/>
                </a:cxn>
                <a:cxn ang="0">
                  <a:pos x="259" y="664"/>
                </a:cxn>
                <a:cxn ang="0">
                  <a:pos x="251" y="587"/>
                </a:cxn>
                <a:cxn ang="0">
                  <a:pos x="236" y="511"/>
                </a:cxn>
                <a:cxn ang="0">
                  <a:pos x="216" y="437"/>
                </a:cxn>
                <a:cxn ang="0">
                  <a:pos x="192" y="365"/>
                </a:cxn>
                <a:cxn ang="0">
                  <a:pos x="162" y="296"/>
                </a:cxn>
                <a:cxn ang="0">
                  <a:pos x="129" y="229"/>
                </a:cxn>
                <a:cxn ang="0">
                  <a:pos x="90" y="166"/>
                </a:cxn>
                <a:cxn ang="0">
                  <a:pos x="47" y="104"/>
                </a:cxn>
                <a:cxn ang="0">
                  <a:pos x="0" y="47"/>
                </a:cxn>
                <a:cxn ang="0">
                  <a:pos x="60" y="0"/>
                </a:cxn>
              </a:cxnLst>
              <a:rect l="0" t="0" r="r" b="b"/>
              <a:pathLst>
                <a:path w="339" h="928">
                  <a:moveTo>
                    <a:pt x="60" y="0"/>
                  </a:moveTo>
                  <a:lnTo>
                    <a:pt x="106" y="56"/>
                  </a:lnTo>
                  <a:lnTo>
                    <a:pt x="148" y="115"/>
                  </a:lnTo>
                  <a:lnTo>
                    <a:pt x="185" y="176"/>
                  </a:lnTo>
                  <a:lnTo>
                    <a:pt x="220" y="240"/>
                  </a:lnTo>
                  <a:lnTo>
                    <a:pt x="250" y="306"/>
                  </a:lnTo>
                  <a:lnTo>
                    <a:pt x="276" y="374"/>
                  </a:lnTo>
                  <a:lnTo>
                    <a:pt x="298" y="445"/>
                  </a:lnTo>
                  <a:lnTo>
                    <a:pt x="315" y="517"/>
                  </a:lnTo>
                  <a:lnTo>
                    <a:pt x="328" y="590"/>
                  </a:lnTo>
                  <a:lnTo>
                    <a:pt x="336" y="666"/>
                  </a:lnTo>
                  <a:lnTo>
                    <a:pt x="339" y="743"/>
                  </a:lnTo>
                  <a:lnTo>
                    <a:pt x="338" y="806"/>
                  </a:lnTo>
                  <a:lnTo>
                    <a:pt x="334" y="867"/>
                  </a:lnTo>
                  <a:lnTo>
                    <a:pt x="325" y="928"/>
                  </a:lnTo>
                  <a:lnTo>
                    <a:pt x="288" y="922"/>
                  </a:lnTo>
                  <a:lnTo>
                    <a:pt x="250" y="916"/>
                  </a:lnTo>
                  <a:lnTo>
                    <a:pt x="257" y="859"/>
                  </a:lnTo>
                  <a:lnTo>
                    <a:pt x="262" y="802"/>
                  </a:lnTo>
                  <a:lnTo>
                    <a:pt x="263" y="744"/>
                  </a:lnTo>
                  <a:lnTo>
                    <a:pt x="259" y="664"/>
                  </a:lnTo>
                  <a:lnTo>
                    <a:pt x="251" y="587"/>
                  </a:lnTo>
                  <a:lnTo>
                    <a:pt x="236" y="511"/>
                  </a:lnTo>
                  <a:lnTo>
                    <a:pt x="216" y="437"/>
                  </a:lnTo>
                  <a:lnTo>
                    <a:pt x="192" y="365"/>
                  </a:lnTo>
                  <a:lnTo>
                    <a:pt x="162" y="296"/>
                  </a:lnTo>
                  <a:lnTo>
                    <a:pt x="129" y="229"/>
                  </a:lnTo>
                  <a:lnTo>
                    <a:pt x="90" y="166"/>
                  </a:lnTo>
                  <a:lnTo>
                    <a:pt x="47" y="104"/>
                  </a:lnTo>
                  <a:lnTo>
                    <a:pt x="0" y="47"/>
                  </a:lnTo>
                  <a:lnTo>
                    <a:pt x="60" y="0"/>
                  </a:lnTo>
                  <a:close/>
                </a:path>
              </a:pathLst>
            </a:custGeom>
            <a:solidFill>
              <a:schemeClr val="bg1">
                <a:lumMod val="65000"/>
              </a:schemeClr>
            </a:solidFill>
            <a:ln w="0">
              <a:noFill/>
              <a:prstDash val="solid"/>
              <a:round/>
            </a:ln>
          </p:spPr>
          <p:txBody>
            <a:bodyPr vert="horz" wrap="square" lIns="91440" tIns="45720" rIns="91440" bIns="45720" numCol="1" anchor="t" anchorCtr="0" compatLnSpc="1"/>
            <a:lstStyle/>
            <a:p>
              <a:endParaRPr lang="en-US"/>
            </a:p>
          </p:txBody>
        </p:sp>
        <p:sp>
          <p:nvSpPr>
            <p:cNvPr id="13" name="Freeform 14"/>
            <p:cNvSpPr/>
            <p:nvPr/>
          </p:nvSpPr>
          <p:spPr bwMode="auto">
            <a:xfrm>
              <a:off x="4196873" y="2229674"/>
              <a:ext cx="1285875" cy="2690813"/>
            </a:xfrm>
            <a:custGeom>
              <a:avLst/>
              <a:gdLst/>
              <a:ahLst/>
              <a:cxnLst>
                <a:cxn ang="0">
                  <a:pos x="783" y="0"/>
                </a:cxn>
                <a:cxn ang="0">
                  <a:pos x="810" y="72"/>
                </a:cxn>
                <a:cxn ang="0">
                  <a:pos x="749" y="95"/>
                </a:cxn>
                <a:cxn ang="0">
                  <a:pos x="689" y="121"/>
                </a:cxn>
                <a:cxn ang="0">
                  <a:pos x="629" y="151"/>
                </a:cxn>
                <a:cxn ang="0">
                  <a:pos x="573" y="184"/>
                </a:cxn>
                <a:cxn ang="0">
                  <a:pos x="517" y="222"/>
                </a:cxn>
                <a:cxn ang="0">
                  <a:pos x="465" y="262"/>
                </a:cxn>
                <a:cxn ang="0">
                  <a:pos x="415" y="307"/>
                </a:cxn>
                <a:cxn ang="0">
                  <a:pos x="366" y="355"/>
                </a:cxn>
                <a:cxn ang="0">
                  <a:pos x="321" y="407"/>
                </a:cxn>
                <a:cxn ang="0">
                  <a:pos x="278" y="462"/>
                </a:cxn>
                <a:cxn ang="0">
                  <a:pos x="237" y="524"/>
                </a:cxn>
                <a:cxn ang="0">
                  <a:pos x="201" y="587"/>
                </a:cxn>
                <a:cxn ang="0">
                  <a:pos x="169" y="651"/>
                </a:cxn>
                <a:cxn ang="0">
                  <a:pos x="142" y="718"/>
                </a:cxn>
                <a:cxn ang="0">
                  <a:pos x="120" y="785"/>
                </a:cxn>
                <a:cxn ang="0">
                  <a:pos x="102" y="854"/>
                </a:cxn>
                <a:cxn ang="0">
                  <a:pos x="89" y="923"/>
                </a:cxn>
                <a:cxn ang="0">
                  <a:pos x="80" y="992"/>
                </a:cxn>
                <a:cxn ang="0">
                  <a:pos x="77" y="1062"/>
                </a:cxn>
                <a:cxn ang="0">
                  <a:pos x="78" y="1132"/>
                </a:cxn>
                <a:cxn ang="0">
                  <a:pos x="82" y="1200"/>
                </a:cxn>
                <a:cxn ang="0">
                  <a:pos x="91" y="1270"/>
                </a:cxn>
                <a:cxn ang="0">
                  <a:pos x="106" y="1337"/>
                </a:cxn>
                <a:cxn ang="0">
                  <a:pos x="124" y="1404"/>
                </a:cxn>
                <a:cxn ang="0">
                  <a:pos x="146" y="1470"/>
                </a:cxn>
                <a:cxn ang="0">
                  <a:pos x="172" y="1535"/>
                </a:cxn>
                <a:cxn ang="0">
                  <a:pos x="203" y="1597"/>
                </a:cxn>
                <a:cxn ang="0">
                  <a:pos x="239" y="1658"/>
                </a:cxn>
                <a:cxn ang="0">
                  <a:pos x="173" y="1695"/>
                </a:cxn>
                <a:cxn ang="0">
                  <a:pos x="138" y="1633"/>
                </a:cxn>
                <a:cxn ang="0">
                  <a:pos x="106" y="1570"/>
                </a:cxn>
                <a:cxn ang="0">
                  <a:pos x="79" y="1506"/>
                </a:cxn>
                <a:cxn ang="0">
                  <a:pos x="55" y="1439"/>
                </a:cxn>
                <a:cxn ang="0">
                  <a:pos x="36" y="1372"/>
                </a:cxn>
                <a:cxn ang="0">
                  <a:pos x="21" y="1302"/>
                </a:cxn>
                <a:cxn ang="0">
                  <a:pos x="9" y="1233"/>
                </a:cxn>
                <a:cxn ang="0">
                  <a:pos x="3" y="1164"/>
                </a:cxn>
                <a:cxn ang="0">
                  <a:pos x="0" y="1093"/>
                </a:cxn>
                <a:cxn ang="0">
                  <a:pos x="2" y="1022"/>
                </a:cxn>
                <a:cxn ang="0">
                  <a:pos x="8" y="952"/>
                </a:cxn>
                <a:cxn ang="0">
                  <a:pos x="18" y="882"/>
                </a:cxn>
                <a:cxn ang="0">
                  <a:pos x="34" y="813"/>
                </a:cxn>
                <a:cxn ang="0">
                  <a:pos x="53" y="743"/>
                </a:cxn>
                <a:cxn ang="0">
                  <a:pos x="77" y="676"/>
                </a:cxn>
                <a:cxn ang="0">
                  <a:pos x="105" y="608"/>
                </a:cxn>
                <a:cxn ang="0">
                  <a:pos x="138" y="544"/>
                </a:cxn>
                <a:cxn ang="0">
                  <a:pos x="175" y="479"/>
                </a:cxn>
                <a:cxn ang="0">
                  <a:pos x="217" y="417"/>
                </a:cxn>
                <a:cxn ang="0">
                  <a:pos x="263" y="358"/>
                </a:cxn>
                <a:cxn ang="0">
                  <a:pos x="311" y="303"/>
                </a:cxn>
                <a:cxn ang="0">
                  <a:pos x="362" y="252"/>
                </a:cxn>
                <a:cxn ang="0">
                  <a:pos x="415" y="205"/>
                </a:cxn>
                <a:cxn ang="0">
                  <a:pos x="472" y="161"/>
                </a:cxn>
                <a:cxn ang="0">
                  <a:pos x="531" y="121"/>
                </a:cxn>
                <a:cxn ang="0">
                  <a:pos x="591" y="84"/>
                </a:cxn>
                <a:cxn ang="0">
                  <a:pos x="654" y="52"/>
                </a:cxn>
                <a:cxn ang="0">
                  <a:pos x="718" y="24"/>
                </a:cxn>
                <a:cxn ang="0">
                  <a:pos x="783" y="0"/>
                </a:cxn>
              </a:cxnLst>
              <a:rect l="0" t="0" r="r" b="b"/>
              <a:pathLst>
                <a:path w="810" h="1695">
                  <a:moveTo>
                    <a:pt x="783" y="0"/>
                  </a:moveTo>
                  <a:lnTo>
                    <a:pt x="810" y="72"/>
                  </a:lnTo>
                  <a:lnTo>
                    <a:pt x="749" y="95"/>
                  </a:lnTo>
                  <a:lnTo>
                    <a:pt x="689" y="121"/>
                  </a:lnTo>
                  <a:lnTo>
                    <a:pt x="629" y="151"/>
                  </a:lnTo>
                  <a:lnTo>
                    <a:pt x="573" y="184"/>
                  </a:lnTo>
                  <a:lnTo>
                    <a:pt x="517" y="222"/>
                  </a:lnTo>
                  <a:lnTo>
                    <a:pt x="465" y="262"/>
                  </a:lnTo>
                  <a:lnTo>
                    <a:pt x="415" y="307"/>
                  </a:lnTo>
                  <a:lnTo>
                    <a:pt x="366" y="355"/>
                  </a:lnTo>
                  <a:lnTo>
                    <a:pt x="321" y="407"/>
                  </a:lnTo>
                  <a:lnTo>
                    <a:pt x="278" y="462"/>
                  </a:lnTo>
                  <a:lnTo>
                    <a:pt x="237" y="524"/>
                  </a:lnTo>
                  <a:lnTo>
                    <a:pt x="201" y="587"/>
                  </a:lnTo>
                  <a:lnTo>
                    <a:pt x="169" y="651"/>
                  </a:lnTo>
                  <a:lnTo>
                    <a:pt x="142" y="718"/>
                  </a:lnTo>
                  <a:lnTo>
                    <a:pt x="120" y="785"/>
                  </a:lnTo>
                  <a:lnTo>
                    <a:pt x="102" y="854"/>
                  </a:lnTo>
                  <a:lnTo>
                    <a:pt x="89" y="923"/>
                  </a:lnTo>
                  <a:lnTo>
                    <a:pt x="80" y="992"/>
                  </a:lnTo>
                  <a:lnTo>
                    <a:pt x="77" y="1062"/>
                  </a:lnTo>
                  <a:lnTo>
                    <a:pt x="78" y="1132"/>
                  </a:lnTo>
                  <a:lnTo>
                    <a:pt x="82" y="1200"/>
                  </a:lnTo>
                  <a:lnTo>
                    <a:pt x="91" y="1270"/>
                  </a:lnTo>
                  <a:lnTo>
                    <a:pt x="106" y="1337"/>
                  </a:lnTo>
                  <a:lnTo>
                    <a:pt x="124" y="1404"/>
                  </a:lnTo>
                  <a:lnTo>
                    <a:pt x="146" y="1470"/>
                  </a:lnTo>
                  <a:lnTo>
                    <a:pt x="172" y="1535"/>
                  </a:lnTo>
                  <a:lnTo>
                    <a:pt x="203" y="1597"/>
                  </a:lnTo>
                  <a:lnTo>
                    <a:pt x="239" y="1658"/>
                  </a:lnTo>
                  <a:lnTo>
                    <a:pt x="173" y="1695"/>
                  </a:lnTo>
                  <a:lnTo>
                    <a:pt x="138" y="1633"/>
                  </a:lnTo>
                  <a:lnTo>
                    <a:pt x="106" y="1570"/>
                  </a:lnTo>
                  <a:lnTo>
                    <a:pt x="79" y="1506"/>
                  </a:lnTo>
                  <a:lnTo>
                    <a:pt x="55" y="1439"/>
                  </a:lnTo>
                  <a:lnTo>
                    <a:pt x="36" y="1372"/>
                  </a:lnTo>
                  <a:lnTo>
                    <a:pt x="21" y="1302"/>
                  </a:lnTo>
                  <a:lnTo>
                    <a:pt x="9" y="1233"/>
                  </a:lnTo>
                  <a:lnTo>
                    <a:pt x="3" y="1164"/>
                  </a:lnTo>
                  <a:lnTo>
                    <a:pt x="0" y="1093"/>
                  </a:lnTo>
                  <a:lnTo>
                    <a:pt x="2" y="1022"/>
                  </a:lnTo>
                  <a:lnTo>
                    <a:pt x="8" y="952"/>
                  </a:lnTo>
                  <a:lnTo>
                    <a:pt x="18" y="882"/>
                  </a:lnTo>
                  <a:lnTo>
                    <a:pt x="34" y="813"/>
                  </a:lnTo>
                  <a:lnTo>
                    <a:pt x="53" y="743"/>
                  </a:lnTo>
                  <a:lnTo>
                    <a:pt x="77" y="676"/>
                  </a:lnTo>
                  <a:lnTo>
                    <a:pt x="105" y="608"/>
                  </a:lnTo>
                  <a:lnTo>
                    <a:pt x="138" y="544"/>
                  </a:lnTo>
                  <a:lnTo>
                    <a:pt x="175" y="479"/>
                  </a:lnTo>
                  <a:lnTo>
                    <a:pt x="217" y="417"/>
                  </a:lnTo>
                  <a:lnTo>
                    <a:pt x="263" y="358"/>
                  </a:lnTo>
                  <a:lnTo>
                    <a:pt x="311" y="303"/>
                  </a:lnTo>
                  <a:lnTo>
                    <a:pt x="362" y="252"/>
                  </a:lnTo>
                  <a:lnTo>
                    <a:pt x="415" y="205"/>
                  </a:lnTo>
                  <a:lnTo>
                    <a:pt x="472" y="161"/>
                  </a:lnTo>
                  <a:lnTo>
                    <a:pt x="531" y="121"/>
                  </a:lnTo>
                  <a:lnTo>
                    <a:pt x="591" y="84"/>
                  </a:lnTo>
                  <a:lnTo>
                    <a:pt x="654" y="52"/>
                  </a:lnTo>
                  <a:lnTo>
                    <a:pt x="718" y="24"/>
                  </a:lnTo>
                  <a:lnTo>
                    <a:pt x="783" y="0"/>
                  </a:lnTo>
                  <a:close/>
                </a:path>
              </a:pathLst>
            </a:custGeom>
            <a:solidFill>
              <a:schemeClr val="accent2">
                <a:lumMod val="50000"/>
              </a:schemeClr>
            </a:solidFill>
            <a:ln w="0">
              <a:noFill/>
              <a:prstDash val="solid"/>
              <a:round/>
            </a:ln>
          </p:spPr>
          <p:txBody>
            <a:bodyPr vert="horz" wrap="square" lIns="91440" tIns="45720" rIns="91440" bIns="45720" numCol="1" anchor="t" anchorCtr="0" compatLnSpc="1"/>
            <a:lstStyle/>
            <a:p>
              <a:endParaRPr lang="en-US"/>
            </a:p>
          </p:txBody>
        </p:sp>
        <p:sp>
          <p:nvSpPr>
            <p:cNvPr id="14" name="Freeform 15"/>
            <p:cNvSpPr/>
            <p:nvPr/>
          </p:nvSpPr>
          <p:spPr bwMode="auto">
            <a:xfrm>
              <a:off x="6771798" y="2115374"/>
              <a:ext cx="1258888" cy="2622550"/>
            </a:xfrm>
            <a:custGeom>
              <a:avLst/>
              <a:gdLst/>
              <a:ahLst/>
              <a:cxnLst>
                <a:cxn ang="0">
                  <a:pos x="38" y="0"/>
                </a:cxn>
                <a:cxn ang="0">
                  <a:pos x="107" y="33"/>
                </a:cxn>
                <a:cxn ang="0">
                  <a:pos x="173" y="70"/>
                </a:cxn>
                <a:cxn ang="0">
                  <a:pos x="237" y="111"/>
                </a:cxn>
                <a:cxn ang="0">
                  <a:pos x="298" y="155"/>
                </a:cxn>
                <a:cxn ang="0">
                  <a:pos x="356" y="203"/>
                </a:cxn>
                <a:cxn ang="0">
                  <a:pos x="412" y="254"/>
                </a:cxn>
                <a:cxn ang="0">
                  <a:pos x="464" y="308"/>
                </a:cxn>
                <a:cxn ang="0">
                  <a:pos x="513" y="366"/>
                </a:cxn>
                <a:cxn ang="0">
                  <a:pos x="559" y="426"/>
                </a:cxn>
                <a:cxn ang="0">
                  <a:pos x="601" y="489"/>
                </a:cxn>
                <a:cxn ang="0">
                  <a:pos x="639" y="555"/>
                </a:cxn>
                <a:cxn ang="0">
                  <a:pos x="674" y="623"/>
                </a:cxn>
                <a:cxn ang="0">
                  <a:pos x="705" y="694"/>
                </a:cxn>
                <a:cxn ang="0">
                  <a:pos x="730" y="767"/>
                </a:cxn>
                <a:cxn ang="0">
                  <a:pos x="752" y="842"/>
                </a:cxn>
                <a:cxn ang="0">
                  <a:pos x="770" y="919"/>
                </a:cxn>
                <a:cxn ang="0">
                  <a:pos x="782" y="998"/>
                </a:cxn>
                <a:cxn ang="0">
                  <a:pos x="790" y="1078"/>
                </a:cxn>
                <a:cxn ang="0">
                  <a:pos x="793" y="1165"/>
                </a:cxn>
                <a:cxn ang="0">
                  <a:pos x="790" y="1249"/>
                </a:cxn>
                <a:cxn ang="0">
                  <a:pos x="781" y="1333"/>
                </a:cxn>
                <a:cxn ang="0">
                  <a:pos x="768" y="1415"/>
                </a:cxn>
                <a:cxn ang="0">
                  <a:pos x="749" y="1497"/>
                </a:cxn>
                <a:cxn ang="0">
                  <a:pos x="724" y="1575"/>
                </a:cxn>
                <a:cxn ang="0">
                  <a:pos x="695" y="1652"/>
                </a:cxn>
                <a:cxn ang="0">
                  <a:pos x="627" y="1618"/>
                </a:cxn>
                <a:cxn ang="0">
                  <a:pos x="654" y="1547"/>
                </a:cxn>
                <a:cxn ang="0">
                  <a:pos x="676" y="1473"/>
                </a:cxn>
                <a:cxn ang="0">
                  <a:pos x="694" y="1398"/>
                </a:cxn>
                <a:cxn ang="0">
                  <a:pos x="707" y="1321"/>
                </a:cxn>
                <a:cxn ang="0">
                  <a:pos x="715" y="1243"/>
                </a:cxn>
                <a:cxn ang="0">
                  <a:pos x="718" y="1164"/>
                </a:cxn>
                <a:cxn ang="0">
                  <a:pos x="715" y="1083"/>
                </a:cxn>
                <a:cxn ang="0">
                  <a:pos x="707" y="1002"/>
                </a:cxn>
                <a:cxn ang="0">
                  <a:pos x="694" y="924"/>
                </a:cxn>
                <a:cxn ang="0">
                  <a:pos x="676" y="846"/>
                </a:cxn>
                <a:cxn ang="0">
                  <a:pos x="653" y="773"/>
                </a:cxn>
                <a:cxn ang="0">
                  <a:pos x="625" y="700"/>
                </a:cxn>
                <a:cxn ang="0">
                  <a:pos x="593" y="629"/>
                </a:cxn>
                <a:cxn ang="0">
                  <a:pos x="556" y="563"/>
                </a:cxn>
                <a:cxn ang="0">
                  <a:pos x="516" y="498"/>
                </a:cxn>
                <a:cxn ang="0">
                  <a:pos x="472" y="436"/>
                </a:cxn>
                <a:cxn ang="0">
                  <a:pos x="424" y="378"/>
                </a:cxn>
                <a:cxn ang="0">
                  <a:pos x="372" y="322"/>
                </a:cxn>
                <a:cxn ang="0">
                  <a:pos x="318" y="270"/>
                </a:cxn>
                <a:cxn ang="0">
                  <a:pos x="260" y="222"/>
                </a:cxn>
                <a:cxn ang="0">
                  <a:pos x="199" y="177"/>
                </a:cxn>
                <a:cxn ang="0">
                  <a:pos x="135" y="136"/>
                </a:cxn>
                <a:cxn ang="0">
                  <a:pos x="69" y="100"/>
                </a:cxn>
                <a:cxn ang="0">
                  <a:pos x="0" y="67"/>
                </a:cxn>
                <a:cxn ang="0">
                  <a:pos x="38" y="0"/>
                </a:cxn>
              </a:cxnLst>
              <a:rect l="0" t="0" r="r" b="b"/>
              <a:pathLst>
                <a:path w="793" h="1652">
                  <a:moveTo>
                    <a:pt x="38" y="0"/>
                  </a:moveTo>
                  <a:lnTo>
                    <a:pt x="107" y="33"/>
                  </a:lnTo>
                  <a:lnTo>
                    <a:pt x="173" y="70"/>
                  </a:lnTo>
                  <a:lnTo>
                    <a:pt x="237" y="111"/>
                  </a:lnTo>
                  <a:lnTo>
                    <a:pt x="298" y="155"/>
                  </a:lnTo>
                  <a:lnTo>
                    <a:pt x="356" y="203"/>
                  </a:lnTo>
                  <a:lnTo>
                    <a:pt x="412" y="254"/>
                  </a:lnTo>
                  <a:lnTo>
                    <a:pt x="464" y="308"/>
                  </a:lnTo>
                  <a:lnTo>
                    <a:pt x="513" y="366"/>
                  </a:lnTo>
                  <a:lnTo>
                    <a:pt x="559" y="426"/>
                  </a:lnTo>
                  <a:lnTo>
                    <a:pt x="601" y="489"/>
                  </a:lnTo>
                  <a:lnTo>
                    <a:pt x="639" y="555"/>
                  </a:lnTo>
                  <a:lnTo>
                    <a:pt x="674" y="623"/>
                  </a:lnTo>
                  <a:lnTo>
                    <a:pt x="705" y="694"/>
                  </a:lnTo>
                  <a:lnTo>
                    <a:pt x="730" y="767"/>
                  </a:lnTo>
                  <a:lnTo>
                    <a:pt x="752" y="842"/>
                  </a:lnTo>
                  <a:lnTo>
                    <a:pt x="770" y="919"/>
                  </a:lnTo>
                  <a:lnTo>
                    <a:pt x="782" y="998"/>
                  </a:lnTo>
                  <a:lnTo>
                    <a:pt x="790" y="1078"/>
                  </a:lnTo>
                  <a:lnTo>
                    <a:pt x="793" y="1165"/>
                  </a:lnTo>
                  <a:lnTo>
                    <a:pt x="790" y="1249"/>
                  </a:lnTo>
                  <a:lnTo>
                    <a:pt x="781" y="1333"/>
                  </a:lnTo>
                  <a:lnTo>
                    <a:pt x="768" y="1415"/>
                  </a:lnTo>
                  <a:lnTo>
                    <a:pt x="749" y="1497"/>
                  </a:lnTo>
                  <a:lnTo>
                    <a:pt x="724" y="1575"/>
                  </a:lnTo>
                  <a:lnTo>
                    <a:pt x="695" y="1652"/>
                  </a:lnTo>
                  <a:lnTo>
                    <a:pt x="627" y="1618"/>
                  </a:lnTo>
                  <a:lnTo>
                    <a:pt x="654" y="1547"/>
                  </a:lnTo>
                  <a:lnTo>
                    <a:pt x="676" y="1473"/>
                  </a:lnTo>
                  <a:lnTo>
                    <a:pt x="694" y="1398"/>
                  </a:lnTo>
                  <a:lnTo>
                    <a:pt x="707" y="1321"/>
                  </a:lnTo>
                  <a:lnTo>
                    <a:pt x="715" y="1243"/>
                  </a:lnTo>
                  <a:lnTo>
                    <a:pt x="718" y="1164"/>
                  </a:lnTo>
                  <a:lnTo>
                    <a:pt x="715" y="1083"/>
                  </a:lnTo>
                  <a:lnTo>
                    <a:pt x="707" y="1002"/>
                  </a:lnTo>
                  <a:lnTo>
                    <a:pt x="694" y="924"/>
                  </a:lnTo>
                  <a:lnTo>
                    <a:pt x="676" y="846"/>
                  </a:lnTo>
                  <a:lnTo>
                    <a:pt x="653" y="773"/>
                  </a:lnTo>
                  <a:lnTo>
                    <a:pt x="625" y="700"/>
                  </a:lnTo>
                  <a:lnTo>
                    <a:pt x="593" y="629"/>
                  </a:lnTo>
                  <a:lnTo>
                    <a:pt x="556" y="563"/>
                  </a:lnTo>
                  <a:lnTo>
                    <a:pt x="516" y="498"/>
                  </a:lnTo>
                  <a:lnTo>
                    <a:pt x="472" y="436"/>
                  </a:lnTo>
                  <a:lnTo>
                    <a:pt x="424" y="378"/>
                  </a:lnTo>
                  <a:lnTo>
                    <a:pt x="372" y="322"/>
                  </a:lnTo>
                  <a:lnTo>
                    <a:pt x="318" y="270"/>
                  </a:lnTo>
                  <a:lnTo>
                    <a:pt x="260" y="222"/>
                  </a:lnTo>
                  <a:lnTo>
                    <a:pt x="199" y="177"/>
                  </a:lnTo>
                  <a:lnTo>
                    <a:pt x="135" y="136"/>
                  </a:lnTo>
                  <a:lnTo>
                    <a:pt x="69" y="100"/>
                  </a:lnTo>
                  <a:lnTo>
                    <a:pt x="0" y="67"/>
                  </a:lnTo>
                  <a:lnTo>
                    <a:pt x="38"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endParaRPr lang="en-US"/>
            </a:p>
          </p:txBody>
        </p:sp>
        <p:sp>
          <p:nvSpPr>
            <p:cNvPr id="15" name="Freeform 16"/>
            <p:cNvSpPr/>
            <p:nvPr/>
          </p:nvSpPr>
          <p:spPr bwMode="auto">
            <a:xfrm>
              <a:off x="4025423" y="2380487"/>
              <a:ext cx="820738" cy="1306513"/>
            </a:xfrm>
            <a:custGeom>
              <a:avLst/>
              <a:gdLst/>
              <a:ahLst/>
              <a:cxnLst>
                <a:cxn ang="0">
                  <a:pos x="465" y="0"/>
                </a:cxn>
                <a:cxn ang="0">
                  <a:pos x="517" y="57"/>
                </a:cxn>
                <a:cxn ang="0">
                  <a:pos x="459" y="106"/>
                </a:cxn>
                <a:cxn ang="0">
                  <a:pos x="403" y="159"/>
                </a:cxn>
                <a:cxn ang="0">
                  <a:pos x="352" y="214"/>
                </a:cxn>
                <a:cxn ang="0">
                  <a:pos x="305" y="274"/>
                </a:cxn>
                <a:cxn ang="0">
                  <a:pos x="261" y="335"/>
                </a:cxn>
                <a:cxn ang="0">
                  <a:pos x="222" y="399"/>
                </a:cxn>
                <a:cxn ang="0">
                  <a:pos x="187" y="465"/>
                </a:cxn>
                <a:cxn ang="0">
                  <a:pos x="156" y="534"/>
                </a:cxn>
                <a:cxn ang="0">
                  <a:pos x="129" y="604"/>
                </a:cxn>
                <a:cxn ang="0">
                  <a:pos x="106" y="675"/>
                </a:cxn>
                <a:cxn ang="0">
                  <a:pos x="89" y="749"/>
                </a:cxn>
                <a:cxn ang="0">
                  <a:pos x="75" y="823"/>
                </a:cxn>
                <a:cxn ang="0">
                  <a:pos x="0" y="813"/>
                </a:cxn>
                <a:cxn ang="0">
                  <a:pos x="13" y="741"/>
                </a:cxn>
                <a:cxn ang="0">
                  <a:pos x="30" y="669"/>
                </a:cxn>
                <a:cxn ang="0">
                  <a:pos x="51" y="598"/>
                </a:cxn>
                <a:cxn ang="0">
                  <a:pos x="75" y="529"/>
                </a:cxn>
                <a:cxn ang="0">
                  <a:pos x="105" y="461"/>
                </a:cxn>
                <a:cxn ang="0">
                  <a:pos x="137" y="396"/>
                </a:cxn>
                <a:cxn ang="0">
                  <a:pos x="173" y="332"/>
                </a:cxn>
                <a:cxn ang="0">
                  <a:pos x="213" y="270"/>
                </a:cxn>
                <a:cxn ang="0">
                  <a:pos x="257" y="211"/>
                </a:cxn>
                <a:cxn ang="0">
                  <a:pos x="304" y="154"/>
                </a:cxn>
                <a:cxn ang="0">
                  <a:pos x="354" y="99"/>
                </a:cxn>
                <a:cxn ang="0">
                  <a:pos x="408" y="48"/>
                </a:cxn>
                <a:cxn ang="0">
                  <a:pos x="465" y="0"/>
                </a:cxn>
              </a:cxnLst>
              <a:rect l="0" t="0" r="r" b="b"/>
              <a:pathLst>
                <a:path w="517" h="823">
                  <a:moveTo>
                    <a:pt x="465" y="0"/>
                  </a:moveTo>
                  <a:lnTo>
                    <a:pt x="517" y="57"/>
                  </a:lnTo>
                  <a:lnTo>
                    <a:pt x="459" y="106"/>
                  </a:lnTo>
                  <a:lnTo>
                    <a:pt x="403" y="159"/>
                  </a:lnTo>
                  <a:lnTo>
                    <a:pt x="352" y="214"/>
                  </a:lnTo>
                  <a:lnTo>
                    <a:pt x="305" y="274"/>
                  </a:lnTo>
                  <a:lnTo>
                    <a:pt x="261" y="335"/>
                  </a:lnTo>
                  <a:lnTo>
                    <a:pt x="222" y="399"/>
                  </a:lnTo>
                  <a:lnTo>
                    <a:pt x="187" y="465"/>
                  </a:lnTo>
                  <a:lnTo>
                    <a:pt x="156" y="534"/>
                  </a:lnTo>
                  <a:lnTo>
                    <a:pt x="129" y="604"/>
                  </a:lnTo>
                  <a:lnTo>
                    <a:pt x="106" y="675"/>
                  </a:lnTo>
                  <a:lnTo>
                    <a:pt x="89" y="749"/>
                  </a:lnTo>
                  <a:lnTo>
                    <a:pt x="75" y="823"/>
                  </a:lnTo>
                  <a:lnTo>
                    <a:pt x="0" y="813"/>
                  </a:lnTo>
                  <a:lnTo>
                    <a:pt x="13" y="741"/>
                  </a:lnTo>
                  <a:lnTo>
                    <a:pt x="30" y="669"/>
                  </a:lnTo>
                  <a:lnTo>
                    <a:pt x="51" y="598"/>
                  </a:lnTo>
                  <a:lnTo>
                    <a:pt x="75" y="529"/>
                  </a:lnTo>
                  <a:lnTo>
                    <a:pt x="105" y="461"/>
                  </a:lnTo>
                  <a:lnTo>
                    <a:pt x="137" y="396"/>
                  </a:lnTo>
                  <a:lnTo>
                    <a:pt x="173" y="332"/>
                  </a:lnTo>
                  <a:lnTo>
                    <a:pt x="213" y="270"/>
                  </a:lnTo>
                  <a:lnTo>
                    <a:pt x="257" y="211"/>
                  </a:lnTo>
                  <a:lnTo>
                    <a:pt x="304" y="154"/>
                  </a:lnTo>
                  <a:lnTo>
                    <a:pt x="354" y="99"/>
                  </a:lnTo>
                  <a:lnTo>
                    <a:pt x="408" y="48"/>
                  </a:lnTo>
                  <a:lnTo>
                    <a:pt x="465" y="0"/>
                  </a:lnTo>
                  <a:close/>
                </a:path>
              </a:pathLst>
            </a:custGeom>
            <a:solidFill>
              <a:schemeClr val="accent6">
                <a:lumMod val="75000"/>
              </a:schemeClr>
            </a:solidFill>
            <a:ln w="0">
              <a:noFill/>
              <a:prstDash val="solid"/>
              <a:round/>
            </a:ln>
          </p:spPr>
          <p:txBody>
            <a:bodyPr vert="horz" wrap="square" lIns="91440" tIns="45720" rIns="91440" bIns="45720" numCol="1" anchor="t" anchorCtr="0" compatLnSpc="1"/>
            <a:lstStyle/>
            <a:p>
              <a:endParaRPr lang="en-US"/>
            </a:p>
          </p:txBody>
        </p:sp>
        <p:sp>
          <p:nvSpPr>
            <p:cNvPr id="16" name="Freeform 17"/>
            <p:cNvSpPr/>
            <p:nvPr/>
          </p:nvSpPr>
          <p:spPr bwMode="auto">
            <a:xfrm>
              <a:off x="4004786" y="3793362"/>
              <a:ext cx="1098550" cy="1930400"/>
            </a:xfrm>
            <a:custGeom>
              <a:avLst/>
              <a:gdLst/>
              <a:ahLst/>
              <a:cxnLst>
                <a:cxn ang="0">
                  <a:pos x="4" y="0"/>
                </a:cxn>
                <a:cxn ang="0">
                  <a:pos x="42" y="2"/>
                </a:cxn>
                <a:cxn ang="0">
                  <a:pos x="80" y="5"/>
                </a:cxn>
                <a:cxn ang="0">
                  <a:pos x="76" y="81"/>
                </a:cxn>
                <a:cxn ang="0">
                  <a:pos x="77" y="159"/>
                </a:cxn>
                <a:cxn ang="0">
                  <a:pos x="83" y="236"/>
                </a:cxn>
                <a:cxn ang="0">
                  <a:pos x="94" y="314"/>
                </a:cxn>
                <a:cxn ang="0">
                  <a:pos x="110" y="391"/>
                </a:cxn>
                <a:cxn ang="0">
                  <a:pos x="132" y="468"/>
                </a:cxn>
                <a:cxn ang="0">
                  <a:pos x="160" y="544"/>
                </a:cxn>
                <a:cxn ang="0">
                  <a:pos x="190" y="616"/>
                </a:cxn>
                <a:cxn ang="0">
                  <a:pos x="226" y="684"/>
                </a:cxn>
                <a:cxn ang="0">
                  <a:pos x="265" y="750"/>
                </a:cxn>
                <a:cxn ang="0">
                  <a:pos x="308" y="812"/>
                </a:cxn>
                <a:cxn ang="0">
                  <a:pos x="353" y="870"/>
                </a:cxn>
                <a:cxn ang="0">
                  <a:pos x="404" y="926"/>
                </a:cxn>
                <a:cxn ang="0">
                  <a:pos x="455" y="978"/>
                </a:cxn>
                <a:cxn ang="0">
                  <a:pos x="511" y="1026"/>
                </a:cxn>
                <a:cxn ang="0">
                  <a:pos x="569" y="1071"/>
                </a:cxn>
                <a:cxn ang="0">
                  <a:pos x="629" y="1112"/>
                </a:cxn>
                <a:cxn ang="0">
                  <a:pos x="692" y="1149"/>
                </a:cxn>
                <a:cxn ang="0">
                  <a:pos x="656" y="1216"/>
                </a:cxn>
                <a:cxn ang="0">
                  <a:pos x="595" y="1180"/>
                </a:cxn>
                <a:cxn ang="0">
                  <a:pos x="535" y="1141"/>
                </a:cxn>
                <a:cxn ang="0">
                  <a:pos x="478" y="1098"/>
                </a:cxn>
                <a:cxn ang="0">
                  <a:pos x="423" y="1051"/>
                </a:cxn>
                <a:cxn ang="0">
                  <a:pos x="371" y="1002"/>
                </a:cxn>
                <a:cxn ang="0">
                  <a:pos x="321" y="949"/>
                </a:cxn>
                <a:cxn ang="0">
                  <a:pos x="274" y="894"/>
                </a:cxn>
                <a:cxn ang="0">
                  <a:pos x="231" y="835"/>
                </a:cxn>
                <a:cxn ang="0">
                  <a:pos x="190" y="774"/>
                </a:cxn>
                <a:cxn ang="0">
                  <a:pos x="153" y="709"/>
                </a:cxn>
                <a:cxn ang="0">
                  <a:pos x="119" y="643"/>
                </a:cxn>
                <a:cxn ang="0">
                  <a:pos x="89" y="573"/>
                </a:cxn>
                <a:cxn ang="0">
                  <a:pos x="60" y="492"/>
                </a:cxn>
                <a:cxn ang="0">
                  <a:pos x="37" y="410"/>
                </a:cxn>
                <a:cxn ang="0">
                  <a:pos x="19" y="328"/>
                </a:cxn>
                <a:cxn ang="0">
                  <a:pos x="7" y="245"/>
                </a:cxn>
                <a:cxn ang="0">
                  <a:pos x="1" y="163"/>
                </a:cxn>
                <a:cxn ang="0">
                  <a:pos x="0" y="81"/>
                </a:cxn>
                <a:cxn ang="0">
                  <a:pos x="4" y="0"/>
                </a:cxn>
              </a:cxnLst>
              <a:rect l="0" t="0" r="r" b="b"/>
              <a:pathLst>
                <a:path w="692" h="1216">
                  <a:moveTo>
                    <a:pt x="4" y="0"/>
                  </a:moveTo>
                  <a:lnTo>
                    <a:pt x="42" y="2"/>
                  </a:lnTo>
                  <a:lnTo>
                    <a:pt x="80" y="5"/>
                  </a:lnTo>
                  <a:lnTo>
                    <a:pt x="76" y="81"/>
                  </a:lnTo>
                  <a:lnTo>
                    <a:pt x="77" y="159"/>
                  </a:lnTo>
                  <a:lnTo>
                    <a:pt x="83" y="236"/>
                  </a:lnTo>
                  <a:lnTo>
                    <a:pt x="94" y="314"/>
                  </a:lnTo>
                  <a:lnTo>
                    <a:pt x="110" y="391"/>
                  </a:lnTo>
                  <a:lnTo>
                    <a:pt x="132" y="468"/>
                  </a:lnTo>
                  <a:lnTo>
                    <a:pt x="160" y="544"/>
                  </a:lnTo>
                  <a:lnTo>
                    <a:pt x="190" y="616"/>
                  </a:lnTo>
                  <a:lnTo>
                    <a:pt x="226" y="684"/>
                  </a:lnTo>
                  <a:lnTo>
                    <a:pt x="265" y="750"/>
                  </a:lnTo>
                  <a:lnTo>
                    <a:pt x="308" y="812"/>
                  </a:lnTo>
                  <a:lnTo>
                    <a:pt x="353" y="870"/>
                  </a:lnTo>
                  <a:lnTo>
                    <a:pt x="404" y="926"/>
                  </a:lnTo>
                  <a:lnTo>
                    <a:pt x="455" y="978"/>
                  </a:lnTo>
                  <a:lnTo>
                    <a:pt x="511" y="1026"/>
                  </a:lnTo>
                  <a:lnTo>
                    <a:pt x="569" y="1071"/>
                  </a:lnTo>
                  <a:lnTo>
                    <a:pt x="629" y="1112"/>
                  </a:lnTo>
                  <a:lnTo>
                    <a:pt x="692" y="1149"/>
                  </a:lnTo>
                  <a:lnTo>
                    <a:pt x="656" y="1216"/>
                  </a:lnTo>
                  <a:lnTo>
                    <a:pt x="595" y="1180"/>
                  </a:lnTo>
                  <a:lnTo>
                    <a:pt x="535" y="1141"/>
                  </a:lnTo>
                  <a:lnTo>
                    <a:pt x="478" y="1098"/>
                  </a:lnTo>
                  <a:lnTo>
                    <a:pt x="423" y="1051"/>
                  </a:lnTo>
                  <a:lnTo>
                    <a:pt x="371" y="1002"/>
                  </a:lnTo>
                  <a:lnTo>
                    <a:pt x="321" y="949"/>
                  </a:lnTo>
                  <a:lnTo>
                    <a:pt x="274" y="894"/>
                  </a:lnTo>
                  <a:lnTo>
                    <a:pt x="231" y="835"/>
                  </a:lnTo>
                  <a:lnTo>
                    <a:pt x="190" y="774"/>
                  </a:lnTo>
                  <a:lnTo>
                    <a:pt x="153" y="709"/>
                  </a:lnTo>
                  <a:lnTo>
                    <a:pt x="119" y="643"/>
                  </a:lnTo>
                  <a:lnTo>
                    <a:pt x="89" y="573"/>
                  </a:lnTo>
                  <a:lnTo>
                    <a:pt x="60" y="492"/>
                  </a:lnTo>
                  <a:lnTo>
                    <a:pt x="37" y="410"/>
                  </a:lnTo>
                  <a:lnTo>
                    <a:pt x="19" y="328"/>
                  </a:lnTo>
                  <a:lnTo>
                    <a:pt x="7" y="245"/>
                  </a:lnTo>
                  <a:lnTo>
                    <a:pt x="1" y="163"/>
                  </a:lnTo>
                  <a:lnTo>
                    <a:pt x="0" y="81"/>
                  </a:lnTo>
                  <a:lnTo>
                    <a:pt x="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a:p>
          </p:txBody>
        </p:sp>
        <p:sp>
          <p:nvSpPr>
            <p:cNvPr id="17" name="Freeform 18"/>
            <p:cNvSpPr/>
            <p:nvPr/>
          </p:nvSpPr>
          <p:spPr bwMode="auto">
            <a:xfrm>
              <a:off x="7689373" y="2945637"/>
              <a:ext cx="520700" cy="2311400"/>
            </a:xfrm>
            <a:custGeom>
              <a:avLst/>
              <a:gdLst/>
              <a:ahLst/>
              <a:cxnLst>
                <a:cxn ang="0">
                  <a:pos x="172" y="0"/>
                </a:cxn>
                <a:cxn ang="0">
                  <a:pos x="208" y="73"/>
                </a:cxn>
                <a:cxn ang="0">
                  <a:pos x="239" y="148"/>
                </a:cxn>
                <a:cxn ang="0">
                  <a:pos x="265" y="225"/>
                </a:cxn>
                <a:cxn ang="0">
                  <a:pos x="287" y="304"/>
                </a:cxn>
                <a:cxn ang="0">
                  <a:pos x="305" y="385"/>
                </a:cxn>
                <a:cxn ang="0">
                  <a:pos x="318" y="468"/>
                </a:cxn>
                <a:cxn ang="0">
                  <a:pos x="325" y="552"/>
                </a:cxn>
                <a:cxn ang="0">
                  <a:pos x="328" y="638"/>
                </a:cxn>
                <a:cxn ang="0">
                  <a:pos x="325" y="721"/>
                </a:cxn>
                <a:cxn ang="0">
                  <a:pos x="318" y="802"/>
                </a:cxn>
                <a:cxn ang="0">
                  <a:pos x="306" y="882"/>
                </a:cxn>
                <a:cxn ang="0">
                  <a:pos x="290" y="961"/>
                </a:cxn>
                <a:cxn ang="0">
                  <a:pos x="270" y="1038"/>
                </a:cxn>
                <a:cxn ang="0">
                  <a:pos x="244" y="1113"/>
                </a:cxn>
                <a:cxn ang="0">
                  <a:pos x="215" y="1186"/>
                </a:cxn>
                <a:cxn ang="0">
                  <a:pos x="182" y="1257"/>
                </a:cxn>
                <a:cxn ang="0">
                  <a:pos x="145" y="1326"/>
                </a:cxn>
                <a:cxn ang="0">
                  <a:pos x="105" y="1392"/>
                </a:cxn>
                <a:cxn ang="0">
                  <a:pos x="60" y="1456"/>
                </a:cxn>
                <a:cxn ang="0">
                  <a:pos x="0" y="1409"/>
                </a:cxn>
                <a:cxn ang="0">
                  <a:pos x="46" y="1343"/>
                </a:cxn>
                <a:cxn ang="0">
                  <a:pos x="88" y="1274"/>
                </a:cxn>
                <a:cxn ang="0">
                  <a:pos x="124" y="1202"/>
                </a:cxn>
                <a:cxn ang="0">
                  <a:pos x="157" y="1128"/>
                </a:cxn>
                <a:cxn ang="0">
                  <a:pos x="185" y="1051"/>
                </a:cxn>
                <a:cxn ang="0">
                  <a:pos x="209" y="972"/>
                </a:cxn>
                <a:cxn ang="0">
                  <a:pos x="227" y="891"/>
                </a:cxn>
                <a:cxn ang="0">
                  <a:pos x="241" y="809"/>
                </a:cxn>
                <a:cxn ang="0">
                  <a:pos x="249" y="724"/>
                </a:cxn>
                <a:cxn ang="0">
                  <a:pos x="252" y="638"/>
                </a:cxn>
                <a:cxn ang="0">
                  <a:pos x="249" y="558"/>
                </a:cxn>
                <a:cxn ang="0">
                  <a:pos x="243" y="478"/>
                </a:cxn>
                <a:cxn ang="0">
                  <a:pos x="231" y="401"/>
                </a:cxn>
                <a:cxn ang="0">
                  <a:pos x="214" y="325"/>
                </a:cxn>
                <a:cxn ang="0">
                  <a:pos x="193" y="250"/>
                </a:cxn>
                <a:cxn ang="0">
                  <a:pos x="169" y="178"/>
                </a:cxn>
                <a:cxn ang="0">
                  <a:pos x="140" y="107"/>
                </a:cxn>
                <a:cxn ang="0">
                  <a:pos x="107" y="39"/>
                </a:cxn>
                <a:cxn ang="0">
                  <a:pos x="172" y="0"/>
                </a:cxn>
              </a:cxnLst>
              <a:rect l="0" t="0" r="r" b="b"/>
              <a:pathLst>
                <a:path w="328" h="1456">
                  <a:moveTo>
                    <a:pt x="172" y="0"/>
                  </a:moveTo>
                  <a:lnTo>
                    <a:pt x="208" y="73"/>
                  </a:lnTo>
                  <a:lnTo>
                    <a:pt x="239" y="148"/>
                  </a:lnTo>
                  <a:lnTo>
                    <a:pt x="265" y="225"/>
                  </a:lnTo>
                  <a:lnTo>
                    <a:pt x="287" y="304"/>
                  </a:lnTo>
                  <a:lnTo>
                    <a:pt x="305" y="385"/>
                  </a:lnTo>
                  <a:lnTo>
                    <a:pt x="318" y="468"/>
                  </a:lnTo>
                  <a:lnTo>
                    <a:pt x="325" y="552"/>
                  </a:lnTo>
                  <a:lnTo>
                    <a:pt x="328" y="638"/>
                  </a:lnTo>
                  <a:lnTo>
                    <a:pt x="325" y="721"/>
                  </a:lnTo>
                  <a:lnTo>
                    <a:pt x="318" y="802"/>
                  </a:lnTo>
                  <a:lnTo>
                    <a:pt x="306" y="882"/>
                  </a:lnTo>
                  <a:lnTo>
                    <a:pt x="290" y="961"/>
                  </a:lnTo>
                  <a:lnTo>
                    <a:pt x="270" y="1038"/>
                  </a:lnTo>
                  <a:lnTo>
                    <a:pt x="244" y="1113"/>
                  </a:lnTo>
                  <a:lnTo>
                    <a:pt x="215" y="1186"/>
                  </a:lnTo>
                  <a:lnTo>
                    <a:pt x="182" y="1257"/>
                  </a:lnTo>
                  <a:lnTo>
                    <a:pt x="145" y="1326"/>
                  </a:lnTo>
                  <a:lnTo>
                    <a:pt x="105" y="1392"/>
                  </a:lnTo>
                  <a:lnTo>
                    <a:pt x="60" y="1456"/>
                  </a:lnTo>
                  <a:lnTo>
                    <a:pt x="0" y="1409"/>
                  </a:lnTo>
                  <a:lnTo>
                    <a:pt x="46" y="1343"/>
                  </a:lnTo>
                  <a:lnTo>
                    <a:pt x="88" y="1274"/>
                  </a:lnTo>
                  <a:lnTo>
                    <a:pt x="124" y="1202"/>
                  </a:lnTo>
                  <a:lnTo>
                    <a:pt x="157" y="1128"/>
                  </a:lnTo>
                  <a:lnTo>
                    <a:pt x="185" y="1051"/>
                  </a:lnTo>
                  <a:lnTo>
                    <a:pt x="209" y="972"/>
                  </a:lnTo>
                  <a:lnTo>
                    <a:pt x="227" y="891"/>
                  </a:lnTo>
                  <a:lnTo>
                    <a:pt x="241" y="809"/>
                  </a:lnTo>
                  <a:lnTo>
                    <a:pt x="249" y="724"/>
                  </a:lnTo>
                  <a:lnTo>
                    <a:pt x="252" y="638"/>
                  </a:lnTo>
                  <a:lnTo>
                    <a:pt x="249" y="558"/>
                  </a:lnTo>
                  <a:lnTo>
                    <a:pt x="243" y="478"/>
                  </a:lnTo>
                  <a:lnTo>
                    <a:pt x="231" y="401"/>
                  </a:lnTo>
                  <a:lnTo>
                    <a:pt x="214" y="325"/>
                  </a:lnTo>
                  <a:lnTo>
                    <a:pt x="193" y="250"/>
                  </a:lnTo>
                  <a:lnTo>
                    <a:pt x="169" y="178"/>
                  </a:lnTo>
                  <a:lnTo>
                    <a:pt x="140" y="107"/>
                  </a:lnTo>
                  <a:lnTo>
                    <a:pt x="107" y="39"/>
                  </a:lnTo>
                  <a:lnTo>
                    <a:pt x="172"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endParaRPr lang="en-US"/>
            </a:p>
          </p:txBody>
        </p:sp>
        <p:sp>
          <p:nvSpPr>
            <p:cNvPr id="18" name="Freeform 19"/>
            <p:cNvSpPr/>
            <p:nvPr/>
          </p:nvSpPr>
          <p:spPr bwMode="auto">
            <a:xfrm>
              <a:off x="3825398" y="2089974"/>
              <a:ext cx="1111250" cy="2668588"/>
            </a:xfrm>
            <a:custGeom>
              <a:avLst/>
              <a:gdLst/>
              <a:ahLst/>
              <a:cxnLst>
                <a:cxn ang="0">
                  <a:pos x="657" y="0"/>
                </a:cxn>
                <a:cxn ang="0">
                  <a:pos x="700" y="63"/>
                </a:cxn>
                <a:cxn ang="0">
                  <a:pos x="634" y="106"/>
                </a:cxn>
                <a:cxn ang="0">
                  <a:pos x="571" y="154"/>
                </a:cxn>
                <a:cxn ang="0">
                  <a:pos x="511" y="204"/>
                </a:cxn>
                <a:cxn ang="0">
                  <a:pos x="454" y="259"/>
                </a:cxn>
                <a:cxn ang="0">
                  <a:pos x="401" y="316"/>
                </a:cxn>
                <a:cxn ang="0">
                  <a:pos x="351" y="376"/>
                </a:cxn>
                <a:cxn ang="0">
                  <a:pos x="304" y="440"/>
                </a:cxn>
                <a:cxn ang="0">
                  <a:pos x="262" y="506"/>
                </a:cxn>
                <a:cxn ang="0">
                  <a:pos x="223" y="575"/>
                </a:cxn>
                <a:cxn ang="0">
                  <a:pos x="190" y="645"/>
                </a:cxn>
                <a:cxn ang="0">
                  <a:pos x="160" y="718"/>
                </a:cxn>
                <a:cxn ang="0">
                  <a:pos x="134" y="794"/>
                </a:cxn>
                <a:cxn ang="0">
                  <a:pos x="112" y="871"/>
                </a:cxn>
                <a:cxn ang="0">
                  <a:pos x="96" y="949"/>
                </a:cxn>
                <a:cxn ang="0">
                  <a:pos x="84" y="1028"/>
                </a:cxn>
                <a:cxn ang="0">
                  <a:pos x="78" y="1110"/>
                </a:cxn>
                <a:cxn ang="0">
                  <a:pos x="76" y="1192"/>
                </a:cxn>
                <a:cxn ang="0">
                  <a:pos x="79" y="1274"/>
                </a:cxn>
                <a:cxn ang="0">
                  <a:pos x="89" y="1358"/>
                </a:cxn>
                <a:cxn ang="0">
                  <a:pos x="101" y="1432"/>
                </a:cxn>
                <a:cxn ang="0">
                  <a:pos x="118" y="1506"/>
                </a:cxn>
                <a:cxn ang="0">
                  <a:pos x="139" y="1577"/>
                </a:cxn>
                <a:cxn ang="0">
                  <a:pos x="163" y="1647"/>
                </a:cxn>
                <a:cxn ang="0">
                  <a:pos x="95" y="1681"/>
                </a:cxn>
                <a:cxn ang="0">
                  <a:pos x="68" y="1606"/>
                </a:cxn>
                <a:cxn ang="0">
                  <a:pos x="45" y="1528"/>
                </a:cxn>
                <a:cxn ang="0">
                  <a:pos x="27" y="1449"/>
                </a:cxn>
                <a:cxn ang="0">
                  <a:pos x="13" y="1368"/>
                </a:cxn>
                <a:cxn ang="0">
                  <a:pos x="4" y="1280"/>
                </a:cxn>
                <a:cxn ang="0">
                  <a:pos x="0" y="1193"/>
                </a:cxn>
                <a:cxn ang="0">
                  <a:pos x="2" y="1106"/>
                </a:cxn>
                <a:cxn ang="0">
                  <a:pos x="8" y="1020"/>
                </a:cxn>
                <a:cxn ang="0">
                  <a:pos x="21" y="936"/>
                </a:cxn>
                <a:cxn ang="0">
                  <a:pos x="38" y="854"/>
                </a:cxn>
                <a:cxn ang="0">
                  <a:pos x="60" y="773"/>
                </a:cxn>
                <a:cxn ang="0">
                  <a:pos x="88" y="694"/>
                </a:cxn>
                <a:cxn ang="0">
                  <a:pos x="119" y="617"/>
                </a:cxn>
                <a:cxn ang="0">
                  <a:pos x="155" y="542"/>
                </a:cxn>
                <a:cxn ang="0">
                  <a:pos x="195" y="469"/>
                </a:cxn>
                <a:cxn ang="0">
                  <a:pos x="240" y="399"/>
                </a:cxn>
                <a:cxn ang="0">
                  <a:pos x="289" y="333"/>
                </a:cxn>
                <a:cxn ang="0">
                  <a:pos x="341" y="269"/>
                </a:cxn>
                <a:cxn ang="0">
                  <a:pos x="397" y="208"/>
                </a:cxn>
                <a:cxn ang="0">
                  <a:pos x="457" y="150"/>
                </a:cxn>
                <a:cxn ang="0">
                  <a:pos x="520" y="96"/>
                </a:cxn>
                <a:cxn ang="0">
                  <a:pos x="587" y="46"/>
                </a:cxn>
                <a:cxn ang="0">
                  <a:pos x="657" y="0"/>
                </a:cxn>
              </a:cxnLst>
              <a:rect l="0" t="0" r="r" b="b"/>
              <a:pathLst>
                <a:path w="700" h="1681">
                  <a:moveTo>
                    <a:pt x="657" y="0"/>
                  </a:moveTo>
                  <a:lnTo>
                    <a:pt x="700" y="63"/>
                  </a:lnTo>
                  <a:lnTo>
                    <a:pt x="634" y="106"/>
                  </a:lnTo>
                  <a:lnTo>
                    <a:pt x="571" y="154"/>
                  </a:lnTo>
                  <a:lnTo>
                    <a:pt x="511" y="204"/>
                  </a:lnTo>
                  <a:lnTo>
                    <a:pt x="454" y="259"/>
                  </a:lnTo>
                  <a:lnTo>
                    <a:pt x="401" y="316"/>
                  </a:lnTo>
                  <a:lnTo>
                    <a:pt x="351" y="376"/>
                  </a:lnTo>
                  <a:lnTo>
                    <a:pt x="304" y="440"/>
                  </a:lnTo>
                  <a:lnTo>
                    <a:pt x="262" y="506"/>
                  </a:lnTo>
                  <a:lnTo>
                    <a:pt x="223" y="575"/>
                  </a:lnTo>
                  <a:lnTo>
                    <a:pt x="190" y="645"/>
                  </a:lnTo>
                  <a:lnTo>
                    <a:pt x="160" y="718"/>
                  </a:lnTo>
                  <a:lnTo>
                    <a:pt x="134" y="794"/>
                  </a:lnTo>
                  <a:lnTo>
                    <a:pt x="112" y="871"/>
                  </a:lnTo>
                  <a:lnTo>
                    <a:pt x="96" y="949"/>
                  </a:lnTo>
                  <a:lnTo>
                    <a:pt x="84" y="1028"/>
                  </a:lnTo>
                  <a:lnTo>
                    <a:pt x="78" y="1110"/>
                  </a:lnTo>
                  <a:lnTo>
                    <a:pt x="76" y="1192"/>
                  </a:lnTo>
                  <a:lnTo>
                    <a:pt x="79" y="1274"/>
                  </a:lnTo>
                  <a:lnTo>
                    <a:pt x="89" y="1358"/>
                  </a:lnTo>
                  <a:lnTo>
                    <a:pt x="101" y="1432"/>
                  </a:lnTo>
                  <a:lnTo>
                    <a:pt x="118" y="1506"/>
                  </a:lnTo>
                  <a:lnTo>
                    <a:pt x="139" y="1577"/>
                  </a:lnTo>
                  <a:lnTo>
                    <a:pt x="163" y="1647"/>
                  </a:lnTo>
                  <a:lnTo>
                    <a:pt x="95" y="1681"/>
                  </a:lnTo>
                  <a:lnTo>
                    <a:pt x="68" y="1606"/>
                  </a:lnTo>
                  <a:lnTo>
                    <a:pt x="45" y="1528"/>
                  </a:lnTo>
                  <a:lnTo>
                    <a:pt x="27" y="1449"/>
                  </a:lnTo>
                  <a:lnTo>
                    <a:pt x="13" y="1368"/>
                  </a:lnTo>
                  <a:lnTo>
                    <a:pt x="4" y="1280"/>
                  </a:lnTo>
                  <a:lnTo>
                    <a:pt x="0" y="1193"/>
                  </a:lnTo>
                  <a:lnTo>
                    <a:pt x="2" y="1106"/>
                  </a:lnTo>
                  <a:lnTo>
                    <a:pt x="8" y="1020"/>
                  </a:lnTo>
                  <a:lnTo>
                    <a:pt x="21" y="936"/>
                  </a:lnTo>
                  <a:lnTo>
                    <a:pt x="38" y="854"/>
                  </a:lnTo>
                  <a:lnTo>
                    <a:pt x="60" y="773"/>
                  </a:lnTo>
                  <a:lnTo>
                    <a:pt x="88" y="694"/>
                  </a:lnTo>
                  <a:lnTo>
                    <a:pt x="119" y="617"/>
                  </a:lnTo>
                  <a:lnTo>
                    <a:pt x="155" y="542"/>
                  </a:lnTo>
                  <a:lnTo>
                    <a:pt x="195" y="469"/>
                  </a:lnTo>
                  <a:lnTo>
                    <a:pt x="240" y="399"/>
                  </a:lnTo>
                  <a:lnTo>
                    <a:pt x="289" y="333"/>
                  </a:lnTo>
                  <a:lnTo>
                    <a:pt x="341" y="269"/>
                  </a:lnTo>
                  <a:lnTo>
                    <a:pt x="397" y="208"/>
                  </a:lnTo>
                  <a:lnTo>
                    <a:pt x="457" y="150"/>
                  </a:lnTo>
                  <a:lnTo>
                    <a:pt x="520" y="96"/>
                  </a:lnTo>
                  <a:lnTo>
                    <a:pt x="587" y="46"/>
                  </a:lnTo>
                  <a:lnTo>
                    <a:pt x="657"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p>
          </p:txBody>
        </p:sp>
        <p:sp>
          <p:nvSpPr>
            <p:cNvPr id="19" name="Freeform 20"/>
            <p:cNvSpPr/>
            <p:nvPr/>
          </p:nvSpPr>
          <p:spPr bwMode="auto">
            <a:xfrm>
              <a:off x="3633311" y="2812287"/>
              <a:ext cx="717550" cy="2759075"/>
            </a:xfrm>
            <a:custGeom>
              <a:avLst/>
              <a:gdLst/>
              <a:ahLst/>
              <a:cxnLst>
                <a:cxn ang="0">
                  <a:pos x="185" y="0"/>
                </a:cxn>
                <a:cxn ang="0">
                  <a:pos x="253" y="34"/>
                </a:cxn>
                <a:cxn ang="0">
                  <a:pos x="219" y="100"/>
                </a:cxn>
                <a:cxn ang="0">
                  <a:pos x="188" y="169"/>
                </a:cxn>
                <a:cxn ang="0">
                  <a:pos x="160" y="240"/>
                </a:cxn>
                <a:cxn ang="0">
                  <a:pos x="137" y="313"/>
                </a:cxn>
                <a:cxn ang="0">
                  <a:pos x="117" y="387"/>
                </a:cxn>
                <a:cxn ang="0">
                  <a:pos x="98" y="472"/>
                </a:cxn>
                <a:cxn ang="0">
                  <a:pos x="87" y="556"/>
                </a:cxn>
                <a:cxn ang="0">
                  <a:pos x="79" y="640"/>
                </a:cxn>
                <a:cxn ang="0">
                  <a:pos x="77" y="724"/>
                </a:cxn>
                <a:cxn ang="0">
                  <a:pos x="79" y="807"/>
                </a:cxn>
                <a:cxn ang="0">
                  <a:pos x="87" y="889"/>
                </a:cxn>
                <a:cxn ang="0">
                  <a:pos x="98" y="970"/>
                </a:cxn>
                <a:cxn ang="0">
                  <a:pos x="115" y="1050"/>
                </a:cxn>
                <a:cxn ang="0">
                  <a:pos x="136" y="1129"/>
                </a:cxn>
                <a:cxn ang="0">
                  <a:pos x="161" y="1206"/>
                </a:cxn>
                <a:cxn ang="0">
                  <a:pos x="190" y="1282"/>
                </a:cxn>
                <a:cxn ang="0">
                  <a:pos x="224" y="1355"/>
                </a:cxn>
                <a:cxn ang="0">
                  <a:pos x="262" y="1426"/>
                </a:cxn>
                <a:cxn ang="0">
                  <a:pos x="304" y="1495"/>
                </a:cxn>
                <a:cxn ang="0">
                  <a:pos x="350" y="1562"/>
                </a:cxn>
                <a:cxn ang="0">
                  <a:pos x="399" y="1627"/>
                </a:cxn>
                <a:cxn ang="0">
                  <a:pos x="452" y="1688"/>
                </a:cxn>
                <a:cxn ang="0">
                  <a:pos x="395" y="1738"/>
                </a:cxn>
                <a:cxn ang="0">
                  <a:pos x="340" y="1673"/>
                </a:cxn>
                <a:cxn ang="0">
                  <a:pos x="288" y="1606"/>
                </a:cxn>
                <a:cxn ang="0">
                  <a:pos x="240" y="1535"/>
                </a:cxn>
                <a:cxn ang="0">
                  <a:pos x="196" y="1463"/>
                </a:cxn>
                <a:cxn ang="0">
                  <a:pos x="156" y="1388"/>
                </a:cxn>
                <a:cxn ang="0">
                  <a:pos x="120" y="1310"/>
                </a:cxn>
                <a:cxn ang="0">
                  <a:pos x="89" y="1231"/>
                </a:cxn>
                <a:cxn ang="0">
                  <a:pos x="63" y="1150"/>
                </a:cxn>
                <a:cxn ang="0">
                  <a:pos x="40" y="1068"/>
                </a:cxn>
                <a:cxn ang="0">
                  <a:pos x="23" y="983"/>
                </a:cxn>
                <a:cxn ang="0">
                  <a:pos x="10" y="898"/>
                </a:cxn>
                <a:cxn ang="0">
                  <a:pos x="3" y="811"/>
                </a:cxn>
                <a:cxn ang="0">
                  <a:pos x="0" y="724"/>
                </a:cxn>
                <a:cxn ang="0">
                  <a:pos x="3" y="635"/>
                </a:cxn>
                <a:cxn ang="0">
                  <a:pos x="10" y="547"/>
                </a:cxn>
                <a:cxn ang="0">
                  <a:pos x="24" y="458"/>
                </a:cxn>
                <a:cxn ang="0">
                  <a:pos x="42" y="369"/>
                </a:cxn>
                <a:cxn ang="0">
                  <a:pos x="63" y="291"/>
                </a:cxn>
                <a:cxn ang="0">
                  <a:pos x="88" y="215"/>
                </a:cxn>
                <a:cxn ang="0">
                  <a:pos x="117" y="141"/>
                </a:cxn>
                <a:cxn ang="0">
                  <a:pos x="149" y="69"/>
                </a:cxn>
                <a:cxn ang="0">
                  <a:pos x="185" y="0"/>
                </a:cxn>
              </a:cxnLst>
              <a:rect l="0" t="0" r="r" b="b"/>
              <a:pathLst>
                <a:path w="452" h="1738">
                  <a:moveTo>
                    <a:pt x="185" y="0"/>
                  </a:moveTo>
                  <a:lnTo>
                    <a:pt x="253" y="34"/>
                  </a:lnTo>
                  <a:lnTo>
                    <a:pt x="219" y="100"/>
                  </a:lnTo>
                  <a:lnTo>
                    <a:pt x="188" y="169"/>
                  </a:lnTo>
                  <a:lnTo>
                    <a:pt x="160" y="240"/>
                  </a:lnTo>
                  <a:lnTo>
                    <a:pt x="137" y="313"/>
                  </a:lnTo>
                  <a:lnTo>
                    <a:pt x="117" y="387"/>
                  </a:lnTo>
                  <a:lnTo>
                    <a:pt x="98" y="472"/>
                  </a:lnTo>
                  <a:lnTo>
                    <a:pt x="87" y="556"/>
                  </a:lnTo>
                  <a:lnTo>
                    <a:pt x="79" y="640"/>
                  </a:lnTo>
                  <a:lnTo>
                    <a:pt x="77" y="724"/>
                  </a:lnTo>
                  <a:lnTo>
                    <a:pt x="79" y="807"/>
                  </a:lnTo>
                  <a:lnTo>
                    <a:pt x="87" y="889"/>
                  </a:lnTo>
                  <a:lnTo>
                    <a:pt x="98" y="970"/>
                  </a:lnTo>
                  <a:lnTo>
                    <a:pt x="115" y="1050"/>
                  </a:lnTo>
                  <a:lnTo>
                    <a:pt x="136" y="1129"/>
                  </a:lnTo>
                  <a:lnTo>
                    <a:pt x="161" y="1206"/>
                  </a:lnTo>
                  <a:lnTo>
                    <a:pt x="190" y="1282"/>
                  </a:lnTo>
                  <a:lnTo>
                    <a:pt x="224" y="1355"/>
                  </a:lnTo>
                  <a:lnTo>
                    <a:pt x="262" y="1426"/>
                  </a:lnTo>
                  <a:lnTo>
                    <a:pt x="304" y="1495"/>
                  </a:lnTo>
                  <a:lnTo>
                    <a:pt x="350" y="1562"/>
                  </a:lnTo>
                  <a:lnTo>
                    <a:pt x="399" y="1627"/>
                  </a:lnTo>
                  <a:lnTo>
                    <a:pt x="452" y="1688"/>
                  </a:lnTo>
                  <a:lnTo>
                    <a:pt x="395" y="1738"/>
                  </a:lnTo>
                  <a:lnTo>
                    <a:pt x="340" y="1673"/>
                  </a:lnTo>
                  <a:lnTo>
                    <a:pt x="288" y="1606"/>
                  </a:lnTo>
                  <a:lnTo>
                    <a:pt x="240" y="1535"/>
                  </a:lnTo>
                  <a:lnTo>
                    <a:pt x="196" y="1463"/>
                  </a:lnTo>
                  <a:lnTo>
                    <a:pt x="156" y="1388"/>
                  </a:lnTo>
                  <a:lnTo>
                    <a:pt x="120" y="1310"/>
                  </a:lnTo>
                  <a:lnTo>
                    <a:pt x="89" y="1231"/>
                  </a:lnTo>
                  <a:lnTo>
                    <a:pt x="63" y="1150"/>
                  </a:lnTo>
                  <a:lnTo>
                    <a:pt x="40" y="1068"/>
                  </a:lnTo>
                  <a:lnTo>
                    <a:pt x="23" y="983"/>
                  </a:lnTo>
                  <a:lnTo>
                    <a:pt x="10" y="898"/>
                  </a:lnTo>
                  <a:lnTo>
                    <a:pt x="3" y="811"/>
                  </a:lnTo>
                  <a:lnTo>
                    <a:pt x="0" y="724"/>
                  </a:lnTo>
                  <a:lnTo>
                    <a:pt x="3" y="635"/>
                  </a:lnTo>
                  <a:lnTo>
                    <a:pt x="10" y="547"/>
                  </a:lnTo>
                  <a:lnTo>
                    <a:pt x="24" y="458"/>
                  </a:lnTo>
                  <a:lnTo>
                    <a:pt x="42" y="369"/>
                  </a:lnTo>
                  <a:lnTo>
                    <a:pt x="63" y="291"/>
                  </a:lnTo>
                  <a:lnTo>
                    <a:pt x="88" y="215"/>
                  </a:lnTo>
                  <a:lnTo>
                    <a:pt x="117" y="141"/>
                  </a:lnTo>
                  <a:lnTo>
                    <a:pt x="149" y="69"/>
                  </a:lnTo>
                  <a:lnTo>
                    <a:pt x="185" y="0"/>
                  </a:lnTo>
                  <a:close/>
                </a:path>
              </a:pathLst>
            </a:custGeom>
            <a:solidFill>
              <a:schemeClr val="accent1">
                <a:lumMod val="50000"/>
              </a:schemeClr>
            </a:solidFill>
            <a:ln w="0">
              <a:noFill/>
              <a:prstDash val="solid"/>
              <a:round/>
            </a:ln>
          </p:spPr>
          <p:txBody>
            <a:bodyPr vert="horz" wrap="square" lIns="91440" tIns="45720" rIns="91440" bIns="45720" numCol="1" anchor="t" anchorCtr="0" compatLnSpc="1"/>
            <a:lstStyle/>
            <a:p>
              <a:endParaRPr lang="en-US"/>
            </a:p>
          </p:txBody>
        </p:sp>
        <p:sp>
          <p:nvSpPr>
            <p:cNvPr id="20" name="Freeform 21"/>
            <p:cNvSpPr/>
            <p:nvPr/>
          </p:nvSpPr>
          <p:spPr bwMode="auto">
            <a:xfrm>
              <a:off x="7200423" y="3920362"/>
              <a:ext cx="1201738" cy="2073275"/>
            </a:xfrm>
            <a:custGeom>
              <a:avLst/>
              <a:gdLst/>
              <a:ahLst/>
              <a:cxnLst>
                <a:cxn ang="0">
                  <a:pos x="681" y="0"/>
                </a:cxn>
                <a:cxn ang="0">
                  <a:pos x="756" y="0"/>
                </a:cxn>
                <a:cxn ang="0">
                  <a:pos x="757" y="12"/>
                </a:cxn>
                <a:cxn ang="0">
                  <a:pos x="757" y="24"/>
                </a:cxn>
                <a:cxn ang="0">
                  <a:pos x="754" y="113"/>
                </a:cxn>
                <a:cxn ang="0">
                  <a:pos x="747" y="202"/>
                </a:cxn>
                <a:cxn ang="0">
                  <a:pos x="734" y="288"/>
                </a:cxn>
                <a:cxn ang="0">
                  <a:pos x="716" y="373"/>
                </a:cxn>
                <a:cxn ang="0">
                  <a:pos x="693" y="457"/>
                </a:cxn>
                <a:cxn ang="0">
                  <a:pos x="667" y="538"/>
                </a:cxn>
                <a:cxn ang="0">
                  <a:pos x="635" y="618"/>
                </a:cxn>
                <a:cxn ang="0">
                  <a:pos x="600" y="694"/>
                </a:cxn>
                <a:cxn ang="0">
                  <a:pos x="560" y="769"/>
                </a:cxn>
                <a:cxn ang="0">
                  <a:pos x="516" y="840"/>
                </a:cxn>
                <a:cxn ang="0">
                  <a:pos x="468" y="909"/>
                </a:cxn>
                <a:cxn ang="0">
                  <a:pos x="417" y="976"/>
                </a:cxn>
                <a:cxn ang="0">
                  <a:pos x="362" y="1040"/>
                </a:cxn>
                <a:cxn ang="0">
                  <a:pos x="304" y="1100"/>
                </a:cxn>
                <a:cxn ang="0">
                  <a:pos x="242" y="1157"/>
                </a:cxn>
                <a:cxn ang="0">
                  <a:pos x="177" y="1210"/>
                </a:cxn>
                <a:cxn ang="0">
                  <a:pos x="110" y="1260"/>
                </a:cxn>
                <a:cxn ang="0">
                  <a:pos x="40" y="1306"/>
                </a:cxn>
                <a:cxn ang="0">
                  <a:pos x="0" y="1241"/>
                </a:cxn>
                <a:cxn ang="0">
                  <a:pos x="70" y="1195"/>
                </a:cxn>
                <a:cxn ang="0">
                  <a:pos x="138" y="1145"/>
                </a:cxn>
                <a:cxn ang="0">
                  <a:pos x="203" y="1090"/>
                </a:cxn>
                <a:cxn ang="0">
                  <a:pos x="264" y="1032"/>
                </a:cxn>
                <a:cxn ang="0">
                  <a:pos x="321" y="970"/>
                </a:cxn>
                <a:cxn ang="0">
                  <a:pos x="375" y="907"/>
                </a:cxn>
                <a:cxn ang="0">
                  <a:pos x="426" y="838"/>
                </a:cxn>
                <a:cxn ang="0">
                  <a:pos x="471" y="767"/>
                </a:cxn>
                <a:cxn ang="0">
                  <a:pos x="514" y="694"/>
                </a:cxn>
                <a:cxn ang="0">
                  <a:pos x="551" y="618"/>
                </a:cxn>
                <a:cxn ang="0">
                  <a:pos x="585" y="539"/>
                </a:cxn>
                <a:cxn ang="0">
                  <a:pos x="613" y="458"/>
                </a:cxn>
                <a:cxn ang="0">
                  <a:pos x="637" y="375"/>
                </a:cxn>
                <a:cxn ang="0">
                  <a:pos x="656" y="289"/>
                </a:cxn>
                <a:cxn ang="0">
                  <a:pos x="670" y="203"/>
                </a:cxn>
                <a:cxn ang="0">
                  <a:pos x="678" y="114"/>
                </a:cxn>
                <a:cxn ang="0">
                  <a:pos x="681" y="24"/>
                </a:cxn>
                <a:cxn ang="0">
                  <a:pos x="681" y="0"/>
                </a:cxn>
              </a:cxnLst>
              <a:rect l="0" t="0" r="r" b="b"/>
              <a:pathLst>
                <a:path w="757" h="1306">
                  <a:moveTo>
                    <a:pt x="681" y="0"/>
                  </a:moveTo>
                  <a:lnTo>
                    <a:pt x="756" y="0"/>
                  </a:lnTo>
                  <a:lnTo>
                    <a:pt x="757" y="12"/>
                  </a:lnTo>
                  <a:lnTo>
                    <a:pt x="757" y="24"/>
                  </a:lnTo>
                  <a:lnTo>
                    <a:pt x="754" y="113"/>
                  </a:lnTo>
                  <a:lnTo>
                    <a:pt x="747" y="202"/>
                  </a:lnTo>
                  <a:lnTo>
                    <a:pt x="734" y="288"/>
                  </a:lnTo>
                  <a:lnTo>
                    <a:pt x="716" y="373"/>
                  </a:lnTo>
                  <a:lnTo>
                    <a:pt x="693" y="457"/>
                  </a:lnTo>
                  <a:lnTo>
                    <a:pt x="667" y="538"/>
                  </a:lnTo>
                  <a:lnTo>
                    <a:pt x="635" y="618"/>
                  </a:lnTo>
                  <a:lnTo>
                    <a:pt x="600" y="694"/>
                  </a:lnTo>
                  <a:lnTo>
                    <a:pt x="560" y="769"/>
                  </a:lnTo>
                  <a:lnTo>
                    <a:pt x="516" y="840"/>
                  </a:lnTo>
                  <a:lnTo>
                    <a:pt x="468" y="909"/>
                  </a:lnTo>
                  <a:lnTo>
                    <a:pt x="417" y="976"/>
                  </a:lnTo>
                  <a:lnTo>
                    <a:pt x="362" y="1040"/>
                  </a:lnTo>
                  <a:lnTo>
                    <a:pt x="304" y="1100"/>
                  </a:lnTo>
                  <a:lnTo>
                    <a:pt x="242" y="1157"/>
                  </a:lnTo>
                  <a:lnTo>
                    <a:pt x="177" y="1210"/>
                  </a:lnTo>
                  <a:lnTo>
                    <a:pt x="110" y="1260"/>
                  </a:lnTo>
                  <a:lnTo>
                    <a:pt x="40" y="1306"/>
                  </a:lnTo>
                  <a:lnTo>
                    <a:pt x="0" y="1241"/>
                  </a:lnTo>
                  <a:lnTo>
                    <a:pt x="70" y="1195"/>
                  </a:lnTo>
                  <a:lnTo>
                    <a:pt x="138" y="1145"/>
                  </a:lnTo>
                  <a:lnTo>
                    <a:pt x="203" y="1090"/>
                  </a:lnTo>
                  <a:lnTo>
                    <a:pt x="264" y="1032"/>
                  </a:lnTo>
                  <a:lnTo>
                    <a:pt x="321" y="970"/>
                  </a:lnTo>
                  <a:lnTo>
                    <a:pt x="375" y="907"/>
                  </a:lnTo>
                  <a:lnTo>
                    <a:pt x="426" y="838"/>
                  </a:lnTo>
                  <a:lnTo>
                    <a:pt x="471" y="767"/>
                  </a:lnTo>
                  <a:lnTo>
                    <a:pt x="514" y="694"/>
                  </a:lnTo>
                  <a:lnTo>
                    <a:pt x="551" y="618"/>
                  </a:lnTo>
                  <a:lnTo>
                    <a:pt x="585" y="539"/>
                  </a:lnTo>
                  <a:lnTo>
                    <a:pt x="613" y="458"/>
                  </a:lnTo>
                  <a:lnTo>
                    <a:pt x="637" y="375"/>
                  </a:lnTo>
                  <a:lnTo>
                    <a:pt x="656" y="289"/>
                  </a:lnTo>
                  <a:lnTo>
                    <a:pt x="670" y="203"/>
                  </a:lnTo>
                  <a:lnTo>
                    <a:pt x="678" y="114"/>
                  </a:lnTo>
                  <a:lnTo>
                    <a:pt x="681" y="24"/>
                  </a:lnTo>
                  <a:lnTo>
                    <a:pt x="681" y="0"/>
                  </a:lnTo>
                  <a:close/>
                </a:path>
              </a:pathLst>
            </a:custGeom>
            <a:solidFill>
              <a:schemeClr val="tx2"/>
            </a:solidFill>
            <a:ln w="0">
              <a:noFill/>
              <a:prstDash val="solid"/>
              <a:round/>
            </a:ln>
          </p:spPr>
          <p:txBody>
            <a:bodyPr vert="horz" wrap="square" lIns="91440" tIns="45720" rIns="91440" bIns="45720" numCol="1" anchor="t" anchorCtr="0" compatLnSpc="1"/>
            <a:lstStyle/>
            <a:p>
              <a:endParaRPr lang="en-US"/>
            </a:p>
          </p:txBody>
        </p:sp>
        <p:sp>
          <p:nvSpPr>
            <p:cNvPr id="21" name="Freeform 22"/>
            <p:cNvSpPr/>
            <p:nvPr/>
          </p:nvSpPr>
          <p:spPr bwMode="auto">
            <a:xfrm>
              <a:off x="7648098" y="2304287"/>
              <a:ext cx="749300" cy="1508125"/>
            </a:xfrm>
            <a:custGeom>
              <a:avLst/>
              <a:gdLst/>
              <a:ahLst/>
              <a:cxnLst>
                <a:cxn ang="0">
                  <a:pos x="55" y="0"/>
                </a:cxn>
                <a:cxn ang="0">
                  <a:pos x="111" y="61"/>
                </a:cxn>
                <a:cxn ang="0">
                  <a:pos x="162" y="124"/>
                </a:cxn>
                <a:cxn ang="0">
                  <a:pos x="210" y="189"/>
                </a:cxn>
                <a:cxn ang="0">
                  <a:pos x="254" y="258"/>
                </a:cxn>
                <a:cxn ang="0">
                  <a:pos x="294" y="328"/>
                </a:cxn>
                <a:cxn ang="0">
                  <a:pos x="330" y="400"/>
                </a:cxn>
                <a:cxn ang="0">
                  <a:pos x="363" y="475"/>
                </a:cxn>
                <a:cxn ang="0">
                  <a:pos x="391" y="550"/>
                </a:cxn>
                <a:cxn ang="0">
                  <a:pos x="416" y="627"/>
                </a:cxn>
                <a:cxn ang="0">
                  <a:pos x="436" y="705"/>
                </a:cxn>
                <a:cxn ang="0">
                  <a:pos x="452" y="784"/>
                </a:cxn>
                <a:cxn ang="0">
                  <a:pos x="464" y="864"/>
                </a:cxn>
                <a:cxn ang="0">
                  <a:pos x="472" y="944"/>
                </a:cxn>
                <a:cxn ang="0">
                  <a:pos x="395" y="950"/>
                </a:cxn>
                <a:cxn ang="0">
                  <a:pos x="387" y="867"/>
                </a:cxn>
                <a:cxn ang="0">
                  <a:pos x="374" y="785"/>
                </a:cxn>
                <a:cxn ang="0">
                  <a:pos x="357" y="703"/>
                </a:cxn>
                <a:cxn ang="0">
                  <a:pos x="335" y="623"/>
                </a:cxn>
                <a:cxn ang="0">
                  <a:pos x="309" y="544"/>
                </a:cxn>
                <a:cxn ang="0">
                  <a:pos x="278" y="468"/>
                </a:cxn>
                <a:cxn ang="0">
                  <a:pos x="242" y="392"/>
                </a:cxn>
                <a:cxn ang="0">
                  <a:pos x="202" y="319"/>
                </a:cxn>
                <a:cxn ang="0">
                  <a:pos x="157" y="248"/>
                </a:cxn>
                <a:cxn ang="0">
                  <a:pos x="109" y="180"/>
                </a:cxn>
                <a:cxn ang="0">
                  <a:pos x="56" y="115"/>
                </a:cxn>
                <a:cxn ang="0">
                  <a:pos x="0" y="52"/>
                </a:cxn>
                <a:cxn ang="0">
                  <a:pos x="55" y="0"/>
                </a:cxn>
              </a:cxnLst>
              <a:rect l="0" t="0" r="r" b="b"/>
              <a:pathLst>
                <a:path w="472" h="950">
                  <a:moveTo>
                    <a:pt x="55" y="0"/>
                  </a:moveTo>
                  <a:lnTo>
                    <a:pt x="111" y="61"/>
                  </a:lnTo>
                  <a:lnTo>
                    <a:pt x="162" y="124"/>
                  </a:lnTo>
                  <a:lnTo>
                    <a:pt x="210" y="189"/>
                  </a:lnTo>
                  <a:lnTo>
                    <a:pt x="254" y="258"/>
                  </a:lnTo>
                  <a:lnTo>
                    <a:pt x="294" y="328"/>
                  </a:lnTo>
                  <a:lnTo>
                    <a:pt x="330" y="400"/>
                  </a:lnTo>
                  <a:lnTo>
                    <a:pt x="363" y="475"/>
                  </a:lnTo>
                  <a:lnTo>
                    <a:pt x="391" y="550"/>
                  </a:lnTo>
                  <a:lnTo>
                    <a:pt x="416" y="627"/>
                  </a:lnTo>
                  <a:lnTo>
                    <a:pt x="436" y="705"/>
                  </a:lnTo>
                  <a:lnTo>
                    <a:pt x="452" y="784"/>
                  </a:lnTo>
                  <a:lnTo>
                    <a:pt x="464" y="864"/>
                  </a:lnTo>
                  <a:lnTo>
                    <a:pt x="472" y="944"/>
                  </a:lnTo>
                  <a:lnTo>
                    <a:pt x="395" y="950"/>
                  </a:lnTo>
                  <a:lnTo>
                    <a:pt x="387" y="867"/>
                  </a:lnTo>
                  <a:lnTo>
                    <a:pt x="374" y="785"/>
                  </a:lnTo>
                  <a:lnTo>
                    <a:pt x="357" y="703"/>
                  </a:lnTo>
                  <a:lnTo>
                    <a:pt x="335" y="623"/>
                  </a:lnTo>
                  <a:lnTo>
                    <a:pt x="309" y="544"/>
                  </a:lnTo>
                  <a:lnTo>
                    <a:pt x="278" y="468"/>
                  </a:lnTo>
                  <a:lnTo>
                    <a:pt x="242" y="392"/>
                  </a:lnTo>
                  <a:lnTo>
                    <a:pt x="202" y="319"/>
                  </a:lnTo>
                  <a:lnTo>
                    <a:pt x="157" y="248"/>
                  </a:lnTo>
                  <a:lnTo>
                    <a:pt x="109" y="180"/>
                  </a:lnTo>
                  <a:lnTo>
                    <a:pt x="56" y="115"/>
                  </a:lnTo>
                  <a:lnTo>
                    <a:pt x="0" y="52"/>
                  </a:lnTo>
                  <a:lnTo>
                    <a:pt x="55"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en-US"/>
            </a:p>
          </p:txBody>
        </p:sp>
        <p:grpSp>
          <p:nvGrpSpPr>
            <p:cNvPr id="80" name="Group 79"/>
            <p:cNvGrpSpPr/>
            <p:nvPr/>
          </p:nvGrpSpPr>
          <p:grpSpPr>
            <a:xfrm>
              <a:off x="5977592" y="1854567"/>
              <a:ext cx="87086" cy="1163978"/>
              <a:chOff x="5977592" y="1894908"/>
              <a:chExt cx="87086" cy="1163978"/>
            </a:xfrm>
          </p:grpSpPr>
          <p:cxnSp>
            <p:nvCxnSpPr>
              <p:cNvPr id="75" name="Straight Arrow Connector 74"/>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rot="12215322">
              <a:off x="5485467" y="4805253"/>
              <a:ext cx="87086" cy="1163978"/>
              <a:chOff x="5977592" y="1894908"/>
              <a:chExt cx="87086" cy="1163978"/>
            </a:xfrm>
          </p:grpSpPr>
          <p:cxnSp>
            <p:nvCxnSpPr>
              <p:cNvPr id="82" name="Straight Arrow Connector 81"/>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9384678" flipH="1">
              <a:off x="6516409" y="4805252"/>
              <a:ext cx="87086" cy="1163978"/>
              <a:chOff x="5977592" y="1894908"/>
              <a:chExt cx="87086" cy="1163978"/>
            </a:xfrm>
          </p:grpSpPr>
          <p:cxnSp>
            <p:nvCxnSpPr>
              <p:cNvPr id="103" name="Straight Arrow Connector 102"/>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flipH="1">
              <a:off x="4574894" y="5900698"/>
              <a:ext cx="1524000" cy="599807"/>
            </a:xfrm>
            <a:prstGeom prst="rect">
              <a:avLst/>
            </a:prstGeom>
            <a:noFill/>
          </p:spPr>
          <p:txBody>
            <a:bodyPr wrap="square" rtlCol="0">
              <a:spAutoFit/>
            </a:bodyPr>
            <a:lstStyle/>
            <a:p>
              <a:pPr algn="ctr"/>
              <a:r>
                <a:rPr lang="ro-RO" sz="1600" kern="0" dirty="0">
                  <a:solidFill>
                    <a:schemeClr val="accent3"/>
                  </a:solidFill>
                  <a:cs typeface="Arial" panose="020B0604020202020204" pitchFamily="34" charset="0"/>
                </a:rPr>
                <a:t>Interviuri</a:t>
              </a:r>
              <a:endParaRPr lang="ro-RO" sz="1600" kern="0" dirty="0">
                <a:solidFill>
                  <a:schemeClr val="accent3"/>
                </a:solidFill>
                <a:cs typeface="Arial" panose="020B0604020202020204" pitchFamily="34" charset="0"/>
              </a:endParaRPr>
            </a:p>
            <a:p>
              <a:pPr algn="ctr"/>
              <a:r>
                <a:rPr lang="ro-RO" sz="1400" kern="0" dirty="0">
                  <a:solidFill>
                    <a:schemeClr val="bg1">
                      <a:lumMod val="50000"/>
                    </a:schemeClr>
                  </a:solidFill>
                  <a:cs typeface="Arial" panose="020B0604020202020204" pitchFamily="34" charset="0"/>
                </a:rPr>
                <a:t>(75)</a:t>
              </a:r>
              <a:endParaRPr lang="ro-RO" sz="1400" kern="0" dirty="0">
                <a:solidFill>
                  <a:schemeClr val="bg1">
                    <a:lumMod val="50000"/>
                  </a:schemeClr>
                </a:solidFill>
                <a:cs typeface="Arial" panose="020B0604020202020204" pitchFamily="34" charset="0"/>
              </a:endParaRPr>
            </a:p>
          </p:txBody>
        </p:sp>
        <p:sp>
          <p:nvSpPr>
            <p:cNvPr id="113" name="TextBox 112"/>
            <p:cNvSpPr txBox="1"/>
            <p:nvPr/>
          </p:nvSpPr>
          <p:spPr>
            <a:xfrm flipH="1">
              <a:off x="5986835" y="5900698"/>
              <a:ext cx="1524000" cy="599807"/>
            </a:xfrm>
            <a:prstGeom prst="rect">
              <a:avLst/>
            </a:prstGeom>
            <a:noFill/>
          </p:spPr>
          <p:txBody>
            <a:bodyPr wrap="square" rtlCol="0">
              <a:spAutoFit/>
            </a:bodyPr>
            <a:lstStyle/>
            <a:p>
              <a:pPr algn="ctr"/>
              <a:r>
                <a:rPr lang="ro-RO" sz="1600" kern="0" dirty="0">
                  <a:solidFill>
                    <a:schemeClr val="accent3"/>
                  </a:solidFill>
                  <a:cs typeface="Arial" panose="020B0604020202020204" pitchFamily="34" charset="0"/>
                </a:rPr>
                <a:t>Focus grupuri</a:t>
              </a:r>
              <a:endParaRPr lang="ro-RO" sz="1600" kern="0" dirty="0">
                <a:solidFill>
                  <a:schemeClr val="accent3"/>
                </a:solidFill>
                <a:cs typeface="Arial" panose="020B0604020202020204" pitchFamily="34" charset="0"/>
              </a:endParaRPr>
            </a:p>
            <a:p>
              <a:pPr algn="ctr"/>
              <a:r>
                <a:rPr lang="ro-RO" sz="1400" kern="0" dirty="0">
                  <a:solidFill>
                    <a:schemeClr val="bg1">
                      <a:lumMod val="50000"/>
                    </a:schemeClr>
                  </a:solidFill>
                  <a:cs typeface="Arial" panose="020B0604020202020204" pitchFamily="34" charset="0"/>
                </a:rPr>
                <a:t>(1)</a:t>
              </a:r>
              <a:endParaRPr lang="en-US" sz="1600" dirty="0">
                <a:solidFill>
                  <a:schemeClr val="bg1">
                    <a:lumMod val="50000"/>
                  </a:schemeClr>
                </a:solidFill>
              </a:endParaRPr>
            </a:p>
          </p:txBody>
        </p:sp>
      </p:grpSp>
      <p:sp>
        <p:nvSpPr>
          <p:cNvPr id="3" name="Title 2"/>
          <p:cNvSpPr>
            <a:spLocks noGrp="1"/>
          </p:cNvSpPr>
          <p:nvPr>
            <p:ph type="title"/>
          </p:nvPr>
        </p:nvSpPr>
        <p:spPr>
          <a:xfrm>
            <a:off x="477996" y="774534"/>
            <a:ext cx="10969943" cy="711081"/>
          </a:xfrm>
        </p:spPr>
        <p:txBody>
          <a:bodyPr/>
          <a:lstStyle/>
          <a:p>
            <a:r>
              <a:rPr lang="ro-RO" dirty="0"/>
              <a:t>Metodologia analizei de impact</a:t>
            </a:r>
            <a:endParaRPr lang="en-US" dirty="0"/>
          </a:p>
        </p:txBody>
      </p:sp>
      <p:grpSp>
        <p:nvGrpSpPr>
          <p:cNvPr id="36" name="Group 35"/>
          <p:cNvGrpSpPr/>
          <p:nvPr/>
        </p:nvGrpSpPr>
        <p:grpSpPr>
          <a:xfrm>
            <a:off x="647044" y="1485837"/>
            <a:ext cx="4074504" cy="5151830"/>
            <a:chOff x="647044" y="1485837"/>
            <a:chExt cx="4074504" cy="5151830"/>
          </a:xfrm>
        </p:grpSpPr>
        <p:grpSp>
          <p:nvGrpSpPr>
            <p:cNvPr id="29" name="Group 54"/>
            <p:cNvGrpSpPr/>
            <p:nvPr/>
          </p:nvGrpSpPr>
          <p:grpSpPr>
            <a:xfrm flipH="1">
              <a:off x="753959" y="2081690"/>
              <a:ext cx="3967589" cy="773030"/>
              <a:chOff x="7406591" y="1509822"/>
              <a:chExt cx="3967589" cy="773030"/>
            </a:xfrm>
          </p:grpSpPr>
          <p:sp>
            <p:nvSpPr>
              <p:cNvPr id="95" name="Freeform 94"/>
              <p:cNvSpPr/>
              <p:nvPr/>
            </p:nvSpPr>
            <p:spPr>
              <a:xfrm>
                <a:off x="7440855" y="1509822"/>
                <a:ext cx="3933325" cy="731011"/>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818585"/>
                  <a:gd name="connsiteY0-24" fmla="*/ 677223 h 677223"/>
                  <a:gd name="connsiteX1-25" fmla="*/ 2417746 w 3818585"/>
                  <a:gd name="connsiteY1-26" fmla="*/ 0 h 677223"/>
                  <a:gd name="connsiteX2-27" fmla="*/ 3818585 w 3818585"/>
                  <a:gd name="connsiteY2-28" fmla="*/ 0 h 677223"/>
                  <a:gd name="connsiteX3-29" fmla="*/ 3818585 w 3818585"/>
                  <a:gd name="connsiteY3-30" fmla="*/ 0 h 677223"/>
                  <a:gd name="connsiteX0-31" fmla="*/ 0 w 3537800"/>
                  <a:gd name="connsiteY0-32" fmla="*/ 731011 h 731011"/>
                  <a:gd name="connsiteX1-33" fmla="*/ 2136961 w 3537800"/>
                  <a:gd name="connsiteY1-34" fmla="*/ 0 h 731011"/>
                  <a:gd name="connsiteX2-35" fmla="*/ 3537800 w 3537800"/>
                  <a:gd name="connsiteY2-36" fmla="*/ 0 h 731011"/>
                  <a:gd name="connsiteX3-37" fmla="*/ 3537800 w 3537800"/>
                  <a:gd name="connsiteY3-38" fmla="*/ 0 h 731011"/>
                </a:gdLst>
                <a:ahLst/>
                <a:cxnLst>
                  <a:cxn ang="0">
                    <a:pos x="connsiteX0-1" y="connsiteY0-2"/>
                  </a:cxn>
                  <a:cxn ang="0">
                    <a:pos x="connsiteX1-3" y="connsiteY1-4"/>
                  </a:cxn>
                  <a:cxn ang="0">
                    <a:pos x="connsiteX2-5" y="connsiteY2-6"/>
                  </a:cxn>
                  <a:cxn ang="0">
                    <a:pos x="connsiteX3-13" y="connsiteY3-14"/>
                  </a:cxn>
                </a:cxnLst>
                <a:rect l="l" t="t" r="r" b="b"/>
                <a:pathLst>
                  <a:path w="3537800" h="731011">
                    <a:moveTo>
                      <a:pt x="0" y="731011"/>
                    </a:moveTo>
                    <a:lnTo>
                      <a:pt x="2136961" y="0"/>
                    </a:lnTo>
                    <a:lnTo>
                      <a:pt x="3537800" y="0"/>
                    </a:lnTo>
                    <a:lnTo>
                      <a:pt x="3537800"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Oval 95"/>
              <p:cNvSpPr/>
              <p:nvPr/>
            </p:nvSpPr>
            <p:spPr>
              <a:xfrm>
                <a:off x="7406591" y="219576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55"/>
            <p:cNvGrpSpPr/>
            <p:nvPr/>
          </p:nvGrpSpPr>
          <p:grpSpPr>
            <a:xfrm flipH="1">
              <a:off x="753960" y="2822287"/>
              <a:ext cx="3490018" cy="447403"/>
              <a:chOff x="7884161" y="1509823"/>
              <a:chExt cx="3490018" cy="447403"/>
            </a:xfrm>
          </p:grpSpPr>
          <p:sp>
            <p:nvSpPr>
              <p:cNvPr id="93" name="Freeform 92"/>
              <p:cNvSpPr/>
              <p:nvPr/>
            </p:nvSpPr>
            <p:spPr>
              <a:xfrm>
                <a:off x="7949825" y="1509823"/>
                <a:ext cx="3424354" cy="395137"/>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2893127"/>
                  <a:gd name="connsiteY0-32" fmla="*/ 354796 h 354796"/>
                  <a:gd name="connsiteX1-33" fmla="*/ 1492288 w 2893127"/>
                  <a:gd name="connsiteY1-34" fmla="*/ 0 h 354796"/>
                  <a:gd name="connsiteX2-35" fmla="*/ 2893127 w 2893127"/>
                  <a:gd name="connsiteY2-36" fmla="*/ 0 h 354796"/>
                  <a:gd name="connsiteX3-37" fmla="*/ 2893127 w 2893127"/>
                  <a:gd name="connsiteY3-38" fmla="*/ 0 h 354796"/>
                  <a:gd name="connsiteX0-39" fmla="*/ 0 w 3080010"/>
                  <a:gd name="connsiteY0-40" fmla="*/ 395137 h 395137"/>
                  <a:gd name="connsiteX1-41" fmla="*/ 1679171 w 3080010"/>
                  <a:gd name="connsiteY1-42" fmla="*/ 0 h 395137"/>
                  <a:gd name="connsiteX2-43" fmla="*/ 3080010 w 3080010"/>
                  <a:gd name="connsiteY2-44" fmla="*/ 0 h 395137"/>
                  <a:gd name="connsiteX3-45" fmla="*/ 3080010 w 3080010"/>
                  <a:gd name="connsiteY3-46" fmla="*/ 0 h 395137"/>
                </a:gdLst>
                <a:ahLst/>
                <a:cxnLst>
                  <a:cxn ang="0">
                    <a:pos x="connsiteX0-1" y="connsiteY0-2"/>
                  </a:cxn>
                  <a:cxn ang="0">
                    <a:pos x="connsiteX1-3" y="connsiteY1-4"/>
                  </a:cxn>
                  <a:cxn ang="0">
                    <a:pos x="connsiteX2-5" y="connsiteY2-6"/>
                  </a:cxn>
                  <a:cxn ang="0">
                    <a:pos x="connsiteX3-13" y="connsiteY3-14"/>
                  </a:cxn>
                </a:cxnLst>
                <a:rect l="l" t="t" r="r" b="b"/>
                <a:pathLst>
                  <a:path w="3080010" h="395137">
                    <a:moveTo>
                      <a:pt x="0" y="395137"/>
                    </a:moveTo>
                    <a:lnTo>
                      <a:pt x="1679171" y="0"/>
                    </a:lnTo>
                    <a:lnTo>
                      <a:pt x="3080010" y="0"/>
                    </a:lnTo>
                    <a:lnTo>
                      <a:pt x="3080010"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7884161" y="187014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58"/>
            <p:cNvGrpSpPr/>
            <p:nvPr/>
          </p:nvGrpSpPr>
          <p:grpSpPr>
            <a:xfrm flipH="1">
              <a:off x="753960" y="3579031"/>
              <a:ext cx="3167343" cy="254510"/>
              <a:chOff x="8206836" y="1509822"/>
              <a:chExt cx="3167343" cy="254510"/>
            </a:xfrm>
          </p:grpSpPr>
          <p:sp>
            <p:nvSpPr>
              <p:cNvPr id="91" name="Freeform 90"/>
              <p:cNvSpPr/>
              <p:nvPr/>
            </p:nvSpPr>
            <p:spPr>
              <a:xfrm>
                <a:off x="8250887" y="1509822"/>
                <a:ext cx="3123292" cy="205643"/>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 name="connsiteX0-39" fmla="*/ 0 w 2809221"/>
                  <a:gd name="connsiteY0-40" fmla="*/ 205643 h 205643"/>
                  <a:gd name="connsiteX1-41" fmla="*/ 1408382 w 2809221"/>
                  <a:gd name="connsiteY1-42" fmla="*/ 0 h 205643"/>
                  <a:gd name="connsiteX2-43" fmla="*/ 2809221 w 2809221"/>
                  <a:gd name="connsiteY2-44" fmla="*/ 0 h 205643"/>
                  <a:gd name="connsiteX3-45" fmla="*/ 2809221 w 2809221"/>
                  <a:gd name="connsiteY3-46" fmla="*/ 0 h 205643"/>
                </a:gdLst>
                <a:ahLst/>
                <a:cxnLst>
                  <a:cxn ang="0">
                    <a:pos x="connsiteX0-1" y="connsiteY0-2"/>
                  </a:cxn>
                  <a:cxn ang="0">
                    <a:pos x="connsiteX1-3" y="connsiteY1-4"/>
                  </a:cxn>
                  <a:cxn ang="0">
                    <a:pos x="connsiteX2-5" y="connsiteY2-6"/>
                  </a:cxn>
                  <a:cxn ang="0">
                    <a:pos x="connsiteX3-13" y="connsiteY3-14"/>
                  </a:cxn>
                </a:cxnLst>
                <a:rect l="l" t="t" r="r" b="b"/>
                <a:pathLst>
                  <a:path w="2809221" h="205643">
                    <a:moveTo>
                      <a:pt x="0" y="205643"/>
                    </a:moveTo>
                    <a:lnTo>
                      <a:pt x="1408382" y="0"/>
                    </a:lnTo>
                    <a:lnTo>
                      <a:pt x="2809221" y="0"/>
                    </a:lnTo>
                    <a:lnTo>
                      <a:pt x="2809221"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Oval 91"/>
              <p:cNvSpPr/>
              <p:nvPr/>
            </p:nvSpPr>
            <p:spPr>
              <a:xfrm>
                <a:off x="8206836" y="167724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1"/>
            <p:cNvGrpSpPr/>
            <p:nvPr/>
          </p:nvGrpSpPr>
          <p:grpSpPr>
            <a:xfrm flipH="1">
              <a:off x="753961" y="4169681"/>
              <a:ext cx="3372786" cy="166095"/>
              <a:chOff x="8001392" y="1343727"/>
              <a:chExt cx="3372786" cy="166095"/>
            </a:xfrm>
          </p:grpSpPr>
          <p:sp>
            <p:nvSpPr>
              <p:cNvPr id="89" name="Freeform 88"/>
              <p:cNvSpPr/>
              <p:nvPr/>
            </p:nvSpPr>
            <p:spPr>
              <a:xfrm>
                <a:off x="8075565" y="1396059"/>
                <a:ext cx="3298613" cy="113763"/>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 name="connsiteX0-39" fmla="*/ 0 w 3095427"/>
                  <a:gd name="connsiteY0-40" fmla="*/ 0 h 24194"/>
                  <a:gd name="connsiteX1-41" fmla="*/ 1694588 w 3095427"/>
                  <a:gd name="connsiteY1-42" fmla="*/ 24194 h 24194"/>
                  <a:gd name="connsiteX2-43" fmla="*/ 3095427 w 3095427"/>
                  <a:gd name="connsiteY2-44" fmla="*/ 24194 h 24194"/>
                  <a:gd name="connsiteX3-45" fmla="*/ 3095427 w 3095427"/>
                  <a:gd name="connsiteY3-46" fmla="*/ 24194 h 24194"/>
                  <a:gd name="connsiteX0-47" fmla="*/ 0 w 2961650"/>
                  <a:gd name="connsiteY0-48" fmla="*/ 0 h 100394"/>
                  <a:gd name="connsiteX1-49" fmla="*/ 1560811 w 2961650"/>
                  <a:gd name="connsiteY1-50" fmla="*/ 100394 h 100394"/>
                  <a:gd name="connsiteX2-51" fmla="*/ 2961650 w 2961650"/>
                  <a:gd name="connsiteY2-52" fmla="*/ 100394 h 100394"/>
                  <a:gd name="connsiteX3-53" fmla="*/ 2961650 w 2961650"/>
                  <a:gd name="connsiteY3-54" fmla="*/ 100394 h 100394"/>
                  <a:gd name="connsiteX0-55" fmla="*/ 0 w 2961876"/>
                  <a:gd name="connsiteY0-56" fmla="*/ 0 h 101731"/>
                  <a:gd name="connsiteX1-57" fmla="*/ 1561037 w 2961876"/>
                  <a:gd name="connsiteY1-58" fmla="*/ 101731 h 101731"/>
                  <a:gd name="connsiteX2-59" fmla="*/ 2961876 w 2961876"/>
                  <a:gd name="connsiteY2-60" fmla="*/ 101731 h 101731"/>
                  <a:gd name="connsiteX3-61" fmla="*/ 2961876 w 2961876"/>
                  <a:gd name="connsiteY3-62" fmla="*/ 101731 h 101731"/>
                  <a:gd name="connsiteX0-63" fmla="*/ 0 w 2966912"/>
                  <a:gd name="connsiteY0-64" fmla="*/ 0 h 113763"/>
                  <a:gd name="connsiteX1-65" fmla="*/ 1566073 w 2966912"/>
                  <a:gd name="connsiteY1-66" fmla="*/ 113763 h 113763"/>
                  <a:gd name="connsiteX2-67" fmla="*/ 2966912 w 2966912"/>
                  <a:gd name="connsiteY2-68" fmla="*/ 113763 h 113763"/>
                  <a:gd name="connsiteX3-69" fmla="*/ 2966912 w 2966912"/>
                  <a:gd name="connsiteY3-70" fmla="*/ 113763 h 113763"/>
                </a:gdLst>
                <a:ahLst/>
                <a:cxnLst>
                  <a:cxn ang="0">
                    <a:pos x="connsiteX0-1" y="connsiteY0-2"/>
                  </a:cxn>
                  <a:cxn ang="0">
                    <a:pos x="connsiteX1-3" y="connsiteY1-4"/>
                  </a:cxn>
                  <a:cxn ang="0">
                    <a:pos x="connsiteX2-5" y="connsiteY2-6"/>
                  </a:cxn>
                  <a:cxn ang="0">
                    <a:pos x="connsiteX3-13" y="connsiteY3-14"/>
                  </a:cxn>
                </a:cxnLst>
                <a:rect l="l" t="t" r="r" b="b"/>
                <a:pathLst>
                  <a:path w="2966912" h="113763">
                    <a:moveTo>
                      <a:pt x="0" y="0"/>
                    </a:moveTo>
                    <a:lnTo>
                      <a:pt x="1566073" y="113763"/>
                    </a:lnTo>
                    <a:lnTo>
                      <a:pt x="2966912" y="113763"/>
                    </a:lnTo>
                    <a:lnTo>
                      <a:pt x="2966912" y="113763"/>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8001392" y="1343727"/>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64"/>
            <p:cNvGrpSpPr/>
            <p:nvPr/>
          </p:nvGrpSpPr>
          <p:grpSpPr>
            <a:xfrm flipH="1">
              <a:off x="753960" y="4620978"/>
              <a:ext cx="3931817" cy="450523"/>
              <a:chOff x="7442362" y="1059300"/>
              <a:chExt cx="3931817" cy="450523"/>
            </a:xfrm>
          </p:grpSpPr>
          <p:sp>
            <p:nvSpPr>
              <p:cNvPr id="87" name="Freeform 86"/>
              <p:cNvSpPr/>
              <p:nvPr/>
            </p:nvSpPr>
            <p:spPr>
              <a:xfrm>
                <a:off x="7473895" y="1104629"/>
                <a:ext cx="3900284" cy="405194"/>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 name="connsiteX0-39" fmla="*/ 0 w 3095427"/>
                  <a:gd name="connsiteY0-40" fmla="*/ 0 h 24194"/>
                  <a:gd name="connsiteX1-41" fmla="*/ 1694588 w 3095427"/>
                  <a:gd name="connsiteY1-42" fmla="*/ 24194 h 24194"/>
                  <a:gd name="connsiteX2-43" fmla="*/ 3095427 w 3095427"/>
                  <a:gd name="connsiteY2-44" fmla="*/ 24194 h 24194"/>
                  <a:gd name="connsiteX3-45" fmla="*/ 3095427 w 3095427"/>
                  <a:gd name="connsiteY3-46" fmla="*/ 24194 h 24194"/>
                  <a:gd name="connsiteX0-47" fmla="*/ 0 w 3508080"/>
                  <a:gd name="connsiteY0-48" fmla="*/ 0 h 405194"/>
                  <a:gd name="connsiteX1-49" fmla="*/ 2107241 w 3508080"/>
                  <a:gd name="connsiteY1-50" fmla="*/ 405194 h 405194"/>
                  <a:gd name="connsiteX2-51" fmla="*/ 3508080 w 3508080"/>
                  <a:gd name="connsiteY2-52" fmla="*/ 405194 h 405194"/>
                  <a:gd name="connsiteX3-53" fmla="*/ 3508080 w 3508080"/>
                  <a:gd name="connsiteY3-54" fmla="*/ 405194 h 405194"/>
                </a:gdLst>
                <a:ahLst/>
                <a:cxnLst>
                  <a:cxn ang="0">
                    <a:pos x="connsiteX0-1" y="connsiteY0-2"/>
                  </a:cxn>
                  <a:cxn ang="0">
                    <a:pos x="connsiteX1-3" y="connsiteY1-4"/>
                  </a:cxn>
                  <a:cxn ang="0">
                    <a:pos x="connsiteX2-5" y="connsiteY2-6"/>
                  </a:cxn>
                  <a:cxn ang="0">
                    <a:pos x="connsiteX3-13" y="connsiteY3-14"/>
                  </a:cxn>
                </a:cxnLst>
                <a:rect l="l" t="t" r="r" b="b"/>
                <a:pathLst>
                  <a:path w="3508080" h="405194">
                    <a:moveTo>
                      <a:pt x="0" y="0"/>
                    </a:moveTo>
                    <a:lnTo>
                      <a:pt x="2107241" y="405194"/>
                    </a:lnTo>
                    <a:lnTo>
                      <a:pt x="3508080" y="405194"/>
                    </a:lnTo>
                    <a:lnTo>
                      <a:pt x="3508080" y="4051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7442362" y="10593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67"/>
            <p:cNvGrpSpPr/>
            <p:nvPr/>
          </p:nvGrpSpPr>
          <p:grpSpPr>
            <a:xfrm flipH="1">
              <a:off x="753960" y="5216428"/>
              <a:ext cx="3381977" cy="601307"/>
              <a:chOff x="7992202" y="908516"/>
              <a:chExt cx="3381977" cy="601307"/>
            </a:xfrm>
          </p:grpSpPr>
          <p:sp>
            <p:nvSpPr>
              <p:cNvPr id="85" name="Freeform 84"/>
              <p:cNvSpPr/>
              <p:nvPr/>
            </p:nvSpPr>
            <p:spPr>
              <a:xfrm>
                <a:off x="8053313" y="974315"/>
                <a:ext cx="3320866" cy="535508"/>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 name="connsiteX0-39" fmla="*/ 0 w 3095427"/>
                  <a:gd name="connsiteY0-40" fmla="*/ 0 h 24194"/>
                  <a:gd name="connsiteX1-41" fmla="*/ 1694588 w 3095427"/>
                  <a:gd name="connsiteY1-42" fmla="*/ 24194 h 24194"/>
                  <a:gd name="connsiteX2-43" fmla="*/ 3095427 w 3095427"/>
                  <a:gd name="connsiteY2-44" fmla="*/ 24194 h 24194"/>
                  <a:gd name="connsiteX3-45" fmla="*/ 3095427 w 3095427"/>
                  <a:gd name="connsiteY3-46" fmla="*/ 24194 h 24194"/>
                  <a:gd name="connsiteX0-47" fmla="*/ 0 w 3508080"/>
                  <a:gd name="connsiteY0-48" fmla="*/ 0 h 405194"/>
                  <a:gd name="connsiteX1-49" fmla="*/ 2107241 w 3508080"/>
                  <a:gd name="connsiteY1-50" fmla="*/ 405194 h 405194"/>
                  <a:gd name="connsiteX2-51" fmla="*/ 3508080 w 3508080"/>
                  <a:gd name="connsiteY2-52" fmla="*/ 405194 h 405194"/>
                  <a:gd name="connsiteX3-53" fmla="*/ 3508080 w 3508080"/>
                  <a:gd name="connsiteY3-54" fmla="*/ 405194 h 405194"/>
                  <a:gd name="connsiteX0-55" fmla="*/ 0 w 3520832"/>
                  <a:gd name="connsiteY0-56" fmla="*/ 0 h 560222"/>
                  <a:gd name="connsiteX1-57" fmla="*/ 2119993 w 3520832"/>
                  <a:gd name="connsiteY1-58" fmla="*/ 560222 h 560222"/>
                  <a:gd name="connsiteX2-59" fmla="*/ 3520832 w 3520832"/>
                  <a:gd name="connsiteY2-60" fmla="*/ 560222 h 560222"/>
                  <a:gd name="connsiteX3-61" fmla="*/ 3520832 w 3520832"/>
                  <a:gd name="connsiteY3-62" fmla="*/ 560222 h 560222"/>
                  <a:gd name="connsiteX0-63" fmla="*/ 0 w 2986927"/>
                  <a:gd name="connsiteY0-64" fmla="*/ 0 h 535508"/>
                  <a:gd name="connsiteX1-65" fmla="*/ 1586088 w 2986927"/>
                  <a:gd name="connsiteY1-66" fmla="*/ 535508 h 535508"/>
                  <a:gd name="connsiteX2-67" fmla="*/ 2986927 w 2986927"/>
                  <a:gd name="connsiteY2-68" fmla="*/ 535508 h 535508"/>
                  <a:gd name="connsiteX3-69" fmla="*/ 2986927 w 2986927"/>
                  <a:gd name="connsiteY3-70" fmla="*/ 535508 h 535508"/>
                </a:gdLst>
                <a:ahLst/>
                <a:cxnLst>
                  <a:cxn ang="0">
                    <a:pos x="connsiteX0-1" y="connsiteY0-2"/>
                  </a:cxn>
                  <a:cxn ang="0">
                    <a:pos x="connsiteX1-3" y="connsiteY1-4"/>
                  </a:cxn>
                  <a:cxn ang="0">
                    <a:pos x="connsiteX2-5" y="connsiteY2-6"/>
                  </a:cxn>
                  <a:cxn ang="0">
                    <a:pos x="connsiteX3-13" y="connsiteY3-14"/>
                  </a:cxn>
                </a:cxnLst>
                <a:rect l="l" t="t" r="r" b="b"/>
                <a:pathLst>
                  <a:path w="2986927" h="535508">
                    <a:moveTo>
                      <a:pt x="0" y="0"/>
                    </a:moveTo>
                    <a:lnTo>
                      <a:pt x="1586088" y="535508"/>
                    </a:lnTo>
                    <a:lnTo>
                      <a:pt x="2986927" y="535508"/>
                    </a:lnTo>
                    <a:lnTo>
                      <a:pt x="2986927" y="535508"/>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Oval 85"/>
              <p:cNvSpPr/>
              <p:nvPr/>
            </p:nvSpPr>
            <p:spPr>
              <a:xfrm>
                <a:off x="7992202" y="90851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flipH="1">
              <a:off x="682034" y="1485837"/>
              <a:ext cx="1524000" cy="584775"/>
            </a:xfrm>
            <a:prstGeom prst="rect">
              <a:avLst/>
            </a:prstGeom>
            <a:noFill/>
          </p:spPr>
          <p:txBody>
            <a:bodyPr wrap="square" rtlCol="0">
              <a:spAutoFit/>
            </a:bodyPr>
            <a:lstStyle/>
            <a:p>
              <a:r>
                <a:rPr lang="ro-RO" sz="1600" b="1" kern="0" dirty="0">
                  <a:solidFill>
                    <a:schemeClr val="accent4">
                      <a:lumMod val="75000"/>
                    </a:schemeClr>
                  </a:solidFill>
                  <a:latin typeface="Arial" panose="020B0604020202020204" pitchFamily="34" charset="0"/>
                  <a:cs typeface="Arial" panose="020B0604020202020204" pitchFamily="34" charset="0"/>
                </a:rPr>
                <a:t>CONDUCERE</a:t>
              </a:r>
              <a:endParaRPr lang="ro-RO" sz="1600" b="1" kern="0" dirty="0">
                <a:solidFill>
                  <a:schemeClr val="accent4">
                    <a:lumMod val="75000"/>
                  </a:schemeClr>
                </a:solidFill>
                <a:latin typeface="Arial" panose="020B0604020202020204" pitchFamily="34" charset="0"/>
                <a:cs typeface="Arial" panose="020B0604020202020204" pitchFamily="34" charset="0"/>
              </a:endParaRPr>
            </a:p>
            <a:p>
              <a:r>
                <a:rPr lang="ro-RO" sz="1600" kern="0" dirty="0">
                  <a:solidFill>
                    <a:schemeClr val="tx1">
                      <a:lumMod val="75000"/>
                      <a:lumOff val="25000"/>
                    </a:schemeClr>
                  </a:solidFill>
                  <a:latin typeface="Arial" panose="020B0604020202020204" pitchFamily="34" charset="0"/>
                  <a:cs typeface="Arial" panose="020B0604020202020204" pitchFamily="34" charset="0"/>
                </a:rPr>
                <a:t>Sondaj</a:t>
              </a:r>
              <a:endParaRPr lang="en-US" sz="1600" dirty="0">
                <a:solidFill>
                  <a:schemeClr val="tx1">
                    <a:lumMod val="75000"/>
                    <a:lumOff val="25000"/>
                  </a:schemeClr>
                </a:solidFill>
              </a:endParaRPr>
            </a:p>
          </p:txBody>
        </p:sp>
        <p:sp>
          <p:nvSpPr>
            <p:cNvPr id="98" name="TextBox 97"/>
            <p:cNvSpPr txBox="1"/>
            <p:nvPr/>
          </p:nvSpPr>
          <p:spPr>
            <a:xfrm flipH="1">
              <a:off x="682034" y="2232597"/>
              <a:ext cx="2144724" cy="584775"/>
            </a:xfrm>
            <a:prstGeom prst="rect">
              <a:avLst/>
            </a:prstGeom>
            <a:noFill/>
          </p:spPr>
          <p:txBody>
            <a:bodyPr wrap="square" rtlCol="0">
              <a:spAutoFit/>
            </a:bodyPr>
            <a:lstStyle/>
            <a:p>
              <a:r>
                <a:rPr lang="ro-RO" sz="1600" b="1" kern="0" dirty="0">
                  <a:solidFill>
                    <a:schemeClr val="accent5">
                      <a:lumMod val="75000"/>
                    </a:schemeClr>
                  </a:solidFill>
                  <a:cs typeface="Arial" panose="020B0604020202020204" pitchFamily="34" charset="0"/>
                </a:rPr>
                <a:t>ANFP</a:t>
              </a:r>
              <a:endParaRPr lang="ro-RO" sz="1600" b="1" kern="0" dirty="0">
                <a:solidFill>
                  <a:schemeClr val="accent5">
                    <a:lumMod val="75000"/>
                  </a:schemeClr>
                </a:solidFill>
                <a:cs typeface="Arial" panose="020B0604020202020204" pitchFamily="34" charset="0"/>
              </a:endParaRPr>
            </a:p>
            <a:p>
              <a:r>
                <a:rPr lang="ro-RO" sz="1600" kern="0" dirty="0">
                  <a:solidFill>
                    <a:schemeClr val="tx1">
                      <a:lumMod val="75000"/>
                      <a:lumOff val="25000"/>
                    </a:schemeClr>
                  </a:solidFill>
                  <a:cs typeface="Arial" panose="020B0604020202020204" pitchFamily="34" charset="0"/>
                </a:rPr>
                <a:t>Grup de experți </a:t>
              </a:r>
              <a:r>
                <a:rPr lang="ro-RO" sz="1400" kern="0" dirty="0">
                  <a:solidFill>
                    <a:schemeClr val="bg1">
                      <a:lumMod val="50000"/>
                    </a:schemeClr>
                  </a:solidFill>
                  <a:cs typeface="Arial" panose="020B0604020202020204" pitchFamily="34" charset="0"/>
                </a:rPr>
                <a:t>(1)</a:t>
              </a:r>
              <a:endParaRPr lang="en-US" sz="1600" dirty="0">
                <a:solidFill>
                  <a:schemeClr val="tx1">
                    <a:lumMod val="75000"/>
                    <a:lumOff val="25000"/>
                  </a:schemeClr>
                </a:solidFill>
              </a:endParaRPr>
            </a:p>
          </p:txBody>
        </p:sp>
        <p:sp>
          <p:nvSpPr>
            <p:cNvPr id="99" name="TextBox 98"/>
            <p:cNvSpPr txBox="1"/>
            <p:nvPr/>
          </p:nvSpPr>
          <p:spPr>
            <a:xfrm flipH="1">
              <a:off x="685393" y="3030400"/>
              <a:ext cx="2177444" cy="584775"/>
            </a:xfrm>
            <a:prstGeom prst="rect">
              <a:avLst/>
            </a:prstGeom>
            <a:noFill/>
          </p:spPr>
          <p:txBody>
            <a:bodyPr wrap="square" rtlCol="0">
              <a:spAutoFit/>
            </a:bodyPr>
            <a:lstStyle/>
            <a:p>
              <a:r>
                <a:rPr lang="ro-RO" sz="1600" b="1" kern="0" dirty="0">
                  <a:solidFill>
                    <a:schemeClr val="accent2"/>
                  </a:solidFill>
                  <a:cs typeface="Arial" panose="020B0604020202020204" pitchFamily="34" charset="0"/>
                </a:rPr>
                <a:t>EXPERȚI</a:t>
              </a:r>
              <a:r>
                <a:rPr lang="ro-RO" sz="1600" kern="0" dirty="0">
                  <a:solidFill>
                    <a:schemeClr val="tx1">
                      <a:lumMod val="75000"/>
                      <a:lumOff val="25000"/>
                    </a:schemeClr>
                  </a:solidFill>
                  <a:cs typeface="Arial" panose="020B0604020202020204" pitchFamily="34" charset="0"/>
                </a:rPr>
                <a:t> </a:t>
              </a:r>
              <a:endParaRPr lang="ro-RO" sz="1600" kern="0" dirty="0">
                <a:solidFill>
                  <a:schemeClr val="tx1">
                    <a:lumMod val="75000"/>
                    <a:lumOff val="25000"/>
                  </a:schemeClr>
                </a:solidFill>
                <a:cs typeface="Arial" panose="020B0604020202020204" pitchFamily="34" charset="0"/>
              </a:endParaRPr>
            </a:p>
            <a:p>
              <a:r>
                <a:rPr lang="ro-RO" sz="1600" kern="0" dirty="0">
                  <a:solidFill>
                    <a:schemeClr val="tx1">
                      <a:lumMod val="75000"/>
                      <a:lumOff val="25000"/>
                    </a:schemeClr>
                  </a:solidFill>
                  <a:cs typeface="Arial" panose="020B0604020202020204" pitchFamily="34" charset="0"/>
                </a:rPr>
                <a:t>Interviuri </a:t>
              </a:r>
              <a:r>
                <a:rPr lang="ro-RO" sz="1400" kern="0" dirty="0">
                  <a:solidFill>
                    <a:schemeClr val="bg1">
                      <a:lumMod val="50000"/>
                    </a:schemeClr>
                  </a:solidFill>
                  <a:cs typeface="Arial" panose="020B0604020202020204" pitchFamily="34" charset="0"/>
                </a:rPr>
                <a:t>(5)</a:t>
              </a:r>
              <a:endParaRPr lang="en-US" sz="1600" dirty="0">
                <a:solidFill>
                  <a:schemeClr val="bg1">
                    <a:lumMod val="50000"/>
                  </a:schemeClr>
                </a:solidFill>
              </a:endParaRPr>
            </a:p>
          </p:txBody>
        </p:sp>
        <p:sp>
          <p:nvSpPr>
            <p:cNvPr id="100" name="TextBox 99"/>
            <p:cNvSpPr txBox="1"/>
            <p:nvPr/>
          </p:nvSpPr>
          <p:spPr>
            <a:xfrm flipH="1">
              <a:off x="682033" y="3743534"/>
              <a:ext cx="1814151" cy="584775"/>
            </a:xfrm>
            <a:prstGeom prst="rect">
              <a:avLst/>
            </a:prstGeom>
            <a:noFill/>
          </p:spPr>
          <p:txBody>
            <a:bodyPr wrap="square" rtlCol="0">
              <a:spAutoFit/>
            </a:bodyPr>
            <a:lstStyle/>
            <a:p>
              <a:r>
                <a:rPr lang="ro-RO" sz="1600" b="1" kern="0" dirty="0">
                  <a:solidFill>
                    <a:schemeClr val="accent1"/>
                  </a:solidFill>
                  <a:cs typeface="Arial" panose="020B0604020202020204" pitchFamily="34" charset="0"/>
                </a:rPr>
                <a:t>STAKEHOLDERI</a:t>
              </a:r>
              <a:r>
                <a:rPr lang="en-US" sz="1600" kern="0" dirty="0">
                  <a:solidFill>
                    <a:schemeClr val="tx1">
                      <a:lumMod val="75000"/>
                      <a:lumOff val="25000"/>
                    </a:schemeClr>
                  </a:solidFill>
                  <a:cs typeface="Arial" panose="020B0604020202020204" pitchFamily="34" charset="0"/>
                </a:rPr>
                <a:t> </a:t>
              </a:r>
              <a:endParaRPr lang="ro-RO" sz="1600" kern="0" dirty="0">
                <a:solidFill>
                  <a:schemeClr val="tx1">
                    <a:lumMod val="75000"/>
                    <a:lumOff val="25000"/>
                  </a:schemeClr>
                </a:solidFill>
                <a:cs typeface="Arial" panose="020B0604020202020204" pitchFamily="34" charset="0"/>
              </a:endParaRPr>
            </a:p>
            <a:p>
              <a:r>
                <a:rPr lang="ro-RO" sz="1600" kern="0" dirty="0">
                  <a:solidFill>
                    <a:schemeClr val="tx1">
                      <a:lumMod val="75000"/>
                      <a:lumOff val="25000"/>
                    </a:schemeClr>
                  </a:solidFill>
                  <a:cs typeface="Arial" panose="020B0604020202020204" pitchFamily="34" charset="0"/>
                </a:rPr>
                <a:t>Interviuri </a:t>
              </a:r>
              <a:r>
                <a:rPr lang="ro-RO" sz="1400" kern="0" dirty="0">
                  <a:solidFill>
                    <a:schemeClr val="bg1">
                      <a:lumMod val="50000"/>
                    </a:schemeClr>
                  </a:solidFill>
                  <a:cs typeface="Arial" panose="020B0604020202020204" pitchFamily="34" charset="0"/>
                </a:rPr>
                <a:t>(5)</a:t>
              </a:r>
              <a:endParaRPr lang="en-US" sz="1600" dirty="0">
                <a:solidFill>
                  <a:schemeClr val="bg1">
                    <a:lumMod val="50000"/>
                  </a:schemeClr>
                </a:solidFill>
              </a:endParaRPr>
            </a:p>
          </p:txBody>
        </p:sp>
        <p:sp>
          <p:nvSpPr>
            <p:cNvPr id="101" name="TextBox 100"/>
            <p:cNvSpPr txBox="1"/>
            <p:nvPr/>
          </p:nvSpPr>
          <p:spPr>
            <a:xfrm flipH="1">
              <a:off x="682034" y="4477231"/>
              <a:ext cx="1524000" cy="553998"/>
            </a:xfrm>
            <a:prstGeom prst="rect">
              <a:avLst/>
            </a:prstGeom>
            <a:noFill/>
          </p:spPr>
          <p:txBody>
            <a:bodyPr wrap="square" rtlCol="0">
              <a:spAutoFit/>
            </a:bodyPr>
            <a:lstStyle/>
            <a:p>
              <a:r>
                <a:rPr lang="ro-RO" sz="1600" b="1" kern="0" dirty="0">
                  <a:solidFill>
                    <a:schemeClr val="tx1">
                      <a:lumMod val="75000"/>
                      <a:lumOff val="25000"/>
                    </a:schemeClr>
                  </a:solidFill>
                  <a:latin typeface="Arial" panose="020B0604020202020204" pitchFamily="34" charset="0"/>
                  <a:cs typeface="Arial" panose="020B0604020202020204" pitchFamily="34" charset="0"/>
                </a:rPr>
                <a:t>DOCUMENTE</a:t>
              </a:r>
              <a:r>
                <a:rPr lang="en-US" sz="1600" b="1" kern="0" dirty="0">
                  <a:solidFill>
                    <a:schemeClr val="tx1">
                      <a:lumMod val="75000"/>
                      <a:lumOff val="25000"/>
                    </a:schemeClr>
                  </a:solidFill>
                  <a:latin typeface="Arial" panose="020B0604020202020204" pitchFamily="34" charset="0"/>
                  <a:cs typeface="Arial" panose="020B0604020202020204" pitchFamily="34" charset="0"/>
                </a:rPr>
                <a:t> </a:t>
              </a:r>
              <a:r>
                <a:rPr lang="en-US" sz="1400" kern="0" dirty="0">
                  <a:solidFill>
                    <a:schemeClr val="tx1">
                      <a:lumMod val="75000"/>
                      <a:lumOff val="25000"/>
                    </a:schemeClr>
                  </a:solidFill>
                  <a:cs typeface="Arial" panose="020B0604020202020204" pitchFamily="34" charset="0"/>
                </a:rPr>
                <a:t>s</a:t>
              </a:r>
              <a:r>
                <a:rPr lang="ro-RO" sz="1400" kern="0" dirty="0" err="1">
                  <a:solidFill>
                    <a:schemeClr val="tx1">
                      <a:lumMod val="75000"/>
                      <a:lumOff val="25000"/>
                    </a:schemeClr>
                  </a:solidFill>
                  <a:cs typeface="Arial" panose="020B0604020202020204" pitchFamily="34" charset="0"/>
                </a:rPr>
                <a:t>trategice</a:t>
              </a:r>
              <a:endParaRPr lang="en-US" sz="1600" dirty="0">
                <a:solidFill>
                  <a:schemeClr val="tx1">
                    <a:lumMod val="75000"/>
                    <a:lumOff val="25000"/>
                  </a:schemeClr>
                </a:solidFill>
              </a:endParaRPr>
            </a:p>
          </p:txBody>
        </p:sp>
        <p:sp>
          <p:nvSpPr>
            <p:cNvPr id="102" name="TextBox 101"/>
            <p:cNvSpPr txBox="1"/>
            <p:nvPr/>
          </p:nvSpPr>
          <p:spPr>
            <a:xfrm flipH="1">
              <a:off x="647044" y="5206506"/>
              <a:ext cx="1954877" cy="1431161"/>
            </a:xfrm>
            <a:prstGeom prst="rect">
              <a:avLst/>
            </a:prstGeom>
            <a:noFill/>
          </p:spPr>
          <p:txBody>
            <a:bodyPr wrap="square" rtlCol="0">
              <a:spAutoFit/>
            </a:bodyPr>
            <a:lstStyle/>
            <a:p>
              <a:r>
                <a:rPr lang="ro-RO" sz="1600" b="1" kern="0" dirty="0">
                  <a:solidFill>
                    <a:schemeClr val="tx1">
                      <a:lumMod val="75000"/>
                      <a:lumOff val="25000"/>
                    </a:schemeClr>
                  </a:solidFill>
                  <a:cs typeface="Arial" panose="020B0604020202020204" pitchFamily="34" charset="0"/>
                </a:rPr>
                <a:t>DATE STATISTICE</a:t>
              </a:r>
              <a:endParaRPr lang="ro-RO" sz="1600" b="1" kern="0" dirty="0">
                <a:solidFill>
                  <a:schemeClr val="tx1">
                    <a:lumMod val="75000"/>
                    <a:lumOff val="25000"/>
                  </a:schemeClr>
                </a:solidFill>
                <a:cs typeface="Arial" panose="020B0604020202020204" pitchFamily="34" charset="0"/>
              </a:endParaRPr>
            </a:p>
            <a:p>
              <a:r>
                <a:rPr lang="ro-RO" sz="1100" dirty="0">
                  <a:solidFill>
                    <a:schemeClr val="bg1">
                      <a:lumMod val="50000"/>
                    </a:schemeClr>
                  </a:solidFill>
                  <a:ea typeface="Open Sans" panose="020B0606030504020204" pitchFamily="34" charset="0"/>
                  <a:cs typeface="Open Sans" panose="020B0606030504020204" pitchFamily="34" charset="0"/>
                </a:rPr>
                <a:t>INS, Eurostat, Eurofound, World Economics, Banca Mondială, MIPE, ANFP, GOV, ONRC, ANAP, DESI, EGDI, Transparency</a:t>
              </a:r>
              <a:endParaRPr lang="en-IN" sz="1600" dirty="0">
                <a:solidFill>
                  <a:schemeClr val="bg1">
                    <a:lumMod val="50000"/>
                  </a:schemeClr>
                </a:solidFill>
                <a:ea typeface="Open Sans" panose="020B0606030504020204" pitchFamily="34" charset="0"/>
                <a:cs typeface="Open Sans" panose="020B0606030504020204" pitchFamily="34" charset="0"/>
              </a:endParaRPr>
            </a:p>
            <a:p>
              <a:endParaRPr lang="en-US" sz="1600" dirty="0">
                <a:solidFill>
                  <a:schemeClr val="tx1">
                    <a:lumMod val="75000"/>
                    <a:lumOff val="25000"/>
                  </a:schemeClr>
                </a:solidFill>
              </a:endParaRPr>
            </a:p>
          </p:txBody>
        </p:sp>
      </p:grpSp>
      <p:grpSp>
        <p:nvGrpSpPr>
          <p:cNvPr id="37" name="Group 36"/>
          <p:cNvGrpSpPr/>
          <p:nvPr/>
        </p:nvGrpSpPr>
        <p:grpSpPr>
          <a:xfrm>
            <a:off x="7139725" y="1114422"/>
            <a:ext cx="4439659" cy="4609340"/>
            <a:chOff x="7139725" y="1114422"/>
            <a:chExt cx="4439659" cy="4609340"/>
          </a:xfrm>
        </p:grpSpPr>
        <p:grpSp>
          <p:nvGrpSpPr>
            <p:cNvPr id="4" name="Group 73"/>
            <p:cNvGrpSpPr/>
            <p:nvPr/>
          </p:nvGrpSpPr>
          <p:grpSpPr>
            <a:xfrm>
              <a:off x="7139725" y="1712259"/>
              <a:ext cx="4289539" cy="3736045"/>
              <a:chOff x="7084640" y="1509822"/>
              <a:chExt cx="4289539" cy="3736045"/>
            </a:xfrm>
          </p:grpSpPr>
          <p:grpSp>
            <p:nvGrpSpPr>
              <p:cNvPr id="22" name="Group 54"/>
              <p:cNvGrpSpPr/>
              <p:nvPr/>
            </p:nvGrpSpPr>
            <p:grpSpPr>
              <a:xfrm>
                <a:off x="7084640" y="1509822"/>
                <a:ext cx="4289539" cy="719242"/>
                <a:chOff x="7084640" y="1509822"/>
                <a:chExt cx="4289539" cy="719242"/>
              </a:xfrm>
            </p:grpSpPr>
            <p:sp>
              <p:nvSpPr>
                <p:cNvPr id="53" name="Freeform 52"/>
                <p:cNvSpPr/>
                <p:nvPr/>
              </p:nvSpPr>
              <p:spPr>
                <a:xfrm>
                  <a:off x="7128677" y="1509822"/>
                  <a:ext cx="4245502" cy="677223"/>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818585"/>
                    <a:gd name="connsiteY0-24" fmla="*/ 677223 h 677223"/>
                    <a:gd name="connsiteX1-25" fmla="*/ 2417746 w 3818585"/>
                    <a:gd name="connsiteY1-26" fmla="*/ 0 h 677223"/>
                    <a:gd name="connsiteX2-27" fmla="*/ 3818585 w 3818585"/>
                    <a:gd name="connsiteY2-28" fmla="*/ 0 h 677223"/>
                    <a:gd name="connsiteX3-29" fmla="*/ 3818585 w 3818585"/>
                    <a:gd name="connsiteY3-30" fmla="*/ 0 h 677223"/>
                  </a:gdLst>
                  <a:ahLst/>
                  <a:cxnLst>
                    <a:cxn ang="0">
                      <a:pos x="connsiteX0-1" y="connsiteY0-2"/>
                    </a:cxn>
                    <a:cxn ang="0">
                      <a:pos x="connsiteX1-3" y="connsiteY1-4"/>
                    </a:cxn>
                    <a:cxn ang="0">
                      <a:pos x="connsiteX2-5" y="connsiteY2-6"/>
                    </a:cxn>
                    <a:cxn ang="0">
                      <a:pos x="connsiteX3-13" y="connsiteY3-14"/>
                    </a:cxn>
                  </a:cxnLst>
                  <a:rect l="l" t="t" r="r" b="b"/>
                  <a:pathLst>
                    <a:path w="3818585" h="677223">
                      <a:moveTo>
                        <a:pt x="0" y="677223"/>
                      </a:moveTo>
                      <a:lnTo>
                        <a:pt x="2417746" y="0"/>
                      </a:lnTo>
                      <a:lnTo>
                        <a:pt x="3818585" y="0"/>
                      </a:lnTo>
                      <a:lnTo>
                        <a:pt x="3818585"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7084640" y="214197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55"/>
              <p:cNvGrpSpPr/>
              <p:nvPr/>
            </p:nvGrpSpPr>
            <p:grpSpPr>
              <a:xfrm>
                <a:off x="7964843" y="2250419"/>
                <a:ext cx="3409336" cy="447403"/>
                <a:chOff x="7964843" y="1509823"/>
                <a:chExt cx="3409336" cy="447403"/>
              </a:xfrm>
            </p:grpSpPr>
            <p:sp>
              <p:nvSpPr>
                <p:cNvPr id="57" name="Freeform 56"/>
                <p:cNvSpPr/>
                <p:nvPr/>
              </p:nvSpPr>
              <p:spPr>
                <a:xfrm>
                  <a:off x="7997824" y="1509823"/>
                  <a:ext cx="3376355" cy="404102"/>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Lst>
                  <a:ahLst/>
                  <a:cxnLst>
                    <a:cxn ang="0">
                      <a:pos x="connsiteX0-1" y="connsiteY0-2"/>
                    </a:cxn>
                    <a:cxn ang="0">
                      <a:pos x="connsiteX1-3" y="connsiteY1-4"/>
                    </a:cxn>
                    <a:cxn ang="0">
                      <a:pos x="connsiteX2-5" y="connsiteY2-6"/>
                    </a:cxn>
                    <a:cxn ang="0">
                      <a:pos x="connsiteX3-13" y="connsiteY3-14"/>
                    </a:cxn>
                  </a:cxnLst>
                  <a:rect l="l" t="t" r="r" b="b"/>
                  <a:pathLst>
                    <a:path w="3036837" h="404102">
                      <a:moveTo>
                        <a:pt x="0" y="404102"/>
                      </a:moveTo>
                      <a:lnTo>
                        <a:pt x="1635998" y="0"/>
                      </a:lnTo>
                      <a:lnTo>
                        <a:pt x="3036837" y="0"/>
                      </a:lnTo>
                      <a:lnTo>
                        <a:pt x="3036837"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7964843" y="187014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58"/>
              <p:cNvGrpSpPr/>
              <p:nvPr/>
            </p:nvGrpSpPr>
            <p:grpSpPr>
              <a:xfrm>
                <a:off x="7642062" y="3007164"/>
                <a:ext cx="3732117" cy="415873"/>
                <a:chOff x="7642062" y="1509823"/>
                <a:chExt cx="3732117" cy="415873"/>
              </a:xfrm>
            </p:grpSpPr>
            <p:sp>
              <p:nvSpPr>
                <p:cNvPr id="60" name="Freeform 59"/>
                <p:cNvSpPr/>
                <p:nvPr/>
              </p:nvSpPr>
              <p:spPr>
                <a:xfrm>
                  <a:off x="7713005" y="1509823"/>
                  <a:ext cx="3661174" cy="380454"/>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Lst>
                  <a:ahLst/>
                  <a:cxnLst>
                    <a:cxn ang="0">
                      <a:pos x="connsiteX0-1" y="connsiteY0-2"/>
                    </a:cxn>
                    <a:cxn ang="0">
                      <a:pos x="connsiteX1-3" y="connsiteY1-4"/>
                    </a:cxn>
                    <a:cxn ang="0">
                      <a:pos x="connsiteX2-5" y="connsiteY2-6"/>
                    </a:cxn>
                    <a:cxn ang="0">
                      <a:pos x="connsiteX3-13" y="connsiteY3-14"/>
                    </a:cxn>
                  </a:cxnLst>
                  <a:rect l="l" t="t" r="r" b="b"/>
                  <a:pathLst>
                    <a:path w="3293015" h="380454">
                      <a:moveTo>
                        <a:pt x="0" y="380454"/>
                      </a:moveTo>
                      <a:lnTo>
                        <a:pt x="1892176" y="0"/>
                      </a:lnTo>
                      <a:lnTo>
                        <a:pt x="3293015" y="0"/>
                      </a:lnTo>
                      <a:lnTo>
                        <a:pt x="3293015"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7642062" y="183861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1"/>
              <p:cNvGrpSpPr/>
              <p:nvPr/>
            </p:nvGrpSpPr>
            <p:grpSpPr>
              <a:xfrm>
                <a:off x="8044168" y="3613854"/>
                <a:ext cx="3330011" cy="150055"/>
                <a:chOff x="8044168" y="1359768"/>
                <a:chExt cx="3330011" cy="150055"/>
              </a:xfrm>
            </p:grpSpPr>
            <p:sp>
              <p:nvSpPr>
                <p:cNvPr id="63" name="Freeform 62"/>
                <p:cNvSpPr/>
                <p:nvPr/>
              </p:nvSpPr>
              <p:spPr>
                <a:xfrm>
                  <a:off x="8081416" y="1409429"/>
                  <a:ext cx="3292763" cy="100394"/>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 name="connsiteX0-39" fmla="*/ 0 w 3095427"/>
                    <a:gd name="connsiteY0-40" fmla="*/ 0 h 24194"/>
                    <a:gd name="connsiteX1-41" fmla="*/ 1694588 w 3095427"/>
                    <a:gd name="connsiteY1-42" fmla="*/ 24194 h 24194"/>
                    <a:gd name="connsiteX2-43" fmla="*/ 3095427 w 3095427"/>
                    <a:gd name="connsiteY2-44" fmla="*/ 24194 h 24194"/>
                    <a:gd name="connsiteX3-45" fmla="*/ 3095427 w 3095427"/>
                    <a:gd name="connsiteY3-46" fmla="*/ 24194 h 24194"/>
                    <a:gd name="connsiteX0-47" fmla="*/ 0 w 2961650"/>
                    <a:gd name="connsiteY0-48" fmla="*/ 0 h 100394"/>
                    <a:gd name="connsiteX1-49" fmla="*/ 1560811 w 2961650"/>
                    <a:gd name="connsiteY1-50" fmla="*/ 100394 h 100394"/>
                    <a:gd name="connsiteX2-51" fmla="*/ 2961650 w 2961650"/>
                    <a:gd name="connsiteY2-52" fmla="*/ 100394 h 100394"/>
                    <a:gd name="connsiteX3-53" fmla="*/ 2961650 w 2961650"/>
                    <a:gd name="connsiteY3-54" fmla="*/ 100394 h 100394"/>
                  </a:gdLst>
                  <a:ahLst/>
                  <a:cxnLst>
                    <a:cxn ang="0">
                      <a:pos x="connsiteX0-1" y="connsiteY0-2"/>
                    </a:cxn>
                    <a:cxn ang="0">
                      <a:pos x="connsiteX1-3" y="connsiteY1-4"/>
                    </a:cxn>
                    <a:cxn ang="0">
                      <a:pos x="connsiteX2-5" y="connsiteY2-6"/>
                    </a:cxn>
                    <a:cxn ang="0">
                      <a:pos x="connsiteX3-13" y="connsiteY3-14"/>
                    </a:cxn>
                  </a:cxnLst>
                  <a:rect l="l" t="t" r="r" b="b"/>
                  <a:pathLst>
                    <a:path w="2961650" h="100394">
                      <a:moveTo>
                        <a:pt x="0" y="0"/>
                      </a:moveTo>
                      <a:lnTo>
                        <a:pt x="1560811" y="100394"/>
                      </a:lnTo>
                      <a:lnTo>
                        <a:pt x="2961650" y="100394"/>
                      </a:lnTo>
                      <a:lnTo>
                        <a:pt x="2961650" y="1003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8044168" y="135976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64"/>
              <p:cNvGrpSpPr/>
              <p:nvPr/>
            </p:nvGrpSpPr>
            <p:grpSpPr>
              <a:xfrm>
                <a:off x="7442362" y="4049110"/>
                <a:ext cx="3931817" cy="450523"/>
                <a:chOff x="7442362" y="1059300"/>
                <a:chExt cx="3931817" cy="450523"/>
              </a:xfrm>
            </p:grpSpPr>
            <p:sp>
              <p:nvSpPr>
                <p:cNvPr id="66" name="Freeform 65"/>
                <p:cNvSpPr/>
                <p:nvPr/>
              </p:nvSpPr>
              <p:spPr>
                <a:xfrm>
                  <a:off x="7473895" y="1104629"/>
                  <a:ext cx="3900284" cy="405194"/>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 name="connsiteX0-39" fmla="*/ 0 w 3095427"/>
                    <a:gd name="connsiteY0-40" fmla="*/ 0 h 24194"/>
                    <a:gd name="connsiteX1-41" fmla="*/ 1694588 w 3095427"/>
                    <a:gd name="connsiteY1-42" fmla="*/ 24194 h 24194"/>
                    <a:gd name="connsiteX2-43" fmla="*/ 3095427 w 3095427"/>
                    <a:gd name="connsiteY2-44" fmla="*/ 24194 h 24194"/>
                    <a:gd name="connsiteX3-45" fmla="*/ 3095427 w 3095427"/>
                    <a:gd name="connsiteY3-46" fmla="*/ 24194 h 24194"/>
                    <a:gd name="connsiteX0-47" fmla="*/ 0 w 3508080"/>
                    <a:gd name="connsiteY0-48" fmla="*/ 0 h 405194"/>
                    <a:gd name="connsiteX1-49" fmla="*/ 2107241 w 3508080"/>
                    <a:gd name="connsiteY1-50" fmla="*/ 405194 h 405194"/>
                    <a:gd name="connsiteX2-51" fmla="*/ 3508080 w 3508080"/>
                    <a:gd name="connsiteY2-52" fmla="*/ 405194 h 405194"/>
                    <a:gd name="connsiteX3-53" fmla="*/ 3508080 w 3508080"/>
                    <a:gd name="connsiteY3-54" fmla="*/ 405194 h 405194"/>
                  </a:gdLst>
                  <a:ahLst/>
                  <a:cxnLst>
                    <a:cxn ang="0">
                      <a:pos x="connsiteX0-1" y="connsiteY0-2"/>
                    </a:cxn>
                    <a:cxn ang="0">
                      <a:pos x="connsiteX1-3" y="connsiteY1-4"/>
                    </a:cxn>
                    <a:cxn ang="0">
                      <a:pos x="connsiteX2-5" y="connsiteY2-6"/>
                    </a:cxn>
                    <a:cxn ang="0">
                      <a:pos x="connsiteX3-13" y="connsiteY3-14"/>
                    </a:cxn>
                  </a:cxnLst>
                  <a:rect l="l" t="t" r="r" b="b"/>
                  <a:pathLst>
                    <a:path w="3508080" h="405194">
                      <a:moveTo>
                        <a:pt x="0" y="0"/>
                      </a:moveTo>
                      <a:lnTo>
                        <a:pt x="2107241" y="405194"/>
                      </a:lnTo>
                      <a:lnTo>
                        <a:pt x="3508080" y="405194"/>
                      </a:lnTo>
                      <a:lnTo>
                        <a:pt x="3508080" y="4051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p:cNvSpPr/>
                <p:nvPr/>
              </p:nvSpPr>
              <p:spPr>
                <a:xfrm>
                  <a:off x="7442362" y="10593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67"/>
              <p:cNvGrpSpPr/>
              <p:nvPr/>
            </p:nvGrpSpPr>
            <p:grpSpPr>
              <a:xfrm>
                <a:off x="7420880" y="4632204"/>
                <a:ext cx="3953299" cy="613663"/>
                <a:chOff x="7420880" y="896160"/>
                <a:chExt cx="3953299" cy="613663"/>
              </a:xfrm>
            </p:grpSpPr>
            <p:sp>
              <p:nvSpPr>
                <p:cNvPr id="69" name="Freeform 68"/>
                <p:cNvSpPr/>
                <p:nvPr/>
              </p:nvSpPr>
              <p:spPr>
                <a:xfrm>
                  <a:off x="7459717" y="949601"/>
                  <a:ext cx="3914462" cy="560222"/>
                </a:xfrm>
                <a:custGeom>
                  <a:avLst/>
                  <a:gdLst>
                    <a:gd name="connsiteX0" fmla="*/ 0 w 1581593"/>
                    <a:gd name="connsiteY0" fmla="*/ 2658 h 2658"/>
                    <a:gd name="connsiteX1" fmla="*/ 1581593 w 1581593"/>
                    <a:gd name="connsiteY1" fmla="*/ 0 h 2658"/>
                    <a:gd name="connsiteX2" fmla="*/ 1581593 w 1581593"/>
                    <a:gd name="connsiteY2" fmla="*/ 0 h 2658"/>
                    <a:gd name="connsiteX0-1" fmla="*/ 0 w 1581593"/>
                    <a:gd name="connsiteY0-2" fmla="*/ 2658 h 2658"/>
                    <a:gd name="connsiteX1-3" fmla="*/ 180754 w 1581593"/>
                    <a:gd name="connsiteY1-4" fmla="*/ 0 h 2658"/>
                    <a:gd name="connsiteX2-5" fmla="*/ 1581593 w 1581593"/>
                    <a:gd name="connsiteY2-6" fmla="*/ 0 h 2658"/>
                    <a:gd name="connsiteX3" fmla="*/ 1581593 w 1581593"/>
                    <a:gd name="connsiteY3" fmla="*/ 0 h 2658"/>
                    <a:gd name="connsiteX0-7" fmla="*/ 0 w 3309559"/>
                    <a:gd name="connsiteY0-8" fmla="*/ 708902 h 708902"/>
                    <a:gd name="connsiteX1-9" fmla="*/ 1908720 w 3309559"/>
                    <a:gd name="connsiteY1-10" fmla="*/ 0 h 708902"/>
                    <a:gd name="connsiteX2-11" fmla="*/ 3309559 w 3309559"/>
                    <a:gd name="connsiteY2-12" fmla="*/ 0 h 708902"/>
                    <a:gd name="connsiteX3-13" fmla="*/ 3309559 w 3309559"/>
                    <a:gd name="connsiteY3-14" fmla="*/ 0 h 708902"/>
                    <a:gd name="connsiteX0-15" fmla="*/ 0 w 3036837"/>
                    <a:gd name="connsiteY0-16" fmla="*/ 1089902 h 1089902"/>
                    <a:gd name="connsiteX1-17" fmla="*/ 1635998 w 3036837"/>
                    <a:gd name="connsiteY1-18" fmla="*/ 0 h 1089902"/>
                    <a:gd name="connsiteX2-19" fmla="*/ 3036837 w 3036837"/>
                    <a:gd name="connsiteY2-20" fmla="*/ 0 h 1089902"/>
                    <a:gd name="connsiteX3-21" fmla="*/ 3036837 w 3036837"/>
                    <a:gd name="connsiteY3-22" fmla="*/ 0 h 1089902"/>
                    <a:gd name="connsiteX0-23" fmla="*/ 0 w 3036837"/>
                    <a:gd name="connsiteY0-24" fmla="*/ 404102 h 404102"/>
                    <a:gd name="connsiteX1-25" fmla="*/ 1635998 w 3036837"/>
                    <a:gd name="connsiteY1-26" fmla="*/ 0 h 404102"/>
                    <a:gd name="connsiteX2-27" fmla="*/ 3036837 w 3036837"/>
                    <a:gd name="connsiteY2-28" fmla="*/ 0 h 404102"/>
                    <a:gd name="connsiteX3-29" fmla="*/ 3036837 w 3036837"/>
                    <a:gd name="connsiteY3-30" fmla="*/ 0 h 404102"/>
                    <a:gd name="connsiteX0-31" fmla="*/ 0 w 3293015"/>
                    <a:gd name="connsiteY0-32" fmla="*/ 380454 h 380454"/>
                    <a:gd name="connsiteX1-33" fmla="*/ 1892176 w 3293015"/>
                    <a:gd name="connsiteY1-34" fmla="*/ 0 h 380454"/>
                    <a:gd name="connsiteX2-35" fmla="*/ 3293015 w 3293015"/>
                    <a:gd name="connsiteY2-36" fmla="*/ 0 h 380454"/>
                    <a:gd name="connsiteX3-37" fmla="*/ 3293015 w 3293015"/>
                    <a:gd name="connsiteY3-38" fmla="*/ 0 h 380454"/>
                    <a:gd name="connsiteX0-39" fmla="*/ 0 w 3095427"/>
                    <a:gd name="connsiteY0-40" fmla="*/ 0 h 24194"/>
                    <a:gd name="connsiteX1-41" fmla="*/ 1694588 w 3095427"/>
                    <a:gd name="connsiteY1-42" fmla="*/ 24194 h 24194"/>
                    <a:gd name="connsiteX2-43" fmla="*/ 3095427 w 3095427"/>
                    <a:gd name="connsiteY2-44" fmla="*/ 24194 h 24194"/>
                    <a:gd name="connsiteX3-45" fmla="*/ 3095427 w 3095427"/>
                    <a:gd name="connsiteY3-46" fmla="*/ 24194 h 24194"/>
                    <a:gd name="connsiteX0-47" fmla="*/ 0 w 3508080"/>
                    <a:gd name="connsiteY0-48" fmla="*/ 0 h 405194"/>
                    <a:gd name="connsiteX1-49" fmla="*/ 2107241 w 3508080"/>
                    <a:gd name="connsiteY1-50" fmla="*/ 405194 h 405194"/>
                    <a:gd name="connsiteX2-51" fmla="*/ 3508080 w 3508080"/>
                    <a:gd name="connsiteY2-52" fmla="*/ 405194 h 405194"/>
                    <a:gd name="connsiteX3-53" fmla="*/ 3508080 w 3508080"/>
                    <a:gd name="connsiteY3-54" fmla="*/ 405194 h 405194"/>
                    <a:gd name="connsiteX0-55" fmla="*/ 0 w 3520832"/>
                    <a:gd name="connsiteY0-56" fmla="*/ 0 h 560222"/>
                    <a:gd name="connsiteX1-57" fmla="*/ 2119993 w 3520832"/>
                    <a:gd name="connsiteY1-58" fmla="*/ 560222 h 560222"/>
                    <a:gd name="connsiteX2-59" fmla="*/ 3520832 w 3520832"/>
                    <a:gd name="connsiteY2-60" fmla="*/ 560222 h 560222"/>
                    <a:gd name="connsiteX3-61" fmla="*/ 3520832 w 3520832"/>
                    <a:gd name="connsiteY3-62" fmla="*/ 560222 h 560222"/>
                  </a:gdLst>
                  <a:ahLst/>
                  <a:cxnLst>
                    <a:cxn ang="0">
                      <a:pos x="connsiteX0-1" y="connsiteY0-2"/>
                    </a:cxn>
                    <a:cxn ang="0">
                      <a:pos x="connsiteX1-3" y="connsiteY1-4"/>
                    </a:cxn>
                    <a:cxn ang="0">
                      <a:pos x="connsiteX2-5" y="connsiteY2-6"/>
                    </a:cxn>
                    <a:cxn ang="0">
                      <a:pos x="connsiteX3-13" y="connsiteY3-14"/>
                    </a:cxn>
                  </a:cxnLst>
                  <a:rect l="l" t="t" r="r" b="b"/>
                  <a:pathLst>
                    <a:path w="3520832" h="560222">
                      <a:moveTo>
                        <a:pt x="0" y="0"/>
                      </a:moveTo>
                      <a:lnTo>
                        <a:pt x="2119993" y="560222"/>
                      </a:lnTo>
                      <a:lnTo>
                        <a:pt x="3520832" y="560222"/>
                      </a:lnTo>
                      <a:lnTo>
                        <a:pt x="3520832" y="560222"/>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Oval 69"/>
                <p:cNvSpPr/>
                <p:nvPr/>
              </p:nvSpPr>
              <p:spPr>
                <a:xfrm>
                  <a:off x="7420880" y="89616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TextBox 103"/>
            <p:cNvSpPr txBox="1"/>
            <p:nvPr/>
          </p:nvSpPr>
          <p:spPr>
            <a:xfrm flipH="1">
              <a:off x="9905999" y="1114422"/>
              <a:ext cx="1524000" cy="584775"/>
            </a:xfrm>
            <a:prstGeom prst="rect">
              <a:avLst/>
            </a:prstGeom>
            <a:noFill/>
          </p:spPr>
          <p:txBody>
            <a:bodyPr wrap="square" rtlCol="0">
              <a:spAutoFit/>
            </a:bodyPr>
            <a:lstStyle/>
            <a:p>
              <a:pPr algn="r"/>
              <a:r>
                <a:rPr lang="ro-RO" sz="1600" b="1" kern="0" dirty="0">
                  <a:solidFill>
                    <a:schemeClr val="accent2"/>
                  </a:solidFill>
                  <a:cs typeface="Arial" panose="020B0604020202020204" pitchFamily="34" charset="0"/>
                </a:rPr>
                <a:t>POPULAȚIE</a:t>
              </a:r>
              <a:r>
                <a:rPr lang="en-US" sz="1600" kern="0" dirty="0">
                  <a:solidFill>
                    <a:schemeClr val="tx1">
                      <a:lumMod val="75000"/>
                      <a:lumOff val="25000"/>
                    </a:schemeClr>
                  </a:solidFill>
                  <a:cs typeface="Arial" panose="020B0604020202020204" pitchFamily="34" charset="0"/>
                </a:rPr>
                <a:t> </a:t>
              </a:r>
              <a:endParaRPr lang="ro-RO" sz="1600" kern="0" dirty="0">
                <a:solidFill>
                  <a:schemeClr val="tx1">
                    <a:lumMod val="75000"/>
                    <a:lumOff val="25000"/>
                  </a:schemeClr>
                </a:solidFill>
                <a:cs typeface="Arial" panose="020B0604020202020204" pitchFamily="34" charset="0"/>
              </a:endParaRPr>
            </a:p>
            <a:p>
              <a:pPr algn="r"/>
              <a:r>
                <a:rPr lang="ro-RO" sz="1600" kern="0" dirty="0">
                  <a:solidFill>
                    <a:schemeClr val="tx1">
                      <a:lumMod val="75000"/>
                      <a:lumOff val="25000"/>
                    </a:schemeClr>
                  </a:solidFill>
                  <a:cs typeface="Arial" panose="020B0604020202020204" pitchFamily="34" charset="0"/>
                </a:rPr>
                <a:t>Sondaj</a:t>
              </a:r>
              <a:r>
                <a:rPr lang="ro-RO" sz="1600" kern="0" dirty="0">
                  <a:solidFill>
                    <a:schemeClr val="tx1">
                      <a:lumMod val="75000"/>
                      <a:lumOff val="25000"/>
                    </a:schemeClr>
                  </a:solidFill>
                  <a:latin typeface="Arial" panose="020B0604020202020204" pitchFamily="34" charset="0"/>
                  <a:cs typeface="Arial" panose="020B0604020202020204" pitchFamily="34" charset="0"/>
                </a:rPr>
                <a:t> </a:t>
              </a:r>
              <a:r>
                <a:rPr lang="ro-RO" sz="1400" kern="0" dirty="0">
                  <a:solidFill>
                    <a:schemeClr val="bg1">
                      <a:lumMod val="50000"/>
                    </a:schemeClr>
                  </a:solidFill>
                  <a:latin typeface="Arial" panose="020B0604020202020204" pitchFamily="34" charset="0"/>
                  <a:cs typeface="Arial" panose="020B0604020202020204" pitchFamily="34" charset="0"/>
                </a:rPr>
                <a:t>(1107)</a:t>
              </a:r>
              <a:endParaRPr lang="en-US" sz="1600" dirty="0">
                <a:solidFill>
                  <a:schemeClr val="bg1">
                    <a:lumMod val="50000"/>
                  </a:schemeClr>
                </a:solidFill>
              </a:endParaRPr>
            </a:p>
          </p:txBody>
        </p:sp>
        <p:sp>
          <p:nvSpPr>
            <p:cNvPr id="105" name="TextBox 104"/>
            <p:cNvSpPr txBox="1"/>
            <p:nvPr/>
          </p:nvSpPr>
          <p:spPr>
            <a:xfrm flipH="1">
              <a:off x="9694812" y="1868293"/>
              <a:ext cx="1756674" cy="584775"/>
            </a:xfrm>
            <a:prstGeom prst="rect">
              <a:avLst/>
            </a:prstGeom>
            <a:noFill/>
          </p:spPr>
          <p:txBody>
            <a:bodyPr wrap="square" rtlCol="0">
              <a:spAutoFit/>
            </a:bodyPr>
            <a:lstStyle/>
            <a:p>
              <a:pPr algn="r"/>
              <a:r>
                <a:rPr lang="ro-RO" sz="1600" b="1" dirty="0">
                  <a:solidFill>
                    <a:schemeClr val="accent1"/>
                  </a:solidFill>
                </a:rPr>
                <a:t>ANTREPRENORI</a:t>
              </a:r>
              <a:endParaRPr lang="ro-RO" sz="1600" b="1" dirty="0">
                <a:solidFill>
                  <a:schemeClr val="accent1"/>
                </a:solidFill>
              </a:endParaRPr>
            </a:p>
            <a:p>
              <a:pPr algn="r"/>
              <a:r>
                <a:rPr lang="ro-RO" sz="1600" dirty="0">
                  <a:solidFill>
                    <a:schemeClr val="tx1">
                      <a:lumMod val="75000"/>
                      <a:lumOff val="25000"/>
                    </a:schemeClr>
                  </a:solidFill>
                </a:rPr>
                <a:t>Sondaj </a:t>
              </a:r>
              <a:r>
                <a:rPr lang="ro-RO" sz="1400" dirty="0">
                  <a:solidFill>
                    <a:schemeClr val="bg1">
                      <a:lumMod val="50000"/>
                    </a:schemeClr>
                  </a:solidFill>
                </a:rPr>
                <a:t>(255)</a:t>
              </a:r>
              <a:endParaRPr lang="en-US" sz="1600" dirty="0">
                <a:solidFill>
                  <a:schemeClr val="bg1">
                    <a:lumMod val="50000"/>
                  </a:schemeClr>
                </a:solidFill>
              </a:endParaRPr>
            </a:p>
          </p:txBody>
        </p:sp>
        <p:sp>
          <p:nvSpPr>
            <p:cNvPr id="106" name="TextBox 105"/>
            <p:cNvSpPr txBox="1"/>
            <p:nvPr/>
          </p:nvSpPr>
          <p:spPr>
            <a:xfrm flipH="1">
              <a:off x="9905999" y="2618828"/>
              <a:ext cx="1524000" cy="584775"/>
            </a:xfrm>
            <a:prstGeom prst="rect">
              <a:avLst/>
            </a:prstGeom>
            <a:noFill/>
          </p:spPr>
          <p:txBody>
            <a:bodyPr wrap="square" rtlCol="0">
              <a:spAutoFit/>
            </a:bodyPr>
            <a:lstStyle/>
            <a:p>
              <a:pPr algn="r"/>
              <a:r>
                <a:rPr lang="ro-RO" sz="1600" b="1" dirty="0">
                  <a:solidFill>
                    <a:schemeClr val="accent5">
                      <a:lumMod val="75000"/>
                    </a:schemeClr>
                  </a:solidFill>
                </a:rPr>
                <a:t>ABSOLVENȚI</a:t>
              </a:r>
              <a:endParaRPr lang="ro-RO" sz="1600" b="1" dirty="0">
                <a:solidFill>
                  <a:schemeClr val="accent5">
                    <a:lumMod val="75000"/>
                  </a:schemeClr>
                </a:solidFill>
              </a:endParaRPr>
            </a:p>
            <a:p>
              <a:pPr algn="r"/>
              <a:r>
                <a:rPr lang="ro-RO" sz="1600" dirty="0">
                  <a:solidFill>
                    <a:schemeClr val="tx1">
                      <a:lumMod val="75000"/>
                      <a:lumOff val="25000"/>
                    </a:schemeClr>
                  </a:solidFill>
                </a:rPr>
                <a:t>Sondaj </a:t>
              </a:r>
              <a:r>
                <a:rPr lang="ro-RO" sz="1400" dirty="0">
                  <a:solidFill>
                    <a:schemeClr val="bg1">
                      <a:lumMod val="50000"/>
                    </a:schemeClr>
                  </a:solidFill>
                </a:rPr>
                <a:t>(213)</a:t>
              </a:r>
              <a:endParaRPr lang="en-US" sz="1600" dirty="0">
                <a:solidFill>
                  <a:schemeClr val="bg1">
                    <a:lumMod val="50000"/>
                  </a:schemeClr>
                </a:solidFill>
              </a:endParaRPr>
            </a:p>
          </p:txBody>
        </p:sp>
        <p:sp>
          <p:nvSpPr>
            <p:cNvPr id="108" name="TextBox 107"/>
            <p:cNvSpPr txBox="1"/>
            <p:nvPr/>
          </p:nvSpPr>
          <p:spPr>
            <a:xfrm flipH="1">
              <a:off x="9838828" y="4105816"/>
              <a:ext cx="1591171" cy="584775"/>
            </a:xfrm>
            <a:prstGeom prst="rect">
              <a:avLst/>
            </a:prstGeom>
            <a:noFill/>
          </p:spPr>
          <p:txBody>
            <a:bodyPr wrap="square" rtlCol="0">
              <a:spAutoFit/>
            </a:bodyPr>
            <a:lstStyle/>
            <a:p>
              <a:pPr algn="r"/>
              <a:r>
                <a:rPr lang="ro-RO" sz="1600" b="1" dirty="0">
                  <a:solidFill>
                    <a:schemeClr val="accent5">
                      <a:lumMod val="75000"/>
                    </a:schemeClr>
                  </a:solidFill>
                </a:rPr>
                <a:t>FORMATORII</a:t>
              </a:r>
              <a:endParaRPr lang="ro-RO" sz="1600" b="1" dirty="0">
                <a:solidFill>
                  <a:schemeClr val="accent5">
                    <a:lumMod val="75000"/>
                  </a:schemeClr>
                </a:solidFill>
              </a:endParaRPr>
            </a:p>
            <a:p>
              <a:pPr algn="r"/>
              <a:r>
                <a:rPr lang="ro-RO" sz="1600" dirty="0">
                  <a:solidFill>
                    <a:schemeClr val="tx1">
                      <a:lumMod val="75000"/>
                      <a:lumOff val="25000"/>
                    </a:schemeClr>
                  </a:solidFill>
                </a:rPr>
                <a:t>Focus </a:t>
              </a:r>
              <a:r>
                <a:rPr lang="ro-RO" sz="1600" dirty="0" err="1">
                  <a:solidFill>
                    <a:schemeClr val="tx1">
                      <a:lumMod val="75000"/>
                      <a:lumOff val="25000"/>
                    </a:schemeClr>
                  </a:solidFill>
                </a:rPr>
                <a:t>group</a:t>
              </a:r>
              <a:r>
                <a:rPr lang="ro-RO" sz="1600" dirty="0">
                  <a:solidFill>
                    <a:schemeClr val="tx1">
                      <a:lumMod val="75000"/>
                      <a:lumOff val="25000"/>
                    </a:schemeClr>
                  </a:solidFill>
                </a:rPr>
                <a:t> </a:t>
              </a:r>
              <a:r>
                <a:rPr lang="ro-RO" sz="1400" dirty="0">
                  <a:solidFill>
                    <a:schemeClr val="bg1">
                      <a:lumMod val="50000"/>
                    </a:schemeClr>
                  </a:solidFill>
                </a:rPr>
                <a:t>(1)</a:t>
              </a:r>
              <a:endParaRPr lang="en-US" sz="1600" dirty="0">
                <a:solidFill>
                  <a:schemeClr val="bg1">
                    <a:lumMod val="50000"/>
                  </a:schemeClr>
                </a:solidFill>
              </a:endParaRPr>
            </a:p>
          </p:txBody>
        </p:sp>
        <p:sp>
          <p:nvSpPr>
            <p:cNvPr id="109" name="TextBox 108"/>
            <p:cNvSpPr txBox="1"/>
            <p:nvPr/>
          </p:nvSpPr>
          <p:spPr>
            <a:xfrm flipH="1">
              <a:off x="9500275" y="4892765"/>
              <a:ext cx="1951211" cy="830997"/>
            </a:xfrm>
            <a:prstGeom prst="rect">
              <a:avLst/>
            </a:prstGeom>
            <a:noFill/>
          </p:spPr>
          <p:txBody>
            <a:bodyPr wrap="square" rtlCol="0">
              <a:spAutoFit/>
            </a:bodyPr>
            <a:lstStyle/>
            <a:p>
              <a:pPr algn="r"/>
              <a:r>
                <a:rPr lang="ro-RO" sz="1600" b="1" kern="0" dirty="0">
                  <a:solidFill>
                    <a:schemeClr val="accent4">
                      <a:lumMod val="75000"/>
                    </a:schemeClr>
                  </a:solidFill>
                  <a:cs typeface="Arial" panose="020B0604020202020204" pitchFamily="34" charset="0"/>
                </a:rPr>
                <a:t>ALȚI FUNCȚIONARI</a:t>
              </a:r>
              <a:endParaRPr lang="ro-RO" sz="1600" b="1" kern="0" dirty="0">
                <a:solidFill>
                  <a:schemeClr val="accent4">
                    <a:lumMod val="75000"/>
                  </a:schemeClr>
                </a:solidFill>
                <a:cs typeface="Arial" panose="020B0604020202020204" pitchFamily="34" charset="0"/>
              </a:endParaRPr>
            </a:p>
            <a:p>
              <a:pPr algn="r"/>
              <a:r>
                <a:rPr lang="ro-RO" sz="1600" kern="0" dirty="0">
                  <a:solidFill>
                    <a:schemeClr val="tx1">
                      <a:lumMod val="75000"/>
                      <a:lumOff val="25000"/>
                    </a:schemeClr>
                  </a:solidFill>
                  <a:cs typeface="Arial" panose="020B0604020202020204" pitchFamily="34" charset="0"/>
                </a:rPr>
                <a:t>Sondaj</a:t>
              </a:r>
              <a:endParaRPr lang="en-US" sz="1600" dirty="0">
                <a:solidFill>
                  <a:schemeClr val="tx1">
                    <a:lumMod val="75000"/>
                    <a:lumOff val="25000"/>
                  </a:schemeClr>
                </a:solidFill>
              </a:endParaRPr>
            </a:p>
          </p:txBody>
        </p:sp>
        <p:sp>
          <p:nvSpPr>
            <p:cNvPr id="110" name="TextBox 109"/>
            <p:cNvSpPr txBox="1"/>
            <p:nvPr/>
          </p:nvSpPr>
          <p:spPr>
            <a:xfrm flipH="1">
              <a:off x="9628173" y="3437137"/>
              <a:ext cx="1951211" cy="584775"/>
            </a:xfrm>
            <a:prstGeom prst="rect">
              <a:avLst/>
            </a:prstGeom>
            <a:noFill/>
          </p:spPr>
          <p:txBody>
            <a:bodyPr wrap="square" rtlCol="0">
              <a:spAutoFit/>
            </a:bodyPr>
            <a:lstStyle/>
            <a:p>
              <a:pPr algn="r"/>
              <a:r>
                <a:rPr lang="ro-RO" sz="1600" b="1" kern="0" dirty="0">
                  <a:solidFill>
                    <a:schemeClr val="accent1"/>
                  </a:solidFill>
                  <a:cs typeface="Arial" panose="020B0604020202020204" pitchFamily="34" charset="0"/>
                </a:rPr>
                <a:t>SOCIETATE CIVILĂ</a:t>
              </a:r>
              <a:endParaRPr lang="ro-RO" sz="1600" b="1" kern="0" dirty="0">
                <a:solidFill>
                  <a:schemeClr val="accent1"/>
                </a:solidFill>
                <a:cs typeface="Arial" panose="020B0604020202020204" pitchFamily="34" charset="0"/>
              </a:endParaRPr>
            </a:p>
            <a:p>
              <a:pPr algn="r"/>
              <a:r>
                <a:rPr lang="ro-RO" sz="1600" kern="0" dirty="0">
                  <a:solidFill>
                    <a:schemeClr val="tx1">
                      <a:lumMod val="75000"/>
                      <a:lumOff val="25000"/>
                    </a:schemeClr>
                  </a:solidFill>
                  <a:cs typeface="Arial" panose="020B0604020202020204" pitchFamily="34" charset="0"/>
                </a:rPr>
                <a:t>Interviuri (3)</a:t>
              </a:r>
              <a:endParaRPr lang="en-US" sz="1600" dirty="0">
                <a:solidFill>
                  <a:schemeClr val="tx1">
                    <a:lumMod val="75000"/>
                    <a:lumOff val="25000"/>
                  </a:schemeClr>
                </a:solidFill>
              </a:endParaRPr>
            </a:p>
          </p:txBody>
        </p:sp>
      </p:grpSp>
      <p:sp>
        <p:nvSpPr>
          <p:cNvPr id="76" name="TextBox 75"/>
          <p:cNvSpPr txBox="1"/>
          <p:nvPr/>
        </p:nvSpPr>
        <p:spPr>
          <a:xfrm flipH="1">
            <a:off x="5374820" y="1340240"/>
            <a:ext cx="1524000" cy="830997"/>
          </a:xfrm>
          <a:prstGeom prst="rect">
            <a:avLst/>
          </a:prstGeom>
          <a:noFill/>
        </p:spPr>
        <p:txBody>
          <a:bodyPr wrap="square" rtlCol="0">
            <a:spAutoFit/>
          </a:bodyPr>
          <a:lstStyle/>
          <a:p>
            <a:pPr algn="ctr"/>
            <a:r>
              <a:rPr lang="ro-RO" sz="1600" kern="0" dirty="0">
                <a:solidFill>
                  <a:schemeClr val="accent3"/>
                </a:solidFill>
                <a:cs typeface="Arial" panose="020B0604020202020204" pitchFamily="34" charset="0"/>
              </a:rPr>
              <a:t>Chestionare de satisfacție</a:t>
            </a:r>
            <a:endParaRPr lang="ro-RO" sz="1600" kern="0" dirty="0">
              <a:solidFill>
                <a:schemeClr val="accent3"/>
              </a:solidFill>
              <a:cs typeface="Arial" panose="020B0604020202020204" pitchFamily="34" charset="0"/>
            </a:endParaRPr>
          </a:p>
          <a:p>
            <a:pPr algn="ctr"/>
            <a:r>
              <a:rPr lang="ro-RO" sz="1400" kern="0" dirty="0">
                <a:solidFill>
                  <a:schemeClr val="bg1">
                    <a:lumMod val="50000"/>
                  </a:schemeClr>
                </a:solidFill>
                <a:cs typeface="Arial" panose="020B0604020202020204" pitchFamily="34" charset="0"/>
              </a:rPr>
              <a:t>(13.429)</a:t>
            </a:r>
            <a:endParaRPr lang="en-US" sz="1600" dirty="0">
              <a:solidFill>
                <a:schemeClr val="bg1">
                  <a:lumMod val="50000"/>
                </a:schemeClr>
              </a:solidFill>
            </a:endParaRPr>
          </a:p>
        </p:txBody>
      </p:sp>
      <p:sp>
        <p:nvSpPr>
          <p:cNvPr id="2" name="CasetăText 1"/>
          <p:cNvSpPr txBox="1"/>
          <p:nvPr/>
        </p:nvSpPr>
        <p:spPr>
          <a:xfrm>
            <a:off x="4979908" y="3721279"/>
            <a:ext cx="2023666" cy="400110"/>
          </a:xfrm>
          <a:prstGeom prst="rect">
            <a:avLst/>
          </a:prstGeom>
          <a:noFill/>
        </p:spPr>
        <p:txBody>
          <a:bodyPr wrap="square" rtlCol="0">
            <a:spAutoFit/>
          </a:bodyPr>
          <a:lstStyle/>
          <a:p>
            <a:pPr algn="ctr"/>
            <a:r>
              <a:rPr lang="ro-RO" sz="2000" b="1" dirty="0">
                <a:solidFill>
                  <a:schemeClr val="bg1"/>
                </a:solidFill>
              </a:rPr>
              <a:t>CURSANȚII</a:t>
            </a:r>
            <a:endParaRPr lang="en-GB" sz="2000" b="1" dirty="0">
              <a:solidFill>
                <a:schemeClr val="bg1"/>
              </a:solidFill>
            </a:endParaRPr>
          </a:p>
        </p:txBody>
      </p:sp>
      <p:pic>
        <p:nvPicPr>
          <p:cNvPr id="39" name="Picture 3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430270" y="44450"/>
            <a:ext cx="5316855" cy="9251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lideModel - Competitive Analysis">
      <a:dk1>
        <a:srgbClr val="000000"/>
      </a:dk1>
      <a:lt1>
        <a:srgbClr val="FFFFFF"/>
      </a:lt1>
      <a:dk2>
        <a:srgbClr val="1F497D"/>
      </a:dk2>
      <a:lt2>
        <a:srgbClr val="EEECE1"/>
      </a:lt2>
      <a:accent1>
        <a:srgbClr val="134074"/>
      </a:accent1>
      <a:accent2>
        <a:srgbClr val="2E67C3"/>
      </a:accent2>
      <a:accent3>
        <a:srgbClr val="4593D3"/>
      </a:accent3>
      <a:accent4>
        <a:srgbClr val="60CAD5"/>
      </a:accent4>
      <a:accent5>
        <a:srgbClr val="5CC295"/>
      </a:accent5>
      <a:accent6>
        <a:srgbClr val="D5D5D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9160</Words>
  <Application>WPS Presentation</Application>
  <PresentationFormat>Particularizare</PresentationFormat>
  <Paragraphs>411</Paragraphs>
  <Slides>24</Slides>
  <Notes>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SimSun</vt:lpstr>
      <vt:lpstr>Wingdings</vt:lpstr>
      <vt:lpstr>Segoe UI</vt:lpstr>
      <vt:lpstr>Calibri</vt:lpstr>
      <vt:lpstr>Calibri</vt:lpstr>
      <vt:lpstr>Calibri Light</vt:lpstr>
      <vt:lpstr>Times New Roman</vt:lpstr>
      <vt:lpstr>Open Sans</vt:lpstr>
      <vt:lpstr>Segoe Print</vt:lpstr>
      <vt:lpstr>Microsoft YaHei</vt:lpstr>
      <vt:lpstr>Arial Unicode MS</vt:lpstr>
      <vt:lpstr>Aptos</vt:lpstr>
      <vt:lpstr>Arial Black</vt:lpstr>
      <vt:lpstr>Courier New</vt:lpstr>
      <vt:lpstr>Office Theme</vt:lpstr>
      <vt:lpstr>PowerPoint 演示文稿</vt:lpstr>
      <vt:lpstr>Digitalizarea României</vt:lpstr>
      <vt:lpstr>Digitalizarea României</vt:lpstr>
      <vt:lpstr>PowerPoint 演示文稿</vt:lpstr>
      <vt:lpstr>PowerPoint 演示文稿</vt:lpstr>
      <vt:lpstr>LOTUL I:  Servicii de formare (instruire, testare și certificare) pentru dezvoltarea de competențe digitale și servicii conexe pentru un grup țintă format din 30.000 funcționari publici, bărbați și femei, din toate categoriile de vârstă, la nivel național</vt:lpstr>
      <vt:lpstr>Indicatori de proiect</vt:lpstr>
      <vt:lpstr>PowerPoint 演示文稿</vt:lpstr>
      <vt:lpstr>Metodologia analizei de impact</vt:lpstr>
      <vt:lpstr>Rata de certificare</vt:lpstr>
      <vt:lpstr>Satisfacția participanților</vt:lpstr>
      <vt:lpstr>Satisfacția participanților</vt:lpstr>
      <vt:lpstr>Beneficii</vt:lpstr>
      <vt:lpstr>LOTUL II:  Servicii de formare (instruire, testare și certificare) pentru dezvoltarea de competențe de leadership și talent management în contextul noilor tehnologii și al transformărilor digitale, și servicii conexe, pentru un grup țintă format din 2.500 de funcționari  publici de conducere, bărbați și femei, din toate categoriile de vârstă, la nivel național</vt:lpstr>
      <vt:lpstr>PowerPoint 演示文稿</vt:lpstr>
      <vt:lpstr>PowerPoint 演示文稿</vt:lpstr>
      <vt:lpstr>Metodologia analizei de impact</vt:lpstr>
      <vt:lpstr>Rata de certificare</vt:lpstr>
      <vt:lpstr>Atractivitatea cursurilor</vt:lpstr>
      <vt:lpstr>Satisfacția participanților</vt:lpstr>
      <vt:lpstr>Diagrama Ishikawa Dezvoltarea de competențe de leadership și talent management în contextul noilor tehnologii și al transformărilor digitale</vt:lpstr>
      <vt:lpstr>IMPACT</vt:lpstr>
      <vt:lpstr>Beneficii</vt:lpstr>
      <vt:lpstr>Reforma/Investiția: Investiția 16 - Program de formare de competențe digitale avansate pentru funcționarii publici Jalon/Țintă nr. 185 „Funcționari publici care au urmat un curs de formare digitală”</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Analysis PowerPoint Template</dc:title>
  <dc:creator>Julian</dc:creator>
  <cp:lastModifiedBy>WPS_1707391541</cp:lastModifiedBy>
  <cp:revision>140</cp:revision>
  <cp:lastPrinted>2025-01-09T12:32:00Z</cp:lastPrinted>
  <dcterms:created xsi:type="dcterms:W3CDTF">2013-09-12T13:05:00Z</dcterms:created>
  <dcterms:modified xsi:type="dcterms:W3CDTF">2025-05-20T08:51:51Z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348AF60BC795426D9C63CCD896B1A882_13</vt:lpwstr>
  </property>
  <property fmtid="{D5CDD505-2E9C-101B-9397-08002B2CF9AE}" pid="3" name="KSOProductBuildVer">
    <vt:lpwstr>1033-12.2.0.21179</vt:lpwstr>
  </property>
</Properties>
</file>