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2" r:id="rId4"/>
    <p:sldId id="277" r:id="rId5"/>
    <p:sldId id="259" r:id="rId6"/>
    <p:sldId id="260" r:id="rId7"/>
    <p:sldId id="276" r:id="rId8"/>
    <p:sldId id="275" r:id="rId9"/>
    <p:sldId id="274" r:id="rId10"/>
    <p:sldId id="278" r:id="rId11"/>
    <p:sldId id="279" r:id="rId12"/>
    <p:sldId id="258" r:id="rId13"/>
    <p:sldId id="280" r:id="rId14"/>
    <p:sldId id="273" r:id="rId15"/>
  </p:sldIdLst>
  <p:sldSz cx="18288000" cy="10287000"/>
  <p:notesSz cx="6858000" cy="9144000"/>
  <p:embeddedFontLst>
    <p:embeddedFont>
      <p:font typeface="Trebuchet MS" panose="020B0603020202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94645" autoAdjust="0"/>
  </p:normalViewPr>
  <p:slideViewPr>
    <p:cSldViewPr>
      <p:cViewPr varScale="1">
        <p:scale>
          <a:sx n="73" d="100"/>
          <a:sy n="73" d="100"/>
        </p:scale>
        <p:origin x="33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7T17:54:15.7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87 0,'10738'0'0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7T17:54:26.1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 0,'10983'-23'0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7T17:54:28.7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1570,'3'-1,"0"0,0 0,-1 0,1 0,0 0,-1-1,0 1,1-1,-1 0,0 1,0-1,4-4,1-1,166-145,44-37,37 13,-158 115,51-40,152-135,-168 139,-71 56,50-29,11-7,-80 50,1 2,58-25,-83 42,-14 6,69-32,79-51,-116 61,2 1,76-33,-95 49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7T17:54:31.3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1 238,'15'-1,"1"-1,-1-1,0 0,28-10,7-2,21 2,143-11,8 2,-169 15,0-2,63-21,-64 16,1 1,67-6,29-5,-107 16,0 1,77-3,-66 10,57 2,-108-2,1 0,-1 1,0-1,0 1,0-1,0 1,1 0,-1 0,0 0,0 0,-1 0,1 0,0 0,0 1,0-1,-1 1,1-1,-1 1,2 2,-1-1,0 0,-1 1,1-1,-1 1,0-1,0 1,0-1,-1 1,1-1,-1 8,-1 7,-1 0,-1-1,-10 35,9-36,-3 5,0 0,-14 27,12-29,0-1,2 2,-6 23,-8 34,12-52,3 0,0 1,-3 34,-2 18,-1 11,0 35,0 31,13-99,0-14,-1 1,-2-1,-12 63,5-41,8-45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D5A84-5D36-6443-B03F-6EAF3BECD7F8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1ACD8-5BF3-5D47-99B6-37BC49C4B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5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17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F2411-53C0-314C-5E0B-4E0E3AAC5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03802C-682F-7509-4B98-47D21E799B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8A4D3F-5861-66A9-C4E5-D492101F73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EA018-8732-ABA1-C354-CCEB04641A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42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673E7-EBAC-70FB-0914-8BE977CEB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849382-63E1-423B-D8C4-003FD882F2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406506-3472-AF55-D45A-64F5B19BA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C58B9-6E5E-F08A-1F8D-19C0F49B1A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79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7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20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7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577C0-6144-C305-45A6-135F6E6BA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B214DE-6FC1-CFCB-3394-11BC8C753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90DFD1-1FDB-70BB-5320-10471626D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FEB72-50A6-D0A0-DD25-66855B4A2C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47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13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0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92C1C-F63C-3527-EDDE-948764851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EB82B-7305-0666-D3E3-29583D61BD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2889FB-3962-B87A-039F-14E051BC2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DD584-02A6-3F42-8E0D-53FC009FB7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13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6562E-A3A5-9C28-F3A0-FD774496E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9FD616-AFA8-DCA5-7019-F47E3171E2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8F2459-3460-0C6A-2E34-40295466D5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D7F76-6D59-713C-39CF-625B7397A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01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9B6D3-3670-7180-593C-03CC2BAF6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B3F29B-989B-5D8A-6C79-5936C6AB70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A3CE58-C4EB-231B-91AE-EE5532A17E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D71AB-E2AC-97AE-C431-30632EEC67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ACD8-5BF3-5D47-99B6-37BC49C4BD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10000" t="10000" r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and grey background&#10;&#10;Description automatically generated">
            <a:extLst>
              <a:ext uri="{FF2B5EF4-FFF2-40B4-BE49-F238E27FC236}">
                <a16:creationId xmlns:a16="http://schemas.microsoft.com/office/drawing/2014/main" id="{EDA43C3A-B8EF-56C4-5DDD-62EAB350518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-8475"/>
          <a:stretch/>
        </p:blipFill>
        <p:spPr>
          <a:xfrm>
            <a:off x="0" y="0"/>
            <a:ext cx="18288000" cy="11239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AD634D-92F7-D4BB-2956-1AD0C41B89A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338" y="9098406"/>
            <a:ext cx="16317324" cy="998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FCF9E7-78D5-5A30-BB34-1A4990B583A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006" y="185265"/>
            <a:ext cx="16767987" cy="16890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100CCA-B0F3-524B-825B-BD10CA190001}"/>
              </a:ext>
            </a:extLst>
          </p:cNvPr>
          <p:cNvCxnSpPr>
            <a:cxnSpLocks/>
          </p:cNvCxnSpPr>
          <p:nvPr userDrawn="1"/>
        </p:nvCxnSpPr>
        <p:spPr>
          <a:xfrm>
            <a:off x="0" y="36784"/>
            <a:ext cx="18288000" cy="0"/>
          </a:xfrm>
          <a:prstGeom prst="line">
            <a:avLst/>
          </a:prstGeom>
          <a:ln w="76200">
            <a:solidFill>
              <a:srgbClr val="E828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hr.org.tw/civicrm/contribute/transact?reset=1&amp;id=16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apple-fruit-red-apple-cutting-board-1111412/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svg"/><Relationship Id="rId9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pixabay.com/en/clock-alarm-clock-deadline-minute-3035731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lickr.com/photos/reedinglessons/4133763658/" TargetMode="Externa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3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25.png"/><Relationship Id="rId5" Type="http://schemas.openxmlformats.org/officeDocument/2006/relationships/image" Target="../media/image22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svgsilh.com/image/1297544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8570922" y="1505931"/>
            <a:ext cx="1136484" cy="12020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760006" y="2453646"/>
            <a:ext cx="7940843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800" b="1" dirty="0"/>
              <a:t>PROIECT E-ANFP</a:t>
            </a:r>
            <a:r>
              <a:rPr lang="en-GB" sz="2800" dirty="0"/>
              <a:t> </a:t>
            </a:r>
          </a:p>
          <a:p>
            <a:pPr algn="ctr"/>
            <a:r>
              <a:rPr lang="en-GB" sz="2800" dirty="0" err="1"/>
              <a:t>Jalonul</a:t>
            </a:r>
            <a:r>
              <a:rPr lang="en-GB" sz="2800" dirty="0"/>
              <a:t> 177 – </a:t>
            </a:r>
            <a:r>
              <a:rPr lang="en-GB" sz="2800" i="1" dirty="0"/>
              <a:t>S-au </a:t>
            </a:r>
            <a:r>
              <a:rPr lang="en-GB" sz="2800" i="1" dirty="0" err="1"/>
              <a:t>instituit</a:t>
            </a:r>
            <a:r>
              <a:rPr lang="en-GB" sz="2800" i="1" dirty="0"/>
              <a:t> </a:t>
            </a:r>
            <a:r>
              <a:rPr lang="en-GB" sz="2800" i="1" dirty="0" err="1"/>
              <a:t>și</a:t>
            </a:r>
            <a:r>
              <a:rPr lang="en-GB" sz="2800" i="1" dirty="0"/>
              <a:t> sunt </a:t>
            </a:r>
            <a:r>
              <a:rPr lang="en-GB" sz="2800" i="1" dirty="0" err="1"/>
              <a:t>operaționale</a:t>
            </a:r>
            <a:r>
              <a:rPr lang="en-GB" sz="2800" i="1" dirty="0"/>
              <a:t> </a:t>
            </a:r>
            <a:r>
              <a:rPr lang="en-GB" sz="2800" i="1" dirty="0" err="1"/>
              <a:t>platforme</a:t>
            </a:r>
            <a:r>
              <a:rPr lang="en-GB" sz="2800" i="1" dirty="0"/>
              <a:t> interactive </a:t>
            </a:r>
            <a:r>
              <a:rPr lang="en-GB" sz="2800" i="1" dirty="0" err="1"/>
              <a:t>și</a:t>
            </a:r>
            <a:r>
              <a:rPr lang="en-GB" sz="2800" i="1" dirty="0"/>
              <a:t> </a:t>
            </a:r>
            <a:r>
              <a:rPr lang="en-GB" sz="2800" i="1" dirty="0" err="1"/>
              <a:t>colaborative</a:t>
            </a:r>
            <a:r>
              <a:rPr lang="en-GB" sz="2800" i="1" dirty="0"/>
              <a:t> </a:t>
            </a:r>
            <a:r>
              <a:rPr lang="en-GB" sz="2800" i="1" dirty="0" err="1"/>
              <a:t>pentru</a:t>
            </a:r>
            <a:r>
              <a:rPr lang="en-GB" sz="2800" i="1" dirty="0"/>
              <a:t> </a:t>
            </a:r>
            <a:r>
              <a:rPr lang="en-GB" sz="2800" i="1" dirty="0" err="1"/>
              <a:t>managementul</a:t>
            </a:r>
            <a:r>
              <a:rPr lang="en-GB" sz="2800" i="1" dirty="0"/>
              <a:t> </a:t>
            </a:r>
            <a:r>
              <a:rPr lang="en-GB" sz="2800" i="1" dirty="0" err="1"/>
              <a:t>standardizat</a:t>
            </a:r>
            <a:r>
              <a:rPr lang="en-GB" sz="2800" i="1" dirty="0"/>
              <a:t> al </a:t>
            </a:r>
            <a:r>
              <a:rPr lang="en-GB" sz="2800" i="1" dirty="0" err="1"/>
              <a:t>resurselor</a:t>
            </a:r>
            <a:r>
              <a:rPr lang="en-GB" sz="2800" i="1" dirty="0"/>
              <a:t> </a:t>
            </a:r>
            <a:r>
              <a:rPr lang="en-GB" sz="2800" i="1" dirty="0" err="1"/>
              <a:t>umane</a:t>
            </a:r>
            <a:r>
              <a:rPr lang="en-GB" sz="2800" i="1" dirty="0"/>
              <a:t> </a:t>
            </a:r>
            <a:r>
              <a:rPr lang="en-GB" sz="2800" i="1" dirty="0" err="1"/>
              <a:t>în</a:t>
            </a:r>
            <a:r>
              <a:rPr lang="en-GB" sz="2800" i="1" dirty="0"/>
              <a:t> </a:t>
            </a:r>
            <a:r>
              <a:rPr lang="en-GB" sz="2800" i="1" dirty="0" err="1"/>
              <a:t>administrația</a:t>
            </a:r>
            <a:r>
              <a:rPr lang="en-GB" sz="2800" i="1" dirty="0"/>
              <a:t> </a:t>
            </a:r>
            <a:r>
              <a:rPr lang="en-GB" sz="2800" i="1" dirty="0" err="1"/>
              <a:t>publică</a:t>
            </a:r>
            <a:r>
              <a:rPr lang="en-GB" sz="2800" i="1" dirty="0"/>
              <a:t> </a:t>
            </a:r>
            <a:r>
              <a:rPr lang="en-GB" sz="2800" i="1" dirty="0" err="1"/>
              <a:t>centrală</a:t>
            </a:r>
            <a:r>
              <a:rPr lang="en-GB" sz="2800" i="1" dirty="0"/>
              <a:t> - e-ANFP</a:t>
            </a:r>
          </a:p>
          <a:p>
            <a:pPr algn="ctr"/>
            <a:r>
              <a:rPr lang="en-GB" sz="2800" dirty="0"/>
              <a:t> </a:t>
            </a:r>
            <a:r>
              <a:rPr lang="en-GB" sz="2800" dirty="0" err="1"/>
              <a:t>Investiția</a:t>
            </a:r>
            <a:r>
              <a:rPr lang="en-GB" sz="2800" dirty="0"/>
              <a:t> 10 - </a:t>
            </a:r>
            <a:r>
              <a:rPr lang="en-GB" sz="2800" dirty="0" err="1"/>
              <a:t>Transformarea</a:t>
            </a:r>
            <a:r>
              <a:rPr lang="en-GB" sz="2800" dirty="0"/>
              <a:t> </a:t>
            </a:r>
            <a:r>
              <a:rPr lang="en-GB" sz="2800" dirty="0" err="1"/>
              <a:t>digitală</a:t>
            </a:r>
            <a:r>
              <a:rPr lang="en-GB" sz="2800" dirty="0"/>
              <a:t> </a:t>
            </a:r>
            <a:r>
              <a:rPr lang="en-GB" sz="2800" dirty="0" err="1"/>
              <a:t>în</a:t>
            </a:r>
            <a:r>
              <a:rPr lang="en-GB" sz="2800" dirty="0"/>
              <a:t> </a:t>
            </a:r>
            <a:r>
              <a:rPr lang="en-GB" sz="2800" dirty="0" err="1"/>
              <a:t>managementul</a:t>
            </a:r>
            <a:r>
              <a:rPr lang="en-GB" sz="2800" dirty="0"/>
              <a:t> </a:t>
            </a:r>
            <a:r>
              <a:rPr lang="en-GB" sz="2800" dirty="0" err="1"/>
              <a:t>funcției</a:t>
            </a:r>
            <a:r>
              <a:rPr lang="en-GB" sz="2800" dirty="0"/>
              <a:t> </a:t>
            </a:r>
            <a:r>
              <a:rPr lang="en-GB" sz="2800" dirty="0" err="1"/>
              <a:t>publice</a:t>
            </a:r>
            <a:r>
              <a:rPr lang="en-GB" sz="2800" dirty="0"/>
              <a:t> </a:t>
            </a:r>
          </a:p>
          <a:p>
            <a:pPr algn="ctr"/>
            <a:r>
              <a:rPr lang="en-GB" sz="2800" dirty="0"/>
              <a:t>Componenta C7 - </a:t>
            </a:r>
            <a:r>
              <a:rPr lang="en-GB" sz="2800" dirty="0" err="1"/>
              <a:t>Transformarea</a:t>
            </a:r>
            <a:r>
              <a:rPr lang="en-GB" sz="2800" dirty="0"/>
              <a:t> </a:t>
            </a:r>
            <a:r>
              <a:rPr lang="en-GB" sz="2800" dirty="0" err="1"/>
              <a:t>digitală</a:t>
            </a:r>
            <a:endParaRPr lang="en-US" sz="2800" b="1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23D6CF-59F1-A4BD-B177-55ED71D7FA42}"/>
              </a:ext>
            </a:extLst>
          </p:cNvPr>
          <p:cNvSpPr txBox="1"/>
          <p:nvPr/>
        </p:nvSpPr>
        <p:spPr>
          <a:xfrm>
            <a:off x="10326062" y="8930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38E7F7-E11E-EEBD-6672-543C9E10EB06}"/>
              </a:ext>
            </a:extLst>
          </p:cNvPr>
          <p:cNvSpPr txBox="1"/>
          <p:nvPr/>
        </p:nvSpPr>
        <p:spPr>
          <a:xfrm>
            <a:off x="10242935" y="7347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3D46D1-19A4-8D81-7779-0D1340CDE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374" y="9098406"/>
            <a:ext cx="16318861" cy="9981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C3EC1E-7562-83B0-77D2-17A0065595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006" y="185265"/>
            <a:ext cx="16767987" cy="1689083"/>
          </a:xfrm>
          <a:prstGeom prst="rect">
            <a:avLst/>
          </a:prstGeom>
        </p:spPr>
      </p:pic>
      <p:pic>
        <p:nvPicPr>
          <p:cNvPr id="5" name="Picture 4" descr="Request for Adding Placeholder Image Functionality in List Views ⬜️ -  Feature Requests - Softr Community">
            <a:extLst>
              <a:ext uri="{FF2B5EF4-FFF2-40B4-BE49-F238E27FC236}">
                <a16:creationId xmlns:a16="http://schemas.microsoft.com/office/drawing/2014/main" id="{F1144632-A8C1-E20E-0618-16726406C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t="-453" r="18220" b="453"/>
          <a:stretch/>
        </p:blipFill>
        <p:spPr bwMode="auto">
          <a:xfrm>
            <a:off x="12147193" y="2343161"/>
            <a:ext cx="4886180" cy="488756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50F19C4-7ACD-19DD-20D6-B717784A4CC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19" y="7842187"/>
            <a:ext cx="3323464" cy="900000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F021CF0-B8D5-C456-BA9D-ABC9537AB9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8" b="8399"/>
          <a:stretch/>
        </p:blipFill>
        <p:spPr>
          <a:xfrm>
            <a:off x="11024902" y="7874993"/>
            <a:ext cx="3412379" cy="896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4F499D-0CB8-7AAC-6C49-B22F8122F9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153" y="2748540"/>
            <a:ext cx="7940840" cy="47991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A3F978-8E89-3F99-C574-37B2BE2A21D5}"/>
              </a:ext>
            </a:extLst>
          </p:cNvPr>
          <p:cNvSpPr txBox="1"/>
          <p:nvPr/>
        </p:nvSpPr>
        <p:spPr>
          <a:xfrm>
            <a:off x="5280521" y="6828479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400" b="1" dirty="0"/>
              <a:t>Adriana </a:t>
            </a:r>
            <a:r>
              <a:rPr lang="ro-RO" sz="2400" b="1" dirty="0" err="1"/>
              <a:t>Cîrciumaru</a:t>
            </a:r>
            <a:r>
              <a:rPr lang="ro-RO" sz="2400" b="1" dirty="0"/>
              <a:t> </a:t>
            </a:r>
          </a:p>
          <a:p>
            <a:pPr algn="r"/>
            <a:r>
              <a:rPr lang="ro-RO" sz="2400" b="1" dirty="0"/>
              <a:t>Șef serviciu, ANFP</a:t>
            </a:r>
            <a:endParaRPr 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B6ABD-36EE-7836-00CB-8566615C2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>
            <a:extLst>
              <a:ext uri="{FF2B5EF4-FFF2-40B4-BE49-F238E27FC236}">
                <a16:creationId xmlns:a16="http://schemas.microsoft.com/office/drawing/2014/main" id="{EF485B59-23AC-A301-ED49-0CBAAD840F97}"/>
              </a:ext>
            </a:extLst>
          </p:cNvPr>
          <p:cNvSpPr txBox="1"/>
          <p:nvPr/>
        </p:nvSpPr>
        <p:spPr>
          <a:xfrm>
            <a:off x="3882229" y="2933700"/>
            <a:ext cx="6061516" cy="152612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0F7B3F-49E7-C95E-E57F-0B4975278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90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64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DDA5B-9378-DC59-7D0D-D83C32996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>
            <a:extLst>
              <a:ext uri="{FF2B5EF4-FFF2-40B4-BE49-F238E27FC236}">
                <a16:creationId xmlns:a16="http://schemas.microsoft.com/office/drawing/2014/main" id="{7E790964-AA54-E25F-19BE-401BFD4D7018}"/>
              </a:ext>
            </a:extLst>
          </p:cNvPr>
          <p:cNvSpPr txBox="1"/>
          <p:nvPr/>
        </p:nvSpPr>
        <p:spPr>
          <a:xfrm>
            <a:off x="3882229" y="2933700"/>
            <a:ext cx="6061516" cy="152612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43956C-AFDF-4BFE-91D9-2A37FC421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09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0" y="4030447"/>
            <a:ext cx="18288000" cy="475521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971550" y="3848100"/>
            <a:ext cx="163449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2400" dirty="0"/>
              <a:t> </a:t>
            </a:r>
            <a:endParaRPr lang="en-US" sz="2400" b="1" dirty="0">
              <a:latin typeface="Trebuchet MS" panose="020B0703020202090204" pitchFamily="3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572E32-C167-011B-99EC-97F669757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42A05-BDC5-F0BE-2D3A-78C1C7EC8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9DD65846-D83D-8E08-DDCA-9317A98964E5}"/>
              </a:ext>
            </a:extLst>
          </p:cNvPr>
          <p:cNvSpPr txBox="1"/>
          <p:nvPr/>
        </p:nvSpPr>
        <p:spPr>
          <a:xfrm>
            <a:off x="0" y="4030447"/>
            <a:ext cx="18288000" cy="475521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7610A5A8-5B0A-E7F5-C6DA-B879D0D27113}"/>
              </a:ext>
            </a:extLst>
          </p:cNvPr>
          <p:cNvSpPr txBox="1"/>
          <p:nvPr/>
        </p:nvSpPr>
        <p:spPr>
          <a:xfrm>
            <a:off x="1447800" y="2776959"/>
            <a:ext cx="10748291" cy="669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 b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Rezultate</a:t>
            </a:r>
            <a:r>
              <a:rPr lang="en-US" sz="3999" b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999" b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ob</a:t>
            </a:r>
            <a:r>
              <a:rPr lang="ro-RO" sz="3999" b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ț</a:t>
            </a:r>
            <a:r>
              <a:rPr lang="en-US" sz="3999" b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inute</a:t>
            </a:r>
            <a:endParaRPr lang="en-US" sz="3999" b="1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F490BF41-562F-2A41-67CF-35DEAFB09679}"/>
              </a:ext>
            </a:extLst>
          </p:cNvPr>
          <p:cNvSpPr txBox="1"/>
          <p:nvPr/>
        </p:nvSpPr>
        <p:spPr>
          <a:xfrm>
            <a:off x="971550" y="3848100"/>
            <a:ext cx="163449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ro-RO" sz="2400" dirty="0"/>
              <a:t>Componente hardware și software necesare dezvoltării, întreținerii și utilizării sistemului livrate și configurate;</a:t>
            </a:r>
            <a:r>
              <a:rPr lang="en-GB" sz="2400" dirty="0"/>
              <a:t> </a:t>
            </a:r>
            <a:endParaRPr lang="ro-R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/>
              <a:t> Infrastructura software de bază necesară rulării eANFP instalată și configurată în mediul virtualizat pus la dispoziție de ANFP;</a:t>
            </a:r>
            <a:r>
              <a:rPr lang="en-GB" sz="2400" dirty="0"/>
              <a:t> </a:t>
            </a:r>
            <a:endParaRPr lang="ro-RO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/>
              <a:t> Sistem eANFP, cu toate componentele </a:t>
            </a:r>
            <a:r>
              <a:rPr lang="ro-RO" sz="2400" i="1" dirty="0"/>
              <a:t>aplicație</a:t>
            </a:r>
            <a:r>
              <a:rPr lang="ro-RO" sz="2400" dirty="0"/>
              <a:t>, complet funcțional și încărcat cu datele istorice migrate din sistemul actual, inclusiv în ceea ce privește depozitul de documente;</a:t>
            </a:r>
            <a:r>
              <a:rPr lang="en-GB" sz="2400" dirty="0"/>
              <a:t> </a:t>
            </a:r>
            <a:endParaRPr lang="ro-R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/>
              <a:t> Arhivare electronică a documentelor ce îndeplinesc condițiile legale, pe durata contractului;</a:t>
            </a:r>
            <a:r>
              <a:rPr lang="en-GB" sz="2400" dirty="0"/>
              <a:t> </a:t>
            </a:r>
            <a:endParaRPr lang="ro-RO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/>
              <a:t>Personal ANFP pregătit pentru operare, întreținerea și extinderea noului s</a:t>
            </a:r>
            <a:r>
              <a:rPr lang="en-US" sz="2400" dirty="0" err="1"/>
              <a:t>i</a:t>
            </a:r>
            <a:r>
              <a:rPr lang="ro-RO" sz="2400" dirty="0"/>
              <a:t>stem</a:t>
            </a:r>
            <a:endParaRPr lang="en-US" sz="2400" b="1" dirty="0">
              <a:latin typeface="Trebuchet MS" panose="020B0703020202090204" pitchFamily="34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46287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8570922" y="1505931"/>
            <a:ext cx="1136484" cy="12020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>
              <a:latin typeface="Trebuchet MS" panose="020B070302020209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23D6CF-59F1-A4BD-B177-55ED71D7FA42}"/>
              </a:ext>
            </a:extLst>
          </p:cNvPr>
          <p:cNvSpPr txBox="1"/>
          <p:nvPr/>
        </p:nvSpPr>
        <p:spPr>
          <a:xfrm>
            <a:off x="10326062" y="8930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38E7F7-E11E-EEBD-6672-543C9E10EB06}"/>
              </a:ext>
            </a:extLst>
          </p:cNvPr>
          <p:cNvSpPr txBox="1"/>
          <p:nvPr/>
        </p:nvSpPr>
        <p:spPr>
          <a:xfrm>
            <a:off x="10242935" y="7347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AAE98481-BE5A-C14D-02D5-EAB77EDB1EF3}"/>
              </a:ext>
            </a:extLst>
          </p:cNvPr>
          <p:cNvSpPr txBox="1"/>
          <p:nvPr/>
        </p:nvSpPr>
        <p:spPr>
          <a:xfrm>
            <a:off x="1295400" y="2546950"/>
            <a:ext cx="8115300" cy="1603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479"/>
              </a:lnSpc>
            </a:pPr>
            <a:r>
              <a:rPr lang="en-US" sz="9628" b="1" dirty="0">
                <a:solidFill>
                  <a:sysClr val="windowText" lastClr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MULȚUMIM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4730E781-65FA-6ECC-CA23-04ED388830DA}"/>
              </a:ext>
            </a:extLst>
          </p:cNvPr>
          <p:cNvSpPr txBox="1"/>
          <p:nvPr/>
        </p:nvSpPr>
        <p:spPr>
          <a:xfrm>
            <a:off x="7435483" y="2530819"/>
            <a:ext cx="585773" cy="1635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479"/>
              </a:lnSpc>
            </a:pPr>
            <a:r>
              <a:rPr lang="en-US" sz="9628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!</a:t>
            </a:r>
          </a:p>
        </p:txBody>
      </p:sp>
      <p:grpSp>
        <p:nvGrpSpPr>
          <p:cNvPr id="54" name="Group 3">
            <a:extLst>
              <a:ext uri="{FF2B5EF4-FFF2-40B4-BE49-F238E27FC236}">
                <a16:creationId xmlns:a16="http://schemas.microsoft.com/office/drawing/2014/main" id="{86DEC79F-2986-91DB-9D21-6EF50B13C200}"/>
              </a:ext>
            </a:extLst>
          </p:cNvPr>
          <p:cNvGrpSpPr/>
          <p:nvPr/>
        </p:nvGrpSpPr>
        <p:grpSpPr>
          <a:xfrm>
            <a:off x="10462500" y="4875319"/>
            <a:ext cx="783635" cy="783635"/>
            <a:chOff x="0" y="0"/>
            <a:chExt cx="812800" cy="812800"/>
          </a:xfrm>
        </p:grpSpPr>
        <p:sp>
          <p:nvSpPr>
            <p:cNvPr id="55" name="Freeform 4">
              <a:extLst>
                <a:ext uri="{FF2B5EF4-FFF2-40B4-BE49-F238E27FC236}">
                  <a16:creationId xmlns:a16="http://schemas.microsoft.com/office/drawing/2014/main" id="{655176A5-C531-65C1-FA8E-4E7BDB02C5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56" name="TextBox 5">
              <a:extLst>
                <a:ext uri="{FF2B5EF4-FFF2-40B4-BE49-F238E27FC236}">
                  <a16:creationId xmlns:a16="http://schemas.microsoft.com/office/drawing/2014/main" id="{73C2848D-DD17-03E0-5016-6CECB570AC1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Trebuchet MS" panose="020B0703020202090204" pitchFamily="34" charset="0"/>
              </a:endParaRPr>
            </a:p>
          </p:txBody>
        </p:sp>
      </p:grpSp>
      <p:sp>
        <p:nvSpPr>
          <p:cNvPr id="57" name="Freeform 6">
            <a:extLst>
              <a:ext uri="{FF2B5EF4-FFF2-40B4-BE49-F238E27FC236}">
                <a16:creationId xmlns:a16="http://schemas.microsoft.com/office/drawing/2014/main" id="{08B37FED-BFCA-0A18-2308-19AC8EE889F4}"/>
              </a:ext>
            </a:extLst>
          </p:cNvPr>
          <p:cNvSpPr/>
          <p:nvPr/>
        </p:nvSpPr>
        <p:spPr>
          <a:xfrm>
            <a:off x="10584896" y="4997714"/>
            <a:ext cx="538844" cy="538844"/>
          </a:xfrm>
          <a:custGeom>
            <a:avLst/>
            <a:gdLst/>
            <a:ahLst/>
            <a:cxnLst/>
            <a:rect l="l" t="t" r="r" b="b"/>
            <a:pathLst>
              <a:path w="538844" h="538844">
                <a:moveTo>
                  <a:pt x="0" y="0"/>
                </a:moveTo>
                <a:lnTo>
                  <a:pt x="538844" y="0"/>
                </a:lnTo>
                <a:lnTo>
                  <a:pt x="538844" y="538844"/>
                </a:lnTo>
                <a:lnTo>
                  <a:pt x="0" y="5388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58" name="TextBox 22">
            <a:extLst>
              <a:ext uri="{FF2B5EF4-FFF2-40B4-BE49-F238E27FC236}">
                <a16:creationId xmlns:a16="http://schemas.microsoft.com/office/drawing/2014/main" id="{18F952D3-3A25-ED13-6C1E-20E53E3E8BA0}"/>
              </a:ext>
            </a:extLst>
          </p:cNvPr>
          <p:cNvSpPr txBox="1"/>
          <p:nvPr/>
        </p:nvSpPr>
        <p:spPr>
          <a:xfrm>
            <a:off x="11439669" y="5177233"/>
            <a:ext cx="4475307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 dirty="0">
                <a:solidFill>
                  <a:srgbClr val="000000"/>
                </a:solidFill>
                <a:latin typeface="Trebuchet MS" panose="020B0703020202090204" pitchFamily="34" charset="0"/>
                <a:ea typeface="Montserrat Semi-Bold"/>
                <a:cs typeface="Montserrat Semi-Bold"/>
                <a:sym typeface="Montserrat Semi-Bold"/>
              </a:rPr>
              <a:t>https://</a:t>
            </a:r>
            <a:r>
              <a:rPr lang="en-US" sz="2300" b="1" dirty="0" err="1">
                <a:solidFill>
                  <a:srgbClr val="000000"/>
                </a:solidFill>
                <a:latin typeface="Trebuchet MS" panose="020B0703020202090204" pitchFamily="34" charset="0"/>
                <a:ea typeface="Montserrat Semi-Bold"/>
                <a:cs typeface="Montserrat Semi-Bold"/>
                <a:sym typeface="Montserrat Semi-Bold"/>
              </a:rPr>
              <a:t>www.anfp.gov.ro</a:t>
            </a:r>
            <a:r>
              <a:rPr lang="en-US" sz="2300" b="1" dirty="0">
                <a:solidFill>
                  <a:srgbClr val="000000"/>
                </a:solidFill>
                <a:latin typeface="Trebuchet MS" panose="020B0703020202090204" pitchFamily="34" charset="0"/>
                <a:ea typeface="Montserrat Semi-Bold"/>
                <a:cs typeface="Montserrat Semi-Bold"/>
                <a:sym typeface="Montserrat Semi-Bold"/>
              </a:rPr>
              <a:t>/</a:t>
            </a:r>
          </a:p>
        </p:txBody>
      </p:sp>
      <p:sp>
        <p:nvSpPr>
          <p:cNvPr id="59" name="TextBox 24">
            <a:extLst>
              <a:ext uri="{FF2B5EF4-FFF2-40B4-BE49-F238E27FC236}">
                <a16:creationId xmlns:a16="http://schemas.microsoft.com/office/drawing/2014/main" id="{ED64BEA8-A2F3-A36F-1886-BE9B6C95DDC3}"/>
              </a:ext>
            </a:extLst>
          </p:cNvPr>
          <p:cNvSpPr txBox="1"/>
          <p:nvPr/>
        </p:nvSpPr>
        <p:spPr>
          <a:xfrm>
            <a:off x="11439668" y="4939210"/>
            <a:ext cx="4135329" cy="296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94"/>
              </a:lnSpc>
              <a:spcBef>
                <a:spcPct val="0"/>
              </a:spcBef>
            </a:pPr>
            <a:r>
              <a:rPr lang="en-US" sz="1781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MAI MULTE DETALII GĂSIȚI PE: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EC031F-52E2-A6A6-65E4-6292704F80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338" y="9098406"/>
            <a:ext cx="16317324" cy="9980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A7C0A6-FBFE-EBEC-0281-A4064808DB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006" y="185265"/>
            <a:ext cx="16767987" cy="1689083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7E0B9A3-36A5-887A-4960-7E0F16B4D9C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19" y="7842187"/>
            <a:ext cx="3323464" cy="900000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8A1417D-07C2-0E1E-4AFC-8A20B89809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8" b="8399"/>
          <a:stretch/>
        </p:blipFill>
        <p:spPr>
          <a:xfrm>
            <a:off x="11024902" y="7874993"/>
            <a:ext cx="3412379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7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1940362" y="1459724"/>
            <a:ext cx="5511652" cy="7077239"/>
          </a:xfrm>
          <a:custGeom>
            <a:avLst/>
            <a:gdLst/>
            <a:ahLst/>
            <a:cxnLst/>
            <a:rect l="l" t="t" r="r" b="b"/>
            <a:pathLst>
              <a:path w="8135500" h="8135500">
                <a:moveTo>
                  <a:pt x="0" y="0"/>
                </a:moveTo>
                <a:lnTo>
                  <a:pt x="8135500" y="0"/>
                </a:lnTo>
                <a:lnTo>
                  <a:pt x="8135500" y="8135500"/>
                </a:lnTo>
                <a:lnTo>
                  <a:pt x="0" y="8135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-1" y="2134011"/>
            <a:ext cx="6581481" cy="1328702"/>
          </a:xfrm>
          <a:prstGeom prst="round2Same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1028700" y="2436206"/>
            <a:ext cx="5327016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 dirty="0">
                <a:solidFill>
                  <a:srgbClr val="00206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STEVE JOBS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47800" y="4076700"/>
            <a:ext cx="9536281" cy="3339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“You’ve got to start with the customer experience and work backwards to the technology."</a:t>
            </a:r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b="1" dirty="0"/>
              <a:t>                                                 </a:t>
            </a:r>
          </a:p>
          <a:p>
            <a:pPr algn="ctr"/>
            <a:r>
              <a:rPr lang="en-GB" sz="3200" b="1" dirty="0"/>
              <a:t>                                                 </a:t>
            </a:r>
            <a:r>
              <a:rPr lang="en-GB" sz="3200" b="1" dirty="0" err="1"/>
              <a:t>Trebuie</a:t>
            </a:r>
            <a:r>
              <a:rPr lang="en-GB" sz="3200" b="1" dirty="0"/>
              <a:t> </a:t>
            </a:r>
            <a:r>
              <a:rPr lang="en-GB" sz="3200" b="1" dirty="0" err="1"/>
              <a:t>să</a:t>
            </a:r>
            <a:r>
              <a:rPr lang="en-GB" sz="3200" b="1" dirty="0"/>
              <a:t> </a:t>
            </a:r>
            <a:r>
              <a:rPr lang="en-GB" sz="3200" b="1" dirty="0" err="1"/>
              <a:t>începi</a:t>
            </a:r>
            <a:r>
              <a:rPr lang="en-GB" sz="3200" b="1" dirty="0"/>
              <a:t> cu </a:t>
            </a:r>
            <a:r>
              <a:rPr lang="en-GB" sz="3200" b="1" dirty="0" err="1"/>
              <a:t>experiența</a:t>
            </a:r>
            <a:r>
              <a:rPr lang="en-GB" sz="3200" b="1" dirty="0"/>
              <a:t> </a:t>
            </a:r>
            <a:r>
              <a:rPr lang="en-GB" sz="3200" b="1" dirty="0" err="1"/>
              <a:t>clientului</a:t>
            </a:r>
            <a:r>
              <a:rPr lang="en-GB" sz="3200" b="1" dirty="0"/>
              <a:t> </a:t>
            </a:r>
            <a:r>
              <a:rPr lang="en-GB" sz="3200" b="1" dirty="0" err="1"/>
              <a:t>și</a:t>
            </a:r>
            <a:r>
              <a:rPr lang="en-GB" sz="3200" b="1" dirty="0"/>
              <a:t> </a:t>
            </a:r>
            <a:r>
              <a:rPr lang="en-GB" sz="3200" b="1" dirty="0" err="1"/>
              <a:t>apoi</a:t>
            </a:r>
            <a:r>
              <a:rPr lang="en-GB" sz="3200" b="1" dirty="0"/>
              <a:t> </a:t>
            </a:r>
            <a:r>
              <a:rPr lang="en-GB" sz="3200" b="1" dirty="0" err="1"/>
              <a:t>sa</a:t>
            </a:r>
            <a:r>
              <a:rPr lang="en-GB" sz="3200" b="1" dirty="0"/>
              <a:t> </a:t>
            </a:r>
            <a:r>
              <a:rPr lang="en-GB" sz="3200" b="1" dirty="0" err="1"/>
              <a:t>te</a:t>
            </a:r>
            <a:r>
              <a:rPr lang="en-GB" sz="3200" b="1" dirty="0"/>
              <a:t> </a:t>
            </a:r>
            <a:r>
              <a:rPr lang="en-GB" sz="3200" b="1" dirty="0" err="1"/>
              <a:t>indrepti</a:t>
            </a:r>
            <a:r>
              <a:rPr lang="en-GB" sz="3200" b="1" dirty="0"/>
              <a:t> </a:t>
            </a:r>
            <a:r>
              <a:rPr lang="en-GB" sz="3200" b="1" dirty="0" err="1"/>
              <a:t>către</a:t>
            </a:r>
            <a:r>
              <a:rPr lang="en-GB" sz="3200" b="1" dirty="0"/>
              <a:t> </a:t>
            </a:r>
            <a:r>
              <a:rPr lang="en-GB" sz="3200" b="1" dirty="0" err="1"/>
              <a:t>tehnologie</a:t>
            </a:r>
            <a:r>
              <a:rPr lang="en-GB" sz="3200" b="1" dirty="0"/>
              <a:t>.</a:t>
            </a:r>
            <a:endParaRPr lang="en-GB" sz="2499" b="1" dirty="0">
              <a:solidFill>
                <a:srgbClr val="000000"/>
              </a:solidFill>
              <a:latin typeface="Trebuchet MS" panose="020B0703020202090204" pitchFamily="34" charset="0"/>
              <a:ea typeface="Montserrat"/>
              <a:cs typeface="Montserrat"/>
              <a:sym typeface="Montserrat"/>
            </a:endParaRPr>
          </a:p>
          <a:p>
            <a:endParaRPr lang="en-US" sz="2499" dirty="0">
              <a:solidFill>
                <a:srgbClr val="000000"/>
              </a:solidFill>
              <a:latin typeface="Trebuchet MS" panose="020B070302020209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609600" y="6824288"/>
            <a:ext cx="2590800" cy="1743434"/>
          </a:xfrm>
          <a:custGeom>
            <a:avLst/>
            <a:gdLst/>
            <a:ahLst/>
            <a:cxnLst/>
            <a:rect l="l" t="t" r="r" b="b"/>
            <a:pathLst>
              <a:path w="3568326" h="3568326">
                <a:moveTo>
                  <a:pt x="0" y="0"/>
                </a:moveTo>
                <a:lnTo>
                  <a:pt x="3568325" y="0"/>
                </a:lnTo>
                <a:lnTo>
                  <a:pt x="3568325" y="3568326"/>
                </a:lnTo>
                <a:lnTo>
                  <a:pt x="0" y="35683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C50F93-4196-5223-B663-B90220D670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1552938" y="2422687"/>
            <a:ext cx="6286500" cy="6286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061625-73EA-B467-C5C5-F1C8915E7E72}"/>
              </a:ext>
            </a:extLst>
          </p:cNvPr>
          <p:cNvSpPr txBox="1"/>
          <p:nvPr/>
        </p:nvSpPr>
        <p:spPr>
          <a:xfrm>
            <a:off x="11391900" y="8165075"/>
            <a:ext cx="6286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8" tooltip="https://www.tahr.org.tw/civicrm/contribute/transact?reset=1&amp;id=16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9" tooltip="https://creativecommons.org/licenses/by/3.0/"/>
              </a:rPr>
              <a:t>CC BY</a:t>
            </a:r>
            <a:endParaRPr lang="en-GB"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DC731151-1724-4798-BFEA-CE5F9A33C2E2}"/>
              </a:ext>
            </a:extLst>
          </p:cNvPr>
          <p:cNvSpPr/>
          <p:nvPr/>
        </p:nvSpPr>
        <p:spPr>
          <a:xfrm>
            <a:off x="11503106" y="2303956"/>
            <a:ext cx="6480000" cy="6480000"/>
          </a:xfrm>
          <a:custGeom>
            <a:avLst/>
            <a:gdLst/>
            <a:ahLst/>
            <a:cxnLst/>
            <a:rect l="l" t="t" r="r" b="b"/>
            <a:pathLst>
              <a:path w="9012623" h="9012623">
                <a:moveTo>
                  <a:pt x="0" y="0"/>
                </a:moveTo>
                <a:lnTo>
                  <a:pt x="9012623" y="0"/>
                </a:lnTo>
                <a:lnTo>
                  <a:pt x="9012623" y="9012622"/>
                </a:lnTo>
                <a:lnTo>
                  <a:pt x="0" y="90126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44" name="TextBox 13">
            <a:extLst>
              <a:ext uri="{FF2B5EF4-FFF2-40B4-BE49-F238E27FC236}">
                <a16:creationId xmlns:a16="http://schemas.microsoft.com/office/drawing/2014/main" id="{F5E28AF3-0C8B-6A89-A096-7C12C624AE47}"/>
              </a:ext>
            </a:extLst>
          </p:cNvPr>
          <p:cNvSpPr txBox="1"/>
          <p:nvPr/>
        </p:nvSpPr>
        <p:spPr>
          <a:xfrm>
            <a:off x="-1027335" y="2537562"/>
            <a:ext cx="7812231" cy="132274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>
              <a:latin typeface="Trebuchet MS" panose="020B0703020202090204" pitchFamily="34" charset="0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7CC5F38D-3E70-E61E-66CA-A353AA82CCA2}"/>
              </a:ext>
            </a:extLst>
          </p:cNvPr>
          <p:cNvSpPr txBox="1"/>
          <p:nvPr/>
        </p:nvSpPr>
        <p:spPr>
          <a:xfrm>
            <a:off x="-6247276" y="9649295"/>
            <a:ext cx="8590251" cy="118280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>
              <a:latin typeface="Trebuchet MS" panose="020B0703020202090204" pitchFamily="34" charset="0"/>
            </a:endParaRPr>
          </a:p>
        </p:txBody>
      </p:sp>
      <p:sp>
        <p:nvSpPr>
          <p:cNvPr id="64" name="TextBox 36">
            <a:extLst>
              <a:ext uri="{FF2B5EF4-FFF2-40B4-BE49-F238E27FC236}">
                <a16:creationId xmlns:a16="http://schemas.microsoft.com/office/drawing/2014/main" id="{2E41FD48-FBE5-3CBB-FE3B-7D42FE85C3DB}"/>
              </a:ext>
            </a:extLst>
          </p:cNvPr>
          <p:cNvSpPr txBox="1"/>
          <p:nvPr/>
        </p:nvSpPr>
        <p:spPr>
          <a:xfrm>
            <a:off x="1194640" y="2016617"/>
            <a:ext cx="2462959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400" b="1" i="1" dirty="0"/>
              <a:t>Fluxurile de comunicare între modulele aplicațiilor de management funcție publică ANFP</a:t>
            </a:r>
            <a:br>
              <a:rPr lang="ro-RO" sz="2400" b="1" i="1" dirty="0"/>
            </a:br>
            <a:r>
              <a:rPr lang="ro-RO" sz="2400" b="1" i="1" dirty="0">
                <a:solidFill>
                  <a:srgbClr val="FF0000"/>
                </a:solidFill>
              </a:rPr>
              <a:t>Sursa: WB (2019), </a:t>
            </a:r>
            <a:r>
              <a:rPr lang="ro-RO" sz="2400" b="1" i="1" dirty="0"/>
              <a:t>Diagnostic inițial al cadrului național de management al resurselor umane (MRU) și instituționalizarea sa</a:t>
            </a:r>
            <a:r>
              <a:rPr lang="ro-RO" b="1" i="1" dirty="0"/>
              <a:t>.</a:t>
            </a: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9D3E8-751C-B581-9B6C-3C776FA721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74896"/>
            <a:ext cx="13128261" cy="6878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40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F3465-4ACD-3618-3788-B89B982A0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3970B0A3-7E99-C3AE-5984-8370418E983D}"/>
              </a:ext>
            </a:extLst>
          </p:cNvPr>
          <p:cNvSpPr/>
          <p:nvPr/>
        </p:nvSpPr>
        <p:spPr>
          <a:xfrm>
            <a:off x="11503106" y="2303956"/>
            <a:ext cx="6480000" cy="6480000"/>
          </a:xfrm>
          <a:custGeom>
            <a:avLst/>
            <a:gdLst/>
            <a:ahLst/>
            <a:cxnLst/>
            <a:rect l="l" t="t" r="r" b="b"/>
            <a:pathLst>
              <a:path w="9012623" h="9012623">
                <a:moveTo>
                  <a:pt x="0" y="0"/>
                </a:moveTo>
                <a:lnTo>
                  <a:pt x="9012623" y="0"/>
                </a:lnTo>
                <a:lnTo>
                  <a:pt x="9012623" y="9012622"/>
                </a:lnTo>
                <a:lnTo>
                  <a:pt x="0" y="90126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44" name="TextBox 13">
            <a:extLst>
              <a:ext uri="{FF2B5EF4-FFF2-40B4-BE49-F238E27FC236}">
                <a16:creationId xmlns:a16="http://schemas.microsoft.com/office/drawing/2014/main" id="{93764DB2-BE09-596C-E2FE-DB27BD61E9BE}"/>
              </a:ext>
            </a:extLst>
          </p:cNvPr>
          <p:cNvSpPr txBox="1"/>
          <p:nvPr/>
        </p:nvSpPr>
        <p:spPr>
          <a:xfrm>
            <a:off x="-1027335" y="2537562"/>
            <a:ext cx="7812231" cy="132274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>
              <a:latin typeface="Trebuchet MS" panose="020B0703020202090204" pitchFamily="34" charset="0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3D36DB48-A4EF-B765-607B-7EF9B37C5022}"/>
              </a:ext>
            </a:extLst>
          </p:cNvPr>
          <p:cNvSpPr txBox="1"/>
          <p:nvPr/>
        </p:nvSpPr>
        <p:spPr>
          <a:xfrm>
            <a:off x="-6247276" y="9649295"/>
            <a:ext cx="8590251" cy="118280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>
              <a:latin typeface="Trebuchet MS" panose="020B0703020202090204" pitchFamily="34" charset="0"/>
            </a:endParaRPr>
          </a:p>
        </p:txBody>
      </p:sp>
      <p:grpSp>
        <p:nvGrpSpPr>
          <p:cNvPr id="60" name="Group 29">
            <a:extLst>
              <a:ext uri="{FF2B5EF4-FFF2-40B4-BE49-F238E27FC236}">
                <a16:creationId xmlns:a16="http://schemas.microsoft.com/office/drawing/2014/main" id="{45218073-E701-65A3-B949-56132971F20C}"/>
              </a:ext>
            </a:extLst>
          </p:cNvPr>
          <p:cNvGrpSpPr/>
          <p:nvPr/>
        </p:nvGrpSpPr>
        <p:grpSpPr>
          <a:xfrm>
            <a:off x="1028700" y="7946901"/>
            <a:ext cx="1006599" cy="1006599"/>
            <a:chOff x="0" y="0"/>
            <a:chExt cx="812800" cy="812800"/>
          </a:xfrm>
        </p:grpSpPr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DE6A33C4-5C9C-73B4-E60C-D163AD4BA2A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62" name="TextBox 31">
              <a:extLst>
                <a:ext uri="{FF2B5EF4-FFF2-40B4-BE49-F238E27FC236}">
                  <a16:creationId xmlns:a16="http://schemas.microsoft.com/office/drawing/2014/main" id="{723AA525-D45E-6DAF-A108-C9CEEE92280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>
                <a:latin typeface="Trebuchet MS" panose="020B0703020202090204" pitchFamily="34" charset="0"/>
              </a:endParaRPr>
            </a:p>
          </p:txBody>
        </p:sp>
      </p:grpSp>
      <p:sp>
        <p:nvSpPr>
          <p:cNvPr id="64" name="TextBox 36">
            <a:extLst>
              <a:ext uri="{FF2B5EF4-FFF2-40B4-BE49-F238E27FC236}">
                <a16:creationId xmlns:a16="http://schemas.microsoft.com/office/drawing/2014/main" id="{E6C22E1B-7261-DC1A-37AF-3247A447AEC9}"/>
              </a:ext>
            </a:extLst>
          </p:cNvPr>
          <p:cNvSpPr txBox="1"/>
          <p:nvPr/>
        </p:nvSpPr>
        <p:spPr>
          <a:xfrm>
            <a:off x="1028700" y="2980985"/>
            <a:ext cx="8801100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99"/>
              </a:lnSpc>
            </a:pPr>
            <a:r>
              <a:rPr lang="en-US" sz="3999" b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CE STIAM ANTERIOR ANULUI 2022…..</a:t>
            </a:r>
          </a:p>
        </p:txBody>
      </p:sp>
      <p:sp>
        <p:nvSpPr>
          <p:cNvPr id="65" name="TextBox 37">
            <a:extLst>
              <a:ext uri="{FF2B5EF4-FFF2-40B4-BE49-F238E27FC236}">
                <a16:creationId xmlns:a16="http://schemas.microsoft.com/office/drawing/2014/main" id="{54DFDFCA-6F3E-6D49-6862-D3FD028C2F7E}"/>
              </a:ext>
            </a:extLst>
          </p:cNvPr>
          <p:cNvSpPr txBox="1"/>
          <p:nvPr/>
        </p:nvSpPr>
        <p:spPr>
          <a:xfrm>
            <a:off x="1028700" y="3891261"/>
            <a:ext cx="9393205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2200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SISTEMUL INTERN DE MANAGEMENT al </a:t>
            </a:r>
            <a:r>
              <a:rPr lang="en-US" sz="2200" b="1" dirty="0" err="1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documentelor</a:t>
            </a:r>
            <a:r>
              <a:rPr lang="en-US" sz="2200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(SIM)</a:t>
            </a:r>
          </a:p>
        </p:txBody>
      </p:sp>
      <p:sp>
        <p:nvSpPr>
          <p:cNvPr id="66" name="TextBox 38">
            <a:extLst>
              <a:ext uri="{FF2B5EF4-FFF2-40B4-BE49-F238E27FC236}">
                <a16:creationId xmlns:a16="http://schemas.microsoft.com/office/drawing/2014/main" id="{CAFE1785-6C58-9641-6AC1-A3E337ECA450}"/>
              </a:ext>
            </a:extLst>
          </p:cNvPr>
          <p:cNvSpPr txBox="1"/>
          <p:nvPr/>
        </p:nvSpPr>
        <p:spPr>
          <a:xfrm>
            <a:off x="1058680" y="4253628"/>
            <a:ext cx="6801025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5"/>
              </a:lnSpc>
            </a:pP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Sistem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invechit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interfata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neprietenoasa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extrem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susceptibil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erori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vulnerabil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fara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servicii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mentenanta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utiliza</a:t>
            </a:r>
            <a:r>
              <a:rPr lang="ro-RO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t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ori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interni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mereu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nemultumiti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performanta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tot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mai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scazuta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…</a:t>
            </a:r>
          </a:p>
        </p:txBody>
      </p:sp>
      <p:sp>
        <p:nvSpPr>
          <p:cNvPr id="67" name="TextBox 39">
            <a:extLst>
              <a:ext uri="{FF2B5EF4-FFF2-40B4-BE49-F238E27FC236}">
                <a16:creationId xmlns:a16="http://schemas.microsoft.com/office/drawing/2014/main" id="{44435286-4CA9-C9D2-0367-B3A5C04274A8}"/>
              </a:ext>
            </a:extLst>
          </p:cNvPr>
          <p:cNvSpPr txBox="1"/>
          <p:nvPr/>
        </p:nvSpPr>
        <p:spPr>
          <a:xfrm>
            <a:off x="1021100" y="5216611"/>
            <a:ext cx="8520031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2200" b="1" dirty="0">
                <a:solidFill>
                  <a:srgbClr val="000000"/>
                </a:solidFill>
                <a:latin typeface="Trebuchet MS" panose="020B0703020202090204" pitchFamily="34" charset="0"/>
                <a:sym typeface="Montserrat Bold"/>
              </a:rPr>
              <a:t>PORTALUL DE MANAGEMENT </a:t>
            </a:r>
            <a:r>
              <a:rPr lang="en-US" sz="2200" b="1" dirty="0" err="1">
                <a:solidFill>
                  <a:srgbClr val="000000"/>
                </a:solidFill>
                <a:latin typeface="Trebuchet MS" panose="020B0703020202090204" pitchFamily="34" charset="0"/>
                <a:sym typeface="Montserrat Bold"/>
              </a:rPr>
              <a:t>si</a:t>
            </a:r>
            <a:r>
              <a:rPr lang="en-US" sz="2200" b="1" dirty="0">
                <a:solidFill>
                  <a:srgbClr val="000000"/>
                </a:solidFill>
                <a:latin typeface="Trebuchet MS" panose="020B0703020202090204" pitchFamily="34" charset="0"/>
                <a:sym typeface="Montserrat Bold"/>
              </a:rPr>
              <a:t>  </a:t>
            </a:r>
            <a:r>
              <a:rPr lang="en-US" sz="2200" b="1" dirty="0" err="1">
                <a:solidFill>
                  <a:srgbClr val="000000"/>
                </a:solidFill>
                <a:latin typeface="Trebuchet MS" panose="020B0703020202090204" pitchFamily="34" charset="0"/>
                <a:sym typeface="Montserrat Bold"/>
              </a:rPr>
              <a:t>aplicatia</a:t>
            </a:r>
            <a:r>
              <a:rPr lang="en-US" sz="2200" b="1" dirty="0">
                <a:solidFill>
                  <a:srgbClr val="000000"/>
                </a:solidFill>
                <a:latin typeface="Trebuchet MS" panose="020B0703020202090204" pitchFamily="34" charset="0"/>
                <a:sym typeface="Montserrat Bold"/>
              </a:rPr>
              <a:t> MIGBOOK…</a:t>
            </a:r>
          </a:p>
        </p:txBody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id="{ED6FD618-7F9E-4062-905F-74EED1D3BF69}"/>
              </a:ext>
            </a:extLst>
          </p:cNvPr>
          <p:cNvSpPr txBox="1"/>
          <p:nvPr/>
        </p:nvSpPr>
        <p:spPr>
          <a:xfrm>
            <a:off x="1028700" y="5571866"/>
            <a:ext cx="7944025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55"/>
              </a:lnSpc>
            </a:pP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Realizate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in house 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catre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un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programator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din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cadrul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IT cu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tehnologia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disponibila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in 2012 (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aprox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) – au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rulat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pana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in 2025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si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sunt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baza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produselor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imbunatatite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obtinute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prin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"/>
                <a:cs typeface="Montserrat"/>
                <a:sym typeface="Montserrat"/>
              </a:rPr>
              <a:t> EANFP</a:t>
            </a:r>
          </a:p>
        </p:txBody>
      </p:sp>
      <p:sp>
        <p:nvSpPr>
          <p:cNvPr id="69" name="TextBox 41">
            <a:extLst>
              <a:ext uri="{FF2B5EF4-FFF2-40B4-BE49-F238E27FC236}">
                <a16:creationId xmlns:a16="http://schemas.microsoft.com/office/drawing/2014/main" id="{AF36E1BF-6792-E85C-EF5A-97FB70A580BC}"/>
              </a:ext>
            </a:extLst>
          </p:cNvPr>
          <p:cNvSpPr txBox="1"/>
          <p:nvPr/>
        </p:nvSpPr>
        <p:spPr>
          <a:xfrm>
            <a:off x="2989894" y="6577792"/>
            <a:ext cx="4869811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2200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WEBSITE ANFP</a:t>
            </a:r>
          </a:p>
        </p:txBody>
      </p:sp>
      <p:sp>
        <p:nvSpPr>
          <p:cNvPr id="70" name="TextBox 42">
            <a:extLst>
              <a:ext uri="{FF2B5EF4-FFF2-40B4-BE49-F238E27FC236}">
                <a16:creationId xmlns:a16="http://schemas.microsoft.com/office/drawing/2014/main" id="{C99CFB6B-9CBF-995E-597D-F186ACC6B89F}"/>
              </a:ext>
            </a:extLst>
          </p:cNvPr>
          <p:cNvSpPr txBox="1"/>
          <p:nvPr/>
        </p:nvSpPr>
        <p:spPr>
          <a:xfrm>
            <a:off x="3030322" y="6968197"/>
            <a:ext cx="6801025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5"/>
              </a:lnSpc>
            </a:pPr>
            <a:r>
              <a:rPr lang="it-IT" b="1" dirty="0" err="1"/>
              <a:t>necesita</a:t>
            </a:r>
            <a:r>
              <a:rPr lang="it-IT" b="1" dirty="0"/>
              <a:t> redesign de </a:t>
            </a:r>
            <a:r>
              <a:rPr lang="it-IT" b="1" dirty="0" err="1"/>
              <a:t>structura</a:t>
            </a:r>
            <a:r>
              <a:rPr lang="it-IT" dirty="0"/>
              <a:t> si o </a:t>
            </a:r>
            <a:r>
              <a:rPr lang="it-IT" dirty="0" err="1"/>
              <a:t>interfata</a:t>
            </a:r>
            <a:r>
              <a:rPr lang="it-IT" dirty="0"/>
              <a:t> mai </a:t>
            </a:r>
            <a:r>
              <a:rPr lang="it-IT" dirty="0" err="1"/>
              <a:t>limpede</a:t>
            </a:r>
            <a:r>
              <a:rPr lang="it-IT" dirty="0"/>
              <a:t> si </a:t>
            </a:r>
            <a:r>
              <a:rPr lang="it-IT" dirty="0" err="1"/>
              <a:t>pietenoasa</a:t>
            </a:r>
            <a:endParaRPr lang="en-US" sz="1700" dirty="0">
              <a:solidFill>
                <a:srgbClr val="000000"/>
              </a:solidFill>
              <a:latin typeface="Trebuchet MS" panose="020B070302020209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TextBox 43">
            <a:extLst>
              <a:ext uri="{FF2B5EF4-FFF2-40B4-BE49-F238E27FC236}">
                <a16:creationId xmlns:a16="http://schemas.microsoft.com/office/drawing/2014/main" id="{91A2A08F-BC03-7FB8-7FEB-4BA09AF67081}"/>
              </a:ext>
            </a:extLst>
          </p:cNvPr>
          <p:cNvSpPr txBox="1"/>
          <p:nvPr/>
        </p:nvSpPr>
        <p:spPr>
          <a:xfrm>
            <a:off x="3153221" y="7749438"/>
            <a:ext cx="11705779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2200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LIPSA FINANTARII PENTRU ECHIPAMENTE HARDWARE SI SOFTWARE! </a:t>
            </a: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48179276-F98A-3F5E-3150-5E4F414E49B0}"/>
              </a:ext>
            </a:extLst>
          </p:cNvPr>
          <p:cNvSpPr/>
          <p:nvPr/>
        </p:nvSpPr>
        <p:spPr>
          <a:xfrm>
            <a:off x="1174654" y="7946901"/>
            <a:ext cx="809941" cy="874431"/>
          </a:xfrm>
          <a:custGeom>
            <a:avLst/>
            <a:gdLst/>
            <a:ahLst/>
            <a:cxnLst/>
            <a:rect l="l" t="t" r="r" b="b"/>
            <a:pathLst>
              <a:path w="809941" h="874431">
                <a:moveTo>
                  <a:pt x="0" y="0"/>
                </a:moveTo>
                <a:lnTo>
                  <a:pt x="809941" y="0"/>
                </a:lnTo>
                <a:lnTo>
                  <a:pt x="809941" y="874431"/>
                </a:lnTo>
                <a:lnTo>
                  <a:pt x="0" y="8744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rebuchet MS" panose="020B070302020209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81F5A2-9987-4273-09C9-B8957A04DD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044558"/>
            <a:ext cx="7489648" cy="42129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2FFB52-2A1B-9FFB-3DD4-47F2845D8C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3" y="6765438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4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1177486" y="2177603"/>
            <a:ext cx="7080697" cy="7080697"/>
          </a:xfrm>
          <a:custGeom>
            <a:avLst/>
            <a:gdLst/>
            <a:ahLst/>
            <a:cxnLst/>
            <a:rect l="l" t="t" r="r" b="b"/>
            <a:pathLst>
              <a:path w="8597583" h="8597583">
                <a:moveTo>
                  <a:pt x="0" y="0"/>
                </a:moveTo>
                <a:lnTo>
                  <a:pt x="8597583" y="0"/>
                </a:lnTo>
                <a:lnTo>
                  <a:pt x="8597583" y="8597583"/>
                </a:lnTo>
                <a:lnTo>
                  <a:pt x="0" y="8597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-533400" y="2520428"/>
            <a:ext cx="7265597" cy="200256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838200" y="2215923"/>
            <a:ext cx="10041103" cy="1287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Jalon 177 – e-ANFP-PNRR - </a:t>
            </a:r>
            <a:r>
              <a:rPr lang="en-GB" sz="2400" dirty="0" err="1"/>
              <a:t>Investiția</a:t>
            </a:r>
            <a:r>
              <a:rPr lang="en-GB" sz="2400" dirty="0"/>
              <a:t> 10 - </a:t>
            </a:r>
            <a:r>
              <a:rPr lang="en-GB" sz="2400" dirty="0" err="1"/>
              <a:t>Transformarea</a:t>
            </a:r>
            <a:r>
              <a:rPr lang="en-GB" sz="2400" dirty="0"/>
              <a:t> </a:t>
            </a:r>
            <a:r>
              <a:rPr lang="en-GB" sz="2400" dirty="0" err="1"/>
              <a:t>digitală</a:t>
            </a:r>
            <a:r>
              <a:rPr lang="en-GB" sz="2400" dirty="0"/>
              <a:t> </a:t>
            </a:r>
            <a:r>
              <a:rPr lang="en-GB" sz="2400" dirty="0" err="1"/>
              <a:t>în</a:t>
            </a:r>
            <a:r>
              <a:rPr lang="en-GB" sz="2400" dirty="0"/>
              <a:t> </a:t>
            </a:r>
            <a:r>
              <a:rPr lang="en-GB" sz="2400" dirty="0" err="1"/>
              <a:t>managementul</a:t>
            </a:r>
            <a:r>
              <a:rPr lang="en-GB" sz="2400" dirty="0"/>
              <a:t> </a:t>
            </a:r>
            <a:r>
              <a:rPr lang="en-GB" sz="2400" dirty="0" err="1"/>
              <a:t>funcției</a:t>
            </a:r>
            <a:r>
              <a:rPr lang="en-GB" sz="2400" dirty="0"/>
              <a:t> </a:t>
            </a:r>
            <a:r>
              <a:rPr lang="en-GB" sz="2400" dirty="0" err="1"/>
              <a:t>publice</a:t>
            </a:r>
            <a:r>
              <a:rPr lang="en-GB" sz="2400" dirty="0"/>
              <a:t> COMPONENTA C7.  TRANSFORMAREA DIGITALĂ </a:t>
            </a:r>
          </a:p>
          <a:p>
            <a:pPr algn="l">
              <a:lnSpc>
                <a:spcPts val="4599"/>
              </a:lnSpc>
            </a:pPr>
            <a:endParaRPr lang="en-US" sz="3600" b="1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2C45CE-5034-BDF5-B5DF-31447E09C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2224" y="3187650"/>
            <a:ext cx="6871220" cy="448951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4E2D97-DC26-A594-F445-36A572D87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296783"/>
              </p:ext>
            </p:extLst>
          </p:nvPr>
        </p:nvGraphicFramePr>
        <p:xfrm>
          <a:off x="1143000" y="3314700"/>
          <a:ext cx="9126701" cy="5760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{7DF18680-E054-41AD-8BC1-D1AEF772440D}</a:tableStyleId>
              </a:tblPr>
              <a:tblGrid>
                <a:gridCol w="3027185">
                  <a:extLst>
                    <a:ext uri="{9D8B030D-6E8A-4147-A177-3AD203B41FA5}">
                      <a16:colId xmlns:a16="http://schemas.microsoft.com/office/drawing/2014/main" val="1719216470"/>
                    </a:ext>
                  </a:extLst>
                </a:gridCol>
                <a:gridCol w="2716064">
                  <a:extLst>
                    <a:ext uri="{9D8B030D-6E8A-4147-A177-3AD203B41FA5}">
                      <a16:colId xmlns:a16="http://schemas.microsoft.com/office/drawing/2014/main" val="3644478138"/>
                    </a:ext>
                  </a:extLst>
                </a:gridCol>
                <a:gridCol w="3383452">
                  <a:extLst>
                    <a:ext uri="{9D8B030D-6E8A-4147-A177-3AD203B41FA5}">
                      <a16:colId xmlns:a16="http://schemas.microsoft.com/office/drawing/2014/main" val="1200792536"/>
                    </a:ext>
                  </a:extLst>
                </a:gridCol>
              </a:tblGrid>
              <a:tr h="5760720">
                <a:tc>
                  <a:txBody>
                    <a:bodyPr/>
                    <a:lstStyle/>
                    <a:p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Acordul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de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finantare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Montserrat Bold"/>
                        </a:rPr>
                        <a:t>               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nr. 38921/05.04.2022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Montserrat Bold"/>
                      </a:endParaRPr>
                    </a:p>
                    <a:p>
                      <a:endParaRPr lang="en-US" sz="1800" b="1" dirty="0">
                        <a:latin typeface="Trebuchet MS" panose="020B0703020202090204" pitchFamily="34" charset="0"/>
                        <a:sym typeface="Montserrat Bold"/>
                      </a:endParaRPr>
                    </a:p>
                    <a:p>
                      <a:endParaRPr lang="en-GB" dirty="0"/>
                    </a:p>
                    <a:p>
                      <a:pPr algn="ctr"/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Transformarea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digitală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serviciilor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oferite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ANFP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beneficiarilor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interni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și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externi</a:t>
                      </a:r>
                      <a:endParaRPr lang="en-GB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 instrument de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evidență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şi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management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integrat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gestionat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către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ANFP </a:t>
                      </a:r>
                    </a:p>
                    <a:p>
                      <a:pPr algn="ctr"/>
                      <a:endParaRPr lang="en-GB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GB" sz="4400" dirty="0">
                          <a:solidFill>
                            <a:srgbClr val="FF0000"/>
                          </a:solidFill>
                        </a:rPr>
                        <a:t>T4 2025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vizat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actualizarea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dezvoltarea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progresivă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sistemelor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informatice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existente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nivelul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Agenției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cu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privire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managementul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carierei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funcționarilor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publici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la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nivel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central, local, territorial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pentru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toate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procesele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aferente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parcursului</a:t>
                      </a:r>
                      <a:r>
                        <a:rPr lang="en-GB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carieră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25653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3B6E7CE-1C21-456E-D6C4-1D4BD8BF2E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267200" y="6362700"/>
            <a:ext cx="2711518" cy="20025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1135911" y="3306126"/>
            <a:ext cx="8924173" cy="167299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5345914" y="2358354"/>
            <a:ext cx="5776828" cy="64170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9"/>
              </a:lnSpc>
            </a:pPr>
            <a:r>
              <a:rPr lang="en-US" sz="3999" b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DOCUMENT MANAGEMENT SYSTEM </a:t>
            </a:r>
          </a:p>
          <a:p>
            <a:pPr algn="ctr">
              <a:lnSpc>
                <a:spcPts val="4599"/>
              </a:lnSpc>
            </a:pPr>
            <a:r>
              <a:rPr lang="en-US" sz="3999" b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Documenta (DMS)</a:t>
            </a:r>
          </a:p>
          <a:p>
            <a:pPr algn="ctr"/>
            <a:r>
              <a:rPr lang="ro-RO" sz="1600" b="1" dirty="0">
                <a:latin typeface="Trebuchet MS" panose="020B0703020202090204" pitchFamily="34" charset="0"/>
              </a:rPr>
              <a:t>o platformă de Document Management, arhivare electronică, automatizare fluxuri de date și de documente</a:t>
            </a:r>
            <a:endParaRPr lang="en-GB" sz="1600" b="1" dirty="0">
              <a:latin typeface="Trebuchet MS" panose="020B0703020202090204" pitchFamily="34" charset="0"/>
            </a:endParaRPr>
          </a:p>
          <a:p>
            <a:pPr algn="ctr"/>
            <a:endParaRPr lang="en-US" sz="3999" b="1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599"/>
              </a:lnSpc>
            </a:pPr>
            <a:r>
              <a:rPr lang="en-US" sz="3600" b="1" i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M.Registratura</a:t>
            </a:r>
            <a:r>
              <a:rPr lang="en-US" sz="3600" b="1" i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</a:p>
          <a:p>
            <a:pPr algn="ctr">
              <a:lnSpc>
                <a:spcPts val="4599"/>
              </a:lnSpc>
            </a:pPr>
            <a:r>
              <a:rPr lang="en-US" sz="3600" b="1" i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Fluxuri</a:t>
            </a:r>
            <a:r>
              <a:rPr lang="en-US" sz="3600" b="1" i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3600" b="1" i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lucru</a:t>
            </a:r>
            <a:endParaRPr lang="en-US" sz="3600" b="1" i="1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599"/>
              </a:lnSpc>
            </a:pPr>
            <a:r>
              <a:rPr lang="en-US" sz="3600" b="1" i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M. </a:t>
            </a:r>
            <a:r>
              <a:rPr lang="en-US" sz="3600" b="1" i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Petitii</a:t>
            </a:r>
            <a:endParaRPr lang="en-US" sz="3600" b="1" i="1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599"/>
              </a:lnSpc>
            </a:pPr>
            <a:r>
              <a:rPr lang="en-US" sz="3600" b="1" i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 Lg.nr.544</a:t>
            </a:r>
          </a:p>
          <a:p>
            <a:pPr algn="ctr">
              <a:lnSpc>
                <a:spcPts val="4599"/>
              </a:lnSpc>
            </a:pPr>
            <a:r>
              <a:rPr lang="en-US" sz="3600" b="1" i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 </a:t>
            </a:r>
            <a:r>
              <a:rPr lang="en-US" sz="3600" b="1" i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Litigii</a:t>
            </a:r>
            <a:r>
              <a:rPr lang="en-US" sz="3600" b="1" i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&amp; </a:t>
            </a:r>
            <a:r>
              <a:rPr lang="en-US" sz="3600" b="1" i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Contencios</a:t>
            </a:r>
            <a:endParaRPr lang="en-US" sz="3600" b="1" i="1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599"/>
              </a:lnSpc>
            </a:pPr>
            <a:endParaRPr lang="en-US" sz="3999" b="1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2" name="Picture 4" descr="Request for Adding Placeholder Image Functionality in List Views ⬜️ -  Feature Requests - Softr Community">
            <a:extLst>
              <a:ext uri="{FF2B5EF4-FFF2-40B4-BE49-F238E27FC236}">
                <a16:creationId xmlns:a16="http://schemas.microsoft.com/office/drawing/2014/main" id="{2E08906B-0BB7-C496-BC88-1D50B52FD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t="-453" r="18220" b="453"/>
          <a:stretch/>
        </p:blipFill>
        <p:spPr bwMode="auto">
          <a:xfrm>
            <a:off x="12226898" y="2770415"/>
            <a:ext cx="5192318" cy="51937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D7C682-72D3-7863-EDAD-EF8987EA7E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344" y="2019300"/>
            <a:ext cx="6781800" cy="4812304"/>
          </a:xfrm>
          <a:prstGeom prst="rect">
            <a:avLst/>
          </a:prstGeom>
        </p:spPr>
      </p:pic>
      <p:sp>
        <p:nvSpPr>
          <p:cNvPr id="34" name="Arrow: Right 33">
            <a:extLst>
              <a:ext uri="{FF2B5EF4-FFF2-40B4-BE49-F238E27FC236}">
                <a16:creationId xmlns:a16="http://schemas.microsoft.com/office/drawing/2014/main" id="{742E9F23-3AF8-E9C7-DD05-740A86259D7C}"/>
              </a:ext>
            </a:extLst>
          </p:cNvPr>
          <p:cNvSpPr/>
          <p:nvPr/>
        </p:nvSpPr>
        <p:spPr>
          <a:xfrm>
            <a:off x="871242" y="2770415"/>
            <a:ext cx="3847966" cy="15240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SIM DEVINE DMS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3AEED0-3EC4-6C22-FBD2-E0FBEB576D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46661" y="4735315"/>
            <a:ext cx="4288651" cy="28412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B439A-2DD4-EAAB-009B-5E2D1A9B1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>
            <a:extLst>
              <a:ext uri="{FF2B5EF4-FFF2-40B4-BE49-F238E27FC236}">
                <a16:creationId xmlns:a16="http://schemas.microsoft.com/office/drawing/2014/main" id="{EB2B325D-BCD4-0F2D-86F9-D1523CACAAE5}"/>
              </a:ext>
            </a:extLst>
          </p:cNvPr>
          <p:cNvSpPr txBox="1"/>
          <p:nvPr/>
        </p:nvSpPr>
        <p:spPr>
          <a:xfrm>
            <a:off x="1135912" y="3306126"/>
            <a:ext cx="2731544" cy="244697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CB78C7BD-AFEF-D337-881F-542EDB5DA5B3}"/>
              </a:ext>
            </a:extLst>
          </p:cNvPr>
          <p:cNvSpPr txBox="1"/>
          <p:nvPr/>
        </p:nvSpPr>
        <p:spPr>
          <a:xfrm>
            <a:off x="11506200" y="1508284"/>
            <a:ext cx="6484087" cy="775096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9"/>
              </a:lnSpc>
            </a:pPr>
            <a:r>
              <a:rPr lang="en-US" sz="3999" b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WEBSITE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dirty="0" err="1">
                <a:latin typeface="Trebuchet MS" panose="020B0703020202090204" pitchFamily="34" charset="0"/>
                <a:sym typeface="Montserrat Bold"/>
              </a:rPr>
              <a:t>migrare</a:t>
            </a:r>
            <a:r>
              <a:rPr lang="en-US" sz="2400" dirty="0">
                <a:latin typeface="Trebuchet MS" panose="020B0703020202090204" pitchFamily="34" charset="0"/>
                <a:sym typeface="Montserrat Bold"/>
              </a:rPr>
              <a:t> date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 err="1">
                <a:latin typeface="Trebuchet MS" panose="020B0703020202090204" pitchFamily="34" charset="0"/>
              </a:rPr>
              <a:t>dezvoltarea</a:t>
            </a:r>
            <a:r>
              <a:rPr lang="en-GB" sz="2400" dirty="0">
                <a:latin typeface="Trebuchet MS" panose="020B0703020202090204" pitchFamily="34" charset="0"/>
              </a:rPr>
              <a:t>/ </a:t>
            </a:r>
            <a:r>
              <a:rPr lang="en-GB" sz="2400" dirty="0" err="1">
                <a:latin typeface="Trebuchet MS" panose="020B0703020202090204" pitchFamily="34" charset="0"/>
              </a:rPr>
              <a:t>actualizarea</a:t>
            </a:r>
            <a:r>
              <a:rPr lang="en-GB" sz="2400" dirty="0">
                <a:latin typeface="Trebuchet MS" panose="020B0703020202090204" pitchFamily="34" charset="0"/>
              </a:rPr>
              <a:t> site-</a:t>
            </a:r>
            <a:r>
              <a:rPr lang="en-GB" sz="2400" dirty="0" err="1">
                <a:latin typeface="Trebuchet MS" panose="020B0703020202090204" pitchFamily="34" charset="0"/>
              </a:rPr>
              <a:t>ului</a:t>
            </a:r>
            <a:r>
              <a:rPr lang="en-GB" sz="2400" dirty="0">
                <a:latin typeface="Trebuchet MS" panose="020B0703020202090204" pitchFamily="34" charset="0"/>
              </a:rPr>
              <a:t> web </a:t>
            </a:r>
            <a:r>
              <a:rPr lang="en-GB" sz="2400" dirty="0" err="1">
                <a:latin typeface="Trebuchet MS" panose="020B0703020202090204" pitchFamily="34" charset="0"/>
              </a:rPr>
              <a:t>oficial</a:t>
            </a:r>
            <a:r>
              <a:rPr lang="en-GB" sz="2400" dirty="0">
                <a:latin typeface="Trebuchet MS" panose="020B0703020202090204" pitchFamily="34" charset="0"/>
              </a:rPr>
              <a:t> al ANFP (www.anfp.gov.ro)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1" dirty="0" err="1">
                <a:solidFill>
                  <a:srgbClr val="002060"/>
                </a:solidFill>
                <a:latin typeface="Trebuchet MS" panose="020B0703020202090204" pitchFamily="34" charset="0"/>
              </a:rPr>
              <a:t>Designul</a:t>
            </a:r>
            <a:r>
              <a:rPr lang="en-GB" sz="2400" b="1" dirty="0">
                <a:solidFill>
                  <a:srgbClr val="002060"/>
                </a:solidFill>
                <a:latin typeface="Trebuchet MS" panose="020B070302020209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rebuchet MS" panose="020B0703020202090204" pitchFamily="34" charset="0"/>
              </a:rPr>
              <a:t>sobru</a:t>
            </a:r>
            <a:r>
              <a:rPr lang="en-GB" sz="2400" b="1" dirty="0">
                <a:solidFill>
                  <a:srgbClr val="002060"/>
                </a:solidFill>
                <a:latin typeface="Trebuchet MS" panose="020B0703020202090204" pitchFamily="34" charset="0"/>
              </a:rPr>
              <a:t>, elegant </a:t>
            </a:r>
            <a:r>
              <a:rPr lang="en-GB" sz="2400" b="1" dirty="0" err="1">
                <a:solidFill>
                  <a:srgbClr val="002060"/>
                </a:solidFill>
                <a:latin typeface="Trebuchet MS" panose="020B0703020202090204" pitchFamily="34" charset="0"/>
              </a:rPr>
              <a:t>si</a:t>
            </a:r>
            <a:r>
              <a:rPr lang="en-GB" sz="2400" b="1" dirty="0">
                <a:solidFill>
                  <a:srgbClr val="002060"/>
                </a:solidFill>
                <a:latin typeface="Trebuchet MS" panose="020B070302020209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rebuchet MS" panose="020B0703020202090204" pitchFamily="34" charset="0"/>
              </a:rPr>
              <a:t>aerisit</a:t>
            </a:r>
            <a:r>
              <a:rPr lang="en-GB" sz="2400" b="1" dirty="0">
                <a:solidFill>
                  <a:srgbClr val="002060"/>
                </a:solidFill>
                <a:latin typeface="Trebuchet MS" panose="020B0703020202090204" pitchFamily="34" charset="0"/>
              </a:rPr>
              <a:t>, </a:t>
            </a:r>
            <a:r>
              <a:rPr lang="en-GB" sz="2400" b="1" dirty="0" err="1">
                <a:solidFill>
                  <a:srgbClr val="002060"/>
                </a:solidFill>
                <a:latin typeface="Trebuchet MS" panose="020B0703020202090204" pitchFamily="34" charset="0"/>
              </a:rPr>
              <a:t>respecta</a:t>
            </a:r>
            <a:r>
              <a:rPr lang="en-GB" sz="2400" b="1" dirty="0">
                <a:solidFill>
                  <a:srgbClr val="002060"/>
                </a:solidFill>
                <a:latin typeface="Trebuchet MS" panose="020B070302020209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rebuchet MS" panose="020B0703020202090204" pitchFamily="34" charset="0"/>
              </a:rPr>
              <a:t>identitatea</a:t>
            </a:r>
            <a:r>
              <a:rPr lang="en-GB" sz="2400" b="1" dirty="0">
                <a:solidFill>
                  <a:srgbClr val="002060"/>
                </a:solidFill>
                <a:latin typeface="Trebuchet MS" panose="020B070302020209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rebuchet MS" panose="020B0703020202090204" pitchFamily="34" charset="0"/>
              </a:rPr>
              <a:t>vizuală</a:t>
            </a:r>
            <a:r>
              <a:rPr lang="en-GB" sz="2400" b="1" dirty="0">
                <a:solidFill>
                  <a:srgbClr val="002060"/>
                </a:solidFill>
                <a:latin typeface="Trebuchet MS" panose="020B0703020202090204" pitchFamily="34" charset="0"/>
              </a:rPr>
              <a:t> a ANFP</a:t>
            </a:r>
            <a:r>
              <a:rPr lang="en-GB" sz="2400" dirty="0">
                <a:latin typeface="Trebuchet MS" panose="020B0703020202090204" pitchFamily="34" charset="0"/>
              </a:rPr>
              <a:t>, conform </a:t>
            </a:r>
            <a:r>
              <a:rPr lang="en-GB" sz="2400" dirty="0" err="1">
                <a:latin typeface="Trebuchet MS" panose="020B0703020202090204" pitchFamily="34" charset="0"/>
              </a:rPr>
              <a:t>reglementărilor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în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vigoare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pentru</a:t>
            </a:r>
            <a:r>
              <a:rPr lang="en-GB" sz="2400" dirty="0">
                <a:latin typeface="Trebuchet MS" panose="020B0703020202090204" pitchFamily="34" charset="0"/>
              </a:rPr>
              <a:t> design-ul site-</a:t>
            </a:r>
            <a:r>
              <a:rPr lang="en-GB" sz="2400" dirty="0" err="1">
                <a:latin typeface="Trebuchet MS" panose="020B0703020202090204" pitchFamily="34" charset="0"/>
              </a:rPr>
              <a:t>urilor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guvernamentele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endParaRPr lang="en-US" sz="2400" dirty="0">
              <a:latin typeface="Trebuchet MS" panose="020B0703020202090204" pitchFamily="34" charset="0"/>
              <a:sym typeface="Montserrat Bold"/>
            </a:endParaRPr>
          </a:p>
          <a:p>
            <a:endParaRPr lang="en-US" sz="2400" dirty="0">
              <a:latin typeface="Trebuchet MS" panose="020B0703020202090204" pitchFamily="34" charset="0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latin typeface="Trebuchet MS" panose="020B0703020202090204" pitchFamily="34" charset="0"/>
              </a:rPr>
              <a:t>Interfața </a:t>
            </a:r>
            <a:r>
              <a:rPr lang="en-GB" sz="2400" b="1" dirty="0" err="1">
                <a:latin typeface="Trebuchet MS" panose="020B0703020202090204" pitchFamily="34" charset="0"/>
              </a:rPr>
              <a:t>utilizator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pentru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sistemele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accesate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prin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interfață</a:t>
            </a:r>
            <a:r>
              <a:rPr lang="en-GB" sz="2400" dirty="0">
                <a:latin typeface="Trebuchet MS" panose="020B0703020202090204" pitchFamily="34" charset="0"/>
              </a:rPr>
              <a:t> web </a:t>
            </a:r>
            <a:r>
              <a:rPr lang="en-GB" sz="2400" dirty="0" err="1">
                <a:latin typeface="Trebuchet MS" panose="020B0703020202090204" pitchFamily="34" charset="0"/>
              </a:rPr>
              <a:t>utilizeaz</a:t>
            </a:r>
            <a:r>
              <a:rPr lang="ro-RO" sz="2400" dirty="0">
                <a:latin typeface="Trebuchet MS" panose="020B0703020202090204" pitchFamily="34" charset="0"/>
              </a:rPr>
              <a:t>ă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versiuni</a:t>
            </a:r>
            <a:r>
              <a:rPr lang="en-GB" sz="2400" dirty="0">
                <a:latin typeface="Trebuchet MS" panose="020B0703020202090204" pitchFamily="34" charset="0"/>
              </a:rPr>
              <a:t> ale browser-</a:t>
            </a:r>
            <a:r>
              <a:rPr lang="en-GB" sz="2400" dirty="0" err="1">
                <a:latin typeface="Trebuchet MS" panose="020B0703020202090204" pitchFamily="34" charset="0"/>
              </a:rPr>
              <a:t>elor</a:t>
            </a:r>
            <a:r>
              <a:rPr lang="en-GB" sz="2400" dirty="0">
                <a:latin typeface="Trebuchet MS" panose="020B0703020202090204" pitchFamily="34" charset="0"/>
              </a:rPr>
              <a:t> (minim Google Chrome/Microsoft Edge/Safari) </a:t>
            </a:r>
            <a:r>
              <a:rPr lang="en-GB" sz="2400" dirty="0" err="1">
                <a:latin typeface="Trebuchet MS" panose="020B0703020202090204" pitchFamily="34" charset="0"/>
              </a:rPr>
              <a:t>compatibile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atât</a:t>
            </a:r>
            <a:r>
              <a:rPr lang="en-GB" sz="2400" dirty="0">
                <a:latin typeface="Trebuchet MS" panose="020B0703020202090204" pitchFamily="34" charset="0"/>
              </a:rPr>
              <a:t> cu </a:t>
            </a:r>
            <a:r>
              <a:rPr lang="en-GB" sz="2400" dirty="0" err="1">
                <a:latin typeface="Trebuchet MS" panose="020B0703020202090204" pitchFamily="34" charset="0"/>
              </a:rPr>
              <a:t>dispozitive</a:t>
            </a:r>
            <a:r>
              <a:rPr lang="en-GB" sz="2400" dirty="0">
                <a:latin typeface="Trebuchet MS" panose="020B0703020202090204" pitchFamily="34" charset="0"/>
              </a:rPr>
              <a:t> de tip desktop /laptop, </a:t>
            </a:r>
            <a:r>
              <a:rPr lang="en-GB" sz="2400" dirty="0" err="1">
                <a:latin typeface="Trebuchet MS" panose="020B0703020202090204" pitchFamily="34" charset="0"/>
              </a:rPr>
              <a:t>cât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și</a:t>
            </a:r>
            <a:r>
              <a:rPr lang="en-GB" sz="2400" dirty="0">
                <a:latin typeface="Trebuchet MS" panose="020B0703020202090204" pitchFamily="34" charset="0"/>
              </a:rPr>
              <a:t> cu </a:t>
            </a:r>
            <a:r>
              <a:rPr lang="en-GB" sz="2400" dirty="0" err="1">
                <a:latin typeface="Trebuchet MS" panose="020B0703020202090204" pitchFamily="34" charset="0"/>
              </a:rPr>
              <a:t>dispozitive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și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telefoane</a:t>
            </a:r>
            <a:r>
              <a:rPr lang="en-GB" sz="2400" dirty="0">
                <a:latin typeface="Trebuchet MS" panose="020B0703020202090204" pitchFamily="34" charset="0"/>
              </a:rPr>
              <a:t> mobile.</a:t>
            </a:r>
            <a:endParaRPr lang="en-US" sz="2400" dirty="0">
              <a:latin typeface="Trebuchet MS" panose="020B0703020202090204" pitchFamily="34" charset="0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rebuchet MS" panose="020B0703020202090204" pitchFamily="34" charset="0"/>
                <a:sym typeface="Montserrat Bold"/>
              </a:rPr>
              <a:t>    </a:t>
            </a:r>
            <a:r>
              <a:rPr lang="en-GB" sz="2400" dirty="0">
                <a:latin typeface="Trebuchet MS" panose="020B0703020202090204" pitchFamily="34" charset="0"/>
              </a:rPr>
              <a:t> Site-ul web - </a:t>
            </a:r>
            <a:r>
              <a:rPr lang="en-GB" sz="2400" dirty="0" err="1">
                <a:latin typeface="Trebuchet MS" panose="020B0703020202090204" pitchFamily="34" charset="0"/>
              </a:rPr>
              <a:t>construit</a:t>
            </a:r>
            <a:r>
              <a:rPr lang="en-GB" sz="2400" dirty="0">
                <a:latin typeface="Trebuchet MS" panose="020B0703020202090204" pitchFamily="34" charset="0"/>
              </a:rPr>
              <a:t> pe o </a:t>
            </a:r>
            <a:r>
              <a:rPr lang="en-GB" sz="2400" dirty="0" err="1">
                <a:latin typeface="Trebuchet MS" panose="020B0703020202090204" pitchFamily="34" charset="0"/>
              </a:rPr>
              <a:t>soluție</a:t>
            </a:r>
            <a:r>
              <a:rPr lang="en-GB" sz="2400" dirty="0">
                <a:latin typeface="Trebuchet MS" panose="020B0703020202090204" pitchFamily="34" charset="0"/>
              </a:rPr>
              <a:t> de tip CMS (Content Management System) </a:t>
            </a:r>
            <a:r>
              <a:rPr lang="ro-RO" sz="2400" dirty="0">
                <a:latin typeface="Trebuchet MS" panose="020B0703020202090204" pitchFamily="34" charset="0"/>
              </a:rPr>
              <a:t>care </a:t>
            </a:r>
            <a:r>
              <a:rPr lang="en-GB" sz="2400" dirty="0" err="1">
                <a:latin typeface="Trebuchet MS" panose="020B0703020202090204" pitchFamily="34" charset="0"/>
              </a:rPr>
              <a:t>permite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actualizarea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și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administrarea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facilă</a:t>
            </a:r>
            <a:r>
              <a:rPr lang="en-GB" sz="2400" dirty="0">
                <a:latin typeface="Trebuchet MS" panose="020B0703020202090204" pitchFamily="34" charset="0"/>
              </a:rPr>
              <a:t> a </a:t>
            </a:r>
            <a:r>
              <a:rPr lang="en-GB" sz="2400" dirty="0" err="1">
                <a:latin typeface="Trebuchet MS" panose="020B0703020202090204" pitchFamily="34" charset="0"/>
              </a:rPr>
              <a:t>conținutului</a:t>
            </a:r>
            <a:r>
              <a:rPr lang="en-GB" sz="2400" dirty="0"/>
              <a:t>.</a:t>
            </a:r>
          </a:p>
          <a:p>
            <a:pPr marL="342900" indent="-342900">
              <a:lnSpc>
                <a:spcPts val="4599"/>
              </a:lnSpc>
              <a:buFont typeface="Wingdings" panose="05000000000000000000" pitchFamily="2" charset="2"/>
              <a:buChar char="q"/>
            </a:pP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CC7693-38F5-B627-E419-99B26459F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05100"/>
            <a:ext cx="948458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6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E721F-EEB6-A4AB-4DA4-6DA646D63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>
            <a:extLst>
              <a:ext uri="{FF2B5EF4-FFF2-40B4-BE49-F238E27FC236}">
                <a16:creationId xmlns:a16="http://schemas.microsoft.com/office/drawing/2014/main" id="{81D01715-4E13-CAA5-D27E-2BEA83472D3C}"/>
              </a:ext>
            </a:extLst>
          </p:cNvPr>
          <p:cNvSpPr txBox="1"/>
          <p:nvPr/>
        </p:nvSpPr>
        <p:spPr>
          <a:xfrm>
            <a:off x="1135912" y="3306126"/>
            <a:ext cx="2731544" cy="244697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1AA41F2E-73B3-5CC0-38BF-792C4906DBB8}"/>
              </a:ext>
            </a:extLst>
          </p:cNvPr>
          <p:cNvSpPr txBox="1"/>
          <p:nvPr/>
        </p:nvSpPr>
        <p:spPr>
          <a:xfrm>
            <a:off x="10820400" y="2726758"/>
            <a:ext cx="7315200" cy="60526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999" b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Noul Portal de management (EANFP) </a:t>
            </a:r>
          </a:p>
          <a:p>
            <a:pPr algn="ctr"/>
            <a:r>
              <a:rPr lang="en-US" sz="3999" b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si</a:t>
            </a:r>
            <a:r>
              <a:rPr lang="en-US" sz="3999" b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999" b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aplicatia</a:t>
            </a:r>
            <a:r>
              <a:rPr lang="en-US" sz="3999" b="1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999" b="1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MigBOOK</a:t>
            </a:r>
            <a:endParaRPr lang="en-US" sz="3999" b="1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migrare</a:t>
            </a: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date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si</a:t>
            </a: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imbunatatiri</a:t>
            </a: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aplicatii</a:t>
            </a:r>
            <a:r>
              <a:rPr lang="en-US" sz="2400" b="1" dirty="0">
                <a:solidFill>
                  <a:srgbClr val="FF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noi</a:t>
            </a:r>
            <a:r>
              <a:rPr lang="en-US" sz="2400" b="1" dirty="0">
                <a:solidFill>
                  <a:srgbClr val="FF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SVFP,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gestiune</a:t>
            </a: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structuri</a:t>
            </a: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M.management</a:t>
            </a: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proiecte</a:t>
            </a: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M.gestiune</a:t>
            </a: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evenimente</a:t>
            </a: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M.consilier</a:t>
            </a: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etica</a:t>
            </a: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M.comisii</a:t>
            </a: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paritare</a:t>
            </a: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M.sondaje</a:t>
            </a: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M.analiza</a:t>
            </a: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si</a:t>
            </a:r>
            <a:r>
              <a:rPr lang="en-US" sz="2400" dirty="0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dirty="0" err="1"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raportare</a:t>
            </a: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marL="342900" indent="-342900">
              <a:lnSpc>
                <a:spcPts val="4599"/>
              </a:lnSpc>
              <a:buFont typeface="Wingdings" panose="05000000000000000000" pitchFamily="2" charset="2"/>
              <a:buChar char="q"/>
            </a:pPr>
            <a:endParaRPr lang="en-US" sz="2400" dirty="0"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86104DD4-D7EC-FF88-61C0-063F7CA0BB7E}"/>
              </a:ext>
            </a:extLst>
          </p:cNvPr>
          <p:cNvSpPr/>
          <p:nvPr/>
        </p:nvSpPr>
        <p:spPr>
          <a:xfrm>
            <a:off x="3657600" y="4152900"/>
            <a:ext cx="4045420" cy="23253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tx1"/>
                </a:solidFill>
              </a:rPr>
              <a:t>Vechea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interfata</a:t>
            </a:r>
            <a:r>
              <a:rPr lang="en-GB" sz="2400" b="1" dirty="0">
                <a:solidFill>
                  <a:schemeClr val="tx1"/>
                </a:solidFill>
              </a:rPr>
              <a:t>  </a:t>
            </a:r>
            <a:r>
              <a:rPr lang="en-GB" sz="2400" b="1" dirty="0" err="1">
                <a:solidFill>
                  <a:schemeClr val="tx1"/>
                </a:solidFill>
              </a:rPr>
              <a:t>devine</a:t>
            </a:r>
            <a:r>
              <a:rPr lang="en-GB" sz="2400" b="1" dirty="0">
                <a:solidFill>
                  <a:schemeClr val="tx1"/>
                </a:solidFill>
              </a:rPr>
              <a:t>…..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0B833-CCBC-4B12-C703-A36D2389F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26758"/>
            <a:ext cx="9940793" cy="49914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6EBCD1D-9E62-39FA-229D-4F6E8F80B369}"/>
                  </a:ext>
                </a:extLst>
              </p14:cNvPr>
              <p14:cNvContentPartPr/>
              <p14:nvPr/>
            </p14:nvContentPartPr>
            <p14:xfrm>
              <a:off x="787227" y="5782547"/>
              <a:ext cx="3866040" cy="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6EBCD1D-9E62-39FA-229D-4F6E8F80B3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3587" y="5566547"/>
                <a:ext cx="397368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03F4925-CA20-77E4-F2D9-89EC10AC188F}"/>
                  </a:ext>
                </a:extLst>
              </p14:cNvPr>
              <p14:cNvContentPartPr/>
              <p14:nvPr/>
            </p14:nvContentPartPr>
            <p14:xfrm>
              <a:off x="795507" y="5909627"/>
              <a:ext cx="3954240" cy="8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03F4925-CA20-77E4-F2D9-89EC10AC18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1867" y="5801987"/>
                <a:ext cx="40618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0B93C2A-FB77-234C-4F6F-08F262DBB128}"/>
                  </a:ext>
                </a:extLst>
              </p14:cNvPr>
              <p14:cNvContentPartPr/>
              <p14:nvPr/>
            </p14:nvContentPartPr>
            <p14:xfrm>
              <a:off x="2082507" y="6259187"/>
              <a:ext cx="821160" cy="565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0B93C2A-FB77-234C-4F6F-08F262DBB12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28507" y="6151187"/>
                <a:ext cx="928800" cy="78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8E2E03A-8D08-74C1-67D6-D52745A76738}"/>
                  </a:ext>
                </a:extLst>
              </p14:cNvPr>
              <p14:cNvContentPartPr/>
              <p14:nvPr/>
            </p14:nvContentPartPr>
            <p14:xfrm>
              <a:off x="2421267" y="6188267"/>
              <a:ext cx="603360" cy="508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8E2E03A-8D08-74C1-67D6-D52745A7673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67627" y="6080627"/>
                <a:ext cx="711000" cy="72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23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FFC8B-E57B-79F8-3838-EDCE52D73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7CCF80BE-4A13-E7F1-B117-D5CA2794F8CE}"/>
              </a:ext>
            </a:extLst>
          </p:cNvPr>
          <p:cNvSpPr/>
          <p:nvPr/>
        </p:nvSpPr>
        <p:spPr>
          <a:xfrm>
            <a:off x="11490303" y="1511817"/>
            <a:ext cx="6480000" cy="6480000"/>
          </a:xfrm>
          <a:custGeom>
            <a:avLst/>
            <a:gdLst/>
            <a:ahLst/>
            <a:cxnLst/>
            <a:rect l="l" t="t" r="r" b="b"/>
            <a:pathLst>
              <a:path w="8597583" h="8597583">
                <a:moveTo>
                  <a:pt x="0" y="0"/>
                </a:moveTo>
                <a:lnTo>
                  <a:pt x="8597583" y="0"/>
                </a:lnTo>
                <a:lnTo>
                  <a:pt x="8597583" y="8597583"/>
                </a:lnTo>
                <a:lnTo>
                  <a:pt x="0" y="8597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0B0D0065-BF9C-E038-A2AE-7DF1EB3C1B6A}"/>
              </a:ext>
            </a:extLst>
          </p:cNvPr>
          <p:cNvSpPr txBox="1"/>
          <p:nvPr/>
        </p:nvSpPr>
        <p:spPr>
          <a:xfrm>
            <a:off x="3882229" y="2933700"/>
            <a:ext cx="6061516" cy="152612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31F51436-279D-10C9-DC36-DD4C2B57ABE0}"/>
              </a:ext>
            </a:extLst>
          </p:cNvPr>
          <p:cNvSpPr txBox="1"/>
          <p:nvPr/>
        </p:nvSpPr>
        <p:spPr>
          <a:xfrm>
            <a:off x="690129" y="6293055"/>
            <a:ext cx="449251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70"/>
              </a:lnSpc>
            </a:pPr>
            <a:r>
              <a:rPr lang="en-US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INTEGRARE EANFP  CONCURS NATIONAL</a:t>
            </a:r>
          </a:p>
          <a:p>
            <a:pPr algn="ctr">
              <a:lnSpc>
                <a:spcPts val="2070"/>
              </a:lnSpc>
            </a:pPr>
            <a:endParaRPr lang="en-US" sz="1800" b="1" dirty="0">
              <a:solidFill>
                <a:srgbClr val="000000"/>
              </a:solidFill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FD6E479-7AFC-F436-C90F-DBF15303A8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665876" y="2671970"/>
            <a:ext cx="5931995" cy="4159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1274DB-13CD-830B-6A80-D8D1F190F962}"/>
              </a:ext>
            </a:extLst>
          </p:cNvPr>
          <p:cNvSpPr txBox="1"/>
          <p:nvPr/>
        </p:nvSpPr>
        <p:spPr>
          <a:xfrm>
            <a:off x="777106" y="2471817"/>
            <a:ext cx="948684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b="1" dirty="0" err="1"/>
              <a:t>Interoperabilitate</a:t>
            </a:r>
            <a:r>
              <a:rPr lang="en-GB" sz="2800" b="1" dirty="0"/>
              <a:t> cu si</a:t>
            </a:r>
            <a:r>
              <a:rPr lang="ro-RO" sz="2800" b="1" dirty="0"/>
              <a:t>s</a:t>
            </a:r>
            <a:r>
              <a:rPr lang="en-GB" sz="2800" b="1" dirty="0" err="1"/>
              <a:t>teme</a:t>
            </a:r>
            <a:r>
              <a:rPr lang="en-GB" sz="2800" b="1" dirty="0"/>
              <a:t> </a:t>
            </a:r>
            <a:r>
              <a:rPr lang="en-GB" sz="2800" b="1" dirty="0" err="1"/>
              <a:t>informatice</a:t>
            </a:r>
            <a:r>
              <a:rPr lang="en-GB" sz="2800" b="1" dirty="0"/>
              <a:t> interne </a:t>
            </a:r>
            <a:r>
              <a:rPr lang="ro-RO" sz="2800" b="1" dirty="0"/>
              <a:t>ș</a:t>
            </a:r>
            <a:r>
              <a:rPr lang="en-GB" sz="2800" b="1" dirty="0" err="1"/>
              <a:t>i</a:t>
            </a:r>
            <a:r>
              <a:rPr lang="en-GB" sz="2800" b="1" dirty="0"/>
              <a:t> externe</a:t>
            </a:r>
          </a:p>
          <a:p>
            <a:endParaRPr lang="en-GB" sz="2000" b="1" dirty="0"/>
          </a:p>
          <a:p>
            <a:r>
              <a:rPr lang="ro-RO" sz="2000" dirty="0"/>
              <a:t>În contextul actual în care sistemele informatice ale administrației trebuie să fie interoperabile</a:t>
            </a:r>
            <a:r>
              <a:rPr lang="en-GB" sz="2000" dirty="0"/>
              <a:t>, </a:t>
            </a:r>
            <a:r>
              <a:rPr lang="ro-RO" sz="2000" dirty="0"/>
              <a:t> platforma</a:t>
            </a:r>
            <a:r>
              <a:rPr lang="en-GB" sz="2000" dirty="0"/>
              <a:t> de </a:t>
            </a:r>
            <a:r>
              <a:rPr lang="en-GB" sz="2000" dirty="0" err="1"/>
              <a:t>integrare</a:t>
            </a:r>
            <a:r>
              <a:rPr lang="en-GB" sz="2000" dirty="0"/>
              <a:t> date a </a:t>
            </a:r>
            <a:r>
              <a:rPr lang="en-GB" sz="2000" b="1" dirty="0"/>
              <a:t>EANFP </a:t>
            </a:r>
            <a:r>
              <a:rPr lang="en-GB" sz="2000" b="1" dirty="0" err="1"/>
              <a:t>ofer</a:t>
            </a:r>
            <a:r>
              <a:rPr lang="ro-RO" sz="2000" b="1" dirty="0"/>
              <a:t>ă</a:t>
            </a:r>
            <a:r>
              <a:rPr lang="en-GB" sz="2000" b="1" dirty="0"/>
              <a:t> </a:t>
            </a:r>
            <a:r>
              <a:rPr lang="ro-RO" sz="2000" b="1" dirty="0"/>
              <a:t> funcționalități multiple de interconectare.</a:t>
            </a:r>
            <a:endParaRPr lang="en-GB" sz="2000" b="1" dirty="0"/>
          </a:p>
          <a:p>
            <a:r>
              <a:rPr lang="en-GB" sz="2000" dirty="0"/>
              <a:t>Au </a:t>
            </a:r>
            <a:r>
              <a:rPr lang="en-GB" sz="2000" dirty="0" err="1"/>
              <a:t>fost</a:t>
            </a:r>
            <a:r>
              <a:rPr lang="en-GB" sz="2000" dirty="0"/>
              <a:t> configurate </a:t>
            </a:r>
            <a:r>
              <a:rPr lang="ro-RO" sz="2000" dirty="0"/>
              <a:t>funcționalități de integrare care să ofere atât posibilitatea preluării de date din alte sisteme, validarea datelor existente, cât și expunerea unor servicii de transmitere a datelor către alte sisteme.</a:t>
            </a:r>
            <a:endParaRPr lang="en-GB" sz="2000" dirty="0"/>
          </a:p>
        </p:txBody>
      </p:sp>
      <p:sp>
        <p:nvSpPr>
          <p:cNvPr id="8" name="TextBox 28">
            <a:extLst>
              <a:ext uri="{FF2B5EF4-FFF2-40B4-BE49-F238E27FC236}">
                <a16:creationId xmlns:a16="http://schemas.microsoft.com/office/drawing/2014/main" id="{CA810511-3086-81FB-9EEE-F33655E436BD}"/>
              </a:ext>
            </a:extLst>
          </p:cNvPr>
          <p:cNvSpPr txBox="1"/>
          <p:nvPr/>
        </p:nvSpPr>
        <p:spPr>
          <a:xfrm>
            <a:off x="682755" y="5769329"/>
            <a:ext cx="3070214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0"/>
              </a:lnSpc>
            </a:pPr>
            <a:r>
              <a:rPr lang="en-US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INTEGRARE EANFP  SIMRU</a:t>
            </a:r>
            <a:endParaRPr lang="en-US" sz="1800" b="1" dirty="0">
              <a:solidFill>
                <a:srgbClr val="000000"/>
              </a:solidFill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9" name="TextBox 28">
            <a:extLst>
              <a:ext uri="{FF2B5EF4-FFF2-40B4-BE49-F238E27FC236}">
                <a16:creationId xmlns:a16="http://schemas.microsoft.com/office/drawing/2014/main" id="{729E2E5C-5C31-A126-1E7E-04BC7243DF66}"/>
              </a:ext>
            </a:extLst>
          </p:cNvPr>
          <p:cNvSpPr txBox="1"/>
          <p:nvPr/>
        </p:nvSpPr>
        <p:spPr>
          <a:xfrm>
            <a:off x="777106" y="7052902"/>
            <a:ext cx="10119494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70"/>
              </a:lnSpc>
            </a:pPr>
            <a:r>
              <a:rPr lang="en-US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INTEGRARE EANFP  EVIDEN</a:t>
            </a:r>
            <a:r>
              <a:rPr lang="ro-RO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Ț</a:t>
            </a:r>
            <a:r>
              <a:rPr lang="en-US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A POPULA</a:t>
            </a:r>
            <a:r>
              <a:rPr lang="ro-RO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Ț</a:t>
            </a:r>
            <a:r>
              <a:rPr lang="en-US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IE –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validare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CNP,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nume</a:t>
            </a:r>
            <a:r>
              <a:rPr lang="en-US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prenume</a:t>
            </a:r>
            <a:r>
              <a:rPr lang="en-US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, </a:t>
            </a:r>
            <a:endParaRPr lang="ro-RO" b="1" dirty="0">
              <a:solidFill>
                <a:srgbClr val="000000"/>
              </a:solidFill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2070"/>
              </a:lnSpc>
            </a:pPr>
            <a:r>
              <a:rPr lang="en-US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INTEGRARE EANFP MINISTERUL JUSTI</a:t>
            </a:r>
            <a:r>
              <a:rPr lang="ro-RO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Ț</a:t>
            </a:r>
            <a:r>
              <a:rPr lang="en-US" b="1" dirty="0">
                <a:solidFill>
                  <a:srgbClr val="000000"/>
                </a:solidFill>
                <a:latin typeface="Trebuchet MS" panose="020B0703020202090204" pitchFamily="34" charset="0"/>
                <a:ea typeface="Montserrat Bold"/>
                <a:cs typeface="Montserrat Bold"/>
                <a:sym typeface="Montserrat Bold"/>
              </a:rPr>
              <a:t>IEI - </a:t>
            </a:r>
            <a:r>
              <a:rPr lang="de-DE" dirty="0"/>
              <a:t>în procesul de operare al sen</a:t>
            </a:r>
            <a:r>
              <a:rPr lang="ro-RO" dirty="0"/>
              <a:t>ț</a:t>
            </a:r>
            <a:r>
              <a:rPr lang="de-DE" dirty="0"/>
              <a:t>ințelor penale, de unde rezultă lista cu CNP-uri cu interdicție de exercitare funcție publică, </a:t>
            </a:r>
            <a:endParaRPr lang="ro-RO" dirty="0"/>
          </a:p>
          <a:p>
            <a:pPr>
              <a:lnSpc>
                <a:spcPts val="2070"/>
              </a:lnSpc>
            </a:pPr>
            <a:r>
              <a:rPr lang="de-DE" b="1" dirty="0"/>
              <a:t>INTEGRARE EANFP MINISTERUL DE FINAN</a:t>
            </a:r>
            <a:r>
              <a:rPr lang="ro-RO" b="1" dirty="0"/>
              <a:t>Ț</a:t>
            </a:r>
            <a:r>
              <a:rPr lang="de-DE" b="1" dirty="0"/>
              <a:t>E </a:t>
            </a:r>
            <a:r>
              <a:rPr lang="de-DE" dirty="0"/>
              <a:t>- validarea  codurilor fiscale, a modalității de subordonare al instituțiilor, etc.</a:t>
            </a:r>
            <a:endParaRPr lang="en-US" b="1" dirty="0">
              <a:solidFill>
                <a:srgbClr val="000000"/>
              </a:solidFill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070"/>
              </a:lnSpc>
            </a:pPr>
            <a:endParaRPr lang="en-US" sz="1800" b="1" dirty="0">
              <a:solidFill>
                <a:srgbClr val="000000"/>
              </a:solidFill>
              <a:latin typeface="Trebuchet MS" panose="020B0703020202090204" pitchFamily="34" charset="0"/>
              <a:ea typeface="Montserrat Bold"/>
              <a:cs typeface="Montserrat Bold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1714846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797</Words>
  <Application>Microsoft Office PowerPoint</Application>
  <PresentationFormat>Custom</PresentationFormat>
  <Paragraphs>97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Trebuchet MS</vt:lpstr>
      <vt:lpstr>Aptos</vt:lpstr>
      <vt:lpstr>Wingdings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Corina Chitea</dc:creator>
  <cp:lastModifiedBy>Adriana Circiumaru</cp:lastModifiedBy>
  <cp:revision>57</cp:revision>
  <dcterms:created xsi:type="dcterms:W3CDTF">2006-08-16T00:00:00Z</dcterms:created>
  <dcterms:modified xsi:type="dcterms:W3CDTF">2026-02-17T11:06:46Z</dcterms:modified>
  <dc:identifier>DAGQh32qHC8</dc:identifier>
</cp:coreProperties>
</file>