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2"/>
  </p:notesMasterIdLst>
  <p:sldIdLst>
    <p:sldId id="256" r:id="rId2"/>
    <p:sldId id="282" r:id="rId3"/>
    <p:sldId id="287" r:id="rId4"/>
    <p:sldId id="283" r:id="rId5"/>
    <p:sldId id="286" r:id="rId6"/>
    <p:sldId id="274" r:id="rId7"/>
    <p:sldId id="272" r:id="rId8"/>
    <p:sldId id="259" r:id="rId9"/>
    <p:sldId id="277" r:id="rId10"/>
    <p:sldId id="278" r:id="rId11"/>
    <p:sldId id="279" r:id="rId12"/>
    <p:sldId id="295" r:id="rId13"/>
    <p:sldId id="296" r:id="rId14"/>
    <p:sldId id="297" r:id="rId15"/>
    <p:sldId id="298" r:id="rId16"/>
    <p:sldId id="313" r:id="rId17"/>
    <p:sldId id="275" r:id="rId18"/>
    <p:sldId id="308" r:id="rId19"/>
    <p:sldId id="312" r:id="rId20"/>
    <p:sldId id="311" r:id="rId21"/>
    <p:sldId id="309" r:id="rId22"/>
    <p:sldId id="289" r:id="rId23"/>
    <p:sldId id="314" r:id="rId24"/>
    <p:sldId id="290" r:id="rId25"/>
    <p:sldId id="292" r:id="rId26"/>
    <p:sldId id="257" r:id="rId27"/>
    <p:sldId id="288" r:id="rId28"/>
    <p:sldId id="291" r:id="rId29"/>
    <p:sldId id="269" r:id="rId30"/>
    <p:sldId id="273" r:id="rId31"/>
  </p:sldIdLst>
  <p:sldSz cx="18288000" cy="10287000"/>
  <p:notesSz cx="6858000" cy="9144000"/>
  <p:embeddedFontLst>
    <p:embeddedFont>
      <p:font typeface="Trebuchet MS" panose="020B0603020202020204" pitchFamily="34" charset="0"/>
      <p:regular r:id="rId33"/>
      <p:bold r:id="rId34"/>
      <p:italic r:id="rId35"/>
      <p:boldItalic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11" autoAdjust="0"/>
    <p:restoredTop sz="94574" autoAdjust="0"/>
  </p:normalViewPr>
  <p:slideViewPr>
    <p:cSldViewPr>
      <p:cViewPr varScale="1">
        <p:scale>
          <a:sx n="71" d="100"/>
          <a:sy n="71" d="100"/>
        </p:scale>
        <p:origin x="186"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39" d="100"/>
        <a:sy n="139"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AD5A84-5D36-6443-B03F-6EAF3BECD7F8}" type="datetimeFigureOut">
              <a:rPr lang="en-US" smtClean="0"/>
              <a:t>8/28/2025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11ACD8-5BF3-5D47-99B6-37BC49C4BD6F}" type="slidenum">
              <a:rPr lang="en-US" smtClean="0"/>
              <a:t>‹#›</a:t>
            </a:fld>
            <a:endParaRPr lang="en-US"/>
          </a:p>
        </p:txBody>
      </p:sp>
    </p:spTree>
    <p:extLst>
      <p:ext uri="{BB962C8B-B14F-4D97-AF65-F5344CB8AC3E}">
        <p14:creationId xmlns:p14="http://schemas.microsoft.com/office/powerpoint/2010/main" val="22177509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11ACD8-5BF3-5D47-99B6-37BC49C4BD6F}" type="slidenum">
              <a:rPr lang="en-US" smtClean="0"/>
              <a:t>1</a:t>
            </a:fld>
            <a:endParaRPr lang="en-US"/>
          </a:p>
        </p:txBody>
      </p:sp>
    </p:spTree>
    <p:extLst>
      <p:ext uri="{BB962C8B-B14F-4D97-AF65-F5344CB8AC3E}">
        <p14:creationId xmlns:p14="http://schemas.microsoft.com/office/powerpoint/2010/main" val="28596174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2FDA30-BD43-4D7F-DB07-890DEE7BA6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12023C-9C4B-3607-FBB7-2453EC5E0E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84AC48-BCD4-E33F-6FD3-CD06182F179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6281908-CB78-A021-30DE-12ABBAAC446C}"/>
              </a:ext>
            </a:extLst>
          </p:cNvPr>
          <p:cNvSpPr>
            <a:spLocks noGrp="1"/>
          </p:cNvSpPr>
          <p:nvPr>
            <p:ph type="sldNum" sz="quarter" idx="5"/>
          </p:nvPr>
        </p:nvSpPr>
        <p:spPr/>
        <p:txBody>
          <a:bodyPr/>
          <a:lstStyle/>
          <a:p>
            <a:fld id="{C211ACD8-5BF3-5D47-99B6-37BC49C4BD6F}" type="slidenum">
              <a:rPr lang="en-US" smtClean="0"/>
              <a:t>13</a:t>
            </a:fld>
            <a:endParaRPr lang="en-US"/>
          </a:p>
        </p:txBody>
      </p:sp>
    </p:spTree>
    <p:extLst>
      <p:ext uri="{BB962C8B-B14F-4D97-AF65-F5344CB8AC3E}">
        <p14:creationId xmlns:p14="http://schemas.microsoft.com/office/powerpoint/2010/main" val="14050247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367C50-5DE0-4587-B9ED-93BC7F2C7F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44408C-8366-9196-B94B-CD92FCD528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458A9D-BADA-AE72-E277-6396150C358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31F8E96-8B98-17EB-45D1-107CF62403D9}"/>
              </a:ext>
            </a:extLst>
          </p:cNvPr>
          <p:cNvSpPr>
            <a:spLocks noGrp="1"/>
          </p:cNvSpPr>
          <p:nvPr>
            <p:ph type="sldNum" sz="quarter" idx="5"/>
          </p:nvPr>
        </p:nvSpPr>
        <p:spPr/>
        <p:txBody>
          <a:bodyPr/>
          <a:lstStyle/>
          <a:p>
            <a:fld id="{C211ACD8-5BF3-5D47-99B6-37BC49C4BD6F}" type="slidenum">
              <a:rPr lang="en-US" smtClean="0"/>
              <a:t>14</a:t>
            </a:fld>
            <a:endParaRPr lang="en-US"/>
          </a:p>
        </p:txBody>
      </p:sp>
    </p:spTree>
    <p:extLst>
      <p:ext uri="{BB962C8B-B14F-4D97-AF65-F5344CB8AC3E}">
        <p14:creationId xmlns:p14="http://schemas.microsoft.com/office/powerpoint/2010/main" val="31132834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5DFDB3-D521-1CB4-6DB4-1A896CC65A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A28385-5A9F-F599-7FC0-F6CB7AB974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1CA254-752A-3B6C-AECB-D81A2CF327C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70A36B6-F2C8-BAF0-C4F9-450B2BF77C23}"/>
              </a:ext>
            </a:extLst>
          </p:cNvPr>
          <p:cNvSpPr>
            <a:spLocks noGrp="1"/>
          </p:cNvSpPr>
          <p:nvPr>
            <p:ph type="sldNum" sz="quarter" idx="5"/>
          </p:nvPr>
        </p:nvSpPr>
        <p:spPr/>
        <p:txBody>
          <a:bodyPr/>
          <a:lstStyle/>
          <a:p>
            <a:fld id="{C211ACD8-5BF3-5D47-99B6-37BC49C4BD6F}" type="slidenum">
              <a:rPr lang="en-US" smtClean="0"/>
              <a:t>15</a:t>
            </a:fld>
            <a:endParaRPr lang="en-US"/>
          </a:p>
        </p:txBody>
      </p:sp>
    </p:spTree>
    <p:extLst>
      <p:ext uri="{BB962C8B-B14F-4D97-AF65-F5344CB8AC3E}">
        <p14:creationId xmlns:p14="http://schemas.microsoft.com/office/powerpoint/2010/main" val="31762979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930CFC-F06C-AC1B-4EDB-1D4D7F0E78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77D4BB-4D58-2985-70A7-30E8EE5CE1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079DD4-ADB8-B410-1CB4-188B2B7E352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5187E49-F214-3A8E-8FBA-37EBACCAB371}"/>
              </a:ext>
            </a:extLst>
          </p:cNvPr>
          <p:cNvSpPr>
            <a:spLocks noGrp="1"/>
          </p:cNvSpPr>
          <p:nvPr>
            <p:ph type="sldNum" sz="quarter" idx="5"/>
          </p:nvPr>
        </p:nvSpPr>
        <p:spPr/>
        <p:txBody>
          <a:bodyPr/>
          <a:lstStyle/>
          <a:p>
            <a:fld id="{C211ACD8-5BF3-5D47-99B6-37BC49C4BD6F}" type="slidenum">
              <a:rPr lang="en-US" smtClean="0"/>
              <a:t>16</a:t>
            </a:fld>
            <a:endParaRPr lang="en-US"/>
          </a:p>
        </p:txBody>
      </p:sp>
    </p:spTree>
    <p:extLst>
      <p:ext uri="{BB962C8B-B14F-4D97-AF65-F5344CB8AC3E}">
        <p14:creationId xmlns:p14="http://schemas.microsoft.com/office/powerpoint/2010/main" val="14002977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11ACD8-5BF3-5D47-99B6-37BC49C4BD6F}" type="slidenum">
              <a:rPr lang="en-US" smtClean="0"/>
              <a:t>17</a:t>
            </a:fld>
            <a:endParaRPr lang="en-US"/>
          </a:p>
        </p:txBody>
      </p:sp>
    </p:spTree>
    <p:extLst>
      <p:ext uri="{BB962C8B-B14F-4D97-AF65-F5344CB8AC3E}">
        <p14:creationId xmlns:p14="http://schemas.microsoft.com/office/powerpoint/2010/main" val="15906270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ED472E-8255-B075-BC92-CC9B767A40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4E0BE0-6DA5-41F8-ADCE-7CF7529418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54FEE5-2A27-AE46-59B5-C230310FC79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0AA9B17-73F0-9A22-59E3-33DAA1E29950}"/>
              </a:ext>
            </a:extLst>
          </p:cNvPr>
          <p:cNvSpPr>
            <a:spLocks noGrp="1"/>
          </p:cNvSpPr>
          <p:nvPr>
            <p:ph type="sldNum" sz="quarter" idx="5"/>
          </p:nvPr>
        </p:nvSpPr>
        <p:spPr/>
        <p:txBody>
          <a:bodyPr/>
          <a:lstStyle/>
          <a:p>
            <a:fld id="{C211ACD8-5BF3-5D47-99B6-37BC49C4BD6F}" type="slidenum">
              <a:rPr lang="en-US" smtClean="0"/>
              <a:t>18</a:t>
            </a:fld>
            <a:endParaRPr lang="en-US"/>
          </a:p>
        </p:txBody>
      </p:sp>
    </p:spTree>
    <p:extLst>
      <p:ext uri="{BB962C8B-B14F-4D97-AF65-F5344CB8AC3E}">
        <p14:creationId xmlns:p14="http://schemas.microsoft.com/office/powerpoint/2010/main" val="4954120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038ECB-2C58-C19D-1386-E7FC5A927D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1E4F3A-C781-7B61-DDEE-591F90B1B4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90ED54-A8DB-1089-F824-7CF46BCFAF9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070950C-40BD-FB70-39B0-C18D593EADE4}"/>
              </a:ext>
            </a:extLst>
          </p:cNvPr>
          <p:cNvSpPr>
            <a:spLocks noGrp="1"/>
          </p:cNvSpPr>
          <p:nvPr>
            <p:ph type="sldNum" sz="quarter" idx="5"/>
          </p:nvPr>
        </p:nvSpPr>
        <p:spPr/>
        <p:txBody>
          <a:bodyPr/>
          <a:lstStyle/>
          <a:p>
            <a:fld id="{C211ACD8-5BF3-5D47-99B6-37BC49C4BD6F}" type="slidenum">
              <a:rPr lang="en-US" smtClean="0"/>
              <a:t>19</a:t>
            </a:fld>
            <a:endParaRPr lang="en-US"/>
          </a:p>
        </p:txBody>
      </p:sp>
    </p:spTree>
    <p:extLst>
      <p:ext uri="{BB962C8B-B14F-4D97-AF65-F5344CB8AC3E}">
        <p14:creationId xmlns:p14="http://schemas.microsoft.com/office/powerpoint/2010/main" val="22025491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2D52A7-CAF4-808E-2F35-B22CABE2F6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6223C5-191B-B0C4-EDFC-6269347A1F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5DB896-BA79-914B-A6CD-786DBCF06DC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7270E84-EEAE-3232-6E08-906D78E95C94}"/>
              </a:ext>
            </a:extLst>
          </p:cNvPr>
          <p:cNvSpPr>
            <a:spLocks noGrp="1"/>
          </p:cNvSpPr>
          <p:nvPr>
            <p:ph type="sldNum" sz="quarter" idx="5"/>
          </p:nvPr>
        </p:nvSpPr>
        <p:spPr/>
        <p:txBody>
          <a:bodyPr/>
          <a:lstStyle/>
          <a:p>
            <a:fld id="{C211ACD8-5BF3-5D47-99B6-37BC49C4BD6F}" type="slidenum">
              <a:rPr lang="en-US" smtClean="0"/>
              <a:t>20</a:t>
            </a:fld>
            <a:endParaRPr lang="en-US"/>
          </a:p>
        </p:txBody>
      </p:sp>
    </p:spTree>
    <p:extLst>
      <p:ext uri="{BB962C8B-B14F-4D97-AF65-F5344CB8AC3E}">
        <p14:creationId xmlns:p14="http://schemas.microsoft.com/office/powerpoint/2010/main" val="34959920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75B19F-E524-04B8-8383-F01DF5FFA0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567BA0-1897-C4B5-DFA8-47638832FA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396170-42D7-8ED8-3DA6-E882E3F58B6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A915114-93AE-9DAA-14B1-7296A5E6EA9A}"/>
              </a:ext>
            </a:extLst>
          </p:cNvPr>
          <p:cNvSpPr>
            <a:spLocks noGrp="1"/>
          </p:cNvSpPr>
          <p:nvPr>
            <p:ph type="sldNum" sz="quarter" idx="5"/>
          </p:nvPr>
        </p:nvSpPr>
        <p:spPr/>
        <p:txBody>
          <a:bodyPr/>
          <a:lstStyle/>
          <a:p>
            <a:fld id="{C211ACD8-5BF3-5D47-99B6-37BC49C4BD6F}" type="slidenum">
              <a:rPr lang="en-US" smtClean="0"/>
              <a:t>21</a:t>
            </a:fld>
            <a:endParaRPr lang="en-US"/>
          </a:p>
        </p:txBody>
      </p:sp>
    </p:spTree>
    <p:extLst>
      <p:ext uri="{BB962C8B-B14F-4D97-AF65-F5344CB8AC3E}">
        <p14:creationId xmlns:p14="http://schemas.microsoft.com/office/powerpoint/2010/main" val="10566505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11ACD8-5BF3-5D47-99B6-37BC49C4BD6F}" type="slidenum">
              <a:rPr lang="en-US" smtClean="0"/>
              <a:t>30</a:t>
            </a:fld>
            <a:endParaRPr lang="en-US"/>
          </a:p>
        </p:txBody>
      </p:sp>
    </p:spTree>
    <p:extLst>
      <p:ext uri="{BB962C8B-B14F-4D97-AF65-F5344CB8AC3E}">
        <p14:creationId xmlns:p14="http://schemas.microsoft.com/office/powerpoint/2010/main" val="17774751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11ACD8-5BF3-5D47-99B6-37BC49C4BD6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648277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11ACD8-5BF3-5D47-99B6-37BC49C4BD6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22622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11ACD8-5BF3-5D47-99B6-37BC49C4BD6F}" type="slidenum">
              <a:rPr lang="en-US" smtClean="0"/>
              <a:t>7</a:t>
            </a:fld>
            <a:endParaRPr lang="en-US"/>
          </a:p>
        </p:txBody>
      </p:sp>
    </p:spTree>
    <p:extLst>
      <p:ext uri="{BB962C8B-B14F-4D97-AF65-F5344CB8AC3E}">
        <p14:creationId xmlns:p14="http://schemas.microsoft.com/office/powerpoint/2010/main" val="1540279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11ACD8-5BF3-5D47-99B6-37BC49C4BD6F}" type="slidenum">
              <a:rPr lang="en-US" smtClean="0"/>
              <a:t>8</a:t>
            </a:fld>
            <a:endParaRPr lang="en-US"/>
          </a:p>
        </p:txBody>
      </p:sp>
    </p:spTree>
    <p:extLst>
      <p:ext uri="{BB962C8B-B14F-4D97-AF65-F5344CB8AC3E}">
        <p14:creationId xmlns:p14="http://schemas.microsoft.com/office/powerpoint/2010/main" val="29026136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11ACD8-5BF3-5D47-99B6-37BC49C4BD6F}" type="slidenum">
              <a:rPr lang="en-US" smtClean="0"/>
              <a:t>9</a:t>
            </a:fld>
            <a:endParaRPr lang="en-US"/>
          </a:p>
        </p:txBody>
      </p:sp>
    </p:spTree>
    <p:extLst>
      <p:ext uri="{BB962C8B-B14F-4D97-AF65-F5344CB8AC3E}">
        <p14:creationId xmlns:p14="http://schemas.microsoft.com/office/powerpoint/2010/main" val="18750443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11ACD8-5BF3-5D47-99B6-37BC49C4BD6F}" type="slidenum">
              <a:rPr lang="en-US" smtClean="0"/>
              <a:t>10</a:t>
            </a:fld>
            <a:endParaRPr lang="en-US"/>
          </a:p>
        </p:txBody>
      </p:sp>
    </p:spTree>
    <p:extLst>
      <p:ext uri="{BB962C8B-B14F-4D97-AF65-F5344CB8AC3E}">
        <p14:creationId xmlns:p14="http://schemas.microsoft.com/office/powerpoint/2010/main" val="38438204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11ACD8-5BF3-5D47-99B6-37BC49C4BD6F}" type="slidenum">
              <a:rPr lang="en-US" smtClean="0"/>
              <a:t>11</a:t>
            </a:fld>
            <a:endParaRPr lang="en-US"/>
          </a:p>
        </p:txBody>
      </p:sp>
    </p:spTree>
    <p:extLst>
      <p:ext uri="{BB962C8B-B14F-4D97-AF65-F5344CB8AC3E}">
        <p14:creationId xmlns:p14="http://schemas.microsoft.com/office/powerpoint/2010/main" val="6215802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861CEB-405D-D1CB-10CD-9661E75253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A9A881-9274-5E7C-6056-74B8BA526F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D402B4-AF42-D969-D20E-FD94F5E18EF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1DE1ABA-F273-5E93-D26E-359ED9EE8C68}"/>
              </a:ext>
            </a:extLst>
          </p:cNvPr>
          <p:cNvSpPr>
            <a:spLocks noGrp="1"/>
          </p:cNvSpPr>
          <p:nvPr>
            <p:ph type="sldNum" sz="quarter" idx="5"/>
          </p:nvPr>
        </p:nvSpPr>
        <p:spPr/>
        <p:txBody>
          <a:bodyPr/>
          <a:lstStyle/>
          <a:p>
            <a:fld id="{C211ACD8-5BF3-5D47-99B6-37BC49C4BD6F}" type="slidenum">
              <a:rPr lang="en-US" smtClean="0"/>
              <a:t>12</a:t>
            </a:fld>
            <a:endParaRPr lang="en-US"/>
          </a:p>
        </p:txBody>
      </p:sp>
    </p:spTree>
    <p:extLst>
      <p:ext uri="{BB962C8B-B14F-4D97-AF65-F5344CB8AC3E}">
        <p14:creationId xmlns:p14="http://schemas.microsoft.com/office/powerpoint/2010/main" val="7115194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000"/>
            <a:lum/>
          </a:blip>
          <a:srcRect/>
          <a:stretch>
            <a:fillRect l="10000" t="10000" r="10000" b="1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7CAD634D-92F7-D4BB-2956-1AD0C41B89A7}"/>
              </a:ext>
            </a:extLst>
          </p:cNvPr>
          <p:cNvPicPr>
            <a:picLocks noChangeAspect="1"/>
          </p:cNvPicPr>
          <p:nvPr userDrawn="1"/>
        </p:nvPicPr>
        <p:blipFill>
          <a:blip r:embed="rId14" cstate="print">
            <a:extLst>
              <a:ext uri="{28A0092B-C50C-407E-A947-70E740481C1C}">
                <a14:useLocalDpi xmlns:a14="http://schemas.microsoft.com/office/drawing/2010/main" val="0"/>
              </a:ext>
            </a:extLst>
          </a:blip>
          <a:srcRect/>
          <a:stretch/>
        </p:blipFill>
        <p:spPr>
          <a:xfrm>
            <a:off x="985338" y="9098406"/>
            <a:ext cx="16317324" cy="998094"/>
          </a:xfrm>
          <a:prstGeom prst="rect">
            <a:avLst/>
          </a:prstGeom>
        </p:spPr>
      </p:pic>
      <p:pic>
        <p:nvPicPr>
          <p:cNvPr id="8" name="Picture 7">
            <a:extLst>
              <a:ext uri="{FF2B5EF4-FFF2-40B4-BE49-F238E27FC236}">
                <a16:creationId xmlns:a16="http://schemas.microsoft.com/office/drawing/2014/main" id="{9DFCF9E7-78D5-5A30-BB34-1A4990B583AA}"/>
              </a:ext>
            </a:extLst>
          </p:cNvPr>
          <p:cNvPicPr>
            <a:picLocks noChangeAspect="1"/>
          </p:cNvPicPr>
          <p:nvPr userDrawn="1"/>
        </p:nvPicPr>
        <p:blipFill>
          <a:blip r:embed="rId15" cstate="print">
            <a:extLst>
              <a:ext uri="{28A0092B-C50C-407E-A947-70E740481C1C}">
                <a14:useLocalDpi xmlns:a14="http://schemas.microsoft.com/office/drawing/2010/main" val="0"/>
              </a:ext>
            </a:extLst>
          </a:blip>
          <a:srcRect/>
          <a:stretch/>
        </p:blipFill>
        <p:spPr>
          <a:xfrm>
            <a:off x="760006" y="185265"/>
            <a:ext cx="16767987" cy="1689083"/>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jpeg"/><Relationship Id="rId7"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s://www.anfp.gov.ro/proiecte/tinta-nr-185/programe-de-formare-tinta-nr-185/"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0.jpg"/><Relationship Id="rId5" Type="http://schemas.openxmlformats.org/officeDocument/2006/relationships/hyperlink" Target="https://www.anfp.gov.ro/R/Doc/2023/PNRR/Anexa%20nr.%201%20-%20Analiza%20competente%20digitale.pdf" TargetMode="External"/><Relationship Id="rId4" Type="http://schemas.openxmlformats.org/officeDocument/2006/relationships/image" Target="../media/image23.sv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23.sv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23.sv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3.sv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hyperlink" Target="https://oportunitati-ue.gov.ro/poveste-de-succes/povesti-de-succes-pnrr-tinta-185-investitia-16-componenta-c7/"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38.png"/><Relationship Id="rId4" Type="http://schemas.openxmlformats.org/officeDocument/2006/relationships/image" Target="../media/image42.sv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3.png"/><Relationship Id="rId3" Type="http://schemas.openxmlformats.org/officeDocument/2006/relationships/image" Target="../media/image4.jpeg"/><Relationship Id="rId7" Type="http://schemas.openxmlformats.org/officeDocument/2006/relationships/image" Target="../media/image10.png"/><Relationship Id="rId12"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56.svg"/><Relationship Id="rId5" Type="http://schemas.openxmlformats.org/officeDocument/2006/relationships/image" Target="../media/image7.png"/><Relationship Id="rId15" Type="http://schemas.openxmlformats.org/officeDocument/2006/relationships/image" Target="../media/image57.png"/><Relationship Id="rId10" Type="http://schemas.openxmlformats.org/officeDocument/2006/relationships/image" Target="../media/image55.png"/><Relationship Id="rId4" Type="http://schemas.openxmlformats.org/officeDocument/2006/relationships/image" Target="../media/image6.png"/><Relationship Id="rId9" Type="http://schemas.openxmlformats.org/officeDocument/2006/relationships/image" Target="../media/image54.png"/><Relationship Id="rId14" Type="http://schemas.openxmlformats.org/officeDocument/2006/relationships/hyperlink" Target="mailto:formare185@anfp.gov.ro"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5.svg"/><Relationship Id="rId11" Type="http://schemas.openxmlformats.org/officeDocument/2006/relationships/hyperlink" Target="https://www.anfp.gov.ro/R/Doc/2023/PNRR/Anexa%20nr.%201%20-%20Analiza%20competente%20digitale.pdf" TargetMode="External"/><Relationship Id="rId5" Type="http://schemas.openxmlformats.org/officeDocument/2006/relationships/image" Target="../media/image14.png"/><Relationship Id="rId10" Type="http://schemas.openxmlformats.org/officeDocument/2006/relationships/image" Target="../media/image20.png"/><Relationship Id="rId4" Type="http://schemas.openxmlformats.org/officeDocument/2006/relationships/image" Target="../media/image13.sv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hyperlink" Target="https://elearn.euro-jobs.ro/" TargetMode="External"/><Relationship Id="rId3" Type="http://schemas.openxmlformats.org/officeDocument/2006/relationships/image" Target="../media/image22.png"/><Relationship Id="rId7" Type="http://schemas.openxmlformats.org/officeDocument/2006/relationships/hyperlink" Target="https://formaredigitalaanfp.ro/"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svg"/></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15687" y="-85837"/>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20561" r="-27529" b="-6968"/>
            </a:stretch>
          </a:blipFill>
        </p:spPr>
        <p:txBody>
          <a:bodyPr/>
          <a:lstStyle/>
          <a:p>
            <a:endParaRPr lang="en-US" dirty="0"/>
          </a:p>
        </p:txBody>
      </p:sp>
      <p:sp>
        <p:nvSpPr>
          <p:cNvPr id="9" name="TextBox 9"/>
          <p:cNvSpPr txBox="1"/>
          <p:nvPr/>
        </p:nvSpPr>
        <p:spPr>
          <a:xfrm>
            <a:off x="8570922" y="1505931"/>
            <a:ext cx="1136484" cy="1202051"/>
          </a:xfrm>
          <a:prstGeom prst="rect">
            <a:avLst/>
          </a:prstGeom>
        </p:spPr>
        <p:txBody>
          <a:bodyPr lIns="50800" tIns="50800" rIns="50800" bIns="50800" rtlCol="0" anchor="ctr"/>
          <a:lstStyle/>
          <a:p>
            <a:pPr algn="ctr">
              <a:lnSpc>
                <a:spcPts val="3359"/>
              </a:lnSpc>
            </a:pPr>
            <a:endParaRPr/>
          </a:p>
        </p:txBody>
      </p:sp>
      <p:grpSp>
        <p:nvGrpSpPr>
          <p:cNvPr id="49" name="Group 48">
            <a:extLst>
              <a:ext uri="{FF2B5EF4-FFF2-40B4-BE49-F238E27FC236}">
                <a16:creationId xmlns:a16="http://schemas.microsoft.com/office/drawing/2014/main" id="{BFAE9398-3F42-93E3-B815-23BC964AB580}"/>
              </a:ext>
            </a:extLst>
          </p:cNvPr>
          <p:cNvGrpSpPr/>
          <p:nvPr/>
        </p:nvGrpSpPr>
        <p:grpSpPr>
          <a:xfrm>
            <a:off x="11531213" y="-1360337"/>
            <a:ext cx="18900984" cy="13258553"/>
            <a:chOff x="12163484" y="-1140945"/>
            <a:chExt cx="18900984" cy="13258553"/>
          </a:xfrm>
        </p:grpSpPr>
        <p:sp>
          <p:nvSpPr>
            <p:cNvPr id="8" name="Freeform 8"/>
            <p:cNvSpPr/>
            <p:nvPr/>
          </p:nvSpPr>
          <p:spPr>
            <a:xfrm>
              <a:off x="14925508" y="2489728"/>
              <a:ext cx="1398750" cy="139875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E6B"/>
            </a:solidFill>
            <a:ln w="161925" cap="sq">
              <a:solidFill>
                <a:srgbClr val="3B599B"/>
              </a:solidFill>
              <a:prstDash val="solid"/>
              <a:miter/>
            </a:ln>
          </p:spPr>
          <p:txBody>
            <a:bodyPr/>
            <a:lstStyle/>
            <a:p>
              <a:endParaRPr lang="en-US" dirty="0"/>
            </a:p>
          </p:txBody>
        </p:sp>
        <p:grpSp>
          <p:nvGrpSpPr>
            <p:cNvPr id="10" name="Group 10"/>
            <p:cNvGrpSpPr/>
            <p:nvPr/>
          </p:nvGrpSpPr>
          <p:grpSpPr>
            <a:xfrm>
              <a:off x="17805915" y="-1140945"/>
              <a:ext cx="13258553" cy="13258553"/>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E6B"/>
              </a:solidFill>
              <a:ln w="571500" cap="sq">
                <a:solidFill>
                  <a:srgbClr val="3B599B"/>
                </a:solidFill>
                <a:prstDash val="solid"/>
                <a:miter/>
              </a:ln>
            </p:spPr>
            <p:txBody>
              <a:bodyPr/>
              <a:lstStyle/>
              <a:p>
                <a:endParaRPr lang="en-US" dirty="0"/>
              </a:p>
            </p:txBody>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13" name="Group 13"/>
            <p:cNvGrpSpPr/>
            <p:nvPr/>
          </p:nvGrpSpPr>
          <p:grpSpPr>
            <a:xfrm>
              <a:off x="16796265" y="1972266"/>
              <a:ext cx="812410" cy="812410"/>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E6B"/>
              </a:solidFill>
              <a:ln w="161925" cap="sq">
                <a:solidFill>
                  <a:srgbClr val="3B599B"/>
                </a:solidFill>
                <a:prstDash val="solid"/>
                <a:miter/>
              </a:ln>
            </p:spPr>
            <p:txBody>
              <a:bodyPr/>
              <a:lstStyle/>
              <a:p>
                <a:endParaRPr lang="en-US"/>
              </a:p>
            </p:txBody>
          </p:sp>
          <p:sp>
            <p:nvSpPr>
              <p:cNvPr id="15" name="TextBox 15"/>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23" name="Group 23"/>
            <p:cNvGrpSpPr/>
            <p:nvPr/>
          </p:nvGrpSpPr>
          <p:grpSpPr>
            <a:xfrm>
              <a:off x="12163484" y="3834377"/>
              <a:ext cx="3601244" cy="3601244"/>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E6B"/>
              </a:solidFill>
              <a:ln w="161925" cap="sq">
                <a:solidFill>
                  <a:srgbClr val="3B599B"/>
                </a:solidFill>
                <a:prstDash val="solid"/>
                <a:miter/>
              </a:ln>
            </p:spPr>
            <p:txBody>
              <a:bodyPr/>
              <a:lstStyle/>
              <a:p>
                <a:endParaRPr lang="en-US"/>
              </a:p>
            </p:txBody>
          </p:sp>
          <p:sp>
            <p:nvSpPr>
              <p:cNvPr id="25" name="TextBox 25"/>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26" name="Group 26"/>
            <p:cNvGrpSpPr/>
            <p:nvPr/>
          </p:nvGrpSpPr>
          <p:grpSpPr>
            <a:xfrm>
              <a:off x="12499723" y="4145742"/>
              <a:ext cx="2952274" cy="2952262"/>
              <a:chOff x="-24018" y="-87750"/>
              <a:chExt cx="6350000" cy="6349975"/>
            </a:xfrm>
          </p:grpSpPr>
          <p:sp>
            <p:nvSpPr>
              <p:cNvPr id="27" name="Freeform 27"/>
              <p:cNvSpPr/>
              <p:nvPr/>
            </p:nvSpPr>
            <p:spPr>
              <a:xfrm>
                <a:off x="-24018" y="-8775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4"/>
                <a:stretch>
                  <a:fillRect l="-42371" r="-7722"/>
                </a:stretch>
              </a:blipFill>
            </p:spPr>
            <p:txBody>
              <a:bodyPr/>
              <a:lstStyle/>
              <a:p>
                <a:endParaRPr lang="en-US" dirty="0"/>
              </a:p>
            </p:txBody>
          </p:sp>
        </p:grpSp>
      </p:grpSp>
      <p:sp>
        <p:nvSpPr>
          <p:cNvPr id="28" name="AutoShape 28"/>
          <p:cNvSpPr/>
          <p:nvPr/>
        </p:nvSpPr>
        <p:spPr>
          <a:xfrm>
            <a:off x="4949476" y="5512145"/>
            <a:ext cx="3176777" cy="0"/>
          </a:xfrm>
          <a:prstGeom prst="line">
            <a:avLst/>
          </a:prstGeom>
          <a:ln w="38100" cap="flat">
            <a:solidFill>
              <a:srgbClr val="000000"/>
            </a:solidFill>
            <a:prstDash val="solid"/>
            <a:headEnd type="none" w="sm" len="sm"/>
            <a:tailEnd type="none" w="sm" len="sm"/>
          </a:ln>
        </p:spPr>
        <p:txBody>
          <a:bodyPr/>
          <a:lstStyle/>
          <a:p>
            <a:endParaRPr lang="en-US"/>
          </a:p>
        </p:txBody>
      </p:sp>
      <p:grpSp>
        <p:nvGrpSpPr>
          <p:cNvPr id="3" name="Group 2">
            <a:extLst>
              <a:ext uri="{FF2B5EF4-FFF2-40B4-BE49-F238E27FC236}">
                <a16:creationId xmlns:a16="http://schemas.microsoft.com/office/drawing/2014/main" id="{9983B589-9820-BCC4-F5AF-A43DF48A33FF}"/>
              </a:ext>
            </a:extLst>
          </p:cNvPr>
          <p:cNvGrpSpPr/>
          <p:nvPr/>
        </p:nvGrpSpPr>
        <p:grpSpPr>
          <a:xfrm>
            <a:off x="3929088" y="7842187"/>
            <a:ext cx="10429825" cy="903084"/>
            <a:chOff x="3929088" y="7842187"/>
            <a:chExt cx="10429825" cy="903084"/>
          </a:xfrm>
        </p:grpSpPr>
        <p:pic>
          <p:nvPicPr>
            <p:cNvPr id="40" name="Picture 39" descr="A black background with white text&#10;&#10;Description automatically generated">
              <a:extLst>
                <a:ext uri="{FF2B5EF4-FFF2-40B4-BE49-F238E27FC236}">
                  <a16:creationId xmlns:a16="http://schemas.microsoft.com/office/drawing/2014/main" id="{22ACABC0-6311-5B44-EE9A-69D22FAC5C3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929088" y="7842187"/>
              <a:ext cx="3323464" cy="900000"/>
            </a:xfrm>
            <a:prstGeom prst="rect">
              <a:avLst/>
            </a:prstGeom>
          </p:spPr>
        </p:pic>
        <p:pic>
          <p:nvPicPr>
            <p:cNvPr id="42" name="Picture 41" descr="A white dog with blue text&#10;&#10;Description automatically generated">
              <a:extLst>
                <a:ext uri="{FF2B5EF4-FFF2-40B4-BE49-F238E27FC236}">
                  <a16:creationId xmlns:a16="http://schemas.microsoft.com/office/drawing/2014/main" id="{0A267967-C5B2-83DD-0BCA-6EF211AE555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81640" y="7845271"/>
              <a:ext cx="3177273" cy="900000"/>
            </a:xfrm>
            <a:prstGeom prst="rect">
              <a:avLst/>
            </a:prstGeom>
          </p:spPr>
        </p:pic>
      </p:grpSp>
      <p:sp>
        <p:nvSpPr>
          <p:cNvPr id="44" name="TextBox 43">
            <a:extLst>
              <a:ext uri="{FF2B5EF4-FFF2-40B4-BE49-F238E27FC236}">
                <a16:creationId xmlns:a16="http://schemas.microsoft.com/office/drawing/2014/main" id="{3B23D6CF-59F1-A4BD-B177-55ED71D7FA42}"/>
              </a:ext>
            </a:extLst>
          </p:cNvPr>
          <p:cNvSpPr txBox="1"/>
          <p:nvPr/>
        </p:nvSpPr>
        <p:spPr>
          <a:xfrm>
            <a:off x="10326062" y="8930332"/>
            <a:ext cx="184731" cy="369332"/>
          </a:xfrm>
          <a:prstGeom prst="rect">
            <a:avLst/>
          </a:prstGeom>
          <a:noFill/>
        </p:spPr>
        <p:txBody>
          <a:bodyPr wrap="none" rtlCol="0">
            <a:spAutoFit/>
          </a:bodyPr>
          <a:lstStyle/>
          <a:p>
            <a:endParaRPr lang="en-US" dirty="0"/>
          </a:p>
        </p:txBody>
      </p:sp>
      <p:sp>
        <p:nvSpPr>
          <p:cNvPr id="45" name="TextBox 44">
            <a:extLst>
              <a:ext uri="{FF2B5EF4-FFF2-40B4-BE49-F238E27FC236}">
                <a16:creationId xmlns:a16="http://schemas.microsoft.com/office/drawing/2014/main" id="{F138E7F7-E11E-EEBD-6672-543C9E10EB06}"/>
              </a:ext>
            </a:extLst>
          </p:cNvPr>
          <p:cNvSpPr txBox="1"/>
          <p:nvPr/>
        </p:nvSpPr>
        <p:spPr>
          <a:xfrm>
            <a:off x="10242935" y="7347989"/>
            <a:ext cx="184731" cy="369332"/>
          </a:xfrm>
          <a:prstGeom prst="rect">
            <a:avLst/>
          </a:prstGeom>
          <a:noFill/>
        </p:spPr>
        <p:txBody>
          <a:bodyPr wrap="none" rtlCol="0">
            <a:spAutoFit/>
          </a:bodyPr>
          <a:lstStyle/>
          <a:p>
            <a:endParaRPr lang="en-US" dirty="0"/>
          </a:p>
        </p:txBody>
      </p:sp>
      <p:pic>
        <p:nvPicPr>
          <p:cNvPr id="16" name="Picture 15">
            <a:extLst>
              <a:ext uri="{FF2B5EF4-FFF2-40B4-BE49-F238E27FC236}">
                <a16:creationId xmlns:a16="http://schemas.microsoft.com/office/drawing/2014/main" id="{D73D46D1-19A4-8D81-7779-0D1340CDEBF0}"/>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985374" y="9098406"/>
            <a:ext cx="16318861" cy="998188"/>
          </a:xfrm>
          <a:prstGeom prst="rect">
            <a:avLst/>
          </a:prstGeom>
        </p:spPr>
      </p:pic>
      <p:pic>
        <p:nvPicPr>
          <p:cNvPr id="18" name="Picture 17">
            <a:extLst>
              <a:ext uri="{FF2B5EF4-FFF2-40B4-BE49-F238E27FC236}">
                <a16:creationId xmlns:a16="http://schemas.microsoft.com/office/drawing/2014/main" id="{F5C3EC1E-7562-83B0-77D2-17A00655951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760006" y="185265"/>
            <a:ext cx="16767987" cy="1689083"/>
          </a:xfrm>
          <a:prstGeom prst="rect">
            <a:avLst/>
          </a:prstGeom>
        </p:spPr>
      </p:pic>
      <p:sp>
        <p:nvSpPr>
          <p:cNvPr id="4" name="TextBox 19">
            <a:extLst>
              <a:ext uri="{FF2B5EF4-FFF2-40B4-BE49-F238E27FC236}">
                <a16:creationId xmlns:a16="http://schemas.microsoft.com/office/drawing/2014/main" id="{1009096E-A9BD-8F38-6011-A34B217D639C}"/>
              </a:ext>
            </a:extLst>
          </p:cNvPr>
          <p:cNvSpPr txBox="1"/>
          <p:nvPr/>
        </p:nvSpPr>
        <p:spPr>
          <a:xfrm>
            <a:off x="435141" y="2841672"/>
            <a:ext cx="10536542" cy="2215991"/>
          </a:xfrm>
          <a:prstGeom prst="rect">
            <a:avLst/>
          </a:prstGeom>
        </p:spPr>
        <p:txBody>
          <a:bodyPr wrap="square" lIns="0" tIns="0" rIns="0" bIns="0" rtlCol="0" anchor="t">
            <a:spAutoFit/>
          </a:bodyPr>
          <a:lstStyle/>
          <a:p>
            <a:pPr algn="ctr"/>
            <a:r>
              <a:rPr lang="ro-RO" sz="4800" dirty="0">
                <a:solidFill>
                  <a:schemeClr val="accent1">
                    <a:lumMod val="50000"/>
                  </a:schemeClr>
                </a:solidFill>
                <a:effectLst>
                  <a:outerShdw blurRad="38100" dist="38100" dir="2700000" algn="tl">
                    <a:srgbClr val="000000">
                      <a:alpha val="43137"/>
                    </a:srgbClr>
                  </a:outerShdw>
                </a:effectLst>
                <a:latin typeface="Trebuchet MS" panose="020B0603020202020204" pitchFamily="34" charset="0"/>
              </a:rPr>
              <a:t>Dezvoltarea competențelor digitale: prezentarea proiectului și a principalelor rezultate</a:t>
            </a:r>
          </a:p>
        </p:txBody>
      </p:sp>
      <p:sp>
        <p:nvSpPr>
          <p:cNvPr id="6" name="TextBox 21">
            <a:extLst>
              <a:ext uri="{FF2B5EF4-FFF2-40B4-BE49-F238E27FC236}">
                <a16:creationId xmlns:a16="http://schemas.microsoft.com/office/drawing/2014/main" id="{D2F08C24-E745-53C1-D268-B483AE8AC93F}"/>
              </a:ext>
            </a:extLst>
          </p:cNvPr>
          <p:cNvSpPr txBox="1"/>
          <p:nvPr/>
        </p:nvSpPr>
        <p:spPr>
          <a:xfrm>
            <a:off x="948567" y="5865281"/>
            <a:ext cx="9142883" cy="1200329"/>
          </a:xfrm>
          <a:prstGeom prst="rect">
            <a:avLst/>
          </a:prstGeom>
        </p:spPr>
        <p:txBody>
          <a:bodyPr wrap="square" lIns="0" tIns="0" rIns="0" bIns="0" rtlCol="0" anchor="t">
            <a:spAutoFit/>
          </a:bodyPr>
          <a:lstStyle/>
          <a:p>
            <a:pPr algn="l"/>
            <a:endParaRPr lang="en-US" sz="1800" b="0" i="0" u="none" strike="noStrike" baseline="0" dirty="0">
              <a:solidFill>
                <a:srgbClr val="000000"/>
              </a:solidFill>
              <a:latin typeface="Trebuchet MS" panose="020B0603020202020204" pitchFamily="34" charset="0"/>
            </a:endParaRPr>
          </a:p>
          <a:p>
            <a:pPr algn="ctr"/>
            <a:r>
              <a:rPr lang="en-US" sz="1800" b="0" i="0" u="none" strike="noStrike" baseline="0" dirty="0">
                <a:solidFill>
                  <a:srgbClr val="000000"/>
                </a:solidFill>
                <a:latin typeface="Trebuchet MS" panose="020B0603020202020204" pitchFamily="34" charset="0"/>
              </a:rPr>
              <a:t> </a:t>
            </a:r>
            <a:r>
              <a:rPr lang="en-US" sz="2000" b="1" i="0" u="none" strike="noStrike" baseline="0" dirty="0" err="1">
                <a:solidFill>
                  <a:srgbClr val="000000"/>
                </a:solidFill>
                <a:latin typeface="Trebuchet MS" panose="020B0603020202020204" pitchFamily="34" charset="0"/>
              </a:rPr>
              <a:t>Eveniment</a:t>
            </a:r>
            <a:r>
              <a:rPr lang="en-US" sz="2000" b="1" i="0" u="none" strike="noStrike" baseline="0" dirty="0">
                <a:solidFill>
                  <a:srgbClr val="000000"/>
                </a:solidFill>
                <a:latin typeface="Trebuchet MS" panose="020B0603020202020204" pitchFamily="34" charset="0"/>
              </a:rPr>
              <a:t> regional de </a:t>
            </a:r>
            <a:r>
              <a:rPr lang="en-US" sz="2000" b="1" i="0" u="none" strike="noStrike" baseline="0" dirty="0" err="1">
                <a:solidFill>
                  <a:srgbClr val="000000"/>
                </a:solidFill>
                <a:latin typeface="Trebuchet MS" panose="020B0603020202020204" pitchFamily="34" charset="0"/>
              </a:rPr>
              <a:t>promovare</a:t>
            </a:r>
            <a:r>
              <a:rPr lang="ro-RO" sz="2000" b="1" i="0" u="none" strike="noStrike" baseline="0" dirty="0">
                <a:solidFill>
                  <a:srgbClr val="000000"/>
                </a:solidFill>
                <a:latin typeface="Trebuchet MS" panose="020B0603020202020204" pitchFamily="34" charset="0"/>
              </a:rPr>
              <a:t> </a:t>
            </a:r>
            <a:r>
              <a:rPr lang="en-US" sz="2000" b="1" dirty="0">
                <a:solidFill>
                  <a:srgbClr val="000000"/>
                </a:solidFill>
                <a:latin typeface="Trebuchet MS" panose="020B0603020202020204" pitchFamily="34" charset="0"/>
              </a:rPr>
              <a:t>a </a:t>
            </a:r>
            <a:r>
              <a:rPr lang="en-US" sz="2000" b="1" dirty="0" err="1">
                <a:solidFill>
                  <a:srgbClr val="000000"/>
                </a:solidFill>
                <a:latin typeface="Trebuchet MS" panose="020B0603020202020204" pitchFamily="34" charset="0"/>
              </a:rPr>
              <a:t>proiectului</a:t>
            </a:r>
            <a:r>
              <a:rPr lang="en-US" sz="2000" b="1" dirty="0">
                <a:solidFill>
                  <a:srgbClr val="000000"/>
                </a:solidFill>
                <a:latin typeface="Trebuchet MS" panose="020B0603020202020204" pitchFamily="34" charset="0"/>
              </a:rPr>
              <a:t> </a:t>
            </a:r>
            <a:r>
              <a:rPr lang="en-US" sz="2000" b="1" dirty="0" err="1">
                <a:solidFill>
                  <a:srgbClr val="000000"/>
                </a:solidFill>
                <a:latin typeface="Trebuchet MS" panose="020B0603020202020204" pitchFamily="34" charset="0"/>
              </a:rPr>
              <a:t>dezvoltat</a:t>
            </a:r>
            <a:r>
              <a:rPr lang="en-US" sz="2000" b="1" dirty="0">
                <a:solidFill>
                  <a:srgbClr val="000000"/>
                </a:solidFill>
                <a:latin typeface="Trebuchet MS" panose="020B0603020202020204" pitchFamily="34" charset="0"/>
              </a:rPr>
              <a:t> </a:t>
            </a:r>
            <a:r>
              <a:rPr lang="en-US" sz="2000" b="1" dirty="0" err="1">
                <a:solidFill>
                  <a:srgbClr val="000000"/>
                </a:solidFill>
                <a:latin typeface="Trebuchet MS" panose="020B0603020202020204" pitchFamily="34" charset="0"/>
              </a:rPr>
              <a:t>pentru</a:t>
            </a:r>
            <a:r>
              <a:rPr lang="en-US" sz="2000" b="1" dirty="0">
                <a:solidFill>
                  <a:srgbClr val="000000"/>
                </a:solidFill>
                <a:latin typeface="Trebuchet MS" panose="020B0603020202020204" pitchFamily="34" charset="0"/>
              </a:rPr>
              <a:t> </a:t>
            </a:r>
            <a:r>
              <a:rPr lang="en-US" sz="2000" b="1" dirty="0" err="1">
                <a:solidFill>
                  <a:srgbClr val="000000"/>
                </a:solidFill>
                <a:latin typeface="Trebuchet MS" panose="020B0603020202020204" pitchFamily="34" charset="0"/>
              </a:rPr>
              <a:t>implementarea</a:t>
            </a:r>
            <a:r>
              <a:rPr lang="en-US" sz="2000" b="1" dirty="0">
                <a:solidFill>
                  <a:srgbClr val="000000"/>
                </a:solidFill>
                <a:latin typeface="Trebuchet MS" panose="020B0603020202020204" pitchFamily="34" charset="0"/>
              </a:rPr>
              <a:t> </a:t>
            </a:r>
            <a:r>
              <a:rPr lang="en-US" sz="2000" b="1" dirty="0" err="1">
                <a:solidFill>
                  <a:srgbClr val="000000"/>
                </a:solidFill>
                <a:latin typeface="Trebuchet MS" panose="020B0603020202020204" pitchFamily="34" charset="0"/>
              </a:rPr>
              <a:t>jalonului</a:t>
            </a:r>
            <a:r>
              <a:rPr lang="en-US" sz="2000" b="1" dirty="0">
                <a:solidFill>
                  <a:srgbClr val="000000"/>
                </a:solidFill>
                <a:latin typeface="Trebuchet MS" panose="020B0603020202020204" pitchFamily="34" charset="0"/>
              </a:rPr>
              <a:t> 177 PNRR (SIMRU)</a:t>
            </a:r>
            <a:endParaRPr lang="en-US" sz="2000" b="1" i="0" u="none" strike="noStrike" baseline="0" dirty="0">
              <a:solidFill>
                <a:srgbClr val="000000"/>
              </a:solidFill>
              <a:latin typeface="Trebuchet MS" panose="020B0603020202020204" pitchFamily="34" charset="0"/>
            </a:endParaRPr>
          </a:p>
          <a:p>
            <a:pPr algn="ctr"/>
            <a:r>
              <a:rPr lang="en-US" sz="2000" b="1" i="0" u="none" strike="noStrike" baseline="0" dirty="0">
                <a:solidFill>
                  <a:srgbClr val="000000"/>
                </a:solidFill>
                <a:latin typeface="Trebuchet MS" panose="020B0603020202020204" pitchFamily="34" charset="0"/>
              </a:rPr>
              <a:t>Constan</a:t>
            </a:r>
            <a:r>
              <a:rPr lang="ro-RO" sz="2000" b="1" i="0" u="none" strike="noStrike" baseline="0" dirty="0">
                <a:solidFill>
                  <a:srgbClr val="000000"/>
                </a:solidFill>
                <a:latin typeface="Trebuchet MS" panose="020B0603020202020204" pitchFamily="34" charset="0"/>
              </a:rPr>
              <a:t>ța, </a:t>
            </a:r>
            <a:r>
              <a:rPr lang="en-US" sz="2000" b="1" i="0" u="none" strike="noStrike" baseline="0" dirty="0">
                <a:solidFill>
                  <a:srgbClr val="000000"/>
                </a:solidFill>
                <a:latin typeface="Trebuchet MS" panose="020B0603020202020204" pitchFamily="34" charset="0"/>
              </a:rPr>
              <a:t>august 202</a:t>
            </a:r>
            <a:r>
              <a:rPr lang="ro-RO" sz="2000" b="1" dirty="0">
                <a:solidFill>
                  <a:srgbClr val="000000"/>
                </a:solidFill>
                <a:latin typeface="Trebuchet MS" panose="020B0603020202020204" pitchFamily="34" charset="0"/>
              </a:rPr>
              <a:t>5</a:t>
            </a:r>
            <a:r>
              <a:rPr lang="en-US" sz="2000" b="1" i="0" u="none" strike="noStrike" baseline="0" dirty="0">
                <a:solidFill>
                  <a:srgbClr val="000000"/>
                </a:solidFill>
                <a:latin typeface="Trebuchet MS" panose="020B0603020202020204" pitchFamily="34" charset="0"/>
              </a:rPr>
              <a:t> </a:t>
            </a:r>
            <a:endParaRPr lang="en-US" sz="2400" dirty="0">
              <a:solidFill>
                <a:srgbClr val="000000"/>
              </a:solidFill>
              <a:latin typeface="Trebuchet MS" panose="020B0703020202090204" pitchFamily="34" charset="0"/>
              <a:ea typeface="Montserrat Semi-Bold"/>
              <a:cs typeface="Montserrat Semi-Bold"/>
              <a:sym typeface="Montserrat Semi-Bold"/>
            </a:endParaRPr>
          </a:p>
        </p:txBody>
      </p:sp>
      <p:sp>
        <p:nvSpPr>
          <p:cNvPr id="5" name="TextBox 21">
            <a:extLst>
              <a:ext uri="{FF2B5EF4-FFF2-40B4-BE49-F238E27FC236}">
                <a16:creationId xmlns:a16="http://schemas.microsoft.com/office/drawing/2014/main" id="{78E6945D-E274-4A10-9E11-60E18DD273E1}"/>
              </a:ext>
            </a:extLst>
          </p:cNvPr>
          <p:cNvSpPr txBox="1"/>
          <p:nvPr/>
        </p:nvSpPr>
        <p:spPr>
          <a:xfrm>
            <a:off x="6240220" y="7139743"/>
            <a:ext cx="5972878" cy="523220"/>
          </a:xfrm>
          <a:prstGeom prst="rect">
            <a:avLst/>
          </a:prstGeom>
        </p:spPr>
        <p:txBody>
          <a:bodyPr wrap="square" lIns="0" tIns="0" rIns="0" bIns="0" rtlCol="0" anchor="t">
            <a:spAutoFit/>
          </a:bodyPr>
          <a:lstStyle/>
          <a:p>
            <a:pPr algn="l"/>
            <a:endParaRPr lang="en-US" sz="1600" b="0" i="0" u="none" strike="noStrike" baseline="0" dirty="0">
              <a:solidFill>
                <a:srgbClr val="000000"/>
              </a:solidFill>
              <a:latin typeface="Trebuchet MS" panose="020B0603020202020204" pitchFamily="34" charset="0"/>
            </a:endParaRPr>
          </a:p>
          <a:p>
            <a:pPr algn="ctr"/>
            <a:r>
              <a:rPr lang="en-US" sz="1600" b="0" i="0" u="none" strike="noStrike" baseline="0" dirty="0">
                <a:solidFill>
                  <a:srgbClr val="000000"/>
                </a:solidFill>
                <a:latin typeface="Trebuchet MS" panose="020B0603020202020204" pitchFamily="34" charset="0"/>
              </a:rPr>
              <a:t> </a:t>
            </a:r>
            <a:r>
              <a:rPr lang="en-US" i="0" u="none" strike="noStrike" baseline="0" dirty="0">
                <a:solidFill>
                  <a:srgbClr val="000000"/>
                </a:solidFill>
                <a:latin typeface="Trebuchet MS" panose="020B0603020202020204" pitchFamily="34" charset="0"/>
              </a:rPr>
              <a:t>Adriana C</a:t>
            </a:r>
            <a:r>
              <a:rPr lang="ro-RO" i="0" u="none" strike="noStrike" baseline="0" dirty="0">
                <a:solidFill>
                  <a:srgbClr val="000000"/>
                </a:solidFill>
                <a:latin typeface="Trebuchet MS" panose="020B0603020202020204" pitchFamily="34" charset="0"/>
              </a:rPr>
              <a:t>ÎRCIUMARU, șef serviciu</a:t>
            </a:r>
            <a:endParaRPr lang="en-US" sz="2000" dirty="0">
              <a:solidFill>
                <a:srgbClr val="000000"/>
              </a:solidFill>
              <a:latin typeface="Trebuchet MS" panose="020B0703020202090204" pitchFamily="34" charset="0"/>
              <a:ea typeface="Montserrat Semi-Bold"/>
              <a:cs typeface="Montserrat Semi-Bold"/>
              <a:sym typeface="Montserrat Semi-Bo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1"/>
          <p:cNvGrpSpPr/>
          <p:nvPr/>
        </p:nvGrpSpPr>
        <p:grpSpPr>
          <a:xfrm>
            <a:off x="-990601" y="2384902"/>
            <a:ext cx="8101115" cy="1920398"/>
            <a:chOff x="0" y="0"/>
            <a:chExt cx="1612708" cy="406400"/>
          </a:xfrm>
        </p:grpSpPr>
        <p:sp>
          <p:nvSpPr>
            <p:cNvPr id="12" name="Freeform 12"/>
            <p:cNvSpPr/>
            <p:nvPr/>
          </p:nvSpPr>
          <p:spPr>
            <a:xfrm>
              <a:off x="0" y="0"/>
              <a:ext cx="1612708" cy="406400"/>
            </a:xfrm>
            <a:custGeom>
              <a:avLst/>
              <a:gdLst/>
              <a:ahLst/>
              <a:cxnLst/>
              <a:rect l="l" t="t" r="r" b="b"/>
              <a:pathLst>
                <a:path w="1612708" h="406400">
                  <a:moveTo>
                    <a:pt x="1409508" y="0"/>
                  </a:moveTo>
                  <a:cubicBezTo>
                    <a:pt x="1521732" y="0"/>
                    <a:pt x="1612708" y="90976"/>
                    <a:pt x="1612708" y="203200"/>
                  </a:cubicBezTo>
                  <a:cubicBezTo>
                    <a:pt x="1612708" y="315424"/>
                    <a:pt x="1521732" y="406400"/>
                    <a:pt x="1409508" y="406400"/>
                  </a:cubicBezTo>
                  <a:lnTo>
                    <a:pt x="203200" y="406400"/>
                  </a:lnTo>
                  <a:cubicBezTo>
                    <a:pt x="90976" y="406400"/>
                    <a:pt x="0" y="315424"/>
                    <a:pt x="0" y="203200"/>
                  </a:cubicBezTo>
                  <a:cubicBezTo>
                    <a:pt x="0" y="90976"/>
                    <a:pt x="90976" y="0"/>
                    <a:pt x="203200" y="0"/>
                  </a:cubicBezTo>
                  <a:close/>
                </a:path>
              </a:pathLst>
            </a:custGeom>
            <a:solidFill>
              <a:srgbClr val="293E6B"/>
            </a:solidFill>
            <a:ln w="104775" cap="sq">
              <a:solidFill>
                <a:srgbClr val="3B599B"/>
              </a:solidFill>
              <a:prstDash val="solid"/>
              <a:miter/>
            </a:ln>
          </p:spPr>
          <p:txBody>
            <a:bodyPr/>
            <a:lstStyle/>
            <a:p>
              <a:endParaRPr lang="en-US"/>
            </a:p>
          </p:txBody>
        </p:sp>
        <p:sp>
          <p:nvSpPr>
            <p:cNvPr id="13" name="TextBox 13"/>
            <p:cNvSpPr txBox="1"/>
            <p:nvPr/>
          </p:nvSpPr>
          <p:spPr>
            <a:xfrm>
              <a:off x="0" y="-38100"/>
              <a:ext cx="1612708" cy="444500"/>
            </a:xfrm>
            <a:prstGeom prst="rect">
              <a:avLst/>
            </a:prstGeom>
          </p:spPr>
          <p:txBody>
            <a:bodyPr lIns="50800" tIns="50800" rIns="50800" bIns="50800" rtlCol="0" anchor="ctr"/>
            <a:lstStyle/>
            <a:p>
              <a:pPr algn="ctr">
                <a:lnSpc>
                  <a:spcPts val="3359"/>
                </a:lnSpc>
              </a:pPr>
              <a:endParaRPr/>
            </a:p>
          </p:txBody>
        </p:sp>
      </p:grpSp>
      <p:sp>
        <p:nvSpPr>
          <p:cNvPr id="25" name="TextBox 25"/>
          <p:cNvSpPr txBox="1"/>
          <p:nvPr/>
        </p:nvSpPr>
        <p:spPr>
          <a:xfrm>
            <a:off x="457200" y="2960129"/>
            <a:ext cx="6124791" cy="589905"/>
          </a:xfrm>
          <a:prstGeom prst="rect">
            <a:avLst/>
          </a:prstGeom>
        </p:spPr>
        <p:txBody>
          <a:bodyPr wrap="square" lIns="0" tIns="0" rIns="0" bIns="0" rtlCol="0" anchor="t">
            <a:spAutoFit/>
          </a:bodyPr>
          <a:lstStyle/>
          <a:p>
            <a:pPr algn="l">
              <a:lnSpc>
                <a:spcPts val="4599"/>
              </a:lnSpc>
            </a:pPr>
            <a:r>
              <a:rPr lang="ro-RO" sz="3999" b="1" dirty="0">
                <a:solidFill>
                  <a:srgbClr val="FFFFFF"/>
                </a:solidFill>
                <a:latin typeface="Trebuchet MS" panose="020B0703020202090204" pitchFamily="34" charset="0"/>
                <a:ea typeface="Montserrat Bold"/>
                <a:cs typeface="Montserrat Bold"/>
                <a:sym typeface="Montserrat Bold"/>
              </a:rPr>
              <a:t>PROGRAME SPECIALIZATE</a:t>
            </a:r>
            <a:endParaRPr lang="en-US" sz="3999" b="1" dirty="0">
              <a:solidFill>
                <a:srgbClr val="FFFFFF"/>
              </a:solidFill>
              <a:latin typeface="Trebuchet MS" panose="020B0703020202090204" pitchFamily="34" charset="0"/>
              <a:ea typeface="Montserrat Bold"/>
              <a:cs typeface="Montserrat Bold"/>
              <a:sym typeface="Montserrat Bold"/>
            </a:endParaRPr>
          </a:p>
        </p:txBody>
      </p:sp>
      <p:sp>
        <p:nvSpPr>
          <p:cNvPr id="2" name="TextBox 18">
            <a:extLst>
              <a:ext uri="{FF2B5EF4-FFF2-40B4-BE49-F238E27FC236}">
                <a16:creationId xmlns:a16="http://schemas.microsoft.com/office/drawing/2014/main" id="{CBEC0B49-4C9F-289D-B004-0D8C699E6329}"/>
              </a:ext>
            </a:extLst>
          </p:cNvPr>
          <p:cNvSpPr txBox="1"/>
          <p:nvPr/>
        </p:nvSpPr>
        <p:spPr>
          <a:xfrm>
            <a:off x="914400" y="4872907"/>
            <a:ext cx="8077199" cy="4678204"/>
          </a:xfrm>
          <a:prstGeom prst="rect">
            <a:avLst/>
          </a:prstGeom>
        </p:spPr>
        <p:txBody>
          <a:bodyPr wrap="square" lIns="0" tIns="0" rIns="0" bIns="0" rtlCol="0" anchor="t">
            <a:spAutoFit/>
          </a:bodyPr>
          <a:lstStyle/>
          <a:p>
            <a:pPr marL="549275" indent="-457200" algn="just">
              <a:buFont typeface="Wingdings" panose="05000000000000000000" pitchFamily="2" charset="2"/>
              <a:buChar char="Ø"/>
            </a:pPr>
            <a:r>
              <a:rPr lang="ro-RO" sz="3200" dirty="0">
                <a:solidFill>
                  <a:srgbClr val="000000"/>
                </a:solidFill>
                <a:latin typeface="Trebuchet MS" panose="020B0603020202020204" pitchFamily="34" charset="0"/>
              </a:rPr>
              <a:t>Dezvoltarea aplicațiilor desktop non-web</a:t>
            </a:r>
          </a:p>
          <a:p>
            <a:pPr marL="549275" indent="-457200" algn="just">
              <a:buFont typeface="Wingdings" panose="05000000000000000000" pitchFamily="2" charset="2"/>
              <a:buChar char="Ø"/>
            </a:pPr>
            <a:r>
              <a:rPr lang="ro-RO" sz="3200" dirty="0">
                <a:solidFill>
                  <a:srgbClr val="000000"/>
                </a:solidFill>
                <a:latin typeface="Trebuchet MS" panose="020B0603020202020204" pitchFamily="34" charset="0"/>
              </a:rPr>
              <a:t>Business Analytics</a:t>
            </a:r>
          </a:p>
          <a:p>
            <a:pPr marL="549275" indent="-457200" algn="just">
              <a:buFont typeface="Wingdings" panose="05000000000000000000" pitchFamily="2" charset="2"/>
              <a:buChar char="Ø"/>
            </a:pPr>
            <a:r>
              <a:rPr lang="ro-RO" sz="3200" dirty="0">
                <a:solidFill>
                  <a:srgbClr val="000000"/>
                </a:solidFill>
                <a:latin typeface="Trebuchet MS" panose="020B0603020202020204" pitchFamily="34" charset="0"/>
              </a:rPr>
              <a:t>Instrumente de consultare online </a:t>
            </a:r>
          </a:p>
          <a:p>
            <a:pPr marL="549275" indent="-457200" algn="just">
              <a:buFont typeface="Wingdings" panose="05000000000000000000" pitchFamily="2" charset="2"/>
              <a:buChar char="Ø"/>
            </a:pPr>
            <a:r>
              <a:rPr lang="ro-RO" sz="3200" dirty="0">
                <a:solidFill>
                  <a:srgbClr val="000000"/>
                </a:solidFill>
                <a:latin typeface="Trebuchet MS" panose="020B0603020202020204" pitchFamily="34" charset="0"/>
              </a:rPr>
              <a:t>Instrumente digitale pentru munca la distanță/</a:t>
            </a:r>
            <a:r>
              <a:rPr lang="ro-RO" sz="3200" dirty="0" err="1">
                <a:solidFill>
                  <a:srgbClr val="000000"/>
                </a:solidFill>
                <a:latin typeface="Trebuchet MS" panose="020B0603020202020204" pitchFamily="34" charset="0"/>
              </a:rPr>
              <a:t>telemuncă</a:t>
            </a:r>
            <a:endParaRPr lang="ro-RO" sz="3200" dirty="0">
              <a:solidFill>
                <a:srgbClr val="000000"/>
              </a:solidFill>
              <a:latin typeface="Trebuchet MS" panose="020B0603020202020204" pitchFamily="34" charset="0"/>
            </a:endParaRPr>
          </a:p>
          <a:p>
            <a:pPr marL="92075" algn="r"/>
            <a:endParaRPr lang="ro-RO" sz="2400" i="1" dirty="0">
              <a:solidFill>
                <a:schemeClr val="tx2"/>
              </a:solidFill>
              <a:latin typeface="Trebuchet MS" panose="020B0603020202020204" pitchFamily="34" charset="0"/>
            </a:endParaRPr>
          </a:p>
          <a:p>
            <a:pPr marL="92075" algn="r"/>
            <a:r>
              <a:rPr lang="ro-RO" sz="2400" i="1" dirty="0">
                <a:solidFill>
                  <a:schemeClr val="tx2"/>
                </a:solidFill>
                <a:latin typeface="Trebuchet MS" panose="020B0603020202020204" pitchFamily="34" charset="0"/>
              </a:rPr>
              <a:t>începând din luna septembrie 2025</a:t>
            </a:r>
          </a:p>
          <a:p>
            <a:pPr marL="549275" indent="-457200" algn="just">
              <a:buFont typeface="Wingdings" panose="05000000000000000000" pitchFamily="2" charset="2"/>
              <a:buChar char="Ø"/>
            </a:pPr>
            <a:endParaRPr lang="ro-RO" sz="3200" dirty="0">
              <a:solidFill>
                <a:srgbClr val="000000"/>
              </a:solidFill>
              <a:latin typeface="Trebuchet MS" panose="020B0603020202020204" pitchFamily="34" charset="0"/>
            </a:endParaRPr>
          </a:p>
          <a:p>
            <a:pPr marL="549275" indent="-457200" algn="just">
              <a:buFont typeface="Wingdings" panose="05000000000000000000" pitchFamily="2" charset="2"/>
              <a:buChar char="Ø"/>
            </a:pPr>
            <a:endParaRPr lang="ro-RO" sz="3200" dirty="0">
              <a:solidFill>
                <a:srgbClr val="000000"/>
              </a:solidFill>
              <a:latin typeface="Trebuchet MS" panose="020B0603020202020204" pitchFamily="34" charset="0"/>
            </a:endParaRPr>
          </a:p>
          <a:p>
            <a:pPr marL="92075" algn="just"/>
            <a:endParaRPr lang="ro-RO" sz="3200" dirty="0">
              <a:solidFill>
                <a:srgbClr val="000000"/>
              </a:solidFill>
              <a:latin typeface="Trebuchet MS" panose="020B0603020202020204" pitchFamily="34" charset="0"/>
            </a:endParaRPr>
          </a:p>
        </p:txBody>
      </p:sp>
      <p:pic>
        <p:nvPicPr>
          <p:cNvPr id="5" name="Picture 4">
            <a:extLst>
              <a:ext uri="{FF2B5EF4-FFF2-40B4-BE49-F238E27FC236}">
                <a16:creationId xmlns:a16="http://schemas.microsoft.com/office/drawing/2014/main" id="{E2D94B38-9FEA-E85A-4FCB-8A8C4A615DF5}"/>
              </a:ext>
            </a:extLst>
          </p:cNvPr>
          <p:cNvPicPr>
            <a:picLocks noChangeAspect="1"/>
          </p:cNvPicPr>
          <p:nvPr/>
        </p:nvPicPr>
        <p:blipFill>
          <a:blip r:embed="rId3">
            <a:extLst>
              <a:ext uri="{28A0092B-C50C-407E-A947-70E740481C1C}">
                <a14:useLocalDpi xmlns:a14="http://schemas.microsoft.com/office/drawing/2010/main" val="0"/>
              </a:ext>
            </a:extLst>
          </a:blip>
          <a:srcRect t="44815" b="24815"/>
          <a:stretch>
            <a:fillRect/>
          </a:stretch>
        </p:blipFill>
        <p:spPr>
          <a:xfrm>
            <a:off x="9586356" y="3695700"/>
            <a:ext cx="8701644" cy="4693999"/>
          </a:xfrm>
          <a:prstGeom prst="rect">
            <a:avLst/>
          </a:prstGeom>
        </p:spPr>
      </p:pic>
    </p:spTree>
    <p:extLst>
      <p:ext uri="{BB962C8B-B14F-4D97-AF65-F5344CB8AC3E}">
        <p14:creationId xmlns:p14="http://schemas.microsoft.com/office/powerpoint/2010/main" val="25512522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1"/>
          <p:cNvGrpSpPr/>
          <p:nvPr/>
        </p:nvGrpSpPr>
        <p:grpSpPr>
          <a:xfrm>
            <a:off x="-990601" y="2384902"/>
            <a:ext cx="8101115" cy="1920398"/>
            <a:chOff x="0" y="0"/>
            <a:chExt cx="1612708" cy="406400"/>
          </a:xfrm>
        </p:grpSpPr>
        <p:sp>
          <p:nvSpPr>
            <p:cNvPr id="12" name="Freeform 12"/>
            <p:cNvSpPr/>
            <p:nvPr/>
          </p:nvSpPr>
          <p:spPr>
            <a:xfrm>
              <a:off x="0" y="0"/>
              <a:ext cx="1612708" cy="406400"/>
            </a:xfrm>
            <a:custGeom>
              <a:avLst/>
              <a:gdLst/>
              <a:ahLst/>
              <a:cxnLst/>
              <a:rect l="l" t="t" r="r" b="b"/>
              <a:pathLst>
                <a:path w="1612708" h="406400">
                  <a:moveTo>
                    <a:pt x="1409508" y="0"/>
                  </a:moveTo>
                  <a:cubicBezTo>
                    <a:pt x="1521732" y="0"/>
                    <a:pt x="1612708" y="90976"/>
                    <a:pt x="1612708" y="203200"/>
                  </a:cubicBezTo>
                  <a:cubicBezTo>
                    <a:pt x="1612708" y="315424"/>
                    <a:pt x="1521732" y="406400"/>
                    <a:pt x="1409508" y="406400"/>
                  </a:cubicBezTo>
                  <a:lnTo>
                    <a:pt x="203200" y="406400"/>
                  </a:lnTo>
                  <a:cubicBezTo>
                    <a:pt x="90976" y="406400"/>
                    <a:pt x="0" y="315424"/>
                    <a:pt x="0" y="203200"/>
                  </a:cubicBezTo>
                  <a:cubicBezTo>
                    <a:pt x="0" y="90976"/>
                    <a:pt x="90976" y="0"/>
                    <a:pt x="203200" y="0"/>
                  </a:cubicBezTo>
                  <a:close/>
                </a:path>
              </a:pathLst>
            </a:custGeom>
            <a:solidFill>
              <a:srgbClr val="293E6B"/>
            </a:solidFill>
            <a:ln w="104775" cap="sq">
              <a:solidFill>
                <a:srgbClr val="3B599B"/>
              </a:solidFill>
              <a:prstDash val="solid"/>
              <a:miter/>
            </a:ln>
          </p:spPr>
          <p:txBody>
            <a:bodyPr/>
            <a:lstStyle/>
            <a:p>
              <a:endParaRPr lang="en-US"/>
            </a:p>
          </p:txBody>
        </p:sp>
        <p:sp>
          <p:nvSpPr>
            <p:cNvPr id="13" name="TextBox 13"/>
            <p:cNvSpPr txBox="1"/>
            <p:nvPr/>
          </p:nvSpPr>
          <p:spPr>
            <a:xfrm>
              <a:off x="0" y="-38100"/>
              <a:ext cx="1612708" cy="444500"/>
            </a:xfrm>
            <a:prstGeom prst="rect">
              <a:avLst/>
            </a:prstGeom>
          </p:spPr>
          <p:txBody>
            <a:bodyPr lIns="50800" tIns="50800" rIns="50800" bIns="50800" rtlCol="0" anchor="ctr"/>
            <a:lstStyle/>
            <a:p>
              <a:pPr algn="ctr">
                <a:lnSpc>
                  <a:spcPts val="3359"/>
                </a:lnSpc>
              </a:pPr>
              <a:endParaRPr/>
            </a:p>
          </p:txBody>
        </p:sp>
      </p:grpSp>
      <p:sp>
        <p:nvSpPr>
          <p:cNvPr id="18" name="TextBox 18"/>
          <p:cNvSpPr txBox="1"/>
          <p:nvPr/>
        </p:nvSpPr>
        <p:spPr>
          <a:xfrm>
            <a:off x="7539927" y="2960129"/>
            <a:ext cx="8766874" cy="553998"/>
          </a:xfrm>
          <a:prstGeom prst="rect">
            <a:avLst/>
          </a:prstGeom>
        </p:spPr>
        <p:txBody>
          <a:bodyPr wrap="square" lIns="0" tIns="0" rIns="0" bIns="0" rtlCol="0" anchor="t">
            <a:spAutoFit/>
          </a:bodyPr>
          <a:lstStyle/>
          <a:p>
            <a:pPr marL="1006475" lvl="1" indent="-457200" algn="just">
              <a:buFont typeface="Wingdings" panose="05000000000000000000" pitchFamily="2" charset="2"/>
              <a:buChar char="Ø"/>
            </a:pPr>
            <a:r>
              <a:rPr lang="ro-RO" sz="3600" dirty="0" err="1">
                <a:latin typeface="Trebuchet MS" panose="020B0603020202020204" pitchFamily="34" charset="0"/>
              </a:rPr>
              <a:t>Mastering</a:t>
            </a:r>
            <a:r>
              <a:rPr lang="ro-RO" sz="3600" dirty="0">
                <a:latin typeface="Trebuchet MS" panose="020B0603020202020204" pitchFamily="34" charset="0"/>
              </a:rPr>
              <a:t> </a:t>
            </a:r>
            <a:r>
              <a:rPr lang="ro-RO" sz="3600" dirty="0" err="1">
                <a:latin typeface="Trebuchet MS" panose="020B0603020202020204" pitchFamily="34" charset="0"/>
              </a:rPr>
              <a:t>DigComp</a:t>
            </a:r>
            <a:endParaRPr lang="ro-RO" sz="3600" dirty="0">
              <a:latin typeface="Trebuchet MS" panose="020B0603020202020204" pitchFamily="34" charset="0"/>
            </a:endParaRPr>
          </a:p>
        </p:txBody>
      </p:sp>
      <p:sp>
        <p:nvSpPr>
          <p:cNvPr id="25" name="TextBox 25"/>
          <p:cNvSpPr txBox="1"/>
          <p:nvPr/>
        </p:nvSpPr>
        <p:spPr>
          <a:xfrm>
            <a:off x="457200" y="2960129"/>
            <a:ext cx="6124791" cy="589905"/>
          </a:xfrm>
          <a:prstGeom prst="rect">
            <a:avLst/>
          </a:prstGeom>
        </p:spPr>
        <p:txBody>
          <a:bodyPr wrap="square" lIns="0" tIns="0" rIns="0" bIns="0" rtlCol="0" anchor="t">
            <a:spAutoFit/>
          </a:bodyPr>
          <a:lstStyle/>
          <a:p>
            <a:pPr algn="l">
              <a:lnSpc>
                <a:spcPts val="4599"/>
              </a:lnSpc>
            </a:pPr>
            <a:r>
              <a:rPr lang="ro-RO" sz="3999" b="1" dirty="0">
                <a:solidFill>
                  <a:srgbClr val="FFFFFF"/>
                </a:solidFill>
                <a:latin typeface="Trebuchet MS" panose="020B0703020202090204" pitchFamily="34" charset="0"/>
                <a:ea typeface="Montserrat Bold"/>
                <a:cs typeface="Montserrat Bold"/>
                <a:sym typeface="Montserrat Bold"/>
              </a:rPr>
              <a:t>PROGRAM TRANSVERSAL</a:t>
            </a:r>
            <a:endParaRPr lang="en-US" sz="3999" b="1" dirty="0">
              <a:solidFill>
                <a:srgbClr val="FFFFFF"/>
              </a:solidFill>
              <a:latin typeface="Trebuchet MS" panose="020B0703020202090204" pitchFamily="34" charset="0"/>
              <a:ea typeface="Montserrat Bold"/>
              <a:cs typeface="Montserrat Bold"/>
              <a:sym typeface="Montserrat Bold"/>
            </a:endParaRPr>
          </a:p>
        </p:txBody>
      </p:sp>
      <p:sp>
        <p:nvSpPr>
          <p:cNvPr id="2" name="TextBox 1">
            <a:extLst>
              <a:ext uri="{FF2B5EF4-FFF2-40B4-BE49-F238E27FC236}">
                <a16:creationId xmlns:a16="http://schemas.microsoft.com/office/drawing/2014/main" id="{D2C6C56A-E71F-F35D-BDE0-A8E1B4AFD5E5}"/>
              </a:ext>
            </a:extLst>
          </p:cNvPr>
          <p:cNvSpPr txBox="1"/>
          <p:nvPr/>
        </p:nvSpPr>
        <p:spPr>
          <a:xfrm>
            <a:off x="12725400" y="5139813"/>
            <a:ext cx="4800600" cy="2062103"/>
          </a:xfrm>
          <a:prstGeom prst="rect">
            <a:avLst/>
          </a:prstGeom>
          <a:noFill/>
        </p:spPr>
        <p:txBody>
          <a:bodyPr wrap="square" rtlCol="0">
            <a:spAutoFit/>
          </a:bodyPr>
          <a:lstStyle/>
          <a:p>
            <a:r>
              <a:rPr lang="en-US" sz="3200" dirty="0">
                <a:latin typeface="Trebuchet MS" panose="020B0603020202020204" pitchFamily="34" charset="0"/>
                <a:hlinkClick r:id="rId3"/>
              </a:rPr>
              <a:t>https://www.anfp.gov.ro/proiecte/tinta-nr-185/programe-de-formare-tinta-nr-185/</a:t>
            </a:r>
            <a:r>
              <a:rPr lang="ro-RO" sz="3200" dirty="0">
                <a:latin typeface="Trebuchet MS" panose="020B0603020202020204" pitchFamily="34" charset="0"/>
              </a:rPr>
              <a:t> </a:t>
            </a:r>
            <a:endParaRPr lang="en-US" sz="3200" dirty="0">
              <a:latin typeface="Trebuchet MS" panose="020B0603020202020204" pitchFamily="34" charset="0"/>
            </a:endParaRPr>
          </a:p>
        </p:txBody>
      </p:sp>
      <p:pic>
        <p:nvPicPr>
          <p:cNvPr id="3" name="Picture 2">
            <a:extLst>
              <a:ext uri="{FF2B5EF4-FFF2-40B4-BE49-F238E27FC236}">
                <a16:creationId xmlns:a16="http://schemas.microsoft.com/office/drawing/2014/main" id="{C9DB293A-BE07-72E5-9828-DFFFFFBE8946}"/>
              </a:ext>
            </a:extLst>
          </p:cNvPr>
          <p:cNvPicPr>
            <a:picLocks noChangeAspect="1"/>
          </p:cNvPicPr>
          <p:nvPr/>
        </p:nvPicPr>
        <p:blipFill>
          <a:blip r:embed="rId4"/>
          <a:stretch>
            <a:fillRect/>
          </a:stretch>
        </p:blipFill>
        <p:spPr>
          <a:xfrm>
            <a:off x="304800" y="4484108"/>
            <a:ext cx="12049016" cy="5348044"/>
          </a:xfrm>
          <a:prstGeom prst="rect">
            <a:avLst/>
          </a:prstGeom>
        </p:spPr>
      </p:pic>
    </p:spTree>
    <p:extLst>
      <p:ext uri="{BB962C8B-B14F-4D97-AF65-F5344CB8AC3E}">
        <p14:creationId xmlns:p14="http://schemas.microsoft.com/office/powerpoint/2010/main" val="17595708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6C1EB6-47DD-FC36-4827-43CBFC02F0A0}"/>
            </a:ext>
          </a:extLst>
        </p:cNvPr>
        <p:cNvGrpSpPr/>
        <p:nvPr/>
      </p:nvGrpSpPr>
      <p:grpSpPr>
        <a:xfrm>
          <a:off x="0" y="0"/>
          <a:ext cx="0" cy="0"/>
          <a:chOff x="0" y="0"/>
          <a:chExt cx="0" cy="0"/>
        </a:xfrm>
      </p:grpSpPr>
      <p:grpSp>
        <p:nvGrpSpPr>
          <p:cNvPr id="42" name="Group 11">
            <a:extLst>
              <a:ext uri="{FF2B5EF4-FFF2-40B4-BE49-F238E27FC236}">
                <a16:creationId xmlns:a16="http://schemas.microsoft.com/office/drawing/2014/main" id="{6B12368B-3671-0289-214B-8904263D036E}"/>
              </a:ext>
            </a:extLst>
          </p:cNvPr>
          <p:cNvGrpSpPr/>
          <p:nvPr/>
        </p:nvGrpSpPr>
        <p:grpSpPr>
          <a:xfrm>
            <a:off x="-1027335" y="2650940"/>
            <a:ext cx="7812231" cy="1209364"/>
            <a:chOff x="0" y="0"/>
            <a:chExt cx="2625256" cy="406400"/>
          </a:xfrm>
        </p:grpSpPr>
        <p:sp>
          <p:nvSpPr>
            <p:cNvPr id="43" name="Freeform 12">
              <a:extLst>
                <a:ext uri="{FF2B5EF4-FFF2-40B4-BE49-F238E27FC236}">
                  <a16:creationId xmlns:a16="http://schemas.microsoft.com/office/drawing/2014/main" id="{5DCD54CA-6CE7-F97D-C179-6EE9A9D9A08C}"/>
                </a:ext>
              </a:extLst>
            </p:cNvPr>
            <p:cNvSpPr/>
            <p:nvPr/>
          </p:nvSpPr>
          <p:spPr>
            <a:xfrm>
              <a:off x="0" y="0"/>
              <a:ext cx="2625256" cy="406400"/>
            </a:xfrm>
            <a:custGeom>
              <a:avLst/>
              <a:gdLst/>
              <a:ahLst/>
              <a:cxnLst/>
              <a:rect l="l" t="t" r="r" b="b"/>
              <a:pathLst>
                <a:path w="2625256" h="406400">
                  <a:moveTo>
                    <a:pt x="2422056" y="0"/>
                  </a:moveTo>
                  <a:cubicBezTo>
                    <a:pt x="2534280" y="0"/>
                    <a:pt x="2625256" y="90976"/>
                    <a:pt x="2625256" y="203200"/>
                  </a:cubicBezTo>
                  <a:cubicBezTo>
                    <a:pt x="2625256" y="315424"/>
                    <a:pt x="2534280" y="406400"/>
                    <a:pt x="2422056" y="406400"/>
                  </a:cubicBezTo>
                  <a:lnTo>
                    <a:pt x="203200" y="406400"/>
                  </a:lnTo>
                  <a:cubicBezTo>
                    <a:pt x="90976" y="406400"/>
                    <a:pt x="0" y="315424"/>
                    <a:pt x="0" y="203200"/>
                  </a:cubicBezTo>
                  <a:cubicBezTo>
                    <a:pt x="0" y="90976"/>
                    <a:pt x="90976" y="0"/>
                    <a:pt x="203200" y="0"/>
                  </a:cubicBezTo>
                  <a:close/>
                </a:path>
              </a:pathLst>
            </a:custGeom>
            <a:solidFill>
              <a:srgbClr val="293E6B"/>
            </a:solidFill>
            <a:ln w="104775" cap="sq">
              <a:solidFill>
                <a:srgbClr val="3B599B"/>
              </a:solidFill>
              <a:prstDash val="solid"/>
              <a:miter/>
            </a:ln>
          </p:spPr>
          <p:txBody>
            <a:bodyPr/>
            <a:lstStyle/>
            <a:p>
              <a:endParaRPr lang="en-US">
                <a:latin typeface="Trebuchet MS" panose="020B0703020202090204" pitchFamily="34" charset="0"/>
              </a:endParaRPr>
            </a:p>
          </p:txBody>
        </p:sp>
        <p:sp>
          <p:nvSpPr>
            <p:cNvPr id="44" name="TextBox 13">
              <a:extLst>
                <a:ext uri="{FF2B5EF4-FFF2-40B4-BE49-F238E27FC236}">
                  <a16:creationId xmlns:a16="http://schemas.microsoft.com/office/drawing/2014/main" id="{D4C498ED-4632-3383-F758-7692FD56FA01}"/>
                </a:ext>
              </a:extLst>
            </p:cNvPr>
            <p:cNvSpPr txBox="1"/>
            <p:nvPr/>
          </p:nvSpPr>
          <p:spPr>
            <a:xfrm>
              <a:off x="0" y="-38100"/>
              <a:ext cx="2625256" cy="444500"/>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sp>
        <p:nvSpPr>
          <p:cNvPr id="50" name="TextBox 19">
            <a:extLst>
              <a:ext uri="{FF2B5EF4-FFF2-40B4-BE49-F238E27FC236}">
                <a16:creationId xmlns:a16="http://schemas.microsoft.com/office/drawing/2014/main" id="{81D70CB3-B3A0-37A6-69B3-EC32058F9059}"/>
              </a:ext>
            </a:extLst>
          </p:cNvPr>
          <p:cNvSpPr txBox="1"/>
          <p:nvPr/>
        </p:nvSpPr>
        <p:spPr>
          <a:xfrm>
            <a:off x="-6247276" y="9649295"/>
            <a:ext cx="8590251" cy="1182809"/>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nvGrpSpPr>
          <p:cNvPr id="51" name="Group 20">
            <a:extLst>
              <a:ext uri="{FF2B5EF4-FFF2-40B4-BE49-F238E27FC236}">
                <a16:creationId xmlns:a16="http://schemas.microsoft.com/office/drawing/2014/main" id="{3FF9C78B-A8FE-59D7-094F-E6183521968B}"/>
              </a:ext>
            </a:extLst>
          </p:cNvPr>
          <p:cNvGrpSpPr/>
          <p:nvPr/>
        </p:nvGrpSpPr>
        <p:grpSpPr>
          <a:xfrm>
            <a:off x="1028700" y="4098429"/>
            <a:ext cx="1006599" cy="1006599"/>
            <a:chOff x="0" y="0"/>
            <a:chExt cx="812800" cy="812800"/>
          </a:xfrm>
        </p:grpSpPr>
        <p:sp>
          <p:nvSpPr>
            <p:cNvPr id="52" name="Freeform 21">
              <a:extLst>
                <a:ext uri="{FF2B5EF4-FFF2-40B4-BE49-F238E27FC236}">
                  <a16:creationId xmlns:a16="http://schemas.microsoft.com/office/drawing/2014/main" id="{C3E72B1A-A060-3729-7E21-ED0C462600E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599B"/>
            </a:solidFill>
          </p:spPr>
          <p:txBody>
            <a:bodyPr/>
            <a:lstStyle/>
            <a:p>
              <a:endParaRPr lang="en-US">
                <a:latin typeface="Trebuchet MS" panose="020B0703020202090204" pitchFamily="34" charset="0"/>
              </a:endParaRPr>
            </a:p>
          </p:txBody>
        </p:sp>
        <p:sp>
          <p:nvSpPr>
            <p:cNvPr id="53" name="TextBox 22">
              <a:extLst>
                <a:ext uri="{FF2B5EF4-FFF2-40B4-BE49-F238E27FC236}">
                  <a16:creationId xmlns:a16="http://schemas.microsoft.com/office/drawing/2014/main" id="{D3B35EE8-7951-4751-C67D-A4B54094748D}"/>
                </a:ext>
              </a:extLst>
            </p:cNvPr>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grpSp>
        <p:nvGrpSpPr>
          <p:cNvPr id="54" name="Group 23">
            <a:extLst>
              <a:ext uri="{FF2B5EF4-FFF2-40B4-BE49-F238E27FC236}">
                <a16:creationId xmlns:a16="http://schemas.microsoft.com/office/drawing/2014/main" id="{1F20EF29-183D-2B2E-6209-0467DF348A9B}"/>
              </a:ext>
            </a:extLst>
          </p:cNvPr>
          <p:cNvGrpSpPr/>
          <p:nvPr/>
        </p:nvGrpSpPr>
        <p:grpSpPr>
          <a:xfrm>
            <a:off x="1045726" y="6488016"/>
            <a:ext cx="1006599" cy="1006599"/>
            <a:chOff x="0" y="0"/>
            <a:chExt cx="812800" cy="812800"/>
          </a:xfrm>
        </p:grpSpPr>
        <p:sp>
          <p:nvSpPr>
            <p:cNvPr id="55" name="Freeform 24">
              <a:extLst>
                <a:ext uri="{FF2B5EF4-FFF2-40B4-BE49-F238E27FC236}">
                  <a16:creationId xmlns:a16="http://schemas.microsoft.com/office/drawing/2014/main" id="{18A9C955-D28C-C368-9ED4-D1B1F1F0062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599B"/>
            </a:solidFill>
          </p:spPr>
          <p:txBody>
            <a:bodyPr/>
            <a:lstStyle/>
            <a:p>
              <a:endParaRPr lang="en-US">
                <a:latin typeface="Trebuchet MS" panose="020B0703020202090204" pitchFamily="34" charset="0"/>
              </a:endParaRPr>
            </a:p>
          </p:txBody>
        </p:sp>
        <p:sp>
          <p:nvSpPr>
            <p:cNvPr id="56" name="TextBox 25">
              <a:extLst>
                <a:ext uri="{FF2B5EF4-FFF2-40B4-BE49-F238E27FC236}">
                  <a16:creationId xmlns:a16="http://schemas.microsoft.com/office/drawing/2014/main" id="{CA09CC4E-A292-3207-28F2-586008A4A50B}"/>
                </a:ext>
              </a:extLst>
            </p:cNvPr>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sp>
        <p:nvSpPr>
          <p:cNvPr id="63" name="Freeform 35">
            <a:extLst>
              <a:ext uri="{FF2B5EF4-FFF2-40B4-BE49-F238E27FC236}">
                <a16:creationId xmlns:a16="http://schemas.microsoft.com/office/drawing/2014/main" id="{096B660E-7A99-19E7-D924-C793BDF4FDB5}"/>
              </a:ext>
            </a:extLst>
          </p:cNvPr>
          <p:cNvSpPr/>
          <p:nvPr/>
        </p:nvSpPr>
        <p:spPr>
          <a:xfrm>
            <a:off x="1174654" y="4088904"/>
            <a:ext cx="809941" cy="874431"/>
          </a:xfrm>
          <a:custGeom>
            <a:avLst/>
            <a:gdLst/>
            <a:ahLst/>
            <a:cxnLst/>
            <a:rect l="l" t="t" r="r" b="b"/>
            <a:pathLst>
              <a:path w="809941" h="874431">
                <a:moveTo>
                  <a:pt x="0" y="0"/>
                </a:moveTo>
                <a:lnTo>
                  <a:pt x="809941" y="0"/>
                </a:lnTo>
                <a:lnTo>
                  <a:pt x="809941" y="874430"/>
                </a:lnTo>
                <a:lnTo>
                  <a:pt x="0" y="8744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Trebuchet MS" panose="020B0703020202090204" pitchFamily="34" charset="0"/>
            </a:endParaRPr>
          </a:p>
        </p:txBody>
      </p:sp>
      <p:sp>
        <p:nvSpPr>
          <p:cNvPr id="64" name="TextBox 36">
            <a:extLst>
              <a:ext uri="{FF2B5EF4-FFF2-40B4-BE49-F238E27FC236}">
                <a16:creationId xmlns:a16="http://schemas.microsoft.com/office/drawing/2014/main" id="{D8FE207C-1D0B-D27F-794C-F3C31A4A553C}"/>
              </a:ext>
            </a:extLst>
          </p:cNvPr>
          <p:cNvSpPr txBox="1"/>
          <p:nvPr/>
        </p:nvSpPr>
        <p:spPr>
          <a:xfrm>
            <a:off x="1028700" y="2980985"/>
            <a:ext cx="5468978" cy="589905"/>
          </a:xfrm>
          <a:prstGeom prst="rect">
            <a:avLst/>
          </a:prstGeom>
        </p:spPr>
        <p:txBody>
          <a:bodyPr lIns="0" tIns="0" rIns="0" bIns="0" rtlCol="0" anchor="t">
            <a:spAutoFit/>
          </a:bodyPr>
          <a:lstStyle/>
          <a:p>
            <a:pPr algn="l">
              <a:lnSpc>
                <a:spcPts val="4599"/>
              </a:lnSpc>
            </a:pPr>
            <a:r>
              <a:rPr lang="ro-RO" sz="3999" b="1" dirty="0">
                <a:solidFill>
                  <a:srgbClr val="FFFFFF"/>
                </a:solidFill>
                <a:latin typeface="Trebuchet MS" panose="020B0703020202090204" pitchFamily="34" charset="0"/>
                <a:ea typeface="Montserrat Bold"/>
                <a:cs typeface="Montserrat Bold"/>
                <a:sym typeface="Montserrat Bold"/>
              </a:rPr>
              <a:t>REZULTATE:</a:t>
            </a:r>
            <a:endParaRPr lang="en-US" sz="3999" b="1" dirty="0">
              <a:solidFill>
                <a:srgbClr val="FFFFFF"/>
              </a:solidFill>
              <a:latin typeface="Trebuchet MS" panose="020B0703020202090204" pitchFamily="34" charset="0"/>
              <a:ea typeface="Montserrat Bold"/>
              <a:cs typeface="Montserrat Bold"/>
              <a:sym typeface="Montserrat Bold"/>
            </a:endParaRPr>
          </a:p>
        </p:txBody>
      </p:sp>
      <p:sp>
        <p:nvSpPr>
          <p:cNvPr id="73" name="Freeform 47">
            <a:extLst>
              <a:ext uri="{FF2B5EF4-FFF2-40B4-BE49-F238E27FC236}">
                <a16:creationId xmlns:a16="http://schemas.microsoft.com/office/drawing/2014/main" id="{7DFF65F0-A638-62C0-DDAD-E2BDE0DD987A}"/>
              </a:ext>
            </a:extLst>
          </p:cNvPr>
          <p:cNvSpPr/>
          <p:nvPr/>
        </p:nvSpPr>
        <p:spPr>
          <a:xfrm>
            <a:off x="1191680" y="6488016"/>
            <a:ext cx="809941" cy="874431"/>
          </a:xfrm>
          <a:custGeom>
            <a:avLst/>
            <a:gdLst/>
            <a:ahLst/>
            <a:cxnLst/>
            <a:rect l="l" t="t" r="r" b="b"/>
            <a:pathLst>
              <a:path w="809941" h="874431">
                <a:moveTo>
                  <a:pt x="0" y="0"/>
                </a:moveTo>
                <a:lnTo>
                  <a:pt x="809941" y="0"/>
                </a:lnTo>
                <a:lnTo>
                  <a:pt x="809941" y="874430"/>
                </a:lnTo>
                <a:lnTo>
                  <a:pt x="0" y="8744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Trebuchet MS" panose="020B0703020202090204" pitchFamily="34" charset="0"/>
            </a:endParaRPr>
          </a:p>
        </p:txBody>
      </p:sp>
      <p:sp>
        <p:nvSpPr>
          <p:cNvPr id="5" name="TextBox 4">
            <a:extLst>
              <a:ext uri="{FF2B5EF4-FFF2-40B4-BE49-F238E27FC236}">
                <a16:creationId xmlns:a16="http://schemas.microsoft.com/office/drawing/2014/main" id="{204DB496-461E-57FC-03C4-5EE68D2912AA}"/>
              </a:ext>
            </a:extLst>
          </p:cNvPr>
          <p:cNvSpPr txBox="1"/>
          <p:nvPr/>
        </p:nvSpPr>
        <p:spPr>
          <a:xfrm>
            <a:off x="2312494" y="4204664"/>
            <a:ext cx="7198785" cy="1938992"/>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ro-RO" sz="2400" b="1" i="0" u="none" strike="noStrike" kern="0" cap="none" spc="0" normalizeH="0" baseline="0" noProof="0" dirty="0">
                <a:ln>
                  <a:noFill/>
                </a:ln>
                <a:solidFill>
                  <a:srgbClr val="4472C4">
                    <a:lumMod val="75000"/>
                  </a:srgbClr>
                </a:solidFill>
                <a:effectLst/>
                <a:uLnTx/>
                <a:uFillTx/>
                <a:latin typeface="Trebuchet MS" panose="020B0603020202020204" pitchFamily="34" charset="0"/>
              </a:rPr>
              <a:t>1.261 protocoale </a:t>
            </a:r>
            <a:r>
              <a:rPr kumimoji="0" lang="ro-RO" sz="2400" b="0" i="0" u="none" strike="noStrike" kern="0" cap="none" spc="0" normalizeH="0" baseline="0" noProof="0" dirty="0">
                <a:ln>
                  <a:noFill/>
                </a:ln>
                <a:solidFill>
                  <a:srgbClr val="4472C4">
                    <a:lumMod val="75000"/>
                  </a:srgbClr>
                </a:solidFill>
                <a:effectLst/>
                <a:uLnTx/>
                <a:uFillTx/>
                <a:latin typeface="Trebuchet MS" panose="020B0603020202020204" pitchFamily="34" charset="0"/>
              </a:rPr>
              <a:t>de colaborare interinstituțională încheiate până la 31 iulie 2025 (29% dintre cele 4.333 autorități și instituții publice gestionate prin sistemul informatic ANFP + instituții în coordonare/subordonare, după caz)</a:t>
            </a:r>
            <a:endParaRPr kumimoji="0" lang="en-US" sz="2400" b="0" i="0" u="none" strike="noStrike" kern="0" cap="none" spc="0" normalizeH="0" baseline="0" noProof="0" dirty="0">
              <a:ln>
                <a:noFill/>
              </a:ln>
              <a:solidFill>
                <a:srgbClr val="FF0000"/>
              </a:solidFill>
              <a:effectLst/>
              <a:uLnTx/>
              <a:uFillTx/>
              <a:latin typeface="Trebuchet MS" panose="020B0603020202020204" pitchFamily="34" charset="0"/>
            </a:endParaRPr>
          </a:p>
        </p:txBody>
      </p:sp>
      <p:sp>
        <p:nvSpPr>
          <p:cNvPr id="6" name="TextBox 5">
            <a:extLst>
              <a:ext uri="{FF2B5EF4-FFF2-40B4-BE49-F238E27FC236}">
                <a16:creationId xmlns:a16="http://schemas.microsoft.com/office/drawing/2014/main" id="{85110D72-58A2-D7C5-DCD1-8AD43271A194}"/>
              </a:ext>
            </a:extLst>
          </p:cNvPr>
          <p:cNvSpPr txBox="1"/>
          <p:nvPr/>
        </p:nvSpPr>
        <p:spPr>
          <a:xfrm>
            <a:off x="2312495" y="6423728"/>
            <a:ext cx="7198785" cy="1877437"/>
          </a:xfrm>
          <a:prstGeom prst="rect">
            <a:avLst/>
          </a:prstGeom>
          <a:noFill/>
        </p:spPr>
        <p:txBody>
          <a:bodyPr wrap="square" rtlCol="0">
            <a:spAutoFit/>
          </a:bodyPr>
          <a:lstStyle/>
          <a:p>
            <a:pPr algn="just"/>
            <a:r>
              <a:rPr lang="en-US" sz="2400" b="1" dirty="0">
                <a:solidFill>
                  <a:schemeClr val="accent1">
                    <a:lumMod val="75000"/>
                  </a:schemeClr>
                </a:solidFill>
                <a:latin typeface="Trebuchet MS" panose="020B0603020202020204" pitchFamily="34" charset="0"/>
              </a:rPr>
              <a:t>A</a:t>
            </a:r>
            <a:r>
              <a:rPr lang="ro-RO" sz="2400" b="1" dirty="0">
                <a:solidFill>
                  <a:schemeClr val="accent1">
                    <a:lumMod val="75000"/>
                  </a:schemeClr>
                </a:solidFill>
                <a:latin typeface="Trebuchet MS" panose="020B0603020202020204" pitchFamily="34" charset="0"/>
              </a:rPr>
              <a:t>naliză privind nevoia de instruire a resurselor umane din administrația publică din România în domeniul competențelor digitale:</a:t>
            </a:r>
          </a:p>
          <a:p>
            <a:pPr algn="just"/>
            <a:r>
              <a:rPr lang="ro-RO" sz="2000" dirty="0">
                <a:solidFill>
                  <a:schemeClr val="accent1">
                    <a:lumMod val="75000"/>
                  </a:schemeClr>
                </a:solidFill>
                <a:latin typeface="Trebuchet MS" panose="020B0603020202020204" pitchFamily="34" charset="0"/>
                <a:hlinkClick r:id="rId5"/>
              </a:rPr>
              <a:t>https://www.anfp.gov.ro/R/Doc/2023/PNRR/Anexa%20nr.%201%20-%20Analiza%20competente%20digitale.pdf</a:t>
            </a:r>
            <a:endParaRPr lang="en-US" sz="2000" dirty="0">
              <a:solidFill>
                <a:srgbClr val="FF0000"/>
              </a:solidFill>
              <a:latin typeface="Trebuchet MS" panose="020B0603020202020204" pitchFamily="34" charset="0"/>
            </a:endParaRPr>
          </a:p>
        </p:txBody>
      </p:sp>
      <p:pic>
        <p:nvPicPr>
          <p:cNvPr id="9" name="Picture 8">
            <a:extLst>
              <a:ext uri="{FF2B5EF4-FFF2-40B4-BE49-F238E27FC236}">
                <a16:creationId xmlns:a16="http://schemas.microsoft.com/office/drawing/2014/main" id="{A9025A48-4C09-5DBE-9A38-D177D13EBA6C}"/>
              </a:ext>
            </a:extLst>
          </p:cNvPr>
          <p:cNvPicPr>
            <a:picLocks noChangeAspect="1"/>
          </p:cNvPicPr>
          <p:nvPr/>
        </p:nvPicPr>
        <p:blipFill>
          <a:blip r:embed="rId6">
            <a:extLst>
              <a:ext uri="{28A0092B-C50C-407E-A947-70E740481C1C}">
                <a14:useLocalDpi xmlns:a14="http://schemas.microsoft.com/office/drawing/2010/main" val="0"/>
              </a:ext>
            </a:extLst>
          </a:blip>
          <a:srcRect t="5555" r="1049"/>
          <a:stretch>
            <a:fillRect/>
          </a:stretch>
        </p:blipFill>
        <p:spPr>
          <a:xfrm>
            <a:off x="9712988" y="2536431"/>
            <a:ext cx="8590252" cy="6148147"/>
          </a:xfrm>
          <a:prstGeom prst="rect">
            <a:avLst/>
          </a:prstGeom>
        </p:spPr>
      </p:pic>
    </p:spTree>
    <p:extLst>
      <p:ext uri="{BB962C8B-B14F-4D97-AF65-F5344CB8AC3E}">
        <p14:creationId xmlns:p14="http://schemas.microsoft.com/office/powerpoint/2010/main" val="8137006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A13D7E-5FAC-478E-E94A-FEB49DE3702E}"/>
            </a:ext>
          </a:extLst>
        </p:cNvPr>
        <p:cNvGrpSpPr/>
        <p:nvPr/>
      </p:nvGrpSpPr>
      <p:grpSpPr>
        <a:xfrm>
          <a:off x="0" y="0"/>
          <a:ext cx="0" cy="0"/>
          <a:chOff x="0" y="0"/>
          <a:chExt cx="0" cy="0"/>
        </a:xfrm>
      </p:grpSpPr>
      <p:grpSp>
        <p:nvGrpSpPr>
          <p:cNvPr id="42" name="Group 11">
            <a:extLst>
              <a:ext uri="{FF2B5EF4-FFF2-40B4-BE49-F238E27FC236}">
                <a16:creationId xmlns:a16="http://schemas.microsoft.com/office/drawing/2014/main" id="{C7D9517E-8A4C-FBDF-A411-FC47566BBF55}"/>
              </a:ext>
            </a:extLst>
          </p:cNvPr>
          <p:cNvGrpSpPr/>
          <p:nvPr/>
        </p:nvGrpSpPr>
        <p:grpSpPr>
          <a:xfrm>
            <a:off x="-1027335" y="2650940"/>
            <a:ext cx="7812231" cy="1209364"/>
            <a:chOff x="0" y="0"/>
            <a:chExt cx="2625256" cy="406400"/>
          </a:xfrm>
        </p:grpSpPr>
        <p:sp>
          <p:nvSpPr>
            <p:cNvPr id="43" name="Freeform 12">
              <a:extLst>
                <a:ext uri="{FF2B5EF4-FFF2-40B4-BE49-F238E27FC236}">
                  <a16:creationId xmlns:a16="http://schemas.microsoft.com/office/drawing/2014/main" id="{D551B00F-4685-2718-403B-808B175B99FE}"/>
                </a:ext>
              </a:extLst>
            </p:cNvPr>
            <p:cNvSpPr/>
            <p:nvPr/>
          </p:nvSpPr>
          <p:spPr>
            <a:xfrm>
              <a:off x="0" y="0"/>
              <a:ext cx="2625256" cy="406400"/>
            </a:xfrm>
            <a:custGeom>
              <a:avLst/>
              <a:gdLst/>
              <a:ahLst/>
              <a:cxnLst/>
              <a:rect l="l" t="t" r="r" b="b"/>
              <a:pathLst>
                <a:path w="2625256" h="406400">
                  <a:moveTo>
                    <a:pt x="2422056" y="0"/>
                  </a:moveTo>
                  <a:cubicBezTo>
                    <a:pt x="2534280" y="0"/>
                    <a:pt x="2625256" y="90976"/>
                    <a:pt x="2625256" y="203200"/>
                  </a:cubicBezTo>
                  <a:cubicBezTo>
                    <a:pt x="2625256" y="315424"/>
                    <a:pt x="2534280" y="406400"/>
                    <a:pt x="2422056" y="406400"/>
                  </a:cubicBezTo>
                  <a:lnTo>
                    <a:pt x="203200" y="406400"/>
                  </a:lnTo>
                  <a:cubicBezTo>
                    <a:pt x="90976" y="406400"/>
                    <a:pt x="0" y="315424"/>
                    <a:pt x="0" y="203200"/>
                  </a:cubicBezTo>
                  <a:cubicBezTo>
                    <a:pt x="0" y="90976"/>
                    <a:pt x="90976" y="0"/>
                    <a:pt x="203200" y="0"/>
                  </a:cubicBezTo>
                  <a:close/>
                </a:path>
              </a:pathLst>
            </a:custGeom>
            <a:solidFill>
              <a:srgbClr val="293E6B"/>
            </a:solidFill>
            <a:ln w="104775" cap="sq">
              <a:solidFill>
                <a:srgbClr val="3B599B"/>
              </a:solidFill>
              <a:prstDash val="solid"/>
              <a:miter/>
            </a:ln>
          </p:spPr>
          <p:txBody>
            <a:bodyPr/>
            <a:lstStyle/>
            <a:p>
              <a:endParaRPr lang="en-US">
                <a:latin typeface="Trebuchet MS" panose="020B0703020202090204" pitchFamily="34" charset="0"/>
              </a:endParaRPr>
            </a:p>
          </p:txBody>
        </p:sp>
        <p:sp>
          <p:nvSpPr>
            <p:cNvPr id="44" name="TextBox 13">
              <a:extLst>
                <a:ext uri="{FF2B5EF4-FFF2-40B4-BE49-F238E27FC236}">
                  <a16:creationId xmlns:a16="http://schemas.microsoft.com/office/drawing/2014/main" id="{CC8053E2-32E2-39D7-419E-449B31CD008D}"/>
                </a:ext>
              </a:extLst>
            </p:cNvPr>
            <p:cNvSpPr txBox="1"/>
            <p:nvPr/>
          </p:nvSpPr>
          <p:spPr>
            <a:xfrm>
              <a:off x="0" y="-38100"/>
              <a:ext cx="2625256" cy="444500"/>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sp>
        <p:nvSpPr>
          <p:cNvPr id="50" name="TextBox 19">
            <a:extLst>
              <a:ext uri="{FF2B5EF4-FFF2-40B4-BE49-F238E27FC236}">
                <a16:creationId xmlns:a16="http://schemas.microsoft.com/office/drawing/2014/main" id="{77A69A7C-625B-7B02-8ECC-7603C8761268}"/>
              </a:ext>
            </a:extLst>
          </p:cNvPr>
          <p:cNvSpPr txBox="1"/>
          <p:nvPr/>
        </p:nvSpPr>
        <p:spPr>
          <a:xfrm>
            <a:off x="-6247276" y="9649295"/>
            <a:ext cx="8590251" cy="1182809"/>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nvGrpSpPr>
          <p:cNvPr id="2" name="Group 1">
            <a:extLst>
              <a:ext uri="{FF2B5EF4-FFF2-40B4-BE49-F238E27FC236}">
                <a16:creationId xmlns:a16="http://schemas.microsoft.com/office/drawing/2014/main" id="{95EAAA85-D8CC-B482-9B5B-D1D06F267252}"/>
              </a:ext>
            </a:extLst>
          </p:cNvPr>
          <p:cNvGrpSpPr/>
          <p:nvPr/>
        </p:nvGrpSpPr>
        <p:grpSpPr>
          <a:xfrm>
            <a:off x="573025" y="4123434"/>
            <a:ext cx="1006599" cy="1006599"/>
            <a:chOff x="1041496" y="3991320"/>
            <a:chExt cx="1006599" cy="1006599"/>
          </a:xfrm>
        </p:grpSpPr>
        <p:grpSp>
          <p:nvGrpSpPr>
            <p:cNvPr id="51" name="Group 20">
              <a:extLst>
                <a:ext uri="{FF2B5EF4-FFF2-40B4-BE49-F238E27FC236}">
                  <a16:creationId xmlns:a16="http://schemas.microsoft.com/office/drawing/2014/main" id="{430FE738-0088-6F54-8259-CBCF80C0F9EB}"/>
                </a:ext>
              </a:extLst>
            </p:cNvPr>
            <p:cNvGrpSpPr/>
            <p:nvPr/>
          </p:nvGrpSpPr>
          <p:grpSpPr>
            <a:xfrm>
              <a:off x="1041496" y="3991320"/>
              <a:ext cx="1006599" cy="1006599"/>
              <a:chOff x="0" y="0"/>
              <a:chExt cx="812800" cy="812800"/>
            </a:xfrm>
          </p:grpSpPr>
          <p:sp>
            <p:nvSpPr>
              <p:cNvPr id="52" name="Freeform 21">
                <a:extLst>
                  <a:ext uri="{FF2B5EF4-FFF2-40B4-BE49-F238E27FC236}">
                    <a16:creationId xmlns:a16="http://schemas.microsoft.com/office/drawing/2014/main" id="{29709563-B042-8928-AD91-34F8DC51C23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599B"/>
              </a:solidFill>
            </p:spPr>
            <p:txBody>
              <a:bodyPr/>
              <a:lstStyle/>
              <a:p>
                <a:endParaRPr lang="en-US">
                  <a:latin typeface="Trebuchet MS" panose="020B0703020202090204" pitchFamily="34" charset="0"/>
                </a:endParaRPr>
              </a:p>
            </p:txBody>
          </p:sp>
          <p:sp>
            <p:nvSpPr>
              <p:cNvPr id="53" name="TextBox 22">
                <a:extLst>
                  <a:ext uri="{FF2B5EF4-FFF2-40B4-BE49-F238E27FC236}">
                    <a16:creationId xmlns:a16="http://schemas.microsoft.com/office/drawing/2014/main" id="{53F6E725-0CDA-BD2A-8439-9BDB2EA8CA47}"/>
                  </a:ext>
                </a:extLst>
              </p:cNvPr>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sp>
          <p:nvSpPr>
            <p:cNvPr id="63" name="Freeform 35">
              <a:extLst>
                <a:ext uri="{FF2B5EF4-FFF2-40B4-BE49-F238E27FC236}">
                  <a16:creationId xmlns:a16="http://schemas.microsoft.com/office/drawing/2014/main" id="{8DA68AC0-CFE1-E3A6-529E-CBACE2A9DCA0}"/>
                </a:ext>
              </a:extLst>
            </p:cNvPr>
            <p:cNvSpPr/>
            <p:nvPr/>
          </p:nvSpPr>
          <p:spPr>
            <a:xfrm>
              <a:off x="1144444" y="4011318"/>
              <a:ext cx="809941" cy="874431"/>
            </a:xfrm>
            <a:custGeom>
              <a:avLst/>
              <a:gdLst/>
              <a:ahLst/>
              <a:cxnLst/>
              <a:rect l="l" t="t" r="r" b="b"/>
              <a:pathLst>
                <a:path w="809941" h="874431">
                  <a:moveTo>
                    <a:pt x="0" y="0"/>
                  </a:moveTo>
                  <a:lnTo>
                    <a:pt x="809941" y="0"/>
                  </a:lnTo>
                  <a:lnTo>
                    <a:pt x="809941" y="874430"/>
                  </a:lnTo>
                  <a:lnTo>
                    <a:pt x="0" y="8744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Trebuchet MS" panose="020B0703020202090204" pitchFamily="34" charset="0"/>
              </a:endParaRPr>
            </a:p>
          </p:txBody>
        </p:sp>
      </p:grpSp>
      <p:sp>
        <p:nvSpPr>
          <p:cNvPr id="64" name="TextBox 36">
            <a:extLst>
              <a:ext uri="{FF2B5EF4-FFF2-40B4-BE49-F238E27FC236}">
                <a16:creationId xmlns:a16="http://schemas.microsoft.com/office/drawing/2014/main" id="{10CD386D-DCA5-C411-0935-E60DE78ED41B}"/>
              </a:ext>
            </a:extLst>
          </p:cNvPr>
          <p:cNvSpPr txBox="1"/>
          <p:nvPr/>
        </p:nvSpPr>
        <p:spPr>
          <a:xfrm>
            <a:off x="1028700" y="2980985"/>
            <a:ext cx="5468978" cy="589905"/>
          </a:xfrm>
          <a:prstGeom prst="rect">
            <a:avLst/>
          </a:prstGeom>
        </p:spPr>
        <p:txBody>
          <a:bodyPr lIns="0" tIns="0" rIns="0" bIns="0" rtlCol="0" anchor="t">
            <a:spAutoFit/>
          </a:bodyPr>
          <a:lstStyle/>
          <a:p>
            <a:pPr algn="l">
              <a:lnSpc>
                <a:spcPts val="4599"/>
              </a:lnSpc>
            </a:pPr>
            <a:r>
              <a:rPr lang="ro-RO" sz="3999" b="1" dirty="0">
                <a:solidFill>
                  <a:srgbClr val="FFFFFF"/>
                </a:solidFill>
                <a:latin typeface="Trebuchet MS" panose="020B0703020202090204" pitchFamily="34" charset="0"/>
                <a:ea typeface="Montserrat Bold"/>
                <a:cs typeface="Montserrat Bold"/>
                <a:sym typeface="Montserrat Bold"/>
              </a:rPr>
              <a:t>REZULTATE:</a:t>
            </a:r>
            <a:endParaRPr lang="en-US" sz="3999" b="1" dirty="0">
              <a:solidFill>
                <a:srgbClr val="FFFFFF"/>
              </a:solidFill>
              <a:latin typeface="Trebuchet MS" panose="020B0703020202090204" pitchFamily="34" charset="0"/>
              <a:ea typeface="Montserrat Bold"/>
              <a:cs typeface="Montserrat Bold"/>
              <a:sym typeface="Montserrat Bold"/>
            </a:endParaRPr>
          </a:p>
        </p:txBody>
      </p:sp>
      <p:sp>
        <p:nvSpPr>
          <p:cNvPr id="75" name="Freeform 49">
            <a:extLst>
              <a:ext uri="{FF2B5EF4-FFF2-40B4-BE49-F238E27FC236}">
                <a16:creationId xmlns:a16="http://schemas.microsoft.com/office/drawing/2014/main" id="{A08E03FC-93F9-1B2E-E343-C9ADA92D18E4}"/>
              </a:ext>
            </a:extLst>
          </p:cNvPr>
          <p:cNvSpPr/>
          <p:nvPr/>
        </p:nvSpPr>
        <p:spPr>
          <a:xfrm>
            <a:off x="1174654" y="7946901"/>
            <a:ext cx="809941" cy="874431"/>
          </a:xfrm>
          <a:custGeom>
            <a:avLst/>
            <a:gdLst/>
            <a:ahLst/>
            <a:cxnLst/>
            <a:rect l="l" t="t" r="r" b="b"/>
            <a:pathLst>
              <a:path w="809941" h="874431">
                <a:moveTo>
                  <a:pt x="0" y="0"/>
                </a:moveTo>
                <a:lnTo>
                  <a:pt x="809941" y="0"/>
                </a:lnTo>
                <a:lnTo>
                  <a:pt x="809941" y="874431"/>
                </a:lnTo>
                <a:lnTo>
                  <a:pt x="0" y="8744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Trebuchet MS" panose="020B0703020202090204" pitchFamily="34" charset="0"/>
            </a:endParaRPr>
          </a:p>
        </p:txBody>
      </p:sp>
      <p:sp>
        <p:nvSpPr>
          <p:cNvPr id="8" name="TextBox 7">
            <a:extLst>
              <a:ext uri="{FF2B5EF4-FFF2-40B4-BE49-F238E27FC236}">
                <a16:creationId xmlns:a16="http://schemas.microsoft.com/office/drawing/2014/main" id="{B27210C6-28EE-1FEE-6BD6-D07903CBCE4B}"/>
              </a:ext>
            </a:extLst>
          </p:cNvPr>
          <p:cNvSpPr txBox="1"/>
          <p:nvPr/>
        </p:nvSpPr>
        <p:spPr>
          <a:xfrm>
            <a:off x="1828800" y="4101967"/>
            <a:ext cx="10058400" cy="4154984"/>
          </a:xfrm>
          <a:prstGeom prst="rect">
            <a:avLst/>
          </a:prstGeom>
          <a:noFill/>
        </p:spPr>
        <p:txBody>
          <a:bodyPr wrap="square" rtlCol="0">
            <a:spAutoFit/>
          </a:bodyPr>
          <a:lstStyle/>
          <a:p>
            <a:r>
              <a:rPr lang="ro-RO" sz="2400" b="1" dirty="0">
                <a:solidFill>
                  <a:schemeClr val="accent1">
                    <a:lumMod val="75000"/>
                  </a:schemeClr>
                </a:solidFill>
                <a:latin typeface="Trebuchet MS" panose="020B0603020202020204" pitchFamily="34" charset="0"/>
              </a:rPr>
              <a:t>Analiza de impact a formării în domeniul tehnologiei informației asupra activităților specifice derulate </a:t>
            </a:r>
            <a:r>
              <a:rPr lang="ro-RO" sz="2400" dirty="0">
                <a:solidFill>
                  <a:schemeClr val="accent1">
                    <a:lumMod val="75000"/>
                  </a:schemeClr>
                </a:solidFill>
                <a:latin typeface="Trebuchet MS" panose="020B0603020202020204" pitchFamily="34" charset="0"/>
              </a:rPr>
              <a:t>– </a:t>
            </a:r>
            <a:r>
              <a:rPr lang="ro-RO" sz="2400" i="1" dirty="0">
                <a:solidFill>
                  <a:schemeClr val="accent1">
                    <a:lumMod val="75000"/>
                  </a:schemeClr>
                </a:solidFill>
                <a:latin typeface="Trebuchet MS" panose="020B0603020202020204" pitchFamily="34" charset="0"/>
              </a:rPr>
              <a:t>în derulare</a:t>
            </a:r>
            <a:endParaRPr lang="en-US" sz="2400" i="1" dirty="0">
              <a:solidFill>
                <a:schemeClr val="accent1">
                  <a:lumMod val="75000"/>
                </a:schemeClr>
              </a:solidFill>
              <a:latin typeface="Trebuchet MS" panose="020B0603020202020204" pitchFamily="34" charset="0"/>
            </a:endParaRPr>
          </a:p>
          <a:p>
            <a:pPr marL="342900" marR="0" lvl="0" indent="-342900">
              <a:buFont typeface="Wingdings" panose="05000000000000000000" pitchFamily="2" charset="2"/>
              <a:buChar char=""/>
            </a:pPr>
            <a:r>
              <a:rPr lang="en-US" sz="2400" kern="0" dirty="0">
                <a:solidFill>
                  <a:srgbClr val="4472C4">
                    <a:lumMod val="75000"/>
                  </a:srgbClr>
                </a:solidFill>
                <a:latin typeface="Trebuchet MS" panose="020B0603020202020204" pitchFamily="34" charset="0"/>
              </a:rPr>
              <a:t>Desk research;</a:t>
            </a:r>
          </a:p>
          <a:p>
            <a:pPr marL="342900" marR="0" lvl="0" indent="-342900">
              <a:buFont typeface="Wingdings" panose="05000000000000000000" pitchFamily="2" charset="2"/>
              <a:buChar char=""/>
            </a:pPr>
            <a:r>
              <a:rPr lang="en-US" sz="2400" kern="0" dirty="0" err="1">
                <a:solidFill>
                  <a:srgbClr val="4472C4">
                    <a:lumMod val="75000"/>
                  </a:srgbClr>
                </a:solidFill>
                <a:latin typeface="Trebuchet MS" panose="020B0603020202020204" pitchFamily="34" charset="0"/>
              </a:rPr>
              <a:t>Chestionare</a:t>
            </a:r>
            <a:r>
              <a:rPr lang="en-US" sz="2400" kern="0" dirty="0">
                <a:solidFill>
                  <a:srgbClr val="4472C4">
                    <a:lumMod val="75000"/>
                  </a:srgbClr>
                </a:solidFill>
                <a:latin typeface="Trebuchet MS" panose="020B0603020202020204" pitchFamily="34" charset="0"/>
              </a:rPr>
              <a:t> de </a:t>
            </a:r>
            <a:r>
              <a:rPr lang="en-US" sz="2400" kern="0" dirty="0" err="1">
                <a:solidFill>
                  <a:srgbClr val="4472C4">
                    <a:lumMod val="75000"/>
                  </a:srgbClr>
                </a:solidFill>
                <a:latin typeface="Trebuchet MS" panose="020B0603020202020204" pitchFamily="34" charset="0"/>
              </a:rPr>
              <a:t>satisfacție</a:t>
            </a:r>
            <a:r>
              <a:rPr lang="en-US" sz="2400" kern="0" dirty="0">
                <a:solidFill>
                  <a:srgbClr val="4472C4">
                    <a:lumMod val="75000"/>
                  </a:srgbClr>
                </a:solidFill>
                <a:latin typeface="Trebuchet MS" panose="020B0603020202020204" pitchFamily="34" charset="0"/>
              </a:rPr>
              <a:t> </a:t>
            </a:r>
            <a:r>
              <a:rPr lang="en-US" sz="2400" kern="0" dirty="0" err="1">
                <a:solidFill>
                  <a:srgbClr val="4472C4">
                    <a:lumMod val="75000"/>
                  </a:srgbClr>
                </a:solidFill>
                <a:latin typeface="Trebuchet MS" panose="020B0603020202020204" pitchFamily="34" charset="0"/>
              </a:rPr>
              <a:t>participanți</a:t>
            </a:r>
            <a:r>
              <a:rPr lang="en-US" sz="2400" kern="0" dirty="0">
                <a:solidFill>
                  <a:srgbClr val="4472C4">
                    <a:lumMod val="75000"/>
                  </a:srgbClr>
                </a:solidFill>
                <a:latin typeface="Trebuchet MS" panose="020B0603020202020204" pitchFamily="34" charset="0"/>
              </a:rPr>
              <a:t> </a:t>
            </a:r>
            <a:r>
              <a:rPr lang="en-US" sz="2400" kern="0" dirty="0" err="1">
                <a:solidFill>
                  <a:srgbClr val="4472C4">
                    <a:lumMod val="75000"/>
                  </a:srgbClr>
                </a:solidFill>
                <a:latin typeface="Trebuchet MS" panose="020B0603020202020204" pitchFamily="34" charset="0"/>
              </a:rPr>
              <a:t>sesiuni</a:t>
            </a:r>
            <a:r>
              <a:rPr lang="en-US" sz="2400" kern="0" dirty="0">
                <a:solidFill>
                  <a:srgbClr val="4472C4">
                    <a:lumMod val="75000"/>
                  </a:srgbClr>
                </a:solidFill>
                <a:latin typeface="Trebuchet MS" panose="020B0603020202020204" pitchFamily="34" charset="0"/>
              </a:rPr>
              <a:t> de </a:t>
            </a:r>
            <a:r>
              <a:rPr lang="en-US" sz="2400" kern="0" dirty="0" err="1">
                <a:solidFill>
                  <a:srgbClr val="4472C4">
                    <a:lumMod val="75000"/>
                  </a:srgbClr>
                </a:solidFill>
                <a:latin typeface="Trebuchet MS" panose="020B0603020202020204" pitchFamily="34" charset="0"/>
              </a:rPr>
              <a:t>formare</a:t>
            </a:r>
            <a:r>
              <a:rPr lang="en-US" sz="2400" kern="0" dirty="0">
                <a:solidFill>
                  <a:srgbClr val="4472C4">
                    <a:lumMod val="75000"/>
                  </a:srgbClr>
                </a:solidFill>
                <a:latin typeface="Trebuchet MS" panose="020B0603020202020204" pitchFamily="34" charset="0"/>
              </a:rPr>
              <a:t>;</a:t>
            </a:r>
          </a:p>
          <a:p>
            <a:pPr marL="342900" marR="0" lvl="0" indent="-342900">
              <a:buFont typeface="Wingdings" panose="05000000000000000000" pitchFamily="2" charset="2"/>
              <a:buChar char=""/>
            </a:pPr>
            <a:r>
              <a:rPr lang="en-US" sz="2400" kern="0" dirty="0" err="1">
                <a:solidFill>
                  <a:srgbClr val="4472C4">
                    <a:lumMod val="75000"/>
                  </a:srgbClr>
                </a:solidFill>
                <a:latin typeface="Trebuchet MS" panose="020B0603020202020204" pitchFamily="34" charset="0"/>
              </a:rPr>
              <a:t>Sondaje</a:t>
            </a:r>
            <a:r>
              <a:rPr lang="en-US" sz="2400" kern="0" dirty="0">
                <a:solidFill>
                  <a:srgbClr val="4472C4">
                    <a:lumMod val="75000"/>
                  </a:srgbClr>
                </a:solidFill>
                <a:latin typeface="Trebuchet MS" panose="020B0603020202020204" pitchFamily="34" charset="0"/>
              </a:rPr>
              <a:t> de </a:t>
            </a:r>
            <a:r>
              <a:rPr lang="en-US" sz="2400" kern="0" dirty="0" err="1">
                <a:solidFill>
                  <a:srgbClr val="4472C4">
                    <a:lumMod val="75000"/>
                  </a:srgbClr>
                </a:solidFill>
                <a:latin typeface="Trebuchet MS" panose="020B0603020202020204" pitchFamily="34" charset="0"/>
              </a:rPr>
              <a:t>opinie</a:t>
            </a:r>
            <a:r>
              <a:rPr lang="en-US" sz="2400" kern="0" dirty="0">
                <a:solidFill>
                  <a:srgbClr val="4472C4">
                    <a:lumMod val="75000"/>
                  </a:srgbClr>
                </a:solidFill>
                <a:latin typeface="Trebuchet MS" panose="020B0603020202020204" pitchFamily="34" charset="0"/>
              </a:rPr>
              <a:t>: </a:t>
            </a:r>
            <a:r>
              <a:rPr lang="en-US" sz="2400" kern="0" dirty="0" err="1">
                <a:solidFill>
                  <a:srgbClr val="4472C4">
                    <a:lumMod val="75000"/>
                  </a:srgbClr>
                </a:solidFill>
                <a:latin typeface="Trebuchet MS" panose="020B0603020202020204" pitchFamily="34" charset="0"/>
              </a:rPr>
              <a:t>populația</a:t>
            </a:r>
            <a:r>
              <a:rPr lang="en-US" sz="2400" kern="0" dirty="0">
                <a:solidFill>
                  <a:srgbClr val="4472C4">
                    <a:lumMod val="75000"/>
                  </a:srgbClr>
                </a:solidFill>
                <a:latin typeface="Trebuchet MS" panose="020B0603020202020204" pitchFamily="34" charset="0"/>
              </a:rPr>
              <a:t> </a:t>
            </a:r>
            <a:r>
              <a:rPr lang="en-US" sz="2400" kern="0" dirty="0" err="1">
                <a:solidFill>
                  <a:srgbClr val="4472C4">
                    <a:lumMod val="75000"/>
                  </a:srgbClr>
                </a:solidFill>
                <a:latin typeface="Trebuchet MS" panose="020B0603020202020204" pitchFamily="34" charset="0"/>
              </a:rPr>
              <a:t>generală</a:t>
            </a:r>
            <a:r>
              <a:rPr lang="en-US" sz="2400" kern="0" dirty="0">
                <a:solidFill>
                  <a:srgbClr val="4472C4">
                    <a:lumMod val="75000"/>
                  </a:srgbClr>
                </a:solidFill>
                <a:latin typeface="Trebuchet MS" panose="020B0603020202020204" pitchFamily="34" charset="0"/>
              </a:rPr>
              <a:t>, </a:t>
            </a:r>
            <a:r>
              <a:rPr lang="en-US" sz="2400" kern="0" dirty="0" err="1">
                <a:solidFill>
                  <a:srgbClr val="4472C4">
                    <a:lumMod val="75000"/>
                  </a:srgbClr>
                </a:solidFill>
                <a:latin typeface="Trebuchet MS" panose="020B0603020202020204" pitchFamily="34" charset="0"/>
              </a:rPr>
              <a:t>mediul</a:t>
            </a:r>
            <a:r>
              <a:rPr lang="en-US" sz="2400" kern="0" dirty="0">
                <a:solidFill>
                  <a:srgbClr val="4472C4">
                    <a:lumMod val="75000"/>
                  </a:srgbClr>
                </a:solidFill>
                <a:latin typeface="Trebuchet MS" panose="020B0603020202020204" pitchFamily="34" charset="0"/>
              </a:rPr>
              <a:t> </a:t>
            </a:r>
            <a:r>
              <a:rPr lang="en-US" sz="2400" kern="0" dirty="0" err="1">
                <a:solidFill>
                  <a:srgbClr val="4472C4">
                    <a:lumMod val="75000"/>
                  </a:srgbClr>
                </a:solidFill>
                <a:latin typeface="Trebuchet MS" panose="020B0603020202020204" pitchFamily="34" charset="0"/>
              </a:rPr>
              <a:t>privat</a:t>
            </a:r>
            <a:r>
              <a:rPr lang="en-US" sz="2400" kern="0" dirty="0">
                <a:solidFill>
                  <a:srgbClr val="4472C4">
                    <a:lumMod val="75000"/>
                  </a:srgbClr>
                </a:solidFill>
                <a:latin typeface="Trebuchet MS" panose="020B0603020202020204" pitchFamily="34" charset="0"/>
              </a:rPr>
              <a:t>, </a:t>
            </a:r>
            <a:r>
              <a:rPr lang="en-US" sz="2400" kern="0" dirty="0" err="1">
                <a:solidFill>
                  <a:srgbClr val="4472C4">
                    <a:lumMod val="75000"/>
                  </a:srgbClr>
                </a:solidFill>
                <a:latin typeface="Trebuchet MS" panose="020B0603020202020204" pitchFamily="34" charset="0"/>
              </a:rPr>
              <a:t>persoane</a:t>
            </a:r>
            <a:r>
              <a:rPr lang="en-US" sz="2400" kern="0" dirty="0">
                <a:solidFill>
                  <a:srgbClr val="4472C4">
                    <a:lumMod val="75000"/>
                  </a:srgbClr>
                </a:solidFill>
                <a:latin typeface="Trebuchet MS" panose="020B0603020202020204" pitchFamily="34" charset="0"/>
              </a:rPr>
              <a:t> </a:t>
            </a:r>
            <a:r>
              <a:rPr lang="en-US" sz="2400" kern="0" dirty="0" err="1">
                <a:solidFill>
                  <a:srgbClr val="4472C4">
                    <a:lumMod val="75000"/>
                  </a:srgbClr>
                </a:solidFill>
                <a:latin typeface="Trebuchet MS" panose="020B0603020202020204" pitchFamily="34" charset="0"/>
              </a:rPr>
              <a:t>vulnerabile</a:t>
            </a:r>
            <a:r>
              <a:rPr lang="en-US" sz="2400" kern="0" dirty="0">
                <a:solidFill>
                  <a:srgbClr val="4472C4">
                    <a:lumMod val="75000"/>
                  </a:srgbClr>
                </a:solidFill>
                <a:latin typeface="Trebuchet MS" panose="020B0603020202020204" pitchFamily="34" charset="0"/>
              </a:rPr>
              <a:t>;</a:t>
            </a:r>
          </a:p>
          <a:p>
            <a:pPr marL="342900" marR="0" lvl="0" indent="-342900">
              <a:buFont typeface="Wingdings" panose="05000000000000000000" pitchFamily="2" charset="2"/>
              <a:buChar char=""/>
            </a:pPr>
            <a:r>
              <a:rPr lang="ro-RO" sz="2400" kern="0" dirty="0">
                <a:solidFill>
                  <a:srgbClr val="4472C4">
                    <a:lumMod val="75000"/>
                  </a:srgbClr>
                </a:solidFill>
                <a:latin typeface="Trebuchet MS" panose="020B0603020202020204" pitchFamily="34" charset="0"/>
              </a:rPr>
              <a:t>F</a:t>
            </a:r>
            <a:r>
              <a:rPr lang="en-US" sz="2400" kern="0" dirty="0" err="1">
                <a:solidFill>
                  <a:srgbClr val="4472C4">
                    <a:lumMod val="75000"/>
                  </a:srgbClr>
                </a:solidFill>
                <a:latin typeface="Trebuchet MS" panose="020B0603020202020204" pitchFamily="34" charset="0"/>
              </a:rPr>
              <a:t>ocus</a:t>
            </a:r>
            <a:r>
              <a:rPr lang="en-US" sz="2400" kern="0" dirty="0">
                <a:solidFill>
                  <a:srgbClr val="4472C4">
                    <a:lumMod val="75000"/>
                  </a:srgbClr>
                </a:solidFill>
                <a:latin typeface="Trebuchet MS" panose="020B0603020202020204" pitchFamily="34" charset="0"/>
              </a:rPr>
              <a:t> </a:t>
            </a:r>
            <a:r>
              <a:rPr lang="en-US" sz="2400" kern="0" dirty="0" err="1">
                <a:solidFill>
                  <a:srgbClr val="4472C4">
                    <a:lumMod val="75000"/>
                  </a:srgbClr>
                </a:solidFill>
                <a:latin typeface="Trebuchet MS" panose="020B0603020202020204" pitchFamily="34" charset="0"/>
              </a:rPr>
              <a:t>grupuri</a:t>
            </a:r>
            <a:r>
              <a:rPr lang="en-US" sz="2400" kern="0" dirty="0">
                <a:solidFill>
                  <a:srgbClr val="4472C4">
                    <a:lumMod val="75000"/>
                  </a:srgbClr>
                </a:solidFill>
                <a:latin typeface="Trebuchet MS" panose="020B0603020202020204" pitchFamily="34" charset="0"/>
              </a:rPr>
              <a:t> cu </a:t>
            </a:r>
            <a:r>
              <a:rPr lang="en-US" sz="2400" kern="0" dirty="0" err="1">
                <a:solidFill>
                  <a:srgbClr val="4472C4">
                    <a:lumMod val="75000"/>
                  </a:srgbClr>
                </a:solidFill>
                <a:latin typeface="Trebuchet MS" panose="020B0603020202020204" pitchFamily="34" charset="0"/>
              </a:rPr>
              <a:t>participanții</a:t>
            </a:r>
            <a:r>
              <a:rPr lang="en-US" sz="2400" kern="0" dirty="0">
                <a:solidFill>
                  <a:srgbClr val="4472C4">
                    <a:lumMod val="75000"/>
                  </a:srgbClr>
                </a:solidFill>
                <a:latin typeface="Trebuchet MS" panose="020B0603020202020204" pitchFamily="34" charset="0"/>
              </a:rPr>
              <a:t> la </a:t>
            </a:r>
            <a:r>
              <a:rPr lang="en-US" sz="2400" kern="0" dirty="0" err="1">
                <a:solidFill>
                  <a:srgbClr val="4472C4">
                    <a:lumMod val="75000"/>
                  </a:srgbClr>
                </a:solidFill>
                <a:latin typeface="Trebuchet MS" panose="020B0603020202020204" pitchFamily="34" charset="0"/>
              </a:rPr>
              <a:t>sesiunile</a:t>
            </a:r>
            <a:r>
              <a:rPr lang="en-US" sz="2400" kern="0" dirty="0">
                <a:solidFill>
                  <a:srgbClr val="4472C4">
                    <a:lumMod val="75000"/>
                  </a:srgbClr>
                </a:solidFill>
                <a:latin typeface="Trebuchet MS" panose="020B0603020202020204" pitchFamily="34" charset="0"/>
              </a:rPr>
              <a:t> de </a:t>
            </a:r>
            <a:r>
              <a:rPr lang="en-US" sz="2400" kern="0" dirty="0" err="1">
                <a:solidFill>
                  <a:srgbClr val="4472C4">
                    <a:lumMod val="75000"/>
                  </a:srgbClr>
                </a:solidFill>
                <a:latin typeface="Trebuchet MS" panose="020B0603020202020204" pitchFamily="34" charset="0"/>
              </a:rPr>
              <a:t>formare</a:t>
            </a:r>
            <a:r>
              <a:rPr lang="en-US" sz="2400" kern="0" dirty="0">
                <a:solidFill>
                  <a:srgbClr val="4472C4">
                    <a:lumMod val="75000"/>
                  </a:srgbClr>
                </a:solidFill>
                <a:latin typeface="Trebuchet MS" panose="020B0603020202020204" pitchFamily="34" charset="0"/>
              </a:rPr>
              <a:t>, </a:t>
            </a:r>
            <a:r>
              <a:rPr lang="en-US" sz="2400" kern="0" dirty="0" err="1">
                <a:solidFill>
                  <a:srgbClr val="4472C4">
                    <a:lumMod val="75000"/>
                  </a:srgbClr>
                </a:solidFill>
                <a:latin typeface="Trebuchet MS" panose="020B0603020202020204" pitchFamily="34" charset="0"/>
              </a:rPr>
              <a:t>formatori</a:t>
            </a:r>
            <a:r>
              <a:rPr lang="en-US" sz="2400" kern="0" dirty="0">
                <a:solidFill>
                  <a:srgbClr val="4472C4">
                    <a:lumMod val="75000"/>
                  </a:srgbClr>
                </a:solidFill>
                <a:latin typeface="Trebuchet MS" panose="020B0603020202020204" pitchFamily="34" charset="0"/>
              </a:rPr>
              <a:t>, </a:t>
            </a:r>
            <a:r>
              <a:rPr lang="en-US" sz="2400" kern="0" dirty="0" err="1">
                <a:solidFill>
                  <a:srgbClr val="4472C4">
                    <a:lumMod val="75000"/>
                  </a:srgbClr>
                </a:solidFill>
                <a:latin typeface="Trebuchet MS" panose="020B0603020202020204" pitchFamily="34" charset="0"/>
              </a:rPr>
              <a:t>funcționari</a:t>
            </a:r>
            <a:r>
              <a:rPr lang="en-US" sz="2400" kern="0" dirty="0">
                <a:solidFill>
                  <a:srgbClr val="4472C4">
                    <a:lumMod val="75000"/>
                  </a:srgbClr>
                </a:solidFill>
                <a:latin typeface="Trebuchet MS" panose="020B0603020202020204" pitchFamily="34" charset="0"/>
              </a:rPr>
              <a:t> </a:t>
            </a:r>
            <a:r>
              <a:rPr lang="en-US" sz="2400" kern="0" dirty="0" err="1">
                <a:solidFill>
                  <a:srgbClr val="4472C4">
                    <a:lumMod val="75000"/>
                  </a:srgbClr>
                </a:solidFill>
                <a:latin typeface="Trebuchet MS" panose="020B0603020202020204" pitchFamily="34" charset="0"/>
              </a:rPr>
              <a:t>publici</a:t>
            </a:r>
            <a:r>
              <a:rPr lang="en-US" sz="2400" kern="0" dirty="0">
                <a:solidFill>
                  <a:srgbClr val="4472C4">
                    <a:lumMod val="75000"/>
                  </a:srgbClr>
                </a:solidFill>
                <a:latin typeface="Trebuchet MS" panose="020B0603020202020204" pitchFamily="34" charset="0"/>
              </a:rPr>
              <a:t> care nu au </a:t>
            </a:r>
            <a:r>
              <a:rPr lang="en-US" sz="2400" kern="0" dirty="0" err="1">
                <a:solidFill>
                  <a:srgbClr val="4472C4">
                    <a:lumMod val="75000"/>
                  </a:srgbClr>
                </a:solidFill>
                <a:latin typeface="Trebuchet MS" panose="020B0603020202020204" pitchFamily="34" charset="0"/>
              </a:rPr>
              <a:t>participat</a:t>
            </a:r>
            <a:r>
              <a:rPr lang="en-US" sz="2400" kern="0" dirty="0">
                <a:solidFill>
                  <a:srgbClr val="4472C4">
                    <a:lumMod val="75000"/>
                  </a:srgbClr>
                </a:solidFill>
                <a:latin typeface="Trebuchet MS" panose="020B0603020202020204" pitchFamily="34" charset="0"/>
              </a:rPr>
              <a:t> la </a:t>
            </a:r>
            <a:r>
              <a:rPr lang="en-US" sz="2400" kern="0" dirty="0" err="1">
                <a:solidFill>
                  <a:srgbClr val="4472C4">
                    <a:lumMod val="75000"/>
                  </a:srgbClr>
                </a:solidFill>
                <a:latin typeface="Trebuchet MS" panose="020B0603020202020204" pitchFamily="34" charset="0"/>
              </a:rPr>
              <a:t>sesiunile</a:t>
            </a:r>
            <a:r>
              <a:rPr lang="en-US" sz="2400" kern="0" dirty="0">
                <a:solidFill>
                  <a:srgbClr val="4472C4">
                    <a:lumMod val="75000"/>
                  </a:srgbClr>
                </a:solidFill>
                <a:latin typeface="Trebuchet MS" panose="020B0603020202020204" pitchFamily="34" charset="0"/>
              </a:rPr>
              <a:t> de </a:t>
            </a:r>
            <a:r>
              <a:rPr lang="en-US" sz="2400" kern="0" dirty="0" err="1">
                <a:solidFill>
                  <a:srgbClr val="4472C4">
                    <a:lumMod val="75000"/>
                  </a:srgbClr>
                </a:solidFill>
                <a:latin typeface="Trebuchet MS" panose="020B0603020202020204" pitchFamily="34" charset="0"/>
              </a:rPr>
              <a:t>formare</a:t>
            </a:r>
            <a:r>
              <a:rPr lang="en-US" sz="2400" kern="0" dirty="0">
                <a:solidFill>
                  <a:srgbClr val="4472C4">
                    <a:lumMod val="75000"/>
                  </a:srgbClr>
                </a:solidFill>
                <a:latin typeface="Trebuchet MS" panose="020B0603020202020204" pitchFamily="34" charset="0"/>
              </a:rPr>
              <a:t>; </a:t>
            </a:r>
          </a:p>
          <a:p>
            <a:pPr marL="342900" marR="0" lvl="0" indent="-342900">
              <a:buFont typeface="Wingdings" panose="05000000000000000000" pitchFamily="2" charset="2"/>
              <a:buChar char=""/>
            </a:pPr>
            <a:r>
              <a:rPr lang="en-US" sz="2400" kern="0" dirty="0" err="1">
                <a:solidFill>
                  <a:srgbClr val="4472C4">
                    <a:lumMod val="75000"/>
                  </a:srgbClr>
                </a:solidFill>
                <a:latin typeface="Trebuchet MS" panose="020B0603020202020204" pitchFamily="34" charset="0"/>
              </a:rPr>
              <a:t>Interviuri</a:t>
            </a:r>
            <a:r>
              <a:rPr lang="en-US" sz="2400" kern="0" dirty="0">
                <a:solidFill>
                  <a:srgbClr val="4472C4">
                    <a:lumMod val="75000"/>
                  </a:srgbClr>
                </a:solidFill>
                <a:latin typeface="Trebuchet MS" panose="020B0603020202020204" pitchFamily="34" charset="0"/>
              </a:rPr>
              <a:t>;</a:t>
            </a:r>
          </a:p>
          <a:p>
            <a:pPr marL="342900" marR="0" lvl="0" indent="-342900">
              <a:buFont typeface="Wingdings" panose="05000000000000000000" pitchFamily="2" charset="2"/>
              <a:buChar char=""/>
            </a:pPr>
            <a:r>
              <a:rPr lang="en-US" sz="2400" kern="0" dirty="0" err="1">
                <a:solidFill>
                  <a:srgbClr val="4472C4">
                    <a:lumMod val="75000"/>
                  </a:srgbClr>
                </a:solidFill>
                <a:latin typeface="Trebuchet MS" panose="020B0603020202020204" pitchFamily="34" charset="0"/>
              </a:rPr>
              <a:t>Grup</a:t>
            </a:r>
            <a:r>
              <a:rPr lang="en-US" sz="2400" kern="0" dirty="0">
                <a:solidFill>
                  <a:srgbClr val="4472C4">
                    <a:lumMod val="75000"/>
                  </a:srgbClr>
                </a:solidFill>
                <a:latin typeface="Trebuchet MS" panose="020B0603020202020204" pitchFamily="34" charset="0"/>
              </a:rPr>
              <a:t> Delphi cu </a:t>
            </a:r>
            <a:r>
              <a:rPr lang="en-US" sz="2400" kern="0" dirty="0" err="1">
                <a:solidFill>
                  <a:srgbClr val="4472C4">
                    <a:lumMod val="75000"/>
                  </a:srgbClr>
                </a:solidFill>
                <a:latin typeface="Trebuchet MS" panose="020B0603020202020204" pitchFamily="34" charset="0"/>
              </a:rPr>
              <a:t>experții</a:t>
            </a:r>
            <a:r>
              <a:rPr lang="en-US" sz="2400" kern="0" dirty="0">
                <a:solidFill>
                  <a:srgbClr val="4472C4">
                    <a:lumMod val="75000"/>
                  </a:srgbClr>
                </a:solidFill>
                <a:latin typeface="Trebuchet MS" panose="020B0603020202020204" pitchFamily="34" charset="0"/>
              </a:rPr>
              <a:t> </a:t>
            </a:r>
            <a:r>
              <a:rPr lang="en-US" sz="2400" kern="0" dirty="0" err="1">
                <a:solidFill>
                  <a:srgbClr val="4472C4">
                    <a:lumMod val="75000"/>
                  </a:srgbClr>
                </a:solidFill>
                <a:latin typeface="Trebuchet MS" panose="020B0603020202020204" pitchFamily="34" charset="0"/>
              </a:rPr>
              <a:t>formatori</a:t>
            </a:r>
            <a:r>
              <a:rPr lang="ro-RO" sz="2400" kern="0" dirty="0">
                <a:solidFill>
                  <a:srgbClr val="4472C4">
                    <a:lumMod val="75000"/>
                  </a:srgbClr>
                </a:solidFill>
                <a:latin typeface="Trebuchet MS" panose="020B0603020202020204" pitchFamily="34" charset="0"/>
              </a:rPr>
              <a:t>, panel de experți.</a:t>
            </a:r>
            <a:endParaRPr lang="en-US" sz="2400" kern="0" dirty="0">
              <a:solidFill>
                <a:srgbClr val="4472C4">
                  <a:lumMod val="75000"/>
                </a:srgbClr>
              </a:solidFill>
              <a:latin typeface="Trebuchet MS" panose="020B0603020202020204" pitchFamily="34" charset="0"/>
            </a:endParaRPr>
          </a:p>
          <a:p>
            <a:endParaRPr lang="en-US" sz="2400" dirty="0">
              <a:solidFill>
                <a:schemeClr val="accent1">
                  <a:lumMod val="75000"/>
                </a:schemeClr>
              </a:solidFill>
            </a:endParaRPr>
          </a:p>
        </p:txBody>
      </p:sp>
      <p:pic>
        <p:nvPicPr>
          <p:cNvPr id="6" name="Picture 5">
            <a:extLst>
              <a:ext uri="{FF2B5EF4-FFF2-40B4-BE49-F238E27FC236}">
                <a16:creationId xmlns:a16="http://schemas.microsoft.com/office/drawing/2014/main" id="{1A119BF6-B4D8-3630-3D26-2B9BC0745AB6}"/>
              </a:ext>
            </a:extLst>
          </p:cNvPr>
          <p:cNvPicPr>
            <a:picLocks noChangeAspect="1"/>
          </p:cNvPicPr>
          <p:nvPr/>
        </p:nvPicPr>
        <p:blipFill>
          <a:blip r:embed="rId5" cstate="print">
            <a:extLst>
              <a:ext uri="{28A0092B-C50C-407E-A947-70E740481C1C}">
                <a14:useLocalDpi xmlns:a14="http://schemas.microsoft.com/office/drawing/2010/main" val="0"/>
              </a:ext>
            </a:extLst>
          </a:blip>
          <a:srcRect t="28978" r="3889"/>
          <a:stretch/>
        </p:blipFill>
        <p:spPr>
          <a:xfrm>
            <a:off x="11624814" y="4132518"/>
            <a:ext cx="5956733" cy="3301320"/>
          </a:xfrm>
          <a:prstGeom prst="rect">
            <a:avLst/>
          </a:prstGeom>
        </p:spPr>
      </p:pic>
    </p:spTree>
    <p:extLst>
      <p:ext uri="{BB962C8B-B14F-4D97-AF65-F5344CB8AC3E}">
        <p14:creationId xmlns:p14="http://schemas.microsoft.com/office/powerpoint/2010/main" val="15185587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8ACE31-E9AA-E759-8252-2A83CE7E7010}"/>
            </a:ext>
          </a:extLst>
        </p:cNvPr>
        <p:cNvGrpSpPr/>
        <p:nvPr/>
      </p:nvGrpSpPr>
      <p:grpSpPr>
        <a:xfrm>
          <a:off x="0" y="0"/>
          <a:ext cx="0" cy="0"/>
          <a:chOff x="0" y="0"/>
          <a:chExt cx="0" cy="0"/>
        </a:xfrm>
      </p:grpSpPr>
      <p:grpSp>
        <p:nvGrpSpPr>
          <p:cNvPr id="42" name="Group 11">
            <a:extLst>
              <a:ext uri="{FF2B5EF4-FFF2-40B4-BE49-F238E27FC236}">
                <a16:creationId xmlns:a16="http://schemas.microsoft.com/office/drawing/2014/main" id="{BCF43115-EC77-D1DA-2DF8-F2D1B7433993}"/>
              </a:ext>
            </a:extLst>
          </p:cNvPr>
          <p:cNvGrpSpPr/>
          <p:nvPr/>
        </p:nvGrpSpPr>
        <p:grpSpPr>
          <a:xfrm>
            <a:off x="-1027335" y="2650940"/>
            <a:ext cx="7812231" cy="1209364"/>
            <a:chOff x="0" y="0"/>
            <a:chExt cx="2625256" cy="406400"/>
          </a:xfrm>
        </p:grpSpPr>
        <p:sp>
          <p:nvSpPr>
            <p:cNvPr id="43" name="Freeform 12">
              <a:extLst>
                <a:ext uri="{FF2B5EF4-FFF2-40B4-BE49-F238E27FC236}">
                  <a16:creationId xmlns:a16="http://schemas.microsoft.com/office/drawing/2014/main" id="{4E7FB6F9-2A24-F3C7-8626-4F2F07E82A98}"/>
                </a:ext>
              </a:extLst>
            </p:cNvPr>
            <p:cNvSpPr/>
            <p:nvPr/>
          </p:nvSpPr>
          <p:spPr>
            <a:xfrm>
              <a:off x="0" y="0"/>
              <a:ext cx="2625256" cy="406400"/>
            </a:xfrm>
            <a:custGeom>
              <a:avLst/>
              <a:gdLst/>
              <a:ahLst/>
              <a:cxnLst/>
              <a:rect l="l" t="t" r="r" b="b"/>
              <a:pathLst>
                <a:path w="2625256" h="406400">
                  <a:moveTo>
                    <a:pt x="2422056" y="0"/>
                  </a:moveTo>
                  <a:cubicBezTo>
                    <a:pt x="2534280" y="0"/>
                    <a:pt x="2625256" y="90976"/>
                    <a:pt x="2625256" y="203200"/>
                  </a:cubicBezTo>
                  <a:cubicBezTo>
                    <a:pt x="2625256" y="315424"/>
                    <a:pt x="2534280" y="406400"/>
                    <a:pt x="2422056" y="406400"/>
                  </a:cubicBezTo>
                  <a:lnTo>
                    <a:pt x="203200" y="406400"/>
                  </a:lnTo>
                  <a:cubicBezTo>
                    <a:pt x="90976" y="406400"/>
                    <a:pt x="0" y="315424"/>
                    <a:pt x="0" y="203200"/>
                  </a:cubicBezTo>
                  <a:cubicBezTo>
                    <a:pt x="0" y="90976"/>
                    <a:pt x="90976" y="0"/>
                    <a:pt x="203200" y="0"/>
                  </a:cubicBezTo>
                  <a:close/>
                </a:path>
              </a:pathLst>
            </a:custGeom>
            <a:solidFill>
              <a:srgbClr val="293E6B"/>
            </a:solidFill>
            <a:ln w="104775" cap="sq">
              <a:solidFill>
                <a:srgbClr val="3B599B"/>
              </a:solidFill>
              <a:prstDash val="solid"/>
              <a:miter/>
            </a:ln>
          </p:spPr>
          <p:txBody>
            <a:bodyPr/>
            <a:lstStyle/>
            <a:p>
              <a:endParaRPr lang="en-US">
                <a:latin typeface="Trebuchet MS" panose="020B0703020202090204" pitchFamily="34" charset="0"/>
              </a:endParaRPr>
            </a:p>
          </p:txBody>
        </p:sp>
        <p:sp>
          <p:nvSpPr>
            <p:cNvPr id="44" name="TextBox 13">
              <a:extLst>
                <a:ext uri="{FF2B5EF4-FFF2-40B4-BE49-F238E27FC236}">
                  <a16:creationId xmlns:a16="http://schemas.microsoft.com/office/drawing/2014/main" id="{297F5A9A-D8EB-9348-2FFF-DB15AE7AAB70}"/>
                </a:ext>
              </a:extLst>
            </p:cNvPr>
            <p:cNvSpPr txBox="1"/>
            <p:nvPr/>
          </p:nvSpPr>
          <p:spPr>
            <a:xfrm>
              <a:off x="0" y="-38100"/>
              <a:ext cx="2625256" cy="444500"/>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sp>
        <p:nvSpPr>
          <p:cNvPr id="50" name="TextBox 19">
            <a:extLst>
              <a:ext uri="{FF2B5EF4-FFF2-40B4-BE49-F238E27FC236}">
                <a16:creationId xmlns:a16="http://schemas.microsoft.com/office/drawing/2014/main" id="{D80859CB-B78F-DAD4-69DB-2803EB5035B9}"/>
              </a:ext>
            </a:extLst>
          </p:cNvPr>
          <p:cNvSpPr txBox="1"/>
          <p:nvPr/>
        </p:nvSpPr>
        <p:spPr>
          <a:xfrm>
            <a:off x="-6247276" y="9649295"/>
            <a:ext cx="8590251" cy="1182809"/>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nvGrpSpPr>
          <p:cNvPr id="51" name="Group 20">
            <a:extLst>
              <a:ext uri="{FF2B5EF4-FFF2-40B4-BE49-F238E27FC236}">
                <a16:creationId xmlns:a16="http://schemas.microsoft.com/office/drawing/2014/main" id="{0198E96D-F5DB-FC70-B7E1-3DBB09F4B063}"/>
              </a:ext>
            </a:extLst>
          </p:cNvPr>
          <p:cNvGrpSpPr/>
          <p:nvPr/>
        </p:nvGrpSpPr>
        <p:grpSpPr>
          <a:xfrm>
            <a:off x="1028700" y="4098429"/>
            <a:ext cx="1006599" cy="1006599"/>
            <a:chOff x="0" y="0"/>
            <a:chExt cx="812800" cy="812800"/>
          </a:xfrm>
        </p:grpSpPr>
        <p:sp>
          <p:nvSpPr>
            <p:cNvPr id="52" name="Freeform 21">
              <a:extLst>
                <a:ext uri="{FF2B5EF4-FFF2-40B4-BE49-F238E27FC236}">
                  <a16:creationId xmlns:a16="http://schemas.microsoft.com/office/drawing/2014/main" id="{CFD72C7A-FA6B-AA17-BAB0-4A06D32654E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599B"/>
            </a:solidFill>
          </p:spPr>
          <p:txBody>
            <a:bodyPr/>
            <a:lstStyle/>
            <a:p>
              <a:endParaRPr lang="en-US">
                <a:latin typeface="Trebuchet MS" panose="020B0703020202090204" pitchFamily="34" charset="0"/>
              </a:endParaRPr>
            </a:p>
          </p:txBody>
        </p:sp>
        <p:sp>
          <p:nvSpPr>
            <p:cNvPr id="53" name="TextBox 22">
              <a:extLst>
                <a:ext uri="{FF2B5EF4-FFF2-40B4-BE49-F238E27FC236}">
                  <a16:creationId xmlns:a16="http://schemas.microsoft.com/office/drawing/2014/main" id="{77113D18-4BD9-C4D9-853F-E3665BC402BB}"/>
                </a:ext>
              </a:extLst>
            </p:cNvPr>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sp>
        <p:nvSpPr>
          <p:cNvPr id="63" name="Freeform 35">
            <a:extLst>
              <a:ext uri="{FF2B5EF4-FFF2-40B4-BE49-F238E27FC236}">
                <a16:creationId xmlns:a16="http://schemas.microsoft.com/office/drawing/2014/main" id="{59E98A2B-90CC-6ED2-0022-F6926BCA7F9E}"/>
              </a:ext>
            </a:extLst>
          </p:cNvPr>
          <p:cNvSpPr/>
          <p:nvPr/>
        </p:nvSpPr>
        <p:spPr>
          <a:xfrm>
            <a:off x="1174654" y="4088904"/>
            <a:ext cx="809941" cy="874431"/>
          </a:xfrm>
          <a:custGeom>
            <a:avLst/>
            <a:gdLst/>
            <a:ahLst/>
            <a:cxnLst/>
            <a:rect l="l" t="t" r="r" b="b"/>
            <a:pathLst>
              <a:path w="809941" h="874431">
                <a:moveTo>
                  <a:pt x="0" y="0"/>
                </a:moveTo>
                <a:lnTo>
                  <a:pt x="809941" y="0"/>
                </a:lnTo>
                <a:lnTo>
                  <a:pt x="809941" y="874430"/>
                </a:lnTo>
                <a:lnTo>
                  <a:pt x="0" y="8744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Trebuchet MS" panose="020B0703020202090204" pitchFamily="34" charset="0"/>
            </a:endParaRPr>
          </a:p>
        </p:txBody>
      </p:sp>
      <p:sp>
        <p:nvSpPr>
          <p:cNvPr id="64" name="TextBox 36">
            <a:extLst>
              <a:ext uri="{FF2B5EF4-FFF2-40B4-BE49-F238E27FC236}">
                <a16:creationId xmlns:a16="http://schemas.microsoft.com/office/drawing/2014/main" id="{04EC6335-B706-A21D-2448-C863085A2A7D}"/>
              </a:ext>
            </a:extLst>
          </p:cNvPr>
          <p:cNvSpPr txBox="1"/>
          <p:nvPr/>
        </p:nvSpPr>
        <p:spPr>
          <a:xfrm>
            <a:off x="1028700" y="2980985"/>
            <a:ext cx="5468978" cy="589905"/>
          </a:xfrm>
          <a:prstGeom prst="rect">
            <a:avLst/>
          </a:prstGeom>
        </p:spPr>
        <p:txBody>
          <a:bodyPr lIns="0" tIns="0" rIns="0" bIns="0" rtlCol="0" anchor="t">
            <a:spAutoFit/>
          </a:bodyPr>
          <a:lstStyle/>
          <a:p>
            <a:pPr algn="l">
              <a:lnSpc>
                <a:spcPts val="4599"/>
              </a:lnSpc>
            </a:pPr>
            <a:r>
              <a:rPr lang="ro-RO" sz="3999" b="1" dirty="0">
                <a:solidFill>
                  <a:srgbClr val="FFFFFF"/>
                </a:solidFill>
                <a:latin typeface="Trebuchet MS" panose="020B0703020202090204" pitchFamily="34" charset="0"/>
                <a:ea typeface="Montserrat Bold"/>
                <a:cs typeface="Montserrat Bold"/>
                <a:sym typeface="Montserrat Bold"/>
              </a:rPr>
              <a:t>REZULTATE:</a:t>
            </a:r>
            <a:endParaRPr lang="en-US" sz="3999" b="1" dirty="0">
              <a:solidFill>
                <a:srgbClr val="FFFFFF"/>
              </a:solidFill>
              <a:latin typeface="Trebuchet MS" panose="020B0703020202090204" pitchFamily="34" charset="0"/>
              <a:ea typeface="Montserrat Bold"/>
              <a:cs typeface="Montserrat Bold"/>
              <a:sym typeface="Montserrat Bold"/>
            </a:endParaRPr>
          </a:p>
        </p:txBody>
      </p:sp>
      <p:sp>
        <p:nvSpPr>
          <p:cNvPr id="8" name="TextBox 7">
            <a:extLst>
              <a:ext uri="{FF2B5EF4-FFF2-40B4-BE49-F238E27FC236}">
                <a16:creationId xmlns:a16="http://schemas.microsoft.com/office/drawing/2014/main" id="{63EEBA9C-F52C-E52B-003C-5E18D9C195A7}"/>
              </a:ext>
            </a:extLst>
          </p:cNvPr>
          <p:cNvSpPr txBox="1"/>
          <p:nvPr/>
        </p:nvSpPr>
        <p:spPr>
          <a:xfrm>
            <a:off x="2181253" y="4196901"/>
            <a:ext cx="9858347" cy="461665"/>
          </a:xfrm>
          <a:prstGeom prst="rect">
            <a:avLst/>
          </a:prstGeom>
          <a:noFill/>
        </p:spPr>
        <p:txBody>
          <a:bodyPr wrap="square" rtlCol="0">
            <a:spAutoFit/>
          </a:bodyPr>
          <a:lstStyle/>
          <a:p>
            <a:r>
              <a:rPr lang="ro-RO" sz="2400" b="1" dirty="0">
                <a:solidFill>
                  <a:schemeClr val="accent1">
                    <a:lumMod val="75000"/>
                  </a:schemeClr>
                </a:solidFill>
                <a:latin typeface="Trebuchet MS" panose="020B0603020202020204" pitchFamily="34" charset="0"/>
              </a:rPr>
              <a:t>Campanie de promovare online (noiembrie 2024 – februarie 2025)</a:t>
            </a:r>
            <a:endParaRPr lang="en-US" sz="2400" dirty="0">
              <a:solidFill>
                <a:schemeClr val="accent1">
                  <a:lumMod val="75000"/>
                </a:schemeClr>
              </a:solidFill>
              <a:latin typeface="Trebuchet MS" panose="020B0603020202020204" pitchFamily="34" charset="0"/>
            </a:endParaRPr>
          </a:p>
        </p:txBody>
      </p:sp>
      <p:pic>
        <p:nvPicPr>
          <p:cNvPr id="1026" name="Picture 2" descr="Image result for social media">
            <a:extLst>
              <a:ext uri="{FF2B5EF4-FFF2-40B4-BE49-F238E27FC236}">
                <a16:creationId xmlns:a16="http://schemas.microsoft.com/office/drawing/2014/main" id="{0DBF9332-6DEE-D5C6-CC39-20435B655C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000107" y="2414184"/>
            <a:ext cx="5660654" cy="321425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0C37AE6-6523-5BA9-88EC-22AF481E72AE}"/>
              </a:ext>
            </a:extLst>
          </p:cNvPr>
          <p:cNvSpPr txBox="1"/>
          <p:nvPr/>
        </p:nvSpPr>
        <p:spPr>
          <a:xfrm>
            <a:off x="2358215" y="4719259"/>
            <a:ext cx="9495938" cy="1569660"/>
          </a:xfrm>
          <a:prstGeom prst="rect">
            <a:avLst/>
          </a:prstGeom>
          <a:noFill/>
        </p:spPr>
        <p:txBody>
          <a:bodyPr wrap="square">
            <a:spAutoFit/>
          </a:bodyPr>
          <a:lstStyle/>
          <a:p>
            <a:pPr marL="342900" lvl="0" indent="-342900" algn="just">
              <a:buFont typeface="Wingdings" panose="05000000000000000000" pitchFamily="2" charset="2"/>
              <a:buChar char="Ø"/>
            </a:pPr>
            <a:r>
              <a:rPr lang="ro-RO" sz="2400" kern="0" dirty="0">
                <a:solidFill>
                  <a:srgbClr val="4472C4">
                    <a:lumMod val="75000"/>
                  </a:srgbClr>
                </a:solidFill>
                <a:highlight>
                  <a:srgbClr val="00FFFF"/>
                </a:highlight>
                <a:latin typeface="Trebuchet MS" panose="020B0603020202020204" pitchFamily="34" charset="0"/>
              </a:rPr>
              <a:t>Meta </a:t>
            </a:r>
            <a:r>
              <a:rPr lang="ro-RO" sz="2400" kern="0" dirty="0" err="1">
                <a:solidFill>
                  <a:srgbClr val="4472C4">
                    <a:lumMod val="75000"/>
                  </a:srgbClr>
                </a:solidFill>
                <a:highlight>
                  <a:srgbClr val="00FFFF"/>
                </a:highlight>
                <a:latin typeface="Trebuchet MS" panose="020B0603020202020204" pitchFamily="34" charset="0"/>
              </a:rPr>
              <a:t>Ads</a:t>
            </a:r>
            <a:r>
              <a:rPr lang="ro-RO" sz="2400" kern="0" dirty="0">
                <a:solidFill>
                  <a:srgbClr val="4472C4">
                    <a:lumMod val="75000"/>
                  </a:srgbClr>
                </a:solidFill>
                <a:highlight>
                  <a:srgbClr val="00FFFF"/>
                </a:highlight>
                <a:latin typeface="Trebuchet MS" panose="020B0603020202020204" pitchFamily="34" charset="0"/>
              </a:rPr>
              <a:t> </a:t>
            </a:r>
            <a:r>
              <a:rPr lang="ro-RO" sz="2400" kern="0" dirty="0">
                <a:solidFill>
                  <a:srgbClr val="4472C4">
                    <a:lumMod val="75000"/>
                  </a:srgbClr>
                </a:solidFill>
                <a:latin typeface="Trebuchet MS" panose="020B0603020202020204" pitchFamily="34" charset="0"/>
              </a:rPr>
              <a:t>(Facebook și </a:t>
            </a:r>
            <a:r>
              <a:rPr lang="ro-RO" sz="2400" kern="0" dirty="0" err="1">
                <a:solidFill>
                  <a:srgbClr val="4472C4">
                    <a:lumMod val="75000"/>
                  </a:srgbClr>
                </a:solidFill>
                <a:latin typeface="Trebuchet MS" panose="020B0603020202020204" pitchFamily="34" charset="0"/>
              </a:rPr>
              <a:t>Instagram</a:t>
            </a:r>
            <a:r>
              <a:rPr lang="ro-RO" sz="2400" kern="0" dirty="0">
                <a:solidFill>
                  <a:srgbClr val="4472C4">
                    <a:lumMod val="75000"/>
                  </a:srgbClr>
                </a:solidFill>
                <a:latin typeface="Trebuchet MS" panose="020B0603020202020204" pitchFamily="34" charset="0"/>
              </a:rPr>
              <a:t>): 104.881 de vizualizări cu acoperire în toată țara, </a:t>
            </a:r>
            <a:r>
              <a:rPr lang="en-US" sz="2400" kern="0" dirty="0">
                <a:solidFill>
                  <a:srgbClr val="4472C4">
                    <a:lumMod val="75000"/>
                  </a:srgbClr>
                </a:solidFill>
                <a:latin typeface="Trebuchet MS" panose="020B0603020202020204" pitchFamily="34" charset="0"/>
              </a:rPr>
              <a:t>reach (</a:t>
            </a:r>
            <a:r>
              <a:rPr lang="en-US" sz="2400" kern="0" dirty="0" err="1">
                <a:solidFill>
                  <a:srgbClr val="4472C4">
                    <a:lumMod val="75000"/>
                  </a:srgbClr>
                </a:solidFill>
                <a:latin typeface="Trebuchet MS" panose="020B0603020202020204" pitchFamily="34" charset="0"/>
              </a:rPr>
              <a:t>utilizatori</a:t>
            </a:r>
            <a:r>
              <a:rPr lang="en-US" sz="2400" kern="0" dirty="0">
                <a:solidFill>
                  <a:srgbClr val="4472C4">
                    <a:lumMod val="75000"/>
                  </a:srgbClr>
                </a:solidFill>
                <a:latin typeface="Trebuchet MS" panose="020B0603020202020204" pitchFamily="34" charset="0"/>
              </a:rPr>
              <a:t> care au </a:t>
            </a:r>
            <a:r>
              <a:rPr lang="en-US" sz="2400" kern="0" dirty="0" err="1">
                <a:solidFill>
                  <a:srgbClr val="4472C4">
                    <a:lumMod val="75000"/>
                  </a:srgbClr>
                </a:solidFill>
                <a:latin typeface="Trebuchet MS" panose="020B0603020202020204" pitchFamily="34" charset="0"/>
              </a:rPr>
              <a:t>fost</a:t>
            </a:r>
            <a:r>
              <a:rPr lang="en-US" sz="2400" kern="0" dirty="0">
                <a:solidFill>
                  <a:srgbClr val="4472C4">
                    <a:lumMod val="75000"/>
                  </a:srgbClr>
                </a:solidFill>
                <a:latin typeface="Trebuchet MS" panose="020B0603020202020204" pitchFamily="34" charset="0"/>
              </a:rPr>
              <a:t> </a:t>
            </a:r>
            <a:r>
              <a:rPr lang="en-US" sz="2400" kern="0" dirty="0" err="1">
                <a:solidFill>
                  <a:srgbClr val="4472C4">
                    <a:lumMod val="75000"/>
                  </a:srgbClr>
                </a:solidFill>
                <a:latin typeface="Trebuchet MS" panose="020B0603020202020204" pitchFamily="34" charset="0"/>
              </a:rPr>
              <a:t>expuși</a:t>
            </a:r>
            <a:r>
              <a:rPr lang="en-US" sz="2400" kern="0" dirty="0">
                <a:solidFill>
                  <a:srgbClr val="4472C4">
                    <a:lumMod val="75000"/>
                  </a:srgbClr>
                </a:solidFill>
                <a:latin typeface="Trebuchet MS" panose="020B0603020202020204" pitchFamily="34" charset="0"/>
              </a:rPr>
              <a:t> la </a:t>
            </a:r>
            <a:r>
              <a:rPr lang="en-US" sz="2400" kern="0" dirty="0" err="1">
                <a:solidFill>
                  <a:srgbClr val="4472C4">
                    <a:lumMod val="75000"/>
                  </a:srgbClr>
                </a:solidFill>
                <a:latin typeface="Trebuchet MS" panose="020B0603020202020204" pitchFamily="34" charset="0"/>
              </a:rPr>
              <a:t>reclame</a:t>
            </a:r>
            <a:r>
              <a:rPr lang="en-US" sz="2400" kern="0" dirty="0">
                <a:solidFill>
                  <a:srgbClr val="4472C4">
                    <a:lumMod val="75000"/>
                  </a:srgbClr>
                </a:solidFill>
                <a:latin typeface="Trebuchet MS" panose="020B0603020202020204" pitchFamily="34" charset="0"/>
              </a:rPr>
              <a:t>): 43.186; click-</a:t>
            </a:r>
            <a:r>
              <a:rPr lang="en-US" sz="2400" kern="0" dirty="0" err="1">
                <a:solidFill>
                  <a:srgbClr val="4472C4">
                    <a:lumMod val="75000"/>
                  </a:srgbClr>
                </a:solidFill>
                <a:latin typeface="Trebuchet MS" panose="020B0603020202020204" pitchFamily="34" charset="0"/>
              </a:rPr>
              <a:t>uri</a:t>
            </a:r>
            <a:r>
              <a:rPr lang="en-US" sz="2400" kern="0" dirty="0">
                <a:solidFill>
                  <a:srgbClr val="4472C4">
                    <a:lumMod val="75000"/>
                  </a:srgbClr>
                </a:solidFill>
                <a:latin typeface="Trebuchet MS" panose="020B0603020202020204" pitchFamily="34" charset="0"/>
              </a:rPr>
              <a:t> pe </a:t>
            </a:r>
            <a:r>
              <a:rPr lang="en-US" sz="2400" kern="0" dirty="0" err="1">
                <a:solidFill>
                  <a:srgbClr val="4472C4">
                    <a:lumMod val="75000"/>
                  </a:srgbClr>
                </a:solidFill>
                <a:latin typeface="Trebuchet MS" panose="020B0603020202020204" pitchFamily="34" charset="0"/>
              </a:rPr>
              <a:t>reclamă</a:t>
            </a:r>
            <a:r>
              <a:rPr lang="en-US" sz="2400" kern="0" dirty="0">
                <a:solidFill>
                  <a:srgbClr val="4472C4">
                    <a:lumMod val="75000"/>
                  </a:srgbClr>
                </a:solidFill>
                <a:latin typeface="Trebuchet MS" panose="020B0603020202020204" pitchFamily="34" charset="0"/>
              </a:rPr>
              <a:t>: 13.678; click-</a:t>
            </a:r>
            <a:r>
              <a:rPr lang="en-US" sz="2400" kern="0" dirty="0" err="1">
                <a:solidFill>
                  <a:srgbClr val="4472C4">
                    <a:lumMod val="75000"/>
                  </a:srgbClr>
                </a:solidFill>
                <a:latin typeface="Trebuchet MS" panose="020B0603020202020204" pitchFamily="34" charset="0"/>
              </a:rPr>
              <a:t>uri</a:t>
            </a:r>
            <a:r>
              <a:rPr lang="en-US" sz="2400" kern="0" dirty="0">
                <a:solidFill>
                  <a:srgbClr val="4472C4">
                    <a:lumMod val="75000"/>
                  </a:srgbClr>
                </a:solidFill>
                <a:latin typeface="Trebuchet MS" panose="020B0603020202020204" pitchFamily="34" charset="0"/>
              </a:rPr>
              <a:t> pe link website: 3.188; page engagement: 8.973;</a:t>
            </a:r>
          </a:p>
        </p:txBody>
      </p:sp>
      <p:sp>
        <p:nvSpPr>
          <p:cNvPr id="4" name="TextBox 3">
            <a:extLst>
              <a:ext uri="{FF2B5EF4-FFF2-40B4-BE49-F238E27FC236}">
                <a16:creationId xmlns:a16="http://schemas.microsoft.com/office/drawing/2014/main" id="{D35D1C34-08DB-8F5B-6DC3-EF71E63AF563}"/>
              </a:ext>
            </a:extLst>
          </p:cNvPr>
          <p:cNvSpPr txBox="1"/>
          <p:nvPr/>
        </p:nvSpPr>
        <p:spPr>
          <a:xfrm>
            <a:off x="2358215" y="6245860"/>
            <a:ext cx="15302546" cy="2308324"/>
          </a:xfrm>
          <a:prstGeom prst="rect">
            <a:avLst/>
          </a:prstGeom>
          <a:noFill/>
        </p:spPr>
        <p:txBody>
          <a:bodyPr wrap="square">
            <a:spAutoFit/>
          </a:bodyPr>
          <a:lstStyle/>
          <a:p>
            <a:pPr marL="342900" lvl="0" indent="-342900" algn="just">
              <a:buFont typeface="Wingdings" panose="05000000000000000000" pitchFamily="2" charset="2"/>
              <a:buChar char="Ø"/>
            </a:pPr>
            <a:r>
              <a:rPr lang="ro-RO" sz="2400" kern="0" dirty="0">
                <a:solidFill>
                  <a:srgbClr val="4472C4">
                    <a:lumMod val="75000"/>
                  </a:srgbClr>
                </a:solidFill>
                <a:highlight>
                  <a:srgbClr val="00FFFF"/>
                </a:highlight>
                <a:latin typeface="Trebuchet MS" panose="020B0603020202020204" pitchFamily="34" charset="0"/>
              </a:rPr>
              <a:t>Google </a:t>
            </a:r>
            <a:r>
              <a:rPr lang="ro-RO" sz="2400" kern="0" dirty="0" err="1">
                <a:solidFill>
                  <a:srgbClr val="4472C4">
                    <a:lumMod val="75000"/>
                  </a:srgbClr>
                </a:solidFill>
                <a:highlight>
                  <a:srgbClr val="00FFFF"/>
                </a:highlight>
                <a:latin typeface="Trebuchet MS" panose="020B0603020202020204" pitchFamily="34" charset="0"/>
              </a:rPr>
              <a:t>Ads</a:t>
            </a:r>
            <a:r>
              <a:rPr lang="ro-RO" sz="2400" kern="0" dirty="0">
                <a:solidFill>
                  <a:srgbClr val="4472C4">
                    <a:lumMod val="75000"/>
                  </a:srgbClr>
                </a:solidFill>
                <a:latin typeface="Trebuchet MS" panose="020B0603020202020204" pitchFamily="34" charset="0"/>
              </a:rPr>
              <a:t>: 280.824 de vizualizări cu acoperire în toată țara, 6.488 click-uri;</a:t>
            </a:r>
            <a:endParaRPr lang="en-US" sz="2400" kern="0" dirty="0">
              <a:solidFill>
                <a:srgbClr val="4472C4">
                  <a:lumMod val="75000"/>
                </a:srgbClr>
              </a:solidFill>
              <a:latin typeface="Trebuchet MS" panose="020B0603020202020204" pitchFamily="34" charset="0"/>
            </a:endParaRPr>
          </a:p>
          <a:p>
            <a:pPr marL="342900" lvl="0" indent="-342900" algn="just">
              <a:buFont typeface="Wingdings" panose="05000000000000000000" pitchFamily="2" charset="2"/>
              <a:buChar char="Ø"/>
            </a:pPr>
            <a:r>
              <a:rPr lang="ro-RO" sz="2400" kern="0" dirty="0">
                <a:solidFill>
                  <a:srgbClr val="4472C4">
                    <a:lumMod val="75000"/>
                  </a:srgbClr>
                </a:solidFill>
                <a:highlight>
                  <a:srgbClr val="00FFFF"/>
                </a:highlight>
                <a:latin typeface="Trebuchet MS" panose="020B0603020202020204" pitchFamily="34" charset="0"/>
              </a:rPr>
              <a:t>Postări Meta </a:t>
            </a:r>
            <a:r>
              <a:rPr lang="ro-RO" sz="2400" kern="0" dirty="0">
                <a:solidFill>
                  <a:srgbClr val="4472C4">
                    <a:lumMod val="75000"/>
                  </a:srgbClr>
                </a:solidFill>
                <a:latin typeface="Trebuchet MS" panose="020B0603020202020204" pitchFamily="34" charset="0"/>
              </a:rPr>
              <a:t>(Facebook și </a:t>
            </a:r>
            <a:r>
              <a:rPr lang="ro-RO" sz="2400" kern="0" dirty="0" err="1">
                <a:solidFill>
                  <a:srgbClr val="4472C4">
                    <a:lumMod val="75000"/>
                  </a:srgbClr>
                </a:solidFill>
                <a:latin typeface="Trebuchet MS" panose="020B0603020202020204" pitchFamily="34" charset="0"/>
              </a:rPr>
              <a:t>Instagram</a:t>
            </a:r>
            <a:r>
              <a:rPr lang="ro-RO" sz="2400" kern="0" dirty="0">
                <a:solidFill>
                  <a:srgbClr val="4472C4">
                    <a:lumMod val="75000"/>
                  </a:srgbClr>
                </a:solidFill>
                <a:latin typeface="Trebuchet MS" panose="020B0603020202020204" pitchFamily="34" charset="0"/>
              </a:rPr>
              <a:t>) și </a:t>
            </a:r>
            <a:r>
              <a:rPr lang="ro-RO" sz="2400" kern="0" dirty="0" err="1">
                <a:solidFill>
                  <a:srgbClr val="4472C4">
                    <a:lumMod val="75000"/>
                  </a:srgbClr>
                </a:solidFill>
                <a:latin typeface="Trebuchet MS" panose="020B0603020202020204" pitchFamily="34" charset="0"/>
              </a:rPr>
              <a:t>LinkedIn</a:t>
            </a:r>
            <a:r>
              <a:rPr lang="ro-RO" sz="2400" kern="0" dirty="0">
                <a:solidFill>
                  <a:srgbClr val="4472C4">
                    <a:lumMod val="75000"/>
                  </a:srgbClr>
                </a:solidFill>
                <a:latin typeface="Trebuchet MS" panose="020B0603020202020204" pitchFamily="34" charset="0"/>
              </a:rPr>
              <a:t>: 39.033 de vizualizări (Meta Facebook organic: 24.931 de vizualizări,  Meta </a:t>
            </a:r>
            <a:r>
              <a:rPr lang="ro-RO" sz="2400" kern="0" dirty="0" err="1">
                <a:solidFill>
                  <a:srgbClr val="4472C4">
                    <a:lumMod val="75000"/>
                  </a:srgbClr>
                </a:solidFill>
                <a:latin typeface="Trebuchet MS" panose="020B0603020202020204" pitchFamily="34" charset="0"/>
              </a:rPr>
              <a:t>Instagram</a:t>
            </a:r>
            <a:r>
              <a:rPr lang="ro-RO" sz="2400" kern="0" dirty="0">
                <a:solidFill>
                  <a:srgbClr val="4472C4">
                    <a:lumMod val="75000"/>
                  </a:srgbClr>
                </a:solidFill>
                <a:latin typeface="Trebuchet MS" panose="020B0603020202020204" pitchFamily="34" charset="0"/>
              </a:rPr>
              <a:t> organic: 4.506, </a:t>
            </a:r>
            <a:r>
              <a:rPr lang="ro-RO" sz="2400" kern="0" dirty="0" err="1">
                <a:solidFill>
                  <a:srgbClr val="4472C4">
                    <a:lumMod val="75000"/>
                  </a:srgbClr>
                </a:solidFill>
                <a:latin typeface="Trebuchet MS" panose="020B0603020202020204" pitchFamily="34" charset="0"/>
              </a:rPr>
              <a:t>LinkedIn</a:t>
            </a:r>
            <a:r>
              <a:rPr lang="ro-RO" sz="2400" kern="0" dirty="0">
                <a:solidFill>
                  <a:srgbClr val="4472C4">
                    <a:lumMod val="75000"/>
                  </a:srgbClr>
                </a:solidFill>
                <a:latin typeface="Trebuchet MS" panose="020B0603020202020204" pitchFamily="34" charset="0"/>
              </a:rPr>
              <a:t> organic: 9.596),</a:t>
            </a:r>
            <a:endParaRPr lang="en-US" sz="2400" kern="0" dirty="0">
              <a:solidFill>
                <a:srgbClr val="4472C4">
                  <a:lumMod val="75000"/>
                </a:srgbClr>
              </a:solidFill>
              <a:latin typeface="Trebuchet MS" panose="020B0603020202020204" pitchFamily="34" charset="0"/>
            </a:endParaRPr>
          </a:p>
          <a:p>
            <a:pPr marL="1257300" lvl="2" indent="-342900" algn="just">
              <a:buFont typeface="Wingdings" panose="05000000000000000000" pitchFamily="2" charset="2"/>
              <a:buChar char="§"/>
            </a:pPr>
            <a:r>
              <a:rPr lang="en-US" sz="2400" kern="0" dirty="0">
                <a:solidFill>
                  <a:srgbClr val="4472C4">
                    <a:lumMod val="75000"/>
                  </a:srgbClr>
                </a:solidFill>
                <a:latin typeface="Trebuchet MS" panose="020B0603020202020204" pitchFamily="34" charset="0"/>
              </a:rPr>
              <a:t>Facebook: impact 15.466, </a:t>
            </a:r>
            <a:r>
              <a:rPr lang="en-US" sz="2400" kern="0" dirty="0" err="1">
                <a:solidFill>
                  <a:srgbClr val="4472C4">
                    <a:lumMod val="75000"/>
                  </a:srgbClr>
                </a:solidFill>
                <a:latin typeface="Trebuchet MS" panose="020B0603020202020204" pitchFamily="34" charset="0"/>
              </a:rPr>
              <a:t>reacții</a:t>
            </a:r>
            <a:r>
              <a:rPr lang="en-US" sz="2400" kern="0" dirty="0">
                <a:solidFill>
                  <a:srgbClr val="4472C4">
                    <a:lumMod val="75000"/>
                  </a:srgbClr>
                </a:solidFill>
                <a:latin typeface="Trebuchet MS" panose="020B0603020202020204" pitchFamily="34" charset="0"/>
              </a:rPr>
              <a:t>, </a:t>
            </a:r>
            <a:r>
              <a:rPr lang="en-US" sz="2400" kern="0" dirty="0" err="1">
                <a:solidFill>
                  <a:srgbClr val="4472C4">
                    <a:lumMod val="75000"/>
                  </a:srgbClr>
                </a:solidFill>
                <a:latin typeface="Trebuchet MS" panose="020B0603020202020204" pitchFamily="34" charset="0"/>
              </a:rPr>
              <a:t>comentarii</a:t>
            </a:r>
            <a:r>
              <a:rPr lang="en-US" sz="2400" kern="0" dirty="0">
                <a:solidFill>
                  <a:srgbClr val="4472C4">
                    <a:lumMod val="75000"/>
                  </a:srgbClr>
                </a:solidFill>
                <a:latin typeface="Trebuchet MS" panose="020B0603020202020204" pitchFamily="34" charset="0"/>
              </a:rPr>
              <a:t> </a:t>
            </a:r>
            <a:r>
              <a:rPr lang="en-US" sz="2400" kern="0" dirty="0" err="1">
                <a:solidFill>
                  <a:srgbClr val="4472C4">
                    <a:lumMod val="75000"/>
                  </a:srgbClr>
                </a:solidFill>
                <a:latin typeface="Trebuchet MS" panose="020B0603020202020204" pitchFamily="34" charset="0"/>
              </a:rPr>
              <a:t>și</a:t>
            </a:r>
            <a:r>
              <a:rPr lang="en-US" sz="2400" kern="0" dirty="0">
                <a:solidFill>
                  <a:srgbClr val="4472C4">
                    <a:lumMod val="75000"/>
                  </a:srgbClr>
                </a:solidFill>
                <a:latin typeface="Trebuchet MS" panose="020B0603020202020204" pitchFamily="34" charset="0"/>
              </a:rPr>
              <a:t> </a:t>
            </a:r>
            <a:r>
              <a:rPr lang="en-US" sz="2400" kern="0" dirty="0" err="1">
                <a:solidFill>
                  <a:srgbClr val="4472C4">
                    <a:lumMod val="75000"/>
                  </a:srgbClr>
                </a:solidFill>
                <a:latin typeface="Trebuchet MS" panose="020B0603020202020204" pitchFamily="34" charset="0"/>
              </a:rPr>
              <a:t>distribuiri</a:t>
            </a:r>
            <a:r>
              <a:rPr lang="en-US" sz="2400" kern="0" dirty="0">
                <a:solidFill>
                  <a:srgbClr val="4472C4">
                    <a:lumMod val="75000"/>
                  </a:srgbClr>
                </a:solidFill>
                <a:latin typeface="Trebuchet MS" panose="020B0603020202020204" pitchFamily="34" charset="0"/>
              </a:rPr>
              <a:t>: 187;</a:t>
            </a:r>
          </a:p>
          <a:p>
            <a:pPr marL="1257300" lvl="2" indent="-342900" algn="just">
              <a:buFont typeface="Wingdings" panose="05000000000000000000" pitchFamily="2" charset="2"/>
              <a:buChar char="§"/>
            </a:pPr>
            <a:r>
              <a:rPr lang="en-US" sz="2400" kern="0" dirty="0">
                <a:solidFill>
                  <a:srgbClr val="4472C4">
                    <a:lumMod val="75000"/>
                  </a:srgbClr>
                </a:solidFill>
                <a:latin typeface="Trebuchet MS" panose="020B0603020202020204" pitchFamily="34" charset="0"/>
              </a:rPr>
              <a:t>Instagram: impact 3.670; </a:t>
            </a:r>
            <a:r>
              <a:rPr lang="en-US" sz="2400" kern="0" dirty="0" err="1">
                <a:solidFill>
                  <a:srgbClr val="4472C4">
                    <a:lumMod val="75000"/>
                  </a:srgbClr>
                </a:solidFill>
                <a:latin typeface="Trebuchet MS" panose="020B0603020202020204" pitchFamily="34" charset="0"/>
              </a:rPr>
              <a:t>aprecieri</a:t>
            </a:r>
            <a:r>
              <a:rPr lang="en-US" sz="2400" kern="0" dirty="0">
                <a:solidFill>
                  <a:srgbClr val="4472C4">
                    <a:lumMod val="75000"/>
                  </a:srgbClr>
                </a:solidFill>
                <a:latin typeface="Trebuchet MS" panose="020B0603020202020204" pitchFamily="34" charset="0"/>
              </a:rPr>
              <a:t> 73;</a:t>
            </a:r>
          </a:p>
          <a:p>
            <a:pPr marL="1257300" lvl="2" indent="-342900" algn="just">
              <a:buFont typeface="Wingdings" panose="05000000000000000000" pitchFamily="2" charset="2"/>
              <a:buChar char="§"/>
            </a:pPr>
            <a:r>
              <a:rPr lang="en-US" sz="2400" kern="0" dirty="0" err="1">
                <a:solidFill>
                  <a:srgbClr val="4472C4">
                    <a:lumMod val="75000"/>
                  </a:srgbClr>
                </a:solidFill>
                <a:latin typeface="Trebuchet MS" panose="020B0603020202020204" pitchFamily="34" charset="0"/>
              </a:rPr>
              <a:t>Linkedin</a:t>
            </a:r>
            <a:r>
              <a:rPr lang="en-US" sz="2400" kern="0" dirty="0">
                <a:solidFill>
                  <a:srgbClr val="4472C4">
                    <a:lumMod val="75000"/>
                  </a:srgbClr>
                </a:solidFill>
                <a:latin typeface="Trebuchet MS" panose="020B0603020202020204" pitchFamily="34" charset="0"/>
              </a:rPr>
              <a:t>: click-</a:t>
            </a:r>
            <a:r>
              <a:rPr lang="en-US" sz="2400" kern="0" dirty="0" err="1">
                <a:solidFill>
                  <a:srgbClr val="4472C4">
                    <a:lumMod val="75000"/>
                  </a:srgbClr>
                </a:solidFill>
                <a:latin typeface="Trebuchet MS" panose="020B0603020202020204" pitchFamily="34" charset="0"/>
              </a:rPr>
              <a:t>uri</a:t>
            </a:r>
            <a:r>
              <a:rPr lang="en-US" sz="2400" kern="0" dirty="0">
                <a:solidFill>
                  <a:srgbClr val="4472C4">
                    <a:lumMod val="75000"/>
                  </a:srgbClr>
                </a:solidFill>
                <a:latin typeface="Trebuchet MS" panose="020B0603020202020204" pitchFamily="34" charset="0"/>
              </a:rPr>
              <a:t> 363; </a:t>
            </a:r>
            <a:r>
              <a:rPr lang="en-US" sz="2400" kern="0" dirty="0" err="1">
                <a:solidFill>
                  <a:srgbClr val="4472C4">
                    <a:lumMod val="75000"/>
                  </a:srgbClr>
                </a:solidFill>
                <a:latin typeface="Trebuchet MS" panose="020B0603020202020204" pitchFamily="34" charset="0"/>
              </a:rPr>
              <a:t>aprecieri</a:t>
            </a:r>
            <a:r>
              <a:rPr lang="en-US" sz="2400" kern="0" dirty="0">
                <a:solidFill>
                  <a:srgbClr val="4472C4">
                    <a:lumMod val="75000"/>
                  </a:srgbClr>
                </a:solidFill>
                <a:latin typeface="Trebuchet MS" panose="020B0603020202020204" pitchFamily="34" charset="0"/>
              </a:rPr>
              <a:t>: 130. </a:t>
            </a:r>
          </a:p>
        </p:txBody>
      </p:sp>
    </p:spTree>
    <p:extLst>
      <p:ext uri="{BB962C8B-B14F-4D97-AF65-F5344CB8AC3E}">
        <p14:creationId xmlns:p14="http://schemas.microsoft.com/office/powerpoint/2010/main" val="25052700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605AF1-FB43-41E9-DAD6-3B5A8FD00740}"/>
            </a:ext>
          </a:extLst>
        </p:cNvPr>
        <p:cNvGrpSpPr/>
        <p:nvPr/>
      </p:nvGrpSpPr>
      <p:grpSpPr>
        <a:xfrm>
          <a:off x="0" y="0"/>
          <a:ext cx="0" cy="0"/>
          <a:chOff x="0" y="0"/>
          <a:chExt cx="0" cy="0"/>
        </a:xfrm>
      </p:grpSpPr>
      <p:grpSp>
        <p:nvGrpSpPr>
          <p:cNvPr id="42" name="Group 11">
            <a:extLst>
              <a:ext uri="{FF2B5EF4-FFF2-40B4-BE49-F238E27FC236}">
                <a16:creationId xmlns:a16="http://schemas.microsoft.com/office/drawing/2014/main" id="{5F639B0E-EA7D-B840-173D-27443CAE0583}"/>
              </a:ext>
            </a:extLst>
          </p:cNvPr>
          <p:cNvGrpSpPr/>
          <p:nvPr/>
        </p:nvGrpSpPr>
        <p:grpSpPr>
          <a:xfrm>
            <a:off x="-1027335" y="2650940"/>
            <a:ext cx="7812231" cy="1209364"/>
            <a:chOff x="0" y="0"/>
            <a:chExt cx="2625256" cy="406400"/>
          </a:xfrm>
        </p:grpSpPr>
        <p:sp>
          <p:nvSpPr>
            <p:cNvPr id="43" name="Freeform 12">
              <a:extLst>
                <a:ext uri="{FF2B5EF4-FFF2-40B4-BE49-F238E27FC236}">
                  <a16:creationId xmlns:a16="http://schemas.microsoft.com/office/drawing/2014/main" id="{8582AE6F-3A5C-2CA5-89FD-3B4EB92452C2}"/>
                </a:ext>
              </a:extLst>
            </p:cNvPr>
            <p:cNvSpPr/>
            <p:nvPr/>
          </p:nvSpPr>
          <p:spPr>
            <a:xfrm>
              <a:off x="0" y="0"/>
              <a:ext cx="2625256" cy="406400"/>
            </a:xfrm>
            <a:custGeom>
              <a:avLst/>
              <a:gdLst/>
              <a:ahLst/>
              <a:cxnLst/>
              <a:rect l="l" t="t" r="r" b="b"/>
              <a:pathLst>
                <a:path w="2625256" h="406400">
                  <a:moveTo>
                    <a:pt x="2422056" y="0"/>
                  </a:moveTo>
                  <a:cubicBezTo>
                    <a:pt x="2534280" y="0"/>
                    <a:pt x="2625256" y="90976"/>
                    <a:pt x="2625256" y="203200"/>
                  </a:cubicBezTo>
                  <a:cubicBezTo>
                    <a:pt x="2625256" y="315424"/>
                    <a:pt x="2534280" y="406400"/>
                    <a:pt x="2422056" y="406400"/>
                  </a:cubicBezTo>
                  <a:lnTo>
                    <a:pt x="203200" y="406400"/>
                  </a:lnTo>
                  <a:cubicBezTo>
                    <a:pt x="90976" y="406400"/>
                    <a:pt x="0" y="315424"/>
                    <a:pt x="0" y="203200"/>
                  </a:cubicBezTo>
                  <a:cubicBezTo>
                    <a:pt x="0" y="90976"/>
                    <a:pt x="90976" y="0"/>
                    <a:pt x="203200" y="0"/>
                  </a:cubicBezTo>
                  <a:close/>
                </a:path>
              </a:pathLst>
            </a:custGeom>
            <a:solidFill>
              <a:srgbClr val="293E6B"/>
            </a:solidFill>
            <a:ln w="104775" cap="sq">
              <a:solidFill>
                <a:srgbClr val="3B599B"/>
              </a:solidFill>
              <a:prstDash val="solid"/>
              <a:miter/>
            </a:ln>
          </p:spPr>
          <p:txBody>
            <a:bodyPr/>
            <a:lstStyle/>
            <a:p>
              <a:endParaRPr lang="en-US">
                <a:latin typeface="Trebuchet MS" panose="020B0703020202090204" pitchFamily="34" charset="0"/>
              </a:endParaRPr>
            </a:p>
          </p:txBody>
        </p:sp>
        <p:sp>
          <p:nvSpPr>
            <p:cNvPr id="44" name="TextBox 13">
              <a:extLst>
                <a:ext uri="{FF2B5EF4-FFF2-40B4-BE49-F238E27FC236}">
                  <a16:creationId xmlns:a16="http://schemas.microsoft.com/office/drawing/2014/main" id="{3C38596A-CF33-1ED0-6320-A95BD102F518}"/>
                </a:ext>
              </a:extLst>
            </p:cNvPr>
            <p:cNvSpPr txBox="1"/>
            <p:nvPr/>
          </p:nvSpPr>
          <p:spPr>
            <a:xfrm>
              <a:off x="0" y="-38100"/>
              <a:ext cx="2625256" cy="444500"/>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sp>
        <p:nvSpPr>
          <p:cNvPr id="50" name="TextBox 19">
            <a:extLst>
              <a:ext uri="{FF2B5EF4-FFF2-40B4-BE49-F238E27FC236}">
                <a16:creationId xmlns:a16="http://schemas.microsoft.com/office/drawing/2014/main" id="{C2430963-137A-817A-5188-3522E6D51C0F}"/>
              </a:ext>
            </a:extLst>
          </p:cNvPr>
          <p:cNvSpPr txBox="1"/>
          <p:nvPr/>
        </p:nvSpPr>
        <p:spPr>
          <a:xfrm>
            <a:off x="-6247276" y="9649295"/>
            <a:ext cx="8590251" cy="1182809"/>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nvGrpSpPr>
          <p:cNvPr id="54" name="Group 23">
            <a:extLst>
              <a:ext uri="{FF2B5EF4-FFF2-40B4-BE49-F238E27FC236}">
                <a16:creationId xmlns:a16="http://schemas.microsoft.com/office/drawing/2014/main" id="{E8FE1B18-95BA-99DC-1FE9-F9BCFC7D1F85}"/>
              </a:ext>
            </a:extLst>
          </p:cNvPr>
          <p:cNvGrpSpPr/>
          <p:nvPr/>
        </p:nvGrpSpPr>
        <p:grpSpPr>
          <a:xfrm>
            <a:off x="1028700" y="5381253"/>
            <a:ext cx="1006599" cy="1006599"/>
            <a:chOff x="0" y="0"/>
            <a:chExt cx="812800" cy="812800"/>
          </a:xfrm>
        </p:grpSpPr>
        <p:sp>
          <p:nvSpPr>
            <p:cNvPr id="55" name="Freeform 24">
              <a:extLst>
                <a:ext uri="{FF2B5EF4-FFF2-40B4-BE49-F238E27FC236}">
                  <a16:creationId xmlns:a16="http://schemas.microsoft.com/office/drawing/2014/main" id="{E822DEEE-B3E0-B038-A4F6-1451CF63BFD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599B"/>
            </a:solidFill>
          </p:spPr>
          <p:txBody>
            <a:bodyPr/>
            <a:lstStyle/>
            <a:p>
              <a:endParaRPr lang="en-US">
                <a:latin typeface="Trebuchet MS" panose="020B0703020202090204" pitchFamily="34" charset="0"/>
              </a:endParaRPr>
            </a:p>
          </p:txBody>
        </p:sp>
        <p:sp>
          <p:nvSpPr>
            <p:cNvPr id="56" name="TextBox 25">
              <a:extLst>
                <a:ext uri="{FF2B5EF4-FFF2-40B4-BE49-F238E27FC236}">
                  <a16:creationId xmlns:a16="http://schemas.microsoft.com/office/drawing/2014/main" id="{390DA4EE-3D7D-7E8F-8DC5-3F7BC8536F83}"/>
                </a:ext>
              </a:extLst>
            </p:cNvPr>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grpSp>
        <p:nvGrpSpPr>
          <p:cNvPr id="57" name="Group 26">
            <a:extLst>
              <a:ext uri="{FF2B5EF4-FFF2-40B4-BE49-F238E27FC236}">
                <a16:creationId xmlns:a16="http://schemas.microsoft.com/office/drawing/2014/main" id="{77EA52E0-C3B3-16E0-B889-32338A6D396E}"/>
              </a:ext>
            </a:extLst>
          </p:cNvPr>
          <p:cNvGrpSpPr/>
          <p:nvPr/>
        </p:nvGrpSpPr>
        <p:grpSpPr>
          <a:xfrm>
            <a:off x="1028700" y="6664077"/>
            <a:ext cx="1006599" cy="1006599"/>
            <a:chOff x="0" y="0"/>
            <a:chExt cx="812800" cy="812800"/>
          </a:xfrm>
        </p:grpSpPr>
        <p:sp>
          <p:nvSpPr>
            <p:cNvPr id="58" name="Freeform 27">
              <a:extLst>
                <a:ext uri="{FF2B5EF4-FFF2-40B4-BE49-F238E27FC236}">
                  <a16:creationId xmlns:a16="http://schemas.microsoft.com/office/drawing/2014/main" id="{31DB7E46-3383-D801-2F78-641EFD4E22A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599B"/>
            </a:solidFill>
          </p:spPr>
          <p:txBody>
            <a:bodyPr/>
            <a:lstStyle/>
            <a:p>
              <a:endParaRPr lang="en-US">
                <a:latin typeface="Trebuchet MS" panose="020B0703020202090204" pitchFamily="34" charset="0"/>
              </a:endParaRPr>
            </a:p>
          </p:txBody>
        </p:sp>
        <p:sp>
          <p:nvSpPr>
            <p:cNvPr id="59" name="TextBox 28">
              <a:extLst>
                <a:ext uri="{FF2B5EF4-FFF2-40B4-BE49-F238E27FC236}">
                  <a16:creationId xmlns:a16="http://schemas.microsoft.com/office/drawing/2014/main" id="{2B381BD6-C65C-391E-E736-97E10363F62E}"/>
                </a:ext>
              </a:extLst>
            </p:cNvPr>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grpSp>
        <p:nvGrpSpPr>
          <p:cNvPr id="60" name="Group 29">
            <a:extLst>
              <a:ext uri="{FF2B5EF4-FFF2-40B4-BE49-F238E27FC236}">
                <a16:creationId xmlns:a16="http://schemas.microsoft.com/office/drawing/2014/main" id="{6EA2A7E2-3B44-E9EE-1B38-7EFD549626AA}"/>
              </a:ext>
            </a:extLst>
          </p:cNvPr>
          <p:cNvGrpSpPr/>
          <p:nvPr/>
        </p:nvGrpSpPr>
        <p:grpSpPr>
          <a:xfrm>
            <a:off x="1028700" y="7946901"/>
            <a:ext cx="1006599" cy="1006599"/>
            <a:chOff x="0" y="0"/>
            <a:chExt cx="812800" cy="812800"/>
          </a:xfrm>
        </p:grpSpPr>
        <p:sp>
          <p:nvSpPr>
            <p:cNvPr id="61" name="Freeform 30">
              <a:extLst>
                <a:ext uri="{FF2B5EF4-FFF2-40B4-BE49-F238E27FC236}">
                  <a16:creationId xmlns:a16="http://schemas.microsoft.com/office/drawing/2014/main" id="{7F73E4C0-F716-15EA-0E28-CE3E54B68CD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599B"/>
            </a:solidFill>
          </p:spPr>
          <p:txBody>
            <a:bodyPr/>
            <a:lstStyle/>
            <a:p>
              <a:endParaRPr lang="en-US">
                <a:latin typeface="Trebuchet MS" panose="020B0703020202090204" pitchFamily="34" charset="0"/>
              </a:endParaRPr>
            </a:p>
          </p:txBody>
        </p:sp>
        <p:sp>
          <p:nvSpPr>
            <p:cNvPr id="62" name="TextBox 31">
              <a:extLst>
                <a:ext uri="{FF2B5EF4-FFF2-40B4-BE49-F238E27FC236}">
                  <a16:creationId xmlns:a16="http://schemas.microsoft.com/office/drawing/2014/main" id="{C5FB4043-3097-50D8-7D06-0285E2C27E2D}"/>
                </a:ext>
              </a:extLst>
            </p:cNvPr>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grpSp>
        <p:nvGrpSpPr>
          <p:cNvPr id="6" name="Group 5">
            <a:extLst>
              <a:ext uri="{FF2B5EF4-FFF2-40B4-BE49-F238E27FC236}">
                <a16:creationId xmlns:a16="http://schemas.microsoft.com/office/drawing/2014/main" id="{14860020-4D8A-48F7-E8C7-560070BC4A0D}"/>
              </a:ext>
            </a:extLst>
          </p:cNvPr>
          <p:cNvGrpSpPr/>
          <p:nvPr/>
        </p:nvGrpSpPr>
        <p:grpSpPr>
          <a:xfrm>
            <a:off x="1028700" y="4088904"/>
            <a:ext cx="1006599" cy="1016124"/>
            <a:chOff x="1028700" y="4088904"/>
            <a:chExt cx="1006599" cy="1016124"/>
          </a:xfrm>
        </p:grpSpPr>
        <p:grpSp>
          <p:nvGrpSpPr>
            <p:cNvPr id="51" name="Group 20">
              <a:extLst>
                <a:ext uri="{FF2B5EF4-FFF2-40B4-BE49-F238E27FC236}">
                  <a16:creationId xmlns:a16="http://schemas.microsoft.com/office/drawing/2014/main" id="{C2013D85-0D6D-1767-C172-1ACED9A9CE1D}"/>
                </a:ext>
              </a:extLst>
            </p:cNvPr>
            <p:cNvGrpSpPr/>
            <p:nvPr/>
          </p:nvGrpSpPr>
          <p:grpSpPr>
            <a:xfrm>
              <a:off x="1028700" y="4098429"/>
              <a:ext cx="1006599" cy="1006599"/>
              <a:chOff x="0" y="0"/>
              <a:chExt cx="812800" cy="812800"/>
            </a:xfrm>
          </p:grpSpPr>
          <p:sp>
            <p:nvSpPr>
              <p:cNvPr id="52" name="Freeform 21">
                <a:extLst>
                  <a:ext uri="{FF2B5EF4-FFF2-40B4-BE49-F238E27FC236}">
                    <a16:creationId xmlns:a16="http://schemas.microsoft.com/office/drawing/2014/main" id="{23AA2CD8-6107-D601-49E9-EDBA89D58BF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599B"/>
              </a:solidFill>
            </p:spPr>
            <p:txBody>
              <a:bodyPr/>
              <a:lstStyle/>
              <a:p>
                <a:endParaRPr lang="en-US">
                  <a:latin typeface="Trebuchet MS" panose="020B0703020202090204" pitchFamily="34" charset="0"/>
                </a:endParaRPr>
              </a:p>
            </p:txBody>
          </p:sp>
          <p:sp>
            <p:nvSpPr>
              <p:cNvPr id="53" name="TextBox 22">
                <a:extLst>
                  <a:ext uri="{FF2B5EF4-FFF2-40B4-BE49-F238E27FC236}">
                    <a16:creationId xmlns:a16="http://schemas.microsoft.com/office/drawing/2014/main" id="{873A660E-2CF4-7FDC-60D3-8532E5202DFB}"/>
                  </a:ext>
                </a:extLst>
              </p:cNvPr>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sp>
          <p:nvSpPr>
            <p:cNvPr id="63" name="Freeform 35">
              <a:extLst>
                <a:ext uri="{FF2B5EF4-FFF2-40B4-BE49-F238E27FC236}">
                  <a16:creationId xmlns:a16="http://schemas.microsoft.com/office/drawing/2014/main" id="{2C090A75-944A-1A77-31CC-38D370FB8757}"/>
                </a:ext>
              </a:extLst>
            </p:cNvPr>
            <p:cNvSpPr/>
            <p:nvPr/>
          </p:nvSpPr>
          <p:spPr>
            <a:xfrm>
              <a:off x="1174654" y="4088904"/>
              <a:ext cx="809941" cy="874431"/>
            </a:xfrm>
            <a:custGeom>
              <a:avLst/>
              <a:gdLst/>
              <a:ahLst/>
              <a:cxnLst/>
              <a:rect l="l" t="t" r="r" b="b"/>
              <a:pathLst>
                <a:path w="809941" h="874431">
                  <a:moveTo>
                    <a:pt x="0" y="0"/>
                  </a:moveTo>
                  <a:lnTo>
                    <a:pt x="809941" y="0"/>
                  </a:lnTo>
                  <a:lnTo>
                    <a:pt x="809941" y="874430"/>
                  </a:lnTo>
                  <a:lnTo>
                    <a:pt x="0" y="8744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Trebuchet MS" panose="020B0703020202090204" pitchFamily="34" charset="0"/>
              </a:endParaRPr>
            </a:p>
          </p:txBody>
        </p:sp>
      </p:grpSp>
      <p:sp>
        <p:nvSpPr>
          <p:cNvPr id="64" name="TextBox 36">
            <a:extLst>
              <a:ext uri="{FF2B5EF4-FFF2-40B4-BE49-F238E27FC236}">
                <a16:creationId xmlns:a16="http://schemas.microsoft.com/office/drawing/2014/main" id="{8FA9F66E-18F5-E267-C87B-56ECF1FA98C7}"/>
              </a:ext>
            </a:extLst>
          </p:cNvPr>
          <p:cNvSpPr txBox="1"/>
          <p:nvPr/>
        </p:nvSpPr>
        <p:spPr>
          <a:xfrm>
            <a:off x="1028700" y="2980985"/>
            <a:ext cx="5468978" cy="589905"/>
          </a:xfrm>
          <a:prstGeom prst="rect">
            <a:avLst/>
          </a:prstGeom>
        </p:spPr>
        <p:txBody>
          <a:bodyPr lIns="0" tIns="0" rIns="0" bIns="0" rtlCol="0" anchor="t">
            <a:spAutoFit/>
          </a:bodyPr>
          <a:lstStyle/>
          <a:p>
            <a:pPr algn="l">
              <a:lnSpc>
                <a:spcPts val="4599"/>
              </a:lnSpc>
            </a:pPr>
            <a:r>
              <a:rPr lang="ro-RO" sz="3999" b="1" dirty="0">
                <a:solidFill>
                  <a:srgbClr val="FFFFFF"/>
                </a:solidFill>
                <a:latin typeface="Trebuchet MS" panose="020B0703020202090204" pitchFamily="34" charset="0"/>
                <a:ea typeface="Montserrat Bold"/>
                <a:cs typeface="Montserrat Bold"/>
                <a:sym typeface="Montserrat Bold"/>
              </a:rPr>
              <a:t>REZULTATE:</a:t>
            </a:r>
            <a:endParaRPr lang="en-US" sz="3999" b="1" dirty="0">
              <a:solidFill>
                <a:srgbClr val="FFFFFF"/>
              </a:solidFill>
              <a:latin typeface="Trebuchet MS" panose="020B0703020202090204" pitchFamily="34" charset="0"/>
              <a:ea typeface="Montserrat Bold"/>
              <a:cs typeface="Montserrat Bold"/>
              <a:sym typeface="Montserrat Bold"/>
            </a:endParaRPr>
          </a:p>
        </p:txBody>
      </p:sp>
      <p:sp>
        <p:nvSpPr>
          <p:cNvPr id="73" name="Freeform 47">
            <a:extLst>
              <a:ext uri="{FF2B5EF4-FFF2-40B4-BE49-F238E27FC236}">
                <a16:creationId xmlns:a16="http://schemas.microsoft.com/office/drawing/2014/main" id="{11F2575F-6457-7D40-F7A1-A840E3F147E7}"/>
              </a:ext>
            </a:extLst>
          </p:cNvPr>
          <p:cNvSpPr/>
          <p:nvPr/>
        </p:nvSpPr>
        <p:spPr>
          <a:xfrm>
            <a:off x="1174654" y="5381253"/>
            <a:ext cx="809941" cy="874431"/>
          </a:xfrm>
          <a:custGeom>
            <a:avLst/>
            <a:gdLst/>
            <a:ahLst/>
            <a:cxnLst/>
            <a:rect l="l" t="t" r="r" b="b"/>
            <a:pathLst>
              <a:path w="809941" h="874431">
                <a:moveTo>
                  <a:pt x="0" y="0"/>
                </a:moveTo>
                <a:lnTo>
                  <a:pt x="809941" y="0"/>
                </a:lnTo>
                <a:lnTo>
                  <a:pt x="809941" y="874430"/>
                </a:lnTo>
                <a:lnTo>
                  <a:pt x="0" y="8744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Trebuchet MS" panose="020B0703020202090204" pitchFamily="34" charset="0"/>
            </a:endParaRPr>
          </a:p>
        </p:txBody>
      </p:sp>
      <p:sp>
        <p:nvSpPr>
          <p:cNvPr id="74" name="Freeform 48">
            <a:extLst>
              <a:ext uri="{FF2B5EF4-FFF2-40B4-BE49-F238E27FC236}">
                <a16:creationId xmlns:a16="http://schemas.microsoft.com/office/drawing/2014/main" id="{65648AB7-C561-4CDE-69FB-0E8D4E028719}"/>
              </a:ext>
            </a:extLst>
          </p:cNvPr>
          <p:cNvSpPr/>
          <p:nvPr/>
        </p:nvSpPr>
        <p:spPr>
          <a:xfrm>
            <a:off x="1174654" y="6664077"/>
            <a:ext cx="809941" cy="874431"/>
          </a:xfrm>
          <a:custGeom>
            <a:avLst/>
            <a:gdLst/>
            <a:ahLst/>
            <a:cxnLst/>
            <a:rect l="l" t="t" r="r" b="b"/>
            <a:pathLst>
              <a:path w="809941" h="874431">
                <a:moveTo>
                  <a:pt x="0" y="0"/>
                </a:moveTo>
                <a:lnTo>
                  <a:pt x="809941" y="0"/>
                </a:lnTo>
                <a:lnTo>
                  <a:pt x="809941" y="874431"/>
                </a:lnTo>
                <a:lnTo>
                  <a:pt x="0" y="8744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Trebuchet MS" panose="020B0703020202090204" pitchFamily="34" charset="0"/>
            </a:endParaRPr>
          </a:p>
        </p:txBody>
      </p:sp>
      <p:sp>
        <p:nvSpPr>
          <p:cNvPr id="75" name="Freeform 49">
            <a:extLst>
              <a:ext uri="{FF2B5EF4-FFF2-40B4-BE49-F238E27FC236}">
                <a16:creationId xmlns:a16="http://schemas.microsoft.com/office/drawing/2014/main" id="{22A61E3A-0479-82FD-D06A-6731EC6543A0}"/>
              </a:ext>
            </a:extLst>
          </p:cNvPr>
          <p:cNvSpPr/>
          <p:nvPr/>
        </p:nvSpPr>
        <p:spPr>
          <a:xfrm>
            <a:off x="1174654" y="7946901"/>
            <a:ext cx="809941" cy="874431"/>
          </a:xfrm>
          <a:custGeom>
            <a:avLst/>
            <a:gdLst/>
            <a:ahLst/>
            <a:cxnLst/>
            <a:rect l="l" t="t" r="r" b="b"/>
            <a:pathLst>
              <a:path w="809941" h="874431">
                <a:moveTo>
                  <a:pt x="0" y="0"/>
                </a:moveTo>
                <a:lnTo>
                  <a:pt x="809941" y="0"/>
                </a:lnTo>
                <a:lnTo>
                  <a:pt x="809941" y="874431"/>
                </a:lnTo>
                <a:lnTo>
                  <a:pt x="0" y="8744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Trebuchet MS" panose="020B0703020202090204" pitchFamily="34" charset="0"/>
            </a:endParaRPr>
          </a:p>
        </p:txBody>
      </p:sp>
      <p:sp>
        <p:nvSpPr>
          <p:cNvPr id="3" name="TextBox 2">
            <a:extLst>
              <a:ext uri="{FF2B5EF4-FFF2-40B4-BE49-F238E27FC236}">
                <a16:creationId xmlns:a16="http://schemas.microsoft.com/office/drawing/2014/main" id="{3F42EAFA-9FAF-6C0B-B540-7B81DE0BA565}"/>
              </a:ext>
            </a:extLst>
          </p:cNvPr>
          <p:cNvSpPr txBox="1"/>
          <p:nvPr/>
        </p:nvSpPr>
        <p:spPr>
          <a:xfrm>
            <a:off x="2278130" y="4078539"/>
            <a:ext cx="15171669" cy="1200329"/>
          </a:xfrm>
          <a:prstGeom prst="rect">
            <a:avLst/>
          </a:prstGeom>
          <a:noFill/>
        </p:spPr>
        <p:txBody>
          <a:bodyPr wrap="square">
            <a:spAutoFit/>
          </a:bodyPr>
          <a:lstStyle/>
          <a:p>
            <a:pPr lvl="0" algn="just"/>
            <a:r>
              <a:rPr lang="ro-RO" sz="2400" kern="0" dirty="0">
                <a:solidFill>
                  <a:srgbClr val="4472C4">
                    <a:lumMod val="75000"/>
                  </a:srgbClr>
                </a:solidFill>
                <a:latin typeface="Trebuchet MS" panose="020B0603020202020204" pitchFamily="34" charset="0"/>
              </a:rPr>
              <a:t>Campanie de promovare prin intermediul spot-urilor </a:t>
            </a:r>
            <a:r>
              <a:rPr lang="ro-RO" sz="2400" kern="0" dirty="0">
                <a:solidFill>
                  <a:srgbClr val="4472C4">
                    <a:lumMod val="75000"/>
                  </a:srgbClr>
                </a:solidFill>
                <a:highlight>
                  <a:srgbClr val="00FFFF"/>
                </a:highlight>
                <a:latin typeface="Trebuchet MS" panose="020B0603020202020204" pitchFamily="34" charset="0"/>
              </a:rPr>
              <a:t>radio</a:t>
            </a:r>
            <a:r>
              <a:rPr lang="ro-RO" sz="2400" kern="0" dirty="0">
                <a:solidFill>
                  <a:srgbClr val="4472C4">
                    <a:lumMod val="75000"/>
                  </a:srgbClr>
                </a:solidFill>
                <a:latin typeface="Trebuchet MS" panose="020B0603020202020204" pitchFamily="34" charset="0"/>
              </a:rPr>
              <a:t> (Kiss FM, Magic FM și Rock FM) - în derulare. Dintre cele 40 de difuzări planificate au fost realizate 33, cele șapte rămase urmând a fi difuzate în perioada ianuarie-februarie 2026.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C534FC49-A7B2-EA10-4111-1B6EB5E5AEDE}"/>
              </a:ext>
            </a:extLst>
          </p:cNvPr>
          <p:cNvSpPr txBox="1"/>
          <p:nvPr/>
        </p:nvSpPr>
        <p:spPr>
          <a:xfrm>
            <a:off x="2181253" y="8155030"/>
            <a:ext cx="15171669" cy="461665"/>
          </a:xfrm>
          <a:prstGeom prst="rect">
            <a:avLst/>
          </a:prstGeom>
          <a:noFill/>
        </p:spPr>
        <p:txBody>
          <a:bodyPr wrap="square">
            <a:spAutoFit/>
          </a:bodyPr>
          <a:lstStyle/>
          <a:p>
            <a:pPr lvl="0" algn="just"/>
            <a:r>
              <a:rPr lang="ro-RO" sz="2400" kern="0" dirty="0">
                <a:solidFill>
                  <a:srgbClr val="4472C4">
                    <a:lumMod val="75000"/>
                  </a:srgbClr>
                </a:solidFill>
                <a:highlight>
                  <a:srgbClr val="00FFFF"/>
                </a:highlight>
                <a:latin typeface="Trebuchet MS" panose="020B0603020202020204" pitchFamily="34" charset="0"/>
              </a:rPr>
              <a:t>E-mail marketing</a:t>
            </a:r>
            <a:r>
              <a:rPr lang="ro-RO" sz="2400" kern="0" dirty="0">
                <a:solidFill>
                  <a:srgbClr val="4472C4">
                    <a:lumMod val="75000"/>
                  </a:srgbClr>
                </a:solidFill>
                <a:latin typeface="Trebuchet MS" panose="020B0603020202020204" pitchFamily="34" charset="0"/>
              </a:rPr>
              <a:t>: 4.411 de click-uri pe e-mail, procent de dezabonare 0,035%.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0DC6D42E-887B-CA51-7306-C510E98CF3CC}"/>
              </a:ext>
            </a:extLst>
          </p:cNvPr>
          <p:cNvSpPr txBox="1"/>
          <p:nvPr/>
        </p:nvSpPr>
        <p:spPr>
          <a:xfrm>
            <a:off x="2278129" y="5497103"/>
            <a:ext cx="15171669" cy="1138773"/>
          </a:xfrm>
          <a:prstGeom prst="rect">
            <a:avLst/>
          </a:prstGeom>
          <a:noFill/>
        </p:spPr>
        <p:txBody>
          <a:bodyPr wrap="square">
            <a:spAutoFit/>
          </a:bodyPr>
          <a:lstStyle/>
          <a:p>
            <a:pPr lvl="0" algn="just"/>
            <a:r>
              <a:rPr lang="ro-RO" sz="2400" kern="0" dirty="0">
                <a:solidFill>
                  <a:srgbClr val="4472C4">
                    <a:lumMod val="75000"/>
                  </a:srgbClr>
                </a:solidFill>
                <a:latin typeface="Trebuchet MS" panose="020B0603020202020204" pitchFamily="34" charset="0"/>
              </a:rPr>
              <a:t>Difuzare </a:t>
            </a:r>
            <a:r>
              <a:rPr lang="ro-RO" sz="2400" kern="0" dirty="0">
                <a:solidFill>
                  <a:srgbClr val="4472C4">
                    <a:lumMod val="75000"/>
                  </a:srgbClr>
                </a:solidFill>
                <a:highlight>
                  <a:srgbClr val="00FFFF"/>
                </a:highlight>
                <a:latin typeface="Trebuchet MS" panose="020B0603020202020204" pitchFamily="34" charset="0"/>
              </a:rPr>
              <a:t>videoclip scurtmetraj </a:t>
            </a:r>
            <a:r>
              <a:rPr lang="ro-RO" sz="2400" kern="0" dirty="0">
                <a:solidFill>
                  <a:srgbClr val="4472C4">
                    <a:lumMod val="75000"/>
                  </a:srgbClr>
                </a:solidFill>
                <a:latin typeface="Trebuchet MS" panose="020B0603020202020204" pitchFamily="34" charset="0"/>
              </a:rPr>
              <a:t>1: 289 de vizualizări complete și 2.300 de vizualizări parțiale;</a:t>
            </a:r>
            <a:endParaRPr lang="en-US" sz="2400" kern="0" dirty="0">
              <a:solidFill>
                <a:srgbClr val="4472C4">
                  <a:lumMod val="75000"/>
                </a:srgbClr>
              </a:solidFill>
              <a:latin typeface="Trebuchet MS" panose="020B0603020202020204" pitchFamily="34" charset="0"/>
            </a:endParaRPr>
          </a:p>
          <a:p>
            <a:pPr lvl="0" algn="just"/>
            <a:r>
              <a:rPr lang="ro-RO" sz="2400" kern="0" dirty="0">
                <a:solidFill>
                  <a:srgbClr val="4472C4">
                    <a:lumMod val="75000"/>
                  </a:srgbClr>
                </a:solidFill>
                <a:latin typeface="Trebuchet MS" panose="020B0603020202020204" pitchFamily="34" charset="0"/>
              </a:rPr>
              <a:t>Difuzare videoclip scurtmetraj 2: 171 de vizualizări complete și 2.500 de vizualizări parțiale.</a:t>
            </a:r>
            <a:endParaRPr lang="en-US" sz="2400" kern="0" dirty="0">
              <a:solidFill>
                <a:srgbClr val="4472C4">
                  <a:lumMod val="75000"/>
                </a:srgbClr>
              </a:solidFill>
              <a:latin typeface="Trebuchet MS" panose="020B0603020202020204" pitchFamily="34" charset="0"/>
            </a:endParaRPr>
          </a:p>
          <a:p>
            <a:pPr marL="342900" lvl="0" indent="-342900" algn="just">
              <a:buFont typeface="Trebuchet MS" panose="020B0603020202020204" pitchFamily="34" charset="0"/>
              <a:buChar char="-"/>
            </a:pP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F0DA95DF-5088-8CDD-8475-AC5D9872C862}"/>
              </a:ext>
            </a:extLst>
          </p:cNvPr>
          <p:cNvSpPr txBox="1"/>
          <p:nvPr/>
        </p:nvSpPr>
        <p:spPr>
          <a:xfrm>
            <a:off x="2181253" y="6772078"/>
            <a:ext cx="15171669" cy="830997"/>
          </a:xfrm>
          <a:prstGeom prst="rect">
            <a:avLst/>
          </a:prstGeom>
          <a:noFill/>
        </p:spPr>
        <p:txBody>
          <a:bodyPr wrap="square">
            <a:spAutoFit/>
          </a:bodyPr>
          <a:lstStyle/>
          <a:p>
            <a:pPr lvl="0" algn="just"/>
            <a:r>
              <a:rPr lang="ro-RO" sz="2400" kern="0" dirty="0">
                <a:solidFill>
                  <a:srgbClr val="4472C4">
                    <a:lumMod val="75000"/>
                  </a:srgbClr>
                </a:solidFill>
                <a:latin typeface="Trebuchet MS" panose="020B0603020202020204" pitchFamily="34" charset="0"/>
              </a:rPr>
              <a:t>Difuzare </a:t>
            </a:r>
            <a:r>
              <a:rPr lang="ro-RO" sz="2400" kern="0" dirty="0">
                <a:solidFill>
                  <a:srgbClr val="4472C4">
                    <a:lumMod val="75000"/>
                  </a:srgbClr>
                </a:solidFill>
                <a:highlight>
                  <a:srgbClr val="00FFFF"/>
                </a:highlight>
                <a:latin typeface="Trebuchet MS" panose="020B0603020202020204" pitchFamily="34" charset="0"/>
              </a:rPr>
              <a:t>banner web animat </a:t>
            </a:r>
            <a:r>
              <a:rPr lang="ro-RO" sz="2400" kern="0" dirty="0">
                <a:solidFill>
                  <a:srgbClr val="4472C4">
                    <a:lumMod val="75000"/>
                  </a:srgbClr>
                </a:solidFill>
                <a:latin typeface="Trebuchet MS" panose="020B0603020202020204" pitchFamily="34" charset="0"/>
              </a:rPr>
              <a:t>: 1.577.057 de vizualizări;</a:t>
            </a:r>
            <a:endParaRPr lang="en-US" sz="2400" kern="0" dirty="0">
              <a:solidFill>
                <a:srgbClr val="4472C4">
                  <a:lumMod val="75000"/>
                </a:srgbClr>
              </a:solidFill>
              <a:latin typeface="Trebuchet MS" panose="020B0603020202020204" pitchFamily="34" charset="0"/>
            </a:endParaRPr>
          </a:p>
          <a:p>
            <a:pPr lvl="0" algn="just"/>
            <a:r>
              <a:rPr lang="ro-RO" sz="2400" kern="0" dirty="0">
                <a:solidFill>
                  <a:srgbClr val="4472C4">
                    <a:lumMod val="75000"/>
                  </a:srgbClr>
                </a:solidFill>
                <a:latin typeface="Trebuchet MS" panose="020B0603020202020204" pitchFamily="34" charset="0"/>
              </a:rPr>
              <a:t>Difuzare </a:t>
            </a:r>
            <a:r>
              <a:rPr lang="ro-RO" sz="2400" kern="0" dirty="0">
                <a:solidFill>
                  <a:srgbClr val="4472C4">
                    <a:lumMod val="75000"/>
                  </a:srgbClr>
                </a:solidFill>
                <a:highlight>
                  <a:srgbClr val="00FFFF"/>
                </a:highlight>
                <a:latin typeface="Trebuchet MS" panose="020B0603020202020204" pitchFamily="34" charset="0"/>
              </a:rPr>
              <a:t>broșură tematică </a:t>
            </a:r>
            <a:r>
              <a:rPr lang="ro-RO" sz="2400" kern="0" dirty="0">
                <a:solidFill>
                  <a:srgbClr val="4472C4">
                    <a:lumMod val="75000"/>
                  </a:srgbClr>
                </a:solidFill>
                <a:latin typeface="Trebuchet MS" panose="020B0603020202020204" pitchFamily="34" charset="0"/>
              </a:rPr>
              <a:t>în format digital: 766 de vizualizări complete, 3.278 de vizualizări parțiale.</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248246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2919A3-B929-A586-E835-F56F8FD3326F}"/>
            </a:ext>
          </a:extLst>
        </p:cNvPr>
        <p:cNvGrpSpPr/>
        <p:nvPr/>
      </p:nvGrpSpPr>
      <p:grpSpPr>
        <a:xfrm>
          <a:off x="0" y="0"/>
          <a:ext cx="0" cy="0"/>
          <a:chOff x="0" y="0"/>
          <a:chExt cx="0" cy="0"/>
        </a:xfrm>
      </p:grpSpPr>
      <p:grpSp>
        <p:nvGrpSpPr>
          <p:cNvPr id="42" name="Group 11">
            <a:extLst>
              <a:ext uri="{FF2B5EF4-FFF2-40B4-BE49-F238E27FC236}">
                <a16:creationId xmlns:a16="http://schemas.microsoft.com/office/drawing/2014/main" id="{5489C9AF-451C-1BFF-7EA7-5B551085F745}"/>
              </a:ext>
            </a:extLst>
          </p:cNvPr>
          <p:cNvGrpSpPr/>
          <p:nvPr/>
        </p:nvGrpSpPr>
        <p:grpSpPr>
          <a:xfrm>
            <a:off x="-1027335" y="2650940"/>
            <a:ext cx="7812231" cy="1209364"/>
            <a:chOff x="0" y="0"/>
            <a:chExt cx="2625256" cy="406400"/>
          </a:xfrm>
        </p:grpSpPr>
        <p:sp>
          <p:nvSpPr>
            <p:cNvPr id="43" name="Freeform 12">
              <a:extLst>
                <a:ext uri="{FF2B5EF4-FFF2-40B4-BE49-F238E27FC236}">
                  <a16:creationId xmlns:a16="http://schemas.microsoft.com/office/drawing/2014/main" id="{8DBD5D7E-B308-2FF3-8C62-E77F40B8477C}"/>
                </a:ext>
              </a:extLst>
            </p:cNvPr>
            <p:cNvSpPr/>
            <p:nvPr/>
          </p:nvSpPr>
          <p:spPr>
            <a:xfrm>
              <a:off x="0" y="0"/>
              <a:ext cx="2625256" cy="406400"/>
            </a:xfrm>
            <a:custGeom>
              <a:avLst/>
              <a:gdLst/>
              <a:ahLst/>
              <a:cxnLst/>
              <a:rect l="l" t="t" r="r" b="b"/>
              <a:pathLst>
                <a:path w="2625256" h="406400">
                  <a:moveTo>
                    <a:pt x="2422056" y="0"/>
                  </a:moveTo>
                  <a:cubicBezTo>
                    <a:pt x="2534280" y="0"/>
                    <a:pt x="2625256" y="90976"/>
                    <a:pt x="2625256" y="203200"/>
                  </a:cubicBezTo>
                  <a:cubicBezTo>
                    <a:pt x="2625256" y="315424"/>
                    <a:pt x="2534280" y="406400"/>
                    <a:pt x="2422056" y="406400"/>
                  </a:cubicBezTo>
                  <a:lnTo>
                    <a:pt x="203200" y="406400"/>
                  </a:lnTo>
                  <a:cubicBezTo>
                    <a:pt x="90976" y="406400"/>
                    <a:pt x="0" y="315424"/>
                    <a:pt x="0" y="203200"/>
                  </a:cubicBezTo>
                  <a:cubicBezTo>
                    <a:pt x="0" y="90976"/>
                    <a:pt x="90976" y="0"/>
                    <a:pt x="203200" y="0"/>
                  </a:cubicBezTo>
                  <a:close/>
                </a:path>
              </a:pathLst>
            </a:custGeom>
            <a:solidFill>
              <a:srgbClr val="293E6B"/>
            </a:solidFill>
            <a:ln w="104775" cap="sq">
              <a:solidFill>
                <a:srgbClr val="3B599B"/>
              </a:solidFill>
              <a:prstDash val="solid"/>
              <a:miter/>
            </a:ln>
          </p:spPr>
          <p:txBody>
            <a:bodyPr/>
            <a:lstStyle/>
            <a:p>
              <a:endParaRPr lang="en-US">
                <a:latin typeface="Trebuchet MS" panose="020B0703020202090204" pitchFamily="34" charset="0"/>
              </a:endParaRPr>
            </a:p>
          </p:txBody>
        </p:sp>
        <p:sp>
          <p:nvSpPr>
            <p:cNvPr id="44" name="TextBox 13">
              <a:extLst>
                <a:ext uri="{FF2B5EF4-FFF2-40B4-BE49-F238E27FC236}">
                  <a16:creationId xmlns:a16="http://schemas.microsoft.com/office/drawing/2014/main" id="{D4892630-A3BB-A82B-4B48-95E24BC8FF8E}"/>
                </a:ext>
              </a:extLst>
            </p:cNvPr>
            <p:cNvSpPr txBox="1"/>
            <p:nvPr/>
          </p:nvSpPr>
          <p:spPr>
            <a:xfrm>
              <a:off x="0" y="-38100"/>
              <a:ext cx="2625256" cy="444500"/>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sp>
        <p:nvSpPr>
          <p:cNvPr id="50" name="TextBox 19">
            <a:extLst>
              <a:ext uri="{FF2B5EF4-FFF2-40B4-BE49-F238E27FC236}">
                <a16:creationId xmlns:a16="http://schemas.microsoft.com/office/drawing/2014/main" id="{5B7A9A25-DB06-B4AC-141A-48D63063E624}"/>
              </a:ext>
            </a:extLst>
          </p:cNvPr>
          <p:cNvSpPr txBox="1"/>
          <p:nvPr/>
        </p:nvSpPr>
        <p:spPr>
          <a:xfrm>
            <a:off x="-6247276" y="9649295"/>
            <a:ext cx="8590251" cy="1182809"/>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sp>
        <p:nvSpPr>
          <p:cNvPr id="64" name="TextBox 36">
            <a:extLst>
              <a:ext uri="{FF2B5EF4-FFF2-40B4-BE49-F238E27FC236}">
                <a16:creationId xmlns:a16="http://schemas.microsoft.com/office/drawing/2014/main" id="{8A39800B-A4A3-8890-34EE-52AA001097EB}"/>
              </a:ext>
            </a:extLst>
          </p:cNvPr>
          <p:cNvSpPr txBox="1"/>
          <p:nvPr/>
        </p:nvSpPr>
        <p:spPr>
          <a:xfrm>
            <a:off x="1028700" y="2980985"/>
            <a:ext cx="5468978" cy="589905"/>
          </a:xfrm>
          <a:prstGeom prst="rect">
            <a:avLst/>
          </a:prstGeom>
        </p:spPr>
        <p:txBody>
          <a:bodyPr lIns="0" tIns="0" rIns="0" bIns="0" rtlCol="0" anchor="t">
            <a:spAutoFit/>
          </a:bodyPr>
          <a:lstStyle/>
          <a:p>
            <a:pPr algn="l">
              <a:lnSpc>
                <a:spcPts val="4599"/>
              </a:lnSpc>
            </a:pPr>
            <a:r>
              <a:rPr lang="ro-RO" sz="3999" b="1" dirty="0">
                <a:solidFill>
                  <a:srgbClr val="FFFFFF"/>
                </a:solidFill>
                <a:latin typeface="Trebuchet MS" panose="020B0703020202090204" pitchFamily="34" charset="0"/>
                <a:ea typeface="Montserrat Bold"/>
                <a:cs typeface="Montserrat Bold"/>
                <a:sym typeface="Montserrat Bold"/>
              </a:rPr>
              <a:t>REZULTATE:</a:t>
            </a:r>
            <a:endParaRPr lang="en-US" sz="3999" b="1" dirty="0">
              <a:solidFill>
                <a:srgbClr val="FFFFFF"/>
              </a:solidFill>
              <a:latin typeface="Trebuchet MS" panose="020B0703020202090204" pitchFamily="34" charset="0"/>
              <a:ea typeface="Montserrat Bold"/>
              <a:cs typeface="Montserrat Bold"/>
              <a:sym typeface="Montserrat Bold"/>
            </a:endParaRPr>
          </a:p>
        </p:txBody>
      </p:sp>
      <p:pic>
        <p:nvPicPr>
          <p:cNvPr id="7" name="Picture 6">
            <a:extLst>
              <a:ext uri="{FF2B5EF4-FFF2-40B4-BE49-F238E27FC236}">
                <a16:creationId xmlns:a16="http://schemas.microsoft.com/office/drawing/2014/main" id="{4C371369-137A-80F0-2731-8D65113152CD}"/>
              </a:ext>
            </a:extLst>
          </p:cNvPr>
          <p:cNvPicPr>
            <a:picLocks noChangeAspect="1"/>
          </p:cNvPicPr>
          <p:nvPr/>
        </p:nvPicPr>
        <p:blipFill>
          <a:blip r:embed="rId3"/>
          <a:stretch>
            <a:fillRect/>
          </a:stretch>
        </p:blipFill>
        <p:spPr>
          <a:xfrm>
            <a:off x="6160683" y="4951189"/>
            <a:ext cx="1005927" cy="1012024"/>
          </a:xfrm>
          <a:prstGeom prst="rect">
            <a:avLst/>
          </a:prstGeom>
        </p:spPr>
      </p:pic>
      <p:sp>
        <p:nvSpPr>
          <p:cNvPr id="8" name="TextBox 7">
            <a:extLst>
              <a:ext uri="{FF2B5EF4-FFF2-40B4-BE49-F238E27FC236}">
                <a16:creationId xmlns:a16="http://schemas.microsoft.com/office/drawing/2014/main" id="{1C1D08B4-DCDE-E682-6D02-11B77EE8B56E}"/>
              </a:ext>
            </a:extLst>
          </p:cNvPr>
          <p:cNvSpPr txBox="1"/>
          <p:nvPr/>
        </p:nvSpPr>
        <p:spPr>
          <a:xfrm>
            <a:off x="5943600" y="6621305"/>
            <a:ext cx="5715000" cy="1938992"/>
          </a:xfrm>
          <a:prstGeom prst="rect">
            <a:avLst/>
          </a:prstGeom>
          <a:noFill/>
        </p:spPr>
        <p:txBody>
          <a:bodyPr wrap="square">
            <a:spAutoFit/>
          </a:bodyPr>
          <a:lstStyle/>
          <a:p>
            <a:pPr lvl="0" algn="just"/>
            <a:r>
              <a:rPr lang="ro-RO" sz="2400" b="1" kern="0" dirty="0">
                <a:solidFill>
                  <a:srgbClr val="4472C4">
                    <a:lumMod val="75000"/>
                  </a:srgbClr>
                </a:solidFill>
                <a:effectLst/>
                <a:latin typeface="Trebuchet MS" panose="020B0603020202020204" pitchFamily="34" charset="0"/>
                <a:ea typeface="Times New Roman" panose="02020603050405020304" pitchFamily="18" charset="0"/>
                <a:cs typeface="Times New Roman" panose="02020603050405020304" pitchFamily="18" charset="0"/>
              </a:rPr>
              <a:t>Pa</a:t>
            </a:r>
            <a:r>
              <a:rPr lang="ro-RO" sz="2400" b="1" kern="0" dirty="0">
                <a:solidFill>
                  <a:srgbClr val="4472C4">
                    <a:lumMod val="75000"/>
                  </a:srgbClr>
                </a:solidFill>
                <a:latin typeface="Trebuchet MS" panose="020B0603020202020204" pitchFamily="34" charset="0"/>
                <a:ea typeface="Times New Roman" panose="02020603050405020304" pitchFamily="18" charset="0"/>
                <a:cs typeface="Times New Roman" panose="02020603050405020304" pitchFamily="18" charset="0"/>
              </a:rPr>
              <a:t>tru evenimente de promovare:</a:t>
            </a:r>
          </a:p>
          <a:p>
            <a:pPr marL="1257300" lvl="2" indent="-342900" algn="just">
              <a:buFont typeface="Wingdings" panose="05000000000000000000" pitchFamily="2" charset="2"/>
              <a:buChar char="Ø"/>
            </a:pPr>
            <a:r>
              <a:rPr lang="ro-RO" sz="2400" kern="0" dirty="0">
                <a:solidFill>
                  <a:srgbClr val="4472C4">
                    <a:lumMod val="75000"/>
                  </a:srgbClr>
                </a:solidFill>
                <a:latin typeface="Trebuchet MS" panose="020B0603020202020204" pitchFamily="34" charset="0"/>
                <a:ea typeface="Times New Roman" panose="02020603050405020304" pitchFamily="18" charset="0"/>
                <a:cs typeface="Times New Roman" panose="02020603050405020304" pitchFamily="18" charset="0"/>
              </a:rPr>
              <a:t>25 septembrie 2024 – Iași</a:t>
            </a:r>
          </a:p>
          <a:p>
            <a:pPr marL="1257300" lvl="2" indent="-342900" algn="just">
              <a:buFont typeface="Wingdings" panose="05000000000000000000" pitchFamily="2" charset="2"/>
              <a:buChar char="Ø"/>
            </a:pPr>
            <a:r>
              <a:rPr lang="ro-RO" sz="2400" kern="0" dirty="0">
                <a:solidFill>
                  <a:srgbClr val="4472C4">
                    <a:lumMod val="75000"/>
                  </a:srgbClr>
                </a:solidFill>
                <a:effectLst/>
                <a:latin typeface="Trebuchet MS" panose="020B0603020202020204" pitchFamily="34" charset="0"/>
                <a:ea typeface="Times New Roman" panose="02020603050405020304" pitchFamily="18" charset="0"/>
                <a:cs typeface="Times New Roman" panose="02020603050405020304" pitchFamily="18" charset="0"/>
              </a:rPr>
              <a:t>18 martie 2025 – Cluj-Napoca</a:t>
            </a:r>
          </a:p>
          <a:p>
            <a:pPr marL="1257300" lvl="2" indent="-342900" algn="just">
              <a:buFont typeface="Wingdings" panose="05000000000000000000" pitchFamily="2" charset="2"/>
              <a:buChar char="Ø"/>
            </a:pPr>
            <a:r>
              <a:rPr lang="ro-RO" sz="2400" kern="0" dirty="0">
                <a:solidFill>
                  <a:srgbClr val="4472C4">
                    <a:lumMod val="75000"/>
                  </a:srgbClr>
                </a:solidFill>
                <a:latin typeface="Trebuchet MS" panose="020B0603020202020204" pitchFamily="34" charset="0"/>
                <a:ea typeface="Times New Roman" panose="02020603050405020304" pitchFamily="18" charset="0"/>
                <a:cs typeface="Times New Roman" panose="02020603050405020304" pitchFamily="18" charset="0"/>
              </a:rPr>
              <a:t>20 mai 2025 – Craiova</a:t>
            </a:r>
          </a:p>
          <a:p>
            <a:pPr marL="1257300" lvl="2" indent="-342900" algn="just">
              <a:buFont typeface="Wingdings" panose="05000000000000000000" pitchFamily="2" charset="2"/>
              <a:buChar char="Ø"/>
            </a:pPr>
            <a:r>
              <a:rPr lang="ro-RO" sz="2400" kern="0" dirty="0">
                <a:solidFill>
                  <a:srgbClr val="4472C4">
                    <a:lumMod val="75000"/>
                  </a:srgbClr>
                </a:solidFill>
                <a:effectLst/>
                <a:latin typeface="Trebuchet MS" panose="020B0603020202020204" pitchFamily="34" charset="0"/>
                <a:ea typeface="Times New Roman" panose="02020603050405020304" pitchFamily="18" charset="0"/>
                <a:cs typeface="Times New Roman" panose="02020603050405020304" pitchFamily="18" charset="0"/>
              </a:rPr>
              <a:t>23 iunie 2025 – Timișoara</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2E2DAFA6-7F8B-BEA3-F474-2E85AE2D0E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35000" y="5905500"/>
            <a:ext cx="4152900" cy="4152900"/>
          </a:xfrm>
          <a:prstGeom prst="rect">
            <a:avLst/>
          </a:prstGeom>
        </p:spPr>
      </p:pic>
      <p:pic>
        <p:nvPicPr>
          <p:cNvPr id="5" name="Picture 4">
            <a:extLst>
              <a:ext uri="{FF2B5EF4-FFF2-40B4-BE49-F238E27FC236}">
                <a16:creationId xmlns:a16="http://schemas.microsoft.com/office/drawing/2014/main" id="{A11A7E14-4B36-2964-9E88-2E37F0C6420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335000" y="1304301"/>
            <a:ext cx="4152900" cy="4152900"/>
          </a:xfrm>
          <a:prstGeom prst="rect">
            <a:avLst/>
          </a:prstGeom>
        </p:spPr>
      </p:pic>
      <p:pic>
        <p:nvPicPr>
          <p:cNvPr id="9" name="Picture 8">
            <a:extLst>
              <a:ext uri="{FF2B5EF4-FFF2-40B4-BE49-F238E27FC236}">
                <a16:creationId xmlns:a16="http://schemas.microsoft.com/office/drawing/2014/main" id="{0F4477DC-64A0-786F-C676-2AF03F47A939}"/>
              </a:ext>
            </a:extLst>
          </p:cNvPr>
          <p:cNvPicPr>
            <a:picLocks noChangeAspect="1"/>
          </p:cNvPicPr>
          <p:nvPr/>
        </p:nvPicPr>
        <p:blipFill>
          <a:blip r:embed="rId6"/>
          <a:srcRect l="26250" t="5814" r="25833" b="5814"/>
          <a:stretch>
            <a:fillRect/>
          </a:stretch>
        </p:blipFill>
        <p:spPr>
          <a:xfrm>
            <a:off x="1145679" y="4330203"/>
            <a:ext cx="4267200" cy="4230094"/>
          </a:xfrm>
          <a:prstGeom prst="rect">
            <a:avLst/>
          </a:prstGeom>
        </p:spPr>
      </p:pic>
      <p:pic>
        <p:nvPicPr>
          <p:cNvPr id="11" name="Picture 10">
            <a:extLst>
              <a:ext uri="{FF2B5EF4-FFF2-40B4-BE49-F238E27FC236}">
                <a16:creationId xmlns:a16="http://schemas.microsoft.com/office/drawing/2014/main" id="{F673B012-58D8-B0B9-82E1-0AA8136F9831}"/>
              </a:ext>
            </a:extLst>
          </p:cNvPr>
          <p:cNvPicPr>
            <a:picLocks noChangeAspect="1"/>
          </p:cNvPicPr>
          <p:nvPr/>
        </p:nvPicPr>
        <p:blipFill>
          <a:blip r:embed="rId7"/>
          <a:srcRect l="25833" t="5039" r="25834" b="5039"/>
          <a:stretch>
            <a:fillRect/>
          </a:stretch>
        </p:blipFill>
        <p:spPr>
          <a:xfrm>
            <a:off x="7926348" y="2171700"/>
            <a:ext cx="4267200" cy="4267200"/>
          </a:xfrm>
          <a:prstGeom prst="rect">
            <a:avLst/>
          </a:prstGeom>
        </p:spPr>
      </p:pic>
    </p:spTree>
    <p:extLst>
      <p:ext uri="{BB962C8B-B14F-4D97-AF65-F5344CB8AC3E}">
        <p14:creationId xmlns:p14="http://schemas.microsoft.com/office/powerpoint/2010/main" val="42446403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1"/>
          <p:cNvGrpSpPr/>
          <p:nvPr/>
        </p:nvGrpSpPr>
        <p:grpSpPr>
          <a:xfrm>
            <a:off x="-990600" y="2384902"/>
            <a:ext cx="7265597" cy="1830920"/>
            <a:chOff x="0" y="0"/>
            <a:chExt cx="1612708" cy="406400"/>
          </a:xfrm>
        </p:grpSpPr>
        <p:sp>
          <p:nvSpPr>
            <p:cNvPr id="12" name="Freeform 12"/>
            <p:cNvSpPr/>
            <p:nvPr/>
          </p:nvSpPr>
          <p:spPr>
            <a:xfrm>
              <a:off x="0" y="0"/>
              <a:ext cx="1612708" cy="406400"/>
            </a:xfrm>
            <a:custGeom>
              <a:avLst/>
              <a:gdLst/>
              <a:ahLst/>
              <a:cxnLst/>
              <a:rect l="l" t="t" r="r" b="b"/>
              <a:pathLst>
                <a:path w="1612708" h="406400">
                  <a:moveTo>
                    <a:pt x="1409508" y="0"/>
                  </a:moveTo>
                  <a:cubicBezTo>
                    <a:pt x="1521732" y="0"/>
                    <a:pt x="1612708" y="90976"/>
                    <a:pt x="1612708" y="203200"/>
                  </a:cubicBezTo>
                  <a:cubicBezTo>
                    <a:pt x="1612708" y="315424"/>
                    <a:pt x="1521732" y="406400"/>
                    <a:pt x="1409508" y="406400"/>
                  </a:cubicBezTo>
                  <a:lnTo>
                    <a:pt x="203200" y="406400"/>
                  </a:lnTo>
                  <a:cubicBezTo>
                    <a:pt x="90976" y="406400"/>
                    <a:pt x="0" y="315424"/>
                    <a:pt x="0" y="203200"/>
                  </a:cubicBezTo>
                  <a:cubicBezTo>
                    <a:pt x="0" y="90976"/>
                    <a:pt x="90976" y="0"/>
                    <a:pt x="203200" y="0"/>
                  </a:cubicBezTo>
                  <a:close/>
                </a:path>
              </a:pathLst>
            </a:custGeom>
            <a:solidFill>
              <a:srgbClr val="293E6B"/>
            </a:solidFill>
            <a:ln w="104775" cap="sq">
              <a:solidFill>
                <a:srgbClr val="3B599B"/>
              </a:solidFill>
              <a:prstDash val="solid"/>
              <a:miter/>
            </a:ln>
          </p:spPr>
          <p:txBody>
            <a:bodyPr/>
            <a:lstStyle/>
            <a:p>
              <a:endParaRPr lang="en-US"/>
            </a:p>
          </p:txBody>
        </p:sp>
        <p:sp>
          <p:nvSpPr>
            <p:cNvPr id="13" name="TextBox 13"/>
            <p:cNvSpPr txBox="1"/>
            <p:nvPr/>
          </p:nvSpPr>
          <p:spPr>
            <a:xfrm>
              <a:off x="0" y="-38100"/>
              <a:ext cx="1612708" cy="444500"/>
            </a:xfrm>
            <a:prstGeom prst="rect">
              <a:avLst/>
            </a:prstGeom>
          </p:spPr>
          <p:txBody>
            <a:bodyPr lIns="50800" tIns="50800" rIns="50800" bIns="50800" rtlCol="0" anchor="ctr"/>
            <a:lstStyle/>
            <a:p>
              <a:pPr algn="ctr">
                <a:lnSpc>
                  <a:spcPts val="3359"/>
                </a:lnSpc>
              </a:pPr>
              <a:endParaRPr/>
            </a:p>
          </p:txBody>
        </p:sp>
      </p:grpSp>
      <p:sp>
        <p:nvSpPr>
          <p:cNvPr id="25" name="TextBox 25"/>
          <p:cNvSpPr txBox="1"/>
          <p:nvPr/>
        </p:nvSpPr>
        <p:spPr>
          <a:xfrm>
            <a:off x="274148" y="3005409"/>
            <a:ext cx="5321394" cy="589905"/>
          </a:xfrm>
          <a:prstGeom prst="rect">
            <a:avLst/>
          </a:prstGeom>
        </p:spPr>
        <p:txBody>
          <a:bodyPr wrap="square" lIns="0" tIns="0" rIns="0" bIns="0" rtlCol="0" anchor="t">
            <a:spAutoFit/>
          </a:bodyPr>
          <a:lstStyle/>
          <a:p>
            <a:pPr algn="l">
              <a:lnSpc>
                <a:spcPts val="4599"/>
              </a:lnSpc>
            </a:pPr>
            <a:r>
              <a:rPr lang="ro-RO" sz="3999" b="1" dirty="0">
                <a:solidFill>
                  <a:srgbClr val="FFFFFF"/>
                </a:solidFill>
                <a:latin typeface="Trebuchet MS" panose="020B0703020202090204" pitchFamily="34" charset="0"/>
                <a:ea typeface="Montserrat Bold"/>
                <a:cs typeface="Montserrat Bold"/>
                <a:sym typeface="Montserrat Bold"/>
              </a:rPr>
              <a:t>REZULTATE:</a:t>
            </a:r>
            <a:endParaRPr lang="en-US" sz="3999" b="1" dirty="0">
              <a:solidFill>
                <a:srgbClr val="FFFFFF"/>
              </a:solidFill>
              <a:latin typeface="Trebuchet MS" panose="020B0703020202090204" pitchFamily="34" charset="0"/>
              <a:ea typeface="Montserrat Bold"/>
              <a:cs typeface="Montserrat Bold"/>
              <a:sym typeface="Montserrat Bold"/>
            </a:endParaRPr>
          </a:p>
        </p:txBody>
      </p:sp>
      <p:graphicFrame>
        <p:nvGraphicFramePr>
          <p:cNvPr id="20" name="Table 19">
            <a:extLst>
              <a:ext uri="{FF2B5EF4-FFF2-40B4-BE49-F238E27FC236}">
                <a16:creationId xmlns:a16="http://schemas.microsoft.com/office/drawing/2014/main" id="{020C0BF1-1E7D-26BF-612D-F4787CF1C389}"/>
              </a:ext>
            </a:extLst>
          </p:cNvPr>
          <p:cNvGraphicFramePr>
            <a:graphicFrameLocks noGrp="1"/>
          </p:cNvGraphicFramePr>
          <p:nvPr>
            <p:extLst>
              <p:ext uri="{D42A27DB-BD31-4B8C-83A1-F6EECF244321}">
                <p14:modId xmlns:p14="http://schemas.microsoft.com/office/powerpoint/2010/main" val="2936287949"/>
              </p:ext>
            </p:extLst>
          </p:nvPr>
        </p:nvGraphicFramePr>
        <p:xfrm>
          <a:off x="7294438" y="2019301"/>
          <a:ext cx="10163204" cy="2971798"/>
        </p:xfrm>
        <a:graphic>
          <a:graphicData uri="http://schemas.openxmlformats.org/drawingml/2006/table">
            <a:tbl>
              <a:tblPr firstRow="1" bandRow="1">
                <a:tableStyleId>{5C22544A-7EE6-4342-B048-85BDC9FD1C3A}</a:tableStyleId>
              </a:tblPr>
              <a:tblGrid>
                <a:gridCol w="2540801">
                  <a:extLst>
                    <a:ext uri="{9D8B030D-6E8A-4147-A177-3AD203B41FA5}">
                      <a16:colId xmlns:a16="http://schemas.microsoft.com/office/drawing/2014/main" val="1063686656"/>
                    </a:ext>
                  </a:extLst>
                </a:gridCol>
                <a:gridCol w="2540801">
                  <a:extLst>
                    <a:ext uri="{9D8B030D-6E8A-4147-A177-3AD203B41FA5}">
                      <a16:colId xmlns:a16="http://schemas.microsoft.com/office/drawing/2014/main" val="1138078285"/>
                    </a:ext>
                  </a:extLst>
                </a:gridCol>
                <a:gridCol w="2540801">
                  <a:extLst>
                    <a:ext uri="{9D8B030D-6E8A-4147-A177-3AD203B41FA5}">
                      <a16:colId xmlns:a16="http://schemas.microsoft.com/office/drawing/2014/main" val="3169912019"/>
                    </a:ext>
                  </a:extLst>
                </a:gridCol>
                <a:gridCol w="2540801">
                  <a:extLst>
                    <a:ext uri="{9D8B030D-6E8A-4147-A177-3AD203B41FA5}">
                      <a16:colId xmlns:a16="http://schemas.microsoft.com/office/drawing/2014/main" val="2557326886"/>
                    </a:ext>
                  </a:extLst>
                </a:gridCol>
              </a:tblGrid>
              <a:tr h="489652">
                <a:tc gridSpan="4">
                  <a:txBody>
                    <a:bodyPr/>
                    <a:lstStyle/>
                    <a:p>
                      <a:pPr algn="ctr"/>
                      <a:r>
                        <a:rPr lang="ro-RO" sz="2400" dirty="0"/>
                        <a:t>COMPETENȚE DIGITALE AVANSATE – PROGRAME GENERALE</a:t>
                      </a:r>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69654460"/>
                  </a:ext>
                </a:extLst>
              </a:tr>
              <a:tr h="13694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o-RO" dirty="0">
                          <a:latin typeface="Trebuchet MS" panose="020B0603020202020204" pitchFamily="34" charset="0"/>
                        </a:rPr>
                        <a:t>Management în contextul digitalizării administrației publice: </a:t>
                      </a: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o-RO" dirty="0">
                          <a:latin typeface="Trebuchet MS" panose="020B0603020202020204" pitchFamily="34" charset="0"/>
                        </a:rPr>
                        <a:t>Comunicare în contextul digitalizării administrației publice: </a:t>
                      </a: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o-RO" dirty="0">
                          <a:latin typeface="Trebuchet MS" panose="020B0603020202020204" pitchFamily="34" charset="0"/>
                        </a:rPr>
                        <a:t>Financiar în contextul digitalizării administrației publice: </a:t>
                      </a: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o-RO" dirty="0">
                          <a:latin typeface="Trebuchet MS" panose="020B0603020202020204" pitchFamily="34" charset="0"/>
                        </a:rPr>
                        <a:t>Back Office în contextul digitalizării administrației publice: </a:t>
                      </a:r>
                      <a:endParaRPr lang="en-US" dirty="0"/>
                    </a:p>
                  </a:txBody>
                  <a:tcPr/>
                </a:tc>
                <a:extLst>
                  <a:ext uri="{0D108BD9-81ED-4DB2-BD59-A6C34878D82A}">
                    <a16:rowId xmlns:a16="http://schemas.microsoft.com/office/drawing/2014/main" val="2645096355"/>
                  </a:ext>
                </a:extLst>
              </a:tr>
              <a:tr h="111268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o-RO" b="1" dirty="0">
                          <a:latin typeface="Trebuchet MS" panose="020B0603020202020204" pitchFamily="34" charset="0"/>
                        </a:rPr>
                        <a:t>6.713 participanți certificați</a:t>
                      </a:r>
                    </a:p>
                    <a:p>
                      <a:pPr algn="ct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o-RO" b="1" dirty="0">
                          <a:latin typeface="Trebuchet MS" panose="020B0603020202020204" pitchFamily="34" charset="0"/>
                        </a:rPr>
                        <a:t>2.422 participanți certificați</a:t>
                      </a:r>
                    </a:p>
                    <a:p>
                      <a:pPr algn="ct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o-RO" b="1" dirty="0">
                          <a:latin typeface="Trebuchet MS" panose="020B0603020202020204" pitchFamily="34" charset="0"/>
                        </a:rPr>
                        <a:t>2.756 participanți certificați</a:t>
                      </a:r>
                    </a:p>
                    <a:p>
                      <a:pPr algn="ct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o-RO" b="1" dirty="0">
                          <a:latin typeface="Trebuchet MS" panose="020B0603020202020204" pitchFamily="34" charset="0"/>
                        </a:rPr>
                        <a:t>12.697 participanți certificați</a:t>
                      </a:r>
                    </a:p>
                    <a:p>
                      <a:pPr algn="ctr"/>
                      <a:endParaRPr lang="en-US" dirty="0"/>
                    </a:p>
                  </a:txBody>
                  <a:tcPr/>
                </a:tc>
                <a:extLst>
                  <a:ext uri="{0D108BD9-81ED-4DB2-BD59-A6C34878D82A}">
                    <a16:rowId xmlns:a16="http://schemas.microsoft.com/office/drawing/2014/main" val="3309682622"/>
                  </a:ext>
                </a:extLst>
              </a:tr>
            </a:tbl>
          </a:graphicData>
        </a:graphic>
      </p:graphicFrame>
      <p:sp>
        <p:nvSpPr>
          <p:cNvPr id="5" name="TextBox 4">
            <a:extLst>
              <a:ext uri="{FF2B5EF4-FFF2-40B4-BE49-F238E27FC236}">
                <a16:creationId xmlns:a16="http://schemas.microsoft.com/office/drawing/2014/main" id="{B242241E-6B8A-C35F-1075-C895A4E41BAF}"/>
              </a:ext>
            </a:extLst>
          </p:cNvPr>
          <p:cNvSpPr txBox="1"/>
          <p:nvPr/>
        </p:nvSpPr>
        <p:spPr>
          <a:xfrm>
            <a:off x="847563" y="4709798"/>
            <a:ext cx="5616582" cy="2215991"/>
          </a:xfrm>
          <a:prstGeom prst="rect">
            <a:avLst/>
          </a:prstGeom>
          <a:solidFill>
            <a:schemeClr val="bg2"/>
          </a:solidFill>
        </p:spPr>
        <p:txBody>
          <a:bodyPr wrap="square">
            <a:spAutoFit/>
          </a:bodyPr>
          <a:lstStyle/>
          <a:p>
            <a:pPr algn="ctr"/>
            <a:r>
              <a:rPr lang="ro-RO" sz="2400" b="1" dirty="0">
                <a:latin typeface="Trebuchet MS" panose="020B0603020202020204" pitchFamily="34" charset="0"/>
              </a:rPr>
              <a:t>TOTAL PARTICIPANȚI CERTIFICAȚI – LOTUL I: 25.039 </a:t>
            </a:r>
          </a:p>
          <a:p>
            <a:pPr algn="ctr"/>
            <a:r>
              <a:rPr lang="ro-RO" sz="2400" b="1" dirty="0">
                <a:latin typeface="Trebuchet MS" panose="020B0603020202020204" pitchFamily="34" charset="0"/>
              </a:rPr>
              <a:t>(din 25.126 participanți)</a:t>
            </a:r>
          </a:p>
          <a:p>
            <a:pPr algn="ctr"/>
            <a:endParaRPr lang="ro-RO" sz="2400" b="1" dirty="0">
              <a:latin typeface="Trebuchet MS" panose="020B0603020202020204" pitchFamily="34" charset="0"/>
            </a:endParaRPr>
          </a:p>
          <a:p>
            <a:pPr algn="ctr"/>
            <a:r>
              <a:rPr lang="ro-RO" sz="2400" b="1" dirty="0">
                <a:latin typeface="Trebuchet MS" panose="020B0603020202020204" pitchFamily="34" charset="0"/>
              </a:rPr>
              <a:t> 573 de sesiuni de formare finalizate</a:t>
            </a:r>
            <a:endParaRPr lang="en-US" sz="2400" dirty="0"/>
          </a:p>
          <a:p>
            <a:pPr algn="ctr"/>
            <a:endParaRPr lang="ro-RO" b="1" dirty="0">
              <a:solidFill>
                <a:srgbClr val="FF0000"/>
              </a:solidFill>
              <a:latin typeface="Trebuchet MS" panose="020B0603020202020204" pitchFamily="34" charset="0"/>
            </a:endParaRPr>
          </a:p>
        </p:txBody>
      </p:sp>
      <p:graphicFrame>
        <p:nvGraphicFramePr>
          <p:cNvPr id="6" name="Table 5">
            <a:extLst>
              <a:ext uri="{FF2B5EF4-FFF2-40B4-BE49-F238E27FC236}">
                <a16:creationId xmlns:a16="http://schemas.microsoft.com/office/drawing/2014/main" id="{7298A782-B102-0CF4-4714-5ED1538FD353}"/>
              </a:ext>
            </a:extLst>
          </p:cNvPr>
          <p:cNvGraphicFramePr>
            <a:graphicFrameLocks noGrp="1"/>
          </p:cNvGraphicFramePr>
          <p:nvPr>
            <p:extLst>
              <p:ext uri="{D42A27DB-BD31-4B8C-83A1-F6EECF244321}">
                <p14:modId xmlns:p14="http://schemas.microsoft.com/office/powerpoint/2010/main" val="378136294"/>
              </p:ext>
            </p:extLst>
          </p:nvPr>
        </p:nvGraphicFramePr>
        <p:xfrm>
          <a:off x="7294438" y="5143500"/>
          <a:ext cx="10163205" cy="3616199"/>
        </p:xfrm>
        <a:graphic>
          <a:graphicData uri="http://schemas.openxmlformats.org/drawingml/2006/table">
            <a:tbl>
              <a:tblPr firstRow="1" bandRow="1">
                <a:tableStyleId>{5C22544A-7EE6-4342-B048-85BDC9FD1C3A}</a:tableStyleId>
              </a:tblPr>
              <a:tblGrid>
                <a:gridCol w="2032641">
                  <a:extLst>
                    <a:ext uri="{9D8B030D-6E8A-4147-A177-3AD203B41FA5}">
                      <a16:colId xmlns:a16="http://schemas.microsoft.com/office/drawing/2014/main" val="1063686656"/>
                    </a:ext>
                  </a:extLst>
                </a:gridCol>
                <a:gridCol w="2032641">
                  <a:extLst>
                    <a:ext uri="{9D8B030D-6E8A-4147-A177-3AD203B41FA5}">
                      <a16:colId xmlns:a16="http://schemas.microsoft.com/office/drawing/2014/main" val="1138078285"/>
                    </a:ext>
                  </a:extLst>
                </a:gridCol>
                <a:gridCol w="2032641">
                  <a:extLst>
                    <a:ext uri="{9D8B030D-6E8A-4147-A177-3AD203B41FA5}">
                      <a16:colId xmlns:a16="http://schemas.microsoft.com/office/drawing/2014/main" val="3169912019"/>
                    </a:ext>
                  </a:extLst>
                </a:gridCol>
                <a:gridCol w="2032641">
                  <a:extLst>
                    <a:ext uri="{9D8B030D-6E8A-4147-A177-3AD203B41FA5}">
                      <a16:colId xmlns:a16="http://schemas.microsoft.com/office/drawing/2014/main" val="2557326886"/>
                    </a:ext>
                  </a:extLst>
                </a:gridCol>
                <a:gridCol w="2032641">
                  <a:extLst>
                    <a:ext uri="{9D8B030D-6E8A-4147-A177-3AD203B41FA5}">
                      <a16:colId xmlns:a16="http://schemas.microsoft.com/office/drawing/2014/main" val="3225662844"/>
                    </a:ext>
                  </a:extLst>
                </a:gridCol>
              </a:tblGrid>
              <a:tr h="574147">
                <a:tc gridSpan="5">
                  <a:txBody>
                    <a:bodyPr/>
                    <a:lstStyle/>
                    <a:p>
                      <a:pPr algn="ctr"/>
                      <a:r>
                        <a:rPr lang="ro-RO" sz="2400" dirty="0"/>
                        <a:t>COMPETENȚE DIGITALE AVANSATE – PROGRAME SPECIALIZATE</a:t>
                      </a:r>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pPr algn="ctr"/>
                      <a:endParaRPr lang="ro-RO" dirty="0"/>
                    </a:p>
                  </a:txBody>
                  <a:tcPr/>
                </a:tc>
                <a:extLst>
                  <a:ext uri="{0D108BD9-81ED-4DB2-BD59-A6C34878D82A}">
                    <a16:rowId xmlns:a16="http://schemas.microsoft.com/office/drawing/2014/main" val="269654460"/>
                  </a:ext>
                </a:extLst>
              </a:tr>
              <a:tr h="1605775">
                <a:tc>
                  <a:txBody>
                    <a:bodyPr/>
                    <a:lstStyle/>
                    <a:p>
                      <a:pPr marL="0" algn="ctr" defTabSz="914400" rtl="0" eaLnBrk="1" latinLnBrk="0" hangingPunct="1"/>
                      <a:r>
                        <a:rPr lang="ro-RO" sz="1800" kern="1200" dirty="0">
                          <a:solidFill>
                            <a:schemeClr val="dk1"/>
                          </a:solidFill>
                          <a:latin typeface="Trebuchet MS" panose="020B0603020202020204" pitchFamily="34" charset="0"/>
                          <a:ea typeface="+mn-ea"/>
                          <a:cs typeface="+mn-cs"/>
                        </a:rPr>
                        <a:t>Statistică avansată - </a:t>
                      </a:r>
                      <a:r>
                        <a:rPr lang="en-US" sz="1800" kern="1200" dirty="0" err="1">
                          <a:solidFill>
                            <a:schemeClr val="dk1"/>
                          </a:solidFill>
                          <a:latin typeface="Trebuchet MS" panose="020B0603020202020204" pitchFamily="34" charset="0"/>
                          <a:ea typeface="+mn-ea"/>
                          <a:cs typeface="+mn-cs"/>
                        </a:rPr>
                        <a:t>colectarea</a:t>
                      </a:r>
                      <a:r>
                        <a:rPr lang="en-US" sz="1800" kern="1200" dirty="0">
                          <a:solidFill>
                            <a:schemeClr val="dk1"/>
                          </a:solidFill>
                          <a:latin typeface="Trebuchet MS" panose="020B0603020202020204" pitchFamily="34" charset="0"/>
                          <a:ea typeface="+mn-ea"/>
                          <a:cs typeface="+mn-cs"/>
                        </a:rPr>
                        <a:t>,</a:t>
                      </a:r>
                    </a:p>
                    <a:p>
                      <a:pPr marL="0" algn="ctr" defTabSz="914400" rtl="0" eaLnBrk="1" latinLnBrk="0" hangingPunct="1"/>
                      <a:r>
                        <a:rPr lang="en-US" sz="1800" kern="1200" dirty="0" err="1">
                          <a:solidFill>
                            <a:schemeClr val="dk1"/>
                          </a:solidFill>
                          <a:latin typeface="Trebuchet MS" panose="020B0603020202020204" pitchFamily="34" charset="0"/>
                          <a:ea typeface="+mn-ea"/>
                          <a:cs typeface="+mn-cs"/>
                        </a:rPr>
                        <a:t>prelucrarea</a:t>
                      </a:r>
                      <a:r>
                        <a:rPr lang="en-US" sz="1800" kern="1200" dirty="0">
                          <a:solidFill>
                            <a:schemeClr val="dk1"/>
                          </a:solidFill>
                          <a:latin typeface="Trebuchet MS" panose="020B0603020202020204" pitchFamily="34" charset="0"/>
                          <a:ea typeface="+mn-ea"/>
                          <a:cs typeface="+mn-cs"/>
                        </a:rPr>
                        <a:t> </a:t>
                      </a:r>
                      <a:r>
                        <a:rPr lang="en-US" sz="1800" kern="1200" dirty="0" err="1">
                          <a:solidFill>
                            <a:schemeClr val="dk1"/>
                          </a:solidFill>
                          <a:latin typeface="Trebuchet MS" panose="020B0603020202020204" pitchFamily="34" charset="0"/>
                          <a:ea typeface="+mn-ea"/>
                          <a:cs typeface="+mn-cs"/>
                        </a:rPr>
                        <a:t>și</a:t>
                      </a:r>
                      <a:endParaRPr lang="en-US" sz="1800" kern="1200" dirty="0">
                        <a:solidFill>
                          <a:schemeClr val="dk1"/>
                        </a:solidFill>
                        <a:latin typeface="Trebuchet MS" panose="020B0603020202020204" pitchFamily="34" charset="0"/>
                        <a:ea typeface="+mn-ea"/>
                        <a:cs typeface="+mn-cs"/>
                      </a:endParaRPr>
                    </a:p>
                    <a:p>
                      <a:pPr marL="0" algn="ctr" defTabSz="914400" rtl="0" eaLnBrk="1" latinLnBrk="0" hangingPunct="1"/>
                      <a:r>
                        <a:rPr lang="en-US" sz="1800" kern="1200" dirty="0" err="1">
                          <a:solidFill>
                            <a:schemeClr val="dk1"/>
                          </a:solidFill>
                          <a:latin typeface="Trebuchet MS" panose="020B0603020202020204" pitchFamily="34" charset="0"/>
                          <a:ea typeface="+mn-ea"/>
                          <a:cs typeface="+mn-cs"/>
                        </a:rPr>
                        <a:t>interpretarea</a:t>
                      </a:r>
                      <a:endParaRPr lang="en-US" sz="1800" kern="1200" dirty="0">
                        <a:solidFill>
                          <a:schemeClr val="dk1"/>
                        </a:solidFill>
                        <a:latin typeface="Trebuchet MS" panose="020B0603020202020204" pitchFamily="34" charset="0"/>
                        <a:ea typeface="+mn-ea"/>
                        <a:cs typeface="+mn-cs"/>
                      </a:endParaRPr>
                    </a:p>
                    <a:p>
                      <a:pPr marL="0" algn="ctr" defTabSz="914400" rtl="0" eaLnBrk="1" latinLnBrk="0" hangingPunct="1"/>
                      <a:r>
                        <a:rPr lang="ro-RO" sz="1800" kern="1200" dirty="0">
                          <a:solidFill>
                            <a:schemeClr val="dk1"/>
                          </a:solidFill>
                          <a:latin typeface="Trebuchet MS" panose="020B0603020202020204" pitchFamily="34" charset="0"/>
                          <a:ea typeface="+mn-ea"/>
                          <a:cs typeface="+mn-cs"/>
                        </a:rPr>
                        <a:t>d</a:t>
                      </a:r>
                      <a:r>
                        <a:rPr lang="en-US" sz="1800" kern="1200" dirty="0" err="1">
                          <a:solidFill>
                            <a:schemeClr val="dk1"/>
                          </a:solidFill>
                          <a:latin typeface="Trebuchet MS" panose="020B0603020202020204" pitchFamily="34" charset="0"/>
                          <a:ea typeface="+mn-ea"/>
                          <a:cs typeface="+mn-cs"/>
                        </a:rPr>
                        <a:t>atelor</a:t>
                      </a:r>
                      <a:r>
                        <a:rPr lang="ro-RO" sz="1800" kern="1200" dirty="0">
                          <a:solidFill>
                            <a:schemeClr val="dk1"/>
                          </a:solidFill>
                          <a:latin typeface="Trebuchet MS" panose="020B0603020202020204" pitchFamily="34" charset="0"/>
                          <a:ea typeface="+mn-ea"/>
                          <a:cs typeface="+mn-cs"/>
                        </a:rPr>
                        <a:t>: </a:t>
                      </a:r>
                      <a:endParaRPr lang="en-US" sz="1800" kern="1200" dirty="0">
                        <a:solidFill>
                          <a:schemeClr val="dk1"/>
                        </a:solidFill>
                        <a:latin typeface="Trebuchet MS" panose="020B0603020202020204" pitchFamily="34" charset="0"/>
                        <a:ea typeface="+mn-ea"/>
                        <a:cs typeface="+mn-cs"/>
                      </a:endParaRPr>
                    </a:p>
                  </a:txBody>
                  <a:tcPr/>
                </a:tc>
                <a:tc>
                  <a:txBody>
                    <a:bodyPr/>
                    <a:lstStyle/>
                    <a:p>
                      <a:pPr algn="ctr"/>
                      <a:r>
                        <a:rPr lang="en-US" sz="1800" kern="1200" dirty="0" err="1">
                          <a:solidFill>
                            <a:schemeClr val="dk1"/>
                          </a:solidFill>
                          <a:latin typeface="Trebuchet MS" panose="020B0603020202020204" pitchFamily="34" charset="0"/>
                          <a:ea typeface="+mn-ea"/>
                          <a:cs typeface="+mn-cs"/>
                        </a:rPr>
                        <a:t>Instalarea</a:t>
                      </a:r>
                      <a:r>
                        <a:rPr lang="en-US" sz="1800" kern="1200" dirty="0">
                          <a:solidFill>
                            <a:schemeClr val="dk1"/>
                          </a:solidFill>
                          <a:latin typeface="Trebuchet MS" panose="020B0603020202020204" pitchFamily="34" charset="0"/>
                          <a:ea typeface="+mn-ea"/>
                          <a:cs typeface="+mn-cs"/>
                        </a:rPr>
                        <a:t>,</a:t>
                      </a:r>
                    </a:p>
                    <a:p>
                      <a:pPr algn="ctr"/>
                      <a:r>
                        <a:rPr lang="en-US" sz="1800" kern="1200" dirty="0" err="1">
                          <a:solidFill>
                            <a:schemeClr val="dk1"/>
                          </a:solidFill>
                          <a:latin typeface="Trebuchet MS" panose="020B0603020202020204" pitchFamily="34" charset="0"/>
                          <a:ea typeface="+mn-ea"/>
                          <a:cs typeface="+mn-cs"/>
                        </a:rPr>
                        <a:t>configurarea</a:t>
                      </a:r>
                      <a:r>
                        <a:rPr lang="en-US" sz="1800" kern="1200" dirty="0">
                          <a:solidFill>
                            <a:schemeClr val="dk1"/>
                          </a:solidFill>
                          <a:latin typeface="Trebuchet MS" panose="020B0603020202020204" pitchFamily="34" charset="0"/>
                          <a:ea typeface="+mn-ea"/>
                          <a:cs typeface="+mn-cs"/>
                        </a:rPr>
                        <a:t> </a:t>
                      </a:r>
                      <a:r>
                        <a:rPr lang="en-US" sz="1800" kern="1200" dirty="0" err="1">
                          <a:solidFill>
                            <a:schemeClr val="dk1"/>
                          </a:solidFill>
                          <a:latin typeface="Trebuchet MS" panose="020B0603020202020204" pitchFamily="34" charset="0"/>
                          <a:ea typeface="+mn-ea"/>
                          <a:cs typeface="+mn-cs"/>
                        </a:rPr>
                        <a:t>și</a:t>
                      </a:r>
                      <a:endParaRPr lang="en-US" sz="1800" kern="1200" dirty="0">
                        <a:solidFill>
                          <a:schemeClr val="dk1"/>
                        </a:solidFill>
                        <a:latin typeface="Trebuchet MS" panose="020B0603020202020204" pitchFamily="34" charset="0"/>
                        <a:ea typeface="+mn-ea"/>
                        <a:cs typeface="+mn-cs"/>
                      </a:endParaRPr>
                    </a:p>
                    <a:p>
                      <a:pPr algn="ctr"/>
                      <a:r>
                        <a:rPr lang="en-US" sz="1800" kern="1200" dirty="0" err="1">
                          <a:solidFill>
                            <a:schemeClr val="dk1"/>
                          </a:solidFill>
                          <a:latin typeface="Trebuchet MS" panose="020B0603020202020204" pitchFamily="34" charset="0"/>
                          <a:ea typeface="+mn-ea"/>
                          <a:cs typeface="+mn-cs"/>
                        </a:rPr>
                        <a:t>administrarea</a:t>
                      </a:r>
                      <a:endParaRPr lang="en-US" sz="1800" kern="1200" dirty="0">
                        <a:solidFill>
                          <a:schemeClr val="dk1"/>
                        </a:solidFill>
                        <a:latin typeface="Trebuchet MS" panose="020B0603020202020204" pitchFamily="34" charset="0"/>
                        <a:ea typeface="+mn-ea"/>
                        <a:cs typeface="+mn-cs"/>
                      </a:endParaRPr>
                    </a:p>
                    <a:p>
                      <a:pPr algn="ctr"/>
                      <a:r>
                        <a:rPr lang="en-US" sz="1800" kern="1200" dirty="0" err="1">
                          <a:solidFill>
                            <a:schemeClr val="dk1"/>
                          </a:solidFill>
                          <a:latin typeface="Trebuchet MS" panose="020B0603020202020204" pitchFamily="34" charset="0"/>
                          <a:ea typeface="+mn-ea"/>
                          <a:cs typeface="+mn-cs"/>
                        </a:rPr>
                        <a:t>sistemelor</a:t>
                      </a:r>
                      <a:r>
                        <a:rPr lang="en-US" sz="1800" kern="1200" dirty="0">
                          <a:solidFill>
                            <a:schemeClr val="dk1"/>
                          </a:solidFill>
                          <a:latin typeface="Trebuchet MS" panose="020B0603020202020204" pitchFamily="34" charset="0"/>
                          <a:ea typeface="+mn-ea"/>
                          <a:cs typeface="+mn-cs"/>
                        </a:rPr>
                        <a:t> de</a:t>
                      </a:r>
                    </a:p>
                    <a:p>
                      <a:pPr algn="ctr"/>
                      <a:r>
                        <a:rPr lang="en-US" sz="1800" kern="1200" dirty="0" err="1">
                          <a:solidFill>
                            <a:schemeClr val="dk1"/>
                          </a:solidFill>
                          <a:latin typeface="Trebuchet MS" panose="020B0603020202020204" pitchFamily="34" charset="0"/>
                          <a:ea typeface="+mn-ea"/>
                          <a:cs typeface="+mn-cs"/>
                        </a:rPr>
                        <a:t>operare</a:t>
                      </a:r>
                      <a:r>
                        <a:rPr lang="ro-RO" sz="1800" kern="1200" dirty="0">
                          <a:solidFill>
                            <a:schemeClr val="dk1"/>
                          </a:solidFill>
                          <a:latin typeface="Trebuchet MS" panose="020B0603020202020204" pitchFamily="34" charset="0"/>
                          <a:ea typeface="+mn-ea"/>
                          <a:cs typeface="+mn-cs"/>
                        </a:rPr>
                        <a:t>: </a:t>
                      </a:r>
                      <a:endParaRPr lang="en-US" sz="1800" kern="1200" dirty="0">
                        <a:solidFill>
                          <a:schemeClr val="dk1"/>
                        </a:solidFill>
                        <a:latin typeface="Trebuchet MS" panose="020B0603020202020204" pitchFamily="34" charset="0"/>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o-RO" dirty="0">
                          <a:latin typeface="Trebuchet MS" panose="020B0603020202020204" pitchFamily="34" charset="0"/>
                        </a:rPr>
                        <a:t>Baze de date: </a:t>
                      </a: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o-RO" dirty="0">
                          <a:latin typeface="Trebuchet MS" panose="020B0603020202020204" pitchFamily="34" charset="0"/>
                        </a:rPr>
                        <a:t>Administrarea,</a:t>
                      </a:r>
                    </a:p>
                    <a:p>
                      <a:pPr marL="0" marR="0" lvl="0" indent="0" algn="ctr" defTabSz="914400" rtl="0" eaLnBrk="1" fontAlgn="auto" latinLnBrk="0" hangingPunct="1">
                        <a:lnSpc>
                          <a:spcPct val="100000"/>
                        </a:lnSpc>
                        <a:spcBef>
                          <a:spcPts val="0"/>
                        </a:spcBef>
                        <a:spcAft>
                          <a:spcPts val="0"/>
                        </a:spcAft>
                        <a:buClrTx/>
                        <a:buSzTx/>
                        <a:buFontTx/>
                        <a:buNone/>
                        <a:tabLst/>
                        <a:defRPr/>
                      </a:pPr>
                      <a:r>
                        <a:rPr lang="ro-RO" dirty="0">
                          <a:latin typeface="Trebuchet MS" panose="020B0603020202020204" pitchFamily="34" charset="0"/>
                        </a:rPr>
                        <a:t>dezvoltarea și</a:t>
                      </a:r>
                    </a:p>
                    <a:p>
                      <a:pPr marL="0" marR="0" lvl="0" indent="0" algn="ctr" defTabSz="914400" rtl="0" eaLnBrk="1" fontAlgn="auto" latinLnBrk="0" hangingPunct="1">
                        <a:lnSpc>
                          <a:spcPct val="100000"/>
                        </a:lnSpc>
                        <a:spcBef>
                          <a:spcPts val="0"/>
                        </a:spcBef>
                        <a:spcAft>
                          <a:spcPts val="0"/>
                        </a:spcAft>
                        <a:buClrTx/>
                        <a:buSzTx/>
                        <a:buFontTx/>
                        <a:buNone/>
                        <a:tabLst/>
                        <a:defRPr/>
                      </a:pPr>
                      <a:r>
                        <a:rPr lang="ro-RO" dirty="0">
                          <a:latin typeface="Trebuchet MS" panose="020B0603020202020204" pitchFamily="34" charset="0"/>
                        </a:rPr>
                        <a:t>securitatea rețelelor</a:t>
                      </a:r>
                    </a:p>
                    <a:p>
                      <a:pPr marL="0" marR="0" lvl="0" indent="0" algn="ctr" defTabSz="914400" rtl="0" eaLnBrk="1" fontAlgn="auto" latinLnBrk="0" hangingPunct="1">
                        <a:lnSpc>
                          <a:spcPct val="100000"/>
                        </a:lnSpc>
                        <a:spcBef>
                          <a:spcPts val="0"/>
                        </a:spcBef>
                        <a:spcAft>
                          <a:spcPts val="0"/>
                        </a:spcAft>
                        <a:buClrTx/>
                        <a:buSzTx/>
                        <a:buFontTx/>
                        <a:buNone/>
                        <a:tabLst/>
                        <a:defRPr/>
                      </a:pPr>
                      <a:r>
                        <a:rPr lang="ro-RO" dirty="0">
                          <a:latin typeface="Trebuchet MS" panose="020B0603020202020204" pitchFamily="34" charset="0"/>
                        </a:rPr>
                        <a:t>TIC: </a:t>
                      </a: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err="1">
                          <a:solidFill>
                            <a:schemeClr val="dk1"/>
                          </a:solidFill>
                          <a:latin typeface="Trebuchet MS" panose="020B0603020202020204" pitchFamily="34" charset="0"/>
                          <a:ea typeface="+mn-ea"/>
                          <a:cs typeface="+mn-cs"/>
                        </a:rPr>
                        <a:t>Dezvoltarea</a:t>
                      </a:r>
                      <a:endParaRPr lang="en-US" sz="1800" kern="1200" dirty="0">
                        <a:solidFill>
                          <a:schemeClr val="dk1"/>
                        </a:solidFill>
                        <a:latin typeface="Trebuchet MS" panose="020B06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err="1">
                          <a:solidFill>
                            <a:schemeClr val="dk1"/>
                          </a:solidFill>
                          <a:latin typeface="Trebuchet MS" panose="020B0603020202020204" pitchFamily="34" charset="0"/>
                          <a:ea typeface="+mn-ea"/>
                          <a:cs typeface="+mn-cs"/>
                        </a:rPr>
                        <a:t>aplicațiilor</a:t>
                      </a:r>
                      <a:r>
                        <a:rPr lang="en-US" sz="1800" kern="1200" dirty="0">
                          <a:solidFill>
                            <a:schemeClr val="dk1"/>
                          </a:solidFill>
                          <a:latin typeface="Trebuchet MS" panose="020B0603020202020204" pitchFamily="34" charset="0"/>
                          <a:ea typeface="+mn-ea"/>
                          <a:cs typeface="+mn-cs"/>
                        </a:rPr>
                        <a:t> </a:t>
                      </a:r>
                      <a:r>
                        <a:rPr lang="ro-RO" sz="1800" kern="1200" dirty="0">
                          <a:solidFill>
                            <a:schemeClr val="dk1"/>
                          </a:solidFill>
                          <a:latin typeface="Trebuchet MS" panose="020B0603020202020204" pitchFamily="34" charset="0"/>
                          <a:ea typeface="+mn-ea"/>
                          <a:cs typeface="+mn-cs"/>
                        </a:rPr>
                        <a:t>w</a:t>
                      </a:r>
                      <a:r>
                        <a:rPr lang="en-US" sz="1800" kern="1200" dirty="0" err="1">
                          <a:solidFill>
                            <a:schemeClr val="dk1"/>
                          </a:solidFill>
                          <a:latin typeface="Trebuchet MS" panose="020B0603020202020204" pitchFamily="34" charset="0"/>
                          <a:ea typeface="+mn-ea"/>
                          <a:cs typeface="+mn-cs"/>
                        </a:rPr>
                        <a:t>eb</a:t>
                      </a:r>
                      <a:endParaRPr lang="en-US" sz="1800" kern="1200" dirty="0">
                        <a:solidFill>
                          <a:schemeClr val="dk1"/>
                        </a:solidFill>
                        <a:latin typeface="Trebuchet MS" panose="020B06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ro-RO" sz="1800" kern="1200" dirty="0">
                          <a:solidFill>
                            <a:schemeClr val="dk1"/>
                          </a:solidFill>
                          <a:latin typeface="Trebuchet MS" panose="020B0603020202020204" pitchFamily="34" charset="0"/>
                          <a:ea typeface="+mn-ea"/>
                          <a:cs typeface="+mn-cs"/>
                        </a:rPr>
                        <a:t>s</a:t>
                      </a:r>
                      <a:r>
                        <a:rPr lang="en-US" sz="1800" kern="1200" dirty="0" err="1">
                          <a:solidFill>
                            <a:schemeClr val="dk1"/>
                          </a:solidFill>
                          <a:latin typeface="Trebuchet MS" panose="020B0603020202020204" pitchFamily="34" charset="0"/>
                          <a:ea typeface="+mn-ea"/>
                          <a:cs typeface="+mn-cs"/>
                        </a:rPr>
                        <a:t>esign</a:t>
                      </a:r>
                      <a:endParaRPr lang="en-US" sz="1800" kern="1200" dirty="0">
                        <a:solidFill>
                          <a:schemeClr val="dk1"/>
                        </a:solidFill>
                        <a:latin typeface="Trebuchet MS" panose="020B0603020202020204" pitchFamily="34" charset="0"/>
                        <a:ea typeface="+mn-ea"/>
                        <a:cs typeface="+mn-cs"/>
                      </a:endParaRPr>
                    </a:p>
                  </a:txBody>
                  <a:tcPr/>
                </a:tc>
                <a:extLst>
                  <a:ext uri="{0D108BD9-81ED-4DB2-BD59-A6C34878D82A}">
                    <a16:rowId xmlns:a16="http://schemas.microsoft.com/office/drawing/2014/main" val="2645096355"/>
                  </a:ext>
                </a:extLst>
              </a:tr>
              <a:tr h="130469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o-RO" b="1" dirty="0">
                          <a:latin typeface="Trebuchet MS" panose="020B0603020202020204" pitchFamily="34" charset="0"/>
                        </a:rPr>
                        <a:t>126 participanți certificați</a:t>
                      </a:r>
                    </a:p>
                    <a:p>
                      <a:pPr algn="ct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o-RO" b="1" dirty="0">
                          <a:latin typeface="Trebuchet MS" panose="020B0603020202020204" pitchFamily="34" charset="0"/>
                        </a:rPr>
                        <a:t>87 participanți certificați</a:t>
                      </a:r>
                    </a:p>
                    <a:p>
                      <a:pPr algn="ct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o-RO" b="1" dirty="0">
                          <a:latin typeface="Trebuchet MS" panose="020B0603020202020204" pitchFamily="34" charset="0"/>
                        </a:rPr>
                        <a:t>124 participanți certificați</a:t>
                      </a:r>
                    </a:p>
                    <a:p>
                      <a:pPr algn="ct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o-RO" b="1" dirty="0">
                          <a:latin typeface="Trebuchet MS" panose="020B0603020202020204" pitchFamily="34" charset="0"/>
                        </a:rPr>
                        <a:t>46 participanți certificați</a:t>
                      </a:r>
                    </a:p>
                    <a:p>
                      <a:pPr algn="ct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o-RO" b="1" dirty="0">
                          <a:latin typeface="Trebuchet MS" panose="020B0603020202020204" pitchFamily="34" charset="0"/>
                        </a:rPr>
                        <a:t>87 participanți certificați</a:t>
                      </a:r>
                    </a:p>
                    <a:p>
                      <a:pPr algn="ctr"/>
                      <a:endParaRPr lang="en-US" dirty="0"/>
                    </a:p>
                  </a:txBody>
                  <a:tcPr/>
                </a:tc>
                <a:extLst>
                  <a:ext uri="{0D108BD9-81ED-4DB2-BD59-A6C34878D82A}">
                    <a16:rowId xmlns:a16="http://schemas.microsoft.com/office/drawing/2014/main" val="3309682622"/>
                  </a:ext>
                </a:extLst>
              </a:tr>
            </a:tbl>
          </a:graphicData>
        </a:graphic>
      </p:graphicFrame>
      <p:pic>
        <p:nvPicPr>
          <p:cNvPr id="7" name="Picture 6">
            <a:extLst>
              <a:ext uri="{FF2B5EF4-FFF2-40B4-BE49-F238E27FC236}">
                <a16:creationId xmlns:a16="http://schemas.microsoft.com/office/drawing/2014/main" id="{BE8E1FBE-49D4-8181-C308-C452ED2C3554}"/>
              </a:ext>
            </a:extLst>
          </p:cNvPr>
          <p:cNvPicPr>
            <a:picLocks noChangeAspect="1"/>
          </p:cNvPicPr>
          <p:nvPr/>
        </p:nvPicPr>
        <p:blipFill>
          <a:blip r:embed="rId3"/>
          <a:stretch>
            <a:fillRect/>
          </a:stretch>
        </p:blipFill>
        <p:spPr>
          <a:xfrm>
            <a:off x="3114383" y="7124700"/>
            <a:ext cx="1082941" cy="1247316"/>
          </a:xfrm>
          <a:prstGeom prst="rect">
            <a:avLst/>
          </a:prstGeom>
        </p:spPr>
      </p:pic>
    </p:spTree>
    <p:extLst>
      <p:ext uri="{BB962C8B-B14F-4D97-AF65-F5344CB8AC3E}">
        <p14:creationId xmlns:p14="http://schemas.microsoft.com/office/powerpoint/2010/main" val="32405044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1B9D1A-79EC-6D80-A37B-1D810A95BFE0}"/>
            </a:ext>
          </a:extLst>
        </p:cNvPr>
        <p:cNvGrpSpPr/>
        <p:nvPr/>
      </p:nvGrpSpPr>
      <p:grpSpPr>
        <a:xfrm>
          <a:off x="0" y="0"/>
          <a:ext cx="0" cy="0"/>
          <a:chOff x="0" y="0"/>
          <a:chExt cx="0" cy="0"/>
        </a:xfrm>
      </p:grpSpPr>
      <p:sp>
        <p:nvSpPr>
          <p:cNvPr id="25" name="TextBox 25">
            <a:extLst>
              <a:ext uri="{FF2B5EF4-FFF2-40B4-BE49-F238E27FC236}">
                <a16:creationId xmlns:a16="http://schemas.microsoft.com/office/drawing/2014/main" id="{B8E504CD-6EE1-3447-1CFD-AA4FF435203E}"/>
              </a:ext>
            </a:extLst>
          </p:cNvPr>
          <p:cNvSpPr txBox="1"/>
          <p:nvPr/>
        </p:nvSpPr>
        <p:spPr>
          <a:xfrm>
            <a:off x="274148" y="3005409"/>
            <a:ext cx="5321394" cy="589905"/>
          </a:xfrm>
          <a:prstGeom prst="rect">
            <a:avLst/>
          </a:prstGeom>
        </p:spPr>
        <p:txBody>
          <a:bodyPr wrap="square" lIns="0" tIns="0" rIns="0" bIns="0" rtlCol="0" anchor="t">
            <a:spAutoFit/>
          </a:bodyPr>
          <a:lstStyle/>
          <a:p>
            <a:pPr algn="l">
              <a:lnSpc>
                <a:spcPts val="4599"/>
              </a:lnSpc>
            </a:pPr>
            <a:r>
              <a:rPr lang="ro-RO" sz="3999" b="1" dirty="0">
                <a:solidFill>
                  <a:srgbClr val="FFFFFF"/>
                </a:solidFill>
                <a:latin typeface="Trebuchet MS" panose="020B0703020202090204" pitchFamily="34" charset="0"/>
                <a:ea typeface="Montserrat Bold"/>
                <a:cs typeface="Montserrat Bold"/>
                <a:sym typeface="Montserrat Bold"/>
              </a:rPr>
              <a:t>REZULTATE:</a:t>
            </a:r>
            <a:endParaRPr lang="en-US" sz="3999" b="1" dirty="0">
              <a:solidFill>
                <a:srgbClr val="FFFFFF"/>
              </a:solidFill>
              <a:latin typeface="Trebuchet MS" panose="020B0703020202090204" pitchFamily="34" charset="0"/>
              <a:ea typeface="Montserrat Bold"/>
              <a:cs typeface="Montserrat Bold"/>
              <a:sym typeface="Montserrat Bold"/>
            </a:endParaRPr>
          </a:p>
        </p:txBody>
      </p:sp>
      <p:pic>
        <p:nvPicPr>
          <p:cNvPr id="8" name="Picture 7">
            <a:extLst>
              <a:ext uri="{FF2B5EF4-FFF2-40B4-BE49-F238E27FC236}">
                <a16:creationId xmlns:a16="http://schemas.microsoft.com/office/drawing/2014/main" id="{C9B2F6A1-EB26-F096-EA2A-C84813A1A871}"/>
              </a:ext>
            </a:extLst>
          </p:cNvPr>
          <p:cNvPicPr>
            <a:picLocks noChangeAspect="1"/>
          </p:cNvPicPr>
          <p:nvPr/>
        </p:nvPicPr>
        <p:blipFill>
          <a:blip r:embed="rId3"/>
          <a:srcRect l="10834" t="15891" r="28333" b="13566"/>
          <a:stretch>
            <a:fillRect/>
          </a:stretch>
        </p:blipFill>
        <p:spPr>
          <a:xfrm>
            <a:off x="1981200" y="1333500"/>
            <a:ext cx="14097000" cy="8786487"/>
          </a:xfrm>
          <a:prstGeom prst="rect">
            <a:avLst/>
          </a:prstGeom>
        </p:spPr>
      </p:pic>
    </p:spTree>
    <p:extLst>
      <p:ext uri="{BB962C8B-B14F-4D97-AF65-F5344CB8AC3E}">
        <p14:creationId xmlns:p14="http://schemas.microsoft.com/office/powerpoint/2010/main" val="31037380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14E8DF-1E66-2911-EC99-56497584F3A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38E57AC-71F4-B4FE-E93E-593FC47906C1}"/>
              </a:ext>
            </a:extLst>
          </p:cNvPr>
          <p:cNvPicPr>
            <a:picLocks noChangeAspect="1"/>
          </p:cNvPicPr>
          <p:nvPr/>
        </p:nvPicPr>
        <p:blipFill>
          <a:blip r:embed="rId3"/>
          <a:srcRect l="10834" t="15116" r="27083" b="13566"/>
          <a:stretch>
            <a:fillRect/>
          </a:stretch>
        </p:blipFill>
        <p:spPr>
          <a:xfrm>
            <a:off x="1600200" y="1104900"/>
            <a:ext cx="14719852" cy="9088768"/>
          </a:xfrm>
          <a:prstGeom prst="rect">
            <a:avLst/>
          </a:prstGeom>
        </p:spPr>
      </p:pic>
    </p:spTree>
    <p:extLst>
      <p:ext uri="{BB962C8B-B14F-4D97-AF65-F5344CB8AC3E}">
        <p14:creationId xmlns:p14="http://schemas.microsoft.com/office/powerpoint/2010/main" val="33534315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1F95874-5318-F1A4-48C0-6FEC2A059699}"/>
              </a:ext>
            </a:extLst>
          </p:cNvPr>
          <p:cNvSpPr txBox="1">
            <a:spLocks/>
          </p:cNvSpPr>
          <p:nvPr/>
        </p:nvSpPr>
        <p:spPr>
          <a:xfrm>
            <a:off x="1066800" y="2739600"/>
            <a:ext cx="7239000" cy="55281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buBlip>
                <a:blip r:embed="rId2"/>
              </a:buBlip>
              <a:defRPr/>
            </a:pPr>
            <a:r>
              <a:rPr kumimoji="0" lang="ro-RO" sz="4000" b="0" i="0" u="none" strike="noStrike" kern="1200" cap="none" spc="0" normalizeH="0" baseline="0" noProof="0" dirty="0">
                <a:ln>
                  <a:noFill/>
                </a:ln>
                <a:solidFill>
                  <a:sysClr val="windowText" lastClr="000000"/>
                </a:solidFill>
                <a:effectLst/>
                <a:uLnTx/>
                <a:uFillTx/>
                <a:latin typeface="Trebuchet MS" panose="020B0603020202020204" pitchFamily="34" charset="0"/>
              </a:rPr>
              <a:t> </a:t>
            </a:r>
            <a:r>
              <a:rPr lang="ro-RO" sz="4000" dirty="0">
                <a:solidFill>
                  <a:sysClr val="windowText" lastClr="000000"/>
                </a:solidFill>
                <a:latin typeface="Trebuchet MS" panose="020B0603020202020204" pitchFamily="34" charset="0"/>
              </a:rPr>
              <a:t>Obiectiv și argumente </a:t>
            </a:r>
          </a:p>
          <a:p>
            <a:pPr lvl="0">
              <a:buBlip>
                <a:blip r:embed="rId2"/>
              </a:buBlip>
              <a:defRPr/>
            </a:pPr>
            <a:r>
              <a:rPr lang="ro-RO" sz="4000" dirty="0">
                <a:solidFill>
                  <a:sysClr val="windowText" lastClr="000000"/>
                </a:solidFill>
                <a:latin typeface="Trebuchet MS" panose="020B0603020202020204" pitchFamily="34" charset="0"/>
              </a:rPr>
              <a:t> Implementare</a:t>
            </a:r>
          </a:p>
          <a:p>
            <a:pPr>
              <a:buBlip>
                <a:blip r:embed="rId2"/>
              </a:buBlip>
              <a:defRPr/>
            </a:pPr>
            <a:r>
              <a:rPr lang="ro-RO" sz="4000" dirty="0">
                <a:solidFill>
                  <a:sysClr val="windowText" lastClr="000000"/>
                </a:solidFill>
                <a:latin typeface="Trebuchet MS" panose="020B0603020202020204" pitchFamily="34" charset="0"/>
              </a:rPr>
              <a:t> Rezultate</a:t>
            </a:r>
          </a:p>
          <a:p>
            <a:pPr>
              <a:buBlip>
                <a:blip r:embed="rId2"/>
              </a:buBlip>
              <a:defRPr/>
            </a:pPr>
            <a:r>
              <a:rPr lang="ro-RO" sz="4000" dirty="0">
                <a:solidFill>
                  <a:sysClr val="windowText" lastClr="000000"/>
                </a:solidFill>
                <a:latin typeface="Trebuchet MS" panose="020B0603020202020204" pitchFamily="34" charset="0"/>
              </a:rPr>
              <a:t> Activitatea echipei de proiect </a:t>
            </a:r>
          </a:p>
          <a:p>
            <a:pPr>
              <a:buBlip>
                <a:blip r:embed="rId2"/>
              </a:buBlip>
              <a:defRPr/>
            </a:pPr>
            <a:r>
              <a:rPr lang="ro-RO" sz="4000" dirty="0">
                <a:solidFill>
                  <a:sysClr val="windowText" lastClr="000000"/>
                </a:solidFill>
                <a:latin typeface="Trebuchet MS" panose="020B0603020202020204" pitchFamily="34" charset="0"/>
              </a:rPr>
              <a:t> Impactul general</a:t>
            </a:r>
            <a:endParaRPr lang="en-US" sz="5400" dirty="0">
              <a:solidFill>
                <a:sysClr val="windowText" lastClr="000000"/>
              </a:solidFill>
              <a:latin typeface="Trebuchet MS" panose="020B0603020202020204" pitchFamily="34" charset="0"/>
            </a:endParaRPr>
          </a:p>
          <a:p>
            <a:pPr lvl="0">
              <a:buBlip>
                <a:blip r:embed="rId2"/>
              </a:buBlip>
              <a:defRPr/>
            </a:pPr>
            <a:r>
              <a:rPr lang="ro-RO" sz="4000" dirty="0">
                <a:solidFill>
                  <a:sysClr val="windowText" lastClr="000000"/>
                </a:solidFill>
                <a:latin typeface="Trebuchet MS" panose="020B0603020202020204" pitchFamily="34" charset="0"/>
              </a:rPr>
              <a:t> Activități viitoare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800" b="0" i="0" u="none" strike="noStrike" kern="1200" cap="none" spc="0" normalizeH="0" baseline="0" noProof="0" dirty="0">
              <a:ln>
                <a:noFill/>
              </a:ln>
              <a:solidFill>
                <a:sysClr val="windowText" lastClr="000000"/>
              </a:solidFill>
              <a:effectLst/>
              <a:uLnTx/>
              <a:uFillTx/>
              <a:latin typeface="Calibri"/>
            </a:endParaRPr>
          </a:p>
        </p:txBody>
      </p:sp>
      <p:pic>
        <p:nvPicPr>
          <p:cNvPr id="2" name="Picture 1">
            <a:extLst>
              <a:ext uri="{FF2B5EF4-FFF2-40B4-BE49-F238E27FC236}">
                <a16:creationId xmlns:a16="http://schemas.microsoft.com/office/drawing/2014/main" id="{04985D88-E827-F8BE-1704-BAFF55BA2BC5}"/>
              </a:ext>
            </a:extLst>
          </p:cNvPr>
          <p:cNvPicPr>
            <a:picLocks noChangeAspect="1"/>
          </p:cNvPicPr>
          <p:nvPr/>
        </p:nvPicPr>
        <p:blipFill>
          <a:blip r:embed="rId3"/>
          <a:stretch>
            <a:fillRect/>
          </a:stretch>
        </p:blipFill>
        <p:spPr>
          <a:xfrm>
            <a:off x="7924800" y="2739600"/>
            <a:ext cx="9531678" cy="5727278"/>
          </a:xfrm>
          <a:prstGeom prst="rect">
            <a:avLst/>
          </a:prstGeom>
        </p:spPr>
      </p:pic>
    </p:spTree>
    <p:extLst>
      <p:ext uri="{BB962C8B-B14F-4D97-AF65-F5344CB8AC3E}">
        <p14:creationId xmlns:p14="http://schemas.microsoft.com/office/powerpoint/2010/main" val="445264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19F02-C356-36DA-3448-FA1926696C69}"/>
            </a:ext>
          </a:extLst>
        </p:cNvPr>
        <p:cNvGrpSpPr/>
        <p:nvPr/>
      </p:nvGrpSpPr>
      <p:grpSpPr>
        <a:xfrm>
          <a:off x="0" y="0"/>
          <a:ext cx="0" cy="0"/>
          <a:chOff x="0" y="0"/>
          <a:chExt cx="0" cy="0"/>
        </a:xfrm>
      </p:grpSpPr>
      <p:grpSp>
        <p:nvGrpSpPr>
          <p:cNvPr id="11" name="Group 11">
            <a:extLst>
              <a:ext uri="{FF2B5EF4-FFF2-40B4-BE49-F238E27FC236}">
                <a16:creationId xmlns:a16="http://schemas.microsoft.com/office/drawing/2014/main" id="{683C5496-018A-E680-B319-3E9CA6AA5D89}"/>
              </a:ext>
            </a:extLst>
          </p:cNvPr>
          <p:cNvGrpSpPr/>
          <p:nvPr/>
        </p:nvGrpSpPr>
        <p:grpSpPr>
          <a:xfrm>
            <a:off x="-990600" y="2384902"/>
            <a:ext cx="7265597" cy="1830920"/>
            <a:chOff x="0" y="0"/>
            <a:chExt cx="1612708" cy="406400"/>
          </a:xfrm>
        </p:grpSpPr>
        <p:sp>
          <p:nvSpPr>
            <p:cNvPr id="12" name="Freeform 12">
              <a:extLst>
                <a:ext uri="{FF2B5EF4-FFF2-40B4-BE49-F238E27FC236}">
                  <a16:creationId xmlns:a16="http://schemas.microsoft.com/office/drawing/2014/main" id="{E745D511-B6DE-023C-21EE-2BCC0E748686}"/>
                </a:ext>
              </a:extLst>
            </p:cNvPr>
            <p:cNvSpPr/>
            <p:nvPr/>
          </p:nvSpPr>
          <p:spPr>
            <a:xfrm>
              <a:off x="0" y="0"/>
              <a:ext cx="1612708" cy="406400"/>
            </a:xfrm>
            <a:custGeom>
              <a:avLst/>
              <a:gdLst/>
              <a:ahLst/>
              <a:cxnLst/>
              <a:rect l="l" t="t" r="r" b="b"/>
              <a:pathLst>
                <a:path w="1612708" h="406400">
                  <a:moveTo>
                    <a:pt x="1409508" y="0"/>
                  </a:moveTo>
                  <a:cubicBezTo>
                    <a:pt x="1521732" y="0"/>
                    <a:pt x="1612708" y="90976"/>
                    <a:pt x="1612708" y="203200"/>
                  </a:cubicBezTo>
                  <a:cubicBezTo>
                    <a:pt x="1612708" y="315424"/>
                    <a:pt x="1521732" y="406400"/>
                    <a:pt x="1409508" y="406400"/>
                  </a:cubicBezTo>
                  <a:lnTo>
                    <a:pt x="203200" y="406400"/>
                  </a:lnTo>
                  <a:cubicBezTo>
                    <a:pt x="90976" y="406400"/>
                    <a:pt x="0" y="315424"/>
                    <a:pt x="0" y="203200"/>
                  </a:cubicBezTo>
                  <a:cubicBezTo>
                    <a:pt x="0" y="90976"/>
                    <a:pt x="90976" y="0"/>
                    <a:pt x="203200" y="0"/>
                  </a:cubicBezTo>
                  <a:close/>
                </a:path>
              </a:pathLst>
            </a:custGeom>
            <a:solidFill>
              <a:srgbClr val="293E6B"/>
            </a:solidFill>
            <a:ln w="104775" cap="sq">
              <a:solidFill>
                <a:srgbClr val="3B599B"/>
              </a:solidFill>
              <a:prstDash val="solid"/>
              <a:miter/>
            </a:ln>
          </p:spPr>
          <p:txBody>
            <a:bodyPr/>
            <a:lstStyle/>
            <a:p>
              <a:endParaRPr lang="en-US"/>
            </a:p>
          </p:txBody>
        </p:sp>
        <p:sp>
          <p:nvSpPr>
            <p:cNvPr id="13" name="TextBox 13">
              <a:extLst>
                <a:ext uri="{FF2B5EF4-FFF2-40B4-BE49-F238E27FC236}">
                  <a16:creationId xmlns:a16="http://schemas.microsoft.com/office/drawing/2014/main" id="{B79D0CFE-1C82-57C8-7354-62C41022F7D7}"/>
                </a:ext>
              </a:extLst>
            </p:cNvPr>
            <p:cNvSpPr txBox="1"/>
            <p:nvPr/>
          </p:nvSpPr>
          <p:spPr>
            <a:xfrm>
              <a:off x="0" y="-38100"/>
              <a:ext cx="1612708" cy="444500"/>
            </a:xfrm>
            <a:prstGeom prst="rect">
              <a:avLst/>
            </a:prstGeom>
          </p:spPr>
          <p:txBody>
            <a:bodyPr lIns="50800" tIns="50800" rIns="50800" bIns="50800" rtlCol="0" anchor="ctr"/>
            <a:lstStyle/>
            <a:p>
              <a:pPr algn="ctr">
                <a:lnSpc>
                  <a:spcPts val="3359"/>
                </a:lnSpc>
              </a:pPr>
              <a:endParaRPr/>
            </a:p>
          </p:txBody>
        </p:sp>
      </p:grpSp>
      <p:sp>
        <p:nvSpPr>
          <p:cNvPr id="25" name="TextBox 25">
            <a:extLst>
              <a:ext uri="{FF2B5EF4-FFF2-40B4-BE49-F238E27FC236}">
                <a16:creationId xmlns:a16="http://schemas.microsoft.com/office/drawing/2014/main" id="{86FEAB03-6EE7-0E10-ED58-66141725C93D}"/>
              </a:ext>
            </a:extLst>
          </p:cNvPr>
          <p:cNvSpPr txBox="1"/>
          <p:nvPr/>
        </p:nvSpPr>
        <p:spPr>
          <a:xfrm>
            <a:off x="274148" y="3005409"/>
            <a:ext cx="5321394" cy="589905"/>
          </a:xfrm>
          <a:prstGeom prst="rect">
            <a:avLst/>
          </a:prstGeom>
        </p:spPr>
        <p:txBody>
          <a:bodyPr wrap="square" lIns="0" tIns="0" rIns="0" bIns="0" rtlCol="0" anchor="t">
            <a:spAutoFit/>
          </a:bodyPr>
          <a:lstStyle/>
          <a:p>
            <a:pPr algn="l">
              <a:lnSpc>
                <a:spcPts val="4599"/>
              </a:lnSpc>
            </a:pPr>
            <a:r>
              <a:rPr lang="ro-RO" sz="3999" b="1" dirty="0">
                <a:solidFill>
                  <a:srgbClr val="FFFFFF"/>
                </a:solidFill>
                <a:latin typeface="Trebuchet MS" panose="020B0703020202090204" pitchFamily="34" charset="0"/>
                <a:ea typeface="Montserrat Bold"/>
                <a:cs typeface="Montserrat Bold"/>
                <a:sym typeface="Montserrat Bold"/>
              </a:rPr>
              <a:t>REZULTATE:</a:t>
            </a:r>
            <a:endParaRPr lang="en-US" sz="3999" b="1" dirty="0">
              <a:solidFill>
                <a:srgbClr val="FFFFFF"/>
              </a:solidFill>
              <a:latin typeface="Trebuchet MS" panose="020B0703020202090204" pitchFamily="34" charset="0"/>
              <a:ea typeface="Montserrat Bold"/>
              <a:cs typeface="Montserrat Bold"/>
              <a:sym typeface="Montserrat Bold"/>
            </a:endParaRPr>
          </a:p>
        </p:txBody>
      </p:sp>
      <p:grpSp>
        <p:nvGrpSpPr>
          <p:cNvPr id="22" name="Group 21">
            <a:extLst>
              <a:ext uri="{FF2B5EF4-FFF2-40B4-BE49-F238E27FC236}">
                <a16:creationId xmlns:a16="http://schemas.microsoft.com/office/drawing/2014/main" id="{4B7E7DEE-4B23-C4AB-9EB7-EF0167E8138B}"/>
              </a:ext>
            </a:extLst>
          </p:cNvPr>
          <p:cNvGrpSpPr/>
          <p:nvPr/>
        </p:nvGrpSpPr>
        <p:grpSpPr>
          <a:xfrm>
            <a:off x="6998643" y="2399737"/>
            <a:ext cx="1811453" cy="1811453"/>
            <a:chOff x="8238273" y="5600700"/>
            <a:chExt cx="1811453" cy="1811453"/>
          </a:xfrm>
        </p:grpSpPr>
        <p:grpSp>
          <p:nvGrpSpPr>
            <p:cNvPr id="2" name="Group 14">
              <a:extLst>
                <a:ext uri="{FF2B5EF4-FFF2-40B4-BE49-F238E27FC236}">
                  <a16:creationId xmlns:a16="http://schemas.microsoft.com/office/drawing/2014/main" id="{4DD6C91D-0D95-8587-2C7D-06EB6E445673}"/>
                </a:ext>
              </a:extLst>
            </p:cNvPr>
            <p:cNvGrpSpPr/>
            <p:nvPr/>
          </p:nvGrpSpPr>
          <p:grpSpPr>
            <a:xfrm>
              <a:off x="8238273" y="5600700"/>
              <a:ext cx="1811453" cy="1811453"/>
              <a:chOff x="0" y="0"/>
              <a:chExt cx="812800" cy="812800"/>
            </a:xfrm>
          </p:grpSpPr>
          <p:sp>
            <p:nvSpPr>
              <p:cNvPr id="3" name="Freeform 15">
                <a:extLst>
                  <a:ext uri="{FF2B5EF4-FFF2-40B4-BE49-F238E27FC236}">
                    <a16:creationId xmlns:a16="http://schemas.microsoft.com/office/drawing/2014/main" id="{5CBE9A9C-5390-BF2F-0654-BAB1128C63A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E6B"/>
              </a:solidFill>
              <a:ln w="209550" cap="sq">
                <a:solidFill>
                  <a:srgbClr val="3B599B"/>
                </a:solidFill>
                <a:prstDash val="solid"/>
                <a:miter/>
              </a:ln>
            </p:spPr>
            <p:txBody>
              <a:bodyPr/>
              <a:lstStyle/>
              <a:p>
                <a:endParaRPr lang="en-US" dirty="0"/>
              </a:p>
            </p:txBody>
          </p:sp>
          <p:sp>
            <p:nvSpPr>
              <p:cNvPr id="4" name="TextBox 16">
                <a:extLst>
                  <a:ext uri="{FF2B5EF4-FFF2-40B4-BE49-F238E27FC236}">
                    <a16:creationId xmlns:a16="http://schemas.microsoft.com/office/drawing/2014/main" id="{CAF330D2-EC2E-5659-AC8A-A94D6669AD43}"/>
                  </a:ext>
                </a:extLst>
              </p:cNvPr>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19" name="Freeform 17">
              <a:extLst>
                <a:ext uri="{FF2B5EF4-FFF2-40B4-BE49-F238E27FC236}">
                  <a16:creationId xmlns:a16="http://schemas.microsoft.com/office/drawing/2014/main" id="{02DF91E2-A21D-04C0-A8AF-332C94686FFE}"/>
                </a:ext>
              </a:extLst>
            </p:cNvPr>
            <p:cNvSpPr/>
            <p:nvPr/>
          </p:nvSpPr>
          <p:spPr>
            <a:xfrm>
              <a:off x="8762856" y="6082683"/>
              <a:ext cx="898828" cy="911359"/>
            </a:xfrm>
            <a:custGeom>
              <a:avLst/>
              <a:gdLst/>
              <a:ahLst/>
              <a:cxnLst/>
              <a:rect l="l" t="t" r="r" b="b"/>
              <a:pathLst>
                <a:path w="1091382" h="1106598">
                  <a:moveTo>
                    <a:pt x="0" y="0"/>
                  </a:moveTo>
                  <a:lnTo>
                    <a:pt x="1091382" y="0"/>
                  </a:lnTo>
                  <a:lnTo>
                    <a:pt x="1091382" y="1106598"/>
                  </a:lnTo>
                  <a:lnTo>
                    <a:pt x="0" y="11065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graphicFrame>
        <p:nvGraphicFramePr>
          <p:cNvPr id="23" name="Table 22">
            <a:extLst>
              <a:ext uri="{FF2B5EF4-FFF2-40B4-BE49-F238E27FC236}">
                <a16:creationId xmlns:a16="http://schemas.microsoft.com/office/drawing/2014/main" id="{587F6E0E-6C49-712F-8D64-2E4BB6B54D38}"/>
              </a:ext>
            </a:extLst>
          </p:cNvPr>
          <p:cNvGraphicFramePr>
            <a:graphicFrameLocks noGrp="1"/>
          </p:cNvGraphicFramePr>
          <p:nvPr>
            <p:extLst>
              <p:ext uri="{D42A27DB-BD31-4B8C-83A1-F6EECF244321}">
                <p14:modId xmlns:p14="http://schemas.microsoft.com/office/powerpoint/2010/main" val="1718021911"/>
              </p:ext>
            </p:extLst>
          </p:nvPr>
        </p:nvGraphicFramePr>
        <p:xfrm>
          <a:off x="9533743" y="2330332"/>
          <a:ext cx="8301652" cy="2529840"/>
        </p:xfrm>
        <a:graphic>
          <a:graphicData uri="http://schemas.openxmlformats.org/drawingml/2006/table">
            <a:tbl>
              <a:tblPr firstRow="1" bandRow="1">
                <a:tableStyleId>{5C22544A-7EE6-4342-B048-85BDC9FD1C3A}</a:tableStyleId>
              </a:tblPr>
              <a:tblGrid>
                <a:gridCol w="8301652">
                  <a:extLst>
                    <a:ext uri="{9D8B030D-6E8A-4147-A177-3AD203B41FA5}">
                      <a16:colId xmlns:a16="http://schemas.microsoft.com/office/drawing/2014/main" val="1063686656"/>
                    </a:ext>
                  </a:extLst>
                </a:gridCol>
              </a:tblGrid>
              <a:tr h="867362">
                <a:tc>
                  <a:txBody>
                    <a:bodyPr/>
                    <a:lstStyle/>
                    <a:p>
                      <a:pPr lvl="0" algn="ctr"/>
                      <a:r>
                        <a:rPr lang="ro-RO" sz="2400" dirty="0">
                          <a:latin typeface="Trebuchet MS" panose="020B0603020202020204" pitchFamily="34" charset="0"/>
                        </a:rPr>
                        <a:t>LEADERSHIP ȘI MANAGEMENTUL TALENTELOR ÎN </a:t>
                      </a:r>
                      <a:r>
                        <a:rPr lang="ro-RO" sz="2400" b="0" i="0" dirty="0">
                          <a:latin typeface="Trebuchet MS" panose="020B0603020202020204" pitchFamily="34" charset="0"/>
                        </a:rPr>
                        <a:t>CONTEXTUL NOILOR TEHNOLOGII ȘI AL TRANSFORMĂRII DIGITALE</a:t>
                      </a:r>
                      <a:endParaRPr lang="ro-RO" sz="2400" b="0" dirty="0">
                        <a:latin typeface="Trebuchet MS" panose="020B0603020202020204" pitchFamily="34" charset="0"/>
                      </a:endParaRPr>
                    </a:p>
                  </a:txBody>
                  <a:tcPr/>
                </a:tc>
                <a:extLst>
                  <a:ext uri="{0D108BD9-81ED-4DB2-BD59-A6C34878D82A}">
                    <a16:rowId xmlns:a16="http://schemas.microsoft.com/office/drawing/2014/main" val="269654460"/>
                  </a:ext>
                </a:extLst>
              </a:tr>
              <a:tr h="82020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o-RO" sz="2400" b="1" kern="1200" dirty="0">
                          <a:solidFill>
                            <a:schemeClr val="tx1"/>
                          </a:solidFill>
                          <a:latin typeface="Trebuchet MS" panose="020B0603020202020204" pitchFamily="34" charset="0"/>
                          <a:ea typeface="+mn-ea"/>
                          <a:cs typeface="+mn-cs"/>
                        </a:rPr>
                        <a:t>Total participanți certificați – lotul II: 2.540</a:t>
                      </a:r>
                    </a:p>
                    <a:p>
                      <a:pPr marL="0" marR="0" lvl="0" indent="0" algn="l" defTabSz="914400" rtl="0" eaLnBrk="1" fontAlgn="auto" latinLnBrk="0" hangingPunct="1">
                        <a:lnSpc>
                          <a:spcPct val="100000"/>
                        </a:lnSpc>
                        <a:spcBef>
                          <a:spcPts val="0"/>
                        </a:spcBef>
                        <a:spcAft>
                          <a:spcPts val="0"/>
                        </a:spcAft>
                        <a:buClrTx/>
                        <a:buSzTx/>
                        <a:buFontTx/>
                        <a:buNone/>
                        <a:tabLst/>
                        <a:defRPr/>
                      </a:pPr>
                      <a:endParaRPr lang="ro-RO" b="1" dirty="0">
                        <a:latin typeface="Trebuchet MS" panose="020B0603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ro-RO" b="1" dirty="0">
                          <a:latin typeface="Trebuchet MS" panose="020B0603020202020204" pitchFamily="34" charset="0"/>
                        </a:rPr>
                        <a:t> </a:t>
                      </a:r>
                      <a:r>
                        <a:rPr lang="ro-RO" sz="2000" b="1" dirty="0">
                          <a:latin typeface="Trebuchet MS" panose="020B0603020202020204" pitchFamily="34" charset="0"/>
                        </a:rPr>
                        <a:t>(dintre care 506 au urmat programul în format fizic, 1.343 în format hibrid și 691 în format online)</a:t>
                      </a:r>
                      <a:endParaRPr lang="en-US" dirty="0"/>
                    </a:p>
                  </a:txBody>
                  <a:tcPr>
                    <a:solidFill>
                      <a:schemeClr val="bg2"/>
                    </a:solidFill>
                  </a:tcPr>
                </a:tc>
                <a:extLst>
                  <a:ext uri="{0D108BD9-81ED-4DB2-BD59-A6C34878D82A}">
                    <a16:rowId xmlns:a16="http://schemas.microsoft.com/office/drawing/2014/main" val="311061590"/>
                  </a:ext>
                </a:extLst>
              </a:tr>
            </a:tbl>
          </a:graphicData>
        </a:graphic>
      </p:graphicFrame>
      <p:pic>
        <p:nvPicPr>
          <p:cNvPr id="26" name="Picture 25">
            <a:extLst>
              <a:ext uri="{FF2B5EF4-FFF2-40B4-BE49-F238E27FC236}">
                <a16:creationId xmlns:a16="http://schemas.microsoft.com/office/drawing/2014/main" id="{7EB6AD2C-C283-5767-7F47-5794254891C1}"/>
              </a:ext>
            </a:extLst>
          </p:cNvPr>
          <p:cNvPicPr>
            <a:picLocks noChangeAspect="1"/>
          </p:cNvPicPr>
          <p:nvPr/>
        </p:nvPicPr>
        <p:blipFill>
          <a:blip r:embed="rId5"/>
          <a:stretch>
            <a:fillRect/>
          </a:stretch>
        </p:blipFill>
        <p:spPr>
          <a:xfrm>
            <a:off x="9144000" y="6094024"/>
            <a:ext cx="1082941" cy="1247316"/>
          </a:xfrm>
          <a:prstGeom prst="rect">
            <a:avLst/>
          </a:prstGeom>
        </p:spPr>
      </p:pic>
      <p:sp>
        <p:nvSpPr>
          <p:cNvPr id="27" name="TextBox 26">
            <a:extLst>
              <a:ext uri="{FF2B5EF4-FFF2-40B4-BE49-F238E27FC236}">
                <a16:creationId xmlns:a16="http://schemas.microsoft.com/office/drawing/2014/main" id="{61BB11ED-EF3E-4C4C-C79F-119BD39B3690}"/>
              </a:ext>
            </a:extLst>
          </p:cNvPr>
          <p:cNvSpPr txBox="1"/>
          <p:nvPr/>
        </p:nvSpPr>
        <p:spPr>
          <a:xfrm>
            <a:off x="10831624" y="5872484"/>
            <a:ext cx="5504276" cy="1938992"/>
          </a:xfrm>
          <a:prstGeom prst="rect">
            <a:avLst/>
          </a:prstGeom>
          <a:solidFill>
            <a:schemeClr val="tx2">
              <a:lumMod val="20000"/>
              <a:lumOff val="80000"/>
            </a:schemeClr>
          </a:solidFill>
        </p:spPr>
        <p:txBody>
          <a:bodyPr wrap="square">
            <a:spAutoFit/>
          </a:bodyPr>
          <a:lstStyle/>
          <a:p>
            <a:pPr algn="ctr"/>
            <a:r>
              <a:rPr lang="ro-RO" sz="2400" b="1" dirty="0">
                <a:latin typeface="Trebuchet MS" panose="020B0603020202020204" pitchFamily="34" charset="0"/>
              </a:rPr>
              <a:t>TOTAL FUNCȚIONARI PUBLICI CERTIFICAȚI: </a:t>
            </a:r>
          </a:p>
          <a:p>
            <a:pPr algn="ctr"/>
            <a:r>
              <a:rPr lang="ro-RO" sz="2400" b="1" dirty="0">
                <a:solidFill>
                  <a:schemeClr val="accent2">
                    <a:lumMod val="75000"/>
                  </a:schemeClr>
                </a:solidFill>
                <a:latin typeface="Trebuchet MS" panose="020B0603020202020204" pitchFamily="34" charset="0"/>
              </a:rPr>
              <a:t>27.579</a:t>
            </a:r>
            <a:r>
              <a:rPr lang="ro-RO" sz="2400" b="1" dirty="0">
                <a:solidFill>
                  <a:srgbClr val="FF0000"/>
                </a:solidFill>
                <a:latin typeface="Trebuchet MS" panose="020B0603020202020204" pitchFamily="34" charset="0"/>
              </a:rPr>
              <a:t> </a:t>
            </a:r>
          </a:p>
          <a:p>
            <a:pPr algn="ctr"/>
            <a:r>
              <a:rPr lang="ro-RO" sz="2400" b="1" dirty="0">
                <a:latin typeface="Trebuchet MS" panose="020B0603020202020204" pitchFamily="34" charset="0"/>
              </a:rPr>
              <a:t>(din 27.666 participanți până la 31 iulie 2025)</a:t>
            </a:r>
            <a:endParaRPr lang="en-US" sz="2400" b="1" dirty="0">
              <a:latin typeface="Trebuchet MS" panose="020B0603020202020204" pitchFamily="34" charset="0"/>
            </a:endParaRPr>
          </a:p>
        </p:txBody>
      </p:sp>
      <p:sp>
        <p:nvSpPr>
          <p:cNvPr id="5" name="Arrow: Down 4">
            <a:extLst>
              <a:ext uri="{FF2B5EF4-FFF2-40B4-BE49-F238E27FC236}">
                <a16:creationId xmlns:a16="http://schemas.microsoft.com/office/drawing/2014/main" id="{29A4D0A7-4EBA-EA29-10EA-0091C0F96216}"/>
              </a:ext>
            </a:extLst>
          </p:cNvPr>
          <p:cNvSpPr/>
          <p:nvPr/>
        </p:nvSpPr>
        <p:spPr>
          <a:xfrm>
            <a:off x="13184673" y="4983196"/>
            <a:ext cx="685800" cy="8382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A05374A-2F71-2BEB-BEDF-76CAB8111934}"/>
              </a:ext>
            </a:extLst>
          </p:cNvPr>
          <p:cNvPicPr>
            <a:picLocks noChangeAspect="1"/>
          </p:cNvPicPr>
          <p:nvPr/>
        </p:nvPicPr>
        <p:blipFill>
          <a:blip r:embed="rId6"/>
          <a:srcRect l="6667" t="5813" r="9167" b="5039"/>
          <a:stretch>
            <a:fillRect/>
          </a:stretch>
        </p:blipFill>
        <p:spPr>
          <a:xfrm>
            <a:off x="1371601" y="4612893"/>
            <a:ext cx="7162800" cy="4077832"/>
          </a:xfrm>
          <a:prstGeom prst="rect">
            <a:avLst/>
          </a:prstGeom>
        </p:spPr>
      </p:pic>
      <p:sp>
        <p:nvSpPr>
          <p:cNvPr id="8" name="TextBox 7">
            <a:extLst>
              <a:ext uri="{FF2B5EF4-FFF2-40B4-BE49-F238E27FC236}">
                <a16:creationId xmlns:a16="http://schemas.microsoft.com/office/drawing/2014/main" id="{2A3E3124-D0C6-1BB7-BF3F-D930EB5E8C6D}"/>
              </a:ext>
            </a:extLst>
          </p:cNvPr>
          <p:cNvSpPr txBox="1"/>
          <p:nvPr/>
        </p:nvSpPr>
        <p:spPr>
          <a:xfrm>
            <a:off x="9020911" y="7913652"/>
            <a:ext cx="9013325" cy="1107996"/>
          </a:xfrm>
          <a:prstGeom prst="rect">
            <a:avLst/>
          </a:prstGeom>
          <a:noFill/>
        </p:spPr>
        <p:txBody>
          <a:bodyPr wrap="square">
            <a:spAutoFit/>
          </a:bodyPr>
          <a:lstStyle/>
          <a:p>
            <a:r>
              <a:rPr lang="en-US" sz="2400" dirty="0">
                <a:latin typeface="Trebuchet MS" panose="020B0603020202020204" pitchFamily="34" charset="0"/>
                <a:hlinkClick r:id="rId7"/>
              </a:rPr>
              <a:t>https://oportunitati-ue.gov.ro/poveste-de-succes/povesti-de-succes-pnrr-tinta-185-investitia-16-componenta-c7/</a:t>
            </a:r>
            <a:endParaRPr lang="ro-RO" sz="2400" dirty="0">
              <a:latin typeface="Trebuchet MS" panose="020B0603020202020204" pitchFamily="34" charset="0"/>
            </a:endParaRPr>
          </a:p>
          <a:p>
            <a:endParaRPr lang="en-US" dirty="0"/>
          </a:p>
        </p:txBody>
      </p:sp>
    </p:spTree>
    <p:extLst>
      <p:ext uri="{BB962C8B-B14F-4D97-AF65-F5344CB8AC3E}">
        <p14:creationId xmlns:p14="http://schemas.microsoft.com/office/powerpoint/2010/main" val="31797111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A29690-9475-D625-E87E-106981A03F5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B12B7E6-5C24-188D-2587-D26A75A0030D}"/>
              </a:ext>
            </a:extLst>
          </p:cNvPr>
          <p:cNvPicPr>
            <a:picLocks noChangeAspect="1"/>
          </p:cNvPicPr>
          <p:nvPr/>
        </p:nvPicPr>
        <p:blipFill>
          <a:blip r:embed="rId3"/>
          <a:stretch>
            <a:fillRect/>
          </a:stretch>
        </p:blipFill>
        <p:spPr>
          <a:xfrm>
            <a:off x="1028700" y="1134428"/>
            <a:ext cx="16230600" cy="9129712"/>
          </a:xfrm>
          <a:prstGeom prst="rect">
            <a:avLst/>
          </a:prstGeom>
        </p:spPr>
      </p:pic>
    </p:spTree>
    <p:extLst>
      <p:ext uri="{BB962C8B-B14F-4D97-AF65-F5344CB8AC3E}">
        <p14:creationId xmlns:p14="http://schemas.microsoft.com/office/powerpoint/2010/main" val="16603780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EE11C34B-B896-4FD6-F010-CC02FDE5BBAD}"/>
              </a:ext>
            </a:extLst>
          </p:cNvPr>
          <p:cNvSpPr txBox="1"/>
          <p:nvPr/>
        </p:nvSpPr>
        <p:spPr>
          <a:xfrm>
            <a:off x="990600" y="2019300"/>
            <a:ext cx="8458200" cy="585225"/>
          </a:xfrm>
          <a:prstGeom prst="rect">
            <a:avLst/>
          </a:prstGeom>
        </p:spPr>
        <p:txBody>
          <a:bodyPr wrap="square" lIns="0" tIns="0" rIns="0" bIns="0" rtlCol="0" anchor="t">
            <a:spAutoFit/>
          </a:bodyPr>
          <a:lstStyle/>
          <a:p>
            <a:pPr algn="l">
              <a:lnSpc>
                <a:spcPts val="4959"/>
              </a:lnSpc>
            </a:pPr>
            <a:r>
              <a:rPr lang="ro-RO" sz="2800" b="1" dirty="0">
                <a:solidFill>
                  <a:srgbClr val="293E6B"/>
                </a:solidFill>
                <a:latin typeface="Trebuchet MS" panose="020B0703020202090204" pitchFamily="34" charset="0"/>
                <a:ea typeface="Montserrat Bold"/>
                <a:cs typeface="Montserrat Bold"/>
                <a:sym typeface="Montserrat Bold"/>
              </a:rPr>
              <a:t>Opiniile</a:t>
            </a:r>
            <a:r>
              <a:rPr lang="ro-RO" sz="3542" b="1" dirty="0">
                <a:solidFill>
                  <a:srgbClr val="293E6B"/>
                </a:solidFill>
                <a:latin typeface="Trebuchet MS" panose="020B0703020202090204" pitchFamily="34" charset="0"/>
                <a:ea typeface="Montserrat Bold"/>
                <a:cs typeface="Montserrat Bold"/>
                <a:sym typeface="Montserrat Bold"/>
              </a:rPr>
              <a:t> </a:t>
            </a:r>
            <a:r>
              <a:rPr lang="ro-RO" sz="2800" b="1" dirty="0">
                <a:solidFill>
                  <a:srgbClr val="293E6B"/>
                </a:solidFill>
                <a:latin typeface="Trebuchet MS" panose="020B0703020202090204" pitchFamily="34" charset="0"/>
                <a:ea typeface="Montserrat Bold"/>
                <a:cs typeface="Montserrat Bold"/>
                <a:sym typeface="Montserrat Bold"/>
              </a:rPr>
              <a:t>participanților (competențe digitale):</a:t>
            </a:r>
            <a:endParaRPr lang="en-US" sz="2800" b="1" dirty="0">
              <a:solidFill>
                <a:srgbClr val="293E6B"/>
              </a:solidFill>
              <a:latin typeface="Trebuchet MS" panose="020B0703020202090204" pitchFamily="34" charset="0"/>
              <a:ea typeface="Montserrat Bold"/>
              <a:cs typeface="Montserrat Bold"/>
              <a:sym typeface="Montserrat Bold"/>
            </a:endParaRPr>
          </a:p>
        </p:txBody>
      </p:sp>
      <p:sp>
        <p:nvSpPr>
          <p:cNvPr id="2" name="TextBox 1">
            <a:extLst>
              <a:ext uri="{FF2B5EF4-FFF2-40B4-BE49-F238E27FC236}">
                <a16:creationId xmlns:a16="http://schemas.microsoft.com/office/drawing/2014/main" id="{F5A3D518-C00E-4059-FD58-77A16F931C64}"/>
              </a:ext>
            </a:extLst>
          </p:cNvPr>
          <p:cNvSpPr txBox="1"/>
          <p:nvPr/>
        </p:nvSpPr>
        <p:spPr>
          <a:xfrm>
            <a:off x="876300" y="2627877"/>
            <a:ext cx="16535400" cy="6832640"/>
          </a:xfrm>
          <a:prstGeom prst="rect">
            <a:avLst/>
          </a:prstGeom>
          <a:noFill/>
        </p:spPr>
        <p:txBody>
          <a:bodyPr wrap="square">
            <a:spAutoFit/>
          </a:bodyPr>
          <a:lstStyle/>
          <a:p>
            <a:r>
              <a:rPr lang="ro-RO" sz="2400" dirty="0">
                <a:effectLst/>
                <a:latin typeface="Trebuchet MS" panose="020B0603020202020204" pitchFamily="34" charset="0"/>
                <a:ea typeface="Calibri" panose="020F0502020204030204" pitchFamily="34" charset="0"/>
                <a:cs typeface="Times New Roman" panose="02020603050405020304" pitchFamily="18" charset="0"/>
              </a:rPr>
              <a:t>Chestionare aplicate de ANFP participanților (</a:t>
            </a:r>
            <a:r>
              <a:rPr lang="ro-RO" sz="2400" b="1" dirty="0">
                <a:latin typeface="Trebuchet MS" panose="020B0603020202020204" pitchFamily="34" charset="0"/>
                <a:ea typeface="Calibri" panose="020F0502020204030204" pitchFamily="34" charset="0"/>
                <a:cs typeface="Times New Roman" panose="02020603050405020304" pitchFamily="18" charset="0"/>
              </a:rPr>
              <a:t>șase</a:t>
            </a:r>
            <a:r>
              <a:rPr lang="ro-RO" sz="2400" b="1" dirty="0">
                <a:effectLst/>
                <a:latin typeface="Trebuchet MS" panose="020B0603020202020204" pitchFamily="34" charset="0"/>
                <a:ea typeface="Calibri" panose="020F0502020204030204" pitchFamily="34" charset="0"/>
                <a:cs typeface="Times New Roman" panose="02020603050405020304" pitchFamily="18" charset="0"/>
              </a:rPr>
              <a:t> runde de evaluare pentru programele generale de formare și una pentru programele specializate</a:t>
            </a:r>
            <a:r>
              <a:rPr lang="ro-RO" sz="2400" dirty="0">
                <a:effectLst/>
                <a:latin typeface="Trebuchet MS" panose="020B0603020202020204" pitchFamily="34" charset="0"/>
                <a:ea typeface="Calibri" panose="020F0502020204030204" pitchFamily="34" charset="0"/>
                <a:cs typeface="Times New Roman" panose="02020603050405020304" pitchFamily="18" charset="0"/>
              </a:rPr>
              <a:t>):</a:t>
            </a:r>
          </a:p>
          <a:p>
            <a:pPr marL="285750" indent="-285750" algn="just">
              <a:buFont typeface="Wingdings" panose="05000000000000000000" pitchFamily="2" charset="2"/>
              <a:buChar char="Ø"/>
            </a:pPr>
            <a:r>
              <a:rPr lang="ro-RO" sz="2400" dirty="0">
                <a:effectLst/>
                <a:latin typeface="Trebuchet MS" panose="020B0603020202020204" pitchFamily="34" charset="0"/>
                <a:ea typeface="Calibri" panose="020F0502020204030204" pitchFamily="34" charset="0"/>
                <a:cs typeface="Times New Roman" panose="02020603050405020304" pitchFamily="18" charset="0"/>
              </a:rPr>
              <a:t>satisfacția asociată conținutului programelor generale de formare: </a:t>
            </a:r>
            <a:r>
              <a:rPr lang="ro-RO" sz="2400" b="1" dirty="0">
                <a:solidFill>
                  <a:schemeClr val="tx2"/>
                </a:solidFill>
                <a:effectLst/>
                <a:latin typeface="Trebuchet MS" panose="020B0603020202020204" pitchFamily="34" charset="0"/>
                <a:ea typeface="Calibri" panose="020F0502020204030204" pitchFamily="34" charset="0"/>
                <a:cs typeface="Times New Roman" panose="02020603050405020304" pitchFamily="18" charset="0"/>
              </a:rPr>
              <a:t>9,48</a:t>
            </a:r>
            <a:r>
              <a:rPr lang="ro-RO" sz="2400" dirty="0">
                <a:effectLst/>
                <a:latin typeface="Trebuchet MS" panose="020B0603020202020204" pitchFamily="34" charset="0"/>
                <a:ea typeface="Calibri" panose="020F0502020204030204" pitchFamily="34" charset="0"/>
                <a:cs typeface="Times New Roman" panose="02020603050405020304" pitchFamily="18" charset="0"/>
              </a:rPr>
              <a:t> (la rundele anterioare: </a:t>
            </a:r>
            <a:r>
              <a:rPr lang="ro-RO" sz="2400" dirty="0">
                <a:latin typeface="Trebuchet MS" panose="020B0603020202020204" pitchFamily="34" charset="0"/>
                <a:ea typeface="Calibri" panose="020F0502020204030204" pitchFamily="34" charset="0"/>
                <a:cs typeface="Times New Roman" panose="02020603050405020304" pitchFamily="18" charset="0"/>
              </a:rPr>
              <a:t>9,56, 9,42, 9,47, 9,48 și 9,35), </a:t>
            </a:r>
            <a:r>
              <a:rPr lang="ro-RO" sz="2400" b="1" dirty="0">
                <a:solidFill>
                  <a:schemeClr val="tx2"/>
                </a:solidFill>
                <a:latin typeface="Trebuchet MS" panose="020B0603020202020204" pitchFamily="34" charset="0"/>
                <a:ea typeface="Calibri" panose="020F0502020204030204" pitchFamily="34" charset="0"/>
                <a:cs typeface="Times New Roman" panose="02020603050405020304" pitchFamily="18" charset="0"/>
              </a:rPr>
              <a:t>9,08 </a:t>
            </a:r>
            <a:r>
              <a:rPr lang="ro-RO" sz="2400" dirty="0">
                <a:latin typeface="Trebuchet MS" panose="020B0603020202020204" pitchFamily="34" charset="0"/>
                <a:ea typeface="Calibri" panose="020F0502020204030204" pitchFamily="34" charset="0"/>
                <a:cs typeface="Times New Roman" panose="02020603050405020304" pitchFamily="18" charset="0"/>
              </a:rPr>
              <a:t>pentru programele specializate</a:t>
            </a:r>
            <a:r>
              <a:rPr lang="ro-RO" sz="2400" dirty="0">
                <a:effectLst/>
                <a:latin typeface="Trebuchet MS" panose="020B0603020202020204" pitchFamily="34" charset="0"/>
                <a:ea typeface="Calibri" panose="020F0502020204030204" pitchFamily="34" charset="0"/>
                <a:cs typeface="Times New Roman" panose="02020603050405020304" pitchFamily="18" charset="0"/>
              </a:rPr>
              <a:t>; </a:t>
            </a:r>
          </a:p>
          <a:p>
            <a:pPr marL="285750" indent="-285750" algn="just">
              <a:buFont typeface="Wingdings" panose="05000000000000000000" pitchFamily="2" charset="2"/>
              <a:buChar char="Ø"/>
            </a:pPr>
            <a:r>
              <a:rPr lang="ro-RO" sz="2400" dirty="0">
                <a:effectLst/>
                <a:latin typeface="Trebuchet MS" panose="020B0603020202020204" pitchFamily="34" charset="0"/>
                <a:ea typeface="Calibri" panose="020F0502020204030204" pitchFamily="34" charset="0"/>
                <a:cs typeface="Times New Roman" panose="02020603050405020304" pitchFamily="18" charset="0"/>
              </a:rPr>
              <a:t>media generală a notelor acordate formatorilor: </a:t>
            </a:r>
            <a:r>
              <a:rPr lang="ro-RO" sz="2400" b="1" dirty="0">
                <a:solidFill>
                  <a:schemeClr val="tx2"/>
                </a:solidFill>
                <a:latin typeface="Trebuchet MS" panose="020B0603020202020204" pitchFamily="34" charset="0"/>
                <a:ea typeface="Calibri" panose="020F0502020204030204" pitchFamily="34" charset="0"/>
                <a:cs typeface="Times New Roman" panose="02020603050405020304" pitchFamily="18" charset="0"/>
              </a:rPr>
              <a:t>9,72;</a:t>
            </a:r>
          </a:p>
          <a:p>
            <a:pPr marL="285750" indent="-285750" algn="just">
              <a:buFont typeface="Wingdings" panose="05000000000000000000" pitchFamily="2" charset="2"/>
              <a:buChar char="Ø"/>
            </a:pPr>
            <a:r>
              <a:rPr lang="ro-RO" sz="2400" dirty="0">
                <a:latin typeface="Trebuchet MS" panose="020B0603020202020204" pitchFamily="34" charset="0"/>
                <a:ea typeface="Calibri" panose="020F0502020204030204" pitchFamily="34" charset="0"/>
                <a:cs typeface="Times New Roman" panose="02020603050405020304" pitchFamily="18" charset="0"/>
              </a:rPr>
              <a:t>s</a:t>
            </a:r>
            <a:r>
              <a:rPr lang="fr-FR" sz="2400" dirty="0" err="1">
                <a:latin typeface="Trebuchet MS" panose="020B0603020202020204" pitchFamily="34" charset="0"/>
                <a:ea typeface="Calibri" panose="020F0502020204030204" pitchFamily="34" charset="0"/>
                <a:cs typeface="Times New Roman" panose="02020603050405020304" pitchFamily="18" charset="0"/>
              </a:rPr>
              <a:t>corul</a:t>
            </a:r>
            <a:r>
              <a:rPr lang="fr-FR" sz="2400" dirty="0">
                <a:latin typeface="Trebuchet MS" panose="020B0603020202020204" pitchFamily="34" charset="0"/>
                <a:ea typeface="Calibri" panose="020F0502020204030204" pitchFamily="34" charset="0"/>
                <a:cs typeface="Times New Roman" panose="02020603050405020304" pitchFamily="18" charset="0"/>
              </a:rPr>
              <a:t> NPS - Net </a:t>
            </a:r>
            <a:r>
              <a:rPr lang="fr-FR" sz="2400" dirty="0" err="1">
                <a:latin typeface="Trebuchet MS" panose="020B0603020202020204" pitchFamily="34" charset="0"/>
                <a:ea typeface="Calibri" panose="020F0502020204030204" pitchFamily="34" charset="0"/>
                <a:cs typeface="Times New Roman" panose="02020603050405020304" pitchFamily="18" charset="0"/>
              </a:rPr>
              <a:t>Promoter</a:t>
            </a:r>
            <a:r>
              <a:rPr lang="fr-FR" sz="2400" dirty="0">
                <a:latin typeface="Trebuchet MS" panose="020B0603020202020204" pitchFamily="34" charset="0"/>
                <a:ea typeface="Calibri" panose="020F0502020204030204" pitchFamily="34" charset="0"/>
                <a:cs typeface="Times New Roman" panose="02020603050405020304" pitchFamily="18" charset="0"/>
              </a:rPr>
              <a:t> Score</a:t>
            </a:r>
            <a:r>
              <a:rPr lang="ro-RO" sz="2400" dirty="0">
                <a:latin typeface="Trebuchet MS" panose="020B0603020202020204" pitchFamily="34" charset="0"/>
                <a:ea typeface="Calibri" panose="020F0502020204030204" pitchFamily="34" charset="0"/>
                <a:cs typeface="Times New Roman" panose="02020603050405020304" pitchFamily="18" charset="0"/>
              </a:rPr>
              <a:t> la ultima rundă: </a:t>
            </a:r>
            <a:r>
              <a:rPr lang="fr-FR" sz="2400" b="1" dirty="0">
                <a:solidFill>
                  <a:schemeClr val="tx2"/>
                </a:solidFill>
                <a:latin typeface="Trebuchet MS" panose="020B0603020202020204" pitchFamily="34" charset="0"/>
                <a:ea typeface="Calibri" panose="020F0502020204030204" pitchFamily="34" charset="0"/>
                <a:cs typeface="Times New Roman" panose="02020603050405020304" pitchFamily="18" charset="0"/>
              </a:rPr>
              <a:t>8</a:t>
            </a:r>
            <a:r>
              <a:rPr lang="ro-RO" sz="2400" b="1" dirty="0">
                <a:solidFill>
                  <a:schemeClr val="tx2"/>
                </a:solidFill>
                <a:latin typeface="Trebuchet MS" panose="020B0603020202020204" pitchFamily="34" charset="0"/>
                <a:ea typeface="Calibri" panose="020F0502020204030204" pitchFamily="34" charset="0"/>
                <a:cs typeface="Times New Roman" panose="02020603050405020304" pitchFamily="18" charset="0"/>
              </a:rPr>
              <a:t>2</a:t>
            </a:r>
            <a:r>
              <a:rPr lang="fr-FR" sz="2400" b="1" dirty="0">
                <a:solidFill>
                  <a:schemeClr val="tx2"/>
                </a:solidFill>
                <a:latin typeface="Trebuchet MS" panose="020B0603020202020204" pitchFamily="34" charset="0"/>
                <a:ea typeface="Calibri" panose="020F0502020204030204" pitchFamily="34" charset="0"/>
                <a:cs typeface="Times New Roman" panose="02020603050405020304" pitchFamily="18" charset="0"/>
              </a:rPr>
              <a:t>,</a:t>
            </a:r>
            <a:r>
              <a:rPr lang="ro-RO" sz="2400" b="1" dirty="0">
                <a:solidFill>
                  <a:schemeClr val="tx2"/>
                </a:solidFill>
                <a:latin typeface="Trebuchet MS" panose="020B0603020202020204" pitchFamily="34" charset="0"/>
                <a:ea typeface="Calibri" panose="020F0502020204030204" pitchFamily="34" charset="0"/>
                <a:cs typeface="Times New Roman" panose="02020603050405020304" pitchFamily="18" charset="0"/>
              </a:rPr>
              <a:t>2</a:t>
            </a:r>
            <a:r>
              <a:rPr lang="fr-FR" sz="2400" b="1" dirty="0">
                <a:solidFill>
                  <a:schemeClr val="tx2"/>
                </a:solidFill>
                <a:latin typeface="Trebuchet MS" panose="020B0603020202020204" pitchFamily="34" charset="0"/>
                <a:ea typeface="Calibri" panose="020F0502020204030204" pitchFamily="34" charset="0"/>
                <a:cs typeface="Times New Roman" panose="02020603050405020304" pitchFamily="18" charset="0"/>
              </a:rPr>
              <a:t>%</a:t>
            </a:r>
            <a:r>
              <a:rPr lang="ro-RO" sz="2400" b="1" dirty="0">
                <a:solidFill>
                  <a:schemeClr val="tx2"/>
                </a:solidFill>
                <a:latin typeface="Trebuchet MS" panose="020B0603020202020204" pitchFamily="34" charset="0"/>
                <a:ea typeface="Calibri" panose="020F0502020204030204" pitchFamily="34" charset="0"/>
                <a:cs typeface="Times New Roman" panose="02020603050405020304" pitchFamily="18" charset="0"/>
              </a:rPr>
              <a:t>.</a:t>
            </a:r>
          </a:p>
          <a:p>
            <a:pPr algn="just">
              <a:lnSpc>
                <a:spcPct val="115000"/>
              </a:lnSpc>
              <a:tabLst>
                <a:tab pos="450215" algn="l"/>
              </a:tabLst>
            </a:pPr>
            <a:endParaRPr lang="ro-RO" sz="2400" u="sng" dirty="0">
              <a:effectLst/>
              <a:latin typeface="Trebuchet MS" panose="020B0603020202020204" pitchFamily="34" charset="0"/>
              <a:ea typeface="Calibri" panose="020F0502020204030204" pitchFamily="34" charset="0"/>
            </a:endParaRPr>
          </a:p>
          <a:p>
            <a:pPr algn="just">
              <a:lnSpc>
                <a:spcPct val="115000"/>
              </a:lnSpc>
              <a:tabLst>
                <a:tab pos="450215" algn="l"/>
              </a:tabLst>
            </a:pPr>
            <a:r>
              <a:rPr lang="ro-RO" sz="2400" u="sng" dirty="0">
                <a:effectLst/>
                <a:latin typeface="Trebuchet MS" panose="020B0603020202020204" pitchFamily="34" charset="0"/>
                <a:ea typeface="Calibri" panose="020F0502020204030204" pitchFamily="34" charset="0"/>
              </a:rPr>
              <a:t>Prin raportare la </a:t>
            </a:r>
            <a:r>
              <a:rPr lang="ro-RO" sz="2400" u="sng" dirty="0" err="1">
                <a:effectLst/>
                <a:latin typeface="Trebuchet MS" panose="020B0603020202020204" pitchFamily="34" charset="0"/>
                <a:ea typeface="Calibri" panose="020F0502020204030204" pitchFamily="34" charset="0"/>
              </a:rPr>
              <a:t>DigComp</a:t>
            </a:r>
            <a:r>
              <a:rPr lang="ro-RO" sz="2400" dirty="0">
                <a:effectLst/>
                <a:latin typeface="Trebuchet MS" panose="020B0603020202020204" pitchFamily="34" charset="0"/>
                <a:ea typeface="Calibri" panose="020F0502020204030204" pitchFamily="34" charset="0"/>
              </a:rPr>
              <a:t>:</a:t>
            </a:r>
            <a:endParaRPr lang="en-US" sz="2400" dirty="0">
              <a:effectLst/>
              <a:latin typeface="Trebuchet MS" panose="020B0603020202020204" pitchFamily="34" charset="0"/>
              <a:ea typeface="Calibri" panose="020F0502020204030204" pitchFamily="34" charset="0"/>
            </a:endParaRPr>
          </a:p>
          <a:p>
            <a:pPr marL="1257300" lvl="2" indent="-342900" algn="just">
              <a:lnSpc>
                <a:spcPct val="115000"/>
              </a:lnSpc>
              <a:buFont typeface="Symbol" panose="05050102010706020507" pitchFamily="18" charset="2"/>
              <a:buChar char=""/>
              <a:tabLst>
                <a:tab pos="450215" algn="l"/>
              </a:tabLst>
            </a:pPr>
            <a:r>
              <a:rPr lang="ro-RO" sz="2400" dirty="0">
                <a:effectLst/>
                <a:latin typeface="Trebuchet MS" panose="020B0603020202020204" pitchFamily="34" charset="0"/>
                <a:ea typeface="Calibri" panose="020F0502020204030204" pitchFamily="34" charset="0"/>
              </a:rPr>
              <a:t>73,38% dintre respondenți au declarat că programul de formare a contribuit la creșterea capacității de informare și de lucru cu date digitale,</a:t>
            </a:r>
            <a:endParaRPr lang="en-US" sz="2400" dirty="0">
              <a:effectLst/>
              <a:latin typeface="Trebuchet MS" panose="020B0603020202020204" pitchFamily="34" charset="0"/>
              <a:ea typeface="Calibri" panose="020F0502020204030204" pitchFamily="34" charset="0"/>
            </a:endParaRPr>
          </a:p>
          <a:p>
            <a:pPr marL="1257300" lvl="2" indent="-342900" algn="just">
              <a:lnSpc>
                <a:spcPct val="115000"/>
              </a:lnSpc>
              <a:buFont typeface="Symbol" panose="05050102010706020507" pitchFamily="18" charset="2"/>
              <a:buChar char=""/>
              <a:tabLst>
                <a:tab pos="450215" algn="l"/>
              </a:tabLst>
            </a:pPr>
            <a:r>
              <a:rPr lang="ro-RO" sz="2400" dirty="0">
                <a:effectLst/>
                <a:latin typeface="Trebuchet MS" panose="020B0603020202020204" pitchFamily="34" charset="0"/>
                <a:ea typeface="Calibri" panose="020F0502020204030204" pitchFamily="34" charset="0"/>
              </a:rPr>
              <a:t>69,14% consideră că programul de formare a contribuit la îmbunătățirea comunicării online cu cetățenii și a colaborării digitale, </a:t>
            </a:r>
            <a:endParaRPr lang="en-US" sz="2400" dirty="0">
              <a:effectLst/>
              <a:latin typeface="Trebuchet MS" panose="020B0603020202020204" pitchFamily="34" charset="0"/>
              <a:ea typeface="Calibri" panose="020F0502020204030204" pitchFamily="34" charset="0"/>
            </a:endParaRPr>
          </a:p>
          <a:p>
            <a:pPr marL="1257300" lvl="2" indent="-342900" algn="just">
              <a:lnSpc>
                <a:spcPct val="115000"/>
              </a:lnSpc>
              <a:buFont typeface="Symbol" panose="05050102010706020507" pitchFamily="18" charset="2"/>
              <a:buChar char=""/>
              <a:tabLst>
                <a:tab pos="450215" algn="l"/>
              </a:tabLst>
            </a:pPr>
            <a:r>
              <a:rPr lang="ro-RO" sz="2400" dirty="0">
                <a:effectLst/>
                <a:latin typeface="Trebuchet MS" panose="020B0603020202020204" pitchFamily="34" charset="0"/>
                <a:ea typeface="Calibri" panose="020F0502020204030204" pitchFamily="34" charset="0"/>
              </a:rPr>
              <a:t>67,61% afirmă că programul de formare a contribuit la creșterea capacității de a crea conținut digital,</a:t>
            </a:r>
          </a:p>
          <a:p>
            <a:pPr marL="1257300" lvl="2" indent="-342900" algn="just">
              <a:lnSpc>
                <a:spcPct val="115000"/>
              </a:lnSpc>
              <a:buFont typeface="Symbol" panose="05050102010706020507" pitchFamily="18" charset="2"/>
              <a:buChar char=""/>
              <a:tabLst>
                <a:tab pos="450215" algn="l"/>
              </a:tabLst>
            </a:pPr>
            <a:r>
              <a:rPr lang="ro-RO" sz="2400" dirty="0">
                <a:latin typeface="Trebuchet MS" panose="020B0603020202020204" pitchFamily="34" charset="0"/>
                <a:ea typeface="Calibri" panose="020F0502020204030204" pitchFamily="34" charset="0"/>
              </a:rPr>
              <a:t>73,3% apreciază că programul de formare a contribuit la creșterea siguranței digitale,</a:t>
            </a:r>
            <a:endParaRPr lang="en-US" sz="2400" dirty="0">
              <a:effectLst/>
              <a:latin typeface="Trebuchet MS" panose="020B0603020202020204" pitchFamily="34" charset="0"/>
              <a:ea typeface="Calibri" panose="020F0502020204030204" pitchFamily="34" charset="0"/>
            </a:endParaRPr>
          </a:p>
          <a:p>
            <a:pPr marL="1257300" lvl="2" indent="-342900" algn="just">
              <a:lnSpc>
                <a:spcPct val="115000"/>
              </a:lnSpc>
              <a:buFont typeface="Symbol" panose="05050102010706020507" pitchFamily="18" charset="2"/>
              <a:buChar char=""/>
              <a:tabLst>
                <a:tab pos="450215" algn="l"/>
              </a:tabLst>
            </a:pPr>
            <a:r>
              <a:rPr lang="ro-RO" sz="2400" dirty="0">
                <a:effectLst/>
                <a:latin typeface="Trebuchet MS" panose="020B0603020202020204" pitchFamily="34" charset="0"/>
                <a:ea typeface="Calibri" panose="020F0502020204030204" pitchFamily="34" charset="0"/>
              </a:rPr>
              <a:t>73,12% sunt de părere că programul de formare a contribuit la creșterea capacității de rezolvare a problemelor din mediul informatic.</a:t>
            </a:r>
            <a:endParaRPr lang="en-US" sz="2400" dirty="0">
              <a:effectLst/>
              <a:latin typeface="Trebuchet MS" panose="020B0603020202020204" pitchFamily="34" charset="0"/>
              <a:ea typeface="Calibri" panose="020F0502020204030204" pitchFamily="34" charset="0"/>
            </a:endParaRPr>
          </a:p>
          <a:p>
            <a:endParaRPr lang="en-US" dirty="0"/>
          </a:p>
        </p:txBody>
      </p:sp>
    </p:spTree>
    <p:extLst>
      <p:ext uri="{BB962C8B-B14F-4D97-AF65-F5344CB8AC3E}">
        <p14:creationId xmlns:p14="http://schemas.microsoft.com/office/powerpoint/2010/main" val="25117399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76CBD1-CF88-CBE6-DFA3-2F6A63076405}"/>
            </a:ext>
          </a:extLst>
        </p:cNvPr>
        <p:cNvGrpSpPr/>
        <p:nvPr/>
      </p:nvGrpSpPr>
      <p:grpSpPr>
        <a:xfrm>
          <a:off x="0" y="0"/>
          <a:ext cx="0" cy="0"/>
          <a:chOff x="0" y="0"/>
          <a:chExt cx="0" cy="0"/>
        </a:xfrm>
      </p:grpSpPr>
      <p:sp>
        <p:nvSpPr>
          <p:cNvPr id="4" name="TextBox 15">
            <a:extLst>
              <a:ext uri="{FF2B5EF4-FFF2-40B4-BE49-F238E27FC236}">
                <a16:creationId xmlns:a16="http://schemas.microsoft.com/office/drawing/2014/main" id="{E374270F-F5E2-FD0B-D4B9-C77D342196BA}"/>
              </a:ext>
            </a:extLst>
          </p:cNvPr>
          <p:cNvSpPr txBox="1"/>
          <p:nvPr/>
        </p:nvSpPr>
        <p:spPr>
          <a:xfrm>
            <a:off x="1050472" y="2033939"/>
            <a:ext cx="16399328" cy="1204561"/>
          </a:xfrm>
          <a:prstGeom prst="rect">
            <a:avLst/>
          </a:prstGeom>
        </p:spPr>
        <p:txBody>
          <a:bodyPr wrap="square" lIns="0" tIns="0" rIns="0" bIns="0" rtlCol="0" anchor="t">
            <a:spAutoFit/>
          </a:bodyPr>
          <a:lstStyle/>
          <a:p>
            <a:pPr algn="l">
              <a:lnSpc>
                <a:spcPts val="4959"/>
              </a:lnSpc>
            </a:pPr>
            <a:r>
              <a:rPr lang="ro-RO" sz="2800" b="1" dirty="0">
                <a:solidFill>
                  <a:srgbClr val="293E6B"/>
                </a:solidFill>
                <a:latin typeface="Trebuchet MS" panose="020B0703020202090204" pitchFamily="34" charset="0"/>
                <a:ea typeface="Montserrat Bold"/>
                <a:cs typeface="Montserrat Bold"/>
                <a:sym typeface="Montserrat Bold"/>
              </a:rPr>
              <a:t>Opiniile</a:t>
            </a:r>
            <a:r>
              <a:rPr lang="ro-RO" sz="3542" b="1" dirty="0">
                <a:solidFill>
                  <a:srgbClr val="293E6B"/>
                </a:solidFill>
                <a:latin typeface="Trebuchet MS" panose="020B0703020202090204" pitchFamily="34" charset="0"/>
                <a:ea typeface="Montserrat Bold"/>
                <a:cs typeface="Montserrat Bold"/>
                <a:sym typeface="Montserrat Bold"/>
              </a:rPr>
              <a:t> </a:t>
            </a:r>
            <a:r>
              <a:rPr lang="ro-RO" sz="2800" b="1" dirty="0">
                <a:solidFill>
                  <a:srgbClr val="293E6B"/>
                </a:solidFill>
                <a:latin typeface="Trebuchet MS" panose="020B0703020202090204" pitchFamily="34" charset="0"/>
                <a:ea typeface="Montserrat Bold"/>
                <a:cs typeface="Montserrat Bold"/>
                <a:sym typeface="Montserrat Bold"/>
              </a:rPr>
              <a:t>participanților (leadership și managementul talentelor în contextul noilor tehnologii și al transformării digitale):</a:t>
            </a:r>
            <a:endParaRPr lang="en-US" sz="2800" b="1" dirty="0">
              <a:solidFill>
                <a:srgbClr val="293E6B"/>
              </a:solidFill>
              <a:latin typeface="Trebuchet MS" panose="020B0703020202090204" pitchFamily="34" charset="0"/>
              <a:ea typeface="Montserrat Bold"/>
              <a:cs typeface="Montserrat Bold"/>
              <a:sym typeface="Montserrat Bold"/>
            </a:endParaRPr>
          </a:p>
        </p:txBody>
      </p:sp>
      <p:sp>
        <p:nvSpPr>
          <p:cNvPr id="2" name="TextBox 1">
            <a:extLst>
              <a:ext uri="{FF2B5EF4-FFF2-40B4-BE49-F238E27FC236}">
                <a16:creationId xmlns:a16="http://schemas.microsoft.com/office/drawing/2014/main" id="{3EC1FBC0-DE15-5CC2-13C8-1FFEC5260B59}"/>
              </a:ext>
            </a:extLst>
          </p:cNvPr>
          <p:cNvSpPr txBox="1"/>
          <p:nvPr/>
        </p:nvSpPr>
        <p:spPr>
          <a:xfrm>
            <a:off x="982436" y="3695700"/>
            <a:ext cx="16535400" cy="5244513"/>
          </a:xfrm>
          <a:prstGeom prst="rect">
            <a:avLst/>
          </a:prstGeom>
          <a:noFill/>
        </p:spPr>
        <p:txBody>
          <a:bodyPr wrap="square">
            <a:spAutoFit/>
          </a:bodyPr>
          <a:lstStyle/>
          <a:p>
            <a:r>
              <a:rPr lang="ro-RO" sz="2400" dirty="0">
                <a:effectLst/>
                <a:latin typeface="Trebuchet MS" panose="020B0603020202020204" pitchFamily="34" charset="0"/>
                <a:ea typeface="Calibri" panose="020F0502020204030204" pitchFamily="34" charset="0"/>
                <a:cs typeface="Times New Roman" panose="02020603050405020304" pitchFamily="18" charset="0"/>
              </a:rPr>
              <a:t>Chestionare aplicate de ANFP participanților (</a:t>
            </a:r>
            <a:r>
              <a:rPr lang="ro-RO" sz="2400" b="1" dirty="0">
                <a:latin typeface="Trebuchet MS" panose="020B0603020202020204" pitchFamily="34" charset="0"/>
                <a:ea typeface="Calibri" panose="020F0502020204030204" pitchFamily="34" charset="0"/>
                <a:cs typeface="Times New Roman" panose="02020603050405020304" pitchFamily="18" charset="0"/>
              </a:rPr>
              <a:t>cinci</a:t>
            </a:r>
            <a:r>
              <a:rPr lang="ro-RO" sz="2400" b="1" dirty="0">
                <a:effectLst/>
                <a:latin typeface="Trebuchet MS" panose="020B0603020202020204" pitchFamily="34" charset="0"/>
                <a:ea typeface="Calibri" panose="020F0502020204030204" pitchFamily="34" charset="0"/>
                <a:cs typeface="Times New Roman" panose="02020603050405020304" pitchFamily="18" charset="0"/>
              </a:rPr>
              <a:t> runde de evaluare</a:t>
            </a:r>
            <a:r>
              <a:rPr lang="ro-RO" sz="2400" dirty="0">
                <a:effectLst/>
                <a:latin typeface="Trebuchet MS" panose="020B0603020202020204" pitchFamily="34" charset="0"/>
                <a:ea typeface="Calibri" panose="020F0502020204030204" pitchFamily="34" charset="0"/>
                <a:cs typeface="Times New Roman" panose="02020603050405020304" pitchFamily="18" charset="0"/>
              </a:rPr>
              <a:t>):</a:t>
            </a:r>
          </a:p>
          <a:p>
            <a:pPr marL="285750" indent="-285750" algn="just">
              <a:buFont typeface="Wingdings" panose="05000000000000000000" pitchFamily="2" charset="2"/>
              <a:buChar char="Ø"/>
            </a:pPr>
            <a:r>
              <a:rPr lang="ro-RO" sz="2400" dirty="0">
                <a:effectLst/>
                <a:latin typeface="Trebuchet MS" panose="020B0603020202020204" pitchFamily="34" charset="0"/>
                <a:ea typeface="Calibri" panose="020F0502020204030204" pitchFamily="34" charset="0"/>
                <a:cs typeface="Times New Roman" panose="02020603050405020304" pitchFamily="18" charset="0"/>
              </a:rPr>
              <a:t>satisfacția asociată conținutului programelor generale de formare: </a:t>
            </a:r>
            <a:r>
              <a:rPr lang="ro-RO" sz="2400" b="1" dirty="0">
                <a:solidFill>
                  <a:schemeClr val="tx2"/>
                </a:solidFill>
                <a:effectLst/>
                <a:latin typeface="Trebuchet MS" panose="020B0603020202020204" pitchFamily="34" charset="0"/>
                <a:ea typeface="Calibri" panose="020F0502020204030204" pitchFamily="34" charset="0"/>
                <a:cs typeface="Times New Roman" panose="02020603050405020304" pitchFamily="18" charset="0"/>
              </a:rPr>
              <a:t>9,48;</a:t>
            </a:r>
            <a:endParaRPr lang="ro-RO" sz="2400" dirty="0">
              <a:effectLst/>
              <a:latin typeface="Trebuchet MS" panose="020B0603020202020204" pitchFamily="34" charset="0"/>
              <a:ea typeface="Calibri" panose="020F0502020204030204" pitchFamily="34" charset="0"/>
              <a:cs typeface="Times New Roman" panose="02020603050405020304" pitchFamily="18" charset="0"/>
            </a:endParaRPr>
          </a:p>
          <a:p>
            <a:pPr marL="285750" indent="-285750" algn="just">
              <a:buFont typeface="Wingdings" panose="05000000000000000000" pitchFamily="2" charset="2"/>
              <a:buChar char="Ø"/>
            </a:pPr>
            <a:r>
              <a:rPr lang="ro-RO" sz="2400" dirty="0">
                <a:effectLst/>
                <a:latin typeface="Trebuchet MS" panose="020B0603020202020204" pitchFamily="34" charset="0"/>
                <a:ea typeface="Calibri" panose="020F0502020204030204" pitchFamily="34" charset="0"/>
                <a:cs typeface="Times New Roman" panose="02020603050405020304" pitchFamily="18" charset="0"/>
              </a:rPr>
              <a:t>media generală a notelor acordate formatorilor: </a:t>
            </a:r>
            <a:r>
              <a:rPr lang="ro-RO" sz="2400" b="1" dirty="0">
                <a:solidFill>
                  <a:schemeClr val="tx2"/>
                </a:solidFill>
                <a:latin typeface="Trebuchet MS" panose="020B0603020202020204" pitchFamily="34" charset="0"/>
                <a:ea typeface="Calibri" panose="020F0502020204030204" pitchFamily="34" charset="0"/>
                <a:cs typeface="Times New Roman" panose="02020603050405020304" pitchFamily="18" charset="0"/>
              </a:rPr>
              <a:t>9,68</a:t>
            </a:r>
            <a:r>
              <a:rPr lang="ro-RO" sz="2400" dirty="0">
                <a:effectLst/>
                <a:latin typeface="Trebuchet MS" panose="020B0603020202020204" pitchFamily="34" charset="0"/>
                <a:ea typeface="Calibri" panose="020F0502020204030204" pitchFamily="34" charset="0"/>
                <a:cs typeface="Times New Roman" panose="02020603050405020304" pitchFamily="18" charset="0"/>
              </a:rPr>
              <a:t>;</a:t>
            </a:r>
          </a:p>
          <a:p>
            <a:pPr marL="285750" indent="-285750" algn="just">
              <a:buFont typeface="Wingdings" panose="05000000000000000000" pitchFamily="2" charset="2"/>
              <a:buChar char="Ø"/>
            </a:pPr>
            <a:r>
              <a:rPr lang="ro-RO" sz="2400" dirty="0">
                <a:effectLst/>
                <a:latin typeface="Trebuchet MS" panose="020B0603020202020204" pitchFamily="34" charset="0"/>
                <a:ea typeface="Calibri" panose="020F0502020204030204" pitchFamily="34" charset="0"/>
                <a:cs typeface="Times New Roman" panose="02020603050405020304" pitchFamily="18" charset="0"/>
              </a:rPr>
              <a:t>s</a:t>
            </a:r>
            <a:r>
              <a:rPr lang="fr-FR" sz="2400" dirty="0" err="1">
                <a:effectLst/>
                <a:latin typeface="Trebuchet MS" panose="020B0603020202020204" pitchFamily="34" charset="0"/>
                <a:ea typeface="Calibri" panose="020F0502020204030204" pitchFamily="34" charset="0"/>
                <a:cs typeface="Times New Roman" panose="02020603050405020304" pitchFamily="18" charset="0"/>
              </a:rPr>
              <a:t>corul</a:t>
            </a:r>
            <a:r>
              <a:rPr lang="fr-FR" sz="2400" dirty="0">
                <a:effectLst/>
                <a:latin typeface="Trebuchet MS" panose="020B0603020202020204" pitchFamily="34" charset="0"/>
                <a:ea typeface="Calibri" panose="020F0502020204030204" pitchFamily="34" charset="0"/>
                <a:cs typeface="Times New Roman" panose="02020603050405020304" pitchFamily="18" charset="0"/>
              </a:rPr>
              <a:t> NPS - Net </a:t>
            </a:r>
            <a:r>
              <a:rPr lang="fr-FR" sz="2400" dirty="0" err="1">
                <a:effectLst/>
                <a:latin typeface="Trebuchet MS" panose="020B0603020202020204" pitchFamily="34" charset="0"/>
                <a:ea typeface="Calibri" panose="020F0502020204030204" pitchFamily="34" charset="0"/>
                <a:cs typeface="Times New Roman" panose="02020603050405020304" pitchFamily="18" charset="0"/>
              </a:rPr>
              <a:t>Promoter</a:t>
            </a:r>
            <a:r>
              <a:rPr lang="fr-FR" sz="2400" dirty="0">
                <a:effectLst/>
                <a:latin typeface="Trebuchet MS" panose="020B0603020202020204" pitchFamily="34" charset="0"/>
                <a:ea typeface="Calibri" panose="020F0502020204030204" pitchFamily="34" charset="0"/>
                <a:cs typeface="Times New Roman" panose="02020603050405020304" pitchFamily="18" charset="0"/>
              </a:rPr>
              <a:t> Score</a:t>
            </a:r>
            <a:r>
              <a:rPr lang="ro-RO" sz="2400" dirty="0">
                <a:effectLst/>
                <a:latin typeface="Trebuchet MS" panose="020B0603020202020204" pitchFamily="34" charset="0"/>
                <a:ea typeface="Calibri" panose="020F0502020204030204" pitchFamily="34" charset="0"/>
                <a:cs typeface="Times New Roman" panose="02020603050405020304" pitchFamily="18" charset="0"/>
              </a:rPr>
              <a:t> la ultima rundă: </a:t>
            </a:r>
            <a:r>
              <a:rPr lang="fr-FR" sz="2400" b="1" dirty="0">
                <a:solidFill>
                  <a:schemeClr val="tx2"/>
                </a:solidFill>
                <a:latin typeface="Trebuchet MS" panose="020B0603020202020204" pitchFamily="34" charset="0"/>
                <a:ea typeface="Calibri" panose="020F0502020204030204" pitchFamily="34" charset="0"/>
                <a:cs typeface="Times New Roman" panose="02020603050405020304" pitchFamily="18" charset="0"/>
              </a:rPr>
              <a:t>84,9%</a:t>
            </a:r>
            <a:r>
              <a:rPr lang="ro-RO" sz="2400" b="1" dirty="0">
                <a:solidFill>
                  <a:schemeClr val="tx2"/>
                </a:solidFill>
                <a:latin typeface="Trebuchet MS" panose="020B0603020202020204" pitchFamily="34" charset="0"/>
                <a:ea typeface="Calibri" panose="020F0502020204030204" pitchFamily="34" charset="0"/>
                <a:cs typeface="Times New Roman" panose="02020603050405020304" pitchFamily="18" charset="0"/>
              </a:rPr>
              <a:t>.</a:t>
            </a:r>
          </a:p>
          <a:p>
            <a:pPr algn="just">
              <a:lnSpc>
                <a:spcPct val="115000"/>
              </a:lnSpc>
              <a:tabLst>
                <a:tab pos="450215" algn="l"/>
              </a:tabLst>
            </a:pPr>
            <a:endParaRPr lang="ro-RO" sz="2400" u="sng" dirty="0">
              <a:effectLst/>
              <a:latin typeface="Trebuchet MS" panose="020B0603020202020204" pitchFamily="34" charset="0"/>
              <a:ea typeface="Calibri" panose="020F0502020204030204" pitchFamily="34" charset="0"/>
            </a:endParaRPr>
          </a:p>
          <a:p>
            <a:pPr algn="just">
              <a:lnSpc>
                <a:spcPct val="115000"/>
              </a:lnSpc>
              <a:tabLst>
                <a:tab pos="450215" algn="l"/>
              </a:tabLst>
            </a:pPr>
            <a:r>
              <a:rPr lang="ro-RO" sz="2400" u="sng" dirty="0">
                <a:effectLst/>
                <a:latin typeface="Trebuchet MS" panose="020B0603020202020204" pitchFamily="34" charset="0"/>
                <a:ea typeface="Calibri" panose="020F0502020204030204" pitchFamily="34" charset="0"/>
              </a:rPr>
              <a:t>Prin raportare la </a:t>
            </a:r>
            <a:r>
              <a:rPr lang="ro-RO" sz="2400" u="sng" dirty="0" err="1">
                <a:effectLst/>
                <a:latin typeface="Trebuchet MS" panose="020B0603020202020204" pitchFamily="34" charset="0"/>
                <a:ea typeface="Calibri" panose="020F0502020204030204" pitchFamily="34" charset="0"/>
              </a:rPr>
              <a:t>DigComp</a:t>
            </a:r>
            <a:r>
              <a:rPr lang="ro-RO" sz="2400" dirty="0">
                <a:effectLst/>
                <a:latin typeface="Trebuchet MS" panose="020B0603020202020204" pitchFamily="34" charset="0"/>
                <a:ea typeface="Calibri" panose="020F0502020204030204" pitchFamily="34" charset="0"/>
              </a:rPr>
              <a:t>:</a:t>
            </a:r>
            <a:endParaRPr lang="en-US" sz="2400" dirty="0">
              <a:effectLst/>
              <a:latin typeface="Trebuchet MS" panose="020B0603020202020204" pitchFamily="34" charset="0"/>
              <a:ea typeface="Calibri" panose="020F0502020204030204" pitchFamily="34" charset="0"/>
            </a:endParaRPr>
          </a:p>
          <a:p>
            <a:pPr marL="1257300" lvl="2" indent="-342900" algn="just">
              <a:lnSpc>
                <a:spcPct val="115000"/>
              </a:lnSpc>
              <a:buFont typeface="Symbol" panose="05050102010706020507" pitchFamily="18" charset="2"/>
              <a:buChar char=""/>
              <a:tabLst>
                <a:tab pos="450215" algn="l"/>
              </a:tabLst>
            </a:pPr>
            <a:r>
              <a:rPr lang="ro-RO" sz="2400" dirty="0">
                <a:effectLst/>
                <a:latin typeface="Trebuchet MS" panose="020B0603020202020204" pitchFamily="34" charset="0"/>
                <a:ea typeface="Calibri" panose="020F0502020204030204" pitchFamily="34" charset="0"/>
              </a:rPr>
              <a:t>77,58% dintre respondenți au declarat că programul de formare le-a oferit cunoștințe teoretice relevante,</a:t>
            </a:r>
            <a:endParaRPr lang="en-US" sz="2400" dirty="0">
              <a:effectLst/>
              <a:latin typeface="Trebuchet MS" panose="020B0603020202020204" pitchFamily="34" charset="0"/>
              <a:ea typeface="Calibri" panose="020F0502020204030204" pitchFamily="34" charset="0"/>
            </a:endParaRPr>
          </a:p>
          <a:p>
            <a:pPr marL="1257300" lvl="2" indent="-342900" algn="just">
              <a:lnSpc>
                <a:spcPct val="115000"/>
              </a:lnSpc>
              <a:buFont typeface="Symbol" panose="05050102010706020507" pitchFamily="18" charset="2"/>
              <a:buChar char=""/>
              <a:tabLst>
                <a:tab pos="450215" algn="l"/>
              </a:tabLst>
            </a:pPr>
            <a:r>
              <a:rPr lang="ro-RO" sz="2400" dirty="0">
                <a:effectLst/>
                <a:latin typeface="Trebuchet MS" panose="020B0603020202020204" pitchFamily="34" charset="0"/>
                <a:ea typeface="Calibri" panose="020F0502020204030204" pitchFamily="34" charset="0"/>
              </a:rPr>
              <a:t>80,21% consideră că au dobândit cunoștințe practice care contribuie la dezvoltarea competențelor digitale, </a:t>
            </a:r>
            <a:endParaRPr lang="en-US" sz="2400" dirty="0">
              <a:effectLst/>
              <a:latin typeface="Trebuchet MS" panose="020B0603020202020204" pitchFamily="34" charset="0"/>
              <a:ea typeface="Calibri" panose="020F0502020204030204" pitchFamily="34" charset="0"/>
            </a:endParaRPr>
          </a:p>
          <a:p>
            <a:pPr marL="1257300" lvl="2" indent="-342900" algn="just">
              <a:lnSpc>
                <a:spcPct val="115000"/>
              </a:lnSpc>
              <a:buFont typeface="Symbol" panose="05050102010706020507" pitchFamily="18" charset="2"/>
              <a:buChar char=""/>
              <a:tabLst>
                <a:tab pos="450215" algn="l"/>
              </a:tabLst>
            </a:pPr>
            <a:r>
              <a:rPr lang="ro-RO" sz="2400" dirty="0">
                <a:effectLst/>
                <a:latin typeface="Trebuchet MS" panose="020B0603020202020204" pitchFamily="34" charset="0"/>
                <a:ea typeface="Calibri" panose="020F0502020204030204" pitchFamily="34" charset="0"/>
              </a:rPr>
              <a:t>75,18% </a:t>
            </a:r>
            <a:r>
              <a:rPr lang="ro-RO" sz="2400" dirty="0">
                <a:latin typeface="Trebuchet MS" panose="020B0603020202020204" pitchFamily="34" charset="0"/>
                <a:ea typeface="Calibri" panose="020F0502020204030204" pitchFamily="34" charset="0"/>
              </a:rPr>
              <a:t>au apreciat aplicabilitatea practică a ideilor prezentate</a:t>
            </a:r>
            <a:r>
              <a:rPr lang="ro-RO" sz="2400" dirty="0">
                <a:effectLst/>
                <a:latin typeface="Trebuchet MS" panose="020B0603020202020204" pitchFamily="34" charset="0"/>
                <a:ea typeface="Calibri" panose="020F0502020204030204" pitchFamily="34" charset="0"/>
              </a:rPr>
              <a:t>,</a:t>
            </a:r>
          </a:p>
          <a:p>
            <a:pPr marL="1257300" lvl="2" indent="-342900" algn="just">
              <a:lnSpc>
                <a:spcPct val="115000"/>
              </a:lnSpc>
              <a:buFont typeface="Symbol" panose="05050102010706020507" pitchFamily="18" charset="2"/>
              <a:buChar char=""/>
              <a:tabLst>
                <a:tab pos="450215" algn="l"/>
              </a:tabLst>
            </a:pPr>
            <a:r>
              <a:rPr lang="ro-RO" sz="2400" dirty="0">
                <a:latin typeface="Trebuchet MS" panose="020B0603020202020204" pitchFamily="34" charset="0"/>
                <a:ea typeface="Calibri" panose="020F0502020204030204" pitchFamily="34" charset="0"/>
              </a:rPr>
              <a:t>76% sunt de părere că programul de formare a contribuit la creșterea performanței departamentale,</a:t>
            </a:r>
            <a:endParaRPr lang="en-US" sz="2400" dirty="0">
              <a:effectLst/>
              <a:latin typeface="Trebuchet MS" panose="020B0603020202020204" pitchFamily="34" charset="0"/>
              <a:ea typeface="Calibri" panose="020F0502020204030204" pitchFamily="34" charset="0"/>
            </a:endParaRPr>
          </a:p>
          <a:p>
            <a:pPr marL="1257300" lvl="2" indent="-342900" algn="just">
              <a:lnSpc>
                <a:spcPct val="115000"/>
              </a:lnSpc>
              <a:buFont typeface="Symbol" panose="05050102010706020507" pitchFamily="18" charset="2"/>
              <a:buChar char=""/>
              <a:tabLst>
                <a:tab pos="450215" algn="l"/>
              </a:tabLst>
            </a:pPr>
            <a:r>
              <a:rPr lang="ro-RO" sz="2400" dirty="0">
                <a:effectLst/>
                <a:latin typeface="Trebuchet MS" panose="020B0603020202020204" pitchFamily="34" charset="0"/>
                <a:ea typeface="Calibri" panose="020F0502020204030204" pitchFamily="34" charset="0"/>
              </a:rPr>
              <a:t>76,65% au afirmat că programul de formare a condus la creșterea semnificativă a competențelor de leadership.</a:t>
            </a:r>
            <a:endParaRPr lang="en-US" sz="2400" dirty="0">
              <a:effectLst/>
              <a:latin typeface="Trebuchet MS" panose="020B0603020202020204" pitchFamily="34" charset="0"/>
              <a:ea typeface="Calibri" panose="020F0502020204030204" pitchFamily="34" charset="0"/>
            </a:endParaRPr>
          </a:p>
          <a:p>
            <a:endParaRPr lang="en-US" dirty="0"/>
          </a:p>
        </p:txBody>
      </p:sp>
    </p:spTree>
    <p:extLst>
      <p:ext uri="{BB962C8B-B14F-4D97-AF65-F5344CB8AC3E}">
        <p14:creationId xmlns:p14="http://schemas.microsoft.com/office/powerpoint/2010/main" val="41552227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a:extLst>
              <a:ext uri="{FF2B5EF4-FFF2-40B4-BE49-F238E27FC236}">
                <a16:creationId xmlns:a16="http://schemas.microsoft.com/office/drawing/2014/main" id="{9E7F45F4-810D-9639-39C3-BD142ECB0924}"/>
              </a:ext>
            </a:extLst>
          </p:cNvPr>
          <p:cNvSpPr txBox="1">
            <a:spLocks noChangeArrowheads="1"/>
          </p:cNvSpPr>
          <p:nvPr/>
        </p:nvSpPr>
        <p:spPr bwMode="auto">
          <a:xfrm>
            <a:off x="1600200" y="2781300"/>
            <a:ext cx="15544800" cy="6534096"/>
          </a:xfrm>
          <a:prstGeom prst="rect">
            <a:avLst/>
          </a:prstGeom>
          <a:solidFill>
            <a:schemeClr val="accent1">
              <a:lumMod val="20000"/>
              <a:lumOff val="80000"/>
            </a:schemeClr>
          </a:solidFill>
          <a:ln w="9525">
            <a:noFill/>
            <a:miter lim="800000"/>
            <a:headEnd/>
            <a:tailEnd/>
          </a:ln>
        </p:spPr>
        <p:txBody>
          <a:bodyPr rot="0" vert="horz" wrap="square" lIns="91440" tIns="45720" rIns="91440" bIns="45720" anchor="t" anchorCtr="0">
            <a:spAutoFit/>
          </a:bodyPr>
          <a:lstStyle/>
          <a:p>
            <a:pPr algn="just" fontAlgn="ctr">
              <a:lnSpc>
                <a:spcPct val="115000"/>
              </a:lnSpc>
              <a:tabLst>
                <a:tab pos="3400425" algn="l"/>
              </a:tabLst>
            </a:pPr>
            <a:r>
              <a:rPr lang="en-US" sz="2800" dirty="0">
                <a:latin typeface="Trebuchet MS" panose="020B0603020202020204" pitchFamily="34" charset="0"/>
                <a:ea typeface="Calibri" panose="020F0502020204030204" pitchFamily="34" charset="0"/>
                <a:cs typeface="Times New Roman" panose="02020603050405020304" pitchFamily="18" charset="0"/>
              </a:rPr>
              <a:t>„Un curs de </a:t>
            </a:r>
            <a:r>
              <a:rPr lang="en-US" sz="2800" dirty="0" err="1">
                <a:latin typeface="Trebuchet MS" panose="020B0603020202020204" pitchFamily="34" charset="0"/>
                <a:ea typeface="Calibri" panose="020F0502020204030204" pitchFamily="34" charset="0"/>
                <a:cs typeface="Times New Roman" panose="02020603050405020304" pitchFamily="18" charset="0"/>
              </a:rPr>
              <a:t>perfecționare</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digitală</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este</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extrem</a:t>
            </a:r>
            <a:r>
              <a:rPr lang="en-US" sz="2800" dirty="0">
                <a:latin typeface="Trebuchet MS" panose="020B0603020202020204" pitchFamily="34" charset="0"/>
                <a:ea typeface="Calibri" panose="020F0502020204030204" pitchFamily="34" charset="0"/>
                <a:cs typeface="Times New Roman" panose="02020603050405020304" pitchFamily="18" charset="0"/>
              </a:rPr>
              <a:t> de util </a:t>
            </a:r>
            <a:r>
              <a:rPr lang="en-US" sz="2800" dirty="0" err="1">
                <a:latin typeface="Trebuchet MS" panose="020B0603020202020204" pitchFamily="34" charset="0"/>
                <a:ea typeface="Calibri" panose="020F0502020204030204" pitchFamily="34" charset="0"/>
                <a:cs typeface="Times New Roman" panose="02020603050405020304" pitchFamily="18" charset="0"/>
              </a:rPr>
              <a:t>în</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contextul</a:t>
            </a:r>
            <a:r>
              <a:rPr lang="en-US" sz="2800" dirty="0">
                <a:latin typeface="Trebuchet MS" panose="020B0603020202020204" pitchFamily="34" charset="0"/>
                <a:ea typeface="Calibri" panose="020F0502020204030204" pitchFamily="34" charset="0"/>
                <a:cs typeface="Times New Roman" panose="02020603050405020304" pitchFamily="18" charset="0"/>
              </a:rPr>
              <a:t> actual, </a:t>
            </a:r>
            <a:r>
              <a:rPr lang="en-US" sz="2800" dirty="0" err="1">
                <a:latin typeface="Trebuchet MS" panose="020B0603020202020204" pitchFamily="34" charset="0"/>
                <a:ea typeface="Calibri" panose="020F0502020204030204" pitchFamily="34" charset="0"/>
                <a:cs typeface="Times New Roman" panose="02020603050405020304" pitchFamily="18" charset="0"/>
              </a:rPr>
              <a:t>în</a:t>
            </a:r>
            <a:r>
              <a:rPr lang="en-US" sz="2800" dirty="0">
                <a:latin typeface="Trebuchet MS" panose="020B0603020202020204" pitchFamily="34" charset="0"/>
                <a:ea typeface="Calibri" panose="020F0502020204030204" pitchFamily="34" charset="0"/>
                <a:cs typeface="Times New Roman" panose="02020603050405020304" pitchFamily="18" charset="0"/>
              </a:rPr>
              <a:t> care </a:t>
            </a:r>
            <a:r>
              <a:rPr lang="en-US" sz="2800" dirty="0" err="1">
                <a:latin typeface="Trebuchet MS" panose="020B0603020202020204" pitchFamily="34" charset="0"/>
                <a:ea typeface="Calibri" panose="020F0502020204030204" pitchFamily="34" charset="0"/>
                <a:cs typeface="Times New Roman" panose="02020603050405020304" pitchFamily="18" charset="0"/>
              </a:rPr>
              <a:t>tehnologia</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evoluează</a:t>
            </a:r>
            <a:r>
              <a:rPr lang="en-US" sz="2800" dirty="0">
                <a:latin typeface="Trebuchet MS" panose="020B0603020202020204" pitchFamily="34" charset="0"/>
                <a:ea typeface="Calibri" panose="020F0502020204030204" pitchFamily="34" charset="0"/>
                <a:cs typeface="Times New Roman" panose="02020603050405020304" pitchFamily="18" charset="0"/>
              </a:rPr>
              <a:t> rapid </a:t>
            </a:r>
            <a:r>
              <a:rPr lang="en-US" sz="2800" dirty="0" err="1">
                <a:latin typeface="Trebuchet MS" panose="020B0603020202020204" pitchFamily="34" charset="0"/>
                <a:ea typeface="Calibri" panose="020F0502020204030204" pitchFamily="34" charset="0"/>
                <a:cs typeface="Times New Roman" panose="02020603050405020304" pitchFamily="18" charset="0"/>
              </a:rPr>
              <a:t>și</a:t>
            </a:r>
            <a:r>
              <a:rPr lang="en-US" sz="2800" dirty="0">
                <a:latin typeface="Trebuchet MS" panose="020B0603020202020204" pitchFamily="34" charset="0"/>
                <a:ea typeface="Calibri" panose="020F0502020204030204" pitchFamily="34" charset="0"/>
                <a:cs typeface="Times New Roman" panose="02020603050405020304" pitchFamily="18" charset="0"/>
              </a:rPr>
              <a:t> tot </a:t>
            </a:r>
            <a:r>
              <a:rPr lang="en-US" sz="2800" dirty="0" err="1">
                <a:latin typeface="Trebuchet MS" panose="020B0603020202020204" pitchFamily="34" charset="0"/>
                <a:ea typeface="Calibri" panose="020F0502020204030204" pitchFamily="34" charset="0"/>
                <a:cs typeface="Times New Roman" panose="02020603050405020304" pitchFamily="18" charset="0"/>
              </a:rPr>
              <a:t>mai</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multe</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activități</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profesionale</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și</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personale</a:t>
            </a:r>
            <a:r>
              <a:rPr lang="en-US" sz="2800" dirty="0">
                <a:latin typeface="Trebuchet MS" panose="020B0603020202020204" pitchFamily="34" charset="0"/>
                <a:ea typeface="Calibri" panose="020F0502020204030204" pitchFamily="34" charset="0"/>
                <a:cs typeface="Times New Roman" panose="02020603050405020304" pitchFamily="18" charset="0"/>
              </a:rPr>
              <a:t> se </a:t>
            </a:r>
            <a:r>
              <a:rPr lang="en-US" sz="2800" dirty="0" err="1">
                <a:latin typeface="Trebuchet MS" panose="020B0603020202020204" pitchFamily="34" charset="0"/>
                <a:ea typeface="Calibri" panose="020F0502020204030204" pitchFamily="34" charset="0"/>
                <a:cs typeface="Times New Roman" panose="02020603050405020304" pitchFamily="18" charset="0"/>
              </a:rPr>
              <a:t>mută</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în</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mediul</a:t>
            </a:r>
            <a:r>
              <a:rPr lang="en-US" sz="2800" dirty="0">
                <a:latin typeface="Trebuchet MS" panose="020B0603020202020204" pitchFamily="34" charset="0"/>
                <a:ea typeface="Calibri" panose="020F0502020204030204" pitchFamily="34" charset="0"/>
                <a:cs typeface="Times New Roman" panose="02020603050405020304" pitchFamily="18" charset="0"/>
              </a:rPr>
              <a:t> online. </a:t>
            </a:r>
            <a:r>
              <a:rPr lang="en-US" sz="2800" dirty="0" err="1">
                <a:latin typeface="Trebuchet MS" panose="020B0603020202020204" pitchFamily="34" charset="0"/>
                <a:ea typeface="Calibri" panose="020F0502020204030204" pitchFamily="34" charset="0"/>
                <a:cs typeface="Times New Roman" panose="02020603050405020304" pitchFamily="18" charset="0"/>
              </a:rPr>
              <a:t>Acest</a:t>
            </a:r>
            <a:r>
              <a:rPr lang="en-US" sz="2800" dirty="0">
                <a:latin typeface="Trebuchet MS" panose="020B0603020202020204" pitchFamily="34" charset="0"/>
                <a:ea typeface="Calibri" panose="020F0502020204030204" pitchFamily="34" charset="0"/>
                <a:cs typeface="Times New Roman" panose="02020603050405020304" pitchFamily="18" charset="0"/>
              </a:rPr>
              <a:t> tip de curs </a:t>
            </a:r>
            <a:r>
              <a:rPr lang="en-US" sz="2800" dirty="0" err="1">
                <a:latin typeface="Trebuchet MS" panose="020B0603020202020204" pitchFamily="34" charset="0"/>
                <a:ea typeface="Calibri" panose="020F0502020204030204" pitchFamily="34" charset="0"/>
                <a:cs typeface="Times New Roman" panose="02020603050405020304" pitchFamily="18" charset="0"/>
              </a:rPr>
              <a:t>oferă</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oportunitatea</a:t>
            </a:r>
            <a:r>
              <a:rPr lang="en-US" sz="2800" dirty="0">
                <a:latin typeface="Trebuchet MS" panose="020B0603020202020204" pitchFamily="34" charset="0"/>
                <a:ea typeface="Calibri" panose="020F0502020204030204" pitchFamily="34" charset="0"/>
                <a:cs typeface="Times New Roman" panose="02020603050405020304" pitchFamily="18" charset="0"/>
              </a:rPr>
              <a:t> de a </a:t>
            </a:r>
            <a:r>
              <a:rPr lang="en-US" sz="2800" dirty="0" err="1">
                <a:latin typeface="Trebuchet MS" panose="020B0603020202020204" pitchFamily="34" charset="0"/>
                <a:ea typeface="Calibri" panose="020F0502020204030204" pitchFamily="34" charset="0"/>
                <a:cs typeface="Times New Roman" panose="02020603050405020304" pitchFamily="18" charset="0"/>
              </a:rPr>
              <a:t>învăța</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abilități</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digitale</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esențiale</a:t>
            </a:r>
            <a:r>
              <a:rPr lang="en-US" sz="2800" dirty="0">
                <a:latin typeface="Trebuchet MS" panose="020B0603020202020204" pitchFamily="34" charset="0"/>
                <a:ea typeface="Calibri" panose="020F0502020204030204" pitchFamily="34" charset="0"/>
                <a:cs typeface="Times New Roman" panose="02020603050405020304" pitchFamily="18" charset="0"/>
              </a:rPr>
              <a:t> — de la </a:t>
            </a:r>
            <a:r>
              <a:rPr lang="en-US" sz="2800" dirty="0" err="1">
                <a:latin typeface="Trebuchet MS" panose="020B0603020202020204" pitchFamily="34" charset="0"/>
                <a:ea typeface="Calibri" panose="020F0502020204030204" pitchFamily="34" charset="0"/>
                <a:cs typeface="Times New Roman" panose="02020603050405020304" pitchFamily="18" charset="0"/>
              </a:rPr>
              <a:t>utilizarea</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eficientă</a:t>
            </a:r>
            <a:r>
              <a:rPr lang="en-US" sz="2800" dirty="0">
                <a:latin typeface="Trebuchet MS" panose="020B0603020202020204" pitchFamily="34" charset="0"/>
                <a:ea typeface="Calibri" panose="020F0502020204030204" pitchFamily="34" charset="0"/>
                <a:cs typeface="Times New Roman" panose="02020603050405020304" pitchFamily="18" charset="0"/>
              </a:rPr>
              <a:t> a </a:t>
            </a:r>
            <a:r>
              <a:rPr lang="en-US" sz="2800" dirty="0" err="1">
                <a:latin typeface="Trebuchet MS" panose="020B0603020202020204" pitchFamily="34" charset="0"/>
                <a:ea typeface="Calibri" panose="020F0502020204030204" pitchFamily="34" charset="0"/>
                <a:cs typeface="Times New Roman" panose="02020603050405020304" pitchFamily="18" charset="0"/>
              </a:rPr>
              <a:t>aplicățiilor</a:t>
            </a:r>
            <a:r>
              <a:rPr lang="en-US" sz="2800" dirty="0">
                <a:latin typeface="Trebuchet MS" panose="020B0603020202020204" pitchFamily="34" charset="0"/>
                <a:ea typeface="Calibri" panose="020F0502020204030204" pitchFamily="34" charset="0"/>
                <a:cs typeface="Times New Roman" panose="02020603050405020304" pitchFamily="18" charset="0"/>
              </a:rPr>
              <a:t> software </a:t>
            </a:r>
            <a:r>
              <a:rPr lang="en-US" sz="2800" dirty="0" err="1">
                <a:latin typeface="Trebuchet MS" panose="020B0603020202020204" pitchFamily="34" charset="0"/>
                <a:ea typeface="Calibri" panose="020F0502020204030204" pitchFamily="34" charset="0"/>
                <a:cs typeface="Times New Roman" panose="02020603050405020304" pitchFamily="18" charset="0"/>
              </a:rPr>
              <a:t>uzuale</a:t>
            </a:r>
            <a:r>
              <a:rPr lang="en-US" sz="2800" dirty="0">
                <a:latin typeface="Trebuchet MS" panose="020B0603020202020204" pitchFamily="34" charset="0"/>
                <a:ea typeface="Calibri" panose="020F0502020204030204" pitchFamily="34" charset="0"/>
                <a:cs typeface="Times New Roman" panose="02020603050405020304" pitchFamily="18" charset="0"/>
              </a:rPr>
              <a:t>, la </a:t>
            </a:r>
            <a:r>
              <a:rPr lang="en-US" sz="2800" dirty="0" err="1">
                <a:latin typeface="Trebuchet MS" panose="020B0603020202020204" pitchFamily="34" charset="0"/>
                <a:ea typeface="Calibri" panose="020F0502020204030204" pitchFamily="34" charset="0"/>
                <a:cs typeface="Times New Roman" panose="02020603050405020304" pitchFamily="18" charset="0"/>
              </a:rPr>
              <a:t>navigarea</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în</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siguranță</a:t>
            </a:r>
            <a:r>
              <a:rPr lang="en-US" sz="2800" dirty="0">
                <a:latin typeface="Trebuchet MS" panose="020B0603020202020204" pitchFamily="34" charset="0"/>
                <a:ea typeface="Calibri" panose="020F0502020204030204" pitchFamily="34" charset="0"/>
                <a:cs typeface="Times New Roman" panose="02020603050405020304" pitchFamily="18" charset="0"/>
              </a:rPr>
              <a:t> pe internet </a:t>
            </a:r>
            <a:r>
              <a:rPr lang="en-US" sz="2800" dirty="0" err="1">
                <a:latin typeface="Trebuchet MS" panose="020B0603020202020204" pitchFamily="34" charset="0"/>
                <a:ea typeface="Calibri" panose="020F0502020204030204" pitchFamily="34" charset="0"/>
                <a:cs typeface="Times New Roman" panose="02020603050405020304" pitchFamily="18" charset="0"/>
              </a:rPr>
              <a:t>și</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înțelegerea</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conceptelor</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fundamentale</a:t>
            </a:r>
            <a:r>
              <a:rPr lang="en-US" sz="2800" dirty="0">
                <a:latin typeface="Trebuchet MS" panose="020B0603020202020204" pitchFamily="34" charset="0"/>
                <a:ea typeface="Calibri" panose="020F0502020204030204" pitchFamily="34" charset="0"/>
                <a:cs typeface="Times New Roman" panose="02020603050405020304" pitchFamily="18" charset="0"/>
              </a:rPr>
              <a:t> de </a:t>
            </a:r>
            <a:r>
              <a:rPr lang="en-US" sz="2800" dirty="0" err="1">
                <a:latin typeface="Trebuchet MS" panose="020B0603020202020204" pitchFamily="34" charset="0"/>
                <a:ea typeface="Calibri" panose="020F0502020204030204" pitchFamily="34" charset="0"/>
                <a:cs typeface="Times New Roman" panose="02020603050405020304" pitchFamily="18" charset="0"/>
              </a:rPr>
              <a:t>securitate</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cibernetică</a:t>
            </a:r>
            <a:r>
              <a:rPr lang="en-US" sz="2800" dirty="0">
                <a:latin typeface="Trebuchet MS" panose="020B0603020202020204" pitchFamily="34" charset="0"/>
                <a:ea typeface="Calibri" panose="020F0502020204030204" pitchFamily="34" charset="0"/>
                <a:cs typeface="Times New Roman" panose="02020603050405020304" pitchFamily="18" charset="0"/>
              </a:rPr>
              <a:t>.”</a:t>
            </a:r>
          </a:p>
          <a:p>
            <a:pPr algn="just" fontAlgn="ctr">
              <a:lnSpc>
                <a:spcPct val="115000"/>
              </a:lnSpc>
              <a:tabLst>
                <a:tab pos="3400425" algn="l"/>
              </a:tabLst>
            </a:pPr>
            <a:r>
              <a:rPr lang="en-US" sz="2800" dirty="0">
                <a:latin typeface="Trebuchet MS" panose="020B0603020202020204" pitchFamily="34" charset="0"/>
                <a:ea typeface="Calibri" panose="020F0502020204030204" pitchFamily="34" charset="0"/>
                <a:cs typeface="Times New Roman" panose="02020603050405020304" pitchFamily="18" charset="0"/>
              </a:rPr>
              <a:t>„</a:t>
            </a:r>
            <a:r>
              <a:rPr lang="en-US" sz="2800" dirty="0" err="1">
                <a:latin typeface="Trebuchet MS" panose="020B0603020202020204" pitchFamily="34" charset="0"/>
                <a:ea typeface="Calibri" panose="020F0502020204030204" pitchFamily="34" charset="0"/>
                <a:cs typeface="Times New Roman" panose="02020603050405020304" pitchFamily="18" charset="0"/>
              </a:rPr>
              <a:t>Acum</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folosesc</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mai</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multe</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instrumente</a:t>
            </a:r>
            <a:r>
              <a:rPr lang="en-US" sz="2800" dirty="0">
                <a:latin typeface="Trebuchet MS" panose="020B0603020202020204" pitchFamily="34" charset="0"/>
                <a:ea typeface="Calibri" panose="020F0502020204030204" pitchFamily="34" charset="0"/>
                <a:cs typeface="Times New Roman" panose="02020603050405020304" pitchFamily="18" charset="0"/>
              </a:rPr>
              <a:t> online </a:t>
            </a:r>
            <a:r>
              <a:rPr lang="en-US" sz="2800" dirty="0" err="1">
                <a:latin typeface="Trebuchet MS" panose="020B0603020202020204" pitchFamily="34" charset="0"/>
                <a:ea typeface="Calibri" panose="020F0502020204030204" pitchFamily="34" charset="0"/>
                <a:cs typeface="Times New Roman" panose="02020603050405020304" pitchFamily="18" charset="0"/>
              </a:rPr>
              <a:t>în</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activitatea</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zilnică</a:t>
            </a:r>
            <a:r>
              <a:rPr lang="en-US" sz="2800" dirty="0">
                <a:latin typeface="Trebuchet MS" panose="020B0603020202020204" pitchFamily="34" charset="0"/>
                <a:ea typeface="Calibri" panose="020F0502020204030204" pitchFamily="34" charset="0"/>
                <a:cs typeface="Times New Roman" panose="02020603050405020304" pitchFamily="18" charset="0"/>
              </a:rPr>
              <a:t>.”</a:t>
            </a:r>
          </a:p>
          <a:p>
            <a:pPr algn="just" fontAlgn="ctr">
              <a:lnSpc>
                <a:spcPct val="115000"/>
              </a:lnSpc>
              <a:tabLst>
                <a:tab pos="3400425" algn="l"/>
              </a:tabLst>
            </a:pPr>
            <a:r>
              <a:rPr lang="en-US" sz="2800" dirty="0">
                <a:latin typeface="Trebuchet MS" panose="020B0603020202020204" pitchFamily="34" charset="0"/>
                <a:ea typeface="Calibri" panose="020F0502020204030204" pitchFamily="34" charset="0"/>
                <a:cs typeface="Times New Roman" panose="02020603050405020304" pitchFamily="18" charset="0"/>
              </a:rPr>
              <a:t>„Mi-a </a:t>
            </a:r>
            <a:r>
              <a:rPr lang="en-US" sz="2800" dirty="0" err="1">
                <a:latin typeface="Trebuchet MS" panose="020B0603020202020204" pitchFamily="34" charset="0"/>
                <a:ea typeface="Calibri" panose="020F0502020204030204" pitchFamily="34" charset="0"/>
                <a:cs typeface="Times New Roman" panose="02020603050405020304" pitchFamily="18" charset="0"/>
              </a:rPr>
              <a:t>deschis</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perspectiva</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asupra</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modului</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în</a:t>
            </a:r>
            <a:r>
              <a:rPr lang="en-US" sz="2800" dirty="0">
                <a:latin typeface="Trebuchet MS" panose="020B0603020202020204" pitchFamily="34" charset="0"/>
                <a:ea typeface="Calibri" panose="020F0502020204030204" pitchFamily="34" charset="0"/>
                <a:cs typeface="Times New Roman" panose="02020603050405020304" pitchFamily="18" charset="0"/>
              </a:rPr>
              <a:t> care </a:t>
            </a:r>
            <a:r>
              <a:rPr lang="en-US" sz="2800" dirty="0" err="1">
                <a:latin typeface="Trebuchet MS" panose="020B0603020202020204" pitchFamily="34" charset="0"/>
                <a:ea typeface="Calibri" panose="020F0502020204030204" pitchFamily="34" charset="0"/>
                <a:cs typeface="Times New Roman" panose="02020603050405020304" pitchFamily="18" charset="0"/>
              </a:rPr>
              <a:t>digitalizarea</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poate</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sprijini</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eficiența</a:t>
            </a:r>
            <a:endParaRPr lang="en-US" sz="2800" dirty="0">
              <a:latin typeface="Trebuchet MS" panose="020B0603020202020204" pitchFamily="34" charset="0"/>
              <a:ea typeface="Calibri" panose="020F0502020204030204" pitchFamily="34" charset="0"/>
              <a:cs typeface="Times New Roman" panose="02020603050405020304" pitchFamily="18" charset="0"/>
            </a:endParaRPr>
          </a:p>
          <a:p>
            <a:pPr algn="just" fontAlgn="ctr">
              <a:lnSpc>
                <a:spcPct val="115000"/>
              </a:lnSpc>
              <a:tabLst>
                <a:tab pos="3400425" algn="l"/>
              </a:tabLst>
            </a:pPr>
            <a:r>
              <a:rPr lang="en-US" sz="2800" dirty="0" err="1">
                <a:latin typeface="Trebuchet MS" panose="020B0603020202020204" pitchFamily="34" charset="0"/>
                <a:ea typeface="Calibri" panose="020F0502020204030204" pitchFamily="34" charset="0"/>
                <a:cs typeface="Times New Roman" panose="02020603050405020304" pitchFamily="18" charset="0"/>
              </a:rPr>
              <a:t>instituțională</a:t>
            </a:r>
            <a:r>
              <a:rPr lang="en-US" sz="2800" dirty="0">
                <a:latin typeface="Trebuchet MS" panose="020B0603020202020204" pitchFamily="34" charset="0"/>
                <a:ea typeface="Calibri" panose="020F0502020204030204" pitchFamily="34" charset="0"/>
                <a:cs typeface="Times New Roman" panose="02020603050405020304" pitchFamily="18" charset="0"/>
              </a:rPr>
              <a:t>.”</a:t>
            </a:r>
          </a:p>
          <a:p>
            <a:pPr algn="just" fontAlgn="ctr">
              <a:lnSpc>
                <a:spcPct val="115000"/>
              </a:lnSpc>
              <a:tabLst>
                <a:tab pos="3400425" algn="l"/>
              </a:tabLst>
            </a:pPr>
            <a:r>
              <a:rPr lang="en-US" sz="2800" dirty="0">
                <a:latin typeface="Trebuchet MS" panose="020B0603020202020204" pitchFamily="34" charset="0"/>
                <a:ea typeface="Calibri" panose="020F0502020204030204" pitchFamily="34" charset="0"/>
                <a:cs typeface="Times New Roman" panose="02020603050405020304" pitchFamily="18" charset="0"/>
              </a:rPr>
              <a:t>„Am </a:t>
            </a:r>
            <a:r>
              <a:rPr lang="en-US" sz="2800" dirty="0" err="1">
                <a:latin typeface="Trebuchet MS" panose="020B0603020202020204" pitchFamily="34" charset="0"/>
                <a:ea typeface="Calibri" panose="020F0502020204030204" pitchFamily="34" charset="0"/>
                <a:cs typeface="Times New Roman" panose="02020603050405020304" pitchFamily="18" charset="0"/>
              </a:rPr>
              <a:t>început</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să</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folosesc</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imediat</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unele</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funcționalități</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digitale</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noi</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în</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activitatea</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mea</a:t>
            </a:r>
            <a:r>
              <a:rPr lang="en-US" sz="2800" dirty="0">
                <a:latin typeface="Trebuchet MS" panose="020B0603020202020204" pitchFamily="34" charset="0"/>
                <a:ea typeface="Calibri" panose="020F0502020204030204" pitchFamily="34" charset="0"/>
                <a:cs typeface="Times New Roman" panose="02020603050405020304" pitchFamily="18" charset="0"/>
              </a:rPr>
              <a:t>.”</a:t>
            </a:r>
          </a:p>
          <a:p>
            <a:pPr algn="just" fontAlgn="ctr">
              <a:lnSpc>
                <a:spcPct val="115000"/>
              </a:lnSpc>
              <a:tabLst>
                <a:tab pos="3400425" algn="l"/>
              </a:tabLst>
            </a:pPr>
            <a:r>
              <a:rPr lang="en-US" sz="2800" dirty="0">
                <a:latin typeface="Trebuchet MS" panose="020B0603020202020204" pitchFamily="34" charset="0"/>
                <a:ea typeface="Calibri" panose="020F0502020204030204" pitchFamily="34" charset="0"/>
                <a:cs typeface="Times New Roman" panose="02020603050405020304" pitchFamily="18" charset="0"/>
              </a:rPr>
              <a:t>„Mi-am </a:t>
            </a:r>
            <a:r>
              <a:rPr lang="en-US" sz="2800" dirty="0" err="1">
                <a:latin typeface="Trebuchet MS" panose="020B0603020202020204" pitchFamily="34" charset="0"/>
                <a:ea typeface="Calibri" panose="020F0502020204030204" pitchFamily="34" charset="0"/>
                <a:cs typeface="Times New Roman" panose="02020603050405020304" pitchFamily="18" charset="0"/>
              </a:rPr>
              <a:t>schimbat</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perspectiva</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asupra</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utilizării</a:t>
            </a:r>
            <a:r>
              <a:rPr lang="en-US" sz="2800" dirty="0">
                <a:latin typeface="Trebuchet MS" panose="020B0603020202020204" pitchFamily="34" charset="0"/>
                <a:ea typeface="Calibri" panose="020F0502020204030204" pitchFamily="34" charset="0"/>
                <a:cs typeface="Times New Roman" panose="02020603050405020304" pitchFamily="18" charset="0"/>
              </a:rPr>
              <a:t> TIC </a:t>
            </a:r>
            <a:r>
              <a:rPr lang="en-US" sz="2800" dirty="0" err="1">
                <a:latin typeface="Trebuchet MS" panose="020B0603020202020204" pitchFamily="34" charset="0"/>
                <a:ea typeface="Calibri" panose="020F0502020204030204" pitchFamily="34" charset="0"/>
                <a:cs typeface="Times New Roman" panose="02020603050405020304" pitchFamily="18" charset="0"/>
              </a:rPr>
              <a:t>în</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administrație</a:t>
            </a:r>
            <a:r>
              <a:rPr lang="en-US" sz="2800" dirty="0">
                <a:latin typeface="Trebuchet MS" panose="020B0603020202020204" pitchFamily="34" charset="0"/>
                <a:ea typeface="Calibri" panose="020F0502020204030204" pitchFamily="34" charset="0"/>
                <a:cs typeface="Times New Roman" panose="02020603050405020304" pitchFamily="18" charset="0"/>
              </a:rPr>
              <a:t>.”</a:t>
            </a:r>
          </a:p>
          <a:p>
            <a:pPr algn="just" fontAlgn="ctr">
              <a:lnSpc>
                <a:spcPct val="115000"/>
              </a:lnSpc>
              <a:tabLst>
                <a:tab pos="3400425" algn="l"/>
              </a:tabLst>
            </a:pPr>
            <a:r>
              <a:rPr lang="en-US" sz="2800" dirty="0">
                <a:latin typeface="Trebuchet MS" panose="020B0603020202020204" pitchFamily="34" charset="0"/>
                <a:ea typeface="Calibri" panose="020F0502020204030204" pitchFamily="34" charset="0"/>
                <a:cs typeface="Times New Roman" panose="02020603050405020304" pitchFamily="18" charset="0"/>
              </a:rPr>
              <a:t>„</a:t>
            </a:r>
            <a:r>
              <a:rPr lang="en-US" sz="2800" dirty="0" err="1">
                <a:latin typeface="Trebuchet MS" panose="020B0603020202020204" pitchFamily="34" charset="0"/>
                <a:ea typeface="Calibri" panose="020F0502020204030204" pitchFamily="34" charset="0"/>
                <a:cs typeface="Times New Roman" panose="02020603050405020304" pitchFamily="18" charset="0"/>
              </a:rPr>
              <a:t>Cursul</a:t>
            </a:r>
            <a:r>
              <a:rPr lang="en-US" sz="2800" dirty="0">
                <a:latin typeface="Trebuchet MS" panose="020B0603020202020204" pitchFamily="34" charset="0"/>
                <a:ea typeface="Calibri" panose="020F0502020204030204" pitchFamily="34" charset="0"/>
                <a:cs typeface="Times New Roman" panose="02020603050405020304" pitchFamily="18" charset="0"/>
              </a:rPr>
              <a:t> mi-a </a:t>
            </a:r>
            <a:r>
              <a:rPr lang="en-US" sz="2800" dirty="0" err="1">
                <a:latin typeface="Trebuchet MS" panose="020B0603020202020204" pitchFamily="34" charset="0"/>
                <a:ea typeface="Calibri" panose="020F0502020204030204" pitchFamily="34" charset="0"/>
                <a:cs typeface="Times New Roman" panose="02020603050405020304" pitchFamily="18" charset="0"/>
              </a:rPr>
              <a:t>oferit</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mai</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multă</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încredere</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în</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utilizarea</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tehnologiei</a:t>
            </a:r>
            <a:r>
              <a:rPr lang="en-US" sz="2800" dirty="0">
                <a:latin typeface="Trebuchet MS" panose="020B0603020202020204" pitchFamily="34" charset="0"/>
                <a:ea typeface="Calibri" panose="020F0502020204030204" pitchFamily="34" charset="0"/>
                <a:cs typeface="Times New Roman" panose="02020603050405020304" pitchFamily="18" charset="0"/>
              </a:rPr>
              <a:t> la </a:t>
            </a:r>
            <a:r>
              <a:rPr lang="en-US" sz="2800" dirty="0" err="1">
                <a:latin typeface="Trebuchet MS" panose="020B0603020202020204" pitchFamily="34" charset="0"/>
                <a:ea typeface="Calibri" panose="020F0502020204030204" pitchFamily="34" charset="0"/>
                <a:cs typeface="Times New Roman" panose="02020603050405020304" pitchFamily="18" charset="0"/>
              </a:rPr>
              <a:t>locul</a:t>
            </a:r>
            <a:r>
              <a:rPr lang="en-US" sz="2800" dirty="0">
                <a:latin typeface="Trebuchet MS" panose="020B0603020202020204" pitchFamily="34" charset="0"/>
                <a:ea typeface="Calibri" panose="020F0502020204030204" pitchFamily="34" charset="0"/>
                <a:cs typeface="Times New Roman" panose="02020603050405020304" pitchFamily="18" charset="0"/>
              </a:rPr>
              <a:t> de </a:t>
            </a:r>
            <a:r>
              <a:rPr lang="en-US" sz="2800" dirty="0" err="1">
                <a:latin typeface="Trebuchet MS" panose="020B0603020202020204" pitchFamily="34" charset="0"/>
                <a:ea typeface="Calibri" panose="020F0502020204030204" pitchFamily="34" charset="0"/>
                <a:cs typeface="Times New Roman" panose="02020603050405020304" pitchFamily="18" charset="0"/>
              </a:rPr>
              <a:t>muncă</a:t>
            </a:r>
            <a:r>
              <a:rPr lang="en-US" sz="2800" dirty="0">
                <a:latin typeface="Trebuchet MS" panose="020B0603020202020204" pitchFamily="34" charset="0"/>
                <a:ea typeface="Calibri" panose="020F0502020204030204" pitchFamily="34" charset="0"/>
                <a:cs typeface="Times New Roman" panose="02020603050405020304" pitchFamily="18" charset="0"/>
              </a:rPr>
              <a:t>.”</a:t>
            </a:r>
          </a:p>
          <a:p>
            <a:pPr algn="just" fontAlgn="ctr">
              <a:lnSpc>
                <a:spcPct val="115000"/>
              </a:lnSpc>
              <a:tabLst>
                <a:tab pos="3400425" algn="l"/>
              </a:tabLst>
            </a:pPr>
            <a:r>
              <a:rPr lang="en-US" sz="2800" dirty="0">
                <a:latin typeface="Trebuchet MS" panose="020B0603020202020204" pitchFamily="34" charset="0"/>
                <a:ea typeface="Calibri" panose="020F0502020204030204" pitchFamily="34" charset="0"/>
                <a:cs typeface="Times New Roman" panose="02020603050405020304" pitchFamily="18" charset="0"/>
              </a:rPr>
              <a:t>„Voi fi </a:t>
            </a:r>
            <a:r>
              <a:rPr lang="en-US" sz="2800" dirty="0" err="1">
                <a:latin typeface="Trebuchet MS" panose="020B0603020202020204" pitchFamily="34" charset="0"/>
                <a:ea typeface="Calibri" panose="020F0502020204030204" pitchFamily="34" charset="0"/>
                <a:cs typeface="Times New Roman" panose="02020603050405020304" pitchFamily="18" charset="0"/>
              </a:rPr>
              <a:t>mult</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mai</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atent</a:t>
            </a:r>
            <a:r>
              <a:rPr lang="en-US" sz="2800" dirty="0">
                <a:latin typeface="Trebuchet MS" panose="020B0603020202020204" pitchFamily="34" charset="0"/>
                <a:ea typeface="Calibri" panose="020F0502020204030204" pitchFamily="34" charset="0"/>
                <a:cs typeface="Times New Roman" panose="02020603050405020304" pitchFamily="18" charset="0"/>
              </a:rPr>
              <a:t> la </a:t>
            </a:r>
            <a:r>
              <a:rPr lang="en-US" sz="2800" dirty="0" err="1">
                <a:latin typeface="Trebuchet MS" panose="020B0603020202020204" pitchFamily="34" charset="0"/>
                <a:ea typeface="Calibri" panose="020F0502020204030204" pitchFamily="34" charset="0"/>
                <a:cs typeface="Times New Roman" panose="02020603050405020304" pitchFamily="18" charset="0"/>
              </a:rPr>
              <a:t>securitatea</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cibernetică</a:t>
            </a:r>
            <a:r>
              <a:rPr lang="en-US" sz="2800" dirty="0">
                <a:latin typeface="Trebuchet MS" panose="020B0603020202020204" pitchFamily="34" charset="0"/>
                <a:ea typeface="Calibri" panose="020F0502020204030204" pitchFamily="34" charset="0"/>
                <a:cs typeface="Times New Roman" panose="02020603050405020304" pitchFamily="18" charset="0"/>
              </a:rPr>
              <a:t>.”</a:t>
            </a:r>
            <a:endParaRPr lang="ro-RO" sz="2800" dirty="0">
              <a:latin typeface="Trebuchet MS" panose="020B0603020202020204" pitchFamily="34" charset="0"/>
              <a:ea typeface="Calibri" panose="020F0502020204030204" pitchFamily="34" charset="0"/>
              <a:cs typeface="Times New Roman" panose="02020603050405020304" pitchFamily="18" charset="0"/>
            </a:endParaRPr>
          </a:p>
          <a:p>
            <a:pPr algn="just" fontAlgn="ctr">
              <a:lnSpc>
                <a:spcPct val="115000"/>
              </a:lnSpc>
              <a:tabLst>
                <a:tab pos="3400425" algn="l"/>
              </a:tabLst>
            </a:pPr>
            <a:r>
              <a:rPr lang="en-US" sz="2800" dirty="0">
                <a:latin typeface="Trebuchet MS" panose="020B0603020202020204" pitchFamily="34" charset="0"/>
                <a:ea typeface="Calibri" panose="020F0502020204030204" pitchFamily="34" charset="0"/>
                <a:cs typeface="Times New Roman" panose="02020603050405020304" pitchFamily="18" charset="0"/>
              </a:rPr>
              <a:t>„Este un curs </a:t>
            </a:r>
            <a:r>
              <a:rPr lang="en-US" sz="2800" dirty="0" err="1">
                <a:latin typeface="Trebuchet MS" panose="020B0603020202020204" pitchFamily="34" charset="0"/>
                <a:ea typeface="Calibri" panose="020F0502020204030204" pitchFamily="34" charset="0"/>
                <a:cs typeface="Times New Roman" panose="02020603050405020304" pitchFamily="18" charset="0"/>
              </a:rPr>
              <a:t>foarte</a:t>
            </a:r>
            <a:r>
              <a:rPr lang="en-US" sz="2800" dirty="0">
                <a:latin typeface="Trebuchet MS" panose="020B0603020202020204" pitchFamily="34" charset="0"/>
                <a:ea typeface="Calibri" panose="020F0502020204030204" pitchFamily="34" charset="0"/>
                <a:cs typeface="Times New Roman" panose="02020603050405020304" pitchFamily="18" charset="0"/>
              </a:rPr>
              <a:t> bine </a:t>
            </a:r>
            <a:r>
              <a:rPr lang="en-US" sz="2800" dirty="0" err="1">
                <a:latin typeface="Trebuchet MS" panose="020B0603020202020204" pitchFamily="34" charset="0"/>
                <a:ea typeface="Calibri" panose="020F0502020204030204" pitchFamily="34" charset="0"/>
                <a:cs typeface="Times New Roman" panose="02020603050405020304" pitchFamily="18" charset="0"/>
              </a:rPr>
              <a:t>organizat</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și</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structurat</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interactiv</a:t>
            </a:r>
            <a:r>
              <a:rPr lang="en-US" sz="2800" dirty="0">
                <a:latin typeface="Trebuchet MS" panose="020B0603020202020204" pitchFamily="34" charset="0"/>
                <a:ea typeface="Calibri" panose="020F0502020204030204" pitchFamily="34" charset="0"/>
                <a:cs typeface="Times New Roman" panose="02020603050405020304" pitchFamily="18" charset="0"/>
              </a:rPr>
              <a:t>, complex.”</a:t>
            </a:r>
          </a:p>
        </p:txBody>
      </p:sp>
      <p:sp>
        <p:nvSpPr>
          <p:cNvPr id="3" name="TextBox 15">
            <a:extLst>
              <a:ext uri="{FF2B5EF4-FFF2-40B4-BE49-F238E27FC236}">
                <a16:creationId xmlns:a16="http://schemas.microsoft.com/office/drawing/2014/main" id="{AE1E5E42-FD7A-043E-6B65-F96D2223E14C}"/>
              </a:ext>
            </a:extLst>
          </p:cNvPr>
          <p:cNvSpPr txBox="1"/>
          <p:nvPr/>
        </p:nvSpPr>
        <p:spPr>
          <a:xfrm>
            <a:off x="1066800" y="1999964"/>
            <a:ext cx="12039600" cy="585225"/>
          </a:xfrm>
          <a:prstGeom prst="rect">
            <a:avLst/>
          </a:prstGeom>
        </p:spPr>
        <p:txBody>
          <a:bodyPr wrap="square" lIns="0" tIns="0" rIns="0" bIns="0" rtlCol="0" anchor="t">
            <a:spAutoFit/>
          </a:bodyPr>
          <a:lstStyle/>
          <a:p>
            <a:pPr algn="l">
              <a:lnSpc>
                <a:spcPts val="4959"/>
              </a:lnSpc>
            </a:pPr>
            <a:r>
              <a:rPr lang="ro-RO" sz="2800" b="1" dirty="0">
                <a:solidFill>
                  <a:srgbClr val="293E6B"/>
                </a:solidFill>
                <a:latin typeface="Trebuchet MS" panose="020B0703020202090204" pitchFamily="34" charset="0"/>
                <a:ea typeface="Montserrat Bold"/>
                <a:cs typeface="Montserrat Bold"/>
                <a:sym typeface="Montserrat Bold"/>
              </a:rPr>
              <a:t>Opiniile</a:t>
            </a:r>
            <a:r>
              <a:rPr lang="ro-RO" sz="3542" b="1" dirty="0">
                <a:solidFill>
                  <a:srgbClr val="293E6B"/>
                </a:solidFill>
                <a:latin typeface="Trebuchet MS" panose="020B0703020202090204" pitchFamily="34" charset="0"/>
                <a:ea typeface="Montserrat Bold"/>
                <a:cs typeface="Montserrat Bold"/>
                <a:sym typeface="Montserrat Bold"/>
              </a:rPr>
              <a:t> </a:t>
            </a:r>
            <a:r>
              <a:rPr lang="ro-RO" sz="2800" b="1" dirty="0">
                <a:solidFill>
                  <a:srgbClr val="293E6B"/>
                </a:solidFill>
                <a:latin typeface="Trebuchet MS" panose="020B0703020202090204" pitchFamily="34" charset="0"/>
                <a:ea typeface="Montserrat Bold"/>
                <a:cs typeface="Montserrat Bold"/>
                <a:sym typeface="Montserrat Bold"/>
              </a:rPr>
              <a:t>participanților (competențe digitale):</a:t>
            </a:r>
            <a:endParaRPr lang="en-US" sz="2800" b="1" dirty="0">
              <a:solidFill>
                <a:srgbClr val="293E6B"/>
              </a:solidFill>
              <a:latin typeface="Trebuchet MS" panose="020B0703020202090204" pitchFamily="34" charset="0"/>
              <a:ea typeface="Montserrat Bold"/>
              <a:cs typeface="Montserrat Bold"/>
              <a:sym typeface="Montserrat Bold"/>
            </a:endParaRPr>
          </a:p>
        </p:txBody>
      </p:sp>
      <p:pic>
        <p:nvPicPr>
          <p:cNvPr id="4" name="Picture 3">
            <a:extLst>
              <a:ext uri="{FF2B5EF4-FFF2-40B4-BE49-F238E27FC236}">
                <a16:creationId xmlns:a16="http://schemas.microsoft.com/office/drawing/2014/main" id="{3017CC70-B87D-0D9A-FC34-1E7BB4613D37}"/>
              </a:ext>
            </a:extLst>
          </p:cNvPr>
          <p:cNvPicPr>
            <a:picLocks noChangeAspect="1"/>
          </p:cNvPicPr>
          <p:nvPr/>
        </p:nvPicPr>
        <p:blipFill>
          <a:blip r:embed="rId2"/>
          <a:stretch>
            <a:fillRect/>
          </a:stretch>
        </p:blipFill>
        <p:spPr>
          <a:xfrm>
            <a:off x="369711" y="4533900"/>
            <a:ext cx="1089378" cy="1219200"/>
          </a:xfrm>
          <a:prstGeom prst="rect">
            <a:avLst/>
          </a:prstGeom>
        </p:spPr>
      </p:pic>
    </p:spTree>
    <p:extLst>
      <p:ext uri="{BB962C8B-B14F-4D97-AF65-F5344CB8AC3E}">
        <p14:creationId xmlns:p14="http://schemas.microsoft.com/office/powerpoint/2010/main" val="20158192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
            <a:extLst>
              <a:ext uri="{FF2B5EF4-FFF2-40B4-BE49-F238E27FC236}">
                <a16:creationId xmlns:a16="http://schemas.microsoft.com/office/drawing/2014/main" id="{94229555-8ED2-4413-F2B7-C2219E50E626}"/>
              </a:ext>
            </a:extLst>
          </p:cNvPr>
          <p:cNvSpPr txBox="1">
            <a:spLocks noChangeArrowheads="1"/>
          </p:cNvSpPr>
          <p:nvPr/>
        </p:nvSpPr>
        <p:spPr bwMode="auto">
          <a:xfrm>
            <a:off x="1828800" y="2528325"/>
            <a:ext cx="15544800" cy="6988195"/>
          </a:xfrm>
          <a:prstGeom prst="rect">
            <a:avLst/>
          </a:prstGeom>
          <a:solidFill>
            <a:schemeClr val="accent1">
              <a:lumMod val="20000"/>
              <a:lumOff val="80000"/>
            </a:schemeClr>
          </a:solidFill>
          <a:ln w="9525">
            <a:noFill/>
            <a:miter lim="800000"/>
            <a:headEnd/>
            <a:tailEnd/>
          </a:ln>
        </p:spPr>
        <p:txBody>
          <a:bodyPr rot="0" vert="horz" wrap="square" lIns="91440" tIns="45720" rIns="91440" bIns="45720" anchor="t" anchorCtr="0">
            <a:spAutoFit/>
          </a:bodyPr>
          <a:lstStyle/>
          <a:p>
            <a:pPr algn="just">
              <a:lnSpc>
                <a:spcPct val="115000"/>
              </a:lnSpc>
              <a:tabLst>
                <a:tab pos="3400425" algn="l"/>
              </a:tabLst>
            </a:pPr>
            <a:r>
              <a:rPr lang="ro-RO" sz="2800" dirty="0">
                <a:latin typeface="Trebuchet MS" panose="020B0603020202020204" pitchFamily="34" charset="0"/>
                <a:ea typeface="Calibri" panose="020F0502020204030204" pitchFamily="34" charset="0"/>
                <a:cs typeface="Times New Roman" panose="02020603050405020304" pitchFamily="18" charset="0"/>
              </a:rPr>
              <a:t>„Latura practică a cursurilor de formare să fie preponderentă.”</a:t>
            </a:r>
          </a:p>
          <a:p>
            <a:pPr algn="just">
              <a:lnSpc>
                <a:spcPct val="115000"/>
              </a:lnSpc>
              <a:tabLst>
                <a:tab pos="3400425" algn="l"/>
              </a:tabLst>
            </a:pPr>
            <a:r>
              <a:rPr lang="ro-RO" sz="2800" dirty="0">
                <a:latin typeface="Trebuchet MS" panose="020B0603020202020204" pitchFamily="34" charset="0"/>
                <a:ea typeface="Calibri" panose="020F0502020204030204" pitchFamily="34" charset="0"/>
                <a:cs typeface="Times New Roman" panose="02020603050405020304" pitchFamily="18" charset="0"/>
              </a:rPr>
              <a:t>„Cursurile online nu sunt destul de satisfăcătoare... cursurile unde ai o legătură directă cu formatorii sunt mult mai benefice, deoarece informația se percepe mult mai bine. Toate dificultățile care intervin în timpul cursului online, de ex. nu merge Internetul, profesorul nu se aude clar, nu ne putem </a:t>
            </a:r>
            <a:r>
              <a:rPr lang="ro-RO" sz="2800" dirty="0" err="1">
                <a:latin typeface="Trebuchet MS" panose="020B0603020202020204" pitchFamily="34" charset="0"/>
                <a:ea typeface="Calibri" panose="020F0502020204030204" pitchFamily="34" charset="0"/>
                <a:cs typeface="Times New Roman" panose="02020603050405020304" pitchFamily="18" charset="0"/>
              </a:rPr>
              <a:t>loga</a:t>
            </a:r>
            <a:r>
              <a:rPr lang="ro-RO" sz="2800" dirty="0">
                <a:latin typeface="Trebuchet MS" panose="020B0603020202020204" pitchFamily="34" charset="0"/>
                <a:ea typeface="Calibri" panose="020F0502020204030204" pitchFamily="34" charset="0"/>
                <a:cs typeface="Times New Roman" panose="02020603050405020304" pitchFamily="18" charset="0"/>
              </a:rPr>
              <a:t> din lipsă de ...duc la un disconfort pe care numai cursanții îl înțeleg...”</a:t>
            </a:r>
          </a:p>
          <a:p>
            <a:pPr algn="just">
              <a:lnSpc>
                <a:spcPct val="115000"/>
              </a:lnSpc>
              <a:tabLst>
                <a:tab pos="3400425" algn="l"/>
              </a:tabLst>
            </a:pPr>
            <a:r>
              <a:rPr lang="ro-RO" sz="2800" dirty="0">
                <a:latin typeface="Trebuchet MS" panose="020B0603020202020204" pitchFamily="34" charset="0"/>
                <a:ea typeface="Calibri" panose="020F0502020204030204" pitchFamily="34" charset="0"/>
                <a:cs typeface="Times New Roman" panose="02020603050405020304" pitchFamily="18" charset="0"/>
              </a:rPr>
              <a:t>„Recomand mai multe zile cu prezență fizică.”</a:t>
            </a:r>
          </a:p>
          <a:p>
            <a:pPr algn="just">
              <a:lnSpc>
                <a:spcPct val="115000"/>
              </a:lnSpc>
              <a:tabLst>
                <a:tab pos="3400425" algn="l"/>
              </a:tabLst>
            </a:pPr>
            <a:r>
              <a:rPr lang="ro-RO" sz="2800" dirty="0">
                <a:latin typeface="Trebuchet MS" panose="020B0603020202020204" pitchFamily="34" charset="0"/>
                <a:ea typeface="Calibri" panose="020F0502020204030204" pitchFamily="34" charset="0"/>
                <a:cs typeface="Times New Roman" panose="02020603050405020304" pitchFamily="18" charset="0"/>
              </a:rPr>
              <a:t>„Durata cursului a fost prea scurtă pentru a aprofunda temele abordate.”</a:t>
            </a:r>
          </a:p>
          <a:p>
            <a:pPr algn="just">
              <a:lnSpc>
                <a:spcPct val="115000"/>
              </a:lnSpc>
              <a:tabLst>
                <a:tab pos="3400425" algn="l"/>
              </a:tabLst>
            </a:pPr>
            <a:r>
              <a:rPr lang="ro-RO" sz="2800" dirty="0">
                <a:latin typeface="Trebuchet MS" panose="020B0603020202020204" pitchFamily="34" charset="0"/>
                <a:ea typeface="Calibri" panose="020F0502020204030204" pitchFamily="34" charset="0"/>
                <a:cs typeface="Times New Roman" panose="02020603050405020304" pitchFamily="18" charset="0"/>
              </a:rPr>
              <a:t>„Mai multe aplicații practice legate de digitalizare.”</a:t>
            </a:r>
          </a:p>
          <a:p>
            <a:pPr algn="just">
              <a:lnSpc>
                <a:spcPct val="115000"/>
              </a:lnSpc>
              <a:tabLst>
                <a:tab pos="3400425" algn="l"/>
              </a:tabLst>
            </a:pPr>
            <a:r>
              <a:rPr lang="ro-RO" sz="2800" dirty="0">
                <a:latin typeface="Trebuchet MS" panose="020B0603020202020204" pitchFamily="34" charset="0"/>
                <a:ea typeface="Calibri" panose="020F0502020204030204" pitchFamily="34" charset="0"/>
                <a:cs typeface="Times New Roman" panose="02020603050405020304" pitchFamily="18" charset="0"/>
              </a:rPr>
              <a:t>„Acest gen de pregătire trebuie asigurată nu numai pentru funcționari publici, ci și pentru</a:t>
            </a:r>
          </a:p>
          <a:p>
            <a:pPr algn="just">
              <a:lnSpc>
                <a:spcPct val="115000"/>
              </a:lnSpc>
              <a:tabLst>
                <a:tab pos="3400425" algn="l"/>
              </a:tabLst>
            </a:pPr>
            <a:r>
              <a:rPr lang="ro-RO" sz="2800" dirty="0">
                <a:latin typeface="Trebuchet MS" panose="020B0603020202020204" pitchFamily="34" charset="0"/>
                <a:ea typeface="Calibri" panose="020F0502020204030204" pitchFamily="34" charset="0"/>
                <a:cs typeface="Times New Roman" panose="02020603050405020304" pitchFamily="18" charset="0"/>
              </a:rPr>
              <a:t>personalul contractual din administrație și îndeosebi pentru demnitari.”</a:t>
            </a:r>
          </a:p>
          <a:p>
            <a:pPr algn="just">
              <a:lnSpc>
                <a:spcPct val="115000"/>
              </a:lnSpc>
              <a:tabLst>
                <a:tab pos="3400425" algn="l"/>
              </a:tabLst>
            </a:pPr>
            <a:r>
              <a:rPr lang="ro-RO" altLang="en-US" sz="2800" dirty="0">
                <a:latin typeface="Trebuchet MS" panose="020B0603020202020204" pitchFamily="34" charset="0"/>
                <a:ea typeface="Calibri" panose="020F0502020204030204" pitchFamily="34" charset="0"/>
                <a:cs typeface="Times New Roman" panose="02020603050405020304" pitchFamily="18" charset="0"/>
              </a:rPr>
              <a:t>„</a:t>
            </a:r>
            <a:r>
              <a:rPr lang="en-US" altLang="en-US" sz="2800" dirty="0" err="1">
                <a:latin typeface="Trebuchet MS" panose="020B0603020202020204" pitchFamily="34" charset="0"/>
                <a:ea typeface="Calibri" panose="020F0502020204030204" pitchFamily="34" charset="0"/>
                <a:cs typeface="Times New Roman" panose="02020603050405020304" pitchFamily="18" charset="0"/>
              </a:rPr>
              <a:t>Programul</a:t>
            </a:r>
            <a:r>
              <a:rPr lang="en-US" alt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altLang="en-US" sz="2800" dirty="0" err="1">
                <a:latin typeface="Trebuchet MS" panose="020B0603020202020204" pitchFamily="34" charset="0"/>
                <a:ea typeface="Calibri" panose="020F0502020204030204" pitchFamily="34" charset="0"/>
                <a:cs typeface="Times New Roman" panose="02020603050405020304" pitchFamily="18" charset="0"/>
              </a:rPr>
              <a:t>este</a:t>
            </a:r>
            <a:r>
              <a:rPr lang="en-US" alt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altLang="en-US" sz="2800" dirty="0" err="1">
                <a:latin typeface="Trebuchet MS" panose="020B0603020202020204" pitchFamily="34" charset="0"/>
                <a:ea typeface="Calibri" panose="020F0502020204030204" pitchFamily="34" charset="0"/>
                <a:cs typeface="Times New Roman" panose="02020603050405020304" pitchFamily="18" charset="0"/>
              </a:rPr>
              <a:t>foarte</a:t>
            </a:r>
            <a:r>
              <a:rPr lang="en-US" altLang="en-US" sz="2800" dirty="0">
                <a:latin typeface="Trebuchet MS" panose="020B0603020202020204" pitchFamily="34" charset="0"/>
                <a:ea typeface="Calibri" panose="020F0502020204030204" pitchFamily="34" charset="0"/>
                <a:cs typeface="Times New Roman" panose="02020603050405020304" pitchFamily="18" charset="0"/>
              </a:rPr>
              <a:t> bine </a:t>
            </a:r>
            <a:r>
              <a:rPr lang="en-US" altLang="en-US" sz="2800" dirty="0" err="1">
                <a:latin typeface="Trebuchet MS" panose="020B0603020202020204" pitchFamily="34" charset="0"/>
                <a:ea typeface="Calibri" panose="020F0502020204030204" pitchFamily="34" charset="0"/>
                <a:cs typeface="Times New Roman" panose="02020603050405020304" pitchFamily="18" charset="0"/>
              </a:rPr>
              <a:t>structurat</a:t>
            </a:r>
            <a:r>
              <a:rPr lang="en-US" alt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altLang="en-US" sz="2800" dirty="0" err="1">
                <a:latin typeface="Trebuchet MS" panose="020B0603020202020204" pitchFamily="34" charset="0"/>
                <a:ea typeface="Calibri" panose="020F0502020204030204" pitchFamily="34" charset="0"/>
                <a:cs typeface="Times New Roman" panose="02020603050405020304" pitchFamily="18" charset="0"/>
              </a:rPr>
              <a:t>este</a:t>
            </a:r>
            <a:r>
              <a:rPr lang="en-US" alt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altLang="en-US" sz="2800" dirty="0" err="1">
                <a:latin typeface="Trebuchet MS" panose="020B0603020202020204" pitchFamily="34" charset="0"/>
                <a:ea typeface="Calibri" panose="020F0502020204030204" pitchFamily="34" charset="0"/>
                <a:cs typeface="Times New Roman" panose="02020603050405020304" pitchFamily="18" charset="0"/>
              </a:rPr>
              <a:t>interesant</a:t>
            </a:r>
            <a:r>
              <a:rPr lang="en-US" alt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altLang="en-US" sz="2800" dirty="0" err="1">
                <a:latin typeface="Trebuchet MS" panose="020B0603020202020204" pitchFamily="34" charset="0"/>
                <a:ea typeface="Calibri" panose="020F0502020204030204" pitchFamily="34" charset="0"/>
                <a:cs typeface="Times New Roman" panose="02020603050405020304" pitchFamily="18" charset="0"/>
              </a:rPr>
              <a:t>dar</a:t>
            </a:r>
            <a:r>
              <a:rPr lang="en-US" alt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altLang="en-US" sz="2800" dirty="0" err="1">
                <a:latin typeface="Trebuchet MS" panose="020B0603020202020204" pitchFamily="34" charset="0"/>
                <a:ea typeface="Calibri" panose="020F0502020204030204" pitchFamily="34" charset="0"/>
                <a:cs typeface="Times New Roman" panose="02020603050405020304" pitchFamily="18" charset="0"/>
              </a:rPr>
              <a:t>datorit</a:t>
            </a:r>
            <a:r>
              <a:rPr lang="" altLang="en-US" sz="2800" dirty="0">
                <a:latin typeface="Trebuchet MS" panose="020B0603020202020204" pitchFamily="34" charset="0"/>
                <a:ea typeface="Calibri" panose="020F0502020204030204" pitchFamily="34" charset="0"/>
                <a:cs typeface="Times New Roman" panose="02020603050405020304" pitchFamily="18" charset="0"/>
              </a:rPr>
              <a:t>ă</a:t>
            </a:r>
            <a:r>
              <a:rPr lang="en-US" alt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altLang="en-US" sz="2800" dirty="0" err="1">
                <a:latin typeface="Trebuchet MS" panose="020B0603020202020204" pitchFamily="34" charset="0"/>
                <a:ea typeface="Calibri" panose="020F0502020204030204" pitchFamily="34" charset="0"/>
                <a:cs typeface="Times New Roman" panose="02020603050405020304" pitchFamily="18" charset="0"/>
              </a:rPr>
              <a:t>faptului</a:t>
            </a:r>
            <a:r>
              <a:rPr lang="en-US" altLang="en-US" sz="2800" dirty="0">
                <a:latin typeface="Trebuchet MS" panose="020B0603020202020204" pitchFamily="34" charset="0"/>
                <a:ea typeface="Calibri" panose="020F0502020204030204" pitchFamily="34" charset="0"/>
                <a:cs typeface="Times New Roman" panose="02020603050405020304" pitchFamily="18" charset="0"/>
              </a:rPr>
              <a:t> c</a:t>
            </a:r>
            <a:r>
              <a:rPr lang="" altLang="en-US" sz="2800" dirty="0">
                <a:latin typeface="Trebuchet MS" panose="020B0603020202020204" pitchFamily="34" charset="0"/>
                <a:ea typeface="Calibri" panose="020F0502020204030204" pitchFamily="34" charset="0"/>
                <a:cs typeface="Times New Roman" panose="02020603050405020304" pitchFamily="18" charset="0"/>
              </a:rPr>
              <a:t>ă</a:t>
            </a:r>
            <a:r>
              <a:rPr lang="en-US" alt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altLang="en-US" sz="2800" dirty="0" err="1">
                <a:latin typeface="Trebuchet MS" panose="020B0603020202020204" pitchFamily="34" charset="0"/>
                <a:ea typeface="Calibri" panose="020F0502020204030204" pitchFamily="34" charset="0"/>
                <a:cs typeface="Times New Roman" panose="02020603050405020304" pitchFamily="18" charset="0"/>
              </a:rPr>
              <a:t>institu</a:t>
            </a:r>
            <a:r>
              <a:rPr lang="" altLang="en-US" sz="2800" dirty="0">
                <a:latin typeface="Trebuchet MS" panose="020B0603020202020204" pitchFamily="34" charset="0"/>
                <a:ea typeface="Calibri" panose="020F0502020204030204" pitchFamily="34" charset="0"/>
                <a:cs typeface="Times New Roman" panose="02020603050405020304" pitchFamily="18" charset="0"/>
              </a:rPr>
              <a:t>ț</a:t>
            </a:r>
            <a:r>
              <a:rPr lang="en-US" altLang="en-US" sz="2800" dirty="0" err="1">
                <a:latin typeface="Trebuchet MS" panose="020B0603020202020204" pitchFamily="34" charset="0"/>
                <a:ea typeface="Calibri" panose="020F0502020204030204" pitchFamily="34" charset="0"/>
                <a:cs typeface="Times New Roman" panose="02020603050405020304" pitchFamily="18" charset="0"/>
              </a:rPr>
              <a:t>ia</a:t>
            </a:r>
            <a:r>
              <a:rPr lang="en-US" altLang="en-US" sz="2800" dirty="0">
                <a:latin typeface="Trebuchet MS" panose="020B0603020202020204" pitchFamily="34" charset="0"/>
                <a:ea typeface="Calibri" panose="020F0502020204030204" pitchFamily="34" charset="0"/>
                <a:cs typeface="Times New Roman" panose="02020603050405020304" pitchFamily="18" charset="0"/>
              </a:rPr>
              <a:t> nu a  </a:t>
            </a:r>
            <a:r>
              <a:rPr lang="en-US" altLang="en-US" sz="2800" dirty="0" err="1">
                <a:latin typeface="Trebuchet MS" panose="020B0603020202020204" pitchFamily="34" charset="0"/>
                <a:ea typeface="Calibri" panose="020F0502020204030204" pitchFamily="34" charset="0"/>
                <a:cs typeface="Times New Roman" panose="02020603050405020304" pitchFamily="18" charset="0"/>
              </a:rPr>
              <a:t>permis</a:t>
            </a:r>
            <a:r>
              <a:rPr lang="en-US" alt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altLang="en-US" sz="2800" dirty="0" err="1">
                <a:latin typeface="Trebuchet MS" panose="020B0603020202020204" pitchFamily="34" charset="0"/>
                <a:ea typeface="Calibri" panose="020F0502020204030204" pitchFamily="34" charset="0"/>
                <a:cs typeface="Times New Roman" panose="02020603050405020304" pitchFamily="18" charset="0"/>
              </a:rPr>
              <a:t>accesul</a:t>
            </a:r>
            <a:r>
              <a:rPr lang="en-US" alt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altLang="en-US" sz="2800" dirty="0" err="1">
                <a:latin typeface="Trebuchet MS" panose="020B0603020202020204" pitchFamily="34" charset="0"/>
                <a:ea typeface="Calibri" panose="020F0502020204030204" pitchFamily="34" charset="0"/>
                <a:cs typeface="Times New Roman" panose="02020603050405020304" pitchFamily="18" charset="0"/>
              </a:rPr>
              <a:t>decât</a:t>
            </a:r>
            <a:r>
              <a:rPr lang="en-US" altLang="en-US" sz="2800" dirty="0">
                <a:latin typeface="Trebuchet MS" panose="020B0603020202020204" pitchFamily="34" charset="0"/>
                <a:ea typeface="Calibri" panose="020F0502020204030204" pitchFamily="34" charset="0"/>
                <a:cs typeface="Times New Roman" panose="02020603050405020304" pitchFamily="18" charset="0"/>
              </a:rPr>
              <a:t> la </a:t>
            </a:r>
            <a:r>
              <a:rPr lang="en-US" altLang="en-US" sz="2800" dirty="0" err="1">
                <a:latin typeface="Trebuchet MS" panose="020B0603020202020204" pitchFamily="34" charset="0"/>
                <a:ea typeface="Calibri" panose="020F0502020204030204" pitchFamily="34" charset="0"/>
                <a:cs typeface="Times New Roman" panose="02020603050405020304" pitchFamily="18" charset="0"/>
              </a:rPr>
              <a:t>anumite</a:t>
            </a:r>
            <a:r>
              <a:rPr lang="en-US" alt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altLang="en-US" sz="2800" dirty="0" err="1">
                <a:latin typeface="Trebuchet MS" panose="020B0603020202020204" pitchFamily="34" charset="0"/>
                <a:ea typeface="Calibri" panose="020F0502020204030204" pitchFamily="34" charset="0"/>
                <a:cs typeface="Times New Roman" panose="02020603050405020304" pitchFamily="18" charset="0"/>
              </a:rPr>
              <a:t>programe</a:t>
            </a:r>
            <a:r>
              <a:rPr lang="en-US" altLang="en-US" sz="2800" dirty="0">
                <a:latin typeface="Trebuchet MS" panose="020B0603020202020204" pitchFamily="34" charset="0"/>
                <a:ea typeface="Calibri" panose="020F0502020204030204" pitchFamily="34" charset="0"/>
                <a:cs typeface="Times New Roman" panose="02020603050405020304" pitchFamily="18" charset="0"/>
              </a:rPr>
              <a:t>, nu am </a:t>
            </a:r>
            <a:r>
              <a:rPr lang="en-US" altLang="en-US" sz="2800" dirty="0" err="1">
                <a:latin typeface="Trebuchet MS" panose="020B0603020202020204" pitchFamily="34" charset="0"/>
                <a:ea typeface="Calibri" panose="020F0502020204030204" pitchFamily="34" charset="0"/>
                <a:cs typeface="Times New Roman" panose="02020603050405020304" pitchFamily="18" charset="0"/>
              </a:rPr>
              <a:t>putut</a:t>
            </a:r>
            <a:r>
              <a:rPr lang="en-US" alt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altLang="en-US" sz="2800" dirty="0" err="1">
                <a:latin typeface="Trebuchet MS" panose="020B0603020202020204" pitchFamily="34" charset="0"/>
                <a:ea typeface="Calibri" panose="020F0502020204030204" pitchFamily="34" charset="0"/>
                <a:cs typeface="Times New Roman" panose="02020603050405020304" pitchFamily="18" charset="0"/>
              </a:rPr>
              <a:t>exersa</a:t>
            </a:r>
            <a:r>
              <a:rPr lang="en-US" altLang="en-US" sz="2800" dirty="0">
                <a:latin typeface="Trebuchet MS" panose="020B0603020202020204" pitchFamily="34" charset="0"/>
                <a:ea typeface="Calibri" panose="020F0502020204030204" pitchFamily="34" charset="0"/>
                <a:cs typeface="Times New Roman" panose="02020603050405020304" pitchFamily="18" charset="0"/>
              </a:rPr>
              <a:t> tot </a:t>
            </a:r>
            <a:r>
              <a:rPr lang="en-US" altLang="en-US" sz="2800" dirty="0" err="1">
                <a:latin typeface="Trebuchet MS" panose="020B0603020202020204" pitchFamily="34" charset="0"/>
                <a:ea typeface="Calibri" panose="020F0502020204030204" pitchFamily="34" charset="0"/>
                <a:cs typeface="Times New Roman" panose="02020603050405020304" pitchFamily="18" charset="0"/>
              </a:rPr>
              <a:t>ce</a:t>
            </a:r>
            <a:r>
              <a:rPr lang="en-US" altLang="en-US" sz="2800" dirty="0">
                <a:latin typeface="Trebuchet MS" panose="020B0603020202020204" pitchFamily="34" charset="0"/>
                <a:ea typeface="Calibri" panose="020F0502020204030204" pitchFamily="34" charset="0"/>
                <a:cs typeface="Times New Roman" panose="02020603050405020304" pitchFamily="18" charset="0"/>
              </a:rPr>
              <a:t> a </a:t>
            </a:r>
            <a:r>
              <a:rPr lang="en-US" altLang="en-US" sz="2800" dirty="0" err="1">
                <a:latin typeface="Trebuchet MS" panose="020B0603020202020204" pitchFamily="34" charset="0"/>
                <a:ea typeface="Calibri" panose="020F0502020204030204" pitchFamily="34" charset="0"/>
                <a:cs typeface="Times New Roman" panose="02020603050405020304" pitchFamily="18" charset="0"/>
              </a:rPr>
              <a:t>fost</a:t>
            </a:r>
            <a:r>
              <a:rPr lang="en-US" alt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altLang="en-US" sz="2800" dirty="0" err="1">
                <a:latin typeface="Trebuchet MS" panose="020B0603020202020204" pitchFamily="34" charset="0"/>
                <a:ea typeface="Calibri" panose="020F0502020204030204" pitchFamily="34" charset="0"/>
                <a:cs typeface="Times New Roman" panose="02020603050405020304" pitchFamily="18" charset="0"/>
              </a:rPr>
              <a:t>prezentat</a:t>
            </a:r>
            <a:r>
              <a:rPr lang="en-US" altLang="en-US" sz="2800" dirty="0">
                <a:latin typeface="Trebuchet MS" panose="020B0603020202020204" pitchFamily="34" charset="0"/>
                <a:ea typeface="Calibri" panose="020F0502020204030204" pitchFamily="34" charset="0"/>
                <a:cs typeface="Times New Roman" panose="02020603050405020304" pitchFamily="18" charset="0"/>
              </a:rPr>
              <a:t> pe </a:t>
            </a:r>
            <a:r>
              <a:rPr lang="en-US" altLang="en-US" sz="2800" dirty="0" err="1">
                <a:latin typeface="Trebuchet MS" panose="020B0603020202020204" pitchFamily="34" charset="0"/>
                <a:ea typeface="Calibri" panose="020F0502020204030204" pitchFamily="34" charset="0"/>
                <a:cs typeface="Times New Roman" panose="02020603050405020304" pitchFamily="18" charset="0"/>
              </a:rPr>
              <a:t>parcursul</a:t>
            </a:r>
            <a:r>
              <a:rPr lang="en-US" alt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altLang="en-US" sz="2800" dirty="0" err="1">
                <a:latin typeface="Trebuchet MS" panose="020B0603020202020204" pitchFamily="34" charset="0"/>
                <a:ea typeface="Calibri" panose="020F0502020204030204" pitchFamily="34" charset="0"/>
                <a:cs typeface="Times New Roman" panose="02020603050405020304" pitchFamily="18" charset="0"/>
              </a:rPr>
              <a:t>programului</a:t>
            </a:r>
            <a:r>
              <a:rPr lang="en-US" altLang="en-US" sz="2800" dirty="0">
                <a:latin typeface="Trebuchet MS" panose="020B0603020202020204" pitchFamily="34" charset="0"/>
                <a:ea typeface="Calibri" panose="020F0502020204030204" pitchFamily="34" charset="0"/>
                <a:cs typeface="Times New Roman" panose="02020603050405020304" pitchFamily="18" charset="0"/>
              </a:rPr>
              <a:t> de curs.</a:t>
            </a:r>
            <a:r>
              <a:rPr lang="ro-RO" altLang="en-US" sz="2800" dirty="0">
                <a:latin typeface="Trebuchet MS" panose="020B0603020202020204" pitchFamily="34" charset="0"/>
                <a:ea typeface="Calibri" panose="020F0502020204030204" pitchFamily="34" charset="0"/>
                <a:cs typeface="Times New Roman" panose="02020603050405020304" pitchFamily="18" charset="0"/>
              </a:rPr>
              <a:t>”</a:t>
            </a:r>
            <a:endParaRPr lang="ro-RO" sz="2800" dirty="0">
              <a:latin typeface="Trebuchet MS" panose="020B060302020202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38C5920D-D34D-7DFD-B0E2-D450E6474A31}"/>
              </a:ext>
            </a:extLst>
          </p:cNvPr>
          <p:cNvPicPr>
            <a:picLocks noChangeAspect="1"/>
          </p:cNvPicPr>
          <p:nvPr/>
        </p:nvPicPr>
        <p:blipFill>
          <a:blip r:embed="rId2"/>
          <a:stretch>
            <a:fillRect/>
          </a:stretch>
        </p:blipFill>
        <p:spPr>
          <a:xfrm>
            <a:off x="523875" y="4442075"/>
            <a:ext cx="1085850" cy="1098050"/>
          </a:xfrm>
          <a:prstGeom prst="rect">
            <a:avLst/>
          </a:prstGeom>
        </p:spPr>
      </p:pic>
      <p:sp>
        <p:nvSpPr>
          <p:cNvPr id="2" name="TextBox 15">
            <a:extLst>
              <a:ext uri="{FF2B5EF4-FFF2-40B4-BE49-F238E27FC236}">
                <a16:creationId xmlns:a16="http://schemas.microsoft.com/office/drawing/2014/main" id="{B4706358-868B-D14C-0F63-2414AC64EC0E}"/>
              </a:ext>
            </a:extLst>
          </p:cNvPr>
          <p:cNvSpPr txBox="1"/>
          <p:nvPr/>
        </p:nvSpPr>
        <p:spPr>
          <a:xfrm>
            <a:off x="1055914" y="1943100"/>
            <a:ext cx="8382000" cy="585225"/>
          </a:xfrm>
          <a:prstGeom prst="rect">
            <a:avLst/>
          </a:prstGeom>
        </p:spPr>
        <p:txBody>
          <a:bodyPr wrap="square" lIns="0" tIns="0" rIns="0" bIns="0" rtlCol="0" anchor="t">
            <a:spAutoFit/>
          </a:bodyPr>
          <a:lstStyle/>
          <a:p>
            <a:pPr algn="l">
              <a:lnSpc>
                <a:spcPts val="4959"/>
              </a:lnSpc>
            </a:pPr>
            <a:r>
              <a:rPr lang="ro-RO" sz="2800" b="1" dirty="0">
                <a:solidFill>
                  <a:srgbClr val="293E6B"/>
                </a:solidFill>
                <a:latin typeface="Trebuchet MS" panose="020B0703020202090204" pitchFamily="34" charset="0"/>
                <a:ea typeface="Montserrat Bold"/>
                <a:cs typeface="Montserrat Bold"/>
                <a:sym typeface="Montserrat Bold"/>
              </a:rPr>
              <a:t>Opiniile</a:t>
            </a:r>
            <a:r>
              <a:rPr lang="ro-RO" sz="3542" b="1" dirty="0">
                <a:solidFill>
                  <a:srgbClr val="293E6B"/>
                </a:solidFill>
                <a:latin typeface="Trebuchet MS" panose="020B0703020202090204" pitchFamily="34" charset="0"/>
                <a:ea typeface="Montserrat Bold"/>
                <a:cs typeface="Montserrat Bold"/>
                <a:sym typeface="Montserrat Bold"/>
              </a:rPr>
              <a:t> </a:t>
            </a:r>
            <a:r>
              <a:rPr lang="ro-RO" sz="2800" b="1" dirty="0">
                <a:solidFill>
                  <a:srgbClr val="293E6B"/>
                </a:solidFill>
                <a:latin typeface="Trebuchet MS" panose="020B0703020202090204" pitchFamily="34" charset="0"/>
                <a:ea typeface="Montserrat Bold"/>
                <a:cs typeface="Montserrat Bold"/>
                <a:sym typeface="Montserrat Bold"/>
              </a:rPr>
              <a:t>participanților (competențe digitale):</a:t>
            </a:r>
            <a:endParaRPr lang="en-US" sz="2800" b="1" dirty="0">
              <a:solidFill>
                <a:srgbClr val="293E6B"/>
              </a:solidFill>
              <a:latin typeface="Trebuchet MS" panose="020B0703020202090204" pitchFamily="34" charset="0"/>
              <a:ea typeface="Montserrat Bold"/>
              <a:cs typeface="Montserrat Bold"/>
              <a:sym typeface="Montserrat Bold"/>
            </a:endParaRPr>
          </a:p>
        </p:txBody>
      </p:sp>
    </p:spTree>
    <p:extLst>
      <p:ext uri="{BB962C8B-B14F-4D97-AF65-F5344CB8AC3E}">
        <p14:creationId xmlns:p14="http://schemas.microsoft.com/office/powerpoint/2010/main" val="16292561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1"/>
          <p:cNvGrpSpPr/>
          <p:nvPr/>
        </p:nvGrpSpPr>
        <p:grpSpPr>
          <a:xfrm>
            <a:off x="-1065225" y="2247900"/>
            <a:ext cx="7646706" cy="1214813"/>
            <a:chOff x="0" y="0"/>
            <a:chExt cx="2558107" cy="406400"/>
          </a:xfrm>
        </p:grpSpPr>
        <p:sp>
          <p:nvSpPr>
            <p:cNvPr id="12" name="Freeform 12"/>
            <p:cNvSpPr/>
            <p:nvPr/>
          </p:nvSpPr>
          <p:spPr>
            <a:xfrm>
              <a:off x="0" y="0"/>
              <a:ext cx="2558107" cy="406400"/>
            </a:xfrm>
            <a:custGeom>
              <a:avLst/>
              <a:gdLst/>
              <a:ahLst/>
              <a:cxnLst/>
              <a:rect l="l" t="t" r="r" b="b"/>
              <a:pathLst>
                <a:path w="2558107" h="406400">
                  <a:moveTo>
                    <a:pt x="2354907" y="0"/>
                  </a:moveTo>
                  <a:cubicBezTo>
                    <a:pt x="2467131" y="0"/>
                    <a:pt x="2558107" y="90976"/>
                    <a:pt x="2558107" y="203200"/>
                  </a:cubicBezTo>
                  <a:cubicBezTo>
                    <a:pt x="2558107" y="315424"/>
                    <a:pt x="2467131" y="406400"/>
                    <a:pt x="2354907" y="406400"/>
                  </a:cubicBezTo>
                  <a:lnTo>
                    <a:pt x="203200" y="406400"/>
                  </a:lnTo>
                  <a:cubicBezTo>
                    <a:pt x="90976" y="406400"/>
                    <a:pt x="0" y="315424"/>
                    <a:pt x="0" y="203200"/>
                  </a:cubicBezTo>
                  <a:cubicBezTo>
                    <a:pt x="0" y="90976"/>
                    <a:pt x="90976" y="0"/>
                    <a:pt x="203200" y="0"/>
                  </a:cubicBezTo>
                  <a:close/>
                </a:path>
              </a:pathLst>
            </a:custGeom>
            <a:solidFill>
              <a:srgbClr val="293E6B"/>
            </a:solidFill>
            <a:ln w="104775" cap="sq">
              <a:solidFill>
                <a:srgbClr val="3B599B"/>
              </a:solidFill>
              <a:prstDash val="solid"/>
              <a:miter/>
            </a:ln>
          </p:spPr>
          <p:txBody>
            <a:bodyPr/>
            <a:lstStyle/>
            <a:p>
              <a:endParaRPr lang="en-US"/>
            </a:p>
          </p:txBody>
        </p:sp>
        <p:sp>
          <p:nvSpPr>
            <p:cNvPr id="13" name="TextBox 13"/>
            <p:cNvSpPr txBox="1"/>
            <p:nvPr/>
          </p:nvSpPr>
          <p:spPr>
            <a:xfrm>
              <a:off x="0" y="-38100"/>
              <a:ext cx="2558107" cy="444500"/>
            </a:xfrm>
            <a:prstGeom prst="rect">
              <a:avLst/>
            </a:prstGeom>
          </p:spPr>
          <p:txBody>
            <a:bodyPr lIns="50800" tIns="50800" rIns="50800" bIns="50800" rtlCol="0" anchor="ctr"/>
            <a:lstStyle/>
            <a:p>
              <a:pPr algn="ctr">
                <a:lnSpc>
                  <a:spcPts val="3359"/>
                </a:lnSpc>
              </a:pPr>
              <a:endParaRPr/>
            </a:p>
          </p:txBody>
        </p:sp>
      </p:grpSp>
      <p:sp>
        <p:nvSpPr>
          <p:cNvPr id="14" name="TextBox 14"/>
          <p:cNvSpPr txBox="1"/>
          <p:nvPr/>
        </p:nvSpPr>
        <p:spPr>
          <a:xfrm>
            <a:off x="1028700" y="2436206"/>
            <a:ext cx="5327016" cy="762000"/>
          </a:xfrm>
          <a:prstGeom prst="rect">
            <a:avLst/>
          </a:prstGeom>
        </p:spPr>
        <p:txBody>
          <a:bodyPr lIns="0" tIns="0" rIns="0" bIns="0" rtlCol="0" anchor="t">
            <a:spAutoFit/>
          </a:bodyPr>
          <a:lstStyle/>
          <a:p>
            <a:pPr algn="l">
              <a:lnSpc>
                <a:spcPts val="6299"/>
              </a:lnSpc>
            </a:pPr>
            <a:r>
              <a:rPr lang="ro-RO" sz="4500" b="1" dirty="0">
                <a:solidFill>
                  <a:srgbClr val="FFFFFF"/>
                </a:solidFill>
                <a:latin typeface="Trebuchet MS" panose="020B0703020202090204" pitchFamily="34" charset="0"/>
                <a:ea typeface="Montserrat Bold"/>
                <a:cs typeface="Montserrat Bold"/>
                <a:sym typeface="Montserrat Bold"/>
              </a:rPr>
              <a:t>PROVOCĂRI:</a:t>
            </a:r>
            <a:endParaRPr lang="en-US" sz="4500" b="1" dirty="0">
              <a:solidFill>
                <a:srgbClr val="FFFFFF"/>
              </a:solidFill>
              <a:latin typeface="Trebuchet MS" panose="020B0703020202090204" pitchFamily="34" charset="0"/>
              <a:ea typeface="Montserrat Bold"/>
              <a:cs typeface="Montserrat Bold"/>
              <a:sym typeface="Montserrat Bold"/>
            </a:endParaRPr>
          </a:p>
        </p:txBody>
      </p:sp>
      <p:sp>
        <p:nvSpPr>
          <p:cNvPr id="17" name="TextBox 17"/>
          <p:cNvSpPr txBox="1"/>
          <p:nvPr/>
        </p:nvSpPr>
        <p:spPr>
          <a:xfrm>
            <a:off x="2335008" y="3941456"/>
            <a:ext cx="6019800" cy="4616648"/>
          </a:xfrm>
          <a:prstGeom prst="rect">
            <a:avLst/>
          </a:prstGeom>
        </p:spPr>
        <p:txBody>
          <a:bodyPr wrap="square" lIns="0" tIns="0" rIns="0" bIns="0" rtlCol="0" anchor="t">
            <a:spAutoFit/>
          </a:bodyPr>
          <a:lstStyle/>
          <a:p>
            <a:pPr marL="342900" indent="-342900" algn="just">
              <a:lnSpc>
                <a:spcPts val="2999"/>
              </a:lnSpc>
              <a:buFont typeface="Wingdings" panose="05000000000000000000" pitchFamily="2" charset="2"/>
              <a:buChar char="Ø"/>
            </a:pPr>
            <a:r>
              <a:rPr lang="ro-RO" sz="2800" dirty="0">
                <a:solidFill>
                  <a:srgbClr val="000000"/>
                </a:solidFill>
                <a:latin typeface="Trebuchet MS" panose="020B0703020202090204" pitchFamily="34" charset="0"/>
                <a:ea typeface="Montserrat"/>
                <a:cs typeface="Montserrat"/>
                <a:sym typeface="Montserrat"/>
              </a:rPr>
              <a:t>Durata procedurilor de achiziții publice,</a:t>
            </a:r>
          </a:p>
          <a:p>
            <a:pPr marL="342900" indent="-342900" algn="just">
              <a:lnSpc>
                <a:spcPts val="2999"/>
              </a:lnSpc>
              <a:buFont typeface="Wingdings" panose="05000000000000000000" pitchFamily="2" charset="2"/>
              <a:buChar char="Ø"/>
            </a:pPr>
            <a:r>
              <a:rPr lang="ro-RO" sz="2800" dirty="0">
                <a:solidFill>
                  <a:srgbClr val="000000"/>
                </a:solidFill>
                <a:latin typeface="Trebuchet MS" panose="020B0703020202090204" pitchFamily="34" charset="0"/>
                <a:ea typeface="Montserrat"/>
                <a:cs typeface="Montserrat"/>
                <a:sym typeface="Montserrat"/>
              </a:rPr>
              <a:t>Implicarea instituțiilor în organizarea și desfășurarea alegerilor,</a:t>
            </a:r>
          </a:p>
          <a:p>
            <a:pPr marL="342900" indent="-342900" algn="just">
              <a:lnSpc>
                <a:spcPts val="2999"/>
              </a:lnSpc>
              <a:buFont typeface="Wingdings" panose="05000000000000000000" pitchFamily="2" charset="2"/>
              <a:buChar char="Ø"/>
            </a:pPr>
            <a:r>
              <a:rPr lang="ro-RO" sz="2800" dirty="0">
                <a:solidFill>
                  <a:srgbClr val="000000"/>
                </a:solidFill>
                <a:latin typeface="Trebuchet MS" panose="020B0703020202090204" pitchFamily="34" charset="0"/>
                <a:ea typeface="Montserrat"/>
                <a:cs typeface="Montserrat"/>
                <a:sym typeface="Montserrat"/>
              </a:rPr>
              <a:t>Reorganizarea instituțiilor,</a:t>
            </a:r>
          </a:p>
          <a:p>
            <a:pPr marL="342900" indent="-342900" algn="just">
              <a:lnSpc>
                <a:spcPts val="2999"/>
              </a:lnSpc>
              <a:buFont typeface="Wingdings" panose="05000000000000000000" pitchFamily="2" charset="2"/>
              <a:buChar char="Ø"/>
            </a:pPr>
            <a:r>
              <a:rPr lang="ro-RO" sz="2800" dirty="0">
                <a:solidFill>
                  <a:srgbClr val="000000"/>
                </a:solidFill>
                <a:latin typeface="Trebuchet MS" panose="020B0703020202090204" pitchFamily="34" charset="0"/>
                <a:ea typeface="Montserrat"/>
                <a:cs typeface="Montserrat"/>
                <a:sym typeface="Montserrat"/>
              </a:rPr>
              <a:t>Dotarea instituțiilor,</a:t>
            </a:r>
          </a:p>
          <a:p>
            <a:pPr marL="342900" indent="-342900" algn="just">
              <a:lnSpc>
                <a:spcPts val="2999"/>
              </a:lnSpc>
              <a:buFont typeface="Wingdings" panose="05000000000000000000" pitchFamily="2" charset="2"/>
              <a:buChar char="Ø"/>
            </a:pPr>
            <a:r>
              <a:rPr lang="ro-RO" sz="2800" dirty="0">
                <a:solidFill>
                  <a:srgbClr val="000000"/>
                </a:solidFill>
                <a:latin typeface="Trebuchet MS" panose="020B0703020202090204" pitchFamily="34" charset="0"/>
                <a:ea typeface="Montserrat"/>
                <a:cs typeface="Montserrat"/>
                <a:sym typeface="Montserrat"/>
              </a:rPr>
              <a:t>Gradul de încărcare,</a:t>
            </a:r>
          </a:p>
          <a:p>
            <a:pPr marL="342900" indent="-342900" algn="just">
              <a:lnSpc>
                <a:spcPts val="2999"/>
              </a:lnSpc>
              <a:buFont typeface="Wingdings" panose="05000000000000000000" pitchFamily="2" charset="2"/>
              <a:buChar char="Ø"/>
            </a:pPr>
            <a:r>
              <a:rPr lang="ro-RO" sz="2800" dirty="0">
                <a:solidFill>
                  <a:srgbClr val="000000"/>
                </a:solidFill>
                <a:latin typeface="Trebuchet MS" panose="020B0703020202090204" pitchFamily="34" charset="0"/>
                <a:ea typeface="Montserrat"/>
                <a:cs typeface="Montserrat"/>
                <a:sym typeface="Montserrat"/>
              </a:rPr>
              <a:t>Probleme de comunicare,</a:t>
            </a:r>
          </a:p>
          <a:p>
            <a:pPr marL="342900" indent="-342900" algn="just">
              <a:lnSpc>
                <a:spcPts val="2999"/>
              </a:lnSpc>
              <a:buFont typeface="Wingdings" panose="05000000000000000000" pitchFamily="2" charset="2"/>
              <a:buChar char="Ø"/>
            </a:pPr>
            <a:r>
              <a:rPr lang="ro-RO" sz="2800" dirty="0">
                <a:solidFill>
                  <a:srgbClr val="000000"/>
                </a:solidFill>
                <a:latin typeface="Trebuchet MS" panose="020B0703020202090204" pitchFamily="34" charset="0"/>
                <a:ea typeface="Montserrat"/>
                <a:cs typeface="Montserrat"/>
                <a:sym typeface="Montserrat"/>
              </a:rPr>
              <a:t>Niveluri diferite de competențe,</a:t>
            </a:r>
          </a:p>
          <a:p>
            <a:pPr marL="342900" indent="-342900" algn="just">
              <a:lnSpc>
                <a:spcPts val="2999"/>
              </a:lnSpc>
              <a:buFont typeface="Wingdings" panose="05000000000000000000" pitchFamily="2" charset="2"/>
              <a:buChar char="Ø"/>
            </a:pPr>
            <a:r>
              <a:rPr lang="ro-RO" sz="2800" dirty="0">
                <a:solidFill>
                  <a:srgbClr val="000000"/>
                </a:solidFill>
                <a:latin typeface="Trebuchet MS" panose="020B0703020202090204" pitchFamily="34" charset="0"/>
                <a:ea typeface="Montserrat"/>
                <a:cs typeface="Montserrat"/>
                <a:sym typeface="Montserrat"/>
              </a:rPr>
              <a:t>Cultura organizațională,</a:t>
            </a:r>
          </a:p>
          <a:p>
            <a:pPr marL="342900" indent="-342900" algn="just">
              <a:lnSpc>
                <a:spcPts val="2999"/>
              </a:lnSpc>
              <a:buFont typeface="Wingdings" panose="05000000000000000000" pitchFamily="2" charset="2"/>
              <a:buChar char="Ø"/>
            </a:pPr>
            <a:r>
              <a:rPr lang="ro-RO" sz="2800" dirty="0">
                <a:solidFill>
                  <a:srgbClr val="000000"/>
                </a:solidFill>
                <a:latin typeface="Trebuchet MS" panose="020B0703020202090204" pitchFamily="34" charset="0"/>
                <a:ea typeface="Montserrat"/>
                <a:cs typeface="Montserrat"/>
                <a:sym typeface="Montserrat"/>
              </a:rPr>
              <a:t>Așteptări. </a:t>
            </a:r>
            <a:endParaRPr lang="en-US" sz="2800" dirty="0">
              <a:solidFill>
                <a:srgbClr val="000000"/>
              </a:solidFill>
              <a:latin typeface="Trebuchet MS" panose="020B0703020202090204" pitchFamily="34" charset="0"/>
              <a:ea typeface="Montserrat"/>
              <a:cs typeface="Montserrat"/>
              <a:sym typeface="Montserrat"/>
            </a:endParaRPr>
          </a:p>
        </p:txBody>
      </p:sp>
      <p:pic>
        <p:nvPicPr>
          <p:cNvPr id="2" name="Picture 1">
            <a:extLst>
              <a:ext uri="{FF2B5EF4-FFF2-40B4-BE49-F238E27FC236}">
                <a16:creationId xmlns:a16="http://schemas.microsoft.com/office/drawing/2014/main" id="{E5080749-4230-FCEB-E5A4-D634CD620CCB}"/>
              </a:ext>
            </a:extLst>
          </p:cNvPr>
          <p:cNvPicPr>
            <a:picLocks noChangeAspect="1"/>
          </p:cNvPicPr>
          <p:nvPr/>
        </p:nvPicPr>
        <p:blipFill>
          <a:blip r:embed="rId2"/>
          <a:stretch>
            <a:fillRect/>
          </a:stretch>
        </p:blipFill>
        <p:spPr>
          <a:xfrm>
            <a:off x="838200" y="4891975"/>
            <a:ext cx="1071563" cy="1089725"/>
          </a:xfrm>
          <a:prstGeom prst="rect">
            <a:avLst/>
          </a:prstGeom>
        </p:spPr>
      </p:pic>
      <p:pic>
        <p:nvPicPr>
          <p:cNvPr id="3" name="Picture 2">
            <a:extLst>
              <a:ext uri="{FF2B5EF4-FFF2-40B4-BE49-F238E27FC236}">
                <a16:creationId xmlns:a16="http://schemas.microsoft.com/office/drawing/2014/main" id="{CF2CEE72-7439-5DFE-C3DB-ABB79037BE03}"/>
              </a:ext>
            </a:extLst>
          </p:cNvPr>
          <p:cNvPicPr>
            <a:picLocks noChangeAspect="1"/>
          </p:cNvPicPr>
          <p:nvPr/>
        </p:nvPicPr>
        <p:blipFill>
          <a:blip r:embed="rId3"/>
          <a:stretch>
            <a:fillRect/>
          </a:stretch>
        </p:blipFill>
        <p:spPr>
          <a:xfrm>
            <a:off x="8753014" y="4085934"/>
            <a:ext cx="1814513" cy="2404087"/>
          </a:xfrm>
          <a:prstGeom prst="rect">
            <a:avLst/>
          </a:prstGeom>
        </p:spPr>
      </p:pic>
      <p:sp>
        <p:nvSpPr>
          <p:cNvPr id="4" name="TextBox 17">
            <a:extLst>
              <a:ext uri="{FF2B5EF4-FFF2-40B4-BE49-F238E27FC236}">
                <a16:creationId xmlns:a16="http://schemas.microsoft.com/office/drawing/2014/main" id="{B69F6B22-0E9B-7B41-6D4D-D9249D107C44}"/>
              </a:ext>
            </a:extLst>
          </p:cNvPr>
          <p:cNvSpPr txBox="1"/>
          <p:nvPr/>
        </p:nvSpPr>
        <p:spPr>
          <a:xfrm>
            <a:off x="10965733" y="3930344"/>
            <a:ext cx="6858000" cy="2693045"/>
          </a:xfrm>
          <a:prstGeom prst="rect">
            <a:avLst/>
          </a:prstGeom>
        </p:spPr>
        <p:txBody>
          <a:bodyPr wrap="square" lIns="0" tIns="0" rIns="0" bIns="0" rtlCol="0" anchor="t">
            <a:spAutoFit/>
          </a:bodyPr>
          <a:lstStyle/>
          <a:p>
            <a:pPr marL="342900" indent="-342900" algn="just">
              <a:lnSpc>
                <a:spcPts val="2999"/>
              </a:lnSpc>
              <a:buFont typeface="Wingdings" panose="05000000000000000000" pitchFamily="2" charset="2"/>
              <a:buChar char="Ø"/>
            </a:pPr>
            <a:r>
              <a:rPr lang="ro-RO" sz="2800" dirty="0">
                <a:solidFill>
                  <a:srgbClr val="000000"/>
                </a:solidFill>
                <a:latin typeface="Trebuchet MS" panose="020B0703020202090204" pitchFamily="34" charset="0"/>
                <a:ea typeface="Montserrat"/>
                <a:cs typeface="Montserrat"/>
                <a:sym typeface="Montserrat"/>
              </a:rPr>
              <a:t>Parteneri: MADR, ANAF, MF </a:t>
            </a:r>
            <a:r>
              <a:rPr lang="en-US" sz="2800" dirty="0" err="1">
                <a:solidFill>
                  <a:srgbClr val="000000"/>
                </a:solidFill>
                <a:latin typeface="Trebuchet MS" panose="020B0703020202090204" pitchFamily="34" charset="0"/>
                <a:ea typeface="Montserrat"/>
                <a:cs typeface="Montserrat"/>
                <a:sym typeface="Montserrat"/>
              </a:rPr>
              <a:t>etc</a:t>
            </a:r>
            <a:r>
              <a:rPr lang="ro-RO" sz="2800" dirty="0">
                <a:solidFill>
                  <a:srgbClr val="000000"/>
                </a:solidFill>
                <a:latin typeface="Trebuchet MS" panose="020B0703020202090204" pitchFamily="34" charset="0"/>
                <a:ea typeface="Montserrat"/>
                <a:cs typeface="Montserrat"/>
                <a:sym typeface="Montserrat"/>
              </a:rPr>
              <a:t>.</a:t>
            </a:r>
          </a:p>
          <a:p>
            <a:pPr marL="342900" indent="-342900" algn="just">
              <a:lnSpc>
                <a:spcPts val="2999"/>
              </a:lnSpc>
              <a:buFont typeface="Wingdings" panose="05000000000000000000" pitchFamily="2" charset="2"/>
              <a:buChar char="Ø"/>
            </a:pPr>
            <a:r>
              <a:rPr lang="ro-RO" sz="2800" dirty="0">
                <a:solidFill>
                  <a:srgbClr val="000000"/>
                </a:solidFill>
                <a:latin typeface="Trebuchet MS" panose="020B0703020202090204" pitchFamily="34" charset="0"/>
                <a:ea typeface="Montserrat"/>
                <a:cs typeface="Montserrat"/>
                <a:sym typeface="Montserrat"/>
              </a:rPr>
              <a:t>Campanie de comunicare și promovare, </a:t>
            </a:r>
          </a:p>
          <a:p>
            <a:pPr marL="342900" indent="-342900" algn="just">
              <a:lnSpc>
                <a:spcPts val="2999"/>
              </a:lnSpc>
              <a:buFont typeface="Wingdings" panose="05000000000000000000" pitchFamily="2" charset="2"/>
              <a:buChar char="Ø"/>
            </a:pPr>
            <a:r>
              <a:rPr lang="ro-RO" sz="2800" dirty="0">
                <a:solidFill>
                  <a:srgbClr val="000000"/>
                </a:solidFill>
                <a:latin typeface="Trebuchet MS" panose="020B0703020202090204" pitchFamily="34" charset="0"/>
                <a:ea typeface="Montserrat"/>
                <a:cs typeface="Montserrat"/>
                <a:sym typeface="Montserrat"/>
              </a:rPr>
              <a:t>Întâlniri periodice cu prestatorii,</a:t>
            </a:r>
          </a:p>
          <a:p>
            <a:pPr marL="342900" indent="-342900" algn="just">
              <a:lnSpc>
                <a:spcPts val="2999"/>
              </a:lnSpc>
              <a:buFont typeface="Wingdings" panose="05000000000000000000" pitchFamily="2" charset="2"/>
              <a:buChar char="Ø"/>
            </a:pPr>
            <a:r>
              <a:rPr lang="ro-RO" sz="2800" dirty="0">
                <a:solidFill>
                  <a:srgbClr val="000000"/>
                </a:solidFill>
                <a:latin typeface="Trebuchet MS" panose="020B0703020202090204" pitchFamily="34" charset="0"/>
                <a:ea typeface="Montserrat"/>
                <a:cs typeface="Montserrat"/>
                <a:sym typeface="Montserrat"/>
              </a:rPr>
              <a:t>Colectare feedback participanți și revizuire</a:t>
            </a:r>
            <a:r>
              <a:rPr lang="en-US" sz="2800" dirty="0">
                <a:solidFill>
                  <a:srgbClr val="000000"/>
                </a:solidFill>
                <a:latin typeface="Trebuchet MS" panose="020B0703020202090204" pitchFamily="34" charset="0"/>
                <a:ea typeface="Montserrat"/>
                <a:cs typeface="Montserrat"/>
                <a:sym typeface="Montserrat"/>
              </a:rPr>
              <a:t> </a:t>
            </a:r>
            <a:r>
              <a:rPr lang="ro-RO" sz="2800" dirty="0">
                <a:solidFill>
                  <a:srgbClr val="000000"/>
                </a:solidFill>
                <a:latin typeface="Trebuchet MS" panose="020B0703020202090204" pitchFamily="34" charset="0"/>
                <a:ea typeface="Montserrat"/>
                <a:cs typeface="Montserrat"/>
                <a:sym typeface="Montserrat"/>
              </a:rPr>
              <a:t>conținut/program/materiale,</a:t>
            </a:r>
          </a:p>
          <a:p>
            <a:pPr marL="342900" indent="-342900" algn="just">
              <a:lnSpc>
                <a:spcPts val="2999"/>
              </a:lnSpc>
              <a:buFont typeface="Wingdings" panose="05000000000000000000" pitchFamily="2" charset="2"/>
              <a:buChar char="Ø"/>
            </a:pPr>
            <a:r>
              <a:rPr lang="ro-RO" sz="2800" dirty="0">
                <a:solidFill>
                  <a:srgbClr val="000000"/>
                </a:solidFill>
                <a:latin typeface="Trebuchet MS" panose="020B0703020202090204" pitchFamily="34" charset="0"/>
                <a:ea typeface="Montserrat"/>
                <a:cs typeface="Montserrat"/>
                <a:sym typeface="Montserrat"/>
              </a:rPr>
              <a:t>Înlocuire/suplimentare experți,</a:t>
            </a:r>
          </a:p>
          <a:p>
            <a:pPr marL="342900" indent="-342900" algn="just">
              <a:lnSpc>
                <a:spcPts val="2999"/>
              </a:lnSpc>
              <a:buFont typeface="Wingdings" panose="05000000000000000000" pitchFamily="2" charset="2"/>
              <a:buChar char="Ø"/>
            </a:pPr>
            <a:r>
              <a:rPr lang="ro-RO" sz="2800" dirty="0">
                <a:solidFill>
                  <a:srgbClr val="000000"/>
                </a:solidFill>
                <a:latin typeface="Trebuchet MS" panose="020B0703020202090204" pitchFamily="34" charset="0"/>
                <a:ea typeface="Montserrat"/>
                <a:cs typeface="Montserrat"/>
                <a:sym typeface="Montserrat"/>
              </a:rPr>
              <a:t>Munca în echipă.</a:t>
            </a:r>
            <a:endParaRPr lang="en-US" sz="2800" dirty="0">
              <a:solidFill>
                <a:srgbClr val="000000"/>
              </a:solidFill>
              <a:latin typeface="Trebuchet MS" panose="020B0703020202090204" pitchFamily="34" charset="0"/>
              <a:ea typeface="Montserrat"/>
              <a:cs typeface="Montserrat"/>
              <a:sym typeface="Montserrat"/>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1"/>
          <p:cNvGrpSpPr/>
          <p:nvPr/>
        </p:nvGrpSpPr>
        <p:grpSpPr>
          <a:xfrm>
            <a:off x="-1065225" y="2247900"/>
            <a:ext cx="7646706" cy="1214813"/>
            <a:chOff x="0" y="0"/>
            <a:chExt cx="2558107" cy="406400"/>
          </a:xfrm>
        </p:grpSpPr>
        <p:sp>
          <p:nvSpPr>
            <p:cNvPr id="12" name="Freeform 12"/>
            <p:cNvSpPr/>
            <p:nvPr/>
          </p:nvSpPr>
          <p:spPr>
            <a:xfrm>
              <a:off x="0" y="0"/>
              <a:ext cx="2558107" cy="406400"/>
            </a:xfrm>
            <a:custGeom>
              <a:avLst/>
              <a:gdLst/>
              <a:ahLst/>
              <a:cxnLst/>
              <a:rect l="l" t="t" r="r" b="b"/>
              <a:pathLst>
                <a:path w="2558107" h="406400">
                  <a:moveTo>
                    <a:pt x="2354907" y="0"/>
                  </a:moveTo>
                  <a:cubicBezTo>
                    <a:pt x="2467131" y="0"/>
                    <a:pt x="2558107" y="90976"/>
                    <a:pt x="2558107" y="203200"/>
                  </a:cubicBezTo>
                  <a:cubicBezTo>
                    <a:pt x="2558107" y="315424"/>
                    <a:pt x="2467131" y="406400"/>
                    <a:pt x="2354907" y="406400"/>
                  </a:cubicBezTo>
                  <a:lnTo>
                    <a:pt x="203200" y="406400"/>
                  </a:lnTo>
                  <a:cubicBezTo>
                    <a:pt x="90976" y="406400"/>
                    <a:pt x="0" y="315424"/>
                    <a:pt x="0" y="203200"/>
                  </a:cubicBezTo>
                  <a:cubicBezTo>
                    <a:pt x="0" y="90976"/>
                    <a:pt x="90976" y="0"/>
                    <a:pt x="203200" y="0"/>
                  </a:cubicBezTo>
                  <a:close/>
                </a:path>
              </a:pathLst>
            </a:custGeom>
            <a:solidFill>
              <a:srgbClr val="293E6B"/>
            </a:solidFill>
            <a:ln w="104775" cap="sq">
              <a:solidFill>
                <a:srgbClr val="3B599B"/>
              </a:solidFill>
              <a:prstDash val="solid"/>
              <a:miter/>
            </a:ln>
          </p:spPr>
          <p:txBody>
            <a:bodyPr/>
            <a:lstStyle/>
            <a:p>
              <a:endParaRPr lang="en-US"/>
            </a:p>
          </p:txBody>
        </p:sp>
        <p:sp>
          <p:nvSpPr>
            <p:cNvPr id="13" name="TextBox 13"/>
            <p:cNvSpPr txBox="1"/>
            <p:nvPr/>
          </p:nvSpPr>
          <p:spPr>
            <a:xfrm>
              <a:off x="0" y="-38100"/>
              <a:ext cx="2558107" cy="444500"/>
            </a:xfrm>
            <a:prstGeom prst="rect">
              <a:avLst/>
            </a:prstGeom>
          </p:spPr>
          <p:txBody>
            <a:bodyPr lIns="50800" tIns="50800" rIns="50800" bIns="50800" rtlCol="0" anchor="ctr"/>
            <a:lstStyle/>
            <a:p>
              <a:pPr algn="ctr">
                <a:lnSpc>
                  <a:spcPts val="3359"/>
                </a:lnSpc>
              </a:pPr>
              <a:endParaRPr/>
            </a:p>
          </p:txBody>
        </p:sp>
      </p:grpSp>
      <p:sp>
        <p:nvSpPr>
          <p:cNvPr id="14" name="TextBox 14"/>
          <p:cNvSpPr txBox="1"/>
          <p:nvPr/>
        </p:nvSpPr>
        <p:spPr>
          <a:xfrm>
            <a:off x="1028700" y="2436206"/>
            <a:ext cx="5327016" cy="762000"/>
          </a:xfrm>
          <a:prstGeom prst="rect">
            <a:avLst/>
          </a:prstGeom>
        </p:spPr>
        <p:txBody>
          <a:bodyPr lIns="0" tIns="0" rIns="0" bIns="0" rtlCol="0" anchor="t">
            <a:spAutoFit/>
          </a:bodyPr>
          <a:lstStyle/>
          <a:p>
            <a:pPr algn="l">
              <a:lnSpc>
                <a:spcPts val="6299"/>
              </a:lnSpc>
            </a:pPr>
            <a:r>
              <a:rPr lang="ro-RO" sz="4500" b="1" dirty="0">
                <a:solidFill>
                  <a:srgbClr val="FFFFFF"/>
                </a:solidFill>
                <a:latin typeface="Trebuchet MS" panose="020B0703020202090204" pitchFamily="34" charset="0"/>
                <a:ea typeface="Montserrat Bold"/>
                <a:cs typeface="Montserrat Bold"/>
                <a:sym typeface="Montserrat Bold"/>
              </a:rPr>
              <a:t>IMPACT:</a:t>
            </a:r>
            <a:endParaRPr lang="en-US" sz="4500" b="1" dirty="0">
              <a:solidFill>
                <a:srgbClr val="FFFFFF"/>
              </a:solidFill>
              <a:latin typeface="Trebuchet MS" panose="020B0703020202090204" pitchFamily="34" charset="0"/>
              <a:ea typeface="Montserrat Bold"/>
              <a:cs typeface="Montserrat Bold"/>
              <a:sym typeface="Montserrat Bold"/>
            </a:endParaRPr>
          </a:p>
        </p:txBody>
      </p:sp>
      <p:sp>
        <p:nvSpPr>
          <p:cNvPr id="17" name="TextBox 17"/>
          <p:cNvSpPr txBox="1"/>
          <p:nvPr/>
        </p:nvSpPr>
        <p:spPr>
          <a:xfrm>
            <a:off x="999130" y="3924300"/>
            <a:ext cx="11106150" cy="5363456"/>
          </a:xfrm>
          <a:prstGeom prst="rect">
            <a:avLst/>
          </a:prstGeom>
        </p:spPr>
        <p:txBody>
          <a:bodyPr wrap="square" lIns="0" tIns="0" rIns="0" bIns="0" rtlCol="0" anchor="t">
            <a:spAutoFit/>
          </a:bodyPr>
          <a:lstStyle/>
          <a:p>
            <a:pPr algn="just">
              <a:lnSpc>
                <a:spcPts val="2999"/>
              </a:lnSpc>
            </a:pPr>
            <a:r>
              <a:rPr lang="ro-RO" sz="2499" dirty="0">
                <a:solidFill>
                  <a:srgbClr val="000000"/>
                </a:solidFill>
                <a:latin typeface="Trebuchet MS" panose="020B0703020202090204" pitchFamily="34" charset="0"/>
                <a:ea typeface="Montserrat"/>
                <a:cs typeface="Montserrat"/>
                <a:sym typeface="Montserrat"/>
              </a:rPr>
              <a:t>Dezvoltarea competențelor digitale avansate ale funcționarilor publici:</a:t>
            </a:r>
            <a:endParaRPr lang="en-US" sz="2499" dirty="0">
              <a:solidFill>
                <a:srgbClr val="000000"/>
              </a:solidFill>
              <a:latin typeface="Trebuchet MS" panose="020B0703020202090204" pitchFamily="34" charset="0"/>
              <a:ea typeface="Montserrat"/>
              <a:cs typeface="Montserrat"/>
              <a:sym typeface="Montserrat"/>
            </a:endParaRPr>
          </a:p>
          <a:p>
            <a:pPr marL="342900" indent="-342900" algn="just">
              <a:lnSpc>
                <a:spcPts val="2999"/>
              </a:lnSpc>
              <a:buFont typeface="Wingdings" panose="05000000000000000000" pitchFamily="2" charset="2"/>
              <a:buChar char="Ø"/>
            </a:pPr>
            <a:r>
              <a:rPr lang="ro-RO" sz="2499" b="1" dirty="0">
                <a:solidFill>
                  <a:srgbClr val="000000"/>
                </a:solidFill>
                <a:latin typeface="Trebuchet MS" panose="020B0703020202090204" pitchFamily="34" charset="0"/>
                <a:ea typeface="Montserrat"/>
                <a:cs typeface="Montserrat"/>
                <a:sym typeface="Montserrat"/>
              </a:rPr>
              <a:t>p</a:t>
            </a:r>
            <a:r>
              <a:rPr lang="en-US" sz="2499" b="1" dirty="0" err="1">
                <a:solidFill>
                  <a:srgbClr val="000000"/>
                </a:solidFill>
                <a:latin typeface="Trebuchet MS" panose="020B0703020202090204" pitchFamily="34" charset="0"/>
                <a:ea typeface="Montserrat"/>
                <a:cs typeface="Montserrat"/>
                <a:sym typeface="Montserrat"/>
              </a:rPr>
              <a:t>recondi</a:t>
            </a:r>
            <a:r>
              <a:rPr lang="ro-RO" sz="2499" b="1" dirty="0">
                <a:solidFill>
                  <a:srgbClr val="000000"/>
                </a:solidFill>
                <a:latin typeface="Trebuchet MS" panose="020B0703020202090204" pitchFamily="34" charset="0"/>
                <a:ea typeface="Montserrat"/>
                <a:cs typeface="Montserrat"/>
                <a:sym typeface="Montserrat"/>
              </a:rPr>
              <a:t>ție pentru digitalizarea serviciilor publice </a:t>
            </a:r>
            <a:r>
              <a:rPr lang="ro-RO" sz="2499" dirty="0">
                <a:solidFill>
                  <a:srgbClr val="000000"/>
                </a:solidFill>
                <a:latin typeface="Trebuchet MS" panose="020B0703020202090204" pitchFamily="34" charset="0"/>
                <a:ea typeface="Montserrat"/>
                <a:cs typeface="Montserrat"/>
                <a:sym typeface="Montserrat"/>
              </a:rPr>
              <a:t>și a operațiunilor interne ale administrației, precum și pentru schimbare/reformă (încredere, conștientizare, comportament instituțional </a:t>
            </a:r>
            <a:r>
              <a:rPr lang="ro-RO" sz="2499" dirty="0" err="1">
                <a:solidFill>
                  <a:srgbClr val="000000"/>
                </a:solidFill>
                <a:latin typeface="Trebuchet MS" panose="020B0703020202090204" pitchFamily="34" charset="0"/>
                <a:ea typeface="Montserrat"/>
                <a:cs typeface="Montserrat"/>
                <a:sym typeface="Montserrat"/>
              </a:rPr>
              <a:t>proactiv</a:t>
            </a:r>
            <a:r>
              <a:rPr lang="ro-RO" sz="2499" dirty="0">
                <a:solidFill>
                  <a:srgbClr val="000000"/>
                </a:solidFill>
                <a:latin typeface="Trebuchet MS" panose="020B0703020202090204" pitchFamily="34" charset="0"/>
                <a:ea typeface="Montserrat"/>
                <a:cs typeface="Montserrat"/>
                <a:sym typeface="Montserrat"/>
              </a:rPr>
              <a:t>),</a:t>
            </a:r>
          </a:p>
          <a:p>
            <a:pPr marL="342900" indent="-342900" algn="just">
              <a:lnSpc>
                <a:spcPts val="2999"/>
              </a:lnSpc>
              <a:buFont typeface="Wingdings" panose="05000000000000000000" pitchFamily="2" charset="2"/>
              <a:buChar char="Ø"/>
            </a:pPr>
            <a:r>
              <a:rPr lang="ro-RO" sz="2499" dirty="0">
                <a:solidFill>
                  <a:srgbClr val="000000"/>
                </a:solidFill>
                <a:latin typeface="Trebuchet MS" panose="020B0703020202090204" pitchFamily="34" charset="0"/>
                <a:ea typeface="Montserrat"/>
                <a:cs typeface="Montserrat"/>
                <a:sym typeface="Montserrat"/>
              </a:rPr>
              <a:t>măsură complementară pentru punerea în aplicare a </a:t>
            </a:r>
            <a:r>
              <a:rPr lang="ro-RO" sz="2499" b="1" dirty="0">
                <a:solidFill>
                  <a:srgbClr val="000000"/>
                </a:solidFill>
                <a:latin typeface="Trebuchet MS" panose="020B0703020202090204" pitchFamily="34" charset="0"/>
                <a:ea typeface="Montserrat"/>
                <a:cs typeface="Montserrat"/>
                <a:sym typeface="Montserrat"/>
              </a:rPr>
              <a:t>e-guvernării</a:t>
            </a:r>
            <a:r>
              <a:rPr lang="ro-RO" sz="2499" dirty="0">
                <a:solidFill>
                  <a:srgbClr val="000000"/>
                </a:solidFill>
                <a:latin typeface="Trebuchet MS" panose="020B0703020202090204" pitchFamily="34" charset="0"/>
                <a:ea typeface="Montserrat"/>
                <a:cs typeface="Montserrat"/>
                <a:sym typeface="Montserrat"/>
              </a:rPr>
              <a:t>,</a:t>
            </a:r>
          </a:p>
          <a:p>
            <a:pPr marL="342900" indent="-342900" algn="just">
              <a:lnSpc>
                <a:spcPts val="2999"/>
              </a:lnSpc>
              <a:buFont typeface="Wingdings" panose="05000000000000000000" pitchFamily="2" charset="2"/>
              <a:buChar char="Ø"/>
            </a:pPr>
            <a:r>
              <a:rPr lang="ro-RO" sz="2499" dirty="0">
                <a:solidFill>
                  <a:srgbClr val="000000"/>
                </a:solidFill>
                <a:latin typeface="Trebuchet MS" panose="020B0703020202090204" pitchFamily="34" charset="0"/>
                <a:ea typeface="Montserrat"/>
                <a:cs typeface="Montserrat"/>
                <a:sym typeface="Montserrat"/>
              </a:rPr>
              <a:t>condiție esențială pentru </a:t>
            </a:r>
            <a:r>
              <a:rPr lang="ro-RO" sz="2499" b="1" dirty="0">
                <a:solidFill>
                  <a:srgbClr val="000000"/>
                </a:solidFill>
                <a:latin typeface="Trebuchet MS" panose="020B0703020202090204" pitchFamily="34" charset="0"/>
                <a:ea typeface="Montserrat"/>
                <a:cs typeface="Montserrat"/>
                <a:sym typeface="Montserrat"/>
              </a:rPr>
              <a:t>atingerea obiectivelor Deceniului digital </a:t>
            </a:r>
            <a:r>
              <a:rPr lang="ro-RO" sz="2499" dirty="0">
                <a:solidFill>
                  <a:srgbClr val="000000"/>
                </a:solidFill>
                <a:latin typeface="Trebuchet MS" panose="020B0703020202090204" pitchFamily="34" charset="0"/>
                <a:ea typeface="Montserrat"/>
                <a:cs typeface="Montserrat"/>
                <a:sym typeface="Montserrat"/>
              </a:rPr>
              <a:t>al Europei,</a:t>
            </a:r>
          </a:p>
          <a:p>
            <a:pPr marL="342900" indent="-342900" algn="just">
              <a:lnSpc>
                <a:spcPts val="2999"/>
              </a:lnSpc>
              <a:buFont typeface="Wingdings" panose="05000000000000000000" pitchFamily="2" charset="2"/>
              <a:buChar char="Ø"/>
            </a:pPr>
            <a:r>
              <a:rPr lang="ro-RO" sz="2499" dirty="0">
                <a:solidFill>
                  <a:srgbClr val="000000"/>
                </a:solidFill>
                <a:latin typeface="Trebuchet MS" panose="020B0703020202090204" pitchFamily="34" charset="0"/>
                <a:ea typeface="Montserrat"/>
                <a:cs typeface="Montserrat"/>
                <a:sym typeface="Montserrat"/>
              </a:rPr>
              <a:t>măsură convergentă pentru implementarea reformelor PNRR care includ componente de digitalizare la nivelul autorităților și instituțiilor publice,</a:t>
            </a:r>
          </a:p>
          <a:p>
            <a:pPr marL="342900" indent="-342900" algn="just">
              <a:lnSpc>
                <a:spcPts val="2999"/>
              </a:lnSpc>
              <a:buFont typeface="Wingdings" panose="05000000000000000000" pitchFamily="2" charset="2"/>
              <a:buChar char="Ø"/>
            </a:pPr>
            <a:r>
              <a:rPr lang="ro-RO" sz="2499" b="1" dirty="0">
                <a:solidFill>
                  <a:srgbClr val="000000"/>
                </a:solidFill>
                <a:latin typeface="Trebuchet MS" panose="020B0703020202090204" pitchFamily="34" charset="0"/>
                <a:ea typeface="Montserrat"/>
                <a:cs typeface="Montserrat"/>
                <a:sym typeface="Montserrat"/>
              </a:rPr>
              <a:t>oportunitate de dezvoltare </a:t>
            </a:r>
            <a:r>
              <a:rPr lang="ro-RO" sz="2499" dirty="0">
                <a:solidFill>
                  <a:srgbClr val="000000"/>
                </a:solidFill>
                <a:latin typeface="Trebuchet MS" panose="020B0703020202090204" pitchFamily="34" charset="0"/>
                <a:ea typeface="Montserrat"/>
                <a:cs typeface="Montserrat"/>
                <a:sym typeface="Montserrat"/>
              </a:rPr>
              <a:t>în condițiile restricțiilor bugetare. </a:t>
            </a:r>
          </a:p>
          <a:p>
            <a:pPr algn="just">
              <a:lnSpc>
                <a:spcPts val="2999"/>
              </a:lnSpc>
            </a:pPr>
            <a:endParaRPr lang="ro-RO" sz="2499" dirty="0">
              <a:solidFill>
                <a:srgbClr val="000000"/>
              </a:solidFill>
              <a:latin typeface="Trebuchet MS" panose="020B0703020202090204" pitchFamily="34" charset="0"/>
              <a:ea typeface="Montserrat"/>
              <a:cs typeface="Montserrat"/>
              <a:sym typeface="Montserrat"/>
            </a:endParaRPr>
          </a:p>
          <a:p>
            <a:pPr algn="just">
              <a:lnSpc>
                <a:spcPts val="2999"/>
              </a:lnSpc>
            </a:pPr>
            <a:endParaRPr lang="ro-RO" sz="2499" dirty="0">
              <a:solidFill>
                <a:srgbClr val="000000"/>
              </a:solidFill>
              <a:latin typeface="Trebuchet MS" panose="020B0703020202090204" pitchFamily="34" charset="0"/>
              <a:ea typeface="Montserrat"/>
              <a:cs typeface="Montserrat"/>
              <a:sym typeface="Montserrat"/>
            </a:endParaRPr>
          </a:p>
          <a:p>
            <a:pPr algn="just">
              <a:lnSpc>
                <a:spcPts val="2999"/>
              </a:lnSpc>
            </a:pPr>
            <a:endParaRPr lang="ro-RO" sz="2499" dirty="0">
              <a:solidFill>
                <a:srgbClr val="000000"/>
              </a:solidFill>
              <a:latin typeface="Trebuchet MS" panose="020B0703020202090204" pitchFamily="34" charset="0"/>
              <a:ea typeface="Montserrat"/>
              <a:cs typeface="Montserrat"/>
              <a:sym typeface="Montserrat"/>
            </a:endParaRPr>
          </a:p>
          <a:p>
            <a:pPr algn="just">
              <a:lnSpc>
                <a:spcPts val="2999"/>
              </a:lnSpc>
            </a:pPr>
            <a:endParaRPr lang="en-US" sz="2499" dirty="0">
              <a:solidFill>
                <a:srgbClr val="000000"/>
              </a:solidFill>
              <a:latin typeface="Trebuchet MS" panose="020B0703020202090204" pitchFamily="34" charset="0"/>
              <a:ea typeface="Montserrat"/>
              <a:cs typeface="Montserrat"/>
              <a:sym typeface="Montserrat"/>
            </a:endParaRPr>
          </a:p>
        </p:txBody>
      </p:sp>
      <p:pic>
        <p:nvPicPr>
          <p:cNvPr id="6" name="Picture 5">
            <a:extLst>
              <a:ext uri="{FF2B5EF4-FFF2-40B4-BE49-F238E27FC236}">
                <a16:creationId xmlns:a16="http://schemas.microsoft.com/office/drawing/2014/main" id="{7131C332-1B4D-D465-A863-06FEFA159FD8}"/>
              </a:ext>
            </a:extLst>
          </p:cNvPr>
          <p:cNvPicPr>
            <a:picLocks noChangeAspect="1"/>
          </p:cNvPicPr>
          <p:nvPr/>
        </p:nvPicPr>
        <p:blipFill>
          <a:blip r:embed="rId2"/>
          <a:stretch>
            <a:fillRect/>
          </a:stretch>
        </p:blipFill>
        <p:spPr>
          <a:xfrm>
            <a:off x="12420600" y="3619500"/>
            <a:ext cx="5029200" cy="5029200"/>
          </a:xfrm>
          <a:prstGeom prst="rect">
            <a:avLst/>
          </a:prstGeom>
        </p:spPr>
      </p:pic>
    </p:spTree>
    <p:extLst>
      <p:ext uri="{BB962C8B-B14F-4D97-AF65-F5344CB8AC3E}">
        <p14:creationId xmlns:p14="http://schemas.microsoft.com/office/powerpoint/2010/main" val="34902768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1"/>
          <p:cNvGrpSpPr/>
          <p:nvPr/>
        </p:nvGrpSpPr>
        <p:grpSpPr>
          <a:xfrm>
            <a:off x="-1065225" y="2247900"/>
            <a:ext cx="7646706" cy="1214813"/>
            <a:chOff x="0" y="0"/>
            <a:chExt cx="2558107" cy="406400"/>
          </a:xfrm>
        </p:grpSpPr>
        <p:sp>
          <p:nvSpPr>
            <p:cNvPr id="12" name="Freeform 12"/>
            <p:cNvSpPr/>
            <p:nvPr/>
          </p:nvSpPr>
          <p:spPr>
            <a:xfrm>
              <a:off x="0" y="0"/>
              <a:ext cx="2558107" cy="406400"/>
            </a:xfrm>
            <a:custGeom>
              <a:avLst/>
              <a:gdLst/>
              <a:ahLst/>
              <a:cxnLst/>
              <a:rect l="l" t="t" r="r" b="b"/>
              <a:pathLst>
                <a:path w="2558107" h="406400">
                  <a:moveTo>
                    <a:pt x="2354907" y="0"/>
                  </a:moveTo>
                  <a:cubicBezTo>
                    <a:pt x="2467131" y="0"/>
                    <a:pt x="2558107" y="90976"/>
                    <a:pt x="2558107" y="203200"/>
                  </a:cubicBezTo>
                  <a:cubicBezTo>
                    <a:pt x="2558107" y="315424"/>
                    <a:pt x="2467131" y="406400"/>
                    <a:pt x="2354907" y="406400"/>
                  </a:cubicBezTo>
                  <a:lnTo>
                    <a:pt x="203200" y="406400"/>
                  </a:lnTo>
                  <a:cubicBezTo>
                    <a:pt x="90976" y="406400"/>
                    <a:pt x="0" y="315424"/>
                    <a:pt x="0" y="203200"/>
                  </a:cubicBezTo>
                  <a:cubicBezTo>
                    <a:pt x="0" y="90976"/>
                    <a:pt x="90976" y="0"/>
                    <a:pt x="203200" y="0"/>
                  </a:cubicBezTo>
                  <a:close/>
                </a:path>
              </a:pathLst>
            </a:custGeom>
            <a:solidFill>
              <a:srgbClr val="293E6B"/>
            </a:solidFill>
            <a:ln w="104775" cap="sq">
              <a:solidFill>
                <a:srgbClr val="3B599B"/>
              </a:solidFill>
              <a:prstDash val="solid"/>
              <a:miter/>
            </a:ln>
          </p:spPr>
          <p:txBody>
            <a:bodyPr/>
            <a:lstStyle/>
            <a:p>
              <a:endParaRPr lang="en-US"/>
            </a:p>
          </p:txBody>
        </p:sp>
        <p:sp>
          <p:nvSpPr>
            <p:cNvPr id="13" name="TextBox 13"/>
            <p:cNvSpPr txBox="1"/>
            <p:nvPr/>
          </p:nvSpPr>
          <p:spPr>
            <a:xfrm>
              <a:off x="0" y="-38100"/>
              <a:ext cx="2558107" cy="444500"/>
            </a:xfrm>
            <a:prstGeom prst="rect">
              <a:avLst/>
            </a:prstGeom>
          </p:spPr>
          <p:txBody>
            <a:bodyPr lIns="50800" tIns="50800" rIns="50800" bIns="50800" rtlCol="0" anchor="ctr"/>
            <a:lstStyle/>
            <a:p>
              <a:pPr algn="ctr">
                <a:lnSpc>
                  <a:spcPts val="3359"/>
                </a:lnSpc>
              </a:pPr>
              <a:endParaRPr/>
            </a:p>
          </p:txBody>
        </p:sp>
      </p:grpSp>
      <p:sp>
        <p:nvSpPr>
          <p:cNvPr id="14" name="TextBox 14"/>
          <p:cNvSpPr txBox="1"/>
          <p:nvPr/>
        </p:nvSpPr>
        <p:spPr>
          <a:xfrm>
            <a:off x="1028700" y="2436206"/>
            <a:ext cx="5327016" cy="762000"/>
          </a:xfrm>
          <a:prstGeom prst="rect">
            <a:avLst/>
          </a:prstGeom>
        </p:spPr>
        <p:txBody>
          <a:bodyPr lIns="0" tIns="0" rIns="0" bIns="0" rtlCol="0" anchor="t">
            <a:spAutoFit/>
          </a:bodyPr>
          <a:lstStyle/>
          <a:p>
            <a:pPr algn="l">
              <a:lnSpc>
                <a:spcPts val="6299"/>
              </a:lnSpc>
            </a:pPr>
            <a:r>
              <a:rPr lang="ro-RO" sz="4500" b="1" dirty="0">
                <a:solidFill>
                  <a:srgbClr val="FFFFFF"/>
                </a:solidFill>
                <a:latin typeface="Trebuchet MS" panose="020B0703020202090204" pitchFamily="34" charset="0"/>
                <a:ea typeface="Montserrat Bold"/>
                <a:cs typeface="Montserrat Bold"/>
                <a:sym typeface="Montserrat Bold"/>
              </a:rPr>
              <a:t>IMPACT:</a:t>
            </a:r>
            <a:endParaRPr lang="en-US" sz="4500" b="1" dirty="0">
              <a:solidFill>
                <a:srgbClr val="FFFFFF"/>
              </a:solidFill>
              <a:latin typeface="Trebuchet MS" panose="020B0703020202090204" pitchFamily="34" charset="0"/>
              <a:ea typeface="Montserrat Bold"/>
              <a:cs typeface="Montserrat Bold"/>
              <a:sym typeface="Montserrat Bold"/>
            </a:endParaRPr>
          </a:p>
        </p:txBody>
      </p:sp>
      <p:sp>
        <p:nvSpPr>
          <p:cNvPr id="4" name="TextBox 3">
            <a:extLst>
              <a:ext uri="{FF2B5EF4-FFF2-40B4-BE49-F238E27FC236}">
                <a16:creationId xmlns:a16="http://schemas.microsoft.com/office/drawing/2014/main" id="{BFB57415-FF3A-1731-161D-26DBEE7454EA}"/>
              </a:ext>
            </a:extLst>
          </p:cNvPr>
          <p:cNvSpPr txBox="1"/>
          <p:nvPr/>
        </p:nvSpPr>
        <p:spPr>
          <a:xfrm>
            <a:off x="866481" y="3848100"/>
            <a:ext cx="11430000" cy="4601260"/>
          </a:xfrm>
          <a:prstGeom prst="rect">
            <a:avLst/>
          </a:prstGeom>
          <a:noFill/>
        </p:spPr>
        <p:txBody>
          <a:bodyPr wrap="square">
            <a:spAutoFit/>
          </a:bodyPr>
          <a:lstStyle/>
          <a:p>
            <a:pPr marL="342900" indent="-342900">
              <a:buFont typeface="Wingdings" panose="05000000000000000000" pitchFamily="2" charset="2"/>
              <a:buChar char="Ø"/>
            </a:pPr>
            <a:r>
              <a:rPr lang="en-US" sz="2500" dirty="0" err="1">
                <a:latin typeface="Trebuchet MS" panose="020B0603020202020204" pitchFamily="34" charset="0"/>
              </a:rPr>
              <a:t>Contribuție</a:t>
            </a:r>
            <a:r>
              <a:rPr lang="en-US" sz="2500" dirty="0">
                <a:latin typeface="Trebuchet MS" panose="020B0603020202020204" pitchFamily="34" charset="0"/>
              </a:rPr>
              <a:t> </a:t>
            </a:r>
            <a:r>
              <a:rPr lang="en-US" sz="2500" dirty="0" err="1">
                <a:latin typeface="Trebuchet MS" panose="020B0603020202020204" pitchFamily="34" charset="0"/>
              </a:rPr>
              <a:t>semnificativă</a:t>
            </a:r>
            <a:r>
              <a:rPr lang="en-US" sz="2500" dirty="0">
                <a:latin typeface="Trebuchet MS" panose="020B0603020202020204" pitchFamily="34" charset="0"/>
              </a:rPr>
              <a:t> la </a:t>
            </a:r>
            <a:r>
              <a:rPr lang="en-US" sz="2500" dirty="0" err="1">
                <a:latin typeface="Trebuchet MS" panose="020B0603020202020204" pitchFamily="34" charset="0"/>
              </a:rPr>
              <a:t>îmbunătățirea</a:t>
            </a:r>
            <a:r>
              <a:rPr lang="en-US" sz="2500" dirty="0">
                <a:latin typeface="Trebuchet MS" panose="020B0603020202020204" pitchFamily="34" charset="0"/>
              </a:rPr>
              <a:t> </a:t>
            </a:r>
            <a:r>
              <a:rPr lang="en-US" sz="2500" dirty="0" err="1">
                <a:latin typeface="Trebuchet MS" panose="020B0603020202020204" pitchFamily="34" charset="0"/>
              </a:rPr>
              <a:t>eficienței</a:t>
            </a:r>
            <a:r>
              <a:rPr lang="en-US" sz="2500" dirty="0">
                <a:latin typeface="Trebuchet MS" panose="020B0603020202020204" pitchFamily="34" charset="0"/>
              </a:rPr>
              <a:t> </a:t>
            </a:r>
            <a:r>
              <a:rPr lang="en-US" sz="2500" dirty="0" err="1">
                <a:latin typeface="Trebuchet MS" panose="020B0603020202020204" pitchFamily="34" charset="0"/>
              </a:rPr>
              <a:t>instituțiilor</a:t>
            </a:r>
            <a:r>
              <a:rPr lang="en-US" sz="2500" dirty="0">
                <a:latin typeface="Trebuchet MS" panose="020B0603020202020204" pitchFamily="34" charset="0"/>
              </a:rPr>
              <a:t>, TIC </a:t>
            </a:r>
            <a:r>
              <a:rPr lang="en-US" sz="2500" dirty="0" err="1">
                <a:latin typeface="Trebuchet MS" panose="020B0603020202020204" pitchFamily="34" charset="0"/>
              </a:rPr>
              <a:t>fiind</a:t>
            </a:r>
            <a:r>
              <a:rPr lang="en-US" sz="2500" dirty="0">
                <a:latin typeface="Trebuchet MS" panose="020B0603020202020204" pitchFamily="34" charset="0"/>
              </a:rPr>
              <a:t> </a:t>
            </a:r>
            <a:r>
              <a:rPr lang="en-US" sz="2500" dirty="0" err="1">
                <a:latin typeface="Trebuchet MS" panose="020B0603020202020204" pitchFamily="34" charset="0"/>
              </a:rPr>
              <a:t>unul</a:t>
            </a:r>
            <a:r>
              <a:rPr lang="en-US" sz="2500" dirty="0">
                <a:latin typeface="Trebuchet MS" panose="020B0603020202020204" pitchFamily="34" charset="0"/>
              </a:rPr>
              <a:t> </a:t>
            </a:r>
            <a:r>
              <a:rPr lang="en-US" sz="2500" dirty="0" err="1">
                <a:latin typeface="Trebuchet MS" panose="020B0603020202020204" pitchFamily="34" charset="0"/>
              </a:rPr>
              <a:t>dintre</a:t>
            </a:r>
            <a:r>
              <a:rPr lang="en-US" sz="2500" dirty="0">
                <a:latin typeface="Trebuchet MS" panose="020B0603020202020204" pitchFamily="34" charset="0"/>
              </a:rPr>
              <a:t> </a:t>
            </a:r>
            <a:r>
              <a:rPr lang="en-US" sz="2500" dirty="0" err="1">
                <a:latin typeface="Trebuchet MS" panose="020B0603020202020204" pitchFamily="34" charset="0"/>
              </a:rPr>
              <a:t>domeniile</a:t>
            </a:r>
            <a:r>
              <a:rPr lang="en-US" sz="2500" dirty="0">
                <a:latin typeface="Trebuchet MS" panose="020B0603020202020204" pitchFamily="34" charset="0"/>
              </a:rPr>
              <a:t> </a:t>
            </a:r>
            <a:r>
              <a:rPr lang="en-US" sz="2500" dirty="0" err="1">
                <a:latin typeface="Trebuchet MS" panose="020B0603020202020204" pitchFamily="34" charset="0"/>
              </a:rPr>
              <a:t>funcționale</a:t>
            </a:r>
            <a:r>
              <a:rPr lang="en-US" sz="2500" dirty="0">
                <a:latin typeface="Trebuchet MS" panose="020B0603020202020204" pitchFamily="34" charset="0"/>
              </a:rPr>
              <a:t> </a:t>
            </a:r>
            <a:r>
              <a:rPr lang="en-US" sz="2500" dirty="0" err="1">
                <a:latin typeface="Trebuchet MS" panose="020B0603020202020204" pitchFamily="34" charset="0"/>
              </a:rPr>
              <a:t>strategice</a:t>
            </a:r>
            <a:r>
              <a:rPr lang="en-US" sz="2500" dirty="0">
                <a:latin typeface="Trebuchet MS" panose="020B0603020202020204" pitchFamily="34" charset="0"/>
              </a:rPr>
              <a:t> </a:t>
            </a:r>
            <a:r>
              <a:rPr lang="en-US" sz="2500" dirty="0" err="1">
                <a:latin typeface="Trebuchet MS" panose="020B0603020202020204" pitchFamily="34" charset="0"/>
              </a:rPr>
              <a:t>transversale</a:t>
            </a:r>
            <a:r>
              <a:rPr lang="en-US" sz="2500" dirty="0">
                <a:latin typeface="Trebuchet MS" panose="020B0603020202020204" pitchFamily="34" charset="0"/>
              </a:rPr>
              <a:t> ale </a:t>
            </a:r>
            <a:r>
              <a:rPr lang="en-US" sz="2500" dirty="0" err="1">
                <a:latin typeface="Trebuchet MS" panose="020B0603020202020204" pitchFamily="34" charset="0"/>
              </a:rPr>
              <a:t>statului</a:t>
            </a:r>
            <a:endParaRPr lang="ro-RO" sz="2500" dirty="0">
              <a:latin typeface="Trebuchet MS" panose="020B0603020202020204" pitchFamily="34" charset="0"/>
            </a:endParaRPr>
          </a:p>
          <a:p>
            <a:pPr marL="342900" indent="-342900" algn="just">
              <a:buBlip>
                <a:blip r:embed="rId2"/>
              </a:buBlip>
            </a:pPr>
            <a:r>
              <a:rPr lang="ro-RO" sz="2500" b="1" dirty="0">
                <a:latin typeface="Trebuchet MS" panose="020B0603020202020204" pitchFamily="34" charset="0"/>
              </a:rPr>
              <a:t>Vector de amplificare a transformării digitale globale în România</a:t>
            </a:r>
          </a:p>
          <a:p>
            <a:pPr marL="1257300" lvl="2" indent="-342900" algn="just">
              <a:buFont typeface="Arial" panose="020B0604020202020204" pitchFamily="34" charset="0"/>
              <a:buChar char="•"/>
            </a:pPr>
            <a:r>
              <a:rPr lang="ro-RO" sz="2500" dirty="0">
                <a:latin typeface="Trebuchet MS" panose="020B0603020202020204" pitchFamily="34" charset="0"/>
              </a:rPr>
              <a:t>Instituțiile își pot reduce dependența de terți și pot accelera procesul de digitalizare;</a:t>
            </a:r>
          </a:p>
          <a:p>
            <a:pPr marL="1257300" lvl="2" indent="-342900" algn="just">
              <a:buFont typeface="Arial" panose="020B0604020202020204" pitchFamily="34" charset="0"/>
              <a:buChar char="•"/>
            </a:pPr>
            <a:r>
              <a:rPr lang="ro-RO" sz="2500" dirty="0">
                <a:latin typeface="Trebuchet MS" panose="020B0603020202020204" pitchFamily="34" charset="0"/>
              </a:rPr>
              <a:t>Funcționarii publici instruiți vor fi capabili să fie la curent cu noile provocări, oportunități, abordări și instrumente aduse de era digitală, să acționeze ca agenți ai schimbării în mediul lor de lucru și să transmită cunoștințele și competențele dobândite colegilor lor - să încurajeze specializarea în domeniul tehnologiilor și aplicațiilor digitale.</a:t>
            </a:r>
          </a:p>
          <a:p>
            <a:endParaRPr lang="en-US" dirty="0"/>
          </a:p>
        </p:txBody>
      </p:sp>
      <p:pic>
        <p:nvPicPr>
          <p:cNvPr id="2" name="Picture 1">
            <a:extLst>
              <a:ext uri="{FF2B5EF4-FFF2-40B4-BE49-F238E27FC236}">
                <a16:creationId xmlns:a16="http://schemas.microsoft.com/office/drawing/2014/main" id="{87164727-7FC7-8894-EFF1-0DC50F1ADA47}"/>
              </a:ext>
            </a:extLst>
          </p:cNvPr>
          <p:cNvPicPr>
            <a:picLocks noChangeAspect="1"/>
          </p:cNvPicPr>
          <p:nvPr/>
        </p:nvPicPr>
        <p:blipFill>
          <a:blip r:embed="rId3"/>
          <a:stretch>
            <a:fillRect/>
          </a:stretch>
        </p:blipFill>
        <p:spPr>
          <a:xfrm>
            <a:off x="12980894" y="2798362"/>
            <a:ext cx="4087906" cy="5791200"/>
          </a:xfrm>
          <a:prstGeom prst="rect">
            <a:avLst/>
          </a:prstGeom>
        </p:spPr>
      </p:pic>
    </p:spTree>
    <p:extLst>
      <p:ext uri="{BB962C8B-B14F-4D97-AF65-F5344CB8AC3E}">
        <p14:creationId xmlns:p14="http://schemas.microsoft.com/office/powerpoint/2010/main" val="41808275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30"/>
          <p:cNvGrpSpPr/>
          <p:nvPr/>
        </p:nvGrpSpPr>
        <p:grpSpPr>
          <a:xfrm>
            <a:off x="-1694144" y="2901608"/>
            <a:ext cx="8704544" cy="1214813"/>
            <a:chOff x="0" y="0"/>
            <a:chExt cx="2631584" cy="406400"/>
          </a:xfrm>
        </p:grpSpPr>
        <p:sp>
          <p:nvSpPr>
            <p:cNvPr id="31" name="Freeform 31"/>
            <p:cNvSpPr/>
            <p:nvPr/>
          </p:nvSpPr>
          <p:spPr>
            <a:xfrm>
              <a:off x="0" y="0"/>
              <a:ext cx="2631584" cy="406400"/>
            </a:xfrm>
            <a:custGeom>
              <a:avLst/>
              <a:gdLst/>
              <a:ahLst/>
              <a:cxnLst/>
              <a:rect l="l" t="t" r="r" b="b"/>
              <a:pathLst>
                <a:path w="2631584" h="406400">
                  <a:moveTo>
                    <a:pt x="2428384" y="0"/>
                  </a:moveTo>
                  <a:cubicBezTo>
                    <a:pt x="2540608" y="0"/>
                    <a:pt x="2631584" y="90976"/>
                    <a:pt x="2631584" y="203200"/>
                  </a:cubicBezTo>
                  <a:cubicBezTo>
                    <a:pt x="2631584" y="315424"/>
                    <a:pt x="2540608" y="406400"/>
                    <a:pt x="2428384" y="406400"/>
                  </a:cubicBezTo>
                  <a:lnTo>
                    <a:pt x="203200" y="406400"/>
                  </a:lnTo>
                  <a:cubicBezTo>
                    <a:pt x="90976" y="406400"/>
                    <a:pt x="0" y="315424"/>
                    <a:pt x="0" y="203200"/>
                  </a:cubicBezTo>
                  <a:cubicBezTo>
                    <a:pt x="0" y="90976"/>
                    <a:pt x="90976" y="0"/>
                    <a:pt x="203200" y="0"/>
                  </a:cubicBezTo>
                  <a:close/>
                </a:path>
              </a:pathLst>
            </a:custGeom>
            <a:solidFill>
              <a:srgbClr val="293E6B"/>
            </a:solidFill>
            <a:ln w="104775" cap="sq">
              <a:solidFill>
                <a:srgbClr val="3B599B"/>
              </a:solidFill>
              <a:prstDash val="solid"/>
              <a:miter/>
            </a:ln>
          </p:spPr>
          <p:txBody>
            <a:bodyPr/>
            <a:lstStyle/>
            <a:p>
              <a:endParaRPr lang="en-US">
                <a:latin typeface="Trebuchet MS" panose="020B0703020202090204" pitchFamily="34" charset="0"/>
              </a:endParaRPr>
            </a:p>
          </p:txBody>
        </p:sp>
        <p:sp>
          <p:nvSpPr>
            <p:cNvPr id="32" name="TextBox 32"/>
            <p:cNvSpPr txBox="1"/>
            <p:nvPr/>
          </p:nvSpPr>
          <p:spPr>
            <a:xfrm>
              <a:off x="0" y="-38100"/>
              <a:ext cx="2631584" cy="444500"/>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sp>
        <p:nvSpPr>
          <p:cNvPr id="38" name="TextBox 38"/>
          <p:cNvSpPr txBox="1"/>
          <p:nvPr/>
        </p:nvSpPr>
        <p:spPr>
          <a:xfrm>
            <a:off x="1028700" y="3089914"/>
            <a:ext cx="6210300" cy="738472"/>
          </a:xfrm>
          <a:prstGeom prst="rect">
            <a:avLst/>
          </a:prstGeom>
        </p:spPr>
        <p:txBody>
          <a:bodyPr wrap="square" lIns="0" tIns="0" rIns="0" bIns="0" rtlCol="0" anchor="t">
            <a:spAutoFit/>
          </a:bodyPr>
          <a:lstStyle/>
          <a:p>
            <a:pPr algn="l">
              <a:lnSpc>
                <a:spcPts val="6299"/>
              </a:lnSpc>
              <a:spcBef>
                <a:spcPct val="0"/>
              </a:spcBef>
            </a:pPr>
            <a:r>
              <a:rPr lang="ro-RO" sz="4500" b="1" dirty="0">
                <a:solidFill>
                  <a:srgbClr val="FFFFFF"/>
                </a:solidFill>
                <a:latin typeface="Trebuchet MS" panose="020B0703020202090204" pitchFamily="34" charset="0"/>
                <a:ea typeface="Montserrat Bold"/>
                <a:cs typeface="Montserrat Bold"/>
                <a:sym typeface="Montserrat Bold"/>
              </a:rPr>
              <a:t>ACTIVITĂȚI VIITOARE:</a:t>
            </a:r>
            <a:endParaRPr lang="en-US" sz="4500" b="1" dirty="0">
              <a:solidFill>
                <a:srgbClr val="FFFFFF"/>
              </a:solidFill>
              <a:latin typeface="Trebuchet MS" panose="020B0703020202090204" pitchFamily="34" charset="0"/>
              <a:ea typeface="Montserrat Bold"/>
              <a:cs typeface="Montserrat Bold"/>
              <a:sym typeface="Montserrat Bold"/>
            </a:endParaRPr>
          </a:p>
        </p:txBody>
      </p:sp>
      <p:grpSp>
        <p:nvGrpSpPr>
          <p:cNvPr id="34" name="Group 30">
            <a:extLst>
              <a:ext uri="{FF2B5EF4-FFF2-40B4-BE49-F238E27FC236}">
                <a16:creationId xmlns:a16="http://schemas.microsoft.com/office/drawing/2014/main" id="{A96F3B81-9043-40F2-6589-08FAC1FE026D}"/>
              </a:ext>
            </a:extLst>
          </p:cNvPr>
          <p:cNvGrpSpPr/>
          <p:nvPr/>
        </p:nvGrpSpPr>
        <p:grpSpPr>
          <a:xfrm>
            <a:off x="1524000" y="4536093"/>
            <a:ext cx="8610600" cy="912207"/>
            <a:chOff x="0" y="0"/>
            <a:chExt cx="2631584" cy="406400"/>
          </a:xfrm>
        </p:grpSpPr>
        <p:sp>
          <p:nvSpPr>
            <p:cNvPr id="35" name="Freeform 31">
              <a:extLst>
                <a:ext uri="{FF2B5EF4-FFF2-40B4-BE49-F238E27FC236}">
                  <a16:creationId xmlns:a16="http://schemas.microsoft.com/office/drawing/2014/main" id="{7210BF64-87DF-2487-BB62-7040B1FAFF6F}"/>
                </a:ext>
              </a:extLst>
            </p:cNvPr>
            <p:cNvSpPr/>
            <p:nvPr/>
          </p:nvSpPr>
          <p:spPr>
            <a:xfrm>
              <a:off x="0" y="0"/>
              <a:ext cx="2631584" cy="406400"/>
            </a:xfrm>
            <a:custGeom>
              <a:avLst/>
              <a:gdLst/>
              <a:ahLst/>
              <a:cxnLst/>
              <a:rect l="l" t="t" r="r" b="b"/>
              <a:pathLst>
                <a:path w="2631584" h="406400">
                  <a:moveTo>
                    <a:pt x="2428384" y="0"/>
                  </a:moveTo>
                  <a:cubicBezTo>
                    <a:pt x="2540608" y="0"/>
                    <a:pt x="2631584" y="90976"/>
                    <a:pt x="2631584" y="203200"/>
                  </a:cubicBezTo>
                  <a:cubicBezTo>
                    <a:pt x="2631584" y="315424"/>
                    <a:pt x="2540608" y="406400"/>
                    <a:pt x="2428384" y="406400"/>
                  </a:cubicBezTo>
                  <a:lnTo>
                    <a:pt x="203200" y="406400"/>
                  </a:lnTo>
                  <a:cubicBezTo>
                    <a:pt x="90976" y="406400"/>
                    <a:pt x="0" y="315424"/>
                    <a:pt x="0" y="203200"/>
                  </a:cubicBezTo>
                  <a:cubicBezTo>
                    <a:pt x="0" y="90976"/>
                    <a:pt x="90976" y="0"/>
                    <a:pt x="203200" y="0"/>
                  </a:cubicBezTo>
                  <a:close/>
                </a:path>
              </a:pathLst>
            </a:custGeom>
            <a:solidFill>
              <a:schemeClr val="accent1">
                <a:lumMod val="40000"/>
                <a:lumOff val="60000"/>
              </a:schemeClr>
            </a:solidFill>
            <a:ln w="104775" cap="sq">
              <a:solidFill>
                <a:srgbClr val="3B599B"/>
              </a:solidFill>
              <a:prstDash val="solid"/>
              <a:miter/>
            </a:ln>
          </p:spPr>
          <p:txBody>
            <a:bodyPr/>
            <a:lstStyle/>
            <a:p>
              <a:endParaRPr lang="en-US">
                <a:latin typeface="Trebuchet MS" panose="020B0703020202090204" pitchFamily="34" charset="0"/>
              </a:endParaRPr>
            </a:p>
          </p:txBody>
        </p:sp>
        <p:sp>
          <p:nvSpPr>
            <p:cNvPr id="36" name="TextBox 32">
              <a:extLst>
                <a:ext uri="{FF2B5EF4-FFF2-40B4-BE49-F238E27FC236}">
                  <a16:creationId xmlns:a16="http://schemas.microsoft.com/office/drawing/2014/main" id="{984F439E-D83E-5EF6-56C6-3345D595E66C}"/>
                </a:ext>
              </a:extLst>
            </p:cNvPr>
            <p:cNvSpPr txBox="1"/>
            <p:nvPr/>
          </p:nvSpPr>
          <p:spPr>
            <a:xfrm>
              <a:off x="0" y="-38100"/>
              <a:ext cx="2631584" cy="444500"/>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grpSp>
        <p:nvGrpSpPr>
          <p:cNvPr id="43" name="Group 30">
            <a:extLst>
              <a:ext uri="{FF2B5EF4-FFF2-40B4-BE49-F238E27FC236}">
                <a16:creationId xmlns:a16="http://schemas.microsoft.com/office/drawing/2014/main" id="{B5D99C70-330E-6CCD-EB2D-9447390F9570}"/>
              </a:ext>
            </a:extLst>
          </p:cNvPr>
          <p:cNvGrpSpPr/>
          <p:nvPr/>
        </p:nvGrpSpPr>
        <p:grpSpPr>
          <a:xfrm>
            <a:off x="2658128" y="6004679"/>
            <a:ext cx="8610600" cy="912207"/>
            <a:chOff x="0" y="0"/>
            <a:chExt cx="2631584" cy="406400"/>
          </a:xfrm>
        </p:grpSpPr>
        <p:sp>
          <p:nvSpPr>
            <p:cNvPr id="44" name="Freeform 31">
              <a:extLst>
                <a:ext uri="{FF2B5EF4-FFF2-40B4-BE49-F238E27FC236}">
                  <a16:creationId xmlns:a16="http://schemas.microsoft.com/office/drawing/2014/main" id="{AA7DDB7A-9479-E9B9-A402-FBFE3AE83949}"/>
                </a:ext>
              </a:extLst>
            </p:cNvPr>
            <p:cNvSpPr/>
            <p:nvPr/>
          </p:nvSpPr>
          <p:spPr>
            <a:xfrm>
              <a:off x="0" y="0"/>
              <a:ext cx="2631584" cy="406400"/>
            </a:xfrm>
            <a:custGeom>
              <a:avLst/>
              <a:gdLst/>
              <a:ahLst/>
              <a:cxnLst/>
              <a:rect l="l" t="t" r="r" b="b"/>
              <a:pathLst>
                <a:path w="2631584" h="406400">
                  <a:moveTo>
                    <a:pt x="2428384" y="0"/>
                  </a:moveTo>
                  <a:cubicBezTo>
                    <a:pt x="2540608" y="0"/>
                    <a:pt x="2631584" y="90976"/>
                    <a:pt x="2631584" y="203200"/>
                  </a:cubicBezTo>
                  <a:cubicBezTo>
                    <a:pt x="2631584" y="315424"/>
                    <a:pt x="2540608" y="406400"/>
                    <a:pt x="2428384" y="406400"/>
                  </a:cubicBezTo>
                  <a:lnTo>
                    <a:pt x="203200" y="406400"/>
                  </a:lnTo>
                  <a:cubicBezTo>
                    <a:pt x="90976" y="406400"/>
                    <a:pt x="0" y="315424"/>
                    <a:pt x="0" y="203200"/>
                  </a:cubicBezTo>
                  <a:cubicBezTo>
                    <a:pt x="0" y="90976"/>
                    <a:pt x="90976" y="0"/>
                    <a:pt x="203200" y="0"/>
                  </a:cubicBezTo>
                  <a:close/>
                </a:path>
              </a:pathLst>
            </a:custGeom>
            <a:solidFill>
              <a:schemeClr val="accent1">
                <a:lumMod val="40000"/>
                <a:lumOff val="60000"/>
              </a:schemeClr>
            </a:solidFill>
            <a:ln w="104775" cap="sq">
              <a:solidFill>
                <a:srgbClr val="3B599B"/>
              </a:solidFill>
              <a:prstDash val="solid"/>
              <a:miter/>
            </a:ln>
          </p:spPr>
          <p:txBody>
            <a:bodyPr/>
            <a:lstStyle/>
            <a:p>
              <a:endParaRPr lang="en-US">
                <a:latin typeface="Trebuchet MS" panose="020B0703020202090204" pitchFamily="34" charset="0"/>
              </a:endParaRPr>
            </a:p>
          </p:txBody>
        </p:sp>
        <p:sp>
          <p:nvSpPr>
            <p:cNvPr id="45" name="TextBox 32">
              <a:extLst>
                <a:ext uri="{FF2B5EF4-FFF2-40B4-BE49-F238E27FC236}">
                  <a16:creationId xmlns:a16="http://schemas.microsoft.com/office/drawing/2014/main" id="{7131595A-DFD5-3B9A-FACF-451CAFB709DB}"/>
                </a:ext>
              </a:extLst>
            </p:cNvPr>
            <p:cNvSpPr txBox="1"/>
            <p:nvPr/>
          </p:nvSpPr>
          <p:spPr>
            <a:xfrm>
              <a:off x="0" y="-38100"/>
              <a:ext cx="2631584" cy="444500"/>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grpSp>
        <p:nvGrpSpPr>
          <p:cNvPr id="46" name="Group 30">
            <a:extLst>
              <a:ext uri="{FF2B5EF4-FFF2-40B4-BE49-F238E27FC236}">
                <a16:creationId xmlns:a16="http://schemas.microsoft.com/office/drawing/2014/main" id="{8F4681C3-C43C-17A2-D527-2EEB1296B6F0}"/>
              </a:ext>
            </a:extLst>
          </p:cNvPr>
          <p:cNvGrpSpPr/>
          <p:nvPr/>
        </p:nvGrpSpPr>
        <p:grpSpPr>
          <a:xfrm>
            <a:off x="4343400" y="7430505"/>
            <a:ext cx="8610600" cy="912207"/>
            <a:chOff x="0" y="0"/>
            <a:chExt cx="2631584" cy="406400"/>
          </a:xfrm>
        </p:grpSpPr>
        <p:sp>
          <p:nvSpPr>
            <p:cNvPr id="47" name="Freeform 31">
              <a:extLst>
                <a:ext uri="{FF2B5EF4-FFF2-40B4-BE49-F238E27FC236}">
                  <a16:creationId xmlns:a16="http://schemas.microsoft.com/office/drawing/2014/main" id="{5EE9E1D3-A44F-B12C-5B0F-376F33795428}"/>
                </a:ext>
              </a:extLst>
            </p:cNvPr>
            <p:cNvSpPr/>
            <p:nvPr/>
          </p:nvSpPr>
          <p:spPr>
            <a:xfrm>
              <a:off x="0" y="0"/>
              <a:ext cx="2631584" cy="406400"/>
            </a:xfrm>
            <a:custGeom>
              <a:avLst/>
              <a:gdLst/>
              <a:ahLst/>
              <a:cxnLst/>
              <a:rect l="l" t="t" r="r" b="b"/>
              <a:pathLst>
                <a:path w="2631584" h="406400">
                  <a:moveTo>
                    <a:pt x="2428384" y="0"/>
                  </a:moveTo>
                  <a:cubicBezTo>
                    <a:pt x="2540608" y="0"/>
                    <a:pt x="2631584" y="90976"/>
                    <a:pt x="2631584" y="203200"/>
                  </a:cubicBezTo>
                  <a:cubicBezTo>
                    <a:pt x="2631584" y="315424"/>
                    <a:pt x="2540608" y="406400"/>
                    <a:pt x="2428384" y="406400"/>
                  </a:cubicBezTo>
                  <a:lnTo>
                    <a:pt x="203200" y="406400"/>
                  </a:lnTo>
                  <a:cubicBezTo>
                    <a:pt x="90976" y="406400"/>
                    <a:pt x="0" y="315424"/>
                    <a:pt x="0" y="203200"/>
                  </a:cubicBezTo>
                  <a:cubicBezTo>
                    <a:pt x="0" y="90976"/>
                    <a:pt x="90976" y="0"/>
                    <a:pt x="203200" y="0"/>
                  </a:cubicBezTo>
                  <a:close/>
                </a:path>
              </a:pathLst>
            </a:custGeom>
            <a:solidFill>
              <a:schemeClr val="accent1">
                <a:lumMod val="40000"/>
                <a:lumOff val="60000"/>
              </a:schemeClr>
            </a:solidFill>
            <a:ln w="104775" cap="sq">
              <a:solidFill>
                <a:srgbClr val="3B599B"/>
              </a:solidFill>
              <a:prstDash val="solid"/>
              <a:miter/>
            </a:ln>
          </p:spPr>
          <p:txBody>
            <a:bodyPr/>
            <a:lstStyle/>
            <a:p>
              <a:endParaRPr lang="en-US">
                <a:latin typeface="Trebuchet MS" panose="020B0703020202090204" pitchFamily="34" charset="0"/>
              </a:endParaRPr>
            </a:p>
          </p:txBody>
        </p:sp>
        <p:sp>
          <p:nvSpPr>
            <p:cNvPr id="48" name="TextBox 32">
              <a:extLst>
                <a:ext uri="{FF2B5EF4-FFF2-40B4-BE49-F238E27FC236}">
                  <a16:creationId xmlns:a16="http://schemas.microsoft.com/office/drawing/2014/main" id="{D19EAB76-2B4E-7380-DF4F-20021200E132}"/>
                </a:ext>
              </a:extLst>
            </p:cNvPr>
            <p:cNvSpPr txBox="1"/>
            <p:nvPr/>
          </p:nvSpPr>
          <p:spPr>
            <a:xfrm>
              <a:off x="0" y="-38100"/>
              <a:ext cx="2631584" cy="444500"/>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sp>
        <p:nvSpPr>
          <p:cNvPr id="49" name="TextBox 38">
            <a:extLst>
              <a:ext uri="{FF2B5EF4-FFF2-40B4-BE49-F238E27FC236}">
                <a16:creationId xmlns:a16="http://schemas.microsoft.com/office/drawing/2014/main" id="{6A25C5FA-AA78-FA3F-A7E5-46B5B58D585D}"/>
              </a:ext>
            </a:extLst>
          </p:cNvPr>
          <p:cNvSpPr txBox="1"/>
          <p:nvPr/>
        </p:nvSpPr>
        <p:spPr>
          <a:xfrm>
            <a:off x="1866900" y="4498089"/>
            <a:ext cx="7391400" cy="676595"/>
          </a:xfrm>
          <a:prstGeom prst="rect">
            <a:avLst/>
          </a:prstGeom>
        </p:spPr>
        <p:txBody>
          <a:bodyPr wrap="square" lIns="0" tIns="0" rIns="0" bIns="0" rtlCol="0" anchor="ctr" anchorCtr="0">
            <a:spAutoFit/>
          </a:bodyPr>
          <a:lstStyle/>
          <a:p>
            <a:pPr algn="ctr">
              <a:lnSpc>
                <a:spcPts val="6299"/>
              </a:lnSpc>
              <a:spcBef>
                <a:spcPct val="0"/>
              </a:spcBef>
            </a:pPr>
            <a:r>
              <a:rPr lang="ro-RO" sz="2400" dirty="0">
                <a:solidFill>
                  <a:schemeClr val="accent1">
                    <a:lumMod val="75000"/>
                  </a:schemeClr>
                </a:solidFill>
                <a:latin typeface="Trebuchet MS" panose="020B0703020202090204" pitchFamily="34" charset="0"/>
                <a:ea typeface="Montserrat Bold"/>
                <a:cs typeface="Montserrat Bold"/>
                <a:sym typeface="Montserrat Bold"/>
              </a:rPr>
              <a:t>Noi sesiuni de formare în toate regiunile țării </a:t>
            </a:r>
            <a:endParaRPr lang="en-US" sz="2400" dirty="0">
              <a:solidFill>
                <a:schemeClr val="accent1">
                  <a:lumMod val="75000"/>
                </a:schemeClr>
              </a:solidFill>
              <a:latin typeface="Trebuchet MS" panose="020B0703020202090204" pitchFamily="34" charset="0"/>
              <a:ea typeface="Montserrat Bold"/>
              <a:cs typeface="Montserrat Bold"/>
              <a:sym typeface="Montserrat Bold"/>
            </a:endParaRPr>
          </a:p>
        </p:txBody>
      </p:sp>
      <p:sp>
        <p:nvSpPr>
          <p:cNvPr id="50" name="TextBox 38">
            <a:extLst>
              <a:ext uri="{FF2B5EF4-FFF2-40B4-BE49-F238E27FC236}">
                <a16:creationId xmlns:a16="http://schemas.microsoft.com/office/drawing/2014/main" id="{10448B24-890B-3142-6F24-1B6E662B7979}"/>
              </a:ext>
            </a:extLst>
          </p:cNvPr>
          <p:cNvSpPr txBox="1"/>
          <p:nvPr/>
        </p:nvSpPr>
        <p:spPr>
          <a:xfrm>
            <a:off x="3124200" y="5951595"/>
            <a:ext cx="7391400" cy="676595"/>
          </a:xfrm>
          <a:prstGeom prst="rect">
            <a:avLst/>
          </a:prstGeom>
        </p:spPr>
        <p:txBody>
          <a:bodyPr wrap="square" lIns="0" tIns="0" rIns="0" bIns="0" rtlCol="0" anchor="ctr" anchorCtr="0">
            <a:spAutoFit/>
          </a:bodyPr>
          <a:lstStyle/>
          <a:p>
            <a:pPr algn="ctr">
              <a:lnSpc>
                <a:spcPts val="6299"/>
              </a:lnSpc>
              <a:spcBef>
                <a:spcPct val="0"/>
              </a:spcBef>
            </a:pPr>
            <a:r>
              <a:rPr lang="ro-RO" sz="2400" dirty="0">
                <a:solidFill>
                  <a:schemeClr val="accent1">
                    <a:lumMod val="75000"/>
                  </a:schemeClr>
                </a:solidFill>
                <a:latin typeface="Trebuchet MS" panose="020B0703020202090204" pitchFamily="34" charset="0"/>
                <a:ea typeface="Montserrat Bold"/>
                <a:cs typeface="Montserrat Bold"/>
                <a:sym typeface="Montserrat Bold"/>
              </a:rPr>
              <a:t>Lansarea tuturor programelor specializate de formare</a:t>
            </a:r>
            <a:endParaRPr lang="en-US" sz="2400" dirty="0">
              <a:solidFill>
                <a:schemeClr val="accent1">
                  <a:lumMod val="75000"/>
                </a:schemeClr>
              </a:solidFill>
              <a:latin typeface="Trebuchet MS" panose="020B0703020202090204" pitchFamily="34" charset="0"/>
              <a:ea typeface="Montserrat Bold"/>
              <a:cs typeface="Montserrat Bold"/>
              <a:sym typeface="Montserrat Bold"/>
            </a:endParaRPr>
          </a:p>
        </p:txBody>
      </p:sp>
      <p:sp>
        <p:nvSpPr>
          <p:cNvPr id="51" name="TextBox 38">
            <a:extLst>
              <a:ext uri="{FF2B5EF4-FFF2-40B4-BE49-F238E27FC236}">
                <a16:creationId xmlns:a16="http://schemas.microsoft.com/office/drawing/2014/main" id="{3D9CD784-2EB1-D18C-F341-AB7C2D3499B7}"/>
              </a:ext>
            </a:extLst>
          </p:cNvPr>
          <p:cNvSpPr txBox="1"/>
          <p:nvPr/>
        </p:nvSpPr>
        <p:spPr>
          <a:xfrm>
            <a:off x="4622982" y="7403723"/>
            <a:ext cx="8051436" cy="676595"/>
          </a:xfrm>
          <a:prstGeom prst="rect">
            <a:avLst/>
          </a:prstGeom>
        </p:spPr>
        <p:txBody>
          <a:bodyPr wrap="square" lIns="0" tIns="0" rIns="0" bIns="0" rtlCol="0" anchor="ctr" anchorCtr="0">
            <a:spAutoFit/>
          </a:bodyPr>
          <a:lstStyle/>
          <a:p>
            <a:pPr algn="ctr">
              <a:lnSpc>
                <a:spcPts val="6299"/>
              </a:lnSpc>
              <a:spcBef>
                <a:spcPct val="0"/>
              </a:spcBef>
            </a:pPr>
            <a:r>
              <a:rPr lang="ro-RO" sz="2400" dirty="0">
                <a:solidFill>
                  <a:schemeClr val="accent1">
                    <a:lumMod val="75000"/>
                  </a:schemeClr>
                </a:solidFill>
                <a:latin typeface="Trebuchet MS" panose="020B0703020202090204" pitchFamily="34" charset="0"/>
                <a:ea typeface="Montserrat Bold"/>
                <a:cs typeface="Montserrat Bold"/>
                <a:sym typeface="Montserrat Bold"/>
              </a:rPr>
              <a:t>Cadrul de competențe digitale pentru funcționarii publici</a:t>
            </a:r>
            <a:endParaRPr lang="en-US" sz="2400" dirty="0">
              <a:solidFill>
                <a:schemeClr val="accent1">
                  <a:lumMod val="75000"/>
                </a:schemeClr>
              </a:solidFill>
              <a:latin typeface="Trebuchet MS" panose="020B0703020202090204" pitchFamily="34" charset="0"/>
              <a:ea typeface="Montserrat Bold"/>
              <a:cs typeface="Montserrat Bold"/>
              <a:sym typeface="Montserrat Bold"/>
            </a:endParaRPr>
          </a:p>
        </p:txBody>
      </p:sp>
      <p:pic>
        <p:nvPicPr>
          <p:cNvPr id="3" name="Picture 2">
            <a:extLst>
              <a:ext uri="{FF2B5EF4-FFF2-40B4-BE49-F238E27FC236}">
                <a16:creationId xmlns:a16="http://schemas.microsoft.com/office/drawing/2014/main" id="{5637B859-211F-CA11-86AC-A49C3D18965C}"/>
              </a:ext>
            </a:extLst>
          </p:cNvPr>
          <p:cNvPicPr>
            <a:picLocks noChangeAspect="1"/>
          </p:cNvPicPr>
          <p:nvPr/>
        </p:nvPicPr>
        <p:blipFill>
          <a:blip r:embed="rId2"/>
          <a:srcRect l="62186" t="17407" r="24583" b="27778"/>
          <a:stretch/>
        </p:blipFill>
        <p:spPr>
          <a:xfrm>
            <a:off x="13876043" y="2901608"/>
            <a:ext cx="3886200" cy="4528129"/>
          </a:xfrm>
          <a:prstGeom prst="rect">
            <a:avLst/>
          </a:prstGeom>
        </p:spPr>
      </p:pic>
      <p:sp>
        <p:nvSpPr>
          <p:cNvPr id="4" name="TextBox 3">
            <a:extLst>
              <a:ext uri="{FF2B5EF4-FFF2-40B4-BE49-F238E27FC236}">
                <a16:creationId xmlns:a16="http://schemas.microsoft.com/office/drawing/2014/main" id="{5C2EBE68-6D90-89DD-3B15-7ECAFCC4031A}"/>
              </a:ext>
            </a:extLst>
          </p:cNvPr>
          <p:cNvSpPr txBox="1"/>
          <p:nvPr/>
        </p:nvSpPr>
        <p:spPr>
          <a:xfrm>
            <a:off x="13876043" y="7634826"/>
            <a:ext cx="3886200" cy="707886"/>
          </a:xfrm>
          <a:prstGeom prst="rect">
            <a:avLst/>
          </a:prstGeom>
          <a:solidFill>
            <a:schemeClr val="accent5">
              <a:lumMod val="60000"/>
              <a:lumOff val="40000"/>
            </a:schemeClr>
          </a:solidFill>
        </p:spPr>
        <p:txBody>
          <a:bodyPr wrap="square" rtlCol="0">
            <a:spAutoFit/>
          </a:bodyPr>
          <a:lstStyle/>
          <a:p>
            <a:pPr algn="ctr"/>
            <a:r>
              <a:rPr lang="ro-RO" sz="2000" b="1" dirty="0">
                <a:solidFill>
                  <a:srgbClr val="FF0000"/>
                </a:solidFill>
              </a:rPr>
              <a:t>ÎN FORMAT FIZIC! </a:t>
            </a:r>
          </a:p>
          <a:p>
            <a:pPr algn="ctr"/>
            <a:r>
              <a:rPr lang="ro-RO" sz="2000" b="1" dirty="0">
                <a:solidFill>
                  <a:srgbClr val="FF0000"/>
                </a:solidFill>
              </a:rPr>
              <a:t>CENTRE MOBILE!</a:t>
            </a:r>
            <a:endParaRPr lang="en-US" sz="2000" b="1" dirty="0">
              <a:solidFill>
                <a:srgbClr val="FF0000"/>
              </a:solidFill>
            </a:endParaRPr>
          </a:p>
        </p:txBody>
      </p:sp>
      <p:cxnSp>
        <p:nvCxnSpPr>
          <p:cNvPr id="6" name="Straight Arrow Connector 5">
            <a:extLst>
              <a:ext uri="{FF2B5EF4-FFF2-40B4-BE49-F238E27FC236}">
                <a16:creationId xmlns:a16="http://schemas.microsoft.com/office/drawing/2014/main" id="{023C4187-13AF-1714-22C4-219416BB2485}"/>
              </a:ext>
            </a:extLst>
          </p:cNvPr>
          <p:cNvCxnSpPr>
            <a:cxnSpLocks/>
          </p:cNvCxnSpPr>
          <p:nvPr/>
        </p:nvCxnSpPr>
        <p:spPr>
          <a:xfrm>
            <a:off x="10134600" y="4949437"/>
            <a:ext cx="3619500" cy="7098"/>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 name="Thought Bubble: Cloud 1">
            <a:extLst>
              <a:ext uri="{FF2B5EF4-FFF2-40B4-BE49-F238E27FC236}">
                <a16:creationId xmlns:a16="http://schemas.microsoft.com/office/drawing/2014/main" id="{C484158D-256C-0A7C-09D4-8ED091C71D69}"/>
              </a:ext>
            </a:extLst>
          </p:cNvPr>
          <p:cNvSpPr/>
          <p:nvPr/>
        </p:nvSpPr>
        <p:spPr>
          <a:xfrm>
            <a:off x="11430000" y="5174684"/>
            <a:ext cx="2057400" cy="1449129"/>
          </a:xfrm>
          <a:prstGeom prst="cloudCallout">
            <a:avLst>
              <a:gd name="adj1" fmla="val -88962"/>
              <a:gd name="adj2" fmla="val 53185"/>
            </a:avLst>
          </a:prstGeom>
          <a:solidFill>
            <a:schemeClr val="bg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o-RO" sz="2000" dirty="0">
                <a:solidFill>
                  <a:srgbClr val="FF0000"/>
                </a:solidFill>
              </a:rPr>
              <a:t>Primele au început!</a:t>
            </a:r>
            <a:endParaRPr lang="en-US" sz="2000" dirty="0">
              <a:solidFill>
                <a:srgbClr val="FF0000"/>
              </a:solidFill>
            </a:endParaRPr>
          </a:p>
        </p:txBody>
      </p:sp>
      <p:sp>
        <p:nvSpPr>
          <p:cNvPr id="7" name="Thought Bubble: Cloud 6">
            <a:extLst>
              <a:ext uri="{FF2B5EF4-FFF2-40B4-BE49-F238E27FC236}">
                <a16:creationId xmlns:a16="http://schemas.microsoft.com/office/drawing/2014/main" id="{348C1797-B579-6D75-ADF7-DB54CBC1F1A4}"/>
              </a:ext>
            </a:extLst>
          </p:cNvPr>
          <p:cNvSpPr/>
          <p:nvPr/>
        </p:nvSpPr>
        <p:spPr>
          <a:xfrm>
            <a:off x="10477500" y="2930619"/>
            <a:ext cx="2324100" cy="1374965"/>
          </a:xfrm>
          <a:prstGeom prst="cloudCallout">
            <a:avLst>
              <a:gd name="adj1" fmla="val -131543"/>
              <a:gd name="adj2" fmla="val 111404"/>
            </a:avLst>
          </a:prstGeom>
          <a:solidFill>
            <a:schemeClr val="bg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o-RO" sz="2000" dirty="0">
                <a:solidFill>
                  <a:srgbClr val="FF0000"/>
                </a:solidFill>
              </a:rPr>
              <a:t>În limita locurilor disponibile!</a:t>
            </a:r>
            <a:endParaRPr lang="en-US" sz="2000" dirty="0">
              <a:solidFill>
                <a:srgbClr val="FF000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8"/>
          <p:cNvSpPr txBox="1"/>
          <p:nvPr/>
        </p:nvSpPr>
        <p:spPr>
          <a:xfrm>
            <a:off x="11983429" y="2085429"/>
            <a:ext cx="5301739" cy="5607608"/>
          </a:xfrm>
          <a:prstGeom prst="rect">
            <a:avLst/>
          </a:prstGeom>
        </p:spPr>
        <p:txBody>
          <a:bodyPr lIns="50800" tIns="50800" rIns="50800" bIns="50800" rtlCol="0" anchor="ctr"/>
          <a:lstStyle/>
          <a:p>
            <a:pPr algn="ctr">
              <a:lnSpc>
                <a:spcPts val="3359"/>
              </a:lnSpc>
            </a:pPr>
            <a:endParaRPr/>
          </a:p>
        </p:txBody>
      </p:sp>
      <p:grpSp>
        <p:nvGrpSpPr>
          <p:cNvPr id="11" name="Group 11"/>
          <p:cNvGrpSpPr/>
          <p:nvPr/>
        </p:nvGrpSpPr>
        <p:grpSpPr>
          <a:xfrm>
            <a:off x="-1065225" y="2247900"/>
            <a:ext cx="7646706" cy="1214813"/>
            <a:chOff x="0" y="0"/>
            <a:chExt cx="2558107" cy="406400"/>
          </a:xfrm>
        </p:grpSpPr>
        <p:sp>
          <p:nvSpPr>
            <p:cNvPr id="12" name="Freeform 12"/>
            <p:cNvSpPr/>
            <p:nvPr/>
          </p:nvSpPr>
          <p:spPr>
            <a:xfrm>
              <a:off x="0" y="0"/>
              <a:ext cx="2558107" cy="406400"/>
            </a:xfrm>
            <a:custGeom>
              <a:avLst/>
              <a:gdLst/>
              <a:ahLst/>
              <a:cxnLst/>
              <a:rect l="l" t="t" r="r" b="b"/>
              <a:pathLst>
                <a:path w="2558107" h="406400">
                  <a:moveTo>
                    <a:pt x="2354907" y="0"/>
                  </a:moveTo>
                  <a:cubicBezTo>
                    <a:pt x="2467131" y="0"/>
                    <a:pt x="2558107" y="90976"/>
                    <a:pt x="2558107" y="203200"/>
                  </a:cubicBezTo>
                  <a:cubicBezTo>
                    <a:pt x="2558107" y="315424"/>
                    <a:pt x="2467131" y="406400"/>
                    <a:pt x="2354907" y="406400"/>
                  </a:cubicBezTo>
                  <a:lnTo>
                    <a:pt x="203200" y="406400"/>
                  </a:lnTo>
                  <a:cubicBezTo>
                    <a:pt x="90976" y="406400"/>
                    <a:pt x="0" y="315424"/>
                    <a:pt x="0" y="203200"/>
                  </a:cubicBezTo>
                  <a:cubicBezTo>
                    <a:pt x="0" y="90976"/>
                    <a:pt x="90976" y="0"/>
                    <a:pt x="203200" y="0"/>
                  </a:cubicBezTo>
                  <a:close/>
                </a:path>
              </a:pathLst>
            </a:custGeom>
            <a:solidFill>
              <a:srgbClr val="293E6B"/>
            </a:solidFill>
            <a:ln w="104775" cap="sq">
              <a:solidFill>
                <a:srgbClr val="3B599B"/>
              </a:solidFill>
              <a:prstDash val="solid"/>
              <a:miter/>
            </a:ln>
          </p:spPr>
          <p:txBody>
            <a:bodyPr/>
            <a:lstStyle/>
            <a:p>
              <a:endParaRPr lang="en-US"/>
            </a:p>
          </p:txBody>
        </p:sp>
        <p:sp>
          <p:nvSpPr>
            <p:cNvPr id="13" name="TextBox 13"/>
            <p:cNvSpPr txBox="1"/>
            <p:nvPr/>
          </p:nvSpPr>
          <p:spPr>
            <a:xfrm>
              <a:off x="0" y="-38100"/>
              <a:ext cx="2558107" cy="444500"/>
            </a:xfrm>
            <a:prstGeom prst="rect">
              <a:avLst/>
            </a:prstGeom>
          </p:spPr>
          <p:txBody>
            <a:bodyPr lIns="50800" tIns="50800" rIns="50800" bIns="50800" rtlCol="0" anchor="ctr"/>
            <a:lstStyle/>
            <a:p>
              <a:pPr algn="ctr">
                <a:lnSpc>
                  <a:spcPts val="3359"/>
                </a:lnSpc>
              </a:pPr>
              <a:endParaRPr/>
            </a:p>
          </p:txBody>
        </p:sp>
      </p:grpSp>
      <p:sp>
        <p:nvSpPr>
          <p:cNvPr id="14" name="TextBox 14"/>
          <p:cNvSpPr txBox="1"/>
          <p:nvPr/>
        </p:nvSpPr>
        <p:spPr>
          <a:xfrm>
            <a:off x="1028700" y="2436206"/>
            <a:ext cx="5327016" cy="762000"/>
          </a:xfrm>
          <a:prstGeom prst="rect">
            <a:avLst/>
          </a:prstGeom>
        </p:spPr>
        <p:txBody>
          <a:bodyPr lIns="0" tIns="0" rIns="0" bIns="0" rtlCol="0" anchor="t">
            <a:spAutoFit/>
          </a:bodyPr>
          <a:lstStyle/>
          <a:p>
            <a:pPr algn="l">
              <a:lnSpc>
                <a:spcPts val="6299"/>
              </a:lnSpc>
            </a:pPr>
            <a:r>
              <a:rPr lang="ro-RO" sz="4500" b="1" dirty="0">
                <a:solidFill>
                  <a:srgbClr val="FFFFFF"/>
                </a:solidFill>
                <a:latin typeface="Trebuchet MS" panose="020B0703020202090204" pitchFamily="34" charset="0"/>
                <a:ea typeface="Montserrat Bold"/>
                <a:cs typeface="Montserrat Bold"/>
                <a:sym typeface="Montserrat Bold"/>
              </a:rPr>
              <a:t>OBIECTIV:</a:t>
            </a:r>
            <a:endParaRPr lang="en-US" sz="4500" b="1" dirty="0">
              <a:solidFill>
                <a:srgbClr val="FFFFFF"/>
              </a:solidFill>
              <a:latin typeface="Trebuchet MS" panose="020B0703020202090204" pitchFamily="34" charset="0"/>
              <a:ea typeface="Montserrat Bold"/>
              <a:cs typeface="Montserrat Bold"/>
              <a:sym typeface="Montserrat Bold"/>
            </a:endParaRPr>
          </a:p>
        </p:txBody>
      </p:sp>
      <p:sp>
        <p:nvSpPr>
          <p:cNvPr id="17" name="TextBox 17"/>
          <p:cNvSpPr txBox="1"/>
          <p:nvPr/>
        </p:nvSpPr>
        <p:spPr>
          <a:xfrm>
            <a:off x="6989523" y="2137475"/>
            <a:ext cx="10688877" cy="2954655"/>
          </a:xfrm>
          <a:prstGeom prst="rect">
            <a:avLst/>
          </a:prstGeom>
        </p:spPr>
        <p:txBody>
          <a:bodyPr wrap="square" lIns="0" tIns="0" rIns="0" bIns="0" rtlCol="0" anchor="t">
            <a:spAutoFit/>
          </a:bodyPr>
          <a:lstStyle/>
          <a:p>
            <a:pPr algn="just"/>
            <a:r>
              <a:rPr lang="en-US" sz="3200" dirty="0" err="1">
                <a:latin typeface="Trebuchet MS" panose="020B0603020202020204" pitchFamily="34" charset="0"/>
              </a:rPr>
              <a:t>Proiectul</a:t>
            </a:r>
            <a:r>
              <a:rPr lang="en-US" sz="3200" dirty="0">
                <a:latin typeface="Trebuchet MS" panose="020B0603020202020204" pitchFamily="34" charset="0"/>
              </a:rPr>
              <a:t> </a:t>
            </a:r>
            <a:r>
              <a:rPr lang="en-US" sz="3200" dirty="0" err="1">
                <a:latin typeface="Trebuchet MS" panose="020B0603020202020204" pitchFamily="34" charset="0"/>
              </a:rPr>
              <a:t>nostru</a:t>
            </a:r>
            <a:r>
              <a:rPr lang="en-US" sz="3200" dirty="0">
                <a:latin typeface="Trebuchet MS" panose="020B0603020202020204" pitchFamily="34" charset="0"/>
              </a:rPr>
              <a:t> </a:t>
            </a:r>
            <a:r>
              <a:rPr lang="en-US" sz="3200" dirty="0" err="1">
                <a:latin typeface="Trebuchet MS" panose="020B0603020202020204" pitchFamily="34" charset="0"/>
              </a:rPr>
              <a:t>este</a:t>
            </a:r>
            <a:r>
              <a:rPr lang="en-US" sz="3200" dirty="0">
                <a:latin typeface="Trebuchet MS" panose="020B0603020202020204" pitchFamily="34" charset="0"/>
              </a:rPr>
              <a:t> </a:t>
            </a:r>
            <a:r>
              <a:rPr lang="en-US" sz="3200" dirty="0" err="1">
                <a:latin typeface="Trebuchet MS" panose="020B0603020202020204" pitchFamily="34" charset="0"/>
              </a:rPr>
              <a:t>parte</a:t>
            </a:r>
            <a:r>
              <a:rPr lang="en-US" sz="3200" dirty="0">
                <a:latin typeface="Trebuchet MS" panose="020B0603020202020204" pitchFamily="34" charset="0"/>
              </a:rPr>
              <a:t> din </a:t>
            </a:r>
            <a:r>
              <a:rPr lang="ro-RO" sz="3200" dirty="0">
                <a:latin typeface="Trebuchet MS" panose="020B0603020202020204" pitchFamily="34" charset="0"/>
              </a:rPr>
              <a:t>Investiția 16 PNNR:  </a:t>
            </a:r>
            <a:r>
              <a:rPr lang="en-US" sz="3200" b="1" dirty="0">
                <a:latin typeface="Trebuchet MS" panose="020B0603020202020204" pitchFamily="34" charset="0"/>
              </a:rPr>
              <a:t> </a:t>
            </a:r>
            <a:r>
              <a:rPr lang="ro-RO" sz="3200" b="1" dirty="0">
                <a:latin typeface="Trebuchet MS" panose="020B0603020202020204" pitchFamily="34" charset="0"/>
              </a:rPr>
              <a:t>formare </a:t>
            </a:r>
            <a:r>
              <a:rPr lang="en-US" sz="3200" b="1" dirty="0" err="1">
                <a:latin typeface="Trebuchet MS" panose="020B0603020202020204" pitchFamily="34" charset="0"/>
              </a:rPr>
              <a:t>competențe</a:t>
            </a:r>
            <a:r>
              <a:rPr lang="en-US" sz="3200" b="1" dirty="0">
                <a:latin typeface="Trebuchet MS" panose="020B0603020202020204" pitchFamily="34" charset="0"/>
              </a:rPr>
              <a:t> </a:t>
            </a:r>
            <a:r>
              <a:rPr lang="en-US" sz="3200" b="1" dirty="0" err="1">
                <a:latin typeface="Trebuchet MS" panose="020B0603020202020204" pitchFamily="34" charset="0"/>
              </a:rPr>
              <a:t>digitale</a:t>
            </a:r>
            <a:r>
              <a:rPr lang="en-US" sz="3200" b="1" dirty="0">
                <a:latin typeface="Trebuchet MS" panose="020B0603020202020204" pitchFamily="34" charset="0"/>
              </a:rPr>
              <a:t> </a:t>
            </a:r>
            <a:r>
              <a:rPr lang="en-US" sz="3200" b="1" dirty="0" err="1">
                <a:latin typeface="Trebuchet MS" panose="020B0603020202020204" pitchFamily="34" charset="0"/>
              </a:rPr>
              <a:t>avansate</a:t>
            </a:r>
            <a:r>
              <a:rPr lang="en-US" sz="3200" b="1" dirty="0">
                <a:latin typeface="Trebuchet MS" panose="020B0603020202020204" pitchFamily="34" charset="0"/>
              </a:rPr>
              <a:t> </a:t>
            </a:r>
            <a:r>
              <a:rPr lang="en-US" sz="3200" b="1" dirty="0" err="1">
                <a:latin typeface="Trebuchet MS" panose="020B0603020202020204" pitchFamily="34" charset="0"/>
              </a:rPr>
              <a:t>pentru</a:t>
            </a:r>
            <a:r>
              <a:rPr lang="en-US" sz="3200" b="1" dirty="0">
                <a:latin typeface="Trebuchet MS" panose="020B0603020202020204" pitchFamily="34" charset="0"/>
              </a:rPr>
              <a:t> </a:t>
            </a:r>
            <a:r>
              <a:rPr lang="en-US" sz="3200" b="1" dirty="0" err="1">
                <a:latin typeface="Trebuchet MS" panose="020B0603020202020204" pitchFamily="34" charset="0"/>
              </a:rPr>
              <a:t>funcționari</a:t>
            </a:r>
            <a:r>
              <a:rPr lang="ro-RO" sz="3200" b="1" dirty="0">
                <a:latin typeface="Trebuchet MS" panose="020B0603020202020204" pitchFamily="34" charset="0"/>
              </a:rPr>
              <a:t>i</a:t>
            </a:r>
            <a:r>
              <a:rPr lang="en-US" sz="3200" b="1" dirty="0">
                <a:latin typeface="Trebuchet MS" panose="020B0603020202020204" pitchFamily="34" charset="0"/>
              </a:rPr>
              <a:t> </a:t>
            </a:r>
            <a:r>
              <a:rPr lang="en-US" sz="3200" b="1" dirty="0" err="1">
                <a:latin typeface="Trebuchet MS" panose="020B0603020202020204" pitchFamily="34" charset="0"/>
              </a:rPr>
              <a:t>publici</a:t>
            </a:r>
            <a:r>
              <a:rPr lang="en-US" sz="3200" b="1" dirty="0">
                <a:latin typeface="Trebuchet MS" panose="020B0603020202020204" pitchFamily="34" charset="0"/>
              </a:rPr>
              <a:t>, cu </a:t>
            </a:r>
            <a:r>
              <a:rPr lang="en-US" sz="3200" b="1" dirty="0" err="1">
                <a:latin typeface="Trebuchet MS" panose="020B0603020202020204" pitchFamily="34" charset="0"/>
              </a:rPr>
              <a:t>scopul</a:t>
            </a:r>
            <a:r>
              <a:rPr lang="en-US" sz="3200" b="1" dirty="0">
                <a:latin typeface="Trebuchet MS" panose="020B0603020202020204" pitchFamily="34" charset="0"/>
              </a:rPr>
              <a:t> de a </a:t>
            </a:r>
            <a:r>
              <a:rPr lang="en-US" sz="3200" b="1" dirty="0" err="1">
                <a:latin typeface="Trebuchet MS" panose="020B0603020202020204" pitchFamily="34" charset="0"/>
              </a:rPr>
              <a:t>sprijini</a:t>
            </a:r>
            <a:r>
              <a:rPr lang="en-US" sz="3200" b="1" dirty="0">
                <a:latin typeface="Trebuchet MS" panose="020B0603020202020204" pitchFamily="34" charset="0"/>
              </a:rPr>
              <a:t> </a:t>
            </a:r>
            <a:r>
              <a:rPr lang="en-US" sz="3200" b="1" dirty="0" err="1">
                <a:latin typeface="Trebuchet MS" panose="020B0603020202020204" pitchFamily="34" charset="0"/>
              </a:rPr>
              <a:t>digitalizarea</a:t>
            </a:r>
            <a:r>
              <a:rPr lang="en-US" sz="3200" b="1" dirty="0">
                <a:latin typeface="Trebuchet MS" panose="020B0603020202020204" pitchFamily="34" charset="0"/>
              </a:rPr>
              <a:t> </a:t>
            </a:r>
            <a:r>
              <a:rPr lang="en-US" sz="3200" b="1" dirty="0" err="1">
                <a:latin typeface="Trebuchet MS" panose="020B0603020202020204" pitchFamily="34" charset="0"/>
              </a:rPr>
              <a:t>serviciilor</a:t>
            </a:r>
            <a:r>
              <a:rPr lang="en-US" sz="3200" b="1" dirty="0">
                <a:latin typeface="Trebuchet MS" panose="020B0603020202020204" pitchFamily="34" charset="0"/>
              </a:rPr>
              <a:t> </a:t>
            </a:r>
            <a:r>
              <a:rPr lang="en-US" sz="3200" b="1" dirty="0" err="1">
                <a:latin typeface="Trebuchet MS" panose="020B0603020202020204" pitchFamily="34" charset="0"/>
              </a:rPr>
              <a:t>publice</a:t>
            </a:r>
            <a:r>
              <a:rPr lang="ro-RO" sz="3200" b="1" dirty="0">
                <a:latin typeface="Trebuchet MS" panose="020B0603020202020204" pitchFamily="34" charset="0"/>
              </a:rPr>
              <a:t>,</a:t>
            </a:r>
            <a:r>
              <a:rPr lang="en-US" sz="3200" b="1" dirty="0">
                <a:latin typeface="Trebuchet MS" panose="020B0603020202020204" pitchFamily="34" charset="0"/>
              </a:rPr>
              <a:t> </a:t>
            </a:r>
            <a:r>
              <a:rPr lang="en-US" sz="3200" b="1" dirty="0" err="1">
                <a:latin typeface="Trebuchet MS" panose="020B0603020202020204" pitchFamily="34" charset="0"/>
              </a:rPr>
              <a:t>prin</a:t>
            </a:r>
            <a:r>
              <a:rPr lang="en-US" sz="3200" b="1" dirty="0">
                <a:latin typeface="Trebuchet MS" panose="020B0603020202020204" pitchFamily="34" charset="0"/>
              </a:rPr>
              <a:t> </a:t>
            </a:r>
            <a:r>
              <a:rPr lang="en-US" sz="3200" b="1" dirty="0" err="1">
                <a:latin typeface="Trebuchet MS" panose="020B0603020202020204" pitchFamily="34" charset="0"/>
              </a:rPr>
              <a:t>îmbunătățirea</a:t>
            </a:r>
            <a:r>
              <a:rPr lang="en-US" sz="3200" b="1" dirty="0">
                <a:latin typeface="Trebuchet MS" panose="020B0603020202020204" pitchFamily="34" charset="0"/>
              </a:rPr>
              <a:t> </a:t>
            </a:r>
            <a:r>
              <a:rPr lang="en-US" sz="3200" b="1" dirty="0" err="1">
                <a:latin typeface="Trebuchet MS" panose="020B0603020202020204" pitchFamily="34" charset="0"/>
              </a:rPr>
              <a:t>disponibilității</a:t>
            </a:r>
            <a:r>
              <a:rPr lang="en-US" sz="3200" b="1" dirty="0">
                <a:latin typeface="Trebuchet MS" panose="020B0603020202020204" pitchFamily="34" charset="0"/>
              </a:rPr>
              <a:t> </a:t>
            </a:r>
            <a:r>
              <a:rPr lang="en-US" sz="3200" b="1" dirty="0" err="1">
                <a:latin typeface="Trebuchet MS" panose="020B0603020202020204" pitchFamily="34" charset="0"/>
              </a:rPr>
              <a:t>forței</a:t>
            </a:r>
            <a:r>
              <a:rPr lang="en-US" sz="3200" b="1" dirty="0">
                <a:latin typeface="Trebuchet MS" panose="020B0603020202020204" pitchFamily="34" charset="0"/>
              </a:rPr>
              <a:t> de </a:t>
            </a:r>
            <a:r>
              <a:rPr lang="en-US" sz="3200" b="1" dirty="0" err="1">
                <a:latin typeface="Trebuchet MS" panose="020B0603020202020204" pitchFamily="34" charset="0"/>
              </a:rPr>
              <a:t>muncă</a:t>
            </a:r>
            <a:r>
              <a:rPr lang="en-US" sz="3200" b="1" dirty="0">
                <a:latin typeface="Trebuchet MS" panose="020B0603020202020204" pitchFamily="34" charset="0"/>
              </a:rPr>
              <a:t> </a:t>
            </a:r>
            <a:r>
              <a:rPr lang="en-US" sz="3200" b="1" dirty="0" err="1">
                <a:latin typeface="Trebuchet MS" panose="020B0603020202020204" pitchFamily="34" charset="0"/>
              </a:rPr>
              <a:t>calificate</a:t>
            </a:r>
            <a:r>
              <a:rPr lang="en-US" sz="3200" b="1" dirty="0">
                <a:latin typeface="Trebuchet MS" panose="020B0603020202020204" pitchFamily="34" charset="0"/>
              </a:rPr>
              <a:t> </a:t>
            </a:r>
            <a:r>
              <a:rPr lang="en-US" sz="3200" b="1" dirty="0" err="1">
                <a:latin typeface="Trebuchet MS" panose="020B0603020202020204" pitchFamily="34" charset="0"/>
              </a:rPr>
              <a:t>pentru</a:t>
            </a:r>
            <a:r>
              <a:rPr lang="en-US" sz="3200" b="1" dirty="0">
                <a:latin typeface="Trebuchet MS" panose="020B0603020202020204" pitchFamily="34" charset="0"/>
              </a:rPr>
              <a:t> </a:t>
            </a:r>
            <a:r>
              <a:rPr lang="en-US" sz="3200" b="1" dirty="0" err="1">
                <a:latin typeface="Trebuchet MS" panose="020B0603020202020204" pitchFamily="34" charset="0"/>
              </a:rPr>
              <a:t>operațiunile</a:t>
            </a:r>
            <a:r>
              <a:rPr lang="en-US" sz="3200" b="1" dirty="0">
                <a:latin typeface="Trebuchet MS" panose="020B0603020202020204" pitchFamily="34" charset="0"/>
              </a:rPr>
              <a:t> TIC interne. </a:t>
            </a:r>
            <a:endParaRPr lang="en-GB" sz="3200" b="1" dirty="0">
              <a:latin typeface="Trebuchet MS" panose="020B0603020202020204" pitchFamily="34" charset="0"/>
            </a:endParaRPr>
          </a:p>
        </p:txBody>
      </p:sp>
      <p:sp>
        <p:nvSpPr>
          <p:cNvPr id="2" name="TextBox 17">
            <a:extLst>
              <a:ext uri="{FF2B5EF4-FFF2-40B4-BE49-F238E27FC236}">
                <a16:creationId xmlns:a16="http://schemas.microsoft.com/office/drawing/2014/main" id="{EBF1E55A-F6E1-33CF-B9DA-81FE2143F94B}"/>
              </a:ext>
            </a:extLst>
          </p:cNvPr>
          <p:cNvSpPr txBox="1"/>
          <p:nvPr/>
        </p:nvSpPr>
        <p:spPr>
          <a:xfrm>
            <a:off x="1143000" y="5346960"/>
            <a:ext cx="14174048" cy="2954655"/>
          </a:xfrm>
          <a:prstGeom prst="rect">
            <a:avLst/>
          </a:prstGeom>
        </p:spPr>
        <p:txBody>
          <a:bodyPr wrap="square" lIns="0" tIns="0" rIns="0" bIns="0" rtlCol="0" anchor="t">
            <a:spAutoFit/>
          </a:bodyPr>
          <a:lstStyle/>
          <a:p>
            <a:pPr algn="just"/>
            <a:r>
              <a:rPr lang="en-GB" sz="3200" dirty="0" err="1">
                <a:latin typeface="Trebuchet MS" panose="020B0603020202020204" pitchFamily="34" charset="0"/>
              </a:rPr>
              <a:t>Ținta</a:t>
            </a:r>
            <a:r>
              <a:rPr lang="en-GB" sz="3200" dirty="0">
                <a:latin typeface="Trebuchet MS" panose="020B0603020202020204" pitchFamily="34" charset="0"/>
              </a:rPr>
              <a:t> 185 „</a:t>
            </a:r>
            <a:r>
              <a:rPr lang="en-GB" sz="3200" dirty="0" err="1">
                <a:latin typeface="Trebuchet MS" panose="020B0603020202020204" pitchFamily="34" charset="0"/>
              </a:rPr>
              <a:t>Funcționari</a:t>
            </a:r>
            <a:r>
              <a:rPr lang="en-GB" sz="3200" dirty="0">
                <a:latin typeface="Trebuchet MS" panose="020B0603020202020204" pitchFamily="34" charset="0"/>
              </a:rPr>
              <a:t> </a:t>
            </a:r>
            <a:r>
              <a:rPr lang="en-GB" sz="3200" dirty="0" err="1">
                <a:latin typeface="Trebuchet MS" panose="020B0603020202020204" pitchFamily="34" charset="0"/>
              </a:rPr>
              <a:t>publici</a:t>
            </a:r>
            <a:r>
              <a:rPr lang="en-GB" sz="3200" dirty="0">
                <a:latin typeface="Trebuchet MS" panose="020B0603020202020204" pitchFamily="34" charset="0"/>
              </a:rPr>
              <a:t> care au </a:t>
            </a:r>
            <a:r>
              <a:rPr lang="en-GB" sz="3200" dirty="0" err="1">
                <a:latin typeface="Trebuchet MS" panose="020B0603020202020204" pitchFamily="34" charset="0"/>
              </a:rPr>
              <a:t>absolvit</a:t>
            </a:r>
            <a:r>
              <a:rPr lang="en-GB" sz="3200" dirty="0">
                <a:latin typeface="Trebuchet MS" panose="020B0603020202020204" pitchFamily="34" charset="0"/>
              </a:rPr>
              <a:t> un curs de </a:t>
            </a:r>
            <a:r>
              <a:rPr lang="en-GB" sz="3200" dirty="0" err="1">
                <a:latin typeface="Trebuchet MS" panose="020B0603020202020204" pitchFamily="34" charset="0"/>
              </a:rPr>
              <a:t>formare</a:t>
            </a:r>
            <a:r>
              <a:rPr lang="en-GB" sz="3200" dirty="0">
                <a:latin typeface="Trebuchet MS" panose="020B0603020202020204" pitchFamily="34" charset="0"/>
              </a:rPr>
              <a:t> </a:t>
            </a:r>
            <a:r>
              <a:rPr lang="en-GB" sz="3200" dirty="0" err="1">
                <a:latin typeface="Trebuchet MS" panose="020B0603020202020204" pitchFamily="34" charset="0"/>
              </a:rPr>
              <a:t>digitală</a:t>
            </a:r>
            <a:r>
              <a:rPr lang="en-GB" sz="3200" dirty="0">
                <a:latin typeface="Trebuchet MS" panose="020B0603020202020204" pitchFamily="34" charset="0"/>
              </a:rPr>
              <a:t>": </a:t>
            </a:r>
            <a:r>
              <a:rPr lang="en-GB" sz="3200" dirty="0" err="1">
                <a:latin typeface="Trebuchet MS" panose="020B0603020202020204" pitchFamily="34" charset="0"/>
              </a:rPr>
              <a:t>până</a:t>
            </a:r>
            <a:r>
              <a:rPr lang="en-GB" sz="3200" dirty="0">
                <a:latin typeface="Trebuchet MS" panose="020B0603020202020204" pitchFamily="34" charset="0"/>
              </a:rPr>
              <a:t> la </a:t>
            </a:r>
            <a:r>
              <a:rPr lang="en-GB" sz="3200" dirty="0" err="1">
                <a:latin typeface="Trebuchet MS" panose="020B0603020202020204" pitchFamily="34" charset="0"/>
              </a:rPr>
              <a:t>jumătatea</a:t>
            </a:r>
            <a:r>
              <a:rPr lang="en-GB" sz="3200" dirty="0">
                <a:latin typeface="Trebuchet MS" panose="020B0603020202020204" pitchFamily="34" charset="0"/>
              </a:rPr>
              <a:t> </a:t>
            </a:r>
            <a:r>
              <a:rPr lang="en-GB" sz="3200" dirty="0" err="1">
                <a:latin typeface="Trebuchet MS" panose="020B0603020202020204" pitchFamily="34" charset="0"/>
              </a:rPr>
              <a:t>anului</a:t>
            </a:r>
            <a:r>
              <a:rPr lang="en-GB" sz="3200" dirty="0">
                <a:latin typeface="Trebuchet MS" panose="020B0603020202020204" pitchFamily="34" charset="0"/>
              </a:rPr>
              <a:t> 2026, </a:t>
            </a:r>
            <a:r>
              <a:rPr lang="en-GB" sz="3200" b="1" dirty="0">
                <a:solidFill>
                  <a:schemeClr val="accent1">
                    <a:lumMod val="75000"/>
                  </a:schemeClr>
                </a:solidFill>
                <a:latin typeface="Trebuchet MS" panose="020B0603020202020204" pitchFamily="34" charset="0"/>
              </a:rPr>
              <a:t>30.000 de </a:t>
            </a:r>
            <a:r>
              <a:rPr lang="en-GB" sz="3200" b="1" dirty="0" err="1">
                <a:solidFill>
                  <a:schemeClr val="accent1">
                    <a:lumMod val="75000"/>
                  </a:schemeClr>
                </a:solidFill>
                <a:latin typeface="Trebuchet MS" panose="020B0603020202020204" pitchFamily="34" charset="0"/>
              </a:rPr>
              <a:t>funcționari</a:t>
            </a:r>
            <a:r>
              <a:rPr lang="en-GB" sz="3200" b="1" dirty="0">
                <a:solidFill>
                  <a:schemeClr val="accent1">
                    <a:lumMod val="75000"/>
                  </a:schemeClr>
                </a:solidFill>
                <a:latin typeface="Trebuchet MS" panose="020B0603020202020204" pitchFamily="34" charset="0"/>
              </a:rPr>
              <a:t> </a:t>
            </a:r>
            <a:r>
              <a:rPr lang="en-GB" sz="3200" b="1" dirty="0" err="1">
                <a:solidFill>
                  <a:schemeClr val="accent1">
                    <a:lumMod val="75000"/>
                  </a:schemeClr>
                </a:solidFill>
                <a:latin typeface="Trebuchet MS" panose="020B0603020202020204" pitchFamily="34" charset="0"/>
              </a:rPr>
              <a:t>publici</a:t>
            </a:r>
            <a:r>
              <a:rPr lang="en-GB" sz="3200" b="1" dirty="0">
                <a:solidFill>
                  <a:schemeClr val="accent1">
                    <a:lumMod val="75000"/>
                  </a:schemeClr>
                </a:solidFill>
                <a:latin typeface="Trebuchet MS" panose="020B0603020202020204" pitchFamily="34" charset="0"/>
              </a:rPr>
              <a:t> </a:t>
            </a:r>
            <a:r>
              <a:rPr lang="en-GB" sz="3200" b="1" dirty="0" err="1">
                <a:solidFill>
                  <a:schemeClr val="accent1">
                    <a:lumMod val="75000"/>
                  </a:schemeClr>
                </a:solidFill>
                <a:latin typeface="Trebuchet MS" panose="020B0603020202020204" pitchFamily="34" charset="0"/>
              </a:rPr>
              <a:t>vor</a:t>
            </a:r>
            <a:r>
              <a:rPr lang="en-GB" sz="3200" b="1" dirty="0">
                <a:solidFill>
                  <a:schemeClr val="accent1">
                    <a:lumMod val="75000"/>
                  </a:schemeClr>
                </a:solidFill>
                <a:latin typeface="Trebuchet MS" panose="020B0603020202020204" pitchFamily="34" charset="0"/>
              </a:rPr>
              <a:t> fi </a:t>
            </a:r>
            <a:r>
              <a:rPr lang="en-GB" sz="3200" b="1" dirty="0" err="1">
                <a:solidFill>
                  <a:schemeClr val="accent1">
                    <a:lumMod val="75000"/>
                  </a:schemeClr>
                </a:solidFill>
                <a:latin typeface="Trebuchet MS" panose="020B0603020202020204" pitchFamily="34" charset="0"/>
              </a:rPr>
              <a:t>instruiți</a:t>
            </a:r>
            <a:r>
              <a:rPr lang="en-GB" sz="3200" b="1" dirty="0">
                <a:solidFill>
                  <a:schemeClr val="accent1">
                    <a:lumMod val="75000"/>
                  </a:schemeClr>
                </a:solidFill>
                <a:latin typeface="Trebuchet MS" panose="020B0603020202020204" pitchFamily="34" charset="0"/>
              </a:rPr>
              <a:t> </a:t>
            </a:r>
            <a:r>
              <a:rPr lang="en-GB" sz="3200" b="1" dirty="0" err="1">
                <a:solidFill>
                  <a:schemeClr val="accent1">
                    <a:lumMod val="75000"/>
                  </a:schemeClr>
                </a:solidFill>
                <a:latin typeface="Trebuchet MS" panose="020B0603020202020204" pitchFamily="34" charset="0"/>
              </a:rPr>
              <a:t>pentru</a:t>
            </a:r>
            <a:r>
              <a:rPr lang="en-GB" sz="3200" b="1" dirty="0">
                <a:solidFill>
                  <a:schemeClr val="accent1">
                    <a:lumMod val="75000"/>
                  </a:schemeClr>
                </a:solidFill>
                <a:latin typeface="Trebuchet MS" panose="020B0603020202020204" pitchFamily="34" charset="0"/>
              </a:rPr>
              <a:t> a </a:t>
            </a:r>
            <a:r>
              <a:rPr lang="en-GB" sz="3200" b="1" dirty="0" err="1">
                <a:solidFill>
                  <a:schemeClr val="accent1">
                    <a:lumMod val="75000"/>
                  </a:schemeClr>
                </a:solidFill>
                <a:latin typeface="Trebuchet MS" panose="020B0603020202020204" pitchFamily="34" charset="0"/>
              </a:rPr>
              <a:t>dobândi</a:t>
            </a:r>
            <a:r>
              <a:rPr lang="en-GB" sz="3200" b="1" dirty="0">
                <a:solidFill>
                  <a:schemeClr val="accent1">
                    <a:lumMod val="75000"/>
                  </a:schemeClr>
                </a:solidFill>
                <a:latin typeface="Trebuchet MS" panose="020B0603020202020204" pitchFamily="34" charset="0"/>
              </a:rPr>
              <a:t> </a:t>
            </a:r>
            <a:r>
              <a:rPr lang="en-GB" sz="3200" b="1" dirty="0" err="1">
                <a:solidFill>
                  <a:schemeClr val="accent1">
                    <a:lumMod val="75000"/>
                  </a:schemeClr>
                </a:solidFill>
                <a:latin typeface="Trebuchet MS" panose="020B0603020202020204" pitchFamily="34" charset="0"/>
              </a:rPr>
              <a:t>competențe</a:t>
            </a:r>
            <a:r>
              <a:rPr lang="en-GB" sz="3200" b="1" dirty="0">
                <a:solidFill>
                  <a:schemeClr val="accent1">
                    <a:lumMod val="75000"/>
                  </a:schemeClr>
                </a:solidFill>
                <a:latin typeface="Trebuchet MS" panose="020B0603020202020204" pitchFamily="34" charset="0"/>
              </a:rPr>
              <a:t> </a:t>
            </a:r>
            <a:r>
              <a:rPr lang="en-GB" sz="3200" b="1" dirty="0" err="1">
                <a:solidFill>
                  <a:schemeClr val="accent1">
                    <a:lumMod val="75000"/>
                  </a:schemeClr>
                </a:solidFill>
                <a:latin typeface="Trebuchet MS" panose="020B0603020202020204" pitchFamily="34" charset="0"/>
              </a:rPr>
              <a:t>digitale</a:t>
            </a:r>
            <a:r>
              <a:rPr lang="en-GB" sz="3200" b="1" dirty="0">
                <a:solidFill>
                  <a:schemeClr val="accent1">
                    <a:lumMod val="75000"/>
                  </a:schemeClr>
                </a:solidFill>
                <a:latin typeface="Trebuchet MS" panose="020B0603020202020204" pitchFamily="34" charset="0"/>
              </a:rPr>
              <a:t> </a:t>
            </a:r>
            <a:r>
              <a:rPr lang="en-GB" sz="3200" b="1" dirty="0" err="1">
                <a:solidFill>
                  <a:schemeClr val="accent1">
                    <a:lumMod val="75000"/>
                  </a:schemeClr>
                </a:solidFill>
                <a:latin typeface="Trebuchet MS" panose="020B0603020202020204" pitchFamily="34" charset="0"/>
              </a:rPr>
              <a:t>avansate</a:t>
            </a:r>
            <a:r>
              <a:rPr lang="en-GB" sz="3200" dirty="0">
                <a:latin typeface="Trebuchet MS" panose="020B0603020202020204" pitchFamily="34" charset="0"/>
              </a:rPr>
              <a:t> (</a:t>
            </a:r>
            <a:r>
              <a:rPr lang="en-GB" sz="3200" dirty="0" err="1">
                <a:latin typeface="Trebuchet MS" panose="020B0603020202020204" pitchFamily="34" charset="0"/>
              </a:rPr>
              <a:t>aproximativ</a:t>
            </a:r>
            <a:r>
              <a:rPr lang="en-GB" sz="3200" dirty="0">
                <a:latin typeface="Trebuchet MS" panose="020B0603020202020204" pitchFamily="34" charset="0"/>
              </a:rPr>
              <a:t> 20% din </a:t>
            </a:r>
            <a:r>
              <a:rPr lang="en-GB" sz="3200" dirty="0" err="1">
                <a:latin typeface="Trebuchet MS" panose="020B0603020202020204" pitchFamily="34" charset="0"/>
              </a:rPr>
              <a:t>totalul</a:t>
            </a:r>
            <a:r>
              <a:rPr lang="en-GB" sz="3200" dirty="0">
                <a:latin typeface="Trebuchet MS" panose="020B0603020202020204" pitchFamily="34" charset="0"/>
              </a:rPr>
              <a:t> </a:t>
            </a:r>
            <a:r>
              <a:rPr lang="en-GB" sz="3200" dirty="0" err="1">
                <a:latin typeface="Trebuchet MS" panose="020B0603020202020204" pitchFamily="34" charset="0"/>
              </a:rPr>
              <a:t>funcționarilor</a:t>
            </a:r>
            <a:r>
              <a:rPr lang="en-GB" sz="3200" dirty="0">
                <a:latin typeface="Trebuchet MS" panose="020B0603020202020204" pitchFamily="34" charset="0"/>
              </a:rPr>
              <a:t> </a:t>
            </a:r>
            <a:r>
              <a:rPr lang="en-GB" sz="3200" dirty="0" err="1">
                <a:latin typeface="Trebuchet MS" panose="020B0603020202020204" pitchFamily="34" charset="0"/>
              </a:rPr>
              <a:t>publici</a:t>
            </a:r>
            <a:r>
              <a:rPr lang="en-GB" sz="3200" dirty="0">
                <a:latin typeface="Trebuchet MS" panose="020B0603020202020204" pitchFamily="34" charset="0"/>
              </a:rPr>
              <a:t>)</a:t>
            </a:r>
            <a:r>
              <a:rPr lang="ro-RO" sz="3200" dirty="0">
                <a:latin typeface="Trebuchet MS" panose="020B0603020202020204" pitchFamily="34" charset="0"/>
              </a:rPr>
              <a:t>, iar </a:t>
            </a:r>
            <a:r>
              <a:rPr lang="ro-RO" sz="3200" b="1" dirty="0">
                <a:solidFill>
                  <a:schemeClr val="accent1">
                    <a:lumMod val="75000"/>
                  </a:schemeClr>
                </a:solidFill>
                <a:latin typeface="Trebuchet MS" panose="020B0603020202020204" pitchFamily="34" charset="0"/>
              </a:rPr>
              <a:t>2.500 de funcționari publici de conducere își vor dezvolta competențele de leadership și managementul talentelor în contextul noilor tehnologii și al transformării digitale.</a:t>
            </a:r>
          </a:p>
        </p:txBody>
      </p:sp>
    </p:spTree>
    <p:extLst>
      <p:ext uri="{BB962C8B-B14F-4D97-AF65-F5344CB8AC3E}">
        <p14:creationId xmlns:p14="http://schemas.microsoft.com/office/powerpoint/2010/main" val="10399489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20561" r="-27529" b="-6968"/>
            </a:stretch>
          </a:blipFill>
        </p:spPr>
        <p:txBody>
          <a:bodyPr/>
          <a:lstStyle/>
          <a:p>
            <a:endParaRPr lang="en-US" dirty="0">
              <a:latin typeface="Trebuchet MS" panose="020B0703020202090204" pitchFamily="34" charset="0"/>
            </a:endParaRPr>
          </a:p>
        </p:txBody>
      </p:sp>
      <p:sp>
        <p:nvSpPr>
          <p:cNvPr id="9" name="TextBox 9"/>
          <p:cNvSpPr txBox="1"/>
          <p:nvPr/>
        </p:nvSpPr>
        <p:spPr>
          <a:xfrm>
            <a:off x="8570922" y="1505931"/>
            <a:ext cx="1136484" cy="1202051"/>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pic>
        <p:nvPicPr>
          <p:cNvPr id="40" name="Picture 39" descr="A black background with white text&#10;&#10;Description automatically generated">
            <a:extLst>
              <a:ext uri="{FF2B5EF4-FFF2-40B4-BE49-F238E27FC236}">
                <a16:creationId xmlns:a16="http://schemas.microsoft.com/office/drawing/2014/main" id="{22ACABC0-6311-5B44-EE9A-69D22FAC5C3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929088" y="7842187"/>
            <a:ext cx="3323464" cy="900000"/>
          </a:xfrm>
          <a:prstGeom prst="rect">
            <a:avLst/>
          </a:prstGeom>
        </p:spPr>
      </p:pic>
      <p:pic>
        <p:nvPicPr>
          <p:cNvPr id="42" name="Picture 41" descr="A white dog with blue text&#10;&#10;Description automatically generated">
            <a:extLst>
              <a:ext uri="{FF2B5EF4-FFF2-40B4-BE49-F238E27FC236}">
                <a16:creationId xmlns:a16="http://schemas.microsoft.com/office/drawing/2014/main" id="{0A267967-C5B2-83DD-0BCA-6EF211AE555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81640" y="7845271"/>
            <a:ext cx="3177273" cy="900000"/>
          </a:xfrm>
          <a:prstGeom prst="rect">
            <a:avLst/>
          </a:prstGeom>
        </p:spPr>
      </p:pic>
      <p:sp>
        <p:nvSpPr>
          <p:cNvPr id="44" name="TextBox 43">
            <a:extLst>
              <a:ext uri="{FF2B5EF4-FFF2-40B4-BE49-F238E27FC236}">
                <a16:creationId xmlns:a16="http://schemas.microsoft.com/office/drawing/2014/main" id="{3B23D6CF-59F1-A4BD-B177-55ED71D7FA42}"/>
              </a:ext>
            </a:extLst>
          </p:cNvPr>
          <p:cNvSpPr txBox="1"/>
          <p:nvPr/>
        </p:nvSpPr>
        <p:spPr>
          <a:xfrm>
            <a:off x="10326062" y="8930332"/>
            <a:ext cx="184731" cy="369332"/>
          </a:xfrm>
          <a:prstGeom prst="rect">
            <a:avLst/>
          </a:prstGeom>
          <a:noFill/>
        </p:spPr>
        <p:txBody>
          <a:bodyPr wrap="none" rtlCol="0">
            <a:spAutoFit/>
          </a:bodyPr>
          <a:lstStyle/>
          <a:p>
            <a:endParaRPr lang="en-US" dirty="0">
              <a:latin typeface="Trebuchet MS" panose="020B0703020202090204" pitchFamily="34" charset="0"/>
            </a:endParaRPr>
          </a:p>
        </p:txBody>
      </p:sp>
      <p:sp>
        <p:nvSpPr>
          <p:cNvPr id="45" name="TextBox 44">
            <a:extLst>
              <a:ext uri="{FF2B5EF4-FFF2-40B4-BE49-F238E27FC236}">
                <a16:creationId xmlns:a16="http://schemas.microsoft.com/office/drawing/2014/main" id="{F138E7F7-E11E-EEBD-6672-543C9E10EB06}"/>
              </a:ext>
            </a:extLst>
          </p:cNvPr>
          <p:cNvSpPr txBox="1"/>
          <p:nvPr/>
        </p:nvSpPr>
        <p:spPr>
          <a:xfrm>
            <a:off x="10242935" y="7347989"/>
            <a:ext cx="184731" cy="369332"/>
          </a:xfrm>
          <a:prstGeom prst="rect">
            <a:avLst/>
          </a:prstGeom>
          <a:noFill/>
        </p:spPr>
        <p:txBody>
          <a:bodyPr wrap="none" rtlCol="0">
            <a:spAutoFit/>
          </a:bodyPr>
          <a:lstStyle/>
          <a:p>
            <a:endParaRPr lang="en-US" dirty="0">
              <a:latin typeface="Trebuchet MS" panose="020B0703020202090204" pitchFamily="34" charset="0"/>
            </a:endParaRPr>
          </a:p>
        </p:txBody>
      </p:sp>
      <p:sp>
        <p:nvSpPr>
          <p:cNvPr id="3" name="TextBox 12">
            <a:extLst>
              <a:ext uri="{FF2B5EF4-FFF2-40B4-BE49-F238E27FC236}">
                <a16:creationId xmlns:a16="http://schemas.microsoft.com/office/drawing/2014/main" id="{AAE98481-BE5A-C14D-02D5-EAB77EDB1EF3}"/>
              </a:ext>
            </a:extLst>
          </p:cNvPr>
          <p:cNvSpPr txBox="1"/>
          <p:nvPr/>
        </p:nvSpPr>
        <p:spPr>
          <a:xfrm>
            <a:off x="1028700" y="2552700"/>
            <a:ext cx="8115300" cy="1603516"/>
          </a:xfrm>
          <a:prstGeom prst="rect">
            <a:avLst/>
          </a:prstGeom>
        </p:spPr>
        <p:txBody>
          <a:bodyPr wrap="square" lIns="0" tIns="0" rIns="0" bIns="0" rtlCol="0" anchor="t">
            <a:spAutoFit/>
          </a:bodyPr>
          <a:lstStyle/>
          <a:p>
            <a:pPr algn="l">
              <a:lnSpc>
                <a:spcPts val="13479"/>
              </a:lnSpc>
            </a:pPr>
            <a:r>
              <a:rPr lang="en-US" sz="9628" b="1" dirty="0">
                <a:solidFill>
                  <a:srgbClr val="293E6B"/>
                </a:solidFill>
                <a:latin typeface="Trebuchet MS" panose="020B0703020202090204" pitchFamily="34" charset="0"/>
                <a:ea typeface="Montserrat Bold"/>
                <a:cs typeface="Montserrat Bold"/>
                <a:sym typeface="Montserrat Bold"/>
              </a:rPr>
              <a:t>MULȚUMIM</a:t>
            </a:r>
          </a:p>
        </p:txBody>
      </p:sp>
      <p:sp>
        <p:nvSpPr>
          <p:cNvPr id="5" name="AutoShape 20">
            <a:extLst>
              <a:ext uri="{FF2B5EF4-FFF2-40B4-BE49-F238E27FC236}">
                <a16:creationId xmlns:a16="http://schemas.microsoft.com/office/drawing/2014/main" id="{C39B226B-7FC4-756A-B89D-D3EAD2B8C241}"/>
              </a:ext>
            </a:extLst>
          </p:cNvPr>
          <p:cNvSpPr/>
          <p:nvPr/>
        </p:nvSpPr>
        <p:spPr>
          <a:xfrm>
            <a:off x="5097450" y="4555780"/>
            <a:ext cx="3464338" cy="0"/>
          </a:xfrm>
          <a:prstGeom prst="line">
            <a:avLst/>
          </a:prstGeom>
          <a:ln w="38100" cap="flat">
            <a:solidFill>
              <a:srgbClr val="000000"/>
            </a:solidFill>
            <a:prstDash val="solid"/>
            <a:headEnd type="none" w="sm" len="sm"/>
            <a:tailEnd type="none" w="sm" len="sm"/>
          </a:ln>
        </p:spPr>
        <p:txBody>
          <a:bodyPr/>
          <a:lstStyle/>
          <a:p>
            <a:endParaRPr lang="en-US">
              <a:latin typeface="Trebuchet MS" panose="020B0703020202090204" pitchFamily="34" charset="0"/>
            </a:endParaRPr>
          </a:p>
        </p:txBody>
      </p:sp>
      <p:sp>
        <p:nvSpPr>
          <p:cNvPr id="6" name="TextBox 21">
            <a:extLst>
              <a:ext uri="{FF2B5EF4-FFF2-40B4-BE49-F238E27FC236}">
                <a16:creationId xmlns:a16="http://schemas.microsoft.com/office/drawing/2014/main" id="{4730E781-65FA-6ECC-CA23-04ED388830DA}"/>
              </a:ext>
            </a:extLst>
          </p:cNvPr>
          <p:cNvSpPr txBox="1"/>
          <p:nvPr/>
        </p:nvSpPr>
        <p:spPr>
          <a:xfrm>
            <a:off x="7435483" y="2530819"/>
            <a:ext cx="585773" cy="1635778"/>
          </a:xfrm>
          <a:prstGeom prst="rect">
            <a:avLst/>
          </a:prstGeom>
        </p:spPr>
        <p:txBody>
          <a:bodyPr wrap="square" lIns="0" tIns="0" rIns="0" bIns="0" rtlCol="0" anchor="t">
            <a:spAutoFit/>
          </a:bodyPr>
          <a:lstStyle/>
          <a:p>
            <a:pPr algn="l">
              <a:lnSpc>
                <a:spcPts val="13479"/>
              </a:lnSpc>
            </a:pPr>
            <a:r>
              <a:rPr lang="en-US" sz="9628" b="1" dirty="0">
                <a:solidFill>
                  <a:srgbClr val="000000"/>
                </a:solidFill>
                <a:latin typeface="Trebuchet MS" panose="020B0703020202090204" pitchFamily="34" charset="0"/>
                <a:ea typeface="Montserrat Bold"/>
                <a:cs typeface="Montserrat Bold"/>
                <a:sym typeface="Montserrat Bold"/>
              </a:rPr>
              <a:t>!</a:t>
            </a:r>
          </a:p>
        </p:txBody>
      </p:sp>
      <p:grpSp>
        <p:nvGrpSpPr>
          <p:cNvPr id="52" name="Group 51">
            <a:extLst>
              <a:ext uri="{FF2B5EF4-FFF2-40B4-BE49-F238E27FC236}">
                <a16:creationId xmlns:a16="http://schemas.microsoft.com/office/drawing/2014/main" id="{EDE6155B-4395-E4EE-9EB7-41844F9C7C11}"/>
              </a:ext>
            </a:extLst>
          </p:cNvPr>
          <p:cNvGrpSpPr>
            <a:grpSpLocks noChangeAspect="1"/>
          </p:cNvGrpSpPr>
          <p:nvPr/>
        </p:nvGrpSpPr>
        <p:grpSpPr>
          <a:xfrm>
            <a:off x="15912463" y="1562100"/>
            <a:ext cx="7200000" cy="7200000"/>
            <a:chOff x="30175200" y="718712"/>
            <a:chExt cx="13258553" cy="13258553"/>
          </a:xfrm>
        </p:grpSpPr>
        <p:grpSp>
          <p:nvGrpSpPr>
            <p:cNvPr id="16" name="Group 7">
              <a:extLst>
                <a:ext uri="{FF2B5EF4-FFF2-40B4-BE49-F238E27FC236}">
                  <a16:creationId xmlns:a16="http://schemas.microsoft.com/office/drawing/2014/main" id="{6839E58A-F7F3-6269-394F-011E384C3964}"/>
                </a:ext>
              </a:extLst>
            </p:cNvPr>
            <p:cNvGrpSpPr/>
            <p:nvPr/>
          </p:nvGrpSpPr>
          <p:grpSpPr>
            <a:xfrm>
              <a:off x="30175200" y="718712"/>
              <a:ext cx="13258553" cy="13258553"/>
              <a:chOff x="0" y="0"/>
              <a:chExt cx="812800" cy="812800"/>
            </a:xfrm>
          </p:grpSpPr>
          <p:sp>
            <p:nvSpPr>
              <p:cNvPr id="17" name="Freeform 8">
                <a:extLst>
                  <a:ext uri="{FF2B5EF4-FFF2-40B4-BE49-F238E27FC236}">
                    <a16:creationId xmlns:a16="http://schemas.microsoft.com/office/drawing/2014/main" id="{49F3692A-370E-D591-75EF-E4D33CF35B1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E6B"/>
              </a:solidFill>
              <a:ln w="571500" cap="sq">
                <a:solidFill>
                  <a:srgbClr val="3B599B"/>
                </a:solidFill>
                <a:prstDash val="solid"/>
                <a:miter/>
              </a:ln>
            </p:spPr>
            <p:txBody>
              <a:bodyPr/>
              <a:lstStyle/>
              <a:p>
                <a:endParaRPr lang="en-US">
                  <a:latin typeface="Trebuchet MS" panose="020B0703020202090204" pitchFamily="34" charset="0"/>
                </a:endParaRPr>
              </a:p>
            </p:txBody>
          </p:sp>
          <p:sp>
            <p:nvSpPr>
              <p:cNvPr id="18" name="TextBox 9">
                <a:extLst>
                  <a:ext uri="{FF2B5EF4-FFF2-40B4-BE49-F238E27FC236}">
                    <a16:creationId xmlns:a16="http://schemas.microsoft.com/office/drawing/2014/main" id="{E8FDAA1B-40E2-3C81-7EC3-7E78EBDD4D38}"/>
                  </a:ext>
                </a:extLst>
              </p:cNvPr>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grpSp>
          <p:nvGrpSpPr>
            <p:cNvPr id="22" name="Group 10">
              <a:extLst>
                <a:ext uri="{FF2B5EF4-FFF2-40B4-BE49-F238E27FC236}">
                  <a16:creationId xmlns:a16="http://schemas.microsoft.com/office/drawing/2014/main" id="{0F7A5B45-CC13-D346-35EF-84F5115C461E}"/>
                </a:ext>
              </a:extLst>
            </p:cNvPr>
            <p:cNvGrpSpPr/>
            <p:nvPr/>
          </p:nvGrpSpPr>
          <p:grpSpPr>
            <a:xfrm>
              <a:off x="31247874" y="1791407"/>
              <a:ext cx="11113206" cy="11113161"/>
              <a:chOff x="0" y="0"/>
              <a:chExt cx="6350000" cy="6349975"/>
            </a:xfrm>
          </p:grpSpPr>
          <p:sp>
            <p:nvSpPr>
              <p:cNvPr id="29" name="Freeform 11">
                <a:extLst>
                  <a:ext uri="{FF2B5EF4-FFF2-40B4-BE49-F238E27FC236}">
                    <a16:creationId xmlns:a16="http://schemas.microsoft.com/office/drawing/2014/main" id="{09E11030-8D1C-8DE7-BFEA-5E21A83A794F}"/>
                  </a:ext>
                </a:extLst>
              </p:cNvPr>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6"/>
                <a:stretch>
                  <a:fillRect l="-34776" t="-3221" r="-46621" b="-17635"/>
                </a:stretch>
              </a:blipFill>
            </p:spPr>
            <p:txBody>
              <a:bodyPr/>
              <a:lstStyle/>
              <a:p>
                <a:endParaRPr lang="en-US">
                  <a:latin typeface="Trebuchet MS" panose="020B0703020202090204" pitchFamily="34" charset="0"/>
                </a:endParaRPr>
              </a:p>
            </p:txBody>
          </p:sp>
        </p:grpSp>
      </p:grpSp>
      <p:grpSp>
        <p:nvGrpSpPr>
          <p:cNvPr id="53" name="Group 52">
            <a:extLst>
              <a:ext uri="{FF2B5EF4-FFF2-40B4-BE49-F238E27FC236}">
                <a16:creationId xmlns:a16="http://schemas.microsoft.com/office/drawing/2014/main" id="{C6CACBA6-A2AC-4962-5C57-9DF392A08CC6}"/>
              </a:ext>
            </a:extLst>
          </p:cNvPr>
          <p:cNvGrpSpPr/>
          <p:nvPr/>
        </p:nvGrpSpPr>
        <p:grpSpPr>
          <a:xfrm>
            <a:off x="12890651" y="3227065"/>
            <a:ext cx="4540522" cy="4540522"/>
            <a:chOff x="28755514" y="7777833"/>
            <a:chExt cx="4540522" cy="4540522"/>
          </a:xfrm>
        </p:grpSpPr>
        <p:sp>
          <p:nvSpPr>
            <p:cNvPr id="30" name="Freeform 14">
              <a:extLst>
                <a:ext uri="{FF2B5EF4-FFF2-40B4-BE49-F238E27FC236}">
                  <a16:creationId xmlns:a16="http://schemas.microsoft.com/office/drawing/2014/main" id="{9912C911-AFFA-2D0D-D180-CD017308475A}"/>
                </a:ext>
              </a:extLst>
            </p:cNvPr>
            <p:cNvSpPr/>
            <p:nvPr/>
          </p:nvSpPr>
          <p:spPr>
            <a:xfrm>
              <a:off x="28755514" y="7777833"/>
              <a:ext cx="4540522" cy="4540522"/>
            </a:xfrm>
            <a:custGeom>
              <a:avLst/>
              <a:gdLst/>
              <a:ahLst/>
              <a:cxnLst/>
              <a:rect l="l" t="t" r="r" b="b"/>
              <a:pathLst>
                <a:path w="4540522" h="4540522">
                  <a:moveTo>
                    <a:pt x="0" y="0"/>
                  </a:moveTo>
                  <a:lnTo>
                    <a:pt x="4540522" y="0"/>
                  </a:lnTo>
                  <a:lnTo>
                    <a:pt x="4540522" y="4540522"/>
                  </a:lnTo>
                  <a:lnTo>
                    <a:pt x="0" y="4540522"/>
                  </a:lnTo>
                  <a:lnTo>
                    <a:pt x="0" y="0"/>
                  </a:lnTo>
                  <a:close/>
                </a:path>
              </a:pathLst>
            </a:custGeom>
            <a:blipFill>
              <a:blip r:embed="rId7">
                <a:alphaModFix amt="52000"/>
                <a:extLst>
                  <a:ext uri="{96DAC541-7B7A-43D3-8B79-37D633B846F1}">
                    <asvg:svgBlip xmlns:asvg="http://schemas.microsoft.com/office/drawing/2016/SVG/main" r:embed="rId8"/>
                  </a:ext>
                </a:extLst>
              </a:blip>
              <a:stretch>
                <a:fillRect/>
              </a:stretch>
            </a:blipFill>
          </p:spPr>
          <p:txBody>
            <a:bodyPr/>
            <a:lstStyle/>
            <a:p>
              <a:endParaRPr lang="en-US">
                <a:latin typeface="Trebuchet MS" panose="020B0703020202090204" pitchFamily="34" charset="0"/>
              </a:endParaRPr>
            </a:p>
          </p:txBody>
        </p:sp>
        <p:grpSp>
          <p:nvGrpSpPr>
            <p:cNvPr id="32" name="Group 15">
              <a:extLst>
                <a:ext uri="{FF2B5EF4-FFF2-40B4-BE49-F238E27FC236}">
                  <a16:creationId xmlns:a16="http://schemas.microsoft.com/office/drawing/2014/main" id="{52A75505-4A8D-3B2B-3EDF-FA29B8237A95}"/>
                </a:ext>
              </a:extLst>
            </p:cNvPr>
            <p:cNvGrpSpPr/>
            <p:nvPr/>
          </p:nvGrpSpPr>
          <p:grpSpPr>
            <a:xfrm>
              <a:off x="29225153" y="8288435"/>
              <a:ext cx="3601244" cy="3601244"/>
              <a:chOff x="0" y="0"/>
              <a:chExt cx="812800" cy="812800"/>
            </a:xfrm>
          </p:grpSpPr>
          <p:sp>
            <p:nvSpPr>
              <p:cNvPr id="33" name="Freeform 16">
                <a:extLst>
                  <a:ext uri="{FF2B5EF4-FFF2-40B4-BE49-F238E27FC236}">
                    <a16:creationId xmlns:a16="http://schemas.microsoft.com/office/drawing/2014/main" id="{63AB60C7-0D71-2D74-114F-14EE339C001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E6B"/>
              </a:solidFill>
              <a:ln w="161925" cap="sq">
                <a:solidFill>
                  <a:srgbClr val="3B599B"/>
                </a:solidFill>
                <a:prstDash val="solid"/>
                <a:miter/>
              </a:ln>
            </p:spPr>
            <p:txBody>
              <a:bodyPr/>
              <a:lstStyle/>
              <a:p>
                <a:endParaRPr lang="en-US">
                  <a:latin typeface="Trebuchet MS" panose="020B0703020202090204" pitchFamily="34" charset="0"/>
                </a:endParaRPr>
              </a:p>
            </p:txBody>
          </p:sp>
          <p:sp>
            <p:nvSpPr>
              <p:cNvPr id="34" name="TextBox 17">
                <a:extLst>
                  <a:ext uri="{FF2B5EF4-FFF2-40B4-BE49-F238E27FC236}">
                    <a16:creationId xmlns:a16="http://schemas.microsoft.com/office/drawing/2014/main" id="{B6FA2002-838D-7D8A-FBFF-2757D7426C4C}"/>
                  </a:ext>
                </a:extLst>
              </p:cNvPr>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grpSp>
          <p:nvGrpSpPr>
            <p:cNvPr id="35" name="Group 18">
              <a:extLst>
                <a:ext uri="{FF2B5EF4-FFF2-40B4-BE49-F238E27FC236}">
                  <a16:creationId xmlns:a16="http://schemas.microsoft.com/office/drawing/2014/main" id="{0A6704B1-33F5-3C6E-5792-57E312FB97B8}"/>
                </a:ext>
              </a:extLst>
            </p:cNvPr>
            <p:cNvGrpSpPr/>
            <p:nvPr/>
          </p:nvGrpSpPr>
          <p:grpSpPr>
            <a:xfrm>
              <a:off x="29549638" y="8612925"/>
              <a:ext cx="2952274" cy="2952262"/>
              <a:chOff x="0" y="0"/>
              <a:chExt cx="6350000" cy="6349975"/>
            </a:xfrm>
          </p:grpSpPr>
          <p:sp>
            <p:nvSpPr>
              <p:cNvPr id="36" name="Freeform 19">
                <a:extLst>
                  <a:ext uri="{FF2B5EF4-FFF2-40B4-BE49-F238E27FC236}">
                    <a16:creationId xmlns:a16="http://schemas.microsoft.com/office/drawing/2014/main" id="{D20E211E-B5AF-EBE2-8715-C1C87A9CEB1E}"/>
                  </a:ext>
                </a:extLst>
              </p:cNvPr>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9"/>
                <a:stretch>
                  <a:fillRect l="-18262" r="-31736"/>
                </a:stretch>
              </a:blipFill>
            </p:spPr>
            <p:txBody>
              <a:bodyPr/>
              <a:lstStyle/>
              <a:p>
                <a:endParaRPr lang="en-US">
                  <a:latin typeface="Trebuchet MS" panose="020B0703020202090204" pitchFamily="34" charset="0"/>
                </a:endParaRPr>
              </a:p>
            </p:txBody>
          </p:sp>
        </p:grpSp>
      </p:grpSp>
      <p:grpSp>
        <p:nvGrpSpPr>
          <p:cNvPr id="41" name="Group 25">
            <a:extLst>
              <a:ext uri="{FF2B5EF4-FFF2-40B4-BE49-F238E27FC236}">
                <a16:creationId xmlns:a16="http://schemas.microsoft.com/office/drawing/2014/main" id="{F48CFD15-5648-E01F-DE8A-6BBC7D4F5319}"/>
              </a:ext>
            </a:extLst>
          </p:cNvPr>
          <p:cNvGrpSpPr/>
          <p:nvPr/>
        </p:nvGrpSpPr>
        <p:grpSpPr>
          <a:xfrm>
            <a:off x="11734800" y="2811613"/>
            <a:ext cx="1398750" cy="1398750"/>
            <a:chOff x="0" y="0"/>
            <a:chExt cx="812800" cy="812800"/>
          </a:xfrm>
        </p:grpSpPr>
        <p:sp>
          <p:nvSpPr>
            <p:cNvPr id="43" name="Freeform 26">
              <a:extLst>
                <a:ext uri="{FF2B5EF4-FFF2-40B4-BE49-F238E27FC236}">
                  <a16:creationId xmlns:a16="http://schemas.microsoft.com/office/drawing/2014/main" id="{8733CB2E-F33A-E93C-0389-E739AA3089A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E6B"/>
            </a:solidFill>
            <a:ln w="161925" cap="sq">
              <a:solidFill>
                <a:srgbClr val="3B599B"/>
              </a:solidFill>
              <a:prstDash val="solid"/>
              <a:miter/>
            </a:ln>
          </p:spPr>
          <p:txBody>
            <a:bodyPr/>
            <a:lstStyle/>
            <a:p>
              <a:endParaRPr lang="en-US">
                <a:latin typeface="Trebuchet MS" panose="020B0703020202090204" pitchFamily="34" charset="0"/>
              </a:endParaRPr>
            </a:p>
          </p:txBody>
        </p:sp>
        <p:sp>
          <p:nvSpPr>
            <p:cNvPr id="46" name="TextBox 27">
              <a:extLst>
                <a:ext uri="{FF2B5EF4-FFF2-40B4-BE49-F238E27FC236}">
                  <a16:creationId xmlns:a16="http://schemas.microsoft.com/office/drawing/2014/main" id="{DAB56797-0A21-304E-1C6A-83E44F1EA83C}"/>
                </a:ext>
              </a:extLst>
            </p:cNvPr>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grpSp>
        <p:nvGrpSpPr>
          <p:cNvPr id="47" name="Group 28">
            <a:extLst>
              <a:ext uri="{FF2B5EF4-FFF2-40B4-BE49-F238E27FC236}">
                <a16:creationId xmlns:a16="http://schemas.microsoft.com/office/drawing/2014/main" id="{7A0DA1EA-7EE2-7DC7-25BF-A2F34F091AEB}"/>
              </a:ext>
            </a:extLst>
          </p:cNvPr>
          <p:cNvGrpSpPr/>
          <p:nvPr/>
        </p:nvGrpSpPr>
        <p:grpSpPr>
          <a:xfrm>
            <a:off x="14742882" y="2501347"/>
            <a:ext cx="812410" cy="812410"/>
            <a:chOff x="0" y="0"/>
            <a:chExt cx="812800" cy="812800"/>
          </a:xfrm>
        </p:grpSpPr>
        <p:sp>
          <p:nvSpPr>
            <p:cNvPr id="48" name="Freeform 29">
              <a:extLst>
                <a:ext uri="{FF2B5EF4-FFF2-40B4-BE49-F238E27FC236}">
                  <a16:creationId xmlns:a16="http://schemas.microsoft.com/office/drawing/2014/main" id="{68886D46-8ECF-A643-00FF-5177272852C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E6B"/>
            </a:solidFill>
            <a:ln w="161925" cap="sq">
              <a:solidFill>
                <a:srgbClr val="3B599B"/>
              </a:solidFill>
              <a:prstDash val="solid"/>
              <a:miter/>
            </a:ln>
          </p:spPr>
          <p:txBody>
            <a:bodyPr/>
            <a:lstStyle/>
            <a:p>
              <a:endParaRPr lang="en-US">
                <a:latin typeface="Trebuchet MS" panose="020B0703020202090204" pitchFamily="34" charset="0"/>
              </a:endParaRPr>
            </a:p>
          </p:txBody>
        </p:sp>
        <p:sp>
          <p:nvSpPr>
            <p:cNvPr id="51" name="TextBox 30">
              <a:extLst>
                <a:ext uri="{FF2B5EF4-FFF2-40B4-BE49-F238E27FC236}">
                  <a16:creationId xmlns:a16="http://schemas.microsoft.com/office/drawing/2014/main" id="{6E9795DC-46B3-0393-EE7A-886081F84744}"/>
                </a:ext>
              </a:extLst>
            </p:cNvPr>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grpSp>
        <p:nvGrpSpPr>
          <p:cNvPr id="54" name="Group 3">
            <a:extLst>
              <a:ext uri="{FF2B5EF4-FFF2-40B4-BE49-F238E27FC236}">
                <a16:creationId xmlns:a16="http://schemas.microsoft.com/office/drawing/2014/main" id="{86DEC79F-2986-91DB-9D21-6EF50B13C200}"/>
              </a:ext>
            </a:extLst>
          </p:cNvPr>
          <p:cNvGrpSpPr/>
          <p:nvPr/>
        </p:nvGrpSpPr>
        <p:grpSpPr>
          <a:xfrm>
            <a:off x="1176924" y="6188665"/>
            <a:ext cx="783635" cy="783635"/>
            <a:chOff x="0" y="0"/>
            <a:chExt cx="812800" cy="812800"/>
          </a:xfrm>
        </p:grpSpPr>
        <p:sp>
          <p:nvSpPr>
            <p:cNvPr id="55" name="Freeform 4">
              <a:extLst>
                <a:ext uri="{FF2B5EF4-FFF2-40B4-BE49-F238E27FC236}">
                  <a16:creationId xmlns:a16="http://schemas.microsoft.com/office/drawing/2014/main" id="{655176A5-C531-65C1-FA8E-4E7BDB02C58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E6B"/>
            </a:solidFill>
          </p:spPr>
          <p:txBody>
            <a:bodyPr/>
            <a:lstStyle/>
            <a:p>
              <a:endParaRPr lang="en-US">
                <a:latin typeface="Trebuchet MS" panose="020B0703020202090204" pitchFamily="34" charset="0"/>
              </a:endParaRPr>
            </a:p>
          </p:txBody>
        </p:sp>
        <p:sp>
          <p:nvSpPr>
            <p:cNvPr id="56" name="TextBox 5">
              <a:extLst>
                <a:ext uri="{FF2B5EF4-FFF2-40B4-BE49-F238E27FC236}">
                  <a16:creationId xmlns:a16="http://schemas.microsoft.com/office/drawing/2014/main" id="{73C2848D-DD17-03E0-5016-6CECB570AC10}"/>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latin typeface="Trebuchet MS" panose="020B0703020202090204" pitchFamily="34" charset="0"/>
              </a:endParaRPr>
            </a:p>
          </p:txBody>
        </p:sp>
      </p:grpSp>
      <p:sp>
        <p:nvSpPr>
          <p:cNvPr id="57" name="Freeform 6">
            <a:extLst>
              <a:ext uri="{FF2B5EF4-FFF2-40B4-BE49-F238E27FC236}">
                <a16:creationId xmlns:a16="http://schemas.microsoft.com/office/drawing/2014/main" id="{08B37FED-BFCA-0A18-2308-19AC8EE889F4}"/>
              </a:ext>
            </a:extLst>
          </p:cNvPr>
          <p:cNvSpPr/>
          <p:nvPr/>
        </p:nvSpPr>
        <p:spPr>
          <a:xfrm>
            <a:off x="1299320" y="6311060"/>
            <a:ext cx="538844" cy="538844"/>
          </a:xfrm>
          <a:custGeom>
            <a:avLst/>
            <a:gdLst/>
            <a:ahLst/>
            <a:cxnLst/>
            <a:rect l="l" t="t" r="r" b="b"/>
            <a:pathLst>
              <a:path w="538844" h="538844">
                <a:moveTo>
                  <a:pt x="0" y="0"/>
                </a:moveTo>
                <a:lnTo>
                  <a:pt x="538844" y="0"/>
                </a:lnTo>
                <a:lnTo>
                  <a:pt x="538844" y="538844"/>
                </a:lnTo>
                <a:lnTo>
                  <a:pt x="0" y="53884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latin typeface="Trebuchet MS" panose="020B0703020202090204" pitchFamily="34" charset="0"/>
            </a:endParaRPr>
          </a:p>
        </p:txBody>
      </p:sp>
      <p:sp>
        <p:nvSpPr>
          <p:cNvPr id="59" name="TextBox 24">
            <a:extLst>
              <a:ext uri="{FF2B5EF4-FFF2-40B4-BE49-F238E27FC236}">
                <a16:creationId xmlns:a16="http://schemas.microsoft.com/office/drawing/2014/main" id="{ED64BEA8-A2F3-A36F-1886-BE9B6C95DDC3}"/>
              </a:ext>
            </a:extLst>
          </p:cNvPr>
          <p:cNvSpPr txBox="1"/>
          <p:nvPr/>
        </p:nvSpPr>
        <p:spPr>
          <a:xfrm>
            <a:off x="2154092" y="6252556"/>
            <a:ext cx="4135329" cy="296876"/>
          </a:xfrm>
          <a:prstGeom prst="rect">
            <a:avLst/>
          </a:prstGeom>
        </p:spPr>
        <p:txBody>
          <a:bodyPr wrap="square" lIns="0" tIns="0" rIns="0" bIns="0" rtlCol="0" anchor="t">
            <a:spAutoFit/>
          </a:bodyPr>
          <a:lstStyle/>
          <a:p>
            <a:pPr algn="l">
              <a:lnSpc>
                <a:spcPts val="2494"/>
              </a:lnSpc>
              <a:spcBef>
                <a:spcPct val="0"/>
              </a:spcBef>
            </a:pPr>
            <a:r>
              <a:rPr lang="en-US" sz="1781" dirty="0">
                <a:solidFill>
                  <a:srgbClr val="000000"/>
                </a:solidFill>
                <a:latin typeface="Trebuchet MS" panose="020B0703020202090204" pitchFamily="34" charset="0"/>
                <a:ea typeface="Montserrat"/>
                <a:cs typeface="Montserrat"/>
                <a:sym typeface="Montserrat"/>
              </a:rPr>
              <a:t>MAI MULTE DETALII GĂSIȚI PE:</a:t>
            </a:r>
          </a:p>
        </p:txBody>
      </p:sp>
      <p:pic>
        <p:nvPicPr>
          <p:cNvPr id="8" name="Picture 7">
            <a:extLst>
              <a:ext uri="{FF2B5EF4-FFF2-40B4-BE49-F238E27FC236}">
                <a16:creationId xmlns:a16="http://schemas.microsoft.com/office/drawing/2014/main" id="{BCEC031F-52E2-A6A6-65E4-6292704F80D7}"/>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985338" y="9098406"/>
            <a:ext cx="16317324" cy="998094"/>
          </a:xfrm>
          <a:prstGeom prst="rect">
            <a:avLst/>
          </a:prstGeom>
        </p:spPr>
      </p:pic>
      <p:pic>
        <p:nvPicPr>
          <p:cNvPr id="10" name="Picture 9">
            <a:extLst>
              <a:ext uri="{FF2B5EF4-FFF2-40B4-BE49-F238E27FC236}">
                <a16:creationId xmlns:a16="http://schemas.microsoft.com/office/drawing/2014/main" id="{92A7C0A6-FBFE-EBEC-0281-A4064808DBF5}"/>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760006" y="185265"/>
            <a:ext cx="16767987" cy="1689083"/>
          </a:xfrm>
          <a:prstGeom prst="rect">
            <a:avLst/>
          </a:prstGeom>
        </p:spPr>
      </p:pic>
      <p:sp>
        <p:nvSpPr>
          <p:cNvPr id="11" name="Content Placeholder 2">
            <a:extLst>
              <a:ext uri="{FF2B5EF4-FFF2-40B4-BE49-F238E27FC236}">
                <a16:creationId xmlns:a16="http://schemas.microsoft.com/office/drawing/2014/main" id="{7A893E37-7E19-BAE2-1262-6317044C61C1}"/>
              </a:ext>
            </a:extLst>
          </p:cNvPr>
          <p:cNvSpPr txBox="1">
            <a:spLocks/>
          </p:cNvSpPr>
          <p:nvPr/>
        </p:nvSpPr>
        <p:spPr>
          <a:xfrm>
            <a:off x="7156327" y="5139468"/>
            <a:ext cx="2631796" cy="43996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ro-RO" sz="1600" b="1" i="0" u="none" strike="noStrike" kern="1200" cap="none" spc="0" normalizeH="0" baseline="0" noProof="0" dirty="0">
                <a:ln>
                  <a:noFill/>
                </a:ln>
                <a:solidFill>
                  <a:schemeClr val="accent1">
                    <a:lumMod val="75000"/>
                  </a:schemeClr>
                </a:solidFill>
                <a:effectLst/>
                <a:uLnTx/>
                <a:uFillTx/>
                <a:latin typeface="Trebuchet MS" panose="020B0603020202020204" pitchFamily="34" charset="0"/>
                <a:hlinkClick r:id="rId14">
                  <a:extLst>
                    <a:ext uri="{A12FA001-AC4F-418D-AE19-62706E023703}">
                      <ahyp:hlinkClr xmlns:ahyp="http://schemas.microsoft.com/office/drawing/2018/hyperlinkcolor" val="tx"/>
                    </a:ext>
                  </a:extLst>
                </a:hlinkClick>
              </a:rPr>
              <a:t>formare185@anfp.gov.ro</a:t>
            </a:r>
            <a:endParaRPr kumimoji="0" lang="ro-RO" sz="1600" b="1" i="0" u="none" strike="noStrike" kern="1200" cap="none" spc="0" normalizeH="0" baseline="0" noProof="0" dirty="0">
              <a:ln>
                <a:noFill/>
              </a:ln>
              <a:solidFill>
                <a:schemeClr val="accent1">
                  <a:lumMod val="75000"/>
                </a:schemeClr>
              </a:solidFill>
              <a:effectLst/>
              <a:uLnTx/>
              <a:uFillTx/>
              <a:latin typeface="Trebuchet MS" panose="020B0603020202020204"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800" b="0" i="0" u="none" strike="noStrike" kern="1200" cap="none" spc="0" normalizeH="0" baseline="0" noProof="0" dirty="0">
              <a:ln>
                <a:noFill/>
              </a:ln>
              <a:solidFill>
                <a:sysClr val="windowText" lastClr="00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800" b="0" i="0" u="none" strike="noStrike" kern="1200" cap="none" spc="0" normalizeH="0" baseline="0" noProof="0" dirty="0">
              <a:ln>
                <a:noFill/>
              </a:ln>
              <a:solidFill>
                <a:sysClr val="windowText" lastClr="000000"/>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8189D8B4-556F-E725-B14D-8AC77E04C01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513537" y="5839229"/>
            <a:ext cx="1508760" cy="1508760"/>
          </a:xfrm>
          <a:prstGeom prst="rect">
            <a:avLst/>
          </a:prstGeom>
        </p:spPr>
      </p:pic>
    </p:spTree>
    <p:extLst>
      <p:ext uri="{BB962C8B-B14F-4D97-AF65-F5344CB8AC3E}">
        <p14:creationId xmlns:p14="http://schemas.microsoft.com/office/powerpoint/2010/main" val="39236722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1C65420-1856-5023-2115-A26E1D7EFE6A}"/>
              </a:ext>
            </a:extLst>
          </p:cNvPr>
          <p:cNvGrpSpPr>
            <a:grpSpLocks noChangeAspect="1"/>
          </p:cNvGrpSpPr>
          <p:nvPr/>
        </p:nvGrpSpPr>
        <p:grpSpPr>
          <a:xfrm>
            <a:off x="11583057" y="2196044"/>
            <a:ext cx="6480000" cy="6480000"/>
            <a:chOff x="10317609" y="935902"/>
            <a:chExt cx="8597583" cy="8597583"/>
          </a:xfrm>
        </p:grpSpPr>
        <p:sp>
          <p:nvSpPr>
            <p:cNvPr id="5" name="Freeform 5"/>
            <p:cNvSpPr/>
            <p:nvPr/>
          </p:nvSpPr>
          <p:spPr>
            <a:xfrm>
              <a:off x="10317609" y="935902"/>
              <a:ext cx="8597583" cy="8597583"/>
            </a:xfrm>
            <a:custGeom>
              <a:avLst/>
              <a:gdLst/>
              <a:ahLst/>
              <a:cxnLst/>
              <a:rect l="l" t="t" r="r" b="b"/>
              <a:pathLst>
                <a:path w="8597583" h="8597583">
                  <a:moveTo>
                    <a:pt x="0" y="0"/>
                  </a:moveTo>
                  <a:lnTo>
                    <a:pt x="8597583" y="0"/>
                  </a:lnTo>
                  <a:lnTo>
                    <a:pt x="8597583" y="8597583"/>
                  </a:lnTo>
                  <a:lnTo>
                    <a:pt x="0" y="8597583"/>
                  </a:lnTo>
                  <a:lnTo>
                    <a:pt x="0" y="0"/>
                  </a:lnTo>
                  <a:close/>
                </a:path>
              </a:pathLst>
            </a:custGeom>
            <a:blipFill>
              <a:blip r:embed="rId3">
                <a:alphaModFix amt="70000"/>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6" name="Group 6"/>
            <p:cNvGrpSpPr/>
            <p:nvPr/>
          </p:nvGrpSpPr>
          <p:grpSpPr>
            <a:xfrm>
              <a:off x="10944801" y="1471900"/>
              <a:ext cx="7343199" cy="7343199"/>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599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33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11" name="Group 11"/>
          <p:cNvGrpSpPr/>
          <p:nvPr/>
        </p:nvGrpSpPr>
        <p:grpSpPr>
          <a:xfrm>
            <a:off x="-984417" y="2242646"/>
            <a:ext cx="10937289" cy="1830920"/>
            <a:chOff x="0" y="0"/>
            <a:chExt cx="2427695" cy="406400"/>
          </a:xfrm>
        </p:grpSpPr>
        <p:sp>
          <p:nvSpPr>
            <p:cNvPr id="12" name="Freeform 12"/>
            <p:cNvSpPr/>
            <p:nvPr/>
          </p:nvSpPr>
          <p:spPr>
            <a:xfrm>
              <a:off x="0" y="0"/>
              <a:ext cx="2427695" cy="406400"/>
            </a:xfrm>
            <a:custGeom>
              <a:avLst/>
              <a:gdLst/>
              <a:ahLst/>
              <a:cxnLst/>
              <a:rect l="l" t="t" r="r" b="b"/>
              <a:pathLst>
                <a:path w="2427695" h="406400">
                  <a:moveTo>
                    <a:pt x="2224495" y="0"/>
                  </a:moveTo>
                  <a:cubicBezTo>
                    <a:pt x="2336719" y="0"/>
                    <a:pt x="2427695" y="90976"/>
                    <a:pt x="2427695" y="203200"/>
                  </a:cubicBezTo>
                  <a:cubicBezTo>
                    <a:pt x="2427695" y="315424"/>
                    <a:pt x="2336719" y="406400"/>
                    <a:pt x="2224495" y="406400"/>
                  </a:cubicBezTo>
                  <a:lnTo>
                    <a:pt x="203200" y="406400"/>
                  </a:lnTo>
                  <a:cubicBezTo>
                    <a:pt x="90976" y="406400"/>
                    <a:pt x="0" y="315424"/>
                    <a:pt x="0" y="203200"/>
                  </a:cubicBezTo>
                  <a:cubicBezTo>
                    <a:pt x="0" y="90976"/>
                    <a:pt x="90976" y="0"/>
                    <a:pt x="203200" y="0"/>
                  </a:cubicBezTo>
                  <a:close/>
                </a:path>
              </a:pathLst>
            </a:custGeom>
            <a:solidFill>
              <a:srgbClr val="293E6B"/>
            </a:solidFill>
            <a:ln w="104775" cap="sq">
              <a:solidFill>
                <a:srgbClr val="3B599B"/>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3"/>
            <p:cNvSpPr txBox="1"/>
            <p:nvPr/>
          </p:nvSpPr>
          <p:spPr>
            <a:xfrm>
              <a:off x="0" y="-38100"/>
              <a:ext cx="2427695" cy="444500"/>
            </a:xfrm>
            <a:prstGeom prst="rect">
              <a:avLst/>
            </a:prstGeom>
          </p:spPr>
          <p:txBody>
            <a:bodyPr lIns="50800" tIns="50800" rIns="50800" bIns="50800" rtlCol="0" anchor="ctr"/>
            <a:lstStyle/>
            <a:p>
              <a:pPr marL="0" marR="0" lvl="0" indent="0" algn="ctr" defTabSz="914400" rtl="0" eaLnBrk="1" fontAlgn="auto" latinLnBrk="0" hangingPunct="1">
                <a:lnSpc>
                  <a:spcPts val="33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327051" y="4914900"/>
            <a:ext cx="1972527" cy="1972527"/>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E6B"/>
            </a:solidFill>
            <a:ln w="161925" cap="sq">
              <a:solidFill>
                <a:srgbClr val="3B599B"/>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33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7"/>
          <p:cNvGrpSpPr/>
          <p:nvPr/>
        </p:nvGrpSpPr>
        <p:grpSpPr>
          <a:xfrm>
            <a:off x="4653698" y="4914900"/>
            <a:ext cx="1972527" cy="1972527"/>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E6B"/>
            </a:solidFill>
            <a:ln w="161925" cap="sq">
              <a:solidFill>
                <a:srgbClr val="3B599B"/>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 name="TextBox 19"/>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33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p:cNvGrpSpPr/>
          <p:nvPr/>
        </p:nvGrpSpPr>
        <p:grpSpPr>
          <a:xfrm>
            <a:off x="7980345" y="4914900"/>
            <a:ext cx="1972527" cy="1972527"/>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E6B"/>
            </a:solidFill>
            <a:ln w="161925" cap="sq">
              <a:solidFill>
                <a:srgbClr val="3B599B"/>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TextBox 22"/>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33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3" name="Freeform 23"/>
          <p:cNvSpPr/>
          <p:nvPr/>
        </p:nvSpPr>
        <p:spPr>
          <a:xfrm>
            <a:off x="1723471" y="5321642"/>
            <a:ext cx="1179687" cy="1159043"/>
          </a:xfrm>
          <a:custGeom>
            <a:avLst/>
            <a:gdLst/>
            <a:ahLst/>
            <a:cxnLst/>
            <a:rect l="l" t="t" r="r" b="b"/>
            <a:pathLst>
              <a:path w="1179687" h="1159043">
                <a:moveTo>
                  <a:pt x="0" y="0"/>
                </a:moveTo>
                <a:lnTo>
                  <a:pt x="1179687" y="0"/>
                </a:lnTo>
                <a:lnTo>
                  <a:pt x="1179687" y="1159043"/>
                </a:lnTo>
                <a:lnTo>
                  <a:pt x="0" y="115904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a:off x="5049268" y="5310470"/>
            <a:ext cx="1181386" cy="1181386"/>
          </a:xfrm>
          <a:custGeom>
            <a:avLst/>
            <a:gdLst/>
            <a:ahLst/>
            <a:cxnLst/>
            <a:rect l="l" t="t" r="r" b="b"/>
            <a:pathLst>
              <a:path w="1181386" h="1181386">
                <a:moveTo>
                  <a:pt x="0" y="0"/>
                </a:moveTo>
                <a:lnTo>
                  <a:pt x="1181387" y="0"/>
                </a:lnTo>
                <a:lnTo>
                  <a:pt x="1181387" y="1181387"/>
                </a:lnTo>
                <a:lnTo>
                  <a:pt x="0" y="118138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a:off x="8501489" y="5436044"/>
            <a:ext cx="930238" cy="930238"/>
          </a:xfrm>
          <a:custGeom>
            <a:avLst/>
            <a:gdLst/>
            <a:ahLst/>
            <a:cxnLst/>
            <a:rect l="l" t="t" r="r" b="b"/>
            <a:pathLst>
              <a:path w="930238" h="930238">
                <a:moveTo>
                  <a:pt x="0" y="0"/>
                </a:moveTo>
                <a:lnTo>
                  <a:pt x="930238" y="0"/>
                </a:lnTo>
                <a:lnTo>
                  <a:pt x="930238" y="930239"/>
                </a:lnTo>
                <a:lnTo>
                  <a:pt x="0" y="93023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TextBox 26"/>
          <p:cNvSpPr txBox="1"/>
          <p:nvPr/>
        </p:nvSpPr>
        <p:spPr>
          <a:xfrm>
            <a:off x="715264" y="2926439"/>
            <a:ext cx="8459131" cy="589905"/>
          </a:xfrm>
          <a:prstGeom prst="rect">
            <a:avLst/>
          </a:prstGeom>
        </p:spPr>
        <p:txBody>
          <a:bodyPr lIns="0" tIns="0" rIns="0" bIns="0" rtlCol="0" anchor="t">
            <a:spAutoFit/>
          </a:bodyPr>
          <a:lstStyle/>
          <a:p>
            <a:pPr marL="0" marR="0" lvl="0" indent="0" algn="l" defTabSz="914400" rtl="0" eaLnBrk="1" fontAlgn="auto" latinLnBrk="0" hangingPunct="1">
              <a:lnSpc>
                <a:spcPts val="4599"/>
              </a:lnSpc>
              <a:spcBef>
                <a:spcPts val="0"/>
              </a:spcBef>
              <a:spcAft>
                <a:spcPts val="0"/>
              </a:spcAft>
              <a:buClrTx/>
              <a:buSzTx/>
              <a:buFontTx/>
              <a:buNone/>
              <a:tabLst/>
              <a:defRPr/>
            </a:pPr>
            <a:r>
              <a:rPr kumimoji="0" lang="ro-RO" sz="3999" b="1" i="0" u="none" strike="noStrike" kern="1200" cap="none" spc="0" normalizeH="0" baseline="0" noProof="0" dirty="0">
                <a:ln>
                  <a:noFill/>
                </a:ln>
                <a:solidFill>
                  <a:srgbClr val="FFFFFF"/>
                </a:solidFill>
                <a:effectLst/>
                <a:uLnTx/>
                <a:uFillTx/>
                <a:latin typeface="Trebuchet MS" panose="020B0703020202090204" pitchFamily="34" charset="0"/>
                <a:ea typeface="Montserrat Bold"/>
                <a:cs typeface="Montserrat Bold"/>
                <a:sym typeface="Montserrat Bold"/>
              </a:rPr>
              <a:t>DE CE ACEST PROIECT?</a:t>
            </a:r>
            <a:endParaRPr kumimoji="0" lang="en-US" sz="3999" b="1" i="0" u="none" strike="noStrike" kern="1200" cap="none" spc="0" normalizeH="0" baseline="0" noProof="0" dirty="0">
              <a:ln>
                <a:noFill/>
              </a:ln>
              <a:solidFill>
                <a:srgbClr val="FFFFFF"/>
              </a:solidFill>
              <a:effectLst/>
              <a:uLnTx/>
              <a:uFillTx/>
              <a:latin typeface="Trebuchet MS" panose="020B0703020202090204" pitchFamily="34" charset="0"/>
              <a:ea typeface="Montserrat Bold"/>
              <a:cs typeface="Montserrat Bold"/>
              <a:sym typeface="Montserrat Bold"/>
            </a:endParaRPr>
          </a:p>
        </p:txBody>
      </p:sp>
      <p:pic>
        <p:nvPicPr>
          <p:cNvPr id="2" name="Picture 1">
            <a:extLst>
              <a:ext uri="{FF2B5EF4-FFF2-40B4-BE49-F238E27FC236}">
                <a16:creationId xmlns:a16="http://schemas.microsoft.com/office/drawing/2014/main" id="{8F4DF79E-03B5-D2C7-022F-C24B08A201E1}"/>
              </a:ext>
            </a:extLst>
          </p:cNvPr>
          <p:cNvPicPr>
            <a:picLocks noChangeAspect="1"/>
          </p:cNvPicPr>
          <p:nvPr/>
        </p:nvPicPr>
        <p:blipFill>
          <a:blip r:embed="rId11"/>
          <a:stretch>
            <a:fillRect/>
          </a:stretch>
        </p:blipFill>
        <p:spPr>
          <a:xfrm>
            <a:off x="12711057" y="3628246"/>
            <a:ext cx="4142355" cy="3478129"/>
          </a:xfrm>
          <a:prstGeom prst="rect">
            <a:avLst/>
          </a:prstGeom>
        </p:spPr>
      </p:pic>
      <p:sp>
        <p:nvSpPr>
          <p:cNvPr id="3" name="TextBox 2">
            <a:extLst>
              <a:ext uri="{FF2B5EF4-FFF2-40B4-BE49-F238E27FC236}">
                <a16:creationId xmlns:a16="http://schemas.microsoft.com/office/drawing/2014/main" id="{655EC361-0724-9E8B-A8DF-340201AD320F}"/>
              </a:ext>
            </a:extLst>
          </p:cNvPr>
          <p:cNvSpPr txBox="1"/>
          <p:nvPr/>
        </p:nvSpPr>
        <p:spPr>
          <a:xfrm>
            <a:off x="1109939" y="7178306"/>
            <a:ext cx="2406749" cy="1569660"/>
          </a:xfrm>
          <a:prstGeom prst="rect">
            <a:avLst/>
          </a:prstGeom>
          <a:noFill/>
        </p:spPr>
        <p:txBody>
          <a:bodyPr wrap="square" rtlCol="0">
            <a:spAutoFit/>
          </a:bodyPr>
          <a:lstStyle/>
          <a:p>
            <a:pPr algn="ctr"/>
            <a:r>
              <a:rPr lang="ro-RO" sz="2400" dirty="0">
                <a:latin typeface="Trebuchet MS" panose="020B0603020202020204" pitchFamily="34" charset="0"/>
              </a:rPr>
              <a:t>Creșterea competențelor funcționarilor publici</a:t>
            </a:r>
            <a:endParaRPr lang="en-US" sz="2400" dirty="0">
              <a:latin typeface="Trebuchet MS" panose="020B0603020202020204" pitchFamily="34" charset="0"/>
            </a:endParaRPr>
          </a:p>
        </p:txBody>
      </p:sp>
      <p:sp>
        <p:nvSpPr>
          <p:cNvPr id="4" name="TextBox 3">
            <a:extLst>
              <a:ext uri="{FF2B5EF4-FFF2-40B4-BE49-F238E27FC236}">
                <a16:creationId xmlns:a16="http://schemas.microsoft.com/office/drawing/2014/main" id="{984DCA4A-EF36-6B89-27DC-C0ACFCD161E4}"/>
              </a:ext>
            </a:extLst>
          </p:cNvPr>
          <p:cNvSpPr txBox="1"/>
          <p:nvPr/>
        </p:nvSpPr>
        <p:spPr>
          <a:xfrm>
            <a:off x="4484227" y="7190535"/>
            <a:ext cx="2406749" cy="461665"/>
          </a:xfrm>
          <a:prstGeom prst="rect">
            <a:avLst/>
          </a:prstGeom>
          <a:noFill/>
        </p:spPr>
        <p:txBody>
          <a:bodyPr wrap="square" rtlCol="0">
            <a:spAutoFit/>
          </a:bodyPr>
          <a:lstStyle/>
          <a:p>
            <a:pPr algn="ctr"/>
            <a:r>
              <a:rPr lang="ro-RO" sz="2400" dirty="0">
                <a:latin typeface="Trebuchet MS" panose="020B0603020202020204" pitchFamily="34" charset="0"/>
              </a:rPr>
              <a:t>Servicii digitale</a:t>
            </a:r>
            <a:endParaRPr lang="en-US" sz="2400" dirty="0">
              <a:latin typeface="Trebuchet MS" panose="020B0603020202020204" pitchFamily="34" charset="0"/>
            </a:endParaRPr>
          </a:p>
        </p:txBody>
      </p:sp>
      <p:sp>
        <p:nvSpPr>
          <p:cNvPr id="27" name="TextBox 26">
            <a:extLst>
              <a:ext uri="{FF2B5EF4-FFF2-40B4-BE49-F238E27FC236}">
                <a16:creationId xmlns:a16="http://schemas.microsoft.com/office/drawing/2014/main" id="{DD408AB6-1157-7217-F717-BDC4CA7D36FC}"/>
              </a:ext>
            </a:extLst>
          </p:cNvPr>
          <p:cNvSpPr txBox="1"/>
          <p:nvPr/>
        </p:nvSpPr>
        <p:spPr>
          <a:xfrm>
            <a:off x="7772400" y="7177299"/>
            <a:ext cx="2406749" cy="1200329"/>
          </a:xfrm>
          <a:prstGeom prst="rect">
            <a:avLst/>
          </a:prstGeom>
          <a:noFill/>
        </p:spPr>
        <p:txBody>
          <a:bodyPr wrap="square" rtlCol="0">
            <a:spAutoFit/>
          </a:bodyPr>
          <a:lstStyle/>
          <a:p>
            <a:pPr algn="ctr"/>
            <a:r>
              <a:rPr lang="ro-RO" sz="2400" dirty="0">
                <a:latin typeface="Trebuchet MS" panose="020B0603020202020204" pitchFamily="34" charset="0"/>
              </a:rPr>
              <a:t>Adaptarea la cerințele viitorului</a:t>
            </a:r>
            <a:endParaRPr lang="en-US" sz="2400" dirty="0">
              <a:latin typeface="Trebuchet MS" panose="020B0603020202020204" pitchFamily="34" charset="0"/>
            </a:endParaRPr>
          </a:p>
        </p:txBody>
      </p:sp>
    </p:spTree>
    <p:extLst>
      <p:ext uri="{BB962C8B-B14F-4D97-AF65-F5344CB8AC3E}">
        <p14:creationId xmlns:p14="http://schemas.microsoft.com/office/powerpoint/2010/main" val="4262697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23"/>
          <p:cNvSpPr/>
          <p:nvPr/>
        </p:nvSpPr>
        <p:spPr>
          <a:xfrm>
            <a:off x="1723471" y="5321642"/>
            <a:ext cx="1179687" cy="1159043"/>
          </a:xfrm>
          <a:custGeom>
            <a:avLst/>
            <a:gdLst/>
            <a:ahLst/>
            <a:cxnLst/>
            <a:rect l="l" t="t" r="r" b="b"/>
            <a:pathLst>
              <a:path w="1179687" h="1159043">
                <a:moveTo>
                  <a:pt x="0" y="0"/>
                </a:moveTo>
                <a:lnTo>
                  <a:pt x="1179687" y="0"/>
                </a:lnTo>
                <a:lnTo>
                  <a:pt x="1179687" y="1159043"/>
                </a:lnTo>
                <a:lnTo>
                  <a:pt x="0" y="115904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a:off x="5049268" y="5310470"/>
            <a:ext cx="1181386" cy="1181386"/>
          </a:xfrm>
          <a:custGeom>
            <a:avLst/>
            <a:gdLst/>
            <a:ahLst/>
            <a:cxnLst/>
            <a:rect l="l" t="t" r="r" b="b"/>
            <a:pathLst>
              <a:path w="1181386" h="1181386">
                <a:moveTo>
                  <a:pt x="0" y="0"/>
                </a:moveTo>
                <a:lnTo>
                  <a:pt x="1181387" y="0"/>
                </a:lnTo>
                <a:lnTo>
                  <a:pt x="1181387" y="1181387"/>
                </a:lnTo>
                <a:lnTo>
                  <a:pt x="0" y="118138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a:off x="8501489" y="5436044"/>
            <a:ext cx="930238" cy="930238"/>
          </a:xfrm>
          <a:custGeom>
            <a:avLst/>
            <a:gdLst/>
            <a:ahLst/>
            <a:cxnLst/>
            <a:rect l="l" t="t" r="r" b="b"/>
            <a:pathLst>
              <a:path w="930238" h="930238">
                <a:moveTo>
                  <a:pt x="0" y="0"/>
                </a:moveTo>
                <a:lnTo>
                  <a:pt x="930238" y="0"/>
                </a:lnTo>
                <a:lnTo>
                  <a:pt x="930238" y="930239"/>
                </a:lnTo>
                <a:lnTo>
                  <a:pt x="0" y="93023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7CDE31D0-F484-0622-600C-E8C9E6328579}"/>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328870" y="2178342"/>
            <a:ext cx="5079218" cy="3433288"/>
          </a:xfrm>
          <a:prstGeom prst="rect">
            <a:avLst/>
          </a:prstGeom>
          <a:noFill/>
        </p:spPr>
      </p:pic>
      <p:pic>
        <p:nvPicPr>
          <p:cNvPr id="4" name="Picture 3">
            <a:extLst>
              <a:ext uri="{FF2B5EF4-FFF2-40B4-BE49-F238E27FC236}">
                <a16:creationId xmlns:a16="http://schemas.microsoft.com/office/drawing/2014/main" id="{E4A9E462-F2AC-17CE-91B5-2E310212F83C}"/>
              </a:ext>
            </a:extLst>
          </p:cNvPr>
          <p:cNvPicPr>
            <a:picLocks noChangeAspect="1"/>
          </p:cNvPicPr>
          <p:nvPr/>
        </p:nvPicPr>
        <p:blipFill>
          <a:blip r:embed="rId10"/>
          <a:stretch>
            <a:fillRect/>
          </a:stretch>
        </p:blipFill>
        <p:spPr>
          <a:xfrm>
            <a:off x="363549" y="5912789"/>
            <a:ext cx="5044539" cy="3031497"/>
          </a:xfrm>
          <a:prstGeom prst="rect">
            <a:avLst/>
          </a:prstGeom>
        </p:spPr>
      </p:pic>
      <p:graphicFrame>
        <p:nvGraphicFramePr>
          <p:cNvPr id="6" name="Table 5">
            <a:extLst>
              <a:ext uri="{FF2B5EF4-FFF2-40B4-BE49-F238E27FC236}">
                <a16:creationId xmlns:a16="http://schemas.microsoft.com/office/drawing/2014/main" id="{FE9F5B57-4E33-C655-9D4B-128567AEADDD}"/>
              </a:ext>
            </a:extLst>
          </p:cNvPr>
          <p:cNvGraphicFramePr>
            <a:graphicFrameLocks noGrp="1"/>
          </p:cNvGraphicFramePr>
          <p:nvPr>
            <p:extLst>
              <p:ext uri="{D42A27DB-BD31-4B8C-83A1-F6EECF244321}">
                <p14:modId xmlns:p14="http://schemas.microsoft.com/office/powerpoint/2010/main" val="3126861871"/>
              </p:ext>
            </p:extLst>
          </p:nvPr>
        </p:nvGraphicFramePr>
        <p:xfrm>
          <a:off x="5639961" y="2176781"/>
          <a:ext cx="12192000" cy="5662148"/>
        </p:xfrm>
        <a:graphic>
          <a:graphicData uri="http://schemas.openxmlformats.org/drawingml/2006/table">
            <a:tbl>
              <a:tblPr firstRow="1" bandRow="1">
                <a:tableStyleId>{5C22544A-7EE6-4342-B048-85BDC9FD1C3A}</a:tableStyleId>
              </a:tblPr>
              <a:tblGrid>
                <a:gridCol w="4951839">
                  <a:extLst>
                    <a:ext uri="{9D8B030D-6E8A-4147-A177-3AD203B41FA5}">
                      <a16:colId xmlns:a16="http://schemas.microsoft.com/office/drawing/2014/main" val="806128681"/>
                    </a:ext>
                  </a:extLst>
                </a:gridCol>
                <a:gridCol w="3657600">
                  <a:extLst>
                    <a:ext uri="{9D8B030D-6E8A-4147-A177-3AD203B41FA5}">
                      <a16:colId xmlns:a16="http://schemas.microsoft.com/office/drawing/2014/main" val="583289377"/>
                    </a:ext>
                  </a:extLst>
                </a:gridCol>
                <a:gridCol w="3582561">
                  <a:extLst>
                    <a:ext uri="{9D8B030D-6E8A-4147-A177-3AD203B41FA5}">
                      <a16:colId xmlns:a16="http://schemas.microsoft.com/office/drawing/2014/main" val="62742518"/>
                    </a:ext>
                  </a:extLst>
                </a:gridCol>
              </a:tblGrid>
              <a:tr h="566498">
                <a:tc gridSpan="3">
                  <a:txBody>
                    <a:bodyPr/>
                    <a:lstStyle/>
                    <a:p>
                      <a:pPr algn="ctr"/>
                      <a:r>
                        <a:rPr lang="ro-RO" sz="2400" dirty="0">
                          <a:latin typeface="Trebuchet MS" panose="020B0603020202020204" pitchFamily="34" charset="0"/>
                        </a:rPr>
                        <a:t>NIVEL COMPETENȚE DIGITALE </a:t>
                      </a:r>
                      <a:r>
                        <a:rPr lang="en-US" sz="2400" dirty="0">
                          <a:latin typeface="Trebuchet MS" panose="020B0603020202020204" pitchFamily="34" charset="0"/>
                        </a:rPr>
                        <a:t>- 2022</a:t>
                      </a:r>
                      <a:r>
                        <a:rPr lang="ro-RO" sz="2400" dirty="0">
                          <a:latin typeface="Trebuchet MS" panose="020B0603020202020204" pitchFamily="34" charset="0"/>
                        </a:rPr>
                        <a:t>:</a:t>
                      </a:r>
                      <a:endParaRPr lang="en-US" sz="2400" dirty="0">
                        <a:latin typeface="Trebuchet MS" panose="020B0603020202020204" pitchFamily="34" charset="0"/>
                      </a:endParaRPr>
                    </a:p>
                  </a:txBody>
                  <a:tcPr anchor="ct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4178660605"/>
                  </a:ext>
                </a:extLst>
              </a:tr>
              <a:tr h="794532">
                <a:tc>
                  <a:txBody>
                    <a:bodyPr/>
                    <a:lstStyle/>
                    <a:p>
                      <a:pPr algn="ctr"/>
                      <a:r>
                        <a:rPr lang="ro-RO" sz="2400" i="1" dirty="0">
                          <a:latin typeface="Trebuchet MS" panose="020B0603020202020204" pitchFamily="34" charset="0"/>
                        </a:rPr>
                        <a:t>Nivel competențe</a:t>
                      </a:r>
                      <a:endParaRPr lang="en-US" sz="2400" i="1" dirty="0">
                        <a:latin typeface="Trebuchet MS" panose="020B0603020202020204" pitchFamily="34" charset="0"/>
                      </a:endParaRPr>
                    </a:p>
                  </a:txBody>
                  <a:tcPr anchor="ctr"/>
                </a:tc>
                <a:tc>
                  <a:txBody>
                    <a:bodyPr/>
                    <a:lstStyle/>
                    <a:p>
                      <a:pPr algn="ctr"/>
                      <a:r>
                        <a:rPr lang="ro-RO" sz="2400" i="1" dirty="0">
                          <a:latin typeface="Trebuchet MS" panose="020B0603020202020204" pitchFamily="34" charset="0"/>
                        </a:rPr>
                        <a:t>Nr. respondenți</a:t>
                      </a:r>
                      <a:endParaRPr lang="en-US" sz="2400" i="1" dirty="0">
                        <a:latin typeface="Trebuchet MS" panose="020B0603020202020204" pitchFamily="34" charset="0"/>
                      </a:endParaRPr>
                    </a:p>
                  </a:txBody>
                  <a:tcPr anchor="ctr"/>
                </a:tc>
                <a:tc>
                  <a:txBody>
                    <a:bodyPr/>
                    <a:lstStyle/>
                    <a:p>
                      <a:pPr algn="ctr"/>
                      <a:r>
                        <a:rPr lang="ro-RO" sz="2400" i="1" dirty="0">
                          <a:latin typeface="Trebuchet MS" panose="020B0603020202020204" pitchFamily="34" charset="0"/>
                        </a:rPr>
                        <a:t>Procent/nivel de competențe</a:t>
                      </a:r>
                      <a:endParaRPr lang="en-US" sz="2400" i="1" dirty="0">
                        <a:latin typeface="Trebuchet MS" panose="020B0603020202020204" pitchFamily="34" charset="0"/>
                      </a:endParaRPr>
                    </a:p>
                  </a:txBody>
                  <a:tcPr anchor="ctr"/>
                </a:tc>
                <a:extLst>
                  <a:ext uri="{0D108BD9-81ED-4DB2-BD59-A6C34878D82A}">
                    <a16:rowId xmlns:a16="http://schemas.microsoft.com/office/drawing/2014/main" val="1916556227"/>
                  </a:ext>
                </a:extLst>
              </a:tr>
              <a:tr h="747057">
                <a:tc>
                  <a:txBody>
                    <a:bodyPr/>
                    <a:lstStyle/>
                    <a:p>
                      <a:pPr algn="ctr"/>
                      <a:r>
                        <a:rPr lang="ro-RO" sz="2400" dirty="0">
                          <a:latin typeface="Trebuchet MS" panose="020B0603020202020204" pitchFamily="34" charset="0"/>
                        </a:rPr>
                        <a:t>Curs nivel start/bază/începător</a:t>
                      </a:r>
                      <a:endParaRPr lang="en-US" sz="2400" dirty="0">
                        <a:latin typeface="Trebuchet MS" panose="020B0603020202020204" pitchFamily="34" charset="0"/>
                      </a:endParaRPr>
                    </a:p>
                  </a:txBody>
                  <a:tcPr anchor="ctr"/>
                </a:tc>
                <a:tc>
                  <a:txBody>
                    <a:bodyPr/>
                    <a:lstStyle/>
                    <a:p>
                      <a:pPr algn="ctr"/>
                      <a:r>
                        <a:rPr lang="ro-RO" sz="2400" dirty="0">
                          <a:latin typeface="Trebuchet MS" panose="020B0603020202020204" pitchFamily="34" charset="0"/>
                        </a:rPr>
                        <a:t>578</a:t>
                      </a:r>
                      <a:endParaRPr lang="en-US" sz="2400" dirty="0">
                        <a:latin typeface="Trebuchet MS" panose="020B0603020202020204" pitchFamily="34" charset="0"/>
                      </a:endParaRPr>
                    </a:p>
                  </a:txBody>
                  <a:tcPr anchor="ctr"/>
                </a:tc>
                <a:tc>
                  <a:txBody>
                    <a:bodyPr/>
                    <a:lstStyle/>
                    <a:p>
                      <a:pPr algn="ctr"/>
                      <a:r>
                        <a:rPr lang="ro-RO" sz="2400" dirty="0">
                          <a:solidFill>
                            <a:srgbClr val="FF0000"/>
                          </a:solidFill>
                          <a:latin typeface="Trebuchet MS" panose="020B0603020202020204" pitchFamily="34" charset="0"/>
                        </a:rPr>
                        <a:t>17,7</a:t>
                      </a:r>
                      <a:endParaRPr lang="en-US" sz="2400" dirty="0">
                        <a:solidFill>
                          <a:srgbClr val="FF0000"/>
                        </a:solidFill>
                        <a:latin typeface="Trebuchet MS" panose="020B0603020202020204" pitchFamily="34" charset="0"/>
                      </a:endParaRPr>
                    </a:p>
                  </a:txBody>
                  <a:tcPr anchor="ctr"/>
                </a:tc>
                <a:extLst>
                  <a:ext uri="{0D108BD9-81ED-4DB2-BD59-A6C34878D82A}">
                    <a16:rowId xmlns:a16="http://schemas.microsoft.com/office/drawing/2014/main" val="2688576029"/>
                  </a:ext>
                </a:extLst>
              </a:tr>
              <a:tr h="1079082">
                <a:tc>
                  <a:txBody>
                    <a:bodyPr/>
                    <a:lstStyle/>
                    <a:p>
                      <a:pPr algn="ctr"/>
                      <a:r>
                        <a:rPr lang="ro-RO" sz="2400" dirty="0">
                          <a:latin typeface="Trebuchet MS" panose="020B0603020202020204" pitchFamily="34" charset="0"/>
                        </a:rPr>
                        <a:t>Curs nivel standard/complet/</a:t>
                      </a:r>
                    </a:p>
                    <a:p>
                      <a:pPr algn="ctr"/>
                      <a:r>
                        <a:rPr lang="ro-RO" sz="2400" dirty="0">
                          <a:latin typeface="Trebuchet MS" panose="020B0603020202020204" pitchFamily="34" charset="0"/>
                        </a:rPr>
                        <a:t>intermediar</a:t>
                      </a:r>
                      <a:endParaRPr lang="en-US" sz="2400" dirty="0">
                        <a:latin typeface="Trebuchet MS" panose="020B0603020202020204" pitchFamily="34" charset="0"/>
                      </a:endParaRPr>
                    </a:p>
                  </a:txBody>
                  <a:tcPr anchor="ctr"/>
                </a:tc>
                <a:tc>
                  <a:txBody>
                    <a:bodyPr/>
                    <a:lstStyle/>
                    <a:p>
                      <a:pPr algn="ctr"/>
                      <a:r>
                        <a:rPr lang="ro-RO" sz="2400" dirty="0">
                          <a:latin typeface="Trebuchet MS" panose="020B0603020202020204" pitchFamily="34" charset="0"/>
                        </a:rPr>
                        <a:t>521</a:t>
                      </a:r>
                      <a:endParaRPr lang="en-US" sz="2400" dirty="0">
                        <a:latin typeface="Trebuchet MS" panose="020B0603020202020204" pitchFamily="34" charset="0"/>
                      </a:endParaRPr>
                    </a:p>
                  </a:txBody>
                  <a:tcPr anchor="ctr"/>
                </a:tc>
                <a:tc>
                  <a:txBody>
                    <a:bodyPr/>
                    <a:lstStyle/>
                    <a:p>
                      <a:pPr algn="ctr"/>
                      <a:r>
                        <a:rPr lang="ro-RO" sz="2400" dirty="0">
                          <a:solidFill>
                            <a:srgbClr val="FF0000"/>
                          </a:solidFill>
                          <a:latin typeface="Trebuchet MS" panose="020B0603020202020204" pitchFamily="34" charset="0"/>
                        </a:rPr>
                        <a:t>16,0</a:t>
                      </a:r>
                      <a:endParaRPr lang="en-US" sz="2400" dirty="0">
                        <a:solidFill>
                          <a:srgbClr val="FF0000"/>
                        </a:solidFill>
                        <a:latin typeface="Trebuchet MS" panose="020B0603020202020204" pitchFamily="34" charset="0"/>
                      </a:endParaRPr>
                    </a:p>
                  </a:txBody>
                  <a:tcPr anchor="ctr"/>
                </a:tc>
                <a:extLst>
                  <a:ext uri="{0D108BD9-81ED-4DB2-BD59-A6C34878D82A}">
                    <a16:rowId xmlns:a16="http://schemas.microsoft.com/office/drawing/2014/main" val="3914354352"/>
                  </a:ext>
                </a:extLst>
              </a:tr>
              <a:tr h="566498">
                <a:tc>
                  <a:txBody>
                    <a:bodyPr/>
                    <a:lstStyle/>
                    <a:p>
                      <a:pPr algn="ctr"/>
                      <a:r>
                        <a:rPr lang="ro-RO" sz="2400" dirty="0">
                          <a:latin typeface="Trebuchet MS" panose="020B0603020202020204" pitchFamily="34" charset="0"/>
                        </a:rPr>
                        <a:t>Curs nivel avansat</a:t>
                      </a:r>
                      <a:endParaRPr lang="en-US" sz="2400" dirty="0">
                        <a:latin typeface="Trebuchet MS" panose="020B0603020202020204" pitchFamily="34" charset="0"/>
                      </a:endParaRPr>
                    </a:p>
                  </a:txBody>
                  <a:tcPr anchor="ctr"/>
                </a:tc>
                <a:tc>
                  <a:txBody>
                    <a:bodyPr/>
                    <a:lstStyle/>
                    <a:p>
                      <a:pPr algn="ctr"/>
                      <a:r>
                        <a:rPr lang="ro-RO" sz="2400" dirty="0">
                          <a:latin typeface="Trebuchet MS" panose="020B0603020202020204" pitchFamily="34" charset="0"/>
                        </a:rPr>
                        <a:t>116</a:t>
                      </a:r>
                      <a:endParaRPr lang="en-US" sz="2400" dirty="0">
                        <a:latin typeface="Trebuchet MS" panose="020B0603020202020204" pitchFamily="34" charset="0"/>
                      </a:endParaRPr>
                    </a:p>
                  </a:txBody>
                  <a:tcPr anchor="ctr"/>
                </a:tc>
                <a:tc>
                  <a:txBody>
                    <a:bodyPr/>
                    <a:lstStyle/>
                    <a:p>
                      <a:pPr algn="ctr"/>
                      <a:r>
                        <a:rPr lang="ro-RO" sz="2400" dirty="0">
                          <a:solidFill>
                            <a:srgbClr val="FF0000"/>
                          </a:solidFill>
                          <a:latin typeface="Trebuchet MS" panose="020B0603020202020204" pitchFamily="34" charset="0"/>
                        </a:rPr>
                        <a:t>3,6</a:t>
                      </a:r>
                      <a:endParaRPr lang="en-US" sz="2400" dirty="0">
                        <a:solidFill>
                          <a:srgbClr val="FF0000"/>
                        </a:solidFill>
                        <a:latin typeface="Trebuchet MS" panose="020B0603020202020204" pitchFamily="34" charset="0"/>
                      </a:endParaRPr>
                    </a:p>
                  </a:txBody>
                  <a:tcPr anchor="ctr"/>
                </a:tc>
                <a:extLst>
                  <a:ext uri="{0D108BD9-81ED-4DB2-BD59-A6C34878D82A}">
                    <a16:rowId xmlns:a16="http://schemas.microsoft.com/office/drawing/2014/main" val="740907416"/>
                  </a:ext>
                </a:extLst>
              </a:tr>
              <a:tr h="747057">
                <a:tc>
                  <a:txBody>
                    <a:bodyPr/>
                    <a:lstStyle/>
                    <a:p>
                      <a:pPr algn="ctr"/>
                      <a:r>
                        <a:rPr lang="ro-RO" sz="2400" b="1" dirty="0">
                          <a:latin typeface="Trebuchet MS" panose="020B0603020202020204" pitchFamily="34" charset="0"/>
                        </a:rPr>
                        <a:t>Total respondenți certificați</a:t>
                      </a:r>
                      <a:endParaRPr lang="en-US" sz="2400" b="1" dirty="0">
                        <a:latin typeface="Trebuchet MS" panose="020B0603020202020204" pitchFamily="34" charset="0"/>
                      </a:endParaRPr>
                    </a:p>
                  </a:txBody>
                  <a:tcPr anchor="ctr"/>
                </a:tc>
                <a:tc>
                  <a:txBody>
                    <a:bodyPr/>
                    <a:lstStyle/>
                    <a:p>
                      <a:pPr algn="ctr"/>
                      <a:r>
                        <a:rPr lang="ro-RO" sz="2400" b="1" dirty="0">
                          <a:latin typeface="Trebuchet MS" panose="020B0603020202020204" pitchFamily="34" charset="0"/>
                        </a:rPr>
                        <a:t>1.215</a:t>
                      </a:r>
                      <a:endParaRPr lang="en-US" sz="2400" b="1" dirty="0">
                        <a:latin typeface="Trebuchet MS" panose="020B0603020202020204" pitchFamily="34" charset="0"/>
                      </a:endParaRPr>
                    </a:p>
                  </a:txBody>
                  <a:tcPr anchor="ctr"/>
                </a:tc>
                <a:tc>
                  <a:txBody>
                    <a:bodyPr/>
                    <a:lstStyle/>
                    <a:p>
                      <a:pPr algn="ctr"/>
                      <a:r>
                        <a:rPr lang="ro-RO" sz="2400" b="1" dirty="0">
                          <a:latin typeface="Trebuchet MS" panose="020B0603020202020204" pitchFamily="34" charset="0"/>
                        </a:rPr>
                        <a:t>37,2</a:t>
                      </a:r>
                      <a:endParaRPr lang="en-US" sz="2400" b="1" dirty="0">
                        <a:latin typeface="Trebuchet MS" panose="020B0603020202020204" pitchFamily="34" charset="0"/>
                      </a:endParaRPr>
                    </a:p>
                  </a:txBody>
                  <a:tcPr anchor="ctr"/>
                </a:tc>
                <a:extLst>
                  <a:ext uri="{0D108BD9-81ED-4DB2-BD59-A6C34878D82A}">
                    <a16:rowId xmlns:a16="http://schemas.microsoft.com/office/drawing/2014/main" val="699083024"/>
                  </a:ext>
                </a:extLst>
              </a:tr>
              <a:tr h="566498">
                <a:tc>
                  <a:txBody>
                    <a:bodyPr/>
                    <a:lstStyle/>
                    <a:p>
                      <a:pPr algn="ctr"/>
                      <a:r>
                        <a:rPr lang="ro-RO" sz="2400" b="1" dirty="0">
                          <a:solidFill>
                            <a:srgbClr val="FF0000"/>
                          </a:solidFill>
                          <a:latin typeface="Trebuchet MS" panose="020B0603020202020204" pitchFamily="34" charset="0"/>
                        </a:rPr>
                        <a:t>Nu am participat</a:t>
                      </a:r>
                      <a:endParaRPr lang="en-US" sz="2400" b="1" dirty="0">
                        <a:solidFill>
                          <a:srgbClr val="FF0000"/>
                        </a:solidFill>
                        <a:latin typeface="Trebuchet MS" panose="020B0603020202020204" pitchFamily="34" charset="0"/>
                      </a:endParaRPr>
                    </a:p>
                  </a:txBody>
                  <a:tcPr anchor="ctr"/>
                </a:tc>
                <a:tc>
                  <a:txBody>
                    <a:bodyPr/>
                    <a:lstStyle/>
                    <a:p>
                      <a:pPr algn="ctr"/>
                      <a:r>
                        <a:rPr lang="ro-RO" sz="2400" b="1" dirty="0">
                          <a:solidFill>
                            <a:srgbClr val="FF0000"/>
                          </a:solidFill>
                          <a:latin typeface="Trebuchet MS" panose="020B0603020202020204" pitchFamily="34" charset="0"/>
                        </a:rPr>
                        <a:t>2.049</a:t>
                      </a:r>
                      <a:endParaRPr lang="en-US" sz="2400" b="1" dirty="0">
                        <a:solidFill>
                          <a:srgbClr val="FF0000"/>
                        </a:solidFill>
                        <a:latin typeface="Trebuchet MS" panose="020B0603020202020204" pitchFamily="34" charset="0"/>
                      </a:endParaRPr>
                    </a:p>
                  </a:txBody>
                  <a:tcPr anchor="ctr"/>
                </a:tc>
                <a:tc>
                  <a:txBody>
                    <a:bodyPr/>
                    <a:lstStyle/>
                    <a:p>
                      <a:pPr algn="ctr"/>
                      <a:r>
                        <a:rPr lang="ro-RO" sz="2400" b="1" dirty="0">
                          <a:solidFill>
                            <a:srgbClr val="FF0000"/>
                          </a:solidFill>
                          <a:latin typeface="Trebuchet MS" panose="020B0603020202020204" pitchFamily="34" charset="0"/>
                        </a:rPr>
                        <a:t>62,8</a:t>
                      </a:r>
                      <a:endParaRPr lang="en-US" sz="2400" b="1" dirty="0">
                        <a:solidFill>
                          <a:srgbClr val="FF0000"/>
                        </a:solidFill>
                        <a:latin typeface="Trebuchet MS" panose="020B0603020202020204" pitchFamily="34" charset="0"/>
                      </a:endParaRPr>
                    </a:p>
                  </a:txBody>
                  <a:tcPr anchor="ctr"/>
                </a:tc>
                <a:extLst>
                  <a:ext uri="{0D108BD9-81ED-4DB2-BD59-A6C34878D82A}">
                    <a16:rowId xmlns:a16="http://schemas.microsoft.com/office/drawing/2014/main" val="174378098"/>
                  </a:ext>
                </a:extLst>
              </a:tr>
              <a:tr h="566498">
                <a:tc>
                  <a:txBody>
                    <a:bodyPr/>
                    <a:lstStyle/>
                    <a:p>
                      <a:pPr algn="ctr"/>
                      <a:r>
                        <a:rPr lang="ro-RO" sz="2400" dirty="0">
                          <a:latin typeface="Trebuchet MS" panose="020B0603020202020204" pitchFamily="34" charset="0"/>
                        </a:rPr>
                        <a:t>TOTAL respondenți</a:t>
                      </a:r>
                      <a:endParaRPr lang="en-US" sz="2400" dirty="0">
                        <a:latin typeface="Trebuchet MS" panose="020B0603020202020204" pitchFamily="34" charset="0"/>
                      </a:endParaRPr>
                    </a:p>
                  </a:txBody>
                  <a:tcPr anchor="ctr"/>
                </a:tc>
                <a:tc>
                  <a:txBody>
                    <a:bodyPr/>
                    <a:lstStyle/>
                    <a:p>
                      <a:pPr algn="ctr"/>
                      <a:r>
                        <a:rPr lang="ro-RO" sz="2400" dirty="0">
                          <a:latin typeface="Trebuchet MS" panose="020B0603020202020204" pitchFamily="34" charset="0"/>
                        </a:rPr>
                        <a:t>3.264</a:t>
                      </a:r>
                      <a:endParaRPr lang="en-US" sz="2400" dirty="0">
                        <a:latin typeface="Trebuchet MS" panose="020B0603020202020204" pitchFamily="34" charset="0"/>
                      </a:endParaRPr>
                    </a:p>
                  </a:txBody>
                  <a:tcPr anchor="ctr"/>
                </a:tc>
                <a:tc>
                  <a:txBody>
                    <a:bodyPr/>
                    <a:lstStyle/>
                    <a:p>
                      <a:pPr algn="ctr"/>
                      <a:r>
                        <a:rPr lang="ro-RO" sz="2400" dirty="0">
                          <a:latin typeface="Trebuchet MS" panose="020B0603020202020204" pitchFamily="34" charset="0"/>
                        </a:rPr>
                        <a:t>100,00</a:t>
                      </a:r>
                      <a:endParaRPr lang="en-US" sz="2400" dirty="0">
                        <a:latin typeface="Trebuchet MS" panose="020B0603020202020204" pitchFamily="34" charset="0"/>
                      </a:endParaRPr>
                    </a:p>
                  </a:txBody>
                  <a:tcPr anchor="ctr"/>
                </a:tc>
                <a:extLst>
                  <a:ext uri="{0D108BD9-81ED-4DB2-BD59-A6C34878D82A}">
                    <a16:rowId xmlns:a16="http://schemas.microsoft.com/office/drawing/2014/main" val="121171814"/>
                  </a:ext>
                </a:extLst>
              </a:tr>
            </a:tbl>
          </a:graphicData>
        </a:graphic>
      </p:graphicFrame>
      <p:sp>
        <p:nvSpPr>
          <p:cNvPr id="7" name="TextBox 6">
            <a:extLst>
              <a:ext uri="{FF2B5EF4-FFF2-40B4-BE49-F238E27FC236}">
                <a16:creationId xmlns:a16="http://schemas.microsoft.com/office/drawing/2014/main" id="{2C587691-8F2B-1CD7-3F86-13C0D1E4C4B5}"/>
              </a:ext>
            </a:extLst>
          </p:cNvPr>
          <p:cNvSpPr txBox="1"/>
          <p:nvPr/>
        </p:nvSpPr>
        <p:spPr>
          <a:xfrm>
            <a:off x="5548753" y="7866134"/>
            <a:ext cx="12317844" cy="1292662"/>
          </a:xfrm>
          <a:prstGeom prst="rect">
            <a:avLst/>
          </a:prstGeom>
          <a:noFill/>
        </p:spPr>
        <p:txBody>
          <a:bodyPr wrap="square" rtlCol="0">
            <a:spAutoFit/>
          </a:bodyPr>
          <a:lstStyle/>
          <a:p>
            <a:r>
              <a:rPr lang="ro-RO" sz="2000" i="1" dirty="0">
                <a:latin typeface="Trebuchet MS" panose="020B0603020202020204" pitchFamily="34" charset="0"/>
              </a:rPr>
              <a:t>Analiză privind nevoia de instruire a resurselor umane din administrația publică din România în domeniul competențelor digitale </a:t>
            </a:r>
            <a:r>
              <a:rPr lang="ro-RO" sz="2000" dirty="0">
                <a:latin typeface="Trebuchet MS" panose="020B0603020202020204" pitchFamily="34" charset="0"/>
              </a:rPr>
              <a:t>(ANFP, 2022) - </a:t>
            </a:r>
            <a:r>
              <a:rPr lang="ro-RO" sz="2000" dirty="0">
                <a:latin typeface="Trebuchet MS" panose="020B0603020202020204" pitchFamily="34" charset="0"/>
                <a:hlinkClick r:id="rId11"/>
              </a:rPr>
              <a:t>https://www.anfp.gov.ro/R/Doc/2023/PNRR/Anexa%20nr.%201%20-%20Analiza%20competente%20digitale.pdf</a:t>
            </a:r>
            <a:r>
              <a:rPr lang="ro-RO" sz="2000" dirty="0">
                <a:latin typeface="Trebuchet MS" panose="020B0603020202020204" pitchFamily="34" charset="0"/>
              </a:rPr>
              <a:t> </a:t>
            </a:r>
            <a:endParaRPr lang="en-GB" sz="2000" dirty="0">
              <a:latin typeface="Trebuchet MS" panose="020B0603020202020204" pitchFamily="34" charset="0"/>
            </a:endParaRPr>
          </a:p>
          <a:p>
            <a:endParaRPr lang="en-GB" dirty="0"/>
          </a:p>
        </p:txBody>
      </p:sp>
    </p:spTree>
    <p:extLst>
      <p:ext uri="{BB962C8B-B14F-4D97-AF65-F5344CB8AC3E}">
        <p14:creationId xmlns:p14="http://schemas.microsoft.com/office/powerpoint/2010/main" val="8147436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78C873-58E2-16CA-F9B0-BBF30CEF8AAC}"/>
              </a:ext>
            </a:extLst>
          </p:cNvPr>
          <p:cNvSpPr/>
          <p:nvPr/>
        </p:nvSpPr>
        <p:spPr>
          <a:xfrm>
            <a:off x="413034" y="3305874"/>
            <a:ext cx="4920965" cy="4708981"/>
          </a:xfrm>
          <a:prstGeom prst="rect">
            <a:avLst/>
          </a:prstGeom>
        </p:spPr>
        <p:txBody>
          <a:bodyPr wrap="square">
            <a:spAutoFit/>
          </a:bodyPr>
          <a:lstStyle/>
          <a:p>
            <a:pPr algn="just"/>
            <a:r>
              <a:rPr lang="ro-RO" sz="2400" dirty="0">
                <a:solidFill>
                  <a:srgbClr val="002576"/>
                </a:solidFill>
                <a:latin typeface="Trebuchet MS" panose="020B0603020202020204" pitchFamily="34" charset="0"/>
              </a:rPr>
              <a:t>Prestator servicii de formare și conexe:</a:t>
            </a:r>
          </a:p>
          <a:p>
            <a:pPr algn="just"/>
            <a:r>
              <a:rPr lang="ro-RO" sz="2400" dirty="0">
                <a:solidFill>
                  <a:srgbClr val="002576"/>
                </a:solidFill>
                <a:latin typeface="Trebuchet MS" panose="020B0603020202020204" pitchFamily="34" charset="0"/>
              </a:rPr>
              <a:t>Asocierea AVENSA CONSULTING SRL, FORO DE FORMACION Y EDICIONES SL, AGRUPACION DE PROFESIONALES PARA EL DESARROLLO INTERNACIONAL SL, FUNDACION ETEA PARA EL DESARROLLO Y LA COOPERATION, SMART INTEGRATION SRL și EUROJOBS SRL cu lider de asociere AVENSA CONSULTING SRL</a:t>
            </a:r>
          </a:p>
          <a:p>
            <a:pPr algn="just"/>
            <a:endParaRPr lang="en-US" sz="1200" dirty="0">
              <a:solidFill>
                <a:srgbClr val="002576"/>
              </a:solidFill>
              <a:latin typeface="Trebuchet MS" panose="020B0603020202020204" pitchFamily="34" charset="0"/>
            </a:endParaRPr>
          </a:p>
        </p:txBody>
      </p:sp>
      <p:sp>
        <p:nvSpPr>
          <p:cNvPr id="3" name="TextBox 2">
            <a:extLst>
              <a:ext uri="{FF2B5EF4-FFF2-40B4-BE49-F238E27FC236}">
                <a16:creationId xmlns:a16="http://schemas.microsoft.com/office/drawing/2014/main" id="{F372AD86-667A-D46A-3F5D-E5FE40652471}"/>
              </a:ext>
            </a:extLst>
          </p:cNvPr>
          <p:cNvSpPr txBox="1"/>
          <p:nvPr/>
        </p:nvSpPr>
        <p:spPr>
          <a:xfrm>
            <a:off x="413034" y="8039100"/>
            <a:ext cx="4920965" cy="830997"/>
          </a:xfrm>
          <a:prstGeom prst="rect">
            <a:avLst/>
          </a:prstGeom>
          <a:solidFill>
            <a:schemeClr val="bg2"/>
          </a:solidFill>
        </p:spPr>
        <p:txBody>
          <a:bodyPr wrap="square">
            <a:spAutoFit/>
          </a:bodyPr>
          <a:lstStyle/>
          <a:p>
            <a:pPr algn="ctr"/>
            <a:r>
              <a:rPr lang="en-US" sz="2400" dirty="0">
                <a:latin typeface="Trebuchet MS" panose="020B0603020202020204" pitchFamily="34" charset="0"/>
              </a:rPr>
              <a:t>(</a:t>
            </a:r>
            <a:r>
              <a:rPr lang="ro-RO" sz="2400" dirty="0">
                <a:latin typeface="Trebuchet MS" panose="020B0603020202020204" pitchFamily="34" charset="0"/>
              </a:rPr>
              <a:t>începând din iunie</a:t>
            </a:r>
            <a:r>
              <a:rPr lang="en-US" sz="2400" dirty="0">
                <a:latin typeface="Trebuchet MS" panose="020B0603020202020204" pitchFamily="34" charset="0"/>
              </a:rPr>
              <a:t> 2024 – online</a:t>
            </a:r>
            <a:r>
              <a:rPr lang="ro-RO" sz="2400" dirty="0">
                <a:latin typeface="Trebuchet MS" panose="020B0603020202020204" pitchFamily="34" charset="0"/>
              </a:rPr>
              <a:t>/fizic</a:t>
            </a:r>
            <a:r>
              <a:rPr lang="en-US" sz="2400" dirty="0">
                <a:latin typeface="Trebuchet MS" panose="020B0603020202020204" pitchFamily="34" charset="0"/>
              </a:rPr>
              <a:t>)</a:t>
            </a:r>
          </a:p>
        </p:txBody>
      </p:sp>
      <p:sp>
        <p:nvSpPr>
          <p:cNvPr id="4" name="Rectangle 3">
            <a:extLst>
              <a:ext uri="{FF2B5EF4-FFF2-40B4-BE49-F238E27FC236}">
                <a16:creationId xmlns:a16="http://schemas.microsoft.com/office/drawing/2014/main" id="{93C80AEE-2778-C815-E880-63375986728E}"/>
              </a:ext>
            </a:extLst>
          </p:cNvPr>
          <p:cNvSpPr/>
          <p:nvPr/>
        </p:nvSpPr>
        <p:spPr>
          <a:xfrm>
            <a:off x="13199056" y="3804671"/>
            <a:ext cx="4675910" cy="2308324"/>
          </a:xfrm>
          <a:prstGeom prst="rect">
            <a:avLst/>
          </a:prstGeom>
        </p:spPr>
        <p:txBody>
          <a:bodyPr wrap="square">
            <a:spAutoFit/>
          </a:bodyPr>
          <a:lstStyle/>
          <a:p>
            <a:pPr algn="just"/>
            <a:r>
              <a:rPr lang="ro-RO" sz="2400" dirty="0">
                <a:solidFill>
                  <a:srgbClr val="002576"/>
                </a:solidFill>
                <a:latin typeface="Trebuchet MS" panose="020B0603020202020204" pitchFamily="34" charset="0"/>
              </a:rPr>
              <a:t>Prestator servicii de formare și conexe:</a:t>
            </a:r>
          </a:p>
          <a:p>
            <a:pPr algn="just"/>
            <a:r>
              <a:rPr lang="ro-RO" sz="2400" dirty="0">
                <a:solidFill>
                  <a:srgbClr val="002576"/>
                </a:solidFill>
                <a:latin typeface="Trebuchet MS" panose="020B0603020202020204" pitchFamily="34" charset="0"/>
              </a:rPr>
              <a:t>Asocierea SMART INTEGRATION SRL și EUROJOBS SRL cu lider de asociere SMART INTEGRATION SRL</a:t>
            </a:r>
            <a:endParaRPr lang="en-US" sz="2400" dirty="0">
              <a:solidFill>
                <a:srgbClr val="002576"/>
              </a:solidFill>
              <a:latin typeface="Trebuchet MS" panose="020B0603020202020204" pitchFamily="34" charset="0"/>
            </a:endParaRPr>
          </a:p>
        </p:txBody>
      </p:sp>
      <p:sp>
        <p:nvSpPr>
          <p:cNvPr id="5" name="TextBox 4">
            <a:extLst>
              <a:ext uri="{FF2B5EF4-FFF2-40B4-BE49-F238E27FC236}">
                <a16:creationId xmlns:a16="http://schemas.microsoft.com/office/drawing/2014/main" id="{13C7FAE7-BD90-7D25-BF79-EAABDEBD1505}"/>
              </a:ext>
            </a:extLst>
          </p:cNvPr>
          <p:cNvSpPr txBox="1"/>
          <p:nvPr/>
        </p:nvSpPr>
        <p:spPr>
          <a:xfrm>
            <a:off x="13411200" y="8039100"/>
            <a:ext cx="3968467" cy="830997"/>
          </a:xfrm>
          <a:prstGeom prst="rect">
            <a:avLst/>
          </a:prstGeom>
          <a:solidFill>
            <a:schemeClr val="bg2"/>
          </a:solidFill>
        </p:spPr>
        <p:txBody>
          <a:bodyPr wrap="square">
            <a:spAutoFit/>
          </a:bodyPr>
          <a:lstStyle/>
          <a:p>
            <a:pPr algn="ctr"/>
            <a:r>
              <a:rPr lang="en-US" sz="2400" dirty="0">
                <a:latin typeface="Trebuchet MS" panose="020B0603020202020204" pitchFamily="34" charset="0"/>
              </a:rPr>
              <a:t>(</a:t>
            </a:r>
            <a:r>
              <a:rPr lang="ro-RO" sz="2400" dirty="0">
                <a:latin typeface="Trebuchet MS" panose="020B0603020202020204" pitchFamily="34" charset="0"/>
              </a:rPr>
              <a:t>începând din februarie</a:t>
            </a:r>
            <a:r>
              <a:rPr lang="en-US" sz="2400" dirty="0">
                <a:latin typeface="Trebuchet MS" panose="020B0603020202020204" pitchFamily="34" charset="0"/>
              </a:rPr>
              <a:t> 2024 – </a:t>
            </a:r>
            <a:r>
              <a:rPr lang="ro-RO" sz="2400" dirty="0">
                <a:latin typeface="Trebuchet MS" panose="020B0603020202020204" pitchFamily="34" charset="0"/>
              </a:rPr>
              <a:t>fizic/online/hibrid</a:t>
            </a:r>
            <a:r>
              <a:rPr lang="en-US" sz="2400" dirty="0">
                <a:latin typeface="Trebuchet MS" panose="020B0603020202020204" pitchFamily="34" charset="0"/>
              </a:rPr>
              <a:t>)</a:t>
            </a:r>
          </a:p>
        </p:txBody>
      </p:sp>
      <p:pic>
        <p:nvPicPr>
          <p:cNvPr id="6" name="Picture 5">
            <a:extLst>
              <a:ext uri="{FF2B5EF4-FFF2-40B4-BE49-F238E27FC236}">
                <a16:creationId xmlns:a16="http://schemas.microsoft.com/office/drawing/2014/main" id="{4005BAA6-176C-9701-4BC7-C74AFDB00D66}"/>
              </a:ext>
            </a:extLst>
          </p:cNvPr>
          <p:cNvPicPr>
            <a:picLocks noChangeAspect="1"/>
          </p:cNvPicPr>
          <p:nvPr/>
        </p:nvPicPr>
        <p:blipFill>
          <a:blip r:embed="rId2"/>
          <a:stretch>
            <a:fillRect/>
          </a:stretch>
        </p:blipFill>
        <p:spPr>
          <a:xfrm>
            <a:off x="5541719" y="3086100"/>
            <a:ext cx="7412284" cy="4708981"/>
          </a:xfrm>
          <a:prstGeom prst="rect">
            <a:avLst/>
          </a:prstGeom>
        </p:spPr>
      </p:pic>
      <p:sp>
        <p:nvSpPr>
          <p:cNvPr id="8" name="TextBox 7">
            <a:extLst>
              <a:ext uri="{FF2B5EF4-FFF2-40B4-BE49-F238E27FC236}">
                <a16:creationId xmlns:a16="http://schemas.microsoft.com/office/drawing/2014/main" id="{DA3E0CA2-0645-6D82-51DB-E71087214809}"/>
              </a:ext>
            </a:extLst>
          </p:cNvPr>
          <p:cNvSpPr txBox="1"/>
          <p:nvPr/>
        </p:nvSpPr>
        <p:spPr>
          <a:xfrm>
            <a:off x="426889" y="2388286"/>
            <a:ext cx="4920965" cy="46166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algn="ctr"/>
            <a:r>
              <a:rPr lang="ro-RO" sz="2400" b="1" dirty="0">
                <a:latin typeface="Trebuchet MS" panose="020B0603020202020204" pitchFamily="34" charset="0"/>
              </a:rPr>
              <a:t>Competențe digitale avansate</a:t>
            </a:r>
            <a:endParaRPr lang="en-US" sz="2400" b="1" dirty="0">
              <a:latin typeface="Trebuchet MS" panose="020B0603020202020204" pitchFamily="34" charset="0"/>
            </a:endParaRPr>
          </a:p>
        </p:txBody>
      </p:sp>
      <p:sp>
        <p:nvSpPr>
          <p:cNvPr id="9" name="TextBox 8">
            <a:extLst>
              <a:ext uri="{FF2B5EF4-FFF2-40B4-BE49-F238E27FC236}">
                <a16:creationId xmlns:a16="http://schemas.microsoft.com/office/drawing/2014/main" id="{DC3C4966-0A6B-738D-8E6F-F9B174774793}"/>
              </a:ext>
            </a:extLst>
          </p:cNvPr>
          <p:cNvSpPr txBox="1"/>
          <p:nvPr/>
        </p:nvSpPr>
        <p:spPr>
          <a:xfrm>
            <a:off x="13199057" y="2388286"/>
            <a:ext cx="4675910" cy="83099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algn="ctr"/>
            <a:r>
              <a:rPr lang="ro-RO" sz="2400" b="1" dirty="0">
                <a:latin typeface="Trebuchet MS" panose="020B0603020202020204" pitchFamily="34" charset="0"/>
              </a:rPr>
              <a:t>Leadership și managementul talentelor</a:t>
            </a:r>
            <a:endParaRPr lang="en-US" sz="2400" b="1" dirty="0">
              <a:latin typeface="Trebuchet MS" panose="020B0603020202020204" pitchFamily="34" charset="0"/>
            </a:endParaRPr>
          </a:p>
        </p:txBody>
      </p:sp>
    </p:spTree>
    <p:extLst>
      <p:ext uri="{BB962C8B-B14F-4D97-AF65-F5344CB8AC3E}">
        <p14:creationId xmlns:p14="http://schemas.microsoft.com/office/powerpoint/2010/main" val="42035539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11">
            <a:extLst>
              <a:ext uri="{FF2B5EF4-FFF2-40B4-BE49-F238E27FC236}">
                <a16:creationId xmlns:a16="http://schemas.microsoft.com/office/drawing/2014/main" id="{30438190-9D2C-118D-1039-4C33D8551D44}"/>
              </a:ext>
            </a:extLst>
          </p:cNvPr>
          <p:cNvGrpSpPr/>
          <p:nvPr/>
        </p:nvGrpSpPr>
        <p:grpSpPr>
          <a:xfrm>
            <a:off x="-1027335" y="2650940"/>
            <a:ext cx="7812231" cy="1209364"/>
            <a:chOff x="0" y="0"/>
            <a:chExt cx="2625256" cy="406400"/>
          </a:xfrm>
        </p:grpSpPr>
        <p:sp>
          <p:nvSpPr>
            <p:cNvPr id="43" name="Freeform 12">
              <a:extLst>
                <a:ext uri="{FF2B5EF4-FFF2-40B4-BE49-F238E27FC236}">
                  <a16:creationId xmlns:a16="http://schemas.microsoft.com/office/drawing/2014/main" id="{3E13D2B0-3632-0877-ACC4-F1ECBB963498}"/>
                </a:ext>
              </a:extLst>
            </p:cNvPr>
            <p:cNvSpPr/>
            <p:nvPr/>
          </p:nvSpPr>
          <p:spPr>
            <a:xfrm>
              <a:off x="0" y="0"/>
              <a:ext cx="2625256" cy="406400"/>
            </a:xfrm>
            <a:custGeom>
              <a:avLst/>
              <a:gdLst/>
              <a:ahLst/>
              <a:cxnLst/>
              <a:rect l="l" t="t" r="r" b="b"/>
              <a:pathLst>
                <a:path w="2625256" h="406400">
                  <a:moveTo>
                    <a:pt x="2422056" y="0"/>
                  </a:moveTo>
                  <a:cubicBezTo>
                    <a:pt x="2534280" y="0"/>
                    <a:pt x="2625256" y="90976"/>
                    <a:pt x="2625256" y="203200"/>
                  </a:cubicBezTo>
                  <a:cubicBezTo>
                    <a:pt x="2625256" y="315424"/>
                    <a:pt x="2534280" y="406400"/>
                    <a:pt x="2422056" y="406400"/>
                  </a:cubicBezTo>
                  <a:lnTo>
                    <a:pt x="203200" y="406400"/>
                  </a:lnTo>
                  <a:cubicBezTo>
                    <a:pt x="90976" y="406400"/>
                    <a:pt x="0" y="315424"/>
                    <a:pt x="0" y="203200"/>
                  </a:cubicBezTo>
                  <a:cubicBezTo>
                    <a:pt x="0" y="90976"/>
                    <a:pt x="90976" y="0"/>
                    <a:pt x="203200" y="0"/>
                  </a:cubicBezTo>
                  <a:close/>
                </a:path>
              </a:pathLst>
            </a:custGeom>
            <a:solidFill>
              <a:srgbClr val="293E6B"/>
            </a:solidFill>
            <a:ln w="104775" cap="sq">
              <a:solidFill>
                <a:srgbClr val="3B599B"/>
              </a:solidFill>
              <a:prstDash val="solid"/>
              <a:miter/>
            </a:ln>
          </p:spPr>
          <p:txBody>
            <a:bodyPr/>
            <a:lstStyle/>
            <a:p>
              <a:endParaRPr lang="en-US">
                <a:latin typeface="Trebuchet MS" panose="020B0703020202090204" pitchFamily="34" charset="0"/>
              </a:endParaRPr>
            </a:p>
          </p:txBody>
        </p:sp>
        <p:sp>
          <p:nvSpPr>
            <p:cNvPr id="44" name="TextBox 13">
              <a:extLst>
                <a:ext uri="{FF2B5EF4-FFF2-40B4-BE49-F238E27FC236}">
                  <a16:creationId xmlns:a16="http://schemas.microsoft.com/office/drawing/2014/main" id="{F5E28AF3-0C8B-6A89-A096-7C12C624AE47}"/>
                </a:ext>
              </a:extLst>
            </p:cNvPr>
            <p:cNvSpPr txBox="1"/>
            <p:nvPr/>
          </p:nvSpPr>
          <p:spPr>
            <a:xfrm>
              <a:off x="0" y="-38100"/>
              <a:ext cx="2625256" cy="444500"/>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sp>
        <p:nvSpPr>
          <p:cNvPr id="50" name="TextBox 19">
            <a:extLst>
              <a:ext uri="{FF2B5EF4-FFF2-40B4-BE49-F238E27FC236}">
                <a16:creationId xmlns:a16="http://schemas.microsoft.com/office/drawing/2014/main" id="{7CC5F38D-3E70-E61E-66CA-A353AA82CCA2}"/>
              </a:ext>
            </a:extLst>
          </p:cNvPr>
          <p:cNvSpPr txBox="1"/>
          <p:nvPr/>
        </p:nvSpPr>
        <p:spPr>
          <a:xfrm>
            <a:off x="-6247276" y="9649295"/>
            <a:ext cx="8590251" cy="1182809"/>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sp>
        <p:nvSpPr>
          <p:cNvPr id="64" name="TextBox 36">
            <a:extLst>
              <a:ext uri="{FF2B5EF4-FFF2-40B4-BE49-F238E27FC236}">
                <a16:creationId xmlns:a16="http://schemas.microsoft.com/office/drawing/2014/main" id="{2E41FD48-FBE5-3CBB-FE3B-7D42FE85C3DB}"/>
              </a:ext>
            </a:extLst>
          </p:cNvPr>
          <p:cNvSpPr txBox="1"/>
          <p:nvPr/>
        </p:nvSpPr>
        <p:spPr>
          <a:xfrm>
            <a:off x="1028700" y="2980985"/>
            <a:ext cx="5468978" cy="589905"/>
          </a:xfrm>
          <a:prstGeom prst="rect">
            <a:avLst/>
          </a:prstGeom>
        </p:spPr>
        <p:txBody>
          <a:bodyPr lIns="0" tIns="0" rIns="0" bIns="0" rtlCol="0" anchor="t">
            <a:spAutoFit/>
          </a:bodyPr>
          <a:lstStyle/>
          <a:p>
            <a:pPr algn="l">
              <a:lnSpc>
                <a:spcPts val="4599"/>
              </a:lnSpc>
            </a:pPr>
            <a:r>
              <a:rPr lang="ro-RO" sz="3999" b="1" dirty="0">
                <a:solidFill>
                  <a:srgbClr val="FFFFFF"/>
                </a:solidFill>
                <a:latin typeface="Trebuchet MS" panose="020B0703020202090204" pitchFamily="34" charset="0"/>
                <a:ea typeface="Montserrat Bold"/>
                <a:cs typeface="Montserrat Bold"/>
                <a:sym typeface="Montserrat Bold"/>
              </a:rPr>
              <a:t>REZULTATE:</a:t>
            </a:r>
            <a:endParaRPr lang="en-US" sz="3999" b="1" dirty="0">
              <a:solidFill>
                <a:srgbClr val="FFFFFF"/>
              </a:solidFill>
              <a:latin typeface="Trebuchet MS" panose="020B0703020202090204" pitchFamily="34" charset="0"/>
              <a:ea typeface="Montserrat Bold"/>
              <a:cs typeface="Montserrat Bold"/>
              <a:sym typeface="Montserrat Bold"/>
            </a:endParaRPr>
          </a:p>
        </p:txBody>
      </p:sp>
      <p:grpSp>
        <p:nvGrpSpPr>
          <p:cNvPr id="2" name="Group 1">
            <a:extLst>
              <a:ext uri="{FF2B5EF4-FFF2-40B4-BE49-F238E27FC236}">
                <a16:creationId xmlns:a16="http://schemas.microsoft.com/office/drawing/2014/main" id="{9E32BD6D-4C41-09D8-433E-942A626E6D0F}"/>
              </a:ext>
            </a:extLst>
          </p:cNvPr>
          <p:cNvGrpSpPr/>
          <p:nvPr/>
        </p:nvGrpSpPr>
        <p:grpSpPr>
          <a:xfrm>
            <a:off x="7469939" y="2752322"/>
            <a:ext cx="1006599" cy="1006599"/>
            <a:chOff x="977996" y="4393704"/>
            <a:chExt cx="1006599" cy="1006599"/>
          </a:xfrm>
        </p:grpSpPr>
        <p:grpSp>
          <p:nvGrpSpPr>
            <p:cNvPr id="57" name="Group 26">
              <a:extLst>
                <a:ext uri="{FF2B5EF4-FFF2-40B4-BE49-F238E27FC236}">
                  <a16:creationId xmlns:a16="http://schemas.microsoft.com/office/drawing/2014/main" id="{523D8157-AD1E-A0E9-AA86-5530EA778F0D}"/>
                </a:ext>
              </a:extLst>
            </p:cNvPr>
            <p:cNvGrpSpPr/>
            <p:nvPr/>
          </p:nvGrpSpPr>
          <p:grpSpPr>
            <a:xfrm>
              <a:off x="977996" y="4393704"/>
              <a:ext cx="1006599" cy="1006599"/>
              <a:chOff x="0" y="0"/>
              <a:chExt cx="812800" cy="812800"/>
            </a:xfrm>
          </p:grpSpPr>
          <p:sp>
            <p:nvSpPr>
              <p:cNvPr id="58" name="Freeform 27">
                <a:extLst>
                  <a:ext uri="{FF2B5EF4-FFF2-40B4-BE49-F238E27FC236}">
                    <a16:creationId xmlns:a16="http://schemas.microsoft.com/office/drawing/2014/main" id="{79E58174-93C8-FF39-911B-F141CD32A17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599B"/>
              </a:solidFill>
            </p:spPr>
            <p:txBody>
              <a:bodyPr/>
              <a:lstStyle/>
              <a:p>
                <a:endParaRPr lang="en-US">
                  <a:latin typeface="Trebuchet MS" panose="020B0703020202090204" pitchFamily="34" charset="0"/>
                </a:endParaRPr>
              </a:p>
            </p:txBody>
          </p:sp>
          <p:sp>
            <p:nvSpPr>
              <p:cNvPr id="59" name="TextBox 28">
                <a:extLst>
                  <a:ext uri="{FF2B5EF4-FFF2-40B4-BE49-F238E27FC236}">
                    <a16:creationId xmlns:a16="http://schemas.microsoft.com/office/drawing/2014/main" id="{31266F86-4F5F-1327-BFC0-3A64DEF6EFC2}"/>
                  </a:ext>
                </a:extLst>
              </p:cNvPr>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sp>
          <p:nvSpPr>
            <p:cNvPr id="74" name="Freeform 48">
              <a:extLst>
                <a:ext uri="{FF2B5EF4-FFF2-40B4-BE49-F238E27FC236}">
                  <a16:creationId xmlns:a16="http://schemas.microsoft.com/office/drawing/2014/main" id="{C7E87A98-FC4C-50A6-5AFC-49E0F6F30FD2}"/>
                </a:ext>
              </a:extLst>
            </p:cNvPr>
            <p:cNvSpPr/>
            <p:nvPr/>
          </p:nvSpPr>
          <p:spPr>
            <a:xfrm>
              <a:off x="1123950" y="4393704"/>
              <a:ext cx="809941" cy="874431"/>
            </a:xfrm>
            <a:custGeom>
              <a:avLst/>
              <a:gdLst/>
              <a:ahLst/>
              <a:cxnLst/>
              <a:rect l="l" t="t" r="r" b="b"/>
              <a:pathLst>
                <a:path w="809941" h="874431">
                  <a:moveTo>
                    <a:pt x="0" y="0"/>
                  </a:moveTo>
                  <a:lnTo>
                    <a:pt x="809941" y="0"/>
                  </a:lnTo>
                  <a:lnTo>
                    <a:pt x="809941" y="874431"/>
                  </a:lnTo>
                  <a:lnTo>
                    <a:pt x="0" y="8744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Trebuchet MS" panose="020B0703020202090204" pitchFamily="34" charset="0"/>
              </a:endParaRPr>
            </a:p>
          </p:txBody>
        </p:sp>
      </p:grpSp>
      <p:sp>
        <p:nvSpPr>
          <p:cNvPr id="7" name="TextBox 6">
            <a:extLst>
              <a:ext uri="{FF2B5EF4-FFF2-40B4-BE49-F238E27FC236}">
                <a16:creationId xmlns:a16="http://schemas.microsoft.com/office/drawing/2014/main" id="{2DD46D3B-DDA8-EEFE-D481-C69B26AEACFC}"/>
              </a:ext>
            </a:extLst>
          </p:cNvPr>
          <p:cNvSpPr txBox="1"/>
          <p:nvPr/>
        </p:nvSpPr>
        <p:spPr>
          <a:xfrm>
            <a:off x="8810451" y="2746204"/>
            <a:ext cx="4835766" cy="120032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ro-RO" sz="2400" b="1" i="0" u="none" strike="noStrike" kern="0" cap="none" spc="0" normalizeH="0" baseline="0" noProof="0" dirty="0">
                <a:ln>
                  <a:noFill/>
                </a:ln>
                <a:solidFill>
                  <a:srgbClr val="4472C4">
                    <a:lumMod val="75000"/>
                  </a:srgbClr>
                </a:solidFill>
                <a:effectLst/>
                <a:uLnTx/>
                <a:uFillTx/>
                <a:latin typeface="Trebuchet MS" panose="020B0603020202020204" pitchFamily="34" charset="0"/>
              </a:rPr>
              <a:t>2 platforme</a:t>
            </a:r>
            <a:r>
              <a:rPr kumimoji="0" lang="en-US" sz="2400" b="1" i="0" u="none" strike="noStrike" kern="0" cap="none" spc="0" normalizeH="0" baseline="0" noProof="0" dirty="0">
                <a:ln>
                  <a:noFill/>
                </a:ln>
                <a:solidFill>
                  <a:srgbClr val="4472C4">
                    <a:lumMod val="75000"/>
                  </a:srgbClr>
                </a:solidFill>
                <a:effectLst/>
                <a:uLnTx/>
                <a:uFillTx/>
                <a:latin typeface="Trebuchet MS" panose="020B0603020202020204" pitchFamily="34" charset="0"/>
              </a:rPr>
              <a:t> </a:t>
            </a:r>
            <a:r>
              <a:rPr kumimoji="0" lang="en-US" sz="2400" b="1" i="0" u="none" strike="noStrike" kern="0" cap="none" spc="0" normalizeH="0" baseline="0" noProof="0" dirty="0" err="1">
                <a:ln>
                  <a:noFill/>
                </a:ln>
                <a:solidFill>
                  <a:srgbClr val="4472C4">
                    <a:lumMod val="75000"/>
                  </a:srgbClr>
                </a:solidFill>
                <a:effectLst/>
                <a:uLnTx/>
                <a:uFillTx/>
                <a:latin typeface="Trebuchet MS" panose="020B0603020202020204" pitchFamily="34" charset="0"/>
              </a:rPr>
              <a:t>securizate</a:t>
            </a:r>
            <a:r>
              <a:rPr kumimoji="0" lang="en-US" sz="2400" b="1" i="0" u="none" strike="noStrike" kern="0" cap="none" spc="0" normalizeH="0" baseline="0" noProof="0" dirty="0">
                <a:ln>
                  <a:noFill/>
                </a:ln>
                <a:solidFill>
                  <a:srgbClr val="4472C4">
                    <a:lumMod val="75000"/>
                  </a:srgbClr>
                </a:solidFill>
                <a:effectLst/>
                <a:uLnTx/>
                <a:uFillTx/>
                <a:latin typeface="Trebuchet MS" panose="020B0603020202020204" pitchFamily="34" charset="0"/>
              </a:rPr>
              <a:t> </a:t>
            </a:r>
            <a:r>
              <a:rPr kumimoji="0" lang="en-US" sz="2400" b="1" i="0" u="none" strike="noStrike" kern="0" cap="none" spc="0" normalizeH="0" baseline="0" noProof="0" dirty="0" err="1">
                <a:ln>
                  <a:noFill/>
                </a:ln>
                <a:solidFill>
                  <a:srgbClr val="4472C4">
                    <a:lumMod val="75000"/>
                  </a:srgbClr>
                </a:solidFill>
                <a:effectLst/>
                <a:uLnTx/>
                <a:uFillTx/>
                <a:latin typeface="Trebuchet MS" panose="020B0603020202020204" pitchFamily="34" charset="0"/>
              </a:rPr>
              <a:t>și</a:t>
            </a:r>
            <a:r>
              <a:rPr kumimoji="0" lang="en-US" sz="2400" b="1" i="0" u="none" strike="noStrike" kern="0" cap="none" spc="0" normalizeH="0" baseline="0" noProof="0" dirty="0">
                <a:ln>
                  <a:noFill/>
                </a:ln>
                <a:solidFill>
                  <a:srgbClr val="4472C4">
                    <a:lumMod val="75000"/>
                  </a:srgbClr>
                </a:solidFill>
                <a:effectLst/>
                <a:uLnTx/>
                <a:uFillTx/>
                <a:latin typeface="Trebuchet MS" panose="020B0603020202020204" pitchFamily="34" charset="0"/>
              </a:rPr>
              <a:t> interactive</a:t>
            </a:r>
            <a:r>
              <a:rPr kumimoji="0" lang="ro-RO" sz="2400" b="1" i="0" u="none" strike="noStrike" kern="0" cap="none" spc="0" normalizeH="0" baseline="0" noProof="0" dirty="0">
                <a:ln>
                  <a:noFill/>
                </a:ln>
                <a:solidFill>
                  <a:srgbClr val="4472C4">
                    <a:lumMod val="75000"/>
                  </a:srgbClr>
                </a:solidFill>
                <a:effectLst/>
                <a:uLnTx/>
                <a:uFillTx/>
                <a:latin typeface="Trebuchet MS" panose="020B0603020202020204" pitchFamily="34" charset="0"/>
              </a:rPr>
              <a:t> de gestiune și formare a participanților</a:t>
            </a:r>
          </a:p>
        </p:txBody>
      </p:sp>
      <p:pic>
        <p:nvPicPr>
          <p:cNvPr id="11" name="Picture 10">
            <a:extLst>
              <a:ext uri="{FF2B5EF4-FFF2-40B4-BE49-F238E27FC236}">
                <a16:creationId xmlns:a16="http://schemas.microsoft.com/office/drawing/2014/main" id="{B6F92FB6-B813-47CF-6E64-E16B9521D998}"/>
              </a:ext>
            </a:extLst>
          </p:cNvPr>
          <p:cNvPicPr>
            <a:picLocks noChangeAspect="1"/>
          </p:cNvPicPr>
          <p:nvPr/>
        </p:nvPicPr>
        <p:blipFill>
          <a:blip r:embed="rId5"/>
          <a:srcRect t="4074" r="50417" b="5555"/>
          <a:stretch/>
        </p:blipFill>
        <p:spPr>
          <a:xfrm>
            <a:off x="0" y="4381498"/>
            <a:ext cx="9525000" cy="4882563"/>
          </a:xfrm>
          <a:prstGeom prst="rect">
            <a:avLst/>
          </a:prstGeom>
        </p:spPr>
      </p:pic>
      <p:pic>
        <p:nvPicPr>
          <p:cNvPr id="13" name="Picture 12">
            <a:extLst>
              <a:ext uri="{FF2B5EF4-FFF2-40B4-BE49-F238E27FC236}">
                <a16:creationId xmlns:a16="http://schemas.microsoft.com/office/drawing/2014/main" id="{B87499B7-A8A2-F164-5FA9-0AEE70BB5BCE}"/>
              </a:ext>
            </a:extLst>
          </p:cNvPr>
          <p:cNvPicPr>
            <a:picLocks noChangeAspect="1"/>
          </p:cNvPicPr>
          <p:nvPr/>
        </p:nvPicPr>
        <p:blipFill>
          <a:blip r:embed="rId6"/>
          <a:srcRect t="4075" r="55000" b="5555"/>
          <a:stretch/>
        </p:blipFill>
        <p:spPr>
          <a:xfrm>
            <a:off x="9144000" y="4343398"/>
            <a:ext cx="8991600" cy="5078588"/>
          </a:xfrm>
          <a:prstGeom prst="rect">
            <a:avLst/>
          </a:prstGeom>
        </p:spPr>
      </p:pic>
      <p:sp>
        <p:nvSpPr>
          <p:cNvPr id="14" name="TextBox 13">
            <a:extLst>
              <a:ext uri="{FF2B5EF4-FFF2-40B4-BE49-F238E27FC236}">
                <a16:creationId xmlns:a16="http://schemas.microsoft.com/office/drawing/2014/main" id="{37C38076-BE55-B322-22DA-D45D597C9369}"/>
              </a:ext>
            </a:extLst>
          </p:cNvPr>
          <p:cNvSpPr txBox="1"/>
          <p:nvPr/>
        </p:nvSpPr>
        <p:spPr>
          <a:xfrm>
            <a:off x="12954000" y="2746203"/>
            <a:ext cx="4835766" cy="120032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400" b="0" i="0" dirty="0">
                <a:effectLst/>
                <a:latin typeface="Trebuchet MS" panose="020B0603020202020204" pitchFamily="34" charset="0"/>
                <a:hlinkClick r:id="rId7"/>
              </a:rPr>
              <a:t>https://formaredigitalaanfp.ro/</a:t>
            </a:r>
            <a:endParaRPr lang="ro-RO" sz="2400" b="0" i="0" dirty="0">
              <a:effectLst/>
              <a:latin typeface="Trebuchet MS" panose="020B0603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ro-RO" sz="2400" u="none" strike="noStrike" kern="0" cap="none" spc="0" normalizeH="0" baseline="0" noProof="0" dirty="0">
              <a:ln>
                <a:noFill/>
              </a:ln>
              <a:solidFill>
                <a:srgbClr val="4472C4">
                  <a:lumMod val="75000"/>
                </a:srgbClr>
              </a:solidFill>
              <a:uLnTx/>
              <a:uFillTx/>
              <a:latin typeface="Trebuchet MS" panose="020B0603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lang="en-US" sz="2400" b="0" i="0" dirty="0">
                <a:effectLst/>
                <a:latin typeface="Trebuchet MS" panose="020B0603020202020204" pitchFamily="34" charset="0"/>
                <a:hlinkClick r:id="rId8"/>
              </a:rPr>
              <a:t>https://elearn.euro-jobs.ro/</a:t>
            </a:r>
            <a:endParaRPr kumimoji="0" lang="en-US" sz="2400" b="0" i="0" u="none" strike="noStrike" kern="0" cap="none" spc="0" normalizeH="0" baseline="0" noProof="0" dirty="0">
              <a:ln>
                <a:noFill/>
              </a:ln>
              <a:solidFill>
                <a:srgbClr val="4472C4">
                  <a:lumMod val="75000"/>
                </a:srgbClr>
              </a:solidFill>
              <a:effectLst/>
              <a:uLnTx/>
              <a:uFillTx/>
              <a:latin typeface="Trebuchet MS" panose="020B0603020202020204" pitchFamily="34" charset="0"/>
            </a:endParaRPr>
          </a:p>
        </p:txBody>
      </p:sp>
    </p:spTree>
    <p:extLst>
      <p:ext uri="{BB962C8B-B14F-4D97-AF65-F5344CB8AC3E}">
        <p14:creationId xmlns:p14="http://schemas.microsoft.com/office/powerpoint/2010/main" val="25074027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1"/>
          <p:cNvGrpSpPr/>
          <p:nvPr/>
        </p:nvGrpSpPr>
        <p:grpSpPr>
          <a:xfrm>
            <a:off x="-990601" y="2384902"/>
            <a:ext cx="8101115" cy="1920398"/>
            <a:chOff x="0" y="0"/>
            <a:chExt cx="1612708" cy="406400"/>
          </a:xfrm>
        </p:grpSpPr>
        <p:sp>
          <p:nvSpPr>
            <p:cNvPr id="12" name="Freeform 12"/>
            <p:cNvSpPr/>
            <p:nvPr/>
          </p:nvSpPr>
          <p:spPr>
            <a:xfrm>
              <a:off x="0" y="0"/>
              <a:ext cx="1612708" cy="406400"/>
            </a:xfrm>
            <a:custGeom>
              <a:avLst/>
              <a:gdLst/>
              <a:ahLst/>
              <a:cxnLst/>
              <a:rect l="l" t="t" r="r" b="b"/>
              <a:pathLst>
                <a:path w="1612708" h="406400">
                  <a:moveTo>
                    <a:pt x="1409508" y="0"/>
                  </a:moveTo>
                  <a:cubicBezTo>
                    <a:pt x="1521732" y="0"/>
                    <a:pt x="1612708" y="90976"/>
                    <a:pt x="1612708" y="203200"/>
                  </a:cubicBezTo>
                  <a:cubicBezTo>
                    <a:pt x="1612708" y="315424"/>
                    <a:pt x="1521732" y="406400"/>
                    <a:pt x="1409508" y="406400"/>
                  </a:cubicBezTo>
                  <a:lnTo>
                    <a:pt x="203200" y="406400"/>
                  </a:lnTo>
                  <a:cubicBezTo>
                    <a:pt x="90976" y="406400"/>
                    <a:pt x="0" y="315424"/>
                    <a:pt x="0" y="203200"/>
                  </a:cubicBezTo>
                  <a:cubicBezTo>
                    <a:pt x="0" y="90976"/>
                    <a:pt x="90976" y="0"/>
                    <a:pt x="203200" y="0"/>
                  </a:cubicBezTo>
                  <a:close/>
                </a:path>
              </a:pathLst>
            </a:custGeom>
            <a:solidFill>
              <a:srgbClr val="293E6B"/>
            </a:solidFill>
            <a:ln w="104775" cap="sq">
              <a:solidFill>
                <a:srgbClr val="3B599B"/>
              </a:solidFill>
              <a:prstDash val="solid"/>
              <a:miter/>
            </a:ln>
          </p:spPr>
          <p:txBody>
            <a:bodyPr/>
            <a:lstStyle/>
            <a:p>
              <a:endParaRPr lang="en-US"/>
            </a:p>
          </p:txBody>
        </p:sp>
        <p:sp>
          <p:nvSpPr>
            <p:cNvPr id="13" name="TextBox 13"/>
            <p:cNvSpPr txBox="1"/>
            <p:nvPr/>
          </p:nvSpPr>
          <p:spPr>
            <a:xfrm>
              <a:off x="0" y="-38100"/>
              <a:ext cx="1612708" cy="444500"/>
            </a:xfrm>
            <a:prstGeom prst="rect">
              <a:avLst/>
            </a:prstGeom>
          </p:spPr>
          <p:txBody>
            <a:bodyPr lIns="50800" tIns="50800" rIns="50800" bIns="50800" rtlCol="0" anchor="ctr"/>
            <a:lstStyle/>
            <a:p>
              <a:pPr algn="ctr">
                <a:lnSpc>
                  <a:spcPts val="3359"/>
                </a:lnSpc>
              </a:pPr>
              <a:endParaRPr/>
            </a:p>
          </p:txBody>
        </p:sp>
      </p:grpSp>
      <p:sp>
        <p:nvSpPr>
          <p:cNvPr id="18" name="TextBox 18"/>
          <p:cNvSpPr txBox="1"/>
          <p:nvPr/>
        </p:nvSpPr>
        <p:spPr>
          <a:xfrm>
            <a:off x="978973" y="4533900"/>
            <a:ext cx="9758981" cy="4924425"/>
          </a:xfrm>
          <a:prstGeom prst="rect">
            <a:avLst/>
          </a:prstGeom>
        </p:spPr>
        <p:txBody>
          <a:bodyPr wrap="square" lIns="0" tIns="0" rIns="0" bIns="0" rtlCol="0" anchor="t">
            <a:spAutoFit/>
          </a:bodyPr>
          <a:lstStyle/>
          <a:p>
            <a:pPr marL="549275" indent="-457200" algn="just">
              <a:buFont typeface="Wingdings" panose="05000000000000000000" pitchFamily="2" charset="2"/>
              <a:buChar char="Ø"/>
            </a:pPr>
            <a:r>
              <a:rPr lang="ro-RO" sz="3200" dirty="0">
                <a:solidFill>
                  <a:srgbClr val="000000"/>
                </a:solidFill>
                <a:latin typeface="Trebuchet MS" panose="020B0603020202020204" pitchFamily="34" charset="0"/>
              </a:rPr>
              <a:t>Managementul </a:t>
            </a:r>
            <a:r>
              <a:rPr lang="pt-BR" sz="3200" dirty="0">
                <a:solidFill>
                  <a:srgbClr val="000000"/>
                </a:solidFill>
                <a:latin typeface="Trebuchet MS" panose="020B0603020202020204" pitchFamily="34" charset="0"/>
              </a:rPr>
              <a:t>în contextul digitalizării administrației publice</a:t>
            </a:r>
            <a:endParaRPr lang="ro-RO" sz="3200" dirty="0">
              <a:solidFill>
                <a:srgbClr val="000000"/>
              </a:solidFill>
              <a:latin typeface="Trebuchet MS" panose="020B0603020202020204" pitchFamily="34" charset="0"/>
            </a:endParaRPr>
          </a:p>
          <a:p>
            <a:pPr marL="549275" indent="-457200" algn="just">
              <a:buFont typeface="Wingdings" panose="05000000000000000000" pitchFamily="2" charset="2"/>
              <a:buChar char="Ø"/>
            </a:pPr>
            <a:r>
              <a:rPr lang="ro-RO" sz="3200" dirty="0">
                <a:solidFill>
                  <a:srgbClr val="000000"/>
                </a:solidFill>
                <a:latin typeface="Trebuchet MS" panose="020B0603020202020204" pitchFamily="34" charset="0"/>
              </a:rPr>
              <a:t>Comunicarea </a:t>
            </a:r>
            <a:r>
              <a:rPr lang="pt-BR" sz="3200" dirty="0">
                <a:solidFill>
                  <a:srgbClr val="000000"/>
                </a:solidFill>
                <a:latin typeface="Trebuchet MS" panose="020B0603020202020204" pitchFamily="34" charset="0"/>
              </a:rPr>
              <a:t>în contextul digitalizării administrației publice</a:t>
            </a:r>
            <a:endParaRPr lang="ro-RO" sz="3200" dirty="0">
              <a:solidFill>
                <a:srgbClr val="000000"/>
              </a:solidFill>
              <a:latin typeface="Trebuchet MS" panose="020B0603020202020204" pitchFamily="34" charset="0"/>
            </a:endParaRPr>
          </a:p>
          <a:p>
            <a:pPr marL="549275" indent="-457200" algn="just">
              <a:buFont typeface="Wingdings" panose="05000000000000000000" pitchFamily="2" charset="2"/>
              <a:buChar char="Ø"/>
            </a:pPr>
            <a:r>
              <a:rPr lang="pt-BR" sz="3200" dirty="0">
                <a:solidFill>
                  <a:srgbClr val="000000"/>
                </a:solidFill>
                <a:latin typeface="Trebuchet MS" panose="020B0603020202020204" pitchFamily="34" charset="0"/>
              </a:rPr>
              <a:t>Finan</a:t>
            </a:r>
            <a:r>
              <a:rPr lang="ro-RO" sz="3200" dirty="0" err="1">
                <a:solidFill>
                  <a:srgbClr val="000000"/>
                </a:solidFill>
                <a:latin typeface="Trebuchet MS" panose="020B0603020202020204" pitchFamily="34" charset="0"/>
              </a:rPr>
              <a:t>ciar</a:t>
            </a:r>
            <a:r>
              <a:rPr lang="pt-BR" sz="3200" dirty="0">
                <a:solidFill>
                  <a:srgbClr val="000000"/>
                </a:solidFill>
                <a:latin typeface="Trebuchet MS" panose="020B0603020202020204" pitchFamily="34" charset="0"/>
              </a:rPr>
              <a:t> în contextul digitalizării administrației publice</a:t>
            </a:r>
            <a:endParaRPr lang="ro-RO" sz="3200" dirty="0">
              <a:solidFill>
                <a:srgbClr val="000000"/>
              </a:solidFill>
              <a:latin typeface="Trebuchet MS" panose="020B0603020202020204" pitchFamily="34" charset="0"/>
            </a:endParaRPr>
          </a:p>
          <a:p>
            <a:pPr marL="549275" indent="-457200" algn="just">
              <a:buFont typeface="Wingdings" panose="05000000000000000000" pitchFamily="2" charset="2"/>
              <a:buChar char="Ø"/>
            </a:pPr>
            <a:r>
              <a:rPr lang="ro-RO" sz="3200" dirty="0">
                <a:solidFill>
                  <a:srgbClr val="000000"/>
                </a:solidFill>
                <a:latin typeface="Trebuchet MS" panose="020B0603020202020204" pitchFamily="34" charset="0"/>
              </a:rPr>
              <a:t>Back Office </a:t>
            </a:r>
            <a:r>
              <a:rPr lang="pt-BR" sz="3200" dirty="0">
                <a:solidFill>
                  <a:srgbClr val="000000"/>
                </a:solidFill>
                <a:latin typeface="Trebuchet MS" panose="020B0603020202020204" pitchFamily="34" charset="0"/>
              </a:rPr>
              <a:t>în contextul digitalizării administrației publice</a:t>
            </a:r>
            <a:endParaRPr lang="ro-RO" sz="3200" dirty="0">
              <a:solidFill>
                <a:srgbClr val="000000"/>
              </a:solidFill>
              <a:latin typeface="Trebuchet MS" panose="020B0603020202020204" pitchFamily="34" charset="0"/>
            </a:endParaRPr>
          </a:p>
          <a:p>
            <a:pPr marL="92075" algn="r"/>
            <a:r>
              <a:rPr lang="ro-RO" sz="2400" i="1" dirty="0">
                <a:solidFill>
                  <a:schemeClr val="tx2"/>
                </a:solidFill>
                <a:latin typeface="Trebuchet MS" panose="020B0603020202020204" pitchFamily="34" charset="0"/>
              </a:rPr>
              <a:t>începând din luna iunie 2024</a:t>
            </a:r>
          </a:p>
          <a:p>
            <a:pPr marL="92075" algn="just"/>
            <a:endParaRPr lang="ro-RO" sz="3200" dirty="0">
              <a:solidFill>
                <a:srgbClr val="000000"/>
              </a:solidFill>
              <a:latin typeface="Trebuchet MS" panose="020B0603020202020204" pitchFamily="34" charset="0"/>
            </a:endParaRPr>
          </a:p>
        </p:txBody>
      </p:sp>
      <p:sp>
        <p:nvSpPr>
          <p:cNvPr id="25" name="TextBox 25"/>
          <p:cNvSpPr txBox="1"/>
          <p:nvPr/>
        </p:nvSpPr>
        <p:spPr>
          <a:xfrm>
            <a:off x="657009" y="3009900"/>
            <a:ext cx="5321394" cy="589905"/>
          </a:xfrm>
          <a:prstGeom prst="rect">
            <a:avLst/>
          </a:prstGeom>
        </p:spPr>
        <p:txBody>
          <a:bodyPr wrap="square" lIns="0" tIns="0" rIns="0" bIns="0" rtlCol="0" anchor="t">
            <a:spAutoFit/>
          </a:bodyPr>
          <a:lstStyle/>
          <a:p>
            <a:pPr algn="l">
              <a:lnSpc>
                <a:spcPts val="4599"/>
              </a:lnSpc>
            </a:pPr>
            <a:r>
              <a:rPr lang="ro-RO" sz="3999" b="1" dirty="0">
                <a:solidFill>
                  <a:srgbClr val="FFFFFF"/>
                </a:solidFill>
                <a:latin typeface="Trebuchet MS" panose="020B0703020202090204" pitchFamily="34" charset="0"/>
                <a:ea typeface="Montserrat Bold"/>
                <a:cs typeface="Montserrat Bold"/>
                <a:sym typeface="Montserrat Bold"/>
              </a:rPr>
              <a:t>PROGRAME GENERALE</a:t>
            </a:r>
            <a:endParaRPr lang="en-US" sz="3999" b="1" dirty="0">
              <a:solidFill>
                <a:srgbClr val="FFFFFF"/>
              </a:solidFill>
              <a:latin typeface="Trebuchet MS" panose="020B0703020202090204" pitchFamily="34" charset="0"/>
              <a:ea typeface="Montserrat Bold"/>
              <a:cs typeface="Montserrat Bold"/>
              <a:sym typeface="Montserrat Bold"/>
            </a:endParaRPr>
          </a:p>
        </p:txBody>
      </p:sp>
      <p:sp>
        <p:nvSpPr>
          <p:cNvPr id="3" name="TextBox 2">
            <a:extLst>
              <a:ext uri="{FF2B5EF4-FFF2-40B4-BE49-F238E27FC236}">
                <a16:creationId xmlns:a16="http://schemas.microsoft.com/office/drawing/2014/main" id="{09EB9A5A-D724-CC86-5750-9A0147F9E302}"/>
              </a:ext>
            </a:extLst>
          </p:cNvPr>
          <p:cNvSpPr txBox="1"/>
          <p:nvPr/>
        </p:nvSpPr>
        <p:spPr>
          <a:xfrm>
            <a:off x="7507971" y="3101917"/>
            <a:ext cx="4431797" cy="52322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r>
              <a:rPr lang="ro-RO" sz="2800" dirty="0">
                <a:latin typeface="Trebuchet MS" panose="020B0603020202020204" pitchFamily="34" charset="0"/>
              </a:rPr>
              <a:t>29.000 funcționari publici</a:t>
            </a:r>
            <a:endParaRPr lang="en-US" sz="2800" dirty="0">
              <a:latin typeface="Trebuchet MS" panose="020B0603020202020204" pitchFamily="34" charset="0"/>
            </a:endParaRPr>
          </a:p>
        </p:txBody>
      </p:sp>
      <p:pic>
        <p:nvPicPr>
          <p:cNvPr id="22" name="Picture 21">
            <a:extLst>
              <a:ext uri="{FF2B5EF4-FFF2-40B4-BE49-F238E27FC236}">
                <a16:creationId xmlns:a16="http://schemas.microsoft.com/office/drawing/2014/main" id="{6AF44AF7-F87D-580C-F746-A492D36280C9}"/>
              </a:ext>
            </a:extLst>
          </p:cNvPr>
          <p:cNvPicPr>
            <a:picLocks noChangeAspect="1"/>
          </p:cNvPicPr>
          <p:nvPr/>
        </p:nvPicPr>
        <p:blipFill>
          <a:blip r:embed="rId3" cstate="print">
            <a:extLst>
              <a:ext uri="{28A0092B-C50C-407E-A947-70E740481C1C}">
                <a14:useLocalDpi xmlns:a14="http://schemas.microsoft.com/office/drawing/2010/main" val="0"/>
              </a:ext>
            </a:extLst>
          </a:blip>
          <a:srcRect t="12842"/>
          <a:stretch>
            <a:fillRect/>
          </a:stretch>
        </p:blipFill>
        <p:spPr>
          <a:xfrm>
            <a:off x="10972800" y="4093781"/>
            <a:ext cx="7315200" cy="4783531"/>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1"/>
          <p:cNvGrpSpPr/>
          <p:nvPr/>
        </p:nvGrpSpPr>
        <p:grpSpPr>
          <a:xfrm>
            <a:off x="-990601" y="2384902"/>
            <a:ext cx="8101115" cy="1920398"/>
            <a:chOff x="0" y="0"/>
            <a:chExt cx="1612708" cy="406400"/>
          </a:xfrm>
        </p:grpSpPr>
        <p:sp>
          <p:nvSpPr>
            <p:cNvPr id="12" name="Freeform 12"/>
            <p:cNvSpPr/>
            <p:nvPr/>
          </p:nvSpPr>
          <p:spPr>
            <a:xfrm>
              <a:off x="0" y="0"/>
              <a:ext cx="1612708" cy="406400"/>
            </a:xfrm>
            <a:custGeom>
              <a:avLst/>
              <a:gdLst/>
              <a:ahLst/>
              <a:cxnLst/>
              <a:rect l="l" t="t" r="r" b="b"/>
              <a:pathLst>
                <a:path w="1612708" h="406400">
                  <a:moveTo>
                    <a:pt x="1409508" y="0"/>
                  </a:moveTo>
                  <a:cubicBezTo>
                    <a:pt x="1521732" y="0"/>
                    <a:pt x="1612708" y="90976"/>
                    <a:pt x="1612708" y="203200"/>
                  </a:cubicBezTo>
                  <a:cubicBezTo>
                    <a:pt x="1612708" y="315424"/>
                    <a:pt x="1521732" y="406400"/>
                    <a:pt x="1409508" y="406400"/>
                  </a:cubicBezTo>
                  <a:lnTo>
                    <a:pt x="203200" y="406400"/>
                  </a:lnTo>
                  <a:cubicBezTo>
                    <a:pt x="90976" y="406400"/>
                    <a:pt x="0" y="315424"/>
                    <a:pt x="0" y="203200"/>
                  </a:cubicBezTo>
                  <a:cubicBezTo>
                    <a:pt x="0" y="90976"/>
                    <a:pt x="90976" y="0"/>
                    <a:pt x="203200" y="0"/>
                  </a:cubicBezTo>
                  <a:close/>
                </a:path>
              </a:pathLst>
            </a:custGeom>
            <a:solidFill>
              <a:srgbClr val="293E6B"/>
            </a:solidFill>
            <a:ln w="104775" cap="sq">
              <a:solidFill>
                <a:srgbClr val="3B599B"/>
              </a:solidFill>
              <a:prstDash val="solid"/>
              <a:miter/>
            </a:ln>
          </p:spPr>
          <p:txBody>
            <a:bodyPr/>
            <a:lstStyle/>
            <a:p>
              <a:endParaRPr lang="en-US"/>
            </a:p>
          </p:txBody>
        </p:sp>
        <p:sp>
          <p:nvSpPr>
            <p:cNvPr id="13" name="TextBox 13"/>
            <p:cNvSpPr txBox="1"/>
            <p:nvPr/>
          </p:nvSpPr>
          <p:spPr>
            <a:xfrm>
              <a:off x="0" y="-38100"/>
              <a:ext cx="1612708" cy="444500"/>
            </a:xfrm>
            <a:prstGeom prst="rect">
              <a:avLst/>
            </a:prstGeom>
          </p:spPr>
          <p:txBody>
            <a:bodyPr lIns="50800" tIns="50800" rIns="50800" bIns="50800" rtlCol="0" anchor="ctr"/>
            <a:lstStyle/>
            <a:p>
              <a:pPr algn="ctr">
                <a:lnSpc>
                  <a:spcPts val="3359"/>
                </a:lnSpc>
              </a:pPr>
              <a:endParaRPr/>
            </a:p>
          </p:txBody>
        </p:sp>
      </p:grpSp>
      <p:sp>
        <p:nvSpPr>
          <p:cNvPr id="25" name="TextBox 25"/>
          <p:cNvSpPr txBox="1"/>
          <p:nvPr/>
        </p:nvSpPr>
        <p:spPr>
          <a:xfrm>
            <a:off x="457200" y="2960129"/>
            <a:ext cx="6124791" cy="589905"/>
          </a:xfrm>
          <a:prstGeom prst="rect">
            <a:avLst/>
          </a:prstGeom>
        </p:spPr>
        <p:txBody>
          <a:bodyPr wrap="square" lIns="0" tIns="0" rIns="0" bIns="0" rtlCol="0" anchor="t">
            <a:spAutoFit/>
          </a:bodyPr>
          <a:lstStyle/>
          <a:p>
            <a:pPr algn="l">
              <a:lnSpc>
                <a:spcPts val="4599"/>
              </a:lnSpc>
            </a:pPr>
            <a:r>
              <a:rPr lang="ro-RO" sz="3999" b="1" dirty="0">
                <a:solidFill>
                  <a:srgbClr val="FFFFFF"/>
                </a:solidFill>
                <a:latin typeface="Trebuchet MS" panose="020B0703020202090204" pitchFamily="34" charset="0"/>
                <a:ea typeface="Montserrat Bold"/>
                <a:cs typeface="Montserrat Bold"/>
                <a:sym typeface="Montserrat Bold"/>
              </a:rPr>
              <a:t>PROGRAME SPECIALIZATE</a:t>
            </a:r>
            <a:endParaRPr lang="en-US" sz="3999" b="1" dirty="0">
              <a:solidFill>
                <a:srgbClr val="FFFFFF"/>
              </a:solidFill>
              <a:latin typeface="Trebuchet MS" panose="020B0703020202090204" pitchFamily="34" charset="0"/>
              <a:ea typeface="Montserrat Bold"/>
              <a:cs typeface="Montserrat Bold"/>
              <a:sym typeface="Montserrat Bold"/>
            </a:endParaRPr>
          </a:p>
        </p:txBody>
      </p:sp>
      <p:sp>
        <p:nvSpPr>
          <p:cNvPr id="2" name="TextBox 1">
            <a:extLst>
              <a:ext uri="{FF2B5EF4-FFF2-40B4-BE49-F238E27FC236}">
                <a16:creationId xmlns:a16="http://schemas.microsoft.com/office/drawing/2014/main" id="{12CFB0E8-BAFE-603B-E45D-C432EDEF995D}"/>
              </a:ext>
            </a:extLst>
          </p:cNvPr>
          <p:cNvSpPr txBox="1"/>
          <p:nvPr/>
        </p:nvSpPr>
        <p:spPr>
          <a:xfrm>
            <a:off x="7507971" y="3101917"/>
            <a:ext cx="4431797" cy="52322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r>
              <a:rPr lang="ro-RO" sz="2800" dirty="0">
                <a:latin typeface="Trebuchet MS" panose="020B0603020202020204" pitchFamily="34" charset="0"/>
              </a:rPr>
              <a:t>1.000 funcționari publici</a:t>
            </a:r>
            <a:endParaRPr lang="en-US" sz="2800" dirty="0">
              <a:latin typeface="Trebuchet MS" panose="020B0603020202020204" pitchFamily="34" charset="0"/>
            </a:endParaRPr>
          </a:p>
        </p:txBody>
      </p:sp>
      <p:sp>
        <p:nvSpPr>
          <p:cNvPr id="3" name="TextBox 18">
            <a:extLst>
              <a:ext uri="{FF2B5EF4-FFF2-40B4-BE49-F238E27FC236}">
                <a16:creationId xmlns:a16="http://schemas.microsoft.com/office/drawing/2014/main" id="{D8785D6A-2AA9-69E0-F1EC-C2B4EAD33C57}"/>
              </a:ext>
            </a:extLst>
          </p:cNvPr>
          <p:cNvSpPr txBox="1"/>
          <p:nvPr/>
        </p:nvSpPr>
        <p:spPr>
          <a:xfrm>
            <a:off x="838200" y="4610100"/>
            <a:ext cx="9758981" cy="5786199"/>
          </a:xfrm>
          <a:prstGeom prst="rect">
            <a:avLst/>
          </a:prstGeom>
        </p:spPr>
        <p:txBody>
          <a:bodyPr wrap="square" lIns="0" tIns="0" rIns="0" bIns="0" rtlCol="0" anchor="t">
            <a:spAutoFit/>
          </a:bodyPr>
          <a:lstStyle/>
          <a:p>
            <a:pPr marL="549275" indent="-457200" algn="just">
              <a:buFont typeface="Wingdings" panose="05000000000000000000" pitchFamily="2" charset="2"/>
              <a:buChar char="Ø"/>
            </a:pPr>
            <a:r>
              <a:rPr lang="ro-RO" sz="3200" dirty="0">
                <a:solidFill>
                  <a:srgbClr val="000000"/>
                </a:solidFill>
                <a:latin typeface="Trebuchet MS" panose="020B0603020202020204" pitchFamily="34" charset="0"/>
              </a:rPr>
              <a:t>Statistică avansată: colectarea, prelucrarea și interpretarea datelor</a:t>
            </a:r>
          </a:p>
          <a:p>
            <a:pPr marL="549275" indent="-457200" algn="just">
              <a:buFont typeface="Wingdings" panose="05000000000000000000" pitchFamily="2" charset="2"/>
              <a:buChar char="Ø"/>
            </a:pPr>
            <a:r>
              <a:rPr lang="ro-RO" sz="3200" dirty="0">
                <a:solidFill>
                  <a:srgbClr val="000000"/>
                </a:solidFill>
                <a:latin typeface="Trebuchet MS" panose="020B0603020202020204" pitchFamily="34" charset="0"/>
              </a:rPr>
              <a:t>Instalarea, configurarea și administrarea sistemelor de operare</a:t>
            </a:r>
          </a:p>
          <a:p>
            <a:pPr marL="549275" indent="-457200" algn="just">
              <a:buFont typeface="Wingdings" panose="05000000000000000000" pitchFamily="2" charset="2"/>
              <a:buChar char="Ø"/>
            </a:pPr>
            <a:r>
              <a:rPr lang="ro-RO" sz="3200" dirty="0">
                <a:solidFill>
                  <a:srgbClr val="000000"/>
                </a:solidFill>
                <a:latin typeface="Trebuchet MS" panose="020B0603020202020204" pitchFamily="34" charset="0"/>
              </a:rPr>
              <a:t>Baze de date</a:t>
            </a:r>
          </a:p>
          <a:p>
            <a:pPr marL="549275" indent="-457200" algn="just">
              <a:buFont typeface="Wingdings" panose="05000000000000000000" pitchFamily="2" charset="2"/>
              <a:buChar char="Ø"/>
            </a:pPr>
            <a:r>
              <a:rPr lang="ro-RO" sz="3200" dirty="0">
                <a:solidFill>
                  <a:srgbClr val="000000"/>
                </a:solidFill>
                <a:latin typeface="Trebuchet MS" panose="020B0603020202020204" pitchFamily="34" charset="0"/>
              </a:rPr>
              <a:t>Dezvoltarea aplicațiilor web design</a:t>
            </a:r>
          </a:p>
          <a:p>
            <a:pPr marL="549275" indent="-457200" algn="just">
              <a:buFont typeface="Wingdings" panose="05000000000000000000" pitchFamily="2" charset="2"/>
              <a:buChar char="Ø"/>
            </a:pPr>
            <a:r>
              <a:rPr lang="ro-RO" sz="3200" dirty="0">
                <a:solidFill>
                  <a:srgbClr val="000000"/>
                </a:solidFill>
                <a:latin typeface="Trebuchet MS" panose="020B0603020202020204" pitchFamily="34" charset="0"/>
              </a:rPr>
              <a:t>Administrarea, dezvoltarea și securitatea rețelelor TIC</a:t>
            </a:r>
          </a:p>
          <a:p>
            <a:pPr marL="92075" algn="r"/>
            <a:r>
              <a:rPr lang="ro-RO" sz="2400" i="1" dirty="0">
                <a:solidFill>
                  <a:schemeClr val="tx2"/>
                </a:solidFill>
                <a:latin typeface="Trebuchet MS" panose="020B0603020202020204" pitchFamily="34" charset="0"/>
              </a:rPr>
              <a:t>începând din luna mai 2025</a:t>
            </a:r>
          </a:p>
          <a:p>
            <a:pPr marL="92075" algn="just"/>
            <a:endParaRPr lang="ro-RO" sz="3200" dirty="0">
              <a:solidFill>
                <a:srgbClr val="000000"/>
              </a:solidFill>
              <a:latin typeface="Trebuchet MS" panose="020B0603020202020204" pitchFamily="34" charset="0"/>
            </a:endParaRPr>
          </a:p>
          <a:p>
            <a:pPr marL="549275" indent="-457200" algn="just">
              <a:buFont typeface="Wingdings" panose="05000000000000000000" pitchFamily="2" charset="2"/>
              <a:buChar char="Ø"/>
            </a:pPr>
            <a:endParaRPr lang="ro-RO" sz="3200" dirty="0">
              <a:solidFill>
                <a:srgbClr val="000000"/>
              </a:solidFill>
              <a:latin typeface="Trebuchet MS" panose="020B0603020202020204" pitchFamily="34" charset="0"/>
            </a:endParaRPr>
          </a:p>
          <a:p>
            <a:pPr marL="92075" algn="just"/>
            <a:endParaRPr lang="ro-RO" sz="3200" dirty="0">
              <a:solidFill>
                <a:srgbClr val="000000"/>
              </a:solidFill>
              <a:latin typeface="Trebuchet MS" panose="020B0603020202020204" pitchFamily="34" charset="0"/>
            </a:endParaRPr>
          </a:p>
        </p:txBody>
      </p:sp>
      <p:pic>
        <p:nvPicPr>
          <p:cNvPr id="5" name="Picture 4">
            <a:extLst>
              <a:ext uri="{FF2B5EF4-FFF2-40B4-BE49-F238E27FC236}">
                <a16:creationId xmlns:a16="http://schemas.microsoft.com/office/drawing/2014/main" id="{0BAE53A0-19B3-6C3E-D06E-6971F095F840}"/>
              </a:ext>
            </a:extLst>
          </p:cNvPr>
          <p:cNvPicPr>
            <a:picLocks noChangeAspect="1"/>
          </p:cNvPicPr>
          <p:nvPr/>
        </p:nvPicPr>
        <p:blipFill>
          <a:blip r:embed="rId3">
            <a:extLst>
              <a:ext uri="{28A0092B-C50C-407E-A947-70E740481C1C}">
                <a14:useLocalDpi xmlns:a14="http://schemas.microsoft.com/office/drawing/2010/main" val="0"/>
              </a:ext>
            </a:extLst>
          </a:blip>
          <a:srcRect t="8148" r="6111" b="17407"/>
          <a:stretch>
            <a:fillRect/>
          </a:stretch>
        </p:blipFill>
        <p:spPr>
          <a:xfrm>
            <a:off x="10972800" y="4305300"/>
            <a:ext cx="7315200" cy="4350163"/>
          </a:xfrm>
          <a:prstGeom prst="rect">
            <a:avLst/>
          </a:prstGeom>
        </p:spPr>
      </p:pic>
    </p:spTree>
    <p:extLst>
      <p:ext uri="{BB962C8B-B14F-4D97-AF65-F5344CB8AC3E}">
        <p14:creationId xmlns:p14="http://schemas.microsoft.com/office/powerpoint/2010/main" val="8133798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1449</TotalTime>
  <Words>2196</Words>
  <Application>Microsoft Office PowerPoint</Application>
  <PresentationFormat>Custom</PresentationFormat>
  <Paragraphs>267</Paragraphs>
  <Slides>30</Slides>
  <Notes>19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Symbol</vt:lpstr>
      <vt:lpstr>Wingdings</vt:lpstr>
      <vt:lpstr>Aptos</vt:lpstr>
      <vt:lpstr>Trebuchet MS</vt:lpstr>
      <vt:lpstr>Calibri</vt:lpstr>
      <vt:lpstr>Times New Roman</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Paula Vitriuc</dc:creator>
  <cp:lastModifiedBy>Adriana Circiumaru</cp:lastModifiedBy>
  <cp:revision>60</cp:revision>
  <dcterms:created xsi:type="dcterms:W3CDTF">2006-08-16T00:00:00Z</dcterms:created>
  <dcterms:modified xsi:type="dcterms:W3CDTF">2025-08-28T11:54:24Z</dcterms:modified>
  <dc:identifier>DAGQh32qHC8</dc:identifier>
</cp:coreProperties>
</file>