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  <p:sldMasterId id="2147483738" r:id="rId5"/>
    <p:sldMasterId id="2147483762" r:id="rId6"/>
  </p:sldMasterIdLst>
  <p:notesMasterIdLst>
    <p:notesMasterId r:id="rId31"/>
  </p:notesMasterIdLst>
  <p:handoutMasterIdLst>
    <p:handoutMasterId r:id="rId32"/>
  </p:handoutMasterIdLst>
  <p:sldIdLst>
    <p:sldId id="268" r:id="rId7"/>
    <p:sldId id="321" r:id="rId8"/>
    <p:sldId id="332" r:id="rId9"/>
    <p:sldId id="333" r:id="rId10"/>
    <p:sldId id="334" r:id="rId11"/>
    <p:sldId id="322" r:id="rId12"/>
    <p:sldId id="287" r:id="rId13"/>
    <p:sldId id="331" r:id="rId14"/>
    <p:sldId id="330" r:id="rId15"/>
    <p:sldId id="259" r:id="rId16"/>
    <p:sldId id="323" r:id="rId17"/>
    <p:sldId id="260" r:id="rId18"/>
    <p:sldId id="261" r:id="rId19"/>
    <p:sldId id="285" r:id="rId20"/>
    <p:sldId id="262" r:id="rId21"/>
    <p:sldId id="288" r:id="rId22"/>
    <p:sldId id="327" r:id="rId23"/>
    <p:sldId id="329" r:id="rId24"/>
    <p:sldId id="336" r:id="rId25"/>
    <p:sldId id="325" r:id="rId26"/>
    <p:sldId id="328" r:id="rId27"/>
    <p:sldId id="266" r:id="rId28"/>
    <p:sldId id="267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pos="7197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DC7616-02A5-787A-7F49-562D1D1B5311}" name="ray shostak" initials="rs" userId="ray shostak" providerId="None"/>
  <p188:author id="{317232E4-53EB-F458-056D-6B8E5CBD438F}" name="HAGER Judith (REFORM)" initials="HJ(" userId="S::Judith.HAGER@ec.europa.eu::22c07d4c-be9c-4812-8799-444c76f7beb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ER Judith (REFORM)" initials="HJ(" lastIdx="7" clrIdx="0">
    <p:extLst>
      <p:ext uri="{19B8F6BF-5375-455C-9EA6-DF929625EA0E}">
        <p15:presenceInfo xmlns:p15="http://schemas.microsoft.com/office/powerpoint/2012/main" userId="S-1-5-21-1606980848-2025429265-839522115-14409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24EA2"/>
    <a:srgbClr val="FFD966"/>
    <a:srgbClr val="21958E"/>
    <a:srgbClr val="FFC000"/>
    <a:srgbClr val="0356B1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0"/>
    <p:restoredTop sz="94915"/>
  </p:normalViewPr>
  <p:slideViewPr>
    <p:cSldViewPr snapToGrid="0">
      <p:cViewPr varScale="1">
        <p:scale>
          <a:sx n="110" d="100"/>
          <a:sy n="110" d="100"/>
        </p:scale>
        <p:origin x="450" y="114"/>
      </p:cViewPr>
      <p:guideLst>
        <p:guide orient="horz" pos="4178"/>
        <p:guide pos="3840"/>
        <p:guide pos="7423"/>
        <p:guide pos="71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2A6B6-FB66-56AB-8EC1-0D6679021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A5BA97-D1C7-0246-F209-DFDE29667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1B281F-D212-44C4-D15B-F62520FB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CA87B3-6189-937A-020B-319E9E32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1E149-CE59-522B-EA0A-754883B5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42C2BD-C3E1-F124-6FBD-F41912D2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20D6C8-18DF-7C78-700E-DA2219C6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27EEA2-72C8-B9D5-9A16-93F9D33F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F6E888-F51E-3A7B-B9DB-89CC056D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9A05E3-D560-AF55-DB70-F455F196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4E33D4-DCC2-AF80-6E11-332A80FB18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5108F3-33E7-0116-8CDF-60CB3D27F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CCA5A3-F49F-E92E-6E88-A8095CC8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46DCF2-25B3-40AC-5A96-A9B43FDC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644F1-95AC-41FE-B96C-98BF2F44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45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21B9BD-BE6B-7DCE-BB07-E7B4FD9BF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1F0507-F95A-9775-C58E-0A91C321B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054726-7091-030F-5756-F8ECD54E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4D8FD3-1076-1E81-E16D-9462E8EB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CC0CA7-9B27-4348-01C2-423E8313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8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69EF47-69FC-BA35-D4E6-FDEC181F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C079DC-407B-CE79-7ADE-500E4486E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FB1936-6029-8A83-EAB0-800A9ACF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1533A2-E8F4-DFE9-39AF-E4E3FCB7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9E45E9-2FA5-1E42-6C31-B0161B5B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913803-C2D0-3620-8D47-2BA31B19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AFE021-20DE-A641-3E82-21E9CAC38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7D682B-8297-E283-F974-AB5F63D7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D9F3EC-47E5-159D-7D79-7B7FDEF7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213899-8CEC-0E09-8B87-CEE9418B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239BFC-A6FC-1E95-1D40-B11CEADE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2FEC3B-AE46-5B57-CD64-0D7BF866C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5E5563-60A1-68E2-4408-E675ED20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288574-61D1-C730-6CC7-DCFC02B4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9C61F3-1511-6BE0-3D5B-11B2A7F7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EB4CAD-3465-C0C0-0DBD-AA3FE92E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60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5E7883-6CCA-D32E-69A4-7C52CE22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8D1560-60B3-788B-4DC2-DE06279DB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187832-8A97-D517-9326-D007E6B5A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4656A2-C39D-4A74-B871-78299028B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5C3AED-A5E9-FF12-2159-2D28D8ADF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C2238D-6717-5407-A347-F6CEC4C9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B588673-3186-3540-4EB8-D09423D5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1234C2-A30D-1456-9924-49C6D8D3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85F72-87CB-9451-F8D1-B118DFC8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AD20866-D023-3925-78AE-166DECBF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64DB15-74FD-B284-EAE2-2E25AB13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29714-B00C-F5A0-762A-67997A92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72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21472C-0880-B823-AE88-2EB8E851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79D6240-7327-8D3E-52E1-620AA607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1517144-F843-7967-5394-56C7B1F6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0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3D408-AD2B-9B23-A231-65DE9B6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1CB579-CD5D-C015-4A65-024161FF8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E61E2C-30A5-E15B-CF00-DEE18F82B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366262-147C-A6A0-459A-0088FDAC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2E963D-1D51-AE0C-DD8B-43DE0FDC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A57A35-717D-8DDD-2CE7-AB299A74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9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580AB-5948-0A3F-77E2-EF7E4C38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09B480-57C3-3BBD-CEAE-41CB69128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65461B-CDAD-E8B5-5F8A-1F2A3335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867D07-52D8-FB97-FB84-9538B4E4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C468F1-79B1-DE69-13D1-7E0E4257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26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BD41D-923C-8F6C-7CB6-CF6B8C26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7B144F-0CF3-86E7-6192-1F7BE767F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134074-B6D6-D320-377A-0464E16DC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F72067-88DC-DAFA-DCE5-0F49FD2F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003B3C-4E5B-B7E3-29A8-C6541EC7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D96B31-5C06-6790-E3E1-56D76F61F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02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EA9E7-59EE-36D7-7717-D593C14D6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5E8328-77A5-11FD-51EE-610B7D33E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5B200D-14CC-F53D-313F-52DB9F48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D22983-D411-61BB-1939-C0525FEA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BFC9CA-9AD6-1F94-ED21-39AB7CE9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0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085FA3-79DF-0AFF-48D8-54080097B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244EF4-5E00-4FB2-2A8A-945A1CE3B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46FE0D-B966-533D-5B10-6402A619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057BC-B1F3-A315-1101-FBB393B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43E56B-9791-7822-0EA9-9D624409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7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13205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000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663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82179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29530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561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1343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03594-A887-E7AE-D30F-77E40377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DC7234-A8B2-8C14-6A5D-AC5831C51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53C2F9-44A4-CB0A-64F8-40127CFE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7BBAA-966E-5A98-D299-D463B224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00F2CD-CD59-AE5B-80E0-161769C9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94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02272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56314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3990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5417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651C9A-578D-BC0B-842D-2A5F27CAC476}"/>
              </a:ext>
            </a:extLst>
          </p:cNvPr>
          <p:cNvSpPr/>
          <p:nvPr userDrawn="1"/>
        </p:nvSpPr>
        <p:spPr>
          <a:xfrm>
            <a:off x="828000" y="0"/>
            <a:ext cx="28800" cy="12852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B9C474D-323F-9F1D-1EEC-36EC065F1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0725" y="422600"/>
            <a:ext cx="10566400" cy="974725"/>
          </a:xfrm>
        </p:spPr>
        <p:txBody>
          <a:bodyPr/>
          <a:lstStyle>
            <a:lvl1pPr marL="0" indent="0">
              <a:buFontTx/>
              <a:buNone/>
              <a:defRPr sz="4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21958E"/>
                </a:solidFill>
              </a:rPr>
              <a:t>TITLE</a:t>
            </a:r>
          </a:p>
          <a:p>
            <a:pPr lvl="0"/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9B7D873D-B3A5-C6F5-E1C2-3B1C22D499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466CCAF7-3A06-331F-FB75-F95B6BA350D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83121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AD961C11-6DF2-6C1C-58DA-4EC19D8C4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7321" y="2001838"/>
            <a:ext cx="8712679" cy="96726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buFontTx/>
              <a:buNone/>
              <a:defRPr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xmlns="" id="{62EAC60B-75AE-CB67-2347-1D1FAA5995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0" y="3061178"/>
            <a:ext cx="7772400" cy="6488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F5A3A891-1421-4EEB-2499-F3EF697D5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8691" y="4032355"/>
            <a:ext cx="3721309" cy="476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[Date]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0839C9-8463-06BD-8FE4-AE915EF273E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5E7B100F-3BF5-F894-1956-44E204BE49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2030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BB21A6-EE87-45EB-45A8-28102844B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962" cy="6858000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281F0156-69CF-BF7D-CD95-532F3D973D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87C3FB-4B65-96B8-B839-8E32CA018A3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6976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ue rectangle&#10;&#10;Description automatically generated">
            <a:extLst>
              <a:ext uri="{FF2B5EF4-FFF2-40B4-BE49-F238E27FC236}">
                <a16:creationId xmlns:a16="http://schemas.microsoft.com/office/drawing/2014/main" xmlns="" id="{DFE1052B-C156-E80D-41D5-12FC76C18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69890FA9-9EA8-C384-65AD-76308EE56D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638" y="1371600"/>
            <a:ext cx="3959225" cy="2293938"/>
          </a:xfrm>
        </p:spPr>
        <p:txBody>
          <a:bodyPr/>
          <a:lstStyle>
            <a:lvl1pPr marL="0" indent="0">
              <a:buFontTx/>
              <a:buNone/>
              <a:defRPr sz="4000"/>
            </a:lvl1pPr>
          </a:lstStyle>
          <a:p>
            <a:pPr lvl="0"/>
            <a:r>
              <a:rPr lang="fr-BE" dirty="0" err="1"/>
              <a:t>Title</a:t>
            </a:r>
            <a:endParaRPr lang="en-I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913823BC-440C-A650-F3FB-B16141B31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344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BA </a:t>
            </a:r>
            <a:r>
              <a:rPr lang="fr-BE" dirty="0" err="1"/>
              <a:t>here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FECCA6D-AE7C-2A39-B5BE-1EB6707346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5350" y="6075362"/>
            <a:ext cx="2838450" cy="552450"/>
          </a:xfrm>
        </p:spPr>
        <p:txBody>
          <a:bodyPr/>
          <a:lstStyle>
            <a:lvl1pPr marL="0" indent="0">
              <a:buNone/>
              <a:defRPr sz="1600" i="1">
                <a:solidFill>
                  <a:srgbClr val="00B050"/>
                </a:solidFill>
              </a:defRPr>
            </a:lvl1pPr>
          </a:lstStyle>
          <a:p>
            <a:r>
              <a:rPr lang="fr-BE" dirty="0"/>
              <a:t>Insert logo of provider </a:t>
            </a:r>
            <a:r>
              <a:rPr lang="fr-BE" dirty="0" err="1"/>
              <a:t>here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51853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xmlns="" id="{2F8A48EE-ABA6-D381-3463-1A588E04A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074"/>
            <a:ext cx="3284478" cy="6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513BD-4D3D-9333-1C1E-0DA4119B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F3703B-38D8-6CF0-F808-FC6F3BA8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09A3-C907-4D67-80B5-AC2793A61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7CE40A-B80D-06DC-F55B-CF66CCB5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F1A928-FE92-DFAD-8F9E-45A6F791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51676-58F3-DFFB-9288-1BBF5F21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37EE90-F42E-0BA7-2B9F-590889FCD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2F37AC-3DEA-7B8E-243C-B94375563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115D82-BBE8-1E45-FAB7-31BBB05F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A298A1-72E8-FFE1-BC0E-E64A1104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0E78D4-16C6-EA87-D62F-CDCEDEAB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4FC19-3FD8-57F7-A618-7AC410F2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7E130C-70DF-9D54-5595-A81A9E324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5D4F96-DEBC-2238-55E0-155146274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FAA569-1E22-3ACF-03A0-B8798A714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F41B8D7-EA47-A200-4EE2-5B2302CAA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D7EB58-D32F-FFBE-01AB-5596A657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892D94-44FD-2127-DB04-35B5157B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13BB76B-C3B6-929C-DCA2-73CDAA80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A2EAC-92F6-0A89-B09D-E495DF8B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5176A1-B800-808E-9F64-8158E3D0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09904A-748C-B75E-261B-A90E7E53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219C02-7BDA-FAA8-A77F-A7981271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5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43D956-73D6-AA38-A655-82C0F008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C771A2-3803-BDF9-2E6F-E99ECBB2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EB99F-4D66-B64A-CCC4-F6E2E56C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3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BBD28-0314-DA33-5560-618A4EC1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72F318-B3CE-BCE5-BF98-11CBC2E62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C20C0B-555C-75B8-9071-312C850F6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C3559A-1C05-ACA7-41F6-9D231CE2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9E817-755A-EB99-6B34-5B4ADAF4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1430DB-63A8-C839-363D-AAA958B4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AE140-8DFD-CC5C-2BDA-EC3734AA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16242C-50ED-BF2F-3443-4FCF64E56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B0041C-FF9C-35E8-1714-158989B0F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738DE8-48FB-261D-41B6-34B98D0F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42BC6B-C6B0-2735-30D2-5AF12D1F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6405C2-513E-751B-11AF-AD042DCB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C6F4FF9-356D-B3B2-4FC0-FA87493C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55FF27-FD30-FDA0-9896-AE93CAF60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A7F3E-DE23-7CA3-BB5C-7FAFD34E9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9C747-88E5-3E13-35CF-0D19ABE87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875D5B-89EC-B7C3-3437-2F09454E8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4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EA1713-0649-F8EC-8996-C0F3AB5B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057319-EA0C-71A7-B711-BF32E1778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B9D108-8390-C043-7972-7AAB95C86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3B91-7F7D-45A0-A41B-3295816D019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05B75-1091-8D52-00A4-3CB1BF8E9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403A2E-79BF-2C61-6054-4EB8F33B0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3F4A-CBFC-45EA-819E-4100D504F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paper with a curved edge&#10;&#10;Description automatically generated">
            <a:extLst>
              <a:ext uri="{FF2B5EF4-FFF2-40B4-BE49-F238E27FC236}">
                <a16:creationId xmlns:a16="http://schemas.microsoft.com/office/drawing/2014/main" xmlns="" id="{ECEF00C0-430D-03A9-C6ED-0440C61510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/>
          <a:stretch/>
        </p:blipFill>
        <p:spPr>
          <a:xfrm>
            <a:off x="7007" y="0"/>
            <a:ext cx="1218499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4D31-B259-4D8D-A463-0CEEBFE881FF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D8B4-C99E-48D7-B3DF-097919BAAD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AD634D-92F7-D4BB-2956-1AD0C41B89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92" y="6065604"/>
            <a:ext cx="10878216" cy="665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FCF9E7-78D5-5A30-BB34-1A4990B583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671" y="123511"/>
            <a:ext cx="11178658" cy="11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2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24" r:id="rId12"/>
    <p:sldLayoutId id="2147483671" r:id="rId13"/>
    <p:sldLayoutId id="2147483672" r:id="rId14"/>
    <p:sldLayoutId id="2147483674" r:id="rId15"/>
    <p:sldLayoutId id="2147483669" r:id="rId16"/>
    <p:sldLayoutId id="2147483725" r:id="rId17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VACyZ6LLt7A" TargetMode="Externa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ACyZ6LLt7A" TargetMode="External"/><Relationship Id="rId2" Type="http://schemas.openxmlformats.org/officeDocument/2006/relationships/hyperlink" Target="https://youtu.be/V_NDXVUBJ6k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hyperlink" Target="https://concurs-national.anfp.gov.ro/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anfp.gov.ro/proiecte/proiecte-in-implementare/proiecte-pnrr/proiecte-pnrr-lista/organizarea-cadrelor-de-competenta-din-administratia-publica-centrala/#sec2" TargetMode="Externa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fp.gov.ro:8080/opendata.aspx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anfp.gov.ro:8080/" TargetMode="External"/><Relationship Id="rId5" Type="http://schemas.openxmlformats.org/officeDocument/2006/relationships/hyperlink" Target="https://www.anfp.gov.ro/" TargetMode="Externa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formare185@anfp.gov.ro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028826"/>
            <a:ext cx="1021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Transformarea administrației publice pentru viitor – prezentarea elementelor de reformă introduse de ANFP prin proiectele PNRR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1274" y="3870175"/>
            <a:ext cx="701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Lavinia Niculescu, secretar general ANFP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xmlns="" id="{80DA43F9-3261-B2E0-6B82-025AF13DCF6C}"/>
              </a:ext>
            </a:extLst>
          </p:cNvPr>
          <p:cNvSpPr txBox="1"/>
          <p:nvPr/>
        </p:nvSpPr>
        <p:spPr>
          <a:xfrm>
            <a:off x="2609037" y="5029237"/>
            <a:ext cx="6364326" cy="1054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4445" indent="457200" algn="ctr">
              <a:lnSpc>
                <a:spcPct val="107000"/>
              </a:lnSpc>
            </a:pPr>
            <a:r>
              <a:rPr lang="ro-RO" i="1" kern="1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Eveniment de promovare, </a:t>
            </a:r>
            <a:r>
              <a:rPr lang="en-US" i="1" kern="1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Jalon </a:t>
            </a:r>
            <a:r>
              <a:rPr lang="en-US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419</a:t>
            </a:r>
          </a:p>
          <a:p>
            <a:pPr marR="4445" indent="457200" algn="ctr">
              <a:lnSpc>
                <a:spcPct val="107000"/>
              </a:lnSpc>
            </a:pPr>
            <a:r>
              <a:rPr lang="en-US" i="1" kern="1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o-RO" i="1" kern="100" dirty="0" err="1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rașov</a:t>
            </a:r>
            <a:r>
              <a:rPr lang="en-US" i="1" kern="1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</a:t>
            </a:r>
            <a:r>
              <a:rPr lang="ro-RO" i="1" kern="1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i="1" kern="1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i="1" kern="100" dirty="0" smtClean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noiembrie </a:t>
            </a:r>
            <a:r>
              <a:rPr lang="en-US" i="1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</a:p>
          <a:p>
            <a:pPr algn="l">
              <a:lnSpc>
                <a:spcPts val="3640"/>
              </a:lnSpc>
            </a:pPr>
            <a:endParaRPr lang="en-US" b="1" dirty="0">
              <a:solidFill>
                <a:srgbClr val="000000"/>
              </a:solidFill>
              <a:latin typeface="Trebuchet MS" panose="020B0703020202090204" pitchFamily="34" charset="0"/>
              <a:ea typeface="Montserrat Semi-Bold"/>
              <a:cs typeface="Montserrat Semi-Bold"/>
              <a:sym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147369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48997" y="1453017"/>
            <a:ext cx="4610192" cy="3295343"/>
            <a:chOff x="0" y="0"/>
            <a:chExt cx="12503281" cy="7280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03277" cy="7280275"/>
            </a:xfrm>
            <a:custGeom>
              <a:avLst/>
              <a:gdLst/>
              <a:ahLst/>
              <a:cxnLst/>
              <a:rect l="l" t="t" r="r" b="b"/>
              <a:pathLst>
                <a:path w="12503277" h="7280275">
                  <a:moveTo>
                    <a:pt x="0" y="0"/>
                  </a:moveTo>
                  <a:lnTo>
                    <a:pt x="12503277" y="0"/>
                  </a:lnTo>
                  <a:lnTo>
                    <a:pt x="12503277" y="7280275"/>
                  </a:lnTo>
                  <a:lnTo>
                    <a:pt x="0" y="728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642" r="-10642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675" y="25893"/>
            <a:ext cx="12125325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ro-RO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Competențele digitale sunt esențiale pentru concursul național:</a:t>
            </a:r>
            <a:r>
              <a:rPr lang="ro-RO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ctr">
              <a:lnSpc>
                <a:spcPts val="3744"/>
              </a:lnSpc>
            </a:pPr>
            <a:r>
              <a:rPr lang="en-US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Centre </a:t>
            </a:r>
            <a:r>
              <a:rPr lang="en-US" sz="2674" b="1" dirty="0" err="1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moderne</a:t>
            </a:r>
            <a:r>
              <a:rPr lang="en-US" sz="2674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674" b="1" dirty="0" err="1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testare</a:t>
            </a:r>
            <a:endParaRPr lang="ro-RO" sz="2674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674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94573" y="4643043"/>
            <a:ext cx="1184581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București</a:t>
            </a:r>
            <a:endParaRPr lang="en-US" sz="1285" dirty="0">
              <a:solidFill>
                <a:srgbClr val="00339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379155" y="4624056"/>
            <a:ext cx="861489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Ploiești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43309" y="4623402"/>
            <a:ext cx="1208691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Constanța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52421" y="4576600"/>
            <a:ext cx="1184581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1799"/>
              </a:lnSpc>
              <a:buFont typeface="Arial"/>
              <a:buChar char="•"/>
            </a:pPr>
            <a:r>
              <a:rPr lang="en-US" sz="1285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Craiova/</a:t>
            </a:r>
            <a:r>
              <a:rPr lang="en-US" sz="1285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Ișalnița</a:t>
            </a:r>
            <a:endParaRPr lang="en-US" sz="1285" dirty="0">
              <a:solidFill>
                <a:srgbClr val="00339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94572" y="4896210"/>
            <a:ext cx="1247270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Timișoara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79154" y="4901086"/>
            <a:ext cx="1064154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Suceava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43308" y="4901086"/>
            <a:ext cx="975113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Brașov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52422" y="4901086"/>
            <a:ext cx="1247270" cy="21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3755" lvl="2" indent="-97918" algn="ctr">
              <a:lnSpc>
                <a:spcPts val="1799"/>
              </a:lnSpc>
              <a:buFont typeface="Arial"/>
              <a:buChar char="⚬"/>
            </a:pPr>
            <a:r>
              <a:rPr lang="en-US" sz="1285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Cluj-Napoca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xmlns="" id="{8E5B21A0-8005-4510-037D-51CB5FB78600}"/>
              </a:ext>
            </a:extLst>
          </p:cNvPr>
          <p:cNvSpPr/>
          <p:nvPr/>
        </p:nvSpPr>
        <p:spPr>
          <a:xfrm>
            <a:off x="4750159" y="2040370"/>
            <a:ext cx="1966181" cy="2045942"/>
          </a:xfrm>
          <a:custGeom>
            <a:avLst/>
            <a:gdLst/>
            <a:ahLst/>
            <a:cxnLst/>
            <a:rect l="l" t="t" r="r" b="b"/>
            <a:pathLst>
              <a:path w="5023104" h="5325364">
                <a:moveTo>
                  <a:pt x="0" y="0"/>
                </a:moveTo>
                <a:lnTo>
                  <a:pt x="5023104" y="0"/>
                </a:lnTo>
                <a:lnTo>
                  <a:pt x="5023104" y="5325364"/>
                </a:lnTo>
                <a:lnTo>
                  <a:pt x="0" y="532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78" r="-20678"/>
            </a:stretch>
          </a:blipFill>
        </p:spPr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xmlns="" id="{642802C6-61F6-6346-8046-07D2F00AF2B1}"/>
              </a:ext>
            </a:extLst>
          </p:cNvPr>
          <p:cNvGrpSpPr/>
          <p:nvPr/>
        </p:nvGrpSpPr>
        <p:grpSpPr>
          <a:xfrm>
            <a:off x="7165617" y="1030401"/>
            <a:ext cx="2354687" cy="2398599"/>
            <a:chOff x="0" y="0"/>
            <a:chExt cx="5287908" cy="5514884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xmlns="" id="{23EED748-BF2D-2280-81DD-6C563413E1A7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388" r="-49388"/>
              </a:stretch>
            </a:blipFill>
          </p:spPr>
        </p:sp>
      </p:grpSp>
      <p:grpSp>
        <p:nvGrpSpPr>
          <p:cNvPr id="20" name="Group 14">
            <a:extLst>
              <a:ext uri="{FF2B5EF4-FFF2-40B4-BE49-F238E27FC236}">
                <a16:creationId xmlns:a16="http://schemas.microsoft.com/office/drawing/2014/main" xmlns="" id="{88E1BB3F-A198-787E-039C-1B8D97718908}"/>
              </a:ext>
            </a:extLst>
          </p:cNvPr>
          <p:cNvGrpSpPr/>
          <p:nvPr/>
        </p:nvGrpSpPr>
        <p:grpSpPr>
          <a:xfrm>
            <a:off x="9898070" y="2181209"/>
            <a:ext cx="2000574" cy="1988028"/>
            <a:chOff x="0" y="0"/>
            <a:chExt cx="5287908" cy="5514884"/>
          </a:xfrm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xmlns="" id="{FF159B15-C74B-CE70-9BF8-5EBDFD88EDBE}"/>
                </a:ext>
              </a:extLst>
            </p:cNvPr>
            <p:cNvSpPr/>
            <p:nvPr/>
          </p:nvSpPr>
          <p:spPr>
            <a:xfrm>
              <a:off x="0" y="0"/>
              <a:ext cx="5287899" cy="5514848"/>
            </a:xfrm>
            <a:custGeom>
              <a:avLst/>
              <a:gdLst/>
              <a:ahLst/>
              <a:cxnLst/>
              <a:rect l="l" t="t" r="r" b="b"/>
              <a:pathLst>
                <a:path w="5287899" h="5514848">
                  <a:moveTo>
                    <a:pt x="0" y="0"/>
                  </a:moveTo>
                  <a:lnTo>
                    <a:pt x="5287899" y="0"/>
                  </a:lnTo>
                  <a:lnTo>
                    <a:pt x="5287899" y="5514848"/>
                  </a:lnTo>
                  <a:lnTo>
                    <a:pt x="0" y="551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874" r="-2987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1">
            <a:extLst>
              <a:ext uri="{FF2B5EF4-FFF2-40B4-BE49-F238E27FC236}">
                <a16:creationId xmlns:a16="http://schemas.microsoft.com/office/drawing/2014/main" xmlns="" id="{58EDC0DF-CEE0-F75F-6459-5DE47F9509BF}"/>
              </a:ext>
            </a:extLst>
          </p:cNvPr>
          <p:cNvSpPr txBox="1">
            <a:spLocks/>
          </p:cNvSpPr>
          <p:nvPr/>
        </p:nvSpPr>
        <p:spPr>
          <a:xfrm>
            <a:off x="609235" y="986937"/>
            <a:ext cx="10877549" cy="41107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o-RO" sz="1600" dirty="0"/>
              <a:t>Reforma MRU bazată pe competențe –  </a:t>
            </a:r>
            <a:r>
              <a:rPr lang="ro-RO" sz="1600" b="1" dirty="0">
                <a:solidFill>
                  <a:srgbClr val="00B0F0"/>
                </a:solidFill>
              </a:rPr>
              <a:t>produce deja rezultate: CONCURSUL NAȚIONAL</a:t>
            </a:r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hlinkClick r:id="rId2"/>
              </a:rPr>
              <a:t>George și Iasmina, recrutați prin concursul național </a:t>
            </a:r>
            <a:endParaRPr lang="en-GB" sz="1600" dirty="0">
              <a:solidFill>
                <a:srgbClr val="00B0F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125557A-36EF-E435-F272-0E46F95CD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16"/>
          <a:stretch/>
        </p:blipFill>
        <p:spPr>
          <a:xfrm>
            <a:off x="609235" y="2167260"/>
            <a:ext cx="10877549" cy="38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5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5400000">
            <a:off x="7500209" y="4286009"/>
            <a:ext cx="330494" cy="3304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7FD5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3200" y="-19050"/>
              <a:ext cx="406400" cy="730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-52757"/>
            <a:ext cx="12192000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Probele</a:t>
            </a:r>
            <a:r>
              <a:rPr lang="en-US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concursului</a:t>
            </a:r>
            <a:r>
              <a:rPr lang="en-US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național</a:t>
            </a:r>
            <a:r>
              <a:rPr lang="ro-RO" sz="24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– competențele digitale sunt testate</a:t>
            </a:r>
          </a:p>
          <a:p>
            <a:pPr algn="ctr">
              <a:lnSpc>
                <a:spcPts val="3744"/>
              </a:lnSpc>
            </a:pPr>
            <a:endParaRPr lang="ro-RO" sz="24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4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22355" y="1138237"/>
            <a:ext cx="3088418" cy="773841"/>
            <a:chOff x="0" y="0"/>
            <a:chExt cx="1220116" cy="3057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0116" cy="305715"/>
            </a:xfrm>
            <a:custGeom>
              <a:avLst/>
              <a:gdLst/>
              <a:ahLst/>
              <a:cxnLst/>
              <a:rect l="l" t="t" r="r" b="b"/>
              <a:pathLst>
                <a:path w="1220116" h="305715">
                  <a:moveTo>
                    <a:pt x="85230" y="0"/>
                  </a:moveTo>
                  <a:lnTo>
                    <a:pt x="1134886" y="0"/>
                  </a:lnTo>
                  <a:cubicBezTo>
                    <a:pt x="1181957" y="0"/>
                    <a:pt x="1220116" y="38159"/>
                    <a:pt x="1220116" y="85230"/>
                  </a:cubicBezTo>
                  <a:lnTo>
                    <a:pt x="1220116" y="220485"/>
                  </a:lnTo>
                  <a:cubicBezTo>
                    <a:pt x="1220116" y="267556"/>
                    <a:pt x="1181957" y="305715"/>
                    <a:pt x="1134886" y="305715"/>
                  </a:cubicBezTo>
                  <a:lnTo>
                    <a:pt x="85230" y="305715"/>
                  </a:lnTo>
                  <a:cubicBezTo>
                    <a:pt x="38159" y="305715"/>
                    <a:pt x="0" y="267556"/>
                    <a:pt x="0" y="220485"/>
                  </a:cubicBezTo>
                  <a:lnTo>
                    <a:pt x="0" y="85230"/>
                  </a:lnTo>
                  <a:cubicBezTo>
                    <a:pt x="0" y="38159"/>
                    <a:pt x="38159" y="0"/>
                    <a:pt x="85230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220116" cy="324765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89732" y="1292833"/>
            <a:ext cx="308415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8"/>
              </a:lnSpc>
            </a:pP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 </a:t>
            </a:r>
            <a:r>
              <a:rPr lang="en-US" sz="1400" b="1" spc="-49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Verificarea</a:t>
            </a: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spc="-49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eligibilității</a:t>
            </a:r>
            <a:r>
              <a:rPr lang="en-US" sz="1400" b="1" spc="-49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b="1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platforma</a:t>
            </a:r>
            <a:r>
              <a:rPr lang="en-US" sz="1400" b="1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400" b="1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informatică</a:t>
            </a:r>
            <a:r>
              <a:rPr lang="en-US" sz="1400" b="1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de concurs</a:t>
            </a:r>
            <a:r>
              <a:rPr lang="en-US" sz="1400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, </a:t>
            </a:r>
            <a:r>
              <a:rPr lang="en-US" sz="1400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comisii</a:t>
            </a:r>
            <a:r>
              <a:rPr lang="en-US" sz="1400" i="1" spc="-49" dirty="0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1400" i="1" spc="-49" dirty="0" err="1">
                <a:solidFill>
                  <a:schemeClr val="tx1">
                    <a:lumMod val="50000"/>
                  </a:schemeClr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mixte</a:t>
            </a:r>
            <a:endParaRPr lang="en-US" sz="1400" i="1" spc="-49" dirty="0">
              <a:solidFill>
                <a:schemeClr val="tx1">
                  <a:lumMod val="50000"/>
                </a:schemeClr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  <a:p>
            <a:pPr>
              <a:lnSpc>
                <a:spcPts val="1848"/>
              </a:lnSpc>
            </a:pPr>
            <a:endParaRPr lang="en-US" sz="1600" i="1" spc="-49" dirty="0">
              <a:solidFill>
                <a:schemeClr val="tx1">
                  <a:lumMod val="50000"/>
                </a:schemeClr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9461" y="2439558"/>
            <a:ext cx="6964635" cy="2741399"/>
            <a:chOff x="0" y="0"/>
            <a:chExt cx="2751461" cy="1083022"/>
          </a:xfrm>
          <a:solidFill>
            <a:schemeClr val="bg1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51461" cy="1083022"/>
            </a:xfrm>
            <a:custGeom>
              <a:avLst/>
              <a:gdLst/>
              <a:ahLst/>
              <a:cxnLst/>
              <a:rect l="l" t="t" r="r" b="b"/>
              <a:pathLst>
                <a:path w="2751461" h="1083022">
                  <a:moveTo>
                    <a:pt x="37795" y="0"/>
                  </a:moveTo>
                  <a:lnTo>
                    <a:pt x="2713666" y="0"/>
                  </a:lnTo>
                  <a:cubicBezTo>
                    <a:pt x="2734539" y="0"/>
                    <a:pt x="2751461" y="16921"/>
                    <a:pt x="2751461" y="37795"/>
                  </a:cubicBezTo>
                  <a:lnTo>
                    <a:pt x="2751461" y="1045227"/>
                  </a:lnTo>
                  <a:cubicBezTo>
                    <a:pt x="2751461" y="1066100"/>
                    <a:pt x="2734539" y="1083022"/>
                    <a:pt x="2713666" y="1083022"/>
                  </a:cubicBezTo>
                  <a:lnTo>
                    <a:pt x="37795" y="1083022"/>
                  </a:lnTo>
                  <a:cubicBezTo>
                    <a:pt x="16921" y="1083022"/>
                    <a:pt x="0" y="1066100"/>
                    <a:pt x="0" y="1045227"/>
                  </a:cubicBezTo>
                  <a:lnTo>
                    <a:pt x="0" y="37795"/>
                  </a:lnTo>
                  <a:cubicBezTo>
                    <a:pt x="0" y="16921"/>
                    <a:pt x="16921" y="0"/>
                    <a:pt x="37795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2751461" cy="1102072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22355" y="2570336"/>
            <a:ext cx="668807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36"/>
              </a:lnSpc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Testarea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preliminară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–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centrele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testare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</a:t>
            </a:r>
          </a:p>
          <a:p>
            <a:pPr algn="just">
              <a:lnSpc>
                <a:spcPts val="1536"/>
              </a:lnSpc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-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administrației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și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respectării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demnităţii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umane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protecţiei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drepturilor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libertăţilor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fundamentale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ale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omului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prevenirii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combaterii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incitării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la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ură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discriminare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egalitate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şanse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şi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tratament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parteneriat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universități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facultăți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administrației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publice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privind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deținerea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competențelor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digitale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conținut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digital,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calcul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tabelar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utilizarea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computerului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etc.</a:t>
            </a:r>
            <a:endParaRPr lang="ro-RO" sz="1400" b="1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Aptitudini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cognitive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raționament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deductiv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numeric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și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verbal;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Colegiul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Psihologilor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din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România</a:t>
            </a:r>
            <a:endParaRPr lang="ro-RO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marL="190510" indent="-190510" algn="just">
              <a:lnSpc>
                <a:spcPts val="1536"/>
              </a:lnSpc>
              <a:buFontTx/>
              <a:buChar char="-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Cunoștințele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generale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privind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competențele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lingvistice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comunicare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scrisă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într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-o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limbă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străină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(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înalți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funcționari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):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baterii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teste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avizate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o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autoritate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publică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privată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română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internaţională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domeniu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ori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către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o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unitate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învăţământ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preuniversitar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sau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universitar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cu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catedră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  <a:ea typeface="Canva Sans"/>
                <a:cs typeface="Canva Sans"/>
                <a:sym typeface="Canva Sans"/>
              </a:rPr>
              <a:t>profil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j-lt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1536"/>
              </a:lnSpc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7933759" y="3832646"/>
            <a:ext cx="4142605" cy="1237221"/>
            <a:chOff x="0" y="0"/>
            <a:chExt cx="1636585" cy="488778"/>
          </a:xfrm>
          <a:solidFill>
            <a:schemeClr val="bg1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36585" cy="488778"/>
            </a:xfrm>
            <a:custGeom>
              <a:avLst/>
              <a:gdLst/>
              <a:ahLst/>
              <a:cxnLst/>
              <a:rect l="l" t="t" r="r" b="b"/>
              <a:pathLst>
                <a:path w="1636585" h="488778">
                  <a:moveTo>
                    <a:pt x="63541" y="0"/>
                  </a:moveTo>
                  <a:lnTo>
                    <a:pt x="1573044" y="0"/>
                  </a:lnTo>
                  <a:cubicBezTo>
                    <a:pt x="1589896" y="0"/>
                    <a:pt x="1606058" y="6694"/>
                    <a:pt x="1617974" y="18611"/>
                  </a:cubicBezTo>
                  <a:cubicBezTo>
                    <a:pt x="1629890" y="30527"/>
                    <a:pt x="1636585" y="46689"/>
                    <a:pt x="1636585" y="63541"/>
                  </a:cubicBezTo>
                  <a:lnTo>
                    <a:pt x="1636585" y="425238"/>
                  </a:lnTo>
                  <a:cubicBezTo>
                    <a:pt x="1636585" y="460330"/>
                    <a:pt x="1608137" y="488778"/>
                    <a:pt x="1573044" y="488778"/>
                  </a:cubicBezTo>
                  <a:lnTo>
                    <a:pt x="63541" y="488778"/>
                  </a:lnTo>
                  <a:cubicBezTo>
                    <a:pt x="46689" y="488778"/>
                    <a:pt x="30527" y="482084"/>
                    <a:pt x="18611" y="470168"/>
                  </a:cubicBezTo>
                  <a:cubicBezTo>
                    <a:pt x="6694" y="458252"/>
                    <a:pt x="0" y="442090"/>
                    <a:pt x="0" y="425238"/>
                  </a:cubicBezTo>
                  <a:lnTo>
                    <a:pt x="0" y="63541"/>
                  </a:lnTo>
                  <a:cubicBezTo>
                    <a:pt x="0" y="28448"/>
                    <a:pt x="28448" y="0"/>
                    <a:pt x="63541" y="0"/>
                  </a:cubicBezTo>
                  <a:close/>
                </a:path>
              </a:pathLst>
            </a:custGeom>
            <a:grpFill/>
            <a:ln w="28575">
              <a:solidFill>
                <a:srgbClr val="00B0F0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636585" cy="507828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39871" y="3914185"/>
            <a:ext cx="373038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98"/>
              </a:lnSpc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Testarea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avansată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centre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testare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chestionare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situaționale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pentru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verificarea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competențelor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generale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),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centre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evaluare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studiu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caz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prezentare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joc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rol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interviu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comportamental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exerciţiu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grup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nva Sans"/>
                <a:ea typeface="Canva Sans"/>
                <a:cs typeface="Canva Sans"/>
                <a:sym typeface="Canva Sans"/>
              </a:rPr>
              <a:t> etc.)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828025" y="2011568"/>
            <a:ext cx="330494" cy="33049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7FD5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03200" y="-19050"/>
              <a:ext cx="406400" cy="730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70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7500209" y="649227"/>
            <a:ext cx="4240553" cy="2853098"/>
          </a:xfrm>
          <a:custGeom>
            <a:avLst/>
            <a:gdLst/>
            <a:ahLst/>
            <a:cxnLst/>
            <a:rect l="l" t="t" r="r" b="b"/>
            <a:pathLst>
              <a:path w="5401338" h="3587389">
                <a:moveTo>
                  <a:pt x="0" y="0"/>
                </a:moveTo>
                <a:lnTo>
                  <a:pt x="5401338" y="0"/>
                </a:lnTo>
                <a:lnTo>
                  <a:pt x="5401338" y="3587389"/>
                </a:lnTo>
                <a:lnTo>
                  <a:pt x="0" y="3587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" y="-39351"/>
            <a:ext cx="12191999" cy="1382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Ce </a:t>
            </a:r>
            <a:r>
              <a:rPr lang="en-US" sz="2674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urmeaz</a:t>
            </a:r>
            <a:r>
              <a:rPr lang="ro-RO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ă pentru concursul național</a:t>
            </a:r>
            <a:r>
              <a:rPr lang="en-US" sz="2674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  <a:endParaRPr lang="ro-RO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ro-RO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2674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1296" y="1343528"/>
            <a:ext cx="9064192" cy="75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Finalizarea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anuală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cel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puțin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două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concursuri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naționale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de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recrutare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a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funcționarilor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publici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pentru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cel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puțin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3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categorii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/grade de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funcții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00" dirty="0" err="1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publice</a:t>
            </a:r>
            <a:r>
              <a:rPr lang="en-US" sz="2200" dirty="0">
                <a:solidFill>
                  <a:srgbClr val="003399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233723" y="2162728"/>
            <a:ext cx="9400142" cy="1697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b="1" dirty="0">
                <a:solidFill>
                  <a:srgbClr val="003399"/>
                </a:solidFill>
                <a:latin typeface="Arimo Bold"/>
                <a:ea typeface="Arimo Bold"/>
                <a:cs typeface="Arimo Bold"/>
                <a:sym typeface="Arimo Bold"/>
              </a:rPr>
              <a:t>Jalon nr. 417 PNRR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2"/>
              </a:rPr>
              <a:t>ANFP Special News Report 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>
              <a:lnSpc>
                <a:spcPts val="3173"/>
              </a:lnSpc>
            </a:pPr>
            <a:endParaRPr lang="en-US" sz="2266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  <a:hlinkClick r:id="rId3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>
              <a:lnSpc>
                <a:spcPts val="3173"/>
              </a:lnSpc>
            </a:pPr>
            <a:endParaRPr lang="en-US" sz="2266" b="1" dirty="0">
              <a:solidFill>
                <a:srgbClr val="00339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874512" y="1828801"/>
            <a:ext cx="6535610" cy="3571386"/>
            <a:chOff x="0" y="0"/>
            <a:chExt cx="11994131" cy="61010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94134" cy="6100953"/>
            </a:xfrm>
            <a:custGeom>
              <a:avLst/>
              <a:gdLst/>
              <a:ahLst/>
              <a:cxnLst/>
              <a:rect l="l" t="t" r="r" b="b"/>
              <a:pathLst>
                <a:path w="11994134" h="6100953">
                  <a:moveTo>
                    <a:pt x="0" y="0"/>
                  </a:moveTo>
                  <a:lnTo>
                    <a:pt x="11994134" y="0"/>
                  </a:lnTo>
                  <a:lnTo>
                    <a:pt x="11994134" y="6100953"/>
                  </a:lnTo>
                  <a:lnTo>
                    <a:pt x="0" y="610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7309" b="-1731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xmlns="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xmlns="" id="{275D0A0F-7435-DCD6-AAC9-BC7DA1E8F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89" y="5645425"/>
            <a:ext cx="1754209" cy="4750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78468" y="1584044"/>
            <a:ext cx="843505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5"/>
              </a:rPr>
              <a:t>https://concurs-national.anfp.gov.ro/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6B73B4-4FC3-5AC5-9154-79560C2C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11" t="14020" r="854" b="4092"/>
          <a:stretch/>
        </p:blipFill>
        <p:spPr>
          <a:xfrm>
            <a:off x="2603088" y="1898795"/>
            <a:ext cx="6687215" cy="36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1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6200" y="-6615"/>
            <a:ext cx="12115800" cy="1423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Ce </a:t>
            </a:r>
            <a:r>
              <a:rPr lang="en-US" sz="3200" b="1" dirty="0" err="1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urmează</a:t>
            </a:r>
            <a:r>
              <a:rPr lang="ro-RO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 pentru reforma MRU</a:t>
            </a:r>
            <a:r>
              <a:rPr lang="en-US" sz="3200" b="1" dirty="0">
                <a:solidFill>
                  <a:srgbClr val="00B0F0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  <a:endParaRPr lang="ro-RO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ro-RO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3744"/>
              </a:lnSpc>
            </a:pPr>
            <a:endParaRPr lang="en-US" sz="3200" b="1" dirty="0">
              <a:solidFill>
                <a:srgbClr val="00B0F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3643" y="1313311"/>
            <a:ext cx="5894156" cy="120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Continuăm reforma sistemului de recrutare:</a:t>
            </a:r>
          </a:p>
          <a:p>
            <a:pPr algn="ctr">
              <a:lnSpc>
                <a:spcPts val="2379"/>
              </a:lnSpc>
            </a:pPr>
            <a:endParaRPr lang="ro-RO" b="1" dirty="0">
              <a:solidFill>
                <a:srgbClr val="00B0F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2379"/>
              </a:lnSpc>
            </a:pP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Planul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recrutare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și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planul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de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promovare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2024-2025 –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aprobare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prin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hotărâre</a:t>
            </a:r>
            <a:r>
              <a:rPr lang="en-US" b="1" dirty="0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 a </a:t>
            </a:r>
            <a:r>
              <a:rPr lang="en-US" b="1" dirty="0" err="1">
                <a:solidFill>
                  <a:srgbClr val="254061"/>
                </a:solidFill>
                <a:latin typeface="Arial Bold"/>
                <a:ea typeface="Arial Bold"/>
                <a:cs typeface="Arial Bold"/>
                <a:sym typeface="Arial Bold"/>
              </a:rPr>
              <a:t>Guvernului</a:t>
            </a:r>
            <a:endParaRPr lang="en-US" b="1" dirty="0">
              <a:solidFill>
                <a:srgbClr val="25406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C703B9-E2CA-7944-62A0-E33176CA406C}"/>
              </a:ext>
            </a:extLst>
          </p:cNvPr>
          <p:cNvSpPr/>
          <p:nvPr/>
        </p:nvSpPr>
        <p:spPr>
          <a:xfrm>
            <a:off x="7451862" y="2302418"/>
            <a:ext cx="4268857" cy="32792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655724-6924-67D9-8A06-28732D7F7A41}"/>
              </a:ext>
            </a:extLst>
          </p:cNvPr>
          <p:cNvSpPr/>
          <p:nvPr/>
        </p:nvSpPr>
        <p:spPr>
          <a:xfrm>
            <a:off x="7509410" y="2419519"/>
            <a:ext cx="4188948" cy="316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Operaționalizare competențe generale și specifice în managementul performanței și în managementul carierei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Finalizare cadre de competențe specifice </a:t>
            </a:r>
            <a:r>
              <a:rPr kumimoji="0" lang="ro-RO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2"/>
              </a:rPr>
              <a:t>https://www.anfp.gov.ro/proiecte/proiecte-in-implementare/proiecte-pnrr/proiecte-pnrr-lista/organizarea-cadrelor-de-competenta-din-administratia-publica-centrala/#sec2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+</a:t>
            </a:r>
            <a:r>
              <a:rPr lang="ro-RO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design cadru de competențe digitale adaptat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50000"/>
                  </a:schemeClr>
                </a:solidFill>
              </a:rPr>
              <a:t>Dezvoltare capacitate în cadrul sistemului pentru implementare – parteneriat solid cu INA, ADR, Banca Mondială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FE1D7C-539B-E506-15CE-A5367A1EC4FA}"/>
              </a:ext>
            </a:extLst>
          </p:cNvPr>
          <p:cNvSpPr txBox="1"/>
          <p:nvPr/>
        </p:nvSpPr>
        <p:spPr>
          <a:xfrm>
            <a:off x="6996985" y="1137611"/>
            <a:ext cx="4951758" cy="1010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ts val="2379"/>
              </a:lnSpc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cs typeface="Arial Bold"/>
                <a:sym typeface="Arial Bold"/>
              </a:rPr>
              <a:t>Extindem cadrele de competențe la alte procese MRU</a:t>
            </a:r>
          </a:p>
          <a:p>
            <a:pPr marL="285750" indent="-285750" algn="ctr">
              <a:lnSpc>
                <a:spcPts val="2379"/>
              </a:lnSpc>
              <a:buFont typeface="Wingdings" panose="05000000000000000000" pitchFamily="2" charset="2"/>
              <a:buChar char="Ø"/>
            </a:pPr>
            <a:r>
              <a:rPr lang="ro-RO" b="1" dirty="0">
                <a:solidFill>
                  <a:schemeClr val="tx1">
                    <a:lumMod val="50000"/>
                  </a:schemeClr>
                </a:solidFill>
                <a:latin typeface="Arial Bold"/>
                <a:cs typeface="Arial Bold"/>
                <a:sym typeface="Arial Bold"/>
              </a:rPr>
              <a:t>Dezvoltăm cadrul de competențe digitale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1828" y="2611920"/>
            <a:ext cx="5894157" cy="2777328"/>
            <a:chOff x="721828" y="2611920"/>
            <a:chExt cx="5894157" cy="2777328"/>
          </a:xfrm>
        </p:grpSpPr>
        <p:sp>
          <p:nvSpPr>
            <p:cNvPr id="6" name="Freeform 6"/>
            <p:cNvSpPr/>
            <p:nvPr/>
          </p:nvSpPr>
          <p:spPr>
            <a:xfrm>
              <a:off x="721828" y="2611920"/>
              <a:ext cx="5894157" cy="2777328"/>
            </a:xfrm>
            <a:custGeom>
              <a:avLst/>
              <a:gdLst/>
              <a:ahLst/>
              <a:cxnLst/>
              <a:rect l="l" t="t" r="r" b="b"/>
              <a:pathLst>
                <a:path w="13545593" h="4300726">
                  <a:moveTo>
                    <a:pt x="0" y="0"/>
                  </a:moveTo>
                  <a:lnTo>
                    <a:pt x="13545593" y="0"/>
                  </a:lnTo>
                  <a:lnTo>
                    <a:pt x="13545593" y="4300726"/>
                  </a:lnTo>
                  <a:lnTo>
                    <a:pt x="0" y="4300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060456" y="347690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1746</a:t>
              </a:r>
              <a:endParaRPr lang="en-GB" sz="1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68907" y="3476905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617</a:t>
              </a:r>
              <a:endParaRPr lang="en-GB" sz="1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2430" y="34557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2363</a:t>
              </a:r>
              <a:endParaRPr lang="en-GB" sz="1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60456" y="39693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131</a:t>
              </a:r>
              <a:endParaRPr lang="en-GB" sz="1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68907" y="396934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42</a:t>
              </a:r>
              <a:endParaRPr lang="en-GB" sz="1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22429" y="3942034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173</a:t>
              </a:r>
              <a:endParaRPr lang="en-GB" sz="1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0455" y="450665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12</a:t>
              </a:r>
              <a:endParaRPr lang="en-GB" sz="1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2430" y="44829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17</a:t>
              </a:r>
              <a:endParaRPr lang="en-GB" sz="1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455" y="493993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552</a:t>
              </a:r>
              <a:endParaRPr lang="en-GB" sz="1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97483" y="4939936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86</a:t>
              </a:r>
              <a:endParaRPr lang="en-GB" sz="1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0395" y="4996541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638</a:t>
              </a:r>
              <a:endParaRPr lang="en-GB" sz="1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97483" y="4433810"/>
              <a:ext cx="57296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o-RO" sz="1000" b="1" dirty="0"/>
                <a:t>5</a:t>
              </a:r>
              <a:endParaRPr lang="en-GB" sz="1000" b="1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xmlns="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03A704-4B01-EED9-EFDE-62EB0542C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08" y="1819274"/>
            <a:ext cx="7306695" cy="2286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C9DA8D-FBB8-1DCB-89C2-FEBF6E97C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37" y="4201192"/>
            <a:ext cx="7792537" cy="1200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BED131-1CF6-4E85-B10F-7C929F5E0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283" y="1749896"/>
            <a:ext cx="3682175" cy="23489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16116A-E0D8-CABD-20C8-8E41A1042D2A}"/>
              </a:ext>
            </a:extLst>
          </p:cNvPr>
          <p:cNvSpPr txBox="1"/>
          <p:nvPr/>
        </p:nvSpPr>
        <p:spPr>
          <a:xfrm>
            <a:off x="8751513" y="4546226"/>
            <a:ext cx="2912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Niveluri de certificare de tip ECDL /ICDL – corespondențe cunoștințe TIC (OUG nr. 121/2023)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01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C286F4-2ADB-E4D2-1BAE-B2DD18ACA895}"/>
              </a:ext>
            </a:extLst>
          </p:cNvPr>
          <p:cNvSpPr txBox="1"/>
          <p:nvPr/>
        </p:nvSpPr>
        <p:spPr>
          <a:xfrm>
            <a:off x="114300" y="126524"/>
            <a:ext cx="11803252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COMPETENȚE DIGITALE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DEZVOLTATE PRIN CURSURI ANFP, RAPORTATE LA DigComp 5</a:t>
            </a:r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US" sz="20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" name="Trapezoid 1">
            <a:extLst>
              <a:ext uri="{FF2B5EF4-FFF2-40B4-BE49-F238E27FC236}">
                <a16:creationId xmlns:a16="http://schemas.microsoft.com/office/drawing/2014/main" xmlns="" id="{1F953C2D-D407-362A-58AB-FB5C076DE741}"/>
              </a:ext>
            </a:extLst>
          </p:cNvPr>
          <p:cNvSpPr/>
          <p:nvPr/>
        </p:nvSpPr>
        <p:spPr>
          <a:xfrm rot="8255091">
            <a:off x="977121" y="1259523"/>
            <a:ext cx="1742499" cy="1518367"/>
          </a:xfrm>
          <a:prstGeom prst="trapezoid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xmlns="" id="{14B1FAF6-D918-9E13-80D7-963C5B7D2B63}"/>
              </a:ext>
            </a:extLst>
          </p:cNvPr>
          <p:cNvSpPr/>
          <p:nvPr/>
        </p:nvSpPr>
        <p:spPr>
          <a:xfrm rot="12039282">
            <a:off x="2851812" y="893337"/>
            <a:ext cx="1667365" cy="1449843"/>
          </a:xfrm>
          <a:prstGeom prst="trapezoid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5779BEEC-7CBA-18C2-6E06-9D463C629581}"/>
              </a:ext>
            </a:extLst>
          </p:cNvPr>
          <p:cNvSpPr/>
          <p:nvPr/>
        </p:nvSpPr>
        <p:spPr>
          <a:xfrm rot="15360376">
            <a:off x="3982966" y="1982503"/>
            <a:ext cx="1782898" cy="1736911"/>
          </a:xfrm>
          <a:prstGeom prst="trapezoi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xmlns="" id="{9E4D4F2E-E524-5500-02A9-DCDA5156E1E9}"/>
              </a:ext>
            </a:extLst>
          </p:cNvPr>
          <p:cNvSpPr/>
          <p:nvPr/>
        </p:nvSpPr>
        <p:spPr>
          <a:xfrm rot="4475023">
            <a:off x="517671" y="2901669"/>
            <a:ext cx="1631592" cy="1509524"/>
          </a:xfrm>
          <a:prstGeom prst="trapezoid">
            <a:avLst/>
          </a:prstGeom>
          <a:solidFill>
            <a:srgbClr val="FF66CC"/>
          </a:solidFill>
          <a:effectLst>
            <a:glow rad="101600">
              <a:srgbClr val="FF66CC">
                <a:alpha val="60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xmlns="" id="{16D6FF4A-338E-F439-5835-9FCFCD03EB5B}"/>
              </a:ext>
            </a:extLst>
          </p:cNvPr>
          <p:cNvSpPr/>
          <p:nvPr/>
        </p:nvSpPr>
        <p:spPr>
          <a:xfrm rot="19221189">
            <a:off x="3273763" y="3740349"/>
            <a:ext cx="1849755" cy="1601202"/>
          </a:xfrm>
          <a:prstGeom prst="trapezoid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D59092DD-8B75-BDA7-6B7D-505C4BAC4274}"/>
              </a:ext>
            </a:extLst>
          </p:cNvPr>
          <p:cNvSpPr/>
          <p:nvPr/>
        </p:nvSpPr>
        <p:spPr>
          <a:xfrm rot="19066086">
            <a:off x="2102783" y="2369789"/>
            <a:ext cx="1913752" cy="1645983"/>
          </a:xfrm>
          <a:prstGeom prst="hexagon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xmlns="" id="{564C5432-0235-E700-CB58-2774B5F69F88}"/>
              </a:ext>
            </a:extLst>
          </p:cNvPr>
          <p:cNvSpPr/>
          <p:nvPr/>
        </p:nvSpPr>
        <p:spPr>
          <a:xfrm rot="1156072">
            <a:off x="1577111" y="4083857"/>
            <a:ext cx="1760547" cy="1506300"/>
          </a:xfrm>
          <a:prstGeom prst="trapezoid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D216A97-D151-5664-8055-3147B44A0597}"/>
              </a:ext>
            </a:extLst>
          </p:cNvPr>
          <p:cNvSpPr txBox="1"/>
          <p:nvPr/>
        </p:nvSpPr>
        <p:spPr>
          <a:xfrm>
            <a:off x="2222363" y="2532446"/>
            <a:ext cx="158235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 Modul transversal Mastering </a:t>
            </a:r>
            <a:r>
              <a:rPr lang="en-US" sz="1600" b="1" dirty="0" err="1">
                <a:solidFill>
                  <a:schemeClr val="bg1"/>
                </a:solidFill>
              </a:rPr>
              <a:t>DigComp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DigComp</a:t>
            </a:r>
            <a:r>
              <a:rPr lang="en-US" sz="1600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8419CB-C915-08C2-C64B-AE57BEEFCC4A}"/>
              </a:ext>
            </a:extLst>
          </p:cNvPr>
          <p:cNvSpPr txBox="1"/>
          <p:nvPr/>
        </p:nvSpPr>
        <p:spPr>
          <a:xfrm rot="19161864">
            <a:off x="1116436" y="1533782"/>
            <a:ext cx="1330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chemeClr val="bg1"/>
                </a:solidFill>
              </a:rPr>
              <a:t>Management</a:t>
            </a:r>
          </a:p>
          <a:p>
            <a:pPr algn="ctr"/>
            <a:r>
              <a:rPr lang="ro-RO" sz="1600" b="1" dirty="0">
                <a:solidFill>
                  <a:schemeClr val="bg1"/>
                </a:solidFill>
              </a:rPr>
              <a:t>Comunicare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108267-DF5A-0212-3E50-5733590BCA37}"/>
              </a:ext>
            </a:extLst>
          </p:cNvPr>
          <p:cNvSpPr txBox="1"/>
          <p:nvPr/>
        </p:nvSpPr>
        <p:spPr>
          <a:xfrm rot="1300699">
            <a:off x="3004233" y="639019"/>
            <a:ext cx="133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o-RO" sz="1400" b="1" dirty="0">
              <a:solidFill>
                <a:schemeClr val="bg1"/>
              </a:solidFill>
            </a:endParaRP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Financiar</a:t>
            </a: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Business Analytics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Statistic</a:t>
            </a:r>
            <a:r>
              <a:rPr lang="ro-RO" sz="1400" b="1" dirty="0">
                <a:solidFill>
                  <a:schemeClr val="bg1"/>
                </a:solidFill>
              </a:rPr>
              <a:t>ă avansată</a:t>
            </a:r>
          </a:p>
          <a:p>
            <a:pPr algn="ctr"/>
            <a:r>
              <a:rPr lang="ro-RO" sz="1400" b="1" dirty="0">
                <a:solidFill>
                  <a:schemeClr val="bg1"/>
                </a:solidFill>
              </a:rPr>
              <a:t>Baze de date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6B39EF-DAE1-9332-FBE7-6AE7D3342290}"/>
              </a:ext>
            </a:extLst>
          </p:cNvPr>
          <p:cNvSpPr txBox="1"/>
          <p:nvPr/>
        </p:nvSpPr>
        <p:spPr>
          <a:xfrm rot="4398289">
            <a:off x="4394523" y="2179648"/>
            <a:ext cx="13709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Comunicare</a:t>
            </a:r>
          </a:p>
          <a:p>
            <a:pPr algn="ctr"/>
            <a:endParaRPr lang="en-US" sz="1100" b="1" dirty="0"/>
          </a:p>
          <a:p>
            <a:pPr algn="ctr"/>
            <a:r>
              <a:rPr lang="en-US" sz="1100" b="1" dirty="0" err="1"/>
              <a:t>Instrumente</a:t>
            </a:r>
            <a:r>
              <a:rPr lang="en-US" sz="1100" b="1" dirty="0"/>
              <a:t> de </a:t>
            </a:r>
            <a:r>
              <a:rPr lang="en-US" sz="1100" b="1" dirty="0" err="1"/>
              <a:t>consultare</a:t>
            </a:r>
            <a:r>
              <a:rPr lang="en-US" sz="1100" b="1" dirty="0"/>
              <a:t> online</a:t>
            </a:r>
            <a:endParaRPr lang="ro-RO" sz="1100" b="1" dirty="0"/>
          </a:p>
          <a:p>
            <a:pPr algn="ctr"/>
            <a:r>
              <a:rPr lang="en-US" sz="1100" b="1" dirty="0" err="1"/>
              <a:t>Instrumente</a:t>
            </a:r>
            <a:r>
              <a:rPr lang="en-US" sz="1100" b="1" dirty="0"/>
              <a:t> </a:t>
            </a:r>
            <a:r>
              <a:rPr lang="en-US" sz="1100" b="1" dirty="0" err="1"/>
              <a:t>digitale</a:t>
            </a:r>
            <a:r>
              <a:rPr lang="en-US" sz="1100" b="1" dirty="0"/>
              <a:t> </a:t>
            </a:r>
            <a:r>
              <a:rPr lang="en-US" sz="1100" b="1" dirty="0" err="1"/>
              <a:t>pentru</a:t>
            </a:r>
            <a:r>
              <a:rPr lang="en-US" sz="1100" b="1" dirty="0"/>
              <a:t> </a:t>
            </a:r>
            <a:r>
              <a:rPr lang="en-US" sz="1100" b="1" dirty="0" err="1"/>
              <a:t>munca</a:t>
            </a:r>
            <a:r>
              <a:rPr lang="en-US" sz="1100" b="1" dirty="0"/>
              <a:t> la </a:t>
            </a:r>
            <a:r>
              <a:rPr lang="en-US" sz="1100" b="1" dirty="0" err="1"/>
              <a:t>distanță</a:t>
            </a:r>
            <a:r>
              <a:rPr lang="en-US" sz="1100" b="1" dirty="0"/>
              <a:t>/</a:t>
            </a:r>
            <a:r>
              <a:rPr lang="en-US" sz="1100" b="1" dirty="0" err="1"/>
              <a:t>telemuncă</a:t>
            </a:r>
            <a:r>
              <a:rPr lang="en-US" sz="1100" b="1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0EDC931-F94B-E87F-B7C3-AEE43FF5461A}"/>
              </a:ext>
            </a:extLst>
          </p:cNvPr>
          <p:cNvSpPr txBox="1"/>
          <p:nvPr/>
        </p:nvSpPr>
        <p:spPr>
          <a:xfrm rot="19310589">
            <a:off x="3533530" y="3933340"/>
            <a:ext cx="1330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chemeClr val="bg1"/>
                </a:solidFill>
              </a:rPr>
              <a:t>Dezvoltarea aplicațiilor web și desktop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1AC6BB-473B-CA0C-7DA1-B79031AD8ABA}"/>
              </a:ext>
            </a:extLst>
          </p:cNvPr>
          <p:cNvSpPr txBox="1"/>
          <p:nvPr/>
        </p:nvSpPr>
        <p:spPr>
          <a:xfrm rot="1101766">
            <a:off x="1895564" y="3977756"/>
            <a:ext cx="1163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dirty="0"/>
              <a:t>Administrarea, dezvoltarea și securitatea rețelelor TIC</a:t>
            </a:r>
          </a:p>
          <a:p>
            <a:pPr algn="ctr"/>
            <a:r>
              <a:rPr lang="ro-RO" sz="1200" dirty="0"/>
              <a:t>Instalarea, configurarea, administrarea sistemelor de operare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77826C8-4773-B9EA-2587-7AE0C4A54A1F}"/>
              </a:ext>
            </a:extLst>
          </p:cNvPr>
          <p:cNvSpPr txBox="1"/>
          <p:nvPr/>
        </p:nvSpPr>
        <p:spPr>
          <a:xfrm rot="15183457">
            <a:off x="509302" y="3521434"/>
            <a:ext cx="133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Back office</a:t>
            </a:r>
          </a:p>
        </p:txBody>
      </p:sp>
      <p:pic>
        <p:nvPicPr>
          <p:cNvPr id="23" name="Picture 2075848369">
            <a:extLst>
              <a:ext uri="{FF2B5EF4-FFF2-40B4-BE49-F238E27FC236}">
                <a16:creationId xmlns:a16="http://schemas.microsoft.com/office/drawing/2014/main" xmlns="" id="{F41B7295-245A-0CD1-9C2D-0BA210B43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85"/>
          <a:stretch/>
        </p:blipFill>
        <p:spPr bwMode="auto">
          <a:xfrm>
            <a:off x="6496050" y="585442"/>
            <a:ext cx="4948924" cy="54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042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C286F4-2ADB-E4D2-1BAE-B2DD18ACA895}"/>
              </a:ext>
            </a:extLst>
          </p:cNvPr>
          <p:cNvSpPr txBox="1"/>
          <p:nvPr/>
        </p:nvSpPr>
        <p:spPr>
          <a:xfrm>
            <a:off x="-1" y="116124"/>
            <a:ext cx="12125325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COMPETENȚE DIGITALE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DEZVOLTATE PRIN CURSURI ANFP, RAPORTATE LA </a:t>
            </a:r>
            <a:r>
              <a:rPr lang="ro-RO" sz="2200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DigComp</a:t>
            </a:r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5</a:t>
            </a:r>
          </a:p>
          <a:p>
            <a:pPr algn="ctr"/>
            <a:endParaRPr lang="ro-RO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ro-RO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r>
              <a:rPr lang="ro-RO" sz="22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n-US" sz="2200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17" y="662575"/>
            <a:ext cx="3950550" cy="16881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b="33385"/>
          <a:stretch/>
        </p:blipFill>
        <p:spPr>
          <a:xfrm>
            <a:off x="7299336" y="727320"/>
            <a:ext cx="4059116" cy="213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E4CF75-44B1-1BB4-A584-757CC0E8F6CE}"/>
              </a:ext>
            </a:extLst>
          </p:cNvPr>
          <p:cNvSpPr txBox="1"/>
          <p:nvPr/>
        </p:nvSpPr>
        <p:spPr>
          <a:xfrm>
            <a:off x="833548" y="2657102"/>
            <a:ext cx="3599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10.162 de funcționari publici înscriși la sesiunile de formare până în 31 decembrie 2024</a:t>
            </a:r>
          </a:p>
          <a:p>
            <a:endParaRPr lang="ro-RO" dirty="0"/>
          </a:p>
          <a:p>
            <a:r>
              <a:rPr lang="ro-RO" b="1" dirty="0">
                <a:solidFill>
                  <a:schemeClr val="accent1"/>
                </a:solidFill>
              </a:rPr>
              <a:t>5.220</a:t>
            </a:r>
            <a:r>
              <a:rPr lang="ro-RO" dirty="0"/>
              <a:t> de funcționari publici </a:t>
            </a:r>
            <a:r>
              <a:rPr lang="ro-RO" b="1" dirty="0">
                <a:solidFill>
                  <a:schemeClr val="accent1"/>
                </a:solidFill>
              </a:rPr>
              <a:t>certificați</a:t>
            </a:r>
            <a:r>
              <a:rPr lang="ro-RO" dirty="0"/>
              <a:t> (iunie – octombrie 2024)</a:t>
            </a:r>
          </a:p>
          <a:p>
            <a:endParaRPr lang="ro-RO" dirty="0"/>
          </a:p>
          <a:p>
            <a:r>
              <a:rPr lang="ro-RO" dirty="0"/>
              <a:t>3.881 de funcționari publici înscriși pentru luna noiembrie 2024</a:t>
            </a:r>
          </a:p>
          <a:p>
            <a:endParaRPr lang="ro-RO" dirty="0"/>
          </a:p>
          <a:p>
            <a:r>
              <a:rPr lang="ro-RO" dirty="0"/>
              <a:t>1.061 de funcționari publici înscriși pentru luna decembrie 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A972AE-4567-9D84-0ABD-C43FAC7EC61E}"/>
              </a:ext>
            </a:extLst>
          </p:cNvPr>
          <p:cNvSpPr txBox="1"/>
          <p:nvPr/>
        </p:nvSpPr>
        <p:spPr>
          <a:xfrm>
            <a:off x="7415963" y="2899202"/>
            <a:ext cx="4059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  <a:p>
            <a:r>
              <a:rPr lang="ro-RO" b="1" dirty="0">
                <a:solidFill>
                  <a:schemeClr val="accent1"/>
                </a:solidFill>
              </a:rPr>
              <a:t>1.232 </a:t>
            </a:r>
            <a:r>
              <a:rPr lang="ro-RO" dirty="0"/>
              <a:t>de funcționari publici de conducere </a:t>
            </a:r>
            <a:r>
              <a:rPr lang="ro-RO" b="1" dirty="0">
                <a:solidFill>
                  <a:schemeClr val="accent1"/>
                </a:solidFill>
              </a:rPr>
              <a:t>certificați</a:t>
            </a:r>
            <a:r>
              <a:rPr lang="ro-RO" dirty="0"/>
              <a:t> (aprilie – octombrie 2024)</a:t>
            </a:r>
          </a:p>
          <a:p>
            <a:endParaRPr lang="ro-RO" dirty="0"/>
          </a:p>
          <a:p>
            <a:r>
              <a:rPr lang="ro-RO" dirty="0"/>
              <a:t>Estimăm un număr de 2.080 funcțonari publici de conducere partcipanți la sesiunile de formare până în 31 decembrie 2024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85D5E1-6ADC-1697-E873-322774D32C4B}"/>
              </a:ext>
            </a:extLst>
          </p:cNvPr>
          <p:cNvSpPr txBox="1"/>
          <p:nvPr/>
        </p:nvSpPr>
        <p:spPr>
          <a:xfrm>
            <a:off x="1451567" y="1898209"/>
            <a:ext cx="298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30.000 funcționari publici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CF4B46-1A2A-46EC-0FC2-614A8E04A161}"/>
              </a:ext>
            </a:extLst>
          </p:cNvPr>
          <p:cNvSpPr txBox="1"/>
          <p:nvPr/>
        </p:nvSpPr>
        <p:spPr>
          <a:xfrm>
            <a:off x="7381032" y="2350762"/>
            <a:ext cx="389572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2.500 funcționari publici de conducere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44A63F-3840-89F5-60EB-41AEA8A51042}"/>
              </a:ext>
            </a:extLst>
          </p:cNvPr>
          <p:cNvSpPr txBox="1"/>
          <p:nvPr/>
        </p:nvSpPr>
        <p:spPr>
          <a:xfrm>
            <a:off x="4656479" y="3314700"/>
            <a:ext cx="2268196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6.452</a:t>
            </a:r>
            <a:r>
              <a:rPr lang="ro-RO" dirty="0">
                <a:solidFill>
                  <a:schemeClr val="bg1">
                    <a:lumMod val="95000"/>
                  </a:schemeClr>
                </a:solidFill>
              </a:rPr>
              <a:t> de  funcționari publici certificați la finalul lunii octombrie 2024 în cadrul Țintei 185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3D705C-7DCF-EBBF-25F9-A0542F0862D8}"/>
              </a:ext>
            </a:extLst>
          </p:cNvPr>
          <p:cNvSpPr txBox="1"/>
          <p:nvPr/>
        </p:nvSpPr>
        <p:spPr>
          <a:xfrm>
            <a:off x="1995404" y="2335760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STADIU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07BDAF-2893-D1C4-EC18-C5C4C74E0835}"/>
              </a:ext>
            </a:extLst>
          </p:cNvPr>
          <p:cNvSpPr txBox="1"/>
          <p:nvPr/>
        </p:nvSpPr>
        <p:spPr>
          <a:xfrm>
            <a:off x="8864495" y="2864573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STADIU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3880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B3F880-8182-1F96-DC5E-8DA0690D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BD574EB-F4F8-F8D9-5F29-A9DA29F4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1221272"/>
            <a:ext cx="6710575" cy="3017309"/>
          </a:xfrm>
        </p:spPr>
        <p:txBody>
          <a:bodyPr>
            <a:normAutofit/>
          </a:bodyPr>
          <a:lstStyle/>
          <a:p>
            <a:r>
              <a:rPr lang="ro-RO" sz="2000" dirty="0"/>
              <a:t>Reforma MRU bazată pe competențe – </a:t>
            </a:r>
            <a:r>
              <a:rPr lang="ro-RO" sz="2000" dirty="0">
                <a:solidFill>
                  <a:srgbClr val="00B0F0"/>
                </a:solidFill>
              </a:rPr>
              <a:t>un proces de durată</a:t>
            </a:r>
            <a:endParaRPr lang="en-GB" sz="2000" dirty="0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E6EE27F-A3A8-884F-8630-DAACA6EBED8E}"/>
              </a:ext>
            </a:extLst>
          </p:cNvPr>
          <p:cNvSpPr/>
          <p:nvPr/>
        </p:nvSpPr>
        <p:spPr>
          <a:xfrm>
            <a:off x="1493357" y="1846824"/>
            <a:ext cx="3351281" cy="38025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5E4E0F2-3928-7F73-1C52-5269050D2007}"/>
              </a:ext>
            </a:extLst>
          </p:cNvPr>
          <p:cNvSpPr/>
          <p:nvPr/>
        </p:nvSpPr>
        <p:spPr>
          <a:xfrm>
            <a:off x="1678562" y="1997209"/>
            <a:ext cx="2980872" cy="719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MRU – de la gestionare personal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C5FF32-CFF2-38B6-97AA-20413D465A70}"/>
              </a:ext>
            </a:extLst>
          </p:cNvPr>
          <p:cNvSpPr/>
          <p:nvPr/>
        </p:nvSpPr>
        <p:spPr>
          <a:xfrm>
            <a:off x="6648451" y="1432567"/>
            <a:ext cx="4657724" cy="41205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504C4DB-324C-0649-D700-4A02006D65DA}"/>
              </a:ext>
            </a:extLst>
          </p:cNvPr>
          <p:cNvSpPr/>
          <p:nvPr/>
        </p:nvSpPr>
        <p:spPr>
          <a:xfrm>
            <a:off x="6767725" y="1509772"/>
            <a:ext cx="4243174" cy="557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rgbClr val="00B0F0"/>
                </a:solidFill>
              </a:rPr>
              <a:t>La... MRU STRATEGIC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4710D2-FCBA-EDFF-9549-9699EE44D0D9}"/>
              </a:ext>
            </a:extLst>
          </p:cNvPr>
          <p:cNvSpPr/>
          <p:nvPr/>
        </p:nvSpPr>
        <p:spPr>
          <a:xfrm>
            <a:off x="1678562" y="2946645"/>
            <a:ext cx="2980872" cy="2481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pe număr de personal</a:t>
            </a: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Reactiv, procese ad-hoc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Planificare pe termen scurt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MRU neintegrate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Accent pe cunoștințe în recrutare, performanța evaluată formal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RU pe conformitate și control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7B5256-54F9-5485-2258-9A2E795251FD}"/>
              </a:ext>
            </a:extLst>
          </p:cNvPr>
          <p:cNvSpPr/>
          <p:nvPr/>
        </p:nvSpPr>
        <p:spPr>
          <a:xfrm>
            <a:off x="6743700" y="2262431"/>
            <a:ext cx="4267199" cy="31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pe </a:t>
            </a:r>
            <a:r>
              <a:rPr lang="ro-RO" sz="1600" b="1" dirty="0">
                <a:solidFill>
                  <a:srgbClr val="FF0000"/>
                </a:solidFill>
              </a:rPr>
              <a:t>competențele</a:t>
            </a: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funcționarilor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RU orientate spre viitor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Procese RU aliniate cu strategiile organizaționale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chemeClr val="tx1"/>
                </a:solidFill>
              </a:rPr>
              <a:t>Perspectivă pe termen lung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b="1" dirty="0">
                <a:solidFill>
                  <a:srgbClr val="FF0000"/>
                </a:solidFill>
              </a:rPr>
              <a:t>Procese MRU integrate prin cadrele de competențe</a:t>
            </a:r>
            <a:endParaRPr lang="en-US" sz="16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Focus RU pe ghidare, suport – parteneriat cu administrația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o-RO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Accent sporit pe folosirea datelor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07D896C-403F-DC42-F71C-6305623E2E8D}"/>
              </a:ext>
            </a:extLst>
          </p:cNvPr>
          <p:cNvSpPr/>
          <p:nvPr/>
        </p:nvSpPr>
        <p:spPr>
          <a:xfrm rot="20646622">
            <a:off x="4742017" y="1783941"/>
            <a:ext cx="2846527" cy="10005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i="0" dirty="0">
                <a:solidFill>
                  <a:schemeClr val="tx1"/>
                </a:solidFill>
                <a:effectLst/>
                <a:latin typeface="Muli"/>
              </a:rPr>
              <a:t>Competențele sunt coloana vertebrală a unui sistem MRU performant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CC64C613-8D86-85F8-5F94-366FFA0C4CEC}"/>
              </a:ext>
            </a:extLst>
          </p:cNvPr>
          <p:cNvSpPr/>
          <p:nvPr/>
        </p:nvSpPr>
        <p:spPr>
          <a:xfrm>
            <a:off x="4981957" y="3526047"/>
            <a:ext cx="1383713" cy="60603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56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C286F4-2ADB-E4D2-1BAE-B2DD18ACA895}"/>
              </a:ext>
            </a:extLst>
          </p:cNvPr>
          <p:cNvSpPr txBox="1"/>
          <p:nvPr/>
        </p:nvSpPr>
        <p:spPr>
          <a:xfrm>
            <a:off x="0" y="7220"/>
            <a:ext cx="12192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22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Implementarea cadrele de competențe în managementul resurselor umane (MRU)  în domeniul funcției publice – planificarea propusă prin proiect Jalon 419 PNRR</a:t>
            </a:r>
          </a:p>
          <a:p>
            <a:pPr algn="ctr"/>
            <a:endParaRPr lang="ro-RO" sz="2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ctr"/>
            <a:endParaRPr lang="en-GB" sz="2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CF5253-F20B-C752-10B2-822CC91CBC41}"/>
              </a:ext>
            </a:extLst>
          </p:cNvPr>
          <p:cNvSpPr txBox="1"/>
          <p:nvPr/>
        </p:nvSpPr>
        <p:spPr>
          <a:xfrm>
            <a:off x="274447" y="2759231"/>
            <a:ext cx="694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1400" b="1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endParaRPr lang="ro-RO" sz="1400" b="1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  <a:p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212364-D498-FE5B-C81A-E1DAF867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03053" y="1254145"/>
            <a:ext cx="3879196" cy="21808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1" y="1615283"/>
            <a:ext cx="7090263" cy="3627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41622" y="3507883"/>
            <a:ext cx="3940627" cy="2180817"/>
          </a:xfrm>
          <a:prstGeom prst="rect">
            <a:avLst/>
          </a:prstGeom>
          <a:solidFill>
            <a:schemeClr val="bg1"/>
          </a:solidFill>
          <a:ln>
            <a:solidFill>
              <a:srgbClr val="02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propuneri legislative elaborate             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ADOPTARE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J418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Introducere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modificări privind gestionarea carierei funcționarilor publici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&gt;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meritocrație</a:t>
            </a:r>
            <a:r>
              <a:rPr lang="en-US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/</a:t>
            </a:r>
            <a:r>
              <a:rPr lang="en-US" sz="1400" dirty="0" err="1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competen</a:t>
            </a:r>
            <a:r>
              <a:rPr lang="ro-RO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ț</a:t>
            </a:r>
            <a:r>
              <a:rPr lang="en-US" sz="14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e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Reglementarea gestionării personalului contractual din administrația publică</a:t>
            </a:r>
          </a:p>
        </p:txBody>
      </p:sp>
    </p:spTree>
    <p:extLst>
      <p:ext uri="{BB962C8B-B14F-4D97-AF65-F5344CB8AC3E}">
        <p14:creationId xmlns:p14="http://schemas.microsoft.com/office/powerpoint/2010/main" val="204738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418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71D392-3CAC-D3DE-9F98-A1B15DD62044}"/>
              </a:ext>
            </a:extLst>
          </p:cNvPr>
          <p:cNvSpPr txBox="1"/>
          <p:nvPr/>
        </p:nvSpPr>
        <p:spPr>
          <a:xfrm>
            <a:off x="2016579" y="1990119"/>
            <a:ext cx="786084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Identificarea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și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implementarea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unor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soluții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privind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creșterea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prestigiului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funcției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publice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Asocierea dintre Rovner &amp; Moore SRL, Public Research SRL, Asociația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Română pentru Transparență| Transparency International Romania 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Deloitte Consultanță SRL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447" y="3319273"/>
            <a:ext cx="6957431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 propuneri legislative elaborate             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ADOPTARE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Introducere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modificări privind gestionarea carierei funcționarilor publici 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=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&gt;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meritocrație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Reglementarea gestionării personalului contractual din administrația publică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826360" y="3867873"/>
            <a:ext cx="439145" cy="142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13C404C-5040-C67D-0BF7-9DEF7885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70224" y="2973898"/>
            <a:ext cx="3797319" cy="25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177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71D392-3CAC-D3DE-9F98-A1B15DD62044}"/>
              </a:ext>
            </a:extLst>
          </p:cNvPr>
          <p:cNvSpPr txBox="1"/>
          <p:nvPr/>
        </p:nvSpPr>
        <p:spPr>
          <a:xfrm>
            <a:off x="1028700" y="1990119"/>
            <a:ext cx="9820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Investiția 10 - Transformarea digitală în managementul funcției publice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S-au instituit și sunt operaționale platforme interactive și colaborative pentru managementul standardizat al resurselor umane în administrația publică centrală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CF5253-F20B-C752-10B2-822CC91CBC41}"/>
              </a:ext>
            </a:extLst>
          </p:cNvPr>
          <p:cNvSpPr txBox="1"/>
          <p:nvPr/>
        </p:nvSpPr>
        <p:spPr>
          <a:xfrm>
            <a:off x="274447" y="2790556"/>
            <a:ext cx="6942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Două platforme interoperabile: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e-ANFP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– dezvoltarea și extinderea platformei de gestionare a funcției publice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(t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oate procesele – on boarding  - recrutare - evaluare/promovare/ieșire din sistemul public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Modelul cadrelor de competență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Fișe de post standardizate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SIMRU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– dezvoltarea platformei de gestionare internă pentru autoritățile publice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self service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profesional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digital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pentru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angajat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generare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adeverințe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automatizat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cazier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administrativ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validare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studii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etc.)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self management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actualizarea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directă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către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funcționar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propriului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dosar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profesional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57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7212364-D498-FE5B-C81A-E1DAF867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56605" y="2911715"/>
            <a:ext cx="4450577" cy="25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 16">
            <a:extLst>
              <a:ext uri="{FF2B5EF4-FFF2-40B4-BE49-F238E27FC236}">
                <a16:creationId xmlns:a16="http://schemas.microsoft.com/office/drawing/2014/main" xmlns="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10EE493-2A15-D3B5-F39C-25F2FCE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C81B-D66B-459E-B8C3-DE8E7438C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c 16">
            <a:extLst>
              <a:ext uri="{FF2B5EF4-FFF2-40B4-BE49-F238E27FC236}">
                <a16:creationId xmlns:a16="http://schemas.microsoft.com/office/drawing/2014/main" xmlns="" id="{EB83DF1F-8083-A556-83F2-51544AEC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31941" y="2275322"/>
            <a:ext cx="2771775" cy="842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13C0C3-BD00-7E71-AF15-6CCB0FE8C394}"/>
              </a:ext>
            </a:extLst>
          </p:cNvPr>
          <p:cNvSpPr txBox="1"/>
          <p:nvPr/>
        </p:nvSpPr>
        <p:spPr>
          <a:xfrm>
            <a:off x="3255062" y="15387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177 PNRR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A02BEC-CF50-9149-C8AF-9DF1989F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7" b="6396"/>
          <a:stretch/>
        </p:blipFill>
        <p:spPr>
          <a:xfrm>
            <a:off x="640081" y="2089209"/>
            <a:ext cx="5126302" cy="2473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AF93A3-425F-26FB-D23E-4B4734814440}"/>
              </a:ext>
            </a:extLst>
          </p:cNvPr>
          <p:cNvSpPr txBox="1"/>
          <p:nvPr/>
        </p:nvSpPr>
        <p:spPr>
          <a:xfrm>
            <a:off x="832105" y="4708182"/>
            <a:ext cx="493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website: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5"/>
              </a:rPr>
              <a:t>anfp.gov.ro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/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6"/>
              </a:rPr>
              <a:t>anfp.gov.ro:8080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0EAF0C5-3C38-21FD-7EDC-E04A2B3359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45" b="5870"/>
          <a:stretch/>
        </p:blipFill>
        <p:spPr>
          <a:xfrm>
            <a:off x="5811985" y="2054438"/>
            <a:ext cx="6018922" cy="24860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0E879FE-8D4D-F40A-555A-26C5B7EC1CC3}"/>
              </a:ext>
            </a:extLst>
          </p:cNvPr>
          <p:cNvSpPr txBox="1"/>
          <p:nvPr/>
        </p:nvSpPr>
        <p:spPr>
          <a:xfrm>
            <a:off x="6556248" y="4708182"/>
            <a:ext cx="502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sistem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management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documente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DMS</a:t>
            </a:r>
          </a:p>
        </p:txBody>
      </p:sp>
      <p:sp>
        <p:nvSpPr>
          <p:cNvPr id="22" name="Right Arrow 6">
            <a:extLst>
              <a:ext uri="{FF2B5EF4-FFF2-40B4-BE49-F238E27FC236}">
                <a16:creationId xmlns:a16="http://schemas.microsoft.com/office/drawing/2014/main" xmlns="" id="{7096C90A-157F-B007-9EF6-2B345871CF52}"/>
              </a:ext>
            </a:extLst>
          </p:cNvPr>
          <p:cNvSpPr/>
          <p:nvPr/>
        </p:nvSpPr>
        <p:spPr>
          <a:xfrm>
            <a:off x="1612757" y="895892"/>
            <a:ext cx="1642305" cy="954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E-ANFP</a:t>
            </a:r>
            <a:endParaRPr kumimoji="0" lang="ro-R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DD7673-2E81-1A9E-D1ED-58D0E1C9EAA4}"/>
              </a:ext>
            </a:extLst>
          </p:cNvPr>
          <p:cNvSpPr txBox="1"/>
          <p:nvPr/>
        </p:nvSpPr>
        <p:spPr>
          <a:xfrm>
            <a:off x="3480193" y="5011377"/>
            <a:ext cx="555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Open data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8"/>
              </a:rPr>
              <a:t>anfp.gov.ro:8080/opendata.aspx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6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40C1CC-2688-013A-B156-27F38E77CC5A}"/>
              </a:ext>
            </a:extLst>
          </p:cNvPr>
          <p:cNvSpPr txBox="1"/>
          <p:nvPr/>
        </p:nvSpPr>
        <p:spPr>
          <a:xfrm>
            <a:off x="3086100" y="3619807"/>
            <a:ext cx="8559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MULȚUMIM!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666B1BC-A306-5AE7-BDBA-3700E2F2406D}"/>
              </a:ext>
            </a:extLst>
          </p:cNvPr>
          <p:cNvGrpSpPr/>
          <p:nvPr/>
        </p:nvGrpSpPr>
        <p:grpSpPr>
          <a:xfrm>
            <a:off x="696620" y="4315969"/>
            <a:ext cx="5841340" cy="1163160"/>
            <a:chOff x="2407920" y="5778389"/>
            <a:chExt cx="4795828" cy="8535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4F5CD71-9235-70EE-A4F6-FAC37D2A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290" y="6296630"/>
              <a:ext cx="1524000" cy="335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25A7145-0870-966E-B93F-AF7669B2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568" y="6269198"/>
              <a:ext cx="682752" cy="3413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512D539-B07D-0A7B-E39A-D731E435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607" y="6269198"/>
              <a:ext cx="737616" cy="3627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9F340DE0-E401-14DE-5FE3-156521613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920" y="5778389"/>
              <a:ext cx="1755648" cy="4175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B79577-17B0-5C8C-1345-37B6D0160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836" y="6281390"/>
              <a:ext cx="819912" cy="3383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2B0EB3A-F0A3-1F67-9AB2-92A41F4C37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24" y="4327250"/>
            <a:ext cx="1508760" cy="150876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68DA9523-F7A5-284B-31F5-4F7484739647}"/>
              </a:ext>
            </a:extLst>
          </p:cNvPr>
          <p:cNvSpPr txBox="1">
            <a:spLocks/>
          </p:cNvSpPr>
          <p:nvPr/>
        </p:nvSpPr>
        <p:spPr>
          <a:xfrm>
            <a:off x="1140764" y="3521719"/>
            <a:ext cx="2631796" cy="43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formare185@anfp.gov.ro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885FF1-47E7-B70C-2FC2-9A5D1B9908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12" t="4368" r="4970" b="14902"/>
          <a:stretch/>
        </p:blipFill>
        <p:spPr>
          <a:xfrm>
            <a:off x="661616" y="3478877"/>
            <a:ext cx="479148" cy="439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23F199-0F32-63EA-E886-3FCE8A39DD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41320"/>
          <a:stretch/>
        </p:blipFill>
        <p:spPr>
          <a:xfrm>
            <a:off x="601226" y="1778252"/>
            <a:ext cx="8741917" cy="16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8C023-364B-D582-3CD8-55D0CCF01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10950222" cy="4696178"/>
          </a:xfrm>
        </p:spPr>
        <p:txBody>
          <a:bodyPr/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Etimologic, noțiunea de </a:t>
            </a:r>
            <a:r>
              <a:rPr lang="ro-RO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competență 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provine din limba franceză </a:t>
            </a:r>
            <a:r>
              <a:rPr lang="ro-RO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,,competence</a:t>
            </a:r>
            <a:r>
              <a:rPr lang="en-US" sz="2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care înseamnă  aptitudinea unei autorități de a efectua anumite acte. Conform Dicționarului explicativ al limbii române, competența este capacitate a cuiva de a se pronunța asupra unui lucru, pe temeiul unei cunoașteri adânci a problemei în discuție; capacitate a unei autorități, a unui funcționar etc. de a exercita anumite atribuții.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polul opus regăsim: lipsă de competență, cu sinonimele: ignoranță, incapacitate, necompetență, nepregătire, nepricepere, neștiință, slăbiciune.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7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94A1BD-D762-9130-7596-513A0C53F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066800"/>
            <a:ext cx="11040533" cy="4701822"/>
          </a:xfrm>
        </p:spPr>
        <p:txBody>
          <a:bodyPr/>
          <a:lstStyle/>
          <a:p>
            <a:pPr marL="0" indent="0" algn="just"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Noțiunea de </a:t>
            </a:r>
            <a:r>
              <a:rPr lang="ro-RO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competenţă</a:t>
            </a: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apare încă din 2019 în Codul administrativ și este definită prin art.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o-RO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lit.r) ca fiind: ansamblul atribuţiilor stabilite de lege, care conferă autorităţilor şi instituţiilor administraţiei publice drepturi şi obligaţii de a desfăşura, în regim de putere publică şi sub propria responsabilitate, o activitate de natură administrativă. De alăturat în analiza noastră este definiția funcției publice: </a:t>
            </a:r>
            <a:r>
              <a:rPr lang="ro-RO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ansamblul atribuţiilor şi responsabilităţilor, stabilite în temeiul legii, în scopul exercitării prerogativelor de putere publică de către autorităţile şi instituţiile publice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6F20F9-C3A4-DB19-BBF6-F3CDD841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5D806F-453D-716D-B8D2-DED96A3F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7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744E1D-E701-FFE9-E472-DEA958D32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066800"/>
            <a:ext cx="11085689" cy="4803422"/>
          </a:xfrm>
        </p:spPr>
        <p:txBody>
          <a:bodyPr/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dintre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reflectată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definiția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Codul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ansamblu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atribuții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care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învestit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subiect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drept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public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care le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exercită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regim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putere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exclusiv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un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regim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drept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de-a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accepțiune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aceea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competență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ansamblul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calităților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însușirilor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aptitudinilor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expertizei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cunoștințelor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care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trebuie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dețină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titularul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funcții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pentru o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exercita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efectiv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parametrii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calitate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necesari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A410AE-A850-940C-9068-8A466387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C81B-D66B-459E-B8C3-DE8E7438CB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5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D0FB3ACD-C0CA-6539-30FC-1501CD29C233}"/>
              </a:ext>
            </a:extLst>
          </p:cNvPr>
          <p:cNvSpPr txBox="1">
            <a:spLocks/>
          </p:cNvSpPr>
          <p:nvPr/>
        </p:nvSpPr>
        <p:spPr>
          <a:xfrm>
            <a:off x="179867" y="1409681"/>
            <a:ext cx="3068156" cy="4110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Tx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3600" dirty="0"/>
              <a:t>Reforma MRU bazată pe competențe – </a:t>
            </a:r>
            <a:endParaRPr lang="en-US" sz="3600" dirty="0"/>
          </a:p>
          <a:p>
            <a:r>
              <a:rPr lang="ro-RO" sz="2000" b="1" dirty="0">
                <a:solidFill>
                  <a:srgbClr val="00B0F0"/>
                </a:solidFill>
              </a:rPr>
              <a:t>fundație: cadrele de competențe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ro-RO" sz="2000" dirty="0">
                <a:solidFill>
                  <a:srgbClr val="00B0F0"/>
                </a:solidFill>
              </a:rPr>
              <a:t>2022</a:t>
            </a:r>
            <a:endParaRPr lang="en-GB" sz="2000" dirty="0">
              <a:solidFill>
                <a:srgbClr val="00B0F0"/>
              </a:solidFill>
            </a:endParaRPr>
          </a:p>
        </p:txBody>
      </p:sp>
      <p:pic>
        <p:nvPicPr>
          <p:cNvPr id="6" name="Grafic 16">
            <a:extLst>
              <a:ext uri="{FF2B5EF4-FFF2-40B4-BE49-F238E27FC236}">
                <a16:creationId xmlns:a16="http://schemas.microsoft.com/office/drawing/2014/main" xmlns="" id="{9E06BBCB-84F7-4FAD-C2F0-7E6AC8FF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10112" y="2185987"/>
            <a:ext cx="2771775" cy="2486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1C565-33F9-8AD3-F9B1-9A12A278ADCF}"/>
              </a:ext>
            </a:extLst>
          </p:cNvPr>
          <p:cNvSpPr txBox="1"/>
          <p:nvPr/>
        </p:nvSpPr>
        <p:spPr>
          <a:xfrm>
            <a:off x="0" y="0"/>
            <a:ext cx="12192000" cy="1353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620430-D707-FFFD-5FAD-063796AFD300}"/>
              </a:ext>
            </a:extLst>
          </p:cNvPr>
          <p:cNvSpPr txBox="1"/>
          <p:nvPr/>
        </p:nvSpPr>
        <p:spPr>
          <a:xfrm>
            <a:off x="504825" y="5953125"/>
            <a:ext cx="11439525" cy="904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1AD3BF-8306-A115-D562-727098B1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77" y="0"/>
            <a:ext cx="795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9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C286F4-2ADB-E4D2-1BAE-B2DD18ACA895}"/>
              </a:ext>
            </a:extLst>
          </p:cNvPr>
          <p:cNvSpPr txBox="1"/>
          <p:nvPr/>
        </p:nvSpPr>
        <p:spPr>
          <a:xfrm>
            <a:off x="3294665" y="1542324"/>
            <a:ext cx="562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JALON 419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71D392-3CAC-D3DE-9F98-A1B15DD62044}"/>
              </a:ext>
            </a:extLst>
          </p:cNvPr>
          <p:cNvSpPr txBox="1"/>
          <p:nvPr/>
        </p:nvSpPr>
        <p:spPr>
          <a:xfrm>
            <a:off x="2603089" y="1990119"/>
            <a:ext cx="72084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Operaționalizarea cadrelor de competență în administrația publică centrală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16E1DE3-E50F-98CF-A908-3D327440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00681"/>
              </p:ext>
            </p:extLst>
          </p:nvPr>
        </p:nvGraphicFramePr>
        <p:xfrm>
          <a:off x="630562" y="2467173"/>
          <a:ext cx="4828405" cy="3289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8548">
                  <a:extLst>
                    <a:ext uri="{9D8B030D-6E8A-4147-A177-3AD203B41FA5}">
                      <a16:colId xmlns:a16="http://schemas.microsoft.com/office/drawing/2014/main" xmlns="" val="602139256"/>
                    </a:ext>
                  </a:extLst>
                </a:gridCol>
                <a:gridCol w="2549857">
                  <a:extLst>
                    <a:ext uri="{9D8B030D-6E8A-4147-A177-3AD203B41FA5}">
                      <a16:colId xmlns:a16="http://schemas.microsoft.com/office/drawing/2014/main" xmlns="" val="2265009396"/>
                    </a:ext>
                  </a:extLst>
                </a:gridCol>
              </a:tblGrid>
              <a:tr h="3993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Luna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en-US" sz="14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posturi</a:t>
                      </a: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avizate</a:t>
                      </a:r>
                      <a:r>
                        <a:rPr lang="ro-RO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2024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10620652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31942913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86106055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064590891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88795214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78827152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43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36583656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10796893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septembrie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o-RO" sz="1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3.512</a:t>
                      </a:r>
                      <a:endParaRPr lang="en-US" sz="14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76733512"/>
                  </a:ext>
                </a:extLst>
              </a:tr>
              <a:tr h="67249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40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5</a:t>
                      </a: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7.949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9064673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6F7D22A-B85A-F138-468F-B99CCD7C4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019399"/>
              </p:ext>
            </p:extLst>
          </p:nvPr>
        </p:nvGraphicFramePr>
        <p:xfrm>
          <a:off x="6733034" y="2467172"/>
          <a:ext cx="4828403" cy="3251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7774">
                  <a:extLst>
                    <a:ext uri="{9D8B030D-6E8A-4147-A177-3AD203B41FA5}">
                      <a16:colId xmlns:a16="http://schemas.microsoft.com/office/drawing/2014/main" xmlns="" val="2150865486"/>
                    </a:ext>
                  </a:extLst>
                </a:gridCol>
                <a:gridCol w="2810629">
                  <a:extLst>
                    <a:ext uri="{9D8B030D-6E8A-4147-A177-3AD203B41FA5}">
                      <a16:colId xmlns:a16="http://schemas.microsoft.com/office/drawing/2014/main" xmlns="" val="3109559809"/>
                    </a:ext>
                  </a:extLst>
                </a:gridCol>
              </a:tblGrid>
              <a:tr h="6125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Luna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ro-RO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autorități și instituții publice pentru care s-au avizat posturile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1861924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1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26915640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25377683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1969598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06833975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065120262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94684276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90025379"/>
                  </a:ext>
                </a:extLst>
              </a:tr>
              <a:tr h="248708">
                <a:tc>
                  <a:txBody>
                    <a:bodyPr/>
                    <a:lstStyle/>
                    <a:p>
                      <a:pPr marL="0" marR="0" lvl="0" indent="0" algn="ctr" defTabSz="60963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septembrie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o-RO" sz="1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</a:t>
                      </a:r>
                      <a:endParaRPr lang="en-US" sz="14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09185475"/>
                  </a:ext>
                </a:extLst>
              </a:tr>
              <a:tr h="63983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40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1.390</a:t>
                      </a:r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952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602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F4BB6-E74B-AEA9-0692-6E08EEBB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24"/>
            <a:ext cx="6634625" cy="144483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78EF5238-22D9-54BB-D6F5-231AC0C375A0}"/>
              </a:ext>
            </a:extLst>
          </p:cNvPr>
          <p:cNvGrpSpPr/>
          <p:nvPr/>
        </p:nvGrpSpPr>
        <p:grpSpPr>
          <a:xfrm>
            <a:off x="6162675" y="1427265"/>
            <a:ext cx="6029325" cy="4392510"/>
            <a:chOff x="-1583051" y="1088240"/>
            <a:chExt cx="4368797" cy="46482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2E0B6422-13EB-D424-15D1-821D8E44C3DB}"/>
                </a:ext>
              </a:extLst>
            </p:cNvPr>
            <p:cNvSpPr/>
            <p:nvPr/>
          </p:nvSpPr>
          <p:spPr>
            <a:xfrm>
              <a:off x="-1583051" y="1088240"/>
              <a:ext cx="4368797" cy="4648200"/>
            </a:xfrm>
            <a:custGeom>
              <a:avLst/>
              <a:gdLst/>
              <a:ahLst/>
              <a:cxnLst/>
              <a:rect l="l" t="t" r="r" b="b"/>
              <a:pathLst>
                <a:path w="12755245" h="10972800">
                  <a:moveTo>
                    <a:pt x="0" y="0"/>
                  </a:moveTo>
                  <a:lnTo>
                    <a:pt x="12755245" y="0"/>
                  </a:lnTo>
                  <a:lnTo>
                    <a:pt x="1275524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4CDD0FF-E9BB-2672-CEB4-429D5ED2EA85}"/>
              </a:ext>
            </a:extLst>
          </p:cNvPr>
          <p:cNvGrpSpPr/>
          <p:nvPr/>
        </p:nvGrpSpPr>
        <p:grpSpPr>
          <a:xfrm>
            <a:off x="1854909" y="4143579"/>
            <a:ext cx="2028209" cy="780641"/>
            <a:chOff x="0" y="0"/>
            <a:chExt cx="4310085" cy="165891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02B03D5C-039D-4812-49AC-9276673C5EFF}"/>
                </a:ext>
              </a:extLst>
            </p:cNvPr>
            <p:cNvSpPr/>
            <p:nvPr/>
          </p:nvSpPr>
          <p:spPr>
            <a:xfrm>
              <a:off x="0" y="0"/>
              <a:ext cx="4310126" cy="1658874"/>
            </a:xfrm>
            <a:custGeom>
              <a:avLst/>
              <a:gdLst/>
              <a:ahLst/>
              <a:cxnLst/>
              <a:rect l="l" t="t" r="r" b="b"/>
              <a:pathLst>
                <a:path w="4310126" h="1658874">
                  <a:moveTo>
                    <a:pt x="0" y="0"/>
                  </a:moveTo>
                  <a:lnTo>
                    <a:pt x="4310126" y="0"/>
                  </a:lnTo>
                  <a:lnTo>
                    <a:pt x="4310126" y="1658874"/>
                  </a:lnTo>
                  <a:lnTo>
                    <a:pt x="0" y="1658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8120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0">
            <a:extLst>
              <a:ext uri="{FF2B5EF4-FFF2-40B4-BE49-F238E27FC236}">
                <a16:creationId xmlns:a16="http://schemas.microsoft.com/office/drawing/2014/main" xmlns="" id="{DA679817-1475-E1C2-21F8-3AA608C168FB}"/>
              </a:ext>
            </a:extLst>
          </p:cNvPr>
          <p:cNvSpPr txBox="1"/>
          <p:nvPr/>
        </p:nvSpPr>
        <p:spPr>
          <a:xfrm>
            <a:off x="-30944" y="1244418"/>
            <a:ext cx="522316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 err="1">
                <a:solidFill>
                  <a:srgbClr val="00B0F0"/>
                </a:solidFill>
                <a:latin typeface="Arial Bold"/>
              </a:rPr>
              <a:t>Etapele</a:t>
            </a:r>
            <a:r>
              <a:rPr lang="en-US" sz="3200" dirty="0">
                <a:solidFill>
                  <a:srgbClr val="00B0F0"/>
                </a:solidFill>
                <a:latin typeface="Arial Bold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 Bold"/>
              </a:rPr>
              <a:t>concursului</a:t>
            </a:r>
            <a:endParaRPr lang="en-US" sz="3200" dirty="0">
              <a:solidFill>
                <a:srgbClr val="00B0F0"/>
              </a:solidFill>
              <a:latin typeface="Arial Bold"/>
            </a:endParaRPr>
          </a:p>
          <a:p>
            <a:pPr algn="ctr">
              <a:lnSpc>
                <a:spcPts val="3360"/>
              </a:lnSpc>
            </a:pPr>
            <a:endParaRPr lang="en-US" sz="3200" dirty="0">
              <a:solidFill>
                <a:srgbClr val="00B0F0"/>
              </a:solidFill>
              <a:latin typeface="Arial Bold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xmlns="" id="{F76D0A41-A8FD-7851-1CB1-91517666AF80}"/>
              </a:ext>
            </a:extLst>
          </p:cNvPr>
          <p:cNvSpPr txBox="1"/>
          <p:nvPr/>
        </p:nvSpPr>
        <p:spPr>
          <a:xfrm>
            <a:off x="750079" y="2114450"/>
            <a:ext cx="579424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b="1" dirty="0">
                <a:solidFill>
                  <a:srgbClr val="003399"/>
                </a:solidFill>
              </a:rPr>
              <a:t>Etapa de </a:t>
            </a:r>
            <a:r>
              <a:rPr lang="en-US" b="1" dirty="0" err="1">
                <a:solidFill>
                  <a:srgbClr val="003399"/>
                </a:solidFill>
              </a:rPr>
              <a:t>recrutare</a:t>
            </a:r>
            <a:r>
              <a:rPr lang="en-US" b="1" dirty="0">
                <a:solidFill>
                  <a:srgbClr val="003399"/>
                </a:solidFill>
              </a:rPr>
              <a:t> - </a:t>
            </a:r>
            <a:r>
              <a:rPr lang="en-US" b="1" dirty="0" err="1">
                <a:solidFill>
                  <a:srgbClr val="003399"/>
                </a:solidFill>
              </a:rPr>
              <a:t>verificarea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cunoştinţelor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generale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şi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competenţelor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generale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necesare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ocupării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unei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funcţii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realizată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prin</a:t>
            </a:r>
            <a:r>
              <a:rPr lang="en-US" b="1" dirty="0">
                <a:solidFill>
                  <a:srgbClr val="003399"/>
                </a:solidFill>
              </a:rPr>
              <a:t> concurs </a:t>
            </a:r>
            <a:r>
              <a:rPr lang="en-US" b="1" dirty="0" err="1">
                <a:solidFill>
                  <a:srgbClr val="003399"/>
                </a:solidFill>
              </a:rPr>
              <a:t>naţional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organizat</a:t>
            </a:r>
            <a:r>
              <a:rPr lang="en-US" b="1" dirty="0">
                <a:solidFill>
                  <a:srgbClr val="003399"/>
                </a:solidFill>
              </a:rPr>
              <a:t> de ANFP</a:t>
            </a:r>
            <a:r>
              <a:rPr lang="en-US" dirty="0">
                <a:solidFill>
                  <a:srgbClr val="003399"/>
                </a:solidFill>
              </a:rPr>
              <a:t>;</a:t>
            </a:r>
          </a:p>
          <a:p>
            <a:pPr algn="just">
              <a:lnSpc>
                <a:spcPts val="2279"/>
              </a:lnSpc>
            </a:pPr>
            <a:endParaRPr lang="en-US" dirty="0">
              <a:solidFill>
                <a:srgbClr val="003399"/>
              </a:solidFill>
            </a:endParaRP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F49BE88B-1175-49BB-7260-C38773981150}"/>
              </a:ext>
            </a:extLst>
          </p:cNvPr>
          <p:cNvGrpSpPr/>
          <p:nvPr/>
        </p:nvGrpSpPr>
        <p:grpSpPr>
          <a:xfrm>
            <a:off x="69298" y="1877451"/>
            <a:ext cx="638175" cy="1403985"/>
            <a:chOff x="0" y="0"/>
            <a:chExt cx="850900" cy="1871980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xmlns="" id="{7DE2715F-BB0F-4A40-45C7-13ADE6A93A68}"/>
                </a:ext>
              </a:extLst>
            </p:cNvPr>
            <p:cNvSpPr/>
            <p:nvPr/>
          </p:nvSpPr>
          <p:spPr>
            <a:xfrm>
              <a:off x="0" y="0"/>
              <a:ext cx="850900" cy="1871980"/>
            </a:xfrm>
            <a:custGeom>
              <a:avLst/>
              <a:gdLst/>
              <a:ahLst/>
              <a:cxnLst/>
              <a:rect l="l" t="t" r="r" b="b"/>
              <a:pathLst>
                <a:path w="850900" h="1871980">
                  <a:moveTo>
                    <a:pt x="0" y="0"/>
                  </a:moveTo>
                  <a:lnTo>
                    <a:pt x="850900" y="0"/>
                  </a:lnTo>
                  <a:lnTo>
                    <a:pt x="850900" y="1871980"/>
                  </a:lnTo>
                  <a:lnTo>
                    <a:pt x="0" y="1871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03" b="-203"/>
              </a:stretch>
            </a:blipFill>
          </p:spPr>
        </p:sp>
      </p:grpSp>
      <p:sp>
        <p:nvSpPr>
          <p:cNvPr id="10" name="TextBox 22">
            <a:extLst>
              <a:ext uri="{FF2B5EF4-FFF2-40B4-BE49-F238E27FC236}">
                <a16:creationId xmlns:a16="http://schemas.microsoft.com/office/drawing/2014/main" xmlns="" id="{4F3FA082-EF0E-579C-CFF0-BBA290BB11E7}"/>
              </a:ext>
            </a:extLst>
          </p:cNvPr>
          <p:cNvSpPr txBox="1"/>
          <p:nvPr/>
        </p:nvSpPr>
        <p:spPr>
          <a:xfrm>
            <a:off x="944799" y="4151468"/>
            <a:ext cx="579424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79"/>
              </a:lnSpc>
            </a:pPr>
            <a:r>
              <a:rPr lang="en-US" b="1" dirty="0">
                <a:solidFill>
                  <a:srgbClr val="003399"/>
                </a:solidFill>
              </a:rPr>
              <a:t>Etapa de </a:t>
            </a:r>
            <a:r>
              <a:rPr lang="en-US" b="1" dirty="0" err="1">
                <a:solidFill>
                  <a:srgbClr val="003399"/>
                </a:solidFill>
              </a:rPr>
              <a:t>selecţie</a:t>
            </a:r>
            <a:r>
              <a:rPr lang="en-US" b="1" dirty="0">
                <a:solidFill>
                  <a:srgbClr val="003399"/>
                </a:solidFill>
              </a:rPr>
              <a:t> - </a:t>
            </a:r>
            <a:r>
              <a:rPr lang="en-US" b="1" dirty="0" err="1">
                <a:solidFill>
                  <a:srgbClr val="003399"/>
                </a:solidFill>
              </a:rPr>
              <a:t>verificarea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cunoştinţelor</a:t>
            </a:r>
            <a:r>
              <a:rPr lang="en-US" b="1" dirty="0">
                <a:solidFill>
                  <a:srgbClr val="003399"/>
                </a:solidFill>
              </a:rPr>
              <a:t> de </a:t>
            </a:r>
            <a:r>
              <a:rPr lang="en-US" b="1" dirty="0" err="1">
                <a:solidFill>
                  <a:srgbClr val="003399"/>
                </a:solidFill>
              </a:rPr>
              <a:t>specialitate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şi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competenţelor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specifice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necesare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ocupării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unei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funcţii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vacante</a:t>
            </a:r>
            <a:r>
              <a:rPr lang="en-US" b="1" dirty="0">
                <a:solidFill>
                  <a:srgbClr val="003399"/>
                </a:solidFill>
              </a:rPr>
              <a:t>, </a:t>
            </a:r>
            <a:r>
              <a:rPr lang="en-US" b="1" dirty="0" err="1">
                <a:solidFill>
                  <a:srgbClr val="003399"/>
                </a:solidFill>
              </a:rPr>
              <a:t>realizată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prin</a:t>
            </a:r>
            <a:r>
              <a:rPr lang="en-US" b="1" dirty="0">
                <a:solidFill>
                  <a:srgbClr val="003399"/>
                </a:solidFill>
              </a:rPr>
              <a:t> concurs pe post, </a:t>
            </a:r>
            <a:r>
              <a:rPr lang="en-US" b="1" dirty="0" err="1">
                <a:solidFill>
                  <a:srgbClr val="003399"/>
                </a:solidFill>
              </a:rPr>
              <a:t>organizată</a:t>
            </a:r>
            <a:r>
              <a:rPr lang="en-US" b="1" dirty="0">
                <a:solidFill>
                  <a:srgbClr val="003399"/>
                </a:solidFill>
              </a:rPr>
              <a:t> de </a:t>
            </a:r>
            <a:r>
              <a:rPr lang="en-US" b="1" dirty="0" err="1">
                <a:solidFill>
                  <a:srgbClr val="003399"/>
                </a:solidFill>
              </a:rPr>
              <a:t>instituțiile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și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autoritățile</a:t>
            </a:r>
            <a:r>
              <a:rPr lang="en-US" b="1" dirty="0">
                <a:solidFill>
                  <a:srgbClr val="003399"/>
                </a:solidFill>
              </a:rPr>
              <a:t> </a:t>
            </a:r>
            <a:r>
              <a:rPr lang="en-US" b="1" dirty="0" err="1">
                <a:solidFill>
                  <a:srgbClr val="003399"/>
                </a:solidFill>
              </a:rPr>
              <a:t>publice</a:t>
            </a:r>
            <a:r>
              <a:rPr lang="en-US" b="1" dirty="0">
                <a:solidFill>
                  <a:srgbClr val="003399"/>
                </a:solidFill>
              </a:rPr>
              <a:t>.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xmlns="" id="{B7A1F9C5-36FF-33F5-90DC-11A23347EE84}"/>
              </a:ext>
            </a:extLst>
          </p:cNvPr>
          <p:cNvGrpSpPr/>
          <p:nvPr/>
        </p:nvGrpSpPr>
        <p:grpSpPr>
          <a:xfrm>
            <a:off x="33828" y="3945195"/>
            <a:ext cx="910940" cy="1336045"/>
            <a:chOff x="0" y="0"/>
            <a:chExt cx="1214587" cy="1781393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DCA03BE7-6DBE-1E43-8C74-98EB8308310E}"/>
                </a:ext>
              </a:extLst>
            </p:cNvPr>
            <p:cNvSpPr/>
            <p:nvPr/>
          </p:nvSpPr>
          <p:spPr>
            <a:xfrm>
              <a:off x="0" y="0"/>
              <a:ext cx="1214628" cy="1781429"/>
            </a:xfrm>
            <a:custGeom>
              <a:avLst/>
              <a:gdLst/>
              <a:ahLst/>
              <a:cxnLst/>
              <a:rect l="l" t="t" r="r" b="b"/>
              <a:pathLst>
                <a:path w="1214628" h="1781429">
                  <a:moveTo>
                    <a:pt x="0" y="0"/>
                  </a:moveTo>
                  <a:lnTo>
                    <a:pt x="1214628" y="0"/>
                  </a:lnTo>
                  <a:lnTo>
                    <a:pt x="1214628" y="1781429"/>
                  </a:lnTo>
                  <a:lnTo>
                    <a:pt x="0" y="1781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1" r="3" b="-69"/>
              </a:stretch>
            </a:blipFill>
          </p:spPr>
        </p:sp>
      </p:grpSp>
      <p:grpSp>
        <p:nvGrpSpPr>
          <p:cNvPr id="13" name="Group 18">
            <a:extLst>
              <a:ext uri="{FF2B5EF4-FFF2-40B4-BE49-F238E27FC236}">
                <a16:creationId xmlns:a16="http://schemas.microsoft.com/office/drawing/2014/main" xmlns="" id="{99A6D940-687C-F059-9A19-416BF63B7C15}"/>
              </a:ext>
            </a:extLst>
          </p:cNvPr>
          <p:cNvGrpSpPr/>
          <p:nvPr/>
        </p:nvGrpSpPr>
        <p:grpSpPr>
          <a:xfrm>
            <a:off x="6999786" y="1591733"/>
            <a:ext cx="5057461" cy="3860800"/>
            <a:chOff x="0" y="0"/>
            <a:chExt cx="8799861" cy="6291372"/>
          </a:xfrm>
        </p:grpSpPr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xmlns="" id="{6A805C6B-300A-4D80-CE4C-0F6937C22D3A}"/>
                </a:ext>
              </a:extLst>
            </p:cNvPr>
            <p:cNvSpPr/>
            <p:nvPr/>
          </p:nvSpPr>
          <p:spPr>
            <a:xfrm>
              <a:off x="0" y="0"/>
              <a:ext cx="8799916" cy="6291326"/>
            </a:xfrm>
            <a:custGeom>
              <a:avLst/>
              <a:gdLst/>
              <a:ahLst/>
              <a:cxnLst/>
              <a:rect l="l" t="t" r="r" b="b"/>
              <a:pathLst>
                <a:path w="8799916" h="6291326">
                  <a:moveTo>
                    <a:pt x="0" y="499618"/>
                  </a:moveTo>
                  <a:lnTo>
                    <a:pt x="4399891" y="0"/>
                  </a:lnTo>
                  <a:lnTo>
                    <a:pt x="8799916" y="499618"/>
                  </a:lnTo>
                  <a:lnTo>
                    <a:pt x="8799916" y="5791708"/>
                  </a:lnTo>
                  <a:lnTo>
                    <a:pt x="4399891" y="6291326"/>
                  </a:lnTo>
                  <a:lnTo>
                    <a:pt x="0" y="5791708"/>
                  </a:lnTo>
                  <a:lnTo>
                    <a:pt x="0" y="499618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-3619" r="-3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3879976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cbe74e-7cd4-4bc0-a35c-d3ee6e5e8f9f" xsi:nil="true"/>
    <lcf76f155ced4ddcb4097134ff3c332f xmlns="6da25918-1bbc-4f8d-86b2-1161a4d0f75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033965C425B4096B45C738AFDD784" ma:contentTypeVersion="14" ma:contentTypeDescription="Create a new document." ma:contentTypeScope="" ma:versionID="8a4d3a64d999f7e3d53d29e688e9b922">
  <xsd:schema xmlns:xsd="http://www.w3.org/2001/XMLSchema" xmlns:xs="http://www.w3.org/2001/XMLSchema" xmlns:p="http://schemas.microsoft.com/office/2006/metadata/properties" xmlns:ns2="6da25918-1bbc-4f8d-86b2-1161a4d0f75d" xmlns:ns3="76cbe74e-7cd4-4bc0-a35c-d3ee6e5e8f9f" targetNamespace="http://schemas.microsoft.com/office/2006/metadata/properties" ma:root="true" ma:fieldsID="77008b297ae74588230d5fe13b0e9a6d" ns2:_="" ns3:_="">
    <xsd:import namespace="6da25918-1bbc-4f8d-86b2-1161a4d0f75d"/>
    <xsd:import namespace="76cbe74e-7cd4-4bc0-a35c-d3ee6e5e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25918-1bbc-4f8d-86b2-1161a4d0f7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be74e-7cd4-4bc0-a35c-d3ee6e5e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12a7218-4102-40f1-a79f-6605776b2ef2}" ma:internalName="TaxCatchAll" ma:showField="CatchAllData" ma:web="76cbe74e-7cd4-4bc0-a35c-d3ee6e5e8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120231-5904-4500-919D-C60F00E741FA}">
  <ds:schemaRefs>
    <ds:schemaRef ds:uri="6da25918-1bbc-4f8d-86b2-1161a4d0f75d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6cbe74e-7cd4-4bc0-a35c-d3ee6e5e8f9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ED5344-2506-4C00-B3B7-74EE62403C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964CF9-DCEA-46AC-804A-C26F9E038F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a25918-1bbc-4f8d-86b2-1161a4d0f75d"/>
    <ds:schemaRef ds:uri="76cbe74e-7cd4-4bc0-a35c-d3ee6e5e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8576</TotalTime>
  <Words>1382</Words>
  <Application>Microsoft Office PowerPoint</Application>
  <PresentationFormat>Widescreen</PresentationFormat>
  <Paragraphs>215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Arial Bold</vt:lpstr>
      <vt:lpstr>Arimo Bold</vt:lpstr>
      <vt:lpstr>Calibri</vt:lpstr>
      <vt:lpstr>Calibri Light</vt:lpstr>
      <vt:lpstr>Canva Sans</vt:lpstr>
      <vt:lpstr>Canva Sans Bold</vt:lpstr>
      <vt:lpstr>Canva Sans Italics</vt:lpstr>
      <vt:lpstr>Montserrat Semi-Bold</vt:lpstr>
      <vt:lpstr>Muli</vt:lpstr>
      <vt:lpstr>Times New Roman</vt:lpstr>
      <vt:lpstr>Trebuchet MS</vt:lpstr>
      <vt:lpstr>Wingdings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WB TSI team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WB TSI team</dc:creator>
  <cp:keywords/>
  <dc:description/>
  <cp:lastModifiedBy>Diana Epure</cp:lastModifiedBy>
  <cp:revision>292</cp:revision>
  <dcterms:created xsi:type="dcterms:W3CDTF">2022-12-08T09:09:36Z</dcterms:created>
  <dcterms:modified xsi:type="dcterms:W3CDTF">2025-10-30T06:54:25Z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2022-12-08T09:09:36Z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396f9915-4080-4a86-96ac-54e416ec2784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0x010100E78033965C425B4096B45C738AFDD784</vt:lpwstr>
  </property>
  <property fmtid="{D5CDD505-2E9C-101B-9397-08002B2CF9AE}" pid="10" name="MediaServiceImageTags">
    <vt:lpwstr/>
  </property>
  <property fmtid="{D5CDD505-2E9C-101B-9397-08002B2CF9AE}" pid="11" name="Order">
    <vt:r8>39100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</Properties>
</file>