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23"/>
  </p:notesMasterIdLst>
  <p:sldIdLst>
    <p:sldId id="257" r:id="rId2"/>
    <p:sldId id="259" r:id="rId3"/>
    <p:sldId id="260" r:id="rId4"/>
    <p:sldId id="262" r:id="rId5"/>
    <p:sldId id="261" r:id="rId6"/>
    <p:sldId id="264" r:id="rId7"/>
    <p:sldId id="265" r:id="rId8"/>
    <p:sldId id="266" r:id="rId9"/>
    <p:sldId id="267" r:id="rId10"/>
    <p:sldId id="268" r:id="rId11"/>
    <p:sldId id="269" r:id="rId12"/>
    <p:sldId id="271" r:id="rId13"/>
    <p:sldId id="270" r:id="rId14"/>
    <p:sldId id="272" r:id="rId15"/>
    <p:sldId id="273" r:id="rId16"/>
    <p:sldId id="276" r:id="rId17"/>
    <p:sldId id="277" r:id="rId18"/>
    <p:sldId id="274" r:id="rId19"/>
    <p:sldId id="279" r:id="rId20"/>
    <p:sldId id="278" r:id="rId21"/>
    <p:sldId id="25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lorina Elena Dragos" initials="FED" lastIdx="1" clrIdx="0">
    <p:extLst>
      <p:ext uri="{19B8F6BF-5375-455C-9EA6-DF929625EA0E}">
        <p15:presenceInfo xmlns:p15="http://schemas.microsoft.com/office/powerpoint/2012/main" userId="S-1-5-21-4228065505-1320965288-2718576181-128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94660"/>
  </p:normalViewPr>
  <p:slideViewPr>
    <p:cSldViewPr snapToGrid="0">
      <p:cViewPr varScale="1">
        <p:scale>
          <a:sx n="73" d="100"/>
          <a:sy n="73" d="100"/>
        </p:scale>
        <p:origin x="67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27DCEF-93B8-4AC8-A797-FDA49B0F77FE}" type="datetimeFigureOut">
              <a:rPr lang="en-GB" smtClean="0"/>
              <a:t>27/09/2024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D62BE3-8D6A-4E37-AAF4-910EDCB1F38C}" type="slidenum">
              <a:rPr lang="en-GB" smtClean="0"/>
              <a:t>‹#›</a:t>
            </a:fld>
            <a:endParaRPr lang="en-GB"/>
          </a:p>
        </p:txBody>
      </p:sp>
    </p:spTree>
    <p:extLst>
      <p:ext uri="{BB962C8B-B14F-4D97-AF65-F5344CB8AC3E}">
        <p14:creationId xmlns:p14="http://schemas.microsoft.com/office/powerpoint/2010/main" val="334664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BD62BE3-8D6A-4E37-AAF4-910EDCB1F38C}" type="slidenum">
              <a:rPr lang="en-GB" smtClean="0"/>
              <a:t>4</a:t>
            </a:fld>
            <a:endParaRPr lang="en-GB" dirty="0"/>
          </a:p>
        </p:txBody>
      </p:sp>
    </p:spTree>
    <p:extLst>
      <p:ext uri="{BB962C8B-B14F-4D97-AF65-F5344CB8AC3E}">
        <p14:creationId xmlns:p14="http://schemas.microsoft.com/office/powerpoint/2010/main" val="16869632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BD62BE3-8D6A-4E37-AAF4-910EDCB1F38C}" type="slidenum">
              <a:rPr lang="en-GB" smtClean="0"/>
              <a:t>15</a:t>
            </a:fld>
            <a:endParaRPr lang="en-GB"/>
          </a:p>
        </p:txBody>
      </p:sp>
    </p:spTree>
    <p:extLst>
      <p:ext uri="{BB962C8B-B14F-4D97-AF65-F5344CB8AC3E}">
        <p14:creationId xmlns:p14="http://schemas.microsoft.com/office/powerpoint/2010/main" val="3270946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zitiv titlu">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2FDC2DE6-7698-3B99-68A7-E73AFEDEB650}"/>
              </a:ext>
            </a:extLst>
          </p:cNvPr>
          <p:cNvSpPr>
            <a:spLocks noGrp="1"/>
          </p:cNvSpPr>
          <p:nvPr>
            <p:ph type="ctrTitle"/>
          </p:nvPr>
        </p:nvSpPr>
        <p:spPr>
          <a:xfrm>
            <a:off x="1524000" y="1122363"/>
            <a:ext cx="9144000" cy="2387600"/>
          </a:xfrm>
        </p:spPr>
        <p:txBody>
          <a:bodyPr anchor="b"/>
          <a:lstStyle>
            <a:lvl1pPr algn="ctr">
              <a:defRPr sz="6000"/>
            </a:lvl1pPr>
          </a:lstStyle>
          <a:p>
            <a:r>
              <a:rPr lang="ro-RO"/>
              <a:t>Faceți clic pentru a edita stilul de titlu coordonator</a:t>
            </a:r>
            <a:endParaRPr lang="en-US"/>
          </a:p>
        </p:txBody>
      </p:sp>
      <p:sp>
        <p:nvSpPr>
          <p:cNvPr id="3" name="Subtitlu 2">
            <a:extLst>
              <a:ext uri="{FF2B5EF4-FFF2-40B4-BE49-F238E27FC236}">
                <a16:creationId xmlns:a16="http://schemas.microsoft.com/office/drawing/2014/main" id="{3C9087F1-7CF2-D881-A505-2A87352172B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o-RO"/>
              <a:t>Faceți clic pentru a edita stilul de subtitlu coordonator</a:t>
            </a:r>
            <a:endParaRPr lang="en-US"/>
          </a:p>
        </p:txBody>
      </p:sp>
      <p:sp>
        <p:nvSpPr>
          <p:cNvPr id="4" name="Substituent dată 3">
            <a:extLst>
              <a:ext uri="{FF2B5EF4-FFF2-40B4-BE49-F238E27FC236}">
                <a16:creationId xmlns:a16="http://schemas.microsoft.com/office/drawing/2014/main" id="{2A6CDF43-D9DE-DCD8-F342-A801657FC7F6}"/>
              </a:ext>
            </a:extLst>
          </p:cNvPr>
          <p:cNvSpPr>
            <a:spLocks noGrp="1"/>
          </p:cNvSpPr>
          <p:nvPr>
            <p:ph type="dt" sz="half" idx="10"/>
          </p:nvPr>
        </p:nvSpPr>
        <p:spPr/>
        <p:txBody>
          <a:bodyPr/>
          <a:lstStyle/>
          <a:p>
            <a:fld id="{3B14E7F8-1730-401C-B52C-81BC913F0379}" type="datetime1">
              <a:rPr lang="en-US" smtClean="0"/>
              <a:t>9/27/2024</a:t>
            </a:fld>
            <a:endParaRPr lang="en-US"/>
          </a:p>
        </p:txBody>
      </p:sp>
      <p:sp>
        <p:nvSpPr>
          <p:cNvPr id="5" name="Substituent subsol 4">
            <a:extLst>
              <a:ext uri="{FF2B5EF4-FFF2-40B4-BE49-F238E27FC236}">
                <a16:creationId xmlns:a16="http://schemas.microsoft.com/office/drawing/2014/main" id="{9D27FC87-4F71-3ACC-E2F5-8BE545172BA4}"/>
              </a:ext>
            </a:extLst>
          </p:cNvPr>
          <p:cNvSpPr>
            <a:spLocks noGrp="1"/>
          </p:cNvSpPr>
          <p:nvPr>
            <p:ph type="ftr" sz="quarter" idx="11"/>
          </p:nvPr>
        </p:nvSpPr>
        <p:spPr/>
        <p:txBody>
          <a:bodyPr/>
          <a:lstStyle/>
          <a:p>
            <a:endParaRPr lang="en-US"/>
          </a:p>
        </p:txBody>
      </p:sp>
      <p:sp>
        <p:nvSpPr>
          <p:cNvPr id="6" name="Substituent număr diapozitiv 5">
            <a:extLst>
              <a:ext uri="{FF2B5EF4-FFF2-40B4-BE49-F238E27FC236}">
                <a16:creationId xmlns:a16="http://schemas.microsoft.com/office/drawing/2014/main" id="{DF5CE138-AA6B-B41F-BC1A-2A2F66874058}"/>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38658566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19423D08-90CD-4135-5122-548A73D0A416}"/>
              </a:ext>
            </a:extLst>
          </p:cNvPr>
          <p:cNvSpPr>
            <a:spLocks noGrp="1"/>
          </p:cNvSpPr>
          <p:nvPr>
            <p:ph type="title"/>
          </p:nvPr>
        </p:nvSpPr>
        <p:spPr/>
        <p:txBody>
          <a:bodyPr/>
          <a:lstStyle/>
          <a:p>
            <a:r>
              <a:rPr lang="ro-RO"/>
              <a:t>Faceți clic pentru a edita stilul de titlu coordonator</a:t>
            </a:r>
            <a:endParaRPr lang="en-US"/>
          </a:p>
        </p:txBody>
      </p:sp>
      <p:sp>
        <p:nvSpPr>
          <p:cNvPr id="3" name="Substituent conținut 2">
            <a:extLst>
              <a:ext uri="{FF2B5EF4-FFF2-40B4-BE49-F238E27FC236}">
                <a16:creationId xmlns:a16="http://schemas.microsoft.com/office/drawing/2014/main" id="{7634E4DE-9E86-DF8F-9C6F-177ADE9A1F6B}"/>
              </a:ext>
            </a:extLst>
          </p:cNvPr>
          <p:cNvSpPr>
            <a:spLocks noGrp="1"/>
          </p:cNvSpPr>
          <p:nvPr>
            <p:ph idx="1"/>
          </p:nvPr>
        </p:nvSpPr>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4" name="Substituent dată 3">
            <a:extLst>
              <a:ext uri="{FF2B5EF4-FFF2-40B4-BE49-F238E27FC236}">
                <a16:creationId xmlns:a16="http://schemas.microsoft.com/office/drawing/2014/main" id="{FAAF6320-CBA9-39F1-13BD-3DF40FA1BC5D}"/>
              </a:ext>
            </a:extLst>
          </p:cNvPr>
          <p:cNvSpPr>
            <a:spLocks noGrp="1"/>
          </p:cNvSpPr>
          <p:nvPr>
            <p:ph type="dt" sz="half" idx="10"/>
          </p:nvPr>
        </p:nvSpPr>
        <p:spPr/>
        <p:txBody>
          <a:bodyPr/>
          <a:lstStyle/>
          <a:p>
            <a:fld id="{B7104C60-3579-4912-811B-42F779FBD2D5}" type="datetime1">
              <a:rPr lang="en-US" smtClean="0"/>
              <a:t>9/27/2024</a:t>
            </a:fld>
            <a:endParaRPr lang="en-US"/>
          </a:p>
        </p:txBody>
      </p:sp>
      <p:sp>
        <p:nvSpPr>
          <p:cNvPr id="5" name="Substituent subsol 4">
            <a:extLst>
              <a:ext uri="{FF2B5EF4-FFF2-40B4-BE49-F238E27FC236}">
                <a16:creationId xmlns:a16="http://schemas.microsoft.com/office/drawing/2014/main" id="{7C751396-B6B7-B2CF-295F-7D49DB4FCDC1}"/>
              </a:ext>
            </a:extLst>
          </p:cNvPr>
          <p:cNvSpPr>
            <a:spLocks noGrp="1"/>
          </p:cNvSpPr>
          <p:nvPr>
            <p:ph type="ftr" sz="quarter" idx="11"/>
          </p:nvPr>
        </p:nvSpPr>
        <p:spPr/>
        <p:txBody>
          <a:bodyPr/>
          <a:lstStyle/>
          <a:p>
            <a:endParaRPr lang="en-US"/>
          </a:p>
        </p:txBody>
      </p:sp>
      <p:sp>
        <p:nvSpPr>
          <p:cNvPr id="6" name="Substituent număr diapozitiv 5">
            <a:extLst>
              <a:ext uri="{FF2B5EF4-FFF2-40B4-BE49-F238E27FC236}">
                <a16:creationId xmlns:a16="http://schemas.microsoft.com/office/drawing/2014/main" id="{7C4F0779-7E7D-CC68-CF8D-0790D14DF154}"/>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29103555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A04EF3A1-922C-5F9E-5F97-22ABAD2F8CFF}"/>
              </a:ext>
            </a:extLst>
          </p:cNvPr>
          <p:cNvSpPr>
            <a:spLocks noGrp="1"/>
          </p:cNvSpPr>
          <p:nvPr>
            <p:ph type="title"/>
          </p:nvPr>
        </p:nvSpPr>
        <p:spPr>
          <a:xfrm>
            <a:off x="831850" y="1709738"/>
            <a:ext cx="10515600" cy="2852737"/>
          </a:xfrm>
        </p:spPr>
        <p:txBody>
          <a:bodyPr anchor="b"/>
          <a:lstStyle>
            <a:lvl1pPr>
              <a:defRPr sz="6000"/>
            </a:lvl1pPr>
          </a:lstStyle>
          <a:p>
            <a:r>
              <a:rPr lang="ro-RO"/>
              <a:t>Faceți clic pentru a edita stilul de titlu coordonator</a:t>
            </a:r>
            <a:endParaRPr lang="en-US"/>
          </a:p>
        </p:txBody>
      </p:sp>
      <p:sp>
        <p:nvSpPr>
          <p:cNvPr id="3" name="Substituent text 2">
            <a:extLst>
              <a:ext uri="{FF2B5EF4-FFF2-40B4-BE49-F238E27FC236}">
                <a16:creationId xmlns:a16="http://schemas.microsoft.com/office/drawing/2014/main" id="{4F138641-A4B5-A4FB-8A1A-80DE48816D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o-RO"/>
              <a:t>Faceţi clic pentru a edita Master stiluri text</a:t>
            </a:r>
          </a:p>
        </p:txBody>
      </p:sp>
      <p:sp>
        <p:nvSpPr>
          <p:cNvPr id="4" name="Substituent dată 3">
            <a:extLst>
              <a:ext uri="{FF2B5EF4-FFF2-40B4-BE49-F238E27FC236}">
                <a16:creationId xmlns:a16="http://schemas.microsoft.com/office/drawing/2014/main" id="{1013CBF6-75DC-0168-FB19-AC688029EA3A}"/>
              </a:ext>
            </a:extLst>
          </p:cNvPr>
          <p:cNvSpPr>
            <a:spLocks noGrp="1"/>
          </p:cNvSpPr>
          <p:nvPr>
            <p:ph type="dt" sz="half" idx="10"/>
          </p:nvPr>
        </p:nvSpPr>
        <p:spPr/>
        <p:txBody>
          <a:bodyPr/>
          <a:lstStyle/>
          <a:p>
            <a:fld id="{4A32C179-9BB5-4DD5-BA55-B42C7D6FC971}" type="datetime1">
              <a:rPr lang="en-US" smtClean="0"/>
              <a:t>9/27/2024</a:t>
            </a:fld>
            <a:endParaRPr lang="en-US"/>
          </a:p>
        </p:txBody>
      </p:sp>
      <p:sp>
        <p:nvSpPr>
          <p:cNvPr id="5" name="Substituent subsol 4">
            <a:extLst>
              <a:ext uri="{FF2B5EF4-FFF2-40B4-BE49-F238E27FC236}">
                <a16:creationId xmlns:a16="http://schemas.microsoft.com/office/drawing/2014/main" id="{44BE59DF-CEE9-B7AD-5FC4-9AAA11A75CFE}"/>
              </a:ext>
            </a:extLst>
          </p:cNvPr>
          <p:cNvSpPr>
            <a:spLocks noGrp="1"/>
          </p:cNvSpPr>
          <p:nvPr>
            <p:ph type="ftr" sz="quarter" idx="11"/>
          </p:nvPr>
        </p:nvSpPr>
        <p:spPr/>
        <p:txBody>
          <a:bodyPr/>
          <a:lstStyle/>
          <a:p>
            <a:endParaRPr lang="en-US"/>
          </a:p>
        </p:txBody>
      </p:sp>
      <p:sp>
        <p:nvSpPr>
          <p:cNvPr id="6" name="Substituent număr diapozitiv 5">
            <a:extLst>
              <a:ext uri="{FF2B5EF4-FFF2-40B4-BE49-F238E27FC236}">
                <a16:creationId xmlns:a16="http://schemas.microsoft.com/office/drawing/2014/main" id="{5AC33E97-95ED-EA5C-DA1F-159E517C60C9}"/>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35623577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53115984-73BE-DFDB-F800-17073C82A7D8}"/>
              </a:ext>
            </a:extLst>
          </p:cNvPr>
          <p:cNvSpPr>
            <a:spLocks noGrp="1"/>
          </p:cNvSpPr>
          <p:nvPr>
            <p:ph type="title"/>
          </p:nvPr>
        </p:nvSpPr>
        <p:spPr/>
        <p:txBody>
          <a:bodyPr/>
          <a:lstStyle/>
          <a:p>
            <a:r>
              <a:rPr lang="ro-RO"/>
              <a:t>Faceți clic pentru a edita stilul de titlu coordonator</a:t>
            </a:r>
            <a:endParaRPr lang="en-US"/>
          </a:p>
        </p:txBody>
      </p:sp>
      <p:sp>
        <p:nvSpPr>
          <p:cNvPr id="3" name="Substituent conținut 2">
            <a:extLst>
              <a:ext uri="{FF2B5EF4-FFF2-40B4-BE49-F238E27FC236}">
                <a16:creationId xmlns:a16="http://schemas.microsoft.com/office/drawing/2014/main" id="{A9F89358-498B-C203-E842-5F2EA75B68A7}"/>
              </a:ext>
            </a:extLst>
          </p:cNvPr>
          <p:cNvSpPr>
            <a:spLocks noGrp="1"/>
          </p:cNvSpPr>
          <p:nvPr>
            <p:ph sz="half" idx="1"/>
          </p:nvPr>
        </p:nvSpPr>
        <p:spPr>
          <a:xfrm>
            <a:off x="838200" y="1825625"/>
            <a:ext cx="5181600" cy="4351338"/>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4" name="Substituent conținut 3">
            <a:extLst>
              <a:ext uri="{FF2B5EF4-FFF2-40B4-BE49-F238E27FC236}">
                <a16:creationId xmlns:a16="http://schemas.microsoft.com/office/drawing/2014/main" id="{2A5B0670-C8C1-2B97-2963-23C17580F39D}"/>
              </a:ext>
            </a:extLst>
          </p:cNvPr>
          <p:cNvSpPr>
            <a:spLocks noGrp="1"/>
          </p:cNvSpPr>
          <p:nvPr>
            <p:ph sz="half" idx="2"/>
          </p:nvPr>
        </p:nvSpPr>
        <p:spPr>
          <a:xfrm>
            <a:off x="6172200" y="1825625"/>
            <a:ext cx="5181600" cy="4351338"/>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5" name="Substituent dată 4">
            <a:extLst>
              <a:ext uri="{FF2B5EF4-FFF2-40B4-BE49-F238E27FC236}">
                <a16:creationId xmlns:a16="http://schemas.microsoft.com/office/drawing/2014/main" id="{CB2AF21A-AD76-1BEB-1B38-96672805FAAE}"/>
              </a:ext>
            </a:extLst>
          </p:cNvPr>
          <p:cNvSpPr>
            <a:spLocks noGrp="1"/>
          </p:cNvSpPr>
          <p:nvPr>
            <p:ph type="dt" sz="half" idx="10"/>
          </p:nvPr>
        </p:nvSpPr>
        <p:spPr/>
        <p:txBody>
          <a:bodyPr/>
          <a:lstStyle/>
          <a:p>
            <a:fld id="{8CC08DBF-C2E8-45F8-9238-AD3FCAC1FD7F}" type="datetime1">
              <a:rPr lang="en-US" smtClean="0"/>
              <a:t>9/27/2024</a:t>
            </a:fld>
            <a:endParaRPr lang="en-US"/>
          </a:p>
        </p:txBody>
      </p:sp>
      <p:sp>
        <p:nvSpPr>
          <p:cNvPr id="6" name="Substituent subsol 5">
            <a:extLst>
              <a:ext uri="{FF2B5EF4-FFF2-40B4-BE49-F238E27FC236}">
                <a16:creationId xmlns:a16="http://schemas.microsoft.com/office/drawing/2014/main" id="{F0654204-FC98-633F-859B-32A891D8252E}"/>
              </a:ext>
            </a:extLst>
          </p:cNvPr>
          <p:cNvSpPr>
            <a:spLocks noGrp="1"/>
          </p:cNvSpPr>
          <p:nvPr>
            <p:ph type="ftr" sz="quarter" idx="11"/>
          </p:nvPr>
        </p:nvSpPr>
        <p:spPr/>
        <p:txBody>
          <a:bodyPr/>
          <a:lstStyle/>
          <a:p>
            <a:endParaRPr lang="en-US"/>
          </a:p>
        </p:txBody>
      </p:sp>
      <p:sp>
        <p:nvSpPr>
          <p:cNvPr id="7" name="Substituent număr diapozitiv 6">
            <a:extLst>
              <a:ext uri="{FF2B5EF4-FFF2-40B4-BE49-F238E27FC236}">
                <a16:creationId xmlns:a16="http://schemas.microsoft.com/office/drawing/2014/main" id="{08C676C0-BEE9-A271-75C8-445FD3517DFD}"/>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8982197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6CC9877E-DEEE-AF18-94F3-0719346A3A8C}"/>
              </a:ext>
            </a:extLst>
          </p:cNvPr>
          <p:cNvSpPr>
            <a:spLocks noGrp="1"/>
          </p:cNvSpPr>
          <p:nvPr>
            <p:ph type="title"/>
          </p:nvPr>
        </p:nvSpPr>
        <p:spPr>
          <a:xfrm>
            <a:off x="839788" y="365125"/>
            <a:ext cx="10515600" cy="1325563"/>
          </a:xfrm>
        </p:spPr>
        <p:txBody>
          <a:bodyPr/>
          <a:lstStyle/>
          <a:p>
            <a:r>
              <a:rPr lang="ro-RO"/>
              <a:t>Faceți clic pentru a edita stilul de titlu coordonator</a:t>
            </a:r>
            <a:endParaRPr lang="en-US"/>
          </a:p>
        </p:txBody>
      </p:sp>
      <p:sp>
        <p:nvSpPr>
          <p:cNvPr id="3" name="Substituent text 2">
            <a:extLst>
              <a:ext uri="{FF2B5EF4-FFF2-40B4-BE49-F238E27FC236}">
                <a16:creationId xmlns:a16="http://schemas.microsoft.com/office/drawing/2014/main" id="{C3A2F9CD-2AA6-3CBA-FEFC-BF1CC54929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4" name="Substituent conținut 3">
            <a:extLst>
              <a:ext uri="{FF2B5EF4-FFF2-40B4-BE49-F238E27FC236}">
                <a16:creationId xmlns:a16="http://schemas.microsoft.com/office/drawing/2014/main" id="{9DEF1AAB-024C-362D-DE4A-2ACE3AC58001}"/>
              </a:ext>
            </a:extLst>
          </p:cNvPr>
          <p:cNvSpPr>
            <a:spLocks noGrp="1"/>
          </p:cNvSpPr>
          <p:nvPr>
            <p:ph sz="half" idx="2"/>
          </p:nvPr>
        </p:nvSpPr>
        <p:spPr>
          <a:xfrm>
            <a:off x="839788" y="2505075"/>
            <a:ext cx="5157787" cy="3684588"/>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5" name="Substituent text 4">
            <a:extLst>
              <a:ext uri="{FF2B5EF4-FFF2-40B4-BE49-F238E27FC236}">
                <a16:creationId xmlns:a16="http://schemas.microsoft.com/office/drawing/2014/main" id="{1E3E0329-0E4C-F2C9-7F22-F433C7BBC2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6" name="Substituent conținut 5">
            <a:extLst>
              <a:ext uri="{FF2B5EF4-FFF2-40B4-BE49-F238E27FC236}">
                <a16:creationId xmlns:a16="http://schemas.microsoft.com/office/drawing/2014/main" id="{0D2423F8-C4A5-0F39-32D9-F3020AB107D3}"/>
              </a:ext>
            </a:extLst>
          </p:cNvPr>
          <p:cNvSpPr>
            <a:spLocks noGrp="1"/>
          </p:cNvSpPr>
          <p:nvPr>
            <p:ph sz="quarter" idx="4"/>
          </p:nvPr>
        </p:nvSpPr>
        <p:spPr>
          <a:xfrm>
            <a:off x="6172200" y="2505075"/>
            <a:ext cx="5183188" cy="3684588"/>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7" name="Substituent dată 6">
            <a:extLst>
              <a:ext uri="{FF2B5EF4-FFF2-40B4-BE49-F238E27FC236}">
                <a16:creationId xmlns:a16="http://schemas.microsoft.com/office/drawing/2014/main" id="{06319F78-2AF4-AC99-D90E-570F27B4D284}"/>
              </a:ext>
            </a:extLst>
          </p:cNvPr>
          <p:cNvSpPr>
            <a:spLocks noGrp="1"/>
          </p:cNvSpPr>
          <p:nvPr>
            <p:ph type="dt" sz="half" idx="10"/>
          </p:nvPr>
        </p:nvSpPr>
        <p:spPr/>
        <p:txBody>
          <a:bodyPr/>
          <a:lstStyle/>
          <a:p>
            <a:fld id="{9FB82C06-1361-4795-A9F6-AD220FE7BF53}" type="datetime1">
              <a:rPr lang="en-US" smtClean="0"/>
              <a:t>9/27/2024</a:t>
            </a:fld>
            <a:endParaRPr lang="en-US"/>
          </a:p>
        </p:txBody>
      </p:sp>
      <p:sp>
        <p:nvSpPr>
          <p:cNvPr id="8" name="Substituent subsol 7">
            <a:extLst>
              <a:ext uri="{FF2B5EF4-FFF2-40B4-BE49-F238E27FC236}">
                <a16:creationId xmlns:a16="http://schemas.microsoft.com/office/drawing/2014/main" id="{AA68FD84-439E-14D7-08F9-6B5CA12CF490}"/>
              </a:ext>
            </a:extLst>
          </p:cNvPr>
          <p:cNvSpPr>
            <a:spLocks noGrp="1"/>
          </p:cNvSpPr>
          <p:nvPr>
            <p:ph type="ftr" sz="quarter" idx="11"/>
          </p:nvPr>
        </p:nvSpPr>
        <p:spPr/>
        <p:txBody>
          <a:bodyPr/>
          <a:lstStyle/>
          <a:p>
            <a:endParaRPr lang="en-US"/>
          </a:p>
        </p:txBody>
      </p:sp>
      <p:sp>
        <p:nvSpPr>
          <p:cNvPr id="9" name="Substituent număr diapozitiv 8">
            <a:extLst>
              <a:ext uri="{FF2B5EF4-FFF2-40B4-BE49-F238E27FC236}">
                <a16:creationId xmlns:a16="http://schemas.microsoft.com/office/drawing/2014/main" id="{1ED0F573-04E5-D6EC-243C-F0D35BC5C1F9}"/>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7100149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5E54E6FC-9156-2FAA-BB12-9A5FDADD95BE}"/>
              </a:ext>
            </a:extLst>
          </p:cNvPr>
          <p:cNvSpPr>
            <a:spLocks noGrp="1"/>
          </p:cNvSpPr>
          <p:nvPr>
            <p:ph type="title"/>
          </p:nvPr>
        </p:nvSpPr>
        <p:spPr/>
        <p:txBody>
          <a:bodyPr/>
          <a:lstStyle/>
          <a:p>
            <a:r>
              <a:rPr lang="ro-RO"/>
              <a:t>Faceți clic pentru a edita stilul de titlu coordonator</a:t>
            </a:r>
            <a:endParaRPr lang="en-US"/>
          </a:p>
        </p:txBody>
      </p:sp>
      <p:sp>
        <p:nvSpPr>
          <p:cNvPr id="3" name="Substituent dată 2">
            <a:extLst>
              <a:ext uri="{FF2B5EF4-FFF2-40B4-BE49-F238E27FC236}">
                <a16:creationId xmlns:a16="http://schemas.microsoft.com/office/drawing/2014/main" id="{CC946A66-3244-B8C5-053B-3CF80CC76BC8}"/>
              </a:ext>
            </a:extLst>
          </p:cNvPr>
          <p:cNvSpPr>
            <a:spLocks noGrp="1"/>
          </p:cNvSpPr>
          <p:nvPr>
            <p:ph type="dt" sz="half" idx="10"/>
          </p:nvPr>
        </p:nvSpPr>
        <p:spPr/>
        <p:txBody>
          <a:bodyPr/>
          <a:lstStyle/>
          <a:p>
            <a:fld id="{28C6F6F2-C7CC-4F36-8302-773F777CEBD5}" type="datetime1">
              <a:rPr lang="en-US" smtClean="0"/>
              <a:t>9/27/2024</a:t>
            </a:fld>
            <a:endParaRPr lang="en-US"/>
          </a:p>
        </p:txBody>
      </p:sp>
      <p:sp>
        <p:nvSpPr>
          <p:cNvPr id="4" name="Substituent subsol 3">
            <a:extLst>
              <a:ext uri="{FF2B5EF4-FFF2-40B4-BE49-F238E27FC236}">
                <a16:creationId xmlns:a16="http://schemas.microsoft.com/office/drawing/2014/main" id="{F425CC23-96EE-7BD1-5777-C6727236A571}"/>
              </a:ext>
            </a:extLst>
          </p:cNvPr>
          <p:cNvSpPr>
            <a:spLocks noGrp="1"/>
          </p:cNvSpPr>
          <p:nvPr>
            <p:ph type="ftr" sz="quarter" idx="11"/>
          </p:nvPr>
        </p:nvSpPr>
        <p:spPr/>
        <p:txBody>
          <a:bodyPr/>
          <a:lstStyle/>
          <a:p>
            <a:endParaRPr lang="en-US"/>
          </a:p>
        </p:txBody>
      </p:sp>
      <p:sp>
        <p:nvSpPr>
          <p:cNvPr id="5" name="Substituent număr diapozitiv 4">
            <a:extLst>
              <a:ext uri="{FF2B5EF4-FFF2-40B4-BE49-F238E27FC236}">
                <a16:creationId xmlns:a16="http://schemas.microsoft.com/office/drawing/2014/main" id="{09B358A5-3C9F-DDCA-93F5-91F192B2C9E9}"/>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539419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sp>
        <p:nvSpPr>
          <p:cNvPr id="2" name="Substituent dată 1">
            <a:extLst>
              <a:ext uri="{FF2B5EF4-FFF2-40B4-BE49-F238E27FC236}">
                <a16:creationId xmlns:a16="http://schemas.microsoft.com/office/drawing/2014/main" id="{0AE97222-C5DD-999F-865C-172B0E3874DA}"/>
              </a:ext>
            </a:extLst>
          </p:cNvPr>
          <p:cNvSpPr>
            <a:spLocks noGrp="1"/>
          </p:cNvSpPr>
          <p:nvPr>
            <p:ph type="dt" sz="half" idx="10"/>
          </p:nvPr>
        </p:nvSpPr>
        <p:spPr/>
        <p:txBody>
          <a:bodyPr/>
          <a:lstStyle/>
          <a:p>
            <a:fld id="{7CD8B213-7C95-48B3-8E22-D65EA3B7371E}" type="datetime1">
              <a:rPr lang="en-US" smtClean="0"/>
              <a:t>9/27/2024</a:t>
            </a:fld>
            <a:endParaRPr lang="en-US"/>
          </a:p>
        </p:txBody>
      </p:sp>
      <p:sp>
        <p:nvSpPr>
          <p:cNvPr id="3" name="Substituent subsol 2">
            <a:extLst>
              <a:ext uri="{FF2B5EF4-FFF2-40B4-BE49-F238E27FC236}">
                <a16:creationId xmlns:a16="http://schemas.microsoft.com/office/drawing/2014/main" id="{53029F3B-7B93-7CF2-A8DF-C70F34E8CA53}"/>
              </a:ext>
            </a:extLst>
          </p:cNvPr>
          <p:cNvSpPr>
            <a:spLocks noGrp="1"/>
          </p:cNvSpPr>
          <p:nvPr>
            <p:ph type="ftr" sz="quarter" idx="11"/>
          </p:nvPr>
        </p:nvSpPr>
        <p:spPr/>
        <p:txBody>
          <a:bodyPr/>
          <a:lstStyle/>
          <a:p>
            <a:endParaRPr lang="en-US"/>
          </a:p>
        </p:txBody>
      </p:sp>
      <p:sp>
        <p:nvSpPr>
          <p:cNvPr id="4" name="Substituent număr diapozitiv 3">
            <a:extLst>
              <a:ext uri="{FF2B5EF4-FFF2-40B4-BE49-F238E27FC236}">
                <a16:creationId xmlns:a16="http://schemas.microsoft.com/office/drawing/2014/main" id="{41A603F4-A1C1-B39E-6E94-3BE7104C7812}"/>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202167251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0F46425F-B892-739A-D480-5AA547BF57F4}"/>
              </a:ext>
            </a:extLst>
          </p:cNvPr>
          <p:cNvSpPr>
            <a:spLocks noGrp="1"/>
          </p:cNvSpPr>
          <p:nvPr>
            <p:ph type="title"/>
          </p:nvPr>
        </p:nvSpPr>
        <p:spPr>
          <a:xfrm>
            <a:off x="839788" y="457200"/>
            <a:ext cx="3932237" cy="1600200"/>
          </a:xfrm>
        </p:spPr>
        <p:txBody>
          <a:bodyPr anchor="b"/>
          <a:lstStyle>
            <a:lvl1pPr>
              <a:defRPr sz="3200"/>
            </a:lvl1pPr>
          </a:lstStyle>
          <a:p>
            <a:r>
              <a:rPr lang="ro-RO"/>
              <a:t>Faceți clic pentru a edita stilul de titlu coordonator</a:t>
            </a:r>
            <a:endParaRPr lang="en-US"/>
          </a:p>
        </p:txBody>
      </p:sp>
      <p:sp>
        <p:nvSpPr>
          <p:cNvPr id="3" name="Substituent conținut 2">
            <a:extLst>
              <a:ext uri="{FF2B5EF4-FFF2-40B4-BE49-F238E27FC236}">
                <a16:creationId xmlns:a16="http://schemas.microsoft.com/office/drawing/2014/main" id="{6D2023CA-BD8F-013C-E2A6-3007236140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4" name="Substituent text 3">
            <a:extLst>
              <a:ext uri="{FF2B5EF4-FFF2-40B4-BE49-F238E27FC236}">
                <a16:creationId xmlns:a16="http://schemas.microsoft.com/office/drawing/2014/main" id="{5EC7A788-1862-3257-69A2-37F4C482C2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Substituent dată 4">
            <a:extLst>
              <a:ext uri="{FF2B5EF4-FFF2-40B4-BE49-F238E27FC236}">
                <a16:creationId xmlns:a16="http://schemas.microsoft.com/office/drawing/2014/main" id="{7D839742-2F6D-3976-925C-58FB95CCD02D}"/>
              </a:ext>
            </a:extLst>
          </p:cNvPr>
          <p:cNvSpPr>
            <a:spLocks noGrp="1"/>
          </p:cNvSpPr>
          <p:nvPr>
            <p:ph type="dt" sz="half" idx="10"/>
          </p:nvPr>
        </p:nvSpPr>
        <p:spPr/>
        <p:txBody>
          <a:bodyPr/>
          <a:lstStyle/>
          <a:p>
            <a:fld id="{288F4BAF-7751-4DD6-92AB-5E57017BB3B9}" type="datetime1">
              <a:rPr lang="en-US" smtClean="0"/>
              <a:t>9/27/2024</a:t>
            </a:fld>
            <a:endParaRPr lang="en-US"/>
          </a:p>
        </p:txBody>
      </p:sp>
      <p:sp>
        <p:nvSpPr>
          <p:cNvPr id="6" name="Substituent subsol 5">
            <a:extLst>
              <a:ext uri="{FF2B5EF4-FFF2-40B4-BE49-F238E27FC236}">
                <a16:creationId xmlns:a16="http://schemas.microsoft.com/office/drawing/2014/main" id="{C7C65C97-6172-8156-C29F-B8BBFF4FBFF3}"/>
              </a:ext>
            </a:extLst>
          </p:cNvPr>
          <p:cNvSpPr>
            <a:spLocks noGrp="1"/>
          </p:cNvSpPr>
          <p:nvPr>
            <p:ph type="ftr" sz="quarter" idx="11"/>
          </p:nvPr>
        </p:nvSpPr>
        <p:spPr/>
        <p:txBody>
          <a:bodyPr/>
          <a:lstStyle/>
          <a:p>
            <a:endParaRPr lang="en-US"/>
          </a:p>
        </p:txBody>
      </p:sp>
      <p:sp>
        <p:nvSpPr>
          <p:cNvPr id="7" name="Substituent număr diapozitiv 6">
            <a:extLst>
              <a:ext uri="{FF2B5EF4-FFF2-40B4-BE49-F238E27FC236}">
                <a16:creationId xmlns:a16="http://schemas.microsoft.com/office/drawing/2014/main" id="{22BDBB77-AD21-F3B7-CA78-D858B099BF0A}"/>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29254556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385B5587-DA18-10F5-283A-B5534B5E4D80}"/>
              </a:ext>
            </a:extLst>
          </p:cNvPr>
          <p:cNvSpPr>
            <a:spLocks noGrp="1"/>
          </p:cNvSpPr>
          <p:nvPr>
            <p:ph type="title"/>
          </p:nvPr>
        </p:nvSpPr>
        <p:spPr>
          <a:xfrm>
            <a:off x="839788" y="457200"/>
            <a:ext cx="3932237" cy="1600200"/>
          </a:xfrm>
        </p:spPr>
        <p:txBody>
          <a:bodyPr anchor="b"/>
          <a:lstStyle>
            <a:lvl1pPr>
              <a:defRPr sz="3200"/>
            </a:lvl1pPr>
          </a:lstStyle>
          <a:p>
            <a:r>
              <a:rPr lang="ro-RO"/>
              <a:t>Faceți clic pentru a edita stilul de titlu coordonator</a:t>
            </a:r>
            <a:endParaRPr lang="en-US"/>
          </a:p>
        </p:txBody>
      </p:sp>
      <p:sp>
        <p:nvSpPr>
          <p:cNvPr id="3" name="Substituent imagine 2">
            <a:extLst>
              <a:ext uri="{FF2B5EF4-FFF2-40B4-BE49-F238E27FC236}">
                <a16:creationId xmlns:a16="http://schemas.microsoft.com/office/drawing/2014/main" id="{FED16008-53E7-65E4-BD00-940688C53F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Substituent text 3">
            <a:extLst>
              <a:ext uri="{FF2B5EF4-FFF2-40B4-BE49-F238E27FC236}">
                <a16:creationId xmlns:a16="http://schemas.microsoft.com/office/drawing/2014/main" id="{C9946469-190D-B249-A109-83CC7CBF76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Substituent dată 4">
            <a:extLst>
              <a:ext uri="{FF2B5EF4-FFF2-40B4-BE49-F238E27FC236}">
                <a16:creationId xmlns:a16="http://schemas.microsoft.com/office/drawing/2014/main" id="{25D5E121-0BC7-E5DB-21BF-C28601C0413E}"/>
              </a:ext>
            </a:extLst>
          </p:cNvPr>
          <p:cNvSpPr>
            <a:spLocks noGrp="1"/>
          </p:cNvSpPr>
          <p:nvPr>
            <p:ph type="dt" sz="half" idx="10"/>
          </p:nvPr>
        </p:nvSpPr>
        <p:spPr/>
        <p:txBody>
          <a:bodyPr/>
          <a:lstStyle/>
          <a:p>
            <a:fld id="{8DFF098B-7DB2-4C9B-AB8A-2F4E9822AA92}" type="datetime1">
              <a:rPr lang="en-US" smtClean="0"/>
              <a:t>9/27/2024</a:t>
            </a:fld>
            <a:endParaRPr lang="en-US"/>
          </a:p>
        </p:txBody>
      </p:sp>
      <p:sp>
        <p:nvSpPr>
          <p:cNvPr id="6" name="Substituent subsol 5">
            <a:extLst>
              <a:ext uri="{FF2B5EF4-FFF2-40B4-BE49-F238E27FC236}">
                <a16:creationId xmlns:a16="http://schemas.microsoft.com/office/drawing/2014/main" id="{3D3DA18C-46E7-8794-4629-38850B88D399}"/>
              </a:ext>
            </a:extLst>
          </p:cNvPr>
          <p:cNvSpPr>
            <a:spLocks noGrp="1"/>
          </p:cNvSpPr>
          <p:nvPr>
            <p:ph type="ftr" sz="quarter" idx="11"/>
          </p:nvPr>
        </p:nvSpPr>
        <p:spPr/>
        <p:txBody>
          <a:bodyPr/>
          <a:lstStyle/>
          <a:p>
            <a:endParaRPr lang="en-US"/>
          </a:p>
        </p:txBody>
      </p:sp>
      <p:sp>
        <p:nvSpPr>
          <p:cNvPr id="7" name="Substituent număr diapozitiv 6">
            <a:extLst>
              <a:ext uri="{FF2B5EF4-FFF2-40B4-BE49-F238E27FC236}">
                <a16:creationId xmlns:a16="http://schemas.microsoft.com/office/drawing/2014/main" id="{9B85FC55-A2FB-6161-872B-2BBACF74D767}"/>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267624149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706FA2A7-0FAC-306C-5EFF-A4CBBB11E9C1}"/>
              </a:ext>
            </a:extLst>
          </p:cNvPr>
          <p:cNvSpPr>
            <a:spLocks noGrp="1"/>
          </p:cNvSpPr>
          <p:nvPr>
            <p:ph type="title"/>
          </p:nvPr>
        </p:nvSpPr>
        <p:spPr/>
        <p:txBody>
          <a:bodyPr/>
          <a:lstStyle/>
          <a:p>
            <a:r>
              <a:rPr lang="ro-RO"/>
              <a:t>Faceți clic pentru a edita stilul de titlu coordonator</a:t>
            </a:r>
            <a:endParaRPr lang="en-US"/>
          </a:p>
        </p:txBody>
      </p:sp>
      <p:sp>
        <p:nvSpPr>
          <p:cNvPr id="3" name="Substituent text vertical 2">
            <a:extLst>
              <a:ext uri="{FF2B5EF4-FFF2-40B4-BE49-F238E27FC236}">
                <a16:creationId xmlns:a16="http://schemas.microsoft.com/office/drawing/2014/main" id="{E55C5774-D76E-63C5-328D-66FE0506FA98}"/>
              </a:ext>
            </a:extLst>
          </p:cNvPr>
          <p:cNvSpPr>
            <a:spLocks noGrp="1"/>
          </p:cNvSpPr>
          <p:nvPr>
            <p:ph type="body" orient="vert" idx="1"/>
          </p:nvPr>
        </p:nvSpPr>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4" name="Substituent dată 3">
            <a:extLst>
              <a:ext uri="{FF2B5EF4-FFF2-40B4-BE49-F238E27FC236}">
                <a16:creationId xmlns:a16="http://schemas.microsoft.com/office/drawing/2014/main" id="{EF524F89-3F27-336C-81E8-70A835275034}"/>
              </a:ext>
            </a:extLst>
          </p:cNvPr>
          <p:cNvSpPr>
            <a:spLocks noGrp="1"/>
          </p:cNvSpPr>
          <p:nvPr>
            <p:ph type="dt" sz="half" idx="10"/>
          </p:nvPr>
        </p:nvSpPr>
        <p:spPr/>
        <p:txBody>
          <a:bodyPr/>
          <a:lstStyle/>
          <a:p>
            <a:fld id="{07C541F7-41FF-454D-BA3E-484A6F1C6BB6}" type="datetime1">
              <a:rPr lang="en-US" smtClean="0"/>
              <a:t>9/27/2024</a:t>
            </a:fld>
            <a:endParaRPr lang="en-US"/>
          </a:p>
        </p:txBody>
      </p:sp>
      <p:sp>
        <p:nvSpPr>
          <p:cNvPr id="5" name="Substituent subsol 4">
            <a:extLst>
              <a:ext uri="{FF2B5EF4-FFF2-40B4-BE49-F238E27FC236}">
                <a16:creationId xmlns:a16="http://schemas.microsoft.com/office/drawing/2014/main" id="{7B3B1391-2B26-1BA0-0F13-1D5A9A1DADA9}"/>
              </a:ext>
            </a:extLst>
          </p:cNvPr>
          <p:cNvSpPr>
            <a:spLocks noGrp="1"/>
          </p:cNvSpPr>
          <p:nvPr>
            <p:ph type="ftr" sz="quarter" idx="11"/>
          </p:nvPr>
        </p:nvSpPr>
        <p:spPr/>
        <p:txBody>
          <a:bodyPr/>
          <a:lstStyle/>
          <a:p>
            <a:endParaRPr lang="en-US"/>
          </a:p>
        </p:txBody>
      </p:sp>
      <p:sp>
        <p:nvSpPr>
          <p:cNvPr id="6" name="Substituent număr diapozitiv 5">
            <a:extLst>
              <a:ext uri="{FF2B5EF4-FFF2-40B4-BE49-F238E27FC236}">
                <a16:creationId xmlns:a16="http://schemas.microsoft.com/office/drawing/2014/main" id="{B22DC6D0-6120-9D49-046C-C01CDC7B592F}"/>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10276194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2" name="Titlu vertical 1">
            <a:extLst>
              <a:ext uri="{FF2B5EF4-FFF2-40B4-BE49-F238E27FC236}">
                <a16:creationId xmlns:a16="http://schemas.microsoft.com/office/drawing/2014/main" id="{D531F46E-801C-1499-B79A-CF1132CD8016}"/>
              </a:ext>
            </a:extLst>
          </p:cNvPr>
          <p:cNvSpPr>
            <a:spLocks noGrp="1"/>
          </p:cNvSpPr>
          <p:nvPr>
            <p:ph type="title" orient="vert"/>
          </p:nvPr>
        </p:nvSpPr>
        <p:spPr>
          <a:xfrm>
            <a:off x="8724900" y="365125"/>
            <a:ext cx="2628900" cy="5811838"/>
          </a:xfrm>
        </p:spPr>
        <p:txBody>
          <a:bodyPr vert="eaVert"/>
          <a:lstStyle/>
          <a:p>
            <a:r>
              <a:rPr lang="ro-RO"/>
              <a:t>Faceți clic pentru a edita stilul de titlu coordonator</a:t>
            </a:r>
            <a:endParaRPr lang="en-US"/>
          </a:p>
        </p:txBody>
      </p:sp>
      <p:sp>
        <p:nvSpPr>
          <p:cNvPr id="3" name="Substituent text vertical 2">
            <a:extLst>
              <a:ext uri="{FF2B5EF4-FFF2-40B4-BE49-F238E27FC236}">
                <a16:creationId xmlns:a16="http://schemas.microsoft.com/office/drawing/2014/main" id="{475DB6B5-5D4E-6723-B84A-5B02F14714DC}"/>
              </a:ext>
            </a:extLst>
          </p:cNvPr>
          <p:cNvSpPr>
            <a:spLocks noGrp="1"/>
          </p:cNvSpPr>
          <p:nvPr>
            <p:ph type="body" orient="vert" idx="1"/>
          </p:nvPr>
        </p:nvSpPr>
        <p:spPr>
          <a:xfrm>
            <a:off x="838200" y="365125"/>
            <a:ext cx="7734300" cy="5811838"/>
          </a:xfrm>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4" name="Substituent dată 3">
            <a:extLst>
              <a:ext uri="{FF2B5EF4-FFF2-40B4-BE49-F238E27FC236}">
                <a16:creationId xmlns:a16="http://schemas.microsoft.com/office/drawing/2014/main" id="{1B31C3C4-81A6-3DBE-3AC2-937F24EE5B50}"/>
              </a:ext>
            </a:extLst>
          </p:cNvPr>
          <p:cNvSpPr>
            <a:spLocks noGrp="1"/>
          </p:cNvSpPr>
          <p:nvPr>
            <p:ph type="dt" sz="half" idx="10"/>
          </p:nvPr>
        </p:nvSpPr>
        <p:spPr/>
        <p:txBody>
          <a:bodyPr/>
          <a:lstStyle/>
          <a:p>
            <a:fld id="{0297B891-5821-45BA-AD2A-CE82BA6808A4}" type="datetime1">
              <a:rPr lang="en-US" smtClean="0"/>
              <a:t>9/27/2024</a:t>
            </a:fld>
            <a:endParaRPr lang="en-US"/>
          </a:p>
        </p:txBody>
      </p:sp>
      <p:sp>
        <p:nvSpPr>
          <p:cNvPr id="5" name="Substituent subsol 4">
            <a:extLst>
              <a:ext uri="{FF2B5EF4-FFF2-40B4-BE49-F238E27FC236}">
                <a16:creationId xmlns:a16="http://schemas.microsoft.com/office/drawing/2014/main" id="{FDF504C7-CA57-9366-5C9D-9C657BA0F295}"/>
              </a:ext>
            </a:extLst>
          </p:cNvPr>
          <p:cNvSpPr>
            <a:spLocks noGrp="1"/>
          </p:cNvSpPr>
          <p:nvPr>
            <p:ph type="ftr" sz="quarter" idx="11"/>
          </p:nvPr>
        </p:nvSpPr>
        <p:spPr/>
        <p:txBody>
          <a:bodyPr/>
          <a:lstStyle/>
          <a:p>
            <a:endParaRPr lang="en-US"/>
          </a:p>
        </p:txBody>
      </p:sp>
      <p:sp>
        <p:nvSpPr>
          <p:cNvPr id="6" name="Substituent număr diapozitiv 5">
            <a:extLst>
              <a:ext uri="{FF2B5EF4-FFF2-40B4-BE49-F238E27FC236}">
                <a16:creationId xmlns:a16="http://schemas.microsoft.com/office/drawing/2014/main" id="{C8BFC2F5-0F04-A556-E5A0-C84770327C2E}"/>
              </a:ext>
            </a:extLst>
          </p:cNvPr>
          <p:cNvSpPr>
            <a:spLocks noGrp="1"/>
          </p:cNvSpPr>
          <p:nvPr>
            <p:ph type="sldNum" sz="quarter" idx="12"/>
          </p:nvPr>
        </p:nvSpPr>
        <p:spPr/>
        <p:txBody>
          <a:bodyPr/>
          <a:lstStyle/>
          <a:p>
            <a:fld id="{AEC4C81B-D66B-459E-B8C3-DE8E7438CB03}" type="slidenum">
              <a:rPr lang="en-US" smtClean="0"/>
              <a:t>‹#›</a:t>
            </a:fld>
            <a:endParaRPr lang="en-US"/>
          </a:p>
        </p:txBody>
      </p:sp>
    </p:spTree>
    <p:extLst>
      <p:ext uri="{BB962C8B-B14F-4D97-AF65-F5344CB8AC3E}">
        <p14:creationId xmlns:p14="http://schemas.microsoft.com/office/powerpoint/2010/main" val="484208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ubstituent titlu 1">
            <a:extLst>
              <a:ext uri="{FF2B5EF4-FFF2-40B4-BE49-F238E27FC236}">
                <a16:creationId xmlns:a16="http://schemas.microsoft.com/office/drawing/2014/main" id="{C7E6125C-58A1-02A6-A2CC-139880A8E5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o-RO"/>
              <a:t>Faceți clic pentru a edita stilul de titlu coordonator</a:t>
            </a:r>
            <a:endParaRPr lang="en-US"/>
          </a:p>
        </p:txBody>
      </p:sp>
      <p:sp>
        <p:nvSpPr>
          <p:cNvPr id="3" name="Substituent text 2">
            <a:extLst>
              <a:ext uri="{FF2B5EF4-FFF2-40B4-BE49-F238E27FC236}">
                <a16:creationId xmlns:a16="http://schemas.microsoft.com/office/drawing/2014/main" id="{B65C0E15-0570-88EE-8FDF-1F54D8DB80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a:p>
        </p:txBody>
      </p:sp>
      <p:sp>
        <p:nvSpPr>
          <p:cNvPr id="4" name="Substituent dată 3">
            <a:extLst>
              <a:ext uri="{FF2B5EF4-FFF2-40B4-BE49-F238E27FC236}">
                <a16:creationId xmlns:a16="http://schemas.microsoft.com/office/drawing/2014/main" id="{05399E01-4009-A9D8-5127-76E5CD2E6D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009A3-C907-4D67-80B5-AC2793A61195}" type="datetime1">
              <a:rPr lang="en-US" smtClean="0"/>
              <a:t>9/27/2024</a:t>
            </a:fld>
            <a:endParaRPr lang="en-US"/>
          </a:p>
        </p:txBody>
      </p:sp>
      <p:sp>
        <p:nvSpPr>
          <p:cNvPr id="5" name="Substituent subsol 4">
            <a:extLst>
              <a:ext uri="{FF2B5EF4-FFF2-40B4-BE49-F238E27FC236}">
                <a16:creationId xmlns:a16="http://schemas.microsoft.com/office/drawing/2014/main" id="{D243FDDF-B1F9-C5B0-F8C2-F7791AACF8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ubstituent număr diapozitiv 5">
            <a:extLst>
              <a:ext uri="{FF2B5EF4-FFF2-40B4-BE49-F238E27FC236}">
                <a16:creationId xmlns:a16="http://schemas.microsoft.com/office/drawing/2014/main" id="{889B02DC-EC4A-0AA3-50DC-6523462596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C4C81B-D66B-459E-B8C3-DE8E7438CB03}" type="slidenum">
              <a:rPr lang="en-US" smtClean="0"/>
              <a:t>‹#›</a:t>
            </a:fld>
            <a:endParaRPr lang="en-US"/>
          </a:p>
        </p:txBody>
      </p:sp>
    </p:spTree>
    <p:extLst>
      <p:ext uri="{BB962C8B-B14F-4D97-AF65-F5344CB8AC3E}">
        <p14:creationId xmlns:p14="http://schemas.microsoft.com/office/powerpoint/2010/main" val="16599048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6.png"/><Relationship Id="rId4" Type="http://schemas.openxmlformats.org/officeDocument/2006/relationships/image" Target="../media/image2.pn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image" Target="../media/image12.sv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2.png"/><Relationship Id="rId15" Type="http://schemas.openxmlformats.org/officeDocument/2006/relationships/image" Target="../media/image8.png"/><Relationship Id="rId10" Type="http://schemas.openxmlformats.org/officeDocument/2006/relationships/image" Target="../media/image5.png"/><Relationship Id="rId4" Type="http://schemas.openxmlformats.org/officeDocument/2006/relationships/image" Target="../media/image2.svg"/><Relationship Id="rId9" Type="http://schemas.openxmlformats.org/officeDocument/2006/relationships/image" Target="../media/image4.png"/><Relationship Id="rId14" Type="http://schemas.openxmlformats.org/officeDocument/2006/relationships/image" Target="../media/image10.svg"/></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 Id="rId1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 Id="rId1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6.png"/><Relationship Id="rId4" Type="http://schemas.openxmlformats.org/officeDocument/2006/relationships/image" Target="../media/image2.png"/><Relationship Id="rId9"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 Id="rId14" Type="http://schemas.openxmlformats.org/officeDocument/2006/relationships/image" Target="../media/image11.png"/></Relationships>
</file>

<file path=ppt/slides/_rels/slide13.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3.png"/><Relationship Id="rId12" Type="http://schemas.openxmlformats.org/officeDocument/2006/relationships/image" Target="../media/image12.sv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7.png"/><Relationship Id="rId5" Type="http://schemas.openxmlformats.org/officeDocument/2006/relationships/image" Target="../media/image2.png"/><Relationship Id="rId10" Type="http://schemas.openxmlformats.org/officeDocument/2006/relationships/image" Target="../media/image5.png"/><Relationship Id="rId4" Type="http://schemas.openxmlformats.org/officeDocument/2006/relationships/image" Target="../media/image2.svg"/><Relationship Id="rId9" Type="http://schemas.openxmlformats.org/officeDocument/2006/relationships/image" Target="../media/image4.png"/><Relationship Id="rId14" Type="http://schemas.openxmlformats.org/officeDocument/2006/relationships/image" Target="../media/image10.svg"/></Relationships>
</file>

<file path=ppt/slides/_rels/slide16.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4.sv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image" Target="../media/image10.svg"/><Relationship Id="rId3" Type="http://schemas.openxmlformats.org/officeDocument/2006/relationships/image" Target="../media/image4.svg"/><Relationship Id="rId7" Type="http://schemas.openxmlformats.org/officeDocument/2006/relationships/image" Target="../media/image6.svg"/><Relationship Id="rId12"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12.svg"/><Relationship Id="rId5" Type="http://schemas.openxmlformats.org/officeDocument/2006/relationships/image" Target="../media/image2.svg"/><Relationship Id="rId10" Type="http://schemas.openxmlformats.org/officeDocument/2006/relationships/image" Target="../media/image7.png"/><Relationship Id="rId4" Type="http://schemas.openxmlformats.org/officeDocument/2006/relationships/image" Target="../media/image1.png"/><Relationship Id="rId9"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2" name="TextBox 1">
            <a:extLst>
              <a:ext uri="{FF2B5EF4-FFF2-40B4-BE49-F238E27FC236}">
                <a16:creationId xmlns:a16="http://schemas.microsoft.com/office/drawing/2014/main" id="{E540C1CC-2688-013A-B156-27F38E77CC5A}"/>
              </a:ext>
            </a:extLst>
          </p:cNvPr>
          <p:cNvSpPr txBox="1"/>
          <p:nvPr/>
        </p:nvSpPr>
        <p:spPr>
          <a:xfrm>
            <a:off x="0" y="2302042"/>
            <a:ext cx="12191999" cy="1200329"/>
          </a:xfrm>
          <a:prstGeom prst="rect">
            <a:avLst/>
          </a:prstGeom>
          <a:noFill/>
        </p:spPr>
        <p:txBody>
          <a:bodyPr wrap="square" rtlCol="0">
            <a:spAutoFit/>
          </a:bodyPr>
          <a:lstStyle/>
          <a:p>
            <a:pPr algn="ctr"/>
            <a:r>
              <a:rPr lang="ro-RO" sz="3600" b="1" dirty="0">
                <a:latin typeface="Trebuchet MS" panose="020B0603020202020204" pitchFamily="34" charset="0"/>
              </a:rPr>
              <a:t>Analiza de imagine asupra modului cum este reflectat rolul ANFP și al funcționarilor publici în opinia publică</a:t>
            </a:r>
            <a:endParaRPr lang="en-GB" sz="3600" b="1" dirty="0">
              <a:latin typeface="Trebuchet MS" panose="020B0603020202020204" pitchFamily="34" charset="0"/>
            </a:endParaRPr>
          </a:p>
        </p:txBody>
      </p:sp>
      <p:sp>
        <p:nvSpPr>
          <p:cNvPr id="4" name="TextBox 3">
            <a:extLst>
              <a:ext uri="{FF2B5EF4-FFF2-40B4-BE49-F238E27FC236}">
                <a16:creationId xmlns:a16="http://schemas.microsoft.com/office/drawing/2014/main" id="{FDC286F4-2ADB-E4D2-1BAE-B2DD18ACA895}"/>
              </a:ext>
            </a:extLst>
          </p:cNvPr>
          <p:cNvSpPr txBox="1"/>
          <p:nvPr/>
        </p:nvSpPr>
        <p:spPr>
          <a:xfrm>
            <a:off x="1" y="3682493"/>
            <a:ext cx="12191999" cy="523220"/>
          </a:xfrm>
          <a:prstGeom prst="rect">
            <a:avLst/>
          </a:prstGeom>
          <a:noFill/>
        </p:spPr>
        <p:txBody>
          <a:bodyPr wrap="square" rtlCol="0">
            <a:spAutoFit/>
          </a:bodyPr>
          <a:lstStyle/>
          <a:p>
            <a:pPr algn="ctr"/>
            <a:r>
              <a:rPr lang="en-US" sz="2800" b="1" dirty="0">
                <a:latin typeface="Trebuchet MS" panose="020B0603020202020204" pitchFamily="34" charset="0"/>
              </a:rPr>
              <a:t>ROM</a:t>
            </a:r>
            <a:r>
              <a:rPr lang="ro-RO" sz="2800" b="1" dirty="0">
                <a:latin typeface="Trebuchet MS" panose="020B0603020202020204" pitchFamily="34" charset="0"/>
              </a:rPr>
              <a:t>ÂNIA</a:t>
            </a:r>
            <a:endParaRPr lang="en-GB" sz="2800" b="1" dirty="0">
              <a:latin typeface="Trebuchet MS" panose="020B0603020202020204" pitchFamily="34" charset="0"/>
            </a:endParaRPr>
          </a:p>
        </p:txBody>
      </p:sp>
      <p:sp>
        <p:nvSpPr>
          <p:cNvPr id="6" name="TextBox 5">
            <a:extLst>
              <a:ext uri="{FF2B5EF4-FFF2-40B4-BE49-F238E27FC236}">
                <a16:creationId xmlns:a16="http://schemas.microsoft.com/office/drawing/2014/main" id="{408F5416-8D3F-8E76-A064-CFAFA7E2C3BB}"/>
              </a:ext>
            </a:extLst>
          </p:cNvPr>
          <p:cNvSpPr txBox="1"/>
          <p:nvPr/>
        </p:nvSpPr>
        <p:spPr>
          <a:xfrm>
            <a:off x="-143694" y="4823033"/>
            <a:ext cx="12191999" cy="338554"/>
          </a:xfrm>
          <a:prstGeom prst="rect">
            <a:avLst/>
          </a:prstGeom>
          <a:noFill/>
        </p:spPr>
        <p:txBody>
          <a:bodyPr wrap="square" rtlCol="0">
            <a:spAutoFit/>
          </a:bodyPr>
          <a:lstStyle/>
          <a:p>
            <a:pPr algn="ctr"/>
            <a:r>
              <a:rPr lang="ro-RO" sz="1600" b="1" dirty="0" smtClean="0">
                <a:latin typeface="Trebuchet MS" panose="020B0603020202020204" pitchFamily="34" charset="0"/>
              </a:rPr>
              <a:t>Constanța</a:t>
            </a:r>
            <a:r>
              <a:rPr lang="ro-RO" sz="1600" b="1" dirty="0" smtClean="0">
                <a:latin typeface="Trebuchet MS" panose="020B0603020202020204" pitchFamily="34" charset="0"/>
              </a:rPr>
              <a:t>, 17.09.2024</a:t>
            </a:r>
            <a:endParaRPr lang="en-GB" sz="2800" b="1" dirty="0">
              <a:latin typeface="Trebuchet MS" panose="020B0603020202020204" pitchFamily="34" charset="0"/>
            </a:endParaRPr>
          </a:p>
        </p:txBody>
      </p:sp>
      <p:pic>
        <p:nvPicPr>
          <p:cNvPr id="9" name="Picture 8" descr="A logo with people in the shape of a heart&#10;&#10;Description automatically generated">
            <a:extLst>
              <a:ext uri="{FF2B5EF4-FFF2-40B4-BE49-F238E27FC236}">
                <a16:creationId xmlns:a16="http://schemas.microsoft.com/office/drawing/2014/main" id="{8045B29D-3841-0293-1AE7-E41148538FB7}"/>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2" name="Picture 11" descr="A black background with white text&#10;&#10;Description automatically generated">
            <a:extLst>
              <a:ext uri="{FF2B5EF4-FFF2-40B4-BE49-F238E27FC236}">
                <a16:creationId xmlns:a16="http://schemas.microsoft.com/office/drawing/2014/main" id="{7CB1E1E0-C8D7-4CF9-7F95-50F81C5F14CE}"/>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sp>
        <p:nvSpPr>
          <p:cNvPr id="15" name="Slide Number Placeholder 14">
            <a:extLst>
              <a:ext uri="{FF2B5EF4-FFF2-40B4-BE49-F238E27FC236}">
                <a16:creationId xmlns:a16="http://schemas.microsoft.com/office/drawing/2014/main" id="{F2557AFE-ADFC-9BAA-AE52-4CF31DBF14F9}"/>
              </a:ext>
            </a:extLst>
          </p:cNvPr>
          <p:cNvSpPr>
            <a:spLocks noGrp="1"/>
          </p:cNvSpPr>
          <p:nvPr>
            <p:ph type="sldNum" sz="quarter" idx="12"/>
          </p:nvPr>
        </p:nvSpPr>
        <p:spPr/>
        <p:txBody>
          <a:bodyPr/>
          <a:lstStyle/>
          <a:p>
            <a:fld id="{AEC4C81B-D66B-459E-B8C3-DE8E7438CB03}" type="slidenum">
              <a:rPr lang="en-US" smtClean="0"/>
              <a:t>1</a:t>
            </a:fld>
            <a:endParaRPr lang="en-US" dirty="0"/>
          </a:p>
        </p:txBody>
      </p:sp>
      <p:pic>
        <p:nvPicPr>
          <p:cNvPr id="8" name="Grafic 7">
            <a:extLst>
              <a:ext uri="{FF2B5EF4-FFF2-40B4-BE49-F238E27FC236}">
                <a16:creationId xmlns:a16="http://schemas.microsoft.com/office/drawing/2014/main" id="{78004008-2730-8310-13B4-635E6C091FBD}"/>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490629" y="299528"/>
            <a:ext cx="11230829" cy="1144820"/>
          </a:xfrm>
          <a:prstGeom prst="rect">
            <a:avLst/>
          </a:prstGeom>
        </p:spPr>
      </p:pic>
      <p:pic>
        <p:nvPicPr>
          <p:cNvPr id="14" name="Grafic 13">
            <a:extLst>
              <a:ext uri="{FF2B5EF4-FFF2-40B4-BE49-F238E27FC236}">
                <a16:creationId xmlns:a16="http://schemas.microsoft.com/office/drawing/2014/main" id="{256A7BF6-184B-8620-DD55-F2779C3E4D62}"/>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1" y="1372"/>
            <a:ext cx="12191999" cy="128093"/>
          </a:xfrm>
          <a:prstGeom prst="rect">
            <a:avLst/>
          </a:prstGeom>
        </p:spPr>
      </p:pic>
    </p:spTree>
    <p:extLst>
      <p:ext uri="{BB962C8B-B14F-4D97-AF65-F5344CB8AC3E}">
        <p14:creationId xmlns:p14="http://schemas.microsoft.com/office/powerpoint/2010/main" val="254518389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51808" y="1327101"/>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Introducere</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56153" y="1728182"/>
            <a:ext cx="11165305" cy="4298613"/>
          </a:xfrm>
          <a:prstGeom prst="rect">
            <a:avLst/>
          </a:prstGeom>
          <a:noFill/>
        </p:spPr>
        <p:txBody>
          <a:bodyPr wrap="square" rtlCol="0">
            <a:spAutoFit/>
          </a:bodyPr>
          <a:lstStyle/>
          <a:p>
            <a:pPr algn="just"/>
            <a:r>
              <a:rPr lang="ro-RO" sz="1400" b="1" u="sng" dirty="0">
                <a:latin typeface="Trebuchet MS" panose="020B0603020202020204" pitchFamily="34" charset="0"/>
                <a:ea typeface="Times New Roman" panose="02020603050405020304" pitchFamily="18" charset="0"/>
                <a:cs typeface="Times New Roman" panose="02020603050405020304" pitchFamily="18" charset="0"/>
              </a:rPr>
              <a:t>S</a:t>
            </a:r>
            <a:r>
              <a:rPr lang="ro-RO" sz="1400" b="1" u="sng" dirty="0">
                <a:effectLst/>
                <a:latin typeface="Trebuchet MS" panose="020B0603020202020204" pitchFamily="34" charset="0"/>
                <a:ea typeface="Times New Roman" panose="02020603050405020304" pitchFamily="18" charset="0"/>
                <a:cs typeface="Times New Roman" panose="02020603050405020304" pitchFamily="18" charset="0"/>
              </a:rPr>
              <a:t>tudiul realizat a avut în vedere creșterea prestigiului funcției publice și îmbunătățirea imaginii funcționarilor publici privind calitatea serviciilor publice oferite beneficiarilor</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 prin promovarea carierei funcționarilor publici bazate pe meritocrație și asigurarea unui management unitar al resurselor umane implicate în furnizarea de servicii publice, prin gestiunea personalului contractual din administrația publică. </a:t>
            </a:r>
          </a:p>
          <a:p>
            <a:pPr algn="just">
              <a:spcAft>
                <a:spcPts val="800"/>
              </a:spcAft>
            </a:pP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Cu acest scop și în conformitate cu prevederile caietului de sarcini și ale ofertei, </a:t>
            </a:r>
            <a:r>
              <a:rPr lang="ro-RO" sz="1400" b="1" dirty="0">
                <a:effectLst/>
                <a:latin typeface="Trebuchet MS" panose="020B0603020202020204" pitchFamily="34" charset="0"/>
                <a:ea typeface="Times New Roman" panose="02020603050405020304" pitchFamily="18" charset="0"/>
                <a:cs typeface="Times New Roman" panose="02020603050405020304" pitchFamily="18" charset="0"/>
              </a:rPr>
              <a:t>analiza de imagine</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 asupra modului cum este reflectat rolul ANFP și al funcționarilor publici în opinia publică a fost realizată la nivel național, parcurgând următoarele acțiuni:</a:t>
            </a:r>
            <a:endParaRPr lang="en-US" sz="14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spcAft>
                <a:spcPts val="800"/>
              </a:spcAft>
              <a:buFont typeface="+mj-lt"/>
              <a:buAutoNum type="arabicPeriod"/>
            </a:pPr>
            <a:r>
              <a:rPr lang="ro-RO" sz="1400" i="1" dirty="0">
                <a:effectLst/>
                <a:latin typeface="Trebuchet MS" panose="020B0603020202020204" pitchFamily="34" charset="0"/>
                <a:ea typeface="Times New Roman" panose="02020603050405020304" pitchFamily="18" charset="0"/>
                <a:cs typeface="Times New Roman" panose="02020603050405020304" pitchFamily="18" charset="0"/>
              </a:rPr>
              <a:t>Pregătirea diagnosticului</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 ca etapă pregătitoare, în care au avut loc întâlniri între echipa de experți și reprezentanții ANFP în vederea definitivării instrumentelor de lucru și a etapelor de parcurs.</a:t>
            </a:r>
            <a:r>
              <a:rPr lang="ro-RO" sz="1400" kern="100" dirty="0">
                <a:effectLst/>
                <a:latin typeface="Trebuchet MS" panose="020B0603020202020204" pitchFamily="34" charset="0"/>
                <a:ea typeface="Times New Roman" panose="02020603050405020304" pitchFamily="18" charset="0"/>
                <a:cs typeface="Times New Roman" panose="02020603050405020304" pitchFamily="18" charset="0"/>
              </a:rPr>
              <a:t> Au fost </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avute în vedere problemele supuse analizei, obiectivele de urmărit prin prezenta analiză și stabilirea instrumentelor de lucru (investigații preliminare, chestionar, analiză de conținut).</a:t>
            </a:r>
            <a:endParaRPr lang="en-US" sz="14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spcAft>
                <a:spcPts val="800"/>
              </a:spcAft>
              <a:buFont typeface="+mj-lt"/>
              <a:buAutoNum type="arabicPeriod"/>
            </a:pPr>
            <a:r>
              <a:rPr lang="ro-RO" sz="1400" i="1" dirty="0">
                <a:effectLst/>
                <a:latin typeface="Trebuchet MS" panose="020B0603020202020204" pitchFamily="34" charset="0"/>
                <a:ea typeface="Times New Roman" panose="02020603050405020304" pitchFamily="18" charset="0"/>
                <a:cs typeface="Times New Roman" panose="02020603050405020304" pitchFamily="18" charset="0"/>
              </a:rPr>
              <a:t>Analiza propriu-zisă</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 care a presupus culegerea datelor, verificarea, sistematizarea și gruparea datelor, inclusiv prin reprezentări grafice, interpretarea datelor, analiza critică a rezultatelor</a:t>
            </a:r>
            <a:r>
              <a:rPr lang="ro-RO" sz="1400" dirty="0">
                <a:effectLst/>
                <a:latin typeface="Trebuchet MS" panose="020B0603020202020204" pitchFamily="34" charset="0"/>
                <a:ea typeface="Times New Roman" panose="02020603050405020304" pitchFamily="18" charset="0"/>
                <a:cs typeface="Arial" panose="020B0604020202020204" pitchFamily="34" charset="0"/>
              </a:rPr>
              <a:t>.</a:t>
            </a:r>
            <a:endParaRPr lang="en-US" sz="14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spcAft>
                <a:spcPts val="800"/>
              </a:spcAft>
              <a:buFont typeface="+mj-lt"/>
              <a:buAutoNum type="arabicPeriod"/>
            </a:pPr>
            <a:r>
              <a:rPr lang="ro-RO" sz="1400" i="1" dirty="0">
                <a:effectLst/>
                <a:latin typeface="Trebuchet MS" panose="020B0603020202020204" pitchFamily="34" charset="0"/>
                <a:ea typeface="Times New Roman" panose="02020603050405020304" pitchFamily="18" charset="0"/>
                <a:cs typeface="Arial" panose="020B0604020202020204" pitchFamily="34" charset="0"/>
              </a:rPr>
              <a:t>Formularea</a:t>
            </a:r>
            <a:r>
              <a:rPr lang="ro-RO" sz="1400" i="1" dirty="0">
                <a:effectLst/>
                <a:latin typeface="Trebuchet MS" panose="020B0603020202020204" pitchFamily="34" charset="0"/>
                <a:ea typeface="Trebuchet MS" panose="020B0603020202020204" pitchFamily="34" charset="0"/>
                <a:cs typeface="Arial" panose="020B0604020202020204" pitchFamily="34" charset="0"/>
              </a:rPr>
              <a:t> recomandărilor</a:t>
            </a:r>
            <a:r>
              <a:rPr lang="ro-RO" sz="1400" dirty="0">
                <a:effectLst/>
                <a:latin typeface="Trebuchet MS" panose="020B0603020202020204" pitchFamily="34" charset="0"/>
                <a:ea typeface="Trebuchet MS" panose="020B0603020202020204" pitchFamily="34" charset="0"/>
                <a:cs typeface="Arial" panose="020B0604020202020204" pitchFamily="34" charset="0"/>
              </a:rPr>
              <a:t> privind îmbunătățirea </a:t>
            </a:r>
            <a:r>
              <a:rPr lang="ro-RO" sz="1400" dirty="0">
                <a:effectLst/>
                <a:latin typeface="Trebuchet MS" panose="020B0603020202020204" pitchFamily="34" charset="0"/>
                <a:ea typeface="Times New Roman" panose="02020603050405020304" pitchFamily="18" charset="0"/>
                <a:cs typeface="Arial" panose="020B0604020202020204" pitchFamily="34" charset="0"/>
              </a:rPr>
              <a:t>MRU </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pentru creșterea prestigiului funcției publice: soluții și instrumente adaptate contextului, actual și de perspectivă, din România.</a:t>
            </a:r>
            <a:endParaRPr lang="en-US" sz="14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spcAft>
                <a:spcPts val="800"/>
              </a:spcAft>
              <a:buFont typeface="+mj-lt"/>
              <a:buAutoNum type="arabicPeriod"/>
            </a:pPr>
            <a:r>
              <a:rPr lang="ro-RO" sz="1400" i="1" dirty="0">
                <a:effectLst/>
                <a:latin typeface="Trebuchet MS" panose="020B0603020202020204" pitchFamily="34" charset="0"/>
                <a:ea typeface="Times New Roman" panose="02020603050405020304" pitchFamily="18" charset="0"/>
                <a:cs typeface="Arial" panose="020B0604020202020204" pitchFamily="34" charset="0"/>
              </a:rPr>
              <a:t>Validarea rezultatelor utilizând adițional metoda </a:t>
            </a:r>
            <a:r>
              <a:rPr lang="ro-RO" sz="1400" dirty="0">
                <a:effectLst/>
                <a:latin typeface="Trebuchet MS" panose="020B0603020202020204" pitchFamily="34" charset="0"/>
                <a:ea typeface="Times New Roman" panose="02020603050405020304" pitchFamily="18" charset="0"/>
                <a:cs typeface="Times New Roman" panose="02020603050405020304" pitchFamily="18" charset="0"/>
              </a:rPr>
              <a:t>focus-grupului cu participanți din rândul funcționarilor publici, respectiv categoriile interesate relevante.</a:t>
            </a:r>
            <a:endParaRPr lang="en-US" sz="14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16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2</a:t>
            </a:fld>
            <a:endParaRPr lang="en-US" dirty="0"/>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37186869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Metodologie</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37411" y="2192299"/>
            <a:ext cx="10571576" cy="3893374"/>
          </a:xfrm>
          <a:prstGeom prst="rect">
            <a:avLst/>
          </a:prstGeom>
          <a:noFill/>
        </p:spPr>
        <p:txBody>
          <a:bodyPr wrap="square" rtlCol="0">
            <a:spAutoFit/>
          </a:bodyPr>
          <a:lstStyle/>
          <a:p>
            <a:pPr algn="just">
              <a:lnSpc>
                <a:spcPct val="115000"/>
              </a:lnSpc>
              <a:spcAft>
                <a:spcPts val="800"/>
              </a:spcAft>
            </a:pPr>
            <a:r>
              <a:rPr lang="ro-RO" i="1" dirty="0">
                <a:latin typeface="Trebuchet MS" panose="020B0603020202020204" pitchFamily="34" charset="0"/>
                <a:ea typeface="Times New Roman" panose="02020603050405020304" pitchFamily="18" charset="0"/>
                <a:cs typeface="Times New Roman" panose="02020603050405020304" pitchFamily="18" charset="0"/>
              </a:rPr>
              <a:t>C</a:t>
            </a:r>
            <a:r>
              <a:rPr lang="ro-RO" sz="1800" i="1" dirty="0">
                <a:effectLst/>
                <a:latin typeface="Trebuchet MS" panose="020B0603020202020204" pitchFamily="34" charset="0"/>
                <a:ea typeface="Times New Roman" panose="02020603050405020304" pitchFamily="18" charset="0"/>
                <a:cs typeface="Times New Roman" panose="02020603050405020304" pitchFamily="18" charset="0"/>
              </a:rPr>
              <a:t>ercetarea îmbină cercetarea explicativă și exploratorie, care completează stadiul actual cu o radiografie care prezintă imaginea și rolul ANFP ca percepție la nivelul cetățenilor, beneficiarilor serviciilor publice oferite.</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dirty="0">
                <a:latin typeface="Trebuchet MS" panose="020B0603020202020204" pitchFamily="34" charset="0"/>
                <a:ea typeface="Times New Roman" panose="02020603050405020304" pitchFamily="18" charset="0"/>
                <a:cs typeface="Times New Roman" panose="02020603050405020304" pitchFamily="18" charset="0"/>
              </a:rPr>
              <a:t>S</a:t>
            </a: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tudiul se bazează atât pe o cercetare calitativă, cât și cantitativă, în corelație cu o abordare pozitivistă – prin prezentarea analizei care se limitează la fapte ce pot fi verificate, dar și una normativistă, atingând aspecte analitice bazate pe judecăți de valoare prin ridicarea unor probleme care se pot soluționa implementând recomandările propuse.</a:t>
            </a:r>
          </a:p>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O componentă substanțială în realizarea analizei a avut-o metoda anchetei care a utilizat ca instrument chestionarul, care, de altfel, ne-a permis să obținem informații de la beneficiarii direcți ai serviciilor publice</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20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3</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29568417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1" y="1583069"/>
            <a:ext cx="8528767" cy="523220"/>
          </a:xfrm>
          <a:prstGeom prst="rect">
            <a:avLst/>
          </a:prstGeom>
          <a:noFill/>
        </p:spPr>
        <p:txBody>
          <a:bodyPr wrap="square" rtlCol="0">
            <a:spAutoFit/>
          </a:bodyPr>
          <a:lstStyle/>
          <a:p>
            <a:pPr algn="just"/>
            <a:r>
              <a:rPr lang="ro-RO" sz="2800" b="1" dirty="0">
                <a:latin typeface="Trebuchet MS" panose="020B0603020202020204" pitchFamily="34" charset="0"/>
              </a:rPr>
              <a:t>Procesul de analiză cantitativă a imaginii ANFP</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37411" y="2192299"/>
            <a:ext cx="5464555" cy="1658467"/>
          </a:xfrm>
          <a:prstGeom prst="rect">
            <a:avLst/>
          </a:prstGeom>
          <a:noFill/>
        </p:spPr>
        <p:txBody>
          <a:bodyPr wrap="square" rtlCol="0">
            <a:spAutoFit/>
          </a:bodyPr>
          <a:lstStyle/>
          <a:p>
            <a:pPr algn="just">
              <a:lnSpc>
                <a:spcPct val="115000"/>
              </a:lnSpc>
              <a:spcAft>
                <a:spcPts val="800"/>
              </a:spcAft>
            </a:pPr>
            <a:r>
              <a:rPr lang="ro-RO" i="1" dirty="0">
                <a:latin typeface="Trebuchet MS" panose="020B0603020202020204" pitchFamily="34" charset="0"/>
                <a:ea typeface="Times New Roman" panose="02020603050405020304" pitchFamily="18" charset="0"/>
                <a:cs typeface="Arial" panose="020B0604020202020204" pitchFamily="34" charset="0"/>
              </a:rPr>
              <a:t>S</a:t>
            </a:r>
            <a:r>
              <a:rPr lang="ro-RO" sz="1800" i="1" dirty="0">
                <a:effectLst/>
                <a:latin typeface="Trebuchet MS" panose="020B0603020202020204" pitchFamily="34" charset="0"/>
                <a:ea typeface="Times New Roman" panose="02020603050405020304" pitchFamily="18" charset="0"/>
                <a:cs typeface="Arial" panose="020B0604020202020204" pitchFamily="34" charset="0"/>
              </a:rPr>
              <a:t>trategia de colectare și analiză a datelor a combinat instrumente de cercetare mixtă cu un conținut de informații cantitative și calitative, astfel încât să existe cât mai multe date pentru fundamentarea concluziilor finale. </a:t>
            </a:r>
            <a:endParaRPr lang="en-GB" sz="20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4</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3">
            <a:extLst>
              <a:ext uri="{96DAC541-7B7A-43D3-8B79-37D633B846F1}">
                <asvg:svgBlip xmlns:asvg="http://schemas.microsoft.com/office/drawing/2016/SVG/main" xmlns="" r:embed="rId14"/>
              </a:ext>
            </a:extLst>
          </a:blip>
          <a:stretch>
            <a:fillRect/>
          </a:stretch>
        </p:blipFill>
        <p:spPr>
          <a:xfrm>
            <a:off x="490629" y="299528"/>
            <a:ext cx="11230829" cy="1144820"/>
          </a:xfrm>
          <a:prstGeom prst="rect">
            <a:avLst/>
          </a:prstGeom>
        </p:spPr>
      </p:pic>
      <p:pic>
        <p:nvPicPr>
          <p:cNvPr id="14" name="Picture 13">
            <a:extLst>
              <a:ext uri="{FF2B5EF4-FFF2-40B4-BE49-F238E27FC236}">
                <a16:creationId xmlns:a16="http://schemas.microsoft.com/office/drawing/2014/main" id="{1523E65E-07C1-EE87-F253-3EC5D2BE9698}"/>
              </a:ext>
            </a:extLst>
          </p:cNvPr>
          <p:cNvPicPr>
            <a:picLocks noChangeAspect="1"/>
          </p:cNvPicPr>
          <p:nvPr/>
        </p:nvPicPr>
        <p:blipFill>
          <a:blip r:embed="rId15"/>
          <a:stretch>
            <a:fillRect/>
          </a:stretch>
        </p:blipFill>
        <p:spPr>
          <a:xfrm>
            <a:off x="6190036" y="2303058"/>
            <a:ext cx="4962574" cy="2353260"/>
          </a:xfrm>
          <a:prstGeom prst="rect">
            <a:avLst/>
          </a:prstGeom>
        </p:spPr>
      </p:pic>
    </p:spTree>
    <p:extLst>
      <p:ext uri="{BB962C8B-B14F-4D97-AF65-F5344CB8AC3E}">
        <p14:creationId xmlns:p14="http://schemas.microsoft.com/office/powerpoint/2010/main" val="2126808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6294796" y="1541637"/>
            <a:ext cx="5622756" cy="646331"/>
          </a:xfrm>
          <a:prstGeom prst="rect">
            <a:avLst/>
          </a:prstGeom>
          <a:noFill/>
        </p:spPr>
        <p:txBody>
          <a:bodyPr wrap="square" rtlCol="0">
            <a:spAutoFit/>
          </a:bodyPr>
          <a:lstStyle/>
          <a:p>
            <a:pPr algn="just"/>
            <a:r>
              <a:rPr lang="ro-RO" b="1" dirty="0">
                <a:latin typeface="Trebuchet MS" panose="020B0603020202020204" pitchFamily="34" charset="0"/>
              </a:rPr>
              <a:t>Ponderea răspunsurilor oferite la chestionar pe județe</a:t>
            </a:r>
            <a:endParaRPr lang="en-GB"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6294795" y="2150867"/>
            <a:ext cx="5450897" cy="4006738"/>
          </a:xfrm>
          <a:prstGeom prst="rect">
            <a:avLst/>
          </a:prstGeom>
          <a:noFill/>
        </p:spPr>
        <p:txBody>
          <a:bodyPr wrap="square" rtlCol="0">
            <a:spAutoFit/>
          </a:bodyPr>
          <a:lstStyle/>
          <a:p>
            <a:pPr marL="342900" lvl="0" indent="-342900" algn="just">
              <a:lnSpc>
                <a:spcPct val="115000"/>
              </a:lnSpc>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respondenții acoperă întregul teritoriu al țării fiind disponibile răspunsuri din toate cele 42 de județe ale României;</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ponderea respondenților din mediul urban este de aproximativ 71% restul de 29% provenind din mediul rural ceea ce denotă o acoperire corespunzătoare a tuturor categoriilor de respondenți;</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nu în ultimul rând structura distribuției răspunsurilor pe județe este în corelație cu populația județelor respective.</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20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5</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8526871" y="6120468"/>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470207" y="6376317"/>
            <a:ext cx="1754209" cy="475043"/>
          </a:xfrm>
          <a:prstGeom prst="rect">
            <a:avLst/>
          </a:prstGeom>
        </p:spPr>
      </p:pic>
      <p:pic>
        <p:nvPicPr>
          <p:cNvPr id="8" name="Grafic 13">
            <a:extLst>
              <a:ext uri="{FF2B5EF4-FFF2-40B4-BE49-F238E27FC236}">
                <a16:creationId xmlns:a16="http://schemas.microsoft.com/office/drawing/2014/main" id="{DB757138-6C3A-095D-08BA-979D73E647DC}"/>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11E33A6E-3732-FC67-4891-6E72830D85DD}"/>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pic>
        <p:nvPicPr>
          <p:cNvPr id="14" name="Picture 13">
            <a:extLst>
              <a:ext uri="{FF2B5EF4-FFF2-40B4-BE49-F238E27FC236}">
                <a16:creationId xmlns:a16="http://schemas.microsoft.com/office/drawing/2014/main" id="{80CFFECF-DA92-E180-4E56-46461119A814}"/>
              </a:ext>
            </a:extLst>
          </p:cNvPr>
          <p:cNvPicPr>
            <a:picLocks noChangeAspect="1"/>
          </p:cNvPicPr>
          <p:nvPr/>
        </p:nvPicPr>
        <p:blipFill>
          <a:blip r:embed="rId14"/>
          <a:stretch>
            <a:fillRect/>
          </a:stretch>
        </p:blipFill>
        <p:spPr>
          <a:xfrm>
            <a:off x="403574" y="1541637"/>
            <a:ext cx="5098880" cy="4636895"/>
          </a:xfrm>
          <a:prstGeom prst="rect">
            <a:avLst/>
          </a:prstGeom>
        </p:spPr>
      </p:pic>
    </p:spTree>
    <p:extLst>
      <p:ext uri="{BB962C8B-B14F-4D97-AF65-F5344CB8AC3E}">
        <p14:creationId xmlns:p14="http://schemas.microsoft.com/office/powerpoint/2010/main" val="270499374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37411" y="2192299"/>
            <a:ext cx="5980121" cy="3790781"/>
          </a:xfrm>
          <a:prstGeom prst="rect">
            <a:avLst/>
          </a:prstGeom>
          <a:noFill/>
        </p:spPr>
        <p:txBody>
          <a:bodyPr wrap="square" rtlCol="0">
            <a:spAutoFit/>
          </a:bodyPr>
          <a:lstStyle/>
          <a:p>
            <a:pPr algn="just">
              <a:lnSpc>
                <a:spcPct val="115000"/>
              </a:lnSpc>
              <a:spcAft>
                <a:spcPts val="800"/>
              </a:spcAft>
            </a:pPr>
            <a:r>
              <a:rPr lang="ro-RO" dirty="0">
                <a:latin typeface="Trebuchet MS" panose="020B0603020202020204" pitchFamily="34" charset="0"/>
                <a:ea typeface="Times New Roman" panose="02020603050405020304" pitchFamily="18" charset="0"/>
                <a:cs typeface="Trebuchet MS" panose="020B0603020202020204" pitchFamily="34" charset="0"/>
              </a:rPr>
              <a:t>Î</a:t>
            </a:r>
            <a:r>
              <a:rPr lang="ro-RO" sz="1800" dirty="0">
                <a:effectLst/>
                <a:latin typeface="Trebuchet MS" panose="020B0603020202020204" pitchFamily="34" charset="0"/>
                <a:ea typeface="Times New Roman" panose="02020603050405020304" pitchFamily="18" charset="0"/>
                <a:cs typeface="Trebuchet MS" panose="020B0603020202020204" pitchFamily="34" charset="0"/>
              </a:rPr>
              <a:t>ntregul proces de evaluare a generat o serie de provocări, care au fost grupate în 4 domenii de îmbunătățit, transpuse într-un model planetar, după cum urmează:</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i="1" dirty="0">
                <a:effectLst/>
                <a:latin typeface="Trebuchet MS" panose="020B0603020202020204" pitchFamily="34" charset="0"/>
                <a:ea typeface="Times New Roman" panose="02020603050405020304" pitchFamily="18" charset="0"/>
                <a:cs typeface="Trebuchet MS" panose="020B0603020202020204" pitchFamily="34" charset="0"/>
              </a:rPr>
              <a:t>educarea populației</a:t>
            </a:r>
            <a:r>
              <a:rPr lang="ro-RO" sz="1800" dirty="0">
                <a:effectLst/>
                <a:latin typeface="Trebuchet MS" panose="020B0603020202020204" pitchFamily="34" charset="0"/>
                <a:ea typeface="Times New Roman" panose="02020603050405020304" pitchFamily="18" charset="0"/>
                <a:cs typeface="Trebuchet MS" panose="020B0603020202020204" pitchFamily="34" charset="0"/>
              </a:rPr>
              <a:t>;</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i="1" dirty="0">
                <a:effectLst/>
                <a:latin typeface="Trebuchet MS" panose="020B0603020202020204" pitchFamily="34" charset="0"/>
                <a:ea typeface="Times New Roman" panose="02020603050405020304" pitchFamily="18" charset="0"/>
                <a:cs typeface="Trebuchet MS" panose="020B0603020202020204" pitchFamily="34" charset="0"/>
              </a:rPr>
              <a:t>îmbunătățirea și consolidarea imaginii asupra funcției publice</a:t>
            </a:r>
            <a:r>
              <a:rPr lang="ro-RO" sz="1800" dirty="0">
                <a:effectLst/>
                <a:latin typeface="Trebuchet MS" panose="020B0603020202020204" pitchFamily="34" charset="0"/>
                <a:ea typeface="Times New Roman" panose="02020603050405020304" pitchFamily="18" charset="0"/>
                <a:cs typeface="Trebuchet MS" panose="020B0603020202020204" pitchFamily="34" charset="0"/>
              </a:rPr>
              <a:t>;</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i="1" dirty="0">
                <a:effectLst/>
                <a:latin typeface="Trebuchet MS" panose="020B0603020202020204" pitchFamily="34" charset="0"/>
                <a:ea typeface="Times New Roman" panose="02020603050405020304" pitchFamily="18" charset="0"/>
                <a:cs typeface="Trebuchet MS" panose="020B0603020202020204" pitchFamily="34" charset="0"/>
              </a:rPr>
              <a:t>dezvoltarea competențelor funcționarilor publici prin formare continuă</a:t>
            </a:r>
            <a:r>
              <a:rPr lang="ro-RO" sz="1800" dirty="0">
                <a:effectLst/>
                <a:latin typeface="Trebuchet MS" panose="020B0603020202020204" pitchFamily="34" charset="0"/>
                <a:ea typeface="Times New Roman" panose="02020603050405020304" pitchFamily="18" charset="0"/>
                <a:cs typeface="Trebuchet MS" panose="020B0603020202020204" pitchFamily="34" charset="0"/>
              </a:rPr>
              <a:t>;</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800" i="1" dirty="0">
                <a:effectLst/>
                <a:latin typeface="Trebuchet MS" panose="020B0603020202020204" pitchFamily="34" charset="0"/>
                <a:ea typeface="Times New Roman" panose="02020603050405020304" pitchFamily="18" charset="0"/>
                <a:cs typeface="Trebuchet MS" panose="020B0603020202020204" pitchFamily="34" charset="0"/>
              </a:rPr>
              <a:t>modernizarea funcției publice.</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20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6</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pic>
        <p:nvPicPr>
          <p:cNvPr id="12" name="Picture 11">
            <a:extLst>
              <a:ext uri="{FF2B5EF4-FFF2-40B4-BE49-F238E27FC236}">
                <a16:creationId xmlns:a16="http://schemas.microsoft.com/office/drawing/2014/main" id="{A24228F4-6813-5155-DE07-7993A2483E9F}"/>
              </a:ext>
            </a:extLst>
          </p:cNvPr>
          <p:cNvPicPr>
            <a:picLocks noChangeAspect="1"/>
          </p:cNvPicPr>
          <p:nvPr/>
        </p:nvPicPr>
        <p:blipFill>
          <a:blip r:embed="rId14"/>
          <a:stretch>
            <a:fillRect/>
          </a:stretch>
        </p:blipFill>
        <p:spPr>
          <a:xfrm>
            <a:off x="6106043" y="2106289"/>
            <a:ext cx="5486876" cy="3206774"/>
          </a:xfrm>
          <a:prstGeom prst="rect">
            <a:avLst/>
          </a:prstGeom>
        </p:spPr>
      </p:pic>
    </p:spTree>
    <p:extLst>
      <p:ext uri="{BB962C8B-B14F-4D97-AF65-F5344CB8AC3E}">
        <p14:creationId xmlns:p14="http://schemas.microsoft.com/office/powerpoint/2010/main" val="339486228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95227" y="2056094"/>
            <a:ext cx="12001542" cy="2876172"/>
          </a:xfrm>
          <a:prstGeom prst="rect">
            <a:avLst/>
          </a:prstGeom>
          <a:noFill/>
        </p:spPr>
        <p:txBody>
          <a:bodyPr wrap="square" rtlCol="0">
            <a:spAutoFit/>
          </a:bodyPr>
          <a:lstStyle/>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În ceea ce privește imaginea generală opiniei publice referitoare la funcția publică și la funcționarii publici trebuie menționat faptul că aceste trei domenii, respectiv: </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competența funcționarilor publici; </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birocrația din sistemul public;</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percepția asupra corupției </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se condiționează reciproc, iar deteriorarea uneia fiind de multe ori cauză pentru deteriorarea celorlalte aspecte sau dimensiuni ale imaginii funcționarului public.</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16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7</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175200527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95227" y="2056094"/>
            <a:ext cx="12001542" cy="2876172"/>
          </a:xfrm>
          <a:prstGeom prst="rect">
            <a:avLst/>
          </a:prstGeom>
          <a:noFill/>
        </p:spPr>
        <p:txBody>
          <a:bodyPr wrap="square" rtlCol="0">
            <a:spAutoFit/>
          </a:bodyPr>
          <a:lstStyle/>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În ceea ce privește imaginea generală opiniei publice referitoare la funcția publică și la funcționarii publici trebuie menționat faptul că aceste trei domenii, respectiv: </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competența funcționarilor publici; </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birocrația din sistemul public;</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percepția asupra corupției </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se condiționează reciproc, iar deteriorarea uneia fiind de multe ori cauză pentru deteriorarea celorlalte aspecte sau dimensiuni ale imaginii funcționarului public.</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16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8</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25904821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95227" y="2056094"/>
            <a:ext cx="12001542" cy="3845092"/>
          </a:xfrm>
          <a:prstGeom prst="rect">
            <a:avLst/>
          </a:prstGeom>
          <a:noFill/>
        </p:spPr>
        <p:txBody>
          <a:bodyPr wrap="square" rtlCol="0">
            <a:spAutoFit/>
          </a:bodyPr>
          <a:lstStyle/>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În ceea ce privește direcțiile de acțiune ale ANFP acestea trebuie să se concretizeze în direcția oferirii suportului necesar modernizării administrației publice pe criterii de transparență, profesionalism, eficiență, performanță și reducerea corupției. </a:t>
            </a:r>
          </a:p>
          <a:p>
            <a:pPr algn="just">
              <a:lnSpc>
                <a:spcPct val="115000"/>
              </a:lnSpc>
              <a:spcAft>
                <a:spcPts val="800"/>
              </a:spcAft>
            </a:pPr>
            <a:r>
              <a:rPr lang="ro-RO" dirty="0">
                <a:latin typeface="Trebuchet MS" panose="020B0603020202020204" pitchFamily="34" charset="0"/>
                <a:ea typeface="Times New Roman" panose="02020603050405020304" pitchFamily="18" charset="0"/>
                <a:cs typeface="Times New Roman" panose="02020603050405020304" pitchFamily="18" charset="0"/>
              </a:rPr>
              <a:t>E</a:t>
            </a: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ste necesar ca ANFP să depună eforturi intense pentru comunicarea rezultatelor din cadrul administrației publice în ceea ce privește funcția publică și funcționarii publici, dar și pentru gestionarea fluxului de informații privitoare la știrile negative care apar în presă referitoare la administrația publică, respectiv la funcționarii publici</a:t>
            </a:r>
          </a:p>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ANFP trebuie, de asemenea, să-și intensifice activitățile de control în ceea ce privește alinierea funcționarilor publici la standardele de etică și la normele deontologice în vederea reducerii vizibile a corupției percepute în rândul opiniei publice.</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endParaRPr lang="en-GB" sz="16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9</a:t>
            </a:fld>
            <a:endParaRPr lang="en-US" dirty="0"/>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42037126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2" name="TextBox 1">
            <a:extLst>
              <a:ext uri="{FF2B5EF4-FFF2-40B4-BE49-F238E27FC236}">
                <a16:creationId xmlns:a16="http://schemas.microsoft.com/office/drawing/2014/main" id="{E540C1CC-2688-013A-B156-27F38E77CC5A}"/>
              </a:ext>
            </a:extLst>
          </p:cNvPr>
          <p:cNvSpPr txBox="1"/>
          <p:nvPr/>
        </p:nvSpPr>
        <p:spPr>
          <a:xfrm>
            <a:off x="0" y="2302042"/>
            <a:ext cx="12191999" cy="1468159"/>
          </a:xfrm>
          <a:prstGeom prst="rect">
            <a:avLst/>
          </a:prstGeom>
          <a:noFill/>
        </p:spPr>
        <p:txBody>
          <a:bodyPr wrap="square" rtlCol="0">
            <a:spAutoFit/>
          </a:bodyPr>
          <a:lstStyle/>
          <a:p>
            <a:pPr algn="ctr">
              <a:lnSpc>
                <a:spcPct val="107000"/>
              </a:lnSpc>
              <a:spcAft>
                <a:spcPts val="800"/>
              </a:spcAft>
            </a:pPr>
            <a:r>
              <a:rPr lang="ro-RO" sz="1800" i="1" dirty="0">
                <a:ln>
                  <a:noFill/>
                </a:ln>
                <a:solidFill>
                  <a:srgbClr val="5B9BD5"/>
                </a:solidFill>
                <a:effectLst>
                  <a:outerShdw blurRad="38100" dist="25400" dir="5400000" algn="ctr">
                    <a:srgbClr val="6E747A">
                      <a:alpha val="43000"/>
                    </a:srgbClr>
                  </a:outerShdw>
                </a:effectLst>
                <a:latin typeface="Trebuchet MS" panose="020B0603020202020204" pitchFamily="34" charset="0"/>
                <a:ea typeface="Calibri" panose="020F0502020204030204" pitchFamily="34" charset="0"/>
                <a:cs typeface="Times New Roman" panose="02020603050405020304" pitchFamily="18" charset="0"/>
              </a:rPr>
              <a:t>Studiu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ro-RO" sz="1800" i="1" dirty="0">
                <a:ln>
                  <a:noFill/>
                </a:ln>
                <a:solidFill>
                  <a:srgbClr val="5B9BD5"/>
                </a:solidFill>
                <a:effectLst>
                  <a:outerShdw blurRad="38100" dist="25400" dir="5400000" algn="ctr">
                    <a:srgbClr val="6E747A">
                      <a:alpha val="43000"/>
                    </a:srgbClr>
                  </a:outerShdw>
                </a:effectLst>
                <a:latin typeface="Trebuchet MS" panose="020B0603020202020204" pitchFamily="34" charset="0"/>
                <a:ea typeface="Calibri" panose="020F0502020204030204" pitchFamily="34" charset="0"/>
                <a:cs typeface="Times New Roman" panose="02020603050405020304" pitchFamily="18" charset="0"/>
              </a:rPr>
              <a:t>cu privire la modul în care este percepută imaginea funcționarilor publici în alte state europene și instrumentele prin care alte state au reușit să crească prestigiul funcției publice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ro-RO" sz="1800" i="1" dirty="0">
                <a:ln>
                  <a:noFill/>
                </a:ln>
                <a:solidFill>
                  <a:srgbClr val="5B9BD5"/>
                </a:solidFill>
                <a:effectLst>
                  <a:outerShdw blurRad="38100" dist="25400" dir="5400000" algn="ctr">
                    <a:srgbClr val="6E747A">
                      <a:alpha val="43000"/>
                    </a:srgbClr>
                  </a:outerShdw>
                </a:effectLst>
                <a:latin typeface="Trebuchet MS" panose="020B0603020202020204" pitchFamily="34" charset="0"/>
                <a:ea typeface="Calibri" panose="020F0502020204030204" pitchFamily="34" charset="0"/>
                <a:cs typeface="Times New Roman" panose="02020603050405020304" pitchFamily="18" charset="0"/>
              </a:rPr>
              <a:t>(modele de bune practici)</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408F5416-8D3F-8E76-A064-CFAFA7E2C3BB}"/>
              </a:ext>
            </a:extLst>
          </p:cNvPr>
          <p:cNvSpPr txBox="1"/>
          <p:nvPr/>
        </p:nvSpPr>
        <p:spPr>
          <a:xfrm>
            <a:off x="1" y="4858786"/>
            <a:ext cx="12191999" cy="338554"/>
          </a:xfrm>
          <a:prstGeom prst="rect">
            <a:avLst/>
          </a:prstGeom>
          <a:noFill/>
        </p:spPr>
        <p:txBody>
          <a:bodyPr wrap="square" rtlCol="0">
            <a:spAutoFit/>
          </a:bodyPr>
          <a:lstStyle/>
          <a:p>
            <a:pPr algn="ctr"/>
            <a:r>
              <a:rPr lang="ro-RO" sz="1600" b="1" dirty="0">
                <a:latin typeface="Trebuchet MS" panose="020B0603020202020204" pitchFamily="34" charset="0"/>
              </a:rPr>
              <a:t>ANFP, 29.08.2024</a:t>
            </a:r>
            <a:endParaRPr lang="en-GB" sz="2800" b="1" dirty="0">
              <a:latin typeface="Trebuchet MS" panose="020B0603020202020204" pitchFamily="34" charset="0"/>
            </a:endParaRPr>
          </a:p>
        </p:txBody>
      </p:sp>
      <p:pic>
        <p:nvPicPr>
          <p:cNvPr id="9" name="Picture 8" descr="A logo with people in the shape of a heart&#10;&#10;Description automatically generated">
            <a:extLst>
              <a:ext uri="{FF2B5EF4-FFF2-40B4-BE49-F238E27FC236}">
                <a16:creationId xmlns:a16="http://schemas.microsoft.com/office/drawing/2014/main" id="{8045B29D-3841-0293-1AE7-E41148538FB7}"/>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2" name="Picture 11" descr="A black background with white text&#10;&#10;Description automatically generated">
            <a:extLst>
              <a:ext uri="{FF2B5EF4-FFF2-40B4-BE49-F238E27FC236}">
                <a16:creationId xmlns:a16="http://schemas.microsoft.com/office/drawing/2014/main" id="{7CB1E1E0-C8D7-4CF9-7F95-50F81C5F14CE}"/>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sp>
        <p:nvSpPr>
          <p:cNvPr id="15" name="Slide Number Placeholder 14">
            <a:extLst>
              <a:ext uri="{FF2B5EF4-FFF2-40B4-BE49-F238E27FC236}">
                <a16:creationId xmlns:a16="http://schemas.microsoft.com/office/drawing/2014/main" id="{F2557AFE-ADFC-9BAA-AE52-4CF31DBF14F9}"/>
              </a:ext>
            </a:extLst>
          </p:cNvPr>
          <p:cNvSpPr>
            <a:spLocks noGrp="1"/>
          </p:cNvSpPr>
          <p:nvPr>
            <p:ph type="sldNum" sz="quarter" idx="12"/>
          </p:nvPr>
        </p:nvSpPr>
        <p:spPr/>
        <p:txBody>
          <a:bodyPr/>
          <a:lstStyle/>
          <a:p>
            <a:fld id="{AEC4C81B-D66B-459E-B8C3-DE8E7438CB03}" type="slidenum">
              <a:rPr lang="en-US" smtClean="0"/>
              <a:t>10</a:t>
            </a:fld>
            <a:endParaRPr lang="en-US" dirty="0"/>
          </a:p>
        </p:txBody>
      </p:sp>
      <p:pic>
        <p:nvPicPr>
          <p:cNvPr id="8" name="Grafic 7">
            <a:extLst>
              <a:ext uri="{FF2B5EF4-FFF2-40B4-BE49-F238E27FC236}">
                <a16:creationId xmlns:a16="http://schemas.microsoft.com/office/drawing/2014/main" id="{78004008-2730-8310-13B4-635E6C091FBD}"/>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490629" y="299528"/>
            <a:ext cx="11230829" cy="1144820"/>
          </a:xfrm>
          <a:prstGeom prst="rect">
            <a:avLst/>
          </a:prstGeom>
        </p:spPr>
      </p:pic>
      <p:pic>
        <p:nvPicPr>
          <p:cNvPr id="14" name="Grafic 13">
            <a:extLst>
              <a:ext uri="{FF2B5EF4-FFF2-40B4-BE49-F238E27FC236}">
                <a16:creationId xmlns:a16="http://schemas.microsoft.com/office/drawing/2014/main" id="{256A7BF6-184B-8620-DD55-F2779C3E4D62}"/>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1" y="1372"/>
            <a:ext cx="12191999" cy="128093"/>
          </a:xfrm>
          <a:prstGeom prst="rect">
            <a:avLst/>
          </a:prstGeom>
        </p:spPr>
      </p:pic>
    </p:spTree>
    <p:extLst>
      <p:ext uri="{BB962C8B-B14F-4D97-AF65-F5344CB8AC3E}">
        <p14:creationId xmlns:p14="http://schemas.microsoft.com/office/powerpoint/2010/main" val="424124679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624960" y="1302717"/>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Introducere</a:t>
            </a:r>
            <a:endParaRPr lang="en-GB" sz="28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11</a:t>
            </a:fld>
            <a:endParaRPr lang="en-US" dirty="0"/>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
        <p:nvSpPr>
          <p:cNvPr id="7" name="TextBox 6">
            <a:extLst>
              <a:ext uri="{FF2B5EF4-FFF2-40B4-BE49-F238E27FC236}">
                <a16:creationId xmlns:a16="http://schemas.microsoft.com/office/drawing/2014/main" id="{86E66BD9-2CB3-A4C0-143D-DB8800208064}"/>
              </a:ext>
            </a:extLst>
          </p:cNvPr>
          <p:cNvSpPr txBox="1"/>
          <p:nvPr/>
        </p:nvSpPr>
        <p:spPr>
          <a:xfrm>
            <a:off x="751461" y="1847516"/>
            <a:ext cx="10483986" cy="3558988"/>
          </a:xfrm>
          <a:prstGeom prst="rect">
            <a:avLst/>
          </a:prstGeom>
          <a:noFill/>
        </p:spPr>
        <p:txBody>
          <a:bodyPr wrap="square">
            <a:spAutoFit/>
          </a:bodyPr>
          <a:lstStyle/>
          <a:p>
            <a:pPr algn="just">
              <a:lnSpc>
                <a:spcPct val="115000"/>
              </a:lnSpc>
              <a:spcAft>
                <a:spcPts val="800"/>
              </a:spcAft>
            </a:pPr>
            <a:r>
              <a:rPr lang="ro-RO" dirty="0">
                <a:latin typeface="Trebuchet MS" panose="020B0603020202020204" pitchFamily="34" charset="0"/>
                <a:cs typeface="Times New Roman" panose="02020603050405020304" pitchFamily="18" charset="0"/>
              </a:rPr>
              <a:t>Livrabilul cuprinde elementele enumerate mai jos, fără însă a se limita la acestea:</a:t>
            </a:r>
          </a:p>
          <a:p>
            <a:pPr algn="just">
              <a:lnSpc>
                <a:spcPct val="115000"/>
              </a:lnSpc>
              <a:spcAft>
                <a:spcPts val="800"/>
              </a:spcAft>
            </a:pPr>
            <a:r>
              <a:rPr lang="ro-RO" dirty="0">
                <a:latin typeface="Trebuchet MS" panose="020B0603020202020204" pitchFamily="34" charset="0"/>
                <a:cs typeface="Times New Roman" panose="02020603050405020304" pitchFamily="18" charset="0"/>
              </a:rPr>
              <a:t>•	realizarea unei analize comparative de imagine a funcționarilor publici între administrația publică din România și cea din alte state aparținând Uniunii Europene (5 state europene – FRANȚA; CEHIA; GRECIA; SPANIA; BULGARIA)</a:t>
            </a:r>
          </a:p>
          <a:p>
            <a:pPr algn="just">
              <a:lnSpc>
                <a:spcPct val="115000"/>
              </a:lnSpc>
              <a:spcAft>
                <a:spcPts val="800"/>
              </a:spcAft>
            </a:pPr>
            <a:r>
              <a:rPr lang="ro-RO" dirty="0">
                <a:latin typeface="Trebuchet MS" panose="020B0603020202020204" pitchFamily="34" charset="0"/>
                <a:cs typeface="Times New Roman" panose="02020603050405020304" pitchFamily="18" charset="0"/>
              </a:rPr>
              <a:t>•	evidențierea modelelor de bune practici, precum și a ponderii unor situații similare cu privire la obiectul studiului (au î</a:t>
            </a:r>
            <a:r>
              <a:rPr lang="en-US" dirty="0">
                <a:latin typeface="Trebuchet MS" panose="020B0603020202020204" pitchFamily="34" charset="0"/>
                <a:cs typeface="Times New Roman" panose="02020603050405020304" pitchFamily="18" charset="0"/>
              </a:rPr>
              <a:t>n</a:t>
            </a:r>
            <a:r>
              <a:rPr lang="ro-RO" dirty="0">
                <a:latin typeface="Trebuchet MS" panose="020B0603020202020204" pitchFamily="34" charset="0"/>
                <a:cs typeface="Times New Roman" panose="02020603050405020304" pitchFamily="18" charset="0"/>
              </a:rPr>
              <a:t> vedere inclusiv documente/rapoarte oficiale emise la nivelul statelor menționate și aflate pe site-ul instituțiilor publice aparținătoare acestora, fără ca sursele de informare să se limiteze la acestea. </a:t>
            </a:r>
          </a:p>
          <a:p>
            <a:pPr algn="just">
              <a:lnSpc>
                <a:spcPct val="115000"/>
              </a:lnSpc>
              <a:spcAft>
                <a:spcPts val="800"/>
              </a:spcAft>
            </a:pPr>
            <a:r>
              <a:rPr lang="ro-RO" dirty="0">
                <a:latin typeface="Trebuchet MS" panose="020B0603020202020204" pitchFamily="34" charset="0"/>
                <a:cs typeface="Times New Roman" panose="02020603050405020304" pitchFamily="18" charset="0"/>
              </a:rPr>
              <a:t>•	de asemenea, sunt prezentate pentru fiecare stat ales al comparației elemente privind sistemul </a:t>
            </a:r>
            <a:r>
              <a:rPr lang="ro-RO" dirty="0" err="1">
                <a:latin typeface="Trebuchet MS" panose="020B0603020202020204" pitchFamily="34" charset="0"/>
                <a:cs typeface="Times New Roman" panose="02020603050405020304" pitchFamily="18" charset="0"/>
              </a:rPr>
              <a:t>politico</a:t>
            </a:r>
            <a:r>
              <a:rPr lang="ro-RO" dirty="0">
                <a:latin typeface="Trebuchet MS" panose="020B0603020202020204" pitchFamily="34" charset="0"/>
                <a:cs typeface="Times New Roman" panose="02020603050405020304" pitchFamily="18" charset="0"/>
              </a:rPr>
              <a:t>-administrativ, precum și modelul de organizare și structurare a funcției publice.  </a:t>
            </a:r>
          </a:p>
        </p:txBody>
      </p:sp>
    </p:spTree>
    <p:extLst>
      <p:ext uri="{BB962C8B-B14F-4D97-AF65-F5344CB8AC3E}">
        <p14:creationId xmlns:p14="http://schemas.microsoft.com/office/powerpoint/2010/main" val="34355747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624960" y="1302717"/>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Introducere</a:t>
            </a:r>
            <a:endParaRPr lang="en-GB" sz="28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12</a:t>
            </a:fld>
            <a:endParaRPr lang="en-US" dirty="0"/>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
        <p:nvSpPr>
          <p:cNvPr id="7" name="TextBox 6">
            <a:extLst>
              <a:ext uri="{FF2B5EF4-FFF2-40B4-BE49-F238E27FC236}">
                <a16:creationId xmlns:a16="http://schemas.microsoft.com/office/drawing/2014/main" id="{86E66BD9-2CB3-A4C0-143D-DB8800208064}"/>
              </a:ext>
            </a:extLst>
          </p:cNvPr>
          <p:cNvSpPr txBox="1"/>
          <p:nvPr/>
        </p:nvSpPr>
        <p:spPr>
          <a:xfrm>
            <a:off x="751461" y="1847516"/>
            <a:ext cx="5124045" cy="4906921"/>
          </a:xfrm>
          <a:prstGeom prst="rect">
            <a:avLst/>
          </a:prstGeom>
          <a:noFill/>
        </p:spPr>
        <p:txBody>
          <a:bodyPr wrap="square">
            <a:spAutoFit/>
          </a:bodyPr>
          <a:lstStyle/>
          <a:p>
            <a:pPr algn="just">
              <a:lnSpc>
                <a:spcPct val="115000"/>
              </a:lnSpc>
              <a:spcAft>
                <a:spcPts val="800"/>
              </a:spcAft>
            </a:pPr>
            <a:r>
              <a:rPr lang="ro-RO" sz="1600" dirty="0">
                <a:latin typeface="Trebuchet MS" panose="020B0603020202020204" pitchFamily="34" charset="0"/>
                <a:ea typeface="Times New Roman" panose="02020603050405020304" pitchFamily="18" charset="0"/>
                <a:cs typeface="Times New Roman" panose="02020603050405020304" pitchFamily="18" charset="0"/>
              </a:rPr>
              <a:t>S</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tudiul a  plecat de la </a:t>
            </a:r>
            <a:r>
              <a:rPr lang="ro-RO" sz="1600" i="1" dirty="0">
                <a:effectLst/>
                <a:latin typeface="Trebuchet MS" panose="020B0603020202020204" pitchFamily="34" charset="0"/>
                <a:ea typeface="Times New Roman" panose="02020603050405020304" pitchFamily="18" charset="0"/>
                <a:cs typeface="Times New Roman" panose="02020603050405020304" pitchFamily="18" charset="0"/>
              </a:rPr>
              <a:t>următoarea premisă</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 anume că îmbunătățirea imaginii funcționarilor publici implică o combinație de măsuri/instrumente care vizează </a:t>
            </a:r>
            <a:r>
              <a:rPr lang="ro-RO" sz="1600" i="1" dirty="0">
                <a:effectLst/>
                <a:latin typeface="Trebuchet MS" panose="020B0603020202020204" pitchFamily="34" charset="0"/>
                <a:ea typeface="Times New Roman" panose="02020603050405020304" pitchFamily="18" charset="0"/>
                <a:cs typeface="Times New Roman" panose="02020603050405020304" pitchFamily="18" charset="0"/>
              </a:rPr>
              <a:t>competența</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 </a:t>
            </a:r>
            <a:r>
              <a:rPr lang="ro-RO" sz="1600" i="1" dirty="0">
                <a:effectLst/>
                <a:latin typeface="Trebuchet MS" panose="020B0603020202020204" pitchFamily="34" charset="0"/>
                <a:ea typeface="Times New Roman" panose="02020603050405020304" pitchFamily="18" charset="0"/>
                <a:cs typeface="Times New Roman" panose="02020603050405020304" pitchFamily="18" charset="0"/>
              </a:rPr>
              <a:t>eficiența</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 </a:t>
            </a:r>
            <a:r>
              <a:rPr lang="ro-RO" sz="1600" i="1" dirty="0">
                <a:effectLst/>
                <a:latin typeface="Trebuchet MS" panose="020B0603020202020204" pitchFamily="34" charset="0"/>
                <a:ea typeface="Times New Roman" panose="02020603050405020304" pitchFamily="18" charset="0"/>
                <a:cs typeface="Times New Roman" panose="02020603050405020304" pitchFamily="18" charset="0"/>
              </a:rPr>
              <a:t>transparența</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 și </a:t>
            </a:r>
            <a:r>
              <a:rPr lang="ro-RO" sz="1600" i="1" dirty="0">
                <a:effectLst/>
                <a:latin typeface="Trebuchet MS" panose="020B0603020202020204" pitchFamily="34" charset="0"/>
                <a:ea typeface="Times New Roman" panose="02020603050405020304" pitchFamily="18" charset="0"/>
                <a:cs typeface="Times New Roman" panose="02020603050405020304" pitchFamily="18" charset="0"/>
              </a:rPr>
              <a:t>etica </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în exercitarea responsabilităților lor. Aceste aspecte au fost variabile în analiza întreprinsă și ca modele de bune practici. </a:t>
            </a:r>
          </a:p>
          <a:p>
            <a:pPr algn="just">
              <a:lnSpc>
                <a:spcPct val="115000"/>
              </a:lnSpc>
              <a:spcAft>
                <a:spcPts val="800"/>
              </a:spcAft>
            </a:pPr>
            <a:r>
              <a:rPr lang="ro-RO" sz="1600" dirty="0">
                <a:latin typeface="Trebuchet MS" panose="020B0603020202020204" pitchFamily="34" charset="0"/>
                <a:ea typeface="Times New Roman" panose="02020603050405020304" pitchFamily="18" charset="0"/>
                <a:cs typeface="Times New Roman" panose="02020603050405020304" pitchFamily="18" charset="0"/>
              </a:rPr>
              <a:t>I</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poteză este susținută și de un studiu al OECD, bazată un sondaj privind încrederea din 2021, care arată că nivelurile de încredere în funcția publică sunt influențate cel mai mult de percepțiile privind fiabilitatea administrației publice, precum și de capacitatea de reacție și de corectitudinea serviciilor publice.</a:t>
            </a:r>
            <a:endParaRPr lang="en-US" sz="16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endParaRPr lang="en-US" sz="16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endParaRPr lang="en-US" sz="1600" dirty="0">
              <a:latin typeface="Trebuchet MS" panose="020B060302020202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38FF6844-3F5D-F124-6298-A656C098C88B}"/>
              </a:ext>
            </a:extLst>
          </p:cNvPr>
          <p:cNvPicPr>
            <a:picLocks noChangeAspect="1"/>
          </p:cNvPicPr>
          <p:nvPr/>
        </p:nvPicPr>
        <p:blipFill>
          <a:blip r:embed="rId14"/>
          <a:stretch>
            <a:fillRect/>
          </a:stretch>
        </p:blipFill>
        <p:spPr>
          <a:xfrm>
            <a:off x="5875505" y="1894468"/>
            <a:ext cx="6225703" cy="3750957"/>
          </a:xfrm>
          <a:prstGeom prst="rect">
            <a:avLst/>
          </a:prstGeom>
        </p:spPr>
      </p:pic>
    </p:spTree>
    <p:extLst>
      <p:ext uri="{BB962C8B-B14F-4D97-AF65-F5344CB8AC3E}">
        <p14:creationId xmlns:p14="http://schemas.microsoft.com/office/powerpoint/2010/main" val="20210579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91788" y="1444348"/>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Metodologie</a:t>
            </a:r>
            <a:endParaRPr lang="en-GB" sz="28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13</a:t>
            </a:fld>
            <a:endParaRPr lang="en-US" dirty="0"/>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
        <p:nvSpPr>
          <p:cNvPr id="7" name="TextBox 6">
            <a:extLst>
              <a:ext uri="{FF2B5EF4-FFF2-40B4-BE49-F238E27FC236}">
                <a16:creationId xmlns:a16="http://schemas.microsoft.com/office/drawing/2014/main" id="{86E66BD9-2CB3-A4C0-143D-DB8800208064}"/>
              </a:ext>
            </a:extLst>
          </p:cNvPr>
          <p:cNvSpPr txBox="1"/>
          <p:nvPr/>
        </p:nvSpPr>
        <p:spPr>
          <a:xfrm>
            <a:off x="617664" y="1911774"/>
            <a:ext cx="10483986" cy="4428969"/>
          </a:xfrm>
          <a:prstGeom prst="rect">
            <a:avLst/>
          </a:prstGeom>
          <a:noFill/>
        </p:spPr>
        <p:txBody>
          <a:bodyPr wrap="square">
            <a:spAutoFit/>
          </a:bodyPr>
          <a:lstStyle/>
          <a:p>
            <a:pPr algn="just">
              <a:lnSpc>
                <a:spcPct val="115000"/>
              </a:lnSpc>
              <a:spcAft>
                <a:spcPts val="800"/>
              </a:spcAft>
            </a:pPr>
            <a:r>
              <a:rPr lang="ro-RO" sz="1800" dirty="0">
                <a:solidFill>
                  <a:srgbClr val="222222"/>
                </a:solidFill>
                <a:effectLst/>
                <a:highlight>
                  <a:srgbClr val="FFFFFF"/>
                </a:highlight>
                <a:latin typeface="Trebuchet MS" panose="020B0603020202020204" pitchFamily="34" charset="0"/>
                <a:ea typeface="Times New Roman" panose="02020603050405020304" pitchFamily="18" charset="0"/>
                <a:cs typeface="Times New Roman" panose="02020603050405020304" pitchFamily="18" charset="0"/>
              </a:rPr>
              <a:t>G. Sartori (1994: 14-24) </a:t>
            </a:r>
            <a:r>
              <a:rPr lang="ro-RO" sz="1800" i="1" dirty="0">
                <a:solidFill>
                  <a:srgbClr val="000000"/>
                </a:solidFill>
                <a:effectLst/>
                <a:highlight>
                  <a:srgbClr val="FFFFFF"/>
                </a:highlight>
                <a:latin typeface="Trebuchet MS" panose="020B0603020202020204" pitchFamily="34" charset="0"/>
                <a:ea typeface="Times New Roman" panose="02020603050405020304" pitchFamily="18" charset="0"/>
                <a:cs typeface="TimesNewRomanPSMT"/>
              </a:rPr>
              <a:t>doar atunci când trăsăturile a două sau mai multe entități sunt, în același timp, parțial asemănătoare și parțial diferite, entitățile sunt comparabile</a:t>
            </a:r>
            <a:r>
              <a:rPr lang="ro-RO" sz="1800" dirty="0">
                <a:solidFill>
                  <a:srgbClr val="000000"/>
                </a:solidFill>
                <a:effectLst/>
                <a:highlight>
                  <a:srgbClr val="FFFFFF"/>
                </a:highlight>
                <a:latin typeface="Trebuchet MS" panose="020B0603020202020204" pitchFamily="34" charset="0"/>
                <a:ea typeface="Times New Roman" panose="02020603050405020304" pitchFamily="18" charset="0"/>
                <a:cs typeface="TimesNewRomanPSMT"/>
              </a:rPr>
              <a:t>.</a:t>
            </a:r>
          </a:p>
          <a:p>
            <a:pPr algn="just">
              <a:lnSpc>
                <a:spcPct val="107000"/>
              </a:lnSpc>
              <a:spcAft>
                <a:spcPts val="800"/>
              </a:spcAft>
            </a:pPr>
            <a:r>
              <a:rPr lang="ro-RO" sz="1800" dirty="0">
                <a:effectLst/>
                <a:latin typeface="Trebuchet MS" panose="020B0603020202020204" pitchFamily="34" charset="0"/>
                <a:ea typeface="Calibri" panose="020F0502020204030204" pitchFamily="34" charset="0"/>
                <a:cs typeface="Times New Roman" panose="02020603050405020304" pitchFamily="18" charset="0"/>
              </a:rPr>
              <a:t>Respectând regulile analizei comparative, evidențiem următoarele: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07000"/>
              </a:lnSpc>
              <a:spcAft>
                <a:spcPts val="800"/>
              </a:spcAft>
              <a:buFont typeface="+mj-lt"/>
              <a:buAutoNum type="arabicPeriod"/>
            </a:pPr>
            <a:r>
              <a:rPr lang="ro-RO" i="1" dirty="0">
                <a:effectLst/>
                <a:latin typeface="Trebuchet MS" panose="020B0603020202020204" pitchFamily="34" charset="0"/>
                <a:ea typeface="Calibri" panose="020F0502020204030204" pitchFamily="34" charset="0"/>
                <a:cs typeface="Times New Roman" panose="02020603050405020304" pitchFamily="18" charset="0"/>
              </a:rPr>
              <a:t>Comparatum </a:t>
            </a:r>
            <a:r>
              <a:rPr lang="ro-RO" dirty="0">
                <a:effectLst/>
                <a:latin typeface="Trebuchet MS" panose="020B0603020202020204" pitchFamily="34" charset="0"/>
                <a:ea typeface="Calibri" panose="020F0502020204030204" pitchFamily="34" charset="0"/>
                <a:cs typeface="Times New Roman" panose="02020603050405020304" pitchFamily="18" charset="0"/>
              </a:rPr>
              <a:t>– este Romania;</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07000"/>
              </a:lnSpc>
              <a:spcAft>
                <a:spcPts val="800"/>
              </a:spcAft>
              <a:buFont typeface="+mj-lt"/>
              <a:buAutoNum type="arabicPeriod"/>
            </a:pPr>
            <a:r>
              <a:rPr lang="ro-RO" i="1" dirty="0">
                <a:effectLst/>
                <a:latin typeface="Trebuchet MS" panose="020B0603020202020204" pitchFamily="34" charset="0"/>
                <a:ea typeface="Calibri" panose="020F0502020204030204" pitchFamily="34" charset="0"/>
                <a:cs typeface="Times New Roman" panose="02020603050405020304" pitchFamily="18" charset="0"/>
              </a:rPr>
              <a:t>Comparandum </a:t>
            </a:r>
            <a:r>
              <a:rPr lang="ro-RO" dirty="0">
                <a:effectLst/>
                <a:latin typeface="Trebuchet MS" panose="020B0603020202020204" pitchFamily="34" charset="0"/>
                <a:ea typeface="Calibri" panose="020F0502020204030204" pitchFamily="34" charset="0"/>
                <a:cs typeface="Times New Roman" panose="02020603050405020304" pitchFamily="18" charset="0"/>
              </a:rPr>
              <a:t>– este multiplu și va fi compus din statele propuse spre analiză;</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800100" lvl="1" indent="-342900" algn="just">
              <a:lnSpc>
                <a:spcPct val="107000"/>
              </a:lnSpc>
              <a:spcAft>
                <a:spcPts val="800"/>
              </a:spcAft>
              <a:buFont typeface="+mj-lt"/>
              <a:buAutoNum type="arabicPeriod"/>
            </a:pPr>
            <a:r>
              <a:rPr lang="ro-RO" i="1" dirty="0">
                <a:effectLst/>
                <a:latin typeface="Trebuchet MS" panose="020B0603020202020204" pitchFamily="34" charset="0"/>
                <a:ea typeface="Calibri" panose="020F0502020204030204" pitchFamily="34" charset="0"/>
                <a:cs typeface="Times New Roman" panose="02020603050405020304" pitchFamily="18" charset="0"/>
              </a:rPr>
              <a:t>Tertium comparationis</a:t>
            </a:r>
            <a:r>
              <a:rPr lang="ro-RO" dirty="0">
                <a:effectLst/>
                <a:latin typeface="Trebuchet MS" panose="020B0603020202020204" pitchFamily="34" charset="0"/>
                <a:ea typeface="Calibri" panose="020F0502020204030204" pitchFamily="34" charset="0"/>
                <a:cs typeface="Times New Roman" panose="02020603050405020304" pitchFamily="18" charset="0"/>
              </a:rPr>
              <a:t> – este format din cele două dimensiuni ale analizei, respectiv analiza asupra imaginii funcționarilor publici și identificarea unor modele de bune practici (reforme) privind creșterea prestigiului funcției publice.</a:t>
            </a:r>
          </a:p>
          <a:p>
            <a:pPr algn="just">
              <a:lnSpc>
                <a:spcPct val="107000"/>
              </a:lnSpc>
              <a:spcAft>
                <a:spcPts val="800"/>
              </a:spcAft>
            </a:pPr>
            <a:r>
              <a:rPr lang="ro-RO" dirty="0">
                <a:latin typeface="Trebuchet MS" panose="020B0603020202020204" pitchFamily="34" charset="0"/>
                <a:ea typeface="Times New Roman" panose="02020603050405020304" pitchFamily="18" charset="0"/>
                <a:cs typeface="Times New Roman" panose="02020603050405020304" pitchFamily="18" charset="0"/>
              </a:rPr>
              <a:t>Î</a:t>
            </a: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n cadrul studiului a fost realizat un chestionar privind imaginea funcționarilor publici în fiecare stat membru al Uniunii Europene.</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endParaRPr lang="en-US" sz="1800" dirty="0">
              <a:effectLst/>
              <a:highlight>
                <a:srgbClr val="FFFFFF"/>
              </a:highligh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endParaRPr lang="en-US" dirty="0">
              <a:latin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0200056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624960" y="1302717"/>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Metodologie</a:t>
            </a:r>
            <a:endParaRPr lang="en-GB" sz="28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14</a:t>
            </a:fld>
            <a:endParaRPr lang="en-US" dirty="0"/>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
        <p:nvSpPr>
          <p:cNvPr id="16" name="TextBox 15">
            <a:extLst>
              <a:ext uri="{FF2B5EF4-FFF2-40B4-BE49-F238E27FC236}">
                <a16:creationId xmlns:a16="http://schemas.microsoft.com/office/drawing/2014/main" id="{497CB6A2-FC57-7387-798A-FDC465567D7A}"/>
              </a:ext>
            </a:extLst>
          </p:cNvPr>
          <p:cNvSpPr txBox="1"/>
          <p:nvPr/>
        </p:nvSpPr>
        <p:spPr>
          <a:xfrm>
            <a:off x="624960" y="1756066"/>
            <a:ext cx="9812819" cy="1200329"/>
          </a:xfrm>
          <a:prstGeom prst="rect">
            <a:avLst/>
          </a:prstGeom>
          <a:noFill/>
        </p:spPr>
        <p:txBody>
          <a:bodyPr wrap="square">
            <a:spAutoFit/>
          </a:bodyPr>
          <a:lstStyle/>
          <a:p>
            <a:r>
              <a:rPr lang="ro-RO" dirty="0">
                <a:latin typeface="Trebuchet MS" panose="020B0603020202020204" pitchFamily="34" charset="0"/>
              </a:rPr>
              <a:t>Pentru a aborda în mod adecvat chestiunile contextului și diversității și pentru a merge dincolo de descrieri ale unor țări individuale sau cazuri, în acest studiu, statele membre ale UE au fost în continuare grupate în funcție de tradiția lor administrativă publică, utilizând un model propus de C. </a:t>
            </a:r>
            <a:r>
              <a:rPr lang="ro-RO" dirty="0" err="1">
                <a:latin typeface="Trebuchet MS" panose="020B0603020202020204" pitchFamily="34" charset="0"/>
              </a:rPr>
              <a:t>Demmke</a:t>
            </a:r>
            <a:r>
              <a:rPr lang="ro-RO" dirty="0">
                <a:latin typeface="Trebuchet MS" panose="020B0603020202020204" pitchFamily="34" charset="0"/>
              </a:rPr>
              <a:t> (2013)</a:t>
            </a:r>
          </a:p>
        </p:txBody>
      </p:sp>
      <p:graphicFrame>
        <p:nvGraphicFramePr>
          <p:cNvPr id="3" name="Table 2">
            <a:extLst>
              <a:ext uri="{FF2B5EF4-FFF2-40B4-BE49-F238E27FC236}">
                <a16:creationId xmlns:a16="http://schemas.microsoft.com/office/drawing/2014/main" id="{736AED58-5EA3-3C8F-006D-A486B138A2B9}"/>
              </a:ext>
            </a:extLst>
          </p:cNvPr>
          <p:cNvGraphicFramePr>
            <a:graphicFrameLocks noGrp="1"/>
          </p:cNvGraphicFramePr>
          <p:nvPr>
            <p:extLst>
              <p:ext uri="{D42A27DB-BD31-4B8C-83A1-F6EECF244321}">
                <p14:modId xmlns:p14="http://schemas.microsoft.com/office/powerpoint/2010/main" val="2734963002"/>
              </p:ext>
            </p:extLst>
          </p:nvPr>
        </p:nvGraphicFramePr>
        <p:xfrm>
          <a:off x="628817" y="3068478"/>
          <a:ext cx="9808962" cy="2001520"/>
        </p:xfrm>
        <a:graphic>
          <a:graphicData uri="http://schemas.openxmlformats.org/drawingml/2006/table">
            <a:tbl>
              <a:tblPr firstRow="1" bandRow="1">
                <a:tableStyleId>{5C22544A-7EE6-4342-B048-85BDC9FD1C3A}</a:tableStyleId>
              </a:tblPr>
              <a:tblGrid>
                <a:gridCol w="4904481">
                  <a:extLst>
                    <a:ext uri="{9D8B030D-6E8A-4147-A177-3AD203B41FA5}">
                      <a16:colId xmlns:a16="http://schemas.microsoft.com/office/drawing/2014/main" val="3911071563"/>
                    </a:ext>
                  </a:extLst>
                </a:gridCol>
                <a:gridCol w="4904481">
                  <a:extLst>
                    <a:ext uri="{9D8B030D-6E8A-4147-A177-3AD203B41FA5}">
                      <a16:colId xmlns:a16="http://schemas.microsoft.com/office/drawing/2014/main" val="1482402377"/>
                    </a:ext>
                  </a:extLst>
                </a:gridCol>
              </a:tblGrid>
              <a:tr h="370840">
                <a:tc>
                  <a:txBody>
                    <a:bodyPr/>
                    <a:lstStyle/>
                    <a:p>
                      <a:r>
                        <a:rPr lang="ro-RO" sz="1400" noProof="0" dirty="0">
                          <a:latin typeface="Trebuchet MS" panose="020B0603020202020204" pitchFamily="34" charset="0"/>
                        </a:rPr>
                        <a:t>Tradiția sistemului administrației publice</a:t>
                      </a:r>
                    </a:p>
                  </a:txBody>
                  <a:tcPr/>
                </a:tc>
                <a:tc>
                  <a:txBody>
                    <a:bodyPr/>
                    <a:lstStyle/>
                    <a:p>
                      <a:r>
                        <a:rPr lang="ro-RO" sz="1400" dirty="0">
                          <a:latin typeface="Trebuchet MS" panose="020B0603020202020204" pitchFamily="34" charset="0"/>
                        </a:rPr>
                        <a:t>Stat membru UE</a:t>
                      </a:r>
                    </a:p>
                  </a:txBody>
                  <a:tcPr/>
                </a:tc>
                <a:extLst>
                  <a:ext uri="{0D108BD9-81ED-4DB2-BD59-A6C34878D82A}">
                    <a16:rowId xmlns:a16="http://schemas.microsoft.com/office/drawing/2014/main" val="3334206822"/>
                  </a:ext>
                </a:extLst>
              </a:tr>
              <a:tr h="370840">
                <a:tc>
                  <a:txBody>
                    <a:bodyPr/>
                    <a:lstStyle/>
                    <a:p>
                      <a:r>
                        <a:rPr lang="ro-RO" sz="1400" dirty="0">
                          <a:latin typeface="Trebuchet MS" panose="020B0603020202020204" pitchFamily="34" charset="0"/>
                        </a:rPr>
                        <a:t>Sistemul continental</a:t>
                      </a:r>
                    </a:p>
                  </a:txBody>
                  <a:tcPr/>
                </a:tc>
                <a:tc>
                  <a:txBody>
                    <a:bodyPr/>
                    <a:lstStyle/>
                    <a:p>
                      <a:r>
                        <a:rPr lang="ro-RO" sz="1400" dirty="0">
                          <a:latin typeface="Trebuchet MS" panose="020B0603020202020204" pitchFamily="34" charset="0"/>
                        </a:rPr>
                        <a:t>Franța</a:t>
                      </a:r>
                    </a:p>
                  </a:txBody>
                  <a:tcPr/>
                </a:tc>
                <a:extLst>
                  <a:ext uri="{0D108BD9-81ED-4DB2-BD59-A6C34878D82A}">
                    <a16:rowId xmlns:a16="http://schemas.microsoft.com/office/drawing/2014/main" val="1732583250"/>
                  </a:ext>
                </a:extLst>
              </a:tr>
              <a:tr h="370840">
                <a:tc>
                  <a:txBody>
                    <a:bodyPr/>
                    <a:lstStyle/>
                    <a:p>
                      <a:r>
                        <a:rPr lang="ro-RO" sz="1400" dirty="0">
                          <a:latin typeface="Trebuchet MS" panose="020B0603020202020204" pitchFamily="34" charset="0"/>
                        </a:rPr>
                        <a:t>Sistemul mediteraneean/ sud european</a:t>
                      </a:r>
                    </a:p>
                  </a:txBody>
                  <a:tcPr/>
                </a:tc>
                <a:tc>
                  <a:txBody>
                    <a:bodyPr/>
                    <a:lstStyle/>
                    <a:p>
                      <a:r>
                        <a:rPr lang="ro-RO" sz="1400" dirty="0">
                          <a:latin typeface="Trebuchet MS" panose="020B0603020202020204" pitchFamily="34" charset="0"/>
                        </a:rPr>
                        <a:t>Grecia, Spania</a:t>
                      </a:r>
                    </a:p>
                  </a:txBody>
                  <a:tcPr/>
                </a:tc>
                <a:extLst>
                  <a:ext uri="{0D108BD9-81ED-4DB2-BD59-A6C34878D82A}">
                    <a16:rowId xmlns:a16="http://schemas.microsoft.com/office/drawing/2014/main" val="208741986"/>
                  </a:ext>
                </a:extLst>
              </a:tr>
              <a:tr h="370840">
                <a:tc>
                  <a:txBody>
                    <a:bodyPr/>
                    <a:lstStyle/>
                    <a:p>
                      <a:r>
                        <a:rPr lang="ro-RO" sz="1400" dirty="0">
                          <a:latin typeface="Trebuchet MS" panose="020B0603020202020204" pitchFamily="34" charset="0"/>
                        </a:rPr>
                        <a:t>Sistemul statelor din Europa de Est</a:t>
                      </a:r>
                    </a:p>
                  </a:txBody>
                  <a:tcPr/>
                </a:tc>
                <a:tc>
                  <a:txBody>
                    <a:bodyPr/>
                    <a:lstStyle/>
                    <a:p>
                      <a:r>
                        <a:rPr lang="ro-RO" sz="1400" dirty="0">
                          <a:latin typeface="Trebuchet MS" panose="020B0603020202020204" pitchFamily="34" charset="0"/>
                        </a:rPr>
                        <a:t>Cehia</a:t>
                      </a:r>
                    </a:p>
                  </a:txBody>
                  <a:tcPr/>
                </a:tc>
                <a:extLst>
                  <a:ext uri="{0D108BD9-81ED-4DB2-BD59-A6C34878D82A}">
                    <a16:rowId xmlns:a16="http://schemas.microsoft.com/office/drawing/2014/main" val="236561957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sz="1400" dirty="0">
                          <a:latin typeface="Trebuchet MS" panose="020B0603020202020204" pitchFamily="34" charset="0"/>
                        </a:rPr>
                        <a:t>Sistemul statelor din Europa de Sud-Est</a:t>
                      </a:r>
                    </a:p>
                    <a:p>
                      <a:pPr marL="0" marR="0" lvl="0" indent="0" algn="l" defTabSz="914400" rtl="0" eaLnBrk="1" fontAlgn="auto" latinLnBrk="0" hangingPunct="1">
                        <a:lnSpc>
                          <a:spcPct val="100000"/>
                        </a:lnSpc>
                        <a:spcBef>
                          <a:spcPts val="0"/>
                        </a:spcBef>
                        <a:spcAft>
                          <a:spcPts val="0"/>
                        </a:spcAft>
                        <a:buClrTx/>
                        <a:buSzTx/>
                        <a:buFontTx/>
                        <a:buNone/>
                        <a:tabLst/>
                        <a:defRPr/>
                      </a:pPr>
                      <a:r>
                        <a:rPr lang="ro-RO" sz="1400" dirty="0">
                          <a:latin typeface="Trebuchet MS" panose="020B0603020202020204" pitchFamily="34" charset="0"/>
                        </a:rPr>
                        <a:t>(state noi ale UE)</a:t>
                      </a:r>
                    </a:p>
                  </a:txBody>
                  <a:tcPr/>
                </a:tc>
                <a:tc>
                  <a:txBody>
                    <a:bodyPr/>
                    <a:lstStyle/>
                    <a:p>
                      <a:r>
                        <a:rPr lang="ro-RO" sz="1400" dirty="0">
                          <a:latin typeface="Trebuchet MS" panose="020B0603020202020204" pitchFamily="34" charset="0"/>
                        </a:rPr>
                        <a:t>România, Bulgaria</a:t>
                      </a:r>
                    </a:p>
                  </a:txBody>
                  <a:tcPr/>
                </a:tc>
                <a:extLst>
                  <a:ext uri="{0D108BD9-81ED-4DB2-BD59-A6C34878D82A}">
                    <a16:rowId xmlns:a16="http://schemas.microsoft.com/office/drawing/2014/main" val="2467841687"/>
                  </a:ext>
                </a:extLst>
              </a:tr>
            </a:tbl>
          </a:graphicData>
        </a:graphic>
      </p:graphicFrame>
    </p:spTree>
    <p:extLst>
      <p:ext uri="{BB962C8B-B14F-4D97-AF65-F5344CB8AC3E}">
        <p14:creationId xmlns:p14="http://schemas.microsoft.com/office/powerpoint/2010/main" val="15039418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1754209" cy="1200329"/>
          </a:xfrm>
          <a:prstGeom prst="rect">
            <a:avLst/>
          </a:prstGeom>
          <a:noFill/>
        </p:spPr>
        <p:txBody>
          <a:bodyPr wrap="square" rtlCol="0">
            <a:spAutoFit/>
          </a:bodyPr>
          <a:lstStyle/>
          <a:p>
            <a:pPr algn="just"/>
            <a:r>
              <a:rPr lang="ro-RO" b="1" dirty="0">
                <a:latin typeface="Trebuchet MS" panose="020B0603020202020204" pitchFamily="34" charset="0"/>
              </a:rPr>
              <a:t>Sinteza rezultatelor analizei comparative</a:t>
            </a:r>
            <a:endParaRPr lang="en-GB"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15</a:t>
            </a:fld>
            <a:endParaRPr lang="en-US"/>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3">
            <a:extLst>
              <a:ext uri="{96DAC541-7B7A-43D3-8B79-37D633B846F1}">
                <asvg:svgBlip xmlns:asvg="http://schemas.microsoft.com/office/drawing/2016/SVG/main" xmlns="" r:embed="rId14"/>
              </a:ext>
            </a:extLst>
          </a:blip>
          <a:stretch>
            <a:fillRect/>
          </a:stretch>
        </p:blipFill>
        <p:spPr>
          <a:xfrm>
            <a:off x="490629" y="299528"/>
            <a:ext cx="11230829" cy="1144820"/>
          </a:xfrm>
          <a:prstGeom prst="rect">
            <a:avLst/>
          </a:prstGeom>
        </p:spPr>
      </p:pic>
      <p:graphicFrame>
        <p:nvGraphicFramePr>
          <p:cNvPr id="12" name="Table 11">
            <a:extLst>
              <a:ext uri="{FF2B5EF4-FFF2-40B4-BE49-F238E27FC236}">
                <a16:creationId xmlns:a16="http://schemas.microsoft.com/office/drawing/2014/main" id="{81EEDF77-8C06-D461-653C-2443041B9AAE}"/>
              </a:ext>
            </a:extLst>
          </p:cNvPr>
          <p:cNvGraphicFramePr>
            <a:graphicFrameLocks noGrp="1"/>
          </p:cNvGraphicFramePr>
          <p:nvPr>
            <p:extLst>
              <p:ext uri="{D42A27DB-BD31-4B8C-83A1-F6EECF244321}">
                <p14:modId xmlns:p14="http://schemas.microsoft.com/office/powerpoint/2010/main" val="693183574"/>
              </p:ext>
            </p:extLst>
          </p:nvPr>
        </p:nvGraphicFramePr>
        <p:xfrm>
          <a:off x="2007732" y="1487390"/>
          <a:ext cx="9646856" cy="4114992"/>
        </p:xfrm>
        <a:graphic>
          <a:graphicData uri="http://schemas.openxmlformats.org/drawingml/2006/table">
            <a:tbl>
              <a:tblPr firstRow="1" bandRow="1">
                <a:tableStyleId>{5C22544A-7EE6-4342-B048-85BDC9FD1C3A}</a:tableStyleId>
              </a:tblPr>
              <a:tblGrid>
                <a:gridCol w="680133">
                  <a:extLst>
                    <a:ext uri="{9D8B030D-6E8A-4147-A177-3AD203B41FA5}">
                      <a16:colId xmlns:a16="http://schemas.microsoft.com/office/drawing/2014/main" val="3968071713"/>
                    </a:ext>
                  </a:extLst>
                </a:gridCol>
                <a:gridCol w="676227">
                  <a:extLst>
                    <a:ext uri="{9D8B030D-6E8A-4147-A177-3AD203B41FA5}">
                      <a16:colId xmlns:a16="http://schemas.microsoft.com/office/drawing/2014/main" val="183484462"/>
                    </a:ext>
                  </a:extLst>
                </a:gridCol>
                <a:gridCol w="2072624">
                  <a:extLst>
                    <a:ext uri="{9D8B030D-6E8A-4147-A177-3AD203B41FA5}">
                      <a16:colId xmlns:a16="http://schemas.microsoft.com/office/drawing/2014/main" val="3315651132"/>
                    </a:ext>
                  </a:extLst>
                </a:gridCol>
                <a:gridCol w="2072624">
                  <a:extLst>
                    <a:ext uri="{9D8B030D-6E8A-4147-A177-3AD203B41FA5}">
                      <a16:colId xmlns:a16="http://schemas.microsoft.com/office/drawing/2014/main" val="2601769234"/>
                    </a:ext>
                  </a:extLst>
                </a:gridCol>
                <a:gridCol w="2072624">
                  <a:extLst>
                    <a:ext uri="{9D8B030D-6E8A-4147-A177-3AD203B41FA5}">
                      <a16:colId xmlns:a16="http://schemas.microsoft.com/office/drawing/2014/main" val="3027267810"/>
                    </a:ext>
                  </a:extLst>
                </a:gridCol>
                <a:gridCol w="2072624">
                  <a:extLst>
                    <a:ext uri="{9D8B030D-6E8A-4147-A177-3AD203B41FA5}">
                      <a16:colId xmlns:a16="http://schemas.microsoft.com/office/drawing/2014/main" val="725859598"/>
                    </a:ext>
                  </a:extLst>
                </a:gridCol>
              </a:tblGrid>
              <a:tr h="528906">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o-RO" sz="900" b="1" kern="100">
                          <a:solidFill>
                            <a:srgbClr val="FFFFFF"/>
                          </a:solidFill>
                          <a:effectLst/>
                          <a:latin typeface="Trebuchet MS" panose="020B0603020202020204" pitchFamily="34" charset="0"/>
                        </a:rPr>
                        <a:t>Statul membru UE</a:t>
                      </a:r>
                      <a:endParaRPr lang="ro-RO" sz="900" b="1" kern="100">
                        <a:effectLst/>
                        <a:latin typeface="Trebuchet MS" panose="020B0603020202020204" pitchFamily="34" charset="0"/>
                      </a:endParaRPr>
                    </a:p>
                    <a:p>
                      <a:pPr>
                        <a:lnSpc>
                          <a:spcPct val="100000"/>
                        </a:lnSpc>
                        <a:spcAft>
                          <a:spcPts val="0"/>
                        </a:spcAft>
                      </a:pPr>
                      <a:endParaRPr lang="ro-RO" sz="900" b="1" dirty="0">
                        <a:latin typeface="Trebuchet MS" panose="020B0603020202020204" pitchFamily="34" charset="0"/>
                      </a:endParaRPr>
                    </a:p>
                  </a:txBody>
                  <a:tcPr/>
                </a:tc>
                <a:tc hMerge="1">
                  <a:txBody>
                    <a:bodyPr/>
                    <a:lstStyle/>
                    <a:p>
                      <a:pPr>
                        <a:lnSpc>
                          <a:spcPct val="100000"/>
                        </a:lnSpc>
                        <a:spcAft>
                          <a:spcPts val="0"/>
                        </a:spcAft>
                      </a:pPr>
                      <a:endParaRPr lang="ro-RO" sz="900" dirty="0"/>
                    </a:p>
                  </a:txBody>
                  <a:tcPr/>
                </a:tc>
                <a:tc>
                  <a: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ro-RO" sz="900" b="1" kern="100" dirty="0">
                          <a:solidFill>
                            <a:srgbClr val="FFFFFF"/>
                          </a:solidFill>
                          <a:effectLst/>
                          <a:latin typeface="Trebuchet MS" panose="020B0603020202020204" pitchFamily="34" charset="0"/>
                        </a:rPr>
                        <a:t>Principalele valori importante pentru funcționarii publici</a:t>
                      </a:r>
                      <a:endParaRPr lang="ro-RO" sz="900" b="1" kern="100" dirty="0">
                        <a:effectLst/>
                        <a:latin typeface="Trebuchet MS" panose="020B0603020202020204" pitchFamily="34" charset="0"/>
                      </a:endParaRPr>
                    </a:p>
                    <a:p>
                      <a:pPr>
                        <a:lnSpc>
                          <a:spcPct val="107000"/>
                        </a:lnSpc>
                        <a:spcAft>
                          <a:spcPts val="800"/>
                        </a:spcAft>
                      </a:pPr>
                      <a:endParaRPr lang="ro-RO" sz="900" b="1" kern="100" dirty="0">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o-RO" sz="900" b="1" kern="100" dirty="0">
                          <a:solidFill>
                            <a:srgbClr val="FFFFFF"/>
                          </a:solidFill>
                          <a:effectLst/>
                          <a:latin typeface="Trebuchet MS" panose="020B0603020202020204" pitchFamily="34" charset="0"/>
                        </a:rPr>
                        <a:t>Percepția gradului de corupție a funcționarilor publici</a:t>
                      </a:r>
                      <a:endParaRPr lang="ro-RO" sz="900" b="1" kern="100" dirty="0">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o-RO" sz="900" b="1" kern="100" dirty="0">
                          <a:solidFill>
                            <a:srgbClr val="FFFFFF"/>
                          </a:solidFill>
                          <a:effectLst/>
                          <a:latin typeface="Trebuchet MS" panose="020B0603020202020204" pitchFamily="34" charset="0"/>
                        </a:rPr>
                        <a:t>Percepția nivelului de politizare a funcției publice</a:t>
                      </a:r>
                      <a:endParaRPr lang="ro-RO" sz="900" b="1" kern="100" dirty="0">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ro-RO" sz="900" b="1" kern="100" dirty="0">
                          <a:solidFill>
                            <a:srgbClr val="FFFFFF"/>
                          </a:solidFill>
                          <a:effectLst/>
                          <a:latin typeface="Trebuchet MS" panose="020B0603020202020204" pitchFamily="34" charset="0"/>
                        </a:rPr>
                        <a:t>Elemente de percepție pozitivă a activităților curente ale administrației și funcției publice</a:t>
                      </a:r>
                      <a:endParaRPr lang="ro-RO" sz="900" b="1" kern="100" dirty="0">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58446239"/>
                  </a:ext>
                </a:extLst>
              </a:tr>
              <a:tr h="835042">
                <a:tc>
                  <a:txBody>
                    <a:bodyPr/>
                    <a:lstStyle/>
                    <a:p>
                      <a:pPr marL="71755" marR="71755" algn="ctr">
                        <a:lnSpc>
                          <a:spcPct val="100000"/>
                        </a:lnSpc>
                        <a:spcAft>
                          <a:spcPts val="0"/>
                        </a:spcAft>
                      </a:pPr>
                      <a:r>
                        <a:rPr lang="ro-RO" sz="900" b="1" kern="100" dirty="0" err="1">
                          <a:solidFill>
                            <a:schemeClr val="bg1"/>
                          </a:solidFill>
                          <a:effectLst/>
                          <a:latin typeface="Trebuchet MS" panose="020B0603020202020204" pitchFamily="34" charset="0"/>
                        </a:rPr>
                        <a:t>Comparatum</a:t>
                      </a:r>
                      <a:endParaRPr lang="ro-RO" sz="900" b="1" kern="100" dirty="0">
                        <a:solidFill>
                          <a:schemeClr val="bg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vert="vert270">
                    <a:solidFill>
                      <a:schemeClr val="accent1"/>
                    </a:solidFill>
                  </a:tcPr>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România</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Birocrație</a:t>
                      </a:r>
                    </a:p>
                    <a:p>
                      <a:pPr>
                        <a:lnSpc>
                          <a:spcPct val="100000"/>
                        </a:lnSpc>
                        <a:spcAft>
                          <a:spcPts val="0"/>
                        </a:spcAft>
                      </a:pPr>
                      <a:r>
                        <a:rPr lang="ro-RO" sz="900" b="0" kern="100" dirty="0">
                          <a:solidFill>
                            <a:schemeClr val="tx1"/>
                          </a:solidFill>
                          <a:effectLst/>
                          <a:latin typeface="Trebuchet MS" panose="020B0603020202020204" pitchFamily="34" charset="0"/>
                        </a:rPr>
                        <a:t>Stabilitate</a:t>
                      </a:r>
                    </a:p>
                    <a:p>
                      <a:pPr>
                        <a:lnSpc>
                          <a:spcPct val="100000"/>
                        </a:lnSpc>
                        <a:spcAft>
                          <a:spcPts val="0"/>
                        </a:spcAft>
                      </a:pPr>
                      <a:r>
                        <a:rPr lang="ro-RO" sz="900" b="0" kern="100" dirty="0">
                          <a:solidFill>
                            <a:schemeClr val="tx1"/>
                          </a:solidFill>
                          <a:effectLst/>
                          <a:latin typeface="Trebuchet MS" panose="020B0603020202020204" pitchFamily="34" charset="0"/>
                        </a:rPr>
                        <a:t>Tradiție</a:t>
                      </a:r>
                    </a:p>
                    <a:p>
                      <a:pPr>
                        <a:lnSpc>
                          <a:spcPct val="100000"/>
                        </a:lnSpc>
                        <a:spcAft>
                          <a:spcPts val="0"/>
                        </a:spcAft>
                      </a:pPr>
                      <a:r>
                        <a:rPr lang="ro-RO" sz="900" b="0" kern="100" dirty="0">
                          <a:solidFill>
                            <a:schemeClr val="tx1"/>
                          </a:solidFill>
                          <a:effectLst/>
                          <a:latin typeface="Trebuchet MS" panose="020B0603020202020204" pitchFamily="34" charset="0"/>
                        </a:rPr>
                        <a:t>Calitate</a:t>
                      </a:r>
                    </a:p>
                    <a:p>
                      <a:pPr>
                        <a:lnSpc>
                          <a:spcPct val="100000"/>
                        </a:lnSpc>
                        <a:spcAft>
                          <a:spcPts val="0"/>
                        </a:spcAft>
                      </a:pPr>
                      <a:r>
                        <a:rPr lang="ro-RO" sz="900" b="0" kern="100" dirty="0">
                          <a:solidFill>
                            <a:schemeClr val="tx1"/>
                          </a:solidFill>
                          <a:effectLst/>
                          <a:latin typeface="Trebuchet MS" panose="020B0603020202020204" pitchFamily="34" charset="0"/>
                        </a:rPr>
                        <a:t>Carieră</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Grad de corupție stagnant (nivel ridicat ca percepție) în ciuda reformelor întreprinse în acest sens. Paritate de percepție a riscului de corupție între demnitari și funcționarii publici de conducere.</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Funcția publică este văzută ca fiind una politizată</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Siguranța locului de muncă</a:t>
                      </a:r>
                    </a:p>
                    <a:p>
                      <a:pPr>
                        <a:lnSpc>
                          <a:spcPct val="100000"/>
                        </a:lnSpc>
                        <a:spcAft>
                          <a:spcPts val="0"/>
                        </a:spcAft>
                      </a:pPr>
                      <a:r>
                        <a:rPr lang="ro-RO" sz="900" b="0" kern="100" dirty="0">
                          <a:solidFill>
                            <a:schemeClr val="tx1"/>
                          </a:solidFill>
                          <a:effectLst/>
                          <a:latin typeface="Trebuchet MS" panose="020B0603020202020204" pitchFamily="34" charset="0"/>
                        </a:rPr>
                        <a:t>Posibilitatea de a lucra în proiecte europene</a:t>
                      </a:r>
                    </a:p>
                    <a:p>
                      <a:pPr>
                        <a:lnSpc>
                          <a:spcPct val="100000"/>
                        </a:lnSpc>
                        <a:spcAft>
                          <a:spcPts val="0"/>
                        </a:spcAft>
                      </a:pPr>
                      <a:r>
                        <a:rPr lang="ro-RO" sz="900" b="0" kern="100" dirty="0">
                          <a:solidFill>
                            <a:schemeClr val="tx1"/>
                          </a:solidFill>
                          <a:effectLst/>
                          <a:latin typeface="Trebuchet MS" panose="020B0603020202020204" pitchFamily="34" charset="0"/>
                        </a:rPr>
                        <a:t>Oportunitatea de a realiza ceva care contează</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94667703"/>
                  </a:ext>
                </a:extLst>
              </a:tr>
              <a:tr h="828278">
                <a:tc rowSpan="4">
                  <a:txBody>
                    <a:bodyPr/>
                    <a:lstStyle/>
                    <a:p>
                      <a:pPr marL="71755" marR="71755" algn="ctr">
                        <a:lnSpc>
                          <a:spcPct val="100000"/>
                        </a:lnSpc>
                        <a:spcAft>
                          <a:spcPts val="0"/>
                        </a:spcAft>
                      </a:pPr>
                      <a:r>
                        <a:rPr lang="ro-RO" sz="900" b="1" kern="100" dirty="0" err="1">
                          <a:solidFill>
                            <a:schemeClr val="bg1"/>
                          </a:solidFill>
                          <a:effectLst/>
                          <a:latin typeface="Trebuchet MS" panose="020B0603020202020204" pitchFamily="34" charset="0"/>
                        </a:rPr>
                        <a:t>Comparandum</a:t>
                      </a:r>
                      <a:endParaRPr lang="ro-RO" sz="900" b="1" kern="100" dirty="0">
                        <a:solidFill>
                          <a:schemeClr val="bg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vert="vert270">
                    <a:solidFill>
                      <a:schemeClr val="accent1"/>
                    </a:solidFill>
                  </a:tcPr>
                </a:tc>
                <a:tc>
                  <a:txBody>
                    <a:bodyPr/>
                    <a:lstStyle/>
                    <a:p>
                      <a:pPr>
                        <a:lnSpc>
                          <a:spcPct val="100000"/>
                        </a:lnSpc>
                        <a:spcAft>
                          <a:spcPts val="0"/>
                        </a:spcAft>
                      </a:pPr>
                      <a:r>
                        <a:rPr lang="ro-RO" sz="900" b="0" kern="100">
                          <a:solidFill>
                            <a:schemeClr val="tx1"/>
                          </a:solidFill>
                          <a:effectLst/>
                          <a:latin typeface="Trebuchet MS" panose="020B0603020202020204" pitchFamily="34" charset="0"/>
                        </a:rPr>
                        <a:t>Franța</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Birocrația</a:t>
                      </a:r>
                    </a:p>
                    <a:p>
                      <a:pPr>
                        <a:lnSpc>
                          <a:spcPct val="100000"/>
                        </a:lnSpc>
                        <a:spcAft>
                          <a:spcPts val="0"/>
                        </a:spcAft>
                      </a:pPr>
                      <a:r>
                        <a:rPr lang="ro-RO" sz="900" b="0" kern="100">
                          <a:solidFill>
                            <a:schemeClr val="tx1"/>
                          </a:solidFill>
                          <a:effectLst/>
                          <a:latin typeface="Trebuchet MS" panose="020B0603020202020204" pitchFamily="34" charset="0"/>
                        </a:rPr>
                        <a:t>Respectul </a:t>
                      </a:r>
                    </a:p>
                    <a:p>
                      <a:pPr>
                        <a:lnSpc>
                          <a:spcPct val="100000"/>
                        </a:lnSpc>
                        <a:spcAft>
                          <a:spcPts val="0"/>
                        </a:spcAft>
                      </a:pPr>
                      <a:r>
                        <a:rPr lang="ro-RO" sz="900" b="0" kern="100">
                          <a:solidFill>
                            <a:schemeClr val="tx1"/>
                          </a:solidFill>
                          <a:effectLst/>
                          <a:latin typeface="Trebuchet MS" panose="020B0603020202020204" pitchFamily="34" charset="0"/>
                        </a:rPr>
                        <a:t>Spiritul de echipă</a:t>
                      </a:r>
                    </a:p>
                    <a:p>
                      <a:pPr>
                        <a:lnSpc>
                          <a:spcPct val="100000"/>
                        </a:lnSpc>
                        <a:spcAft>
                          <a:spcPts val="0"/>
                        </a:spcAft>
                      </a:pPr>
                      <a:r>
                        <a:rPr lang="ro-RO" sz="900" b="0" kern="100">
                          <a:solidFill>
                            <a:schemeClr val="tx1"/>
                          </a:solidFill>
                          <a:effectLst/>
                          <a:latin typeface="Trebuchet MS" panose="020B0603020202020204" pitchFamily="34" charset="0"/>
                        </a:rPr>
                        <a:t>Satisfacția beneficiarilor</a:t>
                      </a:r>
                    </a:p>
                    <a:p>
                      <a:pPr>
                        <a:lnSpc>
                          <a:spcPct val="100000"/>
                        </a:lnSpc>
                        <a:spcAft>
                          <a:spcPts val="0"/>
                        </a:spcAft>
                      </a:pPr>
                      <a:r>
                        <a:rPr lang="ro-RO" sz="900" b="0" kern="100">
                          <a:solidFill>
                            <a:schemeClr val="tx1"/>
                          </a:solidFill>
                          <a:effectLst/>
                          <a:latin typeface="Trebuchet MS" panose="020B0603020202020204" pitchFamily="34" charset="0"/>
                        </a:rPr>
                        <a:t>Egalitate</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Nivelul de corupție este unul scăzut</a:t>
                      </a:r>
                    </a:p>
                    <a:p>
                      <a:pPr>
                        <a:lnSpc>
                          <a:spcPct val="100000"/>
                        </a:lnSpc>
                        <a:spcAft>
                          <a:spcPts val="0"/>
                        </a:spcAft>
                      </a:pPr>
                      <a:r>
                        <a:rPr lang="ro-RO" sz="900" b="0" kern="100" dirty="0">
                          <a:solidFill>
                            <a:schemeClr val="tx1"/>
                          </a:solidFill>
                          <a:effectLst/>
                          <a:latin typeface="Trebuchet MS" panose="020B0603020202020204" pitchFamily="34" charset="0"/>
                        </a:rPr>
                        <a:t> </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Politizare nesemnificativă, cel mult moderată</a:t>
                      </a:r>
                    </a:p>
                    <a:p>
                      <a:pPr>
                        <a:lnSpc>
                          <a:spcPct val="100000"/>
                        </a:lnSpc>
                        <a:spcAft>
                          <a:spcPts val="0"/>
                        </a:spcAft>
                      </a:pPr>
                      <a:r>
                        <a:rPr lang="ro-RO" sz="900" b="0" kern="100" dirty="0">
                          <a:solidFill>
                            <a:schemeClr val="tx1"/>
                          </a:solidFill>
                          <a:effectLst/>
                          <a:latin typeface="Trebuchet MS" panose="020B0603020202020204" pitchFamily="34" charset="0"/>
                        </a:rPr>
                        <a:t> </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Modalitatea de comunicare cu agenții economici și cetățenii</a:t>
                      </a:r>
                    </a:p>
                    <a:p>
                      <a:pPr>
                        <a:lnSpc>
                          <a:spcPct val="100000"/>
                        </a:lnSpc>
                        <a:spcAft>
                          <a:spcPts val="0"/>
                        </a:spcAft>
                      </a:pPr>
                      <a:r>
                        <a:rPr lang="ro-RO" sz="900" b="0" kern="100" dirty="0">
                          <a:solidFill>
                            <a:schemeClr val="tx1"/>
                          </a:solidFill>
                          <a:effectLst/>
                          <a:latin typeface="Trebuchet MS" panose="020B0603020202020204" pitchFamily="34" charset="0"/>
                        </a:rPr>
                        <a:t>Competența</a:t>
                      </a:r>
                    </a:p>
                    <a:p>
                      <a:pPr>
                        <a:lnSpc>
                          <a:spcPct val="100000"/>
                        </a:lnSpc>
                        <a:spcAft>
                          <a:spcPts val="0"/>
                        </a:spcAft>
                      </a:pPr>
                      <a:r>
                        <a:rPr lang="ro-RO" sz="900" b="0" kern="100" dirty="0">
                          <a:solidFill>
                            <a:schemeClr val="tx1"/>
                          </a:solidFill>
                          <a:effectLst/>
                          <a:latin typeface="Trebuchet MS" panose="020B0603020202020204" pitchFamily="34" charset="0"/>
                        </a:rPr>
                        <a:t>Eficiența în rezolvarea problemelor</a:t>
                      </a:r>
                    </a:p>
                    <a:p>
                      <a:pPr>
                        <a:lnSpc>
                          <a:spcPct val="100000"/>
                        </a:lnSpc>
                        <a:spcAft>
                          <a:spcPts val="0"/>
                        </a:spcAft>
                      </a:pPr>
                      <a:r>
                        <a:rPr lang="ro-RO" sz="900" b="0" kern="100" dirty="0">
                          <a:solidFill>
                            <a:schemeClr val="tx1"/>
                          </a:solidFill>
                          <a:effectLst/>
                          <a:latin typeface="Trebuchet MS" panose="020B0603020202020204" pitchFamily="34" charset="0"/>
                        </a:rPr>
                        <a:t>Profesionalism</a:t>
                      </a:r>
                    </a:p>
                    <a:p>
                      <a:pPr>
                        <a:lnSpc>
                          <a:spcPct val="100000"/>
                        </a:lnSpc>
                        <a:spcAft>
                          <a:spcPts val="0"/>
                        </a:spcAft>
                      </a:pPr>
                      <a:r>
                        <a:rPr lang="ro-RO" sz="900" b="0" kern="100" dirty="0">
                          <a:solidFill>
                            <a:schemeClr val="tx1"/>
                          </a:solidFill>
                          <a:effectLst/>
                          <a:latin typeface="Trebuchet MS" panose="020B0603020202020204" pitchFamily="34" charset="0"/>
                        </a:rPr>
                        <a:t>Dedicare</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75450986"/>
                  </a:ext>
                </a:extLst>
              </a:tr>
              <a:tr h="805892">
                <a:tc vMerge="1">
                  <a:txBody>
                    <a:bodyPr/>
                    <a:lstStyle/>
                    <a:p>
                      <a:endParaRPr lang="ro-RO"/>
                    </a:p>
                  </a:txBody>
                  <a:tcPr/>
                </a:tc>
                <a:tc>
                  <a:txBody>
                    <a:bodyPr/>
                    <a:lstStyle/>
                    <a:p>
                      <a:pPr>
                        <a:lnSpc>
                          <a:spcPct val="100000"/>
                        </a:lnSpc>
                        <a:spcAft>
                          <a:spcPts val="0"/>
                        </a:spcAft>
                      </a:pPr>
                      <a:r>
                        <a:rPr lang="ro-RO" sz="900" b="0" kern="100">
                          <a:solidFill>
                            <a:schemeClr val="tx1"/>
                          </a:solidFill>
                          <a:effectLst/>
                          <a:latin typeface="Trebuchet MS" panose="020B0603020202020204" pitchFamily="34" charset="0"/>
                        </a:rPr>
                        <a:t>Cehia</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Birocrația</a:t>
                      </a:r>
                    </a:p>
                    <a:p>
                      <a:pPr>
                        <a:lnSpc>
                          <a:spcPct val="100000"/>
                        </a:lnSpc>
                        <a:spcAft>
                          <a:spcPts val="0"/>
                        </a:spcAft>
                      </a:pPr>
                      <a:r>
                        <a:rPr lang="ro-RO" sz="900" b="0" kern="100">
                          <a:solidFill>
                            <a:schemeClr val="tx1"/>
                          </a:solidFill>
                          <a:effectLst/>
                          <a:latin typeface="Trebuchet MS" panose="020B0603020202020204" pitchFamily="34" charset="0"/>
                        </a:rPr>
                        <a:t>Tradiția</a:t>
                      </a:r>
                    </a:p>
                    <a:p>
                      <a:pPr>
                        <a:lnSpc>
                          <a:spcPct val="100000"/>
                        </a:lnSpc>
                        <a:spcAft>
                          <a:spcPts val="0"/>
                        </a:spcAft>
                      </a:pPr>
                      <a:r>
                        <a:rPr lang="ro-RO" sz="900" b="0" kern="100">
                          <a:solidFill>
                            <a:schemeClr val="tx1"/>
                          </a:solidFill>
                          <a:effectLst/>
                          <a:latin typeface="Trebuchet MS" panose="020B0603020202020204" pitchFamily="34" charset="0"/>
                        </a:rPr>
                        <a:t>Profesionalismul</a:t>
                      </a:r>
                    </a:p>
                    <a:p>
                      <a:pPr>
                        <a:lnSpc>
                          <a:spcPct val="100000"/>
                        </a:lnSpc>
                        <a:spcAft>
                          <a:spcPts val="0"/>
                        </a:spcAft>
                      </a:pPr>
                      <a:r>
                        <a:rPr lang="ro-RO" sz="900" b="0" kern="100">
                          <a:solidFill>
                            <a:schemeClr val="tx1"/>
                          </a:solidFill>
                          <a:effectLst/>
                          <a:latin typeface="Trebuchet MS" panose="020B0603020202020204" pitchFamily="34" charset="0"/>
                        </a:rPr>
                        <a:t>Angajament</a:t>
                      </a:r>
                    </a:p>
                    <a:p>
                      <a:pPr>
                        <a:lnSpc>
                          <a:spcPct val="100000"/>
                        </a:lnSpc>
                        <a:spcAft>
                          <a:spcPts val="0"/>
                        </a:spcAft>
                      </a:pPr>
                      <a:r>
                        <a:rPr lang="ro-RO" sz="900" b="0" kern="100">
                          <a:solidFill>
                            <a:schemeClr val="tx1"/>
                          </a:solidFill>
                          <a:effectLst/>
                          <a:latin typeface="Trebuchet MS" panose="020B0603020202020204" pitchFamily="34" charset="0"/>
                        </a:rPr>
                        <a:t>implicare</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Nivelul mediu al corupției</a:t>
                      </a:r>
                    </a:p>
                    <a:p>
                      <a:pPr>
                        <a:lnSpc>
                          <a:spcPct val="100000"/>
                        </a:lnSpc>
                        <a:spcAft>
                          <a:spcPts val="0"/>
                        </a:spcAft>
                      </a:pPr>
                      <a:r>
                        <a:rPr lang="ro-RO" sz="900" b="0" kern="100">
                          <a:solidFill>
                            <a:schemeClr val="tx1"/>
                          </a:solidFill>
                          <a:effectLst/>
                          <a:latin typeface="Trebuchet MS" panose="020B0603020202020204" pitchFamily="34" charset="0"/>
                        </a:rPr>
                        <a:t> </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Politizare moderată spre medie</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Competență </a:t>
                      </a:r>
                    </a:p>
                    <a:p>
                      <a:pPr>
                        <a:lnSpc>
                          <a:spcPct val="100000"/>
                        </a:lnSpc>
                        <a:spcAft>
                          <a:spcPts val="0"/>
                        </a:spcAft>
                      </a:pPr>
                      <a:r>
                        <a:rPr lang="ro-RO" sz="900" b="0" kern="100" dirty="0">
                          <a:solidFill>
                            <a:schemeClr val="tx1"/>
                          </a:solidFill>
                          <a:effectLst/>
                          <a:latin typeface="Trebuchet MS" panose="020B0603020202020204" pitchFamily="34" charset="0"/>
                        </a:rPr>
                        <a:t>Profesionalism</a:t>
                      </a:r>
                    </a:p>
                    <a:p>
                      <a:pPr>
                        <a:lnSpc>
                          <a:spcPct val="100000"/>
                        </a:lnSpc>
                        <a:spcAft>
                          <a:spcPts val="0"/>
                        </a:spcAft>
                      </a:pPr>
                      <a:r>
                        <a:rPr lang="ro-RO" sz="900" b="0" kern="100" dirty="0">
                          <a:solidFill>
                            <a:schemeClr val="tx1"/>
                          </a:solidFill>
                          <a:effectLst/>
                          <a:latin typeface="Trebuchet MS" panose="020B0603020202020204" pitchFamily="34" charset="0"/>
                        </a:rPr>
                        <a:t>Implicare</a:t>
                      </a:r>
                    </a:p>
                    <a:p>
                      <a:pPr>
                        <a:lnSpc>
                          <a:spcPct val="100000"/>
                        </a:lnSpc>
                        <a:spcAft>
                          <a:spcPts val="0"/>
                        </a:spcAft>
                      </a:pPr>
                      <a:r>
                        <a:rPr lang="ro-RO" sz="900" b="0" kern="100" dirty="0">
                          <a:solidFill>
                            <a:schemeClr val="tx1"/>
                          </a:solidFill>
                          <a:effectLst/>
                          <a:latin typeface="Trebuchet MS" panose="020B0603020202020204" pitchFamily="34" charset="0"/>
                        </a:rPr>
                        <a:t>Eficiență</a:t>
                      </a:r>
                    </a:p>
                    <a:p>
                      <a:pPr>
                        <a:lnSpc>
                          <a:spcPct val="100000"/>
                        </a:lnSpc>
                        <a:spcAft>
                          <a:spcPts val="0"/>
                        </a:spcAft>
                      </a:pPr>
                      <a:r>
                        <a:rPr lang="ro-RO" sz="900" b="0" kern="100" dirty="0">
                          <a:solidFill>
                            <a:schemeClr val="tx1"/>
                          </a:solidFill>
                          <a:effectLst/>
                          <a:latin typeface="Trebuchet MS" panose="020B0603020202020204" pitchFamily="34" charset="0"/>
                        </a:rPr>
                        <a:t>Inovare</a:t>
                      </a:r>
                    </a:p>
                    <a:p>
                      <a:pPr>
                        <a:lnSpc>
                          <a:spcPct val="100000"/>
                        </a:lnSpc>
                        <a:spcAft>
                          <a:spcPts val="0"/>
                        </a:spcAft>
                      </a:pPr>
                      <a:r>
                        <a:rPr lang="ro-RO" sz="900" b="0" kern="100" dirty="0">
                          <a:solidFill>
                            <a:schemeClr val="tx1"/>
                          </a:solidFill>
                          <a:effectLst/>
                          <a:latin typeface="Trebuchet MS" panose="020B0603020202020204" pitchFamily="34" charset="0"/>
                        </a:rPr>
                        <a:t>Digitalizare</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27126329"/>
                  </a:ext>
                </a:extLst>
              </a:tr>
              <a:tr h="537261">
                <a:tc vMerge="1">
                  <a:txBody>
                    <a:bodyPr/>
                    <a:lstStyle/>
                    <a:p>
                      <a:endParaRPr lang="ro-RO"/>
                    </a:p>
                  </a:txBody>
                  <a:tcPr/>
                </a:tc>
                <a:tc>
                  <a:txBody>
                    <a:bodyPr/>
                    <a:lstStyle/>
                    <a:p>
                      <a:pPr>
                        <a:lnSpc>
                          <a:spcPct val="100000"/>
                        </a:lnSpc>
                        <a:spcAft>
                          <a:spcPts val="0"/>
                        </a:spcAft>
                      </a:pPr>
                      <a:r>
                        <a:rPr lang="ro-RO" sz="900" b="0" kern="100">
                          <a:solidFill>
                            <a:schemeClr val="tx1"/>
                          </a:solidFill>
                          <a:effectLst/>
                          <a:latin typeface="Trebuchet MS" panose="020B0603020202020204" pitchFamily="34" charset="0"/>
                        </a:rPr>
                        <a:t>Spania</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Birocrația</a:t>
                      </a:r>
                    </a:p>
                    <a:p>
                      <a:pPr>
                        <a:lnSpc>
                          <a:spcPct val="100000"/>
                        </a:lnSpc>
                        <a:spcAft>
                          <a:spcPts val="0"/>
                        </a:spcAft>
                      </a:pPr>
                      <a:r>
                        <a:rPr lang="ro-RO" sz="900" b="0" kern="100">
                          <a:solidFill>
                            <a:schemeClr val="tx1"/>
                          </a:solidFill>
                          <a:effectLst/>
                          <a:latin typeface="Trebuchet MS" panose="020B0603020202020204" pitchFamily="34" charset="0"/>
                        </a:rPr>
                        <a:t>Confidențialitatea</a:t>
                      </a:r>
                    </a:p>
                    <a:p>
                      <a:pPr>
                        <a:lnSpc>
                          <a:spcPct val="100000"/>
                        </a:lnSpc>
                        <a:spcAft>
                          <a:spcPts val="0"/>
                        </a:spcAft>
                      </a:pPr>
                      <a:r>
                        <a:rPr lang="ro-RO" sz="900" b="0" kern="100">
                          <a:solidFill>
                            <a:schemeClr val="tx1"/>
                          </a:solidFill>
                          <a:effectLst/>
                          <a:latin typeface="Trebuchet MS" panose="020B0603020202020204" pitchFamily="34" charset="0"/>
                        </a:rPr>
                        <a:t>Atitudine etică</a:t>
                      </a:r>
                    </a:p>
                    <a:p>
                      <a:pPr>
                        <a:lnSpc>
                          <a:spcPct val="100000"/>
                        </a:lnSpc>
                        <a:spcAft>
                          <a:spcPts val="0"/>
                        </a:spcAft>
                      </a:pPr>
                      <a:r>
                        <a:rPr lang="ro-RO" sz="900" b="0" kern="100">
                          <a:solidFill>
                            <a:schemeClr val="tx1"/>
                          </a:solidFill>
                          <a:effectLst/>
                          <a:latin typeface="Trebuchet MS" panose="020B0603020202020204" pitchFamily="34" charset="0"/>
                        </a:rPr>
                        <a:t>Integritate</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Nivel mediu spre ridicat</a:t>
                      </a:r>
                    </a:p>
                    <a:p>
                      <a:pPr>
                        <a:lnSpc>
                          <a:spcPct val="100000"/>
                        </a:lnSpc>
                        <a:spcAft>
                          <a:spcPts val="0"/>
                        </a:spcAft>
                      </a:pPr>
                      <a:r>
                        <a:rPr lang="ro-RO" sz="900" b="0" kern="100">
                          <a:solidFill>
                            <a:schemeClr val="tx1"/>
                          </a:solidFill>
                          <a:effectLst/>
                          <a:latin typeface="Trebuchet MS" panose="020B0603020202020204" pitchFamily="34" charset="0"/>
                        </a:rPr>
                        <a:t> </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Politizare moderată spre medie</a:t>
                      </a:r>
                    </a:p>
                    <a:p>
                      <a:pPr>
                        <a:lnSpc>
                          <a:spcPct val="100000"/>
                        </a:lnSpc>
                        <a:spcAft>
                          <a:spcPts val="0"/>
                        </a:spcAft>
                      </a:pPr>
                      <a:r>
                        <a:rPr lang="ro-RO" sz="900" b="0" kern="100">
                          <a:solidFill>
                            <a:schemeClr val="tx1"/>
                          </a:solidFill>
                          <a:effectLst/>
                          <a:latin typeface="Trebuchet MS" panose="020B0603020202020204" pitchFamily="34" charset="0"/>
                        </a:rPr>
                        <a:t> </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Profesionalism </a:t>
                      </a:r>
                    </a:p>
                    <a:p>
                      <a:pPr>
                        <a:lnSpc>
                          <a:spcPct val="100000"/>
                        </a:lnSpc>
                        <a:spcAft>
                          <a:spcPts val="0"/>
                        </a:spcAft>
                      </a:pPr>
                      <a:r>
                        <a:rPr lang="ro-RO" sz="900" b="0" kern="100" dirty="0">
                          <a:solidFill>
                            <a:schemeClr val="tx1"/>
                          </a:solidFill>
                          <a:effectLst/>
                          <a:latin typeface="Trebuchet MS" panose="020B0603020202020204" pitchFamily="34" charset="0"/>
                        </a:rPr>
                        <a:t>Dedicare</a:t>
                      </a:r>
                    </a:p>
                    <a:p>
                      <a:pPr>
                        <a:lnSpc>
                          <a:spcPct val="100000"/>
                        </a:lnSpc>
                        <a:spcAft>
                          <a:spcPts val="0"/>
                        </a:spcAft>
                      </a:pPr>
                      <a:r>
                        <a:rPr lang="ro-RO" sz="900" b="0" kern="100" dirty="0">
                          <a:solidFill>
                            <a:schemeClr val="tx1"/>
                          </a:solidFill>
                          <a:effectLst/>
                          <a:latin typeface="Trebuchet MS" panose="020B0603020202020204" pitchFamily="34" charset="0"/>
                        </a:rPr>
                        <a:t>Disponibilitate și dorința de a rezolva problemele cetățenilor</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52320448"/>
                  </a:ext>
                </a:extLst>
              </a:tr>
              <a:tr h="537261">
                <a:tc vMerge="1">
                  <a:txBody>
                    <a:bodyPr/>
                    <a:lstStyle/>
                    <a:p>
                      <a:endParaRPr lang="ro-RO"/>
                    </a:p>
                  </a:txBody>
                  <a:tcPr/>
                </a:tc>
                <a:tc>
                  <a:txBody>
                    <a:bodyPr/>
                    <a:lstStyle/>
                    <a:p>
                      <a:pPr>
                        <a:lnSpc>
                          <a:spcPct val="100000"/>
                        </a:lnSpc>
                        <a:spcAft>
                          <a:spcPts val="0"/>
                        </a:spcAft>
                      </a:pPr>
                      <a:r>
                        <a:rPr lang="ro-RO" sz="900" b="0" kern="100">
                          <a:solidFill>
                            <a:schemeClr val="tx1"/>
                          </a:solidFill>
                          <a:effectLst/>
                          <a:latin typeface="Trebuchet MS" panose="020B0603020202020204" pitchFamily="34" charset="0"/>
                        </a:rPr>
                        <a:t>Grecia</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Pregătirea continuă</a:t>
                      </a:r>
                    </a:p>
                    <a:p>
                      <a:pPr>
                        <a:lnSpc>
                          <a:spcPct val="100000"/>
                        </a:lnSpc>
                        <a:spcAft>
                          <a:spcPts val="0"/>
                        </a:spcAft>
                      </a:pPr>
                      <a:r>
                        <a:rPr lang="ro-RO" sz="900" b="0" kern="100">
                          <a:solidFill>
                            <a:schemeClr val="tx1"/>
                          </a:solidFill>
                          <a:effectLst/>
                          <a:latin typeface="Trebuchet MS" panose="020B0603020202020204" pitchFamily="34" charset="0"/>
                        </a:rPr>
                        <a:t>Profesionalismul</a:t>
                      </a:r>
                    </a:p>
                    <a:p>
                      <a:pPr>
                        <a:lnSpc>
                          <a:spcPct val="100000"/>
                        </a:lnSpc>
                        <a:spcAft>
                          <a:spcPts val="0"/>
                        </a:spcAft>
                      </a:pPr>
                      <a:r>
                        <a:rPr lang="ro-RO" sz="900" b="0" kern="100">
                          <a:solidFill>
                            <a:schemeClr val="tx1"/>
                          </a:solidFill>
                          <a:effectLst/>
                          <a:latin typeface="Trebuchet MS" panose="020B0603020202020204" pitchFamily="34" charset="0"/>
                        </a:rPr>
                        <a:t>Satisfacția beneficiarilor</a:t>
                      </a:r>
                    </a:p>
                    <a:p>
                      <a:pPr>
                        <a:lnSpc>
                          <a:spcPct val="100000"/>
                        </a:lnSpc>
                        <a:spcAft>
                          <a:spcPts val="0"/>
                        </a:spcAft>
                      </a:pPr>
                      <a:r>
                        <a:rPr lang="ro-RO" sz="900" b="0" kern="100">
                          <a:solidFill>
                            <a:schemeClr val="tx1"/>
                          </a:solidFill>
                          <a:effectLst/>
                          <a:latin typeface="Trebuchet MS" panose="020B0603020202020204" pitchFamily="34" charset="0"/>
                        </a:rPr>
                        <a:t>Integritatea</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Nivel mediu al corupției</a:t>
                      </a:r>
                    </a:p>
                    <a:p>
                      <a:pPr>
                        <a:lnSpc>
                          <a:spcPct val="100000"/>
                        </a:lnSpc>
                        <a:spcAft>
                          <a:spcPts val="0"/>
                        </a:spcAft>
                      </a:pPr>
                      <a:r>
                        <a:rPr lang="ro-RO" sz="900" b="0" kern="100" dirty="0">
                          <a:solidFill>
                            <a:schemeClr val="tx1"/>
                          </a:solidFill>
                          <a:effectLst/>
                          <a:latin typeface="Trebuchet MS" panose="020B0603020202020204" pitchFamily="34" charset="0"/>
                        </a:rPr>
                        <a:t> </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a:solidFill>
                            <a:schemeClr val="tx1"/>
                          </a:solidFill>
                          <a:effectLst/>
                          <a:latin typeface="Trebuchet MS" panose="020B0603020202020204" pitchFamily="34" charset="0"/>
                        </a:rPr>
                        <a:t>Grad de politizare mare</a:t>
                      </a:r>
                    </a:p>
                    <a:p>
                      <a:pPr>
                        <a:lnSpc>
                          <a:spcPct val="100000"/>
                        </a:lnSpc>
                        <a:spcAft>
                          <a:spcPts val="0"/>
                        </a:spcAft>
                      </a:pPr>
                      <a:r>
                        <a:rPr lang="ro-RO" sz="900" b="0" kern="100">
                          <a:solidFill>
                            <a:schemeClr val="tx1"/>
                          </a:solidFill>
                          <a:effectLst/>
                          <a:latin typeface="Trebuchet MS" panose="020B0603020202020204" pitchFamily="34" charset="0"/>
                        </a:rPr>
                        <a:t> </a:t>
                      </a:r>
                      <a:endParaRPr lang="ro-RO" sz="900" b="0" kern="10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tc>
                  <a:txBody>
                    <a:bodyPr/>
                    <a:lstStyle/>
                    <a:p>
                      <a:pPr>
                        <a:lnSpc>
                          <a:spcPct val="100000"/>
                        </a:lnSpc>
                        <a:spcAft>
                          <a:spcPts val="0"/>
                        </a:spcAft>
                      </a:pPr>
                      <a:r>
                        <a:rPr lang="ro-RO" sz="900" b="0" kern="100" dirty="0">
                          <a:solidFill>
                            <a:schemeClr val="tx1"/>
                          </a:solidFill>
                          <a:effectLst/>
                          <a:latin typeface="Trebuchet MS" panose="020B0603020202020204" pitchFamily="34" charset="0"/>
                        </a:rPr>
                        <a:t>Pregătirea profesională</a:t>
                      </a:r>
                    </a:p>
                    <a:p>
                      <a:pPr>
                        <a:lnSpc>
                          <a:spcPct val="100000"/>
                        </a:lnSpc>
                        <a:spcAft>
                          <a:spcPts val="0"/>
                        </a:spcAft>
                      </a:pPr>
                      <a:r>
                        <a:rPr lang="ro-RO" sz="900" b="0" kern="100" dirty="0">
                          <a:solidFill>
                            <a:schemeClr val="tx1"/>
                          </a:solidFill>
                          <a:effectLst/>
                          <a:latin typeface="Trebuchet MS" panose="020B0603020202020204" pitchFamily="34" charset="0"/>
                        </a:rPr>
                        <a:t>Gradul de implicare</a:t>
                      </a:r>
                    </a:p>
                    <a:p>
                      <a:pPr>
                        <a:lnSpc>
                          <a:spcPct val="100000"/>
                        </a:lnSpc>
                        <a:spcAft>
                          <a:spcPts val="0"/>
                        </a:spcAft>
                      </a:pPr>
                      <a:r>
                        <a:rPr lang="ro-RO" sz="900" b="0" kern="100" dirty="0">
                          <a:solidFill>
                            <a:schemeClr val="tx1"/>
                          </a:solidFill>
                          <a:effectLst/>
                          <a:latin typeface="Trebuchet MS" panose="020B0603020202020204" pitchFamily="34" charset="0"/>
                        </a:rPr>
                        <a:t>Flexibilitate</a:t>
                      </a:r>
                      <a:endParaRPr lang="ro-RO" sz="900" b="0" kern="100" dirty="0">
                        <a:solidFill>
                          <a:schemeClr val="tx1"/>
                        </a:solidFill>
                        <a:effectLst/>
                        <a:latin typeface="Trebuchet MS" panose="020B0603020202020204" pitchFamily="34" charset="0"/>
                        <a:ea typeface="Trebuchet MS" panose="020B0603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66692894"/>
                  </a:ext>
                </a:extLst>
              </a:tr>
            </a:tbl>
          </a:graphicData>
        </a:graphic>
      </p:graphicFrame>
    </p:spTree>
    <p:extLst>
      <p:ext uri="{BB962C8B-B14F-4D97-AF65-F5344CB8AC3E}">
        <p14:creationId xmlns:p14="http://schemas.microsoft.com/office/powerpoint/2010/main" val="11734813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91788" y="1444348"/>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Măsuri de bună practică (I)</a:t>
            </a:r>
            <a:endParaRPr lang="en-GB" sz="28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16</a:t>
            </a:fld>
            <a:endParaRPr lang="en-US"/>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
        <p:nvSpPr>
          <p:cNvPr id="7" name="TextBox 6">
            <a:extLst>
              <a:ext uri="{FF2B5EF4-FFF2-40B4-BE49-F238E27FC236}">
                <a16:creationId xmlns:a16="http://schemas.microsoft.com/office/drawing/2014/main" id="{86E66BD9-2CB3-A4C0-143D-DB8800208064}"/>
              </a:ext>
            </a:extLst>
          </p:cNvPr>
          <p:cNvSpPr txBox="1"/>
          <p:nvPr/>
        </p:nvSpPr>
        <p:spPr>
          <a:xfrm>
            <a:off x="617664" y="1911774"/>
            <a:ext cx="10483986" cy="4397679"/>
          </a:xfrm>
          <a:prstGeom prst="rect">
            <a:avLst/>
          </a:prstGeom>
          <a:noFill/>
        </p:spPr>
        <p:txBody>
          <a:bodyPr wrap="square">
            <a:spAutoFit/>
          </a:bodyPr>
          <a:lstStyle/>
          <a:p>
            <a:pPr algn="just">
              <a:lnSpc>
                <a:spcPct val="115000"/>
              </a:lnSpc>
              <a:spcAft>
                <a:spcPts val="800"/>
              </a:spcAft>
            </a:pPr>
            <a:r>
              <a:rPr lang="ro-RO" sz="1600" dirty="0">
                <a:latin typeface="Trebuchet MS" panose="020B0603020202020204" pitchFamily="34" charset="0"/>
                <a:ea typeface="Times New Roman" panose="02020603050405020304" pitchFamily="18" charset="0"/>
                <a:cs typeface="Times New Roman" panose="02020603050405020304" pitchFamily="18" charset="0"/>
              </a:rPr>
              <a:t>S</a:t>
            </a:r>
            <a:r>
              <a:rPr lang="ro-RO" sz="1600" dirty="0">
                <a:effectLst/>
                <a:latin typeface="Trebuchet MS" panose="020B0603020202020204" pitchFamily="34" charset="0"/>
                <a:ea typeface="Times New Roman" panose="02020603050405020304" pitchFamily="18" charset="0"/>
                <a:cs typeface="Times New Roman" panose="02020603050405020304" pitchFamily="18" charset="0"/>
              </a:rPr>
              <a:t>e </a:t>
            </a:r>
            <a:r>
              <a:rPr lang="ro-RO" sz="1600" dirty="0">
                <a:effectLst/>
                <a:latin typeface="Trebuchet MS" panose="020B0603020202020204" pitchFamily="34" charset="0"/>
                <a:ea typeface="Times New Roman" panose="02020603050405020304" pitchFamily="18" charset="0"/>
                <a:cs typeface="Segoe UI" panose="020B0502040204020203" pitchFamily="34" charset="0"/>
              </a:rPr>
              <a:t>observă din analiza comparată că, în general, măsurile de bună practică ce pot contribui la creșterea prestigiului funcției publice sunt considerate următoarele:</a:t>
            </a:r>
            <a:endParaRPr lang="en-US" sz="16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6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Adoptarea tehnologiilor moderne pentru a eficientiza procesele administrative, îmbunătățind astfel accesul la servicii publice și reducând birocrația;</a:t>
            </a:r>
            <a:endParaRPr lang="en-US" sz="16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600" dirty="0">
                <a:solidFill>
                  <a:srgbClr val="000000"/>
                </a:solidFill>
                <a:effectLst/>
                <a:latin typeface="Trebuchet MS" panose="020B0603020202020204" pitchFamily="34" charset="0"/>
                <a:ea typeface="Times New Roman" panose="02020603050405020304" pitchFamily="18" charset="0"/>
              </a:rPr>
              <a:t>Creșterea calității resurselor umane din administrația publică prin recrutarea de persoane cu competențe și abilități ridicate</a:t>
            </a:r>
            <a:endParaRPr lang="en-US" sz="16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6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Investirea în programe de pregătire și dezvoltare profesională pentru funcționarii publici, asigurându-se ca aceștia dețin competențele necesare pentru a-și îndeplini atribuțiile cu succes</a:t>
            </a:r>
            <a:r>
              <a:rPr lang="ro-RO" sz="1600" dirty="0">
                <a:solidFill>
                  <a:srgbClr val="000000"/>
                </a:solidFill>
                <a:effectLst/>
                <a:latin typeface="Trebuchet MS" panose="020B0603020202020204" pitchFamily="34" charset="0"/>
                <a:ea typeface="Times New Roman" panose="02020603050405020304" pitchFamily="18" charset="0"/>
              </a:rPr>
              <a:t>;</a:t>
            </a:r>
            <a:endParaRPr lang="en-US" sz="16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600" dirty="0">
                <a:solidFill>
                  <a:srgbClr val="000000"/>
                </a:solidFill>
                <a:effectLst/>
                <a:latin typeface="Trebuchet MS" panose="020B0603020202020204" pitchFamily="34" charset="0"/>
                <a:ea typeface="Times New Roman" panose="02020603050405020304" pitchFamily="18" charset="0"/>
              </a:rPr>
              <a:t>Demararea de campanii publice prin care se încearcă atragerea mai multor persoane pentru a urma o carieră în administrația publică;</a:t>
            </a:r>
            <a:endParaRPr lang="en-US" sz="16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6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Implementarea unor procese de recrutare și promovare bazate pe merit, astfel încât avansarea în carieră să fie determinată de competențe și rezultate</a:t>
            </a:r>
            <a:r>
              <a:rPr lang="ro-RO" sz="1600" dirty="0">
                <a:solidFill>
                  <a:srgbClr val="000000"/>
                </a:solidFill>
                <a:effectLst/>
                <a:latin typeface="Trebuchet MS" panose="020B0603020202020204" pitchFamily="34" charset="0"/>
                <a:ea typeface="Times New Roman" panose="02020603050405020304" pitchFamily="18" charset="0"/>
              </a:rPr>
              <a:t>;</a:t>
            </a:r>
            <a:endParaRPr lang="en-US" sz="1600" dirty="0">
              <a:solidFill>
                <a:srgbClr val="000000"/>
              </a:solidFill>
              <a:effectLst/>
              <a:latin typeface="Arial" panose="020B0604020202020204" pitchFamily="34" charset="0"/>
              <a:ea typeface="Times New Roman" panose="02020603050405020304" pitchFamily="18" charset="0"/>
            </a:endParaRPr>
          </a:p>
          <a:p>
            <a:pPr algn="just">
              <a:lnSpc>
                <a:spcPct val="115000"/>
              </a:lnSpc>
              <a:spcAft>
                <a:spcPts val="800"/>
              </a:spcAft>
            </a:pPr>
            <a:endParaRPr lang="en-US" sz="1600" dirty="0">
              <a:latin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1382355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710112" y="218598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91788" y="1444348"/>
            <a:ext cx="11165305" cy="523220"/>
          </a:xfrm>
          <a:prstGeom prst="rect">
            <a:avLst/>
          </a:prstGeom>
          <a:noFill/>
        </p:spPr>
        <p:txBody>
          <a:bodyPr wrap="square" rtlCol="0">
            <a:spAutoFit/>
          </a:bodyPr>
          <a:lstStyle/>
          <a:p>
            <a:pPr algn="just"/>
            <a:r>
              <a:rPr lang="ro-RO" sz="2800" b="1" dirty="0">
                <a:latin typeface="Trebuchet MS" panose="020B0603020202020204" pitchFamily="34" charset="0"/>
              </a:rPr>
              <a:t>Măsuri de bună practică (II)</a:t>
            </a:r>
            <a:endParaRPr lang="en-GB" sz="28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17</a:t>
            </a:fld>
            <a:endParaRPr lang="en-US"/>
          </a:p>
        </p:txBody>
      </p:sp>
      <p:pic>
        <p:nvPicPr>
          <p:cNvPr id="14" name="Picture 13" descr="A logo with people in the shape of a heart&#10;&#10;Description automatically generated">
            <a:extLst>
              <a:ext uri="{FF2B5EF4-FFF2-40B4-BE49-F238E27FC236}">
                <a16:creationId xmlns:a16="http://schemas.microsoft.com/office/drawing/2014/main" id="{10D483C3-C5AE-5916-7612-05F4BDF0172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15" name="Picture 14" descr="A black background with white text&#10;&#10;Description automatically generated">
            <a:extLst>
              <a:ext uri="{FF2B5EF4-FFF2-40B4-BE49-F238E27FC236}">
                <a16:creationId xmlns:a16="http://schemas.microsoft.com/office/drawing/2014/main" id="{275D0A0F-7435-DCD6-AAC9-BC7DA1E8F740}"/>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2" name="Grafic 13">
            <a:extLst>
              <a:ext uri="{FF2B5EF4-FFF2-40B4-BE49-F238E27FC236}">
                <a16:creationId xmlns:a16="http://schemas.microsoft.com/office/drawing/2014/main" id="{6EB7433C-E678-C92F-9DD1-D5B1C2FC5ABD}"/>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795A4F73-FF11-0A7C-A2AD-060673C7C8E3}"/>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
        <p:nvSpPr>
          <p:cNvPr id="7" name="TextBox 6">
            <a:extLst>
              <a:ext uri="{FF2B5EF4-FFF2-40B4-BE49-F238E27FC236}">
                <a16:creationId xmlns:a16="http://schemas.microsoft.com/office/drawing/2014/main" id="{86E66BD9-2CB3-A4C0-143D-DB8800208064}"/>
              </a:ext>
            </a:extLst>
          </p:cNvPr>
          <p:cNvSpPr txBox="1"/>
          <p:nvPr/>
        </p:nvSpPr>
        <p:spPr>
          <a:xfrm>
            <a:off x="617664" y="1911774"/>
            <a:ext cx="10483986" cy="4361002"/>
          </a:xfrm>
          <a:prstGeom prst="rect">
            <a:avLst/>
          </a:prstGeom>
          <a:noFill/>
        </p:spPr>
        <p:txBody>
          <a:bodyPr wrap="square">
            <a:spAutoFit/>
          </a:bodyPr>
          <a:lstStyle/>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Adoptarea unor politici de transparență și responsabilitate în administrația publică pentru a arăta cetățenilor cum sunt cheltuiți banii publici și cum sunt luate deciziile;</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Creșterea gradului de implicare a cetățenilor în luarea deciziilor prin consultări și participare publică, contribuind astfel la transparența și la legitimitatea proceselor administrative;</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Crearea unei culturi organizaționale pozitive, care încurajează colaborarea, inovația și respectul reciproc, contribuind astfel la satisfacția și angajamentul funcționarilor publici;</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Colaborarea cu sectorul privat și societatea civilă pentru a beneficia de experiența și cunoștințele din diverse sectoare și pentru a asigura abordări complexe și inovatoare;</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Demonstrarea unei conduite exemplare de către liderii din administrația publică pentru a inspira încredere și respect;</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cs typeface="Segoe UI" panose="020B0502040204020203" pitchFamily="34" charset="0"/>
              </a:rPr>
              <a:t>Recompensarea meritelor și a performanțelor excepționale prin sisteme de recompensare adecvate, inclusiv promovări, distincții și beneficii;</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rPr>
              <a:t>Transparența activității instituțiilor și autorităților publice;</a:t>
            </a:r>
            <a:endParaRPr lang="en-US" sz="1400" dirty="0">
              <a:solidFill>
                <a:srgbClr val="000000"/>
              </a:solidFill>
              <a:effectLst/>
              <a:latin typeface="Arial" panose="020B0604020202020204" pitchFamily="34" charset="0"/>
              <a:ea typeface="Times New Roman" panose="02020603050405020304" pitchFamily="18" charset="0"/>
            </a:endParaRPr>
          </a:p>
          <a:p>
            <a:pPr marL="342900" lvl="0" indent="-342900" algn="just">
              <a:lnSpc>
                <a:spcPct val="115000"/>
              </a:lnSpc>
              <a:spcAft>
                <a:spcPts val="800"/>
              </a:spcAft>
              <a:buFont typeface="Symbol" panose="05050102010706020507" pitchFamily="18" charset="2"/>
              <a:buChar char=""/>
            </a:pPr>
            <a:r>
              <a:rPr lang="ro-RO" sz="1400" dirty="0">
                <a:solidFill>
                  <a:srgbClr val="000000"/>
                </a:solidFill>
                <a:effectLst/>
                <a:latin typeface="Trebuchet MS" panose="020B0603020202020204" pitchFamily="34" charset="0"/>
                <a:ea typeface="Times New Roman" panose="02020603050405020304" pitchFamily="18" charset="0"/>
              </a:rPr>
              <a:t>Adoptarea unor strategii de eficientizare a planificării activităților funcționarilor publici.</a:t>
            </a:r>
            <a:endParaRPr lang="en-US" sz="1400" dirty="0">
              <a:solidFill>
                <a:srgbClr val="000000"/>
              </a:solidFill>
              <a:effectLst/>
              <a:latin typeface="Arial" panose="020B0604020202020204" pitchFamily="34" charset="0"/>
              <a:ea typeface="Times New Roman" panose="02020603050405020304" pitchFamily="18" charset="0"/>
            </a:endParaRPr>
          </a:p>
          <a:p>
            <a:pPr algn="just">
              <a:lnSpc>
                <a:spcPct val="115000"/>
              </a:lnSpc>
              <a:spcAft>
                <a:spcPts val="800"/>
              </a:spcAft>
            </a:pPr>
            <a:endParaRPr lang="en-US" sz="1400" dirty="0">
              <a:latin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62207724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37411" y="2192299"/>
            <a:ext cx="10746674" cy="1458348"/>
          </a:xfrm>
          <a:prstGeom prst="rect">
            <a:avLst/>
          </a:prstGeom>
          <a:noFill/>
        </p:spPr>
        <p:txBody>
          <a:bodyPr wrap="square" rtlCol="0">
            <a:spAutoFit/>
          </a:bodyPr>
          <a:lstStyle/>
          <a:p>
            <a:pPr algn="just">
              <a:lnSpc>
                <a:spcPct val="115000"/>
              </a:lnSpc>
              <a:spcAft>
                <a:spcPts val="800"/>
              </a:spcAft>
            </a:pP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Plecând de la analiza întreprinsă </a:t>
            </a:r>
            <a:r>
              <a:rPr lang="ro-RO" dirty="0">
                <a:latin typeface="Trebuchet MS" panose="020B0603020202020204" pitchFamily="34" charset="0"/>
                <a:ea typeface="Times New Roman" panose="02020603050405020304" pitchFamily="18" charset="0"/>
                <a:cs typeface="Times New Roman" panose="02020603050405020304" pitchFamily="18" charset="0"/>
              </a:rPr>
              <a:t>au fost propuse</a:t>
            </a:r>
            <a:r>
              <a:rPr lang="ro-RO" sz="1800" dirty="0">
                <a:effectLst/>
                <a:latin typeface="Trebuchet MS" panose="020B0603020202020204" pitchFamily="34" charset="0"/>
                <a:ea typeface="Times New Roman" panose="02020603050405020304" pitchFamily="18" charset="0"/>
                <a:cs typeface="Times New Roman" panose="02020603050405020304" pitchFamily="18" charset="0"/>
              </a:rPr>
              <a:t> a fi avute în vedere următoarele direcții (D) și acțiuni (A), pentru creșterea prestigiului funcției publice și îmbunătățirea imaginii funcționarului public în România.</a:t>
            </a:r>
            <a:endParaRPr lang="en-US" sz="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endParaRPr lang="en-GB" sz="2000" b="1" dirty="0">
              <a:latin typeface="Trebuchet MS" panose="020B0603020202020204" pitchFamily="34"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18</a:t>
            </a:fld>
            <a:endParaRPr lang="en-US"/>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15778460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37412" y="2130674"/>
            <a:ext cx="10746674" cy="3802259"/>
          </a:xfrm>
          <a:prstGeom prst="rect">
            <a:avLst/>
          </a:prstGeom>
          <a:noFill/>
        </p:spPr>
        <p:txBody>
          <a:bodyPr wrap="square" rtlCol="0">
            <a:spAutoFit/>
          </a:bodyPr>
          <a:lstStyle/>
          <a:p>
            <a:pPr algn="just">
              <a:lnSpc>
                <a:spcPct val="115000"/>
              </a:lnSpc>
              <a:spcAft>
                <a:spcPts val="800"/>
              </a:spcAft>
            </a:pPr>
            <a:r>
              <a:rPr lang="ro-RO" sz="1200" b="1" dirty="0">
                <a:effectLst/>
                <a:latin typeface="Trebuchet MS" panose="020B0603020202020204" pitchFamily="34" charset="0"/>
                <a:ea typeface="Times New Roman" panose="02020603050405020304" pitchFamily="18" charset="0"/>
                <a:cs typeface="Times New Roman" panose="02020603050405020304" pitchFamily="18" charset="0"/>
              </a:rPr>
              <a:t>D1. Formare și dezvoltare continuă:</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07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A1: Asigurarea unei pregătiri solide pentru funcționarii publici în domeniul lor de activitate;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07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A2: Oferirea de programe de formare continuă pentru a ține pasul cu schimbările legislative, tehnologice si sociale (în special în domeniul tehnologiei informației);</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07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A3: Creșterea gradului de profesionalism și angajament față de serviciul public.</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sz="1200" b="1" dirty="0">
                <a:effectLst/>
                <a:latin typeface="Trebuchet MS" panose="020B0603020202020204" pitchFamily="34" charset="0"/>
                <a:ea typeface="Times New Roman" panose="02020603050405020304" pitchFamily="18" charset="0"/>
                <a:cs typeface="Times New Roman" panose="02020603050405020304" pitchFamily="18" charset="0"/>
              </a:rPr>
              <a:t>D2. Transparența:</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A1: Implementarea măsurilor de transparența în procesele decizionale și în administrarea resurselor publice prin folosirea unor sisteme informatice adecvate și performanțe;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A2: Dezvoltarea unor mecanisme privind creșterea atractivității urmării unei cariere în funcția publică din partea tinerilor.</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sz="1200" b="1" dirty="0">
                <a:effectLst/>
                <a:latin typeface="Trebuchet MS" panose="020B0603020202020204" pitchFamily="34" charset="0"/>
                <a:ea typeface="Times New Roman" panose="02020603050405020304" pitchFamily="18" charset="0"/>
                <a:cs typeface="Times New Roman" panose="02020603050405020304" pitchFamily="18" charset="0"/>
              </a:rPr>
              <a:t>D3. Eficiența operațională:</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A1: Integrarea tehnologiei pentru a îmbunătăți eficiența, transparența și accesibilitatea serviciilor publice;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A2: Implementarea unor soluții digitale pentru a reduce timpul si resursele necesare pentru procesele administrative;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A3: Oferirea serviciilor la distanță prin digitalizarea activității.</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19</a:t>
            </a:fld>
            <a:endParaRPr lang="en-US"/>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161864416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4602420" y="1753247"/>
            <a:ext cx="2771775" cy="2486025"/>
          </a:xfrm>
          <a:prstGeom prst="rect">
            <a:avLst/>
          </a:prstGeom>
        </p:spPr>
      </p:pic>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flipV="1">
            <a:off x="274447" y="6286246"/>
            <a:ext cx="11643105" cy="45719"/>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4" name="TextBox 3">
            <a:extLst>
              <a:ext uri="{FF2B5EF4-FFF2-40B4-BE49-F238E27FC236}">
                <a16:creationId xmlns:a16="http://schemas.microsoft.com/office/drawing/2014/main" id="{FDC286F4-2ADB-E4D2-1BAE-B2DD18ACA895}"/>
              </a:ext>
            </a:extLst>
          </p:cNvPr>
          <p:cNvSpPr txBox="1"/>
          <p:nvPr/>
        </p:nvSpPr>
        <p:spPr>
          <a:xfrm>
            <a:off x="537412" y="1583069"/>
            <a:ext cx="5622756" cy="523220"/>
          </a:xfrm>
          <a:prstGeom prst="rect">
            <a:avLst/>
          </a:prstGeom>
          <a:noFill/>
        </p:spPr>
        <p:txBody>
          <a:bodyPr wrap="square" rtlCol="0">
            <a:spAutoFit/>
          </a:bodyPr>
          <a:lstStyle/>
          <a:p>
            <a:pPr algn="just"/>
            <a:r>
              <a:rPr lang="ro-RO" sz="2800" b="1" dirty="0">
                <a:latin typeface="Trebuchet MS" panose="020B0603020202020204" pitchFamily="34" charset="0"/>
              </a:rPr>
              <a:t>Concluzii și recomandări</a:t>
            </a:r>
            <a:endParaRPr lang="en-GB" sz="2800" b="1" dirty="0">
              <a:latin typeface="Trebuchet MS" panose="020B0603020202020204" pitchFamily="34" charset="0"/>
            </a:endParaRPr>
          </a:p>
        </p:txBody>
      </p:sp>
      <p:sp>
        <p:nvSpPr>
          <p:cNvPr id="3" name="TextBox 2">
            <a:extLst>
              <a:ext uri="{FF2B5EF4-FFF2-40B4-BE49-F238E27FC236}">
                <a16:creationId xmlns:a16="http://schemas.microsoft.com/office/drawing/2014/main" id="{A971D392-3CAC-D3DE-9F98-A1B15DD62044}"/>
              </a:ext>
            </a:extLst>
          </p:cNvPr>
          <p:cNvSpPr txBox="1"/>
          <p:nvPr/>
        </p:nvSpPr>
        <p:spPr>
          <a:xfrm>
            <a:off x="537411" y="2192299"/>
            <a:ext cx="10746674" cy="3648884"/>
          </a:xfrm>
          <a:prstGeom prst="rect">
            <a:avLst/>
          </a:prstGeom>
          <a:noFill/>
        </p:spPr>
        <p:txBody>
          <a:bodyPr wrap="square" rtlCol="0">
            <a:spAutoFit/>
          </a:bodyPr>
          <a:lstStyle/>
          <a:p>
            <a:pPr algn="just">
              <a:lnSpc>
                <a:spcPct val="115000"/>
              </a:lnSpc>
              <a:spcAft>
                <a:spcPts val="800"/>
              </a:spcAft>
            </a:pPr>
            <a:r>
              <a:rPr lang="ro-RO" sz="1200" b="1" dirty="0">
                <a:effectLst/>
                <a:latin typeface="Trebuchet MS" panose="020B0603020202020204" pitchFamily="34" charset="0"/>
                <a:ea typeface="Times New Roman" panose="02020603050405020304" pitchFamily="18" charset="0"/>
                <a:cs typeface="Times New Roman" panose="02020603050405020304" pitchFamily="18" charset="0"/>
              </a:rPr>
              <a:t>D4. Etica profesională:</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A1: Implementarea masurilor de prevenire a corupției si de gestionare a conflictelor de interese;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A2: Încurajarea aplicării Legii nr. 361/2022 privind protecția avertizorilor în interes public.</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sz="1200" b="1" dirty="0">
                <a:effectLst/>
                <a:latin typeface="Trebuchet MS" panose="020B0603020202020204" pitchFamily="34" charset="0"/>
                <a:ea typeface="Times New Roman" panose="02020603050405020304" pitchFamily="18" charset="0"/>
                <a:cs typeface="Times New Roman" panose="02020603050405020304" pitchFamily="18" charset="0"/>
              </a:rPr>
              <a:t>D5. Comunicare deschisă:</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A1: Dezvoltarea unor canale de comunicare deschise și eficiente între funcționarii publici și cetățeni (folosirea unor linii de tip telverde, folosirea unui asistent virtual etc.);</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A2: Furnizarea de informații clare si accesibile cu privire la acțiunile și deciziile administrației publice;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A3: Crearea unor platforme online pentru colectarea de feedback și idei din partea cetățenilor.</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lnSpc>
                <a:spcPct val="115000"/>
              </a:lnSpc>
              <a:spcAft>
                <a:spcPts val="800"/>
              </a:spcAft>
            </a:pPr>
            <a:r>
              <a:rPr lang="ro-RO" sz="1200" b="1" dirty="0">
                <a:effectLst/>
                <a:latin typeface="Trebuchet MS" panose="020B0603020202020204" pitchFamily="34" charset="0"/>
                <a:ea typeface="Times New Roman" panose="02020603050405020304" pitchFamily="18" charset="0"/>
                <a:cs typeface="Times New Roman" panose="02020603050405020304" pitchFamily="18" charset="0"/>
              </a:rPr>
              <a:t>D6. Diversitate și incluziune: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A1: Promovarea diversității în cadrul funcționarilor publici pentru a reflecta mai bine nevoile și perspectivele diverse ale comunității;</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A2: Asigurarea unui mediu de lucru incluziv și echitabil;</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a:p>
            <a:pPr marL="449580" algn="just">
              <a:lnSpc>
                <a:spcPct val="115000"/>
              </a:lnSpc>
              <a:spcAft>
                <a:spcPts val="800"/>
              </a:spcAft>
            </a:pPr>
            <a:r>
              <a:rPr lang="ro-RO" sz="1200" dirty="0">
                <a:effectLst/>
                <a:latin typeface="Trebuchet MS" panose="020B0603020202020204" pitchFamily="34" charset="0"/>
                <a:ea typeface="Times New Roman" panose="02020603050405020304" pitchFamily="18" charset="0"/>
                <a:cs typeface="Times New Roman" panose="02020603050405020304" pitchFamily="18" charset="0"/>
              </a:rPr>
              <a:t>A3: Reziliență și dezvoltare.</a:t>
            </a:r>
            <a:endParaRPr lang="en-US" sz="1200" dirty="0">
              <a:effectLst/>
              <a:latin typeface="Trebuchet MS" panose="020B0603020202020204" pitchFamily="34" charset="0"/>
              <a:ea typeface="Times New Roman" panose="02020603050405020304" pitchFamily="18" charset="0"/>
              <a:cs typeface="Times New Roman" panose="02020603050405020304" pitchFamily="18" charset="0"/>
            </a:endParaRPr>
          </a:p>
        </p:txBody>
      </p:sp>
      <p:sp>
        <p:nvSpPr>
          <p:cNvPr id="10" name="Slide Number Placeholder 9">
            <a:extLst>
              <a:ext uri="{FF2B5EF4-FFF2-40B4-BE49-F238E27FC236}">
                <a16:creationId xmlns:a16="http://schemas.microsoft.com/office/drawing/2014/main" id="{010EE493-2A15-D3B5-F39C-25F2FCEC5841}"/>
              </a:ext>
            </a:extLst>
          </p:cNvPr>
          <p:cNvSpPr>
            <a:spLocks noGrp="1"/>
          </p:cNvSpPr>
          <p:nvPr>
            <p:ph type="sldNum" sz="quarter" idx="12"/>
          </p:nvPr>
        </p:nvSpPr>
        <p:spPr/>
        <p:txBody>
          <a:bodyPr/>
          <a:lstStyle/>
          <a:p>
            <a:fld id="{AEC4C81B-D66B-459E-B8C3-DE8E7438CB03}" type="slidenum">
              <a:rPr lang="en-US" smtClean="0"/>
              <a:t>20</a:t>
            </a:fld>
            <a:endParaRPr lang="en-US"/>
          </a:p>
        </p:txBody>
      </p:sp>
      <p:pic>
        <p:nvPicPr>
          <p:cNvPr id="2" name="Picture 1" descr="A logo with people in the shape of a heart&#10;&#10;Description automatically generated">
            <a:extLst>
              <a:ext uri="{FF2B5EF4-FFF2-40B4-BE49-F238E27FC236}">
                <a16:creationId xmlns:a16="http://schemas.microsoft.com/office/drawing/2014/main" id="{2E7971DB-3967-8F0A-B145-49698C5376C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6" name="Picture 5" descr="A black background with white text&#10;&#10;Description automatically generated">
            <a:extLst>
              <a:ext uri="{FF2B5EF4-FFF2-40B4-BE49-F238E27FC236}">
                <a16:creationId xmlns:a16="http://schemas.microsoft.com/office/drawing/2014/main" id="{8D1B044B-483A-4FFD-4387-13F709244AD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8" name="Grafic 13">
            <a:extLst>
              <a:ext uri="{FF2B5EF4-FFF2-40B4-BE49-F238E27FC236}">
                <a16:creationId xmlns:a16="http://schemas.microsoft.com/office/drawing/2014/main" id="{5FD87DBA-1AC8-7C0B-718D-81833D3B5F61}"/>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9" name="Grafic 7">
            <a:extLst>
              <a:ext uri="{FF2B5EF4-FFF2-40B4-BE49-F238E27FC236}">
                <a16:creationId xmlns:a16="http://schemas.microsoft.com/office/drawing/2014/main" id="{CE78DF9F-1A10-3F1E-FD34-3E721F3920D0}"/>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31713194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Grafic 10">
            <a:extLst>
              <a:ext uri="{FF2B5EF4-FFF2-40B4-BE49-F238E27FC236}">
                <a16:creationId xmlns:a16="http://schemas.microsoft.com/office/drawing/2014/main" id="{424165D2-61ED-26B0-A473-CB547D6560F4}"/>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flipV="1">
            <a:off x="274447" y="6286246"/>
            <a:ext cx="11643105" cy="45719"/>
          </a:xfrm>
          <a:prstGeom prst="rect">
            <a:avLst/>
          </a:prstGeom>
        </p:spPr>
      </p:pic>
      <p:pic>
        <p:nvPicPr>
          <p:cNvPr id="17" name="Grafic 16">
            <a:extLst>
              <a:ext uri="{FF2B5EF4-FFF2-40B4-BE49-F238E27FC236}">
                <a16:creationId xmlns:a16="http://schemas.microsoft.com/office/drawing/2014/main" id="{9E06BBCB-84F7-4FAD-C2F0-7E6AC8FF0FC8}"/>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4710112" y="2185987"/>
            <a:ext cx="2771775" cy="2486025"/>
          </a:xfrm>
          <a:prstGeom prst="rect">
            <a:avLst/>
          </a:prstGeom>
        </p:spPr>
      </p:pic>
      <p:pic>
        <p:nvPicPr>
          <p:cNvPr id="13" name="Grafic 12">
            <a:extLst>
              <a:ext uri="{FF2B5EF4-FFF2-40B4-BE49-F238E27FC236}">
                <a16:creationId xmlns:a16="http://schemas.microsoft.com/office/drawing/2014/main" id="{7DFB3F75-7AB8-34F3-8B99-3AF86AF3BBE0}"/>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806822" y="6400496"/>
            <a:ext cx="4578356" cy="366713"/>
          </a:xfrm>
          <a:prstGeom prst="rect">
            <a:avLst/>
          </a:prstGeom>
        </p:spPr>
      </p:pic>
      <p:sp>
        <p:nvSpPr>
          <p:cNvPr id="2" name="TextBox 1">
            <a:extLst>
              <a:ext uri="{FF2B5EF4-FFF2-40B4-BE49-F238E27FC236}">
                <a16:creationId xmlns:a16="http://schemas.microsoft.com/office/drawing/2014/main" id="{E540C1CC-2688-013A-B156-27F38E77CC5A}"/>
              </a:ext>
            </a:extLst>
          </p:cNvPr>
          <p:cNvSpPr txBox="1"/>
          <p:nvPr/>
        </p:nvSpPr>
        <p:spPr>
          <a:xfrm>
            <a:off x="0" y="2302042"/>
            <a:ext cx="12191999" cy="769441"/>
          </a:xfrm>
          <a:prstGeom prst="rect">
            <a:avLst/>
          </a:prstGeom>
          <a:noFill/>
        </p:spPr>
        <p:txBody>
          <a:bodyPr wrap="square" rtlCol="0">
            <a:spAutoFit/>
          </a:bodyPr>
          <a:lstStyle/>
          <a:p>
            <a:pPr algn="ctr"/>
            <a:r>
              <a:rPr lang="ro-RO" sz="4400" b="1" dirty="0">
                <a:latin typeface="Trebuchet MS" panose="020B0603020202020204" pitchFamily="34" charset="0"/>
              </a:rPr>
              <a:t>MULȚUMIM!</a:t>
            </a:r>
            <a:endParaRPr lang="en-GB" sz="4400" b="1" dirty="0">
              <a:latin typeface="Trebuchet MS" panose="020B0603020202020204" pitchFamily="34" charset="0"/>
            </a:endParaRPr>
          </a:p>
        </p:txBody>
      </p:sp>
      <p:sp>
        <p:nvSpPr>
          <p:cNvPr id="4" name="TextBox 3">
            <a:extLst>
              <a:ext uri="{FF2B5EF4-FFF2-40B4-BE49-F238E27FC236}">
                <a16:creationId xmlns:a16="http://schemas.microsoft.com/office/drawing/2014/main" id="{FDC286F4-2ADB-E4D2-1BAE-B2DD18ACA895}"/>
              </a:ext>
            </a:extLst>
          </p:cNvPr>
          <p:cNvSpPr txBox="1"/>
          <p:nvPr/>
        </p:nvSpPr>
        <p:spPr>
          <a:xfrm>
            <a:off x="1" y="3682493"/>
            <a:ext cx="12191999" cy="523220"/>
          </a:xfrm>
          <a:prstGeom prst="rect">
            <a:avLst/>
          </a:prstGeom>
          <a:noFill/>
        </p:spPr>
        <p:txBody>
          <a:bodyPr wrap="square" rtlCol="0">
            <a:spAutoFit/>
          </a:bodyPr>
          <a:lstStyle/>
          <a:p>
            <a:pPr algn="ctr"/>
            <a:r>
              <a:rPr lang="ro-RO" sz="2800" b="1" dirty="0">
                <a:latin typeface="Trebuchet MS" panose="020B0603020202020204" pitchFamily="34" charset="0"/>
              </a:rPr>
              <a:t>ECHIPA AGENȚIEI NAȚIONALE A FUNCȚIONARILOR PUBLICI</a:t>
            </a:r>
            <a:endParaRPr lang="en-GB" sz="2800" b="1" dirty="0">
              <a:latin typeface="Trebuchet MS" panose="020B0603020202020204" pitchFamily="34" charset="0"/>
            </a:endParaRPr>
          </a:p>
        </p:txBody>
      </p:sp>
      <p:sp>
        <p:nvSpPr>
          <p:cNvPr id="12" name="Slide Number Placeholder 11">
            <a:extLst>
              <a:ext uri="{FF2B5EF4-FFF2-40B4-BE49-F238E27FC236}">
                <a16:creationId xmlns:a16="http://schemas.microsoft.com/office/drawing/2014/main" id="{916D42D0-01A9-2A24-4ECA-C3CBF80C12FD}"/>
              </a:ext>
            </a:extLst>
          </p:cNvPr>
          <p:cNvSpPr>
            <a:spLocks noGrp="1"/>
          </p:cNvSpPr>
          <p:nvPr>
            <p:ph type="sldNum" sz="quarter" idx="12"/>
          </p:nvPr>
        </p:nvSpPr>
        <p:spPr>
          <a:xfrm>
            <a:off x="11012904" y="6356350"/>
            <a:ext cx="340895" cy="365125"/>
          </a:xfrm>
        </p:spPr>
        <p:txBody>
          <a:bodyPr/>
          <a:lstStyle/>
          <a:p>
            <a:fld id="{AEC4C81B-D66B-459E-B8C3-DE8E7438CB03}" type="slidenum">
              <a:rPr lang="en-US" smtClean="0"/>
              <a:t>21</a:t>
            </a:fld>
            <a:endParaRPr lang="en-US"/>
          </a:p>
        </p:txBody>
      </p:sp>
      <p:pic>
        <p:nvPicPr>
          <p:cNvPr id="21" name="Picture 20" descr="A logo with people in the shape of a heart&#10;&#10;Description automatically generated">
            <a:extLst>
              <a:ext uri="{FF2B5EF4-FFF2-40B4-BE49-F238E27FC236}">
                <a16:creationId xmlns:a16="http://schemas.microsoft.com/office/drawing/2014/main" id="{91097CE6-706A-F064-11AD-EFC955DF186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7834703" y="5413753"/>
            <a:ext cx="986743" cy="986743"/>
          </a:xfrm>
          <a:prstGeom prst="rect">
            <a:avLst/>
          </a:prstGeom>
        </p:spPr>
      </p:pic>
      <p:pic>
        <p:nvPicPr>
          <p:cNvPr id="22" name="Picture 21" descr="A black background with white text&#10;&#10;Description automatically generated">
            <a:extLst>
              <a:ext uri="{FF2B5EF4-FFF2-40B4-BE49-F238E27FC236}">
                <a16:creationId xmlns:a16="http://schemas.microsoft.com/office/drawing/2014/main" id="{B22085F7-2AC6-DFBE-E02C-29900463F71E}"/>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2603089" y="5645425"/>
            <a:ext cx="1754209" cy="475043"/>
          </a:xfrm>
          <a:prstGeom prst="rect">
            <a:avLst/>
          </a:prstGeom>
        </p:spPr>
      </p:pic>
      <p:pic>
        <p:nvPicPr>
          <p:cNvPr id="3" name="Grafic 13">
            <a:extLst>
              <a:ext uri="{FF2B5EF4-FFF2-40B4-BE49-F238E27FC236}">
                <a16:creationId xmlns:a16="http://schemas.microsoft.com/office/drawing/2014/main" id="{ECA14484-CB7E-DE95-3A10-8E9E68901123}"/>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1" y="1372"/>
            <a:ext cx="12191999" cy="128093"/>
          </a:xfrm>
          <a:prstGeom prst="rect">
            <a:avLst/>
          </a:prstGeom>
        </p:spPr>
      </p:pic>
      <p:pic>
        <p:nvPicPr>
          <p:cNvPr id="6" name="Grafic 7">
            <a:extLst>
              <a:ext uri="{FF2B5EF4-FFF2-40B4-BE49-F238E27FC236}">
                <a16:creationId xmlns:a16="http://schemas.microsoft.com/office/drawing/2014/main" id="{A13A6E21-5FC4-215A-5F01-4F22F0C952BA}"/>
              </a:ext>
            </a:extLst>
          </p:cNvPr>
          <p:cNvPicPr>
            <a:picLocks noChangeAspect="1"/>
          </p:cNvPicPr>
          <p:nvPr/>
        </p:nvPicPr>
        <p:blipFill>
          <a:blip r:embed="rId12">
            <a:extLst>
              <a:ext uri="{96DAC541-7B7A-43D3-8B79-37D633B846F1}">
                <asvg:svgBlip xmlns:asvg="http://schemas.microsoft.com/office/drawing/2016/SVG/main" xmlns="" r:embed="rId13"/>
              </a:ext>
            </a:extLst>
          </a:blip>
          <a:stretch>
            <a:fillRect/>
          </a:stretch>
        </p:blipFill>
        <p:spPr>
          <a:xfrm>
            <a:off x="490629" y="299528"/>
            <a:ext cx="11230829" cy="1144820"/>
          </a:xfrm>
          <a:prstGeom prst="rect">
            <a:avLst/>
          </a:prstGeom>
        </p:spPr>
      </p:pic>
    </p:spTree>
    <p:extLst>
      <p:ext uri="{BB962C8B-B14F-4D97-AF65-F5344CB8AC3E}">
        <p14:creationId xmlns:p14="http://schemas.microsoft.com/office/powerpoint/2010/main" val="31872288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theme/theme1.xml><?xml version="1.0" encoding="utf-8"?>
<a:theme xmlns:a="http://schemas.openxmlformats.org/drawingml/2006/main" name="Temă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185</TotalTime>
  <Words>2177</Words>
  <Application>Microsoft Office PowerPoint</Application>
  <PresentationFormat>Widescreen</PresentationFormat>
  <Paragraphs>214</Paragraphs>
  <Slides>21</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Aptos</vt:lpstr>
      <vt:lpstr>Arial</vt:lpstr>
      <vt:lpstr>Calibri</vt:lpstr>
      <vt:lpstr>Calibri Light</vt:lpstr>
      <vt:lpstr>Segoe UI</vt:lpstr>
      <vt:lpstr>Symbol</vt:lpstr>
      <vt:lpstr>Times New Roman</vt:lpstr>
      <vt:lpstr>TimesNewRomanPSMT</vt:lpstr>
      <vt:lpstr>Trebuchet MS</vt:lpstr>
      <vt:lpstr>Temă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Acer</dc:creator>
  <cp:lastModifiedBy>Cristina Patache</cp:lastModifiedBy>
  <cp:revision>20</cp:revision>
  <dcterms:created xsi:type="dcterms:W3CDTF">2024-08-02T11:44:09Z</dcterms:created>
  <dcterms:modified xsi:type="dcterms:W3CDTF">2024-09-27T07:15:13Z</dcterms:modified>
</cp:coreProperties>
</file>