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72" r:id="rId4"/>
    <p:sldId id="273" r:id="rId5"/>
  </p:sldIdLst>
  <p:sldSz cx="18288000" cy="10287000"/>
  <p:notesSz cx="6858000" cy="9144000"/>
  <p:embeddedFontLst>
    <p:embeddedFont>
      <p:font typeface="Trebuchet MS" panose="020B060302020202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75" autoAdjust="0"/>
    <p:restoredTop sz="94645" autoAdjust="0"/>
  </p:normalViewPr>
  <p:slideViewPr>
    <p:cSldViewPr>
      <p:cViewPr varScale="1">
        <p:scale>
          <a:sx n="51" d="100"/>
          <a:sy n="51" d="100"/>
        </p:scale>
        <p:origin x="1387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8T20:09:07.4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1448 1 9830,'-63'48'1337,"50"-35"-1141,-10 10 299,-34 44 1,45-53-268,0 0 0,-1-1 1,-1 0-1,-18 13 0,14-11 104,0 1 0,-17 19 0,-2 7 365,2 2 0,-41 66 0,34-41 575,-94 113-1,109-151-793,15-17-268,0 0 0,0 1 0,-10 18 0,-18 35 910,-51 65 0,66-100-663,1 1 0,2 2-1,-23 49 1,-139 265 1247,168-317-1704,1 1 0,-16 54 0,-16 39 0,12-37 0,23-57 0,-16 34 0,20-48 0,0 1 0,1 0 0,1 0 0,-4 22 0,-8 87 0,12-84 0,-4 161 0,7-74 0,-12-24 0,0-10 0,10 359 0,7-258 0,-2 910 0,3-1067 0,2 0 0,1-1 0,2 0 0,21 60 0,-16-57 0,52 165 0,-52-170 0,-5-20 0,-2 1 0,0 0 0,-1 0 0,4 40 0,-5-29 0,1 0 0,2-1 0,0 0 0,3 0 0,0-1 0,18 35 0,-13-33 0,-2 1 0,-1 1 0,-2 0 0,9 54 0,-13-50 0,0 0 0,3 0 0,1-1 0,28 69 0,9 5 0,41 90 0,-56-130 0,-19-38 0,2-2 0,27 43 0,44 62 0,16 14 0,-73-111 0,2-2 0,1-1 0,2-2 0,1-1 0,2-2 0,1-1 0,46 26 0,-29-14 0,-42-30 0,0 0 0,19 10 0,-9-8 0,-3-3 0,0 2 0,-1 0 0,0 0 0,0 2 0,-2 0 0,28 29 0,-33-30 0,0 0 0,2-2 0,-1 0 0,1 0 0,21 12 0,27 20 0,86 74 0,-99-79 0,-28-23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8T20:09:11.6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372 0 9830,'1'10'176,"1"-1"0,1 0 0,0 0 0,0 0 0,1 0 0,0-1 0,9 15 0,-5-7 8,232 412 4364,-223-391-4068,12 39 1,5 11 309,-23-62-420,-1 0 0,-1 1-1,10 51 1,-19-75-340,1 1 0,-1-1-1,0 1 1,0-1 0,0 1 0,0-1 0,0 1 0,-1-1 0,1 1 0,-1-1 0,1 1-1,-1-1 1,0 0 0,0 1 0,0-1 0,0 0 0,-1 0 0,1 0 0,-1 0 0,1 0-1,-3 3 1,0-3 18,0 1 0,1 0 0,-1-1 0,0 0 0,-1 0 0,1 0 0,0-1 0,0 1 0,-1-1 0,1 0 0,-5 0 0,-12 1 146,0-1 0,0-1 0,1 0 0,-23-5 0,-75-17 770,54 8-450,0 1 56,25 4-91,-1 1-1,-64-3 1,65 12-175,24 0-156,0-1 1,0-1 0,0 0-1,-20-4 1,13-2-104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8T20:09:17.1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6425 9830,'26'-22'0,"0"1"0,1 2 0,1 0 0,1 2 0,34-15 0,4-4 0,260-159 0,-231 131 0,113-99 0,-170 125 0,-2-3 0,-1-1 0,45-71 0,-44 59 0,179-252 0,-93 96 0,-3 5 0,-93 161 109,38-88 0,-38 74-73,55-155-70,-27 61 11,-48 134 20,37-88-24,55-205 0,-78 197 6,-5 0-1,2-160 1,-18-192-35,-1 207 36,0 229 20,-2 0 0,-1 0 0,-1 0 0,-1 1 0,-2-1 0,-1 2 0,-20-44 0,-115-229 0,91 191 0,-12-21 0,14 24 0,-5-8 0,-104-167 0,80 163 525,-8 2-579,-6-5 16,39 54 14,28 37 561,-55-52 1,13 17-552,-10-8-81,46 44 39,-38-43 1,57 58 166,0 1 1,-1 1 0,-1 0 0,0 0 0,-1 2 0,-32-17 0,25 12-24,1 0 0,-37-35 1,-16-13 592,31 34 78,-74-36 0,106 58-614,0-1 1,-23-18-1,28 20-83,-1 0 0,0 0 0,0 1 0,-1 0 0,1 1 0,-1 0 0,-14-5 0,-7 3 98,2 3-128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8T20:09:19.0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9830,'1'8'154,"1"-1"-1,0 0 1,0 0 0,1 1-1,0-1 1,0-1-1,0 1 1,1-1 0,0 1-1,8 8 1,11 21 196,7 26 131,-14-27 40,2-1 0,42 63 0,-17-37 276,-25-33-372,1-1 0,33 34 0,-42-49-262,0 1 0,-1 0 0,13 22 0,-13-19 74,0-1 1,16 18 0,-9-13 108,-1 1-1,-1 1 1,11 23 0,0-3 182,-15-27-300,-2-7-183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8T20:09:22.3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13899,'1024'140'0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8T20:09:30.8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9830,'0'0'0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8T20:09:44.3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8T20:10:18.4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9830,'0'0'0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D5A84-5D36-6443-B03F-6EAF3BECD7F8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1ACD8-5BF3-5D47-99B6-37BC49C4B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50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1ACD8-5BF3-5D47-99B6-37BC49C4BD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17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1ACD8-5BF3-5D47-99B6-37BC49C4BD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20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1ACD8-5BF3-5D47-99B6-37BC49C4BD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7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1ACD8-5BF3-5D47-99B6-37BC49C4BD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75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 l="10000" t="10000" r="10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white and grey background&#10;&#10;Description automatically generated">
            <a:extLst>
              <a:ext uri="{FF2B5EF4-FFF2-40B4-BE49-F238E27FC236}">
                <a16:creationId xmlns:a16="http://schemas.microsoft.com/office/drawing/2014/main" id="{EDA43C3A-B8EF-56C4-5DDD-62EAB350518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4" b="-8475"/>
          <a:stretch/>
        </p:blipFill>
        <p:spPr>
          <a:xfrm>
            <a:off x="0" y="0"/>
            <a:ext cx="18288000" cy="11239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AD634D-92F7-D4BB-2956-1AD0C41B89A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5338" y="9098406"/>
            <a:ext cx="16317324" cy="9980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FCF9E7-78D5-5A30-BB34-1A4990B583A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006" y="185265"/>
            <a:ext cx="16767987" cy="168908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100CCA-B0F3-524B-825B-BD10CA190001}"/>
              </a:ext>
            </a:extLst>
          </p:cNvPr>
          <p:cNvCxnSpPr>
            <a:cxnSpLocks/>
          </p:cNvCxnSpPr>
          <p:nvPr userDrawn="1"/>
        </p:nvCxnSpPr>
        <p:spPr>
          <a:xfrm>
            <a:off x="0" y="36784"/>
            <a:ext cx="18288000" cy="0"/>
          </a:xfrm>
          <a:prstGeom prst="line">
            <a:avLst/>
          </a:prstGeom>
          <a:ln w="76200">
            <a:solidFill>
              <a:srgbClr val="E828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customXml" Target="../ink/ink5.xml"/><Relationship Id="rId18" Type="http://schemas.openxmlformats.org/officeDocument/2006/relationships/customXml" Target="../ink/ink8.xml"/><Relationship Id="rId3" Type="http://schemas.openxmlformats.org/officeDocument/2006/relationships/image" Target="../media/image9.png"/><Relationship Id="rId7" Type="http://schemas.openxmlformats.org/officeDocument/2006/relationships/customXml" Target="../ink/ink2.xml"/><Relationship Id="rId12" Type="http://schemas.openxmlformats.org/officeDocument/2006/relationships/image" Target="../media/image14.png"/><Relationship Id="rId17" Type="http://schemas.openxmlformats.org/officeDocument/2006/relationships/customXml" Target="../ink/ink7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customXml" Target="../ink/ink3.xml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8570922" y="1505931"/>
            <a:ext cx="1136484" cy="120205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760006" y="2453646"/>
            <a:ext cx="8947400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endParaRPr lang="en-GB" sz="2800" dirty="0"/>
          </a:p>
          <a:p>
            <a:pPr algn="ctr"/>
            <a:r>
              <a:rPr lang="en-GB" sz="2800" b="1" dirty="0" err="1"/>
              <a:t>Jalonul</a:t>
            </a:r>
            <a:r>
              <a:rPr lang="en-GB" sz="2800" b="1" dirty="0"/>
              <a:t> 177</a:t>
            </a:r>
          </a:p>
          <a:p>
            <a:pPr algn="ctr"/>
            <a:r>
              <a:rPr lang="en-GB" sz="2800" dirty="0"/>
              <a:t> </a:t>
            </a:r>
            <a:r>
              <a:rPr lang="en-GB" sz="2800" i="1" dirty="0"/>
              <a:t>S-au </a:t>
            </a:r>
            <a:r>
              <a:rPr lang="en-GB" sz="2800" i="1" dirty="0" err="1"/>
              <a:t>instituit</a:t>
            </a:r>
            <a:r>
              <a:rPr lang="en-GB" sz="2800" i="1" dirty="0"/>
              <a:t> </a:t>
            </a:r>
            <a:r>
              <a:rPr lang="en-GB" sz="2800" i="1" dirty="0" err="1"/>
              <a:t>și</a:t>
            </a:r>
            <a:r>
              <a:rPr lang="en-GB" sz="2800" i="1" dirty="0"/>
              <a:t> sunt </a:t>
            </a:r>
            <a:r>
              <a:rPr lang="en-GB" sz="2800" i="1" dirty="0" err="1"/>
              <a:t>operaționale</a:t>
            </a:r>
            <a:r>
              <a:rPr lang="en-GB" sz="2800" i="1" dirty="0"/>
              <a:t> </a:t>
            </a:r>
            <a:r>
              <a:rPr lang="en-GB" sz="2800" i="1" dirty="0" err="1"/>
              <a:t>platforme</a:t>
            </a:r>
            <a:r>
              <a:rPr lang="en-GB" sz="2800" i="1" dirty="0"/>
              <a:t> interactive </a:t>
            </a:r>
            <a:r>
              <a:rPr lang="en-GB" sz="2800" i="1" dirty="0" err="1"/>
              <a:t>și</a:t>
            </a:r>
            <a:r>
              <a:rPr lang="en-GB" sz="2800" i="1" dirty="0"/>
              <a:t> </a:t>
            </a:r>
            <a:r>
              <a:rPr lang="en-GB" sz="2800" i="1" dirty="0" err="1"/>
              <a:t>colaborative</a:t>
            </a:r>
            <a:r>
              <a:rPr lang="en-GB" sz="2800" i="1" dirty="0"/>
              <a:t> </a:t>
            </a:r>
            <a:r>
              <a:rPr lang="en-GB" sz="2800" i="1" dirty="0" err="1"/>
              <a:t>pentru</a:t>
            </a:r>
            <a:r>
              <a:rPr lang="en-GB" sz="2800" i="1" dirty="0"/>
              <a:t> </a:t>
            </a:r>
            <a:r>
              <a:rPr lang="en-GB" sz="2800" i="1" dirty="0" err="1"/>
              <a:t>managementul</a:t>
            </a:r>
            <a:r>
              <a:rPr lang="en-GB" sz="2800" i="1" dirty="0"/>
              <a:t> </a:t>
            </a:r>
            <a:r>
              <a:rPr lang="en-GB" sz="2800" i="1" dirty="0" err="1"/>
              <a:t>standardizat</a:t>
            </a:r>
            <a:r>
              <a:rPr lang="en-GB" sz="2800" i="1" dirty="0"/>
              <a:t> al </a:t>
            </a:r>
            <a:r>
              <a:rPr lang="en-GB" sz="2800" i="1" dirty="0" err="1"/>
              <a:t>resurselor</a:t>
            </a:r>
            <a:r>
              <a:rPr lang="en-GB" sz="2800" i="1" dirty="0"/>
              <a:t> </a:t>
            </a:r>
            <a:r>
              <a:rPr lang="en-GB" sz="2800" i="1" dirty="0" err="1"/>
              <a:t>umane</a:t>
            </a:r>
            <a:r>
              <a:rPr lang="en-GB" sz="2800" i="1" dirty="0"/>
              <a:t> </a:t>
            </a:r>
            <a:r>
              <a:rPr lang="en-GB" sz="2800" i="1" dirty="0" err="1"/>
              <a:t>în</a:t>
            </a:r>
            <a:r>
              <a:rPr lang="en-GB" sz="2800" i="1" dirty="0"/>
              <a:t> </a:t>
            </a:r>
            <a:r>
              <a:rPr lang="en-GB" sz="2800" i="1" dirty="0" err="1"/>
              <a:t>administrația</a:t>
            </a:r>
            <a:r>
              <a:rPr lang="en-GB" sz="2800" i="1" dirty="0"/>
              <a:t> </a:t>
            </a:r>
            <a:r>
              <a:rPr lang="en-GB" sz="2800" i="1" dirty="0" err="1"/>
              <a:t>publică</a:t>
            </a:r>
            <a:r>
              <a:rPr lang="en-GB" sz="2800" i="1" dirty="0"/>
              <a:t> </a:t>
            </a:r>
            <a:r>
              <a:rPr lang="en-GB" sz="2800" i="1" dirty="0" err="1"/>
              <a:t>centrală</a:t>
            </a:r>
            <a:r>
              <a:rPr lang="en-GB" sz="2800" i="1" dirty="0"/>
              <a:t> </a:t>
            </a:r>
          </a:p>
          <a:p>
            <a:pPr algn="ctr"/>
            <a:r>
              <a:rPr lang="en-GB" sz="2800" dirty="0"/>
              <a:t> </a:t>
            </a:r>
            <a:r>
              <a:rPr lang="en-GB" sz="2800" dirty="0" err="1"/>
              <a:t>Investiția</a:t>
            </a:r>
            <a:r>
              <a:rPr lang="en-GB" sz="2800" dirty="0"/>
              <a:t> 10 - </a:t>
            </a:r>
            <a:r>
              <a:rPr lang="en-GB" sz="2800" dirty="0" err="1"/>
              <a:t>Transformarea</a:t>
            </a:r>
            <a:r>
              <a:rPr lang="en-GB" sz="2800" dirty="0"/>
              <a:t> </a:t>
            </a:r>
            <a:r>
              <a:rPr lang="en-GB" sz="2800" dirty="0" err="1"/>
              <a:t>digitală</a:t>
            </a:r>
            <a:r>
              <a:rPr lang="en-GB" sz="2800" dirty="0"/>
              <a:t> </a:t>
            </a:r>
            <a:r>
              <a:rPr lang="en-GB" sz="2800" dirty="0" err="1"/>
              <a:t>în</a:t>
            </a:r>
            <a:r>
              <a:rPr lang="en-GB" sz="2800" dirty="0"/>
              <a:t> </a:t>
            </a:r>
            <a:r>
              <a:rPr lang="en-GB" sz="2800" dirty="0" err="1"/>
              <a:t>managementul</a:t>
            </a:r>
            <a:r>
              <a:rPr lang="en-GB" sz="2800" dirty="0"/>
              <a:t> </a:t>
            </a:r>
            <a:r>
              <a:rPr lang="en-GB" sz="2800" dirty="0" err="1"/>
              <a:t>funcției</a:t>
            </a:r>
            <a:r>
              <a:rPr lang="en-GB" sz="2800" dirty="0"/>
              <a:t> </a:t>
            </a:r>
            <a:r>
              <a:rPr lang="en-GB" sz="2800" dirty="0" err="1"/>
              <a:t>publice</a:t>
            </a:r>
            <a:r>
              <a:rPr lang="en-GB" sz="2800" dirty="0"/>
              <a:t> </a:t>
            </a:r>
          </a:p>
          <a:p>
            <a:pPr algn="ctr"/>
            <a:r>
              <a:rPr lang="en-GB" sz="2800" dirty="0"/>
              <a:t>Componenta C7 - </a:t>
            </a:r>
            <a:r>
              <a:rPr lang="en-GB" sz="2800" dirty="0" err="1"/>
              <a:t>Transformarea</a:t>
            </a:r>
            <a:r>
              <a:rPr lang="en-GB" sz="2800" dirty="0"/>
              <a:t> </a:t>
            </a:r>
            <a:r>
              <a:rPr lang="en-GB" sz="2800" dirty="0" err="1"/>
              <a:t>digitală</a:t>
            </a:r>
            <a:endParaRPr lang="en-US" sz="2800" b="1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60006" y="6282773"/>
            <a:ext cx="7940843" cy="8785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bliqueBottomLeft"/>
            <a:lightRig rig="threePt" dir="t"/>
          </a:scene3d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ro-RO" sz="2800" dirty="0">
                <a:solidFill>
                  <a:srgbClr val="4472C4">
                    <a:lumMod val="50000"/>
                  </a:srgbClr>
                </a:solidFill>
                <a:highlight>
                  <a:srgbClr val="00FFFF"/>
                </a:highlight>
                <a:latin typeface="Trebuchet MS" panose="020B0603020202020204" pitchFamily="34" charset="0"/>
              </a:rPr>
              <a:t>platformele EANFP și SIMRU</a:t>
            </a:r>
            <a:endParaRPr lang="en-GB" sz="2800" dirty="0">
              <a:solidFill>
                <a:srgbClr val="4472C4">
                  <a:lumMod val="50000"/>
                </a:srgbClr>
              </a:solidFill>
              <a:highlight>
                <a:srgbClr val="00FFFF"/>
              </a:highlight>
              <a:latin typeface="Trebuchet MS" panose="020B0603020202020204" pitchFamily="34" charset="0"/>
            </a:endParaRPr>
          </a:p>
          <a:p>
            <a:pPr algn="ctr">
              <a:lnSpc>
                <a:spcPts val="3640"/>
              </a:lnSpc>
            </a:pPr>
            <a:r>
              <a:rPr lang="en-US" sz="2400" b="1" dirty="0">
                <a:solidFill>
                  <a:srgbClr val="002060"/>
                </a:solidFill>
                <a:latin typeface="Trebuchet MS" panose="020B0703020202090204" pitchFamily="34" charset="0"/>
                <a:ea typeface="Montserrat Semi-Bold"/>
                <a:cs typeface="Montserrat Semi-Bold"/>
                <a:sym typeface="Montserrat Bold"/>
              </a:rPr>
              <a:t>Corina Chitea- Manager </a:t>
            </a:r>
            <a:r>
              <a:rPr lang="en-US" sz="2400" b="1" dirty="0" err="1">
                <a:solidFill>
                  <a:srgbClr val="002060"/>
                </a:solidFill>
                <a:latin typeface="Trebuchet MS" panose="020B0703020202090204" pitchFamily="34" charset="0"/>
                <a:ea typeface="Montserrat Semi-Bold"/>
                <a:cs typeface="Montserrat Semi-Bold"/>
                <a:sym typeface="Montserrat Bold"/>
              </a:rPr>
              <a:t>proiect</a:t>
            </a:r>
            <a:r>
              <a:rPr lang="en-US" sz="2400" b="1" dirty="0">
                <a:solidFill>
                  <a:srgbClr val="002060"/>
                </a:solidFill>
                <a:latin typeface="Trebuchet MS" panose="020B0703020202090204" pitchFamily="34" charset="0"/>
                <a:ea typeface="Montserrat Semi-Bold"/>
                <a:cs typeface="Montserrat Semi-Bold"/>
                <a:sym typeface="Montserrat Bold"/>
              </a:rPr>
              <a:t> EANFP 177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B23D6CF-59F1-A4BD-B177-55ED71D7FA42}"/>
              </a:ext>
            </a:extLst>
          </p:cNvPr>
          <p:cNvSpPr txBox="1"/>
          <p:nvPr/>
        </p:nvSpPr>
        <p:spPr>
          <a:xfrm>
            <a:off x="10326062" y="8930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138E7F7-E11E-EEBD-6672-543C9E10EB06}"/>
              </a:ext>
            </a:extLst>
          </p:cNvPr>
          <p:cNvSpPr txBox="1"/>
          <p:nvPr/>
        </p:nvSpPr>
        <p:spPr>
          <a:xfrm>
            <a:off x="10242935" y="73479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73D46D1-19A4-8D81-7779-0D1340CDEB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5374" y="9098406"/>
            <a:ext cx="16318861" cy="9981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5C3EC1E-7562-83B0-77D2-17A0065595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006" y="185265"/>
            <a:ext cx="16767987" cy="1689083"/>
          </a:xfrm>
          <a:prstGeom prst="rect">
            <a:avLst/>
          </a:prstGeom>
        </p:spPr>
      </p:pic>
      <p:pic>
        <p:nvPicPr>
          <p:cNvPr id="5" name="Picture 4" descr="Request for Adding Placeholder Image Functionality in List Views ⬜️ -  Feature Requests - Softr Community">
            <a:extLst>
              <a:ext uri="{FF2B5EF4-FFF2-40B4-BE49-F238E27FC236}">
                <a16:creationId xmlns:a16="http://schemas.microsoft.com/office/drawing/2014/main" id="{F1144632-A8C1-E20E-0618-16726406C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7" t="-453" r="18220" b="453"/>
          <a:stretch/>
        </p:blipFill>
        <p:spPr bwMode="auto">
          <a:xfrm>
            <a:off x="12147193" y="2343161"/>
            <a:ext cx="4886180" cy="488756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50F19C4-7ACD-19DD-20D6-B717784A4CC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719" y="7842187"/>
            <a:ext cx="3323464" cy="900000"/>
          </a:xfrm>
          <a:prstGeom prst="rect">
            <a:avLst/>
          </a:prstGeom>
        </p:spPr>
      </p:pic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F021CF0-B8D5-C456-BA9D-ABC9537AB9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8" b="8399"/>
          <a:stretch/>
        </p:blipFill>
        <p:spPr>
          <a:xfrm>
            <a:off x="11024902" y="7874993"/>
            <a:ext cx="3412379" cy="8961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4F499D-0CB8-7AAC-6C49-B22F8122F9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199" y="2748540"/>
            <a:ext cx="7545793" cy="47991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-1" y="2134011"/>
            <a:ext cx="6581481" cy="1328702"/>
          </a:xfrm>
          <a:prstGeom prst="round2Same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pic>
        <p:nvPicPr>
          <p:cNvPr id="3" name="Picture 2" descr="A computer with colorful squares coming out of the screen">
            <a:extLst>
              <a:ext uri="{FF2B5EF4-FFF2-40B4-BE49-F238E27FC236}">
                <a16:creationId xmlns:a16="http://schemas.microsoft.com/office/drawing/2014/main" id="{1AFB195E-936B-394D-5AD8-451DE55CD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799" y="2175281"/>
            <a:ext cx="4775591" cy="28230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B4004D-B400-BA8D-4D39-5DE7A07A4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514" y="5288658"/>
            <a:ext cx="4626176" cy="302265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DFFDBA-15E8-A08D-A106-12456B35A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066818"/>
              </p:ext>
            </p:extLst>
          </p:nvPr>
        </p:nvGraphicFramePr>
        <p:xfrm>
          <a:off x="7671190" y="2019301"/>
          <a:ext cx="8763000" cy="2380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0">
                  <a:extLst>
                    <a:ext uri="{9D8B030D-6E8A-4147-A177-3AD203B41FA5}">
                      <a16:colId xmlns:a16="http://schemas.microsoft.com/office/drawing/2014/main" val="434270564"/>
                    </a:ext>
                  </a:extLst>
                </a:gridCol>
                <a:gridCol w="4381500">
                  <a:extLst>
                    <a:ext uri="{9D8B030D-6E8A-4147-A177-3AD203B41FA5}">
                      <a16:colId xmlns:a16="http://schemas.microsoft.com/office/drawing/2014/main" val="854994107"/>
                    </a:ext>
                  </a:extLst>
                </a:gridCol>
              </a:tblGrid>
              <a:tr h="621632">
                <a:tc gridSpan="2"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Jalon 177 – JALON COMUN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389949"/>
                  </a:ext>
                </a:extLst>
              </a:tr>
              <a:tr h="1740568">
                <a:tc>
                  <a:txBody>
                    <a:bodyPr/>
                    <a:lstStyle/>
                    <a:p>
                      <a:r>
                        <a:rPr lang="en-GB" b="1" dirty="0"/>
                        <a:t>Indicator </a:t>
                      </a:r>
                      <a:r>
                        <a:rPr lang="en-GB" b="1" dirty="0" err="1"/>
                        <a:t>cantitativ</a:t>
                      </a:r>
                      <a:r>
                        <a:rPr lang="en-GB" b="1" dirty="0"/>
                        <a:t>:</a:t>
                      </a:r>
                      <a:endParaRPr lang="en-GB" dirty="0"/>
                    </a:p>
                    <a:p>
                      <a:r>
                        <a:rPr lang="en-GB" dirty="0"/>
                        <a:t>2 </a:t>
                      </a:r>
                      <a:r>
                        <a:rPr lang="en-GB" dirty="0" err="1"/>
                        <a:t>platforme</a:t>
                      </a:r>
                      <a:r>
                        <a:rPr lang="en-GB" dirty="0"/>
                        <a:t> </a:t>
                      </a:r>
                      <a:r>
                        <a:rPr lang="en-GB" b="1" dirty="0"/>
                        <a:t>EANFP </a:t>
                      </a:r>
                      <a:r>
                        <a:rPr lang="en-GB" b="1" dirty="0" err="1"/>
                        <a:t>si</a:t>
                      </a:r>
                      <a:r>
                        <a:rPr lang="en-GB" b="1" dirty="0"/>
                        <a:t> SIMRU</a:t>
                      </a:r>
                    </a:p>
                    <a:p>
                      <a:endParaRPr lang="en-GB" b="1" dirty="0"/>
                    </a:p>
                    <a:p>
                      <a:endParaRPr lang="en-GB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dirty="0">
                          <a:solidFill>
                            <a:srgbClr val="FF0000"/>
                          </a:solidFill>
                        </a:rPr>
                        <a:t>Nu </a:t>
                      </a:r>
                      <a:r>
                        <a:rPr lang="en-GB" sz="1800" b="1" i="0" dirty="0" err="1">
                          <a:solidFill>
                            <a:srgbClr val="FF0000"/>
                          </a:solidFill>
                        </a:rPr>
                        <a:t>ruleaza</a:t>
                      </a:r>
                      <a:r>
                        <a:rPr lang="en-GB" sz="1800" b="1" i="0" dirty="0">
                          <a:solidFill>
                            <a:srgbClr val="FF0000"/>
                          </a:solidFill>
                        </a:rPr>
                        <a:t> independent </a:t>
                      </a:r>
                      <a:r>
                        <a:rPr lang="en-GB" sz="1800" b="1" i="0" dirty="0" err="1">
                          <a:solidFill>
                            <a:srgbClr val="FF0000"/>
                          </a:solidFill>
                        </a:rPr>
                        <a:t>una</a:t>
                      </a:r>
                      <a:r>
                        <a:rPr lang="en-GB" sz="1800" b="1" i="0" dirty="0">
                          <a:solidFill>
                            <a:srgbClr val="FF0000"/>
                          </a:solidFill>
                        </a:rPr>
                        <a:t> de </a:t>
                      </a:r>
                      <a:r>
                        <a:rPr lang="en-GB" sz="1800" b="1" i="0" dirty="0" err="1">
                          <a:solidFill>
                            <a:srgbClr val="FF0000"/>
                          </a:solidFill>
                        </a:rPr>
                        <a:t>cealalta</a:t>
                      </a:r>
                      <a:r>
                        <a:rPr lang="en-GB" sz="1800" b="1" i="0" dirty="0">
                          <a:solidFill>
                            <a:srgbClr val="FF0000"/>
                          </a:solidFill>
                        </a:rPr>
                        <a:t>!</a:t>
                      </a:r>
                      <a:endParaRPr lang="en-GB" b="1" i="0" dirty="0">
                        <a:solidFill>
                          <a:srgbClr val="FF0000"/>
                        </a:solidFill>
                      </a:endParaRPr>
                    </a:p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Indicator </a:t>
                      </a:r>
                      <a:r>
                        <a:rPr lang="en-GB" b="1" dirty="0" err="1"/>
                        <a:t>caliativ</a:t>
                      </a:r>
                      <a:endParaRPr lang="en-GB" dirty="0"/>
                    </a:p>
                    <a:p>
                      <a:r>
                        <a:rPr lang="en-GB" b="1" dirty="0"/>
                        <a:t>2 </a:t>
                      </a:r>
                      <a:r>
                        <a:rPr lang="en-GB" b="1" dirty="0" err="1"/>
                        <a:t>platforme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interoperabile</a:t>
                      </a:r>
                      <a:r>
                        <a:rPr lang="en-GB" dirty="0"/>
                        <a:t>, </a:t>
                      </a:r>
                      <a:r>
                        <a:rPr lang="en-GB" sz="1800" i="1" dirty="0" err="1"/>
                        <a:t>platforme</a:t>
                      </a:r>
                      <a:r>
                        <a:rPr lang="en-GB" sz="1800" i="1" dirty="0"/>
                        <a:t> interactive </a:t>
                      </a:r>
                      <a:r>
                        <a:rPr lang="en-GB" sz="1800" i="1" dirty="0" err="1"/>
                        <a:t>și</a:t>
                      </a:r>
                      <a:r>
                        <a:rPr lang="en-GB" sz="1800" i="1" dirty="0"/>
                        <a:t> </a:t>
                      </a:r>
                      <a:r>
                        <a:rPr lang="en-GB" sz="1800" i="1" dirty="0" err="1"/>
                        <a:t>colaborative</a:t>
                      </a:r>
                      <a:r>
                        <a:rPr lang="en-GB" sz="1800" i="1" dirty="0"/>
                        <a:t> </a:t>
                      </a:r>
                      <a:r>
                        <a:rPr lang="en-GB" sz="1800" i="1" dirty="0" err="1"/>
                        <a:t>pentru</a:t>
                      </a:r>
                      <a:r>
                        <a:rPr lang="en-GB" sz="1800" i="1" dirty="0"/>
                        <a:t> </a:t>
                      </a:r>
                      <a:r>
                        <a:rPr lang="en-GB" sz="1800" i="1" dirty="0" err="1"/>
                        <a:t>managementul</a:t>
                      </a:r>
                      <a:r>
                        <a:rPr lang="en-GB" sz="1800" i="1" dirty="0"/>
                        <a:t> </a:t>
                      </a:r>
                      <a:r>
                        <a:rPr lang="en-GB" sz="1800" i="1" dirty="0" err="1"/>
                        <a:t>standardizat</a:t>
                      </a:r>
                      <a:r>
                        <a:rPr lang="en-GB" sz="1800" i="1" dirty="0"/>
                        <a:t> al </a:t>
                      </a:r>
                      <a:r>
                        <a:rPr lang="en-GB" sz="1800" i="1" dirty="0" err="1"/>
                        <a:t>resurselor</a:t>
                      </a:r>
                      <a:r>
                        <a:rPr lang="en-GB" sz="1800" i="1" dirty="0"/>
                        <a:t> </a:t>
                      </a:r>
                      <a:r>
                        <a:rPr lang="en-GB" sz="1800" i="1" dirty="0" err="1"/>
                        <a:t>umane</a:t>
                      </a:r>
                      <a:r>
                        <a:rPr lang="en-GB" sz="1800" i="1" dirty="0"/>
                        <a:t> </a:t>
                      </a:r>
                      <a:r>
                        <a:rPr lang="en-GB" sz="1800" i="1" dirty="0" err="1"/>
                        <a:t>în</a:t>
                      </a:r>
                      <a:r>
                        <a:rPr lang="en-GB" sz="1800" i="1" dirty="0"/>
                        <a:t> </a:t>
                      </a:r>
                      <a:r>
                        <a:rPr lang="en-GB" sz="1800" i="1" dirty="0" err="1"/>
                        <a:t>administrația</a:t>
                      </a:r>
                      <a:r>
                        <a:rPr lang="en-GB" sz="1800" i="1" dirty="0"/>
                        <a:t> </a:t>
                      </a:r>
                      <a:r>
                        <a:rPr lang="en-GB" sz="1800" i="1" dirty="0" err="1"/>
                        <a:t>publică</a:t>
                      </a:r>
                      <a:r>
                        <a:rPr lang="en-GB" sz="1800" i="1" dirty="0"/>
                        <a:t> </a:t>
                      </a:r>
                      <a:r>
                        <a:rPr lang="en-GB" sz="1800" i="1" dirty="0" err="1"/>
                        <a:t>centrală</a:t>
                      </a:r>
                      <a:r>
                        <a:rPr lang="en-GB" sz="1800" i="1" dirty="0"/>
                        <a:t> 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90692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F9855B3-9071-FD05-4D91-3B306D67E8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782459"/>
              </p:ext>
            </p:extLst>
          </p:nvPr>
        </p:nvGraphicFramePr>
        <p:xfrm>
          <a:off x="7848840" y="5476240"/>
          <a:ext cx="87630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0">
                  <a:extLst>
                    <a:ext uri="{9D8B030D-6E8A-4147-A177-3AD203B41FA5}">
                      <a16:colId xmlns:a16="http://schemas.microsoft.com/office/drawing/2014/main" val="742082950"/>
                    </a:ext>
                  </a:extLst>
                </a:gridCol>
                <a:gridCol w="4381500">
                  <a:extLst>
                    <a:ext uri="{9D8B030D-6E8A-4147-A177-3AD203B41FA5}">
                      <a16:colId xmlns:a16="http://schemas.microsoft.com/office/drawing/2014/main" val="483684153"/>
                    </a:ext>
                  </a:extLst>
                </a:gridCol>
              </a:tblGrid>
              <a:tr h="54838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Integrarea</a:t>
                      </a:r>
                      <a:r>
                        <a:rPr lang="it-IT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EANFP – SIMRU </a:t>
                      </a:r>
                      <a:r>
                        <a:rPr lang="it-IT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gestioneaza</a:t>
                      </a:r>
                      <a:r>
                        <a:rPr lang="it-IT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doua</a:t>
                      </a:r>
                      <a:r>
                        <a:rPr lang="it-IT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situatii</a:t>
                      </a:r>
                      <a:r>
                        <a:rPr lang="it-IT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endParaRPr lang="en-GB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789090"/>
                  </a:ext>
                </a:extLst>
              </a:tr>
              <a:tr h="2043644">
                <a:tc>
                  <a:txBody>
                    <a:bodyPr/>
                    <a:lstStyle/>
                    <a:p>
                      <a:pPr algn="ctr"/>
                      <a:r>
                        <a:rPr lang="it-IT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Incarcarea</a:t>
                      </a:r>
                      <a:r>
                        <a:rPr lang="it-IT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datelor</a:t>
                      </a:r>
                      <a:r>
                        <a:rPr lang="it-IT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unei</a:t>
                      </a:r>
                      <a:r>
                        <a:rPr lang="it-IT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institutii</a:t>
                      </a:r>
                      <a:r>
                        <a:rPr lang="it-IT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SIMRU 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procesul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onboarding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ctr"/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it-IT" sz="18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Dupa</a:t>
                      </a:r>
                      <a:r>
                        <a:rPr lang="it-IT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onboarding</a:t>
                      </a:r>
                      <a:endParaRPr lang="it-IT" sz="18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it-IT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I. </a:t>
                      </a:r>
                      <a:r>
                        <a:rPr lang="it-IT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toate</a:t>
                      </a:r>
                      <a:r>
                        <a:rPr lang="it-IT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operatiile</a:t>
                      </a:r>
                      <a:r>
                        <a:rPr lang="it-IT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 post se </a:t>
                      </a:r>
                      <a:r>
                        <a:rPr lang="it-IT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realizeaza</a:t>
                      </a:r>
                      <a:r>
                        <a:rPr lang="it-IT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SIMRU</a:t>
                      </a:r>
                    </a:p>
                    <a:p>
                      <a:pPr algn="ctr"/>
                      <a:r>
                        <a:rPr lang="it-IT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II. </a:t>
                      </a:r>
                      <a:r>
                        <a:rPr lang="it-IT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modificarile</a:t>
                      </a:r>
                      <a:r>
                        <a:rPr lang="it-IT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it-IT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structura</a:t>
                      </a:r>
                      <a:r>
                        <a:rPr lang="it-IT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institutii</a:t>
                      </a:r>
                      <a:r>
                        <a:rPr lang="it-IT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 </a:t>
                      </a:r>
                      <a:r>
                        <a:rPr lang="it-IT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realizeaza</a:t>
                      </a:r>
                      <a:r>
                        <a:rPr lang="it-IT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continuare in EANFP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Integrarea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EANFP – SIMRU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asigura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transmiterea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notificari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intre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sisteme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referitoare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lang="it-IT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operatiile</a:t>
                      </a:r>
                      <a:r>
                        <a:rPr lang="it-IT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 post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lang="it-IT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modificarile</a:t>
                      </a:r>
                      <a:r>
                        <a:rPr lang="it-IT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it-IT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structura</a:t>
                      </a:r>
                      <a:r>
                        <a:rPr lang="it-IT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institutii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66331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7129772-6A2B-C3D9-55A6-FCAC3354BA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65350"/>
              </p:ext>
            </p:extLst>
          </p:nvPr>
        </p:nvGraphicFramePr>
        <p:xfrm>
          <a:off x="7150830" y="4648578"/>
          <a:ext cx="10439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9400">
                  <a:extLst>
                    <a:ext uri="{9D8B030D-6E8A-4147-A177-3AD203B41FA5}">
                      <a16:colId xmlns:a16="http://schemas.microsoft.com/office/drawing/2014/main" val="258507323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ro-RO" sz="1800" dirty="0">
                          <a:solidFill>
                            <a:schemeClr val="tx1"/>
                          </a:solidFill>
                        </a:rPr>
                        <a:t>funcționalități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le</a:t>
                      </a:r>
                      <a:r>
                        <a:rPr lang="ro-RO" sz="1800" dirty="0">
                          <a:solidFill>
                            <a:schemeClr val="tx1"/>
                          </a:solidFill>
                        </a:rPr>
                        <a:t> de integrare ofer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a </a:t>
                      </a:r>
                      <a:r>
                        <a:rPr lang="ro-RO" sz="1800" dirty="0">
                          <a:solidFill>
                            <a:schemeClr val="tx1"/>
                          </a:solidFill>
                        </a:rPr>
                        <a:t>atât posibilitatea preluării de date din alte sisteme, validarea datelor existente, cât și expunerea unor servicii de transmitere a datelor către alte sisteme.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2264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38F971A-E95B-F32D-CF85-73894CC32A3C}"/>
                  </a:ext>
                </a:extLst>
              </p14:cNvPr>
              <p14:cNvContentPartPr/>
              <p14:nvPr/>
            </p14:nvContentPartPr>
            <p14:xfrm>
              <a:off x="875580" y="3416060"/>
              <a:ext cx="651240" cy="2762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38F971A-E95B-F32D-CF85-73894CC32A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7940" y="3398420"/>
                <a:ext cx="686880" cy="27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348C0BF-84E9-0BBC-F11C-51FE69DF8A64}"/>
                  </a:ext>
                </a:extLst>
              </p14:cNvPr>
              <p14:cNvContentPartPr/>
              <p14:nvPr/>
            </p14:nvContentPartPr>
            <p14:xfrm>
              <a:off x="1276260" y="5879900"/>
              <a:ext cx="281880" cy="3466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348C0BF-84E9-0BBC-F11C-51FE69DF8A6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58620" y="5861900"/>
                <a:ext cx="317520" cy="38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D1D94819-5272-C262-25B1-838067659681}"/>
              </a:ext>
            </a:extLst>
          </p:cNvPr>
          <p:cNvGrpSpPr/>
          <p:nvPr/>
        </p:nvGrpSpPr>
        <p:grpSpPr>
          <a:xfrm>
            <a:off x="6248220" y="4000700"/>
            <a:ext cx="801360" cy="2362320"/>
            <a:chOff x="6248220" y="4000700"/>
            <a:chExt cx="801360" cy="236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93E9C8D-0516-83F1-4137-DCE96F0854DC}"/>
                    </a:ext>
                  </a:extLst>
                </p14:cNvPr>
                <p14:cNvContentPartPr/>
                <p14:nvPr/>
              </p14:nvContentPartPr>
              <p14:xfrm>
                <a:off x="6311940" y="4050020"/>
                <a:ext cx="737640" cy="2313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93E9C8D-0516-83F1-4137-DCE96F0854D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293940" y="4032380"/>
                  <a:ext cx="773280" cy="23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2DE6127-F3B5-4384-1C04-EC1B213CD5F4}"/>
                    </a:ext>
                  </a:extLst>
                </p14:cNvPr>
                <p14:cNvContentPartPr/>
                <p14:nvPr/>
              </p14:nvContentPartPr>
              <p14:xfrm>
                <a:off x="6248220" y="4000700"/>
                <a:ext cx="189360" cy="294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2DE6127-F3B5-4384-1C04-EC1B213CD5F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230220" y="3982700"/>
                  <a:ext cx="225000" cy="33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CC2C4DA-BAF6-3409-DF45-A868F234AB6D}"/>
                  </a:ext>
                </a:extLst>
              </p14:cNvPr>
              <p14:cNvContentPartPr/>
              <p14:nvPr/>
            </p14:nvContentPartPr>
            <p14:xfrm>
              <a:off x="6260820" y="4000700"/>
              <a:ext cx="369000" cy="50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CC2C4DA-BAF6-3409-DF45-A868F234AB6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42820" y="3982700"/>
                <a:ext cx="40464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8113E4B-F51B-C407-F285-AE5C70BAC531}"/>
                  </a:ext>
                </a:extLst>
              </p14:cNvPr>
              <p14:cNvContentPartPr/>
              <p14:nvPr/>
            </p14:nvContentPartPr>
            <p14:xfrm>
              <a:off x="12687540" y="5308580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8113E4B-F51B-C407-F285-AE5C70BAC53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669540" y="52909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CDA06DD-DD4E-29B6-DDBC-AA91F6251E79}"/>
                  </a:ext>
                </a:extLst>
              </p14:cNvPr>
              <p14:cNvContentPartPr/>
              <p14:nvPr/>
            </p14:nvContentPartPr>
            <p14:xfrm>
              <a:off x="12572700" y="8826500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CDA06DD-DD4E-29B6-DDBC-AA91F6251E7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555060" y="88085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AB4DAEE-4F75-5C8B-35BD-7FA8163EDC48}"/>
                  </a:ext>
                </a:extLst>
              </p14:cNvPr>
              <p14:cNvContentPartPr/>
              <p14:nvPr/>
            </p14:nvContentPartPr>
            <p14:xfrm>
              <a:off x="12230340" y="8292980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AB4DAEE-4F75-5C8B-35BD-7FA8163EDC4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212340" y="8274980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DC731151-1724-4798-BFEA-CE5F9A33C2E2}"/>
              </a:ext>
            </a:extLst>
          </p:cNvPr>
          <p:cNvSpPr/>
          <p:nvPr/>
        </p:nvSpPr>
        <p:spPr>
          <a:xfrm>
            <a:off x="11503106" y="2303956"/>
            <a:ext cx="6480000" cy="6480000"/>
          </a:xfrm>
          <a:custGeom>
            <a:avLst/>
            <a:gdLst/>
            <a:ahLst/>
            <a:cxnLst/>
            <a:rect l="l" t="t" r="r" b="b"/>
            <a:pathLst>
              <a:path w="9012623" h="9012623">
                <a:moveTo>
                  <a:pt x="0" y="0"/>
                </a:moveTo>
                <a:lnTo>
                  <a:pt x="9012623" y="0"/>
                </a:lnTo>
                <a:lnTo>
                  <a:pt x="9012623" y="9012622"/>
                </a:lnTo>
                <a:lnTo>
                  <a:pt x="0" y="90126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50" name="TextBox 19">
            <a:extLst>
              <a:ext uri="{FF2B5EF4-FFF2-40B4-BE49-F238E27FC236}">
                <a16:creationId xmlns:a16="http://schemas.microsoft.com/office/drawing/2014/main" id="{7CC5F38D-3E70-E61E-66CA-A353AA82CCA2}"/>
              </a:ext>
            </a:extLst>
          </p:cNvPr>
          <p:cNvSpPr txBox="1"/>
          <p:nvPr/>
        </p:nvSpPr>
        <p:spPr>
          <a:xfrm>
            <a:off x="-6247276" y="9649295"/>
            <a:ext cx="8590251" cy="118280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>
              <a:latin typeface="Trebuchet MS" panose="020B070302020209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27FCD6-7329-534A-3CF1-CC7711DD0C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941758"/>
            <a:ext cx="8141970" cy="640348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1F22499-814F-7E6B-721C-9EFD104FE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387043"/>
              </p:ext>
            </p:extLst>
          </p:nvPr>
        </p:nvGraphicFramePr>
        <p:xfrm>
          <a:off x="1600199" y="2095500"/>
          <a:ext cx="5791201" cy="6400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791201">
                  <a:extLst>
                    <a:ext uri="{9D8B030D-6E8A-4147-A177-3AD203B41FA5}">
                      <a16:colId xmlns:a16="http://schemas.microsoft.com/office/drawing/2014/main" val="35666939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Integrarea</a:t>
                      </a:r>
                      <a:r>
                        <a:rPr lang="it-IT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eANFP</a:t>
                      </a:r>
                      <a:r>
                        <a:rPr lang="it-IT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SIMRU </a:t>
                      </a:r>
                    </a:p>
                    <a:p>
                      <a:r>
                        <a:rPr lang="it-IT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prevede </a:t>
                      </a:r>
                      <a:r>
                        <a:rPr lang="it-IT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expunerea</a:t>
                      </a:r>
                      <a:r>
                        <a:rPr lang="it-IT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unui</a:t>
                      </a:r>
                      <a:r>
                        <a:rPr lang="it-IT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API </a:t>
                      </a:r>
                      <a:r>
                        <a:rPr lang="it-IT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din</a:t>
                      </a:r>
                      <a:r>
                        <a:rPr lang="it-IT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eAFNP</a:t>
                      </a:r>
                      <a:r>
                        <a:rPr lang="it-IT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care sa </a:t>
                      </a:r>
                      <a:r>
                        <a:rPr lang="it-IT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permita</a:t>
                      </a:r>
                      <a:r>
                        <a:rPr lang="it-IT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preluarea</a:t>
                      </a:r>
                      <a:r>
                        <a:rPr lang="it-IT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din</a:t>
                      </a:r>
                      <a:r>
                        <a:rPr lang="it-IT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SIMRU a </a:t>
                      </a:r>
                      <a:r>
                        <a:rPr lang="it-IT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urmatoarelor</a:t>
                      </a:r>
                      <a:r>
                        <a:rPr lang="it-IT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informatii</a:t>
                      </a:r>
                      <a:r>
                        <a:rPr lang="it-IT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it-IT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procesul</a:t>
                      </a:r>
                      <a:r>
                        <a:rPr lang="it-IT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it-IT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onboarding</a:t>
                      </a:r>
                      <a:r>
                        <a:rPr lang="it-IT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Institutii</a:t>
                      </a:r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Pozitiile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din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cadrul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institutiilor</a:t>
                      </a:r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Organigramele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institutiilor</a:t>
                      </a:r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Istoricul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posturilor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ocupate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un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functionar</a:t>
                      </a:r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Documentele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asociate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unui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functionar</a:t>
                      </a:r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677451"/>
                  </a:ext>
                </a:extLst>
              </a:tr>
              <a:tr h="558624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EANFP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expune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 API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care SIMRU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transmite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operatiile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efectuate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posturi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000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invers,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SIMRU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expune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 API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pentru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schimbarile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structura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nivelul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institutiilor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154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Integrarea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 </a:t>
                      </a:r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bazeaza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 </a:t>
                      </a:r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servicii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REST </a:t>
                      </a:r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securizate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cu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API Keys </a:t>
                      </a:r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JWT.</a:t>
                      </a:r>
                      <a:endParaRPr lang="en-GB" sz="18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481338"/>
                  </a:ext>
                </a:extLst>
              </a:tr>
            </a:tbl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91B3ED36-F79C-69C7-11C4-3A20487C2ADB}"/>
              </a:ext>
            </a:extLst>
          </p:cNvPr>
          <p:cNvSpPr/>
          <p:nvPr/>
        </p:nvSpPr>
        <p:spPr>
          <a:xfrm>
            <a:off x="4006596" y="59817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A8442D84-F605-FD8B-22D5-27B7765F21D0}"/>
              </a:ext>
            </a:extLst>
          </p:cNvPr>
          <p:cNvSpPr/>
          <p:nvPr/>
        </p:nvSpPr>
        <p:spPr>
          <a:xfrm>
            <a:off x="4114800" y="720090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402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8570922" y="1505931"/>
            <a:ext cx="1136484" cy="120205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>
              <a:latin typeface="Trebuchet MS" panose="020B070302020209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B23D6CF-59F1-A4BD-B177-55ED71D7FA42}"/>
              </a:ext>
            </a:extLst>
          </p:cNvPr>
          <p:cNvSpPr txBox="1"/>
          <p:nvPr/>
        </p:nvSpPr>
        <p:spPr>
          <a:xfrm>
            <a:off x="10326062" y="8930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Trebuchet MS" panose="020B070302020209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138E7F7-E11E-EEBD-6672-543C9E10EB06}"/>
              </a:ext>
            </a:extLst>
          </p:cNvPr>
          <p:cNvSpPr txBox="1"/>
          <p:nvPr/>
        </p:nvSpPr>
        <p:spPr>
          <a:xfrm>
            <a:off x="10242935" y="73479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Trebuchet MS" panose="020B0703020202090204" pitchFamily="34" charset="0"/>
            </a:endParaRP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AAE98481-BE5A-C14D-02D5-EAB77EDB1EF3}"/>
              </a:ext>
            </a:extLst>
          </p:cNvPr>
          <p:cNvSpPr txBox="1"/>
          <p:nvPr/>
        </p:nvSpPr>
        <p:spPr>
          <a:xfrm>
            <a:off x="1028700" y="2552700"/>
            <a:ext cx="8115300" cy="16035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479"/>
              </a:lnSpc>
            </a:pPr>
            <a:r>
              <a:rPr lang="en-US" sz="9628" b="1" dirty="0">
                <a:solidFill>
                  <a:sysClr val="windowText" lastClr="00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MULȚUMIM</a:t>
            </a: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id="{4730E781-65FA-6ECC-CA23-04ED388830DA}"/>
              </a:ext>
            </a:extLst>
          </p:cNvPr>
          <p:cNvSpPr txBox="1"/>
          <p:nvPr/>
        </p:nvSpPr>
        <p:spPr>
          <a:xfrm>
            <a:off x="7435483" y="2530819"/>
            <a:ext cx="585773" cy="1635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479"/>
              </a:lnSpc>
            </a:pPr>
            <a:r>
              <a:rPr lang="en-US" sz="9628" b="1" dirty="0">
                <a:solidFill>
                  <a:srgbClr val="00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!</a:t>
            </a:r>
          </a:p>
        </p:txBody>
      </p:sp>
      <p:grpSp>
        <p:nvGrpSpPr>
          <p:cNvPr id="54" name="Group 3">
            <a:extLst>
              <a:ext uri="{FF2B5EF4-FFF2-40B4-BE49-F238E27FC236}">
                <a16:creationId xmlns:a16="http://schemas.microsoft.com/office/drawing/2014/main" id="{86DEC79F-2986-91DB-9D21-6EF50B13C200}"/>
              </a:ext>
            </a:extLst>
          </p:cNvPr>
          <p:cNvGrpSpPr/>
          <p:nvPr/>
        </p:nvGrpSpPr>
        <p:grpSpPr>
          <a:xfrm>
            <a:off x="10462500" y="4875319"/>
            <a:ext cx="783635" cy="783635"/>
            <a:chOff x="0" y="0"/>
            <a:chExt cx="812800" cy="812800"/>
          </a:xfrm>
        </p:grpSpPr>
        <p:sp>
          <p:nvSpPr>
            <p:cNvPr id="55" name="Freeform 4">
              <a:extLst>
                <a:ext uri="{FF2B5EF4-FFF2-40B4-BE49-F238E27FC236}">
                  <a16:creationId xmlns:a16="http://schemas.microsoft.com/office/drawing/2014/main" id="{655176A5-C531-65C1-FA8E-4E7BDB02C58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  <p:sp>
          <p:nvSpPr>
            <p:cNvPr id="56" name="TextBox 5">
              <a:extLst>
                <a:ext uri="{FF2B5EF4-FFF2-40B4-BE49-F238E27FC236}">
                  <a16:creationId xmlns:a16="http://schemas.microsoft.com/office/drawing/2014/main" id="{73C2848D-DD17-03E0-5016-6CECB570AC1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Trebuchet MS" panose="020B0703020202090204" pitchFamily="34" charset="0"/>
              </a:endParaRPr>
            </a:p>
          </p:txBody>
        </p:sp>
      </p:grpSp>
      <p:sp>
        <p:nvSpPr>
          <p:cNvPr id="57" name="Freeform 6">
            <a:extLst>
              <a:ext uri="{FF2B5EF4-FFF2-40B4-BE49-F238E27FC236}">
                <a16:creationId xmlns:a16="http://schemas.microsoft.com/office/drawing/2014/main" id="{08B37FED-BFCA-0A18-2308-19AC8EE889F4}"/>
              </a:ext>
            </a:extLst>
          </p:cNvPr>
          <p:cNvSpPr/>
          <p:nvPr/>
        </p:nvSpPr>
        <p:spPr>
          <a:xfrm>
            <a:off x="10584896" y="4997714"/>
            <a:ext cx="538844" cy="538844"/>
          </a:xfrm>
          <a:custGeom>
            <a:avLst/>
            <a:gdLst/>
            <a:ahLst/>
            <a:cxnLst/>
            <a:rect l="l" t="t" r="r" b="b"/>
            <a:pathLst>
              <a:path w="538844" h="538844">
                <a:moveTo>
                  <a:pt x="0" y="0"/>
                </a:moveTo>
                <a:lnTo>
                  <a:pt x="538844" y="0"/>
                </a:lnTo>
                <a:lnTo>
                  <a:pt x="538844" y="538844"/>
                </a:lnTo>
                <a:lnTo>
                  <a:pt x="0" y="5388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58" name="TextBox 22">
            <a:extLst>
              <a:ext uri="{FF2B5EF4-FFF2-40B4-BE49-F238E27FC236}">
                <a16:creationId xmlns:a16="http://schemas.microsoft.com/office/drawing/2014/main" id="{18F952D3-3A25-ED13-6C1E-20E53E3E8BA0}"/>
              </a:ext>
            </a:extLst>
          </p:cNvPr>
          <p:cNvSpPr txBox="1"/>
          <p:nvPr/>
        </p:nvSpPr>
        <p:spPr>
          <a:xfrm>
            <a:off x="11439669" y="5177233"/>
            <a:ext cx="4475307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b="1" dirty="0">
                <a:solidFill>
                  <a:srgbClr val="000000"/>
                </a:solidFill>
                <a:latin typeface="Trebuchet MS" panose="020B0703020202090204" pitchFamily="34" charset="0"/>
                <a:ea typeface="Montserrat Semi-Bold"/>
                <a:cs typeface="Montserrat Semi-Bold"/>
                <a:sym typeface="Montserrat Semi-Bold"/>
              </a:rPr>
              <a:t>https://</a:t>
            </a:r>
            <a:r>
              <a:rPr lang="en-US" sz="2300" b="1" dirty="0" err="1">
                <a:solidFill>
                  <a:srgbClr val="000000"/>
                </a:solidFill>
                <a:latin typeface="Trebuchet MS" panose="020B0703020202090204" pitchFamily="34" charset="0"/>
                <a:ea typeface="Montserrat Semi-Bold"/>
                <a:cs typeface="Montserrat Semi-Bold"/>
                <a:sym typeface="Montserrat Semi-Bold"/>
              </a:rPr>
              <a:t>www.anfp.gov.ro</a:t>
            </a:r>
            <a:r>
              <a:rPr lang="en-US" sz="2300" b="1" dirty="0">
                <a:solidFill>
                  <a:srgbClr val="000000"/>
                </a:solidFill>
                <a:latin typeface="Trebuchet MS" panose="020B0703020202090204" pitchFamily="34" charset="0"/>
                <a:ea typeface="Montserrat Semi-Bold"/>
                <a:cs typeface="Montserrat Semi-Bold"/>
                <a:sym typeface="Montserrat Semi-Bold"/>
              </a:rPr>
              <a:t>/</a:t>
            </a:r>
          </a:p>
        </p:txBody>
      </p:sp>
      <p:sp>
        <p:nvSpPr>
          <p:cNvPr id="59" name="TextBox 24">
            <a:extLst>
              <a:ext uri="{FF2B5EF4-FFF2-40B4-BE49-F238E27FC236}">
                <a16:creationId xmlns:a16="http://schemas.microsoft.com/office/drawing/2014/main" id="{ED64BEA8-A2F3-A36F-1886-BE9B6C95DDC3}"/>
              </a:ext>
            </a:extLst>
          </p:cNvPr>
          <p:cNvSpPr txBox="1"/>
          <p:nvPr/>
        </p:nvSpPr>
        <p:spPr>
          <a:xfrm>
            <a:off x="11439668" y="4939210"/>
            <a:ext cx="4135329" cy="296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94"/>
              </a:lnSpc>
              <a:spcBef>
                <a:spcPct val="0"/>
              </a:spcBef>
            </a:pPr>
            <a:r>
              <a:rPr lang="en-US" sz="1781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MAI MULTE DETALII GĂSIȚI PE: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EC031F-52E2-A6A6-65E4-6292704F80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5338" y="9098406"/>
            <a:ext cx="16317324" cy="9980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A7C0A6-FBFE-EBEC-0281-A4064808DB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006" y="185265"/>
            <a:ext cx="16767987" cy="1689083"/>
          </a:xfrm>
          <a:prstGeom prst="rect">
            <a:avLst/>
          </a:prstGeom>
        </p:spPr>
      </p:pic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7E0B9A3-36A5-887A-4960-7E0F16B4D9C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719" y="7842187"/>
            <a:ext cx="3323464" cy="900000"/>
          </a:xfrm>
          <a:prstGeom prst="rect">
            <a:avLst/>
          </a:prstGeom>
        </p:spPr>
      </p:pic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8A1417D-07C2-0E1E-4AFC-8A20B89809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8" b="8399"/>
          <a:stretch/>
        </p:blipFill>
        <p:spPr>
          <a:xfrm>
            <a:off x="11024902" y="7874993"/>
            <a:ext cx="3412379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72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</Words>
  <Application>Microsoft Office PowerPoint</Application>
  <PresentationFormat>Custom</PresentationFormat>
  <Paragraphs>45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Wingdings</vt:lpstr>
      <vt:lpstr>Calibri</vt:lpstr>
      <vt:lpstr>Aptos</vt:lpstr>
      <vt:lpstr>Arial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microsoft09@anfp.gov.ro</cp:lastModifiedBy>
  <cp:revision>60</cp:revision>
  <dcterms:created xsi:type="dcterms:W3CDTF">2006-08-16T00:00:00Z</dcterms:created>
  <dcterms:modified xsi:type="dcterms:W3CDTF">2025-12-08T21:22:39Z</dcterms:modified>
  <dc:identifier>DAGQh32qHC8</dc:identifier>
</cp:coreProperties>
</file>