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4809" r:id="rId3"/>
    <p:sldId id="4821" r:id="rId4"/>
    <p:sldId id="4810" r:id="rId5"/>
    <p:sldId id="4811" r:id="rId6"/>
    <p:sldId id="4818" r:id="rId7"/>
    <p:sldId id="4819" r:id="rId8"/>
    <p:sldId id="4812" r:id="rId9"/>
    <p:sldId id="4816" r:id="rId10"/>
    <p:sldId id="274" r:id="rId11"/>
    <p:sldId id="275" r:id="rId12"/>
    <p:sldId id="4807" r:id="rId13"/>
    <p:sldId id="276" r:id="rId14"/>
    <p:sldId id="1306" r:id="rId15"/>
    <p:sldId id="4642" r:id="rId16"/>
    <p:sldId id="4643" r:id="rId17"/>
    <p:sldId id="4644" r:id="rId18"/>
    <p:sldId id="4645" r:id="rId19"/>
    <p:sldId id="4646" r:id="rId20"/>
    <p:sldId id="4647" r:id="rId21"/>
    <p:sldId id="4648" r:id="rId22"/>
    <p:sldId id="1686" r:id="rId23"/>
    <p:sldId id="1676" r:id="rId24"/>
    <p:sldId id="262" r:id="rId25"/>
    <p:sldId id="263" r:id="rId26"/>
    <p:sldId id="264" r:id="rId27"/>
    <p:sldId id="266" r:id="rId28"/>
    <p:sldId id="267" r:id="rId29"/>
    <p:sldId id="270" r:id="rId30"/>
    <p:sldId id="4699" r:id="rId31"/>
    <p:sldId id="48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EE8"/>
    <a:srgbClr val="FFBC58"/>
    <a:srgbClr val="A9CAF0"/>
    <a:srgbClr val="DE7979"/>
    <a:srgbClr val="CC3333"/>
    <a:srgbClr val="75AB17"/>
    <a:srgbClr val="A5C86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0" autoAdjust="0"/>
  </p:normalViewPr>
  <p:slideViewPr>
    <p:cSldViewPr snapToGrid="0">
      <p:cViewPr varScale="1">
        <p:scale>
          <a:sx n="92" d="100"/>
          <a:sy n="92" d="100"/>
        </p:scale>
        <p:origin x="91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B509-5BFE-4CAC-B654-9D0DD97ED55E}" type="datetimeFigureOut">
              <a:rPr lang="ro-RO" smtClean="0"/>
              <a:t>16.05.2025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B8DD3-3C17-4ED8-BBAF-CB9E92479A9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8559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B8DD3-3C17-4ED8-BBAF-CB9E92479A96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8194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95A8208-9DC6-F459-3BB0-7271D4DC7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2408" y="6356350"/>
            <a:ext cx="774405" cy="405957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1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DC52167-6A08-482A-8C39-64FB96661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6204" y="6356350"/>
            <a:ext cx="710609" cy="5016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7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1D96E27-9A18-A194-9567-FCD74BA81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0512" y="6356350"/>
            <a:ext cx="806302" cy="5016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19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 avec trait séparati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20242C0-4773-D8E6-FA7E-565B43E41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1144" y="6356350"/>
            <a:ext cx="795670" cy="5016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6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D094CE7-5C3A-3598-74E2-CD2F69B7C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723014" cy="405957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1699CB9-F6DD-E5FE-893F-1BF89BB35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9246" y="6356350"/>
            <a:ext cx="827567" cy="405957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8CEAD5E-9372-958C-1A22-8B5CF70B1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0512" y="6356350"/>
            <a:ext cx="806302" cy="427222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7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4DA13D5-D74D-7443-814B-F5C4A3AE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614" y="6356350"/>
            <a:ext cx="838200" cy="427222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3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A038BB7-E023-A823-E522-9ED0AD2A0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723014" cy="5016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303FBB6-AA90-B16F-944E-153BBC26D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1776" y="6356350"/>
            <a:ext cx="785037" cy="5016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A36C85B-0D94-444A-DFC4-241A74319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2408" y="6356350"/>
            <a:ext cx="774405" cy="427222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5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10C05D-52CC-7D9C-7669-67B0356E7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1144" y="6356350"/>
            <a:ext cx="795670" cy="5016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3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319082-3255-FD73-A097-9AE56440585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5064" y="5782305"/>
            <a:ext cx="12030075" cy="105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D72991-75CB-8E15-537E-E2783CAE308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6750" y="74971"/>
            <a:ext cx="10858500" cy="923925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650DDA4-6844-7748-E3A3-0E5BA2ED9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186" y="6356350"/>
            <a:ext cx="912628" cy="426679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06C3-B3B9-4D52-AC4C-381DA52A9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1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1E32CF0-93CF-3EC0-93CB-ED16CDEA0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904"/>
            <a:ext cx="12192000" cy="4688959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BD24D7-3FA4-4CD5-7A07-35DBD311F832}"/>
              </a:ext>
            </a:extLst>
          </p:cNvPr>
          <p:cNvSpPr txBox="1"/>
          <p:nvPr/>
        </p:nvSpPr>
        <p:spPr>
          <a:xfrm>
            <a:off x="903889" y="1502205"/>
            <a:ext cx="9051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Programul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formare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o-RO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18039B-2512-39E5-247D-0B194C132310}"/>
              </a:ext>
            </a:extLst>
          </p:cNvPr>
          <p:cNvSpPr/>
          <p:nvPr/>
        </p:nvSpPr>
        <p:spPr>
          <a:xfrm>
            <a:off x="760951" y="2581623"/>
            <a:ext cx="10642768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Dezvoltarea competențelor de leadership și managementul talentelor în contextul noilor tehnologii și al transformări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o-RO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C039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digitale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5E0E77A-57E5-57BD-B356-6844C5F43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1125961" y="1002170"/>
            <a:ext cx="97820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Aft>
                <a:spcPts val="600"/>
              </a:spcAft>
            </a:pPr>
            <a:r>
              <a:rPr lang="ro-RO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Asigurarea suportului logistic și tehnic necesar desfășurării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programului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formare</a:t>
            </a:r>
            <a:endParaRPr lang="ro-RO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E33278-7C7D-213E-B3D3-0ED08BCB3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7288" y="6324452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D52A4-47F6-440B-95F9-D6F0C7AAF4F0}"/>
              </a:ext>
            </a:extLst>
          </p:cNvPr>
          <p:cNvSpPr txBox="1"/>
          <p:nvPr/>
        </p:nvSpPr>
        <p:spPr>
          <a:xfrm>
            <a:off x="548640" y="2148156"/>
            <a:ext cx="602488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Lansarea 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 gestionarea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platformei on-line pentru desfășurarea activității de </a:t>
            </a: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formare în format on-line și pentru 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înregistrarea, evidența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 comunicarea cu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participanții</a:t>
            </a: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o-RO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Platforma pe care o utilizam este o aplicație informatică integrată, care reunește atât platforma de </a:t>
            </a:r>
            <a:r>
              <a:rPr lang="ro-RO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învățare (pentru sesiunile de formare derulate în format hibrid - partea din sesiunea de formare care se deruleaza în sistem on-line) cât </a:t>
            </a:r>
            <a:r>
              <a:rPr lang="ro-RO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 aplicația de gestiune a participanților.</a:t>
            </a:r>
            <a:endParaRPr lang="ro-RO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524DB-430C-485F-AE66-8EC21C078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18976" b="15095"/>
          <a:stretch/>
        </p:blipFill>
        <p:spPr>
          <a:xfrm>
            <a:off x="6676124" y="2336800"/>
            <a:ext cx="5102328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3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713890" y="1053430"/>
            <a:ext cx="107642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Aft>
                <a:spcPts val="600"/>
              </a:spcAft>
            </a:pPr>
            <a:r>
              <a:rPr lang="ro-RO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Asigurarea suportului logistic și tehnic necesar desfășurării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programului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formare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F3485-22F6-B03B-239A-B9367590A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0452" y="6366982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AF409-6578-4114-B443-90E9D129784F}"/>
              </a:ext>
            </a:extLst>
          </p:cNvPr>
          <p:cNvSpPr txBox="1"/>
          <p:nvPr/>
        </p:nvSpPr>
        <p:spPr>
          <a:xfrm>
            <a:off x="904240" y="2402155"/>
            <a:ext cx="420624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Asigurarea locațiilor pentru desf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ăș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urarea activității de formare în format fizic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Contactarea instituțiilor publice semnatare ale protocolului de colaborare cu ANFP pentru obținerea nominalizărilor participanților la curs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o-RO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3839A1-7DD2-4B16-A792-039854E78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" t="14366" r="481" b="25590"/>
          <a:stretch/>
        </p:blipFill>
        <p:spPr>
          <a:xfrm>
            <a:off x="5303520" y="2402155"/>
            <a:ext cx="6339840" cy="28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1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431092" y="1053430"/>
            <a:ext cx="107642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Aft>
                <a:spcPts val="600"/>
              </a:spcAft>
            </a:pPr>
            <a:r>
              <a:rPr lang="ro-RO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Asigurarea suportului logistic și tehnic necesar desfășurării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programului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formare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F3485-22F6-B03B-239A-B9367590A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0452" y="6366982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B5FB8-7EAB-4EC1-8F73-9120939B899E}"/>
              </a:ext>
            </a:extLst>
          </p:cNvPr>
          <p:cNvSpPr txBox="1"/>
          <p:nvPr/>
        </p:nvSpPr>
        <p:spPr>
          <a:xfrm>
            <a:off x="431092" y="2453712"/>
            <a:ext cx="717874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Contactarea persoanelor nominalizate să participe la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programul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formare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cea mai provocatoare dintre activități având în vedere faptul că:</a:t>
            </a:r>
          </a:p>
          <a:p>
            <a:pPr marL="712788" lvl="1" indent="-350838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Personalul de conducere care constituie grupul țintă pentru acest curs de formare este mult mai redus numeric comparativ cu cel de execuție care participă la formările de pe lotul 1 (uneori există o singură funcție de conducere/instituție);</a:t>
            </a:r>
            <a:endParaRPr lang="ro-RO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90DB3-F58B-44C6-8C5F-FDB0175E4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b="13568"/>
          <a:stretch/>
        </p:blipFill>
        <p:spPr>
          <a:xfrm>
            <a:off x="7852410" y="2170097"/>
            <a:ext cx="3670337" cy="32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1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587829" y="1233430"/>
            <a:ext cx="106555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Asigurarea suportului logistic și tehnic necesar desfășurării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programului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formare</a:t>
            </a:r>
            <a:endParaRPr lang="ro-RO" sz="1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22A40-7C23-24E6-6844-9C4819D6D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1084" y="6356350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E57B6-F97F-464C-8461-49927E8F7FA3}"/>
              </a:ext>
            </a:extLst>
          </p:cNvPr>
          <p:cNvSpPr txBox="1"/>
          <p:nvPr/>
        </p:nvSpPr>
        <p:spPr>
          <a:xfrm>
            <a:off x="425269" y="2187537"/>
            <a:ext cx="660545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Contactarea persoanelor nominalizate să participe la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programul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formare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cea mai provocatoare dintre activități având în vedere faptul că: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intrat în vigoare prevederea legală care elimină funcția de șef birou dintre funcțiile de conducere;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Trebuie luate în considerare o varietate de condiții precum: concedii de odihnă, sărbători legale, alegeri</a:t>
            </a: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reorganizari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ro-R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înlocuire alte funcții de conducere, perioade cu vârf de sarcină în instituția respectivă sau cu situații urgente neprevăzute).</a:t>
            </a:r>
            <a:endParaRPr lang="ro-RO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D8556-F4E0-440A-A8F9-91A3F4E5E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/>
          <a:stretch/>
        </p:blipFill>
        <p:spPr>
          <a:xfrm>
            <a:off x="7238675" y="2519680"/>
            <a:ext cx="4528056" cy="29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8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B0A9B-1BBC-9559-983C-921935D1E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515"/>
            <a:ext cx="12192000" cy="4707041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4851" y="1257479"/>
            <a:ext cx="3696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Modulul</a:t>
            </a:r>
            <a:r>
              <a:rPr lang="ro-RO" altLang="ro-RO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480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o-RO" sz="4800" dirty="0">
              <a:ln>
                <a:solidFill>
                  <a:srgbClr val="00B0F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B6E28-29A7-7E5B-1DA2-3F087FC1B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14</a:t>
            </a:fld>
            <a:endParaRPr lang="ro-R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01580-C6AE-A1BB-9318-FD9D91936D60}"/>
              </a:ext>
            </a:extLst>
          </p:cNvPr>
          <p:cNvSpPr txBox="1"/>
          <p:nvPr/>
        </p:nvSpPr>
        <p:spPr>
          <a:xfrm>
            <a:off x="9743090" y="5764556"/>
            <a:ext cx="2532993" cy="252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https://www.munich-business-school.de/</a:t>
            </a:r>
          </a:p>
        </p:txBody>
      </p:sp>
    </p:spTree>
    <p:extLst>
      <p:ext uri="{BB962C8B-B14F-4D97-AF65-F5344CB8AC3E}">
        <p14:creationId xmlns:p14="http://schemas.microsoft.com/office/powerpoint/2010/main" val="354893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8B9E1B-7DF8-73C9-D3B1-F61EB63E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099"/>
            <a:ext cx="12192000" cy="47281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BC26A-668B-54E0-6580-D40A78B1F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15</a:t>
            </a:fld>
            <a:endParaRPr lang="ro-R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C9997-AE34-7CAB-5886-4545217B9A11}"/>
              </a:ext>
            </a:extLst>
          </p:cNvPr>
          <p:cNvSpPr txBox="1"/>
          <p:nvPr/>
        </p:nvSpPr>
        <p:spPr>
          <a:xfrm>
            <a:off x="10145111" y="5828755"/>
            <a:ext cx="2194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https://www.seniorsoftware.ro/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FA5BB1-4D79-0C91-971D-731A9914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90" y="1768398"/>
            <a:ext cx="3057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Modulul</a:t>
            </a:r>
            <a:r>
              <a:rPr lang="ro-RO" altLang="ro-RO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48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o-RO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DF80C-A6B4-2019-76B1-F1C58E417293}"/>
              </a:ext>
            </a:extLst>
          </p:cNvPr>
          <p:cNvSpPr txBox="1"/>
          <p:nvPr/>
        </p:nvSpPr>
        <p:spPr>
          <a:xfrm>
            <a:off x="840828" y="3343694"/>
            <a:ext cx="105103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6000" b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Management resurse umane</a:t>
            </a:r>
          </a:p>
        </p:txBody>
      </p:sp>
    </p:spTree>
    <p:extLst>
      <p:ext uri="{BB962C8B-B14F-4D97-AF65-F5344CB8AC3E}">
        <p14:creationId xmlns:p14="http://schemas.microsoft.com/office/powerpoint/2010/main" val="1740774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AAB5C9-161A-CBEC-0A85-6248E313A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745"/>
            <a:ext cx="12192000" cy="47965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3CC38-0D2E-E1E4-0B6B-7D9E39F4B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16</a:t>
            </a:fld>
            <a:endParaRPr lang="ro-R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839E8-415C-DBB2-98F4-A07D9A9C0B90}"/>
              </a:ext>
            </a:extLst>
          </p:cNvPr>
          <p:cNvSpPr txBox="1"/>
          <p:nvPr/>
        </p:nvSpPr>
        <p:spPr>
          <a:xfrm>
            <a:off x="8936422" y="5827255"/>
            <a:ext cx="32555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http://nextlevelimpact.ro/managementul-schimbarii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27CC8-74AF-83DC-1CAE-20FC2135B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687" y="1421958"/>
            <a:ext cx="3057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Modulul</a:t>
            </a:r>
            <a:r>
              <a:rPr lang="ro-RO" altLang="ro-RO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48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o-RO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22F1B-0524-B6D2-864B-12DBD213F00F}"/>
              </a:ext>
            </a:extLst>
          </p:cNvPr>
          <p:cNvSpPr txBox="1"/>
          <p:nvPr/>
        </p:nvSpPr>
        <p:spPr>
          <a:xfrm>
            <a:off x="1429407" y="3240637"/>
            <a:ext cx="965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6000" b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Managementul schimbării</a:t>
            </a:r>
          </a:p>
        </p:txBody>
      </p:sp>
    </p:spTree>
    <p:extLst>
      <p:ext uri="{BB962C8B-B14F-4D97-AF65-F5344CB8AC3E}">
        <p14:creationId xmlns:p14="http://schemas.microsoft.com/office/powerpoint/2010/main" val="1570949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38325-9090-4B17-5DD4-436EF3189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930"/>
            <a:ext cx="12192000" cy="47437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A41F86-83E3-70D3-CBBF-FE3E27B40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17</a:t>
            </a:fld>
            <a:endParaRPr lang="ro-R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ABF05-882B-DBD8-EF17-BB39F65C2216}"/>
              </a:ext>
            </a:extLst>
          </p:cNvPr>
          <p:cNvSpPr txBox="1"/>
          <p:nvPr/>
        </p:nvSpPr>
        <p:spPr>
          <a:xfrm>
            <a:off x="2932378" y="2736356"/>
            <a:ext cx="70629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6600" b="1" spc="5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Luarea deciziilor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DB257E-F72C-0B01-02C5-FD264FB29FB4}"/>
              </a:ext>
            </a:extLst>
          </p:cNvPr>
          <p:cNvSpPr txBox="1"/>
          <p:nvPr/>
        </p:nvSpPr>
        <p:spPr>
          <a:xfrm>
            <a:off x="10278888" y="5748367"/>
            <a:ext cx="1860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https://www.sebastianbala.ro/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1DEF0F-94C1-9CA5-3091-26A36AFD1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736" y="1602711"/>
            <a:ext cx="3057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Modulul</a:t>
            </a:r>
            <a:r>
              <a:rPr lang="ro-RO" altLang="ro-RO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480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o-RO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5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2EA8D7-2B64-7F6D-DDC8-340EC595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1030015"/>
            <a:ext cx="12144375" cy="47138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67FA3E-2A76-1716-7A99-ECACE26D8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18</a:t>
            </a:fld>
            <a:endParaRPr lang="ro-R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5BBED-C630-18D1-B244-FE4CB98E7DB0}"/>
              </a:ext>
            </a:extLst>
          </p:cNvPr>
          <p:cNvSpPr txBox="1"/>
          <p:nvPr/>
        </p:nvSpPr>
        <p:spPr>
          <a:xfrm>
            <a:off x="9861331" y="5743905"/>
            <a:ext cx="2248985" cy="26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https://www.seniorsoftware.ro/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4F40D-919E-281C-F062-0C64B1597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41" y="1478197"/>
            <a:ext cx="3696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Modulul 5</a:t>
            </a:r>
            <a:endParaRPr lang="ro-RO" sz="4800" dirty="0">
              <a:ln w="1016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54A52-2740-F28C-C5C3-963D89DD0ED6}"/>
              </a:ext>
            </a:extLst>
          </p:cNvPr>
          <p:cNvSpPr txBox="1"/>
          <p:nvPr/>
        </p:nvSpPr>
        <p:spPr>
          <a:xfrm>
            <a:off x="2303219" y="2637365"/>
            <a:ext cx="78617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6000" b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Gestionarea</a:t>
            </a:r>
            <a:r>
              <a:rPr lang="ro-RO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6000" b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relațiilor</a:t>
            </a:r>
            <a:endParaRPr lang="ro-RO" sz="6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BAB3F-A3C0-0BF5-CE0A-73C6E493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59"/>
            <a:ext cx="12192000" cy="47853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D2537F-5ACF-408C-B7F3-12018396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19</a:t>
            </a:fld>
            <a:endParaRPr lang="ro-R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C8D1C1-ECDB-5820-7C15-00A347D5A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82" y="1618942"/>
            <a:ext cx="3696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 spc="50">
                <a:ln w="9525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Modulul 6</a:t>
            </a:r>
            <a:endParaRPr lang="ro-RO" sz="4800" spc="50" dirty="0">
              <a:ln w="9525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B2A59-D162-DC23-5E26-F14F61C51DA9}"/>
              </a:ext>
            </a:extLst>
          </p:cNvPr>
          <p:cNvSpPr txBox="1"/>
          <p:nvPr/>
        </p:nvSpPr>
        <p:spPr>
          <a:xfrm>
            <a:off x="1933905" y="2921168"/>
            <a:ext cx="8576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6000" b="1" spc="50">
                <a:ln w="9525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Transformarea digitală</a:t>
            </a:r>
          </a:p>
        </p:txBody>
      </p:sp>
    </p:spTree>
    <p:extLst>
      <p:ext uri="{BB962C8B-B14F-4D97-AF65-F5344CB8AC3E}">
        <p14:creationId xmlns:p14="http://schemas.microsoft.com/office/powerpoint/2010/main" val="210437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F2DD2B-AB27-3066-BB7E-A057CAAD5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8833F1-5D82-2740-3384-5B2E379DC0A1}"/>
              </a:ext>
            </a:extLst>
          </p:cNvPr>
          <p:cNvSpPr txBox="1"/>
          <p:nvPr/>
        </p:nvSpPr>
        <p:spPr>
          <a:xfrm>
            <a:off x="628937" y="1151453"/>
            <a:ext cx="620874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Livrarea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programului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formare</a:t>
            </a: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 format fizic </a:t>
            </a: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s-a finalizat in anul 2024 - au fost organizate 22 de grupe de formare cu participarea unui număr de </a:t>
            </a:r>
            <a:r>
              <a:rPr lang="ro-RO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506</a:t>
            </a: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funcționari publici cu funcții de conducere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Sesiunile </a:t>
            </a:r>
            <a:r>
              <a:rPr lang="ro-RO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 format online</a:t>
            </a:r>
            <a:r>
              <a:rPr lang="ro-RO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s-au finalizat și ele în februarie 2025, fiind organizate 18 grupe de formare, având un număr de </a:t>
            </a:r>
            <a:r>
              <a:rPr lang="ro-RO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695</a:t>
            </a:r>
            <a:r>
              <a:rPr lang="ro-R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funcționari publici cu funcții de conducere participanți.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Sunt în curs de desfășurare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sesiunile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formare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 format hibrid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0522C-0B19-5CF8-F982-A77095825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1084" y="6345717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90133-A7FB-4955-AC52-8335D5A91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3"/>
          <a:stretch/>
        </p:blipFill>
        <p:spPr>
          <a:xfrm>
            <a:off x="7001223" y="1151453"/>
            <a:ext cx="4713257" cy="3329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10F33F-3838-4C10-8F4C-F09BFCA613D2}"/>
              </a:ext>
            </a:extLst>
          </p:cNvPr>
          <p:cNvSpPr txBox="1"/>
          <p:nvPr/>
        </p:nvSpPr>
        <p:spPr>
          <a:xfrm>
            <a:off x="792480" y="4629328"/>
            <a:ext cx="107705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457200" algn="just" rtl="0" eaLnBrk="1" latinLnBrk="0" hangingPunct="1">
              <a:spcBef>
                <a:spcPts val="0"/>
              </a:spcBef>
              <a:spcAft>
                <a:spcPts val="1200"/>
              </a:spcAft>
              <a:buClrTx/>
              <a:buSzPts val="2000"/>
              <a:buFont typeface="Wingdings" panose="05000000000000000000" pitchFamily="2" charset="2"/>
              <a:buChar char="v"/>
            </a:pPr>
            <a:r>
              <a:rPr lang="ro-RO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Până acum s-au organizat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grupe /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1135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participanti;</a:t>
            </a:r>
            <a:endParaRPr lang="en-US" sz="1800" dirty="0">
              <a:effectLst/>
            </a:endParaRPr>
          </a:p>
          <a:p>
            <a:pPr marL="914400" indent="-457200" algn="just" rtl="0" eaLnBrk="1" latinLnBrk="0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Până la finalul anului 2025 mai avem planificate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sesiuni de curs (grupe) cu un număr estimat de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165</a:t>
            </a:r>
            <a:r>
              <a:rPr lang="ro-RO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participanți;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5408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1D4725-0143-A820-E444-F1B204F16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014"/>
            <a:ext cx="12192000" cy="47009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691557-92B5-E05F-441C-7DE2C64DF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20</a:t>
            </a:fld>
            <a:endParaRPr lang="ro-R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19D49D-9DE1-D82C-C086-0F15984EC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93" y="1457176"/>
            <a:ext cx="3696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Modulul 7</a:t>
            </a:r>
            <a:endParaRPr lang="ro-RO" sz="4800" dirty="0">
              <a:ln w="1016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3EF0E-0D4C-205E-875B-12C189E6E1BA}"/>
              </a:ext>
            </a:extLst>
          </p:cNvPr>
          <p:cNvSpPr txBox="1"/>
          <p:nvPr/>
        </p:nvSpPr>
        <p:spPr>
          <a:xfrm>
            <a:off x="1912882" y="2630836"/>
            <a:ext cx="89448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6000" b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Cadrul legislativ pentru transformarea digitală</a:t>
            </a:r>
          </a:p>
        </p:txBody>
      </p:sp>
    </p:spTree>
    <p:extLst>
      <p:ext uri="{BB962C8B-B14F-4D97-AF65-F5344CB8AC3E}">
        <p14:creationId xmlns:p14="http://schemas.microsoft.com/office/powerpoint/2010/main" val="3268789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9BB21E-613E-4437-9AB6-8E78CFAE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19503"/>
            <a:ext cx="12191999" cy="4798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B4EAB2-1C2F-33D4-8379-D17C2DB00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21</a:t>
            </a:fld>
            <a:endParaRPr lang="ro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7ED20-4022-AA12-1B9E-CCE1BE4C5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93" y="1457176"/>
            <a:ext cx="3696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o-RO" altLang="ro-RO" sz="480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Modulul 8</a:t>
            </a:r>
            <a:endParaRPr lang="ro-RO" sz="4800" dirty="0">
              <a:ln w="1016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C2D4B-3EC1-980D-F837-84EB309C1C4C}"/>
              </a:ext>
            </a:extLst>
          </p:cNvPr>
          <p:cNvSpPr txBox="1"/>
          <p:nvPr/>
        </p:nvSpPr>
        <p:spPr>
          <a:xfrm>
            <a:off x="958788" y="2252245"/>
            <a:ext cx="108220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5600" b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Orientări europene și naționale privind utilizarea TIC în toate domeniile vieții și digitalizarea administrației publice</a:t>
            </a:r>
            <a:endParaRPr lang="ro-RO" sz="5600" b="1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4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A6BB75-4A19-40F8-ECBB-7A227C12A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22</a:t>
            </a:fld>
            <a:endParaRPr lang="ro-R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A00FC-3064-7F6D-0E57-5205E69F30E0}"/>
              </a:ext>
            </a:extLst>
          </p:cNvPr>
          <p:cNvSpPr txBox="1"/>
          <p:nvPr/>
        </p:nvSpPr>
        <p:spPr>
          <a:xfrm>
            <a:off x="381875" y="1613118"/>
            <a:ext cx="537884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O administrație publică a viitorului are nevoie de </a:t>
            </a:r>
            <a:r>
              <a:rPr lang="ro-R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lideri bine pregătiți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, care să anticipeze pașii de urmat în amplul proces de reformă, inclusiv digitală, să gestioneze eficient echipe și resurse, să asigure atingerea rezultatelor scontate. 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o-R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Leadership-ul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 se află printre factorii care generează schimbarea și succesul de la nivelul unei organizații, prin urmare aportul acestuia la nivelul administrației publice trebuie conștientizat și promovat.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72A7F-E421-4AC6-B212-7B5A84226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99" y="1774561"/>
            <a:ext cx="5877226" cy="330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6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E543C6-CA4F-C40B-9394-991534EF3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23</a:t>
            </a:fld>
            <a:endParaRPr lang="ro-R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150EA-24DA-B14D-1F78-A69000E0A733}"/>
              </a:ext>
            </a:extLst>
          </p:cNvPr>
          <p:cNvSpPr txBox="1"/>
          <p:nvPr/>
        </p:nvSpPr>
        <p:spPr>
          <a:xfrm>
            <a:off x="441785" y="1290492"/>
            <a:ext cx="738141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Conform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documentului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Cadrul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OECD</a:t>
            </a:r>
            <a:r>
              <a:rPr lang="ro-RO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pentru talent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competențe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digitale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sectorul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public”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pentru a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putea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valorifica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potențialul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administrației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necesar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funcționarii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 </a:t>
            </a:r>
            <a:r>
              <a:rPr lang="ro-R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Liderii</a:t>
            </a:r>
            <a:r>
              <a:rPr lang="ro-R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dobândească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dezvolte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 set de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competențe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denumite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competențe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utilizatori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pentru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guvernare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(Digital government user skills):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9625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Recunoașterea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potențialului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transformare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digitală</a:t>
            </a:r>
            <a:endParaRPr lang="ro-RO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9625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Înțelegerea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utilizatorilor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nevoilor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acestora</a:t>
            </a:r>
            <a:endParaRPr lang="ro-RO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9625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Colaborarea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deschisă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pentru o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livrare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iterativă</a:t>
            </a:r>
            <a:endParaRPr lang="ro-RO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9625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Utilizarea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responsabilă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datelor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tehnologiei</a:t>
            </a:r>
            <a:endParaRPr lang="ro-RO" sz="20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9625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Guvernarea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bazată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 date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CDCD8-AB0E-5827-EE9C-1B3491F4BD4A}"/>
              </a:ext>
            </a:extLst>
          </p:cNvPr>
          <p:cNvSpPr txBox="1"/>
          <p:nvPr/>
        </p:nvSpPr>
        <p:spPr>
          <a:xfrm>
            <a:off x="1186007" y="5562433"/>
            <a:ext cx="1052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o-RO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</a:t>
            </a:r>
            <a:r>
              <a:rPr lang="ro-RO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Organizația Economică de Cooperare și Dezvoltare </a:t>
            </a:r>
            <a:endParaRPr lang="ro-RO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6EA4D-F9C9-42EC-9572-73D3DA32D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4" b="11699"/>
          <a:stretch/>
        </p:blipFill>
        <p:spPr>
          <a:xfrm>
            <a:off x="7920647" y="1505346"/>
            <a:ext cx="3786215" cy="35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3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459495" y="1254212"/>
            <a:ext cx="6632185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Competențe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dobândite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urma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parcurgerii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participanții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dobândi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următoarele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competențe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93763" lvl="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Descoperirea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resurselor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personale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pentru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dezvoltarea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conducere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autocunoaștere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93763" lvl="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Adaptarea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stilului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conducere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funcție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context – leadership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situațional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93763" lvl="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Identificarea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caracteristicilor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leadership-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success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leadership-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toxic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93763" lvl="0" indent="-457200" algn="just"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Abilități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cognitive,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atitudinale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comportamentale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activitatea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conducere</a:t>
            </a:r>
            <a:r>
              <a:rPr lang="ro-RO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79081D-5E0F-6D71-4C02-7F543386D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186" y="6377615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4DA21-061F-4FB1-A67A-52CF809F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9" b="22222"/>
          <a:stretch/>
        </p:blipFill>
        <p:spPr>
          <a:xfrm>
            <a:off x="7515085" y="1691558"/>
            <a:ext cx="4217420" cy="34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8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210879" y="1413063"/>
            <a:ext cx="618992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Proactivitate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capacitatea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a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inițiativa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pentru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dezvoltarea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activității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organizației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conduse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Adaptabilitate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flexibilitate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responsabilitate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organizațional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adaptat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societății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dinamice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Înţelegerea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leadership-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pentru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mediu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încurajează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transformarea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Capacitatea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atragere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dezvoltare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menținere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talentelor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pentru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forță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muncă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Coordonarea unui proiect conform </a:t>
            </a:r>
            <a:r>
              <a:rPr lang="ro-RO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metodologiei Agile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1B8302-719D-F672-F86C-2B15B11E9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7921" y="6356350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817E0-7144-47CA-88F4-0D3A3ED11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t="27311" r="16980" b="8483"/>
          <a:stretch/>
        </p:blipFill>
        <p:spPr>
          <a:xfrm>
            <a:off x="6594375" y="1524822"/>
            <a:ext cx="5287091" cy="35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51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590427" y="1609565"/>
            <a:ext cx="668298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Gestionarea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riscului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crizelor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cunoașterea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planificare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strategică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cu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obiectivul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a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elimina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din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riscul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incertitudinea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cauzate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evenimentele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negative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organizaţiei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deţină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controlul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asupra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întregii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sale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evoluţii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Managementul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comunicării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colaborării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echipă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dezvoltarea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echipei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managementul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conflictelor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feedback,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motivare</a:t>
            </a:r>
            <a: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BA3A1-08A5-606D-9E41-A29E52C4D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186" y="6366983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902FF-788C-48FC-B32F-B636935F8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8438" r="3954"/>
          <a:stretch/>
        </p:blipFill>
        <p:spPr>
          <a:xfrm>
            <a:off x="7426960" y="1531222"/>
            <a:ext cx="4295385" cy="2865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545DE6-54C2-499F-8034-C36297DDD1B8}"/>
              </a:ext>
            </a:extLst>
          </p:cNvPr>
          <p:cNvSpPr txBox="1"/>
          <p:nvPr/>
        </p:nvSpPr>
        <p:spPr>
          <a:xfrm>
            <a:off x="590427" y="4511052"/>
            <a:ext cx="1101114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Cunoștințe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privind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coaching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-ul: (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Ce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coachingul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(ii) Ce face un coach? (iii) Ce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beneficii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îți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aduce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coachingul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(iv)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Când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apelează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coaching?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Managementul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procesului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decizional</a:t>
            </a:r>
            <a:r>
              <a:rPr lang="ro-RO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31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434449" y="1075604"/>
            <a:ext cx="6657231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Cunoașterea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susţinerea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valorilor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etice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valorile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entităţii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respectă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aplică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reglementările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cu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privire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etică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integritate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evitarea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conflictelor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interese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prevenirea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raportarea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fraudelor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actelor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corupţie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semnalarea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neregulilor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Capacitatea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însușire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 al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schimbării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planificarea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comunicarea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revizuirea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post-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implementare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FFC9D-7722-754D-33E5-732D36B01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9818" y="6356350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B66E3-7304-4713-B61F-6A607B2D79AD}"/>
              </a:ext>
            </a:extLst>
          </p:cNvPr>
          <p:cNvSpPr txBox="1"/>
          <p:nvPr/>
        </p:nvSpPr>
        <p:spPr>
          <a:xfrm>
            <a:off x="434449" y="4041351"/>
            <a:ext cx="1119875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Recunoașterea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potențialului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transformare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înțelegerea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faptului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ransformarea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digitală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nu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despre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mașini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despre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oameni</a:t>
            </a:r>
            <a: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Înțelegerea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utilizatorilor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nevoilor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acestora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schimbări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organizaționale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orientate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beneficarii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serviciilor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susținute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conducerea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instituției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aplicate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angajați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motivați</a:t>
            </a:r>
            <a: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7CD60-1D4D-43B7-9B01-6D3998156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15196" r="19763" b="15114"/>
          <a:stretch/>
        </p:blipFill>
        <p:spPr>
          <a:xfrm>
            <a:off x="7278792" y="1484339"/>
            <a:ext cx="4354408" cy="21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6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491449" y="1228397"/>
            <a:ext cx="607191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Colaborarea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deschisă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pentru o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livrare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iterativă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înseamnă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management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proiect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“Agile”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Utilizarea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guvernării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bazate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 date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duce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accelerarea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proceselor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operaționale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automatizare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îmbunătățirea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luare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deciziilor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datorită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accesului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date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calitate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grad de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agilitate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crescut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flexibilitate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scalabilitate</a:t>
            </a:r>
            <a:r>
              <a:rPr lang="ro-R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o-R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Capacitatea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a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transformarea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digitală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continuă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modului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lucru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instituțiilor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cadrul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cărora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își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desfășoară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activitatea</a:t>
            </a:r>
            <a: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AAD9A0-E47B-76A4-A0A3-11291ED7C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0451" y="6356350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09FF3-AAFF-45F3-829D-FA1706DA5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69" y="1451917"/>
            <a:ext cx="4959364" cy="37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8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67B4F-B496-C11A-860C-7EC548C573A8}"/>
              </a:ext>
            </a:extLst>
          </p:cNvPr>
          <p:cNvSpPr txBox="1"/>
          <p:nvPr/>
        </p:nvSpPr>
        <p:spPr>
          <a:xfrm>
            <a:off x="1250211" y="1633538"/>
            <a:ext cx="9927862" cy="182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Competențe</a:t>
            </a: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dobândite</a:t>
            </a:r>
            <a:endParaRPr lang="ro-RO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1200"/>
              </a:spcAft>
              <a:buSzPct val="100000"/>
            </a:pPr>
            <a:endParaRPr lang="ro-RO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Utilizarea</a:t>
            </a: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cu </a:t>
            </a: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încredere</a:t>
            </a: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datelor</a:t>
            </a: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GB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tehnologiei</a:t>
            </a: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și</a:t>
            </a: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înțelegerea</a:t>
            </a: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faptului</a:t>
            </a: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</a:t>
            </a: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7F3ED6-5F2A-7DAB-9313-FE7E98113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71" y="6356350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01691-A29B-847B-B326-ABABDA522BE5}"/>
              </a:ext>
            </a:extLst>
          </p:cNvPr>
          <p:cNvSpPr txBox="1"/>
          <p:nvPr/>
        </p:nvSpPr>
        <p:spPr>
          <a:xfrm>
            <a:off x="1334186" y="3887585"/>
            <a:ext cx="10103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GB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Transformare</a:t>
            </a:r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Digitală</a:t>
            </a:r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GB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Oameni</a:t>
            </a:r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Date + </a:t>
            </a:r>
            <a:r>
              <a:rPr lang="en-GB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Procese</a:t>
            </a:r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GB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o-RO" sz="3200" dirty="0"/>
          </a:p>
        </p:txBody>
      </p:sp>
    </p:spTree>
    <p:extLst>
      <p:ext uri="{BB962C8B-B14F-4D97-AF65-F5344CB8AC3E}">
        <p14:creationId xmlns:p14="http://schemas.microsoft.com/office/powerpoint/2010/main" val="97625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3F27003-6A32-A5BB-373E-0B56F7F30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925178-1619-7891-44D7-7ABF1DB3F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D1BC0-3263-442C-B1CB-BAD083EA5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2" y="906030"/>
            <a:ext cx="7265324" cy="49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23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9A7D797-91FF-6C68-A7D2-553A22D76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12D0-55EE-443B-FD1F-9B2311C4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03" y="3911828"/>
            <a:ext cx="7762875" cy="18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agini pentru aplicatii practice">
            <a:extLst>
              <a:ext uri="{FF2B5EF4-FFF2-40B4-BE49-F238E27FC236}">
                <a16:creationId xmlns:a16="http://schemas.microsoft.com/office/drawing/2014/main" id="{015AC258-1DCE-1754-60A4-87FDA6AC9A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66" y="1194967"/>
            <a:ext cx="3219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blog.suntec.ro/wp-content/uploads/2013/11/semnul-intrebarii.jpg">
            <a:extLst>
              <a:ext uri="{FF2B5EF4-FFF2-40B4-BE49-F238E27FC236}">
                <a16:creationId xmlns:a16="http://schemas.microsoft.com/office/drawing/2014/main" id="{3318B630-B2AA-1D5F-E7B1-B5236A9D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74" y="1161151"/>
            <a:ext cx="21717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6AF1B9-60ED-F3A7-3592-FDFE8DF26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6358" y="6486023"/>
            <a:ext cx="642938" cy="332685"/>
          </a:xfrm>
        </p:spPr>
        <p:txBody>
          <a:bodyPr/>
          <a:lstStyle/>
          <a:p>
            <a:fld id="{3A455895-A4CA-445F-AB31-726D81B45636}" type="slidenum">
              <a:rPr lang="ro-RO" smtClean="0"/>
              <a:pPr/>
              <a:t>30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1375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72C81-108A-9501-8735-BAB2BF5C0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717" y="6377615"/>
            <a:ext cx="2743200" cy="365125"/>
          </a:xfrm>
        </p:spPr>
        <p:txBody>
          <a:bodyPr/>
          <a:lstStyle/>
          <a:p>
            <a:fld id="{030F06C3-B3B9-4D52-AC4C-381DA52A9030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5C6A4-B909-0580-C3C6-1A1C2E71E549}"/>
              </a:ext>
            </a:extLst>
          </p:cNvPr>
          <p:cNvSpPr txBox="1"/>
          <p:nvPr/>
        </p:nvSpPr>
        <p:spPr>
          <a:xfrm>
            <a:off x="627321" y="1149710"/>
            <a:ext cx="1076782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48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48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numele consorțiului format din:</a:t>
            </a:r>
            <a:r>
              <a:rPr lang="en-GB" sz="48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endParaRPr lang="en-GB" sz="4800" b="1" dirty="0">
              <a:ln>
                <a:solidFill>
                  <a:srgbClr val="00B0F0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o-RO" sz="48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lang="en-US" sz="4800" b="1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o-RO" sz="4800" b="1" dirty="0">
              <a:ln>
                <a:solidFill>
                  <a:srgbClr val="00B0F0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GB" sz="5400" b="1" dirty="0">
              <a:ln>
                <a:solidFill>
                  <a:srgbClr val="00B0F0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GB" sz="5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o-RO" sz="5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 mulțumesc pentru atenție</a:t>
            </a:r>
            <a:r>
              <a:rPr lang="en-GB" sz="5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o-RO" sz="5400" b="1" dirty="0">
              <a:ln>
                <a:solidFill>
                  <a:srgbClr val="00B0F0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A37EBB-CB04-3558-3204-CD01C1E9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422" y="2821108"/>
            <a:ext cx="4159725" cy="1027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8BC813-CE1D-0F9A-27A8-71A6783E2A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t="26765" r="27081" b="25467"/>
          <a:stretch/>
        </p:blipFill>
        <p:spPr bwMode="auto">
          <a:xfrm>
            <a:off x="2035666" y="2459828"/>
            <a:ext cx="2077083" cy="1536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077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2E2B1-AB54-4C76-9FE5-1DB7D8473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AF4CF6E-0FBC-4EAA-99D4-656BEE51C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216111"/>
              </p:ext>
            </p:extLst>
          </p:nvPr>
        </p:nvGraphicFramePr>
        <p:xfrm>
          <a:off x="8107680" y="1953997"/>
          <a:ext cx="3342640" cy="2631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4135">
                  <a:extLst>
                    <a:ext uri="{9D8B030D-6E8A-4147-A177-3AD203B41FA5}">
                      <a16:colId xmlns:a16="http://schemas.microsoft.com/office/drawing/2014/main" val="321604317"/>
                    </a:ext>
                  </a:extLst>
                </a:gridCol>
                <a:gridCol w="1028505">
                  <a:extLst>
                    <a:ext uri="{9D8B030D-6E8A-4147-A177-3AD203B41FA5}">
                      <a16:colId xmlns:a16="http://schemas.microsoft.com/office/drawing/2014/main" val="1678196736"/>
                    </a:ext>
                  </a:extLst>
                </a:gridCol>
              </a:tblGrid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 Est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7,12%</a:t>
                      </a:r>
                    </a:p>
                  </a:txBody>
                  <a:tcPr marL="7620" marR="7620" marT="7620" marB="0" anchor="b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267534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 Vest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Oltenia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A5C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3,99%</a:t>
                      </a:r>
                    </a:p>
                  </a:txBody>
                  <a:tcPr marL="7620" marR="7620" marT="7620" marB="0" anchor="b">
                    <a:solidFill>
                      <a:srgbClr val="A5C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31121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 Vest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A9CA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9,86%</a:t>
                      </a:r>
                    </a:p>
                  </a:txBody>
                  <a:tcPr marL="7620" marR="7620" marT="7620" marB="0" anchor="b">
                    <a:solidFill>
                      <a:srgbClr val="A9C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545142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Muntenia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DE797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10,89%</a:t>
                      </a:r>
                    </a:p>
                  </a:txBody>
                  <a:tcPr marL="7620" marR="7620" marT="7620" marB="0" anchor="b">
                    <a:solidFill>
                      <a:srgbClr val="DE79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506430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 Est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BC5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13,67%</a:t>
                      </a:r>
                    </a:p>
                  </a:txBody>
                  <a:tcPr marL="7620" marR="7620" marT="7620" marB="0" anchor="b">
                    <a:solidFill>
                      <a:srgbClr val="FFBC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02725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Centru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7BA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8,10%</a:t>
                      </a:r>
                    </a:p>
                  </a:txBody>
                  <a:tcPr marL="7620" marR="7620" marT="7620" marB="0" anchor="b">
                    <a:solidFill>
                      <a:srgbClr val="7BA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407113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Vest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75AB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8,57%</a:t>
                      </a:r>
                    </a:p>
                  </a:txBody>
                  <a:tcPr marL="7620" marR="7620" marT="7620" marB="0" anchor="b">
                    <a:solidFill>
                      <a:srgbClr val="75AB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046353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București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Ilfov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37,81%</a:t>
                      </a:r>
                    </a:p>
                  </a:txBody>
                  <a:tcPr marL="7620" marR="7620" marT="7620" marB="0" anchor="b">
                    <a:solidFill>
                      <a:srgbClr val="CC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3161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9B1F075-2C1B-48CA-9248-8854D12F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1" y="885546"/>
            <a:ext cx="7244106" cy="49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2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1A9C90-3154-4CF8-A37C-EC90816CB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702D6-D911-469D-A214-8CA4CC9DFB97}"/>
              </a:ext>
            </a:extLst>
          </p:cNvPr>
          <p:cNvSpPr txBox="1"/>
          <p:nvPr/>
        </p:nvSpPr>
        <p:spPr>
          <a:xfrm>
            <a:off x="222119" y="2305615"/>
            <a:ext cx="62334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342900" algn="l">
              <a:buFont typeface="Wingdings" panose="05000000000000000000" pitchFamily="2" charset="2"/>
              <a:buChar char="Ø"/>
            </a:pP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Participanți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regiunea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SV –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 algn="l">
              <a:buFont typeface="Wingdings" panose="05000000000000000000" pitchFamily="2" charset="2"/>
              <a:buChar char="Ø"/>
            </a:pP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Participanți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ro-RO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județul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Dolj</a:t>
            </a:r>
            <a:r>
              <a:rPr lang="ro-RO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- 49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ro-RO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sesiunea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hibrid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organizată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perioada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.10.2024-11.10.2024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ro-RO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distribuiti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sesiunilor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online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organizate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î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perioada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decembrie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2024-februarie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982D5-D0B8-4F27-8D3F-5E470EC3EFF4}"/>
              </a:ext>
            </a:extLst>
          </p:cNvPr>
          <p:cNvSpPr txBox="1"/>
          <p:nvPr/>
        </p:nvSpPr>
        <p:spPr>
          <a:xfrm>
            <a:off x="721360" y="1048326"/>
            <a:ext cx="1024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eaLnBrk="1" latinLnBrk="0" hangingPunct="1">
              <a:defRPr sz="1600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2400" b="1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Distribuția</a:t>
            </a:r>
            <a:r>
              <a:rPr lang="es-ES" sz="24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participanților</a:t>
            </a:r>
            <a:r>
              <a:rPr lang="es-ES" sz="24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din Regiunea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SUD </a:t>
            </a:r>
            <a:r>
              <a:rPr lang="ro-RO" sz="24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en-US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CD34B2-A4B0-4641-B586-2AF1DD54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32295" r="7889" b="23435"/>
          <a:stretch/>
        </p:blipFill>
        <p:spPr>
          <a:xfrm>
            <a:off x="6740342" y="1666732"/>
            <a:ext cx="4266707" cy="19041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7F5883-A4D1-1216-CFC4-0B5646CB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42" y="3727622"/>
            <a:ext cx="4266707" cy="22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4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FF2DF9-2B42-CD8B-CF18-694DED388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9FD33-F1DD-0B6F-8B37-865817473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F74E6-32C0-E5EC-6CD2-22BFCF4A30C8}"/>
              </a:ext>
            </a:extLst>
          </p:cNvPr>
          <p:cNvSpPr txBox="1"/>
          <p:nvPr/>
        </p:nvSpPr>
        <p:spPr>
          <a:xfrm>
            <a:off x="721359" y="2305615"/>
            <a:ext cx="10974771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Chestionare de satisfacție participanți cursuri de formare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Chestionare persoane vulnerabile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Chestionare companii private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Interviuri cu participanții la cursurile de formare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Focus-grupuri cu personalul cu funcții de conducere care a participat la cursurile de formare</a:t>
            </a: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Focus-grupuri cu personalul cu funcții de conducere care nu a participat la formare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35B49-311E-2624-DB09-6CD03A09F6F3}"/>
              </a:ext>
            </a:extLst>
          </p:cNvPr>
          <p:cNvSpPr txBox="1"/>
          <p:nvPr/>
        </p:nvSpPr>
        <p:spPr>
          <a:xfrm>
            <a:off x="857838" y="1485054"/>
            <a:ext cx="1024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ro-R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 de impact: a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ctiv</a:t>
            </a:r>
            <a:r>
              <a:rPr lang="ro-R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ități realizate până în prezent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0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318E75-E70E-9627-A37F-D148BF38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07D960-DE9A-ADDE-989D-E09CF184D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D8652-D759-9794-B069-002F87EF5D50}"/>
              </a:ext>
            </a:extLst>
          </p:cNvPr>
          <p:cNvSpPr txBox="1"/>
          <p:nvPr/>
        </p:nvSpPr>
        <p:spPr>
          <a:xfrm>
            <a:off x="721359" y="2305615"/>
            <a:ext cx="109747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Focus-grupuri cu reprezentanții societății civile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Focus-grupuri cu formatorii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Sondaj de opinie în rândul beneficiarilor finali (cetățeni)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ro-R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Sondaj în rândul personalului cu funcții de execuție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17B60-DA19-D5F3-A867-003FF8575CCE}"/>
              </a:ext>
            </a:extLst>
          </p:cNvPr>
          <p:cNvSpPr txBox="1"/>
          <p:nvPr/>
        </p:nvSpPr>
        <p:spPr>
          <a:xfrm>
            <a:off x="857838" y="1485054"/>
            <a:ext cx="10241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ro-R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 de impact: a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ctiv</a:t>
            </a:r>
            <a:r>
              <a:rPr lang="ro-R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ități realizate până în prezent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4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CC23B1-7F72-4CE5-B024-5AE5B8C2B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7602A22-3A50-437B-B3DE-AE43C52AA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52419"/>
              </p:ext>
            </p:extLst>
          </p:nvPr>
        </p:nvGraphicFramePr>
        <p:xfrm>
          <a:off x="855849" y="2342158"/>
          <a:ext cx="1075330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5904">
                  <a:extLst>
                    <a:ext uri="{9D8B030D-6E8A-4147-A177-3AD203B41FA5}">
                      <a16:colId xmlns:a16="http://schemas.microsoft.com/office/drawing/2014/main" val="1652820274"/>
                    </a:ext>
                  </a:extLst>
                </a:gridCol>
                <a:gridCol w="6677399">
                  <a:extLst>
                    <a:ext uri="{9D8B030D-6E8A-4147-A177-3AD203B41FA5}">
                      <a16:colId xmlns:a16="http://schemas.microsoft.com/office/drawing/2014/main" val="2212454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just"/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Perioada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Sesiune/locatie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94235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just"/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16-20 iunie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S33BI – Bucuresti, Hotel My Continental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16306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just"/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21-25 iulie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S34BI – Bucuresti, Hotel My Continental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8188032"/>
                  </a:ext>
                </a:extLst>
              </a:tr>
            </a:tbl>
          </a:graphicData>
        </a:graphic>
      </p:graphicFrame>
      <p:sp>
        <p:nvSpPr>
          <p:cNvPr id="20" name="Rectangle 5">
            <a:extLst>
              <a:ext uri="{FF2B5EF4-FFF2-40B4-BE49-F238E27FC236}">
                <a16:creationId xmlns:a16="http://schemas.microsoft.com/office/drawing/2014/main" id="{01555C85-4D0E-4734-8D33-F4F06582A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849" y="772498"/>
            <a:ext cx="107265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SESIUNI PLANIFICATE ÎN PERIODA MA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kumimoji="0" lang="ro-RO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-IULIE 2025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REGIUNEA BUCUREȘTI-ILFOV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58CA5-1A00-788B-8D0C-E99B632C820D}"/>
              </a:ext>
            </a:extLst>
          </p:cNvPr>
          <p:cNvSpPr txBox="1"/>
          <p:nvPr/>
        </p:nvSpPr>
        <p:spPr>
          <a:xfrm>
            <a:off x="920172" y="3601443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24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REGIUNEA SUD EST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7F75B72-D57F-464F-B970-37A24A8EB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38156"/>
              </p:ext>
            </p:extLst>
          </p:nvPr>
        </p:nvGraphicFramePr>
        <p:xfrm>
          <a:off x="882602" y="4063108"/>
          <a:ext cx="1072655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263">
                  <a:extLst>
                    <a:ext uri="{9D8B030D-6E8A-4147-A177-3AD203B41FA5}">
                      <a16:colId xmlns:a16="http://schemas.microsoft.com/office/drawing/2014/main" val="3230055338"/>
                    </a:ext>
                  </a:extLst>
                </a:gridCol>
                <a:gridCol w="1126646">
                  <a:extLst>
                    <a:ext uri="{9D8B030D-6E8A-4147-A177-3AD203B41FA5}">
                      <a16:colId xmlns:a16="http://schemas.microsoft.com/office/drawing/2014/main" val="3023161357"/>
                    </a:ext>
                  </a:extLst>
                </a:gridCol>
                <a:gridCol w="6651641">
                  <a:extLst>
                    <a:ext uri="{9D8B030D-6E8A-4147-A177-3AD203B41FA5}">
                      <a16:colId xmlns:a16="http://schemas.microsoft.com/office/drawing/2014/main" val="3174352293"/>
                    </a:ext>
                  </a:extLst>
                </a:gridCol>
              </a:tblGrid>
              <a:tr h="269010">
                <a:tc gridSpan="2"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Perioada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Sesiuni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4050310"/>
                  </a:ext>
                </a:extLst>
              </a:tr>
              <a:tr h="26901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16-20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iunie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S4S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 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Focsani, hotel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Ambasador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5756965"/>
                  </a:ext>
                </a:extLst>
              </a:tr>
              <a:tr h="269010"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23-27 iunie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Braila, hotel Traian</a:t>
                      </a:r>
                    </a:p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Tulcea, hotel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Egreta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6773542"/>
                  </a:ext>
                </a:extLst>
              </a:tr>
              <a:tr h="538019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iunie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iulie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 C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onstanta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hotel Continental Forum</a:t>
                      </a:r>
                    </a:p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Buzau, hotel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Pietroasa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27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408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D233B-3820-4CA1-AA2A-6E3406FB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06C3-B3B9-4D52-AC4C-381DA52A9030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D4486D-BAEA-4B09-AF66-780423878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86614"/>
              </p:ext>
            </p:extLst>
          </p:nvPr>
        </p:nvGraphicFramePr>
        <p:xfrm>
          <a:off x="726440" y="1845503"/>
          <a:ext cx="10565336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4658">
                  <a:extLst>
                    <a:ext uri="{9D8B030D-6E8A-4147-A177-3AD203B41FA5}">
                      <a16:colId xmlns:a16="http://schemas.microsoft.com/office/drawing/2014/main" val="2328047421"/>
                    </a:ext>
                  </a:extLst>
                </a:gridCol>
                <a:gridCol w="6560678">
                  <a:extLst>
                    <a:ext uri="{9D8B030D-6E8A-4147-A177-3AD203B41FA5}">
                      <a16:colId xmlns:a16="http://schemas.microsoft.com/office/drawing/2014/main" val="12687005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Perioada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Sesiuni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877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19-23 mai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S2SV -  Craiova, hotel Prestige Boutique 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S3SV – Târgu Jiu, hotel Anna 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1370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26-30 mai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S4SV -  Slatina, hotel Bulevard Prestige 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S5SV – Drobeta Turnu-Severin, hotel Continental 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624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16-20 iunie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S6SV -  Râmnicu Valcea, hotel Posada 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S7SV - Târgu Jiu, hotel Anna 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97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23-27 iunie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S8SV – Drobeta, hotel Continental  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S9SV - Slatina, hotel Bulevard Prestige 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739313"/>
                  </a:ext>
                </a:extLst>
              </a:tr>
            </a:tbl>
          </a:graphicData>
        </a:graphic>
      </p:graphicFrame>
      <p:sp>
        <p:nvSpPr>
          <p:cNvPr id="4" name="Rectangle 5">
            <a:extLst>
              <a:ext uri="{FF2B5EF4-FFF2-40B4-BE49-F238E27FC236}">
                <a16:creationId xmlns:a16="http://schemas.microsoft.com/office/drawing/2014/main" id="{7265DC31-6999-43B1-B07D-1A1374DDF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40" y="1364902"/>
            <a:ext cx="109035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o-RO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REGIUNEA SUD VEST OLTENIA</a:t>
            </a:r>
            <a:endParaRPr lang="ro-RO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9D330-DB4E-A660-98A3-682FED90F84C}"/>
              </a:ext>
            </a:extLst>
          </p:cNvPr>
          <p:cNvSpPr txBox="1"/>
          <p:nvPr/>
        </p:nvSpPr>
        <p:spPr>
          <a:xfrm>
            <a:off x="726440" y="4554683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pt-BR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endParaRPr lang="pt-BR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2A3AFF-5FC0-3B07-E728-A35C41E02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38784"/>
              </p:ext>
            </p:extLst>
          </p:nvPr>
        </p:nvGraphicFramePr>
        <p:xfrm>
          <a:off x="726440" y="5061046"/>
          <a:ext cx="10565336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4658">
                  <a:extLst>
                    <a:ext uri="{9D8B030D-6E8A-4147-A177-3AD203B41FA5}">
                      <a16:colId xmlns:a16="http://schemas.microsoft.com/office/drawing/2014/main" val="2328047421"/>
                    </a:ext>
                  </a:extLst>
                </a:gridCol>
                <a:gridCol w="6560678">
                  <a:extLst>
                    <a:ext uri="{9D8B030D-6E8A-4147-A177-3AD203B41FA5}">
                      <a16:colId xmlns:a16="http://schemas.microsoft.com/office/drawing/2014/main" val="12687005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Perioada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Sesiuni</a:t>
                      </a:r>
                      <a:endParaRPr lang="en-US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877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19-23 mai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CM7 – Dej (județul Cluj, regiunea Nord-Vest) 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739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264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1469</Words>
  <Application>Microsoft Office PowerPoint</Application>
  <PresentationFormat>Widescreen</PresentationFormat>
  <Paragraphs>186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Smart Integration</dc:creator>
  <cp:lastModifiedBy>Timea Vîlceanu</cp:lastModifiedBy>
  <cp:revision>54</cp:revision>
  <dcterms:created xsi:type="dcterms:W3CDTF">2024-09-18T07:57:21Z</dcterms:created>
  <dcterms:modified xsi:type="dcterms:W3CDTF">2025-05-16T09:22:06Z</dcterms:modified>
</cp:coreProperties>
</file>