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56" r:id="rId2"/>
    <p:sldId id="258" r:id="rId3"/>
    <p:sldId id="275" r:id="rId4"/>
    <p:sldId id="265" r:id="rId5"/>
    <p:sldId id="263" r:id="rId6"/>
    <p:sldId id="261" r:id="rId7"/>
    <p:sldId id="264" r:id="rId8"/>
    <p:sldId id="276" r:id="rId9"/>
    <p:sldId id="279" r:id="rId10"/>
    <p:sldId id="271" r:id="rId11"/>
    <p:sldId id="274" r:id="rId12"/>
    <p:sldId id="280" r:id="rId13"/>
    <p:sldId id="277" r:id="rId14"/>
    <p:sldId id="278" r:id="rId15"/>
    <p:sldId id="281" r:id="rId16"/>
  </p:sldIdLst>
  <p:sldSz cx="18288000" cy="10287000"/>
  <p:notesSz cx="6797675" cy="9928225"/>
  <p:embeddedFontLst>
    <p:embeddedFont>
      <p:font typeface="Trajan Pro" panose="02020502050506020301" pitchFamily="18" charset="0"/>
      <p:regular r:id="rId19"/>
      <p:bold r:id="rId20"/>
    </p:embeddedFont>
    <p:embeddedFont>
      <p:font typeface="Trebuchet MS" panose="020B0603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aela Luca" initials="ML" lastIdx="1" clrIdx="0">
    <p:extLst>
      <p:ext uri="{19B8F6BF-5375-455C-9EA6-DF929625EA0E}">
        <p15:presenceInfo xmlns:p15="http://schemas.microsoft.com/office/powerpoint/2012/main" userId="S-1-5-21-4228065505-1320965288-2718576181-2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791" autoAdjust="0"/>
  </p:normalViewPr>
  <p:slideViewPr>
    <p:cSldViewPr>
      <p:cViewPr varScale="1">
        <p:scale>
          <a:sx n="69" d="100"/>
          <a:sy n="69" d="100"/>
        </p:scale>
        <p:origin x="840" y="90"/>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16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594086571547171E-2"/>
          <c:y val="0.10335595043308123"/>
          <c:w val="0.9217348969920317"/>
          <c:h val="0.87607222585193689"/>
        </c:manualLayout>
      </c:layout>
      <c:pie3DChart>
        <c:varyColors val="1"/>
        <c:ser>
          <c:idx val="0"/>
          <c:order val="0"/>
          <c:tx>
            <c:strRef>
              <c:f>'[baza sondaj etica 2022 (002).xlsx]grafTAB'!$B$360</c:f>
              <c:strCache>
                <c:ptCount val="1"/>
                <c:pt idx="0">
                  <c:v>frq</c:v>
                </c:pt>
              </c:strCache>
            </c:strRef>
          </c:tx>
          <c:explosion val="4"/>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965-4B43-BF42-03537F2BEA9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965-4B43-BF42-03537F2BEA9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965-4B43-BF42-03537F2BEA9A}"/>
              </c:ext>
            </c:extLst>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'[baza sondaj etica 2022 (002).xlsx]grafTAB'!$A$361:$A$363</c:f>
              <c:strCache>
                <c:ptCount val="3"/>
                <c:pt idx="0">
                  <c:v>da</c:v>
                </c:pt>
                <c:pt idx="1">
                  <c:v>nu</c:v>
                </c:pt>
                <c:pt idx="2">
                  <c:v>nu sunt sigur</c:v>
                </c:pt>
              </c:strCache>
            </c:strRef>
          </c:cat>
          <c:val>
            <c:numRef>
              <c:f>'[baza sondaj etica 2022 (002).xlsx]grafTAB'!$B$361:$B$363</c:f>
              <c:numCache>
                <c:formatCode>###0</c:formatCode>
                <c:ptCount val="3"/>
                <c:pt idx="0">
                  <c:v>573</c:v>
                </c:pt>
                <c:pt idx="1">
                  <c:v>465</c:v>
                </c:pt>
                <c:pt idx="2">
                  <c:v>360</c:v>
                </c:pt>
              </c:numCache>
            </c:numRef>
          </c:val>
          <c:extLst>
            <c:ext xmlns:c16="http://schemas.microsoft.com/office/drawing/2014/chart" uri="{C3380CC4-5D6E-409C-BE32-E72D297353CC}">
              <c16:uniqueId val="{00000006-D965-4B43-BF42-03537F2BEA9A}"/>
            </c:ext>
          </c:extLst>
        </c:ser>
        <c:ser>
          <c:idx val="1"/>
          <c:order val="1"/>
          <c:tx>
            <c:strRef>
              <c:f>'[baza sondaj etica 2022 (002).xlsx]grafTAB'!$C$360</c:f>
              <c:strCache>
                <c:ptCount val="1"/>
                <c:pt idx="0">
                  <c:v>%</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D965-4B43-BF42-03537F2BEA9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D965-4B43-BF42-03537F2BEA9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D965-4B43-BF42-03537F2BEA9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'[baza sondaj etica 2022 (002).xlsx]grafTAB'!$A$361:$A$363</c:f>
              <c:strCache>
                <c:ptCount val="3"/>
                <c:pt idx="0">
                  <c:v>da</c:v>
                </c:pt>
                <c:pt idx="1">
                  <c:v>nu</c:v>
                </c:pt>
                <c:pt idx="2">
                  <c:v>nu sunt sigur</c:v>
                </c:pt>
              </c:strCache>
            </c:strRef>
          </c:cat>
          <c:val>
            <c:numRef>
              <c:f>'[baza sondaj etica 2022 (002).xlsx]grafTAB'!$C$361:$C$363</c:f>
              <c:numCache>
                <c:formatCode>###0.0</c:formatCode>
                <c:ptCount val="3"/>
                <c:pt idx="0">
                  <c:v>40.987124463519315</c:v>
                </c:pt>
                <c:pt idx="1">
                  <c:v>33.261802575107296</c:v>
                </c:pt>
                <c:pt idx="2">
                  <c:v>25.751072961373392</c:v>
                </c:pt>
              </c:numCache>
            </c:numRef>
          </c:val>
          <c:extLst>
            <c:ext xmlns:c16="http://schemas.microsoft.com/office/drawing/2014/chart" uri="{C3380CC4-5D6E-409C-BE32-E72D297353CC}">
              <c16:uniqueId val="{0000000D-D965-4B43-BF42-03537F2BEA9A}"/>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9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9283857656074017E-2"/>
          <c:y val="0.23474726386108311"/>
          <c:w val="0.84233009394626901"/>
          <c:h val="0.73302890330198089"/>
        </c:manualLayout>
      </c:layout>
      <c:pie3DChart>
        <c:varyColors val="1"/>
        <c:ser>
          <c:idx val="0"/>
          <c:order val="0"/>
          <c:tx>
            <c:strRef>
              <c:f>grafTAB!$B$356</c:f>
              <c:strCache>
                <c:ptCount val="1"/>
                <c:pt idx="0">
                  <c:v>%</c:v>
                </c:pt>
              </c:strCache>
            </c:strRef>
          </c:tx>
          <c:dPt>
            <c:idx val="0"/>
            <c:bubble3D val="0"/>
            <c:explosion val="16"/>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6D4-4E60-BC72-ACD11E452FE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6D4-4E60-BC72-ACD11E452FE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grafTAB!$A$357:$A$358</c:f>
              <c:strCache>
                <c:ptCount val="2"/>
                <c:pt idx="0">
                  <c:v>da</c:v>
                </c:pt>
                <c:pt idx="1">
                  <c:v>nu</c:v>
                </c:pt>
              </c:strCache>
            </c:strRef>
          </c:cat>
          <c:val>
            <c:numRef>
              <c:f>grafTAB!$B$357:$B$358</c:f>
              <c:numCache>
                <c:formatCode>###0</c:formatCode>
                <c:ptCount val="2"/>
                <c:pt idx="0">
                  <c:v>964</c:v>
                </c:pt>
                <c:pt idx="1">
                  <c:v>434</c:v>
                </c:pt>
              </c:numCache>
            </c:numRef>
          </c:val>
          <c:extLst>
            <c:ext xmlns:c16="http://schemas.microsoft.com/office/drawing/2014/chart" uri="{C3380CC4-5D6E-409C-BE32-E72D297353CC}">
              <c16:uniqueId val="{00000004-96D4-4E60-BC72-ACD11E452FE4}"/>
            </c:ext>
          </c:extLst>
        </c:ser>
        <c:dLbls>
          <c:dLblPos val="ctr"/>
          <c:showLegendKey val="0"/>
          <c:showVal val="1"/>
          <c:showCatName val="0"/>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0.12917</cdr:x>
      <cdr:y>0.06079</cdr:y>
    </cdr:from>
    <cdr:to>
      <cdr:x>0.32917</cdr:x>
      <cdr:y>0.35258</cdr:y>
    </cdr:to>
    <cdr:sp macro="" textlink="">
      <cdr:nvSpPr>
        <cdr:cNvPr id="2" name="TextBox 1"/>
        <cdr:cNvSpPr txBox="1"/>
      </cdr:nvSpPr>
      <cdr:spPr>
        <a:xfrm xmlns:a="http://schemas.openxmlformats.org/drawingml/2006/main">
          <a:off x="590550" y="19050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000" b="1" dirty="0">
            <a:latin typeface="Trebuchet MS" panose="020B0603020202020204" pitchFamily="34" charset="0"/>
          </a:endParaRPr>
        </a:p>
      </cdr:txBody>
    </cdr:sp>
  </cdr:relSizeAnchor>
  <cdr:relSizeAnchor xmlns:cdr="http://schemas.openxmlformats.org/drawingml/2006/chartDrawing">
    <cdr:from>
      <cdr:x>0</cdr:x>
      <cdr:y>0.03363</cdr:y>
    </cdr:from>
    <cdr:to>
      <cdr:x>1</cdr:x>
      <cdr:y>0.20129</cdr:y>
    </cdr:to>
    <cdr:pic>
      <cdr:nvPicPr>
        <cdr:cNvPr id="3" name="chart">
          <a:extLst xmlns:a="http://schemas.openxmlformats.org/drawingml/2006/main">
            <a:ext uri="{FF2B5EF4-FFF2-40B4-BE49-F238E27FC236}">
              <a16:creationId xmlns:a16="http://schemas.microsoft.com/office/drawing/2014/main" id="{93A92E24-DE80-2CDB-6505-8CBABA5320B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756452" y="113727"/>
          <a:ext cx="5336090" cy="56695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88799FC-65C6-4732-9E27-9F30A09AE0C8}" type="datetimeFigureOut">
              <a:rPr lang="en-US" smtClean="0"/>
              <a:t>11/6/2024</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BF3ADFAF-81EF-494C-8D82-604FD7466657}" type="slidenum">
              <a:rPr lang="en-US" smtClean="0"/>
              <a:t>‹#›</a:t>
            </a:fld>
            <a:endParaRPr lang="en-US"/>
          </a:p>
        </p:txBody>
      </p:sp>
    </p:spTree>
    <p:extLst>
      <p:ext uri="{BB962C8B-B14F-4D97-AF65-F5344CB8AC3E}">
        <p14:creationId xmlns:p14="http://schemas.microsoft.com/office/powerpoint/2010/main" val="3926670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3902CFD-5B62-4112-B646-68AECCCD3A2A}" type="datetimeFigureOut">
              <a:rPr lang="en-US" smtClean="0"/>
              <a:t>11/6/2024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DD12124-15B8-4AAC-B15E-98E2899A1BC2}" type="slidenum">
              <a:rPr lang="en-US" smtClean="0"/>
              <a:t>‹#›</a:t>
            </a:fld>
            <a:endParaRPr lang="en-US"/>
          </a:p>
        </p:txBody>
      </p:sp>
    </p:spTree>
    <p:extLst>
      <p:ext uri="{BB962C8B-B14F-4D97-AF65-F5344CB8AC3E}">
        <p14:creationId xmlns:p14="http://schemas.microsoft.com/office/powerpoint/2010/main" val="69468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12124-15B8-4AAC-B15E-98E2899A1BC2}" type="slidenum">
              <a:rPr lang="en-US" smtClean="0"/>
              <a:t>3</a:t>
            </a:fld>
            <a:endParaRPr lang="en-US"/>
          </a:p>
        </p:txBody>
      </p:sp>
    </p:spTree>
    <p:extLst>
      <p:ext uri="{BB962C8B-B14F-4D97-AF65-F5344CB8AC3E}">
        <p14:creationId xmlns:p14="http://schemas.microsoft.com/office/powerpoint/2010/main" val="398197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D12124-15B8-4AAC-B15E-98E2899A1BC2}" type="slidenum">
              <a:rPr lang="en-US" smtClean="0"/>
              <a:t>11</a:t>
            </a:fld>
            <a:endParaRPr lang="en-US"/>
          </a:p>
        </p:txBody>
      </p:sp>
    </p:spTree>
    <p:extLst>
      <p:ext uri="{BB962C8B-B14F-4D97-AF65-F5344CB8AC3E}">
        <p14:creationId xmlns:p14="http://schemas.microsoft.com/office/powerpoint/2010/main" val="263423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12124-15B8-4AAC-B15E-98E2899A1BC2}" type="slidenum">
              <a:rPr lang="en-US" smtClean="0"/>
              <a:t>12</a:t>
            </a:fld>
            <a:endParaRPr lang="en-US"/>
          </a:p>
        </p:txBody>
      </p:sp>
    </p:spTree>
    <p:extLst>
      <p:ext uri="{BB962C8B-B14F-4D97-AF65-F5344CB8AC3E}">
        <p14:creationId xmlns:p14="http://schemas.microsoft.com/office/powerpoint/2010/main" val="264683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297400" y="9563100"/>
            <a:ext cx="609600" cy="365125"/>
          </a:xfrm>
          <a:prstGeom prst="rect">
            <a:avLst/>
          </a:prstGeom>
        </p:spPr>
        <p:txBody>
          <a:bodyPr/>
          <a:lstStyle>
            <a:lvl1pPr>
              <a:defRPr>
                <a:solidFill>
                  <a:srgbClr val="0070C0"/>
                </a:solidFill>
              </a:defRPr>
            </a:lvl1pPr>
          </a:lstStyle>
          <a:p>
            <a:fld id="{B6F15528-21DE-4FAA-801E-634DDDAF4B2B}" type="slidenum">
              <a:rPr lang="en-US" smtClean="0"/>
              <a:pPr/>
              <a:t>‹#›</a:t>
            </a:fld>
            <a:endParaRPr lang="en-US" dirty="0"/>
          </a:p>
        </p:txBody>
      </p:sp>
      <p:sp>
        <p:nvSpPr>
          <p:cNvPr id="2" name="Footer Placeholder 1">
            <a:extLst>
              <a:ext uri="{FF2B5EF4-FFF2-40B4-BE49-F238E27FC236}">
                <a16:creationId xmlns:a16="http://schemas.microsoft.com/office/drawing/2014/main" id="{6A69AE5B-F016-C726-0F81-391CA58DCD31}"/>
              </a:ext>
            </a:extLst>
          </p:cNvPr>
          <p:cNvSpPr>
            <a:spLocks noGrp="1"/>
          </p:cNvSpPr>
          <p:nvPr>
            <p:ph type="ftr" sz="quarter" idx="13"/>
          </p:nvPr>
        </p:nvSpPr>
        <p:spPr/>
        <p:txBody>
          <a:bodyPr/>
          <a:lstStyle/>
          <a:p>
            <a:r>
              <a:rPr lang="fr-FR" dirty="0" err="1"/>
              <a:t>Atelierul</a:t>
            </a:r>
            <a:r>
              <a:rPr lang="fr-FR" dirty="0"/>
              <a:t> de </a:t>
            </a:r>
            <a:r>
              <a:rPr lang="fr-FR" dirty="0" err="1"/>
              <a:t>etică</a:t>
            </a:r>
            <a:r>
              <a:rPr lang="fr-FR" dirty="0"/>
              <a:t>, </a:t>
            </a:r>
            <a:r>
              <a:rPr lang="ro-RO" dirty="0"/>
              <a:t>8</a:t>
            </a:r>
            <a:r>
              <a:rPr lang="fr-FR" dirty="0"/>
              <a:t> </a:t>
            </a:r>
            <a:r>
              <a:rPr lang="fr-FR" dirty="0" err="1"/>
              <a:t>octombrie</a:t>
            </a:r>
            <a:r>
              <a:rPr lang="fr-FR" dirty="0"/>
              <a:t>, </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297400" y="9563100"/>
            <a:ext cx="609600" cy="365125"/>
          </a:xfrm>
          <a:prstGeom prst="rect">
            <a:avLst/>
          </a:prstGeom>
        </p:spPr>
        <p:txBody>
          <a:bodyPr/>
          <a:lstStyle>
            <a:lvl1pPr>
              <a:defRPr>
                <a:solidFill>
                  <a:srgbClr val="0070C0"/>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0807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52697" y="94536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Atelierul de etică, 16 octombrie, Craiova</a:t>
            </a:r>
            <a:endParaRPr lang="en-US" dirty="0"/>
          </a:p>
        </p:txBody>
      </p:sp>
      <p:sp>
        <p:nvSpPr>
          <p:cNvPr id="10" name="Freeform 3">
            <a:extLst>
              <a:ext uri="{FF2B5EF4-FFF2-40B4-BE49-F238E27FC236}">
                <a16:creationId xmlns:a16="http://schemas.microsoft.com/office/drawing/2014/main" id="{51E3A510-269E-8429-F7FE-650E10E91142}"/>
              </a:ext>
            </a:extLst>
          </p:cNvPr>
          <p:cNvSpPr/>
          <p:nvPr userDrawn="1"/>
        </p:nvSpPr>
        <p:spPr>
          <a:xfrm rot="-5400000">
            <a:off x="12501962" y="-4280195"/>
            <a:ext cx="2335914" cy="10617791"/>
          </a:xfrm>
          <a:custGeom>
            <a:avLst/>
            <a:gdLst/>
            <a:ahLst/>
            <a:cxnLst/>
            <a:rect l="l" t="t" r="r" b="b"/>
            <a:pathLst>
              <a:path w="2335914" h="10617791">
                <a:moveTo>
                  <a:pt x="0" y="0"/>
                </a:moveTo>
                <a:lnTo>
                  <a:pt x="2335914" y="0"/>
                </a:lnTo>
                <a:lnTo>
                  <a:pt x="2335914" y="10617790"/>
                </a:lnTo>
                <a:lnTo>
                  <a:pt x="0" y="10617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 name="Group 1">
            <a:extLst>
              <a:ext uri="{FF2B5EF4-FFF2-40B4-BE49-F238E27FC236}">
                <a16:creationId xmlns:a16="http://schemas.microsoft.com/office/drawing/2014/main" id="{3D200B66-A2EB-21BD-F34A-81FCE0090070}"/>
              </a:ext>
            </a:extLst>
          </p:cNvPr>
          <p:cNvGrpSpPr/>
          <p:nvPr userDrawn="1"/>
        </p:nvGrpSpPr>
        <p:grpSpPr>
          <a:xfrm>
            <a:off x="838200" y="1134152"/>
            <a:ext cx="4678917" cy="1113748"/>
            <a:chOff x="838200" y="959761"/>
            <a:chExt cx="4678917" cy="1113748"/>
          </a:xfrm>
        </p:grpSpPr>
        <p:sp>
          <p:nvSpPr>
            <p:cNvPr id="11" name="Freeform 5">
              <a:extLst>
                <a:ext uri="{FF2B5EF4-FFF2-40B4-BE49-F238E27FC236}">
                  <a16:creationId xmlns:a16="http://schemas.microsoft.com/office/drawing/2014/main" id="{480C9814-9997-AF18-7ADD-E86829F2386E}"/>
                </a:ext>
              </a:extLst>
            </p:cNvPr>
            <p:cNvSpPr/>
            <p:nvPr userDrawn="1"/>
          </p:nvSpPr>
          <p:spPr>
            <a:xfrm>
              <a:off x="838200" y="959761"/>
              <a:ext cx="1143001" cy="1113748"/>
            </a:xfrm>
            <a:custGeom>
              <a:avLst/>
              <a:gdLst/>
              <a:ahLst/>
              <a:cxnLst/>
              <a:rect l="l" t="t" r="r" b="b"/>
              <a:pathLst>
                <a:path w="1236897" h="1236897">
                  <a:moveTo>
                    <a:pt x="0" y="0"/>
                  </a:moveTo>
                  <a:lnTo>
                    <a:pt x="1236897" y="0"/>
                  </a:lnTo>
                  <a:lnTo>
                    <a:pt x="1236897" y="1236897"/>
                  </a:lnTo>
                  <a:lnTo>
                    <a:pt x="0" y="1236897"/>
                  </a:lnTo>
                  <a:lnTo>
                    <a:pt x="0" y="0"/>
                  </a:lnTo>
                  <a:close/>
                </a:path>
              </a:pathLst>
            </a:custGeom>
            <a:blipFill>
              <a:blip r:embed="rId6"/>
              <a:stretch>
                <a:fillRect/>
              </a:stretch>
            </a:blipFill>
          </p:spPr>
        </p:sp>
        <p:sp>
          <p:nvSpPr>
            <p:cNvPr id="12" name="TextBox 10">
              <a:extLst>
                <a:ext uri="{FF2B5EF4-FFF2-40B4-BE49-F238E27FC236}">
                  <a16:creationId xmlns:a16="http://schemas.microsoft.com/office/drawing/2014/main" id="{B63C4B4C-7338-BE5A-4163-E52F4FB02BA4}"/>
                </a:ext>
              </a:extLst>
            </p:cNvPr>
            <p:cNvSpPr txBox="1"/>
            <p:nvPr userDrawn="1"/>
          </p:nvSpPr>
          <p:spPr>
            <a:xfrm>
              <a:off x="2206218" y="997183"/>
              <a:ext cx="3310899" cy="1004121"/>
            </a:xfrm>
            <a:prstGeom prst="rect">
              <a:avLst/>
            </a:prstGeom>
          </p:spPr>
          <p:txBody>
            <a:bodyPr wrap="square" lIns="0" tIns="0" rIns="0" bIns="0" rtlCol="0" anchor="t">
              <a:spAutoFit/>
            </a:bodyPr>
            <a:lstStyle/>
            <a:p>
              <a:pPr algn="l">
                <a:lnSpc>
                  <a:spcPts val="4200"/>
                </a:lnSpc>
              </a:pPr>
              <a:r>
                <a:rPr lang="en-US" sz="1600" dirty="0">
                  <a:solidFill>
                    <a:srgbClr val="000000"/>
                  </a:solidFill>
                  <a:latin typeface="Trajan Pro" panose="02020502050506020301" pitchFamily="18" charset="0"/>
                  <a:ea typeface="Cinzel"/>
                  <a:cs typeface="Cinzel"/>
                  <a:sym typeface="Cinzel"/>
                </a:rPr>
                <a:t>AGENȚIA NAȚIONALĂ </a:t>
              </a:r>
            </a:p>
            <a:p>
              <a:pPr algn="l">
                <a:lnSpc>
                  <a:spcPts val="4200"/>
                </a:lnSpc>
              </a:pPr>
              <a:r>
                <a:rPr lang="en-US" sz="1600" dirty="0">
                  <a:solidFill>
                    <a:srgbClr val="000000"/>
                  </a:solidFill>
                  <a:latin typeface="Trajan Pro" panose="02020502050506020301" pitchFamily="18" charset="0"/>
                  <a:ea typeface="Cinzel"/>
                  <a:cs typeface="Cinzel"/>
                  <a:sym typeface="Cinzel"/>
                </a:rPr>
                <a:t>A FUNCȚIONARILOR PUBLICI</a:t>
              </a:r>
            </a:p>
          </p:txBody>
        </p:sp>
      </p:grpSp>
      <p:sp>
        <p:nvSpPr>
          <p:cNvPr id="13" name="Freeform 4">
            <a:extLst>
              <a:ext uri="{FF2B5EF4-FFF2-40B4-BE49-F238E27FC236}">
                <a16:creationId xmlns:a16="http://schemas.microsoft.com/office/drawing/2014/main" id="{66E5FCB5-0070-3784-3A8D-46B8DE30D020}"/>
              </a:ext>
            </a:extLst>
          </p:cNvPr>
          <p:cNvSpPr/>
          <p:nvPr userDrawn="1"/>
        </p:nvSpPr>
        <p:spPr>
          <a:xfrm flipV="1">
            <a:off x="-1447800" y="6362740"/>
            <a:ext cx="6270756" cy="3801646"/>
          </a:xfrm>
          <a:custGeom>
            <a:avLst/>
            <a:gdLst/>
            <a:ahLst/>
            <a:cxnLst/>
            <a:rect l="l" t="t" r="r" b="b"/>
            <a:pathLst>
              <a:path w="6270756" h="3801646">
                <a:moveTo>
                  <a:pt x="0" y="3801646"/>
                </a:moveTo>
                <a:lnTo>
                  <a:pt x="6270756" y="3801646"/>
                </a:lnTo>
                <a:lnTo>
                  <a:pt x="6270756" y="0"/>
                </a:lnTo>
                <a:lnTo>
                  <a:pt x="0" y="0"/>
                </a:lnTo>
                <a:lnTo>
                  <a:pt x="0" y="3801646"/>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6">
            <a:extLst>
              <a:ext uri="{FF2B5EF4-FFF2-40B4-BE49-F238E27FC236}">
                <a16:creationId xmlns:a16="http://schemas.microsoft.com/office/drawing/2014/main" id="{1D87CABB-DA76-57C5-FA09-FDCA888E48D5}"/>
              </a:ext>
            </a:extLst>
          </p:cNvPr>
          <p:cNvSpPr/>
          <p:nvPr userDrawn="1"/>
        </p:nvSpPr>
        <p:spPr>
          <a:xfrm>
            <a:off x="838200" y="6896100"/>
            <a:ext cx="1095777" cy="1066800"/>
          </a:xfrm>
          <a:custGeom>
            <a:avLst/>
            <a:gdLst/>
            <a:ahLst/>
            <a:cxnLst/>
            <a:rect l="l" t="t" r="r" b="b"/>
            <a:pathLst>
              <a:path w="1333193" h="1313871">
                <a:moveTo>
                  <a:pt x="0" y="0"/>
                </a:moveTo>
                <a:lnTo>
                  <a:pt x="1333193" y="0"/>
                </a:lnTo>
                <a:lnTo>
                  <a:pt x="1333193" y="1313871"/>
                </a:lnTo>
                <a:lnTo>
                  <a:pt x="0" y="1313871"/>
                </a:lnTo>
                <a:lnTo>
                  <a:pt x="0" y="0"/>
                </a:lnTo>
                <a:close/>
              </a:path>
            </a:pathLst>
          </a:custGeom>
          <a:blipFill>
            <a:blip r:embed="rId9"/>
            <a:stretch>
              <a:fillRect/>
            </a:stretch>
          </a:blipFill>
        </p:spPr>
      </p:sp>
    </p:spTree>
  </p:cSld>
  <p:clrMap bg1="lt1" tx1="dk1" bg2="lt2" tx2="dk2" accent1="accent1" accent2="accent2" accent3="accent3" accent4="accent4" accent5="accent5" accent6="accent6" hlink="hlink" folHlink="folHlink"/>
  <p:sldLayoutIdLst>
    <p:sldLayoutId id="2147483655" r:id="rId1"/>
    <p:sldLayoutId id="2147483656"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nfp.gov.ro/R/Doc/2024/PNRR%20185/Jalon%20418/LIVRABIL%201.1%20Studiu%20situatia%20actuala_final_26.02.2024.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online.fliphtml5.com/ezety/bzc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nfp.gov.ro/media/jk0jrnis/chestionar-etica-adresat-cetatenilor-%C8%99i-beneficiarilor-directi-2024.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nline.fliphtml5.com/ezety/khnl/#p=1"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5029200" y="3086100"/>
            <a:ext cx="6326560" cy="2651816"/>
          </a:xfrm>
          <a:prstGeom prst="rect">
            <a:avLst/>
          </a:prstGeom>
        </p:spPr>
        <p:txBody>
          <a:bodyPr lIns="0" tIns="0" rIns="0" bIns="0" rtlCol="0" anchor="t">
            <a:spAutoFit/>
          </a:bodyPr>
          <a:lstStyle/>
          <a:p>
            <a:pPr algn="ctr">
              <a:lnSpc>
                <a:spcPts val="10846"/>
              </a:lnSpc>
            </a:pPr>
            <a:r>
              <a:rPr lang="ro-RO" sz="7747" dirty="0">
                <a:solidFill>
                  <a:srgbClr val="0844A8"/>
                </a:solidFill>
                <a:latin typeface="Trebuchet MS" panose="020B0603020202020204" pitchFamily="34" charset="0"/>
                <a:ea typeface="Open Sans Extra Bold"/>
                <a:cs typeface="Open Sans Extra Bold"/>
                <a:sym typeface="Open Sans Extra Bold"/>
              </a:rPr>
              <a:t>ATELIERUL DE ETICĂ </a:t>
            </a:r>
            <a:endParaRPr lang="en-US" sz="7747" dirty="0">
              <a:solidFill>
                <a:srgbClr val="0844A8"/>
              </a:solidFill>
              <a:latin typeface="Trebuchet MS" panose="020B0603020202020204" pitchFamily="34" charset="0"/>
              <a:ea typeface="Open Sans Extra Bold"/>
              <a:cs typeface="Open Sans Extra Bold"/>
              <a:sym typeface="Open Sans Extra Bold"/>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sp>
        <p:nvSpPr>
          <p:cNvPr id="3" name="Rectangle 2"/>
          <p:cNvSpPr/>
          <p:nvPr/>
        </p:nvSpPr>
        <p:spPr>
          <a:xfrm>
            <a:off x="2743200" y="2004869"/>
            <a:ext cx="9724373" cy="1508105"/>
          </a:xfrm>
          <a:prstGeom prst="rect">
            <a:avLst/>
          </a:prstGeom>
        </p:spPr>
        <p:txBody>
          <a:bodyPr wrap="square">
            <a:spAutoFit/>
          </a:bodyPr>
          <a:lstStyle/>
          <a:p>
            <a:pPr marL="285750" indent="-285750">
              <a:buFont typeface="Wingdings" panose="05000000000000000000" pitchFamily="2" charset="2"/>
              <a:buChar char="q"/>
            </a:pPr>
            <a:endParaRPr lang="ro-RO" i="1" dirty="0">
              <a:latin typeface="Trebuchet MS" panose="020B0603020202020204" pitchFamily="34" charset="0"/>
              <a:cs typeface="Times New Roman" panose="02020603050405020304" pitchFamily="18" charset="0"/>
            </a:endParaRPr>
          </a:p>
          <a:p>
            <a:pPr marL="285750" indent="-285750">
              <a:buFont typeface="Wingdings" panose="05000000000000000000" pitchFamily="2" charset="2"/>
              <a:buChar char="q"/>
            </a:pPr>
            <a:r>
              <a:rPr lang="ro-RO" b="1" i="1" dirty="0">
                <a:latin typeface="Trebuchet MS" panose="020B0603020202020204" pitchFamily="34" charset="0"/>
                <a:ea typeface="Calibri" panose="020F0502020204030204" pitchFamily="34" charset="0"/>
                <a:cs typeface="Times New Roman" panose="02020603050405020304" pitchFamily="18" charset="0"/>
              </a:rPr>
              <a:t>Principalele dificultăți întâmpina</a:t>
            </a:r>
            <a:r>
              <a:rPr lang="en-US" b="1" i="1" dirty="0" err="1">
                <a:latin typeface="Trebuchet MS" panose="020B0603020202020204" pitchFamily="34" charset="0"/>
                <a:ea typeface="Calibri" panose="020F0502020204030204" pitchFamily="34" charset="0"/>
                <a:cs typeface="Times New Roman" panose="02020603050405020304" pitchFamily="18" charset="0"/>
              </a:rPr>
              <a:t>te</a:t>
            </a:r>
            <a:r>
              <a:rPr lang="ro-RO" b="1" i="1" dirty="0">
                <a:latin typeface="Trebuchet MS" panose="020B0603020202020204" pitchFamily="34" charset="0"/>
                <a:ea typeface="Calibri" panose="020F0502020204030204" pitchFamily="34" charset="0"/>
                <a:cs typeface="Times New Roman" panose="02020603050405020304" pitchFamily="18" charset="0"/>
              </a:rPr>
              <a:t> în îndeplinirea atribuțiilor de consilier de etică</a:t>
            </a:r>
          </a:p>
          <a:p>
            <a:pPr marL="285750" indent="-285750">
              <a:buFont typeface="Wingdings" panose="05000000000000000000" pitchFamily="2" charset="2"/>
              <a:buChar char="q"/>
            </a:pPr>
            <a:endParaRPr lang="ro-RO" sz="1400" i="1" dirty="0">
              <a:latin typeface="Trebuchet MS" panose="020B0603020202020204" pitchFamily="34" charset="0"/>
              <a:cs typeface="Times New Roman" panose="02020603050405020304" pitchFamily="18" charset="0"/>
            </a:endParaRPr>
          </a:p>
          <a:p>
            <a:pPr marL="285750" indent="-285750">
              <a:buFont typeface="Wingdings" panose="05000000000000000000" pitchFamily="2" charset="2"/>
              <a:buChar char="q"/>
            </a:pPr>
            <a:endParaRPr lang="ro-RO" sz="1400" i="1" dirty="0">
              <a:latin typeface="Trebuchet MS" panose="020B0603020202020204" pitchFamily="34" charset="0"/>
              <a:cs typeface="Times New Roman" panose="02020603050405020304" pitchFamily="18" charset="0"/>
            </a:endParaRPr>
          </a:p>
          <a:p>
            <a:pPr marL="285750" indent="-285750">
              <a:buFont typeface="Wingdings" panose="05000000000000000000" pitchFamily="2" charset="2"/>
              <a:buChar char="q"/>
            </a:pPr>
            <a:endParaRPr lang="ro-RO" sz="1400" i="1" dirty="0">
              <a:latin typeface="Trebuchet MS" panose="020B0603020202020204" pitchFamily="34" charset="0"/>
              <a:cs typeface="Times New Roman" panose="02020603050405020304" pitchFamily="18" charset="0"/>
            </a:endParaRPr>
          </a:p>
          <a:p>
            <a:pPr marL="285750" indent="-285750">
              <a:buFont typeface="Wingdings" panose="05000000000000000000" pitchFamily="2" charset="2"/>
              <a:buChar char="q"/>
            </a:pPr>
            <a:endParaRPr lang="en-US" sz="1400" dirty="0"/>
          </a:p>
        </p:txBody>
      </p:sp>
      <p:sp>
        <p:nvSpPr>
          <p:cNvPr id="5" name="Horizontal Scroll 4"/>
          <p:cNvSpPr/>
          <p:nvPr/>
        </p:nvSpPr>
        <p:spPr>
          <a:xfrm>
            <a:off x="6019800" y="2761804"/>
            <a:ext cx="1589369" cy="2012396"/>
          </a:xfrm>
          <a:prstGeom prst="horizontalScrol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o-RO" sz="1200" dirty="0">
                <a:latin typeface="Trebuchet MS" panose="020B0603020202020204" pitchFamily="34" charset="0"/>
                <a:ea typeface="Calibri" panose="020F0502020204030204" pitchFamily="34" charset="0"/>
                <a:cs typeface="Times New Roman" panose="02020603050405020304" pitchFamily="18" charset="0"/>
              </a:rPr>
              <a:t>neîncrederea acestora în caracterul confidențial al activității de consiliere etică (11,6%) </a:t>
            </a:r>
            <a:endParaRPr lang="en-US" sz="1200" dirty="0"/>
          </a:p>
        </p:txBody>
      </p:sp>
      <p:sp>
        <p:nvSpPr>
          <p:cNvPr id="7" name="Horizontal Scroll 6"/>
          <p:cNvSpPr/>
          <p:nvPr/>
        </p:nvSpPr>
        <p:spPr>
          <a:xfrm>
            <a:off x="8610600" y="2755935"/>
            <a:ext cx="1676400" cy="2024134"/>
          </a:xfrm>
          <a:prstGeom prst="horizontalScroll">
            <a:avLst/>
          </a:prstGeom>
          <a:gradFill rotWithShape="1">
            <a:gsLst>
              <a:gs pos="0">
                <a:srgbClr val="14967C">
                  <a:tint val="73000"/>
                  <a:shade val="100000"/>
                  <a:satMod val="150000"/>
                </a:srgbClr>
              </a:gs>
              <a:gs pos="25000">
                <a:srgbClr val="14967C">
                  <a:tint val="96000"/>
                  <a:shade val="80000"/>
                  <a:satMod val="105000"/>
                </a:srgbClr>
              </a:gs>
              <a:gs pos="38000">
                <a:srgbClr val="14967C">
                  <a:tint val="96000"/>
                  <a:shade val="59000"/>
                  <a:satMod val="120000"/>
                </a:srgbClr>
              </a:gs>
              <a:gs pos="55000">
                <a:srgbClr val="14967C">
                  <a:tint val="100000"/>
                  <a:shade val="57000"/>
                  <a:satMod val="120000"/>
                </a:srgbClr>
              </a:gs>
              <a:gs pos="80000">
                <a:srgbClr val="14967C">
                  <a:tint val="100000"/>
                  <a:shade val="56000"/>
                  <a:satMod val="145000"/>
                </a:srgbClr>
              </a:gs>
              <a:gs pos="88000">
                <a:srgbClr val="14967C">
                  <a:tint val="100000"/>
                  <a:shade val="63000"/>
                  <a:satMod val="160000"/>
                </a:srgbClr>
              </a:gs>
              <a:gs pos="100000">
                <a:srgbClr val="14967C">
                  <a:tint val="99000"/>
                  <a:shade val="100000"/>
                  <a:satMod val="155000"/>
                </a:srgbClr>
              </a:gs>
            </a:gsLst>
            <a:lin ang="5400000" scaled="0"/>
          </a:gradFill>
          <a:ln>
            <a:noFill/>
          </a:ln>
          <a:effectLst>
            <a:glow rad="50800">
              <a:srgbClr val="14967C">
                <a:tint val="68000"/>
                <a:shade val="93000"/>
                <a:alpha val="37000"/>
                <a:satMod val="250000"/>
              </a:srgbClr>
            </a:glow>
          </a:effectLst>
          <a:scene3d>
            <a:camera prst="orthographicFront">
              <a:rot lat="0" lon="0" rev="0"/>
            </a:camera>
            <a:lightRig rig="glow" dir="t">
              <a:rot lat="0" lon="0" rev="1800000"/>
            </a:lightRig>
          </a:scene3d>
          <a:sp3d contourW="10160" prstMaterial="dkEdge">
            <a:bevelT w="20320" h="19050" prst="angle"/>
            <a:contourClr>
              <a:srgbClr val="14967C">
                <a:shade val="30000"/>
                <a:satMod val="150000"/>
              </a:srgbClr>
            </a:contourClr>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o-RO" sz="1200" b="1" i="0" u="none" strike="noStrike" kern="0" cap="none" spc="0" normalizeH="0" baseline="0" noProof="0" dirty="0">
                <a:ln>
                  <a:noFill/>
                </a:ln>
                <a:solidFill>
                  <a:prstClr val="white"/>
                </a:solidFill>
                <a:effectLst/>
                <a:uLnTx/>
                <a:uFillTx/>
                <a:latin typeface="Trebuchet MS" panose="020B0603020202020204"/>
                <a:ea typeface="Calibri" panose="020F0502020204030204" pitchFamily="34" charset="0"/>
                <a:cs typeface="Times New Roman" panose="02020603050405020304" pitchFamily="18" charset="0"/>
              </a:rPr>
              <a:t>lipsa implicării conducerii în sprijinirea activității </a:t>
            </a:r>
            <a:r>
              <a:rPr kumimoji="0" lang="en-US" sz="1200" b="1" i="0" u="none" strike="noStrike" kern="0" cap="none" spc="0" normalizeH="0" baseline="0" noProof="0" dirty="0" err="1">
                <a:ln>
                  <a:noFill/>
                </a:ln>
                <a:solidFill>
                  <a:prstClr val="white"/>
                </a:solidFill>
                <a:effectLst/>
                <a:uLnTx/>
                <a:uFillTx/>
                <a:latin typeface="Trebuchet MS" panose="020B0603020202020204"/>
                <a:ea typeface="Calibri" panose="020F0502020204030204" pitchFamily="34" charset="0"/>
                <a:cs typeface="Times New Roman" panose="02020603050405020304" pitchFamily="18" charset="0"/>
              </a:rPr>
              <a:t>consilierilor</a:t>
            </a:r>
            <a:r>
              <a:rPr kumimoji="0" lang="en-US" sz="1200" b="1" i="0" u="none" strike="noStrike" kern="0" cap="none" spc="0" normalizeH="0" baseline="0" noProof="0" dirty="0">
                <a:ln>
                  <a:noFill/>
                </a:ln>
                <a:solidFill>
                  <a:prstClr val="white"/>
                </a:solidFill>
                <a:effectLst/>
                <a:uLnTx/>
                <a:uFillTx/>
                <a:latin typeface="Trebuchet MS" panose="020B0603020202020204"/>
                <a:ea typeface="Calibri" panose="020F0502020204030204" pitchFamily="34" charset="0"/>
                <a:cs typeface="Times New Roman" panose="02020603050405020304" pitchFamily="18" charset="0"/>
              </a:rPr>
              <a:t> de etic</a:t>
            </a:r>
            <a:r>
              <a:rPr kumimoji="0" lang="ro-RO" sz="1200" b="1" i="0" u="none" strike="noStrike" kern="0" cap="none" spc="0" normalizeH="0" baseline="0" noProof="0" dirty="0">
                <a:ln>
                  <a:noFill/>
                </a:ln>
                <a:solidFill>
                  <a:prstClr val="white"/>
                </a:solidFill>
                <a:effectLst/>
                <a:uLnTx/>
                <a:uFillTx/>
                <a:latin typeface="Trebuchet MS" panose="020B0603020202020204"/>
                <a:ea typeface="Calibri" panose="020F0502020204030204" pitchFamily="34" charset="0"/>
                <a:cs typeface="Times New Roman" panose="02020603050405020304" pitchFamily="18" charset="0"/>
              </a:rPr>
              <a:t>ă (4,8%). </a:t>
            </a:r>
            <a:endParaRPr kumimoji="0" lang="en-US" sz="1200" b="1"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9" name="Vertical Scroll 8"/>
          <p:cNvSpPr/>
          <p:nvPr/>
        </p:nvSpPr>
        <p:spPr>
          <a:xfrm>
            <a:off x="3429000" y="2891112"/>
            <a:ext cx="1903957" cy="1753781"/>
          </a:xfrm>
          <a:prstGeom prst="verticalScroll">
            <a:avLst/>
          </a:prstGeom>
          <a:gradFill flip="none" rotWithShape="1">
            <a:gsLst>
              <a:gs pos="0">
                <a:srgbClr val="E87D37">
                  <a:lumMod val="67000"/>
                </a:srgbClr>
              </a:gs>
              <a:gs pos="48000">
                <a:srgbClr val="E87D37">
                  <a:lumMod val="97000"/>
                  <a:lumOff val="3000"/>
                </a:srgbClr>
              </a:gs>
              <a:gs pos="100000">
                <a:srgbClr val="E87D37">
                  <a:lumMod val="60000"/>
                  <a:lumOff val="40000"/>
                </a:srgbClr>
              </a:gs>
            </a:gsLst>
            <a:lin ang="16200000" scaled="1"/>
            <a:tileRect/>
          </a:gradFill>
          <a:ln>
            <a:noFill/>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o-RO" sz="1200" b="0" i="0" u="none" strike="noStrike" kern="0" cap="none" spc="0" normalizeH="0" baseline="0" noProof="0" dirty="0" err="1">
                <a:ln>
                  <a:noFill/>
                </a:ln>
                <a:solidFill>
                  <a:prstClr val="white"/>
                </a:solidFill>
                <a:effectLst/>
                <a:uLnTx/>
                <a:uFillTx/>
                <a:latin typeface="Trebuchet MS" panose="020B0603020202020204" pitchFamily="34" charset="0"/>
                <a:ea typeface="Calibri" panose="020F0502020204030204" pitchFamily="34" charset="0"/>
                <a:cs typeface="Times New Roman" panose="02020603050405020304" pitchFamily="18" charset="0"/>
              </a:rPr>
              <a:t>lips</a:t>
            </a:r>
            <a:r>
              <a:rPr kumimoji="0" lang="en-US" sz="1200" b="0" i="0" u="none" strike="noStrike" kern="0" cap="none" spc="0" normalizeH="0" baseline="0" noProof="0" dirty="0">
                <a:ln>
                  <a:noFill/>
                </a:ln>
                <a:solidFill>
                  <a:prstClr val="white"/>
                </a:solidFill>
                <a:effectLst/>
                <a:uLnTx/>
                <a:uFillTx/>
                <a:latin typeface="Trebuchet MS" panose="020B0603020202020204" pitchFamily="34" charset="0"/>
                <a:ea typeface="Calibri" panose="020F0502020204030204" pitchFamily="34" charset="0"/>
                <a:cs typeface="Times New Roman" panose="02020603050405020304" pitchFamily="18" charset="0"/>
              </a:rPr>
              <a:t>a</a:t>
            </a:r>
            <a:r>
              <a:rPr kumimoji="0" lang="ro-RO" sz="1200" b="0" i="0" u="none" strike="noStrike" kern="0" cap="none" spc="0" normalizeH="0" baseline="0" noProof="0" dirty="0">
                <a:ln>
                  <a:noFill/>
                </a:ln>
                <a:solidFill>
                  <a:prstClr val="white"/>
                </a:solidFill>
                <a:effectLst/>
                <a:uLnTx/>
                <a:uFillTx/>
                <a:latin typeface="Trebuchet MS" panose="020B0603020202020204" pitchFamily="34" charset="0"/>
                <a:ea typeface="Calibri" panose="020F0502020204030204" pitchFamily="34" charset="0"/>
                <a:cs typeface="Times New Roman" panose="02020603050405020304" pitchFamily="18" charset="0"/>
              </a:rPr>
              <a:t> de interes a funcționarilor publici pentru activitatea desfășurată de consilierul de etică (35,5%)</a:t>
            </a:r>
            <a:endParaRPr kumimoji="0" lang="en-US" sz="12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4" name="Rectangle 3"/>
          <p:cNvSpPr/>
          <p:nvPr/>
        </p:nvSpPr>
        <p:spPr>
          <a:xfrm>
            <a:off x="2741543" y="5197161"/>
            <a:ext cx="11738113" cy="369332"/>
          </a:xfrm>
          <a:prstGeom prst="rect">
            <a:avLst/>
          </a:prstGeom>
        </p:spPr>
        <p:txBody>
          <a:bodyPr wrap="square">
            <a:spAutoFit/>
          </a:bodyPr>
          <a:lstStyle/>
          <a:p>
            <a:pPr marL="171450" indent="-171450" algn="just">
              <a:spcAft>
                <a:spcPts val="0"/>
              </a:spcAft>
              <a:buFont typeface="Wingdings" panose="05000000000000000000" pitchFamily="2" charset="2"/>
              <a:buChar char="q"/>
            </a:pPr>
            <a:r>
              <a:rPr lang="ro-RO" b="1" i="1" dirty="0">
                <a:solidFill>
                  <a:srgbClr val="000000"/>
                </a:solidFill>
                <a:latin typeface="Trebuchet MS" panose="020B0603020202020204" pitchFamily="34" charset="0"/>
                <a:ea typeface="Calibri" panose="020F0502020204030204" pitchFamily="34" charset="0"/>
                <a:cs typeface="Arial" panose="020B0604020202020204" pitchFamily="34" charset="0"/>
              </a:rPr>
              <a:t> Respectarea obligațiilor conducătorilor </a:t>
            </a:r>
            <a:r>
              <a:rPr lang="en-US" b="1" i="1" dirty="0">
                <a:solidFill>
                  <a:srgbClr val="000000"/>
                </a:solidFill>
                <a:latin typeface="Trebuchet MS" panose="020B0603020202020204" pitchFamily="34" charset="0"/>
                <a:ea typeface="Calibri" panose="020F0502020204030204" pitchFamily="34" charset="0"/>
                <a:cs typeface="Arial" panose="020B0604020202020204" pitchFamily="34" charset="0"/>
              </a:rPr>
              <a:t>de a </a:t>
            </a:r>
            <a:r>
              <a:rPr lang="en-US" b="1" i="1" dirty="0" err="1">
                <a:solidFill>
                  <a:srgbClr val="000000"/>
                </a:solidFill>
                <a:latin typeface="Trebuchet MS" panose="020B0603020202020204" pitchFamily="34" charset="0"/>
                <a:ea typeface="Calibri" panose="020F0502020204030204" pitchFamily="34" charset="0"/>
                <a:cs typeface="Arial" panose="020B0604020202020204" pitchFamily="34" charset="0"/>
              </a:rPr>
              <a:t>pune</a:t>
            </a:r>
            <a:r>
              <a:rPr lang="en-US" b="1" i="1" dirty="0">
                <a:solidFill>
                  <a:srgbClr val="000000"/>
                </a:solidFill>
                <a:latin typeface="Trebuchet MS" panose="020B0603020202020204" pitchFamily="34" charset="0"/>
                <a:ea typeface="Calibri" panose="020F0502020204030204" pitchFamily="34" charset="0"/>
                <a:cs typeface="Arial" panose="020B0604020202020204" pitchFamily="34" charset="0"/>
              </a:rPr>
              <a:t> la </a:t>
            </a:r>
            <a:r>
              <a:rPr lang="en-US" b="1" i="1" dirty="0" err="1">
                <a:solidFill>
                  <a:srgbClr val="000000"/>
                </a:solidFill>
                <a:latin typeface="Trebuchet MS" panose="020B0603020202020204" pitchFamily="34" charset="0"/>
                <a:ea typeface="Calibri" panose="020F0502020204030204" pitchFamily="34" charset="0"/>
                <a:cs typeface="Arial" panose="020B0604020202020204" pitchFamily="34" charset="0"/>
              </a:rPr>
              <a:t>dispoziţia</a:t>
            </a:r>
            <a:r>
              <a:rPr lang="en-US" b="1" i="1" dirty="0">
                <a:solidFill>
                  <a:srgbClr val="000000"/>
                </a:solidFill>
                <a:latin typeface="Trebuchet MS" panose="020B0603020202020204" pitchFamily="34" charset="0"/>
                <a:ea typeface="Calibri" panose="020F0502020204030204" pitchFamily="34" charset="0"/>
                <a:cs typeface="Arial" panose="020B0604020202020204" pitchFamily="34" charset="0"/>
              </a:rPr>
              <a:t> </a:t>
            </a:r>
            <a:r>
              <a:rPr lang="en-US" b="1" i="1" dirty="0" err="1">
                <a:solidFill>
                  <a:srgbClr val="000000"/>
                </a:solidFill>
                <a:latin typeface="Trebuchet MS" panose="020B0603020202020204" pitchFamily="34" charset="0"/>
                <a:ea typeface="Calibri" panose="020F0502020204030204" pitchFamily="34" charset="0"/>
                <a:cs typeface="Arial" panose="020B0604020202020204" pitchFamily="34" charset="0"/>
              </a:rPr>
              <a:t>consilierilor</a:t>
            </a:r>
            <a:r>
              <a:rPr lang="en-US" b="1" i="1" dirty="0">
                <a:solidFill>
                  <a:srgbClr val="000000"/>
                </a:solidFill>
                <a:latin typeface="Trebuchet MS" panose="020B0603020202020204" pitchFamily="34" charset="0"/>
                <a:ea typeface="Calibri" panose="020F0502020204030204" pitchFamily="34" charset="0"/>
                <a:cs typeface="Arial" panose="020B0604020202020204" pitchFamily="34" charset="0"/>
              </a:rPr>
              <a:t> de </a:t>
            </a:r>
            <a:r>
              <a:rPr lang="en-US" b="1" i="1" dirty="0" err="1">
                <a:solidFill>
                  <a:srgbClr val="000000"/>
                </a:solidFill>
                <a:latin typeface="Trebuchet MS" panose="020B0603020202020204" pitchFamily="34" charset="0"/>
                <a:ea typeface="Calibri" panose="020F0502020204030204" pitchFamily="34" charset="0"/>
                <a:cs typeface="Arial" panose="020B0604020202020204" pitchFamily="34" charset="0"/>
              </a:rPr>
              <a:t>etică</a:t>
            </a:r>
            <a:r>
              <a:rPr lang="ro-RO" b="1" i="1" dirty="0">
                <a:solidFill>
                  <a:srgbClr val="000000"/>
                </a:solidFill>
                <a:latin typeface="Trebuchet MS" panose="020B0603020202020204" pitchFamily="34" charset="0"/>
                <a:ea typeface="Calibri" panose="020F0502020204030204" pitchFamily="34" charset="0"/>
                <a:cs typeface="Arial" panose="020B0604020202020204" pitchFamily="34" charset="0"/>
              </a:rPr>
              <a:t>  (note scală 1-5)</a:t>
            </a:r>
            <a:r>
              <a:rPr lang="en-US" b="1" i="1" dirty="0">
                <a:solidFill>
                  <a:srgbClr val="000000"/>
                </a:solidFill>
                <a:latin typeface="Trebuchet MS" panose="020B0603020202020204" pitchFamily="34" charset="0"/>
                <a:ea typeface="Calibri" panose="020F0502020204030204" pitchFamily="34" charset="0"/>
                <a:cs typeface="Arial" panose="020B0604020202020204" pitchFamily="34" charset="0"/>
              </a:rPr>
              <a:t>:</a:t>
            </a:r>
            <a:endParaRPr lang="ro-RO" b="1" i="1" dirty="0">
              <a:solidFill>
                <a:srgbClr val="000000"/>
              </a:solidFill>
              <a:latin typeface="Trebuchet MS" panose="020B0603020202020204" pitchFamily="34" charset="0"/>
              <a:ea typeface="Calibri" panose="020F0502020204030204" pitchFamily="34" charset="0"/>
              <a:cs typeface="Arial" panose="020B0604020202020204" pitchFamily="34" charset="0"/>
            </a:endParaRPr>
          </a:p>
        </p:txBody>
      </p:sp>
      <p:sp>
        <p:nvSpPr>
          <p:cNvPr id="10" name="Oval 9"/>
          <p:cNvSpPr/>
          <p:nvPr/>
        </p:nvSpPr>
        <p:spPr>
          <a:xfrm>
            <a:off x="3438939" y="5687424"/>
            <a:ext cx="2259371" cy="1283312"/>
          </a:xfrm>
          <a:prstGeom prst="ellipse">
            <a:avLst/>
          </a:prstGeom>
          <a:gradFill rotWithShape="1">
            <a:gsLst>
              <a:gs pos="0">
                <a:srgbClr val="6A9E1F">
                  <a:tint val="73000"/>
                  <a:shade val="100000"/>
                  <a:satMod val="150000"/>
                </a:srgbClr>
              </a:gs>
              <a:gs pos="25000">
                <a:srgbClr val="6A9E1F">
                  <a:tint val="96000"/>
                  <a:shade val="80000"/>
                  <a:satMod val="105000"/>
                </a:srgbClr>
              </a:gs>
              <a:gs pos="38000">
                <a:srgbClr val="6A9E1F">
                  <a:tint val="96000"/>
                  <a:shade val="59000"/>
                  <a:satMod val="120000"/>
                </a:srgbClr>
              </a:gs>
              <a:gs pos="55000">
                <a:srgbClr val="6A9E1F">
                  <a:tint val="100000"/>
                  <a:shade val="57000"/>
                  <a:satMod val="120000"/>
                </a:srgbClr>
              </a:gs>
              <a:gs pos="80000">
                <a:srgbClr val="6A9E1F">
                  <a:tint val="100000"/>
                  <a:shade val="56000"/>
                  <a:satMod val="145000"/>
                </a:srgbClr>
              </a:gs>
              <a:gs pos="88000">
                <a:srgbClr val="6A9E1F">
                  <a:tint val="100000"/>
                  <a:shade val="63000"/>
                  <a:satMod val="160000"/>
                </a:srgbClr>
              </a:gs>
              <a:gs pos="100000">
                <a:srgbClr val="6A9E1F">
                  <a:tint val="99000"/>
                  <a:shade val="100000"/>
                  <a:satMod val="155000"/>
                </a:srgbClr>
              </a:gs>
            </a:gsLst>
            <a:lin ang="5400000" scaled="0"/>
          </a:gradFill>
          <a:ln w="9525" cap="flat" cmpd="sng" algn="ctr">
            <a:solidFill>
              <a:srgbClr val="6A9E1F">
                <a:shade val="95000"/>
                <a:satMod val="105000"/>
              </a:srgbClr>
            </a:solidFill>
            <a:prstDash val="solid"/>
          </a:ln>
          <a:effectLst/>
          <a:scene3d>
            <a:camera prst="orthographicFront">
              <a:rot lat="0" lon="0" rev="0"/>
            </a:camera>
            <a:lightRig rig="glow" dir="tl">
              <a:rot lat="0" lon="0" rev="1800000"/>
            </a:lightRig>
          </a:scene3d>
          <a:sp3d contourW="10160" prstMaterial="dkEdge">
            <a:bevelT w="0" h="0" prst="angle"/>
            <a:contourClr>
              <a:srgbClr val="6A9E1F">
                <a:shade val="30000"/>
                <a:satMod val="150000"/>
              </a:srgbClr>
            </a:contourClr>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rebuchet MS" panose="020B0603020202020204"/>
                <a:ea typeface="+mn-ea"/>
                <a:cs typeface="+mn-cs"/>
              </a:rPr>
              <a:t>Spa</a:t>
            </a:r>
            <a:r>
              <a:rPr kumimoji="0" lang="ro-RO" sz="1400" b="1" i="0" u="none" strike="noStrike" kern="0" cap="none" spc="0" normalizeH="0" baseline="0" noProof="0" dirty="0">
                <a:ln>
                  <a:noFill/>
                </a:ln>
                <a:solidFill>
                  <a:prstClr val="black"/>
                </a:solidFill>
                <a:effectLst/>
                <a:uLnTx/>
                <a:uFillTx/>
                <a:latin typeface="Trebuchet MS" panose="020B0603020202020204"/>
                <a:ea typeface="+mn-ea"/>
                <a:cs typeface="+mn-cs"/>
              </a:rPr>
              <a:t>țiu corespunzător desfășurării activității de consiliere etică</a:t>
            </a:r>
            <a:endParaRPr kumimoji="0" lang="en-US" sz="1400" b="1" i="0" u="none" strike="noStrike" kern="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Oval 10"/>
          <p:cNvSpPr/>
          <p:nvPr/>
        </p:nvSpPr>
        <p:spPr>
          <a:xfrm>
            <a:off x="7025239" y="5679141"/>
            <a:ext cx="2503120" cy="1528175"/>
          </a:xfrm>
          <a:prstGeom prst="ellipse">
            <a:avLst/>
          </a:prstGeom>
          <a:gradFill rotWithShape="1">
            <a:gsLst>
              <a:gs pos="0">
                <a:srgbClr val="6A9E1F">
                  <a:tint val="73000"/>
                  <a:shade val="100000"/>
                  <a:satMod val="150000"/>
                </a:srgbClr>
              </a:gs>
              <a:gs pos="25000">
                <a:srgbClr val="6A9E1F">
                  <a:tint val="96000"/>
                  <a:shade val="80000"/>
                  <a:satMod val="105000"/>
                </a:srgbClr>
              </a:gs>
              <a:gs pos="38000">
                <a:srgbClr val="6A9E1F">
                  <a:tint val="96000"/>
                  <a:shade val="59000"/>
                  <a:satMod val="120000"/>
                </a:srgbClr>
              </a:gs>
              <a:gs pos="55000">
                <a:srgbClr val="6A9E1F">
                  <a:tint val="100000"/>
                  <a:shade val="57000"/>
                  <a:satMod val="120000"/>
                </a:srgbClr>
              </a:gs>
              <a:gs pos="80000">
                <a:srgbClr val="6A9E1F">
                  <a:tint val="100000"/>
                  <a:shade val="56000"/>
                  <a:satMod val="145000"/>
                </a:srgbClr>
              </a:gs>
              <a:gs pos="88000">
                <a:srgbClr val="6A9E1F">
                  <a:tint val="100000"/>
                  <a:shade val="63000"/>
                  <a:satMod val="160000"/>
                </a:srgbClr>
              </a:gs>
              <a:gs pos="100000">
                <a:srgbClr val="6A9E1F">
                  <a:tint val="99000"/>
                  <a:shade val="100000"/>
                  <a:satMod val="155000"/>
                </a:srgbClr>
              </a:gs>
            </a:gsLst>
            <a:lin ang="5400000" scaled="0"/>
          </a:gradFill>
          <a:ln w="9525" cap="flat" cmpd="sng" algn="ctr">
            <a:solidFill>
              <a:srgbClr val="6A9E1F">
                <a:shade val="95000"/>
                <a:satMod val="105000"/>
              </a:srgbClr>
            </a:solidFill>
            <a:prstDash val="solid"/>
          </a:ln>
          <a:effectLst/>
          <a:scene3d>
            <a:camera prst="orthographicFront">
              <a:rot lat="0" lon="0" rev="0"/>
            </a:camera>
            <a:lightRig rig="glow" dir="tl">
              <a:rot lat="0" lon="0" rev="1800000"/>
            </a:lightRig>
          </a:scene3d>
          <a:sp3d contourW="10160" prstMaterial="dkEdge">
            <a:bevelT w="0" h="0" prst="angle"/>
            <a:contourClr>
              <a:srgbClr val="6A9E1F">
                <a:shade val="30000"/>
                <a:satMod val="150000"/>
              </a:srgbClr>
            </a:contourClr>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o-RO" sz="1400" b="1" i="0" u="none" strike="noStrike" kern="0" cap="none" spc="0" normalizeH="0" baseline="0" noProof="0" dirty="0">
                <a:ln>
                  <a:noFill/>
                </a:ln>
                <a:solidFill>
                  <a:prstClr val="black"/>
                </a:solidFill>
                <a:effectLst/>
                <a:uLnTx/>
                <a:uFillTx/>
                <a:latin typeface="Trebuchet MS" panose="020B0603020202020204"/>
                <a:ea typeface="+mn-ea"/>
                <a:cs typeface="+mn-cs"/>
              </a:rPr>
              <a:t>Resurse informaționale (reviste de specialitate, acces la noutăți legislative)</a:t>
            </a:r>
            <a:endParaRPr kumimoji="0" lang="en-US" sz="1400" b="1" i="0" u="none" strike="noStrike" kern="0" cap="none" spc="0" normalizeH="0" baseline="0" noProof="0" dirty="0">
              <a:ln>
                <a:noFill/>
              </a:ln>
              <a:solidFill>
                <a:prstClr val="black"/>
              </a:solidFill>
              <a:effectLst/>
              <a:uLnTx/>
              <a:uFillTx/>
              <a:latin typeface="Trebuchet MS" panose="020B0603020202020204"/>
              <a:ea typeface="+mn-ea"/>
              <a:cs typeface="+mn-cs"/>
            </a:endParaRPr>
          </a:p>
        </p:txBody>
      </p:sp>
      <p:sp>
        <p:nvSpPr>
          <p:cNvPr id="12" name="Oval 11"/>
          <p:cNvSpPr/>
          <p:nvPr/>
        </p:nvSpPr>
        <p:spPr>
          <a:xfrm>
            <a:off x="10253068" y="5651764"/>
            <a:ext cx="2410969" cy="1461787"/>
          </a:xfrm>
          <a:prstGeom prst="ellipse">
            <a:avLst/>
          </a:prstGeom>
          <a:gradFill rotWithShape="1">
            <a:gsLst>
              <a:gs pos="0">
                <a:srgbClr val="6A9E1F">
                  <a:tint val="73000"/>
                  <a:shade val="100000"/>
                  <a:satMod val="150000"/>
                </a:srgbClr>
              </a:gs>
              <a:gs pos="25000">
                <a:srgbClr val="6A9E1F">
                  <a:tint val="96000"/>
                  <a:shade val="80000"/>
                  <a:satMod val="105000"/>
                </a:srgbClr>
              </a:gs>
              <a:gs pos="38000">
                <a:srgbClr val="6A9E1F">
                  <a:tint val="96000"/>
                  <a:shade val="59000"/>
                  <a:satMod val="120000"/>
                </a:srgbClr>
              </a:gs>
              <a:gs pos="55000">
                <a:srgbClr val="6A9E1F">
                  <a:tint val="100000"/>
                  <a:shade val="57000"/>
                  <a:satMod val="120000"/>
                </a:srgbClr>
              </a:gs>
              <a:gs pos="80000">
                <a:srgbClr val="6A9E1F">
                  <a:tint val="100000"/>
                  <a:shade val="56000"/>
                  <a:satMod val="145000"/>
                </a:srgbClr>
              </a:gs>
              <a:gs pos="88000">
                <a:srgbClr val="6A9E1F">
                  <a:tint val="100000"/>
                  <a:shade val="63000"/>
                  <a:satMod val="160000"/>
                </a:srgbClr>
              </a:gs>
              <a:gs pos="100000">
                <a:srgbClr val="6A9E1F">
                  <a:tint val="99000"/>
                  <a:shade val="100000"/>
                  <a:satMod val="155000"/>
                </a:srgbClr>
              </a:gs>
            </a:gsLst>
            <a:lin ang="5400000" scaled="0"/>
          </a:gradFill>
          <a:ln w="9525" cap="flat" cmpd="sng" algn="ctr">
            <a:solidFill>
              <a:srgbClr val="6A9E1F">
                <a:shade val="95000"/>
                <a:satMod val="105000"/>
              </a:srgbClr>
            </a:solidFill>
            <a:prstDash val="solid"/>
          </a:ln>
          <a:effectLst/>
          <a:scene3d>
            <a:camera prst="orthographicFront">
              <a:rot lat="0" lon="0" rev="0"/>
            </a:camera>
            <a:lightRig rig="glow" dir="tl">
              <a:rot lat="0" lon="0" rev="1800000"/>
            </a:lightRig>
          </a:scene3d>
          <a:sp3d contourW="10160" prstMaterial="dkEdge">
            <a:bevelT w="0" h="0" prst="angle"/>
            <a:contourClr>
              <a:srgbClr val="6A9E1F">
                <a:shade val="30000"/>
                <a:satMod val="150000"/>
              </a:srgbClr>
            </a:contourClr>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o-RO" sz="1400" b="1" i="0" u="none" strike="noStrike" kern="0" cap="none" spc="0" normalizeH="0" baseline="0" noProof="0" dirty="0">
                <a:ln>
                  <a:noFill/>
                </a:ln>
                <a:solidFill>
                  <a:prstClr val="black"/>
                </a:solidFill>
                <a:effectLst/>
                <a:uLnTx/>
                <a:uFillTx/>
                <a:latin typeface="Trebuchet MS" panose="020B0603020202020204"/>
                <a:ea typeface="+mn-ea"/>
                <a:cs typeface="+mn-cs"/>
              </a:rPr>
              <a:t>Resurse </a:t>
            </a:r>
            <a:endParaRPr kumimoji="0" lang="en-US" sz="1400" b="1" i="0" u="none" strike="noStrike" kern="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o-RO" sz="1400" b="1" i="0" u="none" strike="noStrike" kern="0" cap="none" spc="0" normalizeH="0" baseline="0" noProof="0" dirty="0">
                <a:ln>
                  <a:noFill/>
                </a:ln>
                <a:solidFill>
                  <a:prstClr val="black"/>
                </a:solidFill>
                <a:effectLst/>
                <a:uLnTx/>
                <a:uFillTx/>
                <a:latin typeface="Trebuchet MS" panose="020B0603020202020204"/>
                <a:ea typeface="+mn-ea"/>
                <a:cs typeface="+mn-cs"/>
              </a:rPr>
              <a:t>logistice  (conexiune la internet, imprimanta, PC)</a:t>
            </a:r>
            <a:endParaRPr kumimoji="0" lang="en-US" sz="1400" b="1" i="0" u="none" strike="noStrike" kern="0" cap="none" spc="0" normalizeH="0" baseline="0" noProof="0" dirty="0">
              <a:ln>
                <a:noFill/>
              </a:ln>
              <a:solidFill>
                <a:prstClr val="black"/>
              </a:solidFill>
              <a:effectLst/>
              <a:uLnTx/>
              <a:uFillTx/>
              <a:latin typeface="Trebuchet MS" panose="020B0603020202020204"/>
              <a:ea typeface="+mn-ea"/>
              <a:cs typeface="+mn-cs"/>
            </a:endParaRPr>
          </a:p>
        </p:txBody>
      </p:sp>
      <p:sp>
        <p:nvSpPr>
          <p:cNvPr id="13" name="Down Arrow 12"/>
          <p:cNvSpPr/>
          <p:nvPr/>
        </p:nvSpPr>
        <p:spPr>
          <a:xfrm>
            <a:off x="11250582" y="7189289"/>
            <a:ext cx="315371" cy="383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flipV="1">
            <a:off x="5897978" y="6131604"/>
            <a:ext cx="732773" cy="85319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372930" y="7245416"/>
            <a:ext cx="1782870" cy="14930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Nota 3.60/5 </a:t>
            </a:r>
            <a:endParaRPr lang="en-US" dirty="0"/>
          </a:p>
        </p:txBody>
      </p:sp>
      <p:sp>
        <p:nvSpPr>
          <p:cNvPr id="16" name="Flowchart: Connector 15"/>
          <p:cNvSpPr/>
          <p:nvPr/>
        </p:nvSpPr>
        <p:spPr>
          <a:xfrm>
            <a:off x="10609697" y="7636479"/>
            <a:ext cx="1597142" cy="12713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Nota 4.40/5 </a:t>
            </a:r>
            <a:endParaRPr lang="en-US" dirty="0"/>
          </a:p>
        </p:txBody>
      </p:sp>
    </p:spTree>
    <p:extLst>
      <p:ext uri="{BB962C8B-B14F-4D97-AF65-F5344CB8AC3E}">
        <p14:creationId xmlns:p14="http://schemas.microsoft.com/office/powerpoint/2010/main" val="70390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dirty="0"/>
          </a:p>
        </p:txBody>
      </p:sp>
      <p:graphicFrame>
        <p:nvGraphicFramePr>
          <p:cNvPr id="3" name="Chart 2"/>
          <p:cNvGraphicFramePr/>
          <p:nvPr>
            <p:extLst>
              <p:ext uri="{D42A27DB-BD31-4B8C-83A1-F6EECF244321}">
                <p14:modId xmlns:p14="http://schemas.microsoft.com/office/powerpoint/2010/main" val="1604267112"/>
              </p:ext>
            </p:extLst>
          </p:nvPr>
        </p:nvGraphicFramePr>
        <p:xfrm>
          <a:off x="2915478" y="2597426"/>
          <a:ext cx="5112026" cy="3308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3543225735"/>
              </p:ext>
            </p:extLst>
          </p:nvPr>
        </p:nvGraphicFramePr>
        <p:xfrm>
          <a:off x="9525000" y="2641144"/>
          <a:ext cx="4876800" cy="3027177"/>
        </p:xfrm>
        <a:graphic>
          <a:graphicData uri="http://schemas.openxmlformats.org/drawingml/2006/chart">
            <c:chart xmlns:c="http://schemas.openxmlformats.org/drawingml/2006/chart" xmlns:r="http://schemas.openxmlformats.org/officeDocument/2006/relationships" r:id="rId4"/>
          </a:graphicData>
        </a:graphic>
      </p:graphicFrame>
      <p:sp>
        <p:nvSpPr>
          <p:cNvPr id="5" name="Oval Callout 4"/>
          <p:cNvSpPr/>
          <p:nvPr/>
        </p:nvSpPr>
        <p:spPr>
          <a:xfrm>
            <a:off x="3810000" y="6819900"/>
            <a:ext cx="2570994" cy="1276646"/>
          </a:xfrm>
          <a:prstGeom prst="wedgeEllipseCallout">
            <a:avLst>
              <a:gd name="adj1" fmla="val 91190"/>
              <a:gd name="adj2" fmla="val 1510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dirty="0"/>
              <a:t>Pro </a:t>
            </a:r>
          </a:p>
          <a:p>
            <a:pPr algn="ctr"/>
            <a:r>
              <a:rPr lang="ro-RO" dirty="0"/>
              <a:t>remunerare</a:t>
            </a:r>
            <a:endParaRPr lang="en-US" dirty="0"/>
          </a:p>
        </p:txBody>
      </p:sp>
      <p:sp>
        <p:nvSpPr>
          <p:cNvPr id="6" name="Oval 5"/>
          <p:cNvSpPr/>
          <p:nvPr/>
        </p:nvSpPr>
        <p:spPr>
          <a:xfrm>
            <a:off x="7467600" y="6754202"/>
            <a:ext cx="2354933" cy="1773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100" dirty="0"/>
              <a:t>Consilier de etică</a:t>
            </a:r>
          </a:p>
          <a:p>
            <a:pPr algn="ctr"/>
            <a:r>
              <a:rPr lang="ro-RO" sz="2100" dirty="0"/>
              <a:t>36,6%</a:t>
            </a:r>
            <a:endParaRPr lang="en-US" sz="2100" dirty="0"/>
          </a:p>
        </p:txBody>
      </p:sp>
      <p:sp>
        <p:nvSpPr>
          <p:cNvPr id="7" name="Oval Callout 6"/>
          <p:cNvSpPr/>
          <p:nvPr/>
        </p:nvSpPr>
        <p:spPr>
          <a:xfrm>
            <a:off x="11201400" y="6765798"/>
            <a:ext cx="2625348" cy="1447800"/>
          </a:xfrm>
          <a:prstGeom prst="wedgeEllipseCallout">
            <a:avLst>
              <a:gd name="adj1" fmla="val -101631"/>
              <a:gd name="adj2" fmla="val 1701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dirty="0"/>
              <a:t>Pro permanentizare</a:t>
            </a:r>
            <a:endParaRPr lang="en-US" dirty="0"/>
          </a:p>
        </p:txBody>
      </p:sp>
      <p:pic>
        <p:nvPicPr>
          <p:cNvPr id="8" name="chart"/>
          <p:cNvPicPr>
            <a:picLocks noChangeAspect="1"/>
          </p:cNvPicPr>
          <p:nvPr/>
        </p:nvPicPr>
        <p:blipFill>
          <a:blip r:embed="rId5"/>
          <a:stretch>
            <a:fillRect/>
          </a:stretch>
        </p:blipFill>
        <p:spPr>
          <a:xfrm>
            <a:off x="2922104" y="2552701"/>
            <a:ext cx="5105400" cy="540838"/>
          </a:xfrm>
          <a:prstGeom prst="rect">
            <a:avLst/>
          </a:prstGeom>
        </p:spPr>
      </p:pic>
    </p:spTree>
    <p:extLst>
      <p:ext uri="{BB962C8B-B14F-4D97-AF65-F5344CB8AC3E}">
        <p14:creationId xmlns:p14="http://schemas.microsoft.com/office/powerpoint/2010/main" val="512520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dirty="0"/>
          </a:p>
        </p:txBody>
      </p:sp>
      <p:sp>
        <p:nvSpPr>
          <p:cNvPr id="6" name="Rectangle 5"/>
          <p:cNvSpPr/>
          <p:nvPr/>
        </p:nvSpPr>
        <p:spPr>
          <a:xfrm>
            <a:off x="2057400" y="2781300"/>
            <a:ext cx="14859000" cy="6340197"/>
          </a:xfrm>
          <a:prstGeom prst="rect">
            <a:avLst/>
          </a:prstGeom>
        </p:spPr>
        <p:txBody>
          <a:bodyPr wrap="square">
            <a:spAutoFit/>
          </a:bodyPr>
          <a:lstStyle/>
          <a:p>
            <a:r>
              <a:rPr lang="ro-RO" sz="2200" b="1" dirty="0">
                <a:solidFill>
                  <a:srgbClr val="FF0000"/>
                </a:solidFill>
                <a:ea typeface="Calibri" panose="020F0502020204030204" pitchFamily="34" charset="0"/>
                <a:cs typeface="Times New Roman" panose="02020603050405020304" pitchFamily="18" charset="0"/>
              </a:rPr>
              <a:t>Măsuri de reformă privind consilierul de etică, propuse prin livrabilele furnizate în implementarea Jalonului 418 PNRR (1)</a:t>
            </a:r>
            <a:endParaRPr lang="en-US" sz="2200" b="1" dirty="0">
              <a:solidFill>
                <a:srgbClr val="FF0000"/>
              </a:solidFill>
              <a:ea typeface="Calibri" panose="020F0502020204030204" pitchFamily="34" charset="0"/>
              <a:cs typeface="Times New Roman" panose="02020603050405020304" pitchFamily="18" charset="0"/>
            </a:endParaRPr>
          </a:p>
          <a:p>
            <a:endParaRPr lang="ro-RO" sz="2200" dirty="0">
              <a:solidFill>
                <a:srgbClr val="FF0000"/>
              </a:solidFill>
              <a:ea typeface="Calibri" panose="020F0502020204030204" pitchFamily="34" charset="0"/>
              <a:cs typeface="Times New Roman" panose="02020603050405020304" pitchFamily="18" charset="0"/>
            </a:endParaRPr>
          </a:p>
          <a:p>
            <a:pPr>
              <a:spcAft>
                <a:spcPts val="600"/>
              </a:spcAft>
            </a:pPr>
            <a:r>
              <a:rPr lang="en-US" sz="2200" b="1" dirty="0" err="1">
                <a:solidFill>
                  <a:srgbClr val="FF0000"/>
                </a:solidFill>
                <a:cs typeface="Times New Roman" panose="02020603050405020304" pitchFamily="18" charset="0"/>
              </a:rPr>
              <a:t>Realizarea</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unui</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studiu</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integrat</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și</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actualizat</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privind</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managementul</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resurselor</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umane</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și</a:t>
            </a:r>
            <a:r>
              <a:rPr lang="en-US" sz="2200" b="1" dirty="0">
                <a:solidFill>
                  <a:srgbClr val="FF0000"/>
                </a:solidFill>
                <a:cs typeface="Times New Roman" panose="02020603050405020304" pitchFamily="18" charset="0"/>
              </a:rPr>
              <a:t> a </a:t>
            </a:r>
            <a:r>
              <a:rPr lang="en-US" sz="2200" b="1" dirty="0" err="1">
                <a:solidFill>
                  <a:srgbClr val="FF0000"/>
                </a:solidFill>
                <a:cs typeface="Times New Roman" panose="02020603050405020304" pitchFamily="18" charset="0"/>
              </a:rPr>
              <a:t>măsurilor</a:t>
            </a:r>
            <a:r>
              <a:rPr lang="en-US" sz="2200" b="1" dirty="0">
                <a:solidFill>
                  <a:srgbClr val="FF0000"/>
                </a:solidFill>
                <a:cs typeface="Times New Roman" panose="02020603050405020304" pitchFamily="18" charset="0"/>
              </a:rPr>
              <a:t> de </a:t>
            </a:r>
            <a:r>
              <a:rPr lang="en-US" sz="2200" b="1" dirty="0" err="1">
                <a:solidFill>
                  <a:srgbClr val="FF0000"/>
                </a:solidFill>
                <a:cs typeface="Times New Roman" panose="02020603050405020304" pitchFamily="18" charset="0"/>
              </a:rPr>
              <a:t>intervenție</a:t>
            </a:r>
            <a:r>
              <a:rPr lang="en-US" sz="2200" b="1" dirty="0">
                <a:solidFill>
                  <a:srgbClr val="FF0000"/>
                </a:solidFill>
                <a:cs typeface="Times New Roman" panose="02020603050405020304" pitchFamily="18" charset="0"/>
              </a:rPr>
              <a:t> pentru </a:t>
            </a:r>
            <a:r>
              <a:rPr lang="en-US" sz="2200" b="1" dirty="0" err="1">
                <a:solidFill>
                  <a:srgbClr val="FF0000"/>
                </a:solidFill>
                <a:cs typeface="Times New Roman" panose="02020603050405020304" pitchFamily="18" charset="0"/>
              </a:rPr>
              <a:t>creșterea</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competențelor</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necesare</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îndeplinirii</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activităților</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manageriale</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și</a:t>
            </a:r>
            <a:r>
              <a:rPr lang="en-US" sz="2200" b="1" dirty="0">
                <a:solidFill>
                  <a:srgbClr val="FF0000"/>
                </a:solidFill>
                <a:cs typeface="Times New Roman" panose="02020603050405020304" pitchFamily="18" charset="0"/>
              </a:rPr>
              <a:t> de </a:t>
            </a:r>
            <a:r>
              <a:rPr lang="en-US" sz="2200" b="1" dirty="0" err="1">
                <a:solidFill>
                  <a:srgbClr val="FF0000"/>
                </a:solidFill>
                <a:cs typeface="Times New Roman" panose="02020603050405020304" pitchFamily="18" charset="0"/>
              </a:rPr>
              <a:t>resurse</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umane</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şi</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întărirea</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rolului</a:t>
            </a:r>
            <a:r>
              <a:rPr lang="en-US" sz="2200" b="1" dirty="0">
                <a:solidFill>
                  <a:srgbClr val="FF0000"/>
                </a:solidFill>
                <a:cs typeface="Times New Roman" panose="02020603050405020304" pitchFamily="18" charset="0"/>
              </a:rPr>
              <a:t> </a:t>
            </a:r>
            <a:r>
              <a:rPr lang="en-US" sz="2200" b="1" dirty="0" err="1">
                <a:solidFill>
                  <a:srgbClr val="FF0000"/>
                </a:solidFill>
                <a:cs typeface="Times New Roman" panose="02020603050405020304" pitchFamily="18" charset="0"/>
              </a:rPr>
              <a:t>consilierului</a:t>
            </a:r>
            <a:r>
              <a:rPr lang="en-US" sz="2200" b="1" dirty="0">
                <a:solidFill>
                  <a:srgbClr val="FF0000"/>
                </a:solidFill>
                <a:cs typeface="Times New Roman" panose="02020603050405020304" pitchFamily="18" charset="0"/>
              </a:rPr>
              <a:t> de </a:t>
            </a:r>
            <a:r>
              <a:rPr lang="en-US" sz="2200" b="1" dirty="0" err="1">
                <a:solidFill>
                  <a:srgbClr val="FF0000"/>
                </a:solidFill>
                <a:cs typeface="Times New Roman" panose="02020603050405020304" pitchFamily="18" charset="0"/>
              </a:rPr>
              <a:t>etică</a:t>
            </a:r>
            <a:r>
              <a:rPr lang="ro-RO" sz="2200" b="1" dirty="0">
                <a:solidFill>
                  <a:srgbClr val="FF0000"/>
                </a:solidFill>
                <a:cs typeface="Times New Roman" panose="02020603050405020304" pitchFamily="18" charset="0"/>
              </a:rPr>
              <a:t> - </a:t>
            </a:r>
            <a:r>
              <a:rPr lang="ro-RO" sz="2200" dirty="0"/>
              <a:t>Studiu privind situația actuală a carierei funcționarilor publici din administrația publică, cu formularea de recomandări </a:t>
            </a:r>
            <a:r>
              <a:rPr lang="ro-RO" sz="2200" dirty="0" err="1"/>
              <a:t>şi</a:t>
            </a:r>
            <a:r>
              <a:rPr lang="ro-RO" sz="2200" dirty="0"/>
              <a:t> întărirea rolului consilierului de etică:</a:t>
            </a:r>
          </a:p>
          <a:p>
            <a:pPr>
              <a:spcAft>
                <a:spcPts val="600"/>
              </a:spcAft>
            </a:pPr>
            <a:endParaRPr lang="ro-RO" sz="2200" dirty="0"/>
          </a:p>
          <a:p>
            <a:pPr marL="285750" indent="-285750">
              <a:spcAft>
                <a:spcPts val="600"/>
              </a:spcAft>
              <a:buFont typeface="Arial" panose="020B0604020202020204" pitchFamily="34" charset="0"/>
              <a:buChar char="•"/>
            </a:pPr>
            <a:r>
              <a:rPr lang="ro-RO" sz="2200" dirty="0"/>
              <a:t>analiza necesității revizuirii cadrului normativ privind consilierul de etică în scopul consolidării statutului </a:t>
            </a:r>
            <a:r>
              <a:rPr lang="ro-RO" sz="2200" dirty="0" err="1"/>
              <a:t>şi</a:t>
            </a:r>
            <a:r>
              <a:rPr lang="ro-RO" sz="2200" dirty="0"/>
              <a:t> mandatului acestuia – în sensul modificării statutului temporar - fie în sensul permanentizării, fie în sensul majorării perioadei de 3 ani;</a:t>
            </a:r>
          </a:p>
          <a:p>
            <a:pPr marL="285750" indent="-285750">
              <a:spcAft>
                <a:spcPts val="600"/>
              </a:spcAft>
              <a:buFont typeface="Arial" panose="020B0604020202020204" pitchFamily="34" charset="0"/>
              <a:buChar char="•"/>
            </a:pPr>
            <a:r>
              <a:rPr lang="ro-RO" sz="2200" dirty="0"/>
              <a:t>reglementării funcției de consilier de etică, ca funcție publică distinctă ori menținerea actualei reglementări, în care aceasta să reprezinte numai o calitate temporară a unui funcționar public care ocupă o funcție publică generală;</a:t>
            </a:r>
          </a:p>
          <a:p>
            <a:pPr marL="285750" indent="-285750">
              <a:spcAft>
                <a:spcPts val="600"/>
              </a:spcAft>
              <a:buFont typeface="Arial" panose="020B0604020202020204" pitchFamily="34" charset="0"/>
              <a:buChar char="•"/>
            </a:pPr>
            <a:r>
              <a:rPr lang="ro-RO" sz="2200" dirty="0"/>
              <a:t>extinderea rolului consilierului de etică prin raportarea la noi atribuții și competențe</a:t>
            </a:r>
          </a:p>
          <a:p>
            <a:pPr marL="285750" indent="-285750">
              <a:spcAft>
                <a:spcPts val="600"/>
              </a:spcAft>
              <a:buFont typeface="Arial" panose="020B0604020202020204" pitchFamily="34" charset="0"/>
              <a:buChar char="•"/>
            </a:pPr>
            <a:r>
              <a:rPr lang="ro-RO" sz="2200" dirty="0"/>
              <a:t>realizarea unei analize a nevoilor de instruire a consilierilor de etică;</a:t>
            </a:r>
          </a:p>
          <a:p>
            <a:pPr marL="285750" indent="-285750">
              <a:spcAft>
                <a:spcPts val="600"/>
              </a:spcAft>
              <a:buFont typeface="Arial" panose="020B0604020202020204" pitchFamily="34" charset="0"/>
              <a:buChar char="•"/>
            </a:pPr>
            <a:r>
              <a:rPr lang="ro-RO" sz="2200" dirty="0"/>
              <a:t>analiza modalităților prin care se poate asigura funcționarea unei rețele naționale a consilierilor de etică.</a:t>
            </a:r>
          </a:p>
          <a:p>
            <a:pPr marL="1200150" lvl="2" indent="-285750">
              <a:spcAft>
                <a:spcPts val="600"/>
              </a:spcAft>
              <a:buFont typeface="Arial" panose="020B0604020202020204" pitchFamily="34" charset="0"/>
              <a:buChar char="•"/>
            </a:pPr>
            <a:r>
              <a:rPr lang="pt-BR" sz="2200" dirty="0">
                <a:hlinkClick r:id="rId3"/>
              </a:rPr>
              <a:t>LIVRABIL 1.1 Studiu situatia actuala_final_26.02.2024.pdf (gov.ro)</a:t>
            </a:r>
            <a:endParaRPr lang="ro-RO" sz="2200" dirty="0"/>
          </a:p>
          <a:p>
            <a:pPr marL="285750" indent="-285750">
              <a:buFont typeface="Arial" panose="020B0604020202020204" pitchFamily="34" charset="0"/>
              <a:buChar char="•"/>
            </a:pPr>
            <a:endParaRPr lang="ro-RO" dirty="0"/>
          </a:p>
          <a:p>
            <a:endParaRPr lang="en-US" b="1" dirty="0"/>
          </a:p>
        </p:txBody>
      </p:sp>
    </p:spTree>
    <p:extLst>
      <p:ext uri="{BB962C8B-B14F-4D97-AF65-F5344CB8AC3E}">
        <p14:creationId xmlns:p14="http://schemas.microsoft.com/office/powerpoint/2010/main" val="3913968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a:p>
        </p:txBody>
      </p:sp>
      <p:sp>
        <p:nvSpPr>
          <p:cNvPr id="4" name="Rectangle 3"/>
          <p:cNvSpPr/>
          <p:nvPr/>
        </p:nvSpPr>
        <p:spPr>
          <a:xfrm>
            <a:off x="1447800" y="2247900"/>
            <a:ext cx="15849600" cy="7217360"/>
          </a:xfrm>
          <a:prstGeom prst="rect">
            <a:avLst/>
          </a:prstGeom>
        </p:spPr>
        <p:txBody>
          <a:bodyPr wrap="square">
            <a:spAutoFit/>
          </a:bodyPr>
          <a:lstStyle/>
          <a:p>
            <a:r>
              <a:rPr lang="ro-RO" sz="2000" b="1" dirty="0">
                <a:solidFill>
                  <a:srgbClr val="FF0000"/>
                </a:solidFill>
                <a:ea typeface="Calibri" panose="020F0502020204030204" pitchFamily="34" charset="0"/>
                <a:cs typeface="Times New Roman" panose="02020603050405020304" pitchFamily="18" charset="0"/>
              </a:rPr>
              <a:t>Măsuri de reformă privind consilierul de etică, propuse prin livrabilele furnizate în implementarea Jalonului 418 PNRR (2)</a:t>
            </a:r>
            <a:endParaRPr lang="en-US" sz="2000" b="1" dirty="0">
              <a:solidFill>
                <a:srgbClr val="FF0000"/>
              </a:solidFill>
              <a:ea typeface="Calibri" panose="020F0502020204030204" pitchFamily="34" charset="0"/>
              <a:cs typeface="Times New Roman" panose="02020603050405020304" pitchFamily="18" charset="0"/>
            </a:endParaRPr>
          </a:p>
          <a:p>
            <a:endParaRPr lang="ro-RO" sz="2000" dirty="0">
              <a:solidFill>
                <a:srgbClr val="FF0000"/>
              </a:solidFill>
              <a:ea typeface="Calibri" panose="020F0502020204030204" pitchFamily="34" charset="0"/>
              <a:cs typeface="Times New Roman" panose="02020603050405020304" pitchFamily="18" charset="0"/>
            </a:endParaRPr>
          </a:p>
          <a:p>
            <a:pPr>
              <a:spcAft>
                <a:spcPts val="600"/>
              </a:spcAft>
            </a:pPr>
            <a:r>
              <a:rPr lang="en-US" sz="2000" b="1" dirty="0" err="1">
                <a:solidFill>
                  <a:srgbClr val="FF0000"/>
                </a:solidFill>
                <a:cs typeface="Times New Roman" panose="02020603050405020304" pitchFamily="18" charset="0"/>
              </a:rPr>
              <a:t>Realizarea</a:t>
            </a:r>
            <a:r>
              <a:rPr lang="en-US" sz="2000" b="1" dirty="0">
                <a:solidFill>
                  <a:srgbClr val="FF0000"/>
                </a:solidFill>
                <a:cs typeface="Times New Roman" panose="02020603050405020304" pitchFamily="18" charset="0"/>
              </a:rPr>
              <a:t> </a:t>
            </a:r>
            <a:r>
              <a:rPr lang="en-US" sz="2000" b="1" dirty="0" err="1">
                <a:solidFill>
                  <a:srgbClr val="FF0000"/>
                </a:solidFill>
                <a:cs typeface="Times New Roman" panose="02020603050405020304" pitchFamily="18" charset="0"/>
              </a:rPr>
              <a:t>pachetului</a:t>
            </a:r>
            <a:r>
              <a:rPr lang="en-US" sz="2000" b="1" dirty="0">
                <a:solidFill>
                  <a:srgbClr val="FF0000"/>
                </a:solidFill>
                <a:cs typeface="Times New Roman" panose="02020603050405020304" pitchFamily="18" charset="0"/>
              </a:rPr>
              <a:t> de </a:t>
            </a:r>
            <a:r>
              <a:rPr lang="en-US" sz="2000" b="1" dirty="0" err="1">
                <a:solidFill>
                  <a:srgbClr val="FF0000"/>
                </a:solidFill>
                <a:cs typeface="Times New Roman" panose="02020603050405020304" pitchFamily="18" charset="0"/>
              </a:rPr>
              <a:t>intervenții</a:t>
            </a:r>
            <a:r>
              <a:rPr lang="en-US" sz="2000" b="1" dirty="0">
                <a:solidFill>
                  <a:srgbClr val="FF0000"/>
                </a:solidFill>
                <a:cs typeface="Times New Roman" panose="02020603050405020304" pitchFamily="18" charset="0"/>
              </a:rPr>
              <a:t> </a:t>
            </a:r>
            <a:r>
              <a:rPr lang="en-US" sz="2000" b="1" dirty="0" err="1">
                <a:solidFill>
                  <a:srgbClr val="FF0000"/>
                </a:solidFill>
                <a:cs typeface="Times New Roman" panose="02020603050405020304" pitchFamily="18" charset="0"/>
              </a:rPr>
              <a:t>publice</a:t>
            </a:r>
            <a:r>
              <a:rPr lang="en-US" sz="2000" b="1" dirty="0">
                <a:solidFill>
                  <a:srgbClr val="FF0000"/>
                </a:solidFill>
                <a:cs typeface="Times New Roman" panose="02020603050405020304" pitchFamily="18" charset="0"/>
              </a:rPr>
              <a:t> </a:t>
            </a:r>
            <a:r>
              <a:rPr lang="en-US" sz="2000" b="1" dirty="0" err="1">
                <a:solidFill>
                  <a:srgbClr val="FF0000"/>
                </a:solidFill>
                <a:cs typeface="Times New Roman" panose="02020603050405020304" pitchFamily="18" charset="0"/>
              </a:rPr>
              <a:t>în</a:t>
            </a:r>
            <a:r>
              <a:rPr lang="en-US" sz="2000" b="1" dirty="0">
                <a:solidFill>
                  <a:srgbClr val="FF0000"/>
                </a:solidFill>
                <a:cs typeface="Times New Roman" panose="02020603050405020304" pitchFamily="18" charset="0"/>
              </a:rPr>
              <a:t> </a:t>
            </a:r>
            <a:r>
              <a:rPr lang="en-US" sz="2000" b="1" dirty="0" err="1">
                <a:solidFill>
                  <a:srgbClr val="FF0000"/>
                </a:solidFill>
                <a:cs typeface="Times New Roman" panose="02020603050405020304" pitchFamily="18" charset="0"/>
              </a:rPr>
              <a:t>vederea</a:t>
            </a:r>
            <a:r>
              <a:rPr lang="en-US" sz="2000" b="1" dirty="0">
                <a:solidFill>
                  <a:srgbClr val="FF0000"/>
                </a:solidFill>
                <a:cs typeface="Times New Roman" panose="02020603050405020304" pitchFamily="18" charset="0"/>
              </a:rPr>
              <a:t> </a:t>
            </a:r>
            <a:r>
              <a:rPr lang="en-US" sz="2000" b="1" dirty="0" err="1">
                <a:solidFill>
                  <a:srgbClr val="FF0000"/>
                </a:solidFill>
                <a:cs typeface="Times New Roman" panose="02020603050405020304" pitchFamily="18" charset="0"/>
              </a:rPr>
              <a:t>creșterii</a:t>
            </a:r>
            <a:r>
              <a:rPr lang="en-US" sz="2000" b="1" dirty="0">
                <a:solidFill>
                  <a:srgbClr val="FF0000"/>
                </a:solidFill>
                <a:cs typeface="Times New Roman" panose="02020603050405020304" pitchFamily="18" charset="0"/>
              </a:rPr>
              <a:t> </a:t>
            </a:r>
            <a:r>
              <a:rPr lang="en-US" sz="2000" b="1" dirty="0" err="1">
                <a:solidFill>
                  <a:srgbClr val="FF0000"/>
                </a:solidFill>
                <a:cs typeface="Times New Roman" panose="02020603050405020304" pitchFamily="18" charset="0"/>
              </a:rPr>
              <a:t>prestigiului</a:t>
            </a:r>
            <a:r>
              <a:rPr lang="en-US" sz="2000" b="1" dirty="0">
                <a:solidFill>
                  <a:srgbClr val="FF0000"/>
                </a:solidFill>
                <a:cs typeface="Times New Roman" panose="02020603050405020304" pitchFamily="18" charset="0"/>
              </a:rPr>
              <a:t> </a:t>
            </a:r>
            <a:r>
              <a:rPr lang="en-US" sz="2000" b="1" dirty="0" err="1">
                <a:solidFill>
                  <a:srgbClr val="FF0000"/>
                </a:solidFill>
                <a:cs typeface="Times New Roman" panose="02020603050405020304" pitchFamily="18" charset="0"/>
              </a:rPr>
              <a:t>funcției</a:t>
            </a:r>
            <a:r>
              <a:rPr lang="en-US" sz="2000" b="1" dirty="0">
                <a:solidFill>
                  <a:srgbClr val="FF0000"/>
                </a:solidFill>
                <a:cs typeface="Times New Roman" panose="02020603050405020304" pitchFamily="18" charset="0"/>
              </a:rPr>
              <a:t> </a:t>
            </a:r>
            <a:r>
              <a:rPr lang="en-US" sz="2000" b="1" dirty="0" err="1">
                <a:solidFill>
                  <a:srgbClr val="FF0000"/>
                </a:solidFill>
                <a:cs typeface="Times New Roman" panose="02020603050405020304" pitchFamily="18" charset="0"/>
              </a:rPr>
              <a:t>publice</a:t>
            </a:r>
            <a:r>
              <a:rPr lang="ro-RO" sz="2000" b="1" dirty="0">
                <a:solidFill>
                  <a:srgbClr val="FF0000"/>
                </a:solidFill>
                <a:cs typeface="Times New Roman" panose="02020603050405020304" pitchFamily="18" charset="0"/>
              </a:rPr>
              <a:t>  </a:t>
            </a:r>
          </a:p>
          <a:p>
            <a:pPr>
              <a:spcAft>
                <a:spcPts val="600"/>
              </a:spcAft>
            </a:pPr>
            <a:r>
              <a:rPr lang="en-US" sz="2000" b="1" dirty="0"/>
              <a:t>2.4 </a:t>
            </a:r>
            <a:r>
              <a:rPr lang="en-US" sz="2000" dirty="0" err="1"/>
              <a:t>Elaborarea</a:t>
            </a:r>
            <a:r>
              <a:rPr lang="en-US" sz="2000" dirty="0"/>
              <a:t> </a:t>
            </a:r>
            <a:r>
              <a:rPr lang="en-US" sz="2000" dirty="0" err="1"/>
              <a:t>propunerii</a:t>
            </a:r>
            <a:r>
              <a:rPr lang="en-US" sz="2000" dirty="0"/>
              <a:t> </a:t>
            </a:r>
            <a:r>
              <a:rPr lang="en-US" sz="2000" dirty="0" err="1"/>
              <a:t>privind</a:t>
            </a:r>
            <a:r>
              <a:rPr lang="en-US" sz="2000" dirty="0"/>
              <a:t> </a:t>
            </a:r>
            <a:r>
              <a:rPr lang="en-US" sz="2000" b="1" dirty="0" err="1">
                <a:solidFill>
                  <a:srgbClr val="FF0000"/>
                </a:solidFill>
              </a:rPr>
              <a:t>standardul</a:t>
            </a:r>
            <a:r>
              <a:rPr lang="en-US" sz="2000" b="1" dirty="0">
                <a:solidFill>
                  <a:srgbClr val="FF0000"/>
                </a:solidFill>
              </a:rPr>
              <a:t> de </a:t>
            </a:r>
            <a:r>
              <a:rPr lang="en-US" sz="2000" b="1" dirty="0" err="1">
                <a:solidFill>
                  <a:srgbClr val="FF0000"/>
                </a:solidFill>
              </a:rPr>
              <a:t>formare</a:t>
            </a:r>
            <a:r>
              <a:rPr lang="en-US" sz="2000" b="1" dirty="0">
                <a:solidFill>
                  <a:srgbClr val="FF0000"/>
                </a:solidFill>
              </a:rPr>
              <a:t> </a:t>
            </a:r>
            <a:r>
              <a:rPr lang="en-US" sz="2000" b="1" dirty="0" err="1">
                <a:solidFill>
                  <a:srgbClr val="FF0000"/>
                </a:solidFill>
              </a:rPr>
              <a:t>profesională</a:t>
            </a:r>
            <a:r>
              <a:rPr lang="en-US" sz="2000" b="1" dirty="0">
                <a:solidFill>
                  <a:srgbClr val="FF0000"/>
                </a:solidFill>
              </a:rPr>
              <a:t> al </a:t>
            </a:r>
            <a:r>
              <a:rPr lang="en-US" sz="2000" b="1" dirty="0" err="1">
                <a:solidFill>
                  <a:srgbClr val="FF0000"/>
                </a:solidFill>
              </a:rPr>
              <a:t>consilierilor</a:t>
            </a:r>
            <a:r>
              <a:rPr lang="en-US" sz="2000" b="1" dirty="0">
                <a:solidFill>
                  <a:srgbClr val="FF0000"/>
                </a:solidFill>
              </a:rPr>
              <a:t> de </a:t>
            </a:r>
            <a:r>
              <a:rPr lang="en-US" sz="2000" b="1" dirty="0" err="1">
                <a:solidFill>
                  <a:srgbClr val="FF0000"/>
                </a:solidFill>
              </a:rPr>
              <a:t>etică</a:t>
            </a:r>
            <a:endParaRPr lang="ro-RO" sz="2000" b="1" dirty="0">
              <a:solidFill>
                <a:srgbClr val="FF0000"/>
              </a:solidFill>
            </a:endParaRPr>
          </a:p>
          <a:p>
            <a:pPr>
              <a:spcAft>
                <a:spcPts val="600"/>
              </a:spcAft>
            </a:pPr>
            <a:r>
              <a:rPr lang="ro-RO" sz="2000" b="1" dirty="0"/>
              <a:t>Standardul de formare a consilierului de etică</a:t>
            </a:r>
            <a:r>
              <a:rPr lang="ro-RO" sz="2000" dirty="0"/>
              <a:t> poate fi abordat și din perspectiva formulării unor cerințe pentru educație și formare profesională specifică deținerii acestei calități, cu detalierea unor aspecte privind programa de pregătire teoretică și practică necesară formării profesionale a consilierului de etică, cu accent pe rolul său de prevenție, consiliere, raportare și analiză riscuri și vulnerabilități specifice precum și pe dezvoltarea abilităților și aptitudinilor specifice activității de consiliere etică, respectiv capacitate de comunicare, discreție, </a:t>
            </a:r>
            <a:r>
              <a:rPr lang="ro-RO" sz="2000" dirty="0" err="1"/>
              <a:t>asertivitate</a:t>
            </a:r>
            <a:r>
              <a:rPr lang="ro-RO" sz="2000" dirty="0"/>
              <a:t>, empatie;</a:t>
            </a:r>
          </a:p>
          <a:p>
            <a:pPr>
              <a:spcAft>
                <a:spcPts val="600"/>
              </a:spcAft>
            </a:pPr>
            <a:r>
              <a:rPr lang="ro-RO" sz="2000" dirty="0"/>
              <a:t>Prestatorul va stabili: </a:t>
            </a:r>
          </a:p>
          <a:p>
            <a:pPr marL="285750" indent="-285750">
              <a:spcAft>
                <a:spcPts val="600"/>
              </a:spcAft>
              <a:buFont typeface="Arial" panose="020B0604020202020204" pitchFamily="34" charset="0"/>
              <a:buChar char="•"/>
            </a:pPr>
            <a:r>
              <a:rPr lang="ro-RO" sz="2000" b="1" dirty="0"/>
              <a:t>scopul standardului </a:t>
            </a:r>
            <a:r>
              <a:rPr lang="ro-RO" sz="2000" dirty="0"/>
              <a:t>de formare; </a:t>
            </a:r>
          </a:p>
          <a:p>
            <a:pPr marL="285750" indent="-285750">
              <a:spcAft>
                <a:spcPts val="600"/>
              </a:spcAft>
              <a:buFont typeface="Arial" panose="020B0604020202020204" pitchFamily="34" charset="0"/>
              <a:buChar char="•"/>
            </a:pPr>
            <a:r>
              <a:rPr lang="ro-RO" sz="2000" b="1" dirty="0"/>
              <a:t>principiile</a:t>
            </a:r>
            <a:r>
              <a:rPr lang="ro-RO" sz="2000" dirty="0"/>
              <a:t>; </a:t>
            </a:r>
          </a:p>
          <a:p>
            <a:pPr marL="285750" indent="-285750">
              <a:spcAft>
                <a:spcPts val="600"/>
              </a:spcAft>
              <a:buFont typeface="Arial" panose="020B0604020202020204" pitchFamily="34" charset="0"/>
              <a:buChar char="•"/>
            </a:pPr>
            <a:r>
              <a:rPr lang="ro-RO" sz="2000" b="1" dirty="0"/>
              <a:t>conținutul standardului</a:t>
            </a:r>
            <a:r>
              <a:rPr lang="ro-RO" sz="2000" dirty="0"/>
              <a:t> de formare, având în vedere criteriile mai sus menționate, </a:t>
            </a:r>
          </a:p>
          <a:p>
            <a:pPr marL="285750" indent="-285750">
              <a:spcAft>
                <a:spcPts val="600"/>
              </a:spcAft>
              <a:buFont typeface="Arial" panose="020B0604020202020204" pitchFamily="34" charset="0"/>
              <a:buChar char="•"/>
            </a:pPr>
            <a:r>
              <a:rPr lang="ro-RO" sz="2000" b="1" dirty="0"/>
              <a:t>structura și conținutul programului de formare a consilierului de etică</a:t>
            </a:r>
            <a:r>
              <a:rPr lang="ro-RO" sz="2000" dirty="0"/>
              <a:t>, </a:t>
            </a:r>
          </a:p>
          <a:p>
            <a:pPr marL="285750" indent="-285750">
              <a:spcAft>
                <a:spcPts val="600"/>
              </a:spcAft>
              <a:buFont typeface="Arial" panose="020B0604020202020204" pitchFamily="34" charset="0"/>
              <a:buChar char="•"/>
            </a:pPr>
            <a:r>
              <a:rPr lang="ro-RO" sz="2000" b="1" dirty="0"/>
              <a:t>condiții necesar a fi îndeplinite </a:t>
            </a:r>
            <a:r>
              <a:rPr lang="ro-RO" sz="2000" dirty="0"/>
              <a:t>de formatorii și examinatorii implicați în procesul de formare/evaluare a procesului de formare a consilierilor de etică</a:t>
            </a:r>
          </a:p>
          <a:p>
            <a:pPr algn="ctr"/>
            <a:r>
              <a:rPr lang="ro-RO" sz="2000" b="1" dirty="0">
                <a:solidFill>
                  <a:srgbClr val="FF0000"/>
                </a:solidFill>
              </a:rPr>
              <a:t>Standardul de formare a consilierilor de etică poate avea următorul conținut</a:t>
            </a:r>
            <a:r>
              <a:rPr lang="ro-RO" sz="2000" dirty="0"/>
              <a:t>:</a:t>
            </a:r>
            <a:endParaRPr lang="en-US" sz="2000" dirty="0"/>
          </a:p>
          <a:p>
            <a:pPr lvl="4"/>
            <a:r>
              <a:rPr lang="en-US" sz="2000" dirty="0"/>
              <a:t>	</a:t>
            </a:r>
            <a:r>
              <a:rPr lang="ro-RO" sz="2000" dirty="0"/>
              <a:t>a) </a:t>
            </a:r>
            <a:r>
              <a:rPr lang="ro-RO" sz="2000" b="1" dirty="0"/>
              <a:t>cerințe structurale </a:t>
            </a:r>
            <a:r>
              <a:rPr lang="ro-RO" sz="2000" dirty="0"/>
              <a:t>privind </a:t>
            </a:r>
            <a:r>
              <a:rPr lang="ro-RO" sz="2000" b="1" dirty="0">
                <a:solidFill>
                  <a:srgbClr val="FF0000"/>
                </a:solidFill>
              </a:rPr>
              <a:t>programul de formare </a:t>
            </a:r>
            <a:r>
              <a:rPr lang="ro-RO" sz="2000" dirty="0"/>
              <a:t>a consilierilor de etică;</a:t>
            </a:r>
            <a:endParaRPr lang="en-US" sz="2000" dirty="0"/>
          </a:p>
          <a:p>
            <a:pPr lvl="4"/>
            <a:r>
              <a:rPr lang="en-US" sz="2000" dirty="0"/>
              <a:t>	</a:t>
            </a:r>
            <a:r>
              <a:rPr lang="ro-RO" sz="2000" dirty="0"/>
              <a:t>b) </a:t>
            </a:r>
            <a:r>
              <a:rPr lang="ro-RO" sz="2000" b="1" dirty="0">
                <a:solidFill>
                  <a:srgbClr val="FF0000"/>
                </a:solidFill>
              </a:rPr>
              <a:t>cerințe privind conținutul programului de formare </a:t>
            </a:r>
            <a:r>
              <a:rPr lang="ro-RO" sz="2000" dirty="0"/>
              <a:t>a consilierilor de etică;</a:t>
            </a:r>
            <a:endParaRPr lang="en-US" sz="2000" dirty="0"/>
          </a:p>
          <a:p>
            <a:pPr lvl="4"/>
            <a:r>
              <a:rPr lang="en-US" sz="2000" dirty="0"/>
              <a:t>	</a:t>
            </a:r>
            <a:r>
              <a:rPr lang="ro-RO" sz="2000" dirty="0"/>
              <a:t>c) </a:t>
            </a:r>
            <a:r>
              <a:rPr lang="ro-RO" sz="2000" b="1" dirty="0"/>
              <a:t>prevederi referitoare la </a:t>
            </a:r>
            <a:r>
              <a:rPr lang="ro-RO" sz="2000" b="1" dirty="0">
                <a:solidFill>
                  <a:srgbClr val="FF0000"/>
                </a:solidFill>
              </a:rPr>
              <a:t>dotări și echipamente</a:t>
            </a:r>
            <a:r>
              <a:rPr lang="ro-RO" sz="2000" dirty="0"/>
              <a:t>;</a:t>
            </a:r>
            <a:endParaRPr lang="en-US" sz="2000" dirty="0"/>
          </a:p>
          <a:p>
            <a:pPr lvl="4"/>
            <a:r>
              <a:rPr lang="en-US" sz="2000" dirty="0"/>
              <a:t>	</a:t>
            </a:r>
            <a:r>
              <a:rPr lang="ro-RO" sz="2000" dirty="0"/>
              <a:t>d) </a:t>
            </a:r>
            <a:r>
              <a:rPr lang="ro-RO" sz="2000" b="1" dirty="0">
                <a:solidFill>
                  <a:srgbClr val="FF0000"/>
                </a:solidFill>
              </a:rPr>
              <a:t>cerințe</a:t>
            </a:r>
            <a:r>
              <a:rPr lang="ro-RO" sz="2000" dirty="0"/>
              <a:t> privind resursele umane cu atribuții în pregătirea consilierilor de etică, respectiv </a:t>
            </a:r>
            <a:r>
              <a:rPr lang="ro-RO" sz="2000" b="1" dirty="0">
                <a:solidFill>
                  <a:srgbClr val="FF0000"/>
                </a:solidFill>
              </a:rPr>
              <a:t>formatori, examinatori</a:t>
            </a:r>
            <a:r>
              <a:rPr lang="ro-RO" sz="2000" dirty="0"/>
              <a:t>;</a:t>
            </a:r>
            <a:endParaRPr lang="en-US" sz="2000" dirty="0"/>
          </a:p>
          <a:p>
            <a:pPr lvl="4"/>
            <a:r>
              <a:rPr lang="en-US" sz="2000" dirty="0"/>
              <a:t>	</a:t>
            </a:r>
            <a:r>
              <a:rPr lang="ro-RO" sz="2000" dirty="0"/>
              <a:t>e) </a:t>
            </a:r>
            <a:r>
              <a:rPr lang="ro-RO" sz="2000" b="1" dirty="0">
                <a:solidFill>
                  <a:srgbClr val="FF0000"/>
                </a:solidFill>
              </a:rPr>
              <a:t>proceduri de înregistrare </a:t>
            </a:r>
            <a:r>
              <a:rPr lang="ro-RO" sz="2000" dirty="0"/>
              <a:t>a formatorilor, examinatorilor și experților.</a:t>
            </a:r>
            <a:endParaRPr lang="ro-RO" sz="2000" b="1" dirty="0">
              <a:solidFill>
                <a:srgbClr val="FF0000"/>
              </a:solidFill>
            </a:endParaRPr>
          </a:p>
          <a:p>
            <a:pPr lvl="4"/>
            <a:endParaRPr lang="en-US" b="1" dirty="0"/>
          </a:p>
        </p:txBody>
      </p:sp>
    </p:spTree>
    <p:extLst>
      <p:ext uri="{BB962C8B-B14F-4D97-AF65-F5344CB8AC3E}">
        <p14:creationId xmlns:p14="http://schemas.microsoft.com/office/powerpoint/2010/main" val="3504891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dirty="0"/>
          </a:p>
        </p:txBody>
      </p:sp>
      <p:sp>
        <p:nvSpPr>
          <p:cNvPr id="3" name="Rectangle 2"/>
          <p:cNvSpPr/>
          <p:nvPr/>
        </p:nvSpPr>
        <p:spPr>
          <a:xfrm>
            <a:off x="2133600" y="2628900"/>
            <a:ext cx="15316200" cy="7494359"/>
          </a:xfrm>
          <a:prstGeom prst="rect">
            <a:avLst/>
          </a:prstGeom>
        </p:spPr>
        <p:txBody>
          <a:bodyPr wrap="square">
            <a:spAutoFit/>
          </a:bodyPr>
          <a:lstStyle/>
          <a:p>
            <a:r>
              <a:rPr lang="ro-RO" sz="2000" b="1" dirty="0">
                <a:solidFill>
                  <a:srgbClr val="FF0000"/>
                </a:solidFill>
                <a:ea typeface="Calibri" panose="020F0502020204030204" pitchFamily="34" charset="0"/>
                <a:cs typeface="Times New Roman" panose="02020603050405020304" pitchFamily="18" charset="0"/>
              </a:rPr>
              <a:t>Măsuri de reformă privind consilierul de etică, propuse prin livrabilele furnizate în implementarea Jalonului 418 PNRR (3)</a:t>
            </a:r>
            <a:endParaRPr lang="en-US" sz="2000" b="1" dirty="0">
              <a:solidFill>
                <a:srgbClr val="FF0000"/>
              </a:solidFill>
              <a:ea typeface="Calibri" panose="020F0502020204030204" pitchFamily="34" charset="0"/>
              <a:cs typeface="Times New Roman" panose="02020603050405020304" pitchFamily="18" charset="0"/>
            </a:endParaRPr>
          </a:p>
          <a:p>
            <a:endParaRPr lang="ro-RO" sz="2000" dirty="0">
              <a:solidFill>
                <a:srgbClr val="FF0000"/>
              </a:solidFill>
              <a:ea typeface="Calibri" panose="020F0502020204030204" pitchFamily="34" charset="0"/>
              <a:cs typeface="Times New Roman" panose="02020603050405020304" pitchFamily="18" charset="0"/>
            </a:endParaRPr>
          </a:p>
          <a:p>
            <a:r>
              <a:rPr lang="ro-RO" sz="2000" b="1" dirty="0"/>
              <a:t>2.5</a:t>
            </a:r>
            <a:r>
              <a:rPr lang="ro-RO" sz="2000" dirty="0"/>
              <a:t> - Propunere privind </a:t>
            </a:r>
            <a:r>
              <a:rPr lang="ro-RO" sz="2000" b="1" dirty="0">
                <a:solidFill>
                  <a:srgbClr val="FF0000"/>
                </a:solidFill>
              </a:rPr>
              <a:t>competențele necesare îndeplinirii activității de consiliere etică</a:t>
            </a:r>
            <a:r>
              <a:rPr lang="ro-RO" sz="2000" dirty="0">
                <a:solidFill>
                  <a:srgbClr val="FF0000"/>
                </a:solidFill>
              </a:rPr>
              <a:t> </a:t>
            </a:r>
            <a:r>
              <a:rPr lang="ro-RO" sz="2000" dirty="0"/>
              <a:t>și identificarea modalităților adecvate de instruire aplicată pentru consilierii de etică pentru consolidarea competențelor de îndeplinire a activității de consiliere etică. Transpunerea modalităților adecvate de instruire aplicată identificate și diseminarea lor ( prin elaborarea unui ghid și a unui </a:t>
            </a:r>
            <a:r>
              <a:rPr lang="ro-RO" sz="2000" dirty="0" err="1"/>
              <a:t>tutorial</a:t>
            </a:r>
            <a:r>
              <a:rPr lang="ro-RO" sz="2000" dirty="0"/>
              <a:t>)</a:t>
            </a:r>
            <a:r>
              <a:rPr lang="en-US" sz="2000" dirty="0"/>
              <a:t> </a:t>
            </a:r>
            <a:endParaRPr lang="ro-RO" sz="2000" dirty="0"/>
          </a:p>
          <a:p>
            <a:endParaRPr lang="ro-RO" sz="2000" dirty="0"/>
          </a:p>
          <a:p>
            <a:r>
              <a:rPr lang="en-US" sz="2000" dirty="0" err="1"/>
              <a:t>Ghidul</a:t>
            </a:r>
            <a:r>
              <a:rPr lang="en-US" sz="2000" dirty="0"/>
              <a:t> </a:t>
            </a:r>
            <a:r>
              <a:rPr lang="en-US" sz="2000" dirty="0" err="1"/>
              <a:t>va</a:t>
            </a:r>
            <a:r>
              <a:rPr lang="en-US" sz="2000" dirty="0"/>
              <a:t> </a:t>
            </a:r>
            <a:r>
              <a:rPr lang="en-US" sz="2000" dirty="0" err="1"/>
              <a:t>cuprinde</a:t>
            </a:r>
            <a:r>
              <a:rPr lang="en-US" sz="2000" dirty="0"/>
              <a:t> </a:t>
            </a:r>
            <a:r>
              <a:rPr lang="en-US" sz="2000" dirty="0" err="1"/>
              <a:t>elementele</a:t>
            </a:r>
            <a:r>
              <a:rPr lang="en-US" sz="2000" dirty="0"/>
              <a:t> enumerate </a:t>
            </a:r>
            <a:r>
              <a:rPr lang="en-US" sz="2000" dirty="0" err="1"/>
              <a:t>mai</a:t>
            </a:r>
            <a:r>
              <a:rPr lang="en-US" sz="2000" dirty="0"/>
              <a:t> </a:t>
            </a:r>
            <a:r>
              <a:rPr lang="en-US" sz="2000" dirty="0" err="1"/>
              <a:t>jos</a:t>
            </a:r>
            <a:r>
              <a:rPr lang="en-US" sz="2000" dirty="0"/>
              <a:t>, </a:t>
            </a:r>
            <a:r>
              <a:rPr lang="en-US" sz="2000" dirty="0" err="1"/>
              <a:t>fără</a:t>
            </a:r>
            <a:r>
              <a:rPr lang="en-US" sz="2000" dirty="0"/>
              <a:t> </a:t>
            </a:r>
            <a:r>
              <a:rPr lang="en-US" sz="2000" dirty="0" err="1"/>
              <a:t>însă</a:t>
            </a:r>
            <a:r>
              <a:rPr lang="en-US" sz="2000" dirty="0"/>
              <a:t> a se </a:t>
            </a:r>
            <a:r>
              <a:rPr lang="en-US" sz="2000" dirty="0" err="1"/>
              <a:t>limita</a:t>
            </a:r>
            <a:r>
              <a:rPr lang="en-US" sz="2000" dirty="0"/>
              <a:t> la </a:t>
            </a:r>
            <a:r>
              <a:rPr lang="en-US" sz="2000" dirty="0" err="1"/>
              <a:t>acestea</a:t>
            </a:r>
            <a:r>
              <a:rPr lang="en-US" sz="2000" dirty="0"/>
              <a:t>:</a:t>
            </a:r>
          </a:p>
          <a:p>
            <a:pPr marL="285750" indent="-285750">
              <a:buFont typeface="Arial" panose="020B0604020202020204" pitchFamily="34" charset="0"/>
              <a:buChar char="•"/>
            </a:pPr>
            <a:r>
              <a:rPr lang="en-US" sz="2000" b="1" dirty="0" err="1">
                <a:solidFill>
                  <a:srgbClr val="FF0000"/>
                </a:solidFill>
              </a:rPr>
              <a:t>informaţii</a:t>
            </a:r>
            <a:r>
              <a:rPr lang="en-US" sz="2000" b="1" dirty="0">
                <a:solidFill>
                  <a:srgbClr val="FF0000"/>
                </a:solidFill>
              </a:rPr>
              <a:t> </a:t>
            </a:r>
            <a:r>
              <a:rPr lang="en-US" sz="2000" b="1" dirty="0" err="1">
                <a:solidFill>
                  <a:srgbClr val="FF0000"/>
                </a:solidFill>
              </a:rPr>
              <a:t>privind</a:t>
            </a:r>
            <a:r>
              <a:rPr lang="en-US" sz="2000" b="1" dirty="0">
                <a:solidFill>
                  <a:srgbClr val="FF0000"/>
                </a:solidFill>
              </a:rPr>
              <a:t> </a:t>
            </a:r>
            <a:r>
              <a:rPr lang="en-US" sz="2000" b="1" dirty="0" err="1">
                <a:solidFill>
                  <a:srgbClr val="FF0000"/>
                </a:solidFill>
              </a:rPr>
              <a:t>cadrul</a:t>
            </a:r>
            <a:r>
              <a:rPr lang="en-US" sz="2000" b="1" dirty="0">
                <a:solidFill>
                  <a:srgbClr val="FF0000"/>
                </a:solidFill>
              </a:rPr>
              <a:t> </a:t>
            </a:r>
            <a:r>
              <a:rPr lang="en-US" sz="2000" b="1" dirty="0" err="1">
                <a:solidFill>
                  <a:srgbClr val="FF0000"/>
                </a:solidFill>
              </a:rPr>
              <a:t>normativ</a:t>
            </a:r>
            <a:r>
              <a:rPr lang="en-US" sz="2000" dirty="0"/>
              <a:t> </a:t>
            </a:r>
            <a:r>
              <a:rPr lang="en-US" sz="2000" dirty="0" err="1"/>
              <a:t>aplicabil</a:t>
            </a:r>
            <a:r>
              <a:rPr lang="en-US" sz="2000" dirty="0"/>
              <a:t>;</a:t>
            </a:r>
          </a:p>
          <a:p>
            <a:pPr marL="285750" indent="-285750">
              <a:buFont typeface="Arial" panose="020B0604020202020204" pitchFamily="34" charset="0"/>
              <a:buChar char="•"/>
            </a:pPr>
            <a:r>
              <a:rPr lang="en-US" sz="2000" dirty="0" err="1"/>
              <a:t>informaţii</a:t>
            </a:r>
            <a:r>
              <a:rPr lang="en-US" sz="2000" dirty="0"/>
              <a:t> </a:t>
            </a:r>
            <a:r>
              <a:rPr lang="en-US" sz="2000" dirty="0" err="1"/>
              <a:t>despre</a:t>
            </a:r>
            <a:r>
              <a:rPr lang="en-US" sz="2000" dirty="0"/>
              <a:t> </a:t>
            </a:r>
            <a:r>
              <a:rPr lang="en-US" sz="2000" b="1" dirty="0" err="1">
                <a:solidFill>
                  <a:srgbClr val="FF0000"/>
                </a:solidFill>
              </a:rPr>
              <a:t>metodele</a:t>
            </a:r>
            <a:r>
              <a:rPr lang="en-US" sz="2000" b="1" dirty="0">
                <a:solidFill>
                  <a:srgbClr val="FF0000"/>
                </a:solidFill>
              </a:rPr>
              <a:t> </a:t>
            </a:r>
            <a:r>
              <a:rPr lang="en-US" sz="2000" b="1" dirty="0" err="1">
                <a:solidFill>
                  <a:srgbClr val="FF0000"/>
                </a:solidFill>
              </a:rPr>
              <a:t>şi</a:t>
            </a:r>
            <a:r>
              <a:rPr lang="en-US" sz="2000" b="1" dirty="0">
                <a:solidFill>
                  <a:srgbClr val="FF0000"/>
                </a:solidFill>
              </a:rPr>
              <a:t> </a:t>
            </a:r>
            <a:r>
              <a:rPr lang="en-US" sz="2000" b="1" dirty="0" err="1">
                <a:solidFill>
                  <a:srgbClr val="FF0000"/>
                </a:solidFill>
              </a:rPr>
              <a:t>instrumentele</a:t>
            </a:r>
            <a:r>
              <a:rPr lang="en-US" sz="2000" b="1" dirty="0">
                <a:solidFill>
                  <a:srgbClr val="FF0000"/>
                </a:solidFill>
              </a:rPr>
              <a:t> de lucru </a:t>
            </a:r>
            <a:r>
              <a:rPr lang="en-US" sz="2000" dirty="0" err="1"/>
              <a:t>aferente</a:t>
            </a:r>
            <a:r>
              <a:rPr lang="en-US" sz="2000" dirty="0"/>
              <a:t> </a:t>
            </a:r>
            <a:r>
              <a:rPr lang="en-US" sz="2000" dirty="0" err="1"/>
              <a:t>activităţii</a:t>
            </a:r>
            <a:r>
              <a:rPr lang="en-US" sz="2000" dirty="0"/>
              <a:t> </a:t>
            </a:r>
            <a:r>
              <a:rPr lang="en-US" sz="2000" dirty="0" err="1"/>
              <a:t>consilierilor</a:t>
            </a:r>
            <a:r>
              <a:rPr lang="en-US" sz="2000" dirty="0"/>
              <a:t> de </a:t>
            </a:r>
            <a:r>
              <a:rPr lang="en-US" sz="2000" dirty="0" err="1"/>
              <a:t>etică</a:t>
            </a:r>
            <a:r>
              <a:rPr lang="en-US" sz="2000" dirty="0"/>
              <a:t>;</a:t>
            </a:r>
          </a:p>
          <a:p>
            <a:pPr marL="285750" indent="-285750">
              <a:buFont typeface="Arial" panose="020B0604020202020204" pitchFamily="34" charset="0"/>
              <a:buChar char="•"/>
            </a:pPr>
            <a:r>
              <a:rPr lang="en-US" sz="2000" b="1" dirty="0" err="1">
                <a:solidFill>
                  <a:srgbClr val="FF0000"/>
                </a:solidFill>
              </a:rPr>
              <a:t>metode</a:t>
            </a:r>
            <a:r>
              <a:rPr lang="en-US" sz="2000" b="1" dirty="0">
                <a:solidFill>
                  <a:srgbClr val="FF0000"/>
                </a:solidFill>
              </a:rPr>
              <a:t> </a:t>
            </a:r>
            <a:r>
              <a:rPr lang="en-US" sz="2000" b="1" dirty="0" err="1">
                <a:solidFill>
                  <a:srgbClr val="FF0000"/>
                </a:solidFill>
              </a:rPr>
              <a:t>şi</a:t>
            </a:r>
            <a:r>
              <a:rPr lang="en-US" sz="2000" b="1" dirty="0">
                <a:solidFill>
                  <a:srgbClr val="FF0000"/>
                </a:solidFill>
              </a:rPr>
              <a:t> </a:t>
            </a:r>
            <a:r>
              <a:rPr lang="en-US" sz="2000" b="1" dirty="0" err="1">
                <a:solidFill>
                  <a:srgbClr val="FF0000"/>
                </a:solidFill>
              </a:rPr>
              <a:t>instrumente</a:t>
            </a:r>
            <a:r>
              <a:rPr lang="en-US" sz="2000" b="1" dirty="0">
                <a:solidFill>
                  <a:srgbClr val="FF0000"/>
                </a:solidFill>
              </a:rPr>
              <a:t> pentru </a:t>
            </a:r>
            <a:r>
              <a:rPr lang="en-US" sz="2000" b="1" dirty="0" err="1">
                <a:solidFill>
                  <a:srgbClr val="FF0000"/>
                </a:solidFill>
              </a:rPr>
              <a:t>monitorizarea</a:t>
            </a:r>
            <a:r>
              <a:rPr lang="en-US" sz="2000" dirty="0"/>
              <a:t> </a:t>
            </a:r>
            <a:r>
              <a:rPr lang="en-US" sz="2000" dirty="0" err="1"/>
              <a:t>aplicării</a:t>
            </a:r>
            <a:r>
              <a:rPr lang="en-US" sz="2000" dirty="0"/>
              <a:t> </a:t>
            </a:r>
            <a:r>
              <a:rPr lang="en-US" sz="2000" dirty="0" err="1"/>
              <a:t>normelor</a:t>
            </a:r>
            <a:r>
              <a:rPr lang="en-US" sz="2000" dirty="0"/>
              <a:t> </a:t>
            </a:r>
            <a:r>
              <a:rPr lang="en-US" sz="2000" dirty="0" err="1"/>
              <a:t>etice</a:t>
            </a:r>
            <a:r>
              <a:rPr lang="en-US" sz="2000" dirty="0"/>
              <a:t>;</a:t>
            </a:r>
          </a:p>
          <a:p>
            <a:pPr marL="285750" indent="-285750">
              <a:buFont typeface="Arial" panose="020B0604020202020204" pitchFamily="34" charset="0"/>
              <a:buChar char="•"/>
            </a:pPr>
            <a:r>
              <a:rPr lang="en-US" sz="2000" b="1" dirty="0" err="1">
                <a:solidFill>
                  <a:srgbClr val="FF0000"/>
                </a:solidFill>
              </a:rPr>
              <a:t>relaţionări</a:t>
            </a:r>
            <a:r>
              <a:rPr lang="en-US" sz="2000" b="1" dirty="0">
                <a:solidFill>
                  <a:srgbClr val="FF0000"/>
                </a:solidFill>
              </a:rPr>
              <a:t> intra </a:t>
            </a:r>
            <a:r>
              <a:rPr lang="en-US" sz="2000" b="1" dirty="0" err="1">
                <a:solidFill>
                  <a:srgbClr val="FF0000"/>
                </a:solidFill>
              </a:rPr>
              <a:t>şi</a:t>
            </a:r>
            <a:r>
              <a:rPr lang="en-US" sz="2000" b="1" dirty="0">
                <a:solidFill>
                  <a:srgbClr val="FF0000"/>
                </a:solidFill>
              </a:rPr>
              <a:t> inter-</a:t>
            </a:r>
            <a:r>
              <a:rPr lang="en-US" sz="2000" b="1" dirty="0" err="1">
                <a:solidFill>
                  <a:srgbClr val="FF0000"/>
                </a:solidFill>
              </a:rPr>
              <a:t>instituţionale</a:t>
            </a:r>
            <a:r>
              <a:rPr lang="en-US" sz="2000" dirty="0"/>
              <a:t> </a:t>
            </a:r>
            <a:r>
              <a:rPr lang="en-US" sz="2000" dirty="0" err="1"/>
              <a:t>în</a:t>
            </a:r>
            <a:r>
              <a:rPr lang="en-US" sz="2000" dirty="0"/>
              <a:t> </a:t>
            </a:r>
            <a:r>
              <a:rPr lang="en-US" sz="2000" dirty="0" err="1"/>
              <a:t>activitatea</a:t>
            </a:r>
            <a:r>
              <a:rPr lang="en-US" sz="2000" dirty="0"/>
              <a:t> </a:t>
            </a:r>
            <a:r>
              <a:rPr lang="en-US" sz="2000" dirty="0" err="1"/>
              <a:t>consilierilor</a:t>
            </a:r>
            <a:r>
              <a:rPr lang="en-US" sz="2000" dirty="0"/>
              <a:t> de </a:t>
            </a:r>
            <a:r>
              <a:rPr lang="en-US" sz="2000" dirty="0" err="1"/>
              <a:t>etică</a:t>
            </a:r>
            <a:r>
              <a:rPr lang="en-US" sz="2000" dirty="0"/>
              <a:t>;</a:t>
            </a:r>
          </a:p>
          <a:p>
            <a:pPr marL="285750" indent="-285750">
              <a:buFont typeface="Arial" panose="020B0604020202020204" pitchFamily="34" charset="0"/>
              <a:buChar char="•"/>
            </a:pPr>
            <a:r>
              <a:rPr lang="en-US" sz="2000" dirty="0" err="1"/>
              <a:t>modalități</a:t>
            </a:r>
            <a:r>
              <a:rPr lang="en-US" sz="2000" dirty="0"/>
              <a:t> de </a:t>
            </a:r>
            <a:r>
              <a:rPr lang="en-US" sz="2000" b="1" dirty="0" err="1">
                <a:solidFill>
                  <a:srgbClr val="FF0000"/>
                </a:solidFill>
              </a:rPr>
              <a:t>abordarea</a:t>
            </a:r>
            <a:r>
              <a:rPr lang="en-US" sz="2000" b="1" dirty="0">
                <a:solidFill>
                  <a:srgbClr val="FF0000"/>
                </a:solidFill>
              </a:rPr>
              <a:t> a </a:t>
            </a:r>
            <a:r>
              <a:rPr lang="en-US" sz="2000" b="1" dirty="0" err="1">
                <a:solidFill>
                  <a:srgbClr val="FF0000"/>
                </a:solidFill>
              </a:rPr>
              <a:t>unor</a:t>
            </a:r>
            <a:r>
              <a:rPr lang="en-US" sz="2000" b="1" dirty="0">
                <a:solidFill>
                  <a:srgbClr val="FF0000"/>
                </a:solidFill>
              </a:rPr>
              <a:t> </a:t>
            </a:r>
            <a:r>
              <a:rPr lang="en-US" sz="2000" b="1" dirty="0" err="1">
                <a:solidFill>
                  <a:srgbClr val="FF0000"/>
                </a:solidFill>
              </a:rPr>
              <a:t>excepţii</a:t>
            </a:r>
            <a:r>
              <a:rPr lang="en-US" sz="2000" b="1" dirty="0">
                <a:solidFill>
                  <a:srgbClr val="FF0000"/>
                </a:solidFill>
              </a:rPr>
              <a:t>, </a:t>
            </a:r>
            <a:r>
              <a:rPr lang="en-US" sz="2000" b="1" dirty="0" err="1">
                <a:solidFill>
                  <a:srgbClr val="FF0000"/>
                </a:solidFill>
              </a:rPr>
              <a:t>situaţii</a:t>
            </a:r>
            <a:r>
              <a:rPr lang="en-US" sz="2000" b="1" dirty="0">
                <a:solidFill>
                  <a:srgbClr val="FF0000"/>
                </a:solidFill>
              </a:rPr>
              <a:t> </a:t>
            </a:r>
            <a:r>
              <a:rPr lang="en-US" sz="2000" b="1" dirty="0" err="1">
                <a:solidFill>
                  <a:srgbClr val="FF0000"/>
                </a:solidFill>
              </a:rPr>
              <a:t>unice</a:t>
            </a:r>
            <a:r>
              <a:rPr lang="en-US" sz="2000" dirty="0"/>
              <a:t>, </a:t>
            </a:r>
            <a:r>
              <a:rPr lang="en-US" sz="2000" dirty="0" err="1"/>
              <a:t>complexe</a:t>
            </a:r>
            <a:r>
              <a:rPr lang="en-US" sz="2000" dirty="0"/>
              <a:t> </a:t>
            </a:r>
            <a:r>
              <a:rPr lang="en-US" sz="2000" dirty="0" err="1"/>
              <a:t>în</a:t>
            </a:r>
            <a:r>
              <a:rPr lang="en-US" sz="2000" dirty="0"/>
              <a:t> </a:t>
            </a:r>
            <a:r>
              <a:rPr lang="en-US" sz="2000" dirty="0" err="1"/>
              <a:t>cadrul</a:t>
            </a:r>
            <a:r>
              <a:rPr lang="en-US" sz="2000" dirty="0"/>
              <a:t> </a:t>
            </a:r>
            <a:r>
              <a:rPr lang="en-US" sz="2000" dirty="0" err="1"/>
              <a:t>activităţii</a:t>
            </a:r>
            <a:r>
              <a:rPr lang="en-US" sz="2000" dirty="0"/>
              <a:t> de </a:t>
            </a:r>
            <a:r>
              <a:rPr lang="en-US" sz="2000" dirty="0" err="1"/>
              <a:t>consiliere</a:t>
            </a:r>
            <a:r>
              <a:rPr lang="en-US" sz="2000" dirty="0"/>
              <a:t>;</a:t>
            </a:r>
          </a:p>
          <a:p>
            <a:pPr marL="285750" indent="-285750">
              <a:buFont typeface="Arial" panose="020B0604020202020204" pitchFamily="34" charset="0"/>
              <a:buChar char="•"/>
            </a:pPr>
            <a:r>
              <a:rPr lang="en-US" sz="2000" dirty="0" err="1"/>
              <a:t>informaţii</a:t>
            </a:r>
            <a:r>
              <a:rPr lang="en-US" sz="2000" dirty="0"/>
              <a:t> </a:t>
            </a:r>
            <a:r>
              <a:rPr lang="en-US" sz="2000" dirty="0" err="1"/>
              <a:t>privind</a:t>
            </a:r>
            <a:r>
              <a:rPr lang="en-US" sz="2000" dirty="0"/>
              <a:t> </a:t>
            </a:r>
            <a:r>
              <a:rPr lang="en-US" sz="2000" b="1" dirty="0" err="1">
                <a:solidFill>
                  <a:srgbClr val="FF0000"/>
                </a:solidFill>
              </a:rPr>
              <a:t>rolul</a:t>
            </a:r>
            <a:r>
              <a:rPr lang="en-US" sz="2000" b="1" dirty="0">
                <a:solidFill>
                  <a:srgbClr val="FF0000"/>
                </a:solidFill>
              </a:rPr>
              <a:t> </a:t>
            </a:r>
            <a:r>
              <a:rPr lang="en-US" sz="2000" b="1" dirty="0" err="1">
                <a:solidFill>
                  <a:srgbClr val="FF0000"/>
                </a:solidFill>
              </a:rPr>
              <a:t>şi</a:t>
            </a:r>
            <a:r>
              <a:rPr lang="en-US" sz="2000" b="1" dirty="0">
                <a:solidFill>
                  <a:srgbClr val="FF0000"/>
                </a:solidFill>
              </a:rPr>
              <a:t> </a:t>
            </a:r>
            <a:r>
              <a:rPr lang="en-US" sz="2000" b="1" dirty="0" err="1">
                <a:solidFill>
                  <a:srgbClr val="FF0000"/>
                </a:solidFill>
              </a:rPr>
              <a:t>atribuţiile</a:t>
            </a:r>
            <a:r>
              <a:rPr lang="en-US" sz="2000" b="1" dirty="0">
                <a:solidFill>
                  <a:srgbClr val="FF0000"/>
                </a:solidFill>
              </a:rPr>
              <a:t> ANFP </a:t>
            </a:r>
            <a:r>
              <a:rPr lang="en-US" sz="2000" b="1" dirty="0" err="1">
                <a:solidFill>
                  <a:srgbClr val="FF0000"/>
                </a:solidFill>
              </a:rPr>
              <a:t>în</a:t>
            </a:r>
            <a:r>
              <a:rPr lang="en-US" sz="2000" b="1" dirty="0">
                <a:solidFill>
                  <a:srgbClr val="FF0000"/>
                </a:solidFill>
              </a:rPr>
              <a:t> </a:t>
            </a:r>
            <a:r>
              <a:rPr lang="en-US" sz="2000" b="1" dirty="0" err="1">
                <a:solidFill>
                  <a:srgbClr val="FF0000"/>
                </a:solidFill>
              </a:rPr>
              <a:t>domeniul</a:t>
            </a:r>
            <a:r>
              <a:rPr lang="en-US" sz="2000" b="1" dirty="0">
                <a:solidFill>
                  <a:srgbClr val="FF0000"/>
                </a:solidFill>
              </a:rPr>
              <a:t> </a:t>
            </a:r>
            <a:r>
              <a:rPr lang="en-US" sz="2000" b="1" dirty="0" err="1">
                <a:solidFill>
                  <a:srgbClr val="FF0000"/>
                </a:solidFill>
              </a:rPr>
              <a:t>eticii</a:t>
            </a:r>
            <a:r>
              <a:rPr lang="en-US" sz="2000" dirty="0"/>
              <a:t>;</a:t>
            </a:r>
          </a:p>
          <a:p>
            <a:pPr marL="285750" indent="-285750">
              <a:buFont typeface="Arial" panose="020B0604020202020204" pitchFamily="34" charset="0"/>
              <a:buChar char="•"/>
            </a:pPr>
            <a:r>
              <a:rPr lang="en-US" sz="2000" b="1" dirty="0" err="1">
                <a:solidFill>
                  <a:srgbClr val="FF0000"/>
                </a:solidFill>
              </a:rPr>
              <a:t>tehnici</a:t>
            </a:r>
            <a:r>
              <a:rPr lang="en-US" sz="2000" b="1" dirty="0">
                <a:solidFill>
                  <a:srgbClr val="FF0000"/>
                </a:solidFill>
              </a:rPr>
              <a:t> </a:t>
            </a:r>
            <a:r>
              <a:rPr lang="en-US" sz="2000" b="1" dirty="0" err="1">
                <a:solidFill>
                  <a:srgbClr val="FF0000"/>
                </a:solidFill>
              </a:rPr>
              <a:t>şi</a:t>
            </a:r>
            <a:r>
              <a:rPr lang="en-US" sz="2000" b="1" dirty="0">
                <a:solidFill>
                  <a:srgbClr val="FF0000"/>
                </a:solidFill>
              </a:rPr>
              <a:t> </a:t>
            </a:r>
            <a:r>
              <a:rPr lang="en-US" sz="2000" b="1" dirty="0" err="1">
                <a:solidFill>
                  <a:srgbClr val="FF0000"/>
                </a:solidFill>
              </a:rPr>
              <a:t>tactici</a:t>
            </a:r>
            <a:r>
              <a:rPr lang="en-US" sz="2000" b="1" dirty="0">
                <a:solidFill>
                  <a:srgbClr val="FF0000"/>
                </a:solidFill>
              </a:rPr>
              <a:t> de </a:t>
            </a:r>
            <a:r>
              <a:rPr lang="en-US" sz="2000" b="1" dirty="0" err="1">
                <a:solidFill>
                  <a:srgbClr val="FF0000"/>
                </a:solidFill>
              </a:rPr>
              <a:t>derulare</a:t>
            </a:r>
            <a:r>
              <a:rPr lang="en-US" sz="2000" b="1" dirty="0">
                <a:solidFill>
                  <a:srgbClr val="FF0000"/>
                </a:solidFill>
              </a:rPr>
              <a:t> a </a:t>
            </a:r>
            <a:r>
              <a:rPr lang="en-US" sz="2000" b="1" dirty="0" err="1">
                <a:solidFill>
                  <a:srgbClr val="FF0000"/>
                </a:solidFill>
              </a:rPr>
              <a:t>procesului</a:t>
            </a:r>
            <a:r>
              <a:rPr lang="en-US" sz="2000" b="1" dirty="0">
                <a:solidFill>
                  <a:srgbClr val="FF0000"/>
                </a:solidFill>
              </a:rPr>
              <a:t> de </a:t>
            </a:r>
            <a:r>
              <a:rPr lang="en-US" sz="2000" b="1" dirty="0" err="1">
                <a:solidFill>
                  <a:srgbClr val="FF0000"/>
                </a:solidFill>
              </a:rPr>
              <a:t>consiliere</a:t>
            </a:r>
            <a:r>
              <a:rPr lang="en-US" sz="2000" dirty="0"/>
              <a:t>;</a:t>
            </a:r>
          </a:p>
          <a:p>
            <a:pPr marL="285750" indent="-285750">
              <a:buFont typeface="Arial" panose="020B0604020202020204" pitchFamily="34" charset="0"/>
              <a:buChar char="•"/>
            </a:pPr>
            <a:r>
              <a:rPr lang="en-US" sz="2000" dirty="0" err="1"/>
              <a:t>informații</a:t>
            </a:r>
            <a:r>
              <a:rPr lang="en-US" sz="2000" dirty="0"/>
              <a:t> </a:t>
            </a:r>
            <a:r>
              <a:rPr lang="en-US" sz="2000" dirty="0" err="1"/>
              <a:t>privind</a:t>
            </a:r>
            <a:r>
              <a:rPr lang="en-US" sz="2000" dirty="0"/>
              <a:t> </a:t>
            </a:r>
            <a:r>
              <a:rPr lang="en-US" sz="2000" dirty="0" err="1"/>
              <a:t>modalitatea</a:t>
            </a:r>
            <a:r>
              <a:rPr lang="en-US" sz="2000" dirty="0"/>
              <a:t> de </a:t>
            </a:r>
            <a:r>
              <a:rPr lang="en-US" sz="2000" dirty="0" err="1"/>
              <a:t>raportare</a:t>
            </a:r>
            <a:r>
              <a:rPr lang="en-US" sz="2000" dirty="0"/>
              <a:t>;</a:t>
            </a:r>
          </a:p>
          <a:p>
            <a:pPr marL="285750" indent="-285750">
              <a:buFont typeface="Arial" panose="020B0604020202020204" pitchFamily="34" charset="0"/>
              <a:buChar char="•"/>
            </a:pPr>
            <a:r>
              <a:rPr lang="en-US" sz="2000" b="1" dirty="0" err="1">
                <a:solidFill>
                  <a:srgbClr val="FF0000"/>
                </a:solidFill>
              </a:rPr>
              <a:t>exemple</a:t>
            </a:r>
            <a:r>
              <a:rPr lang="en-US" sz="2000" b="1" dirty="0">
                <a:solidFill>
                  <a:srgbClr val="FF0000"/>
                </a:solidFill>
              </a:rPr>
              <a:t> de </a:t>
            </a:r>
            <a:r>
              <a:rPr lang="en-US" sz="2000" b="1" dirty="0" err="1">
                <a:solidFill>
                  <a:srgbClr val="FF0000"/>
                </a:solidFill>
              </a:rPr>
              <a:t>spețe</a:t>
            </a:r>
            <a:r>
              <a:rPr lang="en-US" sz="2000" b="1" dirty="0">
                <a:solidFill>
                  <a:srgbClr val="FF0000"/>
                </a:solidFill>
              </a:rPr>
              <a:t>, </a:t>
            </a:r>
            <a:r>
              <a:rPr lang="en-US" sz="2000" b="1" dirty="0" err="1">
                <a:solidFill>
                  <a:srgbClr val="FF0000"/>
                </a:solidFill>
              </a:rPr>
              <a:t>studii</a:t>
            </a:r>
            <a:r>
              <a:rPr lang="en-US" sz="2000" b="1" dirty="0">
                <a:solidFill>
                  <a:srgbClr val="FF0000"/>
                </a:solidFill>
              </a:rPr>
              <a:t> de </a:t>
            </a:r>
            <a:r>
              <a:rPr lang="en-US" sz="2000" b="1" dirty="0" err="1">
                <a:solidFill>
                  <a:srgbClr val="FF0000"/>
                </a:solidFill>
              </a:rPr>
              <a:t>caz</a:t>
            </a:r>
            <a:r>
              <a:rPr lang="en-US" sz="2000" b="1" dirty="0">
                <a:solidFill>
                  <a:srgbClr val="FF0000"/>
                </a:solidFill>
              </a:rPr>
              <a:t>, </a:t>
            </a:r>
            <a:r>
              <a:rPr lang="en-US" sz="2000" b="1" dirty="0" err="1">
                <a:solidFill>
                  <a:srgbClr val="FF0000"/>
                </a:solidFill>
              </a:rPr>
              <a:t>bune</a:t>
            </a:r>
            <a:r>
              <a:rPr lang="en-US" sz="2000" b="1" dirty="0">
                <a:solidFill>
                  <a:srgbClr val="FF0000"/>
                </a:solidFill>
              </a:rPr>
              <a:t> </a:t>
            </a:r>
            <a:r>
              <a:rPr lang="en-US" sz="2000" b="1" dirty="0" err="1">
                <a:solidFill>
                  <a:srgbClr val="FF0000"/>
                </a:solidFill>
              </a:rPr>
              <a:t>practici</a:t>
            </a:r>
            <a:r>
              <a:rPr lang="en-US" sz="2000" b="1" dirty="0">
                <a:solidFill>
                  <a:srgbClr val="FF0000"/>
                </a:solidFill>
              </a:rPr>
              <a:t> </a:t>
            </a:r>
            <a:r>
              <a:rPr lang="en-US" sz="2000" dirty="0"/>
              <a:t>(</a:t>
            </a:r>
            <a:r>
              <a:rPr lang="en-US" sz="2000" dirty="0" err="1"/>
              <a:t>inclusiv</a:t>
            </a:r>
            <a:r>
              <a:rPr lang="en-US" sz="2000" dirty="0"/>
              <a:t> din </a:t>
            </a:r>
            <a:r>
              <a:rPr lang="en-US" sz="2000" dirty="0" err="1"/>
              <a:t>mediul</a:t>
            </a:r>
            <a:r>
              <a:rPr lang="en-US" sz="2000" dirty="0"/>
              <a:t> </a:t>
            </a:r>
            <a:r>
              <a:rPr lang="en-US" sz="2000" dirty="0" err="1"/>
              <a:t>privat</a:t>
            </a:r>
            <a:r>
              <a:rPr lang="en-US" sz="2000" dirty="0"/>
              <a:t>);</a:t>
            </a:r>
          </a:p>
          <a:p>
            <a:pPr marL="285750" indent="-285750">
              <a:buFont typeface="Arial" panose="020B0604020202020204" pitchFamily="34" charset="0"/>
              <a:buChar char="•"/>
            </a:pPr>
            <a:r>
              <a:rPr lang="en-US" sz="2000" b="1" dirty="0" err="1">
                <a:solidFill>
                  <a:srgbClr val="FF0000"/>
                </a:solidFill>
              </a:rPr>
              <a:t>speţe</a:t>
            </a:r>
            <a:r>
              <a:rPr lang="en-US" sz="2000" b="1" dirty="0">
                <a:solidFill>
                  <a:srgbClr val="FF0000"/>
                </a:solidFill>
              </a:rPr>
              <a:t> practice </a:t>
            </a:r>
            <a:r>
              <a:rPr lang="en-US" sz="2000" dirty="0"/>
              <a:t>“</a:t>
            </a:r>
            <a:r>
              <a:rPr lang="en-US" sz="2000" dirty="0" err="1"/>
              <a:t>dilematice</a:t>
            </a:r>
            <a:r>
              <a:rPr lang="en-US" sz="2000" dirty="0"/>
              <a:t>”, </a:t>
            </a:r>
            <a:r>
              <a:rPr lang="en-US" sz="2000" dirty="0" err="1"/>
              <a:t>în</a:t>
            </a:r>
            <a:r>
              <a:rPr lang="en-US" sz="2000" dirty="0"/>
              <a:t> </a:t>
            </a:r>
            <a:r>
              <a:rPr lang="en-US" sz="2000" dirty="0" err="1"/>
              <a:t>scopul</a:t>
            </a:r>
            <a:r>
              <a:rPr lang="en-US" sz="2000" dirty="0"/>
              <a:t> </a:t>
            </a:r>
            <a:r>
              <a:rPr lang="en-US" sz="2000" dirty="0" err="1"/>
              <a:t>facilitării</a:t>
            </a:r>
            <a:r>
              <a:rPr lang="en-US" sz="2000" dirty="0"/>
              <a:t> </a:t>
            </a:r>
            <a:r>
              <a:rPr lang="en-US" sz="2000" dirty="0" err="1"/>
              <a:t>aplicării</a:t>
            </a:r>
            <a:r>
              <a:rPr lang="en-US" sz="2000" dirty="0"/>
              <a:t> </a:t>
            </a:r>
            <a:r>
              <a:rPr lang="en-US" sz="2000" dirty="0" err="1"/>
              <a:t>corecte</a:t>
            </a:r>
            <a:r>
              <a:rPr lang="en-US" sz="2000" dirty="0"/>
              <a:t> a </a:t>
            </a:r>
            <a:r>
              <a:rPr lang="en-US" sz="2000" dirty="0" err="1"/>
              <a:t>prevederilor</a:t>
            </a:r>
            <a:r>
              <a:rPr lang="en-US" sz="2000" dirty="0"/>
              <a:t> </a:t>
            </a:r>
            <a:r>
              <a:rPr lang="en-US" sz="2000" dirty="0" err="1"/>
              <a:t>legale</a:t>
            </a:r>
            <a:r>
              <a:rPr lang="ro-RO" sz="2000" dirty="0"/>
              <a:t>;</a:t>
            </a:r>
            <a:endParaRPr lang="en-US" sz="2000" dirty="0"/>
          </a:p>
          <a:p>
            <a:pPr marL="285750" indent="-285750">
              <a:buFont typeface="Arial" panose="020B0604020202020204" pitchFamily="34" charset="0"/>
              <a:buChar char="•"/>
            </a:pPr>
            <a:r>
              <a:rPr lang="en-US" sz="2000" dirty="0" err="1"/>
              <a:t>prezentarea</a:t>
            </a:r>
            <a:r>
              <a:rPr lang="en-US" sz="2000" dirty="0"/>
              <a:t> </a:t>
            </a:r>
            <a:r>
              <a:rPr lang="en-US" sz="2000" dirty="0" err="1"/>
              <a:t>unor</a:t>
            </a:r>
            <a:r>
              <a:rPr lang="en-US" sz="2000" dirty="0"/>
              <a:t> </a:t>
            </a:r>
            <a:r>
              <a:rPr lang="en-US" sz="2000" b="1" dirty="0" err="1">
                <a:solidFill>
                  <a:srgbClr val="FF0000"/>
                </a:solidFill>
              </a:rPr>
              <a:t>situații</a:t>
            </a:r>
            <a:r>
              <a:rPr lang="en-US" sz="2000" b="1" dirty="0">
                <a:solidFill>
                  <a:srgbClr val="FF0000"/>
                </a:solidFill>
              </a:rPr>
              <a:t> gen </a:t>
            </a:r>
            <a:r>
              <a:rPr lang="en-US" sz="2000" b="1" dirty="0" err="1">
                <a:solidFill>
                  <a:srgbClr val="FF0000"/>
                </a:solidFill>
              </a:rPr>
              <a:t>Așa</a:t>
            </a:r>
            <a:r>
              <a:rPr lang="en-US" sz="2000" b="1" dirty="0">
                <a:solidFill>
                  <a:srgbClr val="FF0000"/>
                </a:solidFill>
              </a:rPr>
              <a:t> da/ </a:t>
            </a:r>
            <a:r>
              <a:rPr lang="en-US" sz="2000" b="1" dirty="0" err="1">
                <a:solidFill>
                  <a:srgbClr val="FF0000"/>
                </a:solidFill>
              </a:rPr>
              <a:t>Așa</a:t>
            </a:r>
            <a:r>
              <a:rPr lang="en-US" sz="2000" b="1" dirty="0">
                <a:solidFill>
                  <a:srgbClr val="FF0000"/>
                </a:solidFill>
              </a:rPr>
              <a:t> nu</a:t>
            </a:r>
            <a:r>
              <a:rPr lang="en-US" sz="2000" dirty="0"/>
              <a:t>;</a:t>
            </a:r>
            <a:r>
              <a:rPr lang="ro-RO" sz="2000" dirty="0"/>
              <a:t> </a:t>
            </a:r>
            <a:r>
              <a:rPr lang="en-US" sz="2000" dirty="0" err="1"/>
              <a:t>anexe</a:t>
            </a:r>
            <a:r>
              <a:rPr lang="en-US" sz="2000" dirty="0"/>
              <a:t>.</a:t>
            </a:r>
          </a:p>
          <a:p>
            <a:pPr lvl="4"/>
            <a:endParaRPr lang="ro-RO" sz="2000" dirty="0"/>
          </a:p>
          <a:p>
            <a:pPr lvl="4"/>
            <a:r>
              <a:rPr lang="en-US" sz="2000" dirty="0" err="1"/>
              <a:t>Pe</a:t>
            </a:r>
            <a:r>
              <a:rPr lang="en-US" sz="2000" dirty="0"/>
              <a:t> </a:t>
            </a:r>
            <a:r>
              <a:rPr lang="en-US" sz="2000" dirty="0" err="1"/>
              <a:t>baza</a:t>
            </a:r>
            <a:r>
              <a:rPr lang="en-US" sz="2000" dirty="0"/>
              <a:t> </a:t>
            </a:r>
            <a:r>
              <a:rPr lang="en-US" sz="2000" dirty="0" err="1"/>
              <a:t>Ghidului</a:t>
            </a:r>
            <a:r>
              <a:rPr lang="en-US" sz="2000" dirty="0"/>
              <a:t> pentru </a:t>
            </a:r>
            <a:r>
              <a:rPr lang="en-US" sz="2000" dirty="0" err="1"/>
              <a:t>activitatea</a:t>
            </a:r>
            <a:r>
              <a:rPr lang="en-US" sz="2000" dirty="0"/>
              <a:t> </a:t>
            </a:r>
            <a:r>
              <a:rPr lang="en-US" sz="2000" dirty="0" err="1"/>
              <a:t>consilierilor</a:t>
            </a:r>
            <a:r>
              <a:rPr lang="en-US" sz="2000" dirty="0"/>
              <a:t> de </a:t>
            </a:r>
            <a:r>
              <a:rPr lang="en-US" sz="2000" dirty="0" err="1"/>
              <a:t>etică</a:t>
            </a:r>
            <a:r>
              <a:rPr lang="en-US" sz="2000" dirty="0"/>
              <a:t>, </a:t>
            </a:r>
            <a:r>
              <a:rPr lang="ro-RO" sz="2000" dirty="0"/>
              <a:t>se va</a:t>
            </a:r>
            <a:r>
              <a:rPr lang="en-US" sz="2000" dirty="0"/>
              <a:t> </a:t>
            </a:r>
            <a:r>
              <a:rPr lang="en-US" sz="2000" dirty="0" err="1"/>
              <a:t>realiza</a:t>
            </a:r>
            <a:r>
              <a:rPr lang="en-US" sz="2000" dirty="0"/>
              <a:t> un </a:t>
            </a:r>
            <a:r>
              <a:rPr lang="en-US" sz="2000" b="1" dirty="0">
                <a:solidFill>
                  <a:srgbClr val="FF0000"/>
                </a:solidFill>
              </a:rPr>
              <a:t>tutorial</a:t>
            </a:r>
            <a:r>
              <a:rPr lang="en-US" sz="2000" dirty="0"/>
              <a:t>. </a:t>
            </a:r>
            <a:endParaRPr lang="ro-RO" sz="2000" dirty="0"/>
          </a:p>
          <a:p>
            <a:pPr lvl="4"/>
            <a:r>
              <a:rPr lang="en-US" sz="2000" dirty="0" err="1"/>
              <a:t>Tutorialul</a:t>
            </a:r>
            <a:r>
              <a:rPr lang="en-US" sz="2000" dirty="0"/>
              <a:t> </a:t>
            </a:r>
            <a:r>
              <a:rPr lang="en-US" sz="2000" dirty="0" err="1"/>
              <a:t>va</a:t>
            </a:r>
            <a:r>
              <a:rPr lang="en-US" sz="2000" dirty="0"/>
              <a:t> </a:t>
            </a:r>
            <a:r>
              <a:rPr lang="en-US" sz="2000" dirty="0" err="1"/>
              <a:t>îmbrăca</a:t>
            </a:r>
            <a:r>
              <a:rPr lang="en-US" sz="2000" dirty="0"/>
              <a:t> forma </a:t>
            </a:r>
            <a:r>
              <a:rPr lang="en-US" sz="2000" dirty="0" err="1"/>
              <a:t>unui</a:t>
            </a:r>
            <a:r>
              <a:rPr lang="en-US" sz="2000" dirty="0"/>
              <a:t> </a:t>
            </a:r>
            <a:r>
              <a:rPr lang="en-US" sz="2000" b="1" dirty="0" err="1">
                <a:solidFill>
                  <a:srgbClr val="FF0000"/>
                </a:solidFill>
              </a:rPr>
              <a:t>videoclip</a:t>
            </a:r>
            <a:r>
              <a:rPr lang="en-US" sz="2000" dirty="0"/>
              <a:t>, </a:t>
            </a:r>
            <a:r>
              <a:rPr lang="en-US" sz="2000" dirty="0" err="1"/>
              <a:t>în</a:t>
            </a:r>
            <a:r>
              <a:rPr lang="en-US" sz="2000" dirty="0"/>
              <a:t> care </a:t>
            </a:r>
            <a:r>
              <a:rPr lang="en-US" sz="2000" b="1" dirty="0" err="1">
                <a:solidFill>
                  <a:srgbClr val="FF0000"/>
                </a:solidFill>
              </a:rPr>
              <a:t>sunt</a:t>
            </a:r>
            <a:r>
              <a:rPr lang="en-US" sz="2000" b="1" dirty="0">
                <a:solidFill>
                  <a:srgbClr val="FF0000"/>
                </a:solidFill>
              </a:rPr>
              <a:t> </a:t>
            </a:r>
            <a:r>
              <a:rPr lang="en-US" sz="2000" b="1" dirty="0" err="1">
                <a:solidFill>
                  <a:srgbClr val="FF0000"/>
                </a:solidFill>
              </a:rPr>
              <a:t>prezentați</a:t>
            </a:r>
            <a:r>
              <a:rPr lang="en-US" sz="2000" b="1" dirty="0">
                <a:solidFill>
                  <a:srgbClr val="FF0000"/>
                </a:solidFill>
              </a:rPr>
              <a:t> </a:t>
            </a:r>
            <a:r>
              <a:rPr lang="en-US" sz="2000" b="1" dirty="0" err="1">
                <a:solidFill>
                  <a:srgbClr val="FF0000"/>
                </a:solidFill>
              </a:rPr>
              <a:t>pașii</a:t>
            </a:r>
            <a:r>
              <a:rPr lang="en-US" sz="2000" b="1" dirty="0">
                <a:solidFill>
                  <a:srgbClr val="FF0000"/>
                </a:solidFill>
              </a:rPr>
              <a:t> </a:t>
            </a:r>
            <a:r>
              <a:rPr lang="en-US" sz="2000" b="1" dirty="0" err="1">
                <a:solidFill>
                  <a:srgbClr val="FF0000"/>
                </a:solidFill>
              </a:rPr>
              <a:t>celor</a:t>
            </a:r>
            <a:r>
              <a:rPr lang="en-US" sz="2000" b="1" dirty="0">
                <a:solidFill>
                  <a:srgbClr val="FF0000"/>
                </a:solidFill>
              </a:rPr>
              <a:t> </a:t>
            </a:r>
            <a:r>
              <a:rPr lang="en-US" sz="2000" b="1" dirty="0" err="1">
                <a:solidFill>
                  <a:srgbClr val="FF0000"/>
                </a:solidFill>
              </a:rPr>
              <a:t>mai</a:t>
            </a:r>
            <a:r>
              <a:rPr lang="en-US" sz="2000" b="1" dirty="0">
                <a:solidFill>
                  <a:srgbClr val="FF0000"/>
                </a:solidFill>
              </a:rPr>
              <a:t> </a:t>
            </a:r>
            <a:r>
              <a:rPr lang="en-US" sz="2000" b="1" dirty="0" err="1">
                <a:solidFill>
                  <a:srgbClr val="FF0000"/>
                </a:solidFill>
              </a:rPr>
              <a:t>importante</a:t>
            </a:r>
            <a:r>
              <a:rPr lang="en-US" sz="2000" b="1" dirty="0">
                <a:solidFill>
                  <a:srgbClr val="FF0000"/>
                </a:solidFill>
              </a:rPr>
              <a:t> </a:t>
            </a:r>
            <a:r>
              <a:rPr lang="en-US" sz="2000" b="1" dirty="0" err="1">
                <a:solidFill>
                  <a:srgbClr val="FF0000"/>
                </a:solidFill>
              </a:rPr>
              <a:t>aspecte</a:t>
            </a:r>
            <a:r>
              <a:rPr lang="en-US" sz="2000" b="1" dirty="0">
                <a:solidFill>
                  <a:srgbClr val="FF0000"/>
                </a:solidFill>
              </a:rPr>
              <a:t> </a:t>
            </a:r>
            <a:r>
              <a:rPr lang="en-US" sz="2000" b="1" dirty="0" err="1">
                <a:solidFill>
                  <a:srgbClr val="FF0000"/>
                </a:solidFill>
              </a:rPr>
              <a:t>aspecte</a:t>
            </a:r>
            <a:r>
              <a:rPr lang="en-US" sz="2000" b="1" dirty="0">
                <a:solidFill>
                  <a:srgbClr val="FF0000"/>
                </a:solidFill>
              </a:rPr>
              <a:t> din </a:t>
            </a:r>
            <a:r>
              <a:rPr lang="en-US" sz="2000" b="1" dirty="0" err="1">
                <a:solidFill>
                  <a:srgbClr val="FF0000"/>
                </a:solidFill>
              </a:rPr>
              <a:t>activitatea</a:t>
            </a:r>
            <a:r>
              <a:rPr lang="en-US" sz="2000" b="1" dirty="0">
                <a:solidFill>
                  <a:srgbClr val="FF0000"/>
                </a:solidFill>
              </a:rPr>
              <a:t> </a:t>
            </a:r>
            <a:r>
              <a:rPr lang="en-US" sz="2000" b="1" dirty="0" err="1">
                <a:solidFill>
                  <a:srgbClr val="FF0000"/>
                </a:solidFill>
              </a:rPr>
              <a:t>consilierilor</a:t>
            </a:r>
            <a:r>
              <a:rPr lang="en-US" sz="2000" b="1" dirty="0">
                <a:solidFill>
                  <a:srgbClr val="FF0000"/>
                </a:solidFill>
              </a:rPr>
              <a:t> de </a:t>
            </a:r>
            <a:r>
              <a:rPr lang="en-US" sz="2000" b="1" dirty="0" err="1">
                <a:solidFill>
                  <a:srgbClr val="FF0000"/>
                </a:solidFill>
              </a:rPr>
              <a:t>etică</a:t>
            </a:r>
            <a:r>
              <a:rPr lang="en-US" sz="2000" dirty="0"/>
              <a:t>.</a:t>
            </a:r>
            <a:endParaRPr lang="ro-RO" sz="2000" dirty="0"/>
          </a:p>
          <a:p>
            <a:pPr>
              <a:spcAft>
                <a:spcPts val="600"/>
              </a:spcAft>
            </a:pPr>
            <a:endParaRPr lang="en-US" dirty="0"/>
          </a:p>
          <a:p>
            <a:endParaRPr lang="en-US" b="1" dirty="0"/>
          </a:p>
        </p:txBody>
      </p:sp>
    </p:spTree>
    <p:extLst>
      <p:ext uri="{BB962C8B-B14F-4D97-AF65-F5344CB8AC3E}">
        <p14:creationId xmlns:p14="http://schemas.microsoft.com/office/powerpoint/2010/main" val="565544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07FB-E594-6A28-1393-9A669598ECA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915363-4AF8-7688-A2EE-0D196B176A7C}"/>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
        <p:nvSpPr>
          <p:cNvPr id="3" name="Rectangle 2">
            <a:extLst>
              <a:ext uri="{FF2B5EF4-FFF2-40B4-BE49-F238E27FC236}">
                <a16:creationId xmlns:a16="http://schemas.microsoft.com/office/drawing/2014/main" id="{E3FBCA94-4F88-7537-C061-3786EA6A8DE3}"/>
              </a:ext>
            </a:extLst>
          </p:cNvPr>
          <p:cNvSpPr/>
          <p:nvPr/>
        </p:nvSpPr>
        <p:spPr>
          <a:xfrm>
            <a:off x="2133600" y="2628900"/>
            <a:ext cx="15316200" cy="5539978"/>
          </a:xfrm>
          <a:prstGeom prst="rect">
            <a:avLst/>
          </a:prstGeom>
        </p:spPr>
        <p:txBody>
          <a:bodyPr wrap="square">
            <a:spAutoFit/>
          </a:bodyPr>
          <a:lstStyle/>
          <a:p>
            <a:pPr algn="ctr"/>
            <a:endParaRPr lang="en-US" sz="5400" b="1" dirty="0">
              <a:latin typeface="Trebuchet MS" panose="020B0603020202020204" pitchFamily="34" charset="0"/>
            </a:endParaRPr>
          </a:p>
          <a:p>
            <a:pPr algn="ctr"/>
            <a:endParaRPr lang="en-US" sz="5400" b="1" dirty="0">
              <a:latin typeface="Trebuchet MS" panose="020B0603020202020204" pitchFamily="34" charset="0"/>
            </a:endParaRPr>
          </a:p>
          <a:p>
            <a:pPr algn="ctr"/>
            <a:r>
              <a:rPr lang="ro-RO" sz="5400" b="1" dirty="0">
                <a:latin typeface="Trebuchet MS" panose="020B0603020202020204" pitchFamily="34" charset="0"/>
              </a:rPr>
              <a:t>Vă mulțumim!</a:t>
            </a:r>
          </a:p>
          <a:p>
            <a:endParaRPr lang="en-US" sz="3200" b="1" dirty="0">
              <a:latin typeface="Trebuchet MS" panose="020B0603020202020204" pitchFamily="34" charset="0"/>
            </a:endParaRPr>
          </a:p>
          <a:p>
            <a:endParaRPr lang="en-US" sz="3200" b="1" dirty="0">
              <a:latin typeface="Trebuchet MS" panose="020B0603020202020204" pitchFamily="34" charset="0"/>
            </a:endParaRPr>
          </a:p>
          <a:p>
            <a:endParaRPr lang="en-US" sz="3200" b="1" dirty="0">
              <a:latin typeface="Trebuchet MS" panose="020B0603020202020204" pitchFamily="34" charset="0"/>
            </a:endParaRPr>
          </a:p>
          <a:p>
            <a:endParaRPr lang="en-US" sz="3200" b="1" dirty="0">
              <a:latin typeface="Trebuchet MS" panose="020B0603020202020204" pitchFamily="34" charset="0"/>
            </a:endParaRPr>
          </a:p>
          <a:p>
            <a:r>
              <a:rPr lang="ro-RO" sz="3200" b="1" dirty="0">
                <a:latin typeface="Trebuchet MS" panose="020B0603020202020204" pitchFamily="34" charset="0"/>
              </a:rPr>
              <a:t>Contact</a:t>
            </a:r>
          </a:p>
          <a:p>
            <a:r>
              <a:rPr lang="ro-RO" sz="3200" b="1" dirty="0">
                <a:latin typeface="Trebuchet MS" panose="020B0603020202020204" pitchFamily="34" charset="0"/>
              </a:rPr>
              <a:t>comunicare@anfp.gov.ro</a:t>
            </a:r>
            <a:endParaRPr lang="en-US" sz="3200" b="1" dirty="0">
              <a:latin typeface="Trebuchet MS" panose="020B0603020202020204" pitchFamily="34" charset="0"/>
            </a:endParaRPr>
          </a:p>
        </p:txBody>
      </p:sp>
    </p:spTree>
    <p:extLst>
      <p:ext uri="{BB962C8B-B14F-4D97-AF65-F5344CB8AC3E}">
        <p14:creationId xmlns:p14="http://schemas.microsoft.com/office/powerpoint/2010/main" val="181276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0674195" y="1617206"/>
            <a:ext cx="7682148" cy="7248912"/>
          </a:xfrm>
          <a:custGeom>
            <a:avLst/>
            <a:gdLst/>
            <a:ahLst/>
            <a:cxnLst/>
            <a:rect l="l" t="t" r="r" b="b"/>
            <a:pathLst>
              <a:path w="7682148" h="7248912">
                <a:moveTo>
                  <a:pt x="0" y="0"/>
                </a:moveTo>
                <a:lnTo>
                  <a:pt x="7682148" y="0"/>
                </a:lnTo>
                <a:lnTo>
                  <a:pt x="7682148" y="7248911"/>
                </a:lnTo>
                <a:lnTo>
                  <a:pt x="0" y="7248911"/>
                </a:lnTo>
                <a:lnTo>
                  <a:pt x="0" y="0"/>
                </a:lnTo>
                <a:close/>
              </a:path>
            </a:pathLst>
          </a:custGeom>
          <a:blipFill>
            <a:blip r:embed="rId2"/>
            <a:stretch>
              <a:fillRect t="-41354" b="-18610"/>
            </a:stretch>
          </a:blipFill>
        </p:spPr>
      </p:sp>
      <p:sp>
        <p:nvSpPr>
          <p:cNvPr id="7" name="TextBox 7"/>
          <p:cNvSpPr txBox="1"/>
          <p:nvPr/>
        </p:nvSpPr>
        <p:spPr>
          <a:xfrm>
            <a:off x="2667000" y="4210677"/>
            <a:ext cx="6306007" cy="1405962"/>
          </a:xfrm>
          <a:prstGeom prst="rect">
            <a:avLst/>
          </a:prstGeom>
        </p:spPr>
        <p:txBody>
          <a:bodyPr wrap="square" lIns="0" tIns="0" rIns="0" bIns="0" rtlCol="0" anchor="t">
            <a:spAutoFit/>
          </a:bodyPr>
          <a:lstStyle/>
          <a:p>
            <a:pPr algn="ctr">
              <a:lnSpc>
                <a:spcPts val="3779"/>
              </a:lnSpc>
            </a:pPr>
            <a:r>
              <a:rPr lang="ro-RO" sz="2400" b="1" dirty="0"/>
              <a:t>Etica organizațională în administrația publică</a:t>
            </a:r>
            <a:r>
              <a:rPr lang="en-US" sz="2400" b="1" dirty="0">
                <a:solidFill>
                  <a:srgbClr val="000000"/>
                </a:solidFill>
              </a:rPr>
              <a:t>-</a:t>
            </a:r>
            <a:r>
              <a:rPr lang="ro-RO" sz="2400" b="1" dirty="0">
                <a:solidFill>
                  <a:srgbClr val="000000"/>
                </a:solidFill>
              </a:rPr>
              <a:t> </a:t>
            </a:r>
            <a:r>
              <a:rPr lang="ro-RO" sz="2400" b="1" dirty="0">
                <a:solidFill>
                  <a:schemeClr val="tx2"/>
                </a:solidFill>
              </a:rPr>
              <a:t>Demersurile ANFP în sprijinul </a:t>
            </a:r>
          </a:p>
          <a:p>
            <a:pPr algn="ctr">
              <a:lnSpc>
                <a:spcPts val="3779"/>
              </a:lnSpc>
            </a:pPr>
            <a:r>
              <a:rPr lang="ro-RO" sz="2400" b="1" dirty="0">
                <a:solidFill>
                  <a:schemeClr val="tx2"/>
                </a:solidFill>
              </a:rPr>
              <a:t>consilierilor de etică</a:t>
            </a:r>
            <a:endParaRPr lang="en-US" sz="2400" b="1" dirty="0">
              <a:solidFill>
                <a:schemeClr val="tx2"/>
              </a:solidFill>
              <a:latin typeface="Trebuchet MS" panose="020B0603020202020204" pitchFamily="34" charset="0"/>
              <a:ea typeface="Kollektif"/>
              <a:cs typeface="Kollektif"/>
              <a:sym typeface="Kollektif"/>
            </a:endParaRPr>
          </a:p>
        </p:txBody>
      </p:sp>
      <p:sp>
        <p:nvSpPr>
          <p:cNvPr id="11" name="Slide Number Placeholder 1">
            <a:extLst>
              <a:ext uri="{FF2B5EF4-FFF2-40B4-BE49-F238E27FC236}">
                <a16:creationId xmlns:a16="http://schemas.microsoft.com/office/drawing/2014/main" id="{EDEB7E5E-AB52-B671-4C7D-B474F072BC3B}"/>
              </a:ext>
            </a:extLst>
          </p:cNvPr>
          <p:cNvSpPr>
            <a:spLocks noGrp="1"/>
          </p:cNvSpPr>
          <p:nvPr>
            <p:ph type="sldNum" sz="quarter" idx="12"/>
          </p:nvPr>
        </p:nvSpPr>
        <p:spPr>
          <a:xfrm>
            <a:off x="17297400" y="9563100"/>
            <a:ext cx="609600" cy="365125"/>
          </a:xfrm>
        </p:spPr>
        <p:txBody>
          <a:bodyPr/>
          <a:lstStyle/>
          <a:p>
            <a:fld id="{B6F15528-21DE-4FAA-801E-634DDDAF4B2B}"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CCD1FB-AD76-AF55-98E8-EDC52EE38604}"/>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
        <p:nvSpPr>
          <p:cNvPr id="3" name="Rectangle 2"/>
          <p:cNvSpPr/>
          <p:nvPr/>
        </p:nvSpPr>
        <p:spPr>
          <a:xfrm>
            <a:off x="2057400" y="2781300"/>
            <a:ext cx="15544800" cy="7171194"/>
          </a:xfrm>
          <a:prstGeom prst="rect">
            <a:avLst/>
          </a:prstGeom>
        </p:spPr>
        <p:txBody>
          <a:bodyPr wrap="square">
            <a:spAutoFit/>
          </a:bodyPr>
          <a:lstStyle/>
          <a:p>
            <a:r>
              <a:rPr lang="en-US" sz="2000" b="1" dirty="0">
                <a:solidFill>
                  <a:srgbClr val="FF0000"/>
                </a:solidFill>
                <a:latin typeface="Trebuchet MS" panose="020B0603020202020204" pitchFamily="34" charset="0"/>
                <a:ea typeface="Calibri" panose="020F0502020204030204" pitchFamily="34" charset="0"/>
                <a:cs typeface="Times New Roman" panose="02020603050405020304" pitchFamily="18" charset="0"/>
              </a:rPr>
              <a:t>P</a:t>
            </a:r>
            <a:r>
              <a:rPr lang="ro-RO" sz="2000" b="1" dirty="0">
                <a:solidFill>
                  <a:srgbClr val="FF0000"/>
                </a:solidFill>
                <a:latin typeface="Trebuchet MS" panose="020B0603020202020204" pitchFamily="34" charset="0"/>
                <a:ea typeface="Calibri" panose="020F0502020204030204" pitchFamily="34" charset="0"/>
                <a:cs typeface="Times New Roman" panose="02020603050405020304" pitchFamily="18" charset="0"/>
              </a:rPr>
              <a:t>lanul de activități întreprinse în sprijinul consilierilor de etică </a:t>
            </a:r>
            <a:r>
              <a:rPr lang="en-US" sz="2000" b="1" dirty="0">
                <a:solidFill>
                  <a:srgbClr val="FF0000"/>
                </a:solidFill>
                <a:latin typeface="Trebuchet MS" panose="020B0603020202020204" pitchFamily="34" charset="0"/>
                <a:ea typeface="Calibri" panose="020F0502020204030204" pitchFamily="34" charset="0"/>
                <a:cs typeface="Times New Roman" panose="02020603050405020304" pitchFamily="18" charset="0"/>
              </a:rPr>
              <a:t>2023 – 2024</a:t>
            </a:r>
          </a:p>
          <a:p>
            <a:endParaRPr lang="ro-RO" sz="2000" dirty="0">
              <a:solidFill>
                <a:srgbClr val="FF0000"/>
              </a:solidFill>
              <a:latin typeface="Trebuchet MS" panose="020B0603020202020204" pitchFamily="34" charset="0"/>
              <a:ea typeface="Calibri" panose="020F0502020204030204" pitchFamily="34" charset="0"/>
              <a:cs typeface="Times New Roman" panose="02020603050405020304" pitchFamily="18" charset="0"/>
            </a:endParaRPr>
          </a:p>
          <a:p>
            <a:r>
              <a:rPr lang="ro-RO" sz="2000" dirty="0">
                <a:latin typeface="Trebuchet MS" panose="020B0603020202020204" pitchFamily="34" charset="0"/>
                <a:ea typeface="Calibri" panose="020F0502020204030204" pitchFamily="34" charset="0"/>
                <a:cs typeface="Times New Roman" panose="02020603050405020304" pitchFamily="18" charset="0"/>
              </a:rPr>
              <a:t>Urmare a activității de monitorizare a implementării legislației în domeniul eticii, ANFP a constatat că există dificultăți în a pune în aplicare activități specifice consilierilor de etică/practici neunitare privind activitatea de consiliere etică, astfel că a avut inițiativa de a elabora </a:t>
            </a:r>
            <a:r>
              <a:rPr lang="ro-RO" sz="2000" b="1" dirty="0">
                <a:latin typeface="Trebuchet MS" panose="020B0603020202020204" pitchFamily="34" charset="0"/>
                <a:ea typeface="Calibri" panose="020F0502020204030204" pitchFamily="34" charset="0"/>
                <a:cs typeface="Times New Roman" panose="02020603050405020304" pitchFamily="18" charset="0"/>
              </a:rPr>
              <a:t>materiale în sprijinul activității consilierilor de etică</a:t>
            </a:r>
            <a:r>
              <a:rPr lang="en-US" sz="2000" b="1" dirty="0">
                <a:latin typeface="Trebuchet MS" panose="020B0603020202020204" pitchFamily="34" charset="0"/>
                <a:ea typeface="Calibri" panose="020F0502020204030204" pitchFamily="34" charset="0"/>
                <a:cs typeface="Times New Roman" panose="02020603050405020304" pitchFamily="18" charset="0"/>
              </a:rPr>
              <a:t>:</a:t>
            </a:r>
          </a:p>
          <a:p>
            <a:endParaRPr lang="en-US" sz="2000" b="1"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ro-RO" sz="2000" b="1" dirty="0" err="1">
                <a:solidFill>
                  <a:srgbClr val="FF0000"/>
                </a:solidFill>
                <a:latin typeface="Trebuchet MS" panose="020B0603020202020204" pitchFamily="34" charset="0"/>
                <a:cs typeface="Times New Roman" panose="02020603050405020304" pitchFamily="18" charset="0"/>
              </a:rPr>
              <a:t>broșur</a:t>
            </a:r>
            <a:r>
              <a:rPr lang="en-US" sz="2000" b="1" dirty="0">
                <a:solidFill>
                  <a:srgbClr val="FF0000"/>
                </a:solidFill>
                <a:latin typeface="Trebuchet MS" panose="020B0603020202020204" pitchFamily="34" charset="0"/>
                <a:cs typeface="Times New Roman" panose="02020603050405020304" pitchFamily="18" charset="0"/>
              </a:rPr>
              <a:t>a</a:t>
            </a:r>
            <a:r>
              <a:rPr lang="ro-RO" sz="2000" b="1" dirty="0">
                <a:solidFill>
                  <a:srgbClr val="FF0000"/>
                </a:solidFill>
                <a:latin typeface="Trebuchet MS" panose="020B0603020202020204" pitchFamily="34" charset="0"/>
                <a:cs typeface="Times New Roman" panose="02020603050405020304" pitchFamily="18" charset="0"/>
              </a:rPr>
              <a:t> de prezentare a normelor de conduită a funcționarilor publici</a:t>
            </a:r>
            <a:r>
              <a:rPr lang="ro-RO" sz="2000" dirty="0">
                <a:latin typeface="Trebuchet MS" panose="020B0603020202020204" pitchFamily="34" charset="0"/>
                <a:cs typeface="Times New Roman" panose="02020603050405020304" pitchFamily="18" charset="0"/>
              </a:rPr>
              <a:t>;</a:t>
            </a:r>
            <a:endParaRPr lang="en-US" sz="2000" dirty="0">
              <a:latin typeface="Trebuchet MS" panose="020B0603020202020204" pitchFamily="34" charset="0"/>
              <a:cs typeface="Times New Roman" panose="02020603050405020304" pitchFamily="18" charset="0"/>
            </a:endParaRPr>
          </a:p>
          <a:p>
            <a:pPr marL="285750" lvl="0" indent="-285750" algn="just">
              <a:buFont typeface="Arial" panose="020B0604020202020204" pitchFamily="34" charset="0"/>
              <a:buChar char="•"/>
            </a:pPr>
            <a:r>
              <a:rPr lang="ro-RO" sz="2000" b="1" dirty="0">
                <a:solidFill>
                  <a:srgbClr val="FF0000"/>
                </a:solidFill>
                <a:latin typeface="Trebuchet MS" panose="020B0603020202020204" pitchFamily="34" charset="0"/>
                <a:cs typeface="Times New Roman" panose="02020603050405020304" pitchFamily="18" charset="0"/>
              </a:rPr>
              <a:t>chestionar care să fie adresat de către consilierii de etică beneficiarilor direcți ai activității autorității sau instituției publice</a:t>
            </a:r>
            <a:r>
              <a:rPr lang="ro-RO" sz="2000" dirty="0">
                <a:latin typeface="Trebuchet MS" panose="020B0603020202020204" pitchFamily="34" charset="0"/>
                <a:cs typeface="Times New Roman" panose="02020603050405020304" pitchFamily="18" charset="0"/>
              </a:rPr>
              <a:t>;</a:t>
            </a:r>
            <a:endParaRPr lang="en-US" sz="2000" dirty="0">
              <a:latin typeface="Trebuchet MS" panose="020B0603020202020204" pitchFamily="34" charset="0"/>
              <a:cs typeface="Times New Roman" panose="02020603050405020304" pitchFamily="18" charset="0"/>
            </a:endParaRPr>
          </a:p>
          <a:p>
            <a:pPr marL="285750" lvl="0" indent="-285750" algn="just">
              <a:buFont typeface="Arial" panose="020B0604020202020204" pitchFamily="34" charset="0"/>
              <a:buChar char="•"/>
            </a:pPr>
            <a:r>
              <a:rPr lang="ro-RO" sz="2000" b="1" dirty="0">
                <a:solidFill>
                  <a:srgbClr val="FF0000"/>
                </a:solidFill>
                <a:latin typeface="Trebuchet MS" panose="020B0603020202020204" pitchFamily="34" charset="0"/>
                <a:cs typeface="Times New Roman" panose="02020603050405020304" pitchFamily="18" charset="0"/>
              </a:rPr>
              <a:t>îndrumar privind modul de desfășurare a activității de consiliere etică</a:t>
            </a:r>
            <a:r>
              <a:rPr lang="ro-RO" sz="2000" dirty="0">
                <a:latin typeface="Trebuchet MS" panose="020B0603020202020204" pitchFamily="34" charset="0"/>
                <a:cs typeface="Times New Roman" panose="02020603050405020304" pitchFamily="18" charset="0"/>
              </a:rPr>
              <a:t>;</a:t>
            </a:r>
            <a:endParaRPr lang="en-US" sz="2000" dirty="0">
              <a:latin typeface="Trebuchet MS" panose="020B0603020202020204" pitchFamily="34" charset="0"/>
              <a:cs typeface="Times New Roman" panose="02020603050405020304" pitchFamily="18" charset="0"/>
            </a:endParaRPr>
          </a:p>
          <a:p>
            <a:pPr marL="285750" lvl="0" indent="-285750" algn="just">
              <a:buFont typeface="Arial" panose="020B0604020202020204" pitchFamily="34" charset="0"/>
              <a:buChar char="•"/>
            </a:pPr>
            <a:r>
              <a:rPr lang="ro-RO" sz="2000" b="1" dirty="0">
                <a:solidFill>
                  <a:srgbClr val="FF0000"/>
                </a:solidFill>
                <a:latin typeface="Trebuchet MS" panose="020B0603020202020204" pitchFamily="34" charset="0"/>
                <a:cs typeface="Times New Roman" panose="02020603050405020304" pitchFamily="18" charset="0"/>
              </a:rPr>
              <a:t>pliant cu informații extrase din raportul anual 2023</a:t>
            </a:r>
            <a:r>
              <a:rPr lang="ro-RO" sz="2000" dirty="0">
                <a:latin typeface="Trebuchet MS" panose="020B0603020202020204" pitchFamily="34" charset="0"/>
                <a:cs typeface="Times New Roman" panose="02020603050405020304" pitchFamily="18" charset="0"/>
              </a:rPr>
              <a:t>;</a:t>
            </a:r>
            <a:endParaRPr lang="en-US" sz="2000" dirty="0">
              <a:latin typeface="Trebuchet MS" panose="020B0603020202020204" pitchFamily="34" charset="0"/>
              <a:cs typeface="Times New Roman" panose="02020603050405020304" pitchFamily="18" charset="0"/>
            </a:endParaRPr>
          </a:p>
          <a:p>
            <a:pPr lvl="0" algn="just"/>
            <a:endParaRPr lang="en-US" sz="2000" dirty="0">
              <a:latin typeface="Trebuchet MS" panose="020B0603020202020204" pitchFamily="34" charset="0"/>
              <a:cs typeface="Times New Roman" panose="02020603050405020304" pitchFamily="18" charset="0"/>
            </a:endParaRPr>
          </a:p>
          <a:p>
            <a:pPr marL="285750" lvl="0" indent="-285750" algn="just">
              <a:buFont typeface="Arial" panose="020B0604020202020204" pitchFamily="34" charset="0"/>
              <a:buChar char="•"/>
            </a:pPr>
            <a:r>
              <a:rPr lang="ro-RO" sz="2000" b="1" dirty="0">
                <a:latin typeface="Trebuchet MS" panose="020B0603020202020204" pitchFamily="34" charset="0"/>
                <a:cs typeface="Times New Roman" panose="02020603050405020304" pitchFamily="18" charset="0"/>
              </a:rPr>
              <a:t>î</a:t>
            </a:r>
            <a:r>
              <a:rPr lang="en-US" sz="2000" b="1" dirty="0">
                <a:latin typeface="Trebuchet MS" panose="020B0603020202020204" pitchFamily="34" charset="0"/>
                <a:cs typeface="Times New Roman" panose="02020603050405020304" pitchFamily="18" charset="0"/>
              </a:rPr>
              <a:t>n </a:t>
            </a:r>
            <a:r>
              <a:rPr lang="en-US" sz="2000" b="1" dirty="0" err="1">
                <a:latin typeface="Trebuchet MS" panose="020B0603020202020204" pitchFamily="34" charset="0"/>
                <a:cs typeface="Times New Roman" panose="02020603050405020304" pitchFamily="18" charset="0"/>
              </a:rPr>
              <a:t>faza</a:t>
            </a:r>
            <a:r>
              <a:rPr lang="en-US" sz="2000" b="1" dirty="0">
                <a:latin typeface="Trebuchet MS" panose="020B0603020202020204" pitchFamily="34" charset="0"/>
                <a:cs typeface="Times New Roman" panose="02020603050405020304" pitchFamily="18" charset="0"/>
              </a:rPr>
              <a:t> de </a:t>
            </a:r>
            <a:r>
              <a:rPr lang="en-US" sz="2000" b="1" dirty="0" err="1">
                <a:latin typeface="Trebuchet MS" panose="020B0603020202020204" pitchFamily="34" charset="0"/>
                <a:cs typeface="Times New Roman" panose="02020603050405020304" pitchFamily="18" charset="0"/>
              </a:rPr>
              <a:t>proiect</a:t>
            </a:r>
            <a:r>
              <a:rPr lang="en-US" sz="2000" b="1" dirty="0">
                <a:latin typeface="Trebuchet MS" panose="020B0603020202020204" pitchFamily="34" charset="0"/>
                <a:cs typeface="Times New Roman" panose="02020603050405020304" pitchFamily="18" charset="0"/>
              </a:rPr>
              <a:t> - </a:t>
            </a:r>
            <a:r>
              <a:rPr lang="ro-RO" sz="2000" b="1" dirty="0">
                <a:latin typeface="Trebuchet MS" panose="020B0603020202020204" pitchFamily="34" charset="0"/>
                <a:cs typeface="Times New Roman" panose="02020603050405020304" pitchFamily="18" charset="0"/>
              </a:rPr>
              <a:t>model de analiză cu privire la modul de aplicare </a:t>
            </a:r>
            <a:r>
              <a:rPr lang="ro-RO" sz="2000" b="1" dirty="0" err="1">
                <a:latin typeface="Trebuchet MS" panose="020B0603020202020204" pitchFamily="34" charset="0"/>
                <a:cs typeface="Times New Roman" panose="02020603050405020304" pitchFamily="18" charset="0"/>
              </a:rPr>
              <a:t>şi</a:t>
            </a:r>
            <a:r>
              <a:rPr lang="ro-RO" sz="2000" b="1" dirty="0">
                <a:latin typeface="Trebuchet MS" panose="020B0603020202020204" pitchFamily="34" charset="0"/>
                <a:cs typeface="Times New Roman" panose="02020603050405020304" pitchFamily="18" charset="0"/>
              </a:rPr>
              <a:t> respectare a principiilor </a:t>
            </a:r>
            <a:r>
              <a:rPr lang="ro-RO" sz="2000" b="1" dirty="0" err="1">
                <a:latin typeface="Trebuchet MS" panose="020B0603020202020204" pitchFamily="34" charset="0"/>
                <a:cs typeface="Times New Roman" panose="02020603050405020304" pitchFamily="18" charset="0"/>
              </a:rPr>
              <a:t>şi</a:t>
            </a:r>
            <a:r>
              <a:rPr lang="ro-RO" sz="2000" b="1" dirty="0">
                <a:latin typeface="Trebuchet MS" panose="020B0603020202020204" pitchFamily="34" charset="0"/>
                <a:cs typeface="Times New Roman" panose="02020603050405020304" pitchFamily="18" charset="0"/>
              </a:rPr>
              <a:t> normelor de conduită de către </a:t>
            </a:r>
            <a:r>
              <a:rPr lang="ro-RO" sz="2000" b="1" dirty="0" err="1">
                <a:latin typeface="Trebuchet MS" panose="020B0603020202020204" pitchFamily="34" charset="0"/>
                <a:cs typeface="Times New Roman" panose="02020603050405020304" pitchFamily="18" charset="0"/>
              </a:rPr>
              <a:t>funcţionarii</a:t>
            </a:r>
            <a:r>
              <a:rPr lang="ro-RO" sz="2000" b="1" dirty="0">
                <a:latin typeface="Trebuchet MS" panose="020B0603020202020204" pitchFamily="34" charset="0"/>
                <a:cs typeface="Times New Roman" panose="02020603050405020304" pitchFamily="18" charset="0"/>
              </a:rPr>
              <a:t> publici </a:t>
            </a:r>
            <a:r>
              <a:rPr lang="ro-RO" sz="2000" dirty="0">
                <a:latin typeface="Trebuchet MS" panose="020B0603020202020204" pitchFamily="34" charset="0"/>
                <a:cs typeface="Times New Roman" panose="02020603050405020304" pitchFamily="18" charset="0"/>
              </a:rPr>
              <a:t>prin care sunt identificate cauzele, riscurile și vulnerabilitățile care se manifestă în activitatea funcționarilor publici din cadrul autorității sau instituției publice, în scopul realizării sesiunilor de informare a funcționarilor publici, respectiv semnalarea de proceduri și practici instituționale care conduc la încălcarea acestora. </a:t>
            </a:r>
            <a:endParaRPr lang="en-US" sz="2000" dirty="0">
              <a:latin typeface="Trebuchet MS" panose="020B0603020202020204" pitchFamily="34" charset="0"/>
              <a:cs typeface="Times New Roman" panose="02020603050405020304" pitchFamily="18" charset="0"/>
            </a:endParaRPr>
          </a:p>
          <a:p>
            <a:pPr algn="just"/>
            <a:endParaRPr lang="ro-RO" sz="2000" b="1" dirty="0">
              <a:latin typeface="Trebuchet MS" panose="020B0603020202020204" pitchFamily="34" charset="0"/>
              <a:ea typeface="Calibri" panose="020F0502020204030204" pitchFamily="34" charset="0"/>
              <a:cs typeface="Times New Roman" panose="02020603050405020304" pitchFamily="18" charset="0"/>
            </a:endParaRPr>
          </a:p>
          <a:p>
            <a:pPr algn="just"/>
            <a:endParaRPr lang="en-US" sz="2000" b="1" dirty="0">
              <a:latin typeface="Trebuchet MS" panose="020B0603020202020204" pitchFamily="34" charset="0"/>
              <a:ea typeface="Calibri" panose="020F0502020204030204" pitchFamily="34" charset="0"/>
              <a:cs typeface="Times New Roman" panose="02020603050405020304" pitchFamily="18" charset="0"/>
            </a:endParaRPr>
          </a:p>
          <a:p>
            <a:pPr algn="ctr"/>
            <a:r>
              <a:rPr lang="en-US" sz="2000" b="1" i="1" dirty="0" err="1">
                <a:latin typeface="Trebuchet MS" panose="020B0603020202020204" pitchFamily="34" charset="0"/>
                <a:cs typeface="Times New Roman" panose="02020603050405020304" pitchFamily="18" charset="0"/>
              </a:rPr>
              <a:t>Materialele</a:t>
            </a:r>
            <a:r>
              <a:rPr lang="en-US" sz="2000" b="1" i="1" dirty="0">
                <a:latin typeface="Trebuchet MS" panose="020B0603020202020204" pitchFamily="34" charset="0"/>
                <a:cs typeface="Times New Roman" panose="02020603050405020304" pitchFamily="18" charset="0"/>
              </a:rPr>
              <a:t> au </a:t>
            </a:r>
            <a:r>
              <a:rPr lang="en-US" sz="2000" b="1" i="1" dirty="0" err="1">
                <a:latin typeface="Trebuchet MS" panose="020B0603020202020204" pitchFamily="34" charset="0"/>
                <a:cs typeface="Times New Roman" panose="02020603050405020304" pitchFamily="18" charset="0"/>
              </a:rPr>
              <a:t>fost</a:t>
            </a:r>
            <a:r>
              <a:rPr lang="en-US" sz="2000" b="1" i="1" dirty="0">
                <a:latin typeface="Trebuchet MS" panose="020B0603020202020204" pitchFamily="34" charset="0"/>
                <a:cs typeface="Times New Roman" panose="02020603050405020304" pitchFamily="18" charset="0"/>
              </a:rPr>
              <a:t> </a:t>
            </a:r>
            <a:r>
              <a:rPr lang="en-US" sz="2000" b="1" i="1" dirty="0" err="1">
                <a:latin typeface="Trebuchet MS" panose="020B0603020202020204" pitchFamily="34" charset="0"/>
                <a:cs typeface="Times New Roman" panose="02020603050405020304" pitchFamily="18" charset="0"/>
              </a:rPr>
              <a:t>diseminate</a:t>
            </a:r>
            <a:r>
              <a:rPr lang="en-US" sz="2000" b="1" i="1" dirty="0">
                <a:latin typeface="Trebuchet MS" panose="020B0603020202020204" pitchFamily="34" charset="0"/>
                <a:cs typeface="Times New Roman" panose="02020603050405020304" pitchFamily="18" charset="0"/>
              </a:rPr>
              <a:t> </a:t>
            </a:r>
            <a:r>
              <a:rPr lang="en-US" sz="2000" b="1" i="1" dirty="0" err="1">
                <a:latin typeface="Trebuchet MS" panose="020B0603020202020204" pitchFamily="34" charset="0"/>
                <a:cs typeface="Times New Roman" panose="02020603050405020304" pitchFamily="18" charset="0"/>
              </a:rPr>
              <a:t>prin</a:t>
            </a:r>
            <a:r>
              <a:rPr lang="en-US" sz="2000" b="1" i="1" dirty="0">
                <a:latin typeface="Trebuchet MS" panose="020B0603020202020204" pitchFamily="34" charset="0"/>
                <a:cs typeface="Times New Roman" panose="02020603050405020304" pitchFamily="18" charset="0"/>
              </a:rPr>
              <a:t> </a:t>
            </a:r>
            <a:r>
              <a:rPr lang="en-US" sz="2000" b="1" i="1" dirty="0" err="1">
                <a:latin typeface="Trebuchet MS" panose="020B0603020202020204" pitchFamily="34" charset="0"/>
                <a:cs typeface="Times New Roman" panose="02020603050405020304" pitchFamily="18" charset="0"/>
              </a:rPr>
              <a:t>portalul</a:t>
            </a:r>
            <a:r>
              <a:rPr lang="en-US" sz="2000" b="1" i="1" dirty="0">
                <a:latin typeface="Trebuchet MS" panose="020B0603020202020204" pitchFamily="34" charset="0"/>
                <a:cs typeface="Times New Roman" panose="02020603050405020304" pitchFamily="18" charset="0"/>
              </a:rPr>
              <a:t> de management</a:t>
            </a:r>
            <a:r>
              <a:rPr lang="ro-RO" sz="2000" b="1" i="1" dirty="0">
                <a:latin typeface="Trebuchet MS" panose="020B0603020202020204" pitchFamily="34" charset="0"/>
                <a:cs typeface="Times New Roman" panose="02020603050405020304" pitchFamily="18" charset="0"/>
              </a:rPr>
              <a:t> al funcțiilor publice și al funcționarilor publici</a:t>
            </a:r>
            <a:r>
              <a:rPr lang="en-US" sz="2000" b="1" i="1" dirty="0">
                <a:latin typeface="Trebuchet MS" panose="020B0603020202020204" pitchFamily="34" charset="0"/>
                <a:cs typeface="Times New Roman" panose="02020603050405020304" pitchFamily="18" charset="0"/>
              </a:rPr>
              <a:t> </a:t>
            </a:r>
            <a:endParaRPr lang="ro-RO" sz="2000" b="1" i="1" dirty="0">
              <a:latin typeface="Trebuchet MS" panose="020B0603020202020204" pitchFamily="34" charset="0"/>
              <a:cs typeface="Times New Roman" panose="02020603050405020304" pitchFamily="18" charset="0"/>
            </a:endParaRPr>
          </a:p>
          <a:p>
            <a:pPr algn="ctr"/>
            <a:r>
              <a:rPr lang="ro-RO" sz="2000" b="1" i="1" dirty="0">
                <a:latin typeface="Trebuchet MS" panose="020B0603020202020204" pitchFamily="34" charset="0"/>
                <a:cs typeface="Times New Roman" panose="02020603050405020304" pitchFamily="18" charset="0"/>
              </a:rPr>
              <a:t>ș</a:t>
            </a:r>
            <a:r>
              <a:rPr lang="en-US" sz="2000" b="1" i="1" dirty="0" err="1">
                <a:latin typeface="Trebuchet MS" panose="020B0603020202020204" pitchFamily="34" charset="0"/>
                <a:cs typeface="Times New Roman" panose="02020603050405020304" pitchFamily="18" charset="0"/>
              </a:rPr>
              <a:t>i</a:t>
            </a:r>
            <a:r>
              <a:rPr lang="ro-RO" sz="2000" b="1" i="1" dirty="0">
                <a:latin typeface="Trebuchet MS" panose="020B0603020202020204" pitchFamily="34" charset="0"/>
                <a:cs typeface="Times New Roman" panose="02020603050405020304" pitchFamily="18" charset="0"/>
              </a:rPr>
              <a:t> </a:t>
            </a:r>
            <a:r>
              <a:rPr lang="en-US" sz="2000" b="1" i="1" dirty="0">
                <a:latin typeface="Trebuchet MS" panose="020B0603020202020204" pitchFamily="34" charset="0"/>
                <a:cs typeface="Times New Roman" panose="02020603050405020304" pitchFamily="18" charset="0"/>
              </a:rPr>
              <a:t>sunt </a:t>
            </a:r>
            <a:r>
              <a:rPr lang="en-US" sz="2000" b="1" i="1" dirty="0" err="1">
                <a:latin typeface="Trebuchet MS" panose="020B0603020202020204" pitchFamily="34" charset="0"/>
                <a:cs typeface="Times New Roman" panose="02020603050405020304" pitchFamily="18" charset="0"/>
              </a:rPr>
              <a:t>disponibile</a:t>
            </a:r>
            <a:r>
              <a:rPr lang="en-US" sz="2000" b="1" i="1" dirty="0">
                <a:latin typeface="Trebuchet MS" panose="020B0603020202020204" pitchFamily="34" charset="0"/>
                <a:cs typeface="Times New Roman" panose="02020603050405020304" pitchFamily="18" charset="0"/>
              </a:rPr>
              <a:t> pe </a:t>
            </a:r>
            <a:r>
              <a:rPr lang="ro-RO" sz="2000" b="1" i="1" dirty="0">
                <a:latin typeface="Trebuchet MS" panose="020B0603020202020204" pitchFamily="34" charset="0"/>
                <a:cs typeface="Times New Roman" panose="02020603050405020304" pitchFamily="18" charset="0"/>
              </a:rPr>
              <a:t>web</a:t>
            </a:r>
            <a:r>
              <a:rPr lang="en-US" sz="2000" b="1" i="1" dirty="0">
                <a:latin typeface="Trebuchet MS" panose="020B0603020202020204" pitchFamily="34" charset="0"/>
                <a:cs typeface="Times New Roman" panose="02020603050405020304" pitchFamily="18" charset="0"/>
              </a:rPr>
              <a:t>site-</a:t>
            </a:r>
            <a:r>
              <a:rPr lang="en-US" sz="2000" b="1" i="1" dirty="0" err="1">
                <a:latin typeface="Trebuchet MS" panose="020B0603020202020204" pitchFamily="34" charset="0"/>
                <a:cs typeface="Times New Roman" panose="02020603050405020304" pitchFamily="18" charset="0"/>
              </a:rPr>
              <a:t>ul</a:t>
            </a:r>
            <a:r>
              <a:rPr lang="en-US" sz="2000" b="1" i="1" dirty="0">
                <a:latin typeface="Trebuchet MS" panose="020B0603020202020204" pitchFamily="34" charset="0"/>
                <a:cs typeface="Times New Roman" panose="02020603050405020304" pitchFamily="18" charset="0"/>
              </a:rPr>
              <a:t> ANFP la </a:t>
            </a:r>
            <a:r>
              <a:rPr lang="en-US" sz="2000" b="1" i="1" dirty="0" err="1">
                <a:latin typeface="Trebuchet MS" panose="020B0603020202020204" pitchFamily="34" charset="0"/>
                <a:cs typeface="Times New Roman" panose="02020603050405020304" pitchFamily="18" charset="0"/>
              </a:rPr>
              <a:t>sectiunea</a:t>
            </a:r>
            <a:r>
              <a:rPr lang="en-US" sz="2000" b="1" i="1" dirty="0">
                <a:latin typeface="Trebuchet MS" panose="020B0603020202020204" pitchFamily="34" charset="0"/>
                <a:cs typeface="Times New Roman" panose="02020603050405020304" pitchFamily="18" charset="0"/>
              </a:rPr>
              <a:t> </a:t>
            </a:r>
            <a:r>
              <a:rPr lang="en-US" sz="2000" b="1" i="1" dirty="0" err="1">
                <a:latin typeface="Trebuchet MS" panose="020B0603020202020204" pitchFamily="34" charset="0"/>
                <a:cs typeface="Times New Roman" panose="02020603050405020304" pitchFamily="18" charset="0"/>
              </a:rPr>
              <a:t>dedicata</a:t>
            </a:r>
            <a:r>
              <a:rPr lang="en-US" sz="2000" b="1" i="1" dirty="0">
                <a:latin typeface="Trebuchet MS" panose="020B0603020202020204" pitchFamily="34" charset="0"/>
                <a:cs typeface="Times New Roman" panose="02020603050405020304" pitchFamily="18" charset="0"/>
              </a:rPr>
              <a:t> </a:t>
            </a:r>
            <a:r>
              <a:rPr lang="en-US" sz="2000" b="1" i="1" dirty="0" err="1">
                <a:solidFill>
                  <a:srgbClr val="C00000"/>
                </a:solidFill>
                <a:latin typeface="Trebuchet MS" panose="020B0603020202020204" pitchFamily="34" charset="0"/>
                <a:cs typeface="Times New Roman" panose="02020603050405020304" pitchFamily="18" charset="0"/>
              </a:rPr>
              <a:t>consilierilor</a:t>
            </a:r>
            <a:r>
              <a:rPr lang="en-US" sz="2000" b="1" i="1" dirty="0">
                <a:solidFill>
                  <a:srgbClr val="C00000"/>
                </a:solidFill>
                <a:latin typeface="Trebuchet MS" panose="020B0603020202020204" pitchFamily="34" charset="0"/>
                <a:cs typeface="Times New Roman" panose="02020603050405020304" pitchFamily="18" charset="0"/>
              </a:rPr>
              <a:t> de etic</a:t>
            </a:r>
            <a:r>
              <a:rPr lang="ro-RO" sz="2000" b="1" i="1" dirty="0">
                <a:solidFill>
                  <a:srgbClr val="C00000"/>
                </a:solidFill>
                <a:latin typeface="Trebuchet MS" panose="020B0603020202020204" pitchFamily="34" charset="0"/>
                <a:cs typeface="Times New Roman" panose="02020603050405020304" pitchFamily="18" charset="0"/>
              </a:rPr>
              <a:t>ă</a:t>
            </a:r>
            <a:r>
              <a:rPr lang="en-US" sz="2000" b="1" i="1" dirty="0">
                <a:latin typeface="Trebuchet MS" panose="020B0603020202020204" pitchFamily="34" charset="0"/>
                <a:cs typeface="Times New Roman" panose="02020603050405020304" pitchFamily="18" charset="0"/>
              </a:rPr>
              <a:t>.</a:t>
            </a:r>
          </a:p>
          <a:p>
            <a:endParaRPr lang="en-US" sz="1400" b="1" dirty="0">
              <a:latin typeface="Trebuchet MS" panose="020B0603020202020204" pitchFamily="34" charset="0"/>
              <a:cs typeface="Times New Roman" panose="02020603050405020304" pitchFamily="18" charset="0"/>
            </a:endParaRPr>
          </a:p>
          <a:p>
            <a:endParaRPr lang="en-US" sz="1200" b="1" dirty="0">
              <a:latin typeface="Trebuchet MS" panose="020B0603020202020204" pitchFamily="34"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343575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3" name="Picture 2"/>
          <p:cNvPicPr/>
          <p:nvPr/>
        </p:nvPicPr>
        <p:blipFill rotWithShape="1">
          <a:blip r:embed="rId2"/>
          <a:srcRect l="9576" t="12560" r="51567" b="8192"/>
          <a:stretch/>
        </p:blipFill>
        <p:spPr bwMode="auto">
          <a:xfrm>
            <a:off x="3505200" y="4078142"/>
            <a:ext cx="8610600" cy="4399729"/>
          </a:xfrm>
          <a:prstGeom prst="rect">
            <a:avLst/>
          </a:prstGeom>
          <a:ln>
            <a:noFill/>
          </a:ln>
          <a:extLst>
            <a:ext uri="{53640926-AAD7-44D8-BBD7-CCE9431645EC}">
              <a14:shadowObscured xmlns:a14="http://schemas.microsoft.com/office/drawing/2010/main"/>
            </a:ext>
          </a:extLst>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2725400" y="7873248"/>
            <a:ext cx="549878" cy="604623"/>
          </a:xfrm>
          <a:prstGeom prst="rect">
            <a:avLst/>
          </a:prstGeom>
          <a:noFill/>
        </p:spPr>
      </p:pic>
      <p:sp>
        <p:nvSpPr>
          <p:cNvPr id="14" name="Rectangle 13"/>
          <p:cNvSpPr/>
          <p:nvPr/>
        </p:nvSpPr>
        <p:spPr>
          <a:xfrm flipH="1">
            <a:off x="10820400" y="7497696"/>
            <a:ext cx="5791200" cy="407035"/>
          </a:xfrm>
          <a:prstGeom prst="rect">
            <a:avLst/>
          </a:prstGeom>
        </p:spPr>
        <p:txBody>
          <a:bodyPr wrap="square">
            <a:spAutoFit/>
          </a:bodyPr>
          <a:lstStyle/>
          <a:p>
            <a:pPr marL="942975" algn="r">
              <a:lnSpc>
                <a:spcPct val="107000"/>
              </a:lnSpc>
              <a:spcAft>
                <a:spcPts val="800"/>
              </a:spcAft>
            </a:pPr>
            <a:r>
              <a:rPr lang="en-U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https://online.fliphtml5.com/ezety/bzcd/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1828801" y="2631060"/>
            <a:ext cx="15316200" cy="1815882"/>
          </a:xfrm>
          <a:prstGeom prst="rect">
            <a:avLst/>
          </a:prstGeom>
        </p:spPr>
        <p:txBody>
          <a:bodyPr wrap="square">
            <a:spAutoFit/>
          </a:bodyPr>
          <a:lstStyle/>
          <a:p>
            <a:pPr algn="just"/>
            <a:r>
              <a:rPr lang="en-US" sz="2800" b="1" dirty="0">
                <a:latin typeface="Trebuchet MS" panose="020B0603020202020204" pitchFamily="34" charset="0"/>
              </a:rPr>
              <a:t>Broșura de </a:t>
            </a:r>
            <a:r>
              <a:rPr lang="en-US" sz="2800" b="1" dirty="0" err="1">
                <a:latin typeface="Trebuchet MS" panose="020B0603020202020204" pitchFamily="34" charset="0"/>
              </a:rPr>
              <a:t>prezentare</a:t>
            </a:r>
            <a:r>
              <a:rPr lang="en-US" sz="2800" b="1" dirty="0">
                <a:latin typeface="Trebuchet MS" panose="020B0603020202020204" pitchFamily="34" charset="0"/>
              </a:rPr>
              <a:t> a </a:t>
            </a:r>
            <a:r>
              <a:rPr lang="en-US" sz="2800" b="1" dirty="0" err="1">
                <a:latin typeface="Trebuchet MS" panose="020B0603020202020204" pitchFamily="34" charset="0"/>
              </a:rPr>
              <a:t>normelor</a:t>
            </a:r>
            <a:r>
              <a:rPr lang="en-US" sz="2800" b="1" dirty="0">
                <a:latin typeface="Trebuchet MS" panose="020B0603020202020204" pitchFamily="34" charset="0"/>
              </a:rPr>
              <a:t> de </a:t>
            </a:r>
            <a:r>
              <a:rPr lang="en-US" sz="2800" b="1" dirty="0" err="1">
                <a:latin typeface="Trebuchet MS" panose="020B0603020202020204" pitchFamily="34" charset="0"/>
              </a:rPr>
              <a:t>conduită</a:t>
            </a:r>
            <a:r>
              <a:rPr lang="en-US" sz="2800" b="1" dirty="0">
                <a:latin typeface="Trebuchet MS" panose="020B0603020202020204" pitchFamily="34" charset="0"/>
              </a:rPr>
              <a:t> a </a:t>
            </a:r>
            <a:r>
              <a:rPr lang="en-US" sz="2800" b="1" dirty="0" err="1">
                <a:latin typeface="Trebuchet MS" panose="020B0603020202020204" pitchFamily="34" charset="0"/>
              </a:rPr>
              <a:t>funcționarilor</a:t>
            </a:r>
            <a:r>
              <a:rPr lang="en-US" sz="2800" b="1" dirty="0">
                <a:latin typeface="Trebuchet MS" panose="020B0603020202020204" pitchFamily="34" charset="0"/>
              </a:rPr>
              <a:t> </a:t>
            </a:r>
            <a:r>
              <a:rPr lang="en-US" sz="2800" b="1" dirty="0" err="1">
                <a:latin typeface="Trebuchet MS" panose="020B0603020202020204" pitchFamily="34" charset="0"/>
              </a:rPr>
              <a:t>publici</a:t>
            </a:r>
            <a:r>
              <a:rPr lang="ro-RO" sz="2800" b="1" dirty="0">
                <a:latin typeface="Trebuchet MS" panose="020B0603020202020204" pitchFamily="34" charset="0"/>
              </a:rPr>
              <a:t>, </a:t>
            </a:r>
            <a:r>
              <a:rPr lang="ro-RO" sz="2800" dirty="0">
                <a:latin typeface="Trebuchet MS" panose="020B0603020202020204" pitchFamily="34" charset="0"/>
              </a:rPr>
              <a:t>pornind de la normele legale din Codul administrativ, având în vedere că acestea nu sunt expres prevăzute, fiind cuprinse în îndatoririle funcționarilor publici</a:t>
            </a:r>
            <a:endParaRPr lang="ro-RO" sz="2800" b="1" dirty="0">
              <a:latin typeface="Trebuchet MS" panose="020B0603020202020204" pitchFamily="34" charset="0"/>
            </a:endParaRPr>
          </a:p>
          <a:p>
            <a:pPr algn="ctr"/>
            <a:r>
              <a:rPr lang="en-US" sz="2800" b="1" dirty="0"/>
              <a:t> </a:t>
            </a:r>
          </a:p>
        </p:txBody>
      </p:sp>
    </p:spTree>
    <p:extLst>
      <p:ext uri="{BB962C8B-B14F-4D97-AF65-F5344CB8AC3E}">
        <p14:creationId xmlns:p14="http://schemas.microsoft.com/office/powerpoint/2010/main" val="308135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dirty="0"/>
          </a:p>
        </p:txBody>
      </p:sp>
      <p:sp>
        <p:nvSpPr>
          <p:cNvPr id="3" name="Rectangle 2"/>
          <p:cNvSpPr/>
          <p:nvPr/>
        </p:nvSpPr>
        <p:spPr>
          <a:xfrm>
            <a:off x="1524000" y="2552700"/>
            <a:ext cx="16002000" cy="9236246"/>
          </a:xfrm>
          <a:prstGeom prst="rect">
            <a:avLst/>
          </a:prstGeom>
        </p:spPr>
        <p:txBody>
          <a:bodyPr wrap="square">
            <a:spAutoFit/>
          </a:bodyPr>
          <a:lstStyle/>
          <a:p>
            <a:pPr algn="just">
              <a:lnSpc>
                <a:spcPct val="107000"/>
              </a:lnSpc>
              <a:spcAft>
                <a:spcPts val="800"/>
              </a:spcAft>
            </a:pPr>
            <a:r>
              <a:rPr lang="en-US" sz="2400" b="1" dirty="0" err="1">
                <a:latin typeface="Trebuchet MS" panose="020B0603020202020204" pitchFamily="34" charset="0"/>
                <a:ea typeface="Calibri" panose="020F0502020204030204" pitchFamily="34" charset="0"/>
                <a:cs typeface="Times New Roman" panose="02020603050405020304" pitchFamily="18" charset="0"/>
              </a:rPr>
              <a:t>Chestionar</a:t>
            </a:r>
            <a:r>
              <a:rPr lang="en-US" sz="2400" b="1" dirty="0">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latin typeface="Trebuchet MS" panose="020B0603020202020204" pitchFamily="34" charset="0"/>
                <a:ea typeface="Calibri" panose="020F0502020204030204" pitchFamily="34" charset="0"/>
                <a:cs typeface="Times New Roman" panose="02020603050405020304" pitchFamily="18" charset="0"/>
              </a:rPr>
              <a:t>adresat</a:t>
            </a:r>
            <a:r>
              <a:rPr lang="en-US" sz="2400" b="1" dirty="0">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latin typeface="Trebuchet MS" panose="020B0603020202020204" pitchFamily="34" charset="0"/>
                <a:ea typeface="Calibri" panose="020F0502020204030204" pitchFamily="34" charset="0"/>
                <a:cs typeface="Times New Roman" panose="02020603050405020304" pitchFamily="18" charset="0"/>
              </a:rPr>
              <a:t>cetățenilor</a:t>
            </a:r>
            <a:r>
              <a:rPr lang="en-US" sz="2400" b="1" dirty="0">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latin typeface="Trebuchet MS" panose="020B0603020202020204" pitchFamily="34" charset="0"/>
                <a:ea typeface="Calibri" panose="020F0502020204030204" pitchFamily="34" charset="0"/>
                <a:cs typeface="Times New Roman" panose="02020603050405020304" pitchFamily="18" charset="0"/>
              </a:rPr>
              <a:t>și</a:t>
            </a:r>
            <a:r>
              <a:rPr lang="en-US" sz="2400" b="1" dirty="0">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latin typeface="Trebuchet MS" panose="020B0603020202020204" pitchFamily="34" charset="0"/>
                <a:ea typeface="Calibri" panose="020F0502020204030204" pitchFamily="34" charset="0"/>
                <a:cs typeface="Times New Roman" panose="02020603050405020304" pitchFamily="18" charset="0"/>
              </a:rPr>
              <a:t>beneficiarilor</a:t>
            </a:r>
            <a:r>
              <a:rPr lang="en-US" sz="2400" b="1" dirty="0">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latin typeface="Trebuchet MS" panose="020B0603020202020204" pitchFamily="34" charset="0"/>
                <a:ea typeface="Calibri" panose="020F0502020204030204" pitchFamily="34" charset="0"/>
                <a:cs typeface="Times New Roman" panose="02020603050405020304" pitchFamily="18" charset="0"/>
              </a:rPr>
              <a:t>direcți</a:t>
            </a:r>
            <a:r>
              <a:rPr lang="en-US" sz="2400" b="1" dirty="0">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latin typeface="Trebuchet MS" panose="020B0603020202020204" pitchFamily="34" charset="0"/>
                <a:ea typeface="Calibri" panose="020F0502020204030204" pitchFamily="34" charset="0"/>
                <a:cs typeface="Times New Roman" panose="02020603050405020304" pitchFamily="18" charset="0"/>
              </a:rPr>
              <a:t>ai</a:t>
            </a:r>
            <a:r>
              <a:rPr lang="en-US" sz="2400" b="1" dirty="0">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latin typeface="Trebuchet MS" panose="020B0603020202020204" pitchFamily="34" charset="0"/>
                <a:ea typeface="Calibri" panose="020F0502020204030204" pitchFamily="34" charset="0"/>
                <a:cs typeface="Times New Roman" panose="02020603050405020304" pitchFamily="18" charset="0"/>
              </a:rPr>
              <a:t>activității</a:t>
            </a:r>
            <a:r>
              <a:rPr lang="en-US" sz="2400" b="1" dirty="0">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latin typeface="Trebuchet MS" panose="020B0603020202020204" pitchFamily="34" charset="0"/>
                <a:ea typeface="Calibri" panose="020F0502020204030204" pitchFamily="34" charset="0"/>
                <a:cs typeface="Times New Roman" panose="02020603050405020304" pitchFamily="18" charset="0"/>
              </a:rPr>
              <a:t>autorității</a:t>
            </a:r>
            <a:r>
              <a:rPr lang="en-US" sz="2400" b="1" dirty="0">
                <a:latin typeface="Trebuchet MS" panose="020B0603020202020204" pitchFamily="34" charset="0"/>
                <a:ea typeface="Calibri" panose="020F0502020204030204" pitchFamily="34" charset="0"/>
                <a:cs typeface="Times New Roman" panose="02020603050405020304" pitchFamily="18" charset="0"/>
              </a:rPr>
              <a:t>/</a:t>
            </a:r>
            <a:r>
              <a:rPr lang="en-US" sz="2400" b="1" dirty="0" err="1">
                <a:latin typeface="Trebuchet MS" panose="020B0603020202020204" pitchFamily="34" charset="0"/>
                <a:ea typeface="Calibri" panose="020F0502020204030204" pitchFamily="34" charset="0"/>
                <a:cs typeface="Times New Roman" panose="02020603050405020304" pitchFamily="18" charset="0"/>
              </a:rPr>
              <a:t>instituției</a:t>
            </a:r>
            <a:r>
              <a:rPr lang="en-US" sz="2400" b="1" dirty="0">
                <a:latin typeface="Trebuchet MS" panose="020B0603020202020204" pitchFamily="34" charset="0"/>
                <a:ea typeface="Calibri" panose="020F0502020204030204" pitchFamily="34" charset="0"/>
                <a:cs typeface="Times New Roman" panose="02020603050405020304" pitchFamily="18" charset="0"/>
              </a:rPr>
              <a:t> </a:t>
            </a:r>
            <a:r>
              <a:rPr lang="en-US" sz="2400" b="1" dirty="0" err="1">
                <a:latin typeface="Trebuchet MS" panose="020B0603020202020204" pitchFamily="34" charset="0"/>
                <a:ea typeface="Calibri" panose="020F0502020204030204" pitchFamily="34" charset="0"/>
                <a:cs typeface="Times New Roman" panose="02020603050405020304" pitchFamily="18" charset="0"/>
              </a:rPr>
              <a:t>publice</a:t>
            </a:r>
            <a:r>
              <a:rPr lang="ro-RO" sz="2400" dirty="0">
                <a:latin typeface="Trebuchet MS" panose="020B0603020202020204" pitchFamily="34" charset="0"/>
                <a:ea typeface="Calibri" panose="020F0502020204030204" pitchFamily="34" charset="0"/>
                <a:cs typeface="Times New Roman" panose="02020603050405020304" pitchFamily="18" charset="0"/>
              </a:rPr>
              <a:t> , </a:t>
            </a:r>
            <a:r>
              <a:rPr lang="en-US" sz="2400" dirty="0">
                <a:latin typeface="Trebuchet MS" panose="020B0603020202020204" pitchFamily="34" charset="0"/>
                <a:ea typeface="Calibri" panose="020F0502020204030204" pitchFamily="34" charset="0"/>
                <a:cs typeface="Times New Roman" panose="02020603050405020304" pitchFamily="18" charset="0"/>
              </a:rPr>
              <a:t>instrument de </a:t>
            </a:r>
            <a:r>
              <a:rPr lang="en-US" sz="2400" dirty="0" err="1">
                <a:latin typeface="Trebuchet MS" panose="020B0603020202020204" pitchFamily="34" charset="0"/>
                <a:ea typeface="Calibri" panose="020F0502020204030204" pitchFamily="34" charset="0"/>
                <a:cs typeface="Times New Roman" panose="02020603050405020304" pitchFamily="18" charset="0"/>
              </a:rPr>
              <a:t>culegere</a:t>
            </a:r>
            <a:r>
              <a:rPr lang="en-US" sz="2400" dirty="0">
                <a:latin typeface="Trebuchet MS" panose="020B0603020202020204" pitchFamily="34" charset="0"/>
                <a:ea typeface="Calibri" panose="020F0502020204030204" pitchFamily="34" charset="0"/>
                <a:cs typeface="Times New Roman" panose="02020603050405020304" pitchFamily="18" charset="0"/>
              </a:rPr>
              <a:t> a </a:t>
            </a:r>
            <a:r>
              <a:rPr lang="en-US" sz="2400" dirty="0" err="1">
                <a:latin typeface="Trebuchet MS" panose="020B0603020202020204" pitchFamily="34" charset="0"/>
                <a:ea typeface="Calibri" panose="020F0502020204030204" pitchFamily="34" charset="0"/>
                <a:cs typeface="Times New Roman" panose="02020603050405020304" pitchFamily="18" charset="0"/>
              </a:rPr>
              <a:t>informațiilor</a:t>
            </a:r>
            <a:r>
              <a:rPr lang="en-US" sz="2400" dirty="0">
                <a:latin typeface="Trebuchet MS" panose="020B0603020202020204" pitchFamily="34" charset="0"/>
                <a:ea typeface="Calibri" panose="020F0502020204030204" pitchFamily="34" charset="0"/>
                <a:cs typeface="Times New Roman" panose="02020603050405020304" pitchFamily="18" charset="0"/>
              </a:rPr>
              <a:t> pentru </a:t>
            </a:r>
            <a:r>
              <a:rPr lang="en-US" sz="2400" dirty="0" err="1">
                <a:latin typeface="Trebuchet MS" panose="020B0603020202020204" pitchFamily="34" charset="0"/>
                <a:ea typeface="Calibri" panose="020F0502020204030204" pitchFamily="34" charset="0"/>
                <a:cs typeface="Times New Roman" panose="02020603050405020304" pitchFamily="18" charset="0"/>
              </a:rPr>
              <a:t>consilierii</a:t>
            </a:r>
            <a:r>
              <a:rPr lang="en-US" sz="2400" dirty="0">
                <a:latin typeface="Trebuchet MS" panose="020B0603020202020204" pitchFamily="34" charset="0"/>
                <a:ea typeface="Calibri" panose="020F0502020204030204" pitchFamily="34" charset="0"/>
                <a:cs typeface="Times New Roman" panose="02020603050405020304" pitchFamily="18" charset="0"/>
              </a:rPr>
              <a:t> de </a:t>
            </a:r>
            <a:r>
              <a:rPr lang="en-US" sz="2400" dirty="0" err="1">
                <a:latin typeface="Trebuchet MS" panose="020B0603020202020204" pitchFamily="34" charset="0"/>
                <a:ea typeface="Calibri" panose="020F0502020204030204" pitchFamily="34" charset="0"/>
                <a:cs typeface="Times New Roman" panose="02020603050405020304" pitchFamily="18" charset="0"/>
              </a:rPr>
              <a:t>etică</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conține</a:t>
            </a:r>
            <a:r>
              <a:rPr lang="en-US" sz="2400" dirty="0">
                <a:latin typeface="Trebuchet MS" panose="020B0603020202020204" pitchFamily="34" charset="0"/>
                <a:ea typeface="Calibri" panose="020F0502020204030204" pitchFamily="34" charset="0"/>
                <a:cs typeface="Times New Roman" panose="02020603050405020304" pitchFamily="18" charset="0"/>
              </a:rPr>
              <a:t> 23 </a:t>
            </a:r>
            <a:r>
              <a:rPr lang="en-US" sz="2400" dirty="0" err="1">
                <a:latin typeface="Trebuchet MS" panose="020B0603020202020204" pitchFamily="34" charset="0"/>
                <a:ea typeface="Calibri" panose="020F0502020204030204" pitchFamily="34" charset="0"/>
                <a:cs typeface="Times New Roman" panose="02020603050405020304" pitchFamily="18" charset="0"/>
              </a:rPr>
              <a:t>întrebări</a:t>
            </a:r>
            <a:r>
              <a:rPr lang="ro-RO"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a:latin typeface="Trebuchet MS" panose="020B0603020202020204" pitchFamily="34" charset="0"/>
                <a:ea typeface="Calibri" panose="020F0502020204030204" pitchFamily="34" charset="0"/>
                <a:cs typeface="Times New Roman" panose="02020603050405020304" pitchFamily="18" charset="0"/>
              </a:rPr>
              <a:t>cu </a:t>
            </a:r>
            <a:r>
              <a:rPr lang="en-US" sz="2400" dirty="0" err="1">
                <a:latin typeface="Trebuchet MS" panose="020B0603020202020204" pitchFamily="34" charset="0"/>
                <a:ea typeface="Calibri" panose="020F0502020204030204" pitchFamily="34" charset="0"/>
                <a:cs typeface="Times New Roman" panose="02020603050405020304" pitchFamily="18" charset="0"/>
              </a:rPr>
              <a:t>privire</a:t>
            </a:r>
            <a:r>
              <a:rPr lang="en-US" sz="2400" dirty="0">
                <a:latin typeface="Trebuchet MS" panose="020B0603020202020204" pitchFamily="34" charset="0"/>
                <a:ea typeface="Calibri" panose="020F0502020204030204" pitchFamily="34" charset="0"/>
                <a:cs typeface="Times New Roman" panose="02020603050405020304" pitchFamily="18" charset="0"/>
              </a:rPr>
              <a:t> la </a:t>
            </a:r>
            <a:r>
              <a:rPr lang="en-US" sz="2400" dirty="0" err="1">
                <a:latin typeface="Trebuchet MS" panose="020B0603020202020204" pitchFamily="34" charset="0"/>
                <a:ea typeface="Calibri" panose="020F0502020204030204" pitchFamily="34" charset="0"/>
                <a:cs typeface="Times New Roman" panose="02020603050405020304" pitchFamily="18" charset="0"/>
              </a:rPr>
              <a:t>respectarea</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normelor</a:t>
            </a:r>
            <a:r>
              <a:rPr lang="en-US" sz="2400" dirty="0">
                <a:latin typeface="Trebuchet MS" panose="020B0603020202020204" pitchFamily="34" charset="0"/>
                <a:ea typeface="Calibri" panose="020F0502020204030204" pitchFamily="34" charset="0"/>
                <a:cs typeface="Times New Roman" panose="02020603050405020304" pitchFamily="18" charset="0"/>
              </a:rPr>
              <a:t> de </a:t>
            </a:r>
            <a:r>
              <a:rPr lang="en-US" sz="2400" dirty="0" err="1">
                <a:latin typeface="Trebuchet MS" panose="020B0603020202020204" pitchFamily="34" charset="0"/>
                <a:ea typeface="Calibri" panose="020F0502020204030204" pitchFamily="34" charset="0"/>
                <a:cs typeface="Times New Roman" panose="02020603050405020304" pitchFamily="18" charset="0"/>
              </a:rPr>
              <a:t>conduită</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profesională</a:t>
            </a:r>
            <a:r>
              <a:rPr lang="en-US" sz="2400" dirty="0">
                <a:latin typeface="Trebuchet MS" panose="020B0603020202020204" pitchFamily="34" charset="0"/>
                <a:ea typeface="Calibri" panose="020F0502020204030204" pitchFamily="34" charset="0"/>
                <a:cs typeface="Times New Roman" panose="02020603050405020304" pitchFamily="18" charset="0"/>
              </a:rPr>
              <a:t> de </a:t>
            </a:r>
            <a:r>
              <a:rPr lang="en-US" sz="2400" dirty="0" err="1">
                <a:latin typeface="Trebuchet MS" panose="020B0603020202020204" pitchFamily="34" charset="0"/>
                <a:ea typeface="Calibri" panose="020F0502020204030204" pitchFamily="34" charset="0"/>
                <a:cs typeface="Times New Roman" panose="02020603050405020304" pitchFamily="18" charset="0"/>
              </a:rPr>
              <a:t>către</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funcționarii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publici</a:t>
            </a:r>
            <a:r>
              <a:rPr lang="en-US" sz="2400" dirty="0">
                <a:latin typeface="Trebuchet MS" panose="020B0603020202020204" pitchFamily="34" charset="0"/>
                <a:ea typeface="Calibri" panose="020F0502020204030204" pitchFamily="34" charset="0"/>
                <a:cs typeface="Times New Roman" panose="02020603050405020304" pitchFamily="18" charset="0"/>
              </a:rPr>
              <a:t> care </a:t>
            </a:r>
            <a:r>
              <a:rPr lang="en-US" sz="2400" dirty="0" err="1">
                <a:latin typeface="Trebuchet MS" panose="020B0603020202020204" pitchFamily="34" charset="0"/>
                <a:ea typeface="Calibri" panose="020F0502020204030204" pitchFamily="34" charset="0"/>
                <a:cs typeface="Times New Roman" panose="02020603050405020304" pitchFamily="18" charset="0"/>
              </a:rPr>
              <a:t>asigură</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relația</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directă</a:t>
            </a:r>
            <a:r>
              <a:rPr lang="en-US" sz="2400" dirty="0">
                <a:latin typeface="Trebuchet MS" panose="020B0603020202020204" pitchFamily="34" charset="0"/>
                <a:ea typeface="Calibri" panose="020F0502020204030204" pitchFamily="34" charset="0"/>
                <a:cs typeface="Times New Roman" panose="02020603050405020304" pitchFamily="18" charset="0"/>
              </a:rPr>
              <a:t> cu </a:t>
            </a:r>
            <a:r>
              <a:rPr lang="en-US" sz="2400" dirty="0" err="1">
                <a:latin typeface="Trebuchet MS" panose="020B0603020202020204" pitchFamily="34" charset="0"/>
                <a:ea typeface="Calibri" panose="020F0502020204030204" pitchFamily="34" charset="0"/>
                <a:cs typeface="Times New Roman" panose="02020603050405020304" pitchFamily="18" charset="0"/>
              </a:rPr>
              <a:t>cetățenii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și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beneficiarii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serviciului</a:t>
            </a:r>
            <a:r>
              <a:rPr lang="en-US" sz="2400" dirty="0">
                <a:latin typeface="Trebuchet MS" panose="020B0603020202020204" pitchFamily="34" charset="0"/>
                <a:ea typeface="Calibri" panose="020F0502020204030204" pitchFamily="34" charset="0"/>
                <a:cs typeface="Times New Roman" panose="02020603050405020304" pitchFamily="18" charset="0"/>
              </a:rPr>
              <a:t> public, care </a:t>
            </a:r>
            <a:r>
              <a:rPr lang="ro-RO" sz="2400" dirty="0">
                <a:latin typeface="Trebuchet MS" panose="020B0603020202020204" pitchFamily="34" charset="0"/>
                <a:ea typeface="Calibri" panose="020F0502020204030204" pitchFamily="34" charset="0"/>
                <a:cs typeface="Times New Roman" panose="02020603050405020304" pitchFamily="18" charset="0"/>
              </a:rPr>
              <a:t>poate fi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utiliza</a:t>
            </a:r>
            <a:r>
              <a:rPr lang="ro-RO" sz="2400" dirty="0">
                <a:latin typeface="Trebuchet MS" panose="020B0603020202020204" pitchFamily="34" charset="0"/>
                <a:ea typeface="Calibri" panose="020F0502020204030204" pitchFamily="34" charset="0"/>
                <a:cs typeface="Times New Roman" panose="02020603050405020304" pitchFamily="18" charset="0"/>
              </a:rPr>
              <a:t>t</a:t>
            </a:r>
            <a:r>
              <a:rPr lang="en-US" sz="2400" dirty="0">
                <a:latin typeface="Trebuchet MS" panose="020B0603020202020204" pitchFamily="34" charset="0"/>
                <a:ea typeface="Calibri" panose="020F0502020204030204" pitchFamily="34" charset="0"/>
                <a:cs typeface="Times New Roman" panose="02020603050405020304" pitchFamily="18" charset="0"/>
              </a:rPr>
              <a:t> ca </a:t>
            </a:r>
            <a:r>
              <a:rPr lang="ro-RO" sz="2400" dirty="0">
                <a:latin typeface="Trebuchet MS" panose="020B0603020202020204" pitchFamily="34" charset="0"/>
                <a:ea typeface="Calibri" panose="020F0502020204030204" pitchFamily="34" charset="0"/>
                <a:cs typeface="Times New Roman" panose="02020603050405020304" pitchFamily="18" charset="0"/>
              </a:rPr>
              <a:t>m</a:t>
            </a:r>
            <a:r>
              <a:rPr lang="en-US" sz="2400" dirty="0" err="1">
                <a:latin typeface="Trebuchet MS" panose="020B0603020202020204" pitchFamily="34" charset="0"/>
                <a:ea typeface="Calibri" panose="020F0502020204030204" pitchFamily="34" charset="0"/>
                <a:cs typeface="Times New Roman" panose="02020603050405020304" pitchFamily="18" charset="0"/>
              </a:rPr>
              <a:t>odel</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orientativ</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ro-RO" sz="2400" dirty="0">
                <a:latin typeface="Trebuchet MS" panose="020B0603020202020204" pitchFamily="34" charset="0"/>
                <a:ea typeface="Calibri" panose="020F0502020204030204" pitchFamily="34" charset="0"/>
                <a:cs typeface="Times New Roman" panose="02020603050405020304" pitchFamily="18" charset="0"/>
              </a:rPr>
              <a:t>și </a:t>
            </a:r>
            <a:r>
              <a:rPr lang="en-US" sz="2400" dirty="0" err="1">
                <a:latin typeface="Trebuchet MS" panose="020B0603020202020204" pitchFamily="34" charset="0"/>
                <a:ea typeface="Calibri" panose="020F0502020204030204" pitchFamily="34" charset="0"/>
                <a:cs typeface="Times New Roman" panose="02020603050405020304" pitchFamily="18" charset="0"/>
              </a:rPr>
              <a:t>adapta</a:t>
            </a:r>
            <a:r>
              <a:rPr lang="ro-RO" sz="2400" dirty="0">
                <a:latin typeface="Trebuchet MS" panose="020B0603020202020204" pitchFamily="34" charset="0"/>
                <a:ea typeface="Calibri" panose="020F0502020204030204" pitchFamily="34" charset="0"/>
                <a:cs typeface="Times New Roman" panose="02020603050405020304" pitchFamily="18" charset="0"/>
              </a:rPr>
              <a:t>t</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specificului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activității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autorității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sau</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instituției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publice</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în</a:t>
            </a:r>
            <a:r>
              <a:rPr lang="ro-RO"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a:latin typeface="Trebuchet MS" panose="020B0603020202020204" pitchFamily="34" charset="0"/>
                <a:ea typeface="Calibri" panose="020F0502020204030204" pitchFamily="34" charset="0"/>
                <a:cs typeface="Times New Roman" panose="02020603050405020304" pitchFamily="18" charset="0"/>
              </a:rPr>
              <a:t>care </a:t>
            </a:r>
            <a:r>
              <a:rPr lang="ro-RO" sz="2400" dirty="0">
                <a:latin typeface="Trebuchet MS" panose="020B0603020202020204" pitchFamily="34" charset="0"/>
                <a:ea typeface="Calibri" panose="020F0502020204030204" pitchFamily="34" charset="0"/>
                <a:cs typeface="Times New Roman" panose="02020603050405020304" pitchFamily="18" charset="0"/>
              </a:rPr>
              <a:t>consilierii de etică își desfășoară ac</a:t>
            </a:r>
            <a:r>
              <a:rPr lang="en-US" sz="2400" dirty="0" err="1">
                <a:latin typeface="Trebuchet MS" panose="020B0603020202020204" pitchFamily="34" charset="0"/>
                <a:ea typeface="Calibri" panose="020F0502020204030204" pitchFamily="34" charset="0"/>
                <a:cs typeface="Times New Roman" panose="02020603050405020304" pitchFamily="18" charset="0"/>
              </a:rPr>
              <a:t>tivitatea</a:t>
            </a:r>
            <a:r>
              <a:rPr lang="ro-RO" sz="2400" dirty="0">
                <a:latin typeface="Trebuchet MS" panose="020B060302020202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Font typeface="Symbol" panose="05050102010706020507" pitchFamily="18" charset="2"/>
              <a:buChar char=""/>
            </a:pPr>
            <a:endParaRPr lang="ro-RO"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ro-RO" u="sng" dirty="0">
              <a:hlinkClick r:id="rId2"/>
            </a:endParaRPr>
          </a:p>
          <a:p>
            <a:pPr lvl="0" algn="just">
              <a:lnSpc>
                <a:spcPct val="107000"/>
              </a:lnSpc>
              <a:spcAft>
                <a:spcPts val="800"/>
              </a:spcAft>
            </a:pPr>
            <a:endParaRPr lang="ro-RO" u="sng" dirty="0">
              <a:hlinkClick r:id="rId2"/>
            </a:endParaRPr>
          </a:p>
          <a:p>
            <a:pPr lvl="0" algn="just">
              <a:lnSpc>
                <a:spcPct val="107000"/>
              </a:lnSpc>
              <a:spcAft>
                <a:spcPts val="800"/>
              </a:spcAft>
            </a:pPr>
            <a:endParaRPr lang="ro-RO" u="sng" dirty="0">
              <a:hlinkClick r:id="rId2"/>
            </a:endParaRPr>
          </a:p>
          <a:p>
            <a:pPr lvl="0" algn="just">
              <a:lnSpc>
                <a:spcPct val="107000"/>
              </a:lnSpc>
              <a:spcAft>
                <a:spcPts val="800"/>
              </a:spcAft>
            </a:pPr>
            <a:endParaRPr lang="ro-RO" u="sng" dirty="0">
              <a:hlinkClick r:id="rId2"/>
            </a:endParaRPr>
          </a:p>
          <a:p>
            <a:pPr lvl="0" algn="just">
              <a:lnSpc>
                <a:spcPct val="107000"/>
              </a:lnSpc>
              <a:spcAft>
                <a:spcPts val="800"/>
              </a:spcAft>
            </a:pPr>
            <a:endParaRPr lang="ro-RO" u="sng" dirty="0"/>
          </a:p>
          <a:p>
            <a:pPr lvl="0" algn="just">
              <a:lnSpc>
                <a:spcPct val="107000"/>
              </a:lnSpc>
              <a:spcAft>
                <a:spcPts val="800"/>
              </a:spcAft>
            </a:pPr>
            <a:endParaRPr lang="ro-RO" u="sng" dirty="0"/>
          </a:p>
          <a:p>
            <a:pPr lvl="0" algn="just">
              <a:lnSpc>
                <a:spcPct val="107000"/>
              </a:lnSpc>
              <a:spcAft>
                <a:spcPts val="800"/>
              </a:spcAft>
            </a:pPr>
            <a:endParaRPr lang="ro-RO" u="sng" dirty="0"/>
          </a:p>
          <a:p>
            <a:pPr lvl="0" algn="just">
              <a:lnSpc>
                <a:spcPct val="107000"/>
              </a:lnSpc>
              <a:spcAft>
                <a:spcPts val="800"/>
              </a:spcAft>
            </a:pPr>
            <a:endParaRPr lang="ro-RO" u="sng" dirty="0">
              <a:hlinkClick r:id="rId2"/>
            </a:endParaRPr>
          </a:p>
          <a:p>
            <a:pPr lvl="0" algn="just">
              <a:lnSpc>
                <a:spcPct val="107000"/>
              </a:lnSpc>
              <a:spcAft>
                <a:spcPts val="800"/>
              </a:spcAft>
            </a:pPr>
            <a:endParaRPr lang="ro-RO" u="sng" dirty="0">
              <a:hlinkClick r:id="rId2"/>
            </a:endParaRPr>
          </a:p>
          <a:p>
            <a:pPr lvl="0" algn="r">
              <a:lnSpc>
                <a:spcPct val="107000"/>
              </a:lnSpc>
              <a:spcAft>
                <a:spcPts val="800"/>
              </a:spcAft>
            </a:pPr>
            <a:r>
              <a:rPr lang="en-US" u="sng" dirty="0">
                <a:hlinkClick r:id="rId2"/>
              </a:rPr>
              <a:t>chestionar-etica-adresat-cetatenilor-și-beneficiarilor-directi-2024.pdf(gov.ro)</a:t>
            </a:r>
            <a:r>
              <a:rPr lang="en-US" dirty="0"/>
              <a:t>  </a:t>
            </a:r>
            <a:endParaRPr lang="ro-RO" dirty="0"/>
          </a:p>
          <a:p>
            <a:pPr lvl="0" algn="just">
              <a:lnSpc>
                <a:spcPct val="107000"/>
              </a:lnSpc>
              <a:spcAft>
                <a:spcPts val="800"/>
              </a:spcAft>
            </a:pPr>
            <a:r>
              <a:rPr lang="en-US" dirty="0"/>
              <a:t>                                                           </a:t>
            </a:r>
            <a:endParaRPr lang="ro-RO" dirty="0"/>
          </a:p>
          <a:p>
            <a:pPr lvl="0" algn="just">
              <a:lnSpc>
                <a:spcPct val="107000"/>
              </a:lnSpc>
              <a:spcAft>
                <a:spcPts val="800"/>
              </a:spcAft>
            </a:pPr>
            <a:endParaRPr lang="ro-RO"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ro-RO"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ro-RO"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ro-RO"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ro-R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p:cNvPicPr>
            <a:picLocks noChangeAspect="1"/>
          </p:cNvPicPr>
          <p:nvPr/>
        </p:nvPicPr>
        <p:blipFill>
          <a:blip r:embed="rId3"/>
          <a:stretch>
            <a:fillRect/>
          </a:stretch>
        </p:blipFill>
        <p:spPr>
          <a:xfrm>
            <a:off x="14401800" y="8877300"/>
            <a:ext cx="304800" cy="685800"/>
          </a:xfrm>
          <a:prstGeom prst="rect">
            <a:avLst/>
          </a:prstGeom>
        </p:spPr>
      </p:pic>
      <p:pic>
        <p:nvPicPr>
          <p:cNvPr id="5" name="Picture 4"/>
          <p:cNvPicPr/>
          <p:nvPr/>
        </p:nvPicPr>
        <p:blipFill rotWithShape="1">
          <a:blip r:embed="rId4"/>
          <a:srcRect l="64285" r="14438" b="-26"/>
          <a:stretch/>
        </p:blipFill>
        <p:spPr bwMode="auto">
          <a:xfrm>
            <a:off x="5048250" y="4838700"/>
            <a:ext cx="4495800" cy="5318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806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43E6D-E9AF-BA95-7892-6E6C08BA42C5}"/>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
        <p:nvSpPr>
          <p:cNvPr id="6" name="Rectangle 5"/>
          <p:cNvSpPr/>
          <p:nvPr/>
        </p:nvSpPr>
        <p:spPr>
          <a:xfrm>
            <a:off x="2209800" y="2560437"/>
            <a:ext cx="14859000" cy="8112798"/>
          </a:xfrm>
          <a:prstGeom prst="rect">
            <a:avLst/>
          </a:prstGeom>
        </p:spPr>
        <p:txBody>
          <a:bodyPr wrap="square">
            <a:spAutoFit/>
          </a:bodyPr>
          <a:lstStyle/>
          <a:p>
            <a:pPr lvl="0" algn="just">
              <a:lnSpc>
                <a:spcPct val="107000"/>
              </a:lnSpc>
              <a:spcAft>
                <a:spcPts val="800"/>
              </a:spcAft>
            </a:pPr>
            <a:endParaRPr lang="en-US"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2800" b="1" dirty="0">
                <a:latin typeface="Trebuchet MS" panose="020B0603020202020204" pitchFamily="34" charset="0"/>
                <a:ea typeface="Calibri" panose="020F0502020204030204" pitchFamily="34" charset="0"/>
                <a:cs typeface="Times New Roman" panose="02020603050405020304" pitchFamily="18" charset="0"/>
              </a:rPr>
              <a:t>Îndrumar al activității de consiliere etică</a:t>
            </a:r>
            <a:r>
              <a:rPr lang="en-US" sz="2800" dirty="0">
                <a:latin typeface="Trebuchet MS" panose="020B0603020202020204" pitchFamily="34" charset="0"/>
                <a:ea typeface="Calibri" panose="020F0502020204030204" pitchFamily="34" charset="0"/>
                <a:cs typeface="Times New Roman" panose="02020603050405020304" pitchFamily="18" charset="0"/>
              </a:rPr>
              <a:t> ca </a:t>
            </a:r>
            <a:r>
              <a:rPr lang="ro-RO" sz="2800" dirty="0">
                <a:latin typeface="Trebuchet MS" panose="020B0603020202020204" pitchFamily="34" charset="0"/>
                <a:ea typeface="Calibri" panose="020F0502020204030204" pitchFamily="34" charset="0"/>
                <a:cs typeface="Times New Roman" panose="02020603050405020304" pitchFamily="18" charset="0"/>
              </a:rPr>
              <a:t>instrument practic în care </a:t>
            </a:r>
            <a:r>
              <a:rPr lang="en-US" sz="2800" dirty="0" err="1">
                <a:latin typeface="Trebuchet MS" panose="020B0603020202020204" pitchFamily="34" charset="0"/>
                <a:ea typeface="Calibri" panose="020F0502020204030204" pitchFamily="34" charset="0"/>
                <a:cs typeface="Times New Roman" panose="02020603050405020304" pitchFamily="18" charset="0"/>
              </a:rPr>
              <a:t>sunt</a:t>
            </a:r>
            <a:r>
              <a:rPr lang="en-US" sz="2800" dirty="0">
                <a:latin typeface="Trebuchet MS" panose="020B0603020202020204" pitchFamily="34" charset="0"/>
                <a:ea typeface="Calibri" panose="020F0502020204030204" pitchFamily="34" charset="0"/>
                <a:cs typeface="Times New Roman" panose="02020603050405020304" pitchFamily="18" charset="0"/>
              </a:rPr>
              <a:t> </a:t>
            </a:r>
            <a:r>
              <a:rPr lang="ro-RO" sz="2800" dirty="0">
                <a:latin typeface="Trebuchet MS" panose="020B0603020202020204" pitchFamily="34" charset="0"/>
                <a:ea typeface="Calibri" panose="020F0502020204030204" pitchFamily="34" charset="0"/>
                <a:cs typeface="Times New Roman" panose="02020603050405020304" pitchFamily="18" charset="0"/>
              </a:rPr>
              <a:t>prezentat</a:t>
            </a:r>
            <a:r>
              <a:rPr lang="en-US" sz="2800" dirty="0">
                <a:latin typeface="Trebuchet MS" panose="020B0603020202020204" pitchFamily="34" charset="0"/>
                <a:ea typeface="Calibri" panose="020F0502020204030204" pitchFamily="34" charset="0"/>
                <a:cs typeface="Times New Roman" panose="02020603050405020304" pitchFamily="18" charset="0"/>
              </a:rPr>
              <a:t>e</a:t>
            </a:r>
            <a:r>
              <a:rPr lang="ro-RO" sz="2800" dirty="0">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ro-RO" sz="2800" dirty="0">
                <a:latin typeface="Trebuchet MS" panose="020B0603020202020204" pitchFamily="34" charset="0"/>
                <a:ea typeface="Calibri" panose="020F0502020204030204" pitchFamily="34" charset="0"/>
                <a:cs typeface="Times New Roman" panose="02020603050405020304" pitchFamily="18" charset="0"/>
              </a:rPr>
              <a:t>etapele desfășurării acestei activități, principalele reguli, avantaje, limite ale consilierii etice   </a:t>
            </a:r>
            <a:endParaRPr lang="en-US" sz="2800" dirty="0">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dirty="0">
              <a:hlinkClick r:id="rId2"/>
            </a:endParaRPr>
          </a:p>
          <a:p>
            <a:pPr algn="just">
              <a:lnSpc>
                <a:spcPct val="107000"/>
              </a:lnSpc>
              <a:spcAft>
                <a:spcPts val="800"/>
              </a:spcAft>
            </a:pPr>
            <a:r>
              <a:rPr lang="en-US" dirty="0" err="1">
                <a:hlinkClick r:id="rId2"/>
              </a:rPr>
              <a:t>Indrumar</a:t>
            </a:r>
            <a:r>
              <a:rPr lang="en-US" dirty="0">
                <a:hlinkClick r:id="rId2"/>
              </a:rPr>
              <a:t> </a:t>
            </a:r>
            <a:r>
              <a:rPr lang="en-US" dirty="0" err="1">
                <a:hlinkClick r:id="rId2"/>
              </a:rPr>
              <a:t>privind</a:t>
            </a:r>
            <a:r>
              <a:rPr lang="en-US" dirty="0">
                <a:hlinkClick r:id="rId2"/>
              </a:rPr>
              <a:t> </a:t>
            </a:r>
            <a:r>
              <a:rPr lang="en-US" dirty="0" err="1">
                <a:hlinkClick r:id="rId2"/>
              </a:rPr>
              <a:t>activitatea</a:t>
            </a:r>
            <a:r>
              <a:rPr lang="en-US" dirty="0">
                <a:hlinkClick r:id="rId2"/>
              </a:rPr>
              <a:t> de </a:t>
            </a:r>
            <a:r>
              <a:rPr lang="en-US" dirty="0" err="1">
                <a:hlinkClick r:id="rId2"/>
              </a:rPr>
              <a:t>consiliere</a:t>
            </a:r>
            <a:r>
              <a:rPr lang="en-US" dirty="0">
                <a:hlinkClick r:id="rId2"/>
              </a:rPr>
              <a:t> </a:t>
            </a:r>
            <a:r>
              <a:rPr lang="en-US" dirty="0" err="1">
                <a:hlinkClick r:id="rId2"/>
              </a:rPr>
              <a:t>etică</a:t>
            </a:r>
            <a:r>
              <a:rPr lang="en-US" dirty="0">
                <a:hlinkClick r:id="rId2"/>
              </a:rPr>
              <a:t> 17.06 (fliphtml5.com)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Sleek Clean Monoline Decorative Clic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8534400"/>
            <a:ext cx="533400" cy="533400"/>
          </a:xfrm>
          <a:prstGeom prst="rect">
            <a:avLst/>
          </a:prstGeom>
          <a:noFill/>
          <a:ln>
            <a:noFill/>
          </a:ln>
        </p:spPr>
      </p:pic>
      <p:pic>
        <p:nvPicPr>
          <p:cNvPr id="13" name="Picture 12"/>
          <p:cNvPicPr/>
          <p:nvPr/>
        </p:nvPicPr>
        <p:blipFill rotWithShape="1">
          <a:blip r:embed="rId4"/>
          <a:srcRect l="67692" t="9487" r="18151" b="27026"/>
          <a:stretch/>
        </p:blipFill>
        <p:spPr bwMode="auto">
          <a:xfrm>
            <a:off x="13258800" y="4330836"/>
            <a:ext cx="3810000" cy="47369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105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dirty="0"/>
          </a:p>
        </p:txBody>
      </p:sp>
      <p:sp>
        <p:nvSpPr>
          <p:cNvPr id="3" name="Rectangle 2"/>
          <p:cNvSpPr/>
          <p:nvPr/>
        </p:nvSpPr>
        <p:spPr>
          <a:xfrm>
            <a:off x="3213183" y="2963713"/>
            <a:ext cx="14389017" cy="2445862"/>
          </a:xfrm>
          <a:prstGeom prst="rect">
            <a:avLst/>
          </a:prstGeom>
        </p:spPr>
        <p:txBody>
          <a:bodyPr wrap="square">
            <a:spAutoFit/>
          </a:bodyPr>
          <a:lstStyle/>
          <a:p>
            <a:pPr lvl="0" algn="just">
              <a:lnSpc>
                <a:spcPct val="107000"/>
              </a:lnSpc>
              <a:spcAft>
                <a:spcPts val="800"/>
              </a:spcAft>
            </a:pPr>
            <a:r>
              <a:rPr lang="en-US" sz="2400" b="1" dirty="0" err="1">
                <a:latin typeface="Trebuchet MS" panose="020B0603020202020204" pitchFamily="34" charset="0"/>
                <a:ea typeface="Calibri" panose="020F0502020204030204" pitchFamily="34" charset="0"/>
                <a:cs typeface="Times New Roman" panose="02020603050405020304" pitchFamily="18" charset="0"/>
              </a:rPr>
              <a:t>Pliantul</a:t>
            </a:r>
            <a:r>
              <a:rPr lang="en-US" sz="2400" b="1" dirty="0">
                <a:latin typeface="Trebuchet MS" panose="020B0603020202020204" pitchFamily="34" charset="0"/>
                <a:ea typeface="Calibri" panose="020F0502020204030204" pitchFamily="34" charset="0"/>
                <a:cs typeface="Times New Roman" panose="02020603050405020304" pitchFamily="18" charset="0"/>
              </a:rPr>
              <a:t> – </a:t>
            </a:r>
            <a:r>
              <a:rPr lang="en-US" sz="2400" b="1" i="1" dirty="0">
                <a:latin typeface="Trebuchet MS" panose="020B0603020202020204" pitchFamily="34" charset="0"/>
                <a:ea typeface="Calibri" panose="020F0502020204030204" pitchFamily="34" charset="0"/>
                <a:cs typeface="Times New Roman" panose="02020603050405020304" pitchFamily="18" charset="0"/>
              </a:rPr>
              <a:t>Raportare </a:t>
            </a:r>
            <a:r>
              <a:rPr lang="en-US" sz="2400" b="1" i="1" dirty="0" err="1">
                <a:latin typeface="Trebuchet MS" panose="020B0603020202020204" pitchFamily="34" charset="0"/>
                <a:ea typeface="Calibri" panose="020F0502020204030204" pitchFamily="34" charset="0"/>
                <a:cs typeface="Times New Roman" panose="02020603050405020304" pitchFamily="18" charset="0"/>
              </a:rPr>
              <a:t>consilieri</a:t>
            </a:r>
            <a:r>
              <a:rPr lang="en-US" sz="2400" b="1" i="1" dirty="0">
                <a:latin typeface="Trebuchet MS" panose="020B0603020202020204" pitchFamily="34" charset="0"/>
                <a:ea typeface="Calibri" panose="020F0502020204030204" pitchFamily="34" charset="0"/>
                <a:cs typeface="Times New Roman" panose="02020603050405020304" pitchFamily="18" charset="0"/>
              </a:rPr>
              <a:t> de </a:t>
            </a:r>
            <a:r>
              <a:rPr lang="en-US" sz="2400" b="1" i="1" dirty="0" err="1">
                <a:latin typeface="Trebuchet MS" panose="020B0603020202020204" pitchFamily="34" charset="0"/>
                <a:ea typeface="Calibri" panose="020F0502020204030204" pitchFamily="34" charset="0"/>
                <a:cs typeface="Times New Roman" panose="02020603050405020304" pitchFamily="18" charset="0"/>
              </a:rPr>
              <a:t>etică</a:t>
            </a:r>
            <a:r>
              <a:rPr lang="en-US" sz="2400" b="1" i="1" dirty="0">
                <a:latin typeface="Trebuchet MS" panose="020B0603020202020204" pitchFamily="34" charset="0"/>
                <a:ea typeface="Calibri" panose="020F0502020204030204" pitchFamily="34" charset="0"/>
                <a:cs typeface="Times New Roman" panose="02020603050405020304" pitchFamily="18" charset="0"/>
              </a:rPr>
              <a:t> 2024</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realizat</a:t>
            </a:r>
            <a:r>
              <a:rPr lang="en-US" sz="2400" dirty="0">
                <a:latin typeface="Trebuchet MS" panose="020B0603020202020204" pitchFamily="34" charset="0"/>
                <a:ea typeface="Calibri" panose="020F0502020204030204" pitchFamily="34" charset="0"/>
                <a:cs typeface="Times New Roman" panose="02020603050405020304" pitchFamily="18" charset="0"/>
              </a:rPr>
              <a:t> de </a:t>
            </a:r>
            <a:r>
              <a:rPr lang="en-US" sz="2400" dirty="0" err="1">
                <a:latin typeface="Trebuchet MS" panose="020B0603020202020204" pitchFamily="34" charset="0"/>
                <a:ea typeface="Calibri" panose="020F0502020204030204" pitchFamily="34" charset="0"/>
                <a:cs typeface="Times New Roman" panose="02020603050405020304" pitchFamily="18" charset="0"/>
              </a:rPr>
              <a:t>Agenția</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Națională</a:t>
            </a:r>
            <a:r>
              <a:rPr lang="en-US" sz="2400" dirty="0">
                <a:latin typeface="Trebuchet MS" panose="020B0603020202020204" pitchFamily="34" charset="0"/>
                <a:ea typeface="Calibri" panose="020F0502020204030204" pitchFamily="34" charset="0"/>
                <a:cs typeface="Times New Roman" panose="02020603050405020304" pitchFamily="18" charset="0"/>
              </a:rPr>
              <a:t> a </a:t>
            </a:r>
            <a:r>
              <a:rPr lang="en-US" sz="2400" dirty="0" err="1">
                <a:latin typeface="Trebuchet MS" panose="020B0603020202020204" pitchFamily="34" charset="0"/>
                <a:ea typeface="Calibri" panose="020F0502020204030204" pitchFamily="34" charset="0"/>
                <a:cs typeface="Times New Roman" panose="02020603050405020304" pitchFamily="18" charset="0"/>
              </a:rPr>
              <a:t>Funcționarilor</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Publici</a:t>
            </a:r>
            <a:r>
              <a:rPr lang="en-US" sz="2400" dirty="0">
                <a:latin typeface="Trebuchet MS" panose="020B0603020202020204" pitchFamily="34" charset="0"/>
                <a:ea typeface="Calibri" panose="020F0502020204030204" pitchFamily="34" charset="0"/>
                <a:cs typeface="Times New Roman" panose="02020603050405020304" pitchFamily="18" charset="0"/>
              </a:rPr>
              <a:t>, care </a:t>
            </a:r>
            <a:r>
              <a:rPr lang="en-US" sz="2400" dirty="0" err="1">
                <a:latin typeface="Trebuchet MS" panose="020B0603020202020204" pitchFamily="34" charset="0"/>
                <a:ea typeface="Calibri" panose="020F0502020204030204" pitchFamily="34" charset="0"/>
                <a:cs typeface="Times New Roman" panose="02020603050405020304" pitchFamily="18" charset="0"/>
              </a:rPr>
              <a:t>prezintă</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principalele</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rezultate</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raportate</a:t>
            </a:r>
            <a:r>
              <a:rPr lang="en-US" sz="2400" dirty="0">
                <a:latin typeface="Trebuchet MS" panose="020B0603020202020204" pitchFamily="34" charset="0"/>
                <a:ea typeface="Calibri" panose="020F0502020204030204" pitchFamily="34" charset="0"/>
                <a:cs typeface="Times New Roman" panose="02020603050405020304" pitchFamily="18" charset="0"/>
              </a:rPr>
              <a:t> de </a:t>
            </a:r>
            <a:r>
              <a:rPr lang="en-US" sz="2400" dirty="0" err="1">
                <a:latin typeface="Trebuchet MS" panose="020B0603020202020204" pitchFamily="34" charset="0"/>
                <a:ea typeface="Calibri" panose="020F0502020204030204" pitchFamily="34" charset="0"/>
                <a:cs typeface="Times New Roman" panose="02020603050405020304" pitchFamily="18" charset="0"/>
              </a:rPr>
              <a:t>către</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consilierii</a:t>
            </a:r>
            <a:r>
              <a:rPr lang="en-US" sz="2400" dirty="0">
                <a:latin typeface="Trebuchet MS" panose="020B0603020202020204" pitchFamily="34" charset="0"/>
                <a:ea typeface="Calibri" panose="020F0502020204030204" pitchFamily="34" charset="0"/>
                <a:cs typeface="Times New Roman" panose="02020603050405020304" pitchFamily="18" charset="0"/>
              </a:rPr>
              <a:t> de </a:t>
            </a:r>
            <a:r>
              <a:rPr lang="en-US" sz="2400" dirty="0" err="1">
                <a:latin typeface="Trebuchet MS" panose="020B0603020202020204" pitchFamily="34" charset="0"/>
                <a:ea typeface="Calibri" panose="020F0502020204030204" pitchFamily="34" charset="0"/>
                <a:cs typeface="Times New Roman" panose="02020603050405020304" pitchFamily="18" charset="0"/>
              </a:rPr>
              <a:t>etică</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în</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anul</a:t>
            </a:r>
            <a:r>
              <a:rPr lang="en-US" sz="2400" dirty="0">
                <a:latin typeface="Trebuchet MS" panose="020B0603020202020204" pitchFamily="34" charset="0"/>
                <a:ea typeface="Calibri" panose="020F0502020204030204" pitchFamily="34" charset="0"/>
                <a:cs typeface="Times New Roman" panose="02020603050405020304" pitchFamily="18" charset="0"/>
              </a:rPr>
              <a:t> 2024, </a:t>
            </a:r>
            <a:r>
              <a:rPr lang="en-US" sz="2400" dirty="0" err="1">
                <a:latin typeface="Trebuchet MS" panose="020B0603020202020204" pitchFamily="34" charset="0"/>
                <a:ea typeface="Calibri" panose="020F0502020204030204" pitchFamily="34" charset="0"/>
                <a:cs typeface="Times New Roman" panose="02020603050405020304" pitchFamily="18" charset="0"/>
              </a:rPr>
              <a:t>în</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ce</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privește</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monitorizarea</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respectării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principiilor</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și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normelor</a:t>
            </a:r>
            <a:r>
              <a:rPr lang="en-US" sz="2400" dirty="0">
                <a:latin typeface="Trebuchet MS" panose="020B0603020202020204" pitchFamily="34" charset="0"/>
                <a:ea typeface="Calibri" panose="020F0502020204030204" pitchFamily="34" charset="0"/>
                <a:cs typeface="Times New Roman" panose="02020603050405020304" pitchFamily="18" charset="0"/>
              </a:rPr>
              <a:t> de </a:t>
            </a:r>
            <a:r>
              <a:rPr lang="en-US" sz="2400" dirty="0" err="1">
                <a:latin typeface="Trebuchet MS" panose="020B0603020202020204" pitchFamily="34" charset="0"/>
                <a:ea typeface="Calibri" panose="020F0502020204030204" pitchFamily="34" charset="0"/>
                <a:cs typeface="Times New Roman" panose="02020603050405020304" pitchFamily="18" charset="0"/>
              </a:rPr>
              <a:t>conduită</a:t>
            </a:r>
            <a:r>
              <a:rPr lang="en-US" sz="2400" dirty="0">
                <a:latin typeface="Trebuchet MS" panose="020B0603020202020204" pitchFamily="34" charset="0"/>
                <a:ea typeface="Calibri" panose="020F0502020204030204" pitchFamily="34" charset="0"/>
                <a:cs typeface="Times New Roman" panose="02020603050405020304" pitchFamily="18" charset="0"/>
              </a:rPr>
              <a:t> a </a:t>
            </a:r>
            <a:r>
              <a:rPr lang="en-US" sz="2400" dirty="0" err="1">
                <a:latin typeface="Trebuchet MS" panose="020B0603020202020204" pitchFamily="34" charset="0"/>
                <a:ea typeface="Calibri" panose="020F0502020204030204" pitchFamily="34" charset="0"/>
                <a:cs typeface="Times New Roman" panose="02020603050405020304" pitchFamily="18" charset="0"/>
              </a:rPr>
              <a:t>funcționarilor</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publici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și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implementării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procedurilor</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disciplinare</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în</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cadrul</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autorităților</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și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instituțiilor</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publice</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în</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anul</a:t>
            </a:r>
            <a:r>
              <a:rPr lang="en-US" sz="2400" dirty="0">
                <a:latin typeface="Trebuchet MS" panose="020B0603020202020204" pitchFamily="34" charset="0"/>
                <a:ea typeface="Calibri" panose="020F0502020204030204" pitchFamily="34" charset="0"/>
                <a:cs typeface="Times New Roman" panose="02020603050405020304" pitchFamily="18" charset="0"/>
              </a:rPr>
              <a:t> 2023, </a:t>
            </a:r>
            <a:r>
              <a:rPr lang="en-US" sz="2400" dirty="0" err="1">
                <a:latin typeface="Trebuchet MS" panose="020B0603020202020204" pitchFamily="34" charset="0"/>
                <a:ea typeface="Calibri" panose="020F0502020204030204" pitchFamily="34" charset="0"/>
                <a:cs typeface="Times New Roman" panose="02020603050405020304" pitchFamily="18" charset="0"/>
              </a:rPr>
              <a:t>concluzii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privind</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obiectul</a:t>
            </a:r>
            <a:r>
              <a:rPr lang="en-US" sz="2400" dirty="0">
                <a:latin typeface="Trebuchet MS" panose="020B0603020202020204" pitchFamily="34" charset="0"/>
                <a:ea typeface="Calibri" panose="020F0502020204030204" pitchFamily="34" charset="0"/>
                <a:cs typeface="Times New Roman" panose="02020603050405020304" pitchFamily="18" charset="0"/>
              </a:rPr>
              <a:t> principal al </a:t>
            </a:r>
            <a:r>
              <a:rPr lang="en-US" sz="2400" dirty="0" err="1">
                <a:latin typeface="Trebuchet MS" panose="020B0603020202020204" pitchFamily="34" charset="0"/>
                <a:ea typeface="Calibri" panose="020F0502020204030204" pitchFamily="34" charset="0"/>
                <a:cs typeface="Times New Roman" panose="02020603050405020304" pitchFamily="18" charset="0"/>
              </a:rPr>
              <a:t>consilierii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etice</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practici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frecvent</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semnalate</a:t>
            </a:r>
            <a:r>
              <a:rPr lang="en-US" sz="2400" dirty="0">
                <a:latin typeface="Trebuchet MS" panose="020B0603020202020204" pitchFamily="34" charset="0"/>
                <a:ea typeface="Calibri" panose="020F0502020204030204" pitchFamily="34" charset="0"/>
                <a:cs typeface="Times New Roman" panose="02020603050405020304" pitchFamily="18" charset="0"/>
              </a:rPr>
              <a:t> care au </a:t>
            </a:r>
            <a:r>
              <a:rPr lang="en-US" sz="2400" dirty="0" err="1">
                <a:latin typeface="Trebuchet MS" panose="020B0603020202020204" pitchFamily="34" charset="0"/>
                <a:ea typeface="Calibri" panose="020F0502020204030204" pitchFamily="34" charset="0"/>
                <a:cs typeface="Times New Roman" panose="02020603050405020304" pitchFamily="18" charset="0"/>
              </a:rPr>
              <a:t>condus</a:t>
            </a:r>
            <a:r>
              <a:rPr lang="en-US" sz="2400" dirty="0">
                <a:latin typeface="Trebuchet MS" panose="020B0603020202020204" pitchFamily="34" charset="0"/>
                <a:ea typeface="Calibri" panose="020F0502020204030204" pitchFamily="34" charset="0"/>
                <a:cs typeface="Times New Roman" panose="02020603050405020304" pitchFamily="18" charset="0"/>
              </a:rPr>
              <a:t> la </a:t>
            </a:r>
            <a:r>
              <a:rPr lang="en-US" sz="2400" dirty="0" err="1">
                <a:latin typeface="Trebuchet MS" panose="020B0603020202020204" pitchFamily="34" charset="0"/>
                <a:ea typeface="Calibri" panose="020F0502020204030204" pitchFamily="34" charset="0"/>
                <a:cs typeface="Times New Roman" panose="02020603050405020304" pitchFamily="18" charset="0"/>
              </a:rPr>
              <a:t>încălcarea</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normelor</a:t>
            </a:r>
            <a:r>
              <a:rPr lang="en-US" sz="2400" dirty="0">
                <a:latin typeface="Trebuchet MS" panose="020B0603020202020204" pitchFamily="34" charset="0"/>
                <a:ea typeface="Calibri" panose="020F0502020204030204" pitchFamily="34" charset="0"/>
                <a:cs typeface="Times New Roman" panose="02020603050405020304" pitchFamily="18" charset="0"/>
              </a:rPr>
              <a:t> de </a:t>
            </a:r>
            <a:r>
              <a:rPr lang="en-US" sz="2400" dirty="0" err="1">
                <a:latin typeface="Trebuchet MS" panose="020B0603020202020204" pitchFamily="34" charset="0"/>
                <a:ea typeface="Calibri" panose="020F0502020204030204" pitchFamily="34" charset="0"/>
                <a:cs typeface="Times New Roman" panose="02020603050405020304" pitchFamily="18" charset="0"/>
              </a:rPr>
              <a:t>conduită</a:t>
            </a:r>
            <a:r>
              <a:rPr lang="en-US" sz="2400" dirty="0">
                <a:latin typeface="Trebuchet MS" panose="020B0603020202020204" pitchFamily="34" charset="0"/>
                <a:ea typeface="Calibri" panose="020F0502020204030204" pitchFamily="34" charset="0"/>
                <a:cs typeface="Times New Roman" panose="02020603050405020304" pitchFamily="18" charset="0"/>
              </a:rPr>
              <a:t>, precum </a:t>
            </a:r>
            <a:r>
              <a:rPr lang="en-US" sz="2400" dirty="0" err="1">
                <a:latin typeface="Trebuchet MS" panose="020B0603020202020204" pitchFamily="34" charset="0"/>
                <a:ea typeface="Calibri" panose="020F0502020204030204" pitchFamily="34" charset="0"/>
                <a:cs typeface="Times New Roman" panose="02020603050405020304" pitchFamily="18" charset="0"/>
              </a:rPr>
              <a:t>și</a:t>
            </a:r>
            <a:r>
              <a:rPr lang="en-US" sz="2400" dirty="0">
                <a:latin typeface="Trebuchet MS" panose="020B0603020202020204" pitchFamily="34" charset="0"/>
                <a:ea typeface="Calibri" panose="020F0502020204030204" pitchFamily="34" charset="0"/>
                <a:cs typeface="Times New Roman" panose="02020603050405020304" pitchFamily="18" charset="0"/>
              </a:rPr>
              <a:t> </a:t>
            </a:r>
            <a:r>
              <a:rPr lang="en-US" sz="2400" dirty="0" err="1">
                <a:latin typeface="Trebuchet MS" panose="020B0603020202020204" pitchFamily="34" charset="0"/>
                <a:ea typeface="Calibri" panose="020F0502020204030204" pitchFamily="34" charset="0"/>
                <a:cs typeface="Times New Roman" panose="02020603050405020304" pitchFamily="18" charset="0"/>
              </a:rPr>
              <a:t>recomandări</a:t>
            </a:r>
            <a:r>
              <a:rPr lang="en-US" sz="2400" dirty="0">
                <a:latin typeface="Trebuchet MS" panose="020B0603020202020204" pitchFamily="34" charset="0"/>
                <a:ea typeface="Calibri" panose="020F0502020204030204" pitchFamily="34" charset="0"/>
                <a:cs typeface="Times New Roman" panose="02020603050405020304" pitchFamily="18" charset="0"/>
              </a:rPr>
              <a:t> cu </a:t>
            </a:r>
            <a:r>
              <a:rPr lang="en-US" sz="2400" dirty="0" err="1">
                <a:latin typeface="Trebuchet MS" panose="020B0603020202020204" pitchFamily="34" charset="0"/>
                <a:ea typeface="Calibri" panose="020F0502020204030204" pitchFamily="34" charset="0"/>
                <a:cs typeface="Times New Roman" panose="02020603050405020304" pitchFamily="18" charset="0"/>
              </a:rPr>
              <a:t>privire</a:t>
            </a:r>
            <a:r>
              <a:rPr lang="en-US" sz="2400" dirty="0">
                <a:latin typeface="Trebuchet MS" panose="020B0603020202020204" pitchFamily="34" charset="0"/>
                <a:ea typeface="Calibri" panose="020F0502020204030204" pitchFamily="34" charset="0"/>
                <a:cs typeface="Times New Roman" panose="02020603050405020304" pitchFamily="18" charset="0"/>
              </a:rPr>
              <a:t> la </a:t>
            </a:r>
            <a:r>
              <a:rPr lang="en-US" sz="2400" dirty="0" err="1">
                <a:latin typeface="Trebuchet MS" panose="020B0603020202020204" pitchFamily="34" charset="0"/>
                <a:ea typeface="Calibri" panose="020F0502020204030204" pitchFamily="34" charset="0"/>
                <a:cs typeface="Times New Roman" panose="02020603050405020304" pitchFamily="18" charset="0"/>
              </a:rPr>
              <a:t>procesul</a:t>
            </a:r>
            <a:r>
              <a:rPr lang="en-US" sz="2400" dirty="0">
                <a:latin typeface="Trebuchet MS" panose="020B0603020202020204" pitchFamily="34" charset="0"/>
                <a:ea typeface="Calibri" panose="020F0502020204030204" pitchFamily="34" charset="0"/>
                <a:cs typeface="Times New Roman" panose="02020603050405020304" pitchFamily="18" charset="0"/>
              </a:rPr>
              <a:t> de </a:t>
            </a:r>
            <a:r>
              <a:rPr lang="en-US" sz="2400" dirty="0" err="1">
                <a:latin typeface="Trebuchet MS" panose="020B0603020202020204" pitchFamily="34" charset="0"/>
                <a:ea typeface="Calibri" panose="020F0502020204030204" pitchFamily="34" charset="0"/>
                <a:cs typeface="Times New Roman" panose="02020603050405020304" pitchFamily="18" charset="0"/>
              </a:rPr>
              <a:t>raportare</a:t>
            </a:r>
            <a:r>
              <a:rPr lang="ro-RO" sz="2400" dirty="0">
                <a:latin typeface="Trebuchet MS" panose="020B0603020202020204" pitchFamily="34" charset="0"/>
                <a:ea typeface="Calibri" panose="020F0502020204030204" pitchFamily="34" charset="0"/>
                <a:cs typeface="Times New Roman" panose="02020603050405020304" pitchFamily="18" charset="0"/>
              </a:rPr>
              <a:t>.</a:t>
            </a:r>
            <a:endParaRPr lang="en-US" sz="24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4" name="Picture 3"/>
          <p:cNvPicPr/>
          <p:nvPr/>
        </p:nvPicPr>
        <p:blipFill rotWithShape="1">
          <a:blip r:embed="rId2"/>
          <a:srcRect l="11225" t="7538" r="53752" b="3983"/>
          <a:stretch/>
        </p:blipFill>
        <p:spPr bwMode="auto">
          <a:xfrm>
            <a:off x="8382000" y="5704502"/>
            <a:ext cx="2514600" cy="21336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1382" t="7814" r="53613" b="3176"/>
          <a:stretch/>
        </p:blipFill>
        <p:spPr bwMode="auto">
          <a:xfrm>
            <a:off x="12344400" y="5694428"/>
            <a:ext cx="2286000" cy="2127584"/>
          </a:xfrm>
          <a:prstGeom prst="rect">
            <a:avLst/>
          </a:prstGeom>
          <a:ln>
            <a:noFill/>
          </a:ln>
          <a:extLst>
            <a:ext uri="{53640926-AAD7-44D8-BBD7-CCE9431645EC}">
              <a14:shadowObscured xmlns:a14="http://schemas.microsoft.com/office/drawing/2010/main"/>
            </a:ext>
          </a:extLst>
        </p:spPr>
      </p:pic>
      <p:sp>
        <p:nvSpPr>
          <p:cNvPr id="6" name="Rectangle 1"/>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7924800" y="2124862"/>
            <a:ext cx="2019033"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YACgEZ1cb1Q 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Picture 3" descr="New Label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3409094"/>
            <a:ext cx="1765383" cy="13724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a:spLocks noChangeArrowheads="1"/>
          </p:cNvSpPr>
          <p:nvPr/>
        </p:nvSpPr>
        <p:spPr bwMode="auto">
          <a:xfrm>
            <a:off x="7124967" y="1909793"/>
            <a:ext cx="2019033"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YACgEZ1cb1Q 0"/>
              </a:rPr>
              <a:t>﻿</a:t>
            </a:r>
            <a:endParaRPr kumimoji="0" lang="en-US"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439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dirty="0"/>
          </a:p>
        </p:txBody>
      </p:sp>
      <p:sp>
        <p:nvSpPr>
          <p:cNvPr id="4" name="Rectangle 3"/>
          <p:cNvSpPr/>
          <p:nvPr/>
        </p:nvSpPr>
        <p:spPr>
          <a:xfrm>
            <a:off x="1143000" y="2476501"/>
            <a:ext cx="16535400" cy="5717719"/>
          </a:xfrm>
          <a:prstGeom prst="rect">
            <a:avLst/>
          </a:prstGeom>
        </p:spPr>
        <p:txBody>
          <a:bodyPr wrap="square">
            <a:spAutoFit/>
          </a:bodyPr>
          <a:lstStyle/>
          <a:p>
            <a:pPr algn="just">
              <a:lnSpc>
                <a:spcPct val="107000"/>
              </a:lnSpc>
              <a:spcAft>
                <a:spcPts val="800"/>
              </a:spcAft>
            </a:pPr>
            <a:r>
              <a:rPr lang="it-IT" sz="2000" b="1" dirty="0">
                <a:latin typeface="Trebuchet MS" panose="020B0603020202020204" pitchFamily="34" charset="0"/>
              </a:rPr>
              <a:t>Obligații cu privire la revizuirea cadrului normativ privind consilierul de etică din Strategia Națională Anticorupție 2021 – 2025 </a:t>
            </a:r>
          </a:p>
          <a:p>
            <a:pPr marL="285750" indent="-285750" algn="just">
              <a:lnSpc>
                <a:spcPct val="107000"/>
              </a:lnSpc>
              <a:spcAft>
                <a:spcPts val="800"/>
              </a:spcAft>
              <a:buFont typeface="Wingdings" panose="05000000000000000000" pitchFamily="2" charset="2"/>
              <a:buChar char="Ø"/>
            </a:pPr>
            <a:r>
              <a:rPr lang="it-IT" sz="2000" b="1" dirty="0">
                <a:solidFill>
                  <a:srgbClr val="FF0000"/>
                </a:solidFill>
                <a:latin typeface="Trebuchet MS" panose="020B0603020202020204" pitchFamily="34" charset="0"/>
              </a:rPr>
              <a:t> în sarcina Agenției Naționale a Funcționarilor Publici:</a:t>
            </a:r>
          </a:p>
          <a:p>
            <a:pPr algn="just">
              <a:lnSpc>
                <a:spcPct val="107000"/>
              </a:lnSpc>
              <a:spcAft>
                <a:spcPts val="800"/>
              </a:spcAft>
            </a:pPr>
            <a:r>
              <a:rPr lang="it-IT" sz="2000" dirty="0">
                <a:latin typeface="Trebuchet MS" panose="020B0603020202020204" pitchFamily="34" charset="0"/>
              </a:rPr>
              <a:t>analiza necesităţii de consolidare a statutului consilierului de etică prin reglementarea ca funcţie distinctă, fără cumularea cu atribuţiile de serviciu derulate în mod curent, cu considerarea modificării statutului temporar - fie în sensul permanentizării, fie în sensul majorării perioadei de 3 ani </a:t>
            </a:r>
            <a:endParaRPr lang="ro-RO" sz="2000" dirty="0">
              <a:latin typeface="Trebuchet MS" panose="020B0603020202020204" pitchFamily="34" charset="0"/>
            </a:endParaRPr>
          </a:p>
          <a:p>
            <a:pPr algn="just">
              <a:lnSpc>
                <a:spcPct val="107000"/>
              </a:lnSpc>
              <a:spcAft>
                <a:spcPts val="800"/>
              </a:spcAft>
            </a:pPr>
            <a:endParaRPr lang="en-US" sz="2000" b="1"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ro-RO" sz="2000" b="1"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rPr>
              <a:t>Chestionarul de evaluare a implementării legislației specifice în domeniul eticii adresat consilierilor de etică</a:t>
            </a:r>
            <a:endParaRPr lang="en-US" sz="2000" b="1"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600" b="1"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600" b="1"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600" b="1"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600" b="1"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600" b="1"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ro-RO" sz="1600" b="1"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ro-RO" sz="1600" b="1"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endParaRPr>
          </a:p>
          <a:p>
            <a:pPr lvl="4" algn="just">
              <a:lnSpc>
                <a:spcPct val="107000"/>
              </a:lnSpc>
              <a:spcAft>
                <a:spcPts val="800"/>
              </a:spcAft>
            </a:pPr>
            <a:r>
              <a:rPr lang="ro-RO" sz="1600" b="1" dirty="0">
                <a:latin typeface="Trebuchet MS" panose="020B0603020202020204" pitchFamily="34" charset="0"/>
              </a:rPr>
              <a:t>   </a:t>
            </a:r>
            <a:endParaRPr lang="ro-RO" sz="1600" b="1" dirty="0">
              <a:solidFill>
                <a:schemeClr val="bg1"/>
              </a:solidFill>
              <a:latin typeface="Trebuchet MS" panose="020B060302020202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29906" y="6343062"/>
            <a:ext cx="2152075" cy="951058"/>
          </a:xfrm>
          <a:prstGeom prst="rect">
            <a:avLst/>
          </a:prstGeom>
        </p:spPr>
      </p:pic>
      <p:cxnSp>
        <p:nvCxnSpPr>
          <p:cNvPr id="6" name="Straight Arrow Connector 5"/>
          <p:cNvCxnSpPr/>
          <p:nvPr/>
        </p:nvCxnSpPr>
        <p:spPr>
          <a:xfrm>
            <a:off x="6754804" y="6301895"/>
            <a:ext cx="897144" cy="227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lowchart: Connector 6"/>
          <p:cNvSpPr/>
          <p:nvPr/>
        </p:nvSpPr>
        <p:spPr>
          <a:xfrm>
            <a:off x="4477702" y="5604804"/>
            <a:ext cx="2199144" cy="1030855"/>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o-RO" sz="1000" dirty="0">
              <a:latin typeface="Trebuchet MS" panose="020B0603020202020204" pitchFamily="34" charset="0"/>
              <a:ea typeface="Times New Roman" panose="02020603050405020304" pitchFamily="18" charset="0"/>
              <a:cs typeface="Times New Roman" panose="02020603050405020304" pitchFamily="18" charset="0"/>
            </a:endParaRPr>
          </a:p>
          <a:p>
            <a:pPr algn="ctr"/>
            <a:r>
              <a:rPr lang="ro-RO" sz="1000" dirty="0">
                <a:latin typeface="Trebuchet MS" panose="020B0603020202020204" pitchFamily="34" charset="0"/>
                <a:ea typeface="Times New Roman" panose="02020603050405020304" pitchFamily="18" charset="0"/>
                <a:cs typeface="Times New Roman" panose="02020603050405020304" pitchFamily="18" charset="0"/>
              </a:rPr>
              <a:t>analiza modului de implementare a legislației în domeniul eticii</a:t>
            </a:r>
            <a:endParaRPr lang="en-US" sz="1000" dirty="0">
              <a:latin typeface="Trebuchet MS" panose="020B0603020202020204" pitchFamily="34" charset="0"/>
              <a:ea typeface="Times New Roman" panose="02020603050405020304" pitchFamily="18" charset="0"/>
              <a:cs typeface="Times New Roman" panose="02020603050405020304" pitchFamily="18" charset="0"/>
            </a:endParaRPr>
          </a:p>
          <a:p>
            <a:pPr algn="ctr"/>
            <a:endParaRPr lang="en-US" dirty="0"/>
          </a:p>
        </p:txBody>
      </p:sp>
      <p:cxnSp>
        <p:nvCxnSpPr>
          <p:cNvPr id="8" name="Straight Arrow Connector 7"/>
          <p:cNvCxnSpPr/>
          <p:nvPr/>
        </p:nvCxnSpPr>
        <p:spPr>
          <a:xfrm flipV="1">
            <a:off x="6897527" y="7098870"/>
            <a:ext cx="861975" cy="604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a:xfrm>
            <a:off x="4267201" y="7098870"/>
            <a:ext cx="2442982" cy="19754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o-RO" sz="1000"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dificultăți în exercitarea atribuțiilor specifice consilierului de etică</a:t>
            </a:r>
            <a:endParaRPr lang="en-US" sz="1000" dirty="0">
              <a:solidFill>
                <a:schemeClr val="bg1"/>
              </a:solidFill>
            </a:endParaRPr>
          </a:p>
        </p:txBody>
      </p:sp>
      <p:sp>
        <p:nvSpPr>
          <p:cNvPr id="11" name="Flowchart: Connector 10"/>
          <p:cNvSpPr/>
          <p:nvPr/>
        </p:nvSpPr>
        <p:spPr>
          <a:xfrm>
            <a:off x="10744200" y="5829300"/>
            <a:ext cx="2090995" cy="1503421"/>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o-RO" sz="1000"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identificare opțiuni de reglementare </a:t>
            </a:r>
            <a:endParaRPr lang="en-US" sz="1000" dirty="0">
              <a:solidFill>
                <a:schemeClr val="bg1"/>
              </a:solidFill>
            </a:endParaRPr>
          </a:p>
        </p:txBody>
      </p:sp>
      <p:cxnSp>
        <p:nvCxnSpPr>
          <p:cNvPr id="12" name="Straight Arrow Connector 11"/>
          <p:cNvCxnSpPr/>
          <p:nvPr/>
        </p:nvCxnSpPr>
        <p:spPr>
          <a:xfrm>
            <a:off x="10091097" y="6826375"/>
            <a:ext cx="534298" cy="4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lowchart: Connector 12"/>
          <p:cNvSpPr/>
          <p:nvPr/>
        </p:nvSpPr>
        <p:spPr>
          <a:xfrm>
            <a:off x="13711237" y="5829300"/>
            <a:ext cx="2214563" cy="1595856"/>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o-RO" sz="1000" dirty="0"/>
              <a:t>dezvoltarea rolului consilierului de etică</a:t>
            </a:r>
            <a:endParaRPr lang="en-US" sz="1000" dirty="0"/>
          </a:p>
        </p:txBody>
      </p:sp>
      <p:cxnSp>
        <p:nvCxnSpPr>
          <p:cNvPr id="14" name="Straight Arrow Connector 13"/>
          <p:cNvCxnSpPr>
            <a:cxnSpLocks/>
          </p:cNvCxnSpPr>
          <p:nvPr/>
        </p:nvCxnSpPr>
        <p:spPr>
          <a:xfrm>
            <a:off x="12954000" y="6826375"/>
            <a:ext cx="76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Callout 16"/>
          <p:cNvSpPr/>
          <p:nvPr/>
        </p:nvSpPr>
        <p:spPr>
          <a:xfrm>
            <a:off x="10301791" y="7810499"/>
            <a:ext cx="1855199" cy="922608"/>
          </a:xfrm>
          <a:prstGeom prst="wedgeEllipseCallout">
            <a:avLst>
              <a:gd name="adj1" fmla="val -114041"/>
              <a:gd name="adj2" fmla="val -11241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dirty="0"/>
              <a:t>Rata de răspuns 32,2% </a:t>
            </a:r>
            <a:endParaRPr lang="en-US" dirty="0"/>
          </a:p>
        </p:txBody>
      </p:sp>
    </p:spTree>
    <p:extLst>
      <p:ext uri="{BB962C8B-B14F-4D97-AF65-F5344CB8AC3E}">
        <p14:creationId xmlns:p14="http://schemas.microsoft.com/office/powerpoint/2010/main" val="117341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4CEFD-9084-5FA3-372F-93AD0FB7B2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3CD432-385F-2F63-F3D9-9ABE4B9E3274}"/>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
        <p:nvSpPr>
          <p:cNvPr id="4" name="Rectangle 3">
            <a:extLst>
              <a:ext uri="{FF2B5EF4-FFF2-40B4-BE49-F238E27FC236}">
                <a16:creationId xmlns:a16="http://schemas.microsoft.com/office/drawing/2014/main" id="{DBF8933C-1674-4CAE-974E-B874B425EA54}"/>
              </a:ext>
            </a:extLst>
          </p:cNvPr>
          <p:cNvSpPr/>
          <p:nvPr/>
        </p:nvSpPr>
        <p:spPr>
          <a:xfrm>
            <a:off x="2043964" y="2434780"/>
            <a:ext cx="15024836" cy="4875245"/>
          </a:xfrm>
          <a:prstGeom prst="rect">
            <a:avLst/>
          </a:prstGeom>
        </p:spPr>
        <p:txBody>
          <a:bodyPr wrap="square">
            <a:spAutoFit/>
          </a:bodyPr>
          <a:lstStyle/>
          <a:p>
            <a:pPr algn="just">
              <a:lnSpc>
                <a:spcPct val="107000"/>
              </a:lnSpc>
              <a:spcAft>
                <a:spcPts val="800"/>
              </a:spcAft>
            </a:pPr>
            <a:r>
              <a:rPr lang="it-IT" sz="2000" b="1" dirty="0">
                <a:latin typeface="Trebuchet MS" panose="020B0603020202020204" pitchFamily="34" charset="0"/>
              </a:rPr>
              <a:t>Obligații cu privire la revizuirea cadrului normativ privind consilierul de etică din Strategia Națională Anticorupție 2021 – 2025 </a:t>
            </a:r>
            <a:endParaRPr lang="ro-RO" sz="2000" b="1" dirty="0">
              <a:latin typeface="Trebuchet MS" panose="020B0603020202020204" pitchFamily="34" charset="0"/>
            </a:endParaRPr>
          </a:p>
          <a:p>
            <a:pPr algn="just">
              <a:lnSpc>
                <a:spcPct val="107000"/>
              </a:lnSpc>
              <a:spcAft>
                <a:spcPts val="800"/>
              </a:spcAft>
            </a:pPr>
            <a:r>
              <a:rPr lang="ro-RO" sz="2400" b="1" dirty="0">
                <a:latin typeface="Trebuchet MS" panose="020B0603020202020204" pitchFamily="34" charset="0"/>
              </a:rPr>
              <a:t>  </a:t>
            </a:r>
          </a:p>
          <a:p>
            <a:pPr algn="just">
              <a:lnSpc>
                <a:spcPct val="107000"/>
              </a:lnSpc>
              <a:spcAft>
                <a:spcPts val="800"/>
              </a:spcAft>
            </a:pPr>
            <a:endParaRPr lang="ro-RO" sz="2400" b="1" dirty="0">
              <a:solidFill>
                <a:srgbClr val="FF0000"/>
              </a:solidFill>
              <a:latin typeface="Trebuchet MS" panose="020B0603020202020204" pitchFamily="34" charset="0"/>
            </a:endParaRPr>
          </a:p>
          <a:p>
            <a:pPr algn="just">
              <a:lnSpc>
                <a:spcPct val="107000"/>
              </a:lnSpc>
              <a:spcAft>
                <a:spcPts val="800"/>
              </a:spcAft>
            </a:pPr>
            <a:r>
              <a:rPr lang="ro-RO" sz="2400" b="1" dirty="0">
                <a:solidFill>
                  <a:srgbClr val="FF0000"/>
                </a:solidFill>
                <a:latin typeface="Trebuchet MS" panose="020B0603020202020204" pitchFamily="34" charset="0"/>
              </a:rPr>
              <a:t>S</a:t>
            </a:r>
            <a:r>
              <a:rPr lang="en-US" sz="2400" b="1" dirty="0" err="1">
                <a:solidFill>
                  <a:srgbClr val="FF0000"/>
                </a:solidFill>
                <a:latin typeface="Trebuchet MS" panose="020B0603020202020204" pitchFamily="34" charset="0"/>
              </a:rPr>
              <a:t>copul</a:t>
            </a:r>
            <a:r>
              <a:rPr lang="ro-RO" sz="2400" b="1" dirty="0">
                <a:solidFill>
                  <a:srgbClr val="FF0000"/>
                </a:solidFill>
                <a:latin typeface="Trebuchet MS" panose="020B0603020202020204" pitchFamily="34" charset="0"/>
              </a:rPr>
              <a:t> sondajului</a:t>
            </a:r>
            <a:r>
              <a:rPr lang="en-US" sz="2400" b="1" dirty="0">
                <a:solidFill>
                  <a:srgbClr val="FF0000"/>
                </a:solidFill>
                <a:latin typeface="Trebuchet MS" panose="020B0603020202020204" pitchFamily="34" charset="0"/>
              </a:rPr>
              <a:t>:</a:t>
            </a:r>
            <a:endParaRPr lang="ro-RO" sz="2400" b="1" dirty="0">
              <a:solidFill>
                <a:srgbClr val="FF0000"/>
              </a:solidFill>
              <a:latin typeface="Trebuchet MS" panose="020B0603020202020204" pitchFamily="34" charset="0"/>
            </a:endParaRPr>
          </a:p>
          <a:p>
            <a:pPr marL="2114550" lvl="4" indent="-285750" algn="just">
              <a:lnSpc>
                <a:spcPct val="107000"/>
              </a:lnSpc>
              <a:spcAft>
                <a:spcPts val="800"/>
              </a:spcAft>
              <a:buFont typeface="Arial" panose="020B0604020202020204" pitchFamily="34" charset="0"/>
              <a:buChar char="•"/>
            </a:pPr>
            <a:r>
              <a:rPr lang="en-US" sz="2400" dirty="0" err="1">
                <a:latin typeface="Trebuchet MS" panose="020B0603020202020204" pitchFamily="34" charset="0"/>
              </a:rPr>
              <a:t>analiz</a:t>
            </a:r>
            <a:r>
              <a:rPr lang="ro-RO" sz="2400" dirty="0">
                <a:latin typeface="Trebuchet MS" panose="020B0603020202020204" pitchFamily="34" charset="0"/>
              </a:rPr>
              <a:t>a</a:t>
            </a:r>
            <a:r>
              <a:rPr lang="en-US" sz="2400" dirty="0">
                <a:latin typeface="Trebuchet MS" panose="020B0603020202020204" pitchFamily="34" charset="0"/>
              </a:rPr>
              <a:t> </a:t>
            </a:r>
            <a:r>
              <a:rPr lang="en-US" sz="2400" dirty="0" err="1">
                <a:latin typeface="Trebuchet MS" panose="020B0603020202020204" pitchFamily="34" charset="0"/>
              </a:rPr>
              <a:t>modului</a:t>
            </a:r>
            <a:r>
              <a:rPr lang="en-US" sz="2400" dirty="0">
                <a:latin typeface="Trebuchet MS" panose="020B0603020202020204" pitchFamily="34" charset="0"/>
              </a:rPr>
              <a:t> de </a:t>
            </a:r>
            <a:r>
              <a:rPr lang="en-US" sz="2400" dirty="0" err="1">
                <a:latin typeface="Trebuchet MS" panose="020B0603020202020204" pitchFamily="34" charset="0"/>
              </a:rPr>
              <a:t>implementare</a:t>
            </a:r>
            <a:r>
              <a:rPr lang="en-US" sz="2400" dirty="0">
                <a:latin typeface="Trebuchet MS" panose="020B0603020202020204" pitchFamily="34" charset="0"/>
              </a:rPr>
              <a:t> a </a:t>
            </a:r>
            <a:r>
              <a:rPr lang="en-US" sz="2400" dirty="0" err="1">
                <a:latin typeface="Trebuchet MS" panose="020B0603020202020204" pitchFamily="34" charset="0"/>
              </a:rPr>
              <a:t>legislației</a:t>
            </a:r>
            <a:r>
              <a:rPr lang="en-US" sz="2400" dirty="0">
                <a:latin typeface="Trebuchet MS" panose="020B0603020202020204" pitchFamily="34" charset="0"/>
              </a:rPr>
              <a:t> </a:t>
            </a:r>
            <a:r>
              <a:rPr lang="en-US" sz="2400" dirty="0" err="1">
                <a:latin typeface="Trebuchet MS" panose="020B0603020202020204" pitchFamily="34" charset="0"/>
              </a:rPr>
              <a:t>specifice</a:t>
            </a:r>
            <a:r>
              <a:rPr lang="en-US" sz="2400" dirty="0">
                <a:latin typeface="Trebuchet MS" panose="020B0603020202020204" pitchFamily="34" charset="0"/>
              </a:rPr>
              <a:t> </a:t>
            </a:r>
            <a:r>
              <a:rPr lang="en-US" sz="2400" dirty="0" err="1">
                <a:latin typeface="Trebuchet MS" panose="020B0603020202020204" pitchFamily="34" charset="0"/>
              </a:rPr>
              <a:t>în</a:t>
            </a:r>
            <a:r>
              <a:rPr lang="en-US" sz="2400" dirty="0">
                <a:latin typeface="Trebuchet MS" panose="020B0603020202020204" pitchFamily="34" charset="0"/>
              </a:rPr>
              <a:t> </a:t>
            </a:r>
            <a:r>
              <a:rPr lang="en-US" sz="2400" dirty="0" err="1">
                <a:latin typeface="Trebuchet MS" panose="020B0603020202020204" pitchFamily="34" charset="0"/>
              </a:rPr>
              <a:t>domeniul</a:t>
            </a:r>
            <a:r>
              <a:rPr lang="en-US" sz="2400" dirty="0">
                <a:latin typeface="Trebuchet MS" panose="020B0603020202020204" pitchFamily="34" charset="0"/>
              </a:rPr>
              <a:t> </a:t>
            </a:r>
            <a:r>
              <a:rPr lang="en-US" sz="2400" dirty="0" err="1">
                <a:latin typeface="Trebuchet MS" panose="020B0603020202020204" pitchFamily="34" charset="0"/>
              </a:rPr>
              <a:t>eticii</a:t>
            </a:r>
            <a:endParaRPr lang="en-US" sz="2400" dirty="0">
              <a:latin typeface="Trebuchet MS" panose="020B0603020202020204" pitchFamily="34" charset="0"/>
            </a:endParaRPr>
          </a:p>
          <a:p>
            <a:pPr marL="2114550" lvl="4" indent="-285750" algn="just">
              <a:lnSpc>
                <a:spcPct val="107000"/>
              </a:lnSpc>
              <a:spcAft>
                <a:spcPts val="800"/>
              </a:spcAft>
              <a:buFont typeface="Arial" panose="020B0604020202020204" pitchFamily="34" charset="0"/>
              <a:buChar char="•"/>
            </a:pPr>
            <a:r>
              <a:rPr lang="en-US" sz="2400" dirty="0" err="1">
                <a:latin typeface="Trebuchet MS" panose="020B0603020202020204" pitchFamily="34" charset="0"/>
              </a:rPr>
              <a:t>identificarea</a:t>
            </a:r>
            <a:r>
              <a:rPr lang="en-US" sz="2400" dirty="0">
                <a:latin typeface="Trebuchet MS" panose="020B0603020202020204" pitchFamily="34" charset="0"/>
              </a:rPr>
              <a:t> </a:t>
            </a:r>
            <a:r>
              <a:rPr lang="en-US" sz="2400" dirty="0" err="1">
                <a:latin typeface="Trebuchet MS" panose="020B0603020202020204" pitchFamily="34" charset="0"/>
              </a:rPr>
              <a:t>principalelor</a:t>
            </a:r>
            <a:r>
              <a:rPr lang="en-US" sz="2400" dirty="0">
                <a:latin typeface="Trebuchet MS" panose="020B0603020202020204" pitchFamily="34" charset="0"/>
              </a:rPr>
              <a:t> </a:t>
            </a:r>
            <a:r>
              <a:rPr lang="en-US" sz="2400" dirty="0" err="1">
                <a:latin typeface="Trebuchet MS" panose="020B0603020202020204" pitchFamily="34" charset="0"/>
              </a:rPr>
              <a:t>dificultăți</a:t>
            </a:r>
            <a:r>
              <a:rPr lang="en-US" sz="2400" dirty="0">
                <a:latin typeface="Trebuchet MS" panose="020B0603020202020204" pitchFamily="34" charset="0"/>
              </a:rPr>
              <a:t> </a:t>
            </a:r>
            <a:r>
              <a:rPr lang="en-US" sz="2400" dirty="0" err="1">
                <a:latin typeface="Trebuchet MS" panose="020B0603020202020204" pitchFamily="34" charset="0"/>
              </a:rPr>
              <a:t>întâmpinate</a:t>
            </a:r>
            <a:r>
              <a:rPr lang="en-US" sz="2400" dirty="0">
                <a:latin typeface="Trebuchet MS" panose="020B0603020202020204" pitchFamily="34" charset="0"/>
              </a:rPr>
              <a:t> </a:t>
            </a:r>
            <a:r>
              <a:rPr lang="en-US" sz="2400" dirty="0" err="1">
                <a:latin typeface="Trebuchet MS" panose="020B0603020202020204" pitchFamily="34" charset="0"/>
              </a:rPr>
              <a:t>în</a:t>
            </a:r>
            <a:r>
              <a:rPr lang="en-US" sz="2400" dirty="0">
                <a:latin typeface="Trebuchet MS" panose="020B0603020202020204" pitchFamily="34" charset="0"/>
              </a:rPr>
              <a:t> </a:t>
            </a:r>
            <a:r>
              <a:rPr lang="en-US" sz="2400" dirty="0" err="1">
                <a:latin typeface="Trebuchet MS" panose="020B0603020202020204" pitchFamily="34" charset="0"/>
              </a:rPr>
              <a:t>exercitarea</a:t>
            </a:r>
            <a:r>
              <a:rPr lang="en-US" sz="2400" dirty="0">
                <a:latin typeface="Trebuchet MS" panose="020B0603020202020204" pitchFamily="34" charset="0"/>
              </a:rPr>
              <a:t> </a:t>
            </a:r>
            <a:r>
              <a:rPr lang="en-US" sz="2400" dirty="0" err="1">
                <a:latin typeface="Trebuchet MS" panose="020B0603020202020204" pitchFamily="34" charset="0"/>
              </a:rPr>
              <a:t>atribuțiilor</a:t>
            </a:r>
            <a:r>
              <a:rPr lang="en-US" sz="2400" dirty="0">
                <a:latin typeface="Trebuchet MS" panose="020B0603020202020204" pitchFamily="34" charset="0"/>
              </a:rPr>
              <a:t> </a:t>
            </a:r>
            <a:r>
              <a:rPr lang="en-US" sz="2400" dirty="0" err="1">
                <a:latin typeface="Trebuchet MS" panose="020B0603020202020204" pitchFamily="34" charset="0"/>
              </a:rPr>
              <a:t>specifice</a:t>
            </a:r>
            <a:r>
              <a:rPr lang="en-US" sz="2400" dirty="0">
                <a:latin typeface="Trebuchet MS" panose="020B0603020202020204" pitchFamily="34" charset="0"/>
              </a:rPr>
              <a:t> </a:t>
            </a:r>
            <a:r>
              <a:rPr lang="en-US" sz="2400" dirty="0" err="1">
                <a:latin typeface="Trebuchet MS" panose="020B0603020202020204" pitchFamily="34" charset="0"/>
              </a:rPr>
              <a:t>consilierului</a:t>
            </a:r>
            <a:r>
              <a:rPr lang="en-US" sz="2400" dirty="0">
                <a:latin typeface="Trebuchet MS" panose="020B0603020202020204" pitchFamily="34" charset="0"/>
              </a:rPr>
              <a:t> de </a:t>
            </a:r>
            <a:r>
              <a:rPr lang="en-US" sz="2400" dirty="0" err="1">
                <a:latin typeface="Trebuchet MS" panose="020B0603020202020204" pitchFamily="34" charset="0"/>
              </a:rPr>
              <a:t>etică</a:t>
            </a:r>
            <a:endParaRPr lang="en-US" sz="2400" dirty="0">
              <a:latin typeface="Trebuchet MS" panose="020B0603020202020204" pitchFamily="34" charset="0"/>
            </a:endParaRPr>
          </a:p>
          <a:p>
            <a:pPr marL="2114550" lvl="4" indent="-285750" algn="just">
              <a:lnSpc>
                <a:spcPct val="107000"/>
              </a:lnSpc>
              <a:spcAft>
                <a:spcPts val="800"/>
              </a:spcAft>
              <a:buFont typeface="Arial" panose="020B0604020202020204" pitchFamily="34" charset="0"/>
              <a:buChar char="•"/>
            </a:pPr>
            <a:r>
              <a:rPr lang="en-US" sz="2400" dirty="0" err="1">
                <a:latin typeface="Trebuchet MS" panose="020B0603020202020204" pitchFamily="34" charset="0"/>
              </a:rPr>
              <a:t>identificarea</a:t>
            </a:r>
            <a:r>
              <a:rPr lang="en-US" sz="2400" dirty="0">
                <a:latin typeface="Trebuchet MS" panose="020B0603020202020204" pitchFamily="34" charset="0"/>
              </a:rPr>
              <a:t> </a:t>
            </a:r>
            <a:r>
              <a:rPr lang="en-US" sz="2400" dirty="0" err="1">
                <a:latin typeface="Trebuchet MS" panose="020B0603020202020204" pitchFamily="34" charset="0"/>
              </a:rPr>
              <a:t>unor</a:t>
            </a:r>
            <a:r>
              <a:rPr lang="en-US" sz="2400" dirty="0">
                <a:latin typeface="Trebuchet MS" panose="020B0603020202020204" pitchFamily="34" charset="0"/>
              </a:rPr>
              <a:t> </a:t>
            </a:r>
            <a:r>
              <a:rPr lang="en-US" sz="2400" dirty="0" err="1">
                <a:latin typeface="Trebuchet MS" panose="020B0603020202020204" pitchFamily="34" charset="0"/>
              </a:rPr>
              <a:t>opțiuni</a:t>
            </a:r>
            <a:r>
              <a:rPr lang="en-US" sz="2400" dirty="0">
                <a:latin typeface="Trebuchet MS" panose="020B0603020202020204" pitchFamily="34" charset="0"/>
              </a:rPr>
              <a:t> de </a:t>
            </a:r>
            <a:r>
              <a:rPr lang="en-US" sz="2400" dirty="0" err="1">
                <a:latin typeface="Trebuchet MS" panose="020B0603020202020204" pitchFamily="34" charset="0"/>
              </a:rPr>
              <a:t>reglementare</a:t>
            </a:r>
            <a:r>
              <a:rPr lang="en-US" sz="2400" dirty="0">
                <a:latin typeface="Trebuchet MS" panose="020B0603020202020204" pitchFamily="34" charset="0"/>
              </a:rPr>
              <a:t> care </a:t>
            </a:r>
            <a:r>
              <a:rPr lang="en-US" sz="2400" dirty="0" err="1">
                <a:latin typeface="Trebuchet MS" panose="020B0603020202020204" pitchFamily="34" charset="0"/>
              </a:rPr>
              <a:t>să</a:t>
            </a:r>
            <a:r>
              <a:rPr lang="en-US" sz="2400" dirty="0">
                <a:latin typeface="Trebuchet MS" panose="020B0603020202020204" pitchFamily="34" charset="0"/>
              </a:rPr>
              <a:t> </a:t>
            </a:r>
            <a:r>
              <a:rPr lang="en-US" sz="2400" dirty="0" err="1">
                <a:latin typeface="Trebuchet MS" panose="020B0603020202020204" pitchFamily="34" charset="0"/>
              </a:rPr>
              <a:t>contribuie</a:t>
            </a:r>
            <a:r>
              <a:rPr lang="en-US" sz="2400" dirty="0">
                <a:latin typeface="Trebuchet MS" panose="020B0603020202020204" pitchFamily="34" charset="0"/>
              </a:rPr>
              <a:t> la </a:t>
            </a:r>
            <a:r>
              <a:rPr lang="en-US" sz="2400" dirty="0" err="1">
                <a:latin typeface="Trebuchet MS" panose="020B0603020202020204" pitchFamily="34" charset="0"/>
              </a:rPr>
              <a:t>dezvoltarea</a:t>
            </a:r>
            <a:r>
              <a:rPr lang="en-US" sz="2400" dirty="0">
                <a:latin typeface="Trebuchet MS" panose="020B0603020202020204" pitchFamily="34" charset="0"/>
              </a:rPr>
              <a:t> </a:t>
            </a:r>
            <a:r>
              <a:rPr lang="en-US" sz="2400" dirty="0" err="1">
                <a:latin typeface="Trebuchet MS" panose="020B0603020202020204" pitchFamily="34" charset="0"/>
              </a:rPr>
              <a:t>rolului</a:t>
            </a:r>
            <a:r>
              <a:rPr lang="ro-RO" sz="2400" dirty="0">
                <a:latin typeface="Trebuchet MS" panose="020B0603020202020204" pitchFamily="34" charset="0"/>
              </a:rPr>
              <a:t> consilierului de etică.</a:t>
            </a:r>
          </a:p>
          <a:p>
            <a:pPr algn="just">
              <a:lnSpc>
                <a:spcPct val="107000"/>
              </a:lnSpc>
              <a:spcAft>
                <a:spcPts val="800"/>
              </a:spcAft>
            </a:pPr>
            <a:endParaRPr lang="ro-RO" sz="1600" b="1" dirty="0">
              <a:solidFill>
                <a:schemeClr val="bg1"/>
              </a:solidFill>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846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698</TotalTime>
  <Words>1552</Words>
  <Application>Microsoft Office PowerPoint</Application>
  <PresentationFormat>Custom</PresentationFormat>
  <Paragraphs>181</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YACgEZ1cb1Q 0</vt:lpstr>
      <vt:lpstr>Wingdings</vt:lpstr>
      <vt:lpstr>Times New Roman</vt:lpstr>
      <vt:lpstr>Symbol</vt:lpstr>
      <vt:lpstr>Trebuchet MS</vt:lpstr>
      <vt:lpstr>Arial</vt:lpstr>
      <vt:lpstr>Trajan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Modern Online Business Conference Presentation</dc:title>
  <dc:creator>Catalina Burcea</dc:creator>
  <cp:lastModifiedBy>Catalina Burcea</cp:lastModifiedBy>
  <cp:revision>57</cp:revision>
  <cp:lastPrinted>2024-10-03T05:19:35Z</cp:lastPrinted>
  <dcterms:created xsi:type="dcterms:W3CDTF">2006-08-16T00:00:00Z</dcterms:created>
  <dcterms:modified xsi:type="dcterms:W3CDTF">2024-11-06T07:33:30Z</dcterms:modified>
  <dc:identifier>DAGRlU6GCCY</dc:identifier>
</cp:coreProperties>
</file>