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56" r:id="rId3"/>
    <p:sldId id="322" r:id="rId4"/>
    <p:sldId id="312" r:id="rId5"/>
    <p:sldId id="320" r:id="rId6"/>
    <p:sldId id="317" r:id="rId7"/>
    <p:sldId id="319" r:id="rId8"/>
    <p:sldId id="311" r:id="rId9"/>
  </p:sldIdLst>
  <p:sldSz cx="18288000" cy="10287000"/>
  <p:notesSz cx="7010400" cy="92964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>
      <p:cViewPr varScale="1">
        <p:scale>
          <a:sx n="48" d="100"/>
          <a:sy n="48" d="100"/>
        </p:scale>
        <p:origin x="72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3C66E-137F-47E6-B339-E43613ECD78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F69E58-D313-4A02-85A3-44325BFD6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AD5A84-5D36-6443-B03F-6EAF3BECD7F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11ACD8-5BF3-5D47-99B6-37BC49C4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AECC-1CA7-FAA3-A234-739EF164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200C6-4339-8EC3-2B88-25233C90D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6BA3B-B9C1-BBD8-A003-EE9EBEC80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65AAA-1662-E8A0-F404-642542C5E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3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497D-C743-4BC6-8503-3F6F3B81B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22066-7992-E58D-D3A4-DDF3BD473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3BE2-28D4-2186-3EE2-BF9D2589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A084A-E6FA-CCCB-330C-0C0B1E6A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DFCB-1930-DC47-4CA1-AAAA1DA7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1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51D5-90BE-63AE-CCDE-CED40017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2A37-561B-747A-BE34-45172443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FD47-26B4-EFDA-6D5C-2E434A85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5CDA-94AA-462E-6C73-52A99422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058C-0E4B-0EDE-30B5-07DA0E0D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3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B0F8-156B-DCAD-0E1D-9F460905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3102F-D8D5-09FE-C207-C66C7D6F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AB81C-AD89-5ADC-B7A5-C190B90D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9EEB-CDAF-DD2D-A6CD-E89D0EF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69EF9-85D5-789F-E638-D8E6727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1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014B-B124-7A82-FFDE-17F6911A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EB2F-C3C6-7F5A-D7B6-29546447B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A0609-18F2-73B8-986E-1AE66A43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FADD5-BEDB-33EC-FAD0-21BC5ECB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4FFBD-00A9-868C-79B4-E65C2F66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F73AF-A7B7-61CB-8E3D-8E440381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1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945C-E1C6-5F9D-7276-221E0816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98545-1FA4-CABA-B8A9-652D80AA1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A347D-ABF3-3E58-C2C4-D9E905521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C0013-4E7C-A46C-D828-4910E9618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ABCA7-EAB7-FDC9-1D35-E7EA32A87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480F8-9585-A479-02EF-DD117148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36D78-A60D-8586-BEA8-0C403EB2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DCE00-35CC-4751-AB16-33BE6F02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6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8576-ACC2-5885-A92A-350B584E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E7A2D-767A-709C-3AA3-396A0D7D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A4CC1-94DA-3F59-3513-282618BC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6FB2-4FAA-4CA8-E3CA-84CF7342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24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CE20-7671-E5A4-236B-DA87B584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1A330-E776-B382-23F3-4DB33B21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9F40C-2D92-4890-DFCA-1C499E45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0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43A2-25AD-043C-F65F-A3004AAB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9CF0-DBBB-DB0A-DD2A-2FB22930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147E6-69E1-365D-68B0-AD719EBAE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E64DC-FA46-2457-EAD8-67CFAB1F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58815-D718-64C7-86D6-9145A314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2EFB1-A6A5-7FF7-C4D0-AD581FCE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1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B664-EE46-1D4F-D0E8-BA0F5AA5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43912-9EBB-3EE5-F420-5F769A13F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950EE-8F02-D830-1453-724C25C96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8C3B3-E18E-466B-4801-11EC7B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6F5DC-2A0B-21AD-CA30-0B2C3593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0D5DC-3364-3A16-3568-5248740E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D36D-E42F-6371-0447-A8AE191C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281E4-1877-F76E-806A-248B54673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67A14-13A7-0ECD-9169-B7000BF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D8C3-B40A-213C-B028-5A1D5521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0259-1D31-363C-62A1-AAC341B7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9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53A40-9BEB-51DE-2517-B945BED0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2BEEA-EC3E-DE11-5A08-6C8802B2D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1C937-7624-EACE-8BB9-96766B59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EC10-318F-5917-6301-032137BD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DA44-EC73-9A78-0CA3-3540F72B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63296-AE86-F9C2-ECD7-2C7A8096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F5256-820B-F9A8-30ED-8F672497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6B56E-C84D-C915-9778-D36B1AD0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DDAE-2BE5-A14E-9B8C-82EF402C06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E5B8F-91E4-EA3C-A21D-76AFA7FFE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C0D01-2BDC-2774-9B1F-184B16619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8E13-4E52-ED4B-AF61-F61C13BB51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fp.gov.ro/proiecte/proiecte-in-implementare/proiecte-din-alte-surse-de-finantare/proiecte-alte-surse-de-finantare/dezvoltarea-cadrului-de-competente-digitale-generale-pentru-functionarii-publici-din-romania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anfp.gov.ro/proiecte/proiecte-in-implementare/proiecte-pnrr/proiecte-pnrr-lista/dezvoltarea-competentelor-digita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nfp.gov.ro/proiecte/proiecte-in-implementare/proiecte-pnrr/proiecte-pnrr-lista/simru/" TargetMode="External"/><Relationship Id="rId5" Type="http://schemas.openxmlformats.org/officeDocument/2006/relationships/hyperlink" Target="https://www.anfp.gov.ro/proiecte/proiecte-in-implementare/proiecte-pnrr/proiecte-pnrr-lista/e-anfp-dezvoltarea-si-extinderea-platformei-de-gestiune-a-functionarilor-publici/" TargetMode="External"/><Relationship Id="rId4" Type="http://schemas.openxmlformats.org/officeDocument/2006/relationships/hyperlink" Target="https://concurs-national.anfp.gov.r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p.gov.ro/media/nmehijrl/livrabil-5-anexa-nr-4-compendiu-de-competen%C8%9Be-specificedocx.pdf" TargetMode="External"/><Relationship Id="rId2" Type="http://schemas.openxmlformats.org/officeDocument/2006/relationships/hyperlink" Target="https://www.anfp.gov.ro/proiecte/proiecte-in-implementare/proiecte-pnrr/proiecte-pnrr-lista/operationalizarea-cadrelor-de-competenta-din-administratia-publica-centrala/livrabile/livrabilul-9-ghidur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nfp.gov.ro/proiecte/proiecte-in-implementare/proiecte-pnrr/proiecte-pnrr-lista/operationalizarea-cadrelor-de-competenta-din-administratia-publica-centrala/livrabile/livrabil-11-derularea-instruirii-aplicate-in-ceea-ce-priveste-utilizarea-cadrelor-de-competenta-in-toate-procesele-de-mru-pentru-toate-functiile-publice-de-la-nivel-central-teritorial-si-local-iar-ulterior-si-pentru-personalul-contractu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nfp.gov.ro/media/eful0w4j/bro%C8%99ur%C4%83-program-dezvoltare-competente-ifp-si-dg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ie.just.ro/Public/DetaliiDocument/302358" TargetMode="External"/><Relationship Id="rId2" Type="http://schemas.openxmlformats.org/officeDocument/2006/relationships/hyperlink" Target="https://legislatie.just.ro/public/DetaliiDocument/29681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oint-research-centre.ec.europa.eu/projects-and-activities/education-and-training/digital-transformation-education/digital-competence-framework-citizens-digcomp_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dezvoltarecompetentePNRR@anfp.gov.r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13" y="-2504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561" r="-27529" b="-696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AE9398-3F42-93E3-B815-23BC964AB580}"/>
              </a:ext>
            </a:extLst>
          </p:cNvPr>
          <p:cNvGrpSpPr/>
          <p:nvPr/>
        </p:nvGrpSpPr>
        <p:grpSpPr>
          <a:xfrm>
            <a:off x="11531213" y="-1360337"/>
            <a:ext cx="18900984" cy="13258553"/>
            <a:chOff x="12163484" y="-1140945"/>
            <a:chExt cx="18900984" cy="13258553"/>
          </a:xfrm>
        </p:grpSpPr>
        <p:sp>
          <p:nvSpPr>
            <p:cNvPr id="8" name="Freeform 8"/>
            <p:cNvSpPr/>
            <p:nvPr/>
          </p:nvSpPr>
          <p:spPr>
            <a:xfrm>
              <a:off x="14925508" y="2489728"/>
              <a:ext cx="1398750" cy="139875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3E6B"/>
            </a:solidFill>
            <a:ln w="161925" cap="sq">
              <a:solidFill>
                <a:srgbClr val="3B599B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7805915" y="-1140945"/>
              <a:ext cx="13258553" cy="1325855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93E6B"/>
              </a:solidFill>
              <a:ln w="571500" cap="sq">
                <a:solidFill>
                  <a:srgbClr val="3B599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6796265" y="1972266"/>
              <a:ext cx="812410" cy="81241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93E6B"/>
              </a:solidFill>
              <a:ln w="161925" cap="sq">
                <a:solidFill>
                  <a:srgbClr val="3B599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2163484" y="3834377"/>
              <a:ext cx="3601244" cy="3601244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93E6B"/>
              </a:solidFill>
              <a:ln w="161925" cap="sq">
                <a:solidFill>
                  <a:srgbClr val="3B599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499723" y="4145742"/>
              <a:ext cx="2952274" cy="2952262"/>
              <a:chOff x="-24018" y="-87750"/>
              <a:chExt cx="6350000" cy="634997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24018" y="-8775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2371" r="-772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3D46D1-19A4-8D81-7779-0D1340CDE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74" y="9098406"/>
            <a:ext cx="16318861" cy="998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3EC1E-7562-83B0-77D2-17A006559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1009096E-A9BD-8F38-6011-A34B217D639C}"/>
              </a:ext>
            </a:extLst>
          </p:cNvPr>
          <p:cNvSpPr txBox="1"/>
          <p:nvPr/>
        </p:nvSpPr>
        <p:spPr>
          <a:xfrm>
            <a:off x="310317" y="3212884"/>
            <a:ext cx="1053654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ANFP – Consolidarea capacității instituțiilor la nivel de management și operațional, </a:t>
            </a:r>
          </a:p>
          <a:p>
            <a:pPr algn="ctr"/>
            <a:r>
              <a:rPr lang="ro-RO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pentru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implementarea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cadrului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de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competen</a:t>
            </a:r>
            <a:r>
              <a:rPr lang="ro-RO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țe</a:t>
            </a:r>
            <a:r>
              <a:rPr lang="ro-RO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generale în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managementul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resurselor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umane</a:t>
            </a:r>
            <a:endParaRPr lang="ro-RO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798" y="7873851"/>
            <a:ext cx="3322608" cy="902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4358" y="7858492"/>
            <a:ext cx="2249619" cy="847417"/>
          </a:xfrm>
          <a:prstGeom prst="rect">
            <a:avLst/>
          </a:prstGeom>
        </p:spPr>
      </p:pic>
      <p:sp>
        <p:nvSpPr>
          <p:cNvPr id="28" name="TextBox 21">
            <a:extLst>
              <a:ext uri="{FF2B5EF4-FFF2-40B4-BE49-F238E27FC236}">
                <a16:creationId xmlns:a16="http://schemas.microsoft.com/office/drawing/2014/main" id="{96F94AA8-EC6A-AE0E-EA7E-AE528C6A1BA5}"/>
              </a:ext>
            </a:extLst>
          </p:cNvPr>
          <p:cNvSpPr txBox="1"/>
          <p:nvPr/>
        </p:nvSpPr>
        <p:spPr>
          <a:xfrm>
            <a:off x="773969" y="6732301"/>
            <a:ext cx="1007289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Montserrat Semi-Bold"/>
                <a:cs typeface="Montserrat Semi-Bold"/>
                <a:sym typeface="Montserrat Semi-Bold"/>
              </a:rPr>
              <a:t>Prezentare la Conferința Proiect PNRR Jalon 419, Constanța, 25.09.2025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ea typeface="Montserrat Semi-Bold"/>
              <a:cs typeface="Montserrat Semi-Bold"/>
              <a:sym typeface="Montserrat Semi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F553F-A5A6-50C0-4C16-E56B28D0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BA4D-E557-78ED-B5BF-5A32E15974B6}"/>
              </a:ext>
            </a:extLst>
          </p:cNvPr>
          <p:cNvSpPr txBox="1">
            <a:spLocks/>
          </p:cNvSpPr>
          <p:nvPr/>
        </p:nvSpPr>
        <p:spPr>
          <a:xfrm>
            <a:off x="1143000" y="2933701"/>
            <a:ext cx="6096000" cy="5533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6B8C6-ADAE-29B8-27D2-7912FEF6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774" y="3871491"/>
            <a:ext cx="5667819" cy="3405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12FE71-CD2A-E59E-01D2-653BE446C235}"/>
              </a:ext>
            </a:extLst>
          </p:cNvPr>
          <p:cNvSpPr/>
          <p:nvPr/>
        </p:nvSpPr>
        <p:spPr>
          <a:xfrm>
            <a:off x="1371600" y="1930175"/>
            <a:ext cx="14935200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Proiecte ANFP pentru dezvoltarea capacității instituționale și managementul resurselor umane, cu focus pe formare și instrumente digitale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805B7-67CA-99A5-B5EC-B55B12F5CBDC}"/>
              </a:ext>
            </a:extLst>
          </p:cNvPr>
          <p:cNvSpPr/>
          <p:nvPr/>
        </p:nvSpPr>
        <p:spPr>
          <a:xfrm>
            <a:off x="723627" y="3204499"/>
            <a:ext cx="11125200" cy="510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- Dezvoltarea capacității pentru implementarea cadrelor de competență în toate procesele de managementul resurselor umane (PNRR jalon 419)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2200" b="1" dirty="0">
                <a:latin typeface="Trebuchet MS" panose="020B0603020202020204" pitchFamily="34" charset="0"/>
                <a:ea typeface="Calibri" panose="020F0502020204030204" pitchFamily="34" charset="0"/>
              </a:rPr>
              <a:t>- Recrutare </a:t>
            </a:r>
            <a:r>
              <a:rPr lang="ro-RO" sz="2200" b="1" dirty="0">
                <a:latin typeface="Trebuchet MS" panose="020B0603020202020204" pitchFamily="34" charset="0"/>
                <a:ea typeface="Calibri" panose="020F0502020204030204" pitchFamily="34" charset="0"/>
                <a:hlinkClick r:id="rId4"/>
              </a:rPr>
              <a:t>Concursul Național</a:t>
            </a:r>
            <a:r>
              <a:rPr lang="ro-RO" sz="2200" b="1" dirty="0">
                <a:latin typeface="Trebuchet MS" panose="020B0603020202020204" pitchFamily="34" charset="0"/>
                <a:ea typeface="Calibri" panose="020F0502020204030204" pitchFamily="34" charset="0"/>
              </a:rPr>
              <a:t> (PNRR – jalon 417)</a:t>
            </a:r>
          </a:p>
          <a:p>
            <a:pPr>
              <a:lnSpc>
                <a:spcPct val="150000"/>
              </a:lnSpc>
            </a:pP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  <a:hlinkClick r:id="rId5"/>
              </a:rPr>
              <a:t>- </a:t>
            </a:r>
            <a:r>
              <a:rPr lang="ro-RO" sz="2200" u="sng" dirty="0">
                <a:latin typeface="Trebuchet MS" panose="020B0603020202020204" pitchFamily="34" charset="0"/>
                <a:ea typeface="Calibri" panose="020F0502020204030204" pitchFamily="34" charset="0"/>
                <a:hlinkClick r:id="rId5"/>
              </a:rPr>
              <a:t>e-ANFP</a:t>
            </a:r>
            <a:r>
              <a:rPr lang="ro-RO" sz="2200" u="sng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2200" dirty="0">
                <a:latin typeface="Trebuchet MS" panose="020B0603020202020204" pitchFamily="34" charset="0"/>
              </a:rPr>
              <a:t>pentru managementul funcției publice </a:t>
            </a: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(PNRR – jalon 177)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2200" u="sng" dirty="0">
                <a:latin typeface="Trebuchet MS" panose="020B0603020202020204" pitchFamily="34" charset="0"/>
                <a:ea typeface="Calibri" panose="020F0502020204030204" pitchFamily="34" charset="0"/>
                <a:hlinkClick r:id="rId6"/>
              </a:rPr>
              <a:t>SIMRU</a:t>
            </a:r>
            <a:r>
              <a:rPr lang="ro-RO" sz="2200" u="sng" dirty="0">
                <a:latin typeface="Trebuchet MS" panose="020B0603020202020204" pitchFamily="34" charset="0"/>
                <a:ea typeface="Calibri" panose="020F0502020204030204" pitchFamily="34" charset="0"/>
              </a:rPr>
              <a:t> - </a:t>
            </a: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managementul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ro-RO" sz="2200" dirty="0">
                <a:latin typeface="Trebuchet MS" panose="020B0603020202020204" pitchFamily="34" charset="0"/>
              </a:rPr>
              <a:t>resurselor umane la nivelul instituției </a:t>
            </a: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(PNRR – jalon 177)</a:t>
            </a:r>
          </a:p>
          <a:p>
            <a:pPr>
              <a:lnSpc>
                <a:spcPct val="150000"/>
              </a:lnSpc>
            </a:pP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 - </a:t>
            </a:r>
            <a:r>
              <a:rPr lang="ro-RO" sz="2200" u="sng" dirty="0">
                <a:latin typeface="Trebuchet MS" panose="020B0603020202020204" pitchFamily="34" charset="0"/>
                <a:ea typeface="Calibri" panose="020F0502020204030204" pitchFamily="34" charset="0"/>
                <a:hlinkClick r:id="rId7"/>
              </a:rPr>
              <a:t>Programe de dezvoltare a competențelor digitale și de management pentru 32.500 de funcționari publici</a:t>
            </a:r>
            <a:r>
              <a:rPr lang="ro-RO" sz="2200" u="sng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(PNRR – ținta 185)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Elaborare </a:t>
            </a: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  <a:hlinkClick r:id="rId8"/>
              </a:rPr>
              <a:t>cadru de competențe digitale pentru funcționarii publici</a:t>
            </a: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, ce va completa Cadrul de competențe generale din Codul Administrativ Anexa 8 (TSI 2024)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2200" dirty="0">
                <a:latin typeface="Trebuchet MS" panose="020B0603020202020204" pitchFamily="34" charset="0"/>
                <a:ea typeface="Calibri" panose="020F0502020204030204" pitchFamily="34" charset="0"/>
              </a:rPr>
              <a:t>Evidența personalului din sectorul public – SENEOSP (HG nr. 833/2024)</a:t>
            </a:r>
            <a:endParaRPr lang="ro-RO" sz="2200" u="sng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7867"/>
            <a:ext cx="17526000" cy="12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indent="457200" algn="ctr">
              <a:lnSpc>
                <a:spcPct val="107000"/>
              </a:lnSpc>
            </a:pPr>
            <a:r>
              <a:rPr lang="ro-RO" sz="2400" b="1" dirty="0">
                <a:latin typeface="Trebuchet MS" panose="020B0603020202020204" pitchFamily="34" charset="0"/>
                <a:ea typeface="Calibri" panose="020F0502020204030204" pitchFamily="34" charset="0"/>
              </a:rPr>
              <a:t>PNRR jalon 419 - Dezvoltarea capacității pentru implementarea cadrelor de competență în toate procesele de managementul resurselor umane</a:t>
            </a:r>
          </a:p>
          <a:p>
            <a:pPr marR="4445" indent="457200" algn="ctr">
              <a:lnSpc>
                <a:spcPct val="107000"/>
              </a:lnSpc>
            </a:pPr>
            <a:endParaRPr lang="ro-RO" sz="24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73949"/>
            <a:ext cx="2438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u="sng" dirty="0">
                <a:latin typeface="Trebuchet MS" panose="020B0603020202020204" pitchFamily="34" charset="0"/>
                <a:hlinkClick r:id="rId2"/>
              </a:rPr>
              <a:t>Ghiduri</a:t>
            </a:r>
            <a:r>
              <a:rPr lang="ro-RO" sz="2000" b="1" dirty="0">
                <a:latin typeface="Trebuchet MS" panose="020B0603020202020204" pitchFamily="34" charset="0"/>
              </a:rPr>
              <a:t> 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r>
              <a:rPr lang="ro-RO" sz="2000" b="1" dirty="0">
                <a:latin typeface="Trebuchet MS" panose="020B0603020202020204" pitchFamily="34" charset="0"/>
              </a:rPr>
              <a:t>Metodologii</a:t>
            </a:r>
          </a:p>
          <a:p>
            <a:endParaRPr lang="ro-RO" sz="2000" b="1" dirty="0">
              <a:latin typeface="Trebuchet MS" panose="020B0603020202020204" pitchFamily="34" charset="0"/>
            </a:endParaRPr>
          </a:p>
          <a:p>
            <a:r>
              <a:rPr lang="ro-RO" sz="2000" u="sng" dirty="0">
                <a:latin typeface="Trebuchet MS" panose="020B0603020202020204" pitchFamily="34" charset="0"/>
                <a:hlinkClick r:id="rId3"/>
              </a:rPr>
              <a:t>Compendiu de competențe specifice</a:t>
            </a:r>
            <a:r>
              <a:rPr lang="ro-RO" sz="2000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r>
              <a:rPr lang="ro-RO" sz="2000" b="1" u="sng" dirty="0" err="1">
                <a:latin typeface="Trebuchet MS" panose="020B0603020202020204" pitchFamily="34" charset="0"/>
                <a:hlinkClick r:id="rId4"/>
              </a:rPr>
              <a:t>Webinarii</a:t>
            </a:r>
            <a:r>
              <a:rPr lang="ro-RO" sz="2000" b="1" dirty="0">
                <a:latin typeface="Trebuchet MS" panose="020B0603020202020204" pitchFamily="34" charset="0"/>
              </a:rPr>
              <a:t> </a:t>
            </a:r>
            <a:endParaRPr lang="en-US" sz="2000" dirty="0">
              <a:latin typeface="Trebuchet MS" panose="020B0603020202020204" pitchFamily="34" charset="0"/>
            </a:endParaRPr>
          </a:p>
          <a:p>
            <a:pPr>
              <a:spcAft>
                <a:spcPts val="800"/>
              </a:spcAft>
            </a:pPr>
            <a:endParaRPr lang="ro-RO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ro-RO" sz="20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Tutoriale</a:t>
            </a:r>
            <a:r>
              <a:rPr lang="ro-RO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 video </a:t>
            </a:r>
          </a:p>
          <a:p>
            <a:pPr>
              <a:spcAft>
                <a:spcPts val="800"/>
              </a:spcAft>
            </a:pPr>
            <a:endParaRPr lang="ro-RO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ro-RO" sz="20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Microlearning</a:t>
            </a:r>
            <a:r>
              <a:rPr lang="ro-RO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-Code of talent  </a:t>
            </a:r>
          </a:p>
          <a:p>
            <a:pPr>
              <a:spcAft>
                <a:spcPts val="800"/>
              </a:spcAft>
            </a:pPr>
            <a:endParaRPr lang="ro-RO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ro-RO" sz="2000" b="1" dirty="0">
                <a:latin typeface="Trebuchet MS" panose="020B0603020202020204" pitchFamily="34" charset="0"/>
                <a:ea typeface="Calibri" panose="020F0502020204030204" pitchFamily="34" charset="0"/>
              </a:rPr>
              <a:t>Training of </a:t>
            </a:r>
            <a:r>
              <a:rPr lang="ro-RO" sz="2000" b="1" dirty="0" err="1">
                <a:latin typeface="Trebuchet MS" panose="020B0603020202020204" pitchFamily="34" charset="0"/>
                <a:ea typeface="Calibri" panose="020F0502020204030204" pitchFamily="34" charset="0"/>
              </a:rPr>
              <a:t>trainers</a:t>
            </a:r>
            <a:endParaRPr lang="ro-RO" sz="2000" b="1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67100"/>
            <a:ext cx="8797290" cy="494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3916594"/>
            <a:ext cx="882777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943100"/>
            <a:ext cx="17830800" cy="112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indent="457200" algn="ctr">
              <a:lnSpc>
                <a:spcPct val="107000"/>
              </a:lnSpc>
            </a:pPr>
            <a:r>
              <a:rPr lang="ro-RO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Jalon 419 - Cadre de competență operaționale în administrația publică centrală</a:t>
            </a:r>
          </a:p>
          <a:p>
            <a:pPr marR="4445" indent="457200" algn="ctr">
              <a:lnSpc>
                <a:spcPct val="107000"/>
              </a:lnSpc>
            </a:pP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Componenta C14 –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guvernanță</a:t>
            </a:r>
            <a:r>
              <a:rPr lang="ro-RO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3 - Management performant al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resurselor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umane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sectorul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</a:t>
            </a:r>
            <a:endParaRPr lang="ro-RO" sz="2200" b="1" kern="1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IBRD - Sprijin pentru Agenția Națională a Funcționarilor Publici privind Reformele pentru Managementul Resurselor Umane în România (P503309)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FB3ACD-C0CA-6539-30FC-1501CD29C233}"/>
              </a:ext>
            </a:extLst>
          </p:cNvPr>
          <p:cNvSpPr txBox="1">
            <a:spLocks/>
          </p:cNvSpPr>
          <p:nvPr/>
        </p:nvSpPr>
        <p:spPr>
          <a:xfrm>
            <a:off x="533400" y="3095680"/>
            <a:ext cx="6096000" cy="5779776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000" u="sng" dirty="0">
                <a:latin typeface="Trebuchet MS" panose="020B0603020202020204" pitchFamily="34" charset="0"/>
                <a:hlinkClick r:id="rId2"/>
              </a:rPr>
              <a:t>Programul de Dezvoltare a Competențelor pentru Accelerarea Rezultatelor în Administrația Publică</a:t>
            </a:r>
            <a:endParaRPr lang="en-GB" sz="2000" u="sng" dirty="0">
              <a:latin typeface="Trebuchet MS" panose="020B0603020202020204" pitchFamily="34" charset="0"/>
            </a:endParaRP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Tematică:</a:t>
            </a:r>
          </a:p>
          <a:p>
            <a:pPr algn="ctr"/>
            <a:r>
              <a:rPr lang="en-GB" sz="2000" u="sng" dirty="0" err="1">
                <a:latin typeface="Trebuchet MS" panose="020B0603020202020204" pitchFamily="34" charset="0"/>
              </a:rPr>
              <a:t>Generarea</a:t>
            </a:r>
            <a:r>
              <a:rPr lang="en-GB" sz="2000" u="sng" dirty="0">
                <a:latin typeface="Trebuchet MS" panose="020B0603020202020204" pitchFamily="34" charset="0"/>
              </a:rPr>
              <a:t> </a:t>
            </a:r>
            <a:r>
              <a:rPr lang="en-GB" sz="2000" u="sng" dirty="0" err="1">
                <a:latin typeface="Trebuchet MS" panose="020B0603020202020204" pitchFamily="34" charset="0"/>
              </a:rPr>
              <a:t>impactului</a:t>
            </a:r>
            <a:r>
              <a:rPr lang="en-GB" sz="2000" u="sng" dirty="0">
                <a:latin typeface="Trebuchet MS" panose="020B0603020202020204" pitchFamily="34" charset="0"/>
              </a:rPr>
              <a:t> </a:t>
            </a:r>
            <a:r>
              <a:rPr lang="en-GB" sz="2000" u="sng" dirty="0" err="1">
                <a:latin typeface="Trebuchet MS" panose="020B0603020202020204" pitchFamily="34" charset="0"/>
              </a:rPr>
              <a:t>prin</a:t>
            </a:r>
            <a:r>
              <a:rPr lang="en-GB" sz="2000" u="sng" dirty="0">
                <a:latin typeface="Trebuchet MS" panose="020B0603020202020204" pitchFamily="34" charset="0"/>
              </a:rPr>
              <a:t> leadership </a:t>
            </a:r>
            <a:r>
              <a:rPr lang="en-GB" sz="2000" u="sng" dirty="0" err="1">
                <a:latin typeface="Trebuchet MS" panose="020B0603020202020204" pitchFamily="34" charset="0"/>
              </a:rPr>
              <a:t>transforma</a:t>
            </a:r>
            <a:r>
              <a:rPr lang="ro-RO" sz="2000" u="sng" dirty="0" err="1">
                <a:latin typeface="Trebuchet MS" panose="020B0603020202020204" pitchFamily="34" charset="0"/>
              </a:rPr>
              <a:t>țional</a:t>
            </a:r>
            <a:r>
              <a:rPr lang="ro-RO" sz="2000" u="sng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Guvernanță corporativă</a:t>
            </a: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Digitalizare și transformare instituțională</a:t>
            </a: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Planificare strategică</a:t>
            </a: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Management bugetar bazat pe ținte</a:t>
            </a: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Dezvoltarea și implementarea strategiilor instituționale</a:t>
            </a:r>
          </a:p>
          <a:p>
            <a:pPr algn="ctr"/>
            <a:r>
              <a:rPr lang="ro-RO" sz="2000" u="sng" dirty="0">
                <a:latin typeface="Trebuchet MS" panose="020B0603020202020204" pitchFamily="34" charset="0"/>
              </a:rPr>
              <a:t>Managementul situațiilor complexe, de criză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095679"/>
            <a:ext cx="3886200" cy="5779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87200" y="3848100"/>
            <a:ext cx="5791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2"/>
              </a:rPr>
              <a:t>broșură-program-dezvoltare-competente-ifp-si-dg.pdf</a:t>
            </a:r>
            <a:endParaRPr lang="ro-RO" sz="2400" dirty="0"/>
          </a:p>
          <a:p>
            <a:pPr algn="ctr"/>
            <a:endParaRPr lang="ro-RO" sz="2400" u="sng" dirty="0">
              <a:latin typeface="Trebuchet MS" panose="020B0603020202020204" pitchFamily="34" charset="0"/>
            </a:endParaRPr>
          </a:p>
          <a:p>
            <a:pPr algn="ctr"/>
            <a:r>
              <a:rPr lang="ro-RO" sz="2400" dirty="0">
                <a:latin typeface="Trebuchet MS" panose="020B0603020202020204" pitchFamily="34" charset="0"/>
              </a:rPr>
              <a:t>Primul program de formare-dezvoltare bazat pe cadrul de competențe pentru înalți funcționari publici (Anexa 8 din Codul Administrativ)</a:t>
            </a:r>
          </a:p>
          <a:p>
            <a:pPr algn="ctr"/>
            <a:endParaRPr lang="ro-RO" sz="2400" u="sng" dirty="0">
              <a:latin typeface="Trebuchet MS" panose="020B0603020202020204" pitchFamily="34" charset="0"/>
            </a:endParaRPr>
          </a:p>
          <a:p>
            <a:pPr algn="ctr"/>
            <a:r>
              <a:rPr lang="ro-RO" sz="2000" dirty="0">
                <a:latin typeface="Trebuchet MS" panose="020B0603020202020204" pitchFamily="34" charset="0"/>
              </a:rPr>
              <a:t>Ediție pilot:</a:t>
            </a:r>
          </a:p>
          <a:p>
            <a:pPr algn="ctr"/>
            <a:r>
              <a:rPr lang="ro-RO" sz="2000" dirty="0">
                <a:latin typeface="Trebuchet MS" panose="020B0603020202020204" pitchFamily="34" charset="0"/>
              </a:rPr>
              <a:t>22 august – 17 decembrie 2025</a:t>
            </a:r>
          </a:p>
          <a:p>
            <a:pPr algn="ctr"/>
            <a:r>
              <a:rPr lang="ro-RO" sz="2000" dirty="0">
                <a:latin typeface="Trebuchet MS" panose="020B0603020202020204" pitchFamily="34" charset="0"/>
              </a:rPr>
              <a:t>Participanți: SG, SGA și DG</a:t>
            </a:r>
          </a:p>
          <a:p>
            <a:pPr algn="ctr"/>
            <a:r>
              <a:rPr lang="ro-RO" sz="2000" dirty="0">
                <a:latin typeface="Trebuchet MS" panose="020B0603020202020204" pitchFamily="34" charset="0"/>
              </a:rPr>
              <a:t>Locul de desfășurare: sediul Băncii Mondiale în București</a:t>
            </a:r>
            <a:endParaRPr lang="ro-RO" sz="20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7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000" y="4000500"/>
            <a:ext cx="1123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536190" algn="l"/>
              </a:tabLst>
            </a:pPr>
            <a:r>
              <a:rPr lang="ro-RO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DigCompRO</a:t>
            </a:r>
            <a:r>
              <a:rPr lang="ro-RO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-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Ordonanţa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de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urgenţă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nr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. 27/2025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pentru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aprobarea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Cadrului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de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competenţe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digitale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pentru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cetăţenii</a:t>
            </a:r>
            <a:r>
              <a:rPr lang="en-US" sz="2400" b="1" u="sng" dirty="0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2"/>
              </a:rPr>
              <a:t>României</a:t>
            </a:r>
            <a:endParaRPr lang="ro-RO" sz="2400" b="1" u="sng" dirty="0">
              <a:solidFill>
                <a:srgbClr val="0000FF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2536190" algn="l"/>
              </a:tabLst>
            </a:pPr>
            <a:endParaRPr lang="ro-RO" sz="2400" b="1" u="sng" dirty="0">
              <a:solidFill>
                <a:srgbClr val="0000FF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2536190" algn="l"/>
              </a:tabLst>
            </a:pPr>
            <a:r>
              <a:rPr lang="it-IT" sz="2400" dirty="0">
                <a:hlinkClick r:id="rId3"/>
              </a:rPr>
              <a:t>ORDIN 1928 10/09/2025 - Portal Legislativ</a:t>
            </a:r>
            <a:r>
              <a:rPr lang="ro-RO" sz="2400" dirty="0"/>
              <a:t> </a:t>
            </a:r>
            <a:r>
              <a:rPr lang="en-US" sz="2400" b="1" dirty="0" err="1"/>
              <a:t>privind</a:t>
            </a:r>
            <a:r>
              <a:rPr lang="en-US" sz="2400" b="1" dirty="0"/>
              <a:t> </a:t>
            </a:r>
            <a:r>
              <a:rPr lang="en-US" sz="2400" b="1" dirty="0" err="1"/>
              <a:t>aprobarea</a:t>
            </a:r>
            <a:r>
              <a:rPr lang="en-US" sz="2400" b="1" dirty="0"/>
              <a:t> </a:t>
            </a:r>
            <a:r>
              <a:rPr lang="en-US" sz="2400" b="1" dirty="0" err="1"/>
              <a:t>corelării</a:t>
            </a:r>
            <a:r>
              <a:rPr lang="en-US" sz="2400" b="1" dirty="0"/>
              <a:t> </a:t>
            </a:r>
            <a:r>
              <a:rPr lang="en-US" sz="2400" b="1" dirty="0" err="1"/>
              <a:t>nivelului</a:t>
            </a:r>
            <a:r>
              <a:rPr lang="en-US" sz="2400" b="1" dirty="0"/>
              <a:t> de </a:t>
            </a:r>
            <a:r>
              <a:rPr lang="en-US" sz="2400" b="1" dirty="0" err="1"/>
              <a:t>performanță</a:t>
            </a:r>
            <a:r>
              <a:rPr lang="en-US" sz="2400" b="1" dirty="0"/>
              <a:t> al </a:t>
            </a:r>
            <a:r>
              <a:rPr lang="en-US" sz="2400" b="1" dirty="0" err="1"/>
              <a:t>Cadrului</a:t>
            </a:r>
            <a:r>
              <a:rPr lang="en-US" sz="2400" b="1" dirty="0"/>
              <a:t> de </a:t>
            </a:r>
            <a:r>
              <a:rPr lang="en-US" sz="2400" b="1" dirty="0" err="1"/>
              <a:t>competențe</a:t>
            </a:r>
            <a:r>
              <a:rPr lang="en-US" sz="2400" b="1" dirty="0"/>
              <a:t> </a:t>
            </a:r>
            <a:r>
              <a:rPr lang="en-US" sz="2400" b="1" dirty="0" err="1"/>
              <a:t>digitale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cetățenii</a:t>
            </a:r>
            <a:r>
              <a:rPr lang="en-US" sz="2400" b="1" dirty="0"/>
              <a:t> </a:t>
            </a:r>
            <a:r>
              <a:rPr lang="en-US" sz="2400" b="1" dirty="0" err="1"/>
              <a:t>României</a:t>
            </a:r>
            <a:r>
              <a:rPr lang="en-US" sz="2400" b="1" dirty="0"/>
              <a:t> (</a:t>
            </a:r>
            <a:r>
              <a:rPr lang="en-US" sz="2400" b="1" dirty="0" err="1"/>
              <a:t>DigCompRo</a:t>
            </a:r>
            <a:r>
              <a:rPr lang="en-US" sz="2400" b="1" dirty="0"/>
              <a:t>) cu </a:t>
            </a:r>
            <a:r>
              <a:rPr lang="en-US" sz="2400" b="1" dirty="0" err="1"/>
              <a:t>modulele</a:t>
            </a:r>
            <a:r>
              <a:rPr lang="en-US" sz="2400" b="1" dirty="0"/>
              <a:t> </a:t>
            </a:r>
            <a:r>
              <a:rPr lang="en-US" sz="2400" b="1" dirty="0" err="1"/>
              <a:t>certificării</a:t>
            </a:r>
            <a:r>
              <a:rPr lang="en-US" sz="2400" b="1" dirty="0"/>
              <a:t> ECDL/ICDL</a:t>
            </a:r>
            <a:endParaRPr lang="ro-RO" sz="2400" b="1" u="sng" dirty="0">
              <a:solidFill>
                <a:srgbClr val="0000FF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2536190" algn="l"/>
              </a:tabLst>
            </a:pPr>
            <a:endParaRPr lang="ro-RO" sz="2400" b="1" u="sng" dirty="0">
              <a:solidFill>
                <a:srgbClr val="0000FF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hlinkClick r:id="rId4"/>
              </a:rPr>
              <a:t>Digital Competence Framework for Citizens (</a:t>
            </a:r>
            <a:r>
              <a:rPr lang="en-US" sz="2400" dirty="0" err="1">
                <a:hlinkClick r:id="rId4"/>
              </a:rPr>
              <a:t>DigComp</a:t>
            </a:r>
            <a:r>
              <a:rPr lang="en-US" sz="2400" dirty="0">
                <a:hlinkClick r:id="rId4"/>
              </a:rPr>
              <a:t>) - European Commission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o-RO" sz="2400" u="sng" dirty="0">
              <a:latin typeface="Trebuchet MS" panose="020B0603020202020204" pitchFamily="34" charset="0"/>
            </a:endParaRPr>
          </a:p>
          <a:p>
            <a:r>
              <a:rPr lang="ro-RO" sz="2400" dirty="0">
                <a:latin typeface="Trebuchet MS" panose="020B0603020202020204" pitchFamily="34" charset="0"/>
              </a:rPr>
              <a:t>Focus pe formare și dezvoltarea competențelor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71700"/>
            <a:ext cx="1602175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</a:rPr>
              <a:t>Proiectul pentru elaborarea cadrului de competențe digitale generale pentru funcționarii publici (TSI 2024)</a:t>
            </a:r>
          </a:p>
          <a:p>
            <a:endParaRPr lang="ro-RO" sz="2400" b="1" dirty="0"/>
          </a:p>
          <a:p>
            <a:r>
              <a:rPr lang="ro-RO" sz="2400" b="1" dirty="0"/>
              <a:t>În parteneriat cu Autoritatea pentru Digitalizarea României și Institutul Național de Administrație, </a:t>
            </a:r>
          </a:p>
          <a:p>
            <a:r>
              <a:rPr lang="ro-RO" sz="2400" b="1" dirty="0"/>
              <a:t>cu suport tehnic din partea Băncii Mondiale</a:t>
            </a:r>
          </a:p>
        </p:txBody>
      </p:sp>
    </p:spTree>
    <p:extLst>
      <p:ext uri="{BB962C8B-B14F-4D97-AF65-F5344CB8AC3E}">
        <p14:creationId xmlns:p14="http://schemas.microsoft.com/office/powerpoint/2010/main" val="400282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C031F-52E2-A6A6-65E4-6292704F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7C0A6-FBFE-EBEC-0281-A4064808D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170" y="195528"/>
            <a:ext cx="16767987" cy="1689083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455BCB3-BE2B-E39C-EF2A-A3D5365F64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3" y="7850875"/>
            <a:ext cx="3323464" cy="900000"/>
          </a:xfrm>
          <a:prstGeom prst="rect">
            <a:avLst/>
          </a:prstGeom>
        </p:spPr>
      </p:pic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93782D1-9B21-4726-0F8D-4970A7A24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7901889"/>
            <a:ext cx="2251455" cy="8489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779" y="4290101"/>
            <a:ext cx="2186332" cy="21863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78369" y="4290101"/>
            <a:ext cx="69077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Vă</a:t>
            </a: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mulţum</a:t>
            </a:r>
            <a:r>
              <a:rPr lang="ro-RO" sz="3000" dirty="0">
                <a:solidFill>
                  <a:schemeClr val="tx2"/>
                </a:solidFill>
                <a:latin typeface="Trebuchet MS" panose="020B0603020202020204" pitchFamily="34" charset="0"/>
              </a:rPr>
              <a:t>im</a:t>
            </a:r>
            <a:r>
              <a:rPr lang="en-US" sz="3000" dirty="0">
                <a:solidFill>
                  <a:schemeClr val="tx2"/>
                </a:solidFill>
                <a:latin typeface="Trebuchet MS" panose="020B0603020202020204" pitchFamily="34" charset="0"/>
              </a:rPr>
              <a:t>!</a:t>
            </a:r>
            <a:endParaRPr lang="ro-RO" sz="3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endParaRPr lang="ro-RO" sz="3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o-RO" sz="2400" dirty="0">
                <a:solidFill>
                  <a:schemeClr val="tx2"/>
                </a:solidFill>
                <a:latin typeface="Trebuchet MS" panose="020B0603020202020204" pitchFamily="34" charset="0"/>
              </a:rPr>
              <a:t>Echipa ANFP de implementare a proiectului PNRR jalon 419</a:t>
            </a:r>
          </a:p>
          <a:p>
            <a:pPr algn="ctr"/>
            <a:r>
              <a:rPr lang="ro-RO" sz="2400" dirty="0">
                <a:solidFill>
                  <a:schemeClr val="tx2"/>
                </a:solidFill>
                <a:latin typeface="Trebuchet MS" panose="020B0603020202020204" pitchFamily="34" charset="0"/>
                <a:hlinkClick r:id="rId8"/>
              </a:rPr>
              <a:t>dezvoltarecompetentePNRR@anfp.gov.ro</a:t>
            </a:r>
            <a:r>
              <a:rPr lang="ro-RO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 </a:t>
            </a:r>
            <a:endParaRPr lang="en-US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lvl="5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1943100"/>
            <a:ext cx="1783080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" indent="457200" algn="ctr">
              <a:lnSpc>
                <a:spcPct val="107000"/>
              </a:lnSpc>
            </a:pPr>
            <a:r>
              <a:rPr lang="ro-RO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Jalon 419 - Cadre de competență operaționale în administrația publică centrală</a:t>
            </a:r>
          </a:p>
          <a:p>
            <a:pPr marR="4445" indent="457200" algn="ctr">
              <a:lnSpc>
                <a:spcPct val="107000"/>
              </a:lnSpc>
            </a:pP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Componenta C14 –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guvernanță</a:t>
            </a:r>
            <a:r>
              <a:rPr lang="ro-RO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3 - Management performant al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resurselor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umane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sectorul</a:t>
            </a:r>
            <a:r>
              <a:rPr lang="en-US" sz="22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</a:t>
            </a:r>
            <a:endParaRPr lang="ro-RO" sz="2200" b="1" kern="1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1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487</Words>
  <Application>Microsoft Office PowerPoint</Application>
  <PresentationFormat>Custom</PresentationFormat>
  <Paragraphs>65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Calibri Light</vt:lpstr>
      <vt:lpstr>Trebuchet MS</vt:lpstr>
      <vt:lpstr>Aptos</vt:lpstr>
      <vt:lpstr>Calibri</vt:lpstr>
      <vt:lpstr>Arial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Vitriuc</dc:creator>
  <cp:lastModifiedBy>Adela</cp:lastModifiedBy>
  <cp:revision>163</cp:revision>
  <cp:lastPrinted>2025-08-21T15:05:17Z</cp:lastPrinted>
  <dcterms:created xsi:type="dcterms:W3CDTF">2006-08-16T00:00:00Z</dcterms:created>
  <dcterms:modified xsi:type="dcterms:W3CDTF">2025-09-24T18:13:07Z</dcterms:modified>
  <dc:identifier>DAGQh32qHC8</dc:identifier>
</cp:coreProperties>
</file>