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6" r:id="rId6"/>
    <p:sldId id="261" r:id="rId7"/>
    <p:sldId id="263" r:id="rId8"/>
    <p:sldId id="264" r:id="rId9"/>
    <p:sldId id="265" r:id="rId10"/>
    <p:sldId id="267" r:id="rId11"/>
    <p:sldId id="269" r:id="rId12"/>
    <p:sldId id="270" r:id="rId13"/>
    <p:sldId id="272" r:id="rId14"/>
    <p:sldId id="292" r:id="rId15"/>
    <p:sldId id="273" r:id="rId16"/>
    <p:sldId id="293" r:id="rId17"/>
    <p:sldId id="275" r:id="rId18"/>
    <p:sldId id="276" r:id="rId19"/>
    <p:sldId id="295" r:id="rId20"/>
    <p:sldId id="296" r:id="rId21"/>
    <p:sldId id="297" r:id="rId22"/>
    <p:sldId id="260" r:id="rId23"/>
    <p:sldId id="285" r:id="rId24"/>
    <p:sldId id="298" r:id="rId25"/>
    <p:sldId id="284" r:id="rId26"/>
    <p:sldId id="299" r:id="rId27"/>
    <p:sldId id="287" r:id="rId28"/>
    <p:sldId id="300" r:id="rId29"/>
    <p:sldId id="288" r:id="rId30"/>
    <p:sldId id="289" r:id="rId31"/>
    <p:sldId id="290" r:id="rId32"/>
    <p:sldId id="301" r:id="rId33"/>
    <p:sldId id="291" r:id="rId34"/>
    <p:sldId id="282" r:id="rId35"/>
    <p:sldId id="302" r:id="rId36"/>
    <p:sldId id="303" r:id="rId37"/>
    <p:sldId id="304" r:id="rId38"/>
    <p:sldId id="266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268" r:id="rId47"/>
    <p:sldId id="312" r:id="rId48"/>
    <p:sldId id="313" r:id="rId49"/>
    <p:sldId id="314" r:id="rId50"/>
    <p:sldId id="315" r:id="rId51"/>
    <p:sldId id="277" r:id="rId52"/>
    <p:sldId id="278" r:id="rId53"/>
    <p:sldId id="283" r:id="rId54"/>
  </p:sldIdLst>
  <p:sldSz cx="18288000" cy="10287000"/>
  <p:notesSz cx="7010400" cy="9296400"/>
  <p:embeddedFontLst>
    <p:embeddedFont>
      <p:font typeface="Arial Bold" panose="020B0704020202020204" pitchFamily="34" charset="0"/>
      <p:regular r:id="rId55"/>
      <p:bold r:id="rId56"/>
    </p:embeddedFont>
    <p:embeddedFont>
      <p:font typeface="Arial Bold Italics" panose="020B0604020202020204" charset="0"/>
      <p:regular r:id="rId57"/>
    </p:embeddedFont>
    <p:embeddedFont>
      <p:font typeface="Arial Italics" panose="020B0604020202020204" charset="0"/>
      <p:regular r:id="rId58"/>
    </p:embeddedFont>
    <p:embeddedFont>
      <p:font typeface="Canva Sans" panose="020B0604020202020204" charset="0"/>
      <p:regular r:id="rId59"/>
    </p:embeddedFont>
    <p:embeddedFont>
      <p:font typeface="Canva Sans Bold" panose="020B0604020202020204" charset="0"/>
      <p:regular r:id="rId60"/>
    </p:embeddedFont>
    <p:embeddedFont>
      <p:font typeface="Roboto Condensed" panose="02000000000000000000" pitchFamily="2" charset="0"/>
      <p:regular r:id="rId61"/>
      <p:bold r:id="rId62"/>
      <p:italic r:id="rId63"/>
      <p:boldItalic r:id="rId64"/>
    </p:embeddedFont>
    <p:embeddedFont>
      <p:font typeface="Roboto Condensed Bold" panose="02000000000000000000" charset="0"/>
      <p:regular r:id="rId65"/>
      <p:bold r:id="rId66"/>
    </p:embeddedFont>
    <p:embeddedFont>
      <p:font typeface="Trebuchet MS" panose="020B0603020202020204" pitchFamily="34" charset="0"/>
      <p:regular r:id="rId67"/>
      <p:bold r:id="rId68"/>
      <p:italic r:id="rId69"/>
      <p:boldItalic r:id="rId70"/>
    </p:embeddedFont>
    <p:embeddedFont>
      <p:font typeface="Wingdings 2" panose="05020102010507070707" pitchFamily="18" charset="2"/>
      <p:regular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3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florin.vaduva@anfp.gov.ro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openxmlformats.org/officeDocument/2006/relationships/image" Target="../media/image2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95.png"/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12" Type="http://schemas.openxmlformats.org/officeDocument/2006/relationships/hyperlink" Target="https://www.linkedin.com/company/100982003/admin/feed/post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ConcursNationalANFP" TargetMode="External"/><Relationship Id="rId11" Type="http://schemas.openxmlformats.org/officeDocument/2006/relationships/image" Target="../media/image94.svg"/><Relationship Id="rId5" Type="http://schemas.openxmlformats.org/officeDocument/2006/relationships/image" Target="../media/image8.png"/><Relationship Id="rId15" Type="http://schemas.openxmlformats.org/officeDocument/2006/relationships/hyperlink" Target="https://concurs-national.anfp.gov.ro/wp-content/uploads/Ghidul-candidatului-CN-2025-2026_28.03.2025_pt-site.pdf" TargetMode="External"/><Relationship Id="rId10" Type="http://schemas.openxmlformats.org/officeDocument/2006/relationships/image" Target="../media/image93.png"/><Relationship Id="rId4" Type="http://schemas.openxmlformats.org/officeDocument/2006/relationships/image" Target="../media/image7.png"/><Relationship Id="rId9" Type="http://schemas.openxmlformats.org/officeDocument/2006/relationships/hyperlink" Target="https://www.instagram.com/concursnationalanfp/" TargetMode="External"/><Relationship Id="rId14" Type="http://schemas.openxmlformats.org/officeDocument/2006/relationships/image" Target="../media/image96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latforma-concurs-national.anfp.gov.ro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1524" y="-1524"/>
              <a:ext cx="24387048" cy="13719048"/>
            </a:xfrm>
            <a:custGeom>
              <a:avLst/>
              <a:gdLst/>
              <a:ahLst/>
              <a:cxnLst/>
              <a:rect l="l" t="t" r="r" b="b"/>
              <a:pathLst>
                <a:path w="24387048" h="13719048">
                  <a:moveTo>
                    <a:pt x="1524" y="0"/>
                  </a:moveTo>
                  <a:lnTo>
                    <a:pt x="24385524" y="0"/>
                  </a:lnTo>
                  <a:cubicBezTo>
                    <a:pt x="24386414" y="0"/>
                    <a:pt x="24387048" y="762"/>
                    <a:pt x="24387048" y="1524"/>
                  </a:cubicBezTo>
                  <a:lnTo>
                    <a:pt x="24387048" y="13717524"/>
                  </a:lnTo>
                  <a:cubicBezTo>
                    <a:pt x="24387048" y="13718414"/>
                    <a:pt x="24386287" y="13719048"/>
                    <a:pt x="24385524" y="13719048"/>
                  </a:cubicBezTo>
                  <a:lnTo>
                    <a:pt x="1524" y="13719048"/>
                  </a:lnTo>
                  <a:cubicBezTo>
                    <a:pt x="635" y="13719048"/>
                    <a:pt x="0" y="13718287"/>
                    <a:pt x="0" y="13717524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048"/>
                  </a:moveTo>
                  <a:lnTo>
                    <a:pt x="1524" y="1524"/>
                  </a:lnTo>
                  <a:lnTo>
                    <a:pt x="3048" y="1524"/>
                  </a:lnTo>
                  <a:lnTo>
                    <a:pt x="3048" y="13717524"/>
                  </a:lnTo>
                  <a:lnTo>
                    <a:pt x="1524" y="13717524"/>
                  </a:lnTo>
                  <a:lnTo>
                    <a:pt x="1524" y="13716000"/>
                  </a:lnTo>
                  <a:lnTo>
                    <a:pt x="24385524" y="13716000"/>
                  </a:lnTo>
                  <a:lnTo>
                    <a:pt x="24385524" y="13717524"/>
                  </a:lnTo>
                  <a:lnTo>
                    <a:pt x="24384000" y="13717524"/>
                  </a:lnTo>
                  <a:lnTo>
                    <a:pt x="24384000" y="1524"/>
                  </a:lnTo>
                  <a:lnTo>
                    <a:pt x="24385524" y="1524"/>
                  </a:lnTo>
                  <a:lnTo>
                    <a:pt x="24385524" y="3048"/>
                  </a:lnTo>
                  <a:lnTo>
                    <a:pt x="1524" y="3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488660" y="8494315"/>
            <a:ext cx="11310680" cy="492994"/>
            <a:chOff x="0" y="0"/>
            <a:chExt cx="15080907" cy="6573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080869" cy="657352"/>
            </a:xfrm>
            <a:custGeom>
              <a:avLst/>
              <a:gdLst/>
              <a:ahLst/>
              <a:cxnLst/>
              <a:rect l="l" t="t" r="r" b="b"/>
              <a:pathLst>
                <a:path w="15080869" h="657352">
                  <a:moveTo>
                    <a:pt x="0" y="0"/>
                  </a:moveTo>
                  <a:lnTo>
                    <a:pt x="15080869" y="0"/>
                  </a:lnTo>
                  <a:lnTo>
                    <a:pt x="15080869" y="657352"/>
                  </a:lnTo>
                  <a:lnTo>
                    <a:pt x="0" y="657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4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9258300"/>
            <a:ext cx="18288000" cy="585216"/>
            <a:chOff x="0" y="0"/>
            <a:chExt cx="24384000" cy="7802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384000" cy="780288"/>
            </a:xfrm>
            <a:custGeom>
              <a:avLst/>
              <a:gdLst/>
              <a:ahLst/>
              <a:cxnLst/>
              <a:rect l="l" t="t" r="r" b="b"/>
              <a:pathLst>
                <a:path w="24384000" h="780288">
                  <a:moveTo>
                    <a:pt x="0" y="0"/>
                  </a:moveTo>
                  <a:lnTo>
                    <a:pt x="24384000" y="0"/>
                  </a:lnTo>
                  <a:lnTo>
                    <a:pt x="24384000" y="780288"/>
                  </a:lnTo>
                  <a:lnTo>
                    <a:pt x="0" y="78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806069" y="1619586"/>
            <a:ext cx="4461092" cy="6414704"/>
          </a:xfrm>
          <a:custGeom>
            <a:avLst/>
            <a:gdLst/>
            <a:ahLst/>
            <a:cxnLst/>
            <a:rect l="l" t="t" r="r" b="b"/>
            <a:pathLst>
              <a:path w="4461092" h="6414704">
                <a:moveTo>
                  <a:pt x="0" y="0"/>
                </a:moveTo>
                <a:lnTo>
                  <a:pt x="4461092" y="0"/>
                </a:lnTo>
                <a:lnTo>
                  <a:pt x="4461092" y="6414704"/>
                </a:lnTo>
                <a:lnTo>
                  <a:pt x="0" y="64147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" r="-236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07968" y="8790438"/>
            <a:ext cx="2431136" cy="935725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7778" y="4452719"/>
            <a:ext cx="3767361" cy="3994010"/>
            <a:chOff x="0" y="0"/>
            <a:chExt cx="5023148" cy="53253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23104" cy="5325364"/>
            </a:xfrm>
            <a:custGeom>
              <a:avLst/>
              <a:gdLst/>
              <a:ahLst/>
              <a:cxnLst/>
              <a:rect l="l" t="t" r="r" b="b"/>
              <a:pathLst>
                <a:path w="5023104" h="5325364">
                  <a:moveTo>
                    <a:pt x="0" y="0"/>
                  </a:moveTo>
                  <a:lnTo>
                    <a:pt x="5023104" y="0"/>
                  </a:lnTo>
                  <a:lnTo>
                    <a:pt x="5023104" y="5325364"/>
                  </a:lnTo>
                  <a:lnTo>
                    <a:pt x="0" y="5325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0678" r="-2067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29400" y="3049671"/>
            <a:ext cx="3965931" cy="4136163"/>
            <a:chOff x="0" y="0"/>
            <a:chExt cx="5287908" cy="55148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287899" cy="5514848"/>
            </a:xfrm>
            <a:custGeom>
              <a:avLst/>
              <a:gdLst/>
              <a:ahLst/>
              <a:cxnLst/>
              <a:rect l="l" t="t" r="r" b="b"/>
              <a:pathLst>
                <a:path w="5287899" h="5514848">
                  <a:moveTo>
                    <a:pt x="0" y="0"/>
                  </a:moveTo>
                  <a:lnTo>
                    <a:pt x="5287899" y="0"/>
                  </a:lnTo>
                  <a:lnTo>
                    <a:pt x="5287899" y="5514848"/>
                  </a:lnTo>
                  <a:lnTo>
                    <a:pt x="0" y="5514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9388" r="-4938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931743" y="4138365"/>
            <a:ext cx="3965931" cy="4136163"/>
            <a:chOff x="0" y="0"/>
            <a:chExt cx="5287908" cy="551488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287899" cy="5514848"/>
            </a:xfrm>
            <a:custGeom>
              <a:avLst/>
              <a:gdLst/>
              <a:ahLst/>
              <a:cxnLst/>
              <a:rect l="l" t="t" r="r" b="b"/>
              <a:pathLst>
                <a:path w="5287899" h="5514848">
                  <a:moveTo>
                    <a:pt x="0" y="0"/>
                  </a:moveTo>
                  <a:lnTo>
                    <a:pt x="5287899" y="0"/>
                  </a:lnTo>
                  <a:lnTo>
                    <a:pt x="5287899" y="5514848"/>
                  </a:lnTo>
                  <a:lnTo>
                    <a:pt x="0" y="5514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9874" r="-29874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398570" y="1481415"/>
            <a:ext cx="7923922" cy="51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dirty="0">
                <a:solidFill>
                  <a:srgbClr val="7FD5F5"/>
                </a:solidFill>
                <a:latin typeface="Arial Bold"/>
              </a:rPr>
              <a:t>Centre de testare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96415" y="1948775"/>
            <a:ext cx="6790863" cy="66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București</a:t>
            </a:r>
            <a:r>
              <a:rPr lang="ro-RO" sz="1899" dirty="0">
                <a:solidFill>
                  <a:srgbClr val="003399"/>
                </a:solidFill>
                <a:latin typeface="Arial"/>
              </a:rPr>
              <a:t> (2 sedii)</a:t>
            </a:r>
            <a:r>
              <a:rPr lang="en-US" sz="1899" dirty="0">
                <a:solidFill>
                  <a:srgbClr val="003399"/>
                </a:solidFill>
                <a:latin typeface="Arial"/>
              </a:rPr>
              <a:t>, Suceava, Constanța, Ploiești, Craiova (Ișalnița), Timișoara, Cluj-Napoca, Brașov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79847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3620" y="9437966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499189" y="9167113"/>
            <a:ext cx="2232997" cy="859463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448800" y="1520555"/>
            <a:ext cx="7714654" cy="1018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 </a:t>
            </a:r>
            <a:r>
              <a:rPr lang="en-US" sz="1899" dirty="0">
                <a:solidFill>
                  <a:srgbClr val="003399"/>
                </a:solidFill>
                <a:latin typeface="Arial Bold Italics"/>
              </a:rPr>
              <a:t>Teste de antrenament disponibile pe platforma informatică de concurs pentru toți candidații înscriși</a:t>
            </a:r>
          </a:p>
          <a:p>
            <a:pPr marL="434217" lvl="2" indent="-144739"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Arial Bold Itali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600F51-869D-F75C-6409-E342AA50F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838" y="2705100"/>
            <a:ext cx="9230939" cy="33527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D1421B-D336-8FD1-E7F0-4CA92B41DA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223" y="1696377"/>
            <a:ext cx="7914953" cy="49078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7F6CEC-5A43-A188-3372-2518B0ED2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6947876"/>
            <a:ext cx="14051336" cy="19624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709018" y="8814177"/>
            <a:ext cx="2307778" cy="888245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995813" y="4666208"/>
            <a:ext cx="2713205" cy="3617607"/>
            <a:chOff x="0" y="0"/>
            <a:chExt cx="3617607" cy="48234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17595" cy="4823460"/>
            </a:xfrm>
            <a:custGeom>
              <a:avLst/>
              <a:gdLst/>
              <a:ahLst/>
              <a:cxnLst/>
              <a:rect l="l" t="t" r="r" b="b"/>
              <a:pathLst>
                <a:path w="3617595" h="4823460">
                  <a:moveTo>
                    <a:pt x="0" y="0"/>
                  </a:moveTo>
                  <a:lnTo>
                    <a:pt x="3617595" y="0"/>
                  </a:lnTo>
                  <a:lnTo>
                    <a:pt x="3617595" y="4823460"/>
                  </a:lnTo>
                  <a:lnTo>
                    <a:pt x="0" y="4823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2" name="Freeform 12"/>
          <p:cNvSpPr/>
          <p:nvPr/>
        </p:nvSpPr>
        <p:spPr>
          <a:xfrm>
            <a:off x="3283569" y="2816456"/>
            <a:ext cx="2860950" cy="2860950"/>
          </a:xfrm>
          <a:custGeom>
            <a:avLst/>
            <a:gdLst/>
            <a:ahLst/>
            <a:cxnLst/>
            <a:rect l="l" t="t" r="r" b="b"/>
            <a:pathLst>
              <a:path w="2860950" h="2860950">
                <a:moveTo>
                  <a:pt x="0" y="0"/>
                </a:moveTo>
                <a:lnTo>
                  <a:pt x="2860950" y="0"/>
                </a:lnTo>
                <a:lnTo>
                  <a:pt x="2860950" y="2860950"/>
                </a:lnTo>
                <a:lnTo>
                  <a:pt x="0" y="2860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1905000" y="6512799"/>
            <a:ext cx="5376012" cy="177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Pentru a promova proba de testare preliminară, candidații trebuie să obțină un punctaj general de minimum 60%, </a:t>
            </a:r>
            <a:r>
              <a:rPr lang="en-US" sz="1899" dirty="0">
                <a:solidFill>
                  <a:srgbClr val="003399"/>
                </a:solidFill>
                <a:latin typeface="Arial Bold"/>
              </a:rPr>
              <a:t>cu condiția obținerii pentru fiecare test-grilă a unui punctaj minim de 50%. </a:t>
            </a:r>
          </a:p>
          <a:p>
            <a:pPr algn="just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Arial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846124" y="1464231"/>
            <a:ext cx="7445462" cy="1110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3200" dirty="0">
                <a:solidFill>
                  <a:srgbClr val="7FD5F5"/>
                </a:solidFill>
                <a:latin typeface="Arial Bold"/>
              </a:rPr>
              <a:t>Notarea probei de testare preliminară</a:t>
            </a:r>
          </a:p>
          <a:p>
            <a:pPr algn="ctr">
              <a:lnSpc>
                <a:spcPts val="4480"/>
              </a:lnSpc>
            </a:pPr>
            <a:endParaRPr lang="en-US" sz="3200" dirty="0">
              <a:solidFill>
                <a:srgbClr val="7FD5F5"/>
              </a:solidFill>
              <a:latin typeface="Arial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527868" y="2740256"/>
            <a:ext cx="5895606" cy="169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Rezultatele probei de testare preliminară se afișează cu mențiunea sintagmei "admis" sau "respins", precum și cu punctajul obținut la fiecare test-grilă, în termen de maximum 3 zile lucrătoare de la finalizarea susținerii testelor-grilă, de către toți candidații.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702065" y="8798870"/>
            <a:ext cx="2332323" cy="897692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03566" y="2520315"/>
            <a:ext cx="7494814" cy="5246370"/>
            <a:chOff x="0" y="0"/>
            <a:chExt cx="9993085" cy="699516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993123" cy="6995160"/>
            </a:xfrm>
            <a:custGeom>
              <a:avLst/>
              <a:gdLst/>
              <a:ahLst/>
              <a:cxnLst/>
              <a:rect l="l" t="t" r="r" b="b"/>
              <a:pathLst>
                <a:path w="9993123" h="6995160">
                  <a:moveTo>
                    <a:pt x="0" y="5396230"/>
                  </a:moveTo>
                  <a:lnTo>
                    <a:pt x="0" y="1598930"/>
                  </a:lnTo>
                  <a:cubicBezTo>
                    <a:pt x="0" y="715518"/>
                    <a:pt x="715518" y="0"/>
                    <a:pt x="1598930" y="0"/>
                  </a:cubicBezTo>
                  <a:lnTo>
                    <a:pt x="8394192" y="0"/>
                  </a:lnTo>
                  <a:cubicBezTo>
                    <a:pt x="9277604" y="0"/>
                    <a:pt x="9993123" y="715518"/>
                    <a:pt x="9993123" y="1598930"/>
                  </a:cubicBezTo>
                  <a:lnTo>
                    <a:pt x="9993123" y="5396230"/>
                  </a:lnTo>
                  <a:cubicBezTo>
                    <a:pt x="9993123" y="6279642"/>
                    <a:pt x="9277604" y="6995160"/>
                    <a:pt x="8394192" y="6995160"/>
                  </a:cubicBezTo>
                  <a:lnTo>
                    <a:pt x="1598930" y="6995160"/>
                  </a:lnTo>
                  <a:cubicBezTo>
                    <a:pt x="715518" y="6995160"/>
                    <a:pt x="0" y="6279642"/>
                    <a:pt x="0" y="5396230"/>
                  </a:cubicBezTo>
                  <a:close/>
                </a:path>
              </a:pathLst>
            </a:custGeom>
            <a:blipFill>
              <a:blip r:embed="rId6">
                <a:alphaModFix amt="74000"/>
              </a:blip>
              <a:stretch>
                <a:fillRect l="-2499" r="-249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964744" y="1375997"/>
            <a:ext cx="7445462" cy="728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7FD5F5"/>
                </a:solidFill>
                <a:latin typeface="Arial Bold"/>
              </a:rPr>
              <a:t>IMPORTANT!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339258"/>
            <a:ext cx="7724979" cy="751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3399"/>
                </a:solidFill>
                <a:latin typeface="Arial Bold"/>
              </a:rPr>
              <a:t>Dispoziții speciale pentru persoane cu dizabilități</a:t>
            </a:r>
          </a:p>
          <a:p>
            <a:pPr algn="l">
              <a:lnSpc>
                <a:spcPts val="2659"/>
              </a:lnSpc>
            </a:pPr>
            <a:endParaRPr lang="en-US" sz="2399" dirty="0">
              <a:solidFill>
                <a:srgbClr val="003399"/>
              </a:solidFill>
              <a:latin typeface="Arial Bold"/>
            </a:endParaRPr>
          </a:p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Concursul pentru ocuparea unor funcții publice vacante oferă acces neîngrădit pentru persoanele cu dizabilități.</a:t>
            </a: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Acestora li se pun la dispoziție echipamente de accesibilitate pentru toate probele de concurs.</a:t>
            </a: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3399"/>
                </a:solidFill>
                <a:latin typeface="Arial Bold"/>
              </a:rPr>
              <a:t>Înregistrarea audio-video</a:t>
            </a:r>
          </a:p>
          <a:p>
            <a:pPr algn="l">
              <a:lnSpc>
                <a:spcPts val="2659"/>
              </a:lnSpc>
            </a:pPr>
            <a:endParaRPr lang="en-US" sz="2399" dirty="0">
              <a:solidFill>
                <a:srgbClr val="003399"/>
              </a:solidFill>
              <a:latin typeface="Arial Bold"/>
            </a:endParaRPr>
          </a:p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Toate probele de concurs din etapa de recrutare, cu excepţia probei de verificare a eligibilităţii candidaţilor, se înregistrează audio-video.</a:t>
            </a: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Autoritatea sau instituţia publică organizatoare a etapei de selecţie înregistrează desfăşurarea probelor de concurs, cu excepţia probei de verificare a eligibilităţii candidaţilor, fiind obligată să asigure dotarea sălii de concurs cu sisteme tehnice de monitorizare audio-video. </a:t>
            </a: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1825937" y="1662328"/>
            <a:ext cx="14662846" cy="703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6"/>
              </a:lnSpc>
            </a:pPr>
            <a:r>
              <a:rPr lang="en-US" sz="4154" dirty="0">
                <a:solidFill>
                  <a:srgbClr val="003399"/>
                </a:solidFill>
                <a:latin typeface="Canva Sans Bold"/>
              </a:rPr>
              <a:t>Feedback-ul  candidaților despre Concursul național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11241" y="5451957"/>
            <a:ext cx="2612303" cy="69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dirty="0">
                <a:solidFill>
                  <a:srgbClr val="003399"/>
                </a:solidFill>
                <a:latin typeface="Canva Sans"/>
              </a:rPr>
              <a:t>inovativ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83617" y="2513182"/>
            <a:ext cx="5610820" cy="69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dirty="0">
                <a:solidFill>
                  <a:srgbClr val="003399"/>
                </a:solidFill>
                <a:latin typeface="Canva Sans"/>
              </a:rPr>
              <a:t>platformă prietenoasă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11079" y="5562545"/>
            <a:ext cx="1220932" cy="69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dirty="0">
                <a:solidFill>
                  <a:srgbClr val="003399"/>
                </a:solidFill>
                <a:latin typeface="Canva Sans"/>
              </a:rPr>
              <a:t>sigur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31433" y="2879868"/>
            <a:ext cx="1973190" cy="69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dirty="0">
                <a:solidFill>
                  <a:srgbClr val="003399"/>
                </a:solidFill>
                <a:latin typeface="Canva Sans"/>
              </a:rPr>
              <a:t>modern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23544" y="7502078"/>
            <a:ext cx="4931217" cy="69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dirty="0">
                <a:solidFill>
                  <a:srgbClr val="003399"/>
                </a:solidFill>
                <a:latin typeface="Canva Sans"/>
              </a:rPr>
              <a:t>garant al integrității</a:t>
            </a:r>
          </a:p>
        </p:txBody>
      </p:sp>
      <p:pic>
        <p:nvPicPr>
          <p:cNvPr id="17" name="Graphic 16" descr="Chat with solid fill">
            <a:extLst>
              <a:ext uri="{FF2B5EF4-FFF2-40B4-BE49-F238E27FC236}">
                <a16:creationId xmlns:a16="http://schemas.microsoft.com/office/drawing/2014/main" id="{DDA74B52-B354-CDEA-6DFD-7BDB0AB0E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6558" y="3245201"/>
            <a:ext cx="5109415" cy="51094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187D5B-A94B-182B-6985-6DBD356F4801}"/>
              </a:ext>
            </a:extLst>
          </p:cNvPr>
          <p:cNvSpPr txBox="1"/>
          <p:nvPr/>
        </p:nvSpPr>
        <p:spPr>
          <a:xfrm>
            <a:off x="6678251" y="4923363"/>
            <a:ext cx="1404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bg1"/>
                </a:solidFill>
              </a:rPr>
              <a:t>FEEDBACK? </a:t>
            </a:r>
            <a:r>
              <a:rPr lang="ro-RO" b="1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r>
              <a:rPr lang="ro-RO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79E767-DA16-FB7A-191D-FE4E348FB30E}"/>
              </a:ext>
            </a:extLst>
          </p:cNvPr>
          <p:cNvSpPr txBox="1"/>
          <p:nvPr/>
        </p:nvSpPr>
        <p:spPr>
          <a:xfrm>
            <a:off x="8681265" y="5569694"/>
            <a:ext cx="174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bg1"/>
                </a:solidFill>
              </a:rPr>
              <a:t>IT</a:t>
            </a:r>
            <a:r>
              <a:rPr lang="en-US" b="1" dirty="0">
                <a:solidFill>
                  <a:schemeClr val="bg1"/>
                </a:solidFill>
              </a:rPr>
              <a:t>’</a:t>
            </a:r>
            <a:r>
              <a:rPr lang="ro-RO" b="1" dirty="0">
                <a:solidFill>
                  <a:schemeClr val="bg1"/>
                </a:solidFill>
              </a:rPr>
              <a:t>S GREAT! </a:t>
            </a:r>
            <a:r>
              <a:rPr lang="en-US" b="1" dirty="0">
                <a:solidFill>
                  <a:schemeClr val="bg1"/>
                </a:solidFill>
              </a:rPr>
              <a:t>&lt;3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" b="-50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2411" y="9468495"/>
            <a:ext cx="7337526" cy="469313"/>
            <a:chOff x="0" y="0"/>
            <a:chExt cx="9783368" cy="6257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592239" y="9078834"/>
            <a:ext cx="2366559" cy="910870"/>
            <a:chOff x="0" y="0"/>
            <a:chExt cx="4310085" cy="16589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36002" y="1375997"/>
            <a:ext cx="12015996" cy="110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3200" dirty="0">
                <a:solidFill>
                  <a:srgbClr val="7FD5F5"/>
                </a:solidFill>
                <a:latin typeface="Arial Bold"/>
              </a:rPr>
              <a:t>Rezultatele concursului național (2 runde organizate în 2024)</a:t>
            </a:r>
            <a:endParaRPr lang="en-US" sz="3200" dirty="0">
              <a:solidFill>
                <a:srgbClr val="7FD5F5"/>
              </a:solidFill>
              <a:latin typeface="Arial Bold"/>
            </a:endParaRPr>
          </a:p>
          <a:p>
            <a:pPr algn="just">
              <a:lnSpc>
                <a:spcPts val="4480"/>
              </a:lnSpc>
            </a:pPr>
            <a:endParaRPr lang="en-US" sz="3200" dirty="0">
              <a:solidFill>
                <a:srgbClr val="7FD5F5"/>
              </a:solidFill>
              <a:latin typeface="Arial 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FB18D0-ED82-D085-7B0E-939BB0008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565823"/>
            <a:ext cx="17827969" cy="34910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0D718-29A4-7D46-6F94-CAFC7DA9B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A0EEA22-80F0-7533-A8B3-0033A0EFF9D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" b="-50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E3F2E2E-C2CE-6EC4-4D7D-ACC6BBEB2A62}"/>
              </a:ext>
            </a:extLst>
          </p:cNvPr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DBCBD75-F4E7-83AF-0A09-D32A730C94C3}"/>
                </a:ext>
              </a:extLst>
            </p:cNvPr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5EA99742-2DBF-2C6D-72CC-410E482FA2AD}"/>
              </a:ext>
            </a:extLst>
          </p:cNvPr>
          <p:cNvGrpSpPr/>
          <p:nvPr/>
        </p:nvGrpSpPr>
        <p:grpSpPr>
          <a:xfrm>
            <a:off x="752411" y="9468495"/>
            <a:ext cx="7337526" cy="469313"/>
            <a:chOff x="0" y="0"/>
            <a:chExt cx="9783368" cy="62575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CE59F40-73D8-1887-0D2B-BDEFD01D1A77}"/>
                </a:ext>
              </a:extLst>
            </p:cNvPr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18E31439-DB7E-5222-880F-D8BB6364E2E4}"/>
              </a:ext>
            </a:extLst>
          </p:cNvPr>
          <p:cNvGrpSpPr/>
          <p:nvPr/>
        </p:nvGrpSpPr>
        <p:grpSpPr>
          <a:xfrm>
            <a:off x="14592239" y="9078834"/>
            <a:ext cx="2366559" cy="910870"/>
            <a:chOff x="0" y="0"/>
            <a:chExt cx="4310085" cy="165891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0E74B0C-663A-2DC0-786E-91CB7C21863B}"/>
                </a:ext>
              </a:extLst>
            </p:cNvPr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E9A4172-B126-7CAE-7023-1F4625C53A69}"/>
              </a:ext>
            </a:extLst>
          </p:cNvPr>
          <p:cNvSpPr txBox="1"/>
          <p:nvPr/>
        </p:nvSpPr>
        <p:spPr>
          <a:xfrm>
            <a:off x="3136002" y="1375997"/>
            <a:ext cx="12015996" cy="110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3200" dirty="0">
                <a:solidFill>
                  <a:srgbClr val="7FD5F5"/>
                </a:solidFill>
                <a:latin typeface="Arial Bold"/>
              </a:rPr>
              <a:t>Rezultatele concursului național (runde organizate în 2025)</a:t>
            </a:r>
            <a:endParaRPr lang="en-US" sz="3200" dirty="0">
              <a:solidFill>
                <a:srgbClr val="7FD5F5"/>
              </a:solidFill>
              <a:latin typeface="Arial Bold"/>
            </a:endParaRPr>
          </a:p>
          <a:p>
            <a:pPr algn="just">
              <a:lnSpc>
                <a:spcPts val="4480"/>
              </a:lnSpc>
            </a:pPr>
            <a:endParaRPr lang="en-US" sz="3200" dirty="0">
              <a:solidFill>
                <a:srgbClr val="7FD5F5"/>
              </a:solidFill>
              <a:latin typeface="Arial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D641D8-AC4D-5D1D-E32C-8A8B77EEE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64" y="2810208"/>
            <a:ext cx="17910471" cy="538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84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" b="-50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2411" y="9468495"/>
            <a:ext cx="7337526" cy="469313"/>
            <a:chOff x="0" y="0"/>
            <a:chExt cx="9783368" cy="6257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592239" y="9078834"/>
            <a:ext cx="2366559" cy="910870"/>
            <a:chOff x="0" y="0"/>
            <a:chExt cx="4310085" cy="16589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9"/>
          <p:cNvSpPr/>
          <p:nvPr/>
        </p:nvSpPr>
        <p:spPr>
          <a:xfrm>
            <a:off x="1144586" y="2703406"/>
            <a:ext cx="7698350" cy="5587175"/>
          </a:xfrm>
          <a:custGeom>
            <a:avLst/>
            <a:gdLst/>
            <a:ahLst/>
            <a:cxnLst/>
            <a:rect l="l" t="t" r="r" b="b"/>
            <a:pathLst>
              <a:path w="7698350" h="5587175">
                <a:moveTo>
                  <a:pt x="0" y="0"/>
                </a:moveTo>
                <a:lnTo>
                  <a:pt x="7698350" y="0"/>
                </a:lnTo>
                <a:lnTo>
                  <a:pt x="7698350" y="5587176"/>
                </a:lnTo>
                <a:lnTo>
                  <a:pt x="0" y="5587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l="-4432" r="-443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3136002" y="1375997"/>
            <a:ext cx="12015996" cy="604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7FD5F5"/>
                </a:solidFill>
                <a:latin typeface="Arial Bold"/>
              </a:rPr>
              <a:t>Ce urmează?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2646256"/>
            <a:ext cx="8768141" cy="6190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5945" lvl="1" indent="-312973" algn="just">
              <a:lnSpc>
                <a:spcPts val="3476"/>
              </a:lnSpc>
              <a:buFont typeface="Arial"/>
              <a:buChar char="•"/>
            </a:pPr>
            <a:r>
              <a:rPr lang="en-US" sz="2899" dirty="0">
                <a:solidFill>
                  <a:srgbClr val="003399"/>
                </a:solidFill>
                <a:latin typeface="Arial"/>
              </a:rPr>
              <a:t>În urma promovării etapei de recrutare derulată prin Concurs național, candidații dobândesc dreptul de participare la etapa de selecție (concurs pe post) pentru o perioadă de maximum 3 ani de la data publicării raportului final al concursului național.</a:t>
            </a:r>
          </a:p>
          <a:p>
            <a:pPr algn="just">
              <a:lnSpc>
                <a:spcPts val="3476"/>
              </a:lnSpc>
            </a:pPr>
            <a:endParaRPr lang="en-US" sz="2899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3476"/>
              </a:lnSpc>
            </a:pPr>
            <a:endParaRPr lang="en-US" sz="2899" dirty="0">
              <a:solidFill>
                <a:srgbClr val="003399"/>
              </a:solidFill>
              <a:latin typeface="Arial"/>
            </a:endParaRPr>
          </a:p>
          <a:p>
            <a:pPr marL="625945" lvl="1" indent="-312973" algn="just">
              <a:lnSpc>
                <a:spcPts val="3476"/>
              </a:lnSpc>
              <a:buFont typeface="Arial"/>
              <a:buChar char="•"/>
            </a:pPr>
            <a:r>
              <a:rPr lang="en-US" sz="2899" dirty="0">
                <a:solidFill>
                  <a:srgbClr val="003399"/>
                </a:solidFill>
                <a:latin typeface="Arial"/>
              </a:rPr>
              <a:t>Instituțiile și autoritățile publice vor demara etapa de selecție prin concurs pe post în termen de maximum 60 de zile calendaristtice de la data publicării raportului final al Concursului national.</a:t>
            </a:r>
          </a:p>
          <a:p>
            <a:pPr algn="just">
              <a:lnSpc>
                <a:spcPts val="3476"/>
              </a:lnSpc>
            </a:pPr>
            <a:endParaRPr lang="en-US" sz="2899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3478"/>
              </a:lnSpc>
            </a:pPr>
            <a:endParaRPr lang="en-US" sz="2899" dirty="0">
              <a:solidFill>
                <a:srgbClr val="003399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19653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36047" y="8567880"/>
            <a:ext cx="3041411" cy="1170615"/>
            <a:chOff x="0" y="0"/>
            <a:chExt cx="4055215" cy="15608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55237" cy="1560830"/>
            </a:xfrm>
            <a:custGeom>
              <a:avLst/>
              <a:gdLst/>
              <a:ahLst/>
              <a:cxnLst/>
              <a:rect l="l" t="t" r="r" b="b"/>
              <a:pathLst>
                <a:path w="4055237" h="1560830">
                  <a:moveTo>
                    <a:pt x="0" y="0"/>
                  </a:moveTo>
                  <a:lnTo>
                    <a:pt x="4055237" y="0"/>
                  </a:lnTo>
                  <a:lnTo>
                    <a:pt x="4055237" y="1560830"/>
                  </a:lnTo>
                  <a:lnTo>
                    <a:pt x="0" y="1560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964744" y="1260602"/>
            <a:ext cx="7445462" cy="728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7FD5F5"/>
                </a:solidFill>
                <a:latin typeface="Arial Bold"/>
              </a:rPr>
              <a:t>Gestionarea grupului de candidaţi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773987" y="2673319"/>
            <a:ext cx="14085233" cy="3567851"/>
            <a:chOff x="0" y="0"/>
            <a:chExt cx="18780311" cy="47571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780252" cy="4757166"/>
            </a:xfrm>
            <a:custGeom>
              <a:avLst/>
              <a:gdLst/>
              <a:ahLst/>
              <a:cxnLst/>
              <a:rect l="l" t="t" r="r" b="b"/>
              <a:pathLst>
                <a:path w="18780252" h="4757166">
                  <a:moveTo>
                    <a:pt x="0" y="0"/>
                  </a:moveTo>
                  <a:lnTo>
                    <a:pt x="18780252" y="0"/>
                  </a:lnTo>
                  <a:lnTo>
                    <a:pt x="18780252" y="4757166"/>
                  </a:lnTo>
                  <a:lnTo>
                    <a:pt x="0" y="4757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81841" b="-8184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73987" y="6396059"/>
            <a:ext cx="5760312" cy="157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38"/>
              </a:lnSpc>
            </a:pPr>
            <a:r>
              <a:rPr lang="en-US" sz="2033" dirty="0">
                <a:solidFill>
                  <a:srgbClr val="003399"/>
                </a:solidFill>
                <a:latin typeface="Arial"/>
              </a:rPr>
              <a:t>Gestionarea profilului individual din platforma informatică de concurs, se poate realiza în mod permanent, prin actualizarea cu documente relevante, obținute după finalizarea etapei de recrutare.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55472" y="6374520"/>
            <a:ext cx="5503748" cy="157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38"/>
              </a:lnSpc>
            </a:pPr>
            <a:r>
              <a:rPr lang="en-US" sz="2033" dirty="0">
                <a:solidFill>
                  <a:srgbClr val="003399"/>
                </a:solidFill>
                <a:latin typeface="Arial"/>
              </a:rPr>
              <a:t>Candidaților li se oferă posibilitatea de a selecta/filtra notificările referitoare la posturile vacante scoase la concurs pe care doresc să le primească și pot utiliza informațiile și documentele din profilul individual.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15729" y="1893697"/>
            <a:ext cx="14343491" cy="108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0"/>
              </a:lnSpc>
            </a:pPr>
            <a:r>
              <a:rPr lang="en-US" sz="2765" dirty="0">
                <a:solidFill>
                  <a:srgbClr val="003399"/>
                </a:solidFill>
                <a:latin typeface="Canva Sans Bold"/>
              </a:rPr>
              <a:t>Se realizează de către ANFP prin intermediul platformei informatice de concurs</a:t>
            </a:r>
          </a:p>
          <a:p>
            <a:pPr algn="ctr">
              <a:lnSpc>
                <a:spcPts val="4554"/>
              </a:lnSpc>
            </a:pPr>
            <a:endParaRPr lang="en-US" sz="2765" dirty="0">
              <a:solidFill>
                <a:srgbClr val="003399"/>
              </a:solidFill>
              <a:latin typeface="Canva Sans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2238"/>
            <a:ext cx="18135600" cy="10661724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371600" y="5089720"/>
            <a:ext cx="8370508" cy="2961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ro-RO" sz="5400" b="1" dirty="0">
                <a:solidFill>
                  <a:schemeClr val="tx2"/>
                </a:solidFill>
                <a:latin typeface="Trebuchet MS" panose="020B0603020202020204" pitchFamily="34" charset="0"/>
              </a:rPr>
              <a:t>Etapa de selecție </a:t>
            </a:r>
          </a:p>
          <a:p>
            <a:pPr algn="ctr">
              <a:lnSpc>
                <a:spcPts val="3840"/>
              </a:lnSpc>
            </a:pPr>
            <a:endParaRPr lang="ro-RO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>
              <a:lnSpc>
                <a:spcPts val="3840"/>
              </a:lnSpc>
            </a:pPr>
            <a:r>
              <a:rPr lang="ro-RO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CONCURSUL PE POST</a:t>
            </a:r>
          </a:p>
          <a:p>
            <a:pPr algn="ctr">
              <a:lnSpc>
                <a:spcPts val="3840"/>
              </a:lnSpc>
            </a:pPr>
            <a:endParaRPr lang="ro-RO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>
              <a:lnSpc>
                <a:spcPts val="3840"/>
              </a:lnSpc>
            </a:pPr>
            <a:r>
              <a:rPr lang="ro-RO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Ana Păunescu</a:t>
            </a:r>
            <a:r>
              <a:rPr lang="en-US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ro-RO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 </a:t>
            </a:r>
          </a:p>
          <a:p>
            <a:pPr algn="ctr">
              <a:lnSpc>
                <a:spcPts val="3840"/>
              </a:lnSpc>
            </a:pPr>
            <a:endParaRPr lang="ro-RO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98846" y="2723590"/>
            <a:ext cx="1028700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4000" dirty="0" err="1">
                <a:solidFill>
                  <a:schemeClr val="tx2"/>
                </a:solidFill>
                <a:latin typeface="Trebuchet MS" panose="020B0603020202020204" pitchFamily="34" charset="0"/>
              </a:rPr>
              <a:t>Agenția</a:t>
            </a:r>
            <a:r>
              <a:rPr lang="en-US" sz="4000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rebuchet MS" panose="020B0603020202020204" pitchFamily="34" charset="0"/>
              </a:rPr>
              <a:t>Națională</a:t>
            </a:r>
            <a:r>
              <a:rPr lang="en-US" sz="4000" dirty="0">
                <a:solidFill>
                  <a:schemeClr val="tx2"/>
                </a:solidFill>
                <a:latin typeface="Trebuchet MS" panose="020B0603020202020204" pitchFamily="34" charset="0"/>
              </a:rPr>
              <a:t> a </a:t>
            </a:r>
            <a:r>
              <a:rPr lang="en-US" sz="4000" dirty="0" err="1">
                <a:solidFill>
                  <a:schemeClr val="tx2"/>
                </a:solidFill>
                <a:latin typeface="Trebuchet MS" panose="020B0603020202020204" pitchFamily="34" charset="0"/>
              </a:rPr>
              <a:t>Funcționarilor</a:t>
            </a:r>
            <a:r>
              <a:rPr lang="en-US" sz="4000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rebuchet MS" panose="020B0603020202020204" pitchFamily="34" charset="0"/>
              </a:rPr>
              <a:t>Publici</a:t>
            </a:r>
            <a:r>
              <a:rPr lang="en-US" sz="4000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D91EB0-883A-A421-0C39-137870094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6170" y="2113443"/>
            <a:ext cx="4462659" cy="64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0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" y="-11942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21564" y="1028700"/>
            <a:ext cx="9566436" cy="8229600"/>
            <a:chOff x="0" y="0"/>
            <a:chExt cx="12755248" cy="1097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55245" cy="10972800"/>
            </a:xfrm>
            <a:custGeom>
              <a:avLst/>
              <a:gdLst/>
              <a:ahLst/>
              <a:cxnLst/>
              <a:rect l="l" t="t" r="r" b="b"/>
              <a:pathLst>
                <a:path w="12755245" h="10972800">
                  <a:moveTo>
                    <a:pt x="0" y="0"/>
                  </a:moveTo>
                  <a:lnTo>
                    <a:pt x="12755245" y="0"/>
                  </a:lnTo>
                  <a:lnTo>
                    <a:pt x="12755245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2932" y="3804562"/>
            <a:ext cx="8370508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ro-RO" sz="3200" dirty="0">
                <a:solidFill>
                  <a:srgbClr val="7FD5F5"/>
                </a:solidFill>
                <a:latin typeface="Roboto Condensed Bold"/>
              </a:rPr>
              <a:t>Concursul național pentru ocuparea unor funcții publice vacante din administrația publică centrală</a:t>
            </a:r>
            <a:endParaRPr lang="ro-RO" sz="3200" noProof="0" dirty="0">
              <a:solidFill>
                <a:srgbClr val="7FD5F5"/>
              </a:solidFill>
              <a:latin typeface="Roboto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84378" y="5901407"/>
            <a:ext cx="5687616" cy="939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ro-RO" sz="2699" dirty="0">
                <a:solidFill>
                  <a:srgbClr val="003399"/>
                </a:solidFill>
                <a:latin typeface="Roboto Condensed"/>
              </a:rPr>
              <a:t>Florin Văduva - </a:t>
            </a:r>
            <a:r>
              <a:rPr lang="ro-RO" sz="2699" noProof="0" dirty="0">
                <a:solidFill>
                  <a:srgbClr val="003399"/>
                </a:solidFill>
                <a:latin typeface="Roboto Condensed"/>
              </a:rPr>
              <a:t>Agenția Națională a Funcționarilor Publici </a:t>
            </a:r>
            <a:endParaRPr lang="en-US" sz="2699" dirty="0">
              <a:solidFill>
                <a:srgbClr val="003399"/>
              </a:solidFill>
              <a:latin typeface="Roboto Condense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8028C3-F37C-123A-8A8A-BA1212BD18E8}"/>
              </a:ext>
            </a:extLst>
          </p:cNvPr>
          <p:cNvSpPr txBox="1"/>
          <p:nvPr/>
        </p:nvSpPr>
        <p:spPr>
          <a:xfrm>
            <a:off x="1295400" y="9029700"/>
            <a:ext cx="5687616" cy="91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ro-RO" sz="2000" dirty="0">
                <a:solidFill>
                  <a:srgbClr val="003399"/>
                </a:solidFill>
                <a:latin typeface="Roboto Condensed"/>
              </a:rPr>
              <a:t>Florin Văduva, consilier, </a:t>
            </a:r>
            <a:r>
              <a:rPr lang="ro-RO" sz="2000" dirty="0">
                <a:solidFill>
                  <a:srgbClr val="003399"/>
                </a:solidFill>
                <a:latin typeface="Roboto Condensed"/>
                <a:hlinkClick r:id="rId5"/>
              </a:rPr>
              <a:t>florin.vaduva@anfp.gov.ro</a:t>
            </a:r>
            <a:r>
              <a:rPr lang="ro-RO" sz="2000" dirty="0">
                <a:solidFill>
                  <a:srgbClr val="003399"/>
                </a:solidFill>
                <a:latin typeface="Roboto Condensed"/>
              </a:rPr>
              <a:t>, 0374112755</a:t>
            </a:r>
            <a:endParaRPr lang="en-US" sz="2000" dirty="0">
              <a:solidFill>
                <a:srgbClr val="003399"/>
              </a:solidFill>
              <a:latin typeface="Roboto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" y="0"/>
            <a:ext cx="18135600" cy="10287000"/>
            <a:chOff x="203200" y="0"/>
            <a:chExt cx="24180800" cy="13716000"/>
          </a:xfrm>
        </p:grpSpPr>
        <p:sp>
          <p:nvSpPr>
            <p:cNvPr id="3" name="Freeform 3"/>
            <p:cNvSpPr/>
            <p:nvPr/>
          </p:nvSpPr>
          <p:spPr>
            <a:xfrm>
              <a:off x="203200" y="0"/>
              <a:ext cx="241808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23030" y="482281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885109" y="8867979"/>
            <a:ext cx="2028209" cy="780641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976480" y="5217476"/>
            <a:ext cx="747442" cy="1007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</a:p>
          <a:p>
            <a:pPr algn="just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Trebuchet MS" panose="020B0603020202020204" pitchFamily="34" charset="0"/>
              </a:rPr>
              <a:t>     </a:t>
            </a:r>
          </a:p>
          <a:p>
            <a:pPr algn="just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Trebuchet MS" panose="020B0603020202020204" pitchFamily="34" charset="0"/>
              </a:rPr>
              <a:t>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61971" y="2720379"/>
            <a:ext cx="693034" cy="947261"/>
            <a:chOff x="0" y="0"/>
            <a:chExt cx="569383" cy="9489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9341" cy="948944"/>
            </a:xfrm>
            <a:custGeom>
              <a:avLst/>
              <a:gdLst/>
              <a:ahLst/>
              <a:cxnLst/>
              <a:rect l="l" t="t" r="r" b="b"/>
              <a:pathLst>
                <a:path w="569341" h="948944">
                  <a:moveTo>
                    <a:pt x="0" y="0"/>
                  </a:moveTo>
                  <a:lnTo>
                    <a:pt x="569341" y="0"/>
                  </a:lnTo>
                  <a:lnTo>
                    <a:pt x="569341" y="948944"/>
                  </a:lnTo>
                  <a:lnTo>
                    <a:pt x="0" y="948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3" r="-30" b="-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2128837" y="4942477"/>
            <a:ext cx="8821637" cy="1007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Trebuchet MS" panose="020B0603020202020204" pitchFamily="34" charset="0"/>
              </a:rPr>
              <a:t>   </a:t>
            </a: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51743" y="6382648"/>
            <a:ext cx="8821637" cy="315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398931" y="6540223"/>
            <a:ext cx="747442" cy="831812"/>
            <a:chOff x="0" y="0"/>
            <a:chExt cx="569383" cy="9489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69341" cy="948944"/>
            </a:xfrm>
            <a:custGeom>
              <a:avLst/>
              <a:gdLst/>
              <a:ahLst/>
              <a:cxnLst/>
              <a:rect l="l" t="t" r="r" b="b"/>
              <a:pathLst>
                <a:path w="569341" h="948944">
                  <a:moveTo>
                    <a:pt x="0" y="0"/>
                  </a:moveTo>
                  <a:lnTo>
                    <a:pt x="569341" y="0"/>
                  </a:lnTo>
                  <a:lnTo>
                    <a:pt x="569341" y="948944"/>
                  </a:lnTo>
                  <a:lnTo>
                    <a:pt x="0" y="948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3" r="-30" b="-2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443583" y="4147751"/>
            <a:ext cx="747442" cy="750293"/>
            <a:chOff x="0" y="0"/>
            <a:chExt cx="569383" cy="94897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69341" cy="948944"/>
            </a:xfrm>
            <a:custGeom>
              <a:avLst/>
              <a:gdLst/>
              <a:ahLst/>
              <a:cxnLst/>
              <a:rect l="l" t="t" r="r" b="b"/>
              <a:pathLst>
                <a:path w="569341" h="948944">
                  <a:moveTo>
                    <a:pt x="0" y="0"/>
                  </a:moveTo>
                  <a:lnTo>
                    <a:pt x="569341" y="0"/>
                  </a:lnTo>
                  <a:lnTo>
                    <a:pt x="569341" y="948944"/>
                  </a:lnTo>
                  <a:lnTo>
                    <a:pt x="0" y="948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3" r="-30" b="-2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13374970" y="2083907"/>
            <a:ext cx="4087965" cy="6128170"/>
            <a:chOff x="0" y="0"/>
            <a:chExt cx="5780265" cy="578026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780278" cy="5780278"/>
            </a:xfrm>
            <a:custGeom>
              <a:avLst/>
              <a:gdLst/>
              <a:ahLst/>
              <a:cxnLst/>
              <a:rect l="l" t="t" r="r" b="b"/>
              <a:pathLst>
                <a:path w="5780278" h="5780278">
                  <a:moveTo>
                    <a:pt x="0" y="0"/>
                  </a:moveTo>
                  <a:lnTo>
                    <a:pt x="5780278" y="0"/>
                  </a:lnTo>
                  <a:lnTo>
                    <a:pt x="5780278" y="5780278"/>
                  </a:lnTo>
                  <a:lnTo>
                    <a:pt x="0" y="5780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328795" y="2063159"/>
            <a:ext cx="11049539" cy="7933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Legislație</a:t>
            </a:r>
          </a:p>
          <a:p>
            <a:pPr algn="l">
              <a:lnSpc>
                <a:spcPts val="2659"/>
              </a:lnSpc>
            </a:pPr>
            <a:endParaRPr lang="ro-RO" sz="2400" dirty="0">
              <a:solidFill>
                <a:schemeClr val="tx2"/>
              </a:solidFill>
              <a:latin typeface="Trebuchet MS" panose="020B0603020202020204" pitchFamily="34" charset="0"/>
            </a:endParaRP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O.U.G. nr. 57/2019 </a:t>
            </a:r>
            <a:r>
              <a:rPr lang="en-US" sz="2400" dirty="0" err="1">
                <a:latin typeface="Trebuchet MS" panose="020B0603020202020204" pitchFamily="34" charset="0"/>
              </a:rPr>
              <a:t>privind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Codul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administrativ</a:t>
            </a:r>
            <a:r>
              <a:rPr lang="en-US" sz="2400" dirty="0">
                <a:latin typeface="Trebuchet MS" panose="020B0603020202020204" pitchFamily="34" charset="0"/>
              </a:rPr>
              <a:t>, cu </a:t>
            </a:r>
            <a:r>
              <a:rPr lang="en-US" sz="2400" dirty="0" err="1">
                <a:latin typeface="Trebuchet MS" panose="020B0603020202020204" pitchFamily="34" charset="0"/>
              </a:rPr>
              <a:t>modificările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și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completările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ulterioare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ro-RO" sz="2400" dirty="0">
                <a:latin typeface="Trebuchet MS" panose="020B0603020202020204" pitchFamily="34" charset="0"/>
              </a:rPr>
              <a:t>;</a:t>
            </a:r>
          </a:p>
          <a:p>
            <a:pPr algn="l">
              <a:lnSpc>
                <a:spcPts val="2659"/>
              </a:lnSpc>
            </a:pPr>
            <a:endParaRPr lang="ro-RO" sz="2400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endParaRPr lang="ro-RO" sz="2400" dirty="0">
              <a:latin typeface="Trebuchet MS" panose="020B0603020202020204" pitchFamily="34" charset="0"/>
            </a:endParaRP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r>
              <a:rPr lang="ro-RO" sz="2400" dirty="0">
                <a:latin typeface="Trebuchet MS" panose="020B0603020202020204" pitchFamily="34" charset="0"/>
              </a:rPr>
              <a:t>Anexa nr. 10 a Codului administrativ, cu modificările și completările ulterioare;</a:t>
            </a: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ts val="2659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Trebuchet MS" panose="020B0603020202020204" pitchFamily="34" charset="0"/>
              </a:rPr>
              <a:t>Legea</a:t>
            </a:r>
            <a:r>
              <a:rPr lang="en-US" sz="2400" dirty="0">
                <a:latin typeface="Trebuchet MS" panose="020B0603020202020204" pitchFamily="34" charset="0"/>
              </a:rPr>
              <a:t> nr. 141/2025 </a:t>
            </a:r>
            <a:r>
              <a:rPr lang="en-US" sz="2400" dirty="0" err="1">
                <a:latin typeface="Trebuchet MS" panose="020B0603020202020204" pitchFamily="34" charset="0"/>
              </a:rPr>
              <a:t>privind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unele</a:t>
            </a:r>
            <a:r>
              <a:rPr lang="en-US" sz="2400" dirty="0">
                <a:latin typeface="Trebuchet MS" panose="020B0603020202020204" pitchFamily="34" charset="0"/>
              </a:rPr>
              <a:t> m</a:t>
            </a:r>
            <a:r>
              <a:rPr lang="ro-RO" sz="2400" dirty="0">
                <a:latin typeface="Trebuchet MS" panose="020B0603020202020204" pitchFamily="34" charset="0"/>
              </a:rPr>
              <a:t>ăsuri fiscal-bugetare cu modificările și completările ulterioare ( a se vedea art. XXII);</a:t>
            </a:r>
          </a:p>
          <a:p>
            <a:pPr>
              <a:lnSpc>
                <a:spcPts val="2659"/>
              </a:lnSpc>
            </a:pPr>
            <a:endParaRPr lang="ro-RO" sz="2400" dirty="0">
              <a:latin typeface="Trebuchet MS" panose="020B0603020202020204" pitchFamily="34" charset="0"/>
            </a:endParaRP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endParaRPr lang="ro-RO" sz="2400" dirty="0">
              <a:latin typeface="Trebuchet MS" panose="020B0603020202020204" pitchFamily="34" charset="0"/>
            </a:endParaRP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r>
              <a:rPr lang="ro-RO" sz="2400" dirty="0">
                <a:latin typeface="Trebuchet MS" panose="020B0603020202020204" pitchFamily="34" charset="0"/>
              </a:rPr>
              <a:t>Ordinul Președintelui ANFP nr. 435/2024 de înregistrare audio-video pentru concursul pe post;</a:t>
            </a: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endParaRPr lang="ro-RO" sz="2400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endParaRPr lang="ro-RO" sz="24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ts val="2659"/>
              </a:lnSpc>
              <a:buFont typeface="Arial" panose="020B0604020202020204" pitchFamily="34" charset="0"/>
              <a:buChar char="•"/>
            </a:pPr>
            <a:r>
              <a:rPr lang="ro-RO" sz="2400" dirty="0">
                <a:latin typeface="Trebuchet MS" panose="020B0603020202020204" pitchFamily="34" charset="0"/>
              </a:rPr>
              <a:t>Ordinul Președintelui ANFP nr. 436/2024 pt. Aprobarea Instrucțiunilor privind extragerea automată a subiectelor de către comisia de concurs </a:t>
            </a:r>
            <a:r>
              <a:rPr lang="en-GB" sz="2400" dirty="0">
                <a:latin typeface="Trebuchet MS" panose="020B0603020202020204" pitchFamily="34" charset="0"/>
              </a:rPr>
              <a:t>[…]</a:t>
            </a:r>
            <a:endParaRPr lang="ro-RO" sz="2400" dirty="0">
              <a:latin typeface="Trebuchet MS" panose="020B0603020202020204" pitchFamily="34" charset="0"/>
            </a:endParaRP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endParaRPr lang="ro-RO" sz="1899" dirty="0">
              <a:latin typeface="Trebuchet MS" panose="020B0603020202020204" pitchFamily="34" charset="0"/>
            </a:endParaRP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endParaRPr lang="ro-RO" sz="1899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endParaRPr lang="ro-RO" sz="1899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720972" y="5227001"/>
            <a:ext cx="4741963" cy="31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8"/>
              </a:lnSpc>
            </a:pPr>
            <a:endParaRPr lang="en-US" sz="2000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647191" y="2823500"/>
            <a:ext cx="4741963" cy="315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20343C-984A-A1E6-CF31-97588364F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435" y="7539658"/>
            <a:ext cx="598705" cy="1000693"/>
          </a:xfrm>
          <a:prstGeom prst="rect">
            <a:avLst/>
          </a:prstGeom>
        </p:spPr>
      </p:pic>
      <p:grpSp>
        <p:nvGrpSpPr>
          <p:cNvPr id="17" name="Group 19">
            <a:extLst>
              <a:ext uri="{FF2B5EF4-FFF2-40B4-BE49-F238E27FC236}">
                <a16:creationId xmlns:a16="http://schemas.microsoft.com/office/drawing/2014/main" id="{75DC82A8-887C-576D-5457-6A91DD7DF351}"/>
              </a:ext>
            </a:extLst>
          </p:cNvPr>
          <p:cNvGrpSpPr/>
          <p:nvPr/>
        </p:nvGrpSpPr>
        <p:grpSpPr>
          <a:xfrm>
            <a:off x="561971" y="5097086"/>
            <a:ext cx="593952" cy="1128037"/>
            <a:chOff x="0" y="0"/>
            <a:chExt cx="569383" cy="948972"/>
          </a:xfrm>
        </p:grpSpPr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AB6F896C-2907-1D0E-59A3-9A6E44E3ECF7}"/>
                </a:ext>
              </a:extLst>
            </p:cNvPr>
            <p:cNvSpPr/>
            <p:nvPr/>
          </p:nvSpPr>
          <p:spPr>
            <a:xfrm>
              <a:off x="0" y="0"/>
              <a:ext cx="569341" cy="948944"/>
            </a:xfrm>
            <a:custGeom>
              <a:avLst/>
              <a:gdLst/>
              <a:ahLst/>
              <a:cxnLst/>
              <a:rect l="l" t="t" r="r" b="b"/>
              <a:pathLst>
                <a:path w="569341" h="948944">
                  <a:moveTo>
                    <a:pt x="0" y="0"/>
                  </a:moveTo>
                  <a:lnTo>
                    <a:pt x="569341" y="0"/>
                  </a:lnTo>
                  <a:lnTo>
                    <a:pt x="569341" y="948944"/>
                  </a:lnTo>
                  <a:lnTo>
                    <a:pt x="0" y="948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3" r="-30" b="-2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512978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074" y="-1143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" b="-50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4886394" y="9013060"/>
            <a:ext cx="2011627" cy="774259"/>
            <a:chOff x="0" y="0"/>
            <a:chExt cx="4310085" cy="16589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143000" y="2476501"/>
            <a:ext cx="15853570" cy="6894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2800" b="1" dirty="0">
                <a:latin typeface="Trebuchet MS" panose="020B0603020202020204" pitchFamily="34" charset="0"/>
              </a:rPr>
              <a:t>Etapa de </a:t>
            </a:r>
            <a:r>
              <a:rPr lang="en-US" sz="2800" b="1" dirty="0" err="1">
                <a:latin typeface="Trebuchet MS" panose="020B0603020202020204" pitchFamily="34" charset="0"/>
              </a:rPr>
              <a:t>selecție</a:t>
            </a:r>
            <a:r>
              <a:rPr lang="en-US" sz="2800" b="1" dirty="0">
                <a:latin typeface="Trebuchet MS" panose="020B0603020202020204" pitchFamily="34" charset="0"/>
              </a:rPr>
              <a:t> (re</a:t>
            </a:r>
            <a:r>
              <a:rPr lang="ro-RO" sz="2800" b="1" dirty="0">
                <a:latin typeface="Trebuchet MS" panose="020B0603020202020204" pitchFamily="34" charset="0"/>
              </a:rPr>
              <a:t>a</a:t>
            </a:r>
            <a:r>
              <a:rPr lang="en-US" sz="2800" b="1" dirty="0" err="1">
                <a:latin typeface="Trebuchet MS" panose="020B0603020202020204" pitchFamily="34" charset="0"/>
              </a:rPr>
              <a:t>lizată</a:t>
            </a:r>
            <a:r>
              <a:rPr lang="en-US" sz="2800" b="1" dirty="0"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latin typeface="Trebuchet MS" panose="020B0603020202020204" pitchFamily="34" charset="0"/>
              </a:rPr>
              <a:t>prin</a:t>
            </a:r>
            <a:r>
              <a:rPr lang="en-US" sz="2800" b="1" dirty="0">
                <a:latin typeface="Trebuchet MS" panose="020B0603020202020204" pitchFamily="34" charset="0"/>
              </a:rPr>
              <a:t> concurs pe post) </a:t>
            </a:r>
            <a:r>
              <a:rPr lang="en-US" sz="2800" dirty="0">
                <a:latin typeface="Trebuchet MS" panose="020B0603020202020204" pitchFamily="34" charset="0"/>
              </a:rPr>
              <a:t>– </a:t>
            </a:r>
            <a:r>
              <a:rPr lang="en-US" sz="2800" dirty="0" err="1">
                <a:latin typeface="Trebuchet MS" panose="020B0603020202020204" pitchFamily="34" charset="0"/>
              </a:rPr>
              <a:t>constă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în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verificarea</a:t>
            </a:r>
            <a:r>
              <a:rPr lang="en-US" sz="2800" dirty="0">
                <a:latin typeface="Trebuchet MS" panose="020B0603020202020204" pitchFamily="34" charset="0"/>
              </a:rPr>
              <a:t>:</a:t>
            </a:r>
            <a:endParaRPr lang="ro-RO" sz="2800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r>
              <a:rPr lang="ro-RO" sz="2800" dirty="0">
                <a:latin typeface="Trebuchet MS" panose="020B0603020202020204" pitchFamily="34" charset="0"/>
              </a:rPr>
              <a:t>		</a:t>
            </a:r>
            <a:r>
              <a:rPr lang="en-US" sz="2800" dirty="0">
                <a:latin typeface="Trebuchet MS" panose="020B0603020202020204" pitchFamily="34" charset="0"/>
              </a:rPr>
              <a:t>A. </a:t>
            </a:r>
            <a:r>
              <a:rPr lang="en-US" sz="2800" dirty="0" err="1">
                <a:latin typeface="Trebuchet MS" panose="020B0603020202020204" pitchFamily="34" charset="0"/>
              </a:rPr>
              <a:t>Cunoștințelor</a:t>
            </a:r>
            <a:r>
              <a:rPr lang="en-US" sz="2800" dirty="0">
                <a:latin typeface="Trebuchet MS" panose="020B0603020202020204" pitchFamily="34" charset="0"/>
              </a:rPr>
              <a:t> de </a:t>
            </a:r>
            <a:r>
              <a:rPr lang="en-US" sz="2800" dirty="0" err="1">
                <a:latin typeface="Trebuchet MS" panose="020B0603020202020204" pitchFamily="34" charset="0"/>
              </a:rPr>
              <a:t>specialitate</a:t>
            </a:r>
            <a:r>
              <a:rPr lang="ro-RO" sz="2800" dirty="0">
                <a:latin typeface="Trebuchet MS" panose="020B0603020202020204" pitchFamily="34" charset="0"/>
              </a:rPr>
              <a:t>;</a:t>
            </a:r>
          </a:p>
          <a:p>
            <a:pPr algn="l">
              <a:lnSpc>
                <a:spcPts val="2659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r>
              <a:rPr lang="ro-RO" sz="2800" dirty="0">
                <a:latin typeface="Trebuchet MS" panose="020B0603020202020204" pitchFamily="34" charset="0"/>
              </a:rPr>
              <a:t>		</a:t>
            </a:r>
            <a:r>
              <a:rPr lang="en-US" sz="2800" dirty="0">
                <a:latin typeface="Trebuchet MS" panose="020B0603020202020204" pitchFamily="34" charset="0"/>
              </a:rPr>
              <a:t>B. </a:t>
            </a:r>
            <a:r>
              <a:rPr lang="en-US" sz="2800" dirty="0" err="1">
                <a:latin typeface="Trebuchet MS" panose="020B0603020202020204" pitchFamily="34" charset="0"/>
              </a:rPr>
              <a:t>Competențelor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specifice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necesare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ocupării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unei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funcții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publice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vacante</a:t>
            </a:r>
            <a:r>
              <a:rPr lang="ro-RO" sz="2800" dirty="0">
                <a:latin typeface="Trebuchet MS" panose="020B0603020202020204" pitchFamily="34" charset="0"/>
              </a:rPr>
              <a:t>;</a:t>
            </a:r>
          </a:p>
          <a:p>
            <a:pPr algn="l">
              <a:lnSpc>
                <a:spcPts val="2659"/>
              </a:lnSpc>
            </a:pPr>
            <a:endParaRPr lang="ro-RO" sz="2800" b="1" u="sng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r>
              <a:rPr lang="en-US" sz="2800" b="1" dirty="0">
                <a:latin typeface="Trebuchet MS" panose="020B0603020202020204" pitchFamily="34" charset="0"/>
              </a:rPr>
              <a:t>Se </a:t>
            </a:r>
            <a:r>
              <a:rPr lang="en-US" sz="2800" b="1" dirty="0" err="1">
                <a:latin typeface="Trebuchet MS" panose="020B0603020202020204" pitchFamily="34" charset="0"/>
              </a:rPr>
              <a:t>realizeză</a:t>
            </a:r>
            <a:r>
              <a:rPr lang="en-US" sz="2800" b="1" dirty="0">
                <a:latin typeface="Trebuchet MS" panose="020B0603020202020204" pitchFamily="34" charset="0"/>
              </a:rPr>
              <a:t> pe </a:t>
            </a:r>
            <a:r>
              <a:rPr lang="en-US" sz="2800" b="1" dirty="0" err="1">
                <a:latin typeface="Trebuchet MS" panose="020B0603020202020204" pitchFamily="34" charset="0"/>
              </a:rPr>
              <a:t>baza</a:t>
            </a:r>
            <a:r>
              <a:rPr lang="en-US" sz="2800" b="1" dirty="0"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latin typeface="Trebuchet MS" panose="020B0603020202020204" pitchFamily="34" charset="0"/>
              </a:rPr>
              <a:t>planului</a:t>
            </a:r>
            <a:r>
              <a:rPr lang="en-US" sz="2800" b="1" dirty="0">
                <a:latin typeface="Trebuchet MS" panose="020B0603020202020204" pitchFamily="34" charset="0"/>
              </a:rPr>
              <a:t> de </a:t>
            </a:r>
            <a:r>
              <a:rPr lang="en-US" sz="2800" b="1" dirty="0" err="1">
                <a:latin typeface="Trebuchet MS" panose="020B0603020202020204" pitchFamily="34" charset="0"/>
              </a:rPr>
              <a:t>recrutare</a:t>
            </a:r>
            <a:r>
              <a:rPr lang="ro-RO" sz="2800" b="1" dirty="0">
                <a:latin typeface="Trebuchet MS" panose="020B0603020202020204" pitchFamily="34" charset="0"/>
              </a:rPr>
              <a:t>/planului de promovare</a:t>
            </a:r>
            <a:r>
              <a:rPr lang="en-US" sz="2800" b="1" dirty="0">
                <a:latin typeface="Trebuchet MS" panose="020B0603020202020204" pitchFamily="34" charset="0"/>
              </a:rPr>
              <a:t> a </a:t>
            </a:r>
            <a:r>
              <a:rPr lang="en-US" sz="2800" b="1" dirty="0" err="1">
                <a:latin typeface="Trebuchet MS" panose="020B0603020202020204" pitchFamily="34" charset="0"/>
              </a:rPr>
              <a:t>funcționarilor</a:t>
            </a:r>
            <a:r>
              <a:rPr lang="en-US" sz="2800" b="1" dirty="0"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latin typeface="Trebuchet MS" panose="020B0603020202020204" pitchFamily="34" charset="0"/>
              </a:rPr>
              <a:t>publici</a:t>
            </a:r>
            <a:r>
              <a:rPr lang="ro-RO" sz="2800" b="1" dirty="0">
                <a:latin typeface="Trebuchet MS" panose="020B0603020202020204" pitchFamily="34" charset="0"/>
              </a:rPr>
              <a:t>! (</a:t>
            </a:r>
            <a:r>
              <a:rPr lang="ro-RO" sz="2800" b="1" i="1" dirty="0">
                <a:latin typeface="Trebuchet MS" panose="020B0603020202020204" pitchFamily="34" charset="0"/>
              </a:rPr>
              <a:t>În vigoare H.G. nr. 298/2025)</a:t>
            </a:r>
            <a:endParaRPr lang="en-US" sz="2800" b="1" i="1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 algn="just">
              <a:lnSpc>
                <a:spcPts val="2659"/>
              </a:lnSpc>
            </a:pPr>
            <a:r>
              <a:rPr lang="ro-RO" sz="2800" b="1" u="sng" dirty="0">
                <a:latin typeface="Trebuchet MS" panose="020B0603020202020204" pitchFamily="34" charset="0"/>
              </a:rPr>
              <a:t>Funcții pentru care se organizează concursul pe post:</a:t>
            </a:r>
            <a:r>
              <a:rPr lang="ro-RO" sz="2800" b="1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Funcții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publice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prevăzute</a:t>
            </a:r>
            <a:r>
              <a:rPr lang="en-US" sz="2800" dirty="0">
                <a:latin typeface="Trebuchet MS" panose="020B0603020202020204" pitchFamily="34" charset="0"/>
              </a:rPr>
              <a:t> la art. 385 </a:t>
            </a:r>
            <a:r>
              <a:rPr lang="en-US" sz="2800" dirty="0" err="1">
                <a:latin typeface="Trebuchet MS" panose="020B0603020202020204" pitchFamily="34" charset="0"/>
              </a:rPr>
              <a:t>alin</a:t>
            </a:r>
            <a:r>
              <a:rPr lang="en-US" sz="2800" dirty="0">
                <a:latin typeface="Trebuchet MS" panose="020B0603020202020204" pitchFamily="34" charset="0"/>
              </a:rPr>
              <a:t>.(1) </a:t>
            </a:r>
            <a:r>
              <a:rPr lang="en-US" sz="2800" dirty="0" err="1">
                <a:latin typeface="Trebuchet MS" panose="020B0603020202020204" pitchFamily="34" charset="0"/>
              </a:rPr>
              <a:t>și</a:t>
            </a:r>
            <a:r>
              <a:rPr lang="en-US" sz="2800" dirty="0">
                <a:latin typeface="Trebuchet MS" panose="020B0603020202020204" pitchFamily="34" charset="0"/>
              </a:rPr>
              <a:t> (2) din O.U.G nr. 57/2019 </a:t>
            </a:r>
            <a:r>
              <a:rPr lang="en-US" sz="2800" dirty="0" err="1">
                <a:latin typeface="Trebuchet MS" panose="020B0603020202020204" pitchFamily="34" charset="0"/>
              </a:rPr>
              <a:t>privind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Codul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administrativ</a:t>
            </a:r>
            <a:r>
              <a:rPr lang="en-US" sz="2800" dirty="0">
                <a:latin typeface="Trebuchet MS" panose="020B0603020202020204" pitchFamily="34" charset="0"/>
              </a:rPr>
              <a:t>, cu </a:t>
            </a:r>
            <a:r>
              <a:rPr lang="en-US" sz="2800" dirty="0" err="1">
                <a:latin typeface="Trebuchet MS" panose="020B0603020202020204" pitchFamily="34" charset="0"/>
              </a:rPr>
              <a:t>modificările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și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completările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ulterioare</a:t>
            </a:r>
            <a:r>
              <a:rPr lang="en-US" sz="2800" dirty="0">
                <a:latin typeface="Trebuchet MS" panose="020B0603020202020204" pitchFamily="34" charset="0"/>
              </a:rPr>
              <a:t>, cu </a:t>
            </a:r>
            <a:r>
              <a:rPr lang="en-US" sz="2800" dirty="0" err="1">
                <a:latin typeface="Trebuchet MS" panose="020B0603020202020204" pitchFamily="34" charset="0"/>
              </a:rPr>
              <a:t>excepția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celor</a:t>
            </a:r>
            <a:r>
              <a:rPr lang="en-US" sz="2800" dirty="0">
                <a:latin typeface="Trebuchet MS" panose="020B0603020202020204" pitchFamily="34" charset="0"/>
              </a:rPr>
              <a:t> care </a:t>
            </a:r>
            <a:r>
              <a:rPr lang="en-US" sz="2800" dirty="0" err="1">
                <a:latin typeface="Trebuchet MS" panose="020B0603020202020204" pitchFamily="34" charset="0"/>
              </a:rPr>
              <a:t>beneficiază</a:t>
            </a:r>
            <a:r>
              <a:rPr lang="en-US" sz="2800" dirty="0">
                <a:latin typeface="Trebuchet MS" panose="020B0603020202020204" pitchFamily="34" charset="0"/>
              </a:rPr>
              <a:t> de statute </a:t>
            </a:r>
            <a:r>
              <a:rPr lang="en-US" sz="2800" dirty="0" err="1">
                <a:latin typeface="Trebuchet MS" panose="020B0603020202020204" pitchFamily="34" charset="0"/>
              </a:rPr>
              <a:t>speciale</a:t>
            </a:r>
            <a:r>
              <a:rPr lang="en-US" sz="2800" dirty="0">
                <a:latin typeface="Trebuchet MS" panose="020B0603020202020204" pitchFamily="34" charset="0"/>
              </a:rPr>
              <a:t>, </a:t>
            </a:r>
            <a:r>
              <a:rPr lang="en-US" sz="2800" dirty="0" err="1">
                <a:latin typeface="Trebuchet MS" panose="020B0603020202020204" pitchFamily="34" charset="0"/>
              </a:rPr>
              <a:t>respectiv</a:t>
            </a:r>
            <a:r>
              <a:rPr lang="en-US" sz="2800" dirty="0">
                <a:latin typeface="Trebuchet MS" panose="020B0603020202020204" pitchFamily="34" charset="0"/>
              </a:rPr>
              <a:t>:</a:t>
            </a:r>
            <a:r>
              <a:rPr lang="ro-RO" sz="2800" dirty="0">
                <a:latin typeface="Trebuchet MS" panose="020B0603020202020204" pitchFamily="34" charset="0"/>
              </a:rPr>
              <a:t> </a:t>
            </a:r>
            <a:r>
              <a:rPr lang="ro-RO" sz="2800" b="1" dirty="0">
                <a:latin typeface="Trebuchet MS" panose="020B0603020202020204" pitchFamily="34" charset="0"/>
              </a:rPr>
              <a:t>f</a:t>
            </a:r>
            <a:r>
              <a:rPr lang="en-US" sz="2800" b="1" dirty="0" err="1">
                <a:latin typeface="Trebuchet MS" panose="020B0603020202020204" pitchFamily="34" charset="0"/>
              </a:rPr>
              <a:t>uncții</a:t>
            </a:r>
            <a:r>
              <a:rPr lang="en-US" sz="2800" b="1" dirty="0"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latin typeface="Trebuchet MS" panose="020B0603020202020204" pitchFamily="34" charset="0"/>
              </a:rPr>
              <a:t>publice</a:t>
            </a:r>
            <a:r>
              <a:rPr lang="en-US" sz="2800" b="1" dirty="0">
                <a:latin typeface="Trebuchet MS" panose="020B0603020202020204" pitchFamily="34" charset="0"/>
              </a:rPr>
              <a:t> de stat</a:t>
            </a:r>
            <a:r>
              <a:rPr lang="ro-RO" sz="2800" b="1" dirty="0">
                <a:latin typeface="Trebuchet MS" panose="020B0603020202020204" pitchFamily="34" charset="0"/>
              </a:rPr>
              <a:t> </a:t>
            </a:r>
            <a:r>
              <a:rPr lang="ro-RO" sz="2800" dirty="0">
                <a:latin typeface="Trebuchet MS" panose="020B0603020202020204" pitchFamily="34" charset="0"/>
              </a:rPr>
              <a:t>sau </a:t>
            </a:r>
            <a:r>
              <a:rPr lang="ro-RO" sz="2800" b="1" dirty="0">
                <a:latin typeface="Trebuchet MS" panose="020B0603020202020204" pitchFamily="34" charset="0"/>
              </a:rPr>
              <a:t>f</a:t>
            </a:r>
            <a:r>
              <a:rPr lang="en-US" sz="2800" b="1" dirty="0" err="1">
                <a:latin typeface="Trebuchet MS" panose="020B0603020202020204" pitchFamily="34" charset="0"/>
              </a:rPr>
              <a:t>uncții</a:t>
            </a:r>
            <a:r>
              <a:rPr lang="en-US" sz="2800" b="1" dirty="0"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latin typeface="Trebuchet MS" panose="020B0603020202020204" pitchFamily="34" charset="0"/>
              </a:rPr>
              <a:t>publice</a:t>
            </a:r>
            <a:r>
              <a:rPr lang="en-US" sz="2800" b="1" dirty="0"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latin typeface="Trebuchet MS" panose="020B0603020202020204" pitchFamily="34" charset="0"/>
              </a:rPr>
              <a:t>teritoriale</a:t>
            </a:r>
            <a:r>
              <a:rPr lang="ro-RO" sz="2800" dirty="0">
                <a:latin typeface="Trebuchet MS" panose="020B0603020202020204" pitchFamily="34" charset="0"/>
              </a:rPr>
              <a:t>.</a:t>
            </a:r>
          </a:p>
          <a:p>
            <a:pPr algn="l">
              <a:lnSpc>
                <a:spcPts val="2659"/>
              </a:lnSpc>
            </a:pPr>
            <a:endParaRPr lang="ro-RO" sz="2800" b="1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r>
              <a:rPr lang="ro-RO" sz="2800" b="1" dirty="0">
                <a:latin typeface="Trebuchet MS" panose="020B0603020202020204" pitchFamily="34" charset="0"/>
              </a:rPr>
              <a:t>Acestea se pot împărți în următoarele categorii:</a:t>
            </a: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Trebuchet MS" panose="020B0603020202020204" pitchFamily="34" charset="0"/>
              </a:rPr>
              <a:t>funcții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publice</a:t>
            </a:r>
            <a:r>
              <a:rPr lang="en-US" sz="2800" dirty="0">
                <a:latin typeface="Trebuchet MS" panose="020B0603020202020204" pitchFamily="34" charset="0"/>
              </a:rPr>
              <a:t> de </a:t>
            </a:r>
            <a:r>
              <a:rPr lang="en-US" sz="2800" dirty="0" err="1">
                <a:latin typeface="Trebuchet MS" panose="020B0603020202020204" pitchFamily="34" charset="0"/>
              </a:rPr>
              <a:t>execuție</a:t>
            </a:r>
            <a:endParaRPr lang="ro-RO" sz="2800" dirty="0">
              <a:latin typeface="Trebuchet MS" panose="020B0603020202020204" pitchFamily="34" charset="0"/>
            </a:endParaRP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Trebuchet MS" panose="020B0603020202020204" pitchFamily="34" charset="0"/>
              </a:rPr>
              <a:t>funcții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publice</a:t>
            </a:r>
            <a:r>
              <a:rPr lang="en-US" sz="2800" dirty="0">
                <a:latin typeface="Trebuchet MS" panose="020B0603020202020204" pitchFamily="34" charset="0"/>
              </a:rPr>
              <a:t> de </a:t>
            </a:r>
            <a:r>
              <a:rPr lang="en-US" sz="2800" dirty="0" err="1">
                <a:latin typeface="Trebuchet MS" panose="020B0603020202020204" pitchFamily="34" charset="0"/>
              </a:rPr>
              <a:t>conducere</a:t>
            </a:r>
            <a:endParaRPr lang="ro-RO" sz="2800" dirty="0">
              <a:latin typeface="Trebuchet MS" panose="020B0603020202020204" pitchFamily="34" charset="0"/>
            </a:endParaRP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Trebuchet MS" panose="020B0603020202020204" pitchFamily="34" charset="0"/>
              </a:rPr>
              <a:t>funcții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publice</a:t>
            </a:r>
            <a:r>
              <a:rPr lang="en-US" sz="2800" dirty="0">
                <a:latin typeface="Trebuchet MS" panose="020B0603020202020204" pitchFamily="34" charset="0"/>
              </a:rPr>
              <a:t> din </a:t>
            </a:r>
            <a:r>
              <a:rPr lang="en-US" sz="2800" dirty="0" err="1">
                <a:latin typeface="Trebuchet MS" panose="020B0603020202020204" pitchFamily="34" charset="0"/>
              </a:rPr>
              <a:t>categoria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înalților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funcționari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publici</a:t>
            </a:r>
            <a:r>
              <a:rPr lang="ro-RO" sz="2800" dirty="0">
                <a:latin typeface="Trebuchet MS" panose="020B0603020202020204" pitchFamily="34" charset="0"/>
              </a:rPr>
              <a:t> </a:t>
            </a:r>
            <a:endParaRPr lang="en-US" sz="2800" dirty="0">
              <a:latin typeface="Trebuchet MS" panose="020B0603020202020204" pitchFamily="34" charset="0"/>
            </a:endParaRP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endParaRPr lang="en-US" sz="1899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00400" y="1597860"/>
            <a:ext cx="11125200" cy="488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96"/>
              </a:lnSpc>
            </a:pPr>
            <a:r>
              <a:rPr lang="ro-RO" sz="3200" b="1" dirty="0">
                <a:solidFill>
                  <a:schemeClr val="tx2"/>
                </a:solidFill>
                <a:latin typeface="Trebuchet MS" panose="020B0603020202020204" pitchFamily="34" charset="0"/>
              </a:rPr>
              <a:t>Aspecte</a:t>
            </a:r>
            <a:r>
              <a:rPr lang="ro-RO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ro-RO" sz="3200" b="1" dirty="0">
                <a:solidFill>
                  <a:schemeClr val="tx2"/>
                </a:solidFill>
                <a:latin typeface="Trebuchet MS" panose="020B0603020202020204" pitchFamily="34" charset="0"/>
              </a:rPr>
              <a:t>generale</a:t>
            </a:r>
            <a:endParaRPr lang="en-US" sz="3200" dirty="0">
              <a:solidFill>
                <a:schemeClr val="tx2"/>
              </a:solidFill>
              <a:latin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4225665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789438" y="9247525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940022" y="9013060"/>
            <a:ext cx="2201111" cy="847190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1938888" y="1309142"/>
            <a:ext cx="6044312" cy="7415782"/>
            <a:chOff x="0" y="0"/>
            <a:chExt cx="12738271" cy="93653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8227" cy="9365361"/>
            </a:xfrm>
            <a:custGeom>
              <a:avLst/>
              <a:gdLst/>
              <a:ahLst/>
              <a:cxnLst/>
              <a:rect l="l" t="t" r="r" b="b"/>
              <a:pathLst>
                <a:path w="12738227" h="9365361">
                  <a:moveTo>
                    <a:pt x="0" y="0"/>
                  </a:moveTo>
                  <a:lnTo>
                    <a:pt x="12738227" y="0"/>
                  </a:lnTo>
                  <a:lnTo>
                    <a:pt x="12738227" y="9365361"/>
                  </a:lnTo>
                  <a:lnTo>
                    <a:pt x="0" y="9365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0000"/>
              </a:blip>
              <a:stretch>
                <a:fillRect t="-18007" b="-18007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01632" y="1795194"/>
            <a:ext cx="14585968" cy="526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Cine organizează concursul pe post?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61288" y="2871091"/>
            <a:ext cx="11277600" cy="4406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r>
              <a:rPr lang="ro-RO" sz="2800" dirty="0">
                <a:solidFill>
                  <a:srgbClr val="003399"/>
                </a:solidFill>
                <a:latin typeface="Arial"/>
              </a:rPr>
              <a:t> </a:t>
            </a:r>
          </a:p>
          <a:p>
            <a:pPr algn="just">
              <a:lnSpc>
                <a:spcPts val="2279"/>
              </a:lnSpc>
            </a:pPr>
            <a:r>
              <a:rPr lang="ro-RO" sz="2800" dirty="0">
                <a:latin typeface="Trebuchet MS" panose="020B0603020202020204" pitchFamily="34" charset="0"/>
              </a:rPr>
              <a:t>1. Instituțiile și autoritățile publice:</a:t>
            </a:r>
          </a:p>
          <a:p>
            <a:pPr marL="342900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endParaRPr lang="ro-RO" sz="280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r>
              <a:rPr lang="ro-RO" sz="2800" dirty="0">
                <a:latin typeface="Trebuchet MS" panose="020B0603020202020204" pitchFamily="34" charset="0"/>
              </a:rPr>
              <a:t>          - centrale;</a:t>
            </a:r>
          </a:p>
          <a:p>
            <a:pPr algn="just">
              <a:lnSpc>
                <a:spcPts val="2279"/>
              </a:lnSpc>
            </a:pPr>
            <a:endParaRPr lang="ro-RO" sz="280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r>
              <a:rPr lang="ro-RO" sz="2800" dirty="0">
                <a:latin typeface="Trebuchet MS" panose="020B0603020202020204" pitchFamily="34" charset="0"/>
              </a:rPr>
              <a:t>          - teritoriale.</a:t>
            </a:r>
          </a:p>
          <a:p>
            <a:pPr algn="just">
              <a:lnSpc>
                <a:spcPts val="2279"/>
              </a:lnSpc>
            </a:pPr>
            <a:endParaRPr lang="ro-RO" sz="280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r>
              <a:rPr lang="ro-RO" sz="2800" dirty="0">
                <a:latin typeface="Trebuchet MS" panose="020B0603020202020204" pitchFamily="34" charset="0"/>
              </a:rPr>
              <a:t>2. Comisia de concurs pentru înalții funcționari publici.</a:t>
            </a:r>
          </a:p>
          <a:p>
            <a:pPr marL="342900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endParaRPr lang="ro-RO" sz="2800" dirty="0">
              <a:latin typeface="Trebuchet MS" panose="020B0603020202020204" pitchFamily="34" charset="0"/>
            </a:endParaRPr>
          </a:p>
          <a:p>
            <a:pPr marL="342900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endParaRPr lang="ro-RO" sz="2800" dirty="0">
              <a:latin typeface="Trebuchet MS" panose="020B0603020202020204" pitchFamily="34" charset="0"/>
            </a:endParaRPr>
          </a:p>
          <a:p>
            <a:pPr marL="342900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endParaRPr lang="ro-RO" sz="2800" dirty="0">
              <a:latin typeface="Trebuchet MS" panose="020B0603020202020204" pitchFamily="34" charset="0"/>
            </a:endParaRPr>
          </a:p>
          <a:p>
            <a:pPr marL="342900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r>
              <a:rPr lang="ro-RO" sz="2800" i="1" dirty="0">
                <a:latin typeface="Trebuchet MS" panose="020B0603020202020204" pitchFamily="34" charset="0"/>
              </a:rPr>
              <a:t>A se vedea art. 65 din Anexa nr. 10 la Codul administrativ, cu modificările și completările ulterioare</a:t>
            </a:r>
          </a:p>
          <a:p>
            <a:pPr algn="just">
              <a:lnSpc>
                <a:spcPts val="2279"/>
              </a:lnSpc>
            </a:pPr>
            <a:endParaRPr lang="ro-RO" sz="2800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227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13355" y="5169877"/>
            <a:ext cx="11602445" cy="1751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endParaRPr lang="ro-RO" sz="2800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pPr marL="457200" indent="-4572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endParaRPr lang="ro-RO" sz="2800" dirty="0">
              <a:latin typeface="Trebuchet MS" panose="020B0603020202020204" pitchFamily="34" charset="0"/>
            </a:endParaRPr>
          </a:p>
          <a:p>
            <a:pPr marL="342900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endParaRPr lang="ro-RO" sz="2400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pPr marL="342900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endParaRPr lang="ro-RO" sz="2400" dirty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pPr marL="342900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endParaRPr lang="ro-RO" sz="1899" dirty="0">
              <a:solidFill>
                <a:srgbClr val="003399"/>
              </a:solidFill>
              <a:latin typeface="Arial"/>
            </a:endParaRPr>
          </a:p>
          <a:p>
            <a:pPr marL="342900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endParaRPr lang="ro-RO" sz="1899" dirty="0">
              <a:solidFill>
                <a:srgbClr val="00339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0678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11ACBA9C-0EAB-8C29-3C8B-E66C0BB6DE98}"/>
              </a:ext>
            </a:extLst>
          </p:cNvPr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A12C4F3-DCC2-F7B1-025C-6F092C1A22DE}"/>
                </a:ext>
              </a:extLst>
            </p:cNvPr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1"/>
              </a:stretch>
            </a:blipFill>
          </p:spPr>
        </p:sp>
      </p:grpSp>
      <p:grpSp>
        <p:nvGrpSpPr>
          <p:cNvPr id="4" name="Group 6">
            <a:extLst>
              <a:ext uri="{FF2B5EF4-FFF2-40B4-BE49-F238E27FC236}">
                <a16:creationId xmlns:a16="http://schemas.microsoft.com/office/drawing/2014/main" id="{EF9350F4-B944-D833-C832-AFFB00A01F8B}"/>
              </a:ext>
            </a:extLst>
          </p:cNvPr>
          <p:cNvGrpSpPr/>
          <p:nvPr/>
        </p:nvGrpSpPr>
        <p:grpSpPr>
          <a:xfrm>
            <a:off x="789438" y="9247525"/>
            <a:ext cx="7337526" cy="469313"/>
            <a:chOff x="0" y="0"/>
            <a:chExt cx="9783368" cy="625751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FE2314AE-CDD5-F6AF-E195-09530D47FB40}"/>
                </a:ext>
              </a:extLst>
            </p:cNvPr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"/>
              </a:stretch>
            </a:blipFill>
          </p:spPr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8A6C5462-20F8-A932-5591-B737D088AE1D}"/>
              </a:ext>
            </a:extLst>
          </p:cNvPr>
          <p:cNvGrpSpPr/>
          <p:nvPr/>
        </p:nvGrpSpPr>
        <p:grpSpPr>
          <a:xfrm>
            <a:off x="14940022" y="9013060"/>
            <a:ext cx="2201111" cy="847190"/>
            <a:chOff x="0" y="0"/>
            <a:chExt cx="4310085" cy="1658917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BF35079A-6C3E-5399-BB52-DD3E295C7A1F}"/>
                </a:ext>
              </a:extLst>
            </p:cNvPr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"/>
              </a:stretch>
            </a:blip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94F0395-C2F1-F3AC-3CBC-2B432E7EFD7A}"/>
              </a:ext>
            </a:extLst>
          </p:cNvPr>
          <p:cNvSpPr txBox="1"/>
          <p:nvPr/>
        </p:nvSpPr>
        <p:spPr>
          <a:xfrm>
            <a:off x="914086" y="2537084"/>
            <a:ext cx="16227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dirty="0">
                <a:latin typeface="Trebuchet MS" panose="020B0603020202020204" pitchFamily="34" charset="0"/>
              </a:rPr>
              <a:t>Pentru a se autentifica în platforma informatică de concurs utilizatorul cu rol de </a:t>
            </a:r>
            <a:r>
              <a:rPr lang="ro-RO" sz="2400" b="1" dirty="0">
                <a:latin typeface="Trebuchet MS" panose="020B0603020202020204" pitchFamily="34" charset="0"/>
              </a:rPr>
              <a:t>reprezentant instituție</a:t>
            </a:r>
            <a:r>
              <a:rPr lang="ro-RO" sz="2400" dirty="0">
                <a:latin typeface="Trebuchet MS" panose="020B0603020202020204" pitchFamily="34" charset="0"/>
              </a:rPr>
              <a:t> va trebui să se conecteze mai întâi în Portalul e</a:t>
            </a:r>
            <a:r>
              <a:rPr lang="en-US" sz="2400" dirty="0">
                <a:latin typeface="Trebuchet MS" panose="020B0603020202020204" pitchFamily="34" charset="0"/>
              </a:rPr>
              <a:t>-</a:t>
            </a:r>
            <a:r>
              <a:rPr lang="ro-RO" sz="2400" dirty="0">
                <a:latin typeface="Trebuchet MS" panose="020B0603020202020204" pitchFamily="34" charset="0"/>
              </a:rPr>
              <a:t>ANFP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ro-RO" sz="2400" dirty="0">
                <a:latin typeface="Trebuchet MS" panose="020B0603020202020204" pitchFamily="34" charset="0"/>
              </a:rPr>
              <a:t>și de acolo să acceseze butonul </a:t>
            </a:r>
            <a:r>
              <a:rPr lang="ro-RO" sz="2400" b="1" dirty="0">
                <a:latin typeface="Trebuchet MS" panose="020B0603020202020204" pitchFamily="34" charset="0"/>
              </a:rPr>
              <a:t>[Platforma concurs național]</a:t>
            </a:r>
            <a:r>
              <a:rPr lang="ro-RO" sz="2400" dirty="0">
                <a:latin typeface="Trebuchet MS" panose="020B0603020202020204" pitchFamily="34" charset="0"/>
              </a:rPr>
              <a:t> din secțiunea Instrumente de lucru.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62A044-E1A0-75D5-772F-E45FC174A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3872530"/>
            <a:ext cx="11201400" cy="32577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69F37E-4EE3-759A-D92B-11BF257A42CC}"/>
              </a:ext>
            </a:extLst>
          </p:cNvPr>
          <p:cNvSpPr txBox="1"/>
          <p:nvPr/>
        </p:nvSpPr>
        <p:spPr>
          <a:xfrm>
            <a:off x="4953000" y="1723026"/>
            <a:ext cx="845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Logarea în platforma informatică de concurs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85B7E-D2CB-666A-0CBF-D208D6231651}"/>
              </a:ext>
            </a:extLst>
          </p:cNvPr>
          <p:cNvSpPr txBox="1"/>
          <p:nvPr/>
        </p:nvSpPr>
        <p:spPr>
          <a:xfrm>
            <a:off x="1066800" y="7200900"/>
            <a:ext cx="1600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rebuchet MS" panose="020B0603020202020204" pitchFamily="34" charset="0"/>
              </a:rPr>
              <a:t> </a:t>
            </a:r>
            <a:endParaRPr lang="ro-RO" sz="2400" dirty="0">
              <a:latin typeface="Trebuchet MS" panose="020B0603020202020204" pitchFamily="34" charset="0"/>
            </a:endParaRPr>
          </a:p>
          <a:p>
            <a:pPr algn="just"/>
            <a:r>
              <a:rPr lang="ro-RO" sz="2400" dirty="0">
                <a:latin typeface="Trebuchet MS" panose="020B0603020202020204" pitchFamily="34" charset="0"/>
              </a:rPr>
              <a:t>!!! </a:t>
            </a:r>
            <a:r>
              <a:rPr lang="en-US" sz="2400" b="1" dirty="0" err="1">
                <a:latin typeface="Trebuchet MS" panose="020B0603020202020204" pitchFamily="34" charset="0"/>
              </a:rPr>
              <a:t>Atenție</a:t>
            </a:r>
            <a:r>
              <a:rPr lang="en-US" sz="2400" b="1" dirty="0">
                <a:latin typeface="Trebuchet MS" panose="020B0603020202020204" pitchFamily="34" charset="0"/>
              </a:rPr>
              <a:t>:</a:t>
            </a:r>
            <a:r>
              <a:rPr lang="en-US" sz="2400" dirty="0">
                <a:latin typeface="Trebuchet MS" panose="020B0603020202020204" pitchFamily="34" charset="0"/>
              </a:rPr>
              <a:t> Pentru a se </a:t>
            </a:r>
            <a:r>
              <a:rPr lang="en-US" sz="2400" dirty="0" err="1">
                <a:latin typeface="Trebuchet MS" panose="020B0603020202020204" pitchFamily="34" charset="0"/>
              </a:rPr>
              <a:t>putea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conecta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în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Platforma</a:t>
            </a:r>
            <a:r>
              <a:rPr lang="en-US" sz="2400" dirty="0">
                <a:latin typeface="Trebuchet MS" panose="020B0603020202020204" pitchFamily="34" charset="0"/>
              </a:rPr>
              <a:t> de concurs </a:t>
            </a:r>
            <a:r>
              <a:rPr lang="en-US" sz="2400" dirty="0" err="1">
                <a:latin typeface="Trebuchet MS" panose="020B0603020202020204" pitchFamily="34" charset="0"/>
              </a:rPr>
              <a:t>național</a:t>
            </a:r>
            <a:r>
              <a:rPr lang="en-US" sz="2400" dirty="0">
                <a:latin typeface="Trebuchet MS" panose="020B0603020202020204" pitchFamily="34" charset="0"/>
              </a:rPr>
              <a:t>, </a:t>
            </a:r>
            <a:r>
              <a:rPr lang="en-US" sz="2400" dirty="0" err="1">
                <a:latin typeface="Trebuchet MS" panose="020B0603020202020204" pitchFamily="34" charset="0"/>
              </a:rPr>
              <a:t>este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necesar</a:t>
            </a:r>
            <a:r>
              <a:rPr lang="en-US" sz="2400" dirty="0">
                <a:latin typeface="Trebuchet MS" panose="020B0603020202020204" pitchFamily="34" charset="0"/>
              </a:rPr>
              <a:t> ca </a:t>
            </a:r>
            <a:r>
              <a:rPr lang="en-US" sz="2400" dirty="0" err="1">
                <a:latin typeface="Trebuchet MS" panose="020B0603020202020204" pitchFamily="34" charset="0"/>
              </a:rPr>
              <a:t>reprezentantul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instituției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să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aibă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în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prealabil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cont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creat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în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Platforma</a:t>
            </a:r>
            <a:r>
              <a:rPr lang="en-US" sz="2400" dirty="0">
                <a:latin typeface="Trebuchet MS" panose="020B0603020202020204" pitchFamily="34" charset="0"/>
              </a:rPr>
              <a:t> de concurs </a:t>
            </a:r>
            <a:r>
              <a:rPr lang="en-US" sz="2400" dirty="0" err="1">
                <a:latin typeface="Trebuchet MS" panose="020B0603020202020204" pitchFamily="34" charset="0"/>
              </a:rPr>
              <a:t>național</a:t>
            </a:r>
            <a:r>
              <a:rPr lang="en-US" sz="2400" dirty="0">
                <a:latin typeface="Trebuchet MS" panose="020B0603020202020204" pitchFamily="34" charset="0"/>
              </a:rPr>
              <a:t> cu </a:t>
            </a:r>
            <a:r>
              <a:rPr lang="en-US" sz="2400" dirty="0" err="1">
                <a:latin typeface="Trebuchet MS" panose="020B0603020202020204" pitchFamily="34" charset="0"/>
              </a:rPr>
              <a:t>aceeași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adresă</a:t>
            </a:r>
            <a:r>
              <a:rPr lang="en-US" sz="2400" dirty="0">
                <a:latin typeface="Trebuchet MS" panose="020B0603020202020204" pitchFamily="34" charset="0"/>
              </a:rPr>
              <a:t> de mail pe care o </a:t>
            </a:r>
            <a:r>
              <a:rPr lang="en-US" sz="2400" dirty="0" err="1">
                <a:latin typeface="Trebuchet MS" panose="020B0603020202020204" pitchFamily="34" charset="0"/>
              </a:rPr>
              <a:t>utilizează</a:t>
            </a:r>
            <a:r>
              <a:rPr lang="en-US" sz="2400" dirty="0">
                <a:latin typeface="Trebuchet MS" panose="020B0603020202020204" pitchFamily="34" charset="0"/>
              </a:rPr>
              <a:t> la </a:t>
            </a:r>
            <a:r>
              <a:rPr lang="en-US" sz="2400" dirty="0" err="1">
                <a:latin typeface="Trebuchet MS" panose="020B0603020202020204" pitchFamily="34" charset="0"/>
              </a:rPr>
              <a:t>conectarea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în</a:t>
            </a:r>
            <a:r>
              <a:rPr lang="en-US" sz="2400" dirty="0">
                <a:latin typeface="Trebuchet MS" panose="020B0603020202020204" pitchFamily="34" charset="0"/>
              </a:rPr>
              <a:t> e-ANFP.</a:t>
            </a:r>
          </a:p>
        </p:txBody>
      </p:sp>
    </p:spTree>
    <p:extLst>
      <p:ext uri="{BB962C8B-B14F-4D97-AF65-F5344CB8AC3E}">
        <p14:creationId xmlns:p14="http://schemas.microsoft.com/office/powerpoint/2010/main" val="981150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92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482413" y="8849836"/>
            <a:ext cx="2067492" cy="795761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066800" y="2247425"/>
            <a:ext cx="15697200" cy="6765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r>
              <a:rPr lang="en-US" sz="2400" dirty="0" err="1">
                <a:latin typeface="Trebuchet MS" panose="020B0603020202020204" pitchFamily="34" charset="0"/>
              </a:rPr>
              <a:t>Autoritățile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și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instituțiile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publice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înșt</a:t>
            </a:r>
            <a:r>
              <a:rPr lang="ro-RO" sz="2400" b="1" dirty="0">
                <a:latin typeface="Trebuchet MS" panose="020B0603020202020204" pitchFamily="34" charset="0"/>
              </a:rPr>
              <a:t>i</a:t>
            </a:r>
            <a:r>
              <a:rPr lang="en-US" sz="2400" b="1" dirty="0" err="1">
                <a:latin typeface="Trebuchet MS" panose="020B0603020202020204" pitchFamily="34" charset="0"/>
              </a:rPr>
              <a:t>ințează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dirty="0">
                <a:latin typeface="Trebuchet MS" panose="020B0603020202020204" pitchFamily="34" charset="0"/>
              </a:rPr>
              <a:t>ANFP </a:t>
            </a:r>
            <a:r>
              <a:rPr lang="en-US" sz="2400" b="1" u="sng" dirty="0">
                <a:latin typeface="Trebuchet MS" panose="020B0603020202020204" pitchFamily="34" charset="0"/>
              </a:rPr>
              <a:t>cu cel </a:t>
            </a:r>
            <a:r>
              <a:rPr lang="en-US" sz="2400" b="1" u="sng" dirty="0" err="1">
                <a:latin typeface="Trebuchet MS" panose="020B0603020202020204" pitchFamily="34" charset="0"/>
              </a:rPr>
              <a:t>puțin</a:t>
            </a:r>
            <a:r>
              <a:rPr lang="en-US" sz="2400" b="1" u="sng" dirty="0">
                <a:latin typeface="Trebuchet MS" panose="020B0603020202020204" pitchFamily="34" charset="0"/>
              </a:rPr>
              <a:t> 10 </a:t>
            </a:r>
            <a:r>
              <a:rPr lang="en-US" sz="2400" b="1" u="sng" dirty="0" err="1">
                <a:latin typeface="Trebuchet MS" panose="020B0603020202020204" pitchFamily="34" charset="0"/>
              </a:rPr>
              <a:t>zile</a:t>
            </a:r>
            <a:r>
              <a:rPr lang="en-US" sz="2400" b="1" u="sng" dirty="0">
                <a:latin typeface="Trebuchet MS" panose="020B0603020202020204" pitchFamily="34" charset="0"/>
              </a:rPr>
              <a:t> </a:t>
            </a:r>
            <a:r>
              <a:rPr lang="en-US" sz="2400" b="1" u="sng" dirty="0" err="1">
                <a:latin typeface="Trebuchet MS" panose="020B0603020202020204" pitchFamily="34" charset="0"/>
              </a:rPr>
              <a:t>lucrătoare</a:t>
            </a:r>
            <a:r>
              <a:rPr lang="en-US" sz="2400" b="1" u="sng" dirty="0">
                <a:latin typeface="Trebuchet MS" panose="020B0603020202020204" pitchFamily="34" charset="0"/>
              </a:rPr>
              <a:t> </a:t>
            </a:r>
            <a:r>
              <a:rPr lang="en-US" sz="2400" b="1" u="sng" dirty="0" err="1">
                <a:latin typeface="Trebuchet MS" panose="020B0603020202020204" pitchFamily="34" charset="0"/>
              </a:rPr>
              <a:t>înainte</a:t>
            </a:r>
            <a:r>
              <a:rPr lang="en-US" sz="2400" b="1" u="sng" dirty="0">
                <a:latin typeface="Trebuchet MS" panose="020B0603020202020204" pitchFamily="34" charset="0"/>
              </a:rPr>
              <a:t> de data </a:t>
            </a:r>
            <a:r>
              <a:rPr lang="en-US" sz="2400" b="1" u="sng" dirty="0" err="1">
                <a:latin typeface="Trebuchet MS" panose="020B0603020202020204" pitchFamily="34" charset="0"/>
              </a:rPr>
              <a:t>publicării</a:t>
            </a:r>
            <a:r>
              <a:rPr lang="en-US" sz="2400" b="1" u="sng" dirty="0">
                <a:latin typeface="Trebuchet MS" panose="020B0603020202020204" pitchFamily="34" charset="0"/>
              </a:rPr>
              <a:t> </a:t>
            </a:r>
            <a:r>
              <a:rPr lang="en-US" sz="2400" b="1" u="sng" dirty="0" err="1">
                <a:latin typeface="Trebuchet MS" panose="020B0603020202020204" pitchFamily="34" charset="0"/>
              </a:rPr>
              <a:t>anunțului</a:t>
            </a:r>
            <a:r>
              <a:rPr lang="en-US" sz="2400" b="1" u="sng" dirty="0">
                <a:latin typeface="Trebuchet MS" panose="020B0603020202020204" pitchFamily="34" charset="0"/>
              </a:rPr>
              <a:t> de concurs</a:t>
            </a:r>
            <a:r>
              <a:rPr lang="ro-RO" sz="2400" b="1" u="sng" dirty="0">
                <a:latin typeface="Trebuchet MS" panose="020B0603020202020204" pitchFamily="34" charset="0"/>
              </a:rPr>
              <a:t>.</a:t>
            </a:r>
            <a:endParaRPr lang="en-US" sz="2400" b="1" u="sng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endParaRPr lang="ro-RO" sz="240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r>
              <a:rPr lang="en-US" sz="2400" b="1" dirty="0">
                <a:latin typeface="Trebuchet MS" panose="020B0603020202020204" pitchFamily="34" charset="0"/>
              </a:rPr>
              <a:t>Se </a:t>
            </a:r>
            <a:r>
              <a:rPr lang="en-US" sz="2400" b="1" dirty="0" err="1">
                <a:latin typeface="Trebuchet MS" panose="020B0603020202020204" pitchFamily="34" charset="0"/>
              </a:rPr>
              <a:t>transmite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prin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intermediul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platformei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informatice</a:t>
            </a:r>
            <a:r>
              <a:rPr lang="en-US" sz="2400" b="1" dirty="0">
                <a:latin typeface="Trebuchet MS" panose="020B0603020202020204" pitchFamily="34" charset="0"/>
              </a:rPr>
              <a:t> de concurs</a:t>
            </a:r>
            <a:r>
              <a:rPr lang="ro-RO" sz="2400" b="1" dirty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ts val="2279"/>
              </a:lnSpc>
            </a:pPr>
            <a:r>
              <a:rPr lang="ro-RO" sz="2400" dirty="0">
                <a:latin typeface="Trebuchet MS" panose="020B0603020202020204" pitchFamily="34" charset="0"/>
              </a:rPr>
              <a:t>	</a:t>
            </a:r>
          </a:p>
          <a:p>
            <a:pPr algn="just">
              <a:lnSpc>
                <a:spcPts val="2279"/>
              </a:lnSpc>
            </a:pPr>
            <a:r>
              <a:rPr lang="en-US" sz="2400" dirty="0" err="1">
                <a:latin typeface="Trebuchet MS" panose="020B0603020202020204" pitchFamily="34" charset="0"/>
              </a:rPr>
              <a:t>Cuprinde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elementele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ro-RO" sz="2400" dirty="0">
                <a:latin typeface="Trebuchet MS" panose="020B0603020202020204" pitchFamily="34" charset="0"/>
              </a:rPr>
              <a:t>prevăzute expres în </a:t>
            </a:r>
            <a:r>
              <a:rPr lang="en-US" sz="2400" dirty="0" err="1">
                <a:latin typeface="Trebuchet MS" panose="020B0603020202020204" pitchFamily="34" charset="0"/>
              </a:rPr>
              <a:t>Anexa</a:t>
            </a:r>
            <a:r>
              <a:rPr lang="en-US" sz="2400" dirty="0">
                <a:latin typeface="Trebuchet MS" panose="020B0603020202020204" pitchFamily="34" charset="0"/>
              </a:rPr>
              <a:t> nr. 10 a </a:t>
            </a:r>
            <a:r>
              <a:rPr lang="en-US" sz="2400" dirty="0" err="1">
                <a:latin typeface="Trebuchet MS" panose="020B0603020202020204" pitchFamily="34" charset="0"/>
              </a:rPr>
              <a:t>Codului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administrativ</a:t>
            </a:r>
            <a:r>
              <a:rPr lang="en-US" sz="2400" dirty="0">
                <a:latin typeface="Trebuchet MS" panose="020B0603020202020204" pitchFamily="34" charset="0"/>
              </a:rPr>
              <a:t>, cu </a:t>
            </a:r>
            <a:r>
              <a:rPr lang="en-US" sz="2400" dirty="0" err="1">
                <a:latin typeface="Trebuchet MS" panose="020B0603020202020204" pitchFamily="34" charset="0"/>
              </a:rPr>
              <a:t>modificările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și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completările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ulterioare</a:t>
            </a:r>
            <a:r>
              <a:rPr lang="en-US" sz="2400" dirty="0">
                <a:latin typeface="Trebuchet MS" panose="020B0603020202020204" pitchFamily="34" charset="0"/>
              </a:rPr>
              <a:t>, </a:t>
            </a:r>
            <a:r>
              <a:rPr lang="en-US" sz="2400" dirty="0" err="1">
                <a:latin typeface="Trebuchet MS" panose="020B0603020202020204" pitchFamily="34" charset="0"/>
              </a:rPr>
              <a:t>astfel</a:t>
            </a:r>
            <a:r>
              <a:rPr lang="en-US" sz="2400" dirty="0">
                <a:latin typeface="Trebuchet MS" panose="020B0603020202020204" pitchFamily="34" charset="0"/>
              </a:rPr>
              <a:t>:</a:t>
            </a:r>
            <a:endParaRPr lang="ro-RO" sz="2400" dirty="0">
              <a:latin typeface="Trebuchet MS" panose="020B0603020202020204" pitchFamily="34" charset="0"/>
            </a:endParaRPr>
          </a:p>
          <a:p>
            <a:pPr marL="2171700" lvl="4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Trebuchet MS" panose="020B0603020202020204" pitchFamily="34" charset="0"/>
              </a:rPr>
              <a:t>denumirea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autorității</a:t>
            </a:r>
            <a:r>
              <a:rPr lang="en-US" sz="2400" dirty="0">
                <a:latin typeface="Trebuchet MS" panose="020B0603020202020204" pitchFamily="34" charset="0"/>
              </a:rPr>
              <a:t>/ </a:t>
            </a:r>
            <a:r>
              <a:rPr lang="en-US" sz="2400" dirty="0" err="1">
                <a:latin typeface="Trebuchet MS" panose="020B0603020202020204" pitchFamily="34" charset="0"/>
              </a:rPr>
              <a:t>instituției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publice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organizatoare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o-RO" sz="2400" dirty="0">
              <a:latin typeface="Trebuchet MS" panose="020B0603020202020204" pitchFamily="34" charset="0"/>
            </a:endParaRPr>
          </a:p>
          <a:p>
            <a:pPr marL="2171700" lvl="4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Trebuchet MS" panose="020B0603020202020204" pitchFamily="34" charset="0"/>
              </a:rPr>
              <a:t>funcția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publică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pentru</a:t>
            </a:r>
            <a:r>
              <a:rPr lang="en-US" sz="2400" dirty="0">
                <a:latin typeface="Trebuchet MS" panose="020B0603020202020204" pitchFamily="34" charset="0"/>
              </a:rPr>
              <a:t> care se </a:t>
            </a:r>
            <a:r>
              <a:rPr lang="en-US" sz="2400" dirty="0" err="1">
                <a:latin typeface="Trebuchet MS" panose="020B0603020202020204" pitchFamily="34" charset="0"/>
              </a:rPr>
              <a:t>organizează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concursul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o-RO" sz="2400" dirty="0">
              <a:latin typeface="Trebuchet MS" panose="020B0603020202020204" pitchFamily="34" charset="0"/>
            </a:endParaRPr>
          </a:p>
          <a:p>
            <a:pPr marL="2171700" lvl="4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Trebuchet MS" panose="020B0603020202020204" pitchFamily="34" charset="0"/>
              </a:rPr>
              <a:t>precizarea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expresă</a:t>
            </a:r>
            <a:r>
              <a:rPr lang="en-US" sz="2400" dirty="0">
                <a:latin typeface="Trebuchet MS" panose="020B0603020202020204" pitchFamily="34" charset="0"/>
              </a:rPr>
              <a:t> a </a:t>
            </a:r>
            <a:r>
              <a:rPr lang="en-US" sz="2400" dirty="0" err="1">
                <a:latin typeface="Trebuchet MS" panose="020B0603020202020204" pitchFamily="34" charset="0"/>
              </a:rPr>
              <a:t>duratei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timpului</a:t>
            </a:r>
            <a:r>
              <a:rPr lang="en-US" sz="2400" dirty="0">
                <a:latin typeface="Trebuchet MS" panose="020B0603020202020204" pitchFamily="34" charset="0"/>
              </a:rPr>
              <a:t> de </a:t>
            </a:r>
            <a:r>
              <a:rPr lang="en-US" sz="2400" dirty="0" err="1">
                <a:latin typeface="Trebuchet MS" panose="020B0603020202020204" pitchFamily="34" charset="0"/>
              </a:rPr>
              <a:t>muncă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o-RO" sz="2400" dirty="0">
              <a:latin typeface="Trebuchet MS" panose="020B0603020202020204" pitchFamily="34" charset="0"/>
            </a:endParaRPr>
          </a:p>
          <a:p>
            <a:pPr marL="2171700" lvl="4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data, </a:t>
            </a:r>
            <a:r>
              <a:rPr lang="en-US" sz="2400" dirty="0" err="1">
                <a:latin typeface="Trebuchet MS" panose="020B0603020202020204" pitchFamily="34" charset="0"/>
              </a:rPr>
              <a:t>ora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și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locul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sau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locația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desfășurării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probei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suplimentare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o-RO" sz="2400" dirty="0">
              <a:latin typeface="Trebuchet MS" panose="020B0603020202020204" pitchFamily="34" charset="0"/>
            </a:endParaRPr>
          </a:p>
          <a:p>
            <a:pPr marL="2171700" lvl="4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data, </a:t>
            </a:r>
            <a:r>
              <a:rPr lang="en-US" sz="2400" dirty="0" err="1">
                <a:latin typeface="Trebuchet MS" panose="020B0603020202020204" pitchFamily="34" charset="0"/>
              </a:rPr>
              <a:t>ora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și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locul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sau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locația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desfășurării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probei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scrise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o-RO" sz="2400" dirty="0">
              <a:latin typeface="Trebuchet MS" panose="020B0603020202020204" pitchFamily="34" charset="0"/>
            </a:endParaRPr>
          </a:p>
          <a:p>
            <a:pPr marL="2171700" lvl="4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Trebuchet MS" panose="020B0603020202020204" pitchFamily="34" charset="0"/>
              </a:rPr>
              <a:t>condițiile</a:t>
            </a:r>
            <a:r>
              <a:rPr lang="en-US" sz="2400" dirty="0">
                <a:latin typeface="Trebuchet MS" panose="020B0603020202020204" pitchFamily="34" charset="0"/>
              </a:rPr>
              <a:t> de </a:t>
            </a:r>
            <a:r>
              <a:rPr lang="en-US" sz="2400" dirty="0" err="1">
                <a:latin typeface="Trebuchet MS" panose="020B0603020202020204" pitchFamily="34" charset="0"/>
              </a:rPr>
              <a:t>participare</a:t>
            </a:r>
            <a:r>
              <a:rPr lang="en-US" sz="2400" dirty="0">
                <a:latin typeface="Trebuchet MS" panose="020B0603020202020204" pitchFamily="34" charset="0"/>
              </a:rPr>
              <a:t> conform art. 465 din </a:t>
            </a:r>
            <a:r>
              <a:rPr lang="en-US" sz="2400" dirty="0" err="1">
                <a:latin typeface="Trebuchet MS" panose="020B0603020202020204" pitchFamily="34" charset="0"/>
              </a:rPr>
              <a:t>Codul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administrativ</a:t>
            </a:r>
            <a:r>
              <a:rPr lang="en-US" sz="2400" dirty="0">
                <a:latin typeface="Trebuchet MS" panose="020B0603020202020204" pitchFamily="34" charset="0"/>
              </a:rPr>
              <a:t>/</a:t>
            </a:r>
            <a:r>
              <a:rPr lang="en-US" sz="2400" dirty="0" err="1">
                <a:latin typeface="Trebuchet MS" panose="020B0603020202020204" pitchFamily="34" charset="0"/>
              </a:rPr>
              <a:t>condiții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specifice</a:t>
            </a:r>
            <a:r>
              <a:rPr lang="en-US" sz="2400" dirty="0">
                <a:latin typeface="Trebuchet MS" panose="020B0603020202020204" pitchFamily="34" charset="0"/>
              </a:rPr>
              <a:t>/</a:t>
            </a:r>
            <a:r>
              <a:rPr lang="en-US" sz="2400" dirty="0" err="1">
                <a:latin typeface="Trebuchet MS" panose="020B0603020202020204" pitchFamily="34" charset="0"/>
              </a:rPr>
              <a:t>competențe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specifice</a:t>
            </a:r>
            <a:r>
              <a:rPr lang="en-US" sz="2400" dirty="0">
                <a:latin typeface="Trebuchet MS" panose="020B0603020202020204" pitchFamily="34" charset="0"/>
              </a:rPr>
              <a:t>, </a:t>
            </a:r>
            <a:r>
              <a:rPr lang="en-US" sz="2400" dirty="0" err="1">
                <a:latin typeface="Trebuchet MS" panose="020B0603020202020204" pitchFamily="34" charset="0"/>
              </a:rPr>
              <a:t>după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caz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o-RO" sz="2400" dirty="0">
              <a:latin typeface="Trebuchet MS" panose="020B0603020202020204" pitchFamily="34" charset="0"/>
            </a:endParaRPr>
          </a:p>
          <a:p>
            <a:pPr marL="2171700" lvl="4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Trebuchet MS" panose="020B0603020202020204" pitchFamily="34" charset="0"/>
              </a:rPr>
              <a:t>perioada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și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modalitatea</a:t>
            </a:r>
            <a:r>
              <a:rPr lang="en-US" sz="2400" dirty="0">
                <a:latin typeface="Trebuchet MS" panose="020B0603020202020204" pitchFamily="34" charset="0"/>
              </a:rPr>
              <a:t> de </a:t>
            </a:r>
            <a:r>
              <a:rPr lang="en-US" sz="2400" dirty="0" err="1">
                <a:latin typeface="Trebuchet MS" panose="020B0603020202020204" pitchFamily="34" charset="0"/>
              </a:rPr>
              <a:t>înscriere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  <a:endParaRPr lang="ro-RO" sz="2400" dirty="0">
              <a:latin typeface="Trebuchet MS" panose="020B0603020202020204" pitchFamily="34" charset="0"/>
            </a:endParaRPr>
          </a:p>
          <a:p>
            <a:pPr marL="2171700" lvl="4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Trebuchet MS" panose="020B0603020202020204" pitchFamily="34" charset="0"/>
              </a:rPr>
              <a:t>bibliografia</a:t>
            </a:r>
            <a:r>
              <a:rPr lang="en-US" sz="2400" dirty="0">
                <a:latin typeface="Trebuchet MS" panose="020B0603020202020204" pitchFamily="34" charset="0"/>
              </a:rPr>
              <a:t> de </a:t>
            </a:r>
            <a:r>
              <a:rPr lang="en-US" sz="2400" dirty="0" err="1">
                <a:latin typeface="Trebuchet MS" panose="020B0603020202020204" pitchFamily="34" charset="0"/>
              </a:rPr>
              <a:t>specialitate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și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tematica</a:t>
            </a:r>
            <a:r>
              <a:rPr lang="en-US" sz="2400" dirty="0">
                <a:latin typeface="Trebuchet MS" panose="020B0603020202020204" pitchFamily="34" charset="0"/>
              </a:rPr>
              <a:t> de </a:t>
            </a:r>
            <a:r>
              <a:rPr lang="en-US" sz="2400" dirty="0" err="1">
                <a:latin typeface="Trebuchet MS" panose="020B0603020202020204" pitchFamily="34" charset="0"/>
              </a:rPr>
              <a:t>specialitate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</a:p>
          <a:p>
            <a:pPr marL="2171700" lvl="4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Trebuchet MS" panose="020B0603020202020204" pitchFamily="34" charset="0"/>
              </a:rPr>
              <a:t>atribuțiile</a:t>
            </a:r>
            <a:r>
              <a:rPr lang="en-US" sz="2400" dirty="0">
                <a:latin typeface="Trebuchet MS" panose="020B0603020202020204" pitchFamily="34" charset="0"/>
              </a:rPr>
              <a:t>  </a:t>
            </a:r>
            <a:r>
              <a:rPr lang="en-US" sz="2400" dirty="0" err="1">
                <a:latin typeface="Trebuchet MS" panose="020B0603020202020204" pitchFamily="34" charset="0"/>
              </a:rPr>
              <a:t>postului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prevăzute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în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fișa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postului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</a:p>
          <a:p>
            <a:pPr marL="2171700" lvl="4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Trebuchet MS" panose="020B0603020202020204" pitchFamily="34" charset="0"/>
              </a:rPr>
              <a:t>coordonate</a:t>
            </a:r>
            <a:r>
              <a:rPr lang="en-US" sz="2400" dirty="0">
                <a:latin typeface="Trebuchet MS" panose="020B0603020202020204" pitchFamily="34" charset="0"/>
              </a:rPr>
              <a:t> de contact </a:t>
            </a:r>
            <a:r>
              <a:rPr lang="en-US" sz="2400" dirty="0" err="1">
                <a:latin typeface="Trebuchet MS" panose="020B0603020202020204" pitchFamily="34" charset="0"/>
              </a:rPr>
              <a:t>pentru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înscriere</a:t>
            </a:r>
            <a:r>
              <a:rPr lang="en-US" sz="2400" dirty="0">
                <a:latin typeface="Trebuchet MS" panose="020B0603020202020204" pitchFamily="34" charset="0"/>
              </a:rPr>
              <a:t> ( </a:t>
            </a:r>
            <a:r>
              <a:rPr lang="en-US" sz="2400" dirty="0" err="1">
                <a:latin typeface="Trebuchet MS" panose="020B0603020202020204" pitchFamily="34" charset="0"/>
              </a:rPr>
              <a:t>adresă</a:t>
            </a:r>
            <a:r>
              <a:rPr lang="en-US" sz="2400" dirty="0">
                <a:latin typeface="Trebuchet MS" panose="020B0603020202020204" pitchFamily="34" charset="0"/>
              </a:rPr>
              <a:t> de </a:t>
            </a:r>
            <a:r>
              <a:rPr lang="en-US" sz="2400" dirty="0" err="1">
                <a:latin typeface="Trebuchet MS" panose="020B0603020202020204" pitchFamily="34" charset="0"/>
              </a:rPr>
              <a:t>corespondență</a:t>
            </a:r>
            <a:r>
              <a:rPr lang="en-US" sz="2400" dirty="0">
                <a:latin typeface="Trebuchet MS" panose="020B0603020202020204" pitchFamily="34" charset="0"/>
              </a:rPr>
              <a:t>, </a:t>
            </a:r>
            <a:r>
              <a:rPr lang="en-US" sz="2400" dirty="0" err="1">
                <a:latin typeface="Trebuchet MS" panose="020B0603020202020204" pitchFamily="34" charset="0"/>
              </a:rPr>
              <a:t>telefon</a:t>
            </a:r>
            <a:r>
              <a:rPr lang="en-US" sz="2400" dirty="0">
                <a:latin typeface="Trebuchet MS" panose="020B0603020202020204" pitchFamily="34" charset="0"/>
              </a:rPr>
              <a:t>, e-mail, </a:t>
            </a:r>
            <a:r>
              <a:rPr lang="en-US" sz="2400" dirty="0" err="1">
                <a:latin typeface="Trebuchet MS" panose="020B0603020202020204" pitchFamily="34" charset="0"/>
              </a:rPr>
              <a:t>persoana</a:t>
            </a:r>
            <a:r>
              <a:rPr lang="en-US" sz="2400" dirty="0">
                <a:latin typeface="Trebuchet MS" panose="020B0603020202020204" pitchFamily="34" charset="0"/>
              </a:rPr>
              <a:t> de contact </a:t>
            </a:r>
            <a:r>
              <a:rPr lang="en-US" sz="2400" dirty="0" err="1">
                <a:latin typeface="Trebuchet MS" panose="020B0603020202020204" pitchFamily="34" charset="0"/>
              </a:rPr>
              <a:t>și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funcția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publică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deținută</a:t>
            </a:r>
            <a:r>
              <a:rPr lang="en-US" sz="2400" dirty="0">
                <a:latin typeface="Trebuchet MS" panose="020B0603020202020204" pitchFamily="34" charset="0"/>
              </a:rPr>
              <a:t>);</a:t>
            </a:r>
          </a:p>
          <a:p>
            <a:pPr marL="2171700" lvl="4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Trebuchet MS" panose="020B0603020202020204" pitchFamily="34" charset="0"/>
              </a:rPr>
              <a:t>coordonate</a:t>
            </a:r>
            <a:r>
              <a:rPr lang="en-US" sz="2400" dirty="0">
                <a:latin typeface="Trebuchet MS" panose="020B0603020202020204" pitchFamily="34" charset="0"/>
              </a:rPr>
              <a:t> de contact ale </a:t>
            </a:r>
            <a:r>
              <a:rPr lang="en-US" sz="2400" dirty="0" err="1">
                <a:latin typeface="Trebuchet MS" panose="020B0603020202020204" pitchFamily="34" charset="0"/>
              </a:rPr>
              <a:t>persoanei</a:t>
            </a:r>
            <a:r>
              <a:rPr lang="en-US" sz="2400" dirty="0">
                <a:latin typeface="Trebuchet MS" panose="020B0603020202020204" pitchFamily="34" charset="0"/>
              </a:rPr>
              <a:t> din </a:t>
            </a:r>
            <a:r>
              <a:rPr lang="en-US" sz="2400" dirty="0" err="1">
                <a:latin typeface="Trebuchet MS" panose="020B0603020202020204" pitchFamily="34" charset="0"/>
              </a:rPr>
              <a:t>cadrul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compartimentului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resurse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umane</a:t>
            </a:r>
            <a:r>
              <a:rPr lang="en-US" sz="2400" dirty="0">
                <a:latin typeface="Trebuchet MS" panose="020B0603020202020204" pitchFamily="34" charset="0"/>
              </a:rPr>
              <a:t> , </a:t>
            </a:r>
            <a:r>
              <a:rPr lang="en-US" sz="2400" dirty="0" err="1">
                <a:latin typeface="Trebuchet MS" panose="020B0603020202020204" pitchFamily="34" charset="0"/>
              </a:rPr>
              <a:t>responsabilă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pentru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gestionarea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concursului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și</a:t>
            </a:r>
            <a:r>
              <a:rPr lang="en-US" sz="2400" dirty="0">
                <a:latin typeface="Trebuchet MS" panose="020B0603020202020204" pitchFamily="34" charset="0"/>
              </a:rPr>
              <a:t> a </a:t>
            </a:r>
            <a:r>
              <a:rPr lang="en-US" sz="2400" dirty="0" err="1">
                <a:latin typeface="Trebuchet MS" panose="020B0603020202020204" pitchFamily="34" charset="0"/>
              </a:rPr>
              <a:t>platformei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informatice</a:t>
            </a:r>
            <a:r>
              <a:rPr lang="en-US" sz="2400" dirty="0">
                <a:latin typeface="Trebuchet MS" panose="020B0603020202020204" pitchFamily="34" charset="0"/>
              </a:rPr>
              <a:t>;</a:t>
            </a:r>
          </a:p>
          <a:p>
            <a:pPr marL="2171700" lvl="4" indent="-342900" algn="just">
              <a:lnSpc>
                <a:spcPts val="2279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Trebuchet MS" panose="020B0603020202020204" pitchFamily="34" charset="0"/>
              </a:rPr>
              <a:t>conținutul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dosarului</a:t>
            </a:r>
            <a:r>
              <a:rPr lang="en-US" sz="2400" dirty="0">
                <a:latin typeface="Trebuchet MS" panose="020B0603020202020204" pitchFamily="34" charset="0"/>
              </a:rPr>
              <a:t> de concurs.</a:t>
            </a:r>
          </a:p>
          <a:p>
            <a:pPr algn="just">
              <a:lnSpc>
                <a:spcPts val="227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52600" y="1529209"/>
            <a:ext cx="15011400" cy="527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Înștiințarea către ANFP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598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E739F552-281E-14B2-8856-2FCA516DA861}"/>
              </a:ext>
            </a:extLst>
          </p:cNvPr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4CF2816D-A00F-73F7-DCE5-FD3021F0CBB8}"/>
                </a:ext>
              </a:extLst>
            </p:cNvPr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1"/>
              </a:stretch>
            </a:blipFill>
          </p:spPr>
        </p:sp>
      </p:grpSp>
      <p:grpSp>
        <p:nvGrpSpPr>
          <p:cNvPr id="4" name="Group 6">
            <a:extLst>
              <a:ext uri="{FF2B5EF4-FFF2-40B4-BE49-F238E27FC236}">
                <a16:creationId xmlns:a16="http://schemas.microsoft.com/office/drawing/2014/main" id="{B9EE49C2-94F8-B464-3291-70744D1D8A1A}"/>
              </a:ext>
            </a:extLst>
          </p:cNvPr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A81FF459-89D7-F47A-8725-AE85CE5CCDAF}"/>
                </a:ext>
              </a:extLst>
            </p:cNvPr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"/>
              </a:stretch>
            </a:blipFill>
          </p:spPr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56C95C5A-6D4A-C6CB-1601-BAFA2ED2C869}"/>
              </a:ext>
            </a:extLst>
          </p:cNvPr>
          <p:cNvGrpSpPr/>
          <p:nvPr/>
        </p:nvGrpSpPr>
        <p:grpSpPr>
          <a:xfrm>
            <a:off x="14482413" y="8849836"/>
            <a:ext cx="2067492" cy="795761"/>
            <a:chOff x="0" y="0"/>
            <a:chExt cx="4310085" cy="1658917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13779FA3-A658-D03E-36B9-85F5F687408D}"/>
                </a:ext>
              </a:extLst>
            </p:cNvPr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"/>
              </a:stretch>
            </a:blip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2197035-45A0-B2A1-F45E-E55EC77E2D6F}"/>
              </a:ext>
            </a:extLst>
          </p:cNvPr>
          <p:cNvSpPr txBox="1"/>
          <p:nvPr/>
        </p:nvSpPr>
        <p:spPr>
          <a:xfrm>
            <a:off x="5638800" y="1495063"/>
            <a:ext cx="68092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  <a:endParaRPr lang="en-US" dirty="0"/>
          </a:p>
          <a:p>
            <a:pPr lvl="0"/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Adăugare înștiințare concurs pe post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04E5B4-FEC0-C89A-31BB-0FDECB01E2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04" y="2450697"/>
            <a:ext cx="15634462" cy="54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05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B13A1761-575C-B8D8-A84A-E090E29262FA}"/>
              </a:ext>
            </a:extLst>
          </p:cNvPr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48375936-0850-4162-E1C6-E6AC1B02EA7D}"/>
                </a:ext>
              </a:extLst>
            </p:cNvPr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1"/>
              </a:stretch>
            </a:blipFill>
          </p:spPr>
        </p:sp>
      </p:grpSp>
      <p:grpSp>
        <p:nvGrpSpPr>
          <p:cNvPr id="4" name="Group 6">
            <a:extLst>
              <a:ext uri="{FF2B5EF4-FFF2-40B4-BE49-F238E27FC236}">
                <a16:creationId xmlns:a16="http://schemas.microsoft.com/office/drawing/2014/main" id="{A192BABD-4AE7-982F-E5B0-A706E0EA86AB}"/>
              </a:ext>
            </a:extLst>
          </p:cNvPr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7A2B5BBF-F707-69C1-6228-B485BB657730}"/>
                </a:ext>
              </a:extLst>
            </p:cNvPr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"/>
              </a:stretch>
            </a:blipFill>
          </p:spPr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F1B0BA15-C18A-CF58-676C-AB0231F98370}"/>
              </a:ext>
            </a:extLst>
          </p:cNvPr>
          <p:cNvGrpSpPr/>
          <p:nvPr/>
        </p:nvGrpSpPr>
        <p:grpSpPr>
          <a:xfrm>
            <a:off x="13639800" y="8849827"/>
            <a:ext cx="2067492" cy="795761"/>
            <a:chOff x="0" y="0"/>
            <a:chExt cx="4310085" cy="1658917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D32A8A5B-7F59-525E-E115-C84F47FDBC33}"/>
                </a:ext>
              </a:extLst>
            </p:cNvPr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"/>
              </a:stretch>
            </a:blipFill>
          </p:spPr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E97F7A6-4544-817E-CE36-85C823DAD9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72264"/>
            <a:ext cx="15087600" cy="63829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29E698-F8C8-9469-DFA5-A7D155B21B18}"/>
              </a:ext>
            </a:extLst>
          </p:cNvPr>
          <p:cNvSpPr txBox="1"/>
          <p:nvPr/>
        </p:nvSpPr>
        <p:spPr>
          <a:xfrm>
            <a:off x="6324600" y="1722213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Adăugare înștiințare concurs pe post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6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BEE7F11-A2D4-48A6-7A59-7FDC04CE3F28}"/>
              </a:ext>
            </a:extLst>
          </p:cNvPr>
          <p:cNvGrpSpPr/>
          <p:nvPr/>
        </p:nvGrpSpPr>
        <p:grpSpPr>
          <a:xfrm>
            <a:off x="0" y="14654"/>
            <a:ext cx="18288000" cy="10287000"/>
            <a:chOff x="255171" y="-31262"/>
            <a:chExt cx="24384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1566474-CE05-6024-B3EA-5605FF3EFC5F}"/>
                </a:ext>
              </a:extLst>
            </p:cNvPr>
            <p:cNvSpPr/>
            <p:nvPr/>
          </p:nvSpPr>
          <p:spPr>
            <a:xfrm>
              <a:off x="255171" y="-31262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BEC50F24-950D-ECA3-576F-76CA7B296ABE}"/>
              </a:ext>
            </a:extLst>
          </p:cNvPr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F9C1EDF-512F-9863-EEFA-16D519B4AD95}"/>
                </a:ext>
              </a:extLst>
            </p:cNvPr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5041B48-F191-4B46-F784-5C3AFB3D2E7F}"/>
              </a:ext>
            </a:extLst>
          </p:cNvPr>
          <p:cNvSpPr txBox="1"/>
          <p:nvPr/>
        </p:nvSpPr>
        <p:spPr>
          <a:xfrm>
            <a:off x="6324600" y="1751764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Adăugare înștiințare concurs pe post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E59933-A580-192C-054D-94C709278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323" y="2488314"/>
            <a:ext cx="15392400" cy="57008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7B0913-BF61-BA9B-940C-C5EC05AF5399}"/>
              </a:ext>
            </a:extLst>
          </p:cNvPr>
          <p:cNvSpPr txBox="1"/>
          <p:nvPr/>
        </p:nvSpPr>
        <p:spPr>
          <a:xfrm>
            <a:off x="1524000" y="8420100"/>
            <a:ext cx="15240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u="sng" dirty="0">
                <a:latin typeface="Trebuchet MS" panose="020B0603020202020204" pitchFamily="34" charset="0"/>
              </a:rPr>
              <a:t>Stabilirea datei probei scrise </a:t>
            </a:r>
            <a:r>
              <a:rPr lang="ro-RO" sz="2400" dirty="0">
                <a:latin typeface="Trebuchet MS" panose="020B0603020202020204" pitchFamily="34" charset="0"/>
              </a:rPr>
              <a:t>se va realiza prin accesarea butonului [Modifică</a:t>
            </a:r>
            <a:r>
              <a:rPr lang="en-GB" sz="2400" dirty="0">
                <a:latin typeface="Trebuchet MS" panose="020B0603020202020204" pitchFamily="34" charset="0"/>
              </a:rPr>
              <a:t>]</a:t>
            </a:r>
            <a:r>
              <a:rPr lang="ro-RO" sz="2400" dirty="0">
                <a:latin typeface="Trebuchet MS" panose="020B0603020202020204" pitchFamily="34" charset="0"/>
              </a:rPr>
              <a:t> și selectarea datei dorite. După completarea tuturor datelor se va apăsa butonul </a:t>
            </a:r>
            <a:r>
              <a:rPr lang="en-GB" sz="2400" dirty="0">
                <a:latin typeface="Trebuchet MS" panose="020B0603020202020204" pitchFamily="34" charset="0"/>
              </a:rPr>
              <a:t>[</a:t>
            </a:r>
            <a:r>
              <a:rPr lang="en-GB" sz="2400" dirty="0" err="1">
                <a:latin typeface="Trebuchet MS" panose="020B0603020202020204" pitchFamily="34" charset="0"/>
              </a:rPr>
              <a:t>Salveaz</a:t>
            </a:r>
            <a:r>
              <a:rPr lang="ro-RO" sz="2400" dirty="0">
                <a:latin typeface="Trebuchet MS" panose="020B0603020202020204" pitchFamily="34" charset="0"/>
              </a:rPr>
              <a:t>ă</a:t>
            </a:r>
            <a:r>
              <a:rPr lang="en-GB" sz="2400" dirty="0">
                <a:latin typeface="Trebuchet MS" panose="020B0603020202020204" pitchFamily="34" charset="0"/>
              </a:rPr>
              <a:t>].</a:t>
            </a:r>
            <a:endParaRPr lang="ro-RO" sz="2400" dirty="0">
              <a:latin typeface="Trebuchet MS" panose="020B0603020202020204" pitchFamily="34" charset="0"/>
            </a:endParaRPr>
          </a:p>
          <a:p>
            <a:r>
              <a:rPr lang="ro-RO" sz="2400" dirty="0">
                <a:latin typeface="Trebuchet MS" panose="020B0603020202020204" pitchFamily="34" charset="0"/>
              </a:rPr>
              <a:t>În cazul în care pe lângă proba scrisă este necesară adăugarea unei probe suplimentare, aceasta se va realiza prin accesarea butonului [+Adaugă probă] și completarea detaliilor solicitate.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530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782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610544" y="8827421"/>
            <a:ext cx="2183964" cy="840590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3581400" y="1393809"/>
            <a:ext cx="12039599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endParaRPr lang="ro-RO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>
              <a:lnSpc>
                <a:spcPts val="3360"/>
              </a:lnSpc>
            </a:pPr>
            <a:r>
              <a:rPr lang="en-US" sz="28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Când</a:t>
            </a:r>
            <a:r>
              <a:rPr lang="en-US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publicăm</a:t>
            </a:r>
            <a:r>
              <a:rPr lang="en-US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și</a:t>
            </a:r>
            <a:r>
              <a:rPr lang="en-US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unde</a:t>
            </a:r>
            <a:r>
              <a:rPr lang="en-US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pu</a:t>
            </a:r>
            <a:r>
              <a:rPr lang="en-US" sz="28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blicăm</a:t>
            </a:r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 anunțul de concurs pe post</a:t>
            </a:r>
            <a:r>
              <a:rPr lang="en-US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?</a:t>
            </a:r>
          </a:p>
          <a:p>
            <a:pPr algn="ctr">
              <a:lnSpc>
                <a:spcPts val="3360"/>
              </a:lnSpc>
            </a:pPr>
            <a:endParaRPr lang="en-US" sz="3200" dirty="0">
              <a:solidFill>
                <a:srgbClr val="7FD5F5"/>
              </a:solidFill>
              <a:latin typeface="Arial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544926" y="2781456"/>
            <a:ext cx="15066674" cy="1778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r>
              <a:rPr lang="en-US" sz="2800" dirty="0" err="1">
                <a:latin typeface="Trebuchet MS" panose="020B0603020202020204" pitchFamily="34" charset="0"/>
              </a:rPr>
              <a:t>Anunțul</a:t>
            </a:r>
            <a:r>
              <a:rPr lang="en-US" sz="2800" dirty="0">
                <a:latin typeface="Trebuchet MS" panose="020B0603020202020204" pitchFamily="34" charset="0"/>
              </a:rPr>
              <a:t> de concurs se </a:t>
            </a:r>
            <a:r>
              <a:rPr lang="en-US" sz="2800" dirty="0" err="1">
                <a:latin typeface="Trebuchet MS" panose="020B0603020202020204" pitchFamily="34" charset="0"/>
              </a:rPr>
              <a:t>va</a:t>
            </a:r>
            <a:r>
              <a:rPr lang="en-US" sz="2800" dirty="0">
                <a:latin typeface="Trebuchet MS" panose="020B0603020202020204" pitchFamily="34" charset="0"/>
              </a:rPr>
              <a:t> publica </a:t>
            </a:r>
            <a:r>
              <a:rPr lang="en-US" sz="2800" dirty="0" err="1">
                <a:latin typeface="Trebuchet MS" panose="020B0603020202020204" pitchFamily="34" charset="0"/>
              </a:rPr>
              <a:t>în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ziua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indicată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expres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în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ro-RO" sz="2800" dirty="0">
                <a:latin typeface="Trebuchet MS" panose="020B0603020202020204" pitchFamily="34" charset="0"/>
              </a:rPr>
              <a:t>calendarul stabilit de reprezentatul instituției organizatoare a concursului în cuprinsul înștiințării de concurs transmisă către ANFP.</a:t>
            </a:r>
          </a:p>
          <a:p>
            <a:pPr algn="just">
              <a:lnSpc>
                <a:spcPts val="2279"/>
              </a:lnSpc>
            </a:pPr>
            <a:endParaRPr lang="ro-RO" sz="280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r>
              <a:rPr lang="ro-RO" sz="2800" dirty="0">
                <a:latin typeface="Trebuchet MS" panose="020B0603020202020204" pitchFamily="34" charset="0"/>
              </a:rPr>
              <a:t>Termenul de publicare este de cel puțin 30 de zile calendaristice înainte de data desfășurării probei scrise.</a:t>
            </a:r>
            <a:endParaRPr lang="en-US" sz="2800" dirty="0">
              <a:latin typeface="Arial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44926" y="4556019"/>
            <a:ext cx="15676275" cy="3244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endParaRPr lang="ro-RO" sz="280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r>
              <a:rPr lang="en-US" sz="2800" dirty="0" err="1">
                <a:latin typeface="Trebuchet MS" panose="020B0603020202020204" pitchFamily="34" charset="0"/>
              </a:rPr>
              <a:t>Anunțul</a:t>
            </a:r>
            <a:r>
              <a:rPr lang="en-US" sz="2800" dirty="0">
                <a:latin typeface="Trebuchet MS" panose="020B0603020202020204" pitchFamily="34" charset="0"/>
              </a:rPr>
              <a:t> se </a:t>
            </a:r>
            <a:r>
              <a:rPr lang="en-US" sz="2800" dirty="0" err="1">
                <a:latin typeface="Trebuchet MS" panose="020B0603020202020204" pitchFamily="34" charset="0"/>
              </a:rPr>
              <a:t>publică</a:t>
            </a:r>
            <a:r>
              <a:rPr lang="en-US" sz="2800" dirty="0">
                <a:latin typeface="Trebuchet MS" panose="020B0603020202020204" pitchFamily="34" charset="0"/>
              </a:rPr>
              <a:t> OBLIGATORIU ÎN ACEEAȘI ZI:</a:t>
            </a:r>
            <a:endParaRPr lang="ro-RO" sz="280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r>
              <a:rPr lang="en-US" sz="2800" dirty="0">
                <a:latin typeface="Trebuchet MS" panose="020B0603020202020204" pitchFamily="34" charset="0"/>
              </a:rPr>
              <a:t>1.</a:t>
            </a:r>
            <a:r>
              <a:rPr lang="ro-RO" sz="2800" dirty="0">
                <a:latin typeface="Trebuchet MS" panose="020B0603020202020204" pitchFamily="34" charset="0"/>
              </a:rPr>
              <a:t> </a:t>
            </a:r>
            <a:r>
              <a:rPr lang="en-US" sz="2800" dirty="0">
                <a:latin typeface="Trebuchet MS" panose="020B0603020202020204" pitchFamily="34" charset="0"/>
              </a:rPr>
              <a:t>pe site-ul </a:t>
            </a:r>
            <a:r>
              <a:rPr lang="en-US" sz="2800" b="1" dirty="0">
                <a:latin typeface="Trebuchet MS" panose="020B0603020202020204" pitchFamily="34" charset="0"/>
              </a:rPr>
              <a:t>ANFP</a:t>
            </a:r>
            <a:r>
              <a:rPr lang="en-US" sz="2800" dirty="0">
                <a:latin typeface="Trebuchet MS" panose="020B0603020202020204" pitchFamily="34" charset="0"/>
              </a:rPr>
              <a:t>;</a:t>
            </a:r>
            <a:endParaRPr lang="ro-RO" sz="280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r>
              <a:rPr lang="en-US" sz="2800" dirty="0">
                <a:latin typeface="Trebuchet MS" panose="020B0603020202020204" pitchFamily="34" charset="0"/>
              </a:rPr>
              <a:t>2. pe site-ul </a:t>
            </a:r>
            <a:r>
              <a:rPr lang="en-US" sz="2800" b="1" dirty="0">
                <a:latin typeface="Trebuchet MS" panose="020B0603020202020204" pitchFamily="34" charset="0"/>
              </a:rPr>
              <a:t>INSTITUȚIEI ORGANIZATOARE</a:t>
            </a:r>
            <a:r>
              <a:rPr lang="en-US" sz="2800" dirty="0">
                <a:latin typeface="Trebuchet MS" panose="020B0603020202020204" pitchFamily="34" charset="0"/>
              </a:rPr>
              <a:t>;</a:t>
            </a:r>
            <a:endParaRPr lang="ro-RO" sz="280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endParaRPr lang="ro-RO" sz="280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endParaRPr lang="ro-RO" sz="2800" dirty="0"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r>
              <a:rPr lang="en-US" sz="2800" b="1" i="1" dirty="0" err="1">
                <a:latin typeface="Trebuchet MS" panose="020B0603020202020204" pitchFamily="34" charset="0"/>
              </a:rPr>
              <a:t>Odată</a:t>
            </a:r>
            <a:r>
              <a:rPr lang="en-US" sz="2800" b="1" i="1" dirty="0">
                <a:latin typeface="Trebuchet MS" panose="020B0603020202020204" pitchFamily="34" charset="0"/>
              </a:rPr>
              <a:t> cu </a:t>
            </a:r>
            <a:r>
              <a:rPr lang="en-US" sz="2800" b="1" i="1" dirty="0" err="1">
                <a:latin typeface="Trebuchet MS" panose="020B0603020202020204" pitchFamily="34" charset="0"/>
              </a:rPr>
              <a:t>publicarea</a:t>
            </a:r>
            <a:r>
              <a:rPr lang="en-US" sz="2800" b="1" i="1" dirty="0">
                <a:latin typeface="Trebuchet MS" panose="020B0603020202020204" pitchFamily="34" charset="0"/>
              </a:rPr>
              <a:t> </a:t>
            </a:r>
            <a:r>
              <a:rPr lang="en-US" sz="2800" b="1" i="1" dirty="0" err="1">
                <a:latin typeface="Trebuchet MS" panose="020B0603020202020204" pitchFamily="34" charset="0"/>
              </a:rPr>
              <a:t>anunțului</a:t>
            </a:r>
            <a:r>
              <a:rPr lang="en-US" sz="2800" b="1" i="1" dirty="0">
                <a:latin typeface="Trebuchet MS" panose="020B0603020202020204" pitchFamily="34" charset="0"/>
              </a:rPr>
              <a:t> </a:t>
            </a:r>
            <a:r>
              <a:rPr lang="en-US" sz="2800" b="1" i="1" dirty="0" err="1">
                <a:latin typeface="Trebuchet MS" panose="020B0603020202020204" pitchFamily="34" charset="0"/>
              </a:rPr>
              <a:t>candidații</a:t>
            </a:r>
            <a:r>
              <a:rPr lang="en-US" sz="2800" b="1" i="1" dirty="0">
                <a:latin typeface="Trebuchet MS" panose="020B0603020202020204" pitchFamily="34" charset="0"/>
              </a:rPr>
              <a:t> </a:t>
            </a:r>
            <a:r>
              <a:rPr lang="en-US" sz="2800" b="1" i="1" dirty="0" err="1">
                <a:latin typeface="Trebuchet MS" panose="020B0603020202020204" pitchFamily="34" charset="0"/>
              </a:rPr>
              <a:t>eligibili</a:t>
            </a:r>
            <a:r>
              <a:rPr lang="en-US" sz="2800" b="1" i="1" dirty="0">
                <a:latin typeface="Trebuchet MS" panose="020B0603020202020204" pitchFamily="34" charset="0"/>
              </a:rPr>
              <a:t> </a:t>
            </a:r>
            <a:r>
              <a:rPr lang="en-US" sz="2800" b="1" i="1" dirty="0" err="1">
                <a:latin typeface="Trebuchet MS" panose="020B0603020202020204" pitchFamily="34" charset="0"/>
              </a:rPr>
              <a:t>vor</a:t>
            </a:r>
            <a:r>
              <a:rPr lang="en-US" sz="2800" b="1" i="1" dirty="0">
                <a:latin typeface="Trebuchet MS" panose="020B0603020202020204" pitchFamily="34" charset="0"/>
              </a:rPr>
              <a:t> fi</a:t>
            </a:r>
            <a:r>
              <a:rPr lang="ro-RO" sz="2800" b="1" i="1" dirty="0">
                <a:latin typeface="Trebuchet MS" panose="020B0603020202020204" pitchFamily="34" charset="0"/>
              </a:rPr>
              <a:t> </a:t>
            </a:r>
            <a:r>
              <a:rPr lang="en-US" sz="2800" b="1" i="1" dirty="0" err="1">
                <a:latin typeface="Trebuchet MS" panose="020B0603020202020204" pitchFamily="34" charset="0"/>
              </a:rPr>
              <a:t>notificați</a:t>
            </a:r>
            <a:r>
              <a:rPr lang="en-US" sz="2800" b="1" i="1" dirty="0">
                <a:latin typeface="Trebuchet MS" panose="020B0603020202020204" pitchFamily="34" charset="0"/>
              </a:rPr>
              <a:t> pe </a:t>
            </a:r>
            <a:r>
              <a:rPr lang="en-US" sz="2800" b="1" i="1" dirty="0" err="1">
                <a:latin typeface="Trebuchet MS" panose="020B0603020202020204" pitchFamily="34" charset="0"/>
              </a:rPr>
              <a:t>platforma</a:t>
            </a:r>
            <a:r>
              <a:rPr lang="en-US" sz="2800" b="1" i="1" dirty="0">
                <a:latin typeface="Trebuchet MS" panose="020B0603020202020204" pitchFamily="34" charset="0"/>
              </a:rPr>
              <a:t> de concurs </a:t>
            </a:r>
            <a:r>
              <a:rPr lang="en-US" sz="2800" b="1" i="1" dirty="0" err="1">
                <a:latin typeface="Trebuchet MS" panose="020B0603020202020204" pitchFamily="34" charset="0"/>
              </a:rPr>
              <a:t>despre</a:t>
            </a:r>
            <a:r>
              <a:rPr lang="en-US" sz="2800" b="1" i="1" dirty="0">
                <a:latin typeface="Trebuchet MS" panose="020B0603020202020204" pitchFamily="34" charset="0"/>
              </a:rPr>
              <a:t> </a:t>
            </a:r>
            <a:r>
              <a:rPr lang="en-US" sz="2800" b="1" i="1" dirty="0" err="1">
                <a:latin typeface="Trebuchet MS" panose="020B0603020202020204" pitchFamily="34" charset="0"/>
              </a:rPr>
              <a:t>organizarea</a:t>
            </a:r>
            <a:r>
              <a:rPr lang="en-US" sz="2800" b="1" i="1" dirty="0">
                <a:latin typeface="Trebuchet MS" panose="020B0603020202020204" pitchFamily="34" charset="0"/>
              </a:rPr>
              <a:t> </a:t>
            </a:r>
            <a:r>
              <a:rPr lang="en-US" sz="2800" b="1" i="1" dirty="0" err="1">
                <a:latin typeface="Trebuchet MS" panose="020B0603020202020204" pitchFamily="34" charset="0"/>
              </a:rPr>
              <a:t>unei</a:t>
            </a:r>
            <a:r>
              <a:rPr lang="en-US" sz="2800" b="1" i="1" dirty="0">
                <a:latin typeface="Trebuchet MS" panose="020B0603020202020204" pitchFamily="34" charset="0"/>
              </a:rPr>
              <a:t> </a:t>
            </a:r>
            <a:r>
              <a:rPr lang="en-US" sz="2800" b="1" i="1" dirty="0" err="1">
                <a:latin typeface="Trebuchet MS" panose="020B0603020202020204" pitchFamily="34" charset="0"/>
              </a:rPr>
              <a:t>etape</a:t>
            </a:r>
            <a:r>
              <a:rPr lang="en-US" sz="2800" b="1" i="1" dirty="0">
                <a:latin typeface="Trebuchet MS" panose="020B0603020202020204" pitchFamily="34" charset="0"/>
              </a:rPr>
              <a:t> de </a:t>
            </a:r>
            <a:r>
              <a:rPr lang="en-US" sz="2800" b="1" i="1" dirty="0" err="1">
                <a:latin typeface="Trebuchet MS" panose="020B0603020202020204" pitchFamily="34" charset="0"/>
              </a:rPr>
              <a:t>selecție</a:t>
            </a:r>
            <a:r>
              <a:rPr lang="en-US" sz="2800" b="1" i="1" dirty="0">
                <a:latin typeface="Trebuchet MS" panose="020B0603020202020204" pitchFamily="34" charset="0"/>
              </a:rPr>
              <a:t> (concurs pe post).</a:t>
            </a:r>
          </a:p>
          <a:p>
            <a:pPr algn="just">
              <a:lnSpc>
                <a:spcPts val="2279"/>
              </a:lnSpc>
            </a:pPr>
            <a:r>
              <a:rPr lang="ro-RO" sz="2000" dirty="0">
                <a:latin typeface="Arial Bold"/>
              </a:rPr>
              <a:t>  </a:t>
            </a:r>
            <a:endParaRPr lang="en-US" sz="2000" dirty="0">
              <a:latin typeface="Arial"/>
            </a:endParaRPr>
          </a:p>
        </p:txBody>
      </p:sp>
      <p:pic>
        <p:nvPicPr>
          <p:cNvPr id="10" name="Imagine 9">
            <a:extLst>
              <a:ext uri="{FF2B5EF4-FFF2-40B4-BE49-F238E27FC236}">
                <a16:creationId xmlns:a16="http://schemas.microsoft.com/office/drawing/2014/main" id="{8F884308-16F0-C356-765A-7FD98F630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722" y="1721436"/>
            <a:ext cx="80474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17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3BB7D4-B6A5-6EB8-25E0-025E5279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32238"/>
            <a:ext cx="18282583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28E95-C279-4288-EBA9-DC0A82C13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95300"/>
            <a:ext cx="16497206" cy="944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B40B97-12B8-AFB6-B300-21F8F86CAC53}"/>
              </a:ext>
            </a:extLst>
          </p:cNvPr>
          <p:cNvSpPr txBox="1"/>
          <p:nvPr/>
        </p:nvSpPr>
        <p:spPr>
          <a:xfrm>
            <a:off x="6096000" y="1935562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Adăugare înștiințare concurs pe post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535557-4361-A1BE-1E44-4DC229C2C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59523"/>
            <a:ext cx="15544800" cy="5174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BE47E5-5812-4023-8A75-4C482BFABC94}"/>
              </a:ext>
            </a:extLst>
          </p:cNvPr>
          <p:cNvSpPr txBox="1"/>
          <p:nvPr/>
        </p:nvSpPr>
        <p:spPr>
          <a:xfrm>
            <a:off x="995516" y="7835041"/>
            <a:ext cx="1524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dirty="0">
                <a:latin typeface="Trebuchet MS" panose="020B0603020202020204" pitchFamily="34" charset="0"/>
              </a:rPr>
              <a:t>Pot fi adăugate mai multe posturi în cadrul aceleiași înștiințări de concurs.</a:t>
            </a:r>
          </a:p>
          <a:p>
            <a:pPr algn="just"/>
            <a:r>
              <a:rPr lang="ro-RO" sz="2400" dirty="0">
                <a:latin typeface="Trebuchet MS" panose="020B0603020202020204" pitchFamily="34" charset="0"/>
              </a:rPr>
              <a:t>Este necesar să  se acceseze de fiecare data butonul ”Adaugă post” pentru fiecare funcție în parte.</a:t>
            </a:r>
          </a:p>
          <a:p>
            <a:pPr algn="just"/>
            <a:r>
              <a:rPr lang="ro-RO" sz="2400" b="1" u="sng" dirty="0">
                <a:latin typeface="Trebuchet MS" panose="020B0603020202020204" pitchFamily="34" charset="0"/>
              </a:rPr>
              <a:t>Este obligatoriu</a:t>
            </a:r>
            <a:r>
              <a:rPr lang="ro-RO" sz="2400" dirty="0">
                <a:latin typeface="Trebuchet MS" panose="020B0603020202020204" pitchFamily="34" charset="0"/>
              </a:rPr>
              <a:t> </a:t>
            </a:r>
            <a:r>
              <a:rPr lang="ro-RO" sz="2400" b="1" dirty="0">
                <a:latin typeface="Trebuchet MS" panose="020B0603020202020204" pitchFamily="34" charset="0"/>
              </a:rPr>
              <a:t>ca funcțiile să facă parte din aceeași structură</a:t>
            </a:r>
            <a:r>
              <a:rPr lang="ro-RO" sz="2400" dirty="0">
                <a:latin typeface="Trebuchet MS" panose="020B0603020202020204" pitchFamily="34" charset="0"/>
              </a:rPr>
              <a:t> și </a:t>
            </a:r>
            <a:r>
              <a:rPr lang="ro-RO" sz="2400" b="1" dirty="0">
                <a:latin typeface="Trebuchet MS" panose="020B0603020202020204" pitchFamily="34" charset="0"/>
              </a:rPr>
              <a:t>să fie identice</a:t>
            </a:r>
            <a:r>
              <a:rPr lang="ro-RO" sz="2400" dirty="0">
                <a:latin typeface="Trebuchet MS" panose="020B0603020202020204" pitchFamily="34" charset="0"/>
              </a:rPr>
              <a:t> din punct de vedere al </a:t>
            </a:r>
            <a:r>
              <a:rPr lang="ro-RO" sz="2400" b="1" dirty="0">
                <a:latin typeface="Trebuchet MS" panose="020B0603020202020204" pitchFamily="34" charset="0"/>
              </a:rPr>
              <a:t>denumirii, categoriei, clasei, gradului profesional, duratei de muncă, condițiilor de ocupare, competențelor specifice, bibliografiei și tematicii, atribuțiilor din fișa postului și comisiei de concurs constituite</a:t>
            </a:r>
            <a:r>
              <a:rPr lang="ro-RO" sz="2400" dirty="0">
                <a:latin typeface="Trebuchet MS" panose="020B0603020202020204" pitchFamily="34" charset="0"/>
              </a:rPr>
              <a:t>.</a:t>
            </a:r>
            <a:endParaRPr lang="en-US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286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782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3400" y="9267456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85109" y="8867979"/>
            <a:ext cx="2028209" cy="780641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81000" y="5143500"/>
            <a:ext cx="5063716" cy="1010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2000" dirty="0">
                <a:solidFill>
                  <a:srgbClr val="003399"/>
                </a:solidFill>
                <a:latin typeface="Arial Bold"/>
              </a:rPr>
              <a:t>Baza legală: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 O.U.G. nr. 57/2019 privind Codul administrativ, cu modificările și completările ulterioare (anexele nr. 8 și 10)</a:t>
            </a:r>
            <a:endParaRPr lang="ro-RO" sz="2000" dirty="0">
              <a:solidFill>
                <a:srgbClr val="003399"/>
              </a:solidFill>
              <a:latin typeface="Arial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480502" y="1202080"/>
            <a:ext cx="8894468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7FD5F5"/>
                </a:solidFill>
                <a:latin typeface="Arial Bold"/>
              </a:rPr>
              <a:t>Concursul naționa</a:t>
            </a:r>
            <a:r>
              <a:rPr lang="ro-RO" sz="3200" dirty="0">
                <a:solidFill>
                  <a:srgbClr val="7FD5F5"/>
                </a:solidFill>
                <a:latin typeface="Arial Bold"/>
              </a:rPr>
              <a:t>l</a:t>
            </a:r>
            <a:endParaRPr lang="en-US" sz="3200" dirty="0">
              <a:solidFill>
                <a:srgbClr val="7FD5F5"/>
              </a:solidFill>
              <a:latin typeface="Arial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773018" y="4739289"/>
            <a:ext cx="4741963" cy="2049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endParaRPr lang="ro-RO" sz="2000" b="1" dirty="0">
              <a:solidFill>
                <a:srgbClr val="003399"/>
              </a:solidFill>
              <a:latin typeface="Arial"/>
            </a:endParaRPr>
          </a:p>
          <a:p>
            <a:pPr>
              <a:lnSpc>
                <a:spcPts val="2659"/>
              </a:lnSpc>
            </a:pPr>
            <a:r>
              <a:rPr lang="en-US" sz="2000" dirty="0">
                <a:solidFill>
                  <a:srgbClr val="003399"/>
                </a:solidFill>
                <a:latin typeface="Arial Bold"/>
              </a:rPr>
              <a:t>Proiectului-pilot 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pentru ocuparea unor funcții publice vacante: </a:t>
            </a:r>
            <a:r>
              <a:rPr lang="ro-RO" sz="2000" noProof="0" dirty="0">
                <a:solidFill>
                  <a:srgbClr val="003399"/>
                </a:solidFill>
                <a:latin typeface="Arial"/>
              </a:rPr>
              <a:t>debu</a:t>
            </a:r>
            <a:r>
              <a:rPr lang="ro-RO" sz="2000" dirty="0">
                <a:solidFill>
                  <a:srgbClr val="003399"/>
                </a:solidFill>
                <a:latin typeface="Arial"/>
              </a:rPr>
              <a:t>t</a:t>
            </a:r>
            <a:r>
              <a:rPr lang="ro-RO" sz="2000" noProof="0" dirty="0">
                <a:solidFill>
                  <a:srgbClr val="003399"/>
                </a:solidFill>
                <a:latin typeface="Arial"/>
              </a:rPr>
              <a:t>anți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 și înalți funcționari publici – </a:t>
            </a:r>
            <a:r>
              <a:rPr lang="en-US" sz="2000" dirty="0">
                <a:solidFill>
                  <a:srgbClr val="003399"/>
                </a:solidFill>
                <a:latin typeface="Arial Bold"/>
              </a:rPr>
              <a:t>desfășurat în perioada 22 martie – 22 iunie 2023</a:t>
            </a:r>
          </a:p>
          <a:p>
            <a:pPr algn="l">
              <a:lnSpc>
                <a:spcPts val="2659"/>
              </a:lnSpc>
            </a:pPr>
            <a:endParaRPr lang="en-US" sz="2000" b="1" dirty="0">
              <a:solidFill>
                <a:srgbClr val="003399"/>
              </a:solidFill>
              <a:latin typeface="Arial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574935" y="2247900"/>
            <a:ext cx="6705600" cy="1351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ro-RO" sz="3600" b="1" dirty="0">
                <a:solidFill>
                  <a:srgbClr val="003399"/>
                </a:solidFill>
                <a:latin typeface="Arial"/>
              </a:rPr>
              <a:t>Noua procedură de ocupare a funcțiilor publice vancate, în două etape</a:t>
            </a:r>
            <a:endParaRPr lang="en-US" sz="3600" b="1" dirty="0">
              <a:solidFill>
                <a:srgbClr val="003399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BC4E4A-6B7F-CAD6-61D5-0E025F97860B}"/>
              </a:ext>
            </a:extLst>
          </p:cNvPr>
          <p:cNvSpPr txBox="1"/>
          <p:nvPr/>
        </p:nvSpPr>
        <p:spPr>
          <a:xfrm>
            <a:off x="12553725" y="5067300"/>
            <a:ext cx="4892393" cy="2487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659"/>
              </a:lnSpc>
            </a:pPr>
            <a:r>
              <a:rPr lang="ro-RO" sz="2000" b="1" dirty="0">
                <a:solidFill>
                  <a:srgbClr val="003399"/>
                </a:solidFill>
                <a:latin typeface="Arial Bold"/>
              </a:rPr>
              <a:t>Finanțare PNRR</a:t>
            </a:r>
          </a:p>
          <a:p>
            <a:pPr algn="l">
              <a:lnSpc>
                <a:spcPts val="2659"/>
              </a:lnSpc>
            </a:pPr>
            <a:r>
              <a:rPr lang="pt-BR" sz="2000" dirty="0">
                <a:solidFill>
                  <a:srgbClr val="003399"/>
                </a:solidFill>
                <a:latin typeface="Arial Bold"/>
              </a:rPr>
              <a:t>416-Concurs pilot și organizarea concursului național de recrutare a funcționarilor publici PNRR</a:t>
            </a:r>
            <a:r>
              <a:rPr lang="ro-RO" sz="2000" dirty="0">
                <a:solidFill>
                  <a:srgbClr val="003399"/>
                </a:solidFill>
                <a:latin typeface="Arial Bold"/>
              </a:rPr>
              <a:t> 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(Reforma 3 </a:t>
            </a:r>
            <a:r>
              <a:rPr lang="ro-RO" sz="2000" dirty="0">
                <a:solidFill>
                  <a:srgbClr val="003399"/>
                </a:solidFill>
                <a:latin typeface="Arial"/>
              </a:rPr>
              <a:t>- </a:t>
            </a:r>
            <a:r>
              <a:rPr lang="fr-FR" sz="2000" i="1" dirty="0">
                <a:solidFill>
                  <a:srgbClr val="003399"/>
                </a:solidFill>
                <a:latin typeface="Arial"/>
              </a:rPr>
              <a:t>Management performant al resurselor umane în sectorul public</a:t>
            </a:r>
            <a:r>
              <a:rPr lang="ro-RO" sz="2000" dirty="0">
                <a:solidFill>
                  <a:srgbClr val="003399"/>
                </a:solidFill>
                <a:latin typeface="Arial"/>
              </a:rPr>
              <a:t> 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din cadrul Componentei 14 – </a:t>
            </a:r>
            <a:r>
              <a:rPr lang="en-US" sz="2000" i="1" dirty="0">
                <a:solidFill>
                  <a:srgbClr val="003399"/>
                </a:solidFill>
                <a:latin typeface="Arial"/>
              </a:rPr>
              <a:t>Buna guvernan</a:t>
            </a:r>
            <a:r>
              <a:rPr lang="ro-RO" sz="2000" i="1" dirty="0">
                <a:solidFill>
                  <a:srgbClr val="003399"/>
                </a:solidFill>
                <a:latin typeface="Arial"/>
              </a:rPr>
              <a:t>ță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)</a:t>
            </a:r>
            <a:endParaRPr lang="ro-RO" sz="2000" dirty="0">
              <a:solidFill>
                <a:srgbClr val="003399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35F8FD-0A09-5438-6530-F53050F0877E}"/>
              </a:ext>
            </a:extLst>
          </p:cNvPr>
          <p:cNvSpPr txBox="1"/>
          <p:nvPr/>
        </p:nvSpPr>
        <p:spPr>
          <a:xfrm>
            <a:off x="5857476" y="3596698"/>
            <a:ext cx="6140517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659"/>
              </a:lnSpc>
            </a:pPr>
            <a:r>
              <a:rPr lang="ro-RO" sz="1800" dirty="0">
                <a:solidFill>
                  <a:srgbClr val="003399"/>
                </a:solidFill>
                <a:latin typeface="Arial"/>
              </a:rPr>
              <a:t>Aplicabilitatea în administrația publică centrale și teritoriale</a:t>
            </a:r>
            <a:r>
              <a:rPr lang="en-US" sz="1800" dirty="0">
                <a:solidFill>
                  <a:srgbClr val="003399"/>
                </a:solidFill>
                <a:latin typeface="Arial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7AC906-EA14-F680-1ACD-7E6CB2F394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14921" r="4272" b="36858"/>
          <a:stretch>
            <a:fillRect/>
          </a:stretch>
        </p:blipFill>
        <p:spPr>
          <a:xfrm>
            <a:off x="152400" y="1937137"/>
            <a:ext cx="17974938" cy="641272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FEC4B4-A240-AEE0-FE35-4B8082CDE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62" y="0"/>
            <a:ext cx="18282583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0334B0-3EDA-2CD7-CC09-17548955F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95300"/>
            <a:ext cx="16497206" cy="944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3929A9-5A63-EB8F-9974-9DADE7780489}"/>
              </a:ext>
            </a:extLst>
          </p:cNvPr>
          <p:cNvSpPr txBox="1"/>
          <p:nvPr/>
        </p:nvSpPr>
        <p:spPr>
          <a:xfrm>
            <a:off x="6553200" y="18669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Adăugare înștiințare concurs pe post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9344F5-53FE-D251-98E1-04EE3C0F2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529" y="2628900"/>
            <a:ext cx="15163800" cy="672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9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7CF228-92A8-60A2-96CC-DD85EA6DD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62" y="0"/>
            <a:ext cx="18282583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450F90-3E53-7D14-2311-ADD1FFB1C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95300"/>
            <a:ext cx="16497206" cy="944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A2F6AE-1D02-9546-9ADD-A88F0235559B}"/>
              </a:ext>
            </a:extLst>
          </p:cNvPr>
          <p:cNvSpPr txBox="1"/>
          <p:nvPr/>
        </p:nvSpPr>
        <p:spPr>
          <a:xfrm>
            <a:off x="6477000" y="1668863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Adăugare înștiințare concurs pe post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5B1F10-A06F-41F9-5D78-B8D655973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316563"/>
            <a:ext cx="16611600" cy="732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44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91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592239" y="8827862"/>
            <a:ext cx="2236667" cy="860875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334000" y="1947280"/>
            <a:ext cx="7923922" cy="40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Bibliografia și tematica</a:t>
            </a:r>
            <a:endParaRPr lang="en-US" sz="2800" b="1" dirty="0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66514" y="4051315"/>
            <a:ext cx="7507065" cy="38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9479" lvl="2" algn="just">
              <a:lnSpc>
                <a:spcPts val="3381"/>
              </a:lnSpc>
            </a:pPr>
            <a:r>
              <a:rPr lang="ro-RO" sz="1899" dirty="0">
                <a:solidFill>
                  <a:srgbClr val="003399"/>
                </a:solidFill>
                <a:latin typeface="Arial"/>
              </a:rPr>
              <a:t>  </a:t>
            </a:r>
            <a:r>
              <a:rPr lang="en-US" sz="1899" dirty="0">
                <a:solidFill>
                  <a:srgbClr val="003399"/>
                </a:solidFill>
                <a:latin typeface="Arial"/>
              </a:rPr>
              <a:t> </a:t>
            </a:r>
          </a:p>
        </p:txBody>
      </p:sp>
      <p:sp>
        <p:nvSpPr>
          <p:cNvPr id="11" name="CasetăText 10">
            <a:extLst>
              <a:ext uri="{FF2B5EF4-FFF2-40B4-BE49-F238E27FC236}">
                <a16:creationId xmlns:a16="http://schemas.microsoft.com/office/drawing/2014/main" id="{76BDA023-0537-236F-FF52-BA403F2A9BE3}"/>
              </a:ext>
            </a:extLst>
          </p:cNvPr>
          <p:cNvSpPr txBox="1"/>
          <p:nvPr/>
        </p:nvSpPr>
        <p:spPr>
          <a:xfrm>
            <a:off x="898846" y="2781301"/>
            <a:ext cx="1716055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defRPr/>
            </a:pPr>
            <a:r>
              <a:rPr lang="ro-RO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Bibliografia de specialitate va cuprinde :</a:t>
            </a:r>
          </a:p>
          <a:p>
            <a:pPr marL="0" indent="0">
              <a:defRPr/>
            </a:pPr>
            <a:endParaRPr lang="ro-RO" altLang="en-US" sz="2400" b="1" dirty="0">
              <a:latin typeface="Trebuchet MS" panose="020B0603020202020204" pitchFamily="34" charset="0"/>
            </a:endParaRPr>
          </a:p>
          <a:p>
            <a:pPr algn="just">
              <a:buFontTx/>
              <a:buChar char="-"/>
              <a:defRPr/>
            </a:pPr>
            <a:r>
              <a:rPr lang="ro-RO" altLang="en-US" sz="2400" dirty="0">
                <a:latin typeface="Trebuchet MS" panose="020B0603020202020204" pitchFamily="34" charset="0"/>
              </a:rPr>
              <a:t> acte normative, altele față de cele prevăzute la art. 46 alin. (4) din Anexa nr. 10 a Codului administrativ, cu modificările și completările ulterioare, cu excepția cazului în care pentru ocuparea funcției publice sunt necesare cunoștințe aprofundate din bibliografia obligatorie </a:t>
            </a:r>
            <a:r>
              <a:rPr lang="ro-RO" altLang="en-US" sz="2400" i="1" dirty="0">
                <a:latin typeface="Trebuchet MS" panose="020B0603020202020204" pitchFamily="34" charset="0"/>
              </a:rPr>
              <a:t>( a se vedea art. 71 din Anexa nr. 10 la Codul administrativ);</a:t>
            </a:r>
          </a:p>
          <a:p>
            <a:pPr algn="just">
              <a:defRPr/>
            </a:pPr>
            <a:endParaRPr lang="ro-RO" altLang="en-US" sz="2400" i="1" dirty="0">
              <a:latin typeface="Trebuchet MS" panose="020B0603020202020204" pitchFamily="34" charset="0"/>
            </a:endParaRPr>
          </a:p>
          <a:p>
            <a:pPr algn="just">
              <a:buFontTx/>
              <a:buChar char="-"/>
              <a:defRPr/>
            </a:pPr>
            <a:r>
              <a:rPr lang="ro-RO" altLang="en-US" sz="2400" dirty="0">
                <a:latin typeface="Trebuchet MS" panose="020B0603020202020204" pitchFamily="34" charset="0"/>
              </a:rPr>
              <a:t> lucrări, articole de specialitate sau surse de informare și documentare expres indicate în anunțul de concurs</a:t>
            </a:r>
          </a:p>
          <a:p>
            <a:pPr>
              <a:defRPr/>
            </a:pPr>
            <a:endParaRPr lang="ro-RO" altLang="en-US" sz="2400" dirty="0">
              <a:latin typeface="Trebuchet MS" panose="020B0603020202020204" pitchFamily="34" charset="0"/>
            </a:endParaRPr>
          </a:p>
          <a:p>
            <a:pPr marL="0" indent="0">
              <a:defRPr/>
            </a:pPr>
            <a:r>
              <a:rPr lang="ro-RO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Tematica:</a:t>
            </a:r>
          </a:p>
          <a:p>
            <a:pPr marL="0" indent="0">
              <a:defRPr/>
            </a:pPr>
            <a:endParaRPr lang="ro-RO" altLang="en-US" sz="2400" b="1" dirty="0">
              <a:latin typeface="Trebuchet MS" panose="020B0603020202020204" pitchFamily="34" charset="0"/>
            </a:endParaRPr>
          </a:p>
          <a:p>
            <a:pPr>
              <a:buFontTx/>
              <a:buChar char="-"/>
              <a:defRPr/>
            </a:pPr>
            <a:r>
              <a:rPr lang="ro-RO" altLang="en-US" sz="2400" dirty="0">
                <a:latin typeface="Trebuchet MS" panose="020B0603020202020204" pitchFamily="34" charset="0"/>
              </a:rPr>
              <a:t> reprezintă totalitatea temelor esențiale și relevante pentru funcția publică pentru care se organizează concursul, sintetizate din bibliografia de specialitate; </a:t>
            </a:r>
          </a:p>
          <a:p>
            <a:pPr marL="0" indent="0">
              <a:defRPr/>
            </a:pPr>
            <a:r>
              <a:rPr lang="ro-RO" altLang="en-US" sz="2400" dirty="0">
                <a:latin typeface="Trebuchet MS" panose="020B0603020202020204" pitchFamily="34" charset="0"/>
              </a:rPr>
              <a:t>- este obligatorie și se stabilește pe baza bibliografiei.</a:t>
            </a:r>
            <a:endParaRPr lang="ro-RO" alt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285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A19D9CB-422B-DDA5-6428-2B94EA7AD261}"/>
              </a:ext>
            </a:extLst>
          </p:cNvPr>
          <p:cNvGrpSpPr/>
          <p:nvPr/>
        </p:nvGrpSpPr>
        <p:grpSpPr>
          <a:xfrm>
            <a:off x="-152400" y="0"/>
            <a:ext cx="18288000" cy="10287000"/>
            <a:chOff x="0" y="0"/>
            <a:chExt cx="24384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31AFDE8-6A8D-B4C7-3613-5EB139AEB1E2}"/>
                </a:ext>
              </a:extLst>
            </p:cNvPr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519D39A-5010-ED55-49FF-E46660388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95300"/>
            <a:ext cx="16497206" cy="944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4DD18-A3EC-3E0A-F984-7BF7A8AC9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705100"/>
            <a:ext cx="13868400" cy="624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7F2556-9CEF-538D-F92B-20DB169333AB}"/>
              </a:ext>
            </a:extLst>
          </p:cNvPr>
          <p:cNvSpPr txBox="1"/>
          <p:nvPr/>
        </p:nvSpPr>
        <p:spPr>
          <a:xfrm>
            <a:off x="5943600" y="1935562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Adăugare înștiințare concurs pe post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77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>
            <a:extLst>
              <a:ext uri="{FF2B5EF4-FFF2-40B4-BE49-F238E27FC236}">
                <a16:creationId xmlns:a16="http://schemas.microsoft.com/office/drawing/2014/main" id="{DDEFBAFE-3CE7-ECD6-8E11-14CCD376F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95300"/>
            <a:ext cx="16497206" cy="944962"/>
          </a:xfrm>
          <a:prstGeom prst="rect">
            <a:avLst/>
          </a:prstGeom>
        </p:spPr>
      </p:pic>
      <p:sp>
        <p:nvSpPr>
          <p:cNvPr id="3" name="CasetăText 2">
            <a:extLst>
              <a:ext uri="{FF2B5EF4-FFF2-40B4-BE49-F238E27FC236}">
                <a16:creationId xmlns:a16="http://schemas.microsoft.com/office/drawing/2014/main" id="{94F18888-AFA6-9B5B-9682-76BFBD198925}"/>
              </a:ext>
            </a:extLst>
          </p:cNvPr>
          <p:cNvSpPr txBox="1"/>
          <p:nvPr/>
        </p:nvSpPr>
        <p:spPr>
          <a:xfrm>
            <a:off x="1885903" y="1799591"/>
            <a:ext cx="1501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o-RO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Comisia de concurs și de soluționare a contestațiilor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4" name="CasetăText 3">
            <a:extLst>
              <a:ext uri="{FF2B5EF4-FFF2-40B4-BE49-F238E27FC236}">
                <a16:creationId xmlns:a16="http://schemas.microsoft.com/office/drawing/2014/main" id="{40D11A8B-44D5-506B-71F9-5126C8825E94}"/>
              </a:ext>
            </a:extLst>
          </p:cNvPr>
          <p:cNvSpPr txBox="1"/>
          <p:nvPr/>
        </p:nvSpPr>
        <p:spPr>
          <a:xfrm>
            <a:off x="990600" y="2963485"/>
            <a:ext cx="12268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indent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Sunt constituite prin act administrativ al conducătorului autorității/instituției publice organizatoare</a:t>
            </a:r>
            <a:r>
              <a:rPr lang="ro-RO" altLang="en-US" sz="2800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până la data stabilită pentru publicarea anunțului de concurs</a:t>
            </a:r>
            <a:r>
              <a:rPr lang="ro-RO" altLang="en-US" sz="2800" dirty="0">
                <a:latin typeface="Trebuchet MS" panose="020B0603020202020204" pitchFamily="34" charset="0"/>
                <a:cs typeface="Times New Roman" panose="02020603050405020304" pitchFamily="18" charset="0"/>
              </a:rPr>
              <a:t>. </a:t>
            </a:r>
            <a:r>
              <a:rPr lang="ro-RO" altLang="en-US" sz="2800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Atenție la SUPLEANȚI – art. 83 Anexa 10</a:t>
            </a:r>
            <a:endParaRPr kumimoji="0" lang="ro-RO" altLang="en-US" sz="28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setăText 4">
            <a:extLst>
              <a:ext uri="{FF2B5EF4-FFF2-40B4-BE49-F238E27FC236}">
                <a16:creationId xmlns:a16="http://schemas.microsoft.com/office/drawing/2014/main" id="{2D1AC6CD-0FE5-658F-879A-1AC6040CFE4B}"/>
              </a:ext>
            </a:extLst>
          </p:cNvPr>
          <p:cNvSpPr txBox="1"/>
          <p:nvPr/>
        </p:nvSpPr>
        <p:spPr>
          <a:xfrm>
            <a:off x="990600" y="4295373"/>
            <a:ext cx="1196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indent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Pentru ocuparea </a:t>
            </a:r>
            <a:r>
              <a:rPr kumimoji="0" lang="ro-RO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funcțiilor publice de execuție, </a:t>
            </a:r>
            <a:r>
              <a:rPr kumimoji="0" lang="ro-RO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comisiile sunt compuse din 3 membri.</a:t>
            </a:r>
          </a:p>
        </p:txBody>
      </p:sp>
      <p:sp>
        <p:nvSpPr>
          <p:cNvPr id="6" name="CasetăText 5">
            <a:extLst>
              <a:ext uri="{FF2B5EF4-FFF2-40B4-BE49-F238E27FC236}">
                <a16:creationId xmlns:a16="http://schemas.microsoft.com/office/drawing/2014/main" id="{D78F8303-EF37-4DB8-BDEB-39702A58A95F}"/>
              </a:ext>
            </a:extLst>
          </p:cNvPr>
          <p:cNvSpPr txBox="1"/>
          <p:nvPr/>
        </p:nvSpPr>
        <p:spPr>
          <a:xfrm>
            <a:off x="1143000" y="5276046"/>
            <a:ext cx="1211580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indent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Pentru ocuparea </a:t>
            </a:r>
            <a:r>
              <a:rPr kumimoji="0" lang="ro-RO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funcțiilor publice de conducere, în cadrul concursului pe post pentru ocuparea unei f.p. </a:t>
            </a:r>
            <a:r>
              <a:rPr lang="ro-RO" altLang="en-US" sz="2800" b="1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din planul de recrutare</a:t>
            </a:r>
            <a:r>
              <a:rPr lang="ro-RO" altLang="en-US" sz="2800" u="sng" dirty="0"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ro-RO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comisiile sunt compuse din 5 membri.</a:t>
            </a:r>
          </a:p>
          <a:p>
            <a:pPr marL="82550" marR="0" lvl="0" indent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endParaRPr lang="ro-RO" altLang="en-US" sz="28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82550" marR="0" lvl="0" indent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Pentru ocuparea funcțiilor publice de conducere, </a:t>
            </a:r>
            <a:r>
              <a:rPr kumimoji="0" lang="ro-RO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în cadrul concursului pe post pentru ocuparea unei f.p. din planul de promovare</a:t>
            </a:r>
            <a:r>
              <a:rPr kumimoji="0" lang="ro-RO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cs typeface="Times New Roman" panose="02020603050405020304" pitchFamily="18" charset="0"/>
              </a:rPr>
              <a:t>, comisiile sunt compuse din 3 membri.</a:t>
            </a:r>
          </a:p>
          <a:p>
            <a:pPr marL="82550" marR="0" lvl="0" indent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endParaRPr kumimoji="0" lang="ro-RO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82550" marR="0" lvl="0" indent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endParaRPr kumimoji="0" lang="ro-RO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11118D"/>
              </a:solidFill>
              <a:effectLst/>
              <a:uLnTx/>
              <a:uFillTx/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253ACA89-5102-7AD5-C3E5-69A4665B2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4155" y="2476501"/>
            <a:ext cx="4197717" cy="5218516"/>
          </a:xfrm>
          <a:prstGeom prst="rect">
            <a:avLst/>
          </a:prstGeom>
        </p:spPr>
      </p:pic>
      <p:pic>
        <p:nvPicPr>
          <p:cNvPr id="8" name="Imagine 7">
            <a:extLst>
              <a:ext uri="{FF2B5EF4-FFF2-40B4-BE49-F238E27FC236}">
                <a16:creationId xmlns:a16="http://schemas.microsoft.com/office/drawing/2014/main" id="{C4889DE9-F618-4307-A089-22F59E794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557" y="9100021"/>
            <a:ext cx="7340220" cy="469433"/>
          </a:xfrm>
          <a:prstGeom prst="rect">
            <a:avLst/>
          </a:prstGeom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F7FEE9C3-29E0-3FB1-32B1-7C494C3E1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2200" y="8487409"/>
            <a:ext cx="2298391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48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6AECB69-ED4A-D7E3-7859-D9D62E2D3CD5}"/>
              </a:ext>
            </a:extLst>
          </p:cNvPr>
          <p:cNvGrpSpPr/>
          <p:nvPr/>
        </p:nvGrpSpPr>
        <p:grpSpPr>
          <a:xfrm>
            <a:off x="-152400" y="0"/>
            <a:ext cx="18288000" cy="10287000"/>
            <a:chOff x="0" y="0"/>
            <a:chExt cx="24384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DD4B902-0164-7BE7-A80F-52F4DC2D9A89}"/>
                </a:ext>
              </a:extLst>
            </p:cNvPr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B2F2705-05F7-C5A7-40FF-CB69600C6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324100"/>
            <a:ext cx="13563600" cy="44924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FB1B549-0A21-BBE7-86B6-603AF6B4CC38}"/>
              </a:ext>
            </a:extLst>
          </p:cNvPr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F0BCEA6-083D-7ABC-F4AE-B83E455A1560}"/>
                </a:ext>
              </a:extLst>
            </p:cNvPr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1"/>
              </a:stretch>
            </a:blip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B296A9-8D66-EB17-7DF8-126BDB758650}"/>
              </a:ext>
            </a:extLst>
          </p:cNvPr>
          <p:cNvSpPr txBox="1"/>
          <p:nvPr/>
        </p:nvSpPr>
        <p:spPr>
          <a:xfrm>
            <a:off x="4800600" y="1551151"/>
            <a:ext cx="937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altLang="en-US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Comisia de concurs și de soluționare a contestațiilor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D72FE4-21E8-A7B4-54CE-8F3E403732DF}"/>
              </a:ext>
            </a:extLst>
          </p:cNvPr>
          <p:cNvSpPr txBox="1"/>
          <p:nvPr/>
        </p:nvSpPr>
        <p:spPr>
          <a:xfrm>
            <a:off x="1828800" y="7353300"/>
            <a:ext cx="1363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dirty="0">
                <a:latin typeface="Trebuchet MS" panose="020B0603020202020204" pitchFamily="34" charset="0"/>
              </a:rPr>
              <a:t>Reprezentantul instituției organizatoare a concursului poate constitui comisiile de concurs după aprobarea înștiințării de către ANFP, prin accesarea butonului </a:t>
            </a:r>
            <a:r>
              <a:rPr lang="en-GB" sz="2400" dirty="0">
                <a:latin typeface="Trebuchet MS" panose="020B0603020202020204" pitchFamily="34" charset="0"/>
              </a:rPr>
              <a:t>[</a:t>
            </a:r>
            <a:r>
              <a:rPr lang="ro-RO" sz="2400" dirty="0">
                <a:latin typeface="Trebuchet MS" panose="020B0603020202020204" pitchFamily="34" charset="0"/>
              </a:rPr>
              <a:t>Constituire comisii] din secțiunea ”Comisii”.</a:t>
            </a:r>
          </a:p>
          <a:p>
            <a:pPr algn="just"/>
            <a:endParaRPr lang="ro-RO" sz="2400" dirty="0">
              <a:latin typeface="Trebuchet MS" panose="020B0603020202020204" pitchFamily="34" charset="0"/>
            </a:endParaRPr>
          </a:p>
          <a:p>
            <a:pPr algn="just"/>
            <a:r>
              <a:rPr lang="ro-RO" sz="2400" dirty="0">
                <a:latin typeface="Trebuchet MS" panose="020B0603020202020204" pitchFamily="34" charset="0"/>
              </a:rPr>
              <a:t>Pentru a putea fi adăugați în platforma informatică de concurs, membrii comisiilor de concurs/soluționare a contestațiilor trebuie să își creeze în prealabil conturi în platformă ( recomandăm să se utilizeze adresele de e-mail instituționale)</a:t>
            </a:r>
            <a:endParaRPr lang="en-US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15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FF3A749-1CD5-653F-3655-B749ECB7B2B1}"/>
              </a:ext>
            </a:extLst>
          </p:cNvPr>
          <p:cNvGrpSpPr/>
          <p:nvPr/>
        </p:nvGrpSpPr>
        <p:grpSpPr>
          <a:xfrm>
            <a:off x="-152400" y="32238"/>
            <a:ext cx="18288000" cy="10287000"/>
            <a:chOff x="0" y="0"/>
            <a:chExt cx="24384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4658DC1-ECB0-85FE-3ED8-A2156725AB83}"/>
                </a:ext>
              </a:extLst>
            </p:cNvPr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21493A-E121-4971-E4D7-AEF1B631AEFE}"/>
              </a:ext>
            </a:extLst>
          </p:cNvPr>
          <p:cNvGrpSpPr/>
          <p:nvPr/>
        </p:nvGrpSpPr>
        <p:grpSpPr>
          <a:xfrm>
            <a:off x="898846" y="260425"/>
            <a:ext cx="16490307" cy="920676"/>
            <a:chOff x="0" y="0"/>
            <a:chExt cx="21987076" cy="126300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A420E85-2F6B-25FD-9154-6B97D8846E32}"/>
                </a:ext>
              </a:extLst>
            </p:cNvPr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3E5EAC7-10B3-38C1-BF88-646D6010F7E5}"/>
              </a:ext>
            </a:extLst>
          </p:cNvPr>
          <p:cNvSpPr txBox="1"/>
          <p:nvPr/>
        </p:nvSpPr>
        <p:spPr>
          <a:xfrm>
            <a:off x="3581400" y="1535673"/>
            <a:ext cx="1097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altLang="en-US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Comisia de concurs și de soluționare a contestațiilor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0552BF-2370-DF10-0E64-7C1FBD79B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2324100"/>
            <a:ext cx="14325600" cy="3924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3CD638-E24E-E102-0F02-B3E1B8F07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5905500"/>
            <a:ext cx="14325600" cy="390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49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6664"/>
            <a:ext cx="18256624" cy="10280336"/>
            <a:chOff x="203200" y="15461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203200" y="15461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390891" y="8816054"/>
            <a:ext cx="2298029" cy="884493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898846" y="2366689"/>
            <a:ext cx="4021601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3200" dirty="0">
                <a:solidFill>
                  <a:schemeClr val="tx2"/>
                </a:solidFill>
                <a:latin typeface="Arial Bold"/>
              </a:rPr>
              <a:t>Etapa de selecție</a:t>
            </a:r>
            <a:endParaRPr lang="en-US" sz="3200" dirty="0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19" name="Freeform 19"/>
          <p:cNvSpPr/>
          <p:nvPr/>
        </p:nvSpPr>
        <p:spPr>
          <a:xfrm rot="6029751">
            <a:off x="5181241" y="2010883"/>
            <a:ext cx="807196" cy="807196"/>
          </a:xfrm>
          <a:custGeom>
            <a:avLst/>
            <a:gdLst/>
            <a:ahLst/>
            <a:cxnLst/>
            <a:rect l="l" t="t" r="r" b="b"/>
            <a:pathLst>
              <a:path w="807196" h="807196">
                <a:moveTo>
                  <a:pt x="0" y="0"/>
                </a:moveTo>
                <a:lnTo>
                  <a:pt x="807196" y="0"/>
                </a:lnTo>
                <a:lnTo>
                  <a:pt x="807196" y="807196"/>
                </a:lnTo>
                <a:lnTo>
                  <a:pt x="0" y="807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302542" y="1875300"/>
            <a:ext cx="6523154" cy="299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7"/>
              </a:lnSpc>
            </a:pPr>
            <a:r>
              <a:rPr lang="ro-RO" sz="2400" b="1" dirty="0">
                <a:latin typeface="Trebuchet MS" panose="020B0603020202020204" pitchFamily="34" charset="0"/>
              </a:rPr>
              <a:t>V</a:t>
            </a:r>
            <a:r>
              <a:rPr lang="en-US" sz="2400" b="1" dirty="0" err="1">
                <a:latin typeface="Trebuchet MS" panose="020B0603020202020204" pitchFamily="34" charset="0"/>
              </a:rPr>
              <a:t>erificarea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eligibilității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candidaților</a:t>
            </a:r>
            <a:endParaRPr lang="en-US" sz="2400" b="1" dirty="0">
              <a:latin typeface="Trebuchet MS" panose="020B0603020202020204" pitchFamily="34" charset="0"/>
            </a:endParaRPr>
          </a:p>
          <a:p>
            <a:pPr algn="just">
              <a:lnSpc>
                <a:spcPts val="3997"/>
              </a:lnSpc>
            </a:pPr>
            <a:r>
              <a:rPr lang="ro-RO" sz="2400" b="1" dirty="0">
                <a:latin typeface="Trebuchet MS" panose="020B0603020202020204" pitchFamily="34" charset="0"/>
              </a:rPr>
              <a:t>Proba suplimentară, după caz</a:t>
            </a:r>
            <a:endParaRPr lang="en-US" sz="2400" b="1" dirty="0">
              <a:latin typeface="Trebuchet MS" panose="020B0603020202020204" pitchFamily="34" charset="0"/>
            </a:endParaRPr>
          </a:p>
          <a:p>
            <a:pPr algn="just">
              <a:lnSpc>
                <a:spcPts val="3997"/>
              </a:lnSpc>
            </a:pPr>
            <a:r>
              <a:rPr lang="ro-RO" sz="2400" b="1" dirty="0">
                <a:latin typeface="Trebuchet MS" panose="020B0603020202020204" pitchFamily="34" charset="0"/>
              </a:rPr>
              <a:t>Proba scrisă</a:t>
            </a:r>
          </a:p>
          <a:p>
            <a:pPr algn="just">
              <a:lnSpc>
                <a:spcPts val="3997"/>
              </a:lnSpc>
            </a:pPr>
            <a:r>
              <a:rPr lang="ro-RO" sz="2400" b="1" dirty="0">
                <a:latin typeface="Trebuchet MS" panose="020B0603020202020204" pitchFamily="34" charset="0"/>
              </a:rPr>
              <a:t>Proba interviu</a:t>
            </a:r>
          </a:p>
          <a:p>
            <a:pPr algn="just">
              <a:lnSpc>
                <a:spcPts val="3997"/>
              </a:lnSpc>
            </a:pPr>
            <a:endParaRPr lang="ro-RO" sz="1599" dirty="0">
              <a:solidFill>
                <a:srgbClr val="003399"/>
              </a:solidFill>
              <a:latin typeface="Arial Bold"/>
            </a:endParaRPr>
          </a:p>
          <a:p>
            <a:pPr algn="just">
              <a:lnSpc>
                <a:spcPts val="3997"/>
              </a:lnSpc>
            </a:pPr>
            <a:endParaRPr lang="en-US" sz="1599" dirty="0">
              <a:solidFill>
                <a:srgbClr val="003399"/>
              </a:solidFill>
              <a:latin typeface="Arial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61708" y="4255094"/>
            <a:ext cx="1329874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55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r>
              <a:rPr kumimoji="0" lang="ro-RO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 pot prezenta la următoarea probă numai candidații declarați ”admis” la proba precedentă.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75153" y="4821832"/>
            <a:ext cx="13593247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endParaRPr lang="pt-BR" sz="1899" dirty="0">
              <a:solidFill>
                <a:srgbClr val="003399"/>
              </a:solidFill>
              <a:latin typeface="Arial Bold"/>
            </a:endParaRPr>
          </a:p>
          <a:p>
            <a:pPr algn="ctr">
              <a:lnSpc>
                <a:spcPts val="2659"/>
              </a:lnSpc>
            </a:pPr>
            <a:r>
              <a:rPr lang="ro-RO" sz="2400" b="1" dirty="0">
                <a:latin typeface="Trebuchet MS" panose="020B0603020202020204" pitchFamily="34" charset="0"/>
              </a:rPr>
              <a:t>!!! </a:t>
            </a:r>
            <a:r>
              <a:rPr lang="pt-BR" sz="2400" b="1" dirty="0">
                <a:latin typeface="Trebuchet MS" panose="020B0603020202020204" pitchFamily="34" charset="0"/>
              </a:rPr>
              <a:t>Toate probele, cu excepția probei de verificare a eligibilității, se înregistrează audio-video.</a:t>
            </a:r>
          </a:p>
          <a:p>
            <a:pPr algn="ctr">
              <a:lnSpc>
                <a:spcPts val="2659"/>
              </a:lnSpc>
            </a:pPr>
            <a:r>
              <a:rPr lang="ro-RO" sz="2400" dirty="0">
                <a:latin typeface="Trebuchet MS" panose="020B0603020202020204" pitchFamily="34" charset="0"/>
              </a:rPr>
              <a:t> 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90931" y="7074216"/>
            <a:ext cx="3671590" cy="221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2"/>
              </a:lnSpc>
            </a:pPr>
            <a:r>
              <a:rPr lang="en-US" sz="1323" dirty="0">
                <a:solidFill>
                  <a:srgbClr val="003399"/>
                </a:solidFill>
                <a:latin typeface="Arial"/>
              </a:rPr>
              <a:t> </a:t>
            </a:r>
          </a:p>
        </p:txBody>
      </p:sp>
      <p:sp>
        <p:nvSpPr>
          <p:cNvPr id="26" name="Freeform 26"/>
          <p:cNvSpPr/>
          <p:nvPr/>
        </p:nvSpPr>
        <p:spPr>
          <a:xfrm rot="8100000">
            <a:off x="5280694" y="2238938"/>
            <a:ext cx="807196" cy="807196"/>
          </a:xfrm>
          <a:custGeom>
            <a:avLst/>
            <a:gdLst/>
            <a:ahLst/>
            <a:cxnLst/>
            <a:rect l="l" t="t" r="r" b="b"/>
            <a:pathLst>
              <a:path w="807196" h="807196">
                <a:moveTo>
                  <a:pt x="0" y="0"/>
                </a:moveTo>
                <a:lnTo>
                  <a:pt x="807195" y="0"/>
                </a:lnTo>
                <a:lnTo>
                  <a:pt x="807195" y="807196"/>
                </a:lnTo>
                <a:lnTo>
                  <a:pt x="0" y="807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9692950">
            <a:off x="5256051" y="2528815"/>
            <a:ext cx="807196" cy="807196"/>
          </a:xfrm>
          <a:custGeom>
            <a:avLst/>
            <a:gdLst/>
            <a:ahLst/>
            <a:cxnLst/>
            <a:rect l="l" t="t" r="r" b="b"/>
            <a:pathLst>
              <a:path w="807196" h="807196">
                <a:moveTo>
                  <a:pt x="0" y="0"/>
                </a:moveTo>
                <a:lnTo>
                  <a:pt x="807195" y="0"/>
                </a:lnTo>
                <a:lnTo>
                  <a:pt x="807195" y="807195"/>
                </a:lnTo>
                <a:lnTo>
                  <a:pt x="0" y="807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8" name="Imagine 27">
            <a:extLst>
              <a:ext uri="{FF2B5EF4-FFF2-40B4-BE49-F238E27FC236}">
                <a16:creationId xmlns:a16="http://schemas.microsoft.com/office/drawing/2014/main" id="{9D13BFE0-BDC3-64DD-8D89-924B7FD5E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0338">
            <a:off x="4904550" y="2548050"/>
            <a:ext cx="1125092" cy="1118435"/>
          </a:xfrm>
          <a:prstGeom prst="rect">
            <a:avLst/>
          </a:prstGeom>
        </p:spPr>
      </p:pic>
      <p:sp>
        <p:nvSpPr>
          <p:cNvPr id="29" name="CasetăText 28">
            <a:extLst>
              <a:ext uri="{FF2B5EF4-FFF2-40B4-BE49-F238E27FC236}">
                <a16:creationId xmlns:a16="http://schemas.microsoft.com/office/drawing/2014/main" id="{7F041C44-5B27-5CB6-B1F3-FFBAF94E5336}"/>
              </a:ext>
            </a:extLst>
          </p:cNvPr>
          <p:cNvSpPr txBox="1"/>
          <p:nvPr/>
        </p:nvSpPr>
        <p:spPr>
          <a:xfrm>
            <a:off x="503058" y="5840305"/>
            <a:ext cx="1305984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endParaRPr kumimoji="0" lang="ro-RO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8255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r>
              <a:rPr kumimoji="0" lang="ro-RO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Condițiile de participare se stabilesc pe baza condițiilor de ocupare a funcției publice și a competențelor specifice din fișa postului corespunzătoare funcției publice pentru care se organizează etapa de selecție.</a:t>
            </a:r>
          </a:p>
          <a:p>
            <a:pPr marL="8255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endParaRPr kumimoji="0" lang="ro-RO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8255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endParaRPr lang="ro-RO" altLang="en-US" sz="2400" dirty="0">
              <a:solidFill>
                <a:srgbClr val="11118D"/>
              </a:solidFill>
              <a:latin typeface="Trebuchet MS" panose="020B0603020202020204" pitchFamily="34" charset="0"/>
            </a:endParaRPr>
          </a:p>
          <a:p>
            <a:pPr marL="8255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endParaRPr kumimoji="0" lang="ro-RO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1118D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0" name="Imagine 29">
            <a:extLst>
              <a:ext uri="{FF2B5EF4-FFF2-40B4-BE49-F238E27FC236}">
                <a16:creationId xmlns:a16="http://schemas.microsoft.com/office/drawing/2014/main" id="{F0A6199A-FF54-FFB9-ACD9-5DBFCA6888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0455" y="1749842"/>
            <a:ext cx="4138892" cy="53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10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152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" b="-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4427500" y="8782996"/>
            <a:ext cx="2482512" cy="955499"/>
            <a:chOff x="0" y="0"/>
            <a:chExt cx="4310085" cy="16589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207005" y="1557320"/>
            <a:ext cx="11630947" cy="52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V</a:t>
            </a:r>
            <a:r>
              <a:rPr lang="en-US" sz="28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erificarea</a:t>
            </a:r>
            <a:r>
              <a:rPr lang="en-US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eligibilității</a:t>
            </a:r>
            <a:endParaRPr lang="en-US" sz="2800" dirty="0">
              <a:solidFill>
                <a:schemeClr val="tx2"/>
              </a:solidFill>
              <a:latin typeface="Arial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23121" y="4896869"/>
            <a:ext cx="15963900" cy="4854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endParaRPr lang="ro-RO" altLang="en-US" sz="2400" dirty="0">
              <a:solidFill>
                <a:srgbClr val="11118D"/>
              </a:solidFill>
              <a:latin typeface="Trebuchet MS" panose="020B0603020202020204" pitchFamily="34" charset="0"/>
            </a:endParaRPr>
          </a:p>
          <a:p>
            <a:pPr algn="just">
              <a:defRPr/>
            </a:pPr>
            <a:endParaRPr lang="ro-RO" altLang="en-US" sz="2400" dirty="0">
              <a:solidFill>
                <a:srgbClr val="11118D"/>
              </a:solidFill>
              <a:latin typeface="Trebuchet MS" panose="020B0603020202020204" pitchFamily="34" charset="0"/>
            </a:endParaRPr>
          </a:p>
          <a:p>
            <a:pPr algn="just">
              <a:defRPr/>
            </a:pPr>
            <a:r>
              <a:rPr lang="ro-RO" altLang="en-US" sz="2400" dirty="0">
                <a:latin typeface="Trebuchet MS" panose="020B0603020202020204" pitchFamily="34" charset="0"/>
              </a:rPr>
              <a:t>Membrii comisiei de concurs pot solicita candidaților alte documente relevante,</a:t>
            </a:r>
            <a:r>
              <a:rPr lang="en-US" altLang="en-US" sz="2400" dirty="0">
                <a:latin typeface="Trebuchet MS" panose="020B0603020202020204" pitchFamily="34" charset="0"/>
              </a:rPr>
              <a:t> </a:t>
            </a:r>
            <a:r>
              <a:rPr lang="en-US" altLang="en-US" sz="2400" dirty="0" err="1">
                <a:latin typeface="Trebuchet MS" panose="020B0603020202020204" pitchFamily="34" charset="0"/>
              </a:rPr>
              <a:t>prin</a:t>
            </a:r>
            <a:r>
              <a:rPr lang="en-US" altLang="en-US" sz="2400" dirty="0">
                <a:latin typeface="Trebuchet MS" panose="020B0603020202020204" pitchFamily="34" charset="0"/>
              </a:rPr>
              <a:t> </a:t>
            </a:r>
            <a:r>
              <a:rPr lang="en-US" altLang="en-US" sz="2400" dirty="0" err="1">
                <a:latin typeface="Trebuchet MS" panose="020B0603020202020204" pitchFamily="34" charset="0"/>
              </a:rPr>
              <a:t>intermediul</a:t>
            </a:r>
            <a:r>
              <a:rPr lang="en-US" altLang="en-US" sz="2400" dirty="0">
                <a:latin typeface="Trebuchet MS" panose="020B0603020202020204" pitchFamily="34" charset="0"/>
              </a:rPr>
              <a:t> </a:t>
            </a:r>
            <a:r>
              <a:rPr lang="en-US" altLang="en-US" sz="2400" dirty="0" err="1">
                <a:latin typeface="Trebuchet MS" panose="020B0603020202020204" pitchFamily="34" charset="0"/>
              </a:rPr>
              <a:t>platformei</a:t>
            </a:r>
            <a:r>
              <a:rPr lang="en-US" altLang="en-US" sz="2400" dirty="0">
                <a:latin typeface="Trebuchet MS" panose="020B0603020202020204" pitchFamily="34" charset="0"/>
              </a:rPr>
              <a:t> </a:t>
            </a:r>
            <a:r>
              <a:rPr lang="en-US" altLang="en-US" sz="2400" dirty="0" err="1">
                <a:latin typeface="Trebuchet MS" panose="020B0603020202020204" pitchFamily="34" charset="0"/>
              </a:rPr>
              <a:t>informatice</a:t>
            </a:r>
            <a:r>
              <a:rPr lang="en-US" altLang="en-US" sz="2400" dirty="0">
                <a:latin typeface="Trebuchet MS" panose="020B0603020202020204" pitchFamily="34" charset="0"/>
              </a:rPr>
              <a:t> de concurs,</a:t>
            </a:r>
            <a:r>
              <a:rPr lang="ro-RO" altLang="en-US" sz="2400" dirty="0">
                <a:latin typeface="Trebuchet MS" panose="020B0603020202020204" pitchFamily="34" charset="0"/>
              </a:rPr>
              <a:t> </a:t>
            </a:r>
            <a:r>
              <a:rPr lang="pt-BR" altLang="en-US" sz="2400" dirty="0">
                <a:latin typeface="Trebuchet MS" panose="020B0603020202020204" pitchFamily="34" charset="0"/>
              </a:rPr>
              <a:t>în termen de maximum </a:t>
            </a:r>
            <a:r>
              <a:rPr lang="ro-RO" altLang="en-US" sz="2400" dirty="0">
                <a:latin typeface="Trebuchet MS" panose="020B0603020202020204" pitchFamily="34" charset="0"/>
              </a:rPr>
              <a:t>2</a:t>
            </a:r>
            <a:r>
              <a:rPr lang="pt-BR" altLang="en-US" sz="2400" dirty="0">
                <a:latin typeface="Trebuchet MS" panose="020B0603020202020204" pitchFamily="34" charset="0"/>
              </a:rPr>
              <a:t> zile lucrătoare, </a:t>
            </a:r>
            <a:r>
              <a:rPr lang="ro-RO" altLang="en-US" sz="2400" dirty="0">
                <a:latin typeface="Trebuchet MS" panose="020B0603020202020204" pitchFamily="34" charset="0"/>
              </a:rPr>
              <a:t>de la</a:t>
            </a:r>
            <a:r>
              <a:rPr lang="pt-BR" altLang="en-US" sz="2400" dirty="0">
                <a:latin typeface="Trebuchet MS" panose="020B0603020202020204" pitchFamily="34" charset="0"/>
              </a:rPr>
              <a:t> expirarea perioadei de </a:t>
            </a:r>
            <a:r>
              <a:rPr lang="ro-RO" altLang="en-US" sz="2400" dirty="0">
                <a:latin typeface="Trebuchet MS" panose="020B0603020202020204" pitchFamily="34" charset="0"/>
              </a:rPr>
              <a:t>constituire</a:t>
            </a:r>
            <a:r>
              <a:rPr lang="pt-BR" altLang="en-US" sz="2400" dirty="0">
                <a:latin typeface="Trebuchet MS" panose="020B0603020202020204" pitchFamily="34" charset="0"/>
              </a:rPr>
              <a:t> a dosarelor de concurs</a:t>
            </a:r>
            <a:r>
              <a:rPr lang="ro-RO" altLang="en-US" sz="2400" dirty="0">
                <a:latin typeface="Trebuchet MS" panose="020B0603020202020204" pitchFamily="34" charset="0"/>
              </a:rPr>
              <a:t>.</a:t>
            </a:r>
          </a:p>
          <a:p>
            <a:pPr algn="just">
              <a:defRPr/>
            </a:pPr>
            <a:endParaRPr lang="ro-RO" altLang="en-US" sz="2400" dirty="0">
              <a:latin typeface="Trebuchet MS" panose="020B0603020202020204" pitchFamily="34" charset="0"/>
            </a:endParaRPr>
          </a:p>
          <a:p>
            <a:pPr algn="just">
              <a:defRPr/>
            </a:pPr>
            <a:r>
              <a:rPr lang="ro-RO" altLang="en-US" sz="2400" dirty="0">
                <a:latin typeface="Trebuchet MS" panose="020B0603020202020204" pitchFamily="34" charset="0"/>
              </a:rPr>
              <a:t>Candidatul are termen de răspuns, 1 zi lucrătoare de la data solicitării, tot prin intermediul platformei informatice de concurs.</a:t>
            </a:r>
          </a:p>
          <a:p>
            <a:pPr algn="just">
              <a:defRPr/>
            </a:pPr>
            <a:endParaRPr lang="pt-BR" altLang="en-US" sz="2400" dirty="0">
              <a:latin typeface="Trebuchet MS" panose="020B0603020202020204" pitchFamily="34" charset="0"/>
            </a:endParaRP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ro-RO" altLang="en-US" sz="2400" dirty="0">
              <a:solidFill>
                <a:srgbClr val="11118D"/>
              </a:solidFill>
              <a:latin typeface="Trebuchet MS" panose="020B0603020202020204" pitchFamily="34" charset="0"/>
            </a:endParaRPr>
          </a:p>
          <a:p>
            <a:pPr algn="just">
              <a:lnSpc>
                <a:spcPts val="2279"/>
              </a:lnSpc>
            </a:pPr>
            <a:endParaRPr lang="ro-RO" sz="1899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2279"/>
              </a:lnSpc>
            </a:pPr>
            <a:endParaRPr lang="ro-RO" sz="1899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2279"/>
              </a:lnSpc>
            </a:pPr>
            <a:endParaRPr lang="ro-RO" sz="1899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227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</p:txBody>
      </p:sp>
      <p:sp>
        <p:nvSpPr>
          <p:cNvPr id="18" name="CasetăText 17">
            <a:extLst>
              <a:ext uri="{FF2B5EF4-FFF2-40B4-BE49-F238E27FC236}">
                <a16:creationId xmlns:a16="http://schemas.microsoft.com/office/drawing/2014/main" id="{766E9DCB-8B9B-B738-9A58-0038018DA0F2}"/>
              </a:ext>
            </a:extLst>
          </p:cNvPr>
          <p:cNvSpPr txBox="1"/>
          <p:nvPr/>
        </p:nvSpPr>
        <p:spPr>
          <a:xfrm>
            <a:off x="1219200" y="2426966"/>
            <a:ext cx="159639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Evaluarea se realizează online prin intermediul platformei informatice de concurs.</a:t>
            </a:r>
          </a:p>
          <a:p>
            <a:pPr marL="82550" marR="0" lvl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endParaRPr kumimoji="0" lang="ro-RO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82550" marR="0" lvl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Constă în verificarea îndeplinirii condițiilor de participare, inclusiv a competențelor specifice, după caz, pe baza documentelor din dosarele de concurs.</a:t>
            </a:r>
          </a:p>
          <a:p>
            <a:pPr marL="8255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endParaRPr kumimoji="0" lang="ro-RO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82550" marR="0" lvl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Comisia de concurs verifică eligibilitatea candidaților </a:t>
            </a:r>
            <a:r>
              <a:rPr kumimoji="0" lang="ro-RO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în termen de maximum 5 zile lucrătoare</a:t>
            </a:r>
            <a:r>
              <a:rPr kumimoji="0" lang="ro-RO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de la data expirării perioadei de constituire a dosarelor de concurs.</a:t>
            </a:r>
          </a:p>
        </p:txBody>
      </p:sp>
    </p:spTree>
    <p:extLst>
      <p:ext uri="{BB962C8B-B14F-4D97-AF65-F5344CB8AC3E}">
        <p14:creationId xmlns:p14="http://schemas.microsoft.com/office/powerpoint/2010/main" val="2243155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51A0621-9A01-30EF-46B5-0452FFBC6D1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" b="-50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F386D8A-7070-4AFD-E64C-168EADEF813E}"/>
              </a:ext>
            </a:extLst>
          </p:cNvPr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872DBFE-3D6C-5FA2-8F5B-5A3FA8C9E314}"/>
                </a:ext>
              </a:extLst>
            </p:cNvPr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F891322-B977-CE49-B3F3-48AC4ACA5173}"/>
              </a:ext>
            </a:extLst>
          </p:cNvPr>
          <p:cNvSpPr txBox="1"/>
          <p:nvPr/>
        </p:nvSpPr>
        <p:spPr>
          <a:xfrm>
            <a:off x="4876800" y="1790700"/>
            <a:ext cx="83058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A9CA69-0C7E-2C1E-0674-377171CE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00" y="2057400"/>
            <a:ext cx="14249400" cy="3406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2350AB-600E-D679-F9FF-A0E93C785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04" y="5730953"/>
            <a:ext cx="14249400" cy="289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011C93-5B3B-1129-BA70-B61F7AC01A66}"/>
              </a:ext>
            </a:extLst>
          </p:cNvPr>
          <p:cNvSpPr txBox="1"/>
          <p:nvPr/>
        </p:nvSpPr>
        <p:spPr>
          <a:xfrm>
            <a:off x="6087574" y="1348131"/>
            <a:ext cx="6477000" cy="607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V</a:t>
            </a:r>
            <a:r>
              <a:rPr lang="en-US" sz="28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erificarea</a:t>
            </a:r>
            <a:r>
              <a:rPr lang="en-US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eligibilității</a:t>
            </a:r>
            <a:endParaRPr lang="en-US" sz="2800" dirty="0">
              <a:solidFill>
                <a:schemeClr val="tx2"/>
              </a:solidFill>
              <a:latin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308069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" b="-50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886394" y="9013060"/>
            <a:ext cx="2011627" cy="774259"/>
            <a:chOff x="0" y="0"/>
            <a:chExt cx="4310085" cy="16589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57461" y="2861982"/>
            <a:ext cx="8463093" cy="403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ro-RO" sz="2400" dirty="0">
                <a:solidFill>
                  <a:srgbClr val="003399"/>
                </a:solidFill>
                <a:latin typeface="Arial Bold"/>
              </a:rPr>
              <a:t>        Analiză ex-post a proiectului-pilot - Transparecy  </a:t>
            </a:r>
          </a:p>
          <a:p>
            <a:pPr>
              <a:lnSpc>
                <a:spcPts val="3219"/>
              </a:lnSpc>
            </a:pPr>
            <a:r>
              <a:rPr lang="ro-RO" sz="2400" dirty="0">
                <a:solidFill>
                  <a:srgbClr val="003399"/>
                </a:solidFill>
                <a:latin typeface="Arial Bold"/>
              </a:rPr>
              <a:t>        International Romania – Jalonul 416</a:t>
            </a:r>
            <a:endParaRPr lang="en-US" sz="2400" dirty="0">
              <a:solidFill>
                <a:srgbClr val="003399"/>
              </a:solidFill>
              <a:latin typeface="Arial"/>
            </a:endParaRPr>
          </a:p>
          <a:p>
            <a:pPr algn="l">
              <a:lnSpc>
                <a:spcPts val="3219"/>
              </a:lnSpc>
            </a:pPr>
            <a:endParaRPr lang="ro-RO" sz="2299" dirty="0">
              <a:solidFill>
                <a:srgbClr val="003399"/>
              </a:solidFill>
              <a:latin typeface="Arial"/>
            </a:endParaRPr>
          </a:p>
          <a:p>
            <a:pPr algn="l">
              <a:lnSpc>
                <a:spcPts val="3219"/>
              </a:lnSpc>
            </a:pPr>
            <a:r>
              <a:rPr lang="en-US" sz="2299" dirty="0">
                <a:solidFill>
                  <a:srgbClr val="003399"/>
                </a:solidFill>
                <a:latin typeface="Arial"/>
              </a:rPr>
              <a:t>Sondajul adresat participanților la proiectul-pilot arată:</a:t>
            </a:r>
          </a:p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•</a:t>
            </a:r>
            <a:r>
              <a:rPr lang="ro-RO" sz="1899" dirty="0">
                <a:solidFill>
                  <a:srgbClr val="003399"/>
                </a:solidFill>
                <a:latin typeface="Arial"/>
              </a:rPr>
              <a:t>     </a:t>
            </a:r>
            <a:r>
              <a:rPr lang="en-US" sz="1899" dirty="0">
                <a:solidFill>
                  <a:srgbClr val="003399"/>
                </a:solidFill>
                <a:latin typeface="Arial"/>
              </a:rPr>
              <a:t>83% dintre candidați au încredere în corectitudinea proiectului-pilot în mare sau foarte mare măsură;</a:t>
            </a:r>
          </a:p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•</a:t>
            </a:r>
            <a:r>
              <a:rPr lang="ro-RO" sz="1899" dirty="0">
                <a:solidFill>
                  <a:srgbClr val="003399"/>
                </a:solidFill>
                <a:latin typeface="Arial"/>
              </a:rPr>
              <a:t>     </a:t>
            </a:r>
            <a:r>
              <a:rPr lang="en-US" sz="1899" dirty="0">
                <a:solidFill>
                  <a:srgbClr val="003399"/>
                </a:solidFill>
                <a:latin typeface="Arial"/>
              </a:rPr>
              <a:t>82% dintre aceștia cred că noul model asigură recrutarea bazată pe merit în mare sau foarte mare măsură.</a:t>
            </a:r>
            <a:endParaRPr lang="ro-RO" sz="1899" dirty="0">
              <a:solidFill>
                <a:srgbClr val="003399"/>
              </a:solidFill>
              <a:latin typeface="Arial"/>
            </a:endParaRP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Nu au existat provocări legate de integritate</a:t>
            </a:r>
          </a:p>
          <a:p>
            <a:pPr marL="342900" indent="-342900" algn="l">
              <a:lnSpc>
                <a:spcPts val="2659"/>
              </a:lnSpc>
              <a:buFont typeface="Arial" panose="020B0604020202020204" pitchFamily="34" charset="0"/>
              <a:buChar char="•"/>
            </a:pPr>
            <a:endParaRPr lang="en-US" sz="1899" dirty="0">
              <a:solidFill>
                <a:srgbClr val="003399"/>
              </a:solidFill>
              <a:latin typeface="Arial"/>
            </a:endParaRP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7461" y="4734325"/>
            <a:ext cx="8463093" cy="1187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endParaRPr lang="ro-RO" sz="2399" dirty="0">
              <a:solidFill>
                <a:srgbClr val="003399"/>
              </a:solidFill>
              <a:latin typeface="Arial"/>
            </a:endParaRPr>
          </a:p>
          <a:p>
            <a:pPr algn="l">
              <a:lnSpc>
                <a:spcPts val="3359"/>
              </a:lnSpc>
            </a:pPr>
            <a:endParaRPr lang="ro-RO" sz="2399" dirty="0">
              <a:solidFill>
                <a:srgbClr val="003399"/>
              </a:solidFill>
              <a:latin typeface="Arial"/>
            </a:endParaRP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741324" y="2882854"/>
            <a:ext cx="7926666" cy="5284444"/>
          </a:xfrm>
          <a:custGeom>
            <a:avLst/>
            <a:gdLst/>
            <a:ahLst/>
            <a:cxnLst/>
            <a:rect l="l" t="t" r="r" b="b"/>
            <a:pathLst>
              <a:path w="7926666" h="5284444">
                <a:moveTo>
                  <a:pt x="0" y="0"/>
                </a:moveTo>
                <a:lnTo>
                  <a:pt x="7926666" y="0"/>
                </a:lnTo>
                <a:lnTo>
                  <a:pt x="7926666" y="5284444"/>
                </a:lnTo>
                <a:lnTo>
                  <a:pt x="0" y="52844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3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3" name="Graphic 12" descr="Document with solid fill">
            <a:extLst>
              <a:ext uri="{FF2B5EF4-FFF2-40B4-BE49-F238E27FC236}">
                <a16:creationId xmlns:a16="http://schemas.microsoft.com/office/drawing/2014/main" id="{26343FEE-DF6D-FE43-A943-D41515189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1000" y="2922294"/>
            <a:ext cx="685800" cy="685800"/>
          </a:xfrm>
          <a:prstGeom prst="rect">
            <a:avLst/>
          </a:prstGeom>
        </p:spPr>
      </p:pic>
      <p:sp>
        <p:nvSpPr>
          <p:cNvPr id="10" name="TextBox 24">
            <a:extLst>
              <a:ext uri="{FF2B5EF4-FFF2-40B4-BE49-F238E27FC236}">
                <a16:creationId xmlns:a16="http://schemas.microsoft.com/office/drawing/2014/main" id="{0FE1E0EE-7373-5DB9-3E33-14A70F08DD34}"/>
              </a:ext>
            </a:extLst>
          </p:cNvPr>
          <p:cNvSpPr txBox="1"/>
          <p:nvPr/>
        </p:nvSpPr>
        <p:spPr>
          <a:xfrm>
            <a:off x="4473320" y="1645146"/>
            <a:ext cx="8894468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7FD5F5"/>
                </a:solidFill>
                <a:latin typeface="Arial Bold"/>
              </a:rPr>
              <a:t>Concursul naționa</a:t>
            </a:r>
            <a:r>
              <a:rPr lang="ro-RO" sz="3200" dirty="0">
                <a:solidFill>
                  <a:srgbClr val="7FD5F5"/>
                </a:solidFill>
                <a:latin typeface="Arial Bold"/>
              </a:rPr>
              <a:t>l</a:t>
            </a:r>
            <a:endParaRPr lang="en-US" sz="3200" dirty="0">
              <a:solidFill>
                <a:srgbClr val="7FD5F5"/>
              </a:solidFill>
              <a:latin typeface="Arial Bol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92AA7EB-E5F8-D0FE-C009-99B3FD2DC577}"/>
              </a:ext>
            </a:extLst>
          </p:cNvPr>
          <p:cNvSpPr/>
          <p:nvPr/>
        </p:nvSpPr>
        <p:spPr>
          <a:xfrm>
            <a:off x="-12152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" b="-50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83B51-F0B1-2823-7E16-106E68DA1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35377"/>
            <a:ext cx="16497206" cy="944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1B1765-D590-2793-7C2E-3DAFC673D46E}"/>
              </a:ext>
            </a:extLst>
          </p:cNvPr>
          <p:cNvSpPr txBox="1"/>
          <p:nvPr/>
        </p:nvSpPr>
        <p:spPr>
          <a:xfrm>
            <a:off x="5867400" y="2324100"/>
            <a:ext cx="69342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C7F59A-60D7-CBFF-E615-B3C285209F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2324101"/>
            <a:ext cx="13487400" cy="33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4B2FB4-6199-93D9-3F3C-B6B2062D0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5" y="5863429"/>
            <a:ext cx="13559015" cy="3166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9D1B6F-836B-F1BF-D1C2-152D3C9845C7}"/>
              </a:ext>
            </a:extLst>
          </p:cNvPr>
          <p:cNvSpPr txBox="1"/>
          <p:nvPr/>
        </p:nvSpPr>
        <p:spPr>
          <a:xfrm>
            <a:off x="5524500" y="1530100"/>
            <a:ext cx="6096000" cy="607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V</a:t>
            </a:r>
            <a:r>
              <a:rPr lang="en-US" sz="28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erificarea</a:t>
            </a:r>
            <a:r>
              <a:rPr lang="en-US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eligibilității</a:t>
            </a:r>
            <a:endParaRPr lang="en-US" sz="2800" dirty="0">
              <a:solidFill>
                <a:schemeClr val="tx2"/>
              </a:solidFill>
              <a:latin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747519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907968" y="8790438"/>
            <a:ext cx="2431136" cy="935725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5984046" y="1508821"/>
            <a:ext cx="7923922" cy="409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Proba scrisă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CasetăText 17">
            <a:extLst>
              <a:ext uri="{FF2B5EF4-FFF2-40B4-BE49-F238E27FC236}">
                <a16:creationId xmlns:a16="http://schemas.microsoft.com/office/drawing/2014/main" id="{EA9EF7F4-382F-8742-909E-ED4DF6811924}"/>
              </a:ext>
            </a:extLst>
          </p:cNvPr>
          <p:cNvSpPr txBox="1"/>
          <p:nvPr/>
        </p:nvSpPr>
        <p:spPr>
          <a:xfrm>
            <a:off x="6074834" y="2450083"/>
            <a:ext cx="10058400" cy="653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rPr>
              <a:t>Poate consta în: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rPr>
              <a:t> în redactarea unei lucrări scrise de sinteză;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ro-RO" altLang="en-US" sz="2400" dirty="0">
                <a:latin typeface="Trebuchet MS" panose="020B0603020202020204" pitchFamily="34" charset="0"/>
              </a:rPr>
              <a:t> î</a:t>
            </a:r>
            <a:r>
              <a:rPr kumimoji="0" lang="ro-RO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rPr>
              <a:t>n rezolvarea unor teste-grilă;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ro-RO" altLang="en-US" sz="2400" dirty="0">
                <a:latin typeface="Trebuchet MS" panose="020B0603020202020204" pitchFamily="34" charset="0"/>
              </a:rPr>
              <a:t> î</a:t>
            </a:r>
            <a:r>
              <a:rPr kumimoji="0" lang="ro-RO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rPr>
              <a:t>n teste cu întrebări deschise și/sau exerciții  care constau în rezolvarea unor situații practice;</a:t>
            </a:r>
          </a:p>
          <a:p>
            <a:pPr marL="82550" marR="0" lvl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endParaRPr kumimoji="0" lang="ro-RO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</a:endParaRPr>
          </a:p>
          <a:p>
            <a:pPr marL="82550" marR="0" lvl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rPr>
              <a:t>Se verifică cunoștințele de specialitate teoretice, precum și abilitățile specifice, practice;</a:t>
            </a:r>
          </a:p>
          <a:p>
            <a:pPr marL="82550" marR="0" lvl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endParaRPr kumimoji="0" lang="ro-RO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</a:endParaRPr>
          </a:p>
          <a:p>
            <a:pPr marL="82550" marR="0" lvl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rPr>
              <a:t>Punctajul maxim stabilit pentru subiectele de sinteză nu poate depăși 30% din totalul punctajului probei scrise.</a:t>
            </a:r>
          </a:p>
          <a:p>
            <a:pPr marL="82550" marR="0" lvl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endParaRPr kumimoji="0" lang="ro-RO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</a:endParaRPr>
          </a:p>
          <a:p>
            <a:pPr marL="82550" marR="0" lvl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tabLst/>
              <a:defRPr/>
            </a:pPr>
            <a:r>
              <a:rPr kumimoji="0" lang="ro-RO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rPr>
              <a:t>Subiectele stabilite de membri vor fi extrase automat prin instrumente informatice puse la dispoziție de ANFP</a:t>
            </a:r>
            <a:r>
              <a:rPr lang="ro-RO" altLang="en-US" sz="2400" dirty="0">
                <a:latin typeface="Trebuchet MS" panose="020B0603020202020204" pitchFamily="34" charset="0"/>
              </a:rPr>
              <a:t>, respectiv prin platforma informatică de concurs</a:t>
            </a:r>
            <a:r>
              <a:rPr kumimoji="0" lang="ro-RO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20" name="Imagine 19">
            <a:extLst>
              <a:ext uri="{FF2B5EF4-FFF2-40B4-BE49-F238E27FC236}">
                <a16:creationId xmlns:a16="http://schemas.microsoft.com/office/drawing/2014/main" id="{F172032C-C4D5-FED4-12C5-F4F0916AE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2628900"/>
            <a:ext cx="4648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14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52192-D707-E511-35B1-E068990C3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8AC667-1B7A-B66E-2EAC-D6D2B804F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71500"/>
            <a:ext cx="16497206" cy="94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A37388-64CB-06BB-AA9B-4083C6103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5132439"/>
            <a:ext cx="15468600" cy="4964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8E4A09-8942-DC45-6189-3CBAA9B374F9}"/>
              </a:ext>
            </a:extLst>
          </p:cNvPr>
          <p:cNvSpPr txBox="1"/>
          <p:nvPr/>
        </p:nvSpPr>
        <p:spPr>
          <a:xfrm>
            <a:off x="6172200" y="1790700"/>
            <a:ext cx="5837168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C67B2C-3F82-4673-D9E5-A4918ECFD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623" y="1877562"/>
            <a:ext cx="2420322" cy="749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55BEBB-C8F9-9F40-2552-2DE3A186B231}"/>
              </a:ext>
            </a:extLst>
          </p:cNvPr>
          <p:cNvSpPr txBox="1"/>
          <p:nvPr/>
        </p:nvSpPr>
        <p:spPr>
          <a:xfrm>
            <a:off x="1533832" y="2873276"/>
            <a:ext cx="1546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latin typeface="Trebuchet MS" panose="020B0603020202020204" pitchFamily="34" charset="0"/>
              </a:rPr>
              <a:t>Solicitare de </a:t>
            </a:r>
            <a:r>
              <a:rPr lang="ro-RO" sz="2400" u="sng" dirty="0">
                <a:latin typeface="Trebuchet MS" panose="020B0603020202020204" pitchFamily="34" charset="0"/>
              </a:rPr>
              <a:t>amânare a probei scrise</a:t>
            </a:r>
            <a:r>
              <a:rPr lang="ro-RO" sz="2400" dirty="0">
                <a:latin typeface="Trebuchet MS" panose="020B0603020202020204" pitchFamily="34" charset="0"/>
              </a:rPr>
              <a:t>:</a:t>
            </a:r>
          </a:p>
          <a:p>
            <a:pPr algn="just"/>
            <a:r>
              <a:rPr lang="ro-RO" sz="2400" dirty="0">
                <a:latin typeface="Trebuchet MS" panose="020B0603020202020204" pitchFamily="34" charset="0"/>
              </a:rPr>
              <a:t>-se realizează de către secretarul comisiei de concurs, înainte de data și ora stabilită pentru probă scrisă;</a:t>
            </a:r>
          </a:p>
          <a:p>
            <a:pPr algn="just"/>
            <a:r>
              <a:rPr lang="ro-RO" sz="2400" dirty="0">
                <a:latin typeface="Trebuchet MS" panose="020B0603020202020204" pitchFamily="34" charset="0"/>
              </a:rPr>
              <a:t>-se va încărca adresa aprobată de conducătorul instituției cu privire la amânare, urmând ca aceasta să fie supusă aprobării ANFP;</a:t>
            </a:r>
          </a:p>
          <a:p>
            <a:pPr algn="just"/>
            <a:r>
              <a:rPr lang="ro-RO" sz="2400" dirty="0">
                <a:latin typeface="Trebuchet MS" panose="020B0603020202020204" pitchFamily="34" charset="0"/>
              </a:rPr>
              <a:t>- art. 128 din Anexa nr. 10 la Codul administrativ, raportat la art. 471 din Codul administrativ.</a:t>
            </a:r>
          </a:p>
          <a:p>
            <a:endParaRPr lang="en-US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81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34BDCE-F9C8-36C3-1056-831711432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-190500"/>
            <a:ext cx="18282583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A81221-1071-9328-7B4A-44ECFFE7B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19100"/>
            <a:ext cx="16497206" cy="5018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99FF89-9301-9A0C-A011-2FFEC9F3BF8B}"/>
              </a:ext>
            </a:extLst>
          </p:cNvPr>
          <p:cNvSpPr txBox="1"/>
          <p:nvPr/>
        </p:nvSpPr>
        <p:spPr>
          <a:xfrm>
            <a:off x="6400800" y="1158880"/>
            <a:ext cx="6019800" cy="50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Proba scrisă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9EC97E-4276-D628-386E-018039BAB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260" y="2101479"/>
            <a:ext cx="14906624" cy="3003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11CD3D-FA78-CF04-A9A6-F2C2BF3B3BA8}"/>
              </a:ext>
            </a:extLst>
          </p:cNvPr>
          <p:cNvSpPr txBox="1"/>
          <p:nvPr/>
        </p:nvSpPr>
        <p:spPr>
          <a:xfrm>
            <a:off x="2371299" y="1681311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>
                <a:latin typeface="Trebuchet MS" panose="020B0603020202020204" pitchFamily="34" charset="0"/>
              </a:rPr>
              <a:t>I. Definire structură subiecte – secretarul comisiei de concurs</a:t>
            </a:r>
            <a:endParaRPr lang="en-US" sz="2000" b="1" dirty="0">
              <a:latin typeface="Trebuchet MS" panose="020B06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9F3D9-2EA1-4A42-3E82-72B01F1C883F}"/>
              </a:ext>
            </a:extLst>
          </p:cNvPr>
          <p:cNvSpPr txBox="1"/>
          <p:nvPr/>
        </p:nvSpPr>
        <p:spPr>
          <a:xfrm>
            <a:off x="2362200" y="5082076"/>
            <a:ext cx="1082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>
                <a:latin typeface="Trebuchet MS" panose="020B0603020202020204" pitchFamily="34" charset="0"/>
              </a:rPr>
              <a:t>II. Adăugare propuneri subiecte – membrii comisiei de concurs</a:t>
            </a:r>
            <a:endParaRPr lang="en-US" sz="2000" b="1" dirty="0">
              <a:latin typeface="Trebuchet MS" panose="020B06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47969F-929D-BAED-18B3-335DC22AA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945" y="5482186"/>
            <a:ext cx="14886939" cy="416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62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919378-7F6C-C989-4450-94E0AA1E7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190500"/>
            <a:ext cx="18282583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7BE1A2-466D-60B1-2054-AAD57ACDC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96" y="419100"/>
            <a:ext cx="16497206" cy="944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73A6B5-73D4-3FCA-BA44-F3F1DD997A5B}"/>
              </a:ext>
            </a:extLst>
          </p:cNvPr>
          <p:cNvSpPr txBox="1"/>
          <p:nvPr/>
        </p:nvSpPr>
        <p:spPr>
          <a:xfrm>
            <a:off x="5943600" y="1722760"/>
            <a:ext cx="5638800" cy="50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Proba scrisă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AEF2C-D27A-9420-7DAF-412ECCF6E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2403866"/>
            <a:ext cx="14249400" cy="677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937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FEE841-7490-FB15-2EEB-1D1976A00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0CC95-A98D-8B53-AFA8-A7E783957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96" y="419100"/>
            <a:ext cx="16497206" cy="944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C47CF-E5ED-7E72-A3B8-1F8E541DE0E2}"/>
              </a:ext>
            </a:extLst>
          </p:cNvPr>
          <p:cNvSpPr txBox="1"/>
          <p:nvPr/>
        </p:nvSpPr>
        <p:spPr>
          <a:xfrm>
            <a:off x="5257800" y="1866900"/>
            <a:ext cx="6858000" cy="50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Proba scrisă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E524B-1BE0-A882-8B85-3D8E67D96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468392"/>
            <a:ext cx="15757145" cy="671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067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00" y="-509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80380" y="9557263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380714" y="8775507"/>
            <a:ext cx="2453727" cy="944420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4419600" y="1382881"/>
            <a:ext cx="7923922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Proba interviu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CasetăText 13">
            <a:extLst>
              <a:ext uri="{FF2B5EF4-FFF2-40B4-BE49-F238E27FC236}">
                <a16:creationId xmlns:a16="http://schemas.microsoft.com/office/drawing/2014/main" id="{E518A9A1-76EA-CC14-DF2B-94D876C2BD5E}"/>
              </a:ext>
            </a:extLst>
          </p:cNvPr>
          <p:cNvSpPr txBox="1"/>
          <p:nvPr/>
        </p:nvSpPr>
        <p:spPr>
          <a:xfrm>
            <a:off x="898846" y="2312178"/>
            <a:ext cx="11902754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 verifică îndeplinirea </a:t>
            </a:r>
            <a:r>
              <a:rPr kumimoji="0" lang="ro-RO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competențelor specifice </a:t>
            </a: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și </a:t>
            </a:r>
            <a:r>
              <a:rPr kumimoji="0" lang="ro-RO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motivația candidaților.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 realizează </a:t>
            </a:r>
            <a:r>
              <a:rPr kumimoji="0" lang="ro-RO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conform planului de interviu</a:t>
            </a: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întocmit de comisia de concurs, pe baza criteriilor de evaluare: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Capacitatea de analiză și sinteză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Abilități de comunicare orală specifică domeniului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Motivația candidatului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Comportamentul în situații de criză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Orice alte atitudini, aptitudini și abilități care dovedesc îndeplinirea competenței specifice</a:t>
            </a:r>
          </a:p>
          <a:p>
            <a:pPr marL="82550" marR="0" lvl="0" indent="0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r>
              <a:rPr kumimoji="0" lang="ro-RO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Pentru funcțiile publice de conducere /funcțiile din categoria înalților funcționari publici</a:t>
            </a: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se adaugă: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Exercitarea controlului decizional;</a:t>
            </a:r>
          </a:p>
          <a:p>
            <a:pPr marL="365125" marR="0" lvl="0" indent="-282575" algn="just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Experiența profesională și managerială a candidaților</a:t>
            </a:r>
            <a:endParaRPr lang="en-US" sz="2800" dirty="0"/>
          </a:p>
        </p:txBody>
      </p:sp>
      <p:pic>
        <p:nvPicPr>
          <p:cNvPr id="16" name="Imagine 15">
            <a:extLst>
              <a:ext uri="{FF2B5EF4-FFF2-40B4-BE49-F238E27FC236}">
                <a16:creationId xmlns:a16="http://schemas.microsoft.com/office/drawing/2014/main" id="{10283E09-EC11-9705-DE52-6AE3D170B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0200" y="2084310"/>
            <a:ext cx="4615363" cy="50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356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00" y="379737"/>
            <a:ext cx="18288000" cy="8979847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73620" y="9437966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5499189" y="9167113"/>
            <a:ext cx="2232997" cy="859463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</p:sp>
      </p:grpSp>
      <p:sp>
        <p:nvSpPr>
          <p:cNvPr id="22" name="CasetăText 21">
            <a:extLst>
              <a:ext uri="{FF2B5EF4-FFF2-40B4-BE49-F238E27FC236}">
                <a16:creationId xmlns:a16="http://schemas.microsoft.com/office/drawing/2014/main" id="{D71F9B53-1498-6A59-2E98-5CCEE5EE53E9}"/>
              </a:ext>
            </a:extLst>
          </p:cNvPr>
          <p:cNvSpPr txBox="1"/>
          <p:nvPr/>
        </p:nvSpPr>
        <p:spPr>
          <a:xfrm>
            <a:off x="4572000" y="1790700"/>
            <a:ext cx="982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Trebuchet MS" pitchFamily="34" charset="0"/>
                <a:ea typeface="+mj-ea"/>
                <a:cs typeface="+mj-cs"/>
              </a:rPr>
              <a:t>Notarea probelor și comunicarea rezultatelor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3" name="CasetăText 22">
            <a:extLst>
              <a:ext uri="{FF2B5EF4-FFF2-40B4-BE49-F238E27FC236}">
                <a16:creationId xmlns:a16="http://schemas.microsoft.com/office/drawing/2014/main" id="{19DC807D-A700-AD7D-02D2-DC8FA613EE26}"/>
              </a:ext>
            </a:extLst>
          </p:cNvPr>
          <p:cNvSpPr txBox="1"/>
          <p:nvPr/>
        </p:nvSpPr>
        <p:spPr>
          <a:xfrm>
            <a:off x="1127637" y="2896934"/>
            <a:ext cx="11739574" cy="645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marR="0" lvl="0" indent="-282575" algn="l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ro-RO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Pentru proba scrisă/interviu punctajul este de maximum 100 de puncte;</a:t>
            </a:r>
          </a:p>
          <a:p>
            <a:pPr marL="82550" marR="0" lvl="0" indent="0" algn="l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endParaRPr kumimoji="0" lang="ro-RO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365125" marR="0" lvl="0" indent="-282575" algn="l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ro-RO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Sunt declarați ”admis” la proba scrisă/interviu, candidații care au obținut:</a:t>
            </a:r>
          </a:p>
          <a:p>
            <a:pPr marL="82550" marR="0" lvl="0" indent="0" algn="l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r>
              <a:rPr kumimoji="0" lang="ro-RO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a) minimum 60 de puncte - pentru ocuparea funcțiilor publice de execuție;</a:t>
            </a:r>
          </a:p>
          <a:p>
            <a:pPr marL="82550" marR="0" lvl="0" indent="0" algn="l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r>
              <a:rPr kumimoji="0" lang="ro-RO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b) minimum 70 de puncte - </a:t>
            </a: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pentru ocuparea funcțiilor publice de </a:t>
            </a:r>
            <a:r>
              <a:rPr kumimoji="0" lang="ro-RO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conducere, respectiv a funcțiilor publice din categoria înalților funcționari publici</a:t>
            </a:r>
            <a:r>
              <a:rPr lang="ro-RO" altLang="en-US" sz="2800" dirty="0">
                <a:latin typeface="Trebuchet MS" panose="020B0603020202020204" pitchFamily="34" charset="0"/>
              </a:rPr>
              <a:t>.</a:t>
            </a:r>
          </a:p>
          <a:p>
            <a:pPr marL="82550" marR="0" lvl="0" indent="0" algn="l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endParaRPr lang="ro-RO" altLang="en-US" sz="2800" dirty="0">
              <a:latin typeface="Trebuchet MS" panose="020B0603020202020204" pitchFamily="34" charset="0"/>
            </a:endParaRPr>
          </a:p>
          <a:p>
            <a:pPr marL="82550" marR="0" lvl="0" indent="0" algn="l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r>
              <a:rPr lang="ro-RO" altLang="en-US" sz="2800" dirty="0">
                <a:latin typeface="Trebuchet MS" panose="020B0603020202020204" pitchFamily="34" charset="0"/>
              </a:rPr>
              <a:t>Comunicarea rezultatelor se realizează prin intermediul platformei informatice de concurs și pe site-ul instituției organizatoare.</a:t>
            </a:r>
          </a:p>
          <a:p>
            <a:pPr marL="82550" marR="0" lvl="0" indent="0" algn="l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endParaRPr kumimoji="0" lang="ro-RO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82550" marR="0" lvl="0" indent="0" algn="l" defTabSz="914400" rtl="0" eaLnBrk="0" fontAlgn="base" latinLnBrk="0" hangingPunct="0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 panose="05020102010507070707" pitchFamily="18" charset="2"/>
              <a:buNone/>
              <a:tabLst/>
              <a:defRPr/>
            </a:pPr>
            <a:endParaRPr kumimoji="0" lang="pt-B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1118D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4" name="Imagine 23">
            <a:extLst>
              <a:ext uri="{FF2B5EF4-FFF2-40B4-BE49-F238E27FC236}">
                <a16:creationId xmlns:a16="http://schemas.microsoft.com/office/drawing/2014/main" id="{2961285E-E481-3179-318B-984F04C11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20800" y="2981016"/>
            <a:ext cx="2712955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064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B654EB-7025-BEE5-475E-E8496D010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2052C9-069B-4252-1B9F-F27F383D4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42900"/>
            <a:ext cx="16497206" cy="944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21D21E-A88D-3D9A-C5D3-5AEC00A55B99}"/>
              </a:ext>
            </a:extLst>
          </p:cNvPr>
          <p:cNvSpPr txBox="1"/>
          <p:nvPr/>
        </p:nvSpPr>
        <p:spPr>
          <a:xfrm>
            <a:off x="5867400" y="1630762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Finalizarea concursului pe post 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25A4C-D53F-AAEA-8948-D079F9913067}"/>
              </a:ext>
            </a:extLst>
          </p:cNvPr>
          <p:cNvSpPr txBox="1"/>
          <p:nvPr/>
        </p:nvSpPr>
        <p:spPr>
          <a:xfrm>
            <a:off x="1333406" y="2729654"/>
            <a:ext cx="1623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latin typeface="Trebuchet MS" panose="020B0603020202020204" pitchFamily="34" charset="0"/>
              </a:rPr>
              <a:t>După publicarea tuturor rezultatelor în platforma informatică de concurs statusul concursului trebuie să figureze FINALIZAT.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2B371-CF38-6F0D-56E6-9A9CDC6F6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088" y="3747109"/>
            <a:ext cx="15590629" cy="582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180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5F1800-8810-1298-409A-AAD91291D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4A5168-FCBA-0688-92E2-50322C917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71500"/>
            <a:ext cx="16497206" cy="944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346489-DDB0-B67C-61F2-3BABA1CEC917}"/>
              </a:ext>
            </a:extLst>
          </p:cNvPr>
          <p:cNvSpPr txBox="1"/>
          <p:nvPr/>
        </p:nvSpPr>
        <p:spPr>
          <a:xfrm>
            <a:off x="5600699" y="2061435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		Raportul final al concursului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9A20C0-8FE1-4584-5A41-0E22B9AFB0C6}"/>
              </a:ext>
            </a:extLst>
          </p:cNvPr>
          <p:cNvSpPr txBox="1"/>
          <p:nvPr/>
        </p:nvSpPr>
        <p:spPr>
          <a:xfrm>
            <a:off x="1524000" y="2718655"/>
            <a:ext cx="16497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Pentru a </a:t>
            </a:r>
            <a:r>
              <a:rPr lang="en-US" sz="2800" dirty="0" err="1">
                <a:latin typeface="Trebuchet MS" panose="020B0603020202020204" pitchFamily="34" charset="0"/>
              </a:rPr>
              <a:t>putea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încărca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raport</a:t>
            </a:r>
            <a:r>
              <a:rPr lang="en-US" sz="2800" dirty="0">
                <a:latin typeface="Trebuchet MS" panose="020B0603020202020204" pitchFamily="34" charset="0"/>
              </a:rPr>
              <a:t> final al </a:t>
            </a:r>
            <a:r>
              <a:rPr lang="en-US" sz="2800" dirty="0" err="1">
                <a:latin typeface="Trebuchet MS" panose="020B0603020202020204" pitchFamily="34" charset="0"/>
              </a:rPr>
              <a:t>concursului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u="sng" dirty="0" err="1">
                <a:latin typeface="Trebuchet MS" panose="020B0603020202020204" pitchFamily="34" charset="0"/>
              </a:rPr>
              <a:t>secretarul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va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accesa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secțiunea</a:t>
            </a:r>
            <a:r>
              <a:rPr lang="en-US" sz="2800" dirty="0">
                <a:latin typeface="Trebuchet MS" panose="020B0603020202020204" pitchFamily="34" charset="0"/>
              </a:rPr>
              <a:t> “</a:t>
            </a:r>
            <a:r>
              <a:rPr lang="en-US" sz="2800" dirty="0" err="1">
                <a:latin typeface="Trebuchet MS" panose="020B0603020202020204" pitchFamily="34" charset="0"/>
              </a:rPr>
              <a:t>Raport</a:t>
            </a:r>
            <a:r>
              <a:rPr lang="en-US" sz="2800" dirty="0">
                <a:latin typeface="Trebuchet MS" panose="020B0603020202020204" pitchFamily="34" charset="0"/>
              </a:rPr>
              <a:t> final </a:t>
            </a:r>
            <a:r>
              <a:rPr lang="en-US" sz="2800" dirty="0" err="1">
                <a:latin typeface="Trebuchet MS" panose="020B0603020202020204" pitchFamily="34" charset="0"/>
              </a:rPr>
              <a:t>concursuri</a:t>
            </a:r>
            <a:r>
              <a:rPr lang="en-US" sz="2800" dirty="0">
                <a:latin typeface="Trebuchet MS" panose="020B0603020202020204" pitchFamily="34" charset="0"/>
              </a:rPr>
              <a:t>” din </a:t>
            </a:r>
            <a:r>
              <a:rPr lang="en-US" sz="2800" dirty="0" err="1">
                <a:latin typeface="Trebuchet MS" panose="020B0603020202020204" pitchFamily="34" charset="0"/>
              </a:rPr>
              <a:t>partea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stângă</a:t>
            </a:r>
            <a:r>
              <a:rPr lang="en-US" sz="2800" dirty="0">
                <a:latin typeface="Trebuchet MS" panose="020B0603020202020204" pitchFamily="34" charset="0"/>
              </a:rPr>
              <a:t> a </a:t>
            </a:r>
            <a:r>
              <a:rPr lang="en-US" sz="2800" dirty="0" err="1">
                <a:latin typeface="Trebuchet MS" panose="020B0603020202020204" pitchFamily="34" charset="0"/>
              </a:rPr>
              <a:t>ecranului</a:t>
            </a:r>
            <a:r>
              <a:rPr lang="en-US" sz="2800" dirty="0"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C96893-4353-F77E-975D-882F82820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913" y="3806762"/>
            <a:ext cx="15909011" cy="547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02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6339E-1C4A-B463-236D-314F6C532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>
            <a:extLst>
              <a:ext uri="{FF2B5EF4-FFF2-40B4-BE49-F238E27FC236}">
                <a16:creationId xmlns:a16="http://schemas.microsoft.com/office/drawing/2014/main" id="{98CCE413-EB17-30DD-0275-7DA5A501DD6B}"/>
              </a:ext>
            </a:extLst>
          </p:cNvPr>
          <p:cNvGrpSpPr/>
          <p:nvPr/>
        </p:nvGrpSpPr>
        <p:grpSpPr>
          <a:xfrm>
            <a:off x="152400" y="0"/>
            <a:ext cx="18288000" cy="10287000"/>
            <a:chOff x="0" y="0"/>
            <a:chExt cx="24384000" cy="13716000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04676761-7617-6294-C9E2-9451B8905446}"/>
                </a:ext>
              </a:extLst>
            </p:cNvPr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3F5AAF0C-8E8C-01F3-ACC0-62CFCB28E8F5}"/>
              </a:ext>
            </a:extLst>
          </p:cNvPr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C65BA4B-EFC2-6BC4-3144-559746247E2D}"/>
                </a:ext>
              </a:extLst>
            </p:cNvPr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EC5121B7-7722-33C3-43C8-5F9F92643DF1}"/>
              </a:ext>
            </a:extLst>
          </p:cNvPr>
          <p:cNvGrpSpPr/>
          <p:nvPr/>
        </p:nvGrpSpPr>
        <p:grpSpPr>
          <a:xfrm>
            <a:off x="789438" y="9247525"/>
            <a:ext cx="7337526" cy="469313"/>
            <a:chOff x="0" y="0"/>
            <a:chExt cx="9783368" cy="62575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C2F79A9-2A3D-5329-9EEB-D4C5DD9656F1}"/>
                </a:ext>
              </a:extLst>
            </p:cNvPr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3489F846-3FED-2708-277F-B452A48CE4C7}"/>
              </a:ext>
            </a:extLst>
          </p:cNvPr>
          <p:cNvGrpSpPr/>
          <p:nvPr/>
        </p:nvGrpSpPr>
        <p:grpSpPr>
          <a:xfrm>
            <a:off x="14940022" y="9013060"/>
            <a:ext cx="2201111" cy="847190"/>
            <a:chOff x="0" y="0"/>
            <a:chExt cx="4310085" cy="165891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C1D1118-C4D9-6352-E851-69F0B33150F6}"/>
                </a:ext>
              </a:extLst>
            </p:cNvPr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F849A721-27A5-6CD5-9809-0F8821DF590C}"/>
              </a:ext>
            </a:extLst>
          </p:cNvPr>
          <p:cNvSpPr txBox="1"/>
          <p:nvPr/>
        </p:nvSpPr>
        <p:spPr>
          <a:xfrm>
            <a:off x="1447801" y="1305746"/>
            <a:ext cx="15941392" cy="1103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3200" noProof="0" dirty="0">
                <a:solidFill>
                  <a:srgbClr val="7FD5F5"/>
                </a:solidFill>
                <a:latin typeface="Arial Bold"/>
              </a:rPr>
              <a:t>Planificare Strategică: Planul de Recrutare a funcționarilor publici și a Planul de promovare în funcții publice de conducere, pentru perioada 2025-2026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986E5B2-E95A-0BD5-D264-F78CE16AB62A}"/>
              </a:ext>
            </a:extLst>
          </p:cNvPr>
          <p:cNvSpPr txBox="1"/>
          <p:nvPr/>
        </p:nvSpPr>
        <p:spPr>
          <a:xfrm>
            <a:off x="1631257" y="2545221"/>
            <a:ext cx="15025483" cy="24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8"/>
              </a:lnSpc>
            </a:pPr>
            <a:r>
              <a:rPr lang="ro-RO" sz="1398" dirty="0">
                <a:solidFill>
                  <a:srgbClr val="003399"/>
                </a:solidFill>
                <a:latin typeface="Arial Italics"/>
              </a:rPr>
              <a:t>Aprobat prin de Hotărârea de Gvern nr. 298/2025 </a:t>
            </a:r>
            <a:endParaRPr lang="en-US" sz="1398" dirty="0">
              <a:solidFill>
                <a:srgbClr val="003399"/>
              </a:solidFill>
              <a:latin typeface="Arial Itali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E15D31-9B31-6229-4946-055514780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486" y="2902432"/>
            <a:ext cx="11526314" cy="607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84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702065" y="8798870"/>
            <a:ext cx="2332323" cy="897692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2420600" y="2019300"/>
            <a:ext cx="5208834" cy="5715000"/>
            <a:chOff x="0" y="0"/>
            <a:chExt cx="9993085" cy="699516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993123" cy="6995160"/>
            </a:xfrm>
            <a:custGeom>
              <a:avLst/>
              <a:gdLst/>
              <a:ahLst/>
              <a:cxnLst/>
              <a:rect l="l" t="t" r="r" b="b"/>
              <a:pathLst>
                <a:path w="9993123" h="6995160">
                  <a:moveTo>
                    <a:pt x="0" y="5396230"/>
                  </a:moveTo>
                  <a:lnTo>
                    <a:pt x="0" y="1598930"/>
                  </a:lnTo>
                  <a:cubicBezTo>
                    <a:pt x="0" y="715518"/>
                    <a:pt x="715518" y="0"/>
                    <a:pt x="1598930" y="0"/>
                  </a:cubicBezTo>
                  <a:lnTo>
                    <a:pt x="8394192" y="0"/>
                  </a:lnTo>
                  <a:cubicBezTo>
                    <a:pt x="9277604" y="0"/>
                    <a:pt x="9993123" y="715518"/>
                    <a:pt x="9993123" y="1598930"/>
                  </a:cubicBezTo>
                  <a:lnTo>
                    <a:pt x="9993123" y="5396230"/>
                  </a:lnTo>
                  <a:cubicBezTo>
                    <a:pt x="9993123" y="6279642"/>
                    <a:pt x="9277604" y="6995160"/>
                    <a:pt x="8394192" y="6995160"/>
                  </a:cubicBezTo>
                  <a:lnTo>
                    <a:pt x="1598930" y="6995160"/>
                  </a:lnTo>
                  <a:cubicBezTo>
                    <a:pt x="715518" y="6995160"/>
                    <a:pt x="0" y="6279642"/>
                    <a:pt x="0" y="5396230"/>
                  </a:cubicBezTo>
                  <a:close/>
                </a:path>
              </a:pathLst>
            </a:custGeom>
            <a:blipFill>
              <a:blip r:embed="rId5">
                <a:alphaModFix amt="74000"/>
              </a:blip>
              <a:stretch>
                <a:fillRect l="-2499" r="-2499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658566" y="1392027"/>
            <a:ext cx="11457234" cy="6214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ro-RO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>
              <a:lnSpc>
                <a:spcPts val="3359"/>
              </a:lnSpc>
            </a:pPr>
            <a:endParaRPr lang="ro-RO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>
              <a:lnSpc>
                <a:spcPts val="3359"/>
              </a:lnSpc>
            </a:pPr>
            <a:r>
              <a:rPr lang="en-US" sz="28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Dispoziții</a:t>
            </a:r>
            <a:r>
              <a:rPr lang="en-US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speciale</a:t>
            </a:r>
            <a:r>
              <a:rPr lang="en-US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 pentru </a:t>
            </a:r>
            <a:r>
              <a:rPr lang="en-US" sz="28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persoane</a:t>
            </a:r>
            <a:r>
              <a:rPr lang="en-US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 cu </a:t>
            </a:r>
            <a:r>
              <a:rPr lang="en-US" sz="28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dizabilități</a:t>
            </a:r>
            <a:endParaRPr lang="ro-RO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ts val="3359"/>
              </a:lnSpc>
            </a:pPr>
            <a:endParaRPr lang="ro-RO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r>
              <a:rPr lang="en-US" sz="2800" dirty="0" err="1">
                <a:latin typeface="Trebuchet MS" panose="020B0603020202020204" pitchFamily="34" charset="0"/>
              </a:rPr>
              <a:t>Concursul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pentru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ocuparea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unor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funcții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publice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vacante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oferă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acces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neîngrădit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pentru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persoanele</a:t>
            </a:r>
            <a:r>
              <a:rPr lang="en-US" sz="2800" dirty="0">
                <a:latin typeface="Trebuchet MS" panose="020B0603020202020204" pitchFamily="34" charset="0"/>
              </a:rPr>
              <a:t> cu </a:t>
            </a:r>
            <a:r>
              <a:rPr lang="en-US" sz="2800" dirty="0" err="1">
                <a:latin typeface="Trebuchet MS" panose="020B0603020202020204" pitchFamily="34" charset="0"/>
              </a:rPr>
              <a:t>dizabilități</a:t>
            </a:r>
            <a:r>
              <a:rPr lang="en-US" sz="2800" dirty="0">
                <a:latin typeface="Trebuchet MS" panose="020B0603020202020204" pitchFamily="34" charset="0"/>
              </a:rPr>
              <a:t>.</a:t>
            </a:r>
            <a:endParaRPr lang="ro-RO" sz="2800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r>
              <a:rPr lang="en-US" sz="2800" dirty="0" err="1">
                <a:latin typeface="Trebuchet MS" panose="020B0603020202020204" pitchFamily="34" charset="0"/>
              </a:rPr>
              <a:t>Acestora</a:t>
            </a:r>
            <a:r>
              <a:rPr lang="en-US" sz="2800" dirty="0">
                <a:latin typeface="Trebuchet MS" panose="020B0603020202020204" pitchFamily="34" charset="0"/>
              </a:rPr>
              <a:t> li se pun la </a:t>
            </a:r>
            <a:r>
              <a:rPr lang="en-US" sz="2800" dirty="0" err="1">
                <a:latin typeface="Trebuchet MS" panose="020B0603020202020204" pitchFamily="34" charset="0"/>
              </a:rPr>
              <a:t>dispoziție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echipamente</a:t>
            </a:r>
            <a:r>
              <a:rPr lang="en-US" sz="2800" dirty="0">
                <a:latin typeface="Trebuchet MS" panose="020B0603020202020204" pitchFamily="34" charset="0"/>
              </a:rPr>
              <a:t> de </a:t>
            </a:r>
            <a:r>
              <a:rPr lang="en-US" sz="2800" dirty="0" err="1">
                <a:latin typeface="Trebuchet MS" panose="020B0603020202020204" pitchFamily="34" charset="0"/>
              </a:rPr>
              <a:t>accesibilitate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pentru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toate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probele</a:t>
            </a:r>
            <a:r>
              <a:rPr lang="en-US" sz="2800" dirty="0">
                <a:latin typeface="Trebuchet MS" panose="020B0603020202020204" pitchFamily="34" charset="0"/>
              </a:rPr>
              <a:t> de concurs.</a:t>
            </a:r>
          </a:p>
          <a:p>
            <a:pPr algn="l">
              <a:lnSpc>
                <a:spcPts val="2659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r>
              <a:rPr lang="ro-RO" sz="2800" i="1" dirty="0">
                <a:latin typeface="Trebuchet MS" panose="020B0603020202020204" pitchFamily="34" charset="0"/>
              </a:rPr>
              <a:t>A se vedea capitolul IX din Anexa nr. 10 la Codul administrativ, cu modificările și completrile ulterioare</a:t>
            </a:r>
            <a:endParaRPr lang="en-US" sz="2800" i="1" dirty="0">
              <a:latin typeface="Trebuchet MS" panose="020B0603020202020204" pitchFamily="34" charset="0"/>
            </a:endParaRP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97844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8845" y="1270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475672" y="8494307"/>
            <a:ext cx="3232564" cy="1244188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9883266" y="2781300"/>
            <a:ext cx="8255847" cy="4800600"/>
            <a:chOff x="0" y="0"/>
            <a:chExt cx="11007796" cy="50516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007852" cy="5051679"/>
            </a:xfrm>
            <a:custGeom>
              <a:avLst/>
              <a:gdLst/>
              <a:ahLst/>
              <a:cxnLst/>
              <a:rect l="l" t="t" r="r" b="b"/>
              <a:pathLst>
                <a:path w="11007852" h="5051679">
                  <a:moveTo>
                    <a:pt x="10955655" y="2346833"/>
                  </a:moveTo>
                  <a:cubicBezTo>
                    <a:pt x="10909047" y="1833626"/>
                    <a:pt x="10573258" y="1380236"/>
                    <a:pt x="10150856" y="1084199"/>
                  </a:cubicBezTo>
                  <a:cubicBezTo>
                    <a:pt x="9728454" y="788162"/>
                    <a:pt x="9227439" y="629666"/>
                    <a:pt x="8728583" y="502158"/>
                  </a:cubicBezTo>
                  <a:cubicBezTo>
                    <a:pt x="7295261" y="137414"/>
                    <a:pt x="5804281" y="0"/>
                    <a:pt x="4327779" y="96393"/>
                  </a:cubicBezTo>
                  <a:cubicBezTo>
                    <a:pt x="3399917" y="107442"/>
                    <a:pt x="3221482" y="233807"/>
                    <a:pt x="2314702" y="429006"/>
                  </a:cubicBezTo>
                  <a:cubicBezTo>
                    <a:pt x="1763776" y="546481"/>
                    <a:pt x="1192911" y="713867"/>
                    <a:pt x="800481" y="1117346"/>
                  </a:cubicBezTo>
                  <a:cubicBezTo>
                    <a:pt x="0" y="1941068"/>
                    <a:pt x="349250" y="3420999"/>
                    <a:pt x="1238250" y="4147058"/>
                  </a:cubicBezTo>
                  <a:cubicBezTo>
                    <a:pt x="2127250" y="4873117"/>
                    <a:pt x="3348863" y="5019421"/>
                    <a:pt x="4497324" y="5033899"/>
                  </a:cubicBezTo>
                  <a:cubicBezTo>
                    <a:pt x="5887466" y="5051679"/>
                    <a:pt x="7285355" y="4916424"/>
                    <a:pt x="8631047" y="4565015"/>
                  </a:cubicBezTo>
                  <a:cubicBezTo>
                    <a:pt x="9196451" y="4417568"/>
                    <a:pt x="9765030" y="4224655"/>
                    <a:pt x="10221849" y="3861054"/>
                  </a:cubicBezTo>
                  <a:cubicBezTo>
                    <a:pt x="10677398" y="3496310"/>
                    <a:pt x="11007852" y="2928747"/>
                    <a:pt x="10955655" y="2346833"/>
                  </a:cubicBezTo>
                  <a:close/>
                </a:path>
              </a:pathLst>
            </a:custGeom>
            <a:blipFill>
              <a:blip r:embed="rId6">
                <a:alphaModFix amt="62000"/>
              </a:blip>
              <a:stretch>
                <a:fillRect l="-3321" t="-61273" r="-440" b="-60260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12451" y="2933700"/>
            <a:ext cx="9669749" cy="5478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9479" lvl="2" algn="just">
              <a:lnSpc>
                <a:spcPts val="3495"/>
              </a:lnSpc>
            </a:pPr>
            <a:r>
              <a:rPr lang="ro-RO" sz="2400" dirty="0">
                <a:solidFill>
                  <a:srgbClr val="003399"/>
                </a:solidFill>
                <a:latin typeface="Trebuchet MS" panose="020B0603020202020204" pitchFamily="34" charset="0"/>
              </a:rPr>
              <a:t>	</a:t>
            </a:r>
            <a:r>
              <a:rPr lang="ro-RO" sz="2800" dirty="0">
                <a:latin typeface="Trebuchet MS" panose="020B0603020202020204" pitchFamily="34" charset="0"/>
              </a:rPr>
              <a:t>C</a:t>
            </a:r>
            <a:r>
              <a:rPr lang="en-US" sz="2800" dirty="0" err="1">
                <a:latin typeface="Trebuchet MS" panose="020B0603020202020204" pitchFamily="34" charset="0"/>
              </a:rPr>
              <a:t>andidatul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declarat</a:t>
            </a:r>
            <a:r>
              <a:rPr lang="en-US" sz="2800" dirty="0">
                <a:latin typeface="Trebuchet MS" panose="020B0603020202020204" pitchFamily="34" charset="0"/>
              </a:rPr>
              <a:t> admis are </a:t>
            </a:r>
            <a:r>
              <a:rPr lang="en-US" sz="2800" dirty="0" err="1">
                <a:latin typeface="Trebuchet MS" panose="020B0603020202020204" pitchFamily="34" charset="0"/>
              </a:rPr>
              <a:t>obligația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prezentării</a:t>
            </a:r>
            <a:r>
              <a:rPr lang="en-US" sz="2800" dirty="0">
                <a:latin typeface="Trebuchet MS" panose="020B0603020202020204" pitchFamily="34" charset="0"/>
              </a:rPr>
              <a:t>, </a:t>
            </a:r>
            <a:r>
              <a:rPr lang="en-US" sz="2800" dirty="0" err="1">
                <a:latin typeface="Trebuchet MS" panose="020B0603020202020204" pitchFamily="34" charset="0"/>
              </a:rPr>
              <a:t>în</a:t>
            </a:r>
            <a:r>
              <a:rPr lang="en-US" sz="2800" dirty="0">
                <a:latin typeface="Trebuchet MS" panose="020B0603020202020204" pitchFamily="34" charset="0"/>
              </a:rPr>
              <a:t> original, a </a:t>
            </a:r>
            <a:r>
              <a:rPr lang="en-US" sz="2800" dirty="0" err="1">
                <a:latin typeface="Trebuchet MS" panose="020B0603020202020204" pitchFamily="34" charset="0"/>
              </a:rPr>
              <a:t>documentelor</a:t>
            </a:r>
            <a:r>
              <a:rPr lang="en-US" sz="2800" dirty="0">
                <a:latin typeface="Trebuchet MS" panose="020B0603020202020204" pitchFamily="34" charset="0"/>
              </a:rPr>
              <a:t> din </a:t>
            </a:r>
            <a:r>
              <a:rPr lang="en-US" sz="2800" dirty="0" err="1">
                <a:latin typeface="Trebuchet MS" panose="020B0603020202020204" pitchFamily="34" charset="0"/>
              </a:rPr>
              <a:t>dosarul</a:t>
            </a:r>
            <a:r>
              <a:rPr lang="en-US" sz="2800" dirty="0">
                <a:latin typeface="Trebuchet MS" panose="020B0603020202020204" pitchFamily="34" charset="0"/>
              </a:rPr>
              <a:t> de concurs electronic, </a:t>
            </a:r>
            <a:r>
              <a:rPr lang="en-US" sz="2800" dirty="0" err="1">
                <a:latin typeface="Trebuchet MS" panose="020B0603020202020204" pitchFamily="34" charset="0"/>
              </a:rPr>
              <a:t>în</a:t>
            </a:r>
            <a:r>
              <a:rPr lang="en-US" sz="2800" dirty="0">
                <a:latin typeface="Trebuchet MS" panose="020B0603020202020204" pitchFamily="34" charset="0"/>
              </a:rPr>
              <a:t> termen de 10 </a:t>
            </a:r>
            <a:r>
              <a:rPr lang="en-US" sz="2800" dirty="0" err="1">
                <a:latin typeface="Trebuchet MS" panose="020B0603020202020204" pitchFamily="34" charset="0"/>
              </a:rPr>
              <a:t>zile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lucrătoare</a:t>
            </a:r>
            <a:r>
              <a:rPr lang="en-US" sz="2800" dirty="0">
                <a:latin typeface="Trebuchet MS" panose="020B0603020202020204" pitchFamily="34" charset="0"/>
              </a:rPr>
              <a:t> de la data </a:t>
            </a:r>
            <a:r>
              <a:rPr lang="en-US" sz="2800" dirty="0" err="1">
                <a:latin typeface="Trebuchet MS" panose="020B0603020202020204" pitchFamily="34" charset="0"/>
              </a:rPr>
              <a:t>afişării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Trebuchet MS" panose="020B0603020202020204" pitchFamily="34" charset="0"/>
              </a:rPr>
              <a:t>rezultatelor</a:t>
            </a:r>
            <a:r>
              <a:rPr lang="en-US" sz="2800" dirty="0">
                <a:latin typeface="Trebuchet MS" panose="020B0603020202020204" pitchFamily="34" charset="0"/>
              </a:rPr>
              <a:t> finale ale </a:t>
            </a:r>
            <a:r>
              <a:rPr lang="en-US" sz="2800" dirty="0" err="1">
                <a:latin typeface="Trebuchet MS" panose="020B0603020202020204" pitchFamily="34" charset="0"/>
              </a:rPr>
              <a:t>etapei</a:t>
            </a:r>
            <a:r>
              <a:rPr lang="en-US" sz="2800" dirty="0">
                <a:latin typeface="Trebuchet MS" panose="020B0603020202020204" pitchFamily="34" charset="0"/>
              </a:rPr>
              <a:t> de </a:t>
            </a:r>
            <a:r>
              <a:rPr lang="en-US" sz="2800" dirty="0" err="1">
                <a:latin typeface="Trebuchet MS" panose="020B0603020202020204" pitchFamily="34" charset="0"/>
              </a:rPr>
              <a:t>selecţie</a:t>
            </a:r>
            <a:r>
              <a:rPr lang="en-US" sz="2800" dirty="0">
                <a:latin typeface="Trebuchet MS" panose="020B0603020202020204" pitchFamily="34" charset="0"/>
              </a:rPr>
              <a:t>.</a:t>
            </a:r>
            <a:endParaRPr lang="ro-RO" sz="2800" dirty="0">
              <a:latin typeface="Trebuchet MS" panose="020B0603020202020204" pitchFamily="34" charset="0"/>
            </a:endParaRPr>
          </a:p>
          <a:p>
            <a:pPr marL="289479" lvl="2" algn="just">
              <a:lnSpc>
                <a:spcPts val="3495"/>
              </a:lnSpc>
            </a:pPr>
            <a:endParaRPr lang="ro-RO" sz="2800" dirty="0">
              <a:latin typeface="Trebuchet MS" panose="020B0603020202020204" pitchFamily="34" charset="0"/>
            </a:endParaRPr>
          </a:p>
          <a:p>
            <a:pPr marL="289479" lvl="2" algn="just">
              <a:lnSpc>
                <a:spcPts val="3495"/>
              </a:lnSpc>
            </a:pPr>
            <a:r>
              <a:rPr lang="ro-RO" sz="2800" dirty="0">
                <a:latin typeface="Trebuchet MS" panose="020B0603020202020204" pitchFamily="34" charset="0"/>
              </a:rPr>
              <a:t>	Dacă nu va depune documentele va fi declarat admis următorul candidat din lista cuprinzând punctajele finale ale etapei de selecție, dacă acesta există.</a:t>
            </a:r>
          </a:p>
          <a:p>
            <a:pPr marL="289479" lvl="2" algn="just">
              <a:lnSpc>
                <a:spcPts val="3495"/>
              </a:lnSpc>
            </a:pPr>
            <a:endParaRPr lang="ro-RO" sz="2800" dirty="0">
              <a:latin typeface="Trebuchet MS" panose="020B0603020202020204" pitchFamily="34" charset="0"/>
            </a:endParaRPr>
          </a:p>
          <a:p>
            <a:pPr marL="289479" lvl="2" algn="just">
              <a:lnSpc>
                <a:spcPts val="3495"/>
              </a:lnSpc>
            </a:pPr>
            <a:r>
              <a:rPr lang="ro-RO" sz="2800" dirty="0">
                <a:latin typeface="Trebuchet MS" panose="020B0603020202020204" pitchFamily="34" charset="0"/>
              </a:rPr>
              <a:t>	</a:t>
            </a:r>
            <a:r>
              <a:rPr lang="ro-RO" sz="2800" b="1" dirty="0">
                <a:latin typeface="Trebuchet MS" panose="020B0603020202020204" pitchFamily="34" charset="0"/>
              </a:rPr>
              <a:t>Emiterea actului administrativ de numire </a:t>
            </a:r>
            <a:r>
              <a:rPr lang="ro-RO" sz="2800" dirty="0">
                <a:latin typeface="Trebuchet MS" panose="020B0603020202020204" pitchFamily="34" charset="0"/>
              </a:rPr>
              <a:t>în funcție publică se face </a:t>
            </a:r>
            <a:r>
              <a:rPr lang="ro-RO" sz="2800" b="1" dirty="0">
                <a:latin typeface="Trebuchet MS" panose="020B0603020202020204" pitchFamily="34" charset="0"/>
              </a:rPr>
              <a:t>în termen de cel mult 10 zile lucrătoare de la data comunicării propunerii de numire.</a:t>
            </a:r>
            <a:endParaRPr lang="en-US" sz="2800" b="1" dirty="0">
              <a:latin typeface="Trebuchet MS" panose="020B0603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743200" y="1875252"/>
            <a:ext cx="7923922" cy="409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ro-RO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Numirea funcționarilor publici</a:t>
            </a:r>
            <a:endParaRPr lang="en-US" sz="28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2470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34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" b="-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752411" y="9468495"/>
            <a:ext cx="7337526" cy="469313"/>
            <a:chOff x="0" y="0"/>
            <a:chExt cx="9783368" cy="6257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4592239" y="9078834"/>
            <a:ext cx="2366559" cy="910870"/>
            <a:chOff x="0" y="0"/>
            <a:chExt cx="4310085" cy="16589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</p:sp>
      </p:grpSp>
      <p:sp>
        <p:nvSpPr>
          <p:cNvPr id="9" name="Freeform 9">
            <a:hlinkClick r:id="rId6" tooltip="https://www.facebook.com/ConcursNationalANFP"/>
          </p:cNvPr>
          <p:cNvSpPr/>
          <p:nvPr/>
        </p:nvSpPr>
        <p:spPr>
          <a:xfrm>
            <a:off x="3616127" y="6739010"/>
            <a:ext cx="856902" cy="856902"/>
          </a:xfrm>
          <a:custGeom>
            <a:avLst/>
            <a:gdLst/>
            <a:ahLst/>
            <a:cxnLst/>
            <a:rect l="l" t="t" r="r" b="b"/>
            <a:pathLst>
              <a:path w="856902" h="856902">
                <a:moveTo>
                  <a:pt x="0" y="0"/>
                </a:moveTo>
                <a:lnTo>
                  <a:pt x="856902" y="0"/>
                </a:lnTo>
                <a:lnTo>
                  <a:pt x="856902" y="856902"/>
                </a:lnTo>
                <a:lnTo>
                  <a:pt x="0" y="8569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hlinkClick r:id="rId9" tooltip="https://www.instagram.com/concursnationalanfp/"/>
          </p:cNvPr>
          <p:cNvSpPr/>
          <p:nvPr/>
        </p:nvSpPr>
        <p:spPr>
          <a:xfrm>
            <a:off x="5247731" y="6714665"/>
            <a:ext cx="905592" cy="905592"/>
          </a:xfrm>
          <a:custGeom>
            <a:avLst/>
            <a:gdLst/>
            <a:ahLst/>
            <a:cxnLst/>
            <a:rect l="l" t="t" r="r" b="b"/>
            <a:pathLst>
              <a:path w="905592" h="905592">
                <a:moveTo>
                  <a:pt x="0" y="0"/>
                </a:moveTo>
                <a:lnTo>
                  <a:pt x="905591" y="0"/>
                </a:lnTo>
                <a:lnTo>
                  <a:pt x="905591" y="905592"/>
                </a:lnTo>
                <a:lnTo>
                  <a:pt x="0" y="905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>
            <a:hlinkClick r:id="rId12" tooltip="https://www.linkedin.com/company/100982003/admin/feed/posts/"/>
          </p:cNvPr>
          <p:cNvSpPr/>
          <p:nvPr/>
        </p:nvSpPr>
        <p:spPr>
          <a:xfrm>
            <a:off x="7190310" y="6673424"/>
            <a:ext cx="905592" cy="905592"/>
          </a:xfrm>
          <a:custGeom>
            <a:avLst/>
            <a:gdLst/>
            <a:ahLst/>
            <a:cxnLst/>
            <a:rect l="l" t="t" r="r" b="b"/>
            <a:pathLst>
              <a:path w="905592" h="905592">
                <a:moveTo>
                  <a:pt x="0" y="0"/>
                </a:moveTo>
                <a:lnTo>
                  <a:pt x="905592" y="0"/>
                </a:lnTo>
                <a:lnTo>
                  <a:pt x="905592" y="905592"/>
                </a:lnTo>
                <a:lnTo>
                  <a:pt x="0" y="9055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533400" y="2649454"/>
            <a:ext cx="16255902" cy="4830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8"/>
              </a:lnSpc>
            </a:pPr>
            <a:r>
              <a:rPr lang="en-US" sz="2698" dirty="0" err="1">
                <a:solidFill>
                  <a:srgbClr val="003399"/>
                </a:solidFill>
                <a:latin typeface="Arial Bold"/>
              </a:rPr>
              <a:t>Portalul</a:t>
            </a:r>
            <a:r>
              <a:rPr lang="en-US" sz="2698" dirty="0">
                <a:solidFill>
                  <a:srgbClr val="003399"/>
                </a:solidFill>
                <a:latin typeface="Arial Bold"/>
              </a:rPr>
              <a:t> Concurs </a:t>
            </a:r>
            <a:r>
              <a:rPr lang="en-US" sz="2698" dirty="0" err="1">
                <a:solidFill>
                  <a:srgbClr val="003399"/>
                </a:solidFill>
                <a:latin typeface="Arial Bold"/>
              </a:rPr>
              <a:t>național</a:t>
            </a:r>
            <a:r>
              <a:rPr lang="en-US" sz="2698" dirty="0">
                <a:solidFill>
                  <a:srgbClr val="003399"/>
                </a:solidFill>
                <a:latin typeface="Arial Bold"/>
              </a:rPr>
              <a:t>:    </a:t>
            </a:r>
            <a:r>
              <a:rPr lang="en-US" sz="2698" u="sng" dirty="0">
                <a:solidFill>
                  <a:srgbClr val="003399"/>
                </a:solidFill>
                <a:latin typeface="Arial Bold"/>
                <a:hlinkClick r:id="" action="ppaction://noaction"/>
              </a:rPr>
              <a:t>https://concurs-national.anfp.gov.ro/</a:t>
            </a:r>
          </a:p>
          <a:p>
            <a:pPr algn="l">
              <a:lnSpc>
                <a:spcPts val="3778"/>
              </a:lnSpc>
            </a:pPr>
            <a:endParaRPr lang="en-US" sz="2698" u="sng" dirty="0">
              <a:solidFill>
                <a:srgbClr val="003399"/>
              </a:solidFill>
              <a:latin typeface="Arial Bold"/>
              <a:hlinkClick r:id="" action="ppaction://noaction"/>
            </a:endParaRPr>
          </a:p>
          <a:p>
            <a:pPr algn="l">
              <a:lnSpc>
                <a:spcPts val="3778"/>
              </a:lnSpc>
            </a:pPr>
            <a:r>
              <a:rPr lang="en-US" sz="2698" dirty="0" err="1">
                <a:solidFill>
                  <a:srgbClr val="003399"/>
                </a:solidFill>
                <a:latin typeface="Arial Bold"/>
              </a:rPr>
              <a:t>Platforma</a:t>
            </a:r>
            <a:r>
              <a:rPr lang="en-US" sz="2698" dirty="0">
                <a:solidFill>
                  <a:srgbClr val="003399"/>
                </a:solidFill>
                <a:latin typeface="Arial Bold"/>
              </a:rPr>
              <a:t> </a:t>
            </a:r>
            <a:r>
              <a:rPr lang="en-US" sz="2698" dirty="0" err="1">
                <a:solidFill>
                  <a:srgbClr val="003399"/>
                </a:solidFill>
                <a:latin typeface="Arial Bold"/>
              </a:rPr>
              <a:t>informatică</a:t>
            </a:r>
            <a:r>
              <a:rPr lang="en-US" sz="2698" dirty="0">
                <a:solidFill>
                  <a:srgbClr val="003399"/>
                </a:solidFill>
                <a:latin typeface="Arial Bold"/>
              </a:rPr>
              <a:t> de concurs:  </a:t>
            </a:r>
            <a:r>
              <a:rPr lang="en-US" sz="2698" u="sng" dirty="0">
                <a:solidFill>
                  <a:srgbClr val="003399"/>
                </a:solidFill>
                <a:latin typeface="Arial Bold"/>
                <a:hlinkClick r:id="" action="ppaction://noaction"/>
              </a:rPr>
              <a:t>https://platforma-concurs-national.anfp.gov.ro/#/login</a:t>
            </a:r>
          </a:p>
          <a:p>
            <a:pPr algn="l">
              <a:lnSpc>
                <a:spcPts val="3778"/>
              </a:lnSpc>
            </a:pPr>
            <a:endParaRPr lang="en-US" sz="2698" u="sng" dirty="0">
              <a:solidFill>
                <a:srgbClr val="003399"/>
              </a:solidFill>
              <a:latin typeface="Arial Bold"/>
              <a:hlinkClick r:id="" action="ppaction://noaction"/>
            </a:endParaRPr>
          </a:p>
          <a:p>
            <a:pPr algn="l">
              <a:lnSpc>
                <a:spcPts val="3778"/>
              </a:lnSpc>
            </a:pPr>
            <a:r>
              <a:rPr lang="en-US" sz="2698" dirty="0" err="1">
                <a:solidFill>
                  <a:srgbClr val="003399"/>
                </a:solidFill>
                <a:latin typeface="Arial Bold"/>
              </a:rPr>
              <a:t>Ghidul</a:t>
            </a:r>
            <a:r>
              <a:rPr lang="en-US" sz="2698" dirty="0">
                <a:solidFill>
                  <a:srgbClr val="003399"/>
                </a:solidFill>
                <a:latin typeface="Arial Bold"/>
              </a:rPr>
              <a:t> </a:t>
            </a:r>
            <a:r>
              <a:rPr lang="en-US" sz="2698" dirty="0" err="1">
                <a:solidFill>
                  <a:srgbClr val="003399"/>
                </a:solidFill>
                <a:latin typeface="Arial Bold"/>
              </a:rPr>
              <a:t>candidatului</a:t>
            </a:r>
            <a:r>
              <a:rPr lang="en-US" sz="2698" dirty="0">
                <a:solidFill>
                  <a:srgbClr val="003399"/>
                </a:solidFill>
                <a:latin typeface="Arial Bold"/>
              </a:rPr>
              <a:t>:</a:t>
            </a:r>
            <a:r>
              <a:rPr lang="ro-RO" sz="2698" dirty="0">
                <a:solidFill>
                  <a:srgbClr val="003399"/>
                </a:solidFill>
                <a:latin typeface="Arial Bold"/>
              </a:rPr>
              <a:t> </a:t>
            </a:r>
            <a:r>
              <a:rPr lang="en-US" sz="2698" dirty="0">
                <a:solidFill>
                  <a:srgbClr val="003399"/>
                </a:solidFill>
                <a:latin typeface="Arial Bold"/>
                <a:hlinkClick r:id="rId15"/>
              </a:rPr>
              <a:t>https://concurs-national.anfp.gov.ro/wp-content/uploads/Ghidul-candidatului-CN-2025-2026_28.03.2025_pt-site.pdf</a:t>
            </a:r>
            <a:endParaRPr lang="ro-RO" sz="2698" dirty="0">
              <a:solidFill>
                <a:srgbClr val="003399"/>
              </a:solidFill>
              <a:latin typeface="Arial Bold"/>
            </a:endParaRPr>
          </a:p>
          <a:p>
            <a:pPr algn="l">
              <a:lnSpc>
                <a:spcPts val="3778"/>
              </a:lnSpc>
            </a:pPr>
            <a:endParaRPr lang="ro-RO" sz="2698" dirty="0">
              <a:solidFill>
                <a:srgbClr val="003399"/>
              </a:solidFill>
              <a:latin typeface="Arial Bold"/>
            </a:endParaRPr>
          </a:p>
          <a:p>
            <a:pPr algn="l">
              <a:lnSpc>
                <a:spcPts val="3778"/>
              </a:lnSpc>
            </a:pPr>
            <a:r>
              <a:rPr lang="en-US" sz="2698" dirty="0">
                <a:solidFill>
                  <a:srgbClr val="003399"/>
                </a:solidFill>
                <a:latin typeface="Arial Bold"/>
              </a:rPr>
              <a:t>Site-ul ANFP:  </a:t>
            </a:r>
            <a:r>
              <a:rPr lang="en-US" sz="2698" u="sng" dirty="0">
                <a:solidFill>
                  <a:srgbClr val="003399"/>
                </a:solidFill>
                <a:latin typeface="Arial Bold"/>
                <a:hlinkClick r:id="" action="ppaction://noaction"/>
              </a:rPr>
              <a:t>https://www.anfp.gov.ro//</a:t>
            </a:r>
          </a:p>
          <a:p>
            <a:pPr algn="l">
              <a:lnSpc>
                <a:spcPts val="3778"/>
              </a:lnSpc>
            </a:pPr>
            <a:endParaRPr lang="en-US" sz="2698" u="sng" dirty="0">
              <a:solidFill>
                <a:srgbClr val="003399"/>
              </a:solidFill>
              <a:latin typeface="Arial Bold"/>
              <a:hlinkClick r:id="" action="ppaction://noaction"/>
            </a:endParaRPr>
          </a:p>
          <a:p>
            <a:pPr algn="l">
              <a:lnSpc>
                <a:spcPts val="3779"/>
              </a:lnSpc>
            </a:pPr>
            <a:r>
              <a:rPr lang="en-US" sz="2698" dirty="0">
                <a:solidFill>
                  <a:srgbClr val="003399"/>
                </a:solidFill>
                <a:latin typeface="Arial Bold"/>
              </a:rPr>
              <a:t>Social media:</a:t>
            </a:r>
          </a:p>
        </p:txBody>
      </p:sp>
    </p:spTree>
    <p:extLst>
      <p:ext uri="{BB962C8B-B14F-4D97-AF65-F5344CB8AC3E}">
        <p14:creationId xmlns:p14="http://schemas.microsoft.com/office/powerpoint/2010/main" val="10700085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>
            <a:extLst>
              <a:ext uri="{FF2B5EF4-FFF2-40B4-BE49-F238E27FC236}">
                <a16:creationId xmlns:a16="http://schemas.microsoft.com/office/drawing/2014/main" id="{2FD9E38D-3D84-26E6-E601-4BCCDAD01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19100"/>
            <a:ext cx="16497206" cy="944962"/>
          </a:xfrm>
          <a:prstGeom prst="rect">
            <a:avLst/>
          </a:prstGeom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id="{44AE5514-5EFB-249E-D92E-E15ACFB87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360367"/>
            <a:ext cx="7340220" cy="469433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E180E318-DAD7-A6CB-97A4-C5FA0020D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9800" y="8680604"/>
            <a:ext cx="2365453" cy="914479"/>
          </a:xfrm>
          <a:prstGeom prst="rect">
            <a:avLst/>
          </a:prstGeom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id="{C95E2DEC-874F-93EB-AC9C-552D9D5CD305}"/>
              </a:ext>
            </a:extLst>
          </p:cNvPr>
          <p:cNvSpPr txBox="1"/>
          <p:nvPr/>
        </p:nvSpPr>
        <p:spPr>
          <a:xfrm>
            <a:off x="6286500" y="2151102"/>
            <a:ext cx="571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Vă mulțumim!</a:t>
            </a:r>
            <a:endParaRPr lang="en-US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CD748-8CCB-1D4E-11FA-E960DE1C0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3543300"/>
            <a:ext cx="4267200" cy="440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74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6005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82413" y="8849836"/>
            <a:ext cx="2067492" cy="795761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80351" y="2407131"/>
            <a:ext cx="5026563" cy="5592837"/>
            <a:chOff x="0" y="0"/>
            <a:chExt cx="6702084" cy="74571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702044" cy="7457059"/>
            </a:xfrm>
            <a:custGeom>
              <a:avLst/>
              <a:gdLst/>
              <a:ahLst/>
              <a:cxnLst/>
              <a:rect l="l" t="t" r="r" b="b"/>
              <a:pathLst>
                <a:path w="6702044" h="7457059">
                  <a:moveTo>
                    <a:pt x="0" y="0"/>
                  </a:moveTo>
                  <a:lnTo>
                    <a:pt x="6702044" y="0"/>
                  </a:lnTo>
                  <a:lnTo>
                    <a:pt x="6702044" y="7457059"/>
                  </a:lnTo>
                  <a:lnTo>
                    <a:pt x="0" y="7457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0000"/>
              </a:blip>
              <a:stretch>
                <a:fillRect l="-2" r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98846" y="5036999"/>
            <a:ext cx="8687823" cy="444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a) </a:t>
            </a:r>
            <a:r>
              <a:rPr lang="ro-RO" sz="1899" noProof="0" dirty="0">
                <a:solidFill>
                  <a:srgbClr val="003399"/>
                </a:solidFill>
                <a:latin typeface="Arial"/>
              </a:rPr>
              <a:t>transformate din funcţii publice în funcţii în regim contractual; </a:t>
            </a:r>
          </a:p>
          <a:p>
            <a:pPr algn="just">
              <a:lnSpc>
                <a:spcPts val="2279"/>
              </a:lnSpc>
            </a:pPr>
            <a:endParaRPr lang="ro-RO" sz="1899" noProof="0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2279"/>
              </a:lnSpc>
            </a:pPr>
            <a:r>
              <a:rPr lang="ro-RO" sz="1899" noProof="0" dirty="0">
                <a:solidFill>
                  <a:srgbClr val="003399"/>
                </a:solidFill>
                <a:latin typeface="Arial"/>
              </a:rPr>
              <a:t>b) transformate în funcţii publice din altă clasă sau grad profesional ori prin modificarea în proporție de peste 50% a atribuțiilor aferente funcției publice; </a:t>
            </a:r>
          </a:p>
          <a:p>
            <a:pPr algn="just">
              <a:lnSpc>
                <a:spcPts val="2279"/>
              </a:lnSpc>
            </a:pPr>
            <a:endParaRPr lang="ro-RO" sz="1899" noProof="0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2279"/>
              </a:lnSpc>
            </a:pPr>
            <a:r>
              <a:rPr lang="ro-RO" sz="1899" noProof="0" dirty="0">
                <a:solidFill>
                  <a:srgbClr val="003399"/>
                </a:solidFill>
                <a:latin typeface="Arial"/>
              </a:rPr>
              <a:t>c) reduse, cu excepţia reorganizării prin reducerea posturilor din compartimentul în cadrul căreia este prevăzută funcţia publică respectivă; </a:t>
            </a:r>
          </a:p>
          <a:p>
            <a:pPr algn="just">
              <a:lnSpc>
                <a:spcPts val="2279"/>
              </a:lnSpc>
            </a:pPr>
            <a:endParaRPr lang="ro-RO" sz="1899" noProof="0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2279"/>
              </a:lnSpc>
            </a:pPr>
            <a:r>
              <a:rPr lang="ro-RO" sz="1899" noProof="0" dirty="0">
                <a:solidFill>
                  <a:srgbClr val="003399"/>
                </a:solidFill>
                <a:latin typeface="Arial"/>
              </a:rPr>
              <a:t>d) ocupate prin transfer sau mutare definitivă, în condiţiile legii; </a:t>
            </a:r>
          </a:p>
          <a:p>
            <a:pPr algn="just">
              <a:lnSpc>
                <a:spcPts val="2279"/>
              </a:lnSpc>
            </a:pPr>
            <a:endParaRPr lang="ro-RO" sz="1899" noProof="0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2279"/>
              </a:lnSpc>
            </a:pPr>
            <a:r>
              <a:rPr lang="ro-RO" sz="1899" noProof="0" dirty="0">
                <a:solidFill>
                  <a:srgbClr val="003399"/>
                </a:solidFill>
                <a:latin typeface="Arial"/>
              </a:rPr>
              <a:t>e) ocupate prin aplicarea mobilităţii în cadrul categoriei înalţilor funcţionari publici</a:t>
            </a:r>
            <a:r>
              <a:rPr lang="en-US" sz="1899" dirty="0">
                <a:solidFill>
                  <a:srgbClr val="003399"/>
                </a:solidFill>
                <a:latin typeface="Arial"/>
              </a:rPr>
              <a:t>. </a:t>
            </a:r>
          </a:p>
          <a:p>
            <a:pPr algn="just">
              <a:lnSpc>
                <a:spcPts val="227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227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227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  <a:p>
            <a:pPr algn="just">
              <a:lnSpc>
                <a:spcPts val="227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13296" y="2456013"/>
            <a:ext cx="8553450" cy="1668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o-RO" sz="2800" noProof="0" dirty="0">
                <a:solidFill>
                  <a:srgbClr val="7FD5F5"/>
                </a:solidFill>
                <a:latin typeface="Arial Bold"/>
              </a:rPr>
              <a:t>Funcţiile publice incluse în planul </a:t>
            </a:r>
            <a:r>
              <a:rPr lang="en-US" sz="2800" dirty="0">
                <a:solidFill>
                  <a:srgbClr val="7FD5F5"/>
                </a:solidFill>
                <a:latin typeface="Arial Bold"/>
              </a:rPr>
              <a:t>de </a:t>
            </a:r>
            <a:r>
              <a:rPr lang="ro-RO" sz="2800" noProof="0" dirty="0">
                <a:solidFill>
                  <a:srgbClr val="7FD5F5"/>
                </a:solidFill>
                <a:latin typeface="Arial Bold"/>
              </a:rPr>
              <a:t>de Recrutare a funcționarilor publici și a Planul de promovare în funcții publice de conducere</a:t>
            </a:r>
            <a:endParaRPr lang="en-US" sz="2800" dirty="0">
              <a:solidFill>
                <a:srgbClr val="7FD5F5"/>
              </a:solidFill>
              <a:latin typeface="Arial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2945152" y="4445087"/>
            <a:ext cx="15025483" cy="326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8"/>
              </a:lnSpc>
            </a:pPr>
            <a:r>
              <a:rPr lang="ro-RO" sz="1398" noProof="0" dirty="0">
                <a:solidFill>
                  <a:srgbClr val="003399"/>
                </a:solidFill>
                <a:latin typeface="Arial Italics"/>
              </a:rPr>
              <a:t>conform prevederilor anexei 10 la  O.U.G. nr. 57/2019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10544" y="8827421"/>
            <a:ext cx="2183964" cy="840590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90525" y="2727163"/>
            <a:ext cx="638175" cy="1403985"/>
            <a:chOff x="0" y="0"/>
            <a:chExt cx="850900" cy="18719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50900" cy="1871980"/>
            </a:xfrm>
            <a:custGeom>
              <a:avLst/>
              <a:gdLst/>
              <a:ahLst/>
              <a:cxnLst/>
              <a:rect l="l" t="t" r="r" b="b"/>
              <a:pathLst>
                <a:path w="850900" h="1871980">
                  <a:moveTo>
                    <a:pt x="0" y="0"/>
                  </a:moveTo>
                  <a:lnTo>
                    <a:pt x="850900" y="0"/>
                  </a:lnTo>
                  <a:lnTo>
                    <a:pt x="850900" y="1871980"/>
                  </a:lnTo>
                  <a:lnTo>
                    <a:pt x="0" y="1871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03" b="-20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90525" y="4635973"/>
            <a:ext cx="910940" cy="1336045"/>
            <a:chOff x="0" y="0"/>
            <a:chExt cx="1214587" cy="17813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14628" cy="1781429"/>
            </a:xfrm>
            <a:custGeom>
              <a:avLst/>
              <a:gdLst/>
              <a:ahLst/>
              <a:cxnLst/>
              <a:rect l="l" t="t" r="r" b="b"/>
              <a:pathLst>
                <a:path w="1214628" h="1781429">
                  <a:moveTo>
                    <a:pt x="0" y="0"/>
                  </a:moveTo>
                  <a:lnTo>
                    <a:pt x="1214628" y="0"/>
                  </a:lnTo>
                  <a:lnTo>
                    <a:pt x="1214628" y="1781429"/>
                  </a:lnTo>
                  <a:lnTo>
                    <a:pt x="0" y="1781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1" r="3" b="-6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67600" y="2135284"/>
            <a:ext cx="10726674" cy="6729018"/>
            <a:chOff x="-142429" y="87721"/>
            <a:chExt cx="14302232" cy="9749409"/>
          </a:xfrm>
        </p:grpSpPr>
        <p:sp>
          <p:nvSpPr>
            <p:cNvPr id="15" name="Freeform 15"/>
            <p:cNvSpPr/>
            <p:nvPr/>
          </p:nvSpPr>
          <p:spPr>
            <a:xfrm>
              <a:off x="-142429" y="87721"/>
              <a:ext cx="14302232" cy="9749409"/>
            </a:xfrm>
            <a:custGeom>
              <a:avLst/>
              <a:gdLst/>
              <a:ahLst/>
              <a:cxnLst/>
              <a:rect l="l" t="t" r="r" b="b"/>
              <a:pathLst>
                <a:path w="14302232" h="9749409">
                  <a:moveTo>
                    <a:pt x="11213338" y="7127494"/>
                  </a:moveTo>
                  <a:cubicBezTo>
                    <a:pt x="11269091" y="7099681"/>
                    <a:pt x="11324082" y="7070471"/>
                    <a:pt x="11378438" y="7039863"/>
                  </a:cubicBezTo>
                  <a:cubicBezTo>
                    <a:pt x="12966319" y="6143625"/>
                    <a:pt x="14302232" y="4223258"/>
                    <a:pt x="13544296" y="2364740"/>
                  </a:cubicBezTo>
                  <a:cubicBezTo>
                    <a:pt x="13175487" y="1460373"/>
                    <a:pt x="12304776" y="755650"/>
                    <a:pt x="11331448" y="675640"/>
                  </a:cubicBezTo>
                  <a:cubicBezTo>
                    <a:pt x="10192258" y="582041"/>
                    <a:pt x="9120632" y="1293876"/>
                    <a:pt x="7977632" y="1297432"/>
                  </a:cubicBezTo>
                  <a:cubicBezTo>
                    <a:pt x="6417310" y="1302258"/>
                    <a:pt x="5065903" y="0"/>
                    <a:pt x="3506470" y="51435"/>
                  </a:cubicBezTo>
                  <a:cubicBezTo>
                    <a:pt x="2763012" y="75946"/>
                    <a:pt x="2049272" y="420751"/>
                    <a:pt x="1508506" y="931545"/>
                  </a:cubicBezTo>
                  <a:cubicBezTo>
                    <a:pt x="967740" y="1442339"/>
                    <a:pt x="591185" y="2110105"/>
                    <a:pt x="351917" y="2814447"/>
                  </a:cubicBezTo>
                  <a:cubicBezTo>
                    <a:pt x="98806" y="3559810"/>
                    <a:pt x="0" y="4406900"/>
                    <a:pt x="341884" y="5115687"/>
                  </a:cubicBezTo>
                  <a:cubicBezTo>
                    <a:pt x="673989" y="5804281"/>
                    <a:pt x="1360297" y="6245860"/>
                    <a:pt x="2041017" y="6593967"/>
                  </a:cubicBezTo>
                  <a:cubicBezTo>
                    <a:pt x="2721737" y="6942074"/>
                    <a:pt x="3447923" y="7245477"/>
                    <a:pt x="3985895" y="7788656"/>
                  </a:cubicBezTo>
                  <a:cubicBezTo>
                    <a:pt x="4554982" y="8363331"/>
                    <a:pt x="4912487" y="9200515"/>
                    <a:pt x="5660898" y="9507093"/>
                  </a:cubicBezTo>
                  <a:cubicBezTo>
                    <a:pt x="6252464" y="9749409"/>
                    <a:pt x="6941566" y="9580245"/>
                    <a:pt x="7496429" y="9262872"/>
                  </a:cubicBezTo>
                  <a:cubicBezTo>
                    <a:pt x="8051292" y="8945499"/>
                    <a:pt x="8514461" y="8492617"/>
                    <a:pt x="9028684" y="8112760"/>
                  </a:cubicBezTo>
                  <a:cubicBezTo>
                    <a:pt x="9677908" y="7633081"/>
                    <a:pt x="10498328" y="7484999"/>
                    <a:pt x="11213338" y="7127494"/>
                  </a:cubicBezTo>
                  <a:close/>
                </a:path>
              </a:pathLst>
            </a:custGeom>
            <a:blipFill>
              <a:blip r:embed="rId8">
                <a:alphaModFix amt="35000"/>
              </a:blip>
              <a:stretch>
                <a:fillRect l="-2073" t="-521" r="-5136" b="-133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301465" y="1393809"/>
            <a:ext cx="7923922" cy="93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dirty="0">
                <a:solidFill>
                  <a:srgbClr val="7FD5F5"/>
                </a:solidFill>
                <a:latin typeface="Arial Bold"/>
              </a:rPr>
              <a:t>Etapele concursului</a:t>
            </a:r>
          </a:p>
          <a:p>
            <a:pPr algn="ctr">
              <a:lnSpc>
                <a:spcPts val="3360"/>
              </a:lnSpc>
            </a:pPr>
            <a:endParaRPr lang="en-US" sz="3200" dirty="0">
              <a:solidFill>
                <a:srgbClr val="7FD5F5"/>
              </a:solidFill>
              <a:latin typeface="Arial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544926" y="2781456"/>
            <a:ext cx="6602190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r>
              <a:rPr lang="en-US" sz="2000" dirty="0">
                <a:solidFill>
                  <a:srgbClr val="003399"/>
                </a:solidFill>
                <a:latin typeface="Arial Bold"/>
              </a:rPr>
              <a:t>Etapa de recrutare 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- verificarea cunoştinţelor generale şi competenţelor generale necesare ocupării unei funcţii publice, realizată </a:t>
            </a:r>
            <a:r>
              <a:rPr lang="en-US" sz="2000" dirty="0">
                <a:solidFill>
                  <a:srgbClr val="003399"/>
                </a:solidFill>
                <a:latin typeface="Arial Bold"/>
              </a:rPr>
              <a:t>prin concurs naţional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, </a:t>
            </a:r>
            <a:r>
              <a:rPr lang="en-US" sz="2000" dirty="0">
                <a:solidFill>
                  <a:srgbClr val="003399"/>
                </a:solidFill>
                <a:latin typeface="Arial Bold"/>
              </a:rPr>
              <a:t>organizat de ANFP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;</a:t>
            </a:r>
          </a:p>
          <a:p>
            <a:pPr algn="just">
              <a:lnSpc>
                <a:spcPts val="2279"/>
              </a:lnSpc>
            </a:pPr>
            <a:endParaRPr lang="en-US" sz="2000" dirty="0">
              <a:solidFill>
                <a:srgbClr val="003399"/>
              </a:solidFill>
              <a:latin typeface="Arial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44926" y="4890193"/>
            <a:ext cx="660219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r>
              <a:rPr lang="en-US" sz="2000" dirty="0">
                <a:solidFill>
                  <a:srgbClr val="003399"/>
                </a:solidFill>
                <a:latin typeface="Arial Bold"/>
              </a:rPr>
              <a:t>Etapa de selecţie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 - verificarea cunoştinţelor de specialitate şi competenţelor specifice necesare ocupării unei funcţii publice vacante, realizată prin </a:t>
            </a:r>
            <a:r>
              <a:rPr lang="en-US" sz="2000" dirty="0">
                <a:solidFill>
                  <a:srgbClr val="003399"/>
                </a:solidFill>
                <a:latin typeface="Arial Bold"/>
              </a:rPr>
              <a:t>concurs pe post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, </a:t>
            </a:r>
            <a:r>
              <a:rPr lang="en-US" sz="2000" dirty="0">
                <a:solidFill>
                  <a:srgbClr val="003399"/>
                </a:solidFill>
                <a:latin typeface="Arial Bold"/>
              </a:rPr>
              <a:t>organizată de instituțiile și autoritățile publice</a:t>
            </a:r>
            <a:r>
              <a:rPr lang="en-US" sz="2000" dirty="0">
                <a:solidFill>
                  <a:srgbClr val="003399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592239" y="8827862"/>
            <a:ext cx="2236667" cy="860875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05648" y="2075140"/>
            <a:ext cx="7923922" cy="133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dirty="0">
                <a:solidFill>
                  <a:srgbClr val="7FD5F5"/>
                </a:solidFill>
                <a:latin typeface="Arial Bold"/>
              </a:rPr>
              <a:t>1. Etapa de recrutare </a:t>
            </a:r>
          </a:p>
          <a:p>
            <a:pPr algn="ctr">
              <a:lnSpc>
                <a:spcPts val="3360"/>
              </a:lnSpc>
            </a:pPr>
            <a:r>
              <a:rPr lang="en-US" sz="3200" dirty="0">
                <a:solidFill>
                  <a:srgbClr val="7FD5F5"/>
                </a:solidFill>
                <a:latin typeface="Arial Bold"/>
              </a:rPr>
              <a:t>(concursul național)</a:t>
            </a:r>
          </a:p>
          <a:p>
            <a:pPr algn="ctr">
              <a:lnSpc>
                <a:spcPts val="3360"/>
              </a:lnSpc>
            </a:pPr>
            <a:endParaRPr lang="en-US" sz="3200" dirty="0">
              <a:solidFill>
                <a:srgbClr val="7FD5F5"/>
              </a:solidFill>
              <a:latin typeface="Arial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66514" y="4051315"/>
            <a:ext cx="7507065" cy="3930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218" lvl="2" indent="-144739" algn="just">
              <a:lnSpc>
                <a:spcPts val="3381"/>
              </a:lnSpc>
              <a:buFont typeface="Arial"/>
              <a:buChar char="⚬"/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Înregistrarea persoanelor interesate – platforma informatică de concurs: </a:t>
            </a:r>
            <a:r>
              <a:rPr lang="en-US" sz="1899" u="sng" dirty="0">
                <a:solidFill>
                  <a:srgbClr val="0000FF"/>
                </a:solidFill>
                <a:latin typeface="Arial"/>
                <a:hlinkClick r:id="rId6" tooltip="https://platforma-concurs-national.anfp.gov.ro/"/>
              </a:rPr>
              <a:t>https://platforma-concurs-national.anfp.gov.ro/</a:t>
            </a:r>
          </a:p>
          <a:p>
            <a:pPr marL="434218" lvl="2" indent="-144739" algn="just">
              <a:lnSpc>
                <a:spcPts val="3381"/>
              </a:lnSpc>
              <a:buFont typeface="Arial"/>
              <a:buChar char="⚬"/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crearea profilului individual de concurs, identificator unic; protocol de colaborare cu Direcția Generală pentru Evidența Persoanelor</a:t>
            </a:r>
          </a:p>
          <a:p>
            <a:pPr marL="434218" lvl="2" indent="-144739" algn="just">
              <a:lnSpc>
                <a:spcPts val="3381"/>
              </a:lnSpc>
              <a:buFont typeface="Arial"/>
              <a:buChar char="⚬"/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Constituirea dosarului de concurs și verificarea eligibilității</a:t>
            </a:r>
          </a:p>
          <a:p>
            <a:pPr marL="434218" lvl="2" indent="-144739" algn="just">
              <a:lnSpc>
                <a:spcPts val="3381"/>
              </a:lnSpc>
              <a:buFont typeface="Arial"/>
              <a:buChar char="⚬"/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Testarea preliminară</a:t>
            </a:r>
          </a:p>
          <a:p>
            <a:pPr marL="434218" lvl="2" indent="-144739" algn="just">
              <a:lnSpc>
                <a:spcPts val="3381"/>
              </a:lnSpc>
              <a:buFont typeface="Arial"/>
              <a:buChar char="⚬"/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Testarea avansată </a:t>
            </a:r>
          </a:p>
          <a:p>
            <a:pPr marL="434218" lvl="2" indent="-144739" algn="just">
              <a:lnSpc>
                <a:spcPts val="3381"/>
              </a:lnSpc>
              <a:buFont typeface="Arial"/>
              <a:buChar char="⚬"/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Gestionarea grupului de candidați promovați</a:t>
            </a:r>
          </a:p>
          <a:p>
            <a:pPr marL="434218" lvl="2" indent="-144739" algn="just">
              <a:lnSpc>
                <a:spcPts val="2279"/>
              </a:lnSpc>
            </a:pPr>
            <a:endParaRPr lang="en-US" sz="1899" dirty="0">
              <a:solidFill>
                <a:srgbClr val="003399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" b="-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8846" y="260424"/>
            <a:ext cx="16490307" cy="947251"/>
            <a:chOff x="0" y="0"/>
            <a:chExt cx="21987076" cy="1263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87129" cy="1263015"/>
            </a:xfrm>
            <a:custGeom>
              <a:avLst/>
              <a:gdLst/>
              <a:ahLst/>
              <a:cxnLst/>
              <a:rect l="l" t="t" r="r" b="b"/>
              <a:pathLst>
                <a:path w="21987129" h="1263015">
                  <a:moveTo>
                    <a:pt x="0" y="0"/>
                  </a:moveTo>
                  <a:lnTo>
                    <a:pt x="21987129" y="0"/>
                  </a:lnTo>
                  <a:lnTo>
                    <a:pt x="21987129" y="1263015"/>
                  </a:lnTo>
                  <a:lnTo>
                    <a:pt x="0" y="126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8846" y="9013060"/>
            <a:ext cx="7337526" cy="469313"/>
            <a:chOff x="0" y="0"/>
            <a:chExt cx="9783368" cy="625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318" cy="625729"/>
            </a:xfrm>
            <a:custGeom>
              <a:avLst/>
              <a:gdLst/>
              <a:ahLst/>
              <a:cxnLst/>
              <a:rect l="l" t="t" r="r" b="b"/>
              <a:pathLst>
                <a:path w="9783318" h="625729">
                  <a:moveTo>
                    <a:pt x="0" y="0"/>
                  </a:moveTo>
                  <a:lnTo>
                    <a:pt x="9783318" y="0"/>
                  </a:lnTo>
                  <a:lnTo>
                    <a:pt x="9783318" y="625729"/>
                  </a:lnTo>
                  <a:lnTo>
                    <a:pt x="0" y="6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390891" y="8816054"/>
            <a:ext cx="2298029" cy="884493"/>
            <a:chOff x="0" y="0"/>
            <a:chExt cx="4310085" cy="1658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-1399775" y="2366687"/>
            <a:ext cx="7923922" cy="51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dirty="0">
                <a:solidFill>
                  <a:srgbClr val="7FD5F5"/>
                </a:solidFill>
                <a:latin typeface="Arial Bold"/>
              </a:rPr>
              <a:t>Comisiile de concurs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753105" y="6132255"/>
            <a:ext cx="1333594" cy="853500"/>
            <a:chOff x="0" y="0"/>
            <a:chExt cx="1466477" cy="9385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66469" cy="938530"/>
            </a:xfrm>
            <a:custGeom>
              <a:avLst/>
              <a:gdLst/>
              <a:ahLst/>
              <a:cxnLst/>
              <a:rect l="l" t="t" r="r" b="b"/>
              <a:pathLst>
                <a:path w="1466469" h="938530">
                  <a:moveTo>
                    <a:pt x="0" y="0"/>
                  </a:moveTo>
                  <a:lnTo>
                    <a:pt x="1466469" y="0"/>
                  </a:lnTo>
                  <a:lnTo>
                    <a:pt x="1466469" y="938530"/>
                  </a:lnTo>
                  <a:lnTo>
                    <a:pt x="0" y="938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9501" r="-1950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93682" y="6132255"/>
            <a:ext cx="891362" cy="853500"/>
            <a:chOff x="0" y="0"/>
            <a:chExt cx="1188483" cy="1138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88425" cy="1138012"/>
            </a:xfrm>
            <a:custGeom>
              <a:avLst/>
              <a:gdLst/>
              <a:ahLst/>
              <a:cxnLst/>
              <a:rect l="l" t="t" r="r" b="b"/>
              <a:pathLst>
                <a:path w="1188425" h="1138012">
                  <a:moveTo>
                    <a:pt x="0" y="0"/>
                  </a:moveTo>
                  <a:lnTo>
                    <a:pt x="1188425" y="0"/>
                  </a:lnTo>
                  <a:lnTo>
                    <a:pt x="1188425" y="1138012"/>
                  </a:lnTo>
                  <a:lnTo>
                    <a:pt x="0" y="1138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459" r="-145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172700" y="2035206"/>
            <a:ext cx="7437991" cy="5321329"/>
            <a:chOff x="0" y="0"/>
            <a:chExt cx="9917321" cy="709510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917303" cy="7095109"/>
            </a:xfrm>
            <a:custGeom>
              <a:avLst/>
              <a:gdLst/>
              <a:ahLst/>
              <a:cxnLst/>
              <a:rect l="l" t="t" r="r" b="b"/>
              <a:pathLst>
                <a:path w="9917303" h="7095109">
                  <a:moveTo>
                    <a:pt x="9917303" y="7095109"/>
                  </a:moveTo>
                  <a:lnTo>
                    <a:pt x="0" y="7095109"/>
                  </a:lnTo>
                  <a:lnTo>
                    <a:pt x="0" y="0"/>
                  </a:lnTo>
                  <a:lnTo>
                    <a:pt x="9917303" y="0"/>
                  </a:lnTo>
                  <a:lnTo>
                    <a:pt x="9917303" y="7095109"/>
                  </a:lnTo>
                  <a:close/>
                </a:path>
              </a:pathLst>
            </a:custGeom>
            <a:blipFill>
              <a:blip r:embed="rId8"/>
              <a:stretch>
                <a:fillRect t="-43" b="-4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76509" y="2072717"/>
            <a:ext cx="7220848" cy="5175438"/>
            <a:chOff x="0" y="0"/>
            <a:chExt cx="9627797" cy="69005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627743" cy="6900545"/>
            </a:xfrm>
            <a:custGeom>
              <a:avLst/>
              <a:gdLst/>
              <a:ahLst/>
              <a:cxnLst/>
              <a:rect l="l" t="t" r="r" b="b"/>
              <a:pathLst>
                <a:path w="9627743" h="6900545">
                  <a:moveTo>
                    <a:pt x="3642487" y="414401"/>
                  </a:moveTo>
                  <a:cubicBezTo>
                    <a:pt x="3527552" y="461772"/>
                    <a:pt x="3414268" y="512826"/>
                    <a:pt x="3303016" y="566801"/>
                  </a:cubicBezTo>
                  <a:cubicBezTo>
                    <a:pt x="2930525" y="747522"/>
                    <a:pt x="2563368" y="874268"/>
                    <a:pt x="2142998" y="829691"/>
                  </a:cubicBezTo>
                  <a:cubicBezTo>
                    <a:pt x="1599311" y="772033"/>
                    <a:pt x="970661" y="713867"/>
                    <a:pt x="583946" y="1100455"/>
                  </a:cubicBezTo>
                  <a:cubicBezTo>
                    <a:pt x="300355" y="1383919"/>
                    <a:pt x="245872" y="1826006"/>
                    <a:pt x="285623" y="2225040"/>
                  </a:cubicBezTo>
                  <a:cubicBezTo>
                    <a:pt x="325374" y="2624074"/>
                    <a:pt x="442341" y="3015996"/>
                    <a:pt x="438150" y="3417062"/>
                  </a:cubicBezTo>
                  <a:cubicBezTo>
                    <a:pt x="432816" y="3928110"/>
                    <a:pt x="232283" y="4414012"/>
                    <a:pt x="119888" y="4912487"/>
                  </a:cubicBezTo>
                  <a:cubicBezTo>
                    <a:pt x="7493" y="5410962"/>
                    <a:pt x="0" y="5983478"/>
                    <a:pt x="325374" y="6377559"/>
                  </a:cubicBezTo>
                  <a:cubicBezTo>
                    <a:pt x="757174" y="6900545"/>
                    <a:pt x="1573530" y="6878701"/>
                    <a:pt x="2213737" y="6654927"/>
                  </a:cubicBezTo>
                  <a:cubicBezTo>
                    <a:pt x="2853944" y="6431153"/>
                    <a:pt x="3454527" y="6051169"/>
                    <a:pt x="4130802" y="6000115"/>
                  </a:cubicBezTo>
                  <a:cubicBezTo>
                    <a:pt x="5168392" y="5921756"/>
                    <a:pt x="6129274" y="6633718"/>
                    <a:pt x="7169912" y="6624701"/>
                  </a:cubicBezTo>
                  <a:cubicBezTo>
                    <a:pt x="8485632" y="6613398"/>
                    <a:pt x="9578975" y="5332857"/>
                    <a:pt x="9603359" y="4017137"/>
                  </a:cubicBezTo>
                  <a:cubicBezTo>
                    <a:pt x="9627743" y="2701417"/>
                    <a:pt x="8748522" y="1476248"/>
                    <a:pt x="7593711" y="845566"/>
                  </a:cubicBezTo>
                  <a:cubicBezTo>
                    <a:pt x="6989572" y="515620"/>
                    <a:pt x="6365875" y="193675"/>
                    <a:pt x="5675630" y="97155"/>
                  </a:cubicBezTo>
                  <a:cubicBezTo>
                    <a:pt x="4980686" y="0"/>
                    <a:pt x="4284980" y="149733"/>
                    <a:pt x="3642487" y="414401"/>
                  </a:cubicBezTo>
                  <a:close/>
                </a:path>
              </a:pathLst>
            </a:custGeom>
            <a:blipFill>
              <a:blip r:embed="rId9">
                <a:alphaModFix amt="53000"/>
              </a:blip>
              <a:stretch>
                <a:fillRect l="-4287" t="-1000" r="-4017" b="-142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9" name="Freeform 19"/>
          <p:cNvSpPr/>
          <p:nvPr/>
        </p:nvSpPr>
        <p:spPr>
          <a:xfrm rot="6029751">
            <a:off x="5181241" y="2010883"/>
            <a:ext cx="807196" cy="807196"/>
          </a:xfrm>
          <a:custGeom>
            <a:avLst/>
            <a:gdLst/>
            <a:ahLst/>
            <a:cxnLst/>
            <a:rect l="l" t="t" r="r" b="b"/>
            <a:pathLst>
              <a:path w="807196" h="807196">
                <a:moveTo>
                  <a:pt x="0" y="0"/>
                </a:moveTo>
                <a:lnTo>
                  <a:pt x="807196" y="0"/>
                </a:lnTo>
                <a:lnTo>
                  <a:pt x="807196" y="807196"/>
                </a:lnTo>
                <a:lnTo>
                  <a:pt x="0" y="807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TextBox 20"/>
          <p:cNvSpPr txBox="1"/>
          <p:nvPr/>
        </p:nvSpPr>
        <p:spPr>
          <a:xfrm>
            <a:off x="6267578" y="1812014"/>
            <a:ext cx="4791531" cy="1457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97"/>
              </a:lnSpc>
            </a:pPr>
            <a:r>
              <a:rPr lang="en-US" sz="1599" dirty="0">
                <a:solidFill>
                  <a:srgbClr val="003399"/>
                </a:solidFill>
                <a:latin typeface="Arial Bold"/>
              </a:rPr>
              <a:t>verificarea eligibilității candidaților</a:t>
            </a:r>
          </a:p>
          <a:p>
            <a:pPr algn="just">
              <a:lnSpc>
                <a:spcPts val="3997"/>
              </a:lnSpc>
            </a:pPr>
            <a:r>
              <a:rPr lang="en-US" sz="1599" dirty="0">
                <a:solidFill>
                  <a:srgbClr val="003399"/>
                </a:solidFill>
                <a:latin typeface="Arial Bold"/>
              </a:rPr>
              <a:t>organizare</a:t>
            </a:r>
            <a:r>
              <a:rPr lang="ro-RO" sz="1599" dirty="0">
                <a:solidFill>
                  <a:srgbClr val="003399"/>
                </a:solidFill>
                <a:latin typeface="Arial Bold"/>
              </a:rPr>
              <a:t>a</a:t>
            </a:r>
            <a:r>
              <a:rPr lang="en-US" sz="1599" dirty="0">
                <a:solidFill>
                  <a:srgbClr val="003399"/>
                </a:solidFill>
                <a:latin typeface="Arial Bold"/>
              </a:rPr>
              <a:t> și </a:t>
            </a:r>
            <a:r>
              <a:rPr lang="en-US" sz="1599" dirty="0" err="1">
                <a:solidFill>
                  <a:srgbClr val="003399"/>
                </a:solidFill>
                <a:latin typeface="Arial Bold"/>
              </a:rPr>
              <a:t>desfășurarea</a:t>
            </a:r>
            <a:r>
              <a:rPr lang="en-US" sz="1599" dirty="0">
                <a:solidFill>
                  <a:srgbClr val="003399"/>
                </a:solidFill>
                <a:latin typeface="Arial Bold"/>
              </a:rPr>
              <a:t> concursului</a:t>
            </a:r>
          </a:p>
          <a:p>
            <a:pPr algn="just">
              <a:lnSpc>
                <a:spcPts val="3997"/>
              </a:lnSpc>
            </a:pPr>
            <a:r>
              <a:rPr lang="en-US" sz="1599" dirty="0" err="1">
                <a:solidFill>
                  <a:srgbClr val="003399"/>
                </a:solidFill>
                <a:latin typeface="Arial Bold"/>
              </a:rPr>
              <a:t>soluționarea</a:t>
            </a:r>
            <a:r>
              <a:rPr lang="en-US" sz="1599" dirty="0">
                <a:solidFill>
                  <a:srgbClr val="003399"/>
                </a:solidFill>
                <a:latin typeface="Arial Bold"/>
              </a:rPr>
              <a:t> contestațiilor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55530" y="3381540"/>
            <a:ext cx="2287772" cy="420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sz="2199" dirty="0">
                <a:solidFill>
                  <a:srgbClr val="003399"/>
                </a:solidFill>
                <a:latin typeface="Arial Bold"/>
              </a:rPr>
              <a:t>Constituirea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74215" y="4065046"/>
            <a:ext cx="8320258" cy="1007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4218" lvl="2" indent="-144739" algn="l">
              <a:lnSpc>
                <a:spcPts val="2659"/>
              </a:lnSpc>
              <a:buFont typeface="Arial"/>
              <a:buChar char="⚬"/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Se constituie prin ordin al președintelui ANFP</a:t>
            </a:r>
            <a:r>
              <a:rPr lang="ro-RO" sz="1899" dirty="0">
                <a:solidFill>
                  <a:srgbClr val="003399"/>
                </a:solidFill>
                <a:latin typeface="Arial"/>
              </a:rPr>
              <a:t> (cu respectarea regimului de incompatibilități și conflicte de interese)</a:t>
            </a:r>
            <a:endParaRPr lang="en-US" sz="1899" dirty="0">
              <a:solidFill>
                <a:srgbClr val="003399"/>
              </a:solidFill>
              <a:latin typeface="Arial"/>
            </a:endParaRPr>
          </a:p>
          <a:p>
            <a:pPr marL="434218" lvl="2" indent="-144739" algn="l">
              <a:lnSpc>
                <a:spcPts val="2659"/>
              </a:lnSpc>
              <a:buFont typeface="Arial"/>
              <a:buChar char="⚬"/>
            </a:pPr>
            <a:r>
              <a:rPr lang="en-US" sz="1899" dirty="0">
                <a:solidFill>
                  <a:srgbClr val="003399"/>
                </a:solidFill>
                <a:latin typeface="Arial"/>
              </a:rPr>
              <a:t>Numărul comisiilor este raportat la numărul candidațilo</a:t>
            </a:r>
            <a:r>
              <a:rPr lang="en-US" sz="1899" dirty="0">
                <a:solidFill>
                  <a:srgbClr val="000000"/>
                </a:solidFill>
                <a:latin typeface="Arial"/>
              </a:rPr>
              <a:t>r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-2380845" y="5694740"/>
            <a:ext cx="11524845" cy="437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dirty="0">
                <a:solidFill>
                  <a:srgbClr val="003399"/>
                </a:solidFill>
                <a:latin typeface="Arial Bold"/>
              </a:rPr>
              <a:t>Comisiile de concurs sunt formate din: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90931" y="7074216"/>
            <a:ext cx="3671590" cy="1984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2"/>
              </a:lnSpc>
            </a:pPr>
            <a:r>
              <a:rPr lang="en-US" sz="1323" dirty="0">
                <a:solidFill>
                  <a:srgbClr val="003399"/>
                </a:solidFill>
                <a:latin typeface="Arial"/>
              </a:rPr>
              <a:t>3 membri: </a:t>
            </a:r>
          </a:p>
          <a:p>
            <a:pPr algn="ctr">
              <a:lnSpc>
                <a:spcPts val="1852"/>
              </a:lnSpc>
            </a:pPr>
            <a:r>
              <a:rPr lang="en-US" sz="1323" dirty="0">
                <a:solidFill>
                  <a:srgbClr val="003399"/>
                </a:solidFill>
                <a:latin typeface="Arial"/>
              </a:rPr>
              <a:t>2 membri ANFP</a:t>
            </a:r>
          </a:p>
          <a:p>
            <a:pPr algn="ctr">
              <a:lnSpc>
                <a:spcPts val="1852"/>
              </a:lnSpc>
            </a:pPr>
            <a:r>
              <a:rPr lang="en-US" sz="1323" dirty="0">
                <a:solidFill>
                  <a:srgbClr val="003399"/>
                </a:solidFill>
                <a:latin typeface="Arial"/>
              </a:rPr>
              <a:t>1 membru MDLPA/ desemnat de către conducătorul autorității sau instituției publice care are prevăzut cel mai mare număr de funcții publice în planul de recrutare a funcționarilor publici </a:t>
            </a:r>
          </a:p>
          <a:p>
            <a:pPr algn="ctr">
              <a:lnSpc>
                <a:spcPts val="1852"/>
              </a:lnSpc>
            </a:pPr>
            <a:r>
              <a:rPr lang="en-US" sz="1323" dirty="0">
                <a:solidFill>
                  <a:srgbClr val="003399"/>
                </a:solidFill>
                <a:latin typeface="Arial"/>
              </a:rPr>
              <a:t>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88061" y="7093266"/>
            <a:ext cx="3432083" cy="161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2"/>
              </a:lnSpc>
            </a:pPr>
            <a:r>
              <a:rPr lang="en-US" sz="1158" dirty="0">
                <a:solidFill>
                  <a:srgbClr val="003399"/>
                </a:solidFill>
                <a:latin typeface="Arial Bold"/>
              </a:rPr>
              <a:t>3 membri supleanți pentru fiecare comisie: </a:t>
            </a:r>
          </a:p>
          <a:p>
            <a:pPr algn="ctr">
              <a:lnSpc>
                <a:spcPts val="1622"/>
              </a:lnSpc>
            </a:pPr>
            <a:r>
              <a:rPr lang="en-US" sz="1158" dirty="0">
                <a:solidFill>
                  <a:srgbClr val="003399"/>
                </a:solidFill>
                <a:latin typeface="Arial Bold"/>
              </a:rPr>
              <a:t>2 membri ANFP</a:t>
            </a:r>
          </a:p>
          <a:p>
            <a:pPr algn="ctr">
              <a:lnSpc>
                <a:spcPts val="1622"/>
              </a:lnSpc>
            </a:pPr>
            <a:r>
              <a:rPr lang="en-US" sz="1158" dirty="0">
                <a:solidFill>
                  <a:srgbClr val="003399"/>
                </a:solidFill>
                <a:latin typeface="Arial Bold"/>
              </a:rPr>
              <a:t>1 membru MDLPA/ desemnat de către conducătorul autorității sau instituției publice care are prevăzut cel mai mare număr de funcții publice în planul de recrutare a funcționarilor publici </a:t>
            </a:r>
          </a:p>
          <a:p>
            <a:pPr algn="ctr">
              <a:lnSpc>
                <a:spcPts val="801"/>
              </a:lnSpc>
            </a:pPr>
            <a:endParaRPr lang="en-US" sz="1158" dirty="0">
              <a:solidFill>
                <a:srgbClr val="003399"/>
              </a:solidFill>
              <a:latin typeface="Arial Bold"/>
            </a:endParaRPr>
          </a:p>
        </p:txBody>
      </p:sp>
      <p:sp>
        <p:nvSpPr>
          <p:cNvPr id="26" name="Freeform 26"/>
          <p:cNvSpPr/>
          <p:nvPr/>
        </p:nvSpPr>
        <p:spPr>
          <a:xfrm rot="8100000">
            <a:off x="5280694" y="2238938"/>
            <a:ext cx="807196" cy="807196"/>
          </a:xfrm>
          <a:custGeom>
            <a:avLst/>
            <a:gdLst/>
            <a:ahLst/>
            <a:cxnLst/>
            <a:rect l="l" t="t" r="r" b="b"/>
            <a:pathLst>
              <a:path w="807196" h="807196">
                <a:moveTo>
                  <a:pt x="0" y="0"/>
                </a:moveTo>
                <a:lnTo>
                  <a:pt x="807195" y="0"/>
                </a:lnTo>
                <a:lnTo>
                  <a:pt x="807195" y="807196"/>
                </a:lnTo>
                <a:lnTo>
                  <a:pt x="0" y="807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Freeform 27"/>
          <p:cNvSpPr/>
          <p:nvPr/>
        </p:nvSpPr>
        <p:spPr>
          <a:xfrm rot="9692950">
            <a:off x="5256051" y="2528815"/>
            <a:ext cx="807196" cy="807196"/>
          </a:xfrm>
          <a:custGeom>
            <a:avLst/>
            <a:gdLst/>
            <a:ahLst/>
            <a:cxnLst/>
            <a:rect l="l" t="t" r="r" b="b"/>
            <a:pathLst>
              <a:path w="807196" h="807196">
                <a:moveTo>
                  <a:pt x="0" y="0"/>
                </a:moveTo>
                <a:lnTo>
                  <a:pt x="807195" y="0"/>
                </a:lnTo>
                <a:lnTo>
                  <a:pt x="807195" y="807195"/>
                </a:lnTo>
                <a:lnTo>
                  <a:pt x="0" y="807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3076</Words>
  <Application>Microsoft Office PowerPoint</Application>
  <PresentationFormat>Custom</PresentationFormat>
  <Paragraphs>332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6" baseType="lpstr">
      <vt:lpstr>Arial</vt:lpstr>
      <vt:lpstr>Wingdings</vt:lpstr>
      <vt:lpstr>Canva Sans</vt:lpstr>
      <vt:lpstr>Arial Bold</vt:lpstr>
      <vt:lpstr>Wingdings 2</vt:lpstr>
      <vt:lpstr>Roboto Condensed Bold</vt:lpstr>
      <vt:lpstr>Arial Bold Italics</vt:lpstr>
      <vt:lpstr>Arial Italics</vt:lpstr>
      <vt:lpstr>Trebuchet MS</vt:lpstr>
      <vt:lpstr>Roboto Condensed</vt:lpstr>
      <vt:lpstr>Calibri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CN extins 07.05.2024</dc:title>
  <dc:creator>Florin-Eugen Vaduva</dc:creator>
  <cp:lastModifiedBy>Florin-Eugen Vaduva</cp:lastModifiedBy>
  <cp:revision>59</cp:revision>
  <cp:lastPrinted>2026-01-27T07:26:47Z</cp:lastPrinted>
  <dcterms:created xsi:type="dcterms:W3CDTF">2006-08-16T00:00:00Z</dcterms:created>
  <dcterms:modified xsi:type="dcterms:W3CDTF">2026-01-27T08:18:12Z</dcterms:modified>
  <dc:identifier>DAGEhUpsqFk</dc:identifier>
</cp:coreProperties>
</file>