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82" r:id="rId3"/>
    <p:sldId id="287" r:id="rId4"/>
    <p:sldId id="283" r:id="rId5"/>
    <p:sldId id="286" r:id="rId6"/>
    <p:sldId id="274" r:id="rId7"/>
    <p:sldId id="259" r:id="rId8"/>
    <p:sldId id="277" r:id="rId9"/>
    <p:sldId id="278" r:id="rId10"/>
    <p:sldId id="279" r:id="rId11"/>
    <p:sldId id="272" r:id="rId12"/>
    <p:sldId id="275" r:id="rId13"/>
    <p:sldId id="289" r:id="rId14"/>
    <p:sldId id="293" r:id="rId15"/>
    <p:sldId id="290" r:id="rId16"/>
    <p:sldId id="292" r:id="rId17"/>
    <p:sldId id="257" r:id="rId18"/>
    <p:sldId id="288" r:id="rId19"/>
    <p:sldId id="291" r:id="rId20"/>
    <p:sldId id="269" r:id="rId21"/>
    <p:sldId id="294" r:id="rId22"/>
    <p:sldId id="273" r:id="rId23"/>
  </p:sldIdLst>
  <p:sldSz cx="18288000" cy="10287000"/>
  <p:notesSz cx="6858000" cy="9144000"/>
  <p:embeddedFontLst>
    <p:embeddedFont>
      <p:font typeface="Trebuchet MS" panose="020B0603020202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574"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22</a:t>
            </a:fld>
            <a:endParaRPr lang="en-US"/>
          </a:p>
        </p:txBody>
      </p:sp>
    </p:spTree>
    <p:extLst>
      <p:ext uri="{BB962C8B-B14F-4D97-AF65-F5344CB8AC3E}">
        <p14:creationId xmlns:p14="http://schemas.microsoft.com/office/powerpoint/2010/main" val="17774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482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262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7</a:t>
            </a:fld>
            <a:endParaRPr lang="en-US"/>
          </a:p>
        </p:txBody>
      </p:sp>
    </p:spTree>
    <p:extLst>
      <p:ext uri="{BB962C8B-B14F-4D97-AF65-F5344CB8AC3E}">
        <p14:creationId xmlns:p14="http://schemas.microsoft.com/office/powerpoint/2010/main" val="290261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8</a:t>
            </a:fld>
            <a:endParaRPr lang="en-US"/>
          </a:p>
        </p:txBody>
      </p:sp>
    </p:spTree>
    <p:extLst>
      <p:ext uri="{BB962C8B-B14F-4D97-AF65-F5344CB8AC3E}">
        <p14:creationId xmlns:p14="http://schemas.microsoft.com/office/powerpoint/2010/main" val="187504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9</a:t>
            </a:fld>
            <a:endParaRPr lang="en-US"/>
          </a:p>
        </p:txBody>
      </p:sp>
    </p:spTree>
    <p:extLst>
      <p:ext uri="{BB962C8B-B14F-4D97-AF65-F5344CB8AC3E}">
        <p14:creationId xmlns:p14="http://schemas.microsoft.com/office/powerpoint/2010/main" val="384382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10</a:t>
            </a:fld>
            <a:endParaRPr lang="en-US"/>
          </a:p>
        </p:txBody>
      </p:sp>
    </p:spTree>
    <p:extLst>
      <p:ext uri="{BB962C8B-B14F-4D97-AF65-F5344CB8AC3E}">
        <p14:creationId xmlns:p14="http://schemas.microsoft.com/office/powerpoint/2010/main" val="62158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11</a:t>
            </a:fld>
            <a:endParaRPr lang="en-US"/>
          </a:p>
        </p:txBody>
      </p:sp>
    </p:spTree>
    <p:extLst>
      <p:ext uri="{BB962C8B-B14F-4D97-AF65-F5344CB8AC3E}">
        <p14:creationId xmlns:p14="http://schemas.microsoft.com/office/powerpoint/2010/main" val="15402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12</a:t>
            </a:fld>
            <a:endParaRPr lang="en-US"/>
          </a:p>
        </p:txBody>
      </p:sp>
    </p:spTree>
    <p:extLst>
      <p:ext uri="{BB962C8B-B14F-4D97-AF65-F5344CB8AC3E}">
        <p14:creationId xmlns:p14="http://schemas.microsoft.com/office/powerpoint/2010/main" val="159062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anfp.gov.ro/proiecte/tinta-nr-185/programe-de-formare-tinta-nr-185/"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hyperlink" Target="https://www.anfp.gov.ro/R/Doc/2023/PNRR/Anexa%20nr.%201%20-%20Analiza%20competente%20digitale.pdf" TargetMode="External"/><Relationship Id="rId3" Type="http://schemas.openxmlformats.org/officeDocument/2006/relationships/image" Target="../media/image10.png"/><Relationship Id="rId7"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1.svg"/><Relationship Id="rId9" Type="http://schemas.openxmlformats.org/officeDocument/2006/relationships/hyperlink" Target="http://seneosp-sql-ee.domeniu.anfp/reports/powerbi/Management/Institutii_protocol_lucr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svg"/><Relationship Id="rId5" Type="http://schemas.openxmlformats.org/officeDocument/2006/relationships/image" Target="../media/image7.png"/><Relationship Id="rId15" Type="http://schemas.openxmlformats.org/officeDocument/2006/relationships/image" Target="../media/image44.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41.png"/><Relationship Id="rId14" Type="http://schemas.openxmlformats.org/officeDocument/2006/relationships/hyperlink" Target="mailto:formare185@anfp.gov.r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hyperlink" Target="https://www.anfp.gov.ro/R/Doc/2023/PNRR/Anexa%20nr.%201%20-%20Analiza%20competente%20digitale.pdf" TargetMode="External"/><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06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grpSp>
        <p:nvGrpSpPr>
          <p:cNvPr id="49" name="Group 48">
            <a:extLst>
              <a:ext uri="{FF2B5EF4-FFF2-40B4-BE49-F238E27FC236}">
                <a16:creationId xmlns:a16="http://schemas.microsoft.com/office/drawing/2014/main" id="{BFAE9398-3F42-93E3-B815-23BC964AB580}"/>
              </a:ext>
            </a:extLst>
          </p:cNvPr>
          <p:cNvGrpSpPr/>
          <p:nvPr/>
        </p:nvGrpSpPr>
        <p:grpSpPr>
          <a:xfrm>
            <a:off x="11531213" y="-1360337"/>
            <a:ext cx="18900984" cy="13258553"/>
            <a:chOff x="12163484" y="-1140945"/>
            <a:chExt cx="18900984" cy="13258553"/>
          </a:xfrm>
        </p:grpSpPr>
        <p:sp>
          <p:nvSpPr>
            <p:cNvPr id="8" name="Freeform 8"/>
            <p:cNvSpPr/>
            <p:nvPr/>
          </p:nvSpPr>
          <p:spPr>
            <a:xfrm>
              <a:off x="14925508" y="2489728"/>
              <a:ext cx="1398750" cy="13987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dirty="0"/>
            </a:p>
          </p:txBody>
        </p:sp>
        <p:grpSp>
          <p:nvGrpSpPr>
            <p:cNvPr id="10" name="Group 10"/>
            <p:cNvGrpSpPr/>
            <p:nvPr/>
          </p:nvGrpSpPr>
          <p:grpSpPr>
            <a:xfrm>
              <a:off x="17805915" y="-1140945"/>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dirty="0"/>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6796265" y="1972266"/>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2163484" y="3834377"/>
              <a:ext cx="3601244" cy="360124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2499723" y="4145742"/>
              <a:ext cx="2952274" cy="2952262"/>
              <a:chOff x="-24018" y="-87750"/>
              <a:chExt cx="6350000" cy="6349975"/>
            </a:xfrm>
          </p:grpSpPr>
          <p:sp>
            <p:nvSpPr>
              <p:cNvPr id="27" name="Freeform 27"/>
              <p:cNvSpPr/>
              <p:nvPr/>
            </p:nvSpPr>
            <p:spPr>
              <a:xfrm>
                <a:off x="-24018" y="-8775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2371" r="-7722"/>
                </a:stretch>
              </a:blipFill>
            </p:spPr>
            <p:txBody>
              <a:bodyPr/>
              <a:lstStyle/>
              <a:p>
                <a:endParaRPr lang="en-US" dirty="0"/>
              </a:p>
            </p:txBody>
          </p:sp>
        </p:grpSp>
      </p:grpSp>
      <p:sp>
        <p:nvSpPr>
          <p:cNvPr id="28" name="AutoShape 28"/>
          <p:cNvSpPr/>
          <p:nvPr/>
        </p:nvSpPr>
        <p:spPr>
          <a:xfrm>
            <a:off x="4949476" y="5512145"/>
            <a:ext cx="3176777"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 name="Group 2">
            <a:extLst>
              <a:ext uri="{FF2B5EF4-FFF2-40B4-BE49-F238E27FC236}">
                <a16:creationId xmlns:a16="http://schemas.microsoft.com/office/drawing/2014/main" id="{9983B589-9820-BCC4-F5AF-A43DF48A33FF}"/>
              </a:ext>
            </a:extLst>
          </p:cNvPr>
          <p:cNvGrpSpPr/>
          <p:nvPr/>
        </p:nvGrpSpPr>
        <p:grpSpPr>
          <a:xfrm>
            <a:off x="3929088" y="7842187"/>
            <a:ext cx="10429825" cy="903084"/>
            <a:chOff x="3929088" y="7842187"/>
            <a:chExt cx="10429825" cy="903084"/>
          </a:xfrm>
        </p:grpSpPr>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gr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4" name="TextBox 19">
            <a:extLst>
              <a:ext uri="{FF2B5EF4-FFF2-40B4-BE49-F238E27FC236}">
                <a16:creationId xmlns:a16="http://schemas.microsoft.com/office/drawing/2014/main" id="{1009096E-A9BD-8F38-6011-A34B217D639C}"/>
              </a:ext>
            </a:extLst>
          </p:cNvPr>
          <p:cNvSpPr txBox="1"/>
          <p:nvPr/>
        </p:nvSpPr>
        <p:spPr>
          <a:xfrm>
            <a:off x="435141" y="2841672"/>
            <a:ext cx="10536542" cy="2215991"/>
          </a:xfrm>
          <a:prstGeom prst="rect">
            <a:avLst/>
          </a:prstGeom>
        </p:spPr>
        <p:txBody>
          <a:bodyPr wrap="square" lIns="0" tIns="0" rIns="0" bIns="0" rtlCol="0" anchor="t">
            <a:spAutoFit/>
          </a:bodyPr>
          <a:lstStyle/>
          <a:p>
            <a:pPr algn="ctr"/>
            <a:r>
              <a:rPr lang="ro-RO" sz="4800"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Dezvoltarea competențelor digitale: prezentarea proiectului și a principalelor rezultate</a:t>
            </a:r>
          </a:p>
        </p:txBody>
      </p:sp>
      <p:sp>
        <p:nvSpPr>
          <p:cNvPr id="5" name="TextBox 21">
            <a:extLst>
              <a:ext uri="{FF2B5EF4-FFF2-40B4-BE49-F238E27FC236}">
                <a16:creationId xmlns:a16="http://schemas.microsoft.com/office/drawing/2014/main" id="{96F94AA8-EC6A-AE0E-EA7E-AE528C6A1BA5}"/>
              </a:ext>
            </a:extLst>
          </p:cNvPr>
          <p:cNvSpPr txBox="1"/>
          <p:nvPr/>
        </p:nvSpPr>
        <p:spPr>
          <a:xfrm>
            <a:off x="7069391" y="5791994"/>
            <a:ext cx="4293013" cy="420671"/>
          </a:xfrm>
          <a:prstGeom prst="rect">
            <a:avLst/>
          </a:prstGeom>
        </p:spPr>
        <p:txBody>
          <a:bodyPr wrap="square" lIns="0" tIns="0" rIns="0" bIns="0" rtlCol="0" anchor="t">
            <a:spAutoFit/>
          </a:bodyPr>
          <a:lstStyle/>
          <a:p>
            <a:pPr algn="l">
              <a:lnSpc>
                <a:spcPts val="3640"/>
              </a:lnSpc>
            </a:pPr>
            <a:r>
              <a:rPr lang="ro-RO" sz="2400" dirty="0">
                <a:solidFill>
                  <a:srgbClr val="000000"/>
                </a:solidFill>
                <a:latin typeface="Trebuchet MS" panose="020B0703020202090204" pitchFamily="34" charset="0"/>
                <a:ea typeface="Montserrat Semi-Bold"/>
                <a:cs typeface="Montserrat Semi-Bold"/>
                <a:sym typeface="Montserrat Semi-Bold"/>
              </a:rPr>
              <a:t>Carmen Bălănescu </a:t>
            </a:r>
            <a:r>
              <a:rPr lang="en-US" sz="2400" dirty="0">
                <a:solidFill>
                  <a:srgbClr val="000000"/>
                </a:solidFill>
                <a:latin typeface="Trebuchet MS" panose="020B0703020202090204" pitchFamily="34" charset="0"/>
                <a:ea typeface="Montserrat Semi-Bold"/>
                <a:cs typeface="Montserrat Semi-Bold"/>
                <a:sym typeface="Montserrat Semi-Bold"/>
              </a:rPr>
              <a:t>– </a:t>
            </a:r>
            <a:r>
              <a:rPr lang="ro-RO" sz="2400" dirty="0">
                <a:solidFill>
                  <a:srgbClr val="000000"/>
                </a:solidFill>
                <a:latin typeface="Trebuchet MS" panose="020B0703020202090204" pitchFamily="34" charset="0"/>
                <a:ea typeface="Montserrat Semi-Bold"/>
                <a:cs typeface="Montserrat Semi-Bold"/>
                <a:sym typeface="Montserrat Semi-Bold"/>
              </a:rPr>
              <a:t>director</a:t>
            </a:r>
            <a:endParaRPr lang="en-US" sz="2400" dirty="0">
              <a:solidFill>
                <a:srgbClr val="000000"/>
              </a:solidFill>
              <a:latin typeface="Trebuchet MS" panose="020B0703020202090204" pitchFamily="34" charset="0"/>
              <a:ea typeface="Montserrat Semi-Bold"/>
              <a:cs typeface="Montserrat Semi-Bold"/>
              <a:sym typeface="Montserrat Semi-Bold"/>
            </a:endParaRPr>
          </a:p>
        </p:txBody>
      </p:sp>
      <p:sp>
        <p:nvSpPr>
          <p:cNvPr id="6" name="TextBox 21">
            <a:extLst>
              <a:ext uri="{FF2B5EF4-FFF2-40B4-BE49-F238E27FC236}">
                <a16:creationId xmlns:a16="http://schemas.microsoft.com/office/drawing/2014/main" id="{D2F08C24-E745-53C1-D268-B483AE8AC93F}"/>
              </a:ext>
            </a:extLst>
          </p:cNvPr>
          <p:cNvSpPr txBox="1"/>
          <p:nvPr/>
        </p:nvSpPr>
        <p:spPr>
          <a:xfrm>
            <a:off x="959751" y="6752292"/>
            <a:ext cx="9142883" cy="553998"/>
          </a:xfrm>
          <a:prstGeom prst="rect">
            <a:avLst/>
          </a:prstGeom>
        </p:spPr>
        <p:txBody>
          <a:bodyPr wrap="square" lIns="0" tIns="0" rIns="0" bIns="0" rtlCol="0" anchor="t">
            <a:spAutoFit/>
          </a:bodyPr>
          <a:lstStyle/>
          <a:p>
            <a:pPr algn="l"/>
            <a:endParaRPr lang="en-US" sz="1800" b="0" i="0" u="none" strike="noStrike" baseline="0" dirty="0">
              <a:solidFill>
                <a:srgbClr val="000000"/>
              </a:solidFill>
              <a:latin typeface="Trebuchet MS" panose="020B0603020202020204" pitchFamily="34" charset="0"/>
            </a:endParaRPr>
          </a:p>
          <a:p>
            <a:r>
              <a:rPr lang="en-US" sz="1800" b="0" i="0" u="none" strike="noStrike" baseline="0" dirty="0">
                <a:solidFill>
                  <a:srgbClr val="000000"/>
                </a:solidFill>
                <a:latin typeface="Trebuchet MS" panose="020B0603020202020204" pitchFamily="34" charset="0"/>
              </a:rPr>
              <a:t> </a:t>
            </a:r>
            <a:r>
              <a:rPr lang="en-US" sz="1800" b="1" i="0" u="none" strike="noStrike" baseline="0" dirty="0" err="1">
                <a:solidFill>
                  <a:srgbClr val="000000"/>
                </a:solidFill>
                <a:latin typeface="Trebuchet MS" panose="020B0603020202020204" pitchFamily="34" charset="0"/>
              </a:rPr>
              <a:t>Eveniment</a:t>
            </a:r>
            <a:r>
              <a:rPr lang="en-US" sz="1800" b="1" i="0" u="none" strike="noStrike" baseline="0" dirty="0">
                <a:solidFill>
                  <a:srgbClr val="000000"/>
                </a:solidFill>
                <a:latin typeface="Trebuchet MS" panose="020B0603020202020204" pitchFamily="34" charset="0"/>
              </a:rPr>
              <a:t> regional de </a:t>
            </a:r>
            <a:r>
              <a:rPr lang="en-US" sz="1800" b="1" i="0" u="none" strike="noStrike" baseline="0" dirty="0" err="1">
                <a:solidFill>
                  <a:srgbClr val="000000"/>
                </a:solidFill>
                <a:latin typeface="Trebuchet MS" panose="020B0603020202020204" pitchFamily="34" charset="0"/>
              </a:rPr>
              <a:t>promovare</a:t>
            </a:r>
            <a:r>
              <a:rPr lang="ro-RO" sz="1800" b="1" i="0" u="none" strike="noStrike" baseline="0" dirty="0">
                <a:solidFill>
                  <a:srgbClr val="000000"/>
                </a:solidFill>
                <a:latin typeface="Trebuchet MS" panose="020B0603020202020204" pitchFamily="34" charset="0"/>
              </a:rPr>
              <a:t> -</a:t>
            </a:r>
            <a:r>
              <a:rPr lang="en-US" sz="1800" b="1" i="0" u="none" strike="noStrike" baseline="0" dirty="0">
                <a:solidFill>
                  <a:srgbClr val="000000"/>
                </a:solidFill>
                <a:latin typeface="Trebuchet MS" panose="020B0603020202020204" pitchFamily="34" charset="0"/>
              </a:rPr>
              <a:t> </a:t>
            </a:r>
            <a:r>
              <a:rPr lang="en-US" sz="1800" b="1" i="0" u="none" strike="noStrike" baseline="0" dirty="0" err="1">
                <a:solidFill>
                  <a:srgbClr val="000000"/>
                </a:solidFill>
                <a:latin typeface="Trebuchet MS" panose="020B0603020202020204" pitchFamily="34" charset="0"/>
              </a:rPr>
              <a:t>ținta</a:t>
            </a:r>
            <a:r>
              <a:rPr lang="en-US" sz="1800" b="1" i="0" u="none" strike="noStrike" baseline="0" dirty="0">
                <a:solidFill>
                  <a:srgbClr val="000000"/>
                </a:solidFill>
                <a:latin typeface="Trebuchet MS" panose="020B0603020202020204" pitchFamily="34" charset="0"/>
              </a:rPr>
              <a:t> nr.185 din PNRR - </a:t>
            </a:r>
            <a:r>
              <a:rPr lang="en-US" sz="1800" b="1" i="0" u="none" strike="noStrike" baseline="0" dirty="0" err="1">
                <a:solidFill>
                  <a:srgbClr val="000000"/>
                </a:solidFill>
                <a:latin typeface="Trebuchet MS" panose="020B0603020202020204" pitchFamily="34" charset="0"/>
              </a:rPr>
              <a:t>Iași</a:t>
            </a:r>
            <a:r>
              <a:rPr lang="en-US" sz="1800" b="1" i="0" u="none" strike="noStrike" baseline="0" dirty="0">
                <a:solidFill>
                  <a:srgbClr val="000000"/>
                </a:solidFill>
                <a:latin typeface="Trebuchet MS" panose="020B0603020202020204" pitchFamily="34" charset="0"/>
              </a:rPr>
              <a:t>, 25 </a:t>
            </a:r>
            <a:r>
              <a:rPr lang="en-US" sz="1800" b="1" i="0" u="none" strike="noStrike" baseline="0" dirty="0" err="1">
                <a:solidFill>
                  <a:srgbClr val="000000"/>
                </a:solidFill>
                <a:latin typeface="Trebuchet MS" panose="020B0603020202020204" pitchFamily="34" charset="0"/>
              </a:rPr>
              <a:t>septembrie</a:t>
            </a:r>
            <a:r>
              <a:rPr lang="en-US" sz="1800" b="1" i="0" u="none" strike="noStrike" baseline="0" dirty="0">
                <a:solidFill>
                  <a:srgbClr val="000000"/>
                </a:solidFill>
                <a:latin typeface="Trebuchet MS" panose="020B0603020202020204" pitchFamily="34" charset="0"/>
              </a:rPr>
              <a:t> 2024 </a:t>
            </a:r>
            <a:endParaRPr lang="en-US" sz="2400" dirty="0">
              <a:solidFill>
                <a:srgbClr val="000000"/>
              </a:solidFill>
              <a:latin typeface="Trebuchet MS" panose="020B0703020202090204" pitchFamily="34" charset="0"/>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978973" y="4533900"/>
            <a:ext cx="16623227" cy="553998"/>
          </a:xfrm>
          <a:prstGeom prst="rect">
            <a:avLst/>
          </a:prstGeom>
        </p:spPr>
        <p:txBody>
          <a:bodyPr wrap="square" lIns="0" tIns="0" rIns="0" bIns="0" rtlCol="0" anchor="t">
            <a:spAutoFit/>
          </a:bodyPr>
          <a:lstStyle/>
          <a:p>
            <a:pPr marL="1006475" lvl="1" indent="-457200" algn="just">
              <a:buFont typeface="Wingdings" panose="05000000000000000000" pitchFamily="2" charset="2"/>
              <a:buChar char="Ø"/>
            </a:pPr>
            <a:r>
              <a:rPr lang="ro-RO" sz="3600" dirty="0" err="1">
                <a:latin typeface="Trebuchet MS" panose="020B0603020202020204" pitchFamily="34" charset="0"/>
              </a:rPr>
              <a:t>Mastering</a:t>
            </a:r>
            <a:r>
              <a:rPr lang="ro-RO" sz="3600" dirty="0">
                <a:latin typeface="Trebuchet MS" panose="020B0603020202020204" pitchFamily="34" charset="0"/>
              </a:rPr>
              <a:t> </a:t>
            </a:r>
            <a:r>
              <a:rPr lang="ro-RO" sz="3600" dirty="0" err="1">
                <a:latin typeface="Trebuchet MS" panose="020B0603020202020204" pitchFamily="34" charset="0"/>
              </a:rPr>
              <a:t>DigComp</a:t>
            </a:r>
            <a:endParaRPr lang="ro-RO" sz="3600" dirty="0">
              <a:latin typeface="Trebuchet MS" panose="020B0603020202020204" pitchFamily="34" charset="0"/>
            </a:endParaRPr>
          </a:p>
        </p:txBody>
      </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 TRANSVERSAL</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D2C6C56A-E71F-F35D-BDE0-A8E1B4AFD5E5}"/>
              </a:ext>
            </a:extLst>
          </p:cNvPr>
          <p:cNvSpPr txBox="1"/>
          <p:nvPr/>
        </p:nvSpPr>
        <p:spPr>
          <a:xfrm>
            <a:off x="893913" y="5829300"/>
            <a:ext cx="6614058" cy="1569660"/>
          </a:xfrm>
          <a:prstGeom prst="rect">
            <a:avLst/>
          </a:prstGeom>
          <a:noFill/>
        </p:spPr>
        <p:txBody>
          <a:bodyPr wrap="square" rtlCol="0">
            <a:spAutoFit/>
          </a:bodyPr>
          <a:lstStyle/>
          <a:p>
            <a:r>
              <a:rPr lang="en-US" sz="3200" dirty="0">
                <a:latin typeface="Trebuchet MS" panose="020B0603020202020204" pitchFamily="34" charset="0"/>
                <a:hlinkClick r:id="rId3"/>
              </a:rPr>
              <a:t>https://www.anfp.gov.ro/proiecte/tinta-nr-185/programe-de-formare-tinta-nr-185/</a:t>
            </a:r>
            <a:r>
              <a:rPr lang="ro-RO" sz="3200" dirty="0">
                <a:latin typeface="Trebuchet MS" panose="020B0603020202020204" pitchFamily="34" charset="0"/>
              </a:rPr>
              <a:t> </a:t>
            </a:r>
            <a:endParaRPr lang="en-US" sz="3200" dirty="0">
              <a:latin typeface="Trebuchet MS" panose="020B0603020202020204" pitchFamily="34" charset="0"/>
            </a:endParaRPr>
          </a:p>
        </p:txBody>
      </p:sp>
      <p:pic>
        <p:nvPicPr>
          <p:cNvPr id="3" name="Picture 2">
            <a:extLst>
              <a:ext uri="{FF2B5EF4-FFF2-40B4-BE49-F238E27FC236}">
                <a16:creationId xmlns:a16="http://schemas.microsoft.com/office/drawing/2014/main" id="{C9DB293A-BE07-72E5-9828-DFFFFFBE8946}"/>
              </a:ext>
            </a:extLst>
          </p:cNvPr>
          <p:cNvPicPr>
            <a:picLocks noChangeAspect="1"/>
          </p:cNvPicPr>
          <p:nvPr/>
        </p:nvPicPr>
        <p:blipFill>
          <a:blip r:embed="rId4"/>
          <a:stretch>
            <a:fillRect/>
          </a:stretch>
        </p:blipFill>
        <p:spPr>
          <a:xfrm>
            <a:off x="7660118" y="3946032"/>
            <a:ext cx="9942082" cy="4412866"/>
          </a:xfrm>
          <a:prstGeom prst="rect">
            <a:avLst/>
          </a:prstGeom>
        </p:spPr>
      </p:pic>
      <p:sp>
        <p:nvSpPr>
          <p:cNvPr id="4" name="TextBox 3">
            <a:extLst>
              <a:ext uri="{FF2B5EF4-FFF2-40B4-BE49-F238E27FC236}">
                <a16:creationId xmlns:a16="http://schemas.microsoft.com/office/drawing/2014/main" id="{825871E8-40C9-3413-0EA7-1216EBF8B3B0}"/>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30.000 funcționari publici</a:t>
            </a:r>
            <a:endParaRPr lang="en-US" sz="2800" dirty="0">
              <a:latin typeface="Trebuchet MS" panose="020B0603020202020204" pitchFamily="34" charset="0"/>
            </a:endParaRPr>
          </a:p>
        </p:txBody>
      </p:sp>
    </p:spTree>
    <p:extLst>
      <p:ext uri="{BB962C8B-B14F-4D97-AF65-F5344CB8AC3E}">
        <p14:creationId xmlns:p14="http://schemas.microsoft.com/office/powerpoint/2010/main" val="175957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EA0AE8-D5DB-D587-EFB8-5DE0AB630DBE}"/>
              </a:ext>
            </a:extLst>
          </p:cNvPr>
          <p:cNvGrpSpPr>
            <a:grpSpLocks noChangeAspect="1"/>
          </p:cNvGrpSpPr>
          <p:nvPr/>
        </p:nvGrpSpPr>
        <p:grpSpPr>
          <a:xfrm>
            <a:off x="11503106" y="2303956"/>
            <a:ext cx="6480000" cy="6480000"/>
            <a:chOff x="9275377" y="637189"/>
            <a:chExt cx="9012624" cy="9012623"/>
          </a:xfrm>
        </p:grpSpPr>
        <p:sp>
          <p:nvSpPr>
            <p:cNvPr id="3" name="Freeform 5">
              <a:extLst>
                <a:ext uri="{FF2B5EF4-FFF2-40B4-BE49-F238E27FC236}">
                  <a16:creationId xmlns:a16="http://schemas.microsoft.com/office/drawing/2014/main" id="{DC731151-1724-4798-BFEA-CE5F9A33C2E2}"/>
                </a:ext>
              </a:extLst>
            </p:cNvPr>
            <p:cNvSpPr/>
            <p:nvPr/>
          </p:nvSpPr>
          <p:spPr>
            <a:xfrm>
              <a:off x="9275377" y="637189"/>
              <a:ext cx="9012624" cy="9012623"/>
            </a:xfrm>
            <a:custGeom>
              <a:avLst/>
              <a:gdLst/>
              <a:ahLst/>
              <a:cxnLst/>
              <a:rect l="l" t="t" r="r" b="b"/>
              <a:pathLst>
                <a:path w="9012623" h="9012623">
                  <a:moveTo>
                    <a:pt x="0" y="0"/>
                  </a:moveTo>
                  <a:lnTo>
                    <a:pt x="9012623" y="0"/>
                  </a:lnTo>
                  <a:lnTo>
                    <a:pt x="9012623" y="9012622"/>
                  </a:lnTo>
                  <a:lnTo>
                    <a:pt x="0" y="9012622"/>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nvGrpSpPr>
            <p:cNvPr id="4" name="Group 6">
              <a:extLst>
                <a:ext uri="{FF2B5EF4-FFF2-40B4-BE49-F238E27FC236}">
                  <a16:creationId xmlns:a16="http://schemas.microsoft.com/office/drawing/2014/main" id="{CE42BADA-2448-D9D9-BE3C-45DBF3A2FE0F}"/>
                </a:ext>
              </a:extLst>
            </p:cNvPr>
            <p:cNvGrpSpPr/>
            <p:nvPr/>
          </p:nvGrpSpPr>
          <p:grpSpPr>
            <a:xfrm>
              <a:off x="9893724" y="1255536"/>
              <a:ext cx="7775929" cy="7775928"/>
              <a:chOff x="0" y="0"/>
              <a:chExt cx="812800" cy="812800"/>
            </a:xfrm>
          </p:grpSpPr>
          <p:sp>
            <p:nvSpPr>
              <p:cNvPr id="40" name="Freeform 7">
                <a:extLst>
                  <a:ext uri="{FF2B5EF4-FFF2-40B4-BE49-F238E27FC236}">
                    <a16:creationId xmlns:a16="http://schemas.microsoft.com/office/drawing/2014/main" id="{B835B333-B86B-3B52-1B13-E6E5A91ECD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66700" cap="sq">
                <a:solidFill>
                  <a:srgbClr val="3B599B"/>
                </a:solidFill>
                <a:prstDash val="solid"/>
                <a:miter/>
              </a:ln>
            </p:spPr>
            <p:txBody>
              <a:bodyPr/>
              <a:lstStyle/>
              <a:p>
                <a:endParaRPr lang="en-US">
                  <a:latin typeface="Trebuchet MS" panose="020B0703020202090204" pitchFamily="34" charset="0"/>
                </a:endParaRPr>
              </a:p>
            </p:txBody>
          </p:sp>
          <p:sp>
            <p:nvSpPr>
              <p:cNvPr id="41" name="TextBox 8">
                <a:extLst>
                  <a:ext uri="{FF2B5EF4-FFF2-40B4-BE49-F238E27FC236}">
                    <a16:creationId xmlns:a16="http://schemas.microsoft.com/office/drawing/2014/main" id="{30EE9272-3675-1A2D-FFAC-9853727AD99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7" name="Group 9">
              <a:extLst>
                <a:ext uri="{FF2B5EF4-FFF2-40B4-BE49-F238E27FC236}">
                  <a16:creationId xmlns:a16="http://schemas.microsoft.com/office/drawing/2014/main" id="{47893DD4-CC3F-29DB-E722-9EA6A3F23E43}"/>
                </a:ext>
              </a:extLst>
            </p:cNvPr>
            <p:cNvGrpSpPr/>
            <p:nvPr/>
          </p:nvGrpSpPr>
          <p:grpSpPr>
            <a:xfrm>
              <a:off x="10347070" y="1708896"/>
              <a:ext cx="6869238" cy="6869211"/>
              <a:chOff x="0" y="0"/>
              <a:chExt cx="6350000" cy="6349975"/>
            </a:xfrm>
          </p:grpSpPr>
          <p:sp>
            <p:nvSpPr>
              <p:cNvPr id="39" name="Freeform 10">
                <a:extLst>
                  <a:ext uri="{FF2B5EF4-FFF2-40B4-BE49-F238E27FC236}">
                    <a16:creationId xmlns:a16="http://schemas.microsoft.com/office/drawing/2014/main" id="{17BDBA3D-7B40-B3A9-5853-7C9599197F4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4588" r="-15410"/>
                </a:stretch>
              </a:blipFill>
            </p:spPr>
            <p:txBody>
              <a:bodyPr/>
              <a:lstStyle/>
              <a:p>
                <a:endParaRPr lang="en-US">
                  <a:latin typeface="Trebuchet MS" panose="020B0703020202090204" pitchFamily="34" charset="0"/>
                </a:endParaRPr>
              </a:p>
            </p:txBody>
          </p:sp>
        </p:grpSp>
      </p:grpSp>
      <p:grpSp>
        <p:nvGrpSpPr>
          <p:cNvPr id="42" name="Group 11">
            <a:extLst>
              <a:ext uri="{FF2B5EF4-FFF2-40B4-BE49-F238E27FC236}">
                <a16:creationId xmlns:a16="http://schemas.microsoft.com/office/drawing/2014/main" id="{30438190-9D2C-118D-1039-4C33D8551D44}"/>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3E13D2B0-3632-0877-ACC4-F1ECBB9634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F5E28AF3-0C8B-6A89-A096-7C12C624AE47}"/>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CC5F38D-3E70-E61E-66CA-A353AA82CCA2}"/>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CFF8B701-A901-BF1D-C394-7FB51F879A00}"/>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BC77224F-DC09-9A5A-EE7C-78B896ED418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81FDFC89-72B7-ACFD-E1F3-CC068FE13B9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id="{7C083A5C-2DC6-99D4-BB64-F18C47421B6C}"/>
              </a:ext>
            </a:extLst>
          </p:cNvPr>
          <p:cNvGrpSpPr/>
          <p:nvPr/>
        </p:nvGrpSpPr>
        <p:grpSpPr>
          <a:xfrm>
            <a:off x="1028700" y="5381253"/>
            <a:ext cx="1006599" cy="1006599"/>
            <a:chOff x="0" y="0"/>
            <a:chExt cx="812800" cy="812800"/>
          </a:xfrm>
        </p:grpSpPr>
        <p:sp>
          <p:nvSpPr>
            <p:cNvPr id="55" name="Freeform 24">
              <a:extLst>
                <a:ext uri="{FF2B5EF4-FFF2-40B4-BE49-F238E27FC236}">
                  <a16:creationId xmlns:a16="http://schemas.microsoft.com/office/drawing/2014/main" id="{F689A4B1-3008-6937-112A-2AB5E3C401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8E6B7814-7F5D-384D-8C9B-1EC77C77DAD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7" name="Group 26">
            <a:extLst>
              <a:ext uri="{FF2B5EF4-FFF2-40B4-BE49-F238E27FC236}">
                <a16:creationId xmlns:a16="http://schemas.microsoft.com/office/drawing/2014/main" id="{523D8157-AD1E-A0E9-AA86-5530EA778F0D}"/>
              </a:ext>
            </a:extLst>
          </p:cNvPr>
          <p:cNvGrpSpPr/>
          <p:nvPr/>
        </p:nvGrpSpPr>
        <p:grpSpPr>
          <a:xfrm>
            <a:off x="1028700" y="6664077"/>
            <a:ext cx="1006599" cy="1006599"/>
            <a:chOff x="0" y="0"/>
            <a:chExt cx="812800" cy="812800"/>
          </a:xfrm>
        </p:grpSpPr>
        <p:sp>
          <p:nvSpPr>
            <p:cNvPr id="58" name="Freeform 27">
              <a:extLst>
                <a:ext uri="{FF2B5EF4-FFF2-40B4-BE49-F238E27FC236}">
                  <a16:creationId xmlns:a16="http://schemas.microsoft.com/office/drawing/2014/main" id="{79E58174-93C8-FF39-911B-F141CD32A1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31266F86-4F5F-1327-BFC0-3A64DEF6EFC2}"/>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0" name="Group 29">
            <a:extLst>
              <a:ext uri="{FF2B5EF4-FFF2-40B4-BE49-F238E27FC236}">
                <a16:creationId xmlns:a16="http://schemas.microsoft.com/office/drawing/2014/main" id="{7A5112E2-045C-18DE-8802-DD86A35C3596}"/>
              </a:ext>
            </a:extLst>
          </p:cNvPr>
          <p:cNvGrpSpPr/>
          <p:nvPr/>
        </p:nvGrpSpPr>
        <p:grpSpPr>
          <a:xfrm>
            <a:off x="1028700" y="7946901"/>
            <a:ext cx="1006599" cy="1006599"/>
            <a:chOff x="0" y="0"/>
            <a:chExt cx="812800" cy="812800"/>
          </a:xfrm>
        </p:grpSpPr>
        <p:sp>
          <p:nvSpPr>
            <p:cNvPr id="61" name="Freeform 30">
              <a:extLst>
                <a:ext uri="{FF2B5EF4-FFF2-40B4-BE49-F238E27FC236}">
                  <a16:creationId xmlns:a16="http://schemas.microsoft.com/office/drawing/2014/main" id="{69774BFA-CED1-D7BE-22B8-137D046E83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2" name="TextBox 31">
              <a:extLst>
                <a:ext uri="{FF2B5EF4-FFF2-40B4-BE49-F238E27FC236}">
                  <a16:creationId xmlns:a16="http://schemas.microsoft.com/office/drawing/2014/main" id="{1F55CEB0-AFED-FC08-9C64-CE41FB2C218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710A4A38-8149-D062-C222-5864240187F8}"/>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2E41FD48-FBE5-3CBB-FE3B-7D42FE85C3D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C4B6F8A6-0E8E-4A22-C2D2-293528D835A9}"/>
              </a:ext>
            </a:extLst>
          </p:cNvPr>
          <p:cNvSpPr/>
          <p:nvPr/>
        </p:nvSpPr>
        <p:spPr>
          <a:xfrm>
            <a:off x="1174654" y="5381253"/>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Trebuchet MS" panose="020B0703020202090204" pitchFamily="34" charset="0"/>
            </a:endParaRPr>
          </a:p>
        </p:txBody>
      </p:sp>
      <p:sp>
        <p:nvSpPr>
          <p:cNvPr id="74" name="Freeform 48">
            <a:extLst>
              <a:ext uri="{FF2B5EF4-FFF2-40B4-BE49-F238E27FC236}">
                <a16:creationId xmlns:a16="http://schemas.microsoft.com/office/drawing/2014/main" id="{C7E87A98-FC4C-50A6-5AFC-49E0F6F30FD2}"/>
              </a:ext>
            </a:extLst>
          </p:cNvPr>
          <p:cNvSpPr/>
          <p:nvPr/>
        </p:nvSpPr>
        <p:spPr>
          <a:xfrm>
            <a:off x="1174654" y="6664077"/>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Trebuchet MS" panose="020B0703020202090204" pitchFamily="34" charset="0"/>
            </a:endParaRPr>
          </a:p>
        </p:txBody>
      </p:sp>
      <p:sp>
        <p:nvSpPr>
          <p:cNvPr id="75" name="Freeform 49">
            <a:extLst>
              <a:ext uri="{FF2B5EF4-FFF2-40B4-BE49-F238E27FC236}">
                <a16:creationId xmlns:a16="http://schemas.microsoft.com/office/drawing/2014/main" id="{1B0A6C29-4FC1-E72A-6E86-44642D7C282D}"/>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Trebuchet MS" panose="020B0703020202090204" pitchFamily="34" charset="0"/>
            </a:endParaRPr>
          </a:p>
        </p:txBody>
      </p:sp>
      <p:sp>
        <p:nvSpPr>
          <p:cNvPr id="5" name="TextBox 4">
            <a:extLst>
              <a:ext uri="{FF2B5EF4-FFF2-40B4-BE49-F238E27FC236}">
                <a16:creationId xmlns:a16="http://schemas.microsoft.com/office/drawing/2014/main" id="{C1E90B89-2990-F204-5C37-900B153AA424}"/>
              </a:ext>
            </a:extLst>
          </p:cNvPr>
          <p:cNvSpPr txBox="1"/>
          <p:nvPr/>
        </p:nvSpPr>
        <p:spPr>
          <a:xfrm>
            <a:off x="2412200" y="4125203"/>
            <a:ext cx="953549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751 de protocoale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de colaborare interinstituțională – vă așteptăm să ne fiți parteneri! </a:t>
            </a:r>
            <a:endParaRPr kumimoji="0" lang="en-US" sz="2400" b="0" i="0" u="none" strike="noStrike" kern="0" cap="none" spc="0" normalizeH="0" baseline="0" noProof="0" dirty="0">
              <a:ln>
                <a:noFill/>
              </a:ln>
              <a:solidFill>
                <a:srgbClr val="FF0000"/>
              </a:solidFill>
              <a:effectLst/>
              <a:uLnTx/>
              <a:uFillTx/>
              <a:latin typeface="Trebuchet MS" panose="020B0603020202020204" pitchFamily="34" charset="0"/>
            </a:endParaRPr>
          </a:p>
        </p:txBody>
      </p:sp>
      <p:sp>
        <p:nvSpPr>
          <p:cNvPr id="6" name="TextBox 5">
            <a:extLst>
              <a:ext uri="{FF2B5EF4-FFF2-40B4-BE49-F238E27FC236}">
                <a16:creationId xmlns:a16="http://schemas.microsoft.com/office/drawing/2014/main" id="{EE9A0466-4D99-32FD-5826-CE7E527EF2B3}"/>
              </a:ext>
            </a:extLst>
          </p:cNvPr>
          <p:cNvSpPr txBox="1"/>
          <p:nvPr/>
        </p:nvSpPr>
        <p:spPr>
          <a:xfrm>
            <a:off x="2529746" y="5303847"/>
            <a:ext cx="9091995" cy="1877437"/>
          </a:xfrm>
          <a:prstGeom prst="rect">
            <a:avLst/>
          </a:prstGeom>
          <a:noFill/>
        </p:spPr>
        <p:txBody>
          <a:bodyPr wrap="square" rtlCol="0">
            <a:spAutoFit/>
          </a:bodyPr>
          <a:lstStyle/>
          <a:p>
            <a:pPr algn="just"/>
            <a:r>
              <a:rPr lang="ro-RO" sz="2400" b="1" dirty="0">
                <a:solidFill>
                  <a:schemeClr val="accent1">
                    <a:lumMod val="75000"/>
                  </a:schemeClr>
                </a:solidFill>
                <a:latin typeface="Trebuchet MS" panose="020B0603020202020204" pitchFamily="34" charset="0"/>
              </a:rPr>
              <a:t>Analiză privind nevoia de instruire a resurselor umane din administrația publică din România în domeniul competențelor digitale:</a:t>
            </a:r>
          </a:p>
          <a:p>
            <a:pPr algn="just"/>
            <a:r>
              <a:rPr lang="ro-RO" sz="2000" dirty="0">
                <a:solidFill>
                  <a:schemeClr val="accent1">
                    <a:lumMod val="75000"/>
                  </a:schemeClr>
                </a:solidFill>
                <a:latin typeface="Trebuchet MS" panose="020B0603020202020204" pitchFamily="34" charset="0"/>
                <a:hlinkClick r:id="rId8"/>
              </a:rPr>
              <a:t>https://www.anfp.gov.ro/R/Doc/2023/PNRR/Anexa%20nr.%201%20-%20Analiza%20competente%20digitale.pdf</a:t>
            </a:r>
            <a:endParaRPr lang="en-US" sz="2000" dirty="0">
              <a:solidFill>
                <a:srgbClr val="FF0000"/>
              </a:solidFill>
              <a:latin typeface="Trebuchet MS" panose="020B0603020202020204" pitchFamily="34" charset="0"/>
            </a:endParaRPr>
          </a:p>
        </p:txBody>
      </p:sp>
      <p:sp>
        <p:nvSpPr>
          <p:cNvPr id="7" name="TextBox 6">
            <a:extLst>
              <a:ext uri="{FF2B5EF4-FFF2-40B4-BE49-F238E27FC236}">
                <a16:creationId xmlns:a16="http://schemas.microsoft.com/office/drawing/2014/main" id="{2DD46D3B-DDA8-EEFE-D481-C69B26AEACFC}"/>
              </a:ext>
            </a:extLst>
          </p:cNvPr>
          <p:cNvSpPr txBox="1"/>
          <p:nvPr/>
        </p:nvSpPr>
        <p:spPr>
          <a:xfrm>
            <a:off x="2479885" y="7355523"/>
            <a:ext cx="95716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2 platforme de gestiune și formare a participanților</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p:txBody>
      </p:sp>
      <p:sp>
        <p:nvSpPr>
          <p:cNvPr id="8" name="TextBox 7">
            <a:extLst>
              <a:ext uri="{FF2B5EF4-FFF2-40B4-BE49-F238E27FC236}">
                <a16:creationId xmlns:a16="http://schemas.microsoft.com/office/drawing/2014/main" id="{9A317217-691D-7A3B-454C-4FD3BE364E48}"/>
              </a:ext>
            </a:extLst>
          </p:cNvPr>
          <p:cNvSpPr txBox="1"/>
          <p:nvPr/>
        </p:nvSpPr>
        <p:spPr>
          <a:xfrm>
            <a:off x="2558858" y="7991427"/>
            <a:ext cx="10699942" cy="830997"/>
          </a:xfrm>
          <a:prstGeom prst="rect">
            <a:avLst/>
          </a:prstGeom>
          <a:noFill/>
        </p:spPr>
        <p:txBody>
          <a:bodyPr wrap="square" rtlCol="0">
            <a:spAutoFit/>
          </a:bodyPr>
          <a:lstStyle/>
          <a:p>
            <a:r>
              <a:rPr lang="ro-RO" sz="2400" b="1" dirty="0">
                <a:solidFill>
                  <a:schemeClr val="accent1">
                    <a:lumMod val="75000"/>
                  </a:schemeClr>
                </a:solidFill>
                <a:latin typeface="Trebuchet MS" panose="020B0603020202020204" pitchFamily="34" charset="0"/>
              </a:rPr>
              <a:t>Analiza de impact a formării în domeniul tehnologiei informației asupra activităților specifice derulate </a:t>
            </a:r>
            <a:r>
              <a:rPr lang="ro-RO" sz="2400" dirty="0">
                <a:solidFill>
                  <a:schemeClr val="accent1">
                    <a:lumMod val="75000"/>
                  </a:schemeClr>
                </a:solidFill>
                <a:latin typeface="Trebuchet MS" panose="020B0603020202020204" pitchFamily="34" charset="0"/>
              </a:rPr>
              <a:t>– în derulare</a:t>
            </a:r>
            <a:endParaRPr lang="en-US" sz="2400" dirty="0">
              <a:solidFill>
                <a:schemeClr val="accent1">
                  <a:lumMod val="75000"/>
                </a:schemeClr>
              </a:solidFill>
              <a:latin typeface="Trebuchet MS" panose="020B0603020202020204" pitchFamily="34" charset="0"/>
            </a:endParaRPr>
          </a:p>
        </p:txBody>
      </p:sp>
      <p:sp>
        <p:nvSpPr>
          <p:cNvPr id="9" name="TextBox 8">
            <a:extLst>
              <a:ext uri="{FF2B5EF4-FFF2-40B4-BE49-F238E27FC236}">
                <a16:creationId xmlns:a16="http://schemas.microsoft.com/office/drawing/2014/main" id="{C66F5892-2F45-7671-04BE-711AE505F8C3}"/>
              </a:ext>
            </a:extLst>
          </p:cNvPr>
          <p:cNvSpPr txBox="1"/>
          <p:nvPr/>
        </p:nvSpPr>
        <p:spPr>
          <a:xfrm>
            <a:off x="4438082" y="4903837"/>
            <a:ext cx="7148063" cy="369332"/>
          </a:xfrm>
          <a:prstGeom prst="rect">
            <a:avLst/>
          </a:prstGeom>
          <a:noFill/>
        </p:spPr>
        <p:txBody>
          <a:bodyPr wrap="square">
            <a:spAutoFit/>
          </a:bodyPr>
          <a:lstStyle/>
          <a:p>
            <a:r>
              <a:rPr lang="en-US" dirty="0" err="1">
                <a:latin typeface="Trebuchet MS" panose="020B0603020202020204" pitchFamily="34" charset="0"/>
                <a:hlinkClick r:id="rId9"/>
              </a:rPr>
              <a:t>Institutii_protocol_lucru</a:t>
            </a:r>
            <a:r>
              <a:rPr lang="en-US" dirty="0">
                <a:latin typeface="Trebuchet MS" panose="020B0603020202020204" pitchFamily="34" charset="0"/>
                <a:hlinkClick r:id="rId9"/>
              </a:rPr>
              <a:t> - Power BI Report Server (</a:t>
            </a:r>
            <a:r>
              <a:rPr lang="en-US" dirty="0" err="1">
                <a:latin typeface="Trebuchet MS" panose="020B0603020202020204" pitchFamily="34" charset="0"/>
                <a:hlinkClick r:id="rId9"/>
              </a:rPr>
              <a:t>domeniu.anfp</a:t>
            </a:r>
            <a:r>
              <a:rPr lang="en-US" dirty="0">
                <a:latin typeface="Trebuchet MS" panose="020B0603020202020204" pitchFamily="34" charset="0"/>
                <a:hlinkClick r:id="rId9"/>
              </a:rPr>
              <a:t>)</a:t>
            </a:r>
            <a:endParaRPr lang="en-US" dirty="0">
              <a:latin typeface="Trebuchet MS" panose="020B0603020202020204" pitchFamily="34" charset="0"/>
            </a:endParaRPr>
          </a:p>
        </p:txBody>
      </p:sp>
    </p:spTree>
    <p:extLst>
      <p:ext uri="{BB962C8B-B14F-4D97-AF65-F5344CB8AC3E}">
        <p14:creationId xmlns:p14="http://schemas.microsoft.com/office/powerpoint/2010/main" val="2507402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0" y="2384902"/>
            <a:ext cx="7265597" cy="1830920"/>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grpSp>
        <p:nvGrpSpPr>
          <p:cNvPr id="21" name="Group 20">
            <a:extLst>
              <a:ext uri="{FF2B5EF4-FFF2-40B4-BE49-F238E27FC236}">
                <a16:creationId xmlns:a16="http://schemas.microsoft.com/office/drawing/2014/main" id="{82B53901-F65E-8F0B-E105-4B4F0287D039}"/>
              </a:ext>
            </a:extLst>
          </p:cNvPr>
          <p:cNvGrpSpPr/>
          <p:nvPr/>
        </p:nvGrpSpPr>
        <p:grpSpPr>
          <a:xfrm>
            <a:off x="7110292" y="2421693"/>
            <a:ext cx="1811453" cy="1811453"/>
            <a:chOff x="8238273" y="2419723"/>
            <a:chExt cx="1811453" cy="1811453"/>
          </a:xfrm>
        </p:grpSpPr>
        <p:grpSp>
          <p:nvGrpSpPr>
            <p:cNvPr id="14" name="Group 14"/>
            <p:cNvGrpSpPr/>
            <p:nvPr/>
          </p:nvGrpSpPr>
          <p:grpSpPr>
            <a:xfrm>
              <a:off x="8238273" y="2419723"/>
              <a:ext cx="1811453" cy="18114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8762856" y="2901706"/>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5" name="TextBox 25"/>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2" name="Group 21">
            <a:extLst>
              <a:ext uri="{FF2B5EF4-FFF2-40B4-BE49-F238E27FC236}">
                <a16:creationId xmlns:a16="http://schemas.microsoft.com/office/drawing/2014/main" id="{33F6D79C-9FE5-271E-BCF5-77A58510CD59}"/>
              </a:ext>
            </a:extLst>
          </p:cNvPr>
          <p:cNvGrpSpPr/>
          <p:nvPr/>
        </p:nvGrpSpPr>
        <p:grpSpPr>
          <a:xfrm>
            <a:off x="7178562" y="6591300"/>
            <a:ext cx="1811453" cy="1811453"/>
            <a:chOff x="8238273" y="5600700"/>
            <a:chExt cx="1811453" cy="1811453"/>
          </a:xfrm>
        </p:grpSpPr>
        <p:grpSp>
          <p:nvGrpSpPr>
            <p:cNvPr id="2" name="Group 14">
              <a:extLst>
                <a:ext uri="{FF2B5EF4-FFF2-40B4-BE49-F238E27FC236}">
                  <a16:creationId xmlns:a16="http://schemas.microsoft.com/office/drawing/2014/main" id="{6A7BA2C3-425A-16D0-ABC4-8C0DCEC87BFF}"/>
                </a:ext>
              </a:extLst>
            </p:cNvPr>
            <p:cNvGrpSpPr/>
            <p:nvPr/>
          </p:nvGrpSpPr>
          <p:grpSpPr>
            <a:xfrm>
              <a:off x="8238273" y="5600700"/>
              <a:ext cx="1811453" cy="1811453"/>
              <a:chOff x="0" y="0"/>
              <a:chExt cx="812800" cy="812800"/>
            </a:xfrm>
          </p:grpSpPr>
          <p:sp>
            <p:nvSpPr>
              <p:cNvPr id="3" name="Freeform 15">
                <a:extLst>
                  <a:ext uri="{FF2B5EF4-FFF2-40B4-BE49-F238E27FC236}">
                    <a16:creationId xmlns:a16="http://schemas.microsoft.com/office/drawing/2014/main" id="{F6625B89-6772-42ED-EE3E-DC625C1F8C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4" name="TextBox 16">
                <a:extLst>
                  <a:ext uri="{FF2B5EF4-FFF2-40B4-BE49-F238E27FC236}">
                    <a16:creationId xmlns:a16="http://schemas.microsoft.com/office/drawing/2014/main" id="{E63C020B-A3AC-8416-704F-7579201DA0F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9" name="Freeform 17">
              <a:extLst>
                <a:ext uri="{FF2B5EF4-FFF2-40B4-BE49-F238E27FC236}">
                  <a16:creationId xmlns:a16="http://schemas.microsoft.com/office/drawing/2014/main" id="{75CF1FBA-B23D-FB3D-55D6-E586C394ED8C}"/>
                </a:ext>
              </a:extLst>
            </p:cNvPr>
            <p:cNvSpPr/>
            <p:nvPr/>
          </p:nvSpPr>
          <p:spPr>
            <a:xfrm>
              <a:off x="8762856" y="6082683"/>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20" name="Table 19">
            <a:extLst>
              <a:ext uri="{FF2B5EF4-FFF2-40B4-BE49-F238E27FC236}">
                <a16:creationId xmlns:a16="http://schemas.microsoft.com/office/drawing/2014/main" id="{020C0BF1-1E7D-26BF-612D-F4787CF1C389}"/>
              </a:ext>
            </a:extLst>
          </p:cNvPr>
          <p:cNvGraphicFramePr>
            <a:graphicFrameLocks noGrp="1"/>
          </p:cNvGraphicFramePr>
          <p:nvPr>
            <p:extLst>
              <p:ext uri="{D42A27DB-BD31-4B8C-83A1-F6EECF244321}">
                <p14:modId xmlns:p14="http://schemas.microsoft.com/office/powerpoint/2010/main" val="662314379"/>
              </p:ext>
            </p:extLst>
          </p:nvPr>
        </p:nvGraphicFramePr>
        <p:xfrm>
          <a:off x="9601200" y="2421693"/>
          <a:ext cx="7856440" cy="3860133"/>
        </p:xfrm>
        <a:graphic>
          <a:graphicData uri="http://schemas.openxmlformats.org/drawingml/2006/table">
            <a:tbl>
              <a:tblPr firstRow="1" bandRow="1">
                <a:tableStyleId>{5C22544A-7EE6-4342-B048-85BDC9FD1C3A}</a:tableStyleId>
              </a:tblPr>
              <a:tblGrid>
                <a:gridCol w="1964110">
                  <a:extLst>
                    <a:ext uri="{9D8B030D-6E8A-4147-A177-3AD203B41FA5}">
                      <a16:colId xmlns:a16="http://schemas.microsoft.com/office/drawing/2014/main" val="1063686656"/>
                    </a:ext>
                  </a:extLst>
                </a:gridCol>
                <a:gridCol w="1964110">
                  <a:extLst>
                    <a:ext uri="{9D8B030D-6E8A-4147-A177-3AD203B41FA5}">
                      <a16:colId xmlns:a16="http://schemas.microsoft.com/office/drawing/2014/main" val="1138078285"/>
                    </a:ext>
                  </a:extLst>
                </a:gridCol>
                <a:gridCol w="1964110">
                  <a:extLst>
                    <a:ext uri="{9D8B030D-6E8A-4147-A177-3AD203B41FA5}">
                      <a16:colId xmlns:a16="http://schemas.microsoft.com/office/drawing/2014/main" val="3169912019"/>
                    </a:ext>
                  </a:extLst>
                </a:gridCol>
                <a:gridCol w="1964110">
                  <a:extLst>
                    <a:ext uri="{9D8B030D-6E8A-4147-A177-3AD203B41FA5}">
                      <a16:colId xmlns:a16="http://schemas.microsoft.com/office/drawing/2014/main" val="2557326886"/>
                    </a:ext>
                  </a:extLst>
                </a:gridCol>
              </a:tblGrid>
              <a:tr h="523112">
                <a:tc gridSpan="4">
                  <a:txBody>
                    <a:bodyPr/>
                    <a:lstStyle/>
                    <a:p>
                      <a:pPr algn="ctr"/>
                      <a:r>
                        <a:rPr lang="ro-RO" dirty="0"/>
                        <a:t>COMPETENȚE DIGITALE AVANSATE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9654460"/>
                  </a:ext>
                </a:extLst>
              </a:tr>
              <a:tr h="12163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Management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Comunicare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Financiar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Back Office în contextul digitalizării administrației publice: </a:t>
                      </a:r>
                      <a:endParaRPr lang="en-US" dirty="0"/>
                    </a:p>
                  </a:txBody>
                  <a:tcPr/>
                </a:tc>
                <a:extLst>
                  <a:ext uri="{0D108BD9-81ED-4DB2-BD59-A6C34878D82A}">
                    <a16:rowId xmlns:a16="http://schemas.microsoft.com/office/drawing/2014/main" val="2645096355"/>
                  </a:ext>
                </a:extLst>
              </a:tr>
              <a:tr h="61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1.135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410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421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751 participanți certificați</a:t>
                      </a:r>
                    </a:p>
                    <a:p>
                      <a:pPr algn="ctr"/>
                      <a:endParaRPr lang="en-US" dirty="0"/>
                    </a:p>
                  </a:txBody>
                  <a:tcPr/>
                </a:tc>
                <a:extLst>
                  <a:ext uri="{0D108BD9-81ED-4DB2-BD59-A6C34878D82A}">
                    <a16:rowId xmlns:a16="http://schemas.microsoft.com/office/drawing/2014/main" val="3309682622"/>
                  </a:ext>
                </a:extLst>
              </a:tr>
              <a:tr h="68526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Total participanți certificați: 2.717 (din 2.735 participanți – 60 sesiuni de formare)</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061590"/>
                  </a:ext>
                </a:extLst>
              </a:tr>
            </a:tbl>
          </a:graphicData>
        </a:graphic>
      </p:graphicFrame>
      <p:graphicFrame>
        <p:nvGraphicFramePr>
          <p:cNvPr id="23" name="Table 22">
            <a:extLst>
              <a:ext uri="{FF2B5EF4-FFF2-40B4-BE49-F238E27FC236}">
                <a16:creationId xmlns:a16="http://schemas.microsoft.com/office/drawing/2014/main" id="{B373A31A-3A1F-36A2-AC48-BCBA1CE0AABF}"/>
              </a:ext>
            </a:extLst>
          </p:cNvPr>
          <p:cNvGraphicFramePr>
            <a:graphicFrameLocks noGrp="1"/>
          </p:cNvGraphicFramePr>
          <p:nvPr>
            <p:extLst>
              <p:ext uri="{D42A27DB-BD31-4B8C-83A1-F6EECF244321}">
                <p14:modId xmlns:p14="http://schemas.microsoft.com/office/powerpoint/2010/main" val="2640643140"/>
              </p:ext>
            </p:extLst>
          </p:nvPr>
        </p:nvGraphicFramePr>
        <p:xfrm>
          <a:off x="9585278" y="6737135"/>
          <a:ext cx="7872362" cy="1687796"/>
        </p:xfrm>
        <a:graphic>
          <a:graphicData uri="http://schemas.openxmlformats.org/drawingml/2006/table">
            <a:tbl>
              <a:tblPr firstRow="1" bandRow="1">
                <a:tableStyleId>{5C22544A-7EE6-4342-B048-85BDC9FD1C3A}</a:tableStyleId>
              </a:tblPr>
              <a:tblGrid>
                <a:gridCol w="7872362">
                  <a:extLst>
                    <a:ext uri="{9D8B030D-6E8A-4147-A177-3AD203B41FA5}">
                      <a16:colId xmlns:a16="http://schemas.microsoft.com/office/drawing/2014/main" val="1063686656"/>
                    </a:ext>
                  </a:extLst>
                </a:gridCol>
              </a:tblGrid>
              <a:tr h="1047716">
                <a:tc>
                  <a:txBody>
                    <a:bodyPr/>
                    <a:lstStyle/>
                    <a:p>
                      <a:pPr lvl="0"/>
                      <a:r>
                        <a:rPr lang="ro-RO" sz="1800" dirty="0">
                          <a:latin typeface="Trebuchet MS" panose="020B0603020202020204" pitchFamily="34" charset="0"/>
                        </a:rPr>
                        <a:t>LEADERSHIP ȘI TALENT MANAGEMENT ÎN </a:t>
                      </a:r>
                      <a:r>
                        <a:rPr lang="ro-RO" sz="1800" b="0" i="0" dirty="0">
                          <a:latin typeface="Trebuchet MS" panose="020B0603020202020204" pitchFamily="34" charset="0"/>
                        </a:rPr>
                        <a:t>CONTEXTUL NOILOR TEHNOLOGII ȘI AL TRANSFORMĂRII DIGITALE</a:t>
                      </a:r>
                      <a:endParaRPr lang="ro-RO" sz="1800" b="0" dirty="0">
                        <a:latin typeface="Trebuchet MS" panose="020B0603020202020204" pitchFamily="34" charset="0"/>
                      </a:endParaRPr>
                    </a:p>
                  </a:txBody>
                  <a:tcPr/>
                </a:tc>
                <a:extLst>
                  <a:ext uri="{0D108BD9-81ED-4DB2-BD59-A6C34878D82A}">
                    <a16:rowId xmlns:a16="http://schemas.microsoft.com/office/drawing/2014/main" val="269654460"/>
                  </a:ext>
                </a:extLst>
              </a:tr>
              <a:tr h="607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Total participanți certificați: 803 (din 806 participanți – 38 sesiuni de formare)</a:t>
                      </a:r>
                      <a:endParaRPr lang="en-US" dirty="0"/>
                    </a:p>
                  </a:txBody>
                  <a:tcPr/>
                </a:tc>
                <a:extLst>
                  <a:ext uri="{0D108BD9-81ED-4DB2-BD59-A6C34878D82A}">
                    <a16:rowId xmlns:a16="http://schemas.microsoft.com/office/drawing/2014/main" val="311061590"/>
                  </a:ext>
                </a:extLst>
              </a:tr>
            </a:tbl>
          </a:graphicData>
        </a:graphic>
      </p:graphicFrame>
      <p:pic>
        <p:nvPicPr>
          <p:cNvPr id="26" name="Picture 25">
            <a:extLst>
              <a:ext uri="{FF2B5EF4-FFF2-40B4-BE49-F238E27FC236}">
                <a16:creationId xmlns:a16="http://schemas.microsoft.com/office/drawing/2014/main" id="{EE912636-68CB-20BD-823F-DC886BE0FE2F}"/>
              </a:ext>
            </a:extLst>
          </p:cNvPr>
          <p:cNvPicPr>
            <a:picLocks noChangeAspect="1"/>
          </p:cNvPicPr>
          <p:nvPr/>
        </p:nvPicPr>
        <p:blipFill>
          <a:blip r:embed="rId5"/>
          <a:stretch>
            <a:fillRect/>
          </a:stretch>
        </p:blipFill>
        <p:spPr>
          <a:xfrm>
            <a:off x="830360" y="5008716"/>
            <a:ext cx="1082941" cy="1247316"/>
          </a:xfrm>
          <a:prstGeom prst="rect">
            <a:avLst/>
          </a:prstGeom>
        </p:spPr>
      </p:pic>
      <p:sp>
        <p:nvSpPr>
          <p:cNvPr id="27" name="TextBox 26">
            <a:extLst>
              <a:ext uri="{FF2B5EF4-FFF2-40B4-BE49-F238E27FC236}">
                <a16:creationId xmlns:a16="http://schemas.microsoft.com/office/drawing/2014/main" id="{FBD4DFCC-C2FE-90E9-FC4E-4B5F0DA534D8}"/>
              </a:ext>
            </a:extLst>
          </p:cNvPr>
          <p:cNvSpPr txBox="1"/>
          <p:nvPr/>
        </p:nvSpPr>
        <p:spPr>
          <a:xfrm>
            <a:off x="2596300" y="5138640"/>
            <a:ext cx="3751964" cy="1200329"/>
          </a:xfrm>
          <a:prstGeom prst="rect">
            <a:avLst/>
          </a:prstGeom>
          <a:solidFill>
            <a:schemeClr val="bg2"/>
          </a:solidFill>
        </p:spPr>
        <p:txBody>
          <a:bodyPr wrap="square">
            <a:spAutoFit/>
          </a:bodyPr>
          <a:lstStyle/>
          <a:p>
            <a:pPr algn="ctr"/>
            <a:r>
              <a:rPr lang="ro-RO" sz="2400" b="1" dirty="0">
                <a:latin typeface="Trebuchet MS" panose="020B0603020202020204" pitchFamily="34" charset="0"/>
              </a:rPr>
              <a:t>TOTAL FUNCȚIONARI PUBLICI CERTIFICAȚI: </a:t>
            </a:r>
          </a:p>
          <a:p>
            <a:pPr algn="ctr"/>
            <a:r>
              <a:rPr lang="ro-RO" sz="2400" b="1" dirty="0">
                <a:latin typeface="Trebuchet MS" panose="020B0603020202020204" pitchFamily="34" charset="0"/>
              </a:rPr>
              <a:t>3.520</a:t>
            </a:r>
            <a:endParaRPr lang="en-US" sz="2400" b="1" dirty="0">
              <a:latin typeface="Trebuchet MS" panose="020B0603020202020204" pitchFamily="34" charset="0"/>
            </a:endParaRPr>
          </a:p>
        </p:txBody>
      </p:sp>
    </p:spTree>
    <p:extLst>
      <p:ext uri="{BB962C8B-B14F-4D97-AF65-F5344CB8AC3E}">
        <p14:creationId xmlns:p14="http://schemas.microsoft.com/office/powerpoint/2010/main" val="3240504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66EBC-CC4C-0344-7F44-3DFF4E1BF912}"/>
              </a:ext>
            </a:extLst>
          </p:cNvPr>
          <p:cNvSpPr txBox="1"/>
          <p:nvPr/>
        </p:nvSpPr>
        <p:spPr>
          <a:xfrm>
            <a:off x="1066800" y="2628900"/>
            <a:ext cx="16535400" cy="6232475"/>
          </a:xfrm>
          <a:prstGeom prst="rect">
            <a:avLst/>
          </a:prstGeom>
          <a:noFill/>
        </p:spPr>
        <p:txBody>
          <a:bodyPr wrap="square">
            <a:spAutoFit/>
          </a:bodyPr>
          <a:lstStyle/>
          <a:p>
            <a:r>
              <a:rPr lang="ro-RO" sz="2000" dirty="0">
                <a:effectLst/>
                <a:latin typeface="Trebuchet MS" panose="020B0603020202020204" pitchFamily="34" charset="0"/>
                <a:ea typeface="Calibri" panose="020F0502020204030204" pitchFamily="34" charset="0"/>
                <a:cs typeface="Times New Roman" panose="02020603050405020304" pitchFamily="18" charset="0"/>
              </a:rPr>
              <a:t>Chestionar aplicat de ANFP în luna iulie participanților la programele de formare generale – competențe digitale:</a:t>
            </a:r>
          </a:p>
          <a:p>
            <a:pPr marL="285750" indent="-285750">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programului de formare: 9,35; </a:t>
            </a:r>
          </a:p>
          <a:p>
            <a:pPr marL="285750" indent="-285750">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media notelor acordate formatorilor: &gt;9;</a:t>
            </a:r>
          </a:p>
          <a:p>
            <a:pPr marL="285750" indent="-285750">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69,2% dintre respondenți au afirmat că programul de formare le oferă cunoștințe teoretice relevante (nivel </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mult</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 și </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foarte mult</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 corespunzând nevoilor lor de instruire;</a:t>
            </a:r>
          </a:p>
          <a:p>
            <a:pPr marL="285750" indent="-285750">
              <a:buFont typeface="Wingdings" panose="05000000000000000000" pitchFamily="2" charset="2"/>
              <a:buChar char="Ø"/>
            </a:pPr>
            <a:r>
              <a:rPr lang="ro-RO" sz="2000" dirty="0">
                <a:latin typeface="Trebuchet MS" panose="020B0603020202020204" pitchFamily="34" charset="0"/>
                <a:ea typeface="Calibri" panose="020F0502020204030204" pitchFamily="34" charset="0"/>
                <a:cs typeface="Times New Roman" panose="02020603050405020304" pitchFamily="18" charset="0"/>
              </a:rPr>
              <a:t>p</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entru 73,2% dintre respondenți, cunoștințele practice dobândite contribuie la dezvoltarea competențelor digitale (nivel </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mult</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 și </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foarte mult</a:t>
            </a:r>
            <a:r>
              <a:rPr lang="ro-RO" sz="2000" dirty="0">
                <a:effectLst/>
                <a:latin typeface="Trebuchet MS" panose="020B0603020202020204" pitchFamily="34" charset="0"/>
                <a:ea typeface="Calibri" panose="020F0502020204030204" pitchFamily="34" charset="0"/>
              </a:rPr>
              <a:t>”</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82,4% dintre respondenți se declară mulțumiți/foarte mulțumiți de procesul de înregistrare;</a:t>
            </a:r>
          </a:p>
          <a:p>
            <a:pPr marL="285750" indent="-285750">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85,9% sunt mulțumiți de calitatea și accesibilitatea resurselor ce le-au fost puse la dispoziție prin intermediul platformei (suport de curs, prezentări, </a:t>
            </a:r>
            <a:r>
              <a:rPr lang="ro-RO" sz="2000" dirty="0" err="1">
                <a:effectLst/>
                <a:latin typeface="Trebuchet MS" panose="020B0603020202020204" pitchFamily="34" charset="0"/>
                <a:ea typeface="Calibri" panose="020F0502020204030204" pitchFamily="34" charset="0"/>
                <a:cs typeface="Times New Roman" panose="02020603050405020304" pitchFamily="18" charset="0"/>
              </a:rPr>
              <a:t>tutoriale</a:t>
            </a:r>
            <a:r>
              <a:rPr lang="ro-RO" sz="20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ro-RO" sz="2000" dirty="0">
              <a:effectLst/>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450215" algn="l"/>
              </a:tabLst>
            </a:pPr>
            <a:r>
              <a:rPr lang="ro-RO" sz="2000" u="sng" dirty="0">
                <a:effectLst/>
                <a:latin typeface="Trebuchet MS" panose="020B0603020202020204" pitchFamily="34" charset="0"/>
                <a:ea typeface="Calibri" panose="020F0502020204030204" pitchFamily="34" charset="0"/>
              </a:rPr>
              <a:t>Prin raportare la </a:t>
            </a:r>
            <a:r>
              <a:rPr lang="ro-RO" sz="2000" u="sng" dirty="0" err="1">
                <a:effectLst/>
                <a:latin typeface="Trebuchet MS" panose="020B0603020202020204" pitchFamily="34" charset="0"/>
                <a:ea typeface="Calibri" panose="020F0502020204030204" pitchFamily="34" charset="0"/>
              </a:rPr>
              <a:t>DigComp</a:t>
            </a:r>
            <a:r>
              <a:rPr lang="ro-RO" sz="2000" dirty="0">
                <a:effectLst/>
                <a:latin typeface="Trebuchet MS" panose="020B0603020202020204" pitchFamily="34" charset="0"/>
                <a:ea typeface="Calibri" panose="020F0502020204030204" pitchFamily="34" charset="0"/>
              </a:rPr>
              <a:t>:</a:t>
            </a:r>
            <a:endParaRPr lang="en-US" sz="20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000" dirty="0">
                <a:effectLst/>
                <a:latin typeface="Trebuchet MS" panose="020B0603020202020204" pitchFamily="34" charset="0"/>
                <a:ea typeface="Calibri" panose="020F0502020204030204" pitchFamily="34" charset="0"/>
              </a:rPr>
              <a:t>73,7% dintre respondenți au declarat că programul de formare a contribuit la creșterea capacității de informare și de lucru cu date digitale,</a:t>
            </a:r>
            <a:endParaRPr lang="en-US" sz="20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000" dirty="0">
                <a:effectLst/>
                <a:latin typeface="Trebuchet MS" panose="020B0603020202020204" pitchFamily="34" charset="0"/>
                <a:ea typeface="Calibri" panose="020F0502020204030204" pitchFamily="34" charset="0"/>
              </a:rPr>
              <a:t>72,6% consideră că programul de formare a contribuit la îmbunătățirea comunicării și colaborării digitale, </a:t>
            </a:r>
            <a:endParaRPr lang="en-US" sz="20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000" dirty="0">
                <a:effectLst/>
                <a:latin typeface="Trebuchet MS" panose="020B0603020202020204" pitchFamily="34" charset="0"/>
                <a:ea typeface="Calibri" panose="020F0502020204030204" pitchFamily="34" charset="0"/>
              </a:rPr>
              <a:t>73,7% afirmă că programul de formare a contribuit la creșterea capacității de a crea conținut digital,</a:t>
            </a:r>
            <a:endParaRPr lang="en-US" sz="20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000" dirty="0">
                <a:effectLst/>
                <a:latin typeface="Trebuchet MS" panose="020B0603020202020204" pitchFamily="34" charset="0"/>
                <a:ea typeface="Calibri" panose="020F0502020204030204" pitchFamily="34" charset="0"/>
              </a:rPr>
              <a:t>75,2% apreciază că programul de formare a contribuit la creșterea siguranței digitale,</a:t>
            </a:r>
            <a:endParaRPr lang="en-US" sz="20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000" dirty="0">
                <a:effectLst/>
                <a:latin typeface="Trebuchet MS" panose="020B0603020202020204" pitchFamily="34" charset="0"/>
                <a:ea typeface="Calibri" panose="020F0502020204030204" pitchFamily="34" charset="0"/>
              </a:rPr>
              <a:t>73% sunt de părere că programul de formare a contribuit la creșterea capacității de rezolvare a problemelor din mediul informatic. </a:t>
            </a:r>
            <a:endParaRPr lang="en-US" sz="2000" dirty="0">
              <a:effectLst/>
              <a:latin typeface="Trebuchet MS" panose="020B0603020202020204" pitchFamily="34" charset="0"/>
              <a:ea typeface="Calibri" panose="020F0502020204030204" pitchFamily="34" charset="0"/>
            </a:endParaRPr>
          </a:p>
          <a:p>
            <a:endParaRPr lang="en-US" dirty="0"/>
          </a:p>
        </p:txBody>
      </p:sp>
      <p:sp>
        <p:nvSpPr>
          <p:cNvPr id="4" name="TextBox 15">
            <a:extLst>
              <a:ext uri="{FF2B5EF4-FFF2-40B4-BE49-F238E27FC236}">
                <a16:creationId xmlns:a16="http://schemas.microsoft.com/office/drawing/2014/main" id="{EE11C34B-B896-4FD6-F010-CC02FDE5BBAD}"/>
              </a:ext>
            </a:extLst>
          </p:cNvPr>
          <p:cNvSpPr txBox="1"/>
          <p:nvPr/>
        </p:nvSpPr>
        <p:spPr>
          <a:xfrm>
            <a:off x="1066800" y="1999964"/>
            <a:ext cx="61722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a:t>
            </a:r>
            <a:endParaRPr lang="en-US" sz="2800" b="1" dirty="0">
              <a:solidFill>
                <a:srgbClr val="293E6B"/>
              </a:solidFill>
              <a:latin typeface="Trebuchet MS" panose="020B0703020202090204" pitchFamily="34" charset="0"/>
              <a:ea typeface="Montserrat Bold"/>
              <a:cs typeface="Montserrat Bold"/>
              <a:sym typeface="Montserrat Bold"/>
            </a:endParaRPr>
          </a:p>
        </p:txBody>
      </p:sp>
    </p:spTree>
    <p:extLst>
      <p:ext uri="{BB962C8B-B14F-4D97-AF65-F5344CB8AC3E}">
        <p14:creationId xmlns:p14="http://schemas.microsoft.com/office/powerpoint/2010/main" val="2511739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C6A01E-39E2-6AF6-2271-F27F4B2D21A0}"/>
              </a:ext>
            </a:extLst>
          </p:cNvPr>
          <p:cNvPicPr>
            <a:picLocks noChangeAspect="1"/>
          </p:cNvPicPr>
          <p:nvPr/>
        </p:nvPicPr>
        <p:blipFill>
          <a:blip r:embed="rId2"/>
          <a:srcRect l="17083" t="36667" r="65417" b="41111"/>
          <a:stretch/>
        </p:blipFill>
        <p:spPr>
          <a:xfrm>
            <a:off x="332445" y="3009900"/>
            <a:ext cx="11948160" cy="4267200"/>
          </a:xfrm>
          <a:prstGeom prst="rect">
            <a:avLst/>
          </a:prstGeom>
        </p:spPr>
      </p:pic>
      <p:sp>
        <p:nvSpPr>
          <p:cNvPr id="5" name="TextBox 4">
            <a:extLst>
              <a:ext uri="{FF2B5EF4-FFF2-40B4-BE49-F238E27FC236}">
                <a16:creationId xmlns:a16="http://schemas.microsoft.com/office/drawing/2014/main" id="{3124A1B4-06B1-9808-F2C1-68F0B7505208}"/>
              </a:ext>
            </a:extLst>
          </p:cNvPr>
          <p:cNvSpPr txBox="1"/>
          <p:nvPr/>
        </p:nvSpPr>
        <p:spPr>
          <a:xfrm>
            <a:off x="11963400" y="2781300"/>
            <a:ext cx="5486400" cy="4524315"/>
          </a:xfrm>
          <a:prstGeom prst="rect">
            <a:avLst/>
          </a:prstGeom>
          <a:noFill/>
        </p:spPr>
        <p:txBody>
          <a:bodyPr wrap="square" rtlCol="0">
            <a:spAutoFit/>
          </a:bodyPr>
          <a:lstStyle/>
          <a:p>
            <a:pPr algn="just"/>
            <a:r>
              <a:rPr lang="ro-RO" sz="2400" dirty="0">
                <a:latin typeface="Trebuchet MS" panose="020B0603020202020204" pitchFamily="34" charset="0"/>
              </a:rPr>
              <a:t>Chestionar aplicat de prestatorul de servicii participanților la programul de formare vizând dezvoltarea competențelor de leadership și managementul talentelor:</a:t>
            </a:r>
          </a:p>
          <a:p>
            <a:pPr algn="just"/>
            <a:endParaRPr lang="ro-RO" sz="2400" dirty="0">
              <a:latin typeface="Trebuchet MS" panose="020B0603020202020204" pitchFamily="34" charset="0"/>
            </a:endParaRPr>
          </a:p>
          <a:p>
            <a:pPr marL="342900" indent="-342900" algn="just">
              <a:buFont typeface="Wingdings" panose="05000000000000000000" pitchFamily="2" charset="2"/>
              <a:buChar char="Ø"/>
            </a:pPr>
            <a:r>
              <a:rPr lang="en-US" sz="2400" dirty="0">
                <a:latin typeface="Trebuchet MS" panose="020B0603020202020204" pitchFamily="34" charset="0"/>
              </a:rPr>
              <a:t>93</a:t>
            </a:r>
            <a:r>
              <a:rPr lang="ro-RO" sz="2400" dirty="0">
                <a:latin typeface="Trebuchet MS" panose="020B0603020202020204" pitchFamily="34" charset="0"/>
              </a:rPr>
              <a:t>% nivel foarte ridicat</a:t>
            </a:r>
            <a:r>
              <a:rPr lang="en-US" sz="2400" dirty="0">
                <a:latin typeface="Trebuchet MS" panose="020B0603020202020204" pitchFamily="34" charset="0"/>
              </a:rPr>
              <a:t> </a:t>
            </a:r>
            <a:r>
              <a:rPr lang="en-US" sz="2400" dirty="0" err="1">
                <a:latin typeface="Trebuchet MS" panose="020B0603020202020204" pitchFamily="34" charset="0"/>
              </a:rPr>
              <a:t>și</a:t>
            </a:r>
            <a:r>
              <a:rPr lang="en-US" sz="2400" dirty="0">
                <a:latin typeface="Trebuchet MS" panose="020B0603020202020204" pitchFamily="34" charset="0"/>
              </a:rPr>
              <a:t> </a:t>
            </a:r>
            <a:r>
              <a:rPr lang="en-US" sz="2400" dirty="0" err="1">
                <a:latin typeface="Trebuchet MS" panose="020B0603020202020204" pitchFamily="34" charset="0"/>
              </a:rPr>
              <a:t>ridicat</a:t>
            </a:r>
            <a:r>
              <a:rPr lang="ro-RO" sz="2400" dirty="0">
                <a:latin typeface="Trebuchet MS" panose="020B0603020202020204" pitchFamily="34" charset="0"/>
              </a:rPr>
              <a:t> de satisfacție față de conținutul programului,</a:t>
            </a:r>
          </a:p>
          <a:p>
            <a:pPr marL="342900" indent="-342900" algn="just">
              <a:buFont typeface="Wingdings" panose="05000000000000000000" pitchFamily="2" charset="2"/>
              <a:buChar char="Ø"/>
            </a:pPr>
            <a:r>
              <a:rPr lang="ro-RO" sz="2400" dirty="0">
                <a:latin typeface="Trebuchet MS" panose="020B0603020202020204" pitchFamily="34" charset="0"/>
              </a:rPr>
              <a:t>86% nivel foarte ridicat de satisfacție față de prestația formator</a:t>
            </a:r>
            <a:r>
              <a:rPr lang="en-US" sz="2400" dirty="0" err="1">
                <a:latin typeface="Trebuchet MS" panose="020B0603020202020204" pitchFamily="34" charset="0"/>
              </a:rPr>
              <a:t>ilor</a:t>
            </a:r>
            <a:endParaRPr lang="en-US" sz="2400" dirty="0">
              <a:latin typeface="Trebuchet MS" panose="020B0603020202020204" pitchFamily="34" charset="0"/>
            </a:endParaRPr>
          </a:p>
        </p:txBody>
      </p:sp>
    </p:spTree>
    <p:extLst>
      <p:ext uri="{BB962C8B-B14F-4D97-AF65-F5344CB8AC3E}">
        <p14:creationId xmlns:p14="http://schemas.microsoft.com/office/powerpoint/2010/main" val="293473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E7F45F4-810D-9639-39C3-BD142ECB0924}"/>
              </a:ext>
            </a:extLst>
          </p:cNvPr>
          <p:cNvSpPr txBox="1">
            <a:spLocks noChangeArrowheads="1"/>
          </p:cNvSpPr>
          <p:nvPr/>
        </p:nvSpPr>
        <p:spPr bwMode="auto">
          <a:xfrm>
            <a:off x="1828800" y="2628900"/>
            <a:ext cx="15544800" cy="5242846"/>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en-US" sz="2800" dirty="0">
                <a:solidFill>
                  <a:srgbClr val="000000"/>
                </a:solidFill>
                <a:effectLst/>
                <a:latin typeface="Trebuchet MS" panose="020B0603020202020204" pitchFamily="34" charset="0"/>
                <a:ea typeface="Calibri" panose="020F0502020204030204" pitchFamily="34" charset="0"/>
              </a:rPr>
              <a:t> </a:t>
            </a: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totul este bine organizat</a:t>
            </a: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endParaRPr lang="en-US" sz="2800" dirty="0">
              <a:effectLst/>
              <a:latin typeface="Trebuchet MS" panose="020B0603020202020204" pitchFamily="34" charset="0"/>
              <a:ea typeface="Calibri" panose="020F0502020204030204" pitchFamily="34" charset="0"/>
            </a:endParaRPr>
          </a:p>
          <a:p>
            <a:pPr algn="just">
              <a:lnSpc>
                <a:spcPct val="115000"/>
              </a:lnSpc>
              <a:tabLst>
                <a:tab pos="3400425" algn="l"/>
              </a:tabLst>
            </a:pP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nu am absolut nimic de reproșat, totul a fost perfect</a:t>
            </a: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a:t>
            </a:r>
          </a:p>
          <a:p>
            <a:pPr algn="just">
              <a:lnSpc>
                <a:spcPct val="115000"/>
              </a:lnSpc>
              <a:tabLst>
                <a:tab pos="3400425" algn="l"/>
              </a:tabLst>
            </a:pPr>
            <a:r>
              <a:rPr lang="ro-RO" sz="2800" dirty="0">
                <a:solidFill>
                  <a:srgbClr val="000000"/>
                </a:solidFill>
                <a:latin typeface="Trebuchet MS" panose="020B0603020202020204" pitchFamily="34" charset="0"/>
                <a:ea typeface="Calibri" panose="020F0502020204030204" pitchFamily="34" charset="0"/>
              </a:rPr>
              <a:t>„ cursul a fost concentrat asupra guvernării digitale, unul dintre elementele prioritare de reformă”;</a:t>
            </a:r>
          </a:p>
          <a:p>
            <a:pPr algn="just">
              <a:lnSpc>
                <a:spcPct val="115000"/>
              </a:lnSpc>
              <a:tabLst>
                <a:tab pos="3400425" algn="l"/>
              </a:tabLst>
            </a:pPr>
            <a:r>
              <a:rPr lang="ro-RO" sz="2800" dirty="0">
                <a:solidFill>
                  <a:srgbClr val="000000"/>
                </a:solidFill>
                <a:effectLst/>
                <a:latin typeface="Trebuchet MS" panose="020B0603020202020204" pitchFamily="34" charset="0"/>
                <a:ea typeface="Calibri" panose="020F0502020204030204" pitchFamily="34" charset="0"/>
              </a:rPr>
              <a:t>„cursul a fost o actualizare a cunoștințelor avute </a:t>
            </a:r>
            <a:r>
              <a:rPr lang="ro-RO" sz="2800" dirty="0">
                <a:solidFill>
                  <a:srgbClr val="000000"/>
                </a:solidFill>
                <a:latin typeface="Trebuchet MS" panose="020B0603020202020204" pitchFamily="34" charset="0"/>
                <a:ea typeface="Calibri" panose="020F0502020204030204" pitchFamily="34" charset="0"/>
              </a:rPr>
              <a:t>și a adus o mare contribuție de cunoștințe noi”;</a:t>
            </a:r>
            <a:endParaRPr lang="en-US" sz="2800" dirty="0">
              <a:effectLst/>
              <a:latin typeface="Trebuchet MS" panose="020B0603020202020204" pitchFamily="34" charset="0"/>
              <a:ea typeface="Calibri" panose="020F0502020204030204" pitchFamily="34" charset="0"/>
            </a:endParaRPr>
          </a:p>
          <a:p>
            <a:pPr algn="just">
              <a:lnSpc>
                <a:spcPct val="115000"/>
              </a:lnSpc>
              <a:tabLst>
                <a:tab pos="3400425" algn="l"/>
              </a:tabLst>
            </a:pP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totul a fost perfect, profesorul a fost pregătit, a folosit diferite metode de predare</a:t>
            </a: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a:t>
            </a:r>
            <a:endParaRPr lang="en-US" sz="2800" dirty="0">
              <a:effectLst/>
              <a:latin typeface="Trebuchet MS" panose="020B0603020202020204" pitchFamily="34" charset="0"/>
              <a:ea typeface="Calibri" panose="020F0502020204030204" pitchFamily="34" charset="0"/>
            </a:endParaRPr>
          </a:p>
          <a:p>
            <a:pPr algn="just">
              <a:lnSpc>
                <a:spcPct val="115000"/>
              </a:lnSpc>
              <a:tabLst>
                <a:tab pos="3400425" algn="l"/>
              </a:tabLst>
            </a:pP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cunoștințele acumulate mă vor ajuta foarte mult în activitatea pe care o desfășor</a:t>
            </a: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a:t>
            </a:r>
            <a:endParaRPr lang="en-US" sz="2800" dirty="0">
              <a:effectLst/>
              <a:latin typeface="Trebuchet MS" panose="020B0603020202020204" pitchFamily="34" charset="0"/>
              <a:ea typeface="Calibri" panose="020F0502020204030204" pitchFamily="34" charset="0"/>
            </a:endParaRPr>
          </a:p>
          <a:p>
            <a:pPr algn="just">
              <a:lnSpc>
                <a:spcPct val="115000"/>
              </a:lnSpc>
              <a:tabLst>
                <a:tab pos="3400425" algn="l"/>
              </a:tabLst>
            </a:pP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r>
              <a:rPr lang="ro-RO" sz="2800" dirty="0">
                <a:solidFill>
                  <a:srgbClr val="000000"/>
                </a:solidFill>
                <a:effectLst/>
                <a:latin typeface="Trebuchet MS" panose="020B0603020202020204" pitchFamily="34" charset="0"/>
                <a:ea typeface="Calibri" panose="020F0502020204030204" pitchFamily="34" charset="0"/>
              </a:rPr>
              <a:t>mă interesează să mă perfecționez și cu celelalte module, cursul este foarte interesant și vă felicit!</a:t>
            </a:r>
            <a:r>
              <a:rPr lang="ro-RO" sz="2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t>
            </a:r>
          </a:p>
          <a:p>
            <a:pPr algn="just">
              <a:lnSpc>
                <a:spcPct val="115000"/>
              </a:lnSpc>
              <a:tabLst>
                <a:tab pos="3400425" algn="l"/>
              </a:tabLst>
            </a:pPr>
            <a:endParaRPr lang="en-US" sz="1200" dirty="0">
              <a:effectLst/>
              <a:latin typeface="Times New Roman" panose="02020603050405020304" pitchFamily="18" charset="0"/>
              <a:ea typeface="Calibri" panose="020F0502020204030204" pitchFamily="34" charset="0"/>
            </a:endParaRPr>
          </a:p>
        </p:txBody>
      </p:sp>
      <p:sp>
        <p:nvSpPr>
          <p:cNvPr id="3" name="TextBox 15">
            <a:extLst>
              <a:ext uri="{FF2B5EF4-FFF2-40B4-BE49-F238E27FC236}">
                <a16:creationId xmlns:a16="http://schemas.microsoft.com/office/drawing/2014/main" id="{AE1E5E42-FD7A-043E-6B65-F96D2223E14C}"/>
              </a:ext>
            </a:extLst>
          </p:cNvPr>
          <p:cNvSpPr txBox="1"/>
          <p:nvPr/>
        </p:nvSpPr>
        <p:spPr>
          <a:xfrm>
            <a:off x="1066800" y="1999964"/>
            <a:ext cx="61722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id="{3017CC70-B87D-0D9A-FC34-1E7BB4613D37}"/>
              </a:ext>
            </a:extLst>
          </p:cNvPr>
          <p:cNvPicPr>
            <a:picLocks noChangeAspect="1"/>
          </p:cNvPicPr>
          <p:nvPr/>
        </p:nvPicPr>
        <p:blipFill>
          <a:blip r:embed="rId2"/>
          <a:stretch>
            <a:fillRect/>
          </a:stretch>
        </p:blipFill>
        <p:spPr>
          <a:xfrm>
            <a:off x="369711" y="4533900"/>
            <a:ext cx="1089378" cy="1219200"/>
          </a:xfrm>
          <a:prstGeom prst="rect">
            <a:avLst/>
          </a:prstGeom>
        </p:spPr>
      </p:pic>
    </p:spTree>
    <p:extLst>
      <p:ext uri="{BB962C8B-B14F-4D97-AF65-F5344CB8AC3E}">
        <p14:creationId xmlns:p14="http://schemas.microsoft.com/office/powerpoint/2010/main" val="201581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94229555-8ED2-4413-F2B7-C2219E50E626}"/>
              </a:ext>
            </a:extLst>
          </p:cNvPr>
          <p:cNvSpPr txBox="1">
            <a:spLocks noChangeArrowheads="1"/>
          </p:cNvSpPr>
          <p:nvPr/>
        </p:nvSpPr>
        <p:spPr bwMode="auto">
          <a:xfrm>
            <a:off x="1905000" y="2121561"/>
            <a:ext cx="15544800" cy="5910721"/>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effectLst/>
                <a:latin typeface="Trebuchet MS" panose="020B0603020202020204" pitchFamily="34" charset="0"/>
                <a:ea typeface="Calibri" panose="020F0502020204030204" pitchFamily="34" charset="0"/>
              </a:rPr>
              <a:t>„recomand mai multe activități practice/proiecte individuale și/sau de grup, mai multă interacțiune și interactivitate”;</a:t>
            </a:r>
            <a:endParaRPr lang="en-US" sz="2800" dirty="0">
              <a:effectLst/>
              <a:latin typeface="Trebuchet MS" panose="020B0603020202020204" pitchFamily="34" charset="0"/>
              <a:ea typeface="Calibri" panose="020F0502020204030204" pitchFamily="34" charset="0"/>
            </a:endParaRPr>
          </a:p>
          <a:p>
            <a:pPr algn="just">
              <a:lnSpc>
                <a:spcPct val="115000"/>
              </a:lnSpc>
              <a:tabLst>
                <a:tab pos="3400425" algn="l"/>
              </a:tabLst>
            </a:pPr>
            <a:r>
              <a:rPr lang="ro-RO" sz="2800" dirty="0">
                <a:effectLst/>
                <a:latin typeface="Trebuchet MS" panose="020B0603020202020204" pitchFamily="34" charset="0"/>
                <a:ea typeface="Calibri" panose="020F0502020204030204" pitchFamily="34" charset="0"/>
              </a:rPr>
              <a:t>„recomand ca predarea cursului să se efectueze cu aplicații practice în platformele prezentate”;</a:t>
            </a:r>
          </a:p>
          <a:p>
            <a:pPr algn="just">
              <a:lnSpc>
                <a:spcPct val="115000"/>
              </a:lnSpc>
              <a:tabLst>
                <a:tab pos="3400425" algn="l"/>
              </a:tabLst>
            </a:pPr>
            <a:r>
              <a:rPr lang="ro-RO" sz="2800" dirty="0">
                <a:effectLst/>
                <a:latin typeface="Trebuchet MS" panose="020B0603020202020204" pitchFamily="34" charset="0"/>
                <a:ea typeface="Calibri" panose="020F0502020204030204" pitchFamily="34" charset="0"/>
                <a:cs typeface="Times New Roman" panose="02020603050405020304" pitchFamily="18" charset="0"/>
              </a:rPr>
              <a:t>„participarea online la aceste cursuri este oarecum dificilă atunci când trebuie să răspundem, concomitent, și sarcinilor de serviciu care, nu de puține ori, sunt multe și urgente. Organizarea acestor cursuri cu prezență fizică ar fi mai benefică pentru mine”</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lvl="0" algn="just">
              <a:tabLst>
                <a:tab pos="3400425" algn="l"/>
              </a:tabLst>
            </a:pPr>
            <a:r>
              <a:rPr lang="ro-RO" sz="2800" dirty="0">
                <a:effectLst/>
                <a:latin typeface="Trebuchet MS" panose="020B0603020202020204" pitchFamily="34" charset="0"/>
                <a:ea typeface="Calibri" panose="020F0502020204030204" pitchFamily="34" charset="0"/>
              </a:rPr>
              <a:t>„ar fi fost bine dacă instituția din care facem parte fiecare ar fi fost rugată să pună la dispoziție dispozitive IT care să permită utilizatorilor să participe cât mai activ la sesiunea online, </a:t>
            </a:r>
            <a:r>
              <a:rPr lang="ro-RO" sz="2800" dirty="0" err="1">
                <a:effectLst/>
                <a:latin typeface="Trebuchet MS" panose="020B0603020202020204" pitchFamily="34" charset="0"/>
                <a:ea typeface="Calibri" panose="020F0502020204030204" pitchFamily="34" charset="0"/>
              </a:rPr>
              <a:t>şi</a:t>
            </a:r>
            <a:r>
              <a:rPr lang="ro-RO" sz="2800" dirty="0">
                <a:effectLst/>
                <a:latin typeface="Trebuchet MS" panose="020B0603020202020204" pitchFamily="34" charset="0"/>
                <a:ea typeface="Calibri" panose="020F0502020204030204" pitchFamily="34" charset="0"/>
              </a:rPr>
              <a:t> anume: un laptop/PC care să aibă cameră și microfon funcțional. Din păcate, eu nu am reușit să folosesc microfonul şi mi s-a părut un impediment în ceea ce privește realizarea optimă optimă a comunicării”</a:t>
            </a:r>
            <a:r>
              <a:rPr lang="en-US" sz="2800" dirty="0">
                <a:latin typeface="Trebuchet MS" panose="020B0603020202020204" pitchFamily="34" charset="0"/>
                <a:ea typeface="Calibri" panose="020F0502020204030204" pitchFamily="34" charset="0"/>
              </a:rPr>
              <a:t>.</a:t>
            </a:r>
            <a:endParaRPr lang="en-US" sz="2800" dirty="0">
              <a:effectLst/>
              <a:latin typeface="Trebuchet MS" panose="020B0603020202020204" pitchFamily="34" charset="0"/>
              <a:ea typeface="Calibri" panose="020F0502020204030204" pitchFamily="34" charset="0"/>
            </a:endParaRPr>
          </a:p>
          <a:p>
            <a:pPr algn="just">
              <a:lnSpc>
                <a:spcPct val="115000"/>
              </a:lnSpc>
              <a:tabLst>
                <a:tab pos="3400425" algn="l"/>
              </a:tabLst>
            </a:pPr>
            <a:endParaRPr lang="en-US" sz="1200" dirty="0">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38C5920D-D34D-7DFD-B0E2-D450E6474A31}"/>
              </a:ext>
            </a:extLst>
          </p:cNvPr>
          <p:cNvPicPr>
            <a:picLocks noChangeAspect="1"/>
          </p:cNvPicPr>
          <p:nvPr/>
        </p:nvPicPr>
        <p:blipFill>
          <a:blip r:embed="rId2"/>
          <a:stretch>
            <a:fillRect/>
          </a:stretch>
        </p:blipFill>
        <p:spPr>
          <a:xfrm>
            <a:off x="523875" y="4442075"/>
            <a:ext cx="1085850" cy="1098050"/>
          </a:xfrm>
          <a:prstGeom prst="rect">
            <a:avLst/>
          </a:prstGeom>
        </p:spPr>
      </p:pic>
    </p:spTree>
    <p:extLst>
      <p:ext uri="{BB962C8B-B14F-4D97-AF65-F5344CB8AC3E}">
        <p14:creationId xmlns:p14="http://schemas.microsoft.com/office/powerpoint/2010/main" val="1629256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PROVOCĂRI:</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2438400" y="4209742"/>
            <a:ext cx="6019800" cy="4231928"/>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Durata procedurilor de achiziții publice,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Implicarea instituțiilor în organizarea și desfășurarea alegerilor,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Reorganizarea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Dotarea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Gradul de încărcare,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Probleme de comunicare,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Niveluri diferite de competențe,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Așteptări. </a:t>
            </a:r>
            <a:endParaRPr lang="en-US" sz="2800" dirty="0">
              <a:solidFill>
                <a:srgbClr val="000000"/>
              </a:solidFill>
              <a:latin typeface="Trebuchet MS" panose="020B0703020202090204" pitchFamily="34" charset="0"/>
              <a:ea typeface="Montserrat"/>
              <a:cs typeface="Montserrat"/>
              <a:sym typeface="Montserrat"/>
            </a:endParaRPr>
          </a:p>
        </p:txBody>
      </p:sp>
      <p:pic>
        <p:nvPicPr>
          <p:cNvPr id="2" name="Picture 1">
            <a:extLst>
              <a:ext uri="{FF2B5EF4-FFF2-40B4-BE49-F238E27FC236}">
                <a16:creationId xmlns:a16="http://schemas.microsoft.com/office/drawing/2014/main" id="{E5080749-4230-FCEB-E5A4-D634CD620CCB}"/>
              </a:ext>
            </a:extLst>
          </p:cNvPr>
          <p:cNvPicPr>
            <a:picLocks noChangeAspect="1"/>
          </p:cNvPicPr>
          <p:nvPr/>
        </p:nvPicPr>
        <p:blipFill>
          <a:blip r:embed="rId2"/>
          <a:stretch>
            <a:fillRect/>
          </a:stretch>
        </p:blipFill>
        <p:spPr>
          <a:xfrm>
            <a:off x="838200" y="4891975"/>
            <a:ext cx="1071563" cy="1089725"/>
          </a:xfrm>
          <a:prstGeom prst="rect">
            <a:avLst/>
          </a:prstGeom>
        </p:spPr>
      </p:pic>
      <p:pic>
        <p:nvPicPr>
          <p:cNvPr id="3" name="Picture 2">
            <a:extLst>
              <a:ext uri="{FF2B5EF4-FFF2-40B4-BE49-F238E27FC236}">
                <a16:creationId xmlns:a16="http://schemas.microsoft.com/office/drawing/2014/main" id="{CF2CEE72-7439-5DFE-C3DB-ABB79037BE03}"/>
              </a:ext>
            </a:extLst>
          </p:cNvPr>
          <p:cNvPicPr>
            <a:picLocks noChangeAspect="1"/>
          </p:cNvPicPr>
          <p:nvPr/>
        </p:nvPicPr>
        <p:blipFill>
          <a:blip r:embed="rId3"/>
          <a:stretch>
            <a:fillRect/>
          </a:stretch>
        </p:blipFill>
        <p:spPr>
          <a:xfrm>
            <a:off x="9004714" y="3941456"/>
            <a:ext cx="1814513" cy="2404087"/>
          </a:xfrm>
          <a:prstGeom prst="rect">
            <a:avLst/>
          </a:prstGeom>
        </p:spPr>
      </p:pic>
      <p:sp>
        <p:nvSpPr>
          <p:cNvPr id="4" name="TextBox 17">
            <a:extLst>
              <a:ext uri="{FF2B5EF4-FFF2-40B4-BE49-F238E27FC236}">
                <a16:creationId xmlns:a16="http://schemas.microsoft.com/office/drawing/2014/main" id="{B69F6B22-0E9B-7B41-6D4D-D9249D107C44}"/>
              </a:ext>
            </a:extLst>
          </p:cNvPr>
          <p:cNvSpPr txBox="1"/>
          <p:nvPr/>
        </p:nvSpPr>
        <p:spPr>
          <a:xfrm>
            <a:off x="11125200" y="4188678"/>
            <a:ext cx="6019800" cy="3462486"/>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Parteneri: MADR, ANAF, MF,</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Campanie de comunicare și promovare, </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Întâlniri periodice cu prestatorii,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Colectare feedback participanți și revizuire conținut/program/materiale,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Înlocuire/suplimentare experți,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Munca în echipă.</a:t>
            </a:r>
            <a:endParaRPr lang="en-US" sz="2800" dirty="0">
              <a:solidFill>
                <a:srgbClr val="000000"/>
              </a:solidFill>
              <a:latin typeface="Trebuchet MS" panose="020B0703020202090204" pitchFamily="34" charset="0"/>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999130" y="3924300"/>
            <a:ext cx="11106150" cy="5363456"/>
          </a:xfrm>
          <a:prstGeom prst="rect">
            <a:avLst/>
          </a:prstGeom>
        </p:spPr>
        <p:txBody>
          <a:bodyPr wrap="square" lIns="0" tIns="0" rIns="0" bIns="0" rtlCol="0" anchor="t">
            <a:spAutoFit/>
          </a:bodyPr>
          <a:lstStyle/>
          <a:p>
            <a:pPr algn="just">
              <a:lnSpc>
                <a:spcPts val="2999"/>
              </a:lnSpc>
            </a:pPr>
            <a:r>
              <a:rPr lang="ro-RO" sz="2499" dirty="0">
                <a:solidFill>
                  <a:srgbClr val="000000"/>
                </a:solidFill>
                <a:latin typeface="Trebuchet MS" panose="020B0703020202090204" pitchFamily="34" charset="0"/>
                <a:ea typeface="Montserrat"/>
                <a:cs typeface="Montserrat"/>
                <a:sym typeface="Montserrat"/>
              </a:rPr>
              <a:t>Dezvoltarea competențelor digitale avansate ale funcționarilor publici:</a:t>
            </a:r>
            <a:endParaRPr lang="en-US" sz="2499" dirty="0">
              <a:solidFill>
                <a:srgbClr val="000000"/>
              </a:solidFill>
              <a:latin typeface="Trebuchet MS" panose="020B0703020202090204" pitchFamily="34" charset="0"/>
              <a:ea typeface="Montserrat"/>
              <a:cs typeface="Montserrat"/>
              <a:sym typeface="Montserrat"/>
            </a:endParaRP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p</a:t>
            </a:r>
            <a:r>
              <a:rPr lang="en-US" sz="2499" dirty="0" err="1">
                <a:solidFill>
                  <a:srgbClr val="000000"/>
                </a:solidFill>
                <a:latin typeface="Trebuchet MS" panose="020B0703020202090204" pitchFamily="34" charset="0"/>
                <a:ea typeface="Montserrat"/>
                <a:cs typeface="Montserrat"/>
                <a:sym typeface="Montserrat"/>
              </a:rPr>
              <a:t>recondi</a:t>
            </a:r>
            <a:r>
              <a:rPr lang="ro-RO" sz="2499" dirty="0">
                <a:solidFill>
                  <a:srgbClr val="000000"/>
                </a:solidFill>
                <a:latin typeface="Trebuchet MS" panose="020B0703020202090204" pitchFamily="34" charset="0"/>
                <a:ea typeface="Montserrat"/>
                <a:cs typeface="Montserrat"/>
                <a:sym typeface="Montserrat"/>
              </a:rPr>
              <a:t>ție pentru digitalizarea serviciilor publice și a operațiunilor interne ale administrației, precum și pentru schimbare/reformă (încredere, conștientizare, comportament instituțional </a:t>
            </a:r>
            <a:r>
              <a:rPr lang="ro-RO" sz="2499" dirty="0" err="1">
                <a:solidFill>
                  <a:srgbClr val="000000"/>
                </a:solidFill>
                <a:latin typeface="Trebuchet MS" panose="020B0703020202090204" pitchFamily="34" charset="0"/>
                <a:ea typeface="Montserrat"/>
                <a:cs typeface="Montserrat"/>
                <a:sym typeface="Montserrat"/>
              </a:rPr>
              <a:t>proactiv</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complementară pentru punerea în aplicare a e-guvernării,</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condiție esențială pentru atingerea obiectivelor Deceniului digital al Europei,</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convergentă pentru implementarea reformelor PNRR care includ componente de digitalizare la nivelul autorităților și instituțiilor publice,</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oportunitate de dezvoltare în condițiile restricțiilor bugetare. </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pic>
        <p:nvPicPr>
          <p:cNvPr id="6" name="Picture 5">
            <a:extLst>
              <a:ext uri="{FF2B5EF4-FFF2-40B4-BE49-F238E27FC236}">
                <a16:creationId xmlns:a16="http://schemas.microsoft.com/office/drawing/2014/main" id="{7131C332-1B4D-D465-A863-06FEFA159FD8}"/>
              </a:ext>
            </a:extLst>
          </p:cNvPr>
          <p:cNvPicPr>
            <a:picLocks noChangeAspect="1"/>
          </p:cNvPicPr>
          <p:nvPr/>
        </p:nvPicPr>
        <p:blipFill>
          <a:blip r:embed="rId2"/>
          <a:stretch>
            <a:fillRect/>
          </a:stretch>
        </p:blipFill>
        <p:spPr>
          <a:xfrm>
            <a:off x="12420600" y="3619500"/>
            <a:ext cx="5029200" cy="5029200"/>
          </a:xfrm>
          <a:prstGeom prst="rect">
            <a:avLst/>
          </a:prstGeom>
        </p:spPr>
      </p:pic>
    </p:spTree>
    <p:extLst>
      <p:ext uri="{BB962C8B-B14F-4D97-AF65-F5344CB8AC3E}">
        <p14:creationId xmlns:p14="http://schemas.microsoft.com/office/powerpoint/2010/main" val="3490276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4" name="TextBox 3">
            <a:extLst>
              <a:ext uri="{FF2B5EF4-FFF2-40B4-BE49-F238E27FC236}">
                <a16:creationId xmlns:a16="http://schemas.microsoft.com/office/drawing/2014/main" id="{BFB57415-FF3A-1731-161D-26DBEE7454EA}"/>
              </a:ext>
            </a:extLst>
          </p:cNvPr>
          <p:cNvSpPr txBox="1"/>
          <p:nvPr/>
        </p:nvSpPr>
        <p:spPr>
          <a:xfrm>
            <a:off x="866481" y="3848100"/>
            <a:ext cx="11430000" cy="4601260"/>
          </a:xfrm>
          <a:prstGeom prst="rect">
            <a:avLst/>
          </a:prstGeom>
          <a:noFill/>
        </p:spPr>
        <p:txBody>
          <a:bodyPr wrap="square">
            <a:spAutoFit/>
          </a:bodyPr>
          <a:lstStyle/>
          <a:p>
            <a:pPr marL="342900" indent="-342900">
              <a:buFont typeface="Wingdings" panose="05000000000000000000" pitchFamily="2" charset="2"/>
              <a:buChar char="Ø"/>
            </a:pPr>
            <a:r>
              <a:rPr lang="en-US" sz="2500" dirty="0" err="1">
                <a:latin typeface="Trebuchet MS" panose="020B0603020202020204" pitchFamily="34" charset="0"/>
              </a:rPr>
              <a:t>Contribuție</a:t>
            </a:r>
            <a:r>
              <a:rPr lang="en-US" sz="2500" dirty="0">
                <a:latin typeface="Trebuchet MS" panose="020B0603020202020204" pitchFamily="34" charset="0"/>
              </a:rPr>
              <a:t> </a:t>
            </a:r>
            <a:r>
              <a:rPr lang="en-US" sz="2500" dirty="0" err="1">
                <a:latin typeface="Trebuchet MS" panose="020B0603020202020204" pitchFamily="34" charset="0"/>
              </a:rPr>
              <a:t>semnificativă</a:t>
            </a:r>
            <a:r>
              <a:rPr lang="en-US" sz="2500" dirty="0">
                <a:latin typeface="Trebuchet MS" panose="020B0603020202020204" pitchFamily="34" charset="0"/>
              </a:rPr>
              <a:t> la </a:t>
            </a:r>
            <a:r>
              <a:rPr lang="en-US" sz="2500" dirty="0" err="1">
                <a:latin typeface="Trebuchet MS" panose="020B0603020202020204" pitchFamily="34" charset="0"/>
              </a:rPr>
              <a:t>îmbunătățirea</a:t>
            </a:r>
            <a:r>
              <a:rPr lang="en-US" sz="2500" dirty="0">
                <a:latin typeface="Trebuchet MS" panose="020B0603020202020204" pitchFamily="34" charset="0"/>
              </a:rPr>
              <a:t> </a:t>
            </a:r>
            <a:r>
              <a:rPr lang="en-US" sz="2500" dirty="0" err="1">
                <a:latin typeface="Trebuchet MS" panose="020B0603020202020204" pitchFamily="34" charset="0"/>
              </a:rPr>
              <a:t>eficienței</a:t>
            </a:r>
            <a:r>
              <a:rPr lang="en-US" sz="2500" dirty="0">
                <a:latin typeface="Trebuchet MS" panose="020B0603020202020204" pitchFamily="34" charset="0"/>
              </a:rPr>
              <a:t> </a:t>
            </a:r>
            <a:r>
              <a:rPr lang="en-US" sz="2500" dirty="0" err="1">
                <a:latin typeface="Trebuchet MS" panose="020B0603020202020204" pitchFamily="34" charset="0"/>
              </a:rPr>
              <a:t>instituțiilor</a:t>
            </a:r>
            <a:r>
              <a:rPr lang="en-US" sz="2500" dirty="0">
                <a:latin typeface="Trebuchet MS" panose="020B0603020202020204" pitchFamily="34" charset="0"/>
              </a:rPr>
              <a:t>, TIC </a:t>
            </a:r>
            <a:r>
              <a:rPr lang="en-US" sz="2500" dirty="0" err="1">
                <a:latin typeface="Trebuchet MS" panose="020B0603020202020204" pitchFamily="34" charset="0"/>
              </a:rPr>
              <a:t>fiind</a:t>
            </a:r>
            <a:r>
              <a:rPr lang="en-US" sz="2500" dirty="0">
                <a:latin typeface="Trebuchet MS" panose="020B0603020202020204" pitchFamily="34" charset="0"/>
              </a:rPr>
              <a:t> </a:t>
            </a:r>
            <a:r>
              <a:rPr lang="en-US" sz="2500" dirty="0" err="1">
                <a:latin typeface="Trebuchet MS" panose="020B0603020202020204" pitchFamily="34" charset="0"/>
              </a:rPr>
              <a:t>unul</a:t>
            </a:r>
            <a:r>
              <a:rPr lang="en-US" sz="2500" dirty="0">
                <a:latin typeface="Trebuchet MS" panose="020B0603020202020204" pitchFamily="34" charset="0"/>
              </a:rPr>
              <a:t> </a:t>
            </a:r>
            <a:r>
              <a:rPr lang="en-US" sz="2500" dirty="0" err="1">
                <a:latin typeface="Trebuchet MS" panose="020B0603020202020204" pitchFamily="34" charset="0"/>
              </a:rPr>
              <a:t>dintre</a:t>
            </a:r>
            <a:r>
              <a:rPr lang="en-US" sz="2500" dirty="0">
                <a:latin typeface="Trebuchet MS" panose="020B0603020202020204" pitchFamily="34" charset="0"/>
              </a:rPr>
              <a:t> </a:t>
            </a:r>
            <a:r>
              <a:rPr lang="en-US" sz="2500" dirty="0" err="1">
                <a:latin typeface="Trebuchet MS" panose="020B0603020202020204" pitchFamily="34" charset="0"/>
              </a:rPr>
              <a:t>domeniile</a:t>
            </a:r>
            <a:r>
              <a:rPr lang="en-US" sz="2500" dirty="0">
                <a:latin typeface="Trebuchet MS" panose="020B0603020202020204" pitchFamily="34" charset="0"/>
              </a:rPr>
              <a:t> </a:t>
            </a:r>
            <a:r>
              <a:rPr lang="en-US" sz="2500" dirty="0" err="1">
                <a:latin typeface="Trebuchet MS" panose="020B0603020202020204" pitchFamily="34" charset="0"/>
              </a:rPr>
              <a:t>funcționale</a:t>
            </a:r>
            <a:r>
              <a:rPr lang="en-US" sz="2500" dirty="0">
                <a:latin typeface="Trebuchet MS" panose="020B0603020202020204" pitchFamily="34" charset="0"/>
              </a:rPr>
              <a:t> </a:t>
            </a:r>
            <a:r>
              <a:rPr lang="en-US" sz="2500" dirty="0" err="1">
                <a:latin typeface="Trebuchet MS" panose="020B0603020202020204" pitchFamily="34" charset="0"/>
              </a:rPr>
              <a:t>strategice</a:t>
            </a:r>
            <a:r>
              <a:rPr lang="en-US" sz="2500" dirty="0">
                <a:latin typeface="Trebuchet MS" panose="020B0603020202020204" pitchFamily="34" charset="0"/>
              </a:rPr>
              <a:t> </a:t>
            </a:r>
            <a:r>
              <a:rPr lang="en-US" sz="2500" dirty="0" err="1">
                <a:latin typeface="Trebuchet MS" panose="020B0603020202020204" pitchFamily="34" charset="0"/>
              </a:rPr>
              <a:t>transversale</a:t>
            </a:r>
            <a:r>
              <a:rPr lang="en-US" sz="2500" dirty="0">
                <a:latin typeface="Trebuchet MS" panose="020B0603020202020204" pitchFamily="34" charset="0"/>
              </a:rPr>
              <a:t> ale </a:t>
            </a:r>
            <a:r>
              <a:rPr lang="en-US" sz="2500" dirty="0" err="1">
                <a:latin typeface="Trebuchet MS" panose="020B0603020202020204" pitchFamily="34" charset="0"/>
              </a:rPr>
              <a:t>statului</a:t>
            </a:r>
            <a:endParaRPr lang="ro-RO" sz="2500" dirty="0">
              <a:latin typeface="Trebuchet MS" panose="020B0603020202020204" pitchFamily="34" charset="0"/>
            </a:endParaRPr>
          </a:p>
          <a:p>
            <a:pPr marL="342900" indent="-342900" algn="just">
              <a:buBlip>
                <a:blip r:embed="rId2"/>
              </a:buBlip>
            </a:pPr>
            <a:r>
              <a:rPr lang="ro-RO" sz="2500" b="1" dirty="0">
                <a:latin typeface="Trebuchet MS" panose="020B0603020202020204" pitchFamily="34" charset="0"/>
              </a:rPr>
              <a:t>Vector de amplificare a transformării digitale globale în România</a:t>
            </a:r>
          </a:p>
          <a:p>
            <a:pPr marL="1257300" lvl="2" indent="-342900" algn="just">
              <a:buFont typeface="Arial" panose="020B0604020202020204" pitchFamily="34" charset="0"/>
              <a:buChar char="•"/>
            </a:pPr>
            <a:r>
              <a:rPr lang="ro-RO" sz="2500" dirty="0">
                <a:latin typeface="Trebuchet MS" panose="020B0603020202020204" pitchFamily="34" charset="0"/>
              </a:rPr>
              <a:t>Instituțiile își pot reduce dependența de terți și pot accelera procesul de digitalizare;</a:t>
            </a:r>
          </a:p>
          <a:p>
            <a:pPr marL="1257300" lvl="2" indent="-342900" algn="just">
              <a:buFont typeface="Arial" panose="020B0604020202020204" pitchFamily="34" charset="0"/>
              <a:buChar char="•"/>
            </a:pPr>
            <a:r>
              <a:rPr lang="ro-RO" sz="2500" dirty="0">
                <a:latin typeface="Trebuchet MS" panose="020B0603020202020204" pitchFamily="34" charset="0"/>
              </a:rPr>
              <a:t>Funcționarii publici instruiți vor fi capabili să fie la curent cu noile provocări, oportunități, abordări și instrumente aduse de era digitală, să acționeze ca agenți ai schimbării în mediul lor de lucru și să transmită cunoștințele și competențele dobândite colegilor lor - să încurajeze specializarea în domeniul tehnologiilor și aplicațiilor digitale.</a:t>
            </a:r>
          </a:p>
          <a:p>
            <a:endParaRPr lang="en-US" dirty="0"/>
          </a:p>
        </p:txBody>
      </p:sp>
      <p:pic>
        <p:nvPicPr>
          <p:cNvPr id="2" name="Picture 1">
            <a:extLst>
              <a:ext uri="{FF2B5EF4-FFF2-40B4-BE49-F238E27FC236}">
                <a16:creationId xmlns:a16="http://schemas.microsoft.com/office/drawing/2014/main" id="{87164727-7FC7-8894-EFF1-0DC50F1ADA47}"/>
              </a:ext>
            </a:extLst>
          </p:cNvPr>
          <p:cNvPicPr>
            <a:picLocks noChangeAspect="1"/>
          </p:cNvPicPr>
          <p:nvPr/>
        </p:nvPicPr>
        <p:blipFill>
          <a:blip r:embed="rId3"/>
          <a:stretch>
            <a:fillRect/>
          </a:stretch>
        </p:blipFill>
        <p:spPr>
          <a:xfrm>
            <a:off x="12980894" y="2798362"/>
            <a:ext cx="4087906" cy="5791200"/>
          </a:xfrm>
          <a:prstGeom prst="rect">
            <a:avLst/>
          </a:prstGeom>
        </p:spPr>
      </p:pic>
    </p:spTree>
    <p:extLst>
      <p:ext uri="{BB962C8B-B14F-4D97-AF65-F5344CB8AC3E}">
        <p14:creationId xmlns:p14="http://schemas.microsoft.com/office/powerpoint/2010/main" val="418082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95874-5318-F1A4-48C0-6FEC2A059699}"/>
              </a:ext>
            </a:extLst>
          </p:cNvPr>
          <p:cNvSpPr txBox="1">
            <a:spLocks/>
          </p:cNvSpPr>
          <p:nvPr/>
        </p:nvSpPr>
        <p:spPr>
          <a:xfrm>
            <a:off x="1447800" y="3652151"/>
            <a:ext cx="7239000" cy="4814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Blip>
                <a:blip r:embed="rId2"/>
              </a:buBlip>
              <a:defRPr/>
            </a:pPr>
            <a:r>
              <a:rPr kumimoji="0" lang="ro-RO" sz="4000" b="0" i="0" u="none" strike="noStrike" kern="1200" cap="none" spc="0" normalizeH="0" baseline="0" noProof="0" dirty="0">
                <a:ln>
                  <a:noFill/>
                </a:ln>
                <a:solidFill>
                  <a:sysClr val="windowText" lastClr="000000"/>
                </a:solidFill>
                <a:effectLst/>
                <a:uLnTx/>
                <a:uFillTx/>
                <a:latin typeface="Trebuchet MS" panose="020B0603020202020204" pitchFamily="34" charset="0"/>
              </a:rPr>
              <a:t> </a:t>
            </a:r>
            <a:r>
              <a:rPr lang="ro-RO" sz="4000" dirty="0">
                <a:solidFill>
                  <a:sysClr val="windowText" lastClr="000000"/>
                </a:solidFill>
                <a:latin typeface="Trebuchet MS" panose="020B0603020202020204" pitchFamily="34" charset="0"/>
              </a:rPr>
              <a:t>De ce acest proiect? </a:t>
            </a:r>
          </a:p>
          <a:p>
            <a:pPr lvl="0">
              <a:buBlip>
                <a:blip r:embed="rId2"/>
              </a:buBlip>
              <a:defRPr/>
            </a:pPr>
            <a:r>
              <a:rPr lang="ro-RO" sz="4000" dirty="0">
                <a:solidFill>
                  <a:sysClr val="windowText" lastClr="000000"/>
                </a:solidFill>
                <a:latin typeface="Trebuchet MS" panose="020B0603020202020204" pitchFamily="34" charset="0"/>
              </a:rPr>
              <a:t> Implementare</a:t>
            </a:r>
          </a:p>
          <a:p>
            <a:pPr>
              <a:buBlip>
                <a:blip r:embed="rId2"/>
              </a:buBlip>
              <a:defRPr/>
            </a:pPr>
            <a:r>
              <a:rPr lang="ro-RO" sz="4000" dirty="0">
                <a:solidFill>
                  <a:sysClr val="windowText" lastClr="000000"/>
                </a:solidFill>
                <a:latin typeface="Trebuchet MS" panose="020B0603020202020204" pitchFamily="34" charset="0"/>
              </a:rPr>
              <a:t> Rezultate</a:t>
            </a:r>
          </a:p>
          <a:p>
            <a:pPr>
              <a:buBlip>
                <a:blip r:embed="rId2"/>
              </a:buBlip>
              <a:defRPr/>
            </a:pPr>
            <a:r>
              <a:rPr lang="ro-RO" sz="4000" dirty="0">
                <a:solidFill>
                  <a:sysClr val="windowText" lastClr="000000"/>
                </a:solidFill>
                <a:latin typeface="Trebuchet MS" panose="020B0603020202020204" pitchFamily="34" charset="0"/>
              </a:rPr>
              <a:t> Impactul general</a:t>
            </a:r>
            <a:endParaRPr lang="en-US" sz="5400" dirty="0">
              <a:solidFill>
                <a:sysClr val="windowText" lastClr="000000"/>
              </a:solidFill>
              <a:latin typeface="Trebuchet MS" panose="020B0603020202020204" pitchFamily="34" charset="0"/>
            </a:endParaRPr>
          </a:p>
          <a:p>
            <a:pPr lvl="0">
              <a:buBlip>
                <a:blip r:embed="rId2"/>
              </a:buBlip>
              <a:defRPr/>
            </a:pPr>
            <a:r>
              <a:rPr lang="ro-RO" sz="4000" dirty="0">
                <a:solidFill>
                  <a:sysClr val="windowText" lastClr="000000"/>
                </a:solidFill>
                <a:latin typeface="Trebuchet MS" panose="020B0603020202020204" pitchFamily="34" charset="0"/>
              </a:rPr>
              <a:t> Activități viitoare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ndParaRPr>
          </a:p>
        </p:txBody>
      </p:sp>
      <p:pic>
        <p:nvPicPr>
          <p:cNvPr id="2" name="Picture 1">
            <a:extLst>
              <a:ext uri="{FF2B5EF4-FFF2-40B4-BE49-F238E27FC236}">
                <a16:creationId xmlns:a16="http://schemas.microsoft.com/office/drawing/2014/main" id="{04985D88-E827-F8BE-1704-BAFF55BA2BC5}"/>
              </a:ext>
            </a:extLst>
          </p:cNvPr>
          <p:cNvPicPr>
            <a:picLocks noChangeAspect="1"/>
          </p:cNvPicPr>
          <p:nvPr/>
        </p:nvPicPr>
        <p:blipFill>
          <a:blip r:embed="rId3"/>
          <a:stretch>
            <a:fillRect/>
          </a:stretch>
        </p:blipFill>
        <p:spPr>
          <a:xfrm>
            <a:off x="7924800" y="2739600"/>
            <a:ext cx="9531678" cy="5727278"/>
          </a:xfrm>
          <a:prstGeom prst="rect">
            <a:avLst/>
          </a:prstGeom>
        </p:spPr>
      </p:pic>
    </p:spTree>
    <p:extLst>
      <p:ext uri="{BB962C8B-B14F-4D97-AF65-F5344CB8AC3E}">
        <p14:creationId xmlns:p14="http://schemas.microsoft.com/office/powerpoint/2010/main" val="4452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1694144" y="2901608"/>
            <a:ext cx="8704544" cy="1214813"/>
            <a:chOff x="0" y="0"/>
            <a:chExt cx="2631584" cy="406400"/>
          </a:xfrm>
        </p:grpSpPr>
        <p:sp>
          <p:nvSpPr>
            <p:cNvPr id="31" name="Freeform 31"/>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2" name="TextBox 32"/>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38" name="TextBox 38"/>
          <p:cNvSpPr txBox="1"/>
          <p:nvPr/>
        </p:nvSpPr>
        <p:spPr>
          <a:xfrm>
            <a:off x="1028700" y="3089914"/>
            <a:ext cx="6210300" cy="738472"/>
          </a:xfrm>
          <a:prstGeom prst="rect">
            <a:avLst/>
          </a:prstGeom>
        </p:spPr>
        <p:txBody>
          <a:bodyPr wrap="square" lIns="0" tIns="0" rIns="0" bIns="0" rtlCol="0" anchor="t">
            <a:spAutoFit/>
          </a:bodyPr>
          <a:lstStyle/>
          <a:p>
            <a:pPr algn="l">
              <a:lnSpc>
                <a:spcPts val="6299"/>
              </a:lnSpc>
              <a:spcBef>
                <a:spcPct val="0"/>
              </a:spcBef>
            </a:pPr>
            <a:r>
              <a:rPr lang="ro-RO" sz="4500" b="1" dirty="0">
                <a:solidFill>
                  <a:srgbClr val="FFFFFF"/>
                </a:solidFill>
                <a:latin typeface="Trebuchet MS" panose="020B0703020202090204" pitchFamily="34" charset="0"/>
                <a:ea typeface="Montserrat Bold"/>
                <a:cs typeface="Montserrat Bold"/>
                <a:sym typeface="Montserrat Bold"/>
              </a:rPr>
              <a:t>ACTIVITĂȚI VIITOARE:</a:t>
            </a:r>
            <a:endParaRPr lang="en-US" sz="4500" b="1" dirty="0">
              <a:solidFill>
                <a:srgbClr val="FFFFFF"/>
              </a:solidFill>
              <a:latin typeface="Trebuchet MS" panose="020B0703020202090204" pitchFamily="34" charset="0"/>
              <a:ea typeface="Montserrat Bold"/>
              <a:cs typeface="Montserrat Bold"/>
              <a:sym typeface="Montserrat Bold"/>
            </a:endParaRPr>
          </a:p>
        </p:txBody>
      </p:sp>
      <p:grpSp>
        <p:nvGrpSpPr>
          <p:cNvPr id="34" name="Group 30">
            <a:extLst>
              <a:ext uri="{FF2B5EF4-FFF2-40B4-BE49-F238E27FC236}">
                <a16:creationId xmlns:a16="http://schemas.microsoft.com/office/drawing/2014/main" id="{A96F3B81-9043-40F2-6589-08FAC1FE026D}"/>
              </a:ext>
            </a:extLst>
          </p:cNvPr>
          <p:cNvGrpSpPr/>
          <p:nvPr/>
        </p:nvGrpSpPr>
        <p:grpSpPr>
          <a:xfrm>
            <a:off x="1524000" y="4536093"/>
            <a:ext cx="8610600" cy="912207"/>
            <a:chOff x="0" y="0"/>
            <a:chExt cx="2631584" cy="406400"/>
          </a:xfrm>
        </p:grpSpPr>
        <p:sp>
          <p:nvSpPr>
            <p:cNvPr id="35" name="Freeform 31">
              <a:extLst>
                <a:ext uri="{FF2B5EF4-FFF2-40B4-BE49-F238E27FC236}">
                  <a16:creationId xmlns:a16="http://schemas.microsoft.com/office/drawing/2014/main" id="{7210BF64-87DF-2487-BB62-7040B1FAFF6F}"/>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6" name="TextBox 32">
              <a:extLst>
                <a:ext uri="{FF2B5EF4-FFF2-40B4-BE49-F238E27FC236}">
                  <a16:creationId xmlns:a16="http://schemas.microsoft.com/office/drawing/2014/main" id="{984F439E-D83E-5EF6-56C6-3345D595E66C}"/>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3" name="Group 30">
            <a:extLst>
              <a:ext uri="{FF2B5EF4-FFF2-40B4-BE49-F238E27FC236}">
                <a16:creationId xmlns:a16="http://schemas.microsoft.com/office/drawing/2014/main" id="{B5D99C70-330E-6CCD-EB2D-9447390F9570}"/>
              </a:ext>
            </a:extLst>
          </p:cNvPr>
          <p:cNvGrpSpPr/>
          <p:nvPr/>
        </p:nvGrpSpPr>
        <p:grpSpPr>
          <a:xfrm>
            <a:off x="2658128" y="6004679"/>
            <a:ext cx="8610600" cy="912207"/>
            <a:chOff x="0" y="0"/>
            <a:chExt cx="2631584" cy="406400"/>
          </a:xfrm>
        </p:grpSpPr>
        <p:sp>
          <p:nvSpPr>
            <p:cNvPr id="44" name="Freeform 31">
              <a:extLst>
                <a:ext uri="{FF2B5EF4-FFF2-40B4-BE49-F238E27FC236}">
                  <a16:creationId xmlns:a16="http://schemas.microsoft.com/office/drawing/2014/main" id="{AA7DDB7A-9479-E9B9-A402-FBFE3AE83949}"/>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5" name="TextBox 32">
              <a:extLst>
                <a:ext uri="{FF2B5EF4-FFF2-40B4-BE49-F238E27FC236}">
                  <a16:creationId xmlns:a16="http://schemas.microsoft.com/office/drawing/2014/main" id="{7131595A-DFD5-3B9A-FACF-451CAFB709DB}"/>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6" name="Group 30">
            <a:extLst>
              <a:ext uri="{FF2B5EF4-FFF2-40B4-BE49-F238E27FC236}">
                <a16:creationId xmlns:a16="http://schemas.microsoft.com/office/drawing/2014/main" id="{8F4681C3-C43C-17A2-D527-2EEB1296B6F0}"/>
              </a:ext>
            </a:extLst>
          </p:cNvPr>
          <p:cNvGrpSpPr/>
          <p:nvPr/>
        </p:nvGrpSpPr>
        <p:grpSpPr>
          <a:xfrm>
            <a:off x="5555673" y="7395944"/>
            <a:ext cx="8610600" cy="912207"/>
            <a:chOff x="0" y="0"/>
            <a:chExt cx="2631584" cy="406400"/>
          </a:xfrm>
        </p:grpSpPr>
        <p:sp>
          <p:nvSpPr>
            <p:cNvPr id="47" name="Freeform 31">
              <a:extLst>
                <a:ext uri="{FF2B5EF4-FFF2-40B4-BE49-F238E27FC236}">
                  <a16:creationId xmlns:a16="http://schemas.microsoft.com/office/drawing/2014/main" id="{5EE9E1D3-A44F-B12C-5B0F-376F33795428}"/>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8" name="TextBox 32">
              <a:extLst>
                <a:ext uri="{FF2B5EF4-FFF2-40B4-BE49-F238E27FC236}">
                  <a16:creationId xmlns:a16="http://schemas.microsoft.com/office/drawing/2014/main" id="{D19EAB76-2B4E-7380-DF4F-20021200E132}"/>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49" name="TextBox 38">
            <a:extLst>
              <a:ext uri="{FF2B5EF4-FFF2-40B4-BE49-F238E27FC236}">
                <a16:creationId xmlns:a16="http://schemas.microsoft.com/office/drawing/2014/main" id="{6A25C5FA-AA78-FA3F-A7E5-46B5B58D585D}"/>
              </a:ext>
            </a:extLst>
          </p:cNvPr>
          <p:cNvSpPr txBox="1"/>
          <p:nvPr/>
        </p:nvSpPr>
        <p:spPr>
          <a:xfrm>
            <a:off x="1866900" y="4498089"/>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Noi sesiuni de formare în toate regiunile țării </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0" name="TextBox 38">
            <a:extLst>
              <a:ext uri="{FF2B5EF4-FFF2-40B4-BE49-F238E27FC236}">
                <a16:creationId xmlns:a16="http://schemas.microsoft.com/office/drawing/2014/main" id="{10448B24-890B-3142-6F24-1B6E662B7979}"/>
              </a:ext>
            </a:extLst>
          </p:cNvPr>
          <p:cNvSpPr txBox="1"/>
          <p:nvPr/>
        </p:nvSpPr>
        <p:spPr>
          <a:xfrm>
            <a:off x="3124200" y="5951595"/>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Lansarea programelor specializate de formare</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1" name="TextBox 38">
            <a:extLst>
              <a:ext uri="{FF2B5EF4-FFF2-40B4-BE49-F238E27FC236}">
                <a16:creationId xmlns:a16="http://schemas.microsoft.com/office/drawing/2014/main" id="{3D9CD784-2EB1-D18C-F341-AB7C2D3499B7}"/>
              </a:ext>
            </a:extLst>
          </p:cNvPr>
          <p:cNvSpPr txBox="1"/>
          <p:nvPr/>
        </p:nvSpPr>
        <p:spPr>
          <a:xfrm>
            <a:off x="5893164" y="7387746"/>
            <a:ext cx="8051436"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Cadrul de competențe digitale pentru funcționarii publici</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668C93-18F9-E71A-FBD7-94509D346BDC}"/>
              </a:ext>
            </a:extLst>
          </p:cNvPr>
          <p:cNvSpPr>
            <a:spLocks noGrp="1"/>
          </p:cNvSpPr>
          <p:nvPr>
            <p:ph idx="1"/>
          </p:nvPr>
        </p:nvSpPr>
        <p:spPr>
          <a:xfrm>
            <a:off x="1981200" y="3162300"/>
            <a:ext cx="13411200" cy="4525963"/>
          </a:xfrm>
        </p:spPr>
        <p:txBody>
          <a:bodyPr>
            <a:normAutofit fontScale="92500" lnSpcReduction="10000"/>
          </a:bodyPr>
          <a:lstStyle/>
          <a:p>
            <a:pPr marL="0" indent="0">
              <a:buNone/>
            </a:pPr>
            <a:r>
              <a:rPr lang="en-US" dirty="0"/>
              <a:t>MULTUMIRI!!</a:t>
            </a:r>
          </a:p>
          <a:p>
            <a:pPr marL="0" indent="0">
              <a:buNone/>
            </a:pPr>
            <a:endParaRPr lang="en-US" dirty="0"/>
          </a:p>
          <a:p>
            <a:pPr marL="0" indent="0">
              <a:buNone/>
            </a:pPr>
            <a:r>
              <a:rPr lang="en-US" dirty="0" err="1"/>
              <a:t>Conducerii</a:t>
            </a:r>
            <a:r>
              <a:rPr lang="en-US" dirty="0"/>
              <a:t> ANFP</a:t>
            </a:r>
          </a:p>
          <a:p>
            <a:pPr marL="0" indent="0">
              <a:buNone/>
            </a:pPr>
            <a:endParaRPr lang="en-US" dirty="0"/>
          </a:p>
          <a:p>
            <a:pPr marL="0" indent="0">
              <a:buNone/>
            </a:pPr>
            <a:r>
              <a:rPr lang="en-US" dirty="0" err="1"/>
              <a:t>Partenerilor</a:t>
            </a:r>
            <a:r>
              <a:rPr lang="en-US" dirty="0"/>
              <a:t> </a:t>
            </a:r>
            <a:r>
              <a:rPr lang="en-US" dirty="0" err="1"/>
              <a:t>noștrii</a:t>
            </a:r>
            <a:r>
              <a:rPr lang="en-US" dirty="0"/>
              <a:t> (</a:t>
            </a:r>
            <a:r>
              <a:rPr lang="en-US" dirty="0" err="1"/>
              <a:t>instituții</a:t>
            </a:r>
            <a:r>
              <a:rPr lang="en-US" dirty="0"/>
              <a:t>/ </a:t>
            </a:r>
            <a:r>
              <a:rPr lang="en-US" dirty="0" err="1"/>
              <a:t>prestatori</a:t>
            </a:r>
            <a:r>
              <a:rPr lang="en-US" dirty="0"/>
              <a:t>)</a:t>
            </a:r>
          </a:p>
          <a:p>
            <a:pPr marL="0" indent="0">
              <a:buNone/>
            </a:pPr>
            <a:endParaRPr lang="en-US" dirty="0"/>
          </a:p>
          <a:p>
            <a:pPr marL="0" indent="0" algn="just">
              <a:buNone/>
            </a:pPr>
            <a:r>
              <a:rPr lang="en-US" b="1" dirty="0"/>
              <a:t>Paula, Corina, Cristina, Diana, Ana, Mihaela, Mirela, Simona, Elena</a:t>
            </a:r>
            <a:r>
              <a:rPr lang="en-US" b="1"/>
              <a:t>, Anda</a:t>
            </a:r>
            <a:r>
              <a:rPr lang="en-US" b="1" dirty="0"/>
              <a:t>, Sebastian, Alina, Victor, Mihaela, Adriana, Cristina, Adela, Veronica, Nicoleta, Irina, Daniel </a:t>
            </a:r>
            <a:r>
              <a:rPr lang="en-US" b="1" dirty="0" err="1"/>
              <a:t>și</a:t>
            </a:r>
            <a:r>
              <a:rPr lang="en-US" b="1" dirty="0"/>
              <a:t> Marian</a:t>
            </a:r>
          </a:p>
        </p:txBody>
      </p:sp>
    </p:spTree>
    <p:extLst>
      <p:ext uri="{BB962C8B-B14F-4D97-AF65-F5344CB8AC3E}">
        <p14:creationId xmlns:p14="http://schemas.microsoft.com/office/powerpoint/2010/main" val="71429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latin typeface="Trebuchet MS" panose="020B0703020202090204" pitchFamily="34" charset="0"/>
            </a:endParaRPr>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1028700" y="2552700"/>
            <a:ext cx="8115300" cy="1603516"/>
          </a:xfrm>
          <a:prstGeom prst="rect">
            <a:avLst/>
          </a:prstGeom>
        </p:spPr>
        <p:txBody>
          <a:bodyPr wrap="square" lIns="0" tIns="0" rIns="0" bIns="0" rtlCol="0" anchor="t">
            <a:spAutoFit/>
          </a:bodyPr>
          <a:lstStyle/>
          <a:p>
            <a:pPr algn="l">
              <a:lnSpc>
                <a:spcPts val="13479"/>
              </a:lnSpc>
            </a:pPr>
            <a:r>
              <a:rPr lang="en-US" sz="9628" b="1" dirty="0">
                <a:solidFill>
                  <a:srgbClr val="293E6B"/>
                </a:solidFill>
                <a:latin typeface="Trebuchet MS" panose="020B0703020202090204" pitchFamily="34" charset="0"/>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5097450" y="4555780"/>
            <a:ext cx="3464338" cy="0"/>
          </a:xfrm>
          <a:prstGeom prst="line">
            <a:avLst/>
          </a:prstGeom>
          <a:ln w="38100" cap="flat">
            <a:solidFill>
              <a:srgbClr val="000000"/>
            </a:solidFill>
            <a:prstDash val="solid"/>
            <a:headEnd type="none" w="sm" len="sm"/>
            <a:tailEnd type="none" w="sm" len="sm"/>
          </a:ln>
        </p:spPr>
        <p:txBody>
          <a:bodyPr/>
          <a:lstStyle/>
          <a:p>
            <a:endParaRPr lang="en-US">
              <a:latin typeface="Trebuchet MS" panose="020B0703020202090204" pitchFamily="34" charset="0"/>
            </a:endParaRPr>
          </a:p>
        </p:txBody>
      </p:sp>
      <p:sp>
        <p:nvSpPr>
          <p:cNvPr id="6" name="TextBox 21">
            <a:extLst>
              <a:ext uri="{FF2B5EF4-FFF2-40B4-BE49-F238E27FC236}">
                <a16:creationId xmlns:a16="http://schemas.microsoft.com/office/drawing/2014/main" id="{4730E781-65FA-6ECC-CA23-04ED388830DA}"/>
              </a:ext>
            </a:extLst>
          </p:cNvPr>
          <p:cNvSpPr txBox="1"/>
          <p:nvPr/>
        </p:nvSpPr>
        <p:spPr>
          <a:xfrm>
            <a:off x="7435483" y="2530819"/>
            <a:ext cx="585773" cy="1635778"/>
          </a:xfrm>
          <a:prstGeom prst="rect">
            <a:avLst/>
          </a:prstGeom>
        </p:spPr>
        <p:txBody>
          <a:bodyPr wrap="square" lIns="0" tIns="0" rIns="0" bIns="0" rtlCol="0" anchor="t">
            <a:spAutoFit/>
          </a:bodyPr>
          <a:lstStyle/>
          <a:p>
            <a:pPr algn="l">
              <a:lnSpc>
                <a:spcPts val="13479"/>
              </a:lnSpc>
            </a:pPr>
            <a:r>
              <a:rPr lang="en-US" sz="9628" b="1" dirty="0">
                <a:solidFill>
                  <a:srgbClr val="000000"/>
                </a:solidFill>
                <a:latin typeface="Trebuchet MS" panose="020B0703020202090204" pitchFamily="34" charset="0"/>
                <a:ea typeface="Montserrat Bold"/>
                <a:cs typeface="Montserrat Bold"/>
                <a:sym typeface="Montserrat Bold"/>
              </a:rPr>
              <a:t>!</a:t>
            </a:r>
          </a:p>
        </p:txBody>
      </p:sp>
      <p:grpSp>
        <p:nvGrpSpPr>
          <p:cNvPr id="52" name="Group 51">
            <a:extLst>
              <a:ext uri="{FF2B5EF4-FFF2-40B4-BE49-F238E27FC236}">
                <a16:creationId xmlns:a16="http://schemas.microsoft.com/office/drawing/2014/main" id="{EDE6155B-4395-E4EE-9EB7-41844F9C7C11}"/>
              </a:ext>
            </a:extLst>
          </p:cNvPr>
          <p:cNvGrpSpPr>
            <a:grpSpLocks noChangeAspect="1"/>
          </p:cNvGrpSpPr>
          <p:nvPr/>
        </p:nvGrpSpPr>
        <p:grpSpPr>
          <a:xfrm>
            <a:off x="15912463" y="1562100"/>
            <a:ext cx="7200000" cy="7200000"/>
            <a:chOff x="30175200" y="718712"/>
            <a:chExt cx="13258553" cy="13258553"/>
          </a:xfrm>
        </p:grpSpPr>
        <p:grpSp>
          <p:nvGrpSpPr>
            <p:cNvPr id="16" name="Group 7">
              <a:extLst>
                <a:ext uri="{FF2B5EF4-FFF2-40B4-BE49-F238E27FC236}">
                  <a16:creationId xmlns:a16="http://schemas.microsoft.com/office/drawing/2014/main" id="{6839E58A-F7F3-6269-394F-011E384C3964}"/>
                </a:ext>
              </a:extLst>
            </p:cNvPr>
            <p:cNvGrpSpPr/>
            <p:nvPr/>
          </p:nvGrpSpPr>
          <p:grpSpPr>
            <a:xfrm>
              <a:off x="30175200" y="718712"/>
              <a:ext cx="13258553" cy="13258553"/>
              <a:chOff x="0" y="0"/>
              <a:chExt cx="812800" cy="812800"/>
            </a:xfrm>
          </p:grpSpPr>
          <p:sp>
            <p:nvSpPr>
              <p:cNvPr id="17" name="Freeform 8">
                <a:extLst>
                  <a:ext uri="{FF2B5EF4-FFF2-40B4-BE49-F238E27FC236}">
                    <a16:creationId xmlns:a16="http://schemas.microsoft.com/office/drawing/2014/main" id="{49F3692A-370E-D591-75EF-E4D33CF35B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latin typeface="Trebuchet MS" panose="020B0703020202090204" pitchFamily="34" charset="0"/>
                </a:endParaRPr>
              </a:p>
            </p:txBody>
          </p:sp>
          <p:sp>
            <p:nvSpPr>
              <p:cNvPr id="18" name="TextBox 9">
                <a:extLst>
                  <a:ext uri="{FF2B5EF4-FFF2-40B4-BE49-F238E27FC236}">
                    <a16:creationId xmlns:a16="http://schemas.microsoft.com/office/drawing/2014/main" id="{E8FDAA1B-40E2-3C81-7EC3-7E78EBDD4D3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2" name="Group 10">
              <a:extLst>
                <a:ext uri="{FF2B5EF4-FFF2-40B4-BE49-F238E27FC236}">
                  <a16:creationId xmlns:a16="http://schemas.microsoft.com/office/drawing/2014/main" id="{0F7A5B45-CC13-D346-35EF-84F5115C461E}"/>
                </a:ext>
              </a:extLst>
            </p:cNvPr>
            <p:cNvGrpSpPr/>
            <p:nvPr/>
          </p:nvGrpSpPr>
          <p:grpSpPr>
            <a:xfrm>
              <a:off x="31247874" y="1791407"/>
              <a:ext cx="11113206" cy="11113161"/>
              <a:chOff x="0" y="0"/>
              <a:chExt cx="6350000" cy="6349975"/>
            </a:xfrm>
          </p:grpSpPr>
          <p:sp>
            <p:nvSpPr>
              <p:cNvPr id="29" name="Freeform 11">
                <a:extLst>
                  <a:ext uri="{FF2B5EF4-FFF2-40B4-BE49-F238E27FC236}">
                    <a16:creationId xmlns:a16="http://schemas.microsoft.com/office/drawing/2014/main" id="{09E11030-8D1C-8DE7-BFEA-5E21A83A794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4776" t="-3221" r="-46621" b="-17635"/>
                </a:stretch>
              </a:blipFill>
            </p:spPr>
            <p:txBody>
              <a:bodyPr/>
              <a:lstStyle/>
              <a:p>
                <a:endParaRPr lang="en-US">
                  <a:latin typeface="Trebuchet MS" panose="020B0703020202090204" pitchFamily="34" charset="0"/>
                </a:endParaRPr>
              </a:p>
            </p:txBody>
          </p:sp>
        </p:grpSp>
      </p:grpSp>
      <p:grpSp>
        <p:nvGrpSpPr>
          <p:cNvPr id="53" name="Group 52">
            <a:extLst>
              <a:ext uri="{FF2B5EF4-FFF2-40B4-BE49-F238E27FC236}">
                <a16:creationId xmlns:a16="http://schemas.microsoft.com/office/drawing/2014/main" id="{C6CACBA6-A2AC-4962-5C57-9DF392A08CC6}"/>
              </a:ext>
            </a:extLst>
          </p:cNvPr>
          <p:cNvGrpSpPr/>
          <p:nvPr/>
        </p:nvGrpSpPr>
        <p:grpSpPr>
          <a:xfrm>
            <a:off x="12890651" y="3227065"/>
            <a:ext cx="4540522" cy="4540522"/>
            <a:chOff x="28755514" y="7777833"/>
            <a:chExt cx="4540522" cy="4540522"/>
          </a:xfrm>
        </p:grpSpPr>
        <p:sp>
          <p:nvSpPr>
            <p:cNvPr id="30" name="Freeform 14">
              <a:extLst>
                <a:ext uri="{FF2B5EF4-FFF2-40B4-BE49-F238E27FC236}">
                  <a16:creationId xmlns:a16="http://schemas.microsoft.com/office/drawing/2014/main" id="{9912C911-AFFA-2D0D-D180-CD017308475A}"/>
                </a:ext>
              </a:extLst>
            </p:cNvPr>
            <p:cNvSpPr/>
            <p:nvPr/>
          </p:nvSpPr>
          <p:spPr>
            <a:xfrm>
              <a:off x="28755514" y="7777833"/>
              <a:ext cx="4540522" cy="4540522"/>
            </a:xfrm>
            <a:custGeom>
              <a:avLst/>
              <a:gdLst/>
              <a:ahLst/>
              <a:cxnLst/>
              <a:rect l="l" t="t" r="r" b="b"/>
              <a:pathLst>
                <a:path w="4540522" h="4540522">
                  <a:moveTo>
                    <a:pt x="0" y="0"/>
                  </a:moveTo>
                  <a:lnTo>
                    <a:pt x="4540522" y="0"/>
                  </a:lnTo>
                  <a:lnTo>
                    <a:pt x="4540522" y="4540522"/>
                  </a:lnTo>
                  <a:lnTo>
                    <a:pt x="0" y="4540522"/>
                  </a:lnTo>
                  <a:lnTo>
                    <a:pt x="0" y="0"/>
                  </a:lnTo>
                  <a:close/>
                </a:path>
              </a:pathLst>
            </a:custGeom>
            <a:blipFill>
              <a:blip r:embed="rId7">
                <a:alphaModFix amt="52000"/>
                <a:extLst>
                  <a:ext uri="{96DAC541-7B7A-43D3-8B79-37D633B846F1}">
                    <asvg:svgBlip xmlns:asvg="http://schemas.microsoft.com/office/drawing/2016/SVG/main" r:embed="rId8"/>
                  </a:ext>
                </a:extLst>
              </a:blip>
              <a:stretch>
                <a:fillRect/>
              </a:stretch>
            </a:blipFill>
          </p:spPr>
          <p:txBody>
            <a:bodyPr/>
            <a:lstStyle/>
            <a:p>
              <a:endParaRPr lang="en-US">
                <a:latin typeface="Trebuchet MS" panose="020B0703020202090204" pitchFamily="34" charset="0"/>
              </a:endParaRPr>
            </a:p>
          </p:txBody>
        </p:sp>
        <p:grpSp>
          <p:nvGrpSpPr>
            <p:cNvPr id="32" name="Group 15">
              <a:extLst>
                <a:ext uri="{FF2B5EF4-FFF2-40B4-BE49-F238E27FC236}">
                  <a16:creationId xmlns:a16="http://schemas.microsoft.com/office/drawing/2014/main" id="{52A75505-4A8D-3B2B-3EDF-FA29B8237A95}"/>
                </a:ext>
              </a:extLst>
            </p:cNvPr>
            <p:cNvGrpSpPr/>
            <p:nvPr/>
          </p:nvGrpSpPr>
          <p:grpSpPr>
            <a:xfrm>
              <a:off x="29225153" y="8288435"/>
              <a:ext cx="3601244" cy="3601244"/>
              <a:chOff x="0" y="0"/>
              <a:chExt cx="812800" cy="812800"/>
            </a:xfrm>
          </p:grpSpPr>
          <p:sp>
            <p:nvSpPr>
              <p:cNvPr id="33" name="Freeform 16">
                <a:extLst>
                  <a:ext uri="{FF2B5EF4-FFF2-40B4-BE49-F238E27FC236}">
                    <a16:creationId xmlns:a16="http://schemas.microsoft.com/office/drawing/2014/main" id="{63AB60C7-0D71-2D74-114F-14EE339C00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34" name="TextBox 17">
                <a:extLst>
                  <a:ext uri="{FF2B5EF4-FFF2-40B4-BE49-F238E27FC236}">
                    <a16:creationId xmlns:a16="http://schemas.microsoft.com/office/drawing/2014/main" id="{B6FA2002-838D-7D8A-FBFF-2757D7426C4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35" name="Group 18">
              <a:extLst>
                <a:ext uri="{FF2B5EF4-FFF2-40B4-BE49-F238E27FC236}">
                  <a16:creationId xmlns:a16="http://schemas.microsoft.com/office/drawing/2014/main" id="{0A6704B1-33F5-3C6E-5792-57E312FB97B8}"/>
                </a:ext>
              </a:extLst>
            </p:cNvPr>
            <p:cNvGrpSpPr/>
            <p:nvPr/>
          </p:nvGrpSpPr>
          <p:grpSpPr>
            <a:xfrm>
              <a:off x="29549638" y="8612925"/>
              <a:ext cx="2952274" cy="2952262"/>
              <a:chOff x="0" y="0"/>
              <a:chExt cx="6350000" cy="6349975"/>
            </a:xfrm>
          </p:grpSpPr>
          <p:sp>
            <p:nvSpPr>
              <p:cNvPr id="36" name="Freeform 19">
                <a:extLst>
                  <a:ext uri="{FF2B5EF4-FFF2-40B4-BE49-F238E27FC236}">
                    <a16:creationId xmlns:a16="http://schemas.microsoft.com/office/drawing/2014/main" id="{D20E211E-B5AF-EBE2-8715-C1C87A9CEB1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8262" r="-31736"/>
                </a:stretch>
              </a:blipFill>
            </p:spPr>
            <p:txBody>
              <a:bodyPr/>
              <a:lstStyle/>
              <a:p>
                <a:endParaRPr lang="en-US">
                  <a:latin typeface="Trebuchet MS" panose="020B0703020202090204" pitchFamily="34" charset="0"/>
                </a:endParaRPr>
              </a:p>
            </p:txBody>
          </p:sp>
        </p:grpSp>
      </p:grpSp>
      <p:grpSp>
        <p:nvGrpSpPr>
          <p:cNvPr id="41" name="Group 25">
            <a:extLst>
              <a:ext uri="{FF2B5EF4-FFF2-40B4-BE49-F238E27FC236}">
                <a16:creationId xmlns:a16="http://schemas.microsoft.com/office/drawing/2014/main" id="{F48CFD15-5648-E01F-DE8A-6BBC7D4F5319}"/>
              </a:ext>
            </a:extLst>
          </p:cNvPr>
          <p:cNvGrpSpPr/>
          <p:nvPr/>
        </p:nvGrpSpPr>
        <p:grpSpPr>
          <a:xfrm>
            <a:off x="11734800" y="2811613"/>
            <a:ext cx="1398750" cy="1398750"/>
            <a:chOff x="0" y="0"/>
            <a:chExt cx="812800" cy="812800"/>
          </a:xfrm>
        </p:grpSpPr>
        <p:sp>
          <p:nvSpPr>
            <p:cNvPr id="43" name="Freeform 26">
              <a:extLst>
                <a:ext uri="{FF2B5EF4-FFF2-40B4-BE49-F238E27FC236}">
                  <a16:creationId xmlns:a16="http://schemas.microsoft.com/office/drawing/2014/main" id="{8733CB2E-F33A-E93C-0389-E739AA3089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46" name="TextBox 27">
              <a:extLst>
                <a:ext uri="{FF2B5EF4-FFF2-40B4-BE49-F238E27FC236}">
                  <a16:creationId xmlns:a16="http://schemas.microsoft.com/office/drawing/2014/main" id="{DAB56797-0A21-304E-1C6A-83E44F1EA83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7" name="Group 28">
            <a:extLst>
              <a:ext uri="{FF2B5EF4-FFF2-40B4-BE49-F238E27FC236}">
                <a16:creationId xmlns:a16="http://schemas.microsoft.com/office/drawing/2014/main" id="{7A0DA1EA-7EE2-7DC7-25BF-A2F34F091AEB}"/>
              </a:ext>
            </a:extLst>
          </p:cNvPr>
          <p:cNvGrpSpPr/>
          <p:nvPr/>
        </p:nvGrpSpPr>
        <p:grpSpPr>
          <a:xfrm>
            <a:off x="14742882" y="2501347"/>
            <a:ext cx="812410" cy="812410"/>
            <a:chOff x="0" y="0"/>
            <a:chExt cx="812800" cy="812800"/>
          </a:xfrm>
        </p:grpSpPr>
        <p:sp>
          <p:nvSpPr>
            <p:cNvPr id="48" name="Freeform 29">
              <a:extLst>
                <a:ext uri="{FF2B5EF4-FFF2-40B4-BE49-F238E27FC236}">
                  <a16:creationId xmlns:a16="http://schemas.microsoft.com/office/drawing/2014/main" id="{68886D46-8ECF-A643-00FF-5177272852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51" name="TextBox 30">
              <a:extLst>
                <a:ext uri="{FF2B5EF4-FFF2-40B4-BE49-F238E27FC236}">
                  <a16:creationId xmlns:a16="http://schemas.microsoft.com/office/drawing/2014/main" id="{6E9795DC-46B3-0393-EE7A-886081F84744}"/>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3">
            <a:extLst>
              <a:ext uri="{FF2B5EF4-FFF2-40B4-BE49-F238E27FC236}">
                <a16:creationId xmlns:a16="http://schemas.microsoft.com/office/drawing/2014/main" id="{86DEC79F-2986-91DB-9D21-6EF50B13C200}"/>
              </a:ext>
            </a:extLst>
          </p:cNvPr>
          <p:cNvGrpSpPr/>
          <p:nvPr/>
        </p:nvGrpSpPr>
        <p:grpSpPr>
          <a:xfrm>
            <a:off x="1176924" y="6188665"/>
            <a:ext cx="783635" cy="783635"/>
            <a:chOff x="0" y="0"/>
            <a:chExt cx="812800" cy="812800"/>
          </a:xfrm>
        </p:grpSpPr>
        <p:sp>
          <p:nvSpPr>
            <p:cNvPr id="55" name="Freeform 4">
              <a:extLst>
                <a:ext uri="{FF2B5EF4-FFF2-40B4-BE49-F238E27FC236}">
                  <a16:creationId xmlns:a16="http://schemas.microsoft.com/office/drawing/2014/main" id="{655176A5-C531-65C1-FA8E-4E7BDB02C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latin typeface="Trebuchet MS" panose="020B0703020202090204" pitchFamily="34" charset="0"/>
              </a:endParaRPr>
            </a:p>
          </p:txBody>
        </p:sp>
        <p:sp>
          <p:nvSpPr>
            <p:cNvPr id="56" name="TextBox 5">
              <a:extLst>
                <a:ext uri="{FF2B5EF4-FFF2-40B4-BE49-F238E27FC236}">
                  <a16:creationId xmlns:a16="http://schemas.microsoft.com/office/drawing/2014/main" id="{73C2848D-DD17-03E0-5016-6CECB570AC1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Trebuchet MS" panose="020B0703020202090204" pitchFamily="34" charset="0"/>
              </a:endParaRPr>
            </a:p>
          </p:txBody>
        </p:sp>
      </p:grpSp>
      <p:sp>
        <p:nvSpPr>
          <p:cNvPr id="57" name="Freeform 6">
            <a:extLst>
              <a:ext uri="{FF2B5EF4-FFF2-40B4-BE49-F238E27FC236}">
                <a16:creationId xmlns:a16="http://schemas.microsoft.com/office/drawing/2014/main" id="{08B37FED-BFCA-0A18-2308-19AC8EE889F4}"/>
              </a:ext>
            </a:extLst>
          </p:cNvPr>
          <p:cNvSpPr/>
          <p:nvPr/>
        </p:nvSpPr>
        <p:spPr>
          <a:xfrm>
            <a:off x="1299320" y="6311060"/>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Trebuchet MS" panose="020B0703020202090204" pitchFamily="34" charset="0"/>
            </a:endParaRPr>
          </a:p>
        </p:txBody>
      </p:sp>
      <p:sp>
        <p:nvSpPr>
          <p:cNvPr id="59" name="TextBox 24">
            <a:extLst>
              <a:ext uri="{FF2B5EF4-FFF2-40B4-BE49-F238E27FC236}">
                <a16:creationId xmlns:a16="http://schemas.microsoft.com/office/drawing/2014/main" id="{ED64BEA8-A2F3-A36F-1886-BE9B6C95DDC3}"/>
              </a:ext>
            </a:extLst>
          </p:cNvPr>
          <p:cNvSpPr txBox="1"/>
          <p:nvPr/>
        </p:nvSpPr>
        <p:spPr>
          <a:xfrm>
            <a:off x="2154092" y="6252556"/>
            <a:ext cx="4135329" cy="296876"/>
          </a:xfrm>
          <a:prstGeom prst="rect">
            <a:avLst/>
          </a:prstGeom>
        </p:spPr>
        <p:txBody>
          <a:bodyPr wrap="square" lIns="0" tIns="0" rIns="0" bIns="0" rtlCol="0" anchor="t">
            <a:spAutoFit/>
          </a:bodyPr>
          <a:lstStyle/>
          <a:p>
            <a:pPr algn="l">
              <a:lnSpc>
                <a:spcPts val="2494"/>
              </a:lnSpc>
              <a:spcBef>
                <a:spcPct val="0"/>
              </a:spcBef>
            </a:pPr>
            <a:r>
              <a:rPr lang="en-US" sz="1781" dirty="0">
                <a:solidFill>
                  <a:srgbClr val="000000"/>
                </a:solidFill>
                <a:latin typeface="Trebuchet MS" panose="020B0703020202090204" pitchFamily="34" charset="0"/>
                <a:ea typeface="Montserrat"/>
                <a:cs typeface="Montserrat"/>
                <a:sym typeface="Montserrat"/>
              </a:rPr>
              <a:t>MAI MULTE DETALII GĂSIȚI PE:</a:t>
            </a: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11" name="Content Placeholder 2">
            <a:extLst>
              <a:ext uri="{FF2B5EF4-FFF2-40B4-BE49-F238E27FC236}">
                <a16:creationId xmlns:a16="http://schemas.microsoft.com/office/drawing/2014/main" id="{7A893E37-7E19-BAE2-1262-6317044C61C1}"/>
              </a:ext>
            </a:extLst>
          </p:cNvPr>
          <p:cNvSpPr txBox="1">
            <a:spLocks/>
          </p:cNvSpPr>
          <p:nvPr/>
        </p:nvSpPr>
        <p:spPr>
          <a:xfrm>
            <a:off x="7156327" y="5139468"/>
            <a:ext cx="2631796" cy="4399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hlinkClick r:id="rId14">
                  <a:extLst>
                    <a:ext uri="{A12FA001-AC4F-418D-AE19-62706E023703}">
                      <ahyp:hlinkClr xmlns:ahyp="http://schemas.microsoft.com/office/drawing/2018/hyperlinkcolor" val="tx"/>
                    </a:ext>
                  </a:extLst>
                </a:hlinkClick>
              </a:rPr>
              <a:t>formare185@anfp.gov.ro</a:t>
            </a:r>
            <a:endPar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189D8B4-556F-E725-B14D-8AC77E04C0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3537" y="5839229"/>
            <a:ext cx="1508760" cy="1508760"/>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983429" y="2085429"/>
            <a:ext cx="5301739" cy="5607608"/>
          </a:xfrm>
          <a:prstGeom prst="rect">
            <a:avLst/>
          </a:prstGeom>
        </p:spPr>
        <p:txBody>
          <a:bodyPr lIns="50800" tIns="50800" rIns="50800" bIns="50800" rtlCol="0" anchor="ctr"/>
          <a:lstStyle/>
          <a:p>
            <a:pPr algn="ctr">
              <a:lnSpc>
                <a:spcPts val="3359"/>
              </a:lnSpc>
            </a:pPr>
            <a:endParaRPr/>
          </a:p>
        </p:txBody>
      </p:sp>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OBIECTIV:</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6989523" y="2137475"/>
            <a:ext cx="10688877" cy="3447098"/>
          </a:xfrm>
          <a:prstGeom prst="rect">
            <a:avLst/>
          </a:prstGeom>
        </p:spPr>
        <p:txBody>
          <a:bodyPr wrap="square" lIns="0" tIns="0" rIns="0" bIns="0" rtlCol="0" anchor="t">
            <a:spAutoFit/>
          </a:bodyPr>
          <a:lstStyle/>
          <a:p>
            <a:pPr algn="just"/>
            <a:r>
              <a:rPr lang="ro-RO" sz="3200" dirty="0">
                <a:latin typeface="Trebuchet MS" panose="020B0603020202020204" pitchFamily="34" charset="0"/>
              </a:rPr>
              <a:t>Investiția 16 PNNR: "</a:t>
            </a:r>
            <a:r>
              <a:rPr lang="en-US" sz="3200" dirty="0">
                <a:latin typeface="Trebuchet MS" panose="020B0603020202020204" pitchFamily="34" charset="0"/>
              </a:rPr>
              <a:t>Program de </a:t>
            </a:r>
            <a:r>
              <a:rPr lang="en-US" sz="3200" dirty="0" err="1">
                <a:latin typeface="Trebuchet MS" panose="020B0603020202020204" pitchFamily="34" charset="0"/>
              </a:rPr>
              <a:t>formare</a:t>
            </a:r>
            <a:r>
              <a:rPr lang="en-US" sz="3200" dirty="0">
                <a:latin typeface="Trebuchet MS" panose="020B0603020202020204" pitchFamily="34" charset="0"/>
              </a:rPr>
              <a:t> de </a:t>
            </a:r>
            <a:r>
              <a:rPr lang="en-US" sz="3200" dirty="0" err="1">
                <a:latin typeface="Trebuchet MS" panose="020B0603020202020204" pitchFamily="34" charset="0"/>
              </a:rPr>
              <a:t>competențe</a:t>
            </a:r>
            <a:r>
              <a:rPr lang="en-US" sz="3200" dirty="0">
                <a:latin typeface="Trebuchet MS" panose="020B0603020202020204" pitchFamily="34" charset="0"/>
              </a:rPr>
              <a:t> </a:t>
            </a:r>
            <a:r>
              <a:rPr lang="en-US" sz="3200" dirty="0" err="1">
                <a:latin typeface="Trebuchet MS" panose="020B0603020202020204" pitchFamily="34" charset="0"/>
              </a:rPr>
              <a:t>digitale</a:t>
            </a:r>
            <a:r>
              <a:rPr lang="en-US" sz="3200" dirty="0">
                <a:latin typeface="Trebuchet MS" panose="020B0603020202020204" pitchFamily="34" charset="0"/>
              </a:rPr>
              <a:t> </a:t>
            </a:r>
            <a:r>
              <a:rPr lang="en-US" sz="3200" dirty="0" err="1">
                <a:latin typeface="Trebuchet MS" panose="020B0603020202020204" pitchFamily="34" charset="0"/>
              </a:rPr>
              <a:t>avansate</a:t>
            </a:r>
            <a:r>
              <a:rPr lang="en-US" sz="3200" dirty="0">
                <a:latin typeface="Trebuchet MS" panose="020B0603020202020204" pitchFamily="34" charset="0"/>
              </a:rPr>
              <a:t> </a:t>
            </a:r>
            <a:r>
              <a:rPr lang="en-US" sz="3200" dirty="0" err="1">
                <a:latin typeface="Trebuchet MS" panose="020B0603020202020204" pitchFamily="34" charset="0"/>
              </a:rPr>
              <a:t>pentru</a:t>
            </a:r>
            <a:r>
              <a:rPr lang="en-US" sz="3200" dirty="0">
                <a:latin typeface="Trebuchet MS" panose="020B0603020202020204" pitchFamily="34" charset="0"/>
              </a:rPr>
              <a:t> </a:t>
            </a:r>
            <a:r>
              <a:rPr lang="en-US" sz="3200" dirty="0" err="1">
                <a:latin typeface="Trebuchet MS" panose="020B0603020202020204" pitchFamily="34" charset="0"/>
              </a:rPr>
              <a:t>funcționarii</a:t>
            </a:r>
            <a:r>
              <a:rPr lang="en-US" sz="3200" dirty="0">
                <a:latin typeface="Trebuchet MS" panose="020B0603020202020204" pitchFamily="34" charset="0"/>
              </a:rPr>
              <a:t> </a:t>
            </a:r>
            <a:r>
              <a:rPr lang="en-US" sz="3200" dirty="0" err="1">
                <a:latin typeface="Trebuchet MS" panose="020B0603020202020204" pitchFamily="34" charset="0"/>
              </a:rPr>
              <a:t>publici</a:t>
            </a:r>
            <a:r>
              <a:rPr lang="ro-RO" sz="3200" dirty="0">
                <a:latin typeface="Trebuchet MS" panose="020B0603020202020204" pitchFamily="34" charset="0"/>
              </a:rPr>
              <a:t>" - </a:t>
            </a:r>
            <a:r>
              <a:rPr lang="ro-RO" sz="3200" b="1" dirty="0">
                <a:latin typeface="Trebuchet MS" panose="020B0603020202020204" pitchFamily="34" charset="0"/>
              </a:rPr>
              <a:t>o</a:t>
            </a:r>
            <a:r>
              <a:rPr lang="en-US" sz="3200" b="1" dirty="0" err="1">
                <a:latin typeface="Trebuchet MS" panose="020B0603020202020204" pitchFamily="34" charset="0"/>
              </a:rPr>
              <a:t>biectivul</a:t>
            </a:r>
            <a:r>
              <a:rPr lang="en-US" sz="3200" b="1" dirty="0">
                <a:latin typeface="Trebuchet MS" panose="020B0603020202020204" pitchFamily="34" charset="0"/>
              </a:rPr>
              <a:t> </a:t>
            </a:r>
            <a:r>
              <a:rPr lang="en-US" sz="3200" b="1" dirty="0" err="1">
                <a:latin typeface="Trebuchet MS" panose="020B0603020202020204" pitchFamily="34" charset="0"/>
              </a:rPr>
              <a:t>acestei</a:t>
            </a:r>
            <a:r>
              <a:rPr lang="en-US" sz="3200" b="1" dirty="0">
                <a:latin typeface="Trebuchet MS" panose="020B0603020202020204" pitchFamily="34" charset="0"/>
              </a:rPr>
              <a:t> </a:t>
            </a:r>
            <a:r>
              <a:rPr lang="en-US" sz="3200" b="1" dirty="0" err="1">
                <a:latin typeface="Trebuchet MS" panose="020B0603020202020204" pitchFamily="34" charset="0"/>
              </a:rPr>
              <a:t>investiții</a:t>
            </a:r>
            <a:r>
              <a:rPr lang="en-US" sz="3200" b="1" dirty="0">
                <a:latin typeface="Trebuchet MS" panose="020B0603020202020204" pitchFamily="34" charset="0"/>
              </a:rPr>
              <a:t> </a:t>
            </a:r>
            <a:r>
              <a:rPr lang="en-US" sz="3200" b="1" dirty="0" err="1">
                <a:latin typeface="Trebuchet MS" panose="020B0603020202020204" pitchFamily="34" charset="0"/>
              </a:rPr>
              <a:t>este</a:t>
            </a:r>
            <a:r>
              <a:rPr lang="en-US" sz="3200" b="1" dirty="0">
                <a:latin typeface="Trebuchet MS" panose="020B0603020202020204" pitchFamily="34" charset="0"/>
              </a:rPr>
              <a:t> de a </a:t>
            </a:r>
            <a:r>
              <a:rPr lang="en-US" sz="3200" b="1" dirty="0" err="1">
                <a:latin typeface="Trebuchet MS" panose="020B0603020202020204" pitchFamily="34" charset="0"/>
              </a:rPr>
              <a:t>spori</a:t>
            </a:r>
            <a:r>
              <a:rPr lang="en-US" sz="3200" b="1" dirty="0">
                <a:latin typeface="Trebuchet MS" panose="020B0603020202020204" pitchFamily="34" charset="0"/>
              </a:rPr>
              <a:t> </a:t>
            </a:r>
            <a:r>
              <a:rPr lang="en-US" sz="3200" b="1" dirty="0" err="1">
                <a:latin typeface="Trebuchet MS" panose="020B0603020202020204" pitchFamily="34" charset="0"/>
              </a:rPr>
              <a:t>competențele</a:t>
            </a:r>
            <a:r>
              <a:rPr lang="en-US" sz="3200" b="1" dirty="0">
                <a:latin typeface="Trebuchet MS" panose="020B0603020202020204" pitchFamily="34" charset="0"/>
              </a:rPr>
              <a:t> </a:t>
            </a:r>
            <a:r>
              <a:rPr lang="en-US" sz="3200" b="1" dirty="0" err="1">
                <a:latin typeface="Trebuchet MS" panose="020B0603020202020204" pitchFamily="34" charset="0"/>
              </a:rPr>
              <a:t>digitale</a:t>
            </a:r>
            <a:r>
              <a:rPr lang="en-US" sz="3200" b="1" dirty="0">
                <a:latin typeface="Trebuchet MS" panose="020B0603020202020204" pitchFamily="34" charset="0"/>
              </a:rPr>
              <a:t> </a:t>
            </a:r>
            <a:r>
              <a:rPr lang="en-US" sz="3200" b="1" dirty="0" err="1">
                <a:latin typeface="Trebuchet MS" panose="020B0603020202020204" pitchFamily="34" charset="0"/>
              </a:rPr>
              <a:t>avansate</a:t>
            </a:r>
            <a:r>
              <a:rPr lang="en-US" sz="3200" b="1" dirty="0">
                <a:latin typeface="Trebuchet MS" panose="020B0603020202020204" pitchFamily="34" charset="0"/>
              </a:rPr>
              <a:t> ale </a:t>
            </a:r>
            <a:r>
              <a:rPr lang="en-US" sz="3200" b="1" dirty="0" err="1">
                <a:latin typeface="Trebuchet MS" panose="020B0603020202020204" pitchFamily="34" charset="0"/>
              </a:rPr>
              <a:t>funcționarilor</a:t>
            </a:r>
            <a:r>
              <a:rPr lang="en-US" sz="3200" b="1" dirty="0">
                <a:latin typeface="Trebuchet MS" panose="020B0603020202020204" pitchFamily="34" charset="0"/>
              </a:rPr>
              <a:t> </a:t>
            </a:r>
            <a:r>
              <a:rPr lang="en-US" sz="3200" b="1" dirty="0" err="1">
                <a:latin typeface="Trebuchet MS" panose="020B0603020202020204" pitchFamily="34" charset="0"/>
              </a:rPr>
              <a:t>publici</a:t>
            </a:r>
            <a:r>
              <a:rPr lang="en-US" sz="3200" b="1" dirty="0">
                <a:latin typeface="Trebuchet MS" panose="020B0603020202020204" pitchFamily="34" charset="0"/>
              </a:rPr>
              <a:t>, cu </a:t>
            </a:r>
            <a:r>
              <a:rPr lang="en-US" sz="3200" b="1" dirty="0" err="1">
                <a:latin typeface="Trebuchet MS" panose="020B0603020202020204" pitchFamily="34" charset="0"/>
              </a:rPr>
              <a:t>scopul</a:t>
            </a:r>
            <a:r>
              <a:rPr lang="en-US" sz="3200" b="1" dirty="0">
                <a:latin typeface="Trebuchet MS" panose="020B0603020202020204" pitchFamily="34" charset="0"/>
              </a:rPr>
              <a:t> de a </a:t>
            </a:r>
            <a:r>
              <a:rPr lang="en-US" sz="3200" b="1" dirty="0" err="1">
                <a:latin typeface="Trebuchet MS" panose="020B0603020202020204" pitchFamily="34" charset="0"/>
              </a:rPr>
              <a:t>sprijini</a:t>
            </a:r>
            <a:r>
              <a:rPr lang="en-US" sz="3200" b="1" dirty="0">
                <a:latin typeface="Trebuchet MS" panose="020B0603020202020204" pitchFamily="34" charset="0"/>
              </a:rPr>
              <a:t> </a:t>
            </a:r>
            <a:r>
              <a:rPr lang="en-US" sz="3200" b="1" dirty="0" err="1">
                <a:latin typeface="Trebuchet MS" panose="020B0603020202020204" pitchFamily="34" charset="0"/>
              </a:rPr>
              <a:t>digitalizarea</a:t>
            </a:r>
            <a:r>
              <a:rPr lang="en-US" sz="3200" b="1" dirty="0">
                <a:latin typeface="Trebuchet MS" panose="020B0603020202020204" pitchFamily="34" charset="0"/>
              </a:rPr>
              <a:t> </a:t>
            </a:r>
            <a:r>
              <a:rPr lang="en-US" sz="3200" b="1" dirty="0" err="1">
                <a:latin typeface="Trebuchet MS" panose="020B0603020202020204" pitchFamily="34" charset="0"/>
              </a:rPr>
              <a:t>serviciilor</a:t>
            </a:r>
            <a:r>
              <a:rPr lang="en-US" sz="3200" b="1" dirty="0">
                <a:latin typeface="Trebuchet MS" panose="020B0603020202020204" pitchFamily="34" charset="0"/>
              </a:rPr>
              <a:t> </a:t>
            </a:r>
            <a:r>
              <a:rPr lang="en-US" sz="3200" b="1" dirty="0" err="1">
                <a:latin typeface="Trebuchet MS" panose="020B0603020202020204" pitchFamily="34" charset="0"/>
              </a:rPr>
              <a:t>publice</a:t>
            </a:r>
            <a:r>
              <a:rPr lang="en-US" sz="3200" b="1" dirty="0">
                <a:latin typeface="Trebuchet MS" panose="020B0603020202020204" pitchFamily="34" charset="0"/>
              </a:rPr>
              <a:t> </a:t>
            </a:r>
            <a:r>
              <a:rPr lang="en-US" sz="3200" b="1" dirty="0" err="1">
                <a:latin typeface="Trebuchet MS" panose="020B0603020202020204" pitchFamily="34" charset="0"/>
              </a:rPr>
              <a:t>prin</a:t>
            </a:r>
            <a:r>
              <a:rPr lang="en-US" sz="3200" b="1" dirty="0">
                <a:latin typeface="Trebuchet MS" panose="020B0603020202020204" pitchFamily="34" charset="0"/>
              </a:rPr>
              <a:t> </a:t>
            </a:r>
            <a:r>
              <a:rPr lang="en-US" sz="3200" b="1" dirty="0" err="1">
                <a:latin typeface="Trebuchet MS" panose="020B0603020202020204" pitchFamily="34" charset="0"/>
              </a:rPr>
              <a:t>îmbunătățirea</a:t>
            </a:r>
            <a:r>
              <a:rPr lang="en-US" sz="3200" b="1" dirty="0">
                <a:latin typeface="Trebuchet MS" panose="020B0603020202020204" pitchFamily="34" charset="0"/>
              </a:rPr>
              <a:t> </a:t>
            </a:r>
            <a:r>
              <a:rPr lang="en-US" sz="3200" b="1" dirty="0" err="1">
                <a:latin typeface="Trebuchet MS" panose="020B0603020202020204" pitchFamily="34" charset="0"/>
              </a:rPr>
              <a:t>disponibilității</a:t>
            </a:r>
            <a:r>
              <a:rPr lang="en-US" sz="3200" b="1" dirty="0">
                <a:latin typeface="Trebuchet MS" panose="020B0603020202020204" pitchFamily="34" charset="0"/>
              </a:rPr>
              <a:t> </a:t>
            </a:r>
            <a:r>
              <a:rPr lang="en-US" sz="3200" b="1" dirty="0" err="1">
                <a:latin typeface="Trebuchet MS" panose="020B0603020202020204" pitchFamily="34" charset="0"/>
              </a:rPr>
              <a:t>forței</a:t>
            </a:r>
            <a:r>
              <a:rPr lang="en-US" sz="3200" b="1" dirty="0">
                <a:latin typeface="Trebuchet MS" panose="020B0603020202020204" pitchFamily="34" charset="0"/>
              </a:rPr>
              <a:t> de </a:t>
            </a:r>
            <a:r>
              <a:rPr lang="en-US" sz="3200" b="1" dirty="0" err="1">
                <a:latin typeface="Trebuchet MS" panose="020B0603020202020204" pitchFamily="34" charset="0"/>
              </a:rPr>
              <a:t>muncă</a:t>
            </a:r>
            <a:r>
              <a:rPr lang="en-US" sz="3200" b="1" dirty="0">
                <a:latin typeface="Trebuchet MS" panose="020B0603020202020204" pitchFamily="34" charset="0"/>
              </a:rPr>
              <a:t> </a:t>
            </a:r>
            <a:r>
              <a:rPr lang="en-US" sz="3200" b="1" dirty="0" err="1">
                <a:latin typeface="Trebuchet MS" panose="020B0603020202020204" pitchFamily="34" charset="0"/>
              </a:rPr>
              <a:t>calificate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operațiunile</a:t>
            </a:r>
            <a:r>
              <a:rPr lang="en-US" sz="3200" b="1" dirty="0">
                <a:latin typeface="Trebuchet MS" panose="020B0603020202020204" pitchFamily="34" charset="0"/>
              </a:rPr>
              <a:t> TIC interne. </a:t>
            </a:r>
            <a:endParaRPr lang="en-GB" sz="3200" b="1" dirty="0">
              <a:latin typeface="Trebuchet MS" panose="020B0603020202020204" pitchFamily="34" charset="0"/>
            </a:endParaRPr>
          </a:p>
        </p:txBody>
      </p:sp>
      <p:sp>
        <p:nvSpPr>
          <p:cNvPr id="2" name="TextBox 17">
            <a:extLst>
              <a:ext uri="{FF2B5EF4-FFF2-40B4-BE49-F238E27FC236}">
                <a16:creationId xmlns:a16="http://schemas.microsoft.com/office/drawing/2014/main" id="{EBF1E55A-F6E1-33CF-B9DA-81FE2143F94B}"/>
              </a:ext>
            </a:extLst>
          </p:cNvPr>
          <p:cNvSpPr txBox="1"/>
          <p:nvPr/>
        </p:nvSpPr>
        <p:spPr>
          <a:xfrm>
            <a:off x="685800" y="5792614"/>
            <a:ext cx="14174048" cy="2954655"/>
          </a:xfrm>
          <a:prstGeom prst="rect">
            <a:avLst/>
          </a:prstGeom>
        </p:spPr>
        <p:txBody>
          <a:bodyPr wrap="square" lIns="0" tIns="0" rIns="0" bIns="0" rtlCol="0" anchor="t">
            <a:spAutoFit/>
          </a:bodyPr>
          <a:lstStyle/>
          <a:p>
            <a:pPr algn="just"/>
            <a:r>
              <a:rPr lang="en-GB" sz="3200" dirty="0" err="1">
                <a:latin typeface="Trebuchet MS" panose="020B0603020202020204" pitchFamily="34" charset="0"/>
              </a:rPr>
              <a:t>Ținta</a:t>
            </a:r>
            <a:r>
              <a:rPr lang="en-GB" sz="3200" dirty="0">
                <a:latin typeface="Trebuchet MS" panose="020B0603020202020204" pitchFamily="34" charset="0"/>
              </a:rPr>
              <a:t> 185 „</a:t>
            </a:r>
            <a:r>
              <a:rPr lang="en-GB" sz="3200" dirty="0" err="1">
                <a:latin typeface="Trebuchet MS" panose="020B0603020202020204" pitchFamily="34" charset="0"/>
              </a:rPr>
              <a:t>Funcționari</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 care au </a:t>
            </a:r>
            <a:r>
              <a:rPr lang="en-GB" sz="3200" dirty="0" err="1">
                <a:latin typeface="Trebuchet MS" panose="020B0603020202020204" pitchFamily="34" charset="0"/>
              </a:rPr>
              <a:t>absolvit</a:t>
            </a:r>
            <a:r>
              <a:rPr lang="en-GB" sz="3200" dirty="0">
                <a:latin typeface="Trebuchet MS" panose="020B0603020202020204" pitchFamily="34" charset="0"/>
              </a:rPr>
              <a:t> un curs de </a:t>
            </a:r>
            <a:r>
              <a:rPr lang="en-GB" sz="3200" dirty="0" err="1">
                <a:latin typeface="Trebuchet MS" panose="020B0603020202020204" pitchFamily="34" charset="0"/>
              </a:rPr>
              <a:t>formare</a:t>
            </a:r>
            <a:r>
              <a:rPr lang="en-GB" sz="3200" dirty="0">
                <a:latin typeface="Trebuchet MS" panose="020B0603020202020204" pitchFamily="34" charset="0"/>
              </a:rPr>
              <a:t> </a:t>
            </a:r>
            <a:r>
              <a:rPr lang="en-GB" sz="3200" dirty="0" err="1">
                <a:latin typeface="Trebuchet MS" panose="020B0603020202020204" pitchFamily="34" charset="0"/>
              </a:rPr>
              <a:t>digitală</a:t>
            </a:r>
            <a:r>
              <a:rPr lang="en-GB" sz="3200" dirty="0">
                <a:latin typeface="Trebuchet MS" panose="020B0603020202020204" pitchFamily="34" charset="0"/>
              </a:rPr>
              <a:t>": </a:t>
            </a:r>
            <a:r>
              <a:rPr lang="en-GB" sz="3200" dirty="0" err="1">
                <a:latin typeface="Trebuchet MS" panose="020B0603020202020204" pitchFamily="34" charset="0"/>
              </a:rPr>
              <a:t>până</a:t>
            </a:r>
            <a:r>
              <a:rPr lang="en-GB" sz="3200" dirty="0">
                <a:latin typeface="Trebuchet MS" panose="020B0603020202020204" pitchFamily="34" charset="0"/>
              </a:rPr>
              <a:t> la </a:t>
            </a:r>
            <a:r>
              <a:rPr lang="en-GB" sz="3200" dirty="0" err="1">
                <a:latin typeface="Trebuchet MS" panose="020B0603020202020204" pitchFamily="34" charset="0"/>
              </a:rPr>
              <a:t>jumătatea</a:t>
            </a:r>
            <a:r>
              <a:rPr lang="en-GB" sz="3200" dirty="0">
                <a:latin typeface="Trebuchet MS" panose="020B0603020202020204" pitchFamily="34" charset="0"/>
              </a:rPr>
              <a:t> </a:t>
            </a:r>
            <a:r>
              <a:rPr lang="en-GB" sz="3200" dirty="0" err="1">
                <a:latin typeface="Trebuchet MS" panose="020B0603020202020204" pitchFamily="34" charset="0"/>
              </a:rPr>
              <a:t>anului</a:t>
            </a:r>
            <a:r>
              <a:rPr lang="en-GB" sz="3200" dirty="0">
                <a:latin typeface="Trebuchet MS" panose="020B0603020202020204" pitchFamily="34" charset="0"/>
              </a:rPr>
              <a:t> 2026, </a:t>
            </a:r>
            <a:r>
              <a:rPr lang="en-GB" sz="3200" b="1" dirty="0">
                <a:solidFill>
                  <a:schemeClr val="accent1">
                    <a:lumMod val="75000"/>
                  </a:schemeClr>
                </a:solidFill>
                <a:latin typeface="Trebuchet MS" panose="020B0603020202020204" pitchFamily="34" charset="0"/>
              </a:rPr>
              <a:t>30.000 de </a:t>
            </a:r>
            <a:r>
              <a:rPr lang="en-GB" sz="3200" b="1" dirty="0" err="1">
                <a:solidFill>
                  <a:schemeClr val="accent1">
                    <a:lumMod val="75000"/>
                  </a:schemeClr>
                </a:solidFill>
                <a:latin typeface="Trebuchet MS" panose="020B0603020202020204" pitchFamily="34" charset="0"/>
              </a:rPr>
              <a:t>funcționari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publici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vor</a:t>
            </a:r>
            <a:r>
              <a:rPr lang="en-GB" sz="3200" b="1" dirty="0">
                <a:solidFill>
                  <a:schemeClr val="accent1">
                    <a:lumMod val="75000"/>
                  </a:schemeClr>
                </a:solidFill>
                <a:latin typeface="Trebuchet MS" panose="020B0603020202020204" pitchFamily="34" charset="0"/>
              </a:rPr>
              <a:t> fi </a:t>
            </a:r>
            <a:r>
              <a:rPr lang="en-GB" sz="3200" b="1" dirty="0" err="1">
                <a:solidFill>
                  <a:schemeClr val="accent1">
                    <a:lumMod val="75000"/>
                  </a:schemeClr>
                </a:solidFill>
                <a:latin typeface="Trebuchet MS" panose="020B0603020202020204" pitchFamily="34" charset="0"/>
              </a:rPr>
              <a:t>instruiți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pentru</a:t>
            </a:r>
            <a:r>
              <a:rPr lang="en-GB" sz="3200" b="1" dirty="0">
                <a:solidFill>
                  <a:schemeClr val="accent1">
                    <a:lumMod val="75000"/>
                  </a:schemeClr>
                </a:solidFill>
                <a:latin typeface="Trebuchet MS" panose="020B0603020202020204" pitchFamily="34" charset="0"/>
              </a:rPr>
              <a:t> a </a:t>
            </a:r>
            <a:r>
              <a:rPr lang="en-GB" sz="3200" b="1" dirty="0" err="1">
                <a:solidFill>
                  <a:schemeClr val="accent1">
                    <a:lumMod val="75000"/>
                  </a:schemeClr>
                </a:solidFill>
                <a:latin typeface="Trebuchet MS" panose="020B0603020202020204" pitchFamily="34" charset="0"/>
              </a:rPr>
              <a:t>dobândi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competențe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digitale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avansate</a:t>
            </a:r>
            <a:r>
              <a:rPr lang="en-GB" sz="3200" dirty="0">
                <a:latin typeface="Trebuchet MS" panose="020B0603020202020204" pitchFamily="34" charset="0"/>
              </a:rPr>
              <a:t> (</a:t>
            </a:r>
            <a:r>
              <a:rPr lang="en-GB" sz="3200" dirty="0" err="1">
                <a:latin typeface="Trebuchet MS" panose="020B0603020202020204" pitchFamily="34" charset="0"/>
              </a:rPr>
              <a:t>aproximativ</a:t>
            </a:r>
            <a:r>
              <a:rPr lang="en-GB" sz="3200" dirty="0">
                <a:latin typeface="Trebuchet MS" panose="020B0603020202020204" pitchFamily="34" charset="0"/>
              </a:rPr>
              <a:t> 20% din </a:t>
            </a:r>
            <a:r>
              <a:rPr lang="en-GB" sz="3200" dirty="0" err="1">
                <a:latin typeface="Trebuchet MS" panose="020B0603020202020204" pitchFamily="34" charset="0"/>
              </a:rPr>
              <a:t>totalul</a:t>
            </a:r>
            <a:r>
              <a:rPr lang="en-GB" sz="3200" dirty="0">
                <a:latin typeface="Trebuchet MS" panose="020B0603020202020204" pitchFamily="34" charset="0"/>
              </a:rPr>
              <a:t> </a:t>
            </a:r>
            <a:r>
              <a:rPr lang="en-GB" sz="3200" dirty="0" err="1">
                <a:latin typeface="Trebuchet MS" panose="020B0603020202020204" pitchFamily="34" charset="0"/>
              </a:rPr>
              <a:t>funcționarilor</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a:t>
            </a:r>
            <a:r>
              <a:rPr lang="ro-RO" sz="3200" dirty="0">
                <a:latin typeface="Trebuchet MS" panose="020B0603020202020204" pitchFamily="34" charset="0"/>
              </a:rPr>
              <a:t>, iar </a:t>
            </a:r>
            <a:r>
              <a:rPr lang="ro-RO" sz="3200" b="1" dirty="0">
                <a:solidFill>
                  <a:schemeClr val="accent1">
                    <a:lumMod val="75000"/>
                  </a:schemeClr>
                </a:solidFill>
                <a:latin typeface="Trebuchet MS" panose="020B0603020202020204" pitchFamily="34" charset="0"/>
              </a:rPr>
              <a:t>2.500 de funcționari publici de conducere își vor dezvolta competențele de leadership și managementul talentelor în contextul noilor tehnologii și al transformării digitale.</a:t>
            </a:r>
          </a:p>
        </p:txBody>
      </p:sp>
    </p:spTree>
    <p:extLst>
      <p:ext uri="{BB962C8B-B14F-4D97-AF65-F5344CB8AC3E}">
        <p14:creationId xmlns:p14="http://schemas.microsoft.com/office/powerpoint/2010/main" val="103994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1C65420-1856-5023-2115-A26E1D7EFE6A}"/>
              </a:ext>
            </a:extLst>
          </p:cNvPr>
          <p:cNvGrpSpPr>
            <a:grpSpLocks noChangeAspect="1"/>
          </p:cNvGrpSpPr>
          <p:nvPr/>
        </p:nvGrpSpPr>
        <p:grpSpPr>
          <a:xfrm>
            <a:off x="11583057" y="2196044"/>
            <a:ext cx="6480000" cy="6480000"/>
            <a:chOff x="10317609" y="935902"/>
            <a:chExt cx="8597583" cy="8597583"/>
          </a:xfrm>
        </p:grpSpPr>
        <p:sp>
          <p:nvSpPr>
            <p:cNvPr id="5" name="Freeform 5"/>
            <p:cNvSpPr/>
            <p:nvPr/>
          </p:nvSpPr>
          <p:spPr>
            <a:xfrm>
              <a:off x="10317609" y="935902"/>
              <a:ext cx="8597583" cy="8597583"/>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944801" y="1471900"/>
              <a:ext cx="7343199" cy="73431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984417" y="2242646"/>
            <a:ext cx="10937289" cy="1830920"/>
            <a:chOff x="0" y="0"/>
            <a:chExt cx="2427695" cy="406400"/>
          </a:xfrm>
        </p:grpSpPr>
        <p:sp>
          <p:nvSpPr>
            <p:cNvPr id="12" name="Freeform 12"/>
            <p:cNvSpPr/>
            <p:nvPr/>
          </p:nvSpPr>
          <p:spPr>
            <a:xfrm>
              <a:off x="0" y="0"/>
              <a:ext cx="2427695" cy="406400"/>
            </a:xfrm>
            <a:custGeom>
              <a:avLst/>
              <a:gdLst/>
              <a:ahLst/>
              <a:cxnLst/>
              <a:rect l="l" t="t" r="r" b="b"/>
              <a:pathLst>
                <a:path w="2427695" h="406400">
                  <a:moveTo>
                    <a:pt x="2224495" y="0"/>
                  </a:moveTo>
                  <a:cubicBezTo>
                    <a:pt x="2336719" y="0"/>
                    <a:pt x="2427695" y="90976"/>
                    <a:pt x="2427695" y="203200"/>
                  </a:cubicBezTo>
                  <a:cubicBezTo>
                    <a:pt x="2427695" y="315424"/>
                    <a:pt x="2336719" y="406400"/>
                    <a:pt x="2224495"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2427695" cy="444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27051" y="4914900"/>
            <a:ext cx="1972527" cy="19725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653698" y="4914900"/>
            <a:ext cx="1972527" cy="197252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7980345" y="4914900"/>
            <a:ext cx="1972527" cy="19725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15264" y="2926439"/>
            <a:ext cx="8459131" cy="589905"/>
          </a:xfrm>
          <a:prstGeom prst="rect">
            <a:avLst/>
          </a:prstGeom>
        </p:spPr>
        <p:txBody>
          <a:bodyPr lIns="0" tIns="0" rIns="0" bIns="0" rtlCol="0" anchor="t">
            <a:spAutoFit/>
          </a:bodyPr>
          <a:lstStyle/>
          <a:p>
            <a:pPr marL="0" marR="0" lvl="0" indent="0" algn="l" defTabSz="914400" rtl="0" eaLnBrk="1" fontAlgn="auto" latinLnBrk="0" hangingPunct="1">
              <a:lnSpc>
                <a:spcPts val="4599"/>
              </a:lnSpc>
              <a:spcBef>
                <a:spcPts val="0"/>
              </a:spcBef>
              <a:spcAft>
                <a:spcPts val="0"/>
              </a:spcAft>
              <a:buClrTx/>
              <a:buSzTx/>
              <a:buFontTx/>
              <a:buNone/>
              <a:tabLst/>
              <a:defRPr/>
            </a:pPr>
            <a:r>
              <a:rPr kumimoji="0" lang="ro-RO"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rPr>
              <a:t>DE CE ACEST PROIECT?</a:t>
            </a:r>
            <a:endParaRPr kumimoji="0" lang="en-US"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endParaRPr>
          </a:p>
        </p:txBody>
      </p:sp>
      <p:pic>
        <p:nvPicPr>
          <p:cNvPr id="2" name="Picture 1">
            <a:extLst>
              <a:ext uri="{FF2B5EF4-FFF2-40B4-BE49-F238E27FC236}">
                <a16:creationId xmlns:a16="http://schemas.microsoft.com/office/drawing/2014/main" id="{8F4DF79E-03B5-D2C7-022F-C24B08A201E1}"/>
              </a:ext>
            </a:extLst>
          </p:cNvPr>
          <p:cNvPicPr>
            <a:picLocks noChangeAspect="1"/>
          </p:cNvPicPr>
          <p:nvPr/>
        </p:nvPicPr>
        <p:blipFill>
          <a:blip r:embed="rId11"/>
          <a:stretch>
            <a:fillRect/>
          </a:stretch>
        </p:blipFill>
        <p:spPr>
          <a:xfrm>
            <a:off x="12711057" y="3628246"/>
            <a:ext cx="4142355" cy="3478129"/>
          </a:xfrm>
          <a:prstGeom prst="rect">
            <a:avLst/>
          </a:prstGeom>
        </p:spPr>
      </p:pic>
      <p:sp>
        <p:nvSpPr>
          <p:cNvPr id="3" name="TextBox 2">
            <a:extLst>
              <a:ext uri="{FF2B5EF4-FFF2-40B4-BE49-F238E27FC236}">
                <a16:creationId xmlns:a16="http://schemas.microsoft.com/office/drawing/2014/main" id="{655EC361-0724-9E8B-A8DF-340201AD320F}"/>
              </a:ext>
            </a:extLst>
          </p:cNvPr>
          <p:cNvSpPr txBox="1"/>
          <p:nvPr/>
        </p:nvSpPr>
        <p:spPr>
          <a:xfrm>
            <a:off x="1109939" y="7178306"/>
            <a:ext cx="2406749" cy="1569660"/>
          </a:xfrm>
          <a:prstGeom prst="rect">
            <a:avLst/>
          </a:prstGeom>
          <a:noFill/>
        </p:spPr>
        <p:txBody>
          <a:bodyPr wrap="square" rtlCol="0">
            <a:spAutoFit/>
          </a:bodyPr>
          <a:lstStyle/>
          <a:p>
            <a:pPr algn="ctr"/>
            <a:r>
              <a:rPr lang="ro-RO" sz="2400" dirty="0">
                <a:latin typeface="Trebuchet MS" panose="020B0603020202020204" pitchFamily="34" charset="0"/>
              </a:rPr>
              <a:t>Creșterea competențelor funcționarilor publici</a:t>
            </a:r>
            <a:endParaRPr lang="en-US" sz="2400" dirty="0">
              <a:latin typeface="Trebuchet MS" panose="020B0603020202020204" pitchFamily="34" charset="0"/>
            </a:endParaRPr>
          </a:p>
        </p:txBody>
      </p:sp>
      <p:sp>
        <p:nvSpPr>
          <p:cNvPr id="4" name="TextBox 3">
            <a:extLst>
              <a:ext uri="{FF2B5EF4-FFF2-40B4-BE49-F238E27FC236}">
                <a16:creationId xmlns:a16="http://schemas.microsoft.com/office/drawing/2014/main" id="{984DCA4A-EF36-6B89-27DC-C0ACFCD161E4}"/>
              </a:ext>
            </a:extLst>
          </p:cNvPr>
          <p:cNvSpPr txBox="1"/>
          <p:nvPr/>
        </p:nvSpPr>
        <p:spPr>
          <a:xfrm>
            <a:off x="4484227" y="7190535"/>
            <a:ext cx="2406749" cy="461665"/>
          </a:xfrm>
          <a:prstGeom prst="rect">
            <a:avLst/>
          </a:prstGeom>
          <a:noFill/>
        </p:spPr>
        <p:txBody>
          <a:bodyPr wrap="square" rtlCol="0">
            <a:spAutoFit/>
          </a:bodyPr>
          <a:lstStyle/>
          <a:p>
            <a:pPr algn="ctr"/>
            <a:r>
              <a:rPr lang="ro-RO" sz="2400" dirty="0">
                <a:latin typeface="Trebuchet MS" panose="020B0603020202020204" pitchFamily="34" charset="0"/>
              </a:rPr>
              <a:t>Servicii digitale</a:t>
            </a:r>
            <a:endParaRPr lang="en-US" sz="2400" dirty="0">
              <a:latin typeface="Trebuchet MS" panose="020B0603020202020204" pitchFamily="34" charset="0"/>
            </a:endParaRPr>
          </a:p>
        </p:txBody>
      </p:sp>
      <p:sp>
        <p:nvSpPr>
          <p:cNvPr id="27" name="TextBox 26">
            <a:extLst>
              <a:ext uri="{FF2B5EF4-FFF2-40B4-BE49-F238E27FC236}">
                <a16:creationId xmlns:a16="http://schemas.microsoft.com/office/drawing/2014/main" id="{DD408AB6-1157-7217-F717-BDC4CA7D36FC}"/>
              </a:ext>
            </a:extLst>
          </p:cNvPr>
          <p:cNvSpPr txBox="1"/>
          <p:nvPr/>
        </p:nvSpPr>
        <p:spPr>
          <a:xfrm>
            <a:off x="7772400" y="7177299"/>
            <a:ext cx="2406749" cy="1200329"/>
          </a:xfrm>
          <a:prstGeom prst="rect">
            <a:avLst/>
          </a:prstGeom>
          <a:noFill/>
        </p:spPr>
        <p:txBody>
          <a:bodyPr wrap="square" rtlCol="0">
            <a:spAutoFit/>
          </a:bodyPr>
          <a:lstStyle/>
          <a:p>
            <a:pPr algn="ctr"/>
            <a:r>
              <a:rPr lang="ro-RO" sz="2400" dirty="0">
                <a:latin typeface="Trebuchet MS" panose="020B0603020202020204" pitchFamily="34" charset="0"/>
              </a:rPr>
              <a:t>Adaptarea la cerințele viitorului</a:t>
            </a:r>
            <a:endParaRPr lang="en-US" sz="2400" dirty="0">
              <a:latin typeface="Trebuchet MS" panose="020B0603020202020204" pitchFamily="34" charset="0"/>
            </a:endParaRPr>
          </a:p>
        </p:txBody>
      </p:sp>
    </p:spTree>
    <p:extLst>
      <p:ext uri="{BB962C8B-B14F-4D97-AF65-F5344CB8AC3E}">
        <p14:creationId xmlns:p14="http://schemas.microsoft.com/office/powerpoint/2010/main" val="42626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CDE31D0-F484-0622-600C-E8C9E63285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8870" y="2178342"/>
            <a:ext cx="5079218" cy="3433288"/>
          </a:xfrm>
          <a:prstGeom prst="rect">
            <a:avLst/>
          </a:prstGeom>
          <a:noFill/>
        </p:spPr>
      </p:pic>
      <p:pic>
        <p:nvPicPr>
          <p:cNvPr id="4" name="Picture 3">
            <a:extLst>
              <a:ext uri="{FF2B5EF4-FFF2-40B4-BE49-F238E27FC236}">
                <a16:creationId xmlns:a16="http://schemas.microsoft.com/office/drawing/2014/main" id="{E4A9E462-F2AC-17CE-91B5-2E310212F83C}"/>
              </a:ext>
            </a:extLst>
          </p:cNvPr>
          <p:cNvPicPr>
            <a:picLocks noChangeAspect="1"/>
          </p:cNvPicPr>
          <p:nvPr/>
        </p:nvPicPr>
        <p:blipFill>
          <a:blip r:embed="rId10"/>
          <a:stretch>
            <a:fillRect/>
          </a:stretch>
        </p:blipFill>
        <p:spPr>
          <a:xfrm>
            <a:off x="363549" y="5912789"/>
            <a:ext cx="5044539" cy="3031497"/>
          </a:xfrm>
          <a:prstGeom prst="rect">
            <a:avLst/>
          </a:prstGeom>
        </p:spPr>
      </p:pic>
      <p:graphicFrame>
        <p:nvGraphicFramePr>
          <p:cNvPr id="6" name="Table 5">
            <a:extLst>
              <a:ext uri="{FF2B5EF4-FFF2-40B4-BE49-F238E27FC236}">
                <a16:creationId xmlns:a16="http://schemas.microsoft.com/office/drawing/2014/main" id="{FE9F5B57-4E33-C655-9D4B-128567AEADDD}"/>
              </a:ext>
            </a:extLst>
          </p:cNvPr>
          <p:cNvGraphicFramePr>
            <a:graphicFrameLocks noGrp="1"/>
          </p:cNvGraphicFramePr>
          <p:nvPr>
            <p:extLst>
              <p:ext uri="{D42A27DB-BD31-4B8C-83A1-F6EECF244321}">
                <p14:modId xmlns:p14="http://schemas.microsoft.com/office/powerpoint/2010/main" val="3126861871"/>
              </p:ext>
            </p:extLst>
          </p:nvPr>
        </p:nvGraphicFramePr>
        <p:xfrm>
          <a:off x="5639961" y="2176781"/>
          <a:ext cx="12192000" cy="5662148"/>
        </p:xfrm>
        <a:graphic>
          <a:graphicData uri="http://schemas.openxmlformats.org/drawingml/2006/table">
            <a:tbl>
              <a:tblPr firstRow="1" bandRow="1">
                <a:tableStyleId>{5C22544A-7EE6-4342-B048-85BDC9FD1C3A}</a:tableStyleId>
              </a:tblPr>
              <a:tblGrid>
                <a:gridCol w="4951839">
                  <a:extLst>
                    <a:ext uri="{9D8B030D-6E8A-4147-A177-3AD203B41FA5}">
                      <a16:colId xmlns:a16="http://schemas.microsoft.com/office/drawing/2014/main" val="806128681"/>
                    </a:ext>
                  </a:extLst>
                </a:gridCol>
                <a:gridCol w="3657600">
                  <a:extLst>
                    <a:ext uri="{9D8B030D-6E8A-4147-A177-3AD203B41FA5}">
                      <a16:colId xmlns:a16="http://schemas.microsoft.com/office/drawing/2014/main" val="583289377"/>
                    </a:ext>
                  </a:extLst>
                </a:gridCol>
                <a:gridCol w="3582561">
                  <a:extLst>
                    <a:ext uri="{9D8B030D-6E8A-4147-A177-3AD203B41FA5}">
                      <a16:colId xmlns:a16="http://schemas.microsoft.com/office/drawing/2014/main" val="62742518"/>
                    </a:ext>
                  </a:extLst>
                </a:gridCol>
              </a:tblGrid>
              <a:tr h="566498">
                <a:tc gridSpan="3">
                  <a:txBody>
                    <a:bodyPr/>
                    <a:lstStyle/>
                    <a:p>
                      <a:pPr algn="ctr"/>
                      <a:r>
                        <a:rPr lang="ro-RO" sz="2400" dirty="0">
                          <a:latin typeface="Trebuchet MS" panose="020B0603020202020204" pitchFamily="34" charset="0"/>
                        </a:rPr>
                        <a:t>NIVEL COMPETENȚE DIGITALE </a:t>
                      </a:r>
                      <a:r>
                        <a:rPr lang="en-US" sz="2400" dirty="0">
                          <a:latin typeface="Trebuchet MS" panose="020B0603020202020204" pitchFamily="34" charset="0"/>
                        </a:rPr>
                        <a:t>- 2022</a:t>
                      </a:r>
                      <a:r>
                        <a:rPr lang="ro-RO" sz="2400" dirty="0">
                          <a:latin typeface="Trebuchet MS" panose="020B0603020202020204" pitchFamily="34" charset="0"/>
                        </a:rPr>
                        <a:t>:</a:t>
                      </a:r>
                      <a:endParaRPr lang="en-US" sz="2400" dirty="0">
                        <a:latin typeface="Trebuchet MS" panose="020B0603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78660605"/>
                  </a:ext>
                </a:extLst>
              </a:tr>
              <a:tr h="794532">
                <a:tc>
                  <a:txBody>
                    <a:bodyPr/>
                    <a:lstStyle/>
                    <a:p>
                      <a:pPr algn="ctr"/>
                      <a:r>
                        <a:rPr lang="ro-RO" sz="2400" i="1" dirty="0">
                          <a:latin typeface="Trebuchet MS" panose="020B0603020202020204" pitchFamily="34" charset="0"/>
                        </a:rPr>
                        <a:t>Nivel competențe</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Nr. respondenți</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Procent/nivel de competențe</a:t>
                      </a:r>
                      <a:endParaRPr lang="en-US" sz="2400" i="1" dirty="0">
                        <a:latin typeface="Trebuchet MS" panose="020B0603020202020204" pitchFamily="34" charset="0"/>
                      </a:endParaRPr>
                    </a:p>
                  </a:txBody>
                  <a:tcPr anchor="ctr"/>
                </a:tc>
                <a:extLst>
                  <a:ext uri="{0D108BD9-81ED-4DB2-BD59-A6C34878D82A}">
                    <a16:rowId xmlns:a16="http://schemas.microsoft.com/office/drawing/2014/main" val="1916556227"/>
                  </a:ext>
                </a:extLst>
              </a:tr>
              <a:tr h="747057">
                <a:tc>
                  <a:txBody>
                    <a:bodyPr/>
                    <a:lstStyle/>
                    <a:p>
                      <a:pPr algn="ctr"/>
                      <a:r>
                        <a:rPr lang="ro-RO" sz="2400" dirty="0">
                          <a:latin typeface="Trebuchet MS" panose="020B0603020202020204" pitchFamily="34" charset="0"/>
                        </a:rPr>
                        <a:t>Curs nivel start/bază/începător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578</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17,7</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2688576029"/>
                  </a:ext>
                </a:extLst>
              </a:tr>
              <a:tr h="1079082">
                <a:tc>
                  <a:txBody>
                    <a:bodyPr/>
                    <a:lstStyle/>
                    <a:p>
                      <a:pPr algn="ctr"/>
                      <a:r>
                        <a:rPr lang="ro-RO" sz="2400" dirty="0">
                          <a:latin typeface="Trebuchet MS" panose="020B0603020202020204" pitchFamily="34" charset="0"/>
                        </a:rPr>
                        <a:t>Curs nivel standard/complet/</a:t>
                      </a:r>
                    </a:p>
                    <a:p>
                      <a:pPr algn="ctr"/>
                      <a:r>
                        <a:rPr lang="ro-RO" sz="2400" dirty="0">
                          <a:latin typeface="Trebuchet MS" panose="020B0603020202020204" pitchFamily="34" charset="0"/>
                        </a:rPr>
                        <a:t>intermediar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521</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16,0</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3914354352"/>
                  </a:ext>
                </a:extLst>
              </a:tr>
              <a:tr h="566498">
                <a:tc>
                  <a:txBody>
                    <a:bodyPr/>
                    <a:lstStyle/>
                    <a:p>
                      <a:pPr algn="ctr"/>
                      <a:r>
                        <a:rPr lang="ro-RO" sz="2400" dirty="0">
                          <a:latin typeface="Trebuchet MS" panose="020B0603020202020204" pitchFamily="34" charset="0"/>
                        </a:rPr>
                        <a:t>Curs nivel avansat</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116</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3,6</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740907416"/>
                  </a:ext>
                </a:extLst>
              </a:tr>
              <a:tr h="747057">
                <a:tc>
                  <a:txBody>
                    <a:bodyPr/>
                    <a:lstStyle/>
                    <a:p>
                      <a:pPr algn="ctr"/>
                      <a:r>
                        <a:rPr lang="ro-RO" sz="2400" b="1" dirty="0">
                          <a:latin typeface="Trebuchet MS" panose="020B0603020202020204" pitchFamily="34" charset="0"/>
                        </a:rPr>
                        <a:t>Total respondenți certificați</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1.215</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37,2</a:t>
                      </a:r>
                      <a:endParaRPr lang="en-US" sz="2400" b="1" dirty="0">
                        <a:latin typeface="Trebuchet MS" panose="020B0603020202020204" pitchFamily="34" charset="0"/>
                      </a:endParaRPr>
                    </a:p>
                  </a:txBody>
                  <a:tcPr anchor="ctr"/>
                </a:tc>
                <a:extLst>
                  <a:ext uri="{0D108BD9-81ED-4DB2-BD59-A6C34878D82A}">
                    <a16:rowId xmlns:a16="http://schemas.microsoft.com/office/drawing/2014/main" val="699083024"/>
                  </a:ext>
                </a:extLst>
              </a:tr>
              <a:tr h="566498">
                <a:tc>
                  <a:txBody>
                    <a:bodyPr/>
                    <a:lstStyle/>
                    <a:p>
                      <a:pPr algn="ctr"/>
                      <a:r>
                        <a:rPr lang="ro-RO" sz="2400" b="1" dirty="0">
                          <a:solidFill>
                            <a:srgbClr val="FF0000"/>
                          </a:solidFill>
                          <a:latin typeface="Trebuchet MS" panose="020B0603020202020204" pitchFamily="34" charset="0"/>
                        </a:rPr>
                        <a:t>Nu am participat</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2.049</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62,8</a:t>
                      </a:r>
                      <a:endParaRPr lang="en-US" sz="2400" b="1"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174378098"/>
                  </a:ext>
                </a:extLst>
              </a:tr>
              <a:tr h="566498">
                <a:tc>
                  <a:txBody>
                    <a:bodyPr/>
                    <a:lstStyle/>
                    <a:p>
                      <a:pPr algn="ctr"/>
                      <a:r>
                        <a:rPr lang="ro-RO" sz="2400" dirty="0">
                          <a:latin typeface="Trebuchet MS" panose="020B0603020202020204" pitchFamily="34" charset="0"/>
                        </a:rPr>
                        <a:t>TOTAL respondenți</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3.264</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100,00</a:t>
                      </a:r>
                      <a:endParaRPr lang="en-US" sz="2400" dirty="0">
                        <a:latin typeface="Trebuchet MS" panose="020B0603020202020204" pitchFamily="34" charset="0"/>
                      </a:endParaRPr>
                    </a:p>
                  </a:txBody>
                  <a:tcPr anchor="ctr"/>
                </a:tc>
                <a:extLst>
                  <a:ext uri="{0D108BD9-81ED-4DB2-BD59-A6C34878D82A}">
                    <a16:rowId xmlns:a16="http://schemas.microsoft.com/office/drawing/2014/main" val="121171814"/>
                  </a:ext>
                </a:extLst>
              </a:tr>
            </a:tbl>
          </a:graphicData>
        </a:graphic>
      </p:graphicFrame>
      <p:sp>
        <p:nvSpPr>
          <p:cNvPr id="7" name="TextBox 6">
            <a:extLst>
              <a:ext uri="{FF2B5EF4-FFF2-40B4-BE49-F238E27FC236}">
                <a16:creationId xmlns:a16="http://schemas.microsoft.com/office/drawing/2014/main" id="{2C587691-8F2B-1CD7-3F86-13C0D1E4C4B5}"/>
              </a:ext>
            </a:extLst>
          </p:cNvPr>
          <p:cNvSpPr txBox="1"/>
          <p:nvPr/>
        </p:nvSpPr>
        <p:spPr>
          <a:xfrm>
            <a:off x="5548753" y="7866134"/>
            <a:ext cx="12317844" cy="1292662"/>
          </a:xfrm>
          <a:prstGeom prst="rect">
            <a:avLst/>
          </a:prstGeom>
          <a:noFill/>
        </p:spPr>
        <p:txBody>
          <a:bodyPr wrap="square" rtlCol="0">
            <a:spAutoFit/>
          </a:bodyPr>
          <a:lstStyle/>
          <a:p>
            <a:r>
              <a:rPr lang="ro-RO" sz="2000" i="1" dirty="0">
                <a:latin typeface="Trebuchet MS" panose="020B0603020202020204" pitchFamily="34" charset="0"/>
              </a:rPr>
              <a:t>Analiză privind nevoia de instruire a resurselor umane din administrația publică din România în domeniul competențelor digitale </a:t>
            </a:r>
            <a:r>
              <a:rPr lang="ro-RO" sz="2000" dirty="0">
                <a:latin typeface="Trebuchet MS" panose="020B0603020202020204" pitchFamily="34" charset="0"/>
              </a:rPr>
              <a:t>(ANFP, 2022) - </a:t>
            </a:r>
            <a:r>
              <a:rPr lang="ro-RO" sz="2000" dirty="0">
                <a:latin typeface="Trebuchet MS" panose="020B0603020202020204" pitchFamily="34" charset="0"/>
                <a:hlinkClick r:id="rId11"/>
              </a:rPr>
              <a:t>https://www.anfp.gov.ro/R/Doc/2023/PNRR/Anexa%20nr.%201%20-%20Analiza%20competente%20digitale.pdf</a:t>
            </a:r>
            <a:r>
              <a:rPr lang="ro-RO" sz="2000" dirty="0">
                <a:latin typeface="Trebuchet MS" panose="020B0603020202020204" pitchFamily="34" charset="0"/>
              </a:rPr>
              <a:t> </a:t>
            </a:r>
            <a:endParaRPr lang="en-GB" sz="2000" dirty="0">
              <a:latin typeface="Trebuchet MS" panose="020B0603020202020204" pitchFamily="34" charset="0"/>
            </a:endParaRPr>
          </a:p>
          <a:p>
            <a:endParaRPr lang="en-GB" dirty="0"/>
          </a:p>
        </p:txBody>
      </p:sp>
    </p:spTree>
    <p:extLst>
      <p:ext uri="{BB962C8B-B14F-4D97-AF65-F5344CB8AC3E}">
        <p14:creationId xmlns:p14="http://schemas.microsoft.com/office/powerpoint/2010/main" val="814743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8C873-58E2-16CA-F9B0-BBF30CEF8AAC}"/>
              </a:ext>
            </a:extLst>
          </p:cNvPr>
          <p:cNvSpPr/>
          <p:nvPr/>
        </p:nvSpPr>
        <p:spPr>
          <a:xfrm>
            <a:off x="413034" y="3305874"/>
            <a:ext cx="4920965" cy="4708981"/>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AVENSA CONSULTING SRL, FORO DE FORMACION Y EDICIONES SL, AGRUPACION DE PROFESIONALES PARA EL DESARROLLO INTERNACIONAL SL, FUNDACION ETEA PARA EL DESARROLLO Y LA COOPERATION, SMART INTEGRATION SRL și EUROJOBS SRL cu lider de asociere AVENSA CONSULTING SRL</a:t>
            </a:r>
          </a:p>
          <a:p>
            <a:pPr algn="just"/>
            <a:endParaRPr lang="en-US" sz="1200" dirty="0">
              <a:solidFill>
                <a:srgbClr val="002576"/>
              </a:solidFill>
              <a:latin typeface="Trebuchet MS" panose="020B0603020202020204" pitchFamily="34" charset="0"/>
            </a:endParaRPr>
          </a:p>
        </p:txBody>
      </p:sp>
      <p:sp>
        <p:nvSpPr>
          <p:cNvPr id="3" name="TextBox 2">
            <a:extLst>
              <a:ext uri="{FF2B5EF4-FFF2-40B4-BE49-F238E27FC236}">
                <a16:creationId xmlns:a16="http://schemas.microsoft.com/office/drawing/2014/main" id="{F372AD86-667A-D46A-3F5D-E5FE40652471}"/>
              </a:ext>
            </a:extLst>
          </p:cNvPr>
          <p:cNvSpPr txBox="1"/>
          <p:nvPr/>
        </p:nvSpPr>
        <p:spPr>
          <a:xfrm>
            <a:off x="413034" y="8039100"/>
            <a:ext cx="4920965"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iunie</a:t>
            </a:r>
            <a:r>
              <a:rPr lang="en-US" sz="2400" dirty="0">
                <a:latin typeface="Trebuchet MS" panose="020B0603020202020204" pitchFamily="34" charset="0"/>
              </a:rPr>
              <a:t> 2024 – online</a:t>
            </a:r>
            <a:r>
              <a:rPr lang="ro-RO" sz="2400" dirty="0">
                <a:latin typeface="Trebuchet MS" panose="020B0603020202020204" pitchFamily="34" charset="0"/>
              </a:rPr>
              <a:t>/fizic</a:t>
            </a:r>
            <a:r>
              <a:rPr lang="en-US" sz="2400" dirty="0">
                <a:latin typeface="Trebuchet MS" panose="020B0603020202020204" pitchFamily="34" charset="0"/>
              </a:rPr>
              <a:t>)</a:t>
            </a:r>
          </a:p>
        </p:txBody>
      </p:sp>
      <p:sp>
        <p:nvSpPr>
          <p:cNvPr id="4" name="Rectangle 3">
            <a:extLst>
              <a:ext uri="{FF2B5EF4-FFF2-40B4-BE49-F238E27FC236}">
                <a16:creationId xmlns:a16="http://schemas.microsoft.com/office/drawing/2014/main" id="{93C80AEE-2778-C815-E880-63375986728E}"/>
              </a:ext>
            </a:extLst>
          </p:cNvPr>
          <p:cNvSpPr/>
          <p:nvPr/>
        </p:nvSpPr>
        <p:spPr>
          <a:xfrm>
            <a:off x="13199056" y="3804671"/>
            <a:ext cx="4675910" cy="2308324"/>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SMART INTEGRATION SRL și EUROJOBS SRL cu lider de asociere SMART INTEGRATION SRL</a:t>
            </a:r>
            <a:endParaRPr lang="en-US" sz="2400" dirty="0">
              <a:solidFill>
                <a:srgbClr val="002576"/>
              </a:solidFill>
              <a:latin typeface="Trebuchet MS" panose="020B0603020202020204" pitchFamily="34" charset="0"/>
            </a:endParaRPr>
          </a:p>
        </p:txBody>
      </p:sp>
      <p:sp>
        <p:nvSpPr>
          <p:cNvPr id="5" name="TextBox 4">
            <a:extLst>
              <a:ext uri="{FF2B5EF4-FFF2-40B4-BE49-F238E27FC236}">
                <a16:creationId xmlns:a16="http://schemas.microsoft.com/office/drawing/2014/main" id="{13C7FAE7-BD90-7D25-BF79-EAABDEBD1505}"/>
              </a:ext>
            </a:extLst>
          </p:cNvPr>
          <p:cNvSpPr txBox="1"/>
          <p:nvPr/>
        </p:nvSpPr>
        <p:spPr>
          <a:xfrm>
            <a:off x="13411200" y="8039100"/>
            <a:ext cx="3968467"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februarie</a:t>
            </a:r>
            <a:r>
              <a:rPr lang="en-US" sz="2400" dirty="0">
                <a:latin typeface="Trebuchet MS" panose="020B0603020202020204" pitchFamily="34" charset="0"/>
              </a:rPr>
              <a:t> 2024 – </a:t>
            </a:r>
            <a:r>
              <a:rPr lang="ro-RO" sz="2400" dirty="0">
                <a:latin typeface="Trebuchet MS" panose="020B0603020202020204" pitchFamily="34" charset="0"/>
              </a:rPr>
              <a:t>fizic/hibrid</a:t>
            </a:r>
            <a:r>
              <a:rPr lang="en-US" sz="2400" dirty="0">
                <a:latin typeface="Trebuchet MS" panose="020B0603020202020204" pitchFamily="34" charset="0"/>
              </a:rPr>
              <a:t>)</a:t>
            </a:r>
          </a:p>
        </p:txBody>
      </p:sp>
      <p:pic>
        <p:nvPicPr>
          <p:cNvPr id="6" name="Picture 5">
            <a:extLst>
              <a:ext uri="{FF2B5EF4-FFF2-40B4-BE49-F238E27FC236}">
                <a16:creationId xmlns:a16="http://schemas.microsoft.com/office/drawing/2014/main" id="{4005BAA6-176C-9701-4BC7-C74AFDB00D66}"/>
              </a:ext>
            </a:extLst>
          </p:cNvPr>
          <p:cNvPicPr>
            <a:picLocks noChangeAspect="1"/>
          </p:cNvPicPr>
          <p:nvPr/>
        </p:nvPicPr>
        <p:blipFill>
          <a:blip r:embed="rId2"/>
          <a:stretch>
            <a:fillRect/>
          </a:stretch>
        </p:blipFill>
        <p:spPr>
          <a:xfrm>
            <a:off x="5541719" y="3086100"/>
            <a:ext cx="7412284" cy="4708981"/>
          </a:xfrm>
          <a:prstGeom prst="rect">
            <a:avLst/>
          </a:prstGeom>
        </p:spPr>
      </p:pic>
      <p:sp>
        <p:nvSpPr>
          <p:cNvPr id="8" name="TextBox 7">
            <a:extLst>
              <a:ext uri="{FF2B5EF4-FFF2-40B4-BE49-F238E27FC236}">
                <a16:creationId xmlns:a16="http://schemas.microsoft.com/office/drawing/2014/main" id="{DA3E0CA2-0645-6D82-51DB-E71087214809}"/>
              </a:ext>
            </a:extLst>
          </p:cNvPr>
          <p:cNvSpPr txBox="1"/>
          <p:nvPr/>
        </p:nvSpPr>
        <p:spPr>
          <a:xfrm>
            <a:off x="426889" y="2388286"/>
            <a:ext cx="4920965"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Competențe digitale avansate</a:t>
            </a:r>
            <a:endParaRPr lang="en-US" sz="2400" b="1" dirty="0">
              <a:latin typeface="Trebuchet MS" panose="020B0603020202020204" pitchFamily="34" charset="0"/>
            </a:endParaRPr>
          </a:p>
        </p:txBody>
      </p:sp>
      <p:sp>
        <p:nvSpPr>
          <p:cNvPr id="9" name="TextBox 8">
            <a:extLst>
              <a:ext uri="{FF2B5EF4-FFF2-40B4-BE49-F238E27FC236}">
                <a16:creationId xmlns:a16="http://schemas.microsoft.com/office/drawing/2014/main" id="{DC3C4966-0A6B-738D-8E6F-F9B174774793}"/>
              </a:ext>
            </a:extLst>
          </p:cNvPr>
          <p:cNvSpPr txBox="1"/>
          <p:nvPr/>
        </p:nvSpPr>
        <p:spPr>
          <a:xfrm>
            <a:off x="13199057" y="2388286"/>
            <a:ext cx="467591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Leadership și managementul talentelor</a:t>
            </a:r>
            <a:endParaRPr lang="en-US" sz="2400" b="1" dirty="0">
              <a:latin typeface="Trebuchet MS" panose="020B0603020202020204" pitchFamily="34" charset="0"/>
            </a:endParaRPr>
          </a:p>
        </p:txBody>
      </p:sp>
    </p:spTree>
    <p:extLst>
      <p:ext uri="{BB962C8B-B14F-4D97-AF65-F5344CB8AC3E}">
        <p14:creationId xmlns:p14="http://schemas.microsoft.com/office/powerpoint/2010/main" val="420355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177486" y="2177603"/>
            <a:ext cx="7080697" cy="7080697"/>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1583365" y="2408595"/>
            <a:ext cx="6047626" cy="604762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9" name="Group 9"/>
          <p:cNvGrpSpPr>
            <a:grpSpLocks noChangeAspect="1"/>
          </p:cNvGrpSpPr>
          <p:nvPr/>
        </p:nvGrpSpPr>
        <p:grpSpPr>
          <a:xfrm>
            <a:off x="11729206" y="2554444"/>
            <a:ext cx="5760023" cy="5760000"/>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en-US"/>
            </a:p>
          </p:txBody>
        </p:sp>
      </p:grpSp>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0956173" y="6983529"/>
            <a:ext cx="1811453" cy="18114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11480756" y="7465512"/>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8"/>
          <p:cNvSpPr txBox="1"/>
          <p:nvPr/>
        </p:nvSpPr>
        <p:spPr>
          <a:xfrm>
            <a:off x="978973" y="45339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Managementul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Comunicarea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pt-BR" sz="3200" dirty="0">
                <a:solidFill>
                  <a:srgbClr val="000000"/>
                </a:solidFill>
                <a:latin typeface="Trebuchet MS" panose="020B0603020202020204" pitchFamily="34" charset="0"/>
              </a:rPr>
              <a:t>Finan</a:t>
            </a:r>
            <a:r>
              <a:rPr lang="ro-RO" sz="3200" dirty="0">
                <a:solidFill>
                  <a:srgbClr val="000000"/>
                </a:solidFill>
                <a:latin typeface="Trebuchet MS" panose="020B0603020202020204" pitchFamily="34" charset="0"/>
              </a:rPr>
              <a:t>țele</a:t>
            </a:r>
            <a:r>
              <a:rPr lang="pt-BR" sz="3200" dirty="0">
                <a:solidFill>
                  <a:srgbClr val="000000"/>
                </a:solidFill>
                <a:latin typeface="Trebuchet MS" panose="020B0603020202020204" pitchFamily="34" charset="0"/>
              </a:rPr>
              <a:t> 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Back Office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sp>
        <p:nvSpPr>
          <p:cNvPr id="25" name="TextBox 25"/>
          <p:cNvSpPr txBox="1"/>
          <p:nvPr/>
        </p:nvSpPr>
        <p:spPr>
          <a:xfrm>
            <a:off x="657009" y="3009900"/>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GENERALE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3" name="TextBox 2">
            <a:extLst>
              <a:ext uri="{FF2B5EF4-FFF2-40B4-BE49-F238E27FC236}">
                <a16:creationId xmlns:a16="http://schemas.microsoft.com/office/drawing/2014/main" id="{09EB9A5A-D724-CC86-5750-9A0147F9E302}"/>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29.000 funcționari publici</a:t>
            </a:r>
            <a:endParaRPr lang="en-US" sz="2800" dirty="0">
              <a:latin typeface="Trebuchet MS" panose="020B0603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12CFB0E8-BAFE-603B-E45D-C432EDEF995D}"/>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1.000 funcționari publici</a:t>
            </a:r>
            <a:endParaRPr lang="en-US" sz="2800" dirty="0">
              <a:latin typeface="Trebuchet MS" panose="020B0603020202020204" pitchFamily="34" charset="0"/>
            </a:endParaRPr>
          </a:p>
        </p:txBody>
      </p:sp>
      <p:sp>
        <p:nvSpPr>
          <p:cNvPr id="3" name="TextBox 18">
            <a:extLst>
              <a:ext uri="{FF2B5EF4-FFF2-40B4-BE49-F238E27FC236}">
                <a16:creationId xmlns:a16="http://schemas.microsoft.com/office/drawing/2014/main" id="{D8785D6A-2AA9-69E0-F1EC-C2B4EAD33C57}"/>
              </a:ext>
            </a:extLst>
          </p:cNvPr>
          <p:cNvSpPr txBox="1"/>
          <p:nvPr/>
        </p:nvSpPr>
        <p:spPr>
          <a:xfrm>
            <a:off x="990600" y="46863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digitale pentru munca la distanță/telemuncă</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Statistică avansată: colectarea, prelucrarea și interpretarea datelor</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de consultare online </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Instalarea, configurarea și administrarea sistemelor de operare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Baze de date</a:t>
            </a:r>
          </a:p>
          <a:p>
            <a:pPr marL="92075" algn="just"/>
            <a:endParaRPr lang="ro-RO" sz="3200" dirty="0">
              <a:solidFill>
                <a:srgbClr val="000000"/>
              </a:solidFill>
              <a:latin typeface="Trebuchet MS" panose="020B0603020202020204" pitchFamily="34" charset="0"/>
            </a:endParaRPr>
          </a:p>
        </p:txBody>
      </p:sp>
      <p:pic>
        <p:nvPicPr>
          <p:cNvPr id="4" name="Picture 3">
            <a:extLst>
              <a:ext uri="{FF2B5EF4-FFF2-40B4-BE49-F238E27FC236}">
                <a16:creationId xmlns:a16="http://schemas.microsoft.com/office/drawing/2014/main" id="{BF9B2BEB-0FCA-5D81-C8EA-4A7E728B841C}"/>
              </a:ext>
            </a:extLst>
          </p:cNvPr>
          <p:cNvPicPr>
            <a:picLocks noChangeAspect="1"/>
          </p:cNvPicPr>
          <p:nvPr/>
        </p:nvPicPr>
        <p:blipFill>
          <a:blip r:embed="rId3"/>
          <a:srcRect l="39111"/>
          <a:stretch/>
        </p:blipFill>
        <p:spPr>
          <a:xfrm>
            <a:off x="11749268" y="3771900"/>
            <a:ext cx="5548132" cy="5122910"/>
          </a:xfrm>
          <a:prstGeom prst="rect">
            <a:avLst/>
          </a:prstGeom>
        </p:spPr>
      </p:pic>
    </p:spTree>
    <p:extLst>
      <p:ext uri="{BB962C8B-B14F-4D97-AF65-F5344CB8AC3E}">
        <p14:creationId xmlns:p14="http://schemas.microsoft.com/office/powerpoint/2010/main" val="81337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8">
            <a:extLst>
              <a:ext uri="{FF2B5EF4-FFF2-40B4-BE49-F238E27FC236}">
                <a16:creationId xmlns:a16="http://schemas.microsoft.com/office/drawing/2014/main" id="{CBEC0B49-4C9F-289D-B004-0D8C699E6329}"/>
              </a:ext>
            </a:extLst>
          </p:cNvPr>
          <p:cNvSpPr txBox="1"/>
          <p:nvPr/>
        </p:nvSpPr>
        <p:spPr>
          <a:xfrm>
            <a:off x="1066801" y="4870136"/>
            <a:ext cx="8077199" cy="2954655"/>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desktop non-web</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Business Analytics</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Administrarea, dezvoltarea și securitatea rețelelor TIC</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web design</a:t>
            </a:r>
          </a:p>
          <a:p>
            <a:pPr marL="92075" algn="just"/>
            <a:endParaRPr lang="ro-RO" sz="3200" dirty="0">
              <a:solidFill>
                <a:srgbClr val="000000"/>
              </a:solidFill>
              <a:latin typeface="Trebuchet MS" panose="020B0603020202020204" pitchFamily="34" charset="0"/>
            </a:endParaRPr>
          </a:p>
        </p:txBody>
      </p:sp>
      <p:pic>
        <p:nvPicPr>
          <p:cNvPr id="3" name="Picture 2">
            <a:extLst>
              <a:ext uri="{FF2B5EF4-FFF2-40B4-BE49-F238E27FC236}">
                <a16:creationId xmlns:a16="http://schemas.microsoft.com/office/drawing/2014/main" id="{ED0EF3A2-0CDB-C3FB-4CC9-86D947CCE2D3}"/>
              </a:ext>
            </a:extLst>
          </p:cNvPr>
          <p:cNvPicPr>
            <a:picLocks noChangeAspect="1"/>
          </p:cNvPicPr>
          <p:nvPr/>
        </p:nvPicPr>
        <p:blipFill>
          <a:blip r:embed="rId3"/>
          <a:srcRect l="23652"/>
          <a:stretch/>
        </p:blipFill>
        <p:spPr>
          <a:xfrm>
            <a:off x="9357166" y="3550034"/>
            <a:ext cx="8144200" cy="5327265"/>
          </a:xfrm>
          <a:prstGeom prst="rect">
            <a:avLst/>
          </a:prstGeom>
        </p:spPr>
      </p:pic>
    </p:spTree>
    <p:extLst>
      <p:ext uri="{BB962C8B-B14F-4D97-AF65-F5344CB8AC3E}">
        <p14:creationId xmlns:p14="http://schemas.microsoft.com/office/powerpoint/2010/main" val="2551252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536</TotalTime>
  <Words>1606</Words>
  <Application>Microsoft Office PowerPoint</Application>
  <PresentationFormat>Custom</PresentationFormat>
  <Paragraphs>177</Paragraphs>
  <Slides>22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Trebuchet MS</vt:lpstr>
      <vt:lpstr>Arial</vt:lpstr>
      <vt:lpstr>Calibri</vt:lpstr>
      <vt:lpstr>Aptos</vt:lpstr>
      <vt:lpstr>Wingdings</vt:lpstr>
      <vt:lpstr>Times New Roman</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Carmen Ionela Balanescu</cp:lastModifiedBy>
  <cp:revision>33</cp:revision>
  <dcterms:created xsi:type="dcterms:W3CDTF">2006-08-16T00:00:00Z</dcterms:created>
  <dcterms:modified xsi:type="dcterms:W3CDTF">2024-09-25T05:09:54Z</dcterms:modified>
  <dc:identifier>DAGQh32qHC8</dc:identifier>
</cp:coreProperties>
</file>