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7" r:id="rId3"/>
    <p:sldId id="268" r:id="rId4"/>
    <p:sldId id="271" r:id="rId5"/>
    <p:sldId id="272" r:id="rId6"/>
    <p:sldId id="269" r:id="rId7"/>
    <p:sldId id="259" r:id="rId8"/>
    <p:sldId id="262" r:id="rId9"/>
    <p:sldId id="273" r:id="rId10"/>
    <p:sldId id="274" r:id="rId11"/>
    <p:sldId id="263" r:id="rId12"/>
    <p:sldId id="264" r:id="rId13"/>
    <p:sldId id="275" r:id="rId14"/>
    <p:sldId id="276" r:id="rId15"/>
    <p:sldId id="277" r:id="rId16"/>
    <p:sldId id="278" r:id="rId17"/>
    <p:sldId id="279" r:id="rId18"/>
    <p:sldId id="280"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na Elena Dragos" initials="FED" lastIdx="1" clrIdx="0">
    <p:extLst>
      <p:ext uri="{19B8F6BF-5375-455C-9EA6-DF929625EA0E}">
        <p15:presenceInfo xmlns:p15="http://schemas.microsoft.com/office/powerpoint/2012/main" userId="S-1-5-21-4228065505-1320965288-2718576181-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6" autoAdjust="0"/>
    <p:restoredTop sz="94591"/>
  </p:normalViewPr>
  <p:slideViewPr>
    <p:cSldViewPr snapToGrid="0">
      <p:cViewPr varScale="1">
        <p:scale>
          <a:sx n="73" d="100"/>
          <a:sy n="73"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CDB1D-60C6-0A4B-926E-08E86669A721}"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GB"/>
        </a:p>
      </dgm:t>
    </dgm:pt>
    <dgm:pt modelId="{67550993-2F69-B741-920E-0CADEFFA843A}">
      <dgm:prSet phldrT="[Text]" custT="1"/>
      <dgm:spPr/>
      <dgm:t>
        <a:bodyPr/>
        <a:lstStyle/>
        <a:p>
          <a:r>
            <a:rPr lang="ro-RO" sz="1300" noProof="0" dirty="0">
              <a:latin typeface="Trebuchet MS" panose="020B0703020202090204" pitchFamily="34" charset="0"/>
            </a:rPr>
            <a:t>Cercetare</a:t>
          </a:r>
        </a:p>
      </dgm:t>
    </dgm:pt>
    <dgm:pt modelId="{51BAF890-2286-9A44-8197-07590557D7C4}" type="parTrans" cxnId="{50DEFC46-0024-8E47-8015-769EFBCE6AF2}">
      <dgm:prSet/>
      <dgm:spPr/>
      <dgm:t>
        <a:bodyPr/>
        <a:lstStyle/>
        <a:p>
          <a:endParaRPr lang="ro-RO" sz="1600" noProof="0" dirty="0">
            <a:latin typeface="Trebuchet MS" panose="020B0703020202090204" pitchFamily="34" charset="0"/>
          </a:endParaRPr>
        </a:p>
      </dgm:t>
    </dgm:pt>
    <dgm:pt modelId="{C34275B9-9524-9442-ADA2-70E423F1F979}" type="sibTrans" cxnId="{50DEFC46-0024-8E47-8015-769EFBCE6AF2}">
      <dgm:prSet custT="1"/>
      <dgm:spPr/>
      <dgm:t>
        <a:bodyPr/>
        <a:lstStyle/>
        <a:p>
          <a:endParaRPr lang="ro-RO" sz="1600" noProof="0" dirty="0">
            <a:latin typeface="Trebuchet MS" panose="020B0703020202090204" pitchFamily="34" charset="0"/>
          </a:endParaRPr>
        </a:p>
      </dgm:t>
    </dgm:pt>
    <dgm:pt modelId="{BDFD9569-D9D8-C64A-A042-D463230586C1}">
      <dgm:prSet phldrT="[Text]" custT="1"/>
      <dgm:spPr/>
      <dgm:t>
        <a:bodyPr/>
        <a:lstStyle/>
        <a:p>
          <a:r>
            <a:rPr lang="ro-RO" sz="1300" noProof="0" dirty="0">
              <a:latin typeface="Trebuchet MS" panose="020B0703020202090204" pitchFamily="34" charset="0"/>
            </a:rPr>
            <a:t>Formularea obiectivelor și schițelor de soluții posibile</a:t>
          </a:r>
        </a:p>
      </dgm:t>
    </dgm:pt>
    <dgm:pt modelId="{AF0B3677-94A9-734B-80D2-A76E6DEC905B}" type="parTrans" cxnId="{4D2F5AF9-062E-0C4D-8BC0-33E493207C29}">
      <dgm:prSet/>
      <dgm:spPr/>
      <dgm:t>
        <a:bodyPr/>
        <a:lstStyle/>
        <a:p>
          <a:endParaRPr lang="ro-RO" sz="1600" noProof="0" dirty="0">
            <a:latin typeface="Trebuchet MS" panose="020B0703020202090204" pitchFamily="34" charset="0"/>
          </a:endParaRPr>
        </a:p>
      </dgm:t>
    </dgm:pt>
    <dgm:pt modelId="{CD9695F2-58AA-7446-B950-A8E41E9E8EBC}" type="sibTrans" cxnId="{4D2F5AF9-062E-0C4D-8BC0-33E493207C29}">
      <dgm:prSet custT="1"/>
      <dgm:spPr/>
      <dgm:t>
        <a:bodyPr/>
        <a:lstStyle/>
        <a:p>
          <a:endParaRPr lang="ro-RO" sz="1600" noProof="0" dirty="0">
            <a:latin typeface="Trebuchet MS" panose="020B0703020202090204" pitchFamily="34" charset="0"/>
          </a:endParaRPr>
        </a:p>
      </dgm:t>
    </dgm:pt>
    <dgm:pt modelId="{478112FC-C0F9-7B46-91F6-A8E94D1AC689}">
      <dgm:prSet phldrT="[Text]" custT="1"/>
      <dgm:spPr/>
      <dgm:t>
        <a:bodyPr/>
        <a:lstStyle/>
        <a:p>
          <a:r>
            <a:rPr lang="ro-RO" sz="1300" noProof="0" dirty="0">
              <a:latin typeface="Trebuchet MS" panose="020B0703020202090204" pitchFamily="34" charset="0"/>
            </a:rPr>
            <a:t>Formularea unor variante de soluționare și analiza preliminară a impactului</a:t>
          </a:r>
        </a:p>
      </dgm:t>
    </dgm:pt>
    <dgm:pt modelId="{267A0EE1-39D2-F541-97F9-2A57DB968B19}" type="parTrans" cxnId="{53ED2B3F-F1A0-CC4D-AC06-123FF6B14CC3}">
      <dgm:prSet/>
      <dgm:spPr/>
      <dgm:t>
        <a:bodyPr/>
        <a:lstStyle/>
        <a:p>
          <a:endParaRPr lang="ro-RO" sz="1600" noProof="0" dirty="0">
            <a:latin typeface="Trebuchet MS" panose="020B0703020202090204" pitchFamily="34" charset="0"/>
          </a:endParaRPr>
        </a:p>
      </dgm:t>
    </dgm:pt>
    <dgm:pt modelId="{8C6AC067-3954-0045-9535-E792A47DB656}" type="sibTrans" cxnId="{53ED2B3F-F1A0-CC4D-AC06-123FF6B14CC3}">
      <dgm:prSet custT="1"/>
      <dgm:spPr/>
      <dgm:t>
        <a:bodyPr/>
        <a:lstStyle/>
        <a:p>
          <a:endParaRPr lang="ro-RO" sz="1600" noProof="0" dirty="0">
            <a:latin typeface="Trebuchet MS" panose="020B0703020202090204" pitchFamily="34" charset="0"/>
          </a:endParaRPr>
        </a:p>
      </dgm:t>
    </dgm:pt>
    <dgm:pt modelId="{808C8EB4-05AD-2445-AD00-95A8B1070386}">
      <dgm:prSet phldrT="[Text]" custT="1"/>
      <dgm:spPr/>
      <dgm:t>
        <a:bodyPr/>
        <a:lstStyle/>
        <a:p>
          <a:r>
            <a:rPr lang="ro-RO" sz="1300" noProof="0" dirty="0">
              <a:latin typeface="Trebuchet MS" panose="020B0703020202090204" pitchFamily="34" charset="0"/>
            </a:rPr>
            <a:t>Consultări cu principalele autorități/grupuri țintă</a:t>
          </a:r>
        </a:p>
      </dgm:t>
    </dgm:pt>
    <dgm:pt modelId="{22DC415E-CDE2-7A49-A81B-4273B61E38C2}" type="parTrans" cxnId="{B84CCE15-DF45-304B-9738-C2D10B2C3B3B}">
      <dgm:prSet/>
      <dgm:spPr/>
      <dgm:t>
        <a:bodyPr/>
        <a:lstStyle/>
        <a:p>
          <a:endParaRPr lang="ro-RO" sz="1600" noProof="0" dirty="0">
            <a:latin typeface="Trebuchet MS" panose="020B0703020202090204" pitchFamily="34" charset="0"/>
          </a:endParaRPr>
        </a:p>
      </dgm:t>
    </dgm:pt>
    <dgm:pt modelId="{E6F6F2A0-C5D5-EE43-9C69-354AB5C77762}" type="sibTrans" cxnId="{B84CCE15-DF45-304B-9738-C2D10B2C3B3B}">
      <dgm:prSet custT="1"/>
      <dgm:spPr/>
      <dgm:t>
        <a:bodyPr/>
        <a:lstStyle/>
        <a:p>
          <a:endParaRPr lang="ro-RO" sz="1600" noProof="0" dirty="0">
            <a:latin typeface="Trebuchet MS" panose="020B0703020202090204" pitchFamily="34" charset="0"/>
          </a:endParaRPr>
        </a:p>
      </dgm:t>
    </dgm:pt>
    <dgm:pt modelId="{7A160DEC-DD35-804F-A91E-AD395C7718BA}">
      <dgm:prSet phldrT="[Text]" custT="1"/>
      <dgm:spPr/>
      <dgm:t>
        <a:bodyPr/>
        <a:lstStyle/>
        <a:p>
          <a:r>
            <a:rPr lang="ro-RO" sz="1300" noProof="0" dirty="0">
              <a:latin typeface="Trebuchet MS" panose="020B0703020202090204" pitchFamily="34" charset="0"/>
            </a:rPr>
            <a:t>Reformularea / rafinarea variantelor de soluționare și rafinarea analizei de impact</a:t>
          </a:r>
        </a:p>
      </dgm:t>
    </dgm:pt>
    <dgm:pt modelId="{FF40E081-52DE-1743-A186-603BF2556BA5}" type="parTrans" cxnId="{3E423E29-2976-734E-BD73-C2FA387E8939}">
      <dgm:prSet/>
      <dgm:spPr/>
      <dgm:t>
        <a:bodyPr/>
        <a:lstStyle/>
        <a:p>
          <a:endParaRPr lang="ro-RO" sz="1600" noProof="0" dirty="0">
            <a:latin typeface="Trebuchet MS" panose="020B0703020202090204" pitchFamily="34" charset="0"/>
          </a:endParaRPr>
        </a:p>
      </dgm:t>
    </dgm:pt>
    <dgm:pt modelId="{2B78F79C-46F8-1D4B-AFA9-11A7248A6D43}" type="sibTrans" cxnId="{3E423E29-2976-734E-BD73-C2FA387E8939}">
      <dgm:prSet custT="1"/>
      <dgm:spPr/>
      <dgm:t>
        <a:bodyPr/>
        <a:lstStyle/>
        <a:p>
          <a:endParaRPr lang="ro-RO" sz="1600" noProof="0" dirty="0">
            <a:latin typeface="Trebuchet MS" panose="020B0703020202090204" pitchFamily="34" charset="0"/>
          </a:endParaRPr>
        </a:p>
      </dgm:t>
    </dgm:pt>
    <dgm:pt modelId="{033512FA-DB1D-0746-BCF9-AED2A449144E}">
      <dgm:prSet custT="1"/>
      <dgm:spPr/>
      <dgm:t>
        <a:bodyPr/>
        <a:lstStyle/>
        <a:p>
          <a:r>
            <a:rPr lang="ro-RO" sz="1300" noProof="0" dirty="0">
              <a:latin typeface="Trebuchet MS" panose="020B0703020202090204" pitchFamily="34" charset="0"/>
            </a:rPr>
            <a:t>Consultări suplimentare organizate asupra PPP și propunerilor de reglementare</a:t>
          </a:r>
        </a:p>
      </dgm:t>
    </dgm:pt>
    <dgm:pt modelId="{FB8C77DB-02BE-6243-8D48-93847B821309}" type="parTrans" cxnId="{110012BB-C64B-7A41-A98F-5B0DC3EFE298}">
      <dgm:prSet/>
      <dgm:spPr/>
      <dgm:t>
        <a:bodyPr/>
        <a:lstStyle/>
        <a:p>
          <a:endParaRPr lang="ro-RO" sz="1600" noProof="0" dirty="0">
            <a:latin typeface="Trebuchet MS" panose="020B0703020202090204" pitchFamily="34" charset="0"/>
          </a:endParaRPr>
        </a:p>
      </dgm:t>
    </dgm:pt>
    <dgm:pt modelId="{C4C26F90-2347-4744-893F-526AA1287357}" type="sibTrans" cxnId="{110012BB-C64B-7A41-A98F-5B0DC3EFE298}">
      <dgm:prSet custT="1"/>
      <dgm:spPr/>
      <dgm:t>
        <a:bodyPr/>
        <a:lstStyle/>
        <a:p>
          <a:endParaRPr lang="ro-RO" sz="1600" noProof="0" dirty="0">
            <a:latin typeface="Trebuchet MS" panose="020B0703020202090204" pitchFamily="34" charset="0"/>
          </a:endParaRPr>
        </a:p>
      </dgm:t>
    </dgm:pt>
    <dgm:pt modelId="{97A92DF9-6744-1F42-8B91-34E57B8237B8}">
      <dgm:prSet custT="1"/>
      <dgm:spPr/>
      <dgm:t>
        <a:bodyPr/>
        <a:lstStyle/>
        <a:p>
          <a:r>
            <a:rPr lang="ro-RO" sz="1300" noProof="0" dirty="0">
              <a:latin typeface="Trebuchet MS" panose="020B0703020202090204" pitchFamily="34" charset="0"/>
            </a:rPr>
            <a:t>VARIANTA FINALĂ A PROPUNERILOR DE POLITICI PUBLICE</a:t>
          </a:r>
        </a:p>
        <a:p>
          <a:r>
            <a:rPr lang="ro-RO" sz="1300" noProof="0" dirty="0">
              <a:latin typeface="Trebuchet MS" panose="020B0703020202090204" pitchFamily="34" charset="0"/>
            </a:rPr>
            <a:t>și varianta intermediară a propunerilor de reglementare</a:t>
          </a:r>
        </a:p>
      </dgm:t>
    </dgm:pt>
    <dgm:pt modelId="{C08CCD61-0E35-8445-B322-EB7BF56312FF}" type="parTrans" cxnId="{E3F590F8-C655-4D4C-A1F4-AC748AE909FA}">
      <dgm:prSet/>
      <dgm:spPr/>
      <dgm:t>
        <a:bodyPr/>
        <a:lstStyle/>
        <a:p>
          <a:endParaRPr lang="ro-RO" sz="1600" noProof="0" dirty="0">
            <a:latin typeface="Trebuchet MS" panose="020B0703020202090204" pitchFamily="34" charset="0"/>
          </a:endParaRPr>
        </a:p>
      </dgm:t>
    </dgm:pt>
    <dgm:pt modelId="{88F91162-4224-504A-B76B-932271C450D8}" type="sibTrans" cxnId="{E3F590F8-C655-4D4C-A1F4-AC748AE909FA}">
      <dgm:prSet/>
      <dgm:spPr/>
      <dgm:t>
        <a:bodyPr/>
        <a:lstStyle/>
        <a:p>
          <a:endParaRPr lang="ro-RO" sz="1600" noProof="0" dirty="0">
            <a:latin typeface="Trebuchet MS" panose="020B0703020202090204" pitchFamily="34" charset="0"/>
          </a:endParaRPr>
        </a:p>
      </dgm:t>
    </dgm:pt>
    <dgm:pt modelId="{02E2A0E8-EE63-2E49-980D-E814372DFCA2}" type="pres">
      <dgm:prSet presAssocID="{1CDCDB1D-60C6-0A4B-926E-08E86669A721}" presName="diagram" presStyleCnt="0">
        <dgm:presLayoutVars>
          <dgm:dir/>
          <dgm:resizeHandles val="exact"/>
        </dgm:presLayoutVars>
      </dgm:prSet>
      <dgm:spPr/>
      <dgm:t>
        <a:bodyPr/>
        <a:lstStyle/>
        <a:p>
          <a:endParaRPr lang="en-US"/>
        </a:p>
      </dgm:t>
    </dgm:pt>
    <dgm:pt modelId="{607174A6-B861-6E4F-B0B3-DBE6D0A40DD3}" type="pres">
      <dgm:prSet presAssocID="{67550993-2F69-B741-920E-0CADEFFA843A}" presName="node" presStyleLbl="node1" presStyleIdx="0" presStyleCnt="7">
        <dgm:presLayoutVars>
          <dgm:bulletEnabled val="1"/>
        </dgm:presLayoutVars>
      </dgm:prSet>
      <dgm:spPr/>
      <dgm:t>
        <a:bodyPr/>
        <a:lstStyle/>
        <a:p>
          <a:endParaRPr lang="en-US"/>
        </a:p>
      </dgm:t>
    </dgm:pt>
    <dgm:pt modelId="{3B0E28E3-952C-034C-BE5D-134BB79971C4}" type="pres">
      <dgm:prSet presAssocID="{C34275B9-9524-9442-ADA2-70E423F1F979}" presName="sibTrans" presStyleLbl="sibTrans2D1" presStyleIdx="0" presStyleCnt="6"/>
      <dgm:spPr/>
      <dgm:t>
        <a:bodyPr/>
        <a:lstStyle/>
        <a:p>
          <a:endParaRPr lang="en-US"/>
        </a:p>
      </dgm:t>
    </dgm:pt>
    <dgm:pt modelId="{6467FA51-0DD1-B34E-9460-0F0615FB2EA3}" type="pres">
      <dgm:prSet presAssocID="{C34275B9-9524-9442-ADA2-70E423F1F979}" presName="connectorText" presStyleLbl="sibTrans2D1" presStyleIdx="0" presStyleCnt="6"/>
      <dgm:spPr/>
      <dgm:t>
        <a:bodyPr/>
        <a:lstStyle/>
        <a:p>
          <a:endParaRPr lang="en-US"/>
        </a:p>
      </dgm:t>
    </dgm:pt>
    <dgm:pt modelId="{EB07620B-278E-8446-B4B0-F55304AC54B4}" type="pres">
      <dgm:prSet presAssocID="{BDFD9569-D9D8-C64A-A042-D463230586C1}" presName="node" presStyleLbl="node1" presStyleIdx="1" presStyleCnt="7">
        <dgm:presLayoutVars>
          <dgm:bulletEnabled val="1"/>
        </dgm:presLayoutVars>
      </dgm:prSet>
      <dgm:spPr/>
      <dgm:t>
        <a:bodyPr/>
        <a:lstStyle/>
        <a:p>
          <a:endParaRPr lang="en-US"/>
        </a:p>
      </dgm:t>
    </dgm:pt>
    <dgm:pt modelId="{6D9C32EB-BD4F-4C41-A2B0-58CC7DD53168}" type="pres">
      <dgm:prSet presAssocID="{CD9695F2-58AA-7446-B950-A8E41E9E8EBC}" presName="sibTrans" presStyleLbl="sibTrans2D1" presStyleIdx="1" presStyleCnt="6"/>
      <dgm:spPr/>
      <dgm:t>
        <a:bodyPr/>
        <a:lstStyle/>
        <a:p>
          <a:endParaRPr lang="en-US"/>
        </a:p>
      </dgm:t>
    </dgm:pt>
    <dgm:pt modelId="{C9192E61-0E16-4C46-B04E-937304D7F155}" type="pres">
      <dgm:prSet presAssocID="{CD9695F2-58AA-7446-B950-A8E41E9E8EBC}" presName="connectorText" presStyleLbl="sibTrans2D1" presStyleIdx="1" presStyleCnt="6"/>
      <dgm:spPr/>
      <dgm:t>
        <a:bodyPr/>
        <a:lstStyle/>
        <a:p>
          <a:endParaRPr lang="en-US"/>
        </a:p>
      </dgm:t>
    </dgm:pt>
    <dgm:pt modelId="{E9A1AC89-28A4-6445-9D83-A90C38D5165A}" type="pres">
      <dgm:prSet presAssocID="{478112FC-C0F9-7B46-91F6-A8E94D1AC689}" presName="node" presStyleLbl="node1" presStyleIdx="2" presStyleCnt="7">
        <dgm:presLayoutVars>
          <dgm:bulletEnabled val="1"/>
        </dgm:presLayoutVars>
      </dgm:prSet>
      <dgm:spPr/>
      <dgm:t>
        <a:bodyPr/>
        <a:lstStyle/>
        <a:p>
          <a:endParaRPr lang="en-US"/>
        </a:p>
      </dgm:t>
    </dgm:pt>
    <dgm:pt modelId="{59DE446D-540A-3348-AA30-A07482FBFEF8}" type="pres">
      <dgm:prSet presAssocID="{8C6AC067-3954-0045-9535-E792A47DB656}" presName="sibTrans" presStyleLbl="sibTrans2D1" presStyleIdx="2" presStyleCnt="6"/>
      <dgm:spPr/>
      <dgm:t>
        <a:bodyPr/>
        <a:lstStyle/>
        <a:p>
          <a:endParaRPr lang="en-US"/>
        </a:p>
      </dgm:t>
    </dgm:pt>
    <dgm:pt modelId="{B8021E3E-696B-6B49-B87E-ED711023E334}" type="pres">
      <dgm:prSet presAssocID="{8C6AC067-3954-0045-9535-E792A47DB656}" presName="connectorText" presStyleLbl="sibTrans2D1" presStyleIdx="2" presStyleCnt="6"/>
      <dgm:spPr/>
      <dgm:t>
        <a:bodyPr/>
        <a:lstStyle/>
        <a:p>
          <a:endParaRPr lang="en-US"/>
        </a:p>
      </dgm:t>
    </dgm:pt>
    <dgm:pt modelId="{4CEE09B2-D9F7-2847-B1C9-65C6843707C2}" type="pres">
      <dgm:prSet presAssocID="{808C8EB4-05AD-2445-AD00-95A8B1070386}" presName="node" presStyleLbl="node1" presStyleIdx="3" presStyleCnt="7">
        <dgm:presLayoutVars>
          <dgm:bulletEnabled val="1"/>
        </dgm:presLayoutVars>
      </dgm:prSet>
      <dgm:spPr/>
      <dgm:t>
        <a:bodyPr/>
        <a:lstStyle/>
        <a:p>
          <a:endParaRPr lang="en-US"/>
        </a:p>
      </dgm:t>
    </dgm:pt>
    <dgm:pt modelId="{EE48CB9F-5690-094E-B093-73A8D8050551}" type="pres">
      <dgm:prSet presAssocID="{E6F6F2A0-C5D5-EE43-9C69-354AB5C77762}" presName="sibTrans" presStyleLbl="sibTrans2D1" presStyleIdx="3" presStyleCnt="6"/>
      <dgm:spPr/>
      <dgm:t>
        <a:bodyPr/>
        <a:lstStyle/>
        <a:p>
          <a:endParaRPr lang="en-US"/>
        </a:p>
      </dgm:t>
    </dgm:pt>
    <dgm:pt modelId="{B1489DEE-8680-1F43-B69C-08EE5C47BFCE}" type="pres">
      <dgm:prSet presAssocID="{E6F6F2A0-C5D5-EE43-9C69-354AB5C77762}" presName="connectorText" presStyleLbl="sibTrans2D1" presStyleIdx="3" presStyleCnt="6"/>
      <dgm:spPr/>
      <dgm:t>
        <a:bodyPr/>
        <a:lstStyle/>
        <a:p>
          <a:endParaRPr lang="en-US"/>
        </a:p>
      </dgm:t>
    </dgm:pt>
    <dgm:pt modelId="{B3F8AB6C-7651-3B45-916D-5D93213AC885}" type="pres">
      <dgm:prSet presAssocID="{7A160DEC-DD35-804F-A91E-AD395C7718BA}" presName="node" presStyleLbl="node1" presStyleIdx="4" presStyleCnt="7">
        <dgm:presLayoutVars>
          <dgm:bulletEnabled val="1"/>
        </dgm:presLayoutVars>
      </dgm:prSet>
      <dgm:spPr/>
      <dgm:t>
        <a:bodyPr/>
        <a:lstStyle/>
        <a:p>
          <a:endParaRPr lang="en-US"/>
        </a:p>
      </dgm:t>
    </dgm:pt>
    <dgm:pt modelId="{091B5F06-2E1A-0245-BC35-86E5B365A278}" type="pres">
      <dgm:prSet presAssocID="{2B78F79C-46F8-1D4B-AFA9-11A7248A6D43}" presName="sibTrans" presStyleLbl="sibTrans2D1" presStyleIdx="4" presStyleCnt="6"/>
      <dgm:spPr/>
      <dgm:t>
        <a:bodyPr/>
        <a:lstStyle/>
        <a:p>
          <a:endParaRPr lang="en-US"/>
        </a:p>
      </dgm:t>
    </dgm:pt>
    <dgm:pt modelId="{97237A36-31ED-1F4B-BFB7-B70B98E8D31F}" type="pres">
      <dgm:prSet presAssocID="{2B78F79C-46F8-1D4B-AFA9-11A7248A6D43}" presName="connectorText" presStyleLbl="sibTrans2D1" presStyleIdx="4" presStyleCnt="6"/>
      <dgm:spPr/>
      <dgm:t>
        <a:bodyPr/>
        <a:lstStyle/>
        <a:p>
          <a:endParaRPr lang="en-US"/>
        </a:p>
      </dgm:t>
    </dgm:pt>
    <dgm:pt modelId="{2D173CEB-0EC9-9545-8C79-5DE3493E4A0F}" type="pres">
      <dgm:prSet presAssocID="{033512FA-DB1D-0746-BCF9-AED2A449144E}" presName="node" presStyleLbl="node1" presStyleIdx="5" presStyleCnt="7">
        <dgm:presLayoutVars>
          <dgm:bulletEnabled val="1"/>
        </dgm:presLayoutVars>
      </dgm:prSet>
      <dgm:spPr/>
      <dgm:t>
        <a:bodyPr/>
        <a:lstStyle/>
        <a:p>
          <a:endParaRPr lang="en-US"/>
        </a:p>
      </dgm:t>
    </dgm:pt>
    <dgm:pt modelId="{3852DD01-1C65-5E44-BCF5-4DD7991B2B49}" type="pres">
      <dgm:prSet presAssocID="{C4C26F90-2347-4744-893F-526AA1287357}" presName="sibTrans" presStyleLbl="sibTrans2D1" presStyleIdx="5" presStyleCnt="6"/>
      <dgm:spPr/>
      <dgm:t>
        <a:bodyPr/>
        <a:lstStyle/>
        <a:p>
          <a:endParaRPr lang="en-US"/>
        </a:p>
      </dgm:t>
    </dgm:pt>
    <dgm:pt modelId="{631F6288-D462-304F-9BCA-FB10F831EFD1}" type="pres">
      <dgm:prSet presAssocID="{C4C26F90-2347-4744-893F-526AA1287357}" presName="connectorText" presStyleLbl="sibTrans2D1" presStyleIdx="5" presStyleCnt="6"/>
      <dgm:spPr/>
      <dgm:t>
        <a:bodyPr/>
        <a:lstStyle/>
        <a:p>
          <a:endParaRPr lang="en-US"/>
        </a:p>
      </dgm:t>
    </dgm:pt>
    <dgm:pt modelId="{5CE5C9C3-E913-8F42-8EB4-C306E415B76B}" type="pres">
      <dgm:prSet presAssocID="{97A92DF9-6744-1F42-8B91-34E57B8237B8}" presName="node" presStyleLbl="node1" presStyleIdx="6" presStyleCnt="7">
        <dgm:presLayoutVars>
          <dgm:bulletEnabled val="1"/>
        </dgm:presLayoutVars>
      </dgm:prSet>
      <dgm:spPr/>
      <dgm:t>
        <a:bodyPr/>
        <a:lstStyle/>
        <a:p>
          <a:endParaRPr lang="en-US"/>
        </a:p>
      </dgm:t>
    </dgm:pt>
  </dgm:ptLst>
  <dgm:cxnLst>
    <dgm:cxn modelId="{53ED2B3F-F1A0-CC4D-AC06-123FF6B14CC3}" srcId="{1CDCDB1D-60C6-0A4B-926E-08E86669A721}" destId="{478112FC-C0F9-7B46-91F6-A8E94D1AC689}" srcOrd="2" destOrd="0" parTransId="{267A0EE1-39D2-F541-97F9-2A57DB968B19}" sibTransId="{8C6AC067-3954-0045-9535-E792A47DB656}"/>
    <dgm:cxn modelId="{7FB1DD98-D95A-F44D-B6B3-29B9931F0376}" type="presOf" srcId="{67550993-2F69-B741-920E-0CADEFFA843A}" destId="{607174A6-B861-6E4F-B0B3-DBE6D0A40DD3}" srcOrd="0" destOrd="0" presId="urn:microsoft.com/office/officeart/2005/8/layout/process5"/>
    <dgm:cxn modelId="{3DAA6714-E03E-C94F-B83A-831A909C488E}" type="presOf" srcId="{478112FC-C0F9-7B46-91F6-A8E94D1AC689}" destId="{E9A1AC89-28A4-6445-9D83-A90C38D5165A}" srcOrd="0" destOrd="0" presId="urn:microsoft.com/office/officeart/2005/8/layout/process5"/>
    <dgm:cxn modelId="{9E598162-8801-F847-92A9-C83865AC2441}" type="presOf" srcId="{C34275B9-9524-9442-ADA2-70E423F1F979}" destId="{3B0E28E3-952C-034C-BE5D-134BB79971C4}" srcOrd="0" destOrd="0" presId="urn:microsoft.com/office/officeart/2005/8/layout/process5"/>
    <dgm:cxn modelId="{5E2157F3-AFFE-764D-BE51-53B3A891FED9}" type="presOf" srcId="{BDFD9569-D9D8-C64A-A042-D463230586C1}" destId="{EB07620B-278E-8446-B4B0-F55304AC54B4}" srcOrd="0" destOrd="0" presId="urn:microsoft.com/office/officeart/2005/8/layout/process5"/>
    <dgm:cxn modelId="{C3416F4A-27F9-8348-B821-0146DE7E7BAB}" type="presOf" srcId="{CD9695F2-58AA-7446-B950-A8E41E9E8EBC}" destId="{6D9C32EB-BD4F-4C41-A2B0-58CC7DD53168}" srcOrd="0" destOrd="0" presId="urn:microsoft.com/office/officeart/2005/8/layout/process5"/>
    <dgm:cxn modelId="{740E9F2C-6BBF-8D4F-8DB4-1F3B71D47DCC}" type="presOf" srcId="{033512FA-DB1D-0746-BCF9-AED2A449144E}" destId="{2D173CEB-0EC9-9545-8C79-5DE3493E4A0F}" srcOrd="0" destOrd="0" presId="urn:microsoft.com/office/officeart/2005/8/layout/process5"/>
    <dgm:cxn modelId="{110012BB-C64B-7A41-A98F-5B0DC3EFE298}" srcId="{1CDCDB1D-60C6-0A4B-926E-08E86669A721}" destId="{033512FA-DB1D-0746-BCF9-AED2A449144E}" srcOrd="5" destOrd="0" parTransId="{FB8C77DB-02BE-6243-8D48-93847B821309}" sibTransId="{C4C26F90-2347-4744-893F-526AA1287357}"/>
    <dgm:cxn modelId="{DEE4E530-2068-DF44-BF8E-74A887DF7F8A}" type="presOf" srcId="{7A160DEC-DD35-804F-A91E-AD395C7718BA}" destId="{B3F8AB6C-7651-3B45-916D-5D93213AC885}" srcOrd="0" destOrd="0" presId="urn:microsoft.com/office/officeart/2005/8/layout/process5"/>
    <dgm:cxn modelId="{F2E4B79F-9125-334A-B31F-CD52C8D32233}" type="presOf" srcId="{2B78F79C-46F8-1D4B-AFA9-11A7248A6D43}" destId="{97237A36-31ED-1F4B-BFB7-B70B98E8D31F}" srcOrd="1" destOrd="0" presId="urn:microsoft.com/office/officeart/2005/8/layout/process5"/>
    <dgm:cxn modelId="{A308ED2C-5FAA-8747-BD93-A6C7B2FCFD82}" type="presOf" srcId="{8C6AC067-3954-0045-9535-E792A47DB656}" destId="{B8021E3E-696B-6B49-B87E-ED711023E334}" srcOrd="1" destOrd="0" presId="urn:microsoft.com/office/officeart/2005/8/layout/process5"/>
    <dgm:cxn modelId="{DBB96926-9A46-6E44-876B-0FDC487286E8}" type="presOf" srcId="{2B78F79C-46F8-1D4B-AFA9-11A7248A6D43}" destId="{091B5F06-2E1A-0245-BC35-86E5B365A278}" srcOrd="0" destOrd="0" presId="urn:microsoft.com/office/officeart/2005/8/layout/process5"/>
    <dgm:cxn modelId="{2D4F4727-9C35-804E-87D2-F6FD9F19A12A}" type="presOf" srcId="{E6F6F2A0-C5D5-EE43-9C69-354AB5C77762}" destId="{EE48CB9F-5690-094E-B093-73A8D8050551}" srcOrd="0" destOrd="0" presId="urn:microsoft.com/office/officeart/2005/8/layout/process5"/>
    <dgm:cxn modelId="{7FBA56FF-A3D6-634B-8896-BDD5F3EA0DB9}" type="presOf" srcId="{C4C26F90-2347-4744-893F-526AA1287357}" destId="{631F6288-D462-304F-9BCA-FB10F831EFD1}" srcOrd="1" destOrd="0" presId="urn:microsoft.com/office/officeart/2005/8/layout/process5"/>
    <dgm:cxn modelId="{E3F590F8-C655-4D4C-A1F4-AC748AE909FA}" srcId="{1CDCDB1D-60C6-0A4B-926E-08E86669A721}" destId="{97A92DF9-6744-1F42-8B91-34E57B8237B8}" srcOrd="6" destOrd="0" parTransId="{C08CCD61-0E35-8445-B322-EB7BF56312FF}" sibTransId="{88F91162-4224-504A-B76B-932271C450D8}"/>
    <dgm:cxn modelId="{4D2F5AF9-062E-0C4D-8BC0-33E493207C29}" srcId="{1CDCDB1D-60C6-0A4B-926E-08E86669A721}" destId="{BDFD9569-D9D8-C64A-A042-D463230586C1}" srcOrd="1" destOrd="0" parTransId="{AF0B3677-94A9-734B-80D2-A76E6DEC905B}" sibTransId="{CD9695F2-58AA-7446-B950-A8E41E9E8EBC}"/>
    <dgm:cxn modelId="{6583F8F9-D887-5844-B810-63458288B95D}" type="presOf" srcId="{8C6AC067-3954-0045-9535-E792A47DB656}" destId="{59DE446D-540A-3348-AA30-A07482FBFEF8}" srcOrd="0" destOrd="0" presId="urn:microsoft.com/office/officeart/2005/8/layout/process5"/>
    <dgm:cxn modelId="{3E423E29-2976-734E-BD73-C2FA387E8939}" srcId="{1CDCDB1D-60C6-0A4B-926E-08E86669A721}" destId="{7A160DEC-DD35-804F-A91E-AD395C7718BA}" srcOrd="4" destOrd="0" parTransId="{FF40E081-52DE-1743-A186-603BF2556BA5}" sibTransId="{2B78F79C-46F8-1D4B-AFA9-11A7248A6D43}"/>
    <dgm:cxn modelId="{50DEFC46-0024-8E47-8015-769EFBCE6AF2}" srcId="{1CDCDB1D-60C6-0A4B-926E-08E86669A721}" destId="{67550993-2F69-B741-920E-0CADEFFA843A}" srcOrd="0" destOrd="0" parTransId="{51BAF890-2286-9A44-8197-07590557D7C4}" sibTransId="{C34275B9-9524-9442-ADA2-70E423F1F979}"/>
    <dgm:cxn modelId="{9A945B25-1BFC-F44F-80D0-23655534DC7E}" type="presOf" srcId="{808C8EB4-05AD-2445-AD00-95A8B1070386}" destId="{4CEE09B2-D9F7-2847-B1C9-65C6843707C2}" srcOrd="0" destOrd="0" presId="urn:microsoft.com/office/officeart/2005/8/layout/process5"/>
    <dgm:cxn modelId="{B84CCE15-DF45-304B-9738-C2D10B2C3B3B}" srcId="{1CDCDB1D-60C6-0A4B-926E-08E86669A721}" destId="{808C8EB4-05AD-2445-AD00-95A8B1070386}" srcOrd="3" destOrd="0" parTransId="{22DC415E-CDE2-7A49-A81B-4273B61E38C2}" sibTransId="{E6F6F2A0-C5D5-EE43-9C69-354AB5C77762}"/>
    <dgm:cxn modelId="{DCFEEBAE-24C7-B741-A261-0E194E6F71D4}" type="presOf" srcId="{97A92DF9-6744-1F42-8B91-34E57B8237B8}" destId="{5CE5C9C3-E913-8F42-8EB4-C306E415B76B}" srcOrd="0" destOrd="0" presId="urn:microsoft.com/office/officeart/2005/8/layout/process5"/>
    <dgm:cxn modelId="{5F5B83DC-D03E-594E-B40F-8ABDEC627F61}" type="presOf" srcId="{CD9695F2-58AA-7446-B950-A8E41E9E8EBC}" destId="{C9192E61-0E16-4C46-B04E-937304D7F155}" srcOrd="1" destOrd="0" presId="urn:microsoft.com/office/officeart/2005/8/layout/process5"/>
    <dgm:cxn modelId="{8634BF23-068A-6443-AD16-27CCD62184FD}" type="presOf" srcId="{E6F6F2A0-C5D5-EE43-9C69-354AB5C77762}" destId="{B1489DEE-8680-1F43-B69C-08EE5C47BFCE}" srcOrd="1" destOrd="0" presId="urn:microsoft.com/office/officeart/2005/8/layout/process5"/>
    <dgm:cxn modelId="{90C48773-2301-484E-8342-26F6BEFC9D35}" type="presOf" srcId="{1CDCDB1D-60C6-0A4B-926E-08E86669A721}" destId="{02E2A0E8-EE63-2E49-980D-E814372DFCA2}" srcOrd="0" destOrd="0" presId="urn:microsoft.com/office/officeart/2005/8/layout/process5"/>
    <dgm:cxn modelId="{5327A008-4FDA-6E4F-B146-9C0AB5D5875A}" type="presOf" srcId="{C4C26F90-2347-4744-893F-526AA1287357}" destId="{3852DD01-1C65-5E44-BCF5-4DD7991B2B49}" srcOrd="0" destOrd="0" presId="urn:microsoft.com/office/officeart/2005/8/layout/process5"/>
    <dgm:cxn modelId="{5D82D8E1-A599-614C-B83F-7FBFE1E93C84}" type="presOf" srcId="{C34275B9-9524-9442-ADA2-70E423F1F979}" destId="{6467FA51-0DD1-B34E-9460-0F0615FB2EA3}" srcOrd="1" destOrd="0" presId="urn:microsoft.com/office/officeart/2005/8/layout/process5"/>
    <dgm:cxn modelId="{057A17C4-F494-BC4D-9144-8A7BFCF443F3}" type="presParOf" srcId="{02E2A0E8-EE63-2E49-980D-E814372DFCA2}" destId="{607174A6-B861-6E4F-B0B3-DBE6D0A40DD3}" srcOrd="0" destOrd="0" presId="urn:microsoft.com/office/officeart/2005/8/layout/process5"/>
    <dgm:cxn modelId="{799B2E00-5D4C-AD48-BB5C-C9E3586FF286}" type="presParOf" srcId="{02E2A0E8-EE63-2E49-980D-E814372DFCA2}" destId="{3B0E28E3-952C-034C-BE5D-134BB79971C4}" srcOrd="1" destOrd="0" presId="urn:microsoft.com/office/officeart/2005/8/layout/process5"/>
    <dgm:cxn modelId="{7EC4E384-CEB4-384B-94E3-28F1D7D6DD0F}" type="presParOf" srcId="{3B0E28E3-952C-034C-BE5D-134BB79971C4}" destId="{6467FA51-0DD1-B34E-9460-0F0615FB2EA3}" srcOrd="0" destOrd="0" presId="urn:microsoft.com/office/officeart/2005/8/layout/process5"/>
    <dgm:cxn modelId="{21DEFA4E-08C9-6943-A1DA-0DD45A578304}" type="presParOf" srcId="{02E2A0E8-EE63-2E49-980D-E814372DFCA2}" destId="{EB07620B-278E-8446-B4B0-F55304AC54B4}" srcOrd="2" destOrd="0" presId="urn:microsoft.com/office/officeart/2005/8/layout/process5"/>
    <dgm:cxn modelId="{F9EC48A0-02FA-5C4A-8805-B449F08A42B9}" type="presParOf" srcId="{02E2A0E8-EE63-2E49-980D-E814372DFCA2}" destId="{6D9C32EB-BD4F-4C41-A2B0-58CC7DD53168}" srcOrd="3" destOrd="0" presId="urn:microsoft.com/office/officeart/2005/8/layout/process5"/>
    <dgm:cxn modelId="{4C362C0B-1172-AD43-A9BA-0E12FFAA9A26}" type="presParOf" srcId="{6D9C32EB-BD4F-4C41-A2B0-58CC7DD53168}" destId="{C9192E61-0E16-4C46-B04E-937304D7F155}" srcOrd="0" destOrd="0" presId="urn:microsoft.com/office/officeart/2005/8/layout/process5"/>
    <dgm:cxn modelId="{C2710137-E789-7342-B808-6494E6F5C440}" type="presParOf" srcId="{02E2A0E8-EE63-2E49-980D-E814372DFCA2}" destId="{E9A1AC89-28A4-6445-9D83-A90C38D5165A}" srcOrd="4" destOrd="0" presId="urn:microsoft.com/office/officeart/2005/8/layout/process5"/>
    <dgm:cxn modelId="{B8D809C6-983A-0B4F-914E-101415534592}" type="presParOf" srcId="{02E2A0E8-EE63-2E49-980D-E814372DFCA2}" destId="{59DE446D-540A-3348-AA30-A07482FBFEF8}" srcOrd="5" destOrd="0" presId="urn:microsoft.com/office/officeart/2005/8/layout/process5"/>
    <dgm:cxn modelId="{F78B2F13-4FA6-8048-BAA4-50AAD5E6C0BE}" type="presParOf" srcId="{59DE446D-540A-3348-AA30-A07482FBFEF8}" destId="{B8021E3E-696B-6B49-B87E-ED711023E334}" srcOrd="0" destOrd="0" presId="urn:microsoft.com/office/officeart/2005/8/layout/process5"/>
    <dgm:cxn modelId="{D8BF73B3-0CDA-8C4B-B79A-C58D43843A5A}" type="presParOf" srcId="{02E2A0E8-EE63-2E49-980D-E814372DFCA2}" destId="{4CEE09B2-D9F7-2847-B1C9-65C6843707C2}" srcOrd="6" destOrd="0" presId="urn:microsoft.com/office/officeart/2005/8/layout/process5"/>
    <dgm:cxn modelId="{AC0D18E6-E1E7-6A4A-AD8C-4ABF57256E23}" type="presParOf" srcId="{02E2A0E8-EE63-2E49-980D-E814372DFCA2}" destId="{EE48CB9F-5690-094E-B093-73A8D8050551}" srcOrd="7" destOrd="0" presId="urn:microsoft.com/office/officeart/2005/8/layout/process5"/>
    <dgm:cxn modelId="{D7F200CB-612D-D844-A39F-7119504141E4}" type="presParOf" srcId="{EE48CB9F-5690-094E-B093-73A8D8050551}" destId="{B1489DEE-8680-1F43-B69C-08EE5C47BFCE}" srcOrd="0" destOrd="0" presId="urn:microsoft.com/office/officeart/2005/8/layout/process5"/>
    <dgm:cxn modelId="{7157BA45-EB7A-0C4A-931D-4D2F53957040}" type="presParOf" srcId="{02E2A0E8-EE63-2E49-980D-E814372DFCA2}" destId="{B3F8AB6C-7651-3B45-916D-5D93213AC885}" srcOrd="8" destOrd="0" presId="urn:microsoft.com/office/officeart/2005/8/layout/process5"/>
    <dgm:cxn modelId="{6D03BECA-450E-B04F-8F7F-19BC7ACC532E}" type="presParOf" srcId="{02E2A0E8-EE63-2E49-980D-E814372DFCA2}" destId="{091B5F06-2E1A-0245-BC35-86E5B365A278}" srcOrd="9" destOrd="0" presId="urn:microsoft.com/office/officeart/2005/8/layout/process5"/>
    <dgm:cxn modelId="{95584009-39C0-A649-AA7F-3D0A92C8217A}" type="presParOf" srcId="{091B5F06-2E1A-0245-BC35-86E5B365A278}" destId="{97237A36-31ED-1F4B-BFB7-B70B98E8D31F}" srcOrd="0" destOrd="0" presId="urn:microsoft.com/office/officeart/2005/8/layout/process5"/>
    <dgm:cxn modelId="{64F973E4-2DD8-0F41-9214-BD6DC5817171}" type="presParOf" srcId="{02E2A0E8-EE63-2E49-980D-E814372DFCA2}" destId="{2D173CEB-0EC9-9545-8C79-5DE3493E4A0F}" srcOrd="10" destOrd="0" presId="urn:microsoft.com/office/officeart/2005/8/layout/process5"/>
    <dgm:cxn modelId="{3D663F0A-9D64-E24C-8CEA-ABC56522D3D2}" type="presParOf" srcId="{02E2A0E8-EE63-2E49-980D-E814372DFCA2}" destId="{3852DD01-1C65-5E44-BCF5-4DD7991B2B49}" srcOrd="11" destOrd="0" presId="urn:microsoft.com/office/officeart/2005/8/layout/process5"/>
    <dgm:cxn modelId="{1E9E9566-2322-EB4B-9882-910BB8DA4A17}" type="presParOf" srcId="{3852DD01-1C65-5E44-BCF5-4DD7991B2B49}" destId="{631F6288-D462-304F-9BCA-FB10F831EFD1}" srcOrd="0" destOrd="0" presId="urn:microsoft.com/office/officeart/2005/8/layout/process5"/>
    <dgm:cxn modelId="{93F49B4F-2D15-0246-BB5F-17444040E7DD}" type="presParOf" srcId="{02E2A0E8-EE63-2E49-980D-E814372DFCA2}" destId="{5CE5C9C3-E913-8F42-8EB4-C306E415B76B}" srcOrd="12" destOrd="0" presId="urn:microsoft.com/office/officeart/2005/8/layout/process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2EC55-2BBD-C443-8110-9BFA675B00D2}" type="doc">
      <dgm:prSet loTypeId="urn:microsoft.com/office/officeart/2005/8/layout/process1" loCatId="" qsTypeId="urn:microsoft.com/office/officeart/2005/8/quickstyle/simple1" qsCatId="simple" csTypeId="urn:microsoft.com/office/officeart/2005/8/colors/accent1_2" csCatId="accent1" phldr="1"/>
      <dgm:spPr/>
    </dgm:pt>
    <dgm:pt modelId="{82844EA1-2CC2-7446-990F-6130A475D516}">
      <dgm:prSet phldrT="[Text]" custT="1"/>
      <dgm:spPr/>
      <dgm:t>
        <a:bodyPr/>
        <a:lstStyle/>
        <a:p>
          <a:r>
            <a:rPr lang="ro-RO" sz="1400" noProof="0" dirty="0">
              <a:latin typeface="Trebuchet MS" panose="020B0703020202090204" pitchFamily="34" charset="0"/>
            </a:rPr>
            <a:t>Structură a carierei FP de execuție compartimentată mai specific </a:t>
          </a:r>
          <a:r>
            <a:rPr lang="ro-RO" sz="1400" noProof="0" dirty="0">
              <a:solidFill>
                <a:schemeClr val="accent1">
                  <a:lumMod val="40000"/>
                  <a:lumOff val="60000"/>
                </a:schemeClr>
              </a:solidFill>
              <a:latin typeface="Trebuchet MS" panose="020B0703020202090204" pitchFamily="34" charset="0"/>
            </a:rPr>
            <a:t>(PNRR) </a:t>
          </a:r>
        </a:p>
      </dgm:t>
    </dgm:pt>
    <dgm:pt modelId="{BD2B8AB7-FF5F-1843-8A20-AC928F403D55}" type="parTrans" cxnId="{56237EBF-CD5C-8D49-8730-AD436116707B}">
      <dgm:prSet/>
      <dgm:spPr/>
      <dgm:t>
        <a:bodyPr/>
        <a:lstStyle/>
        <a:p>
          <a:endParaRPr lang="en-GB"/>
        </a:p>
      </dgm:t>
    </dgm:pt>
    <dgm:pt modelId="{0BF2A06A-8CED-4A4D-8CC2-3F402BC94B7C}" type="sibTrans" cxnId="{56237EBF-CD5C-8D49-8730-AD436116707B}">
      <dgm:prSet/>
      <dgm:spPr>
        <a:solidFill>
          <a:schemeClr val="accent1"/>
        </a:solidFill>
        <a:ln>
          <a:solidFill>
            <a:schemeClr val="accent1"/>
          </a:solidFill>
        </a:ln>
      </dgm:spPr>
      <dgm:t>
        <a:bodyPr/>
        <a:lstStyle/>
        <a:p>
          <a:endParaRPr lang="en-GB"/>
        </a:p>
      </dgm:t>
    </dgm:pt>
    <dgm:pt modelId="{6A72AF86-3B59-DA47-AE1A-90EB6031E34D}">
      <dgm:prSet phldrT="[Text]" custT="1"/>
      <dgm:spPr/>
      <dgm:t>
        <a:bodyPr/>
        <a:lstStyle/>
        <a:p>
          <a:r>
            <a:rPr lang="ro-RO" sz="1400" noProof="0" dirty="0">
              <a:latin typeface="Trebuchet MS" panose="020B0703020202090204" pitchFamily="34" charset="0"/>
            </a:rPr>
            <a:t>FP de execuție motivați </a:t>
          </a:r>
          <a:r>
            <a:rPr lang="ro-RO" sz="1400" noProof="0" dirty="0">
              <a:solidFill>
                <a:schemeClr val="accent1">
                  <a:lumMod val="40000"/>
                  <a:lumOff val="60000"/>
                </a:schemeClr>
              </a:solidFill>
              <a:latin typeface="Trebuchet MS" panose="020B0703020202090204" pitchFamily="34" charset="0"/>
            </a:rPr>
            <a:t>(</a:t>
          </a:r>
          <a:r>
            <a:rPr lang="ro-RO" sz="1400" cap="small" baseline="0" noProof="0" dirty="0">
              <a:solidFill>
                <a:schemeClr val="accent1">
                  <a:lumMod val="40000"/>
                  <a:lumOff val="60000"/>
                </a:schemeClr>
              </a:solidFill>
              <a:latin typeface="Trebuchet MS" panose="020B0703020202090204" pitchFamily="34" charset="0"/>
            </a:rPr>
            <a:t>adresează problema</a:t>
          </a:r>
          <a:r>
            <a:rPr lang="ro-RO" sz="1400" noProof="0" dirty="0">
              <a:solidFill>
                <a:schemeClr val="accent1">
                  <a:lumMod val="40000"/>
                  <a:lumOff val="60000"/>
                </a:schemeClr>
              </a:solidFill>
              <a:latin typeface="Trebuchet MS" panose="020B0703020202090204" pitchFamily="34" charset="0"/>
            </a:rPr>
            <a:t>) </a:t>
          </a:r>
          <a:r>
            <a:rPr lang="ro-RO" sz="1400" noProof="0" dirty="0">
              <a:latin typeface="Trebuchet MS" panose="020B0703020202090204" pitchFamily="34" charset="0"/>
            </a:rPr>
            <a:t>să promoveze în grad:</a:t>
          </a:r>
        </a:p>
        <a:p>
          <a:r>
            <a:rPr lang="ro-RO" sz="1400" noProof="0" dirty="0">
              <a:latin typeface="Trebuchet MS" panose="020B0703020202090204" pitchFamily="34" charset="0"/>
            </a:rPr>
            <a:t>- pentru o perioadă mai lungă de timp </a:t>
          </a:r>
        </a:p>
        <a:p>
          <a:r>
            <a:rPr lang="ro-RO" sz="1400" noProof="0" dirty="0">
              <a:latin typeface="Trebuchet MS" panose="020B0703020202090204" pitchFamily="34" charset="0"/>
            </a:rPr>
            <a:t>-cu provocări suplimentare la promovare</a:t>
          </a:r>
        </a:p>
      </dgm:t>
    </dgm:pt>
    <dgm:pt modelId="{154F2AFC-AA83-D344-882A-CD56F7C85645}" type="parTrans" cxnId="{6E9BEEA7-42F2-5F46-9B02-DCE5562FB841}">
      <dgm:prSet/>
      <dgm:spPr/>
      <dgm:t>
        <a:bodyPr/>
        <a:lstStyle/>
        <a:p>
          <a:endParaRPr lang="en-GB"/>
        </a:p>
      </dgm:t>
    </dgm:pt>
    <dgm:pt modelId="{197262FD-6D5C-134D-B6DC-76EA05CB48A6}" type="sibTrans" cxnId="{6E9BEEA7-42F2-5F46-9B02-DCE5562FB841}">
      <dgm:prSet/>
      <dgm:spPr>
        <a:solidFill>
          <a:schemeClr val="accent1"/>
        </a:solidFill>
        <a:ln>
          <a:solidFill>
            <a:schemeClr val="accent1"/>
          </a:solidFill>
        </a:ln>
      </dgm:spPr>
      <dgm:t>
        <a:bodyPr/>
        <a:lstStyle/>
        <a:p>
          <a:endParaRPr lang="en-GB"/>
        </a:p>
      </dgm:t>
    </dgm:pt>
    <dgm:pt modelId="{DD9697EB-42C4-1148-9DAF-DE1998173D80}">
      <dgm:prSet phldrT="[Text]" custT="1"/>
      <dgm:spPr/>
      <dgm:t>
        <a:bodyPr/>
        <a:lstStyle/>
        <a:p>
          <a:r>
            <a:rPr lang="ro-RO" sz="1400" noProof="0" dirty="0">
              <a:latin typeface="Trebuchet MS" panose="020B0703020202090204" pitchFamily="34" charset="0"/>
            </a:rPr>
            <a:t>Crește performanța și prestigiul funcției publice</a:t>
          </a:r>
        </a:p>
        <a:p>
          <a:endParaRPr lang="ro-RO" sz="1400" noProof="0" dirty="0">
            <a:latin typeface="Trebuchet MS" panose="020B0703020202090204" pitchFamily="34" charset="0"/>
          </a:endParaRPr>
        </a:p>
        <a:p>
          <a:r>
            <a:rPr lang="ro-RO" sz="1400" cap="small" baseline="0" noProof="0" dirty="0">
              <a:solidFill>
                <a:schemeClr val="accent1">
                  <a:lumMod val="20000"/>
                  <a:lumOff val="80000"/>
                </a:schemeClr>
              </a:solidFill>
              <a:latin typeface="Trebuchet MS" panose="020B0703020202090204" pitchFamily="34" charset="0"/>
            </a:rPr>
            <a:t>contribuie la rezolvarea problemei resimțită de cetățeni</a:t>
          </a:r>
          <a:endParaRPr lang="ro-RO" sz="1400" noProof="0" dirty="0">
            <a:latin typeface="Trebuchet MS" panose="020B0703020202090204" pitchFamily="34" charset="0"/>
          </a:endParaRPr>
        </a:p>
      </dgm:t>
    </dgm:pt>
    <dgm:pt modelId="{DC32FB35-CE62-DC4A-B79F-40F3260149DE}" type="parTrans" cxnId="{5A8CC100-DE9D-3D4F-BDAB-337355661A5E}">
      <dgm:prSet/>
      <dgm:spPr/>
      <dgm:t>
        <a:bodyPr/>
        <a:lstStyle/>
        <a:p>
          <a:endParaRPr lang="en-GB"/>
        </a:p>
      </dgm:t>
    </dgm:pt>
    <dgm:pt modelId="{B7908295-9149-0344-A44F-CF922C754A42}" type="sibTrans" cxnId="{5A8CC100-DE9D-3D4F-BDAB-337355661A5E}">
      <dgm:prSet/>
      <dgm:spPr/>
      <dgm:t>
        <a:bodyPr/>
        <a:lstStyle/>
        <a:p>
          <a:endParaRPr lang="en-GB"/>
        </a:p>
      </dgm:t>
    </dgm:pt>
    <dgm:pt modelId="{F731E548-ED67-F74E-A7C6-E416D4968811}">
      <dgm:prSet custT="1"/>
      <dgm:spPr/>
      <dgm:t>
        <a:bodyPr/>
        <a:lstStyle/>
        <a:p>
          <a:r>
            <a:rPr lang="ro-RO" sz="1400" noProof="0" dirty="0">
              <a:latin typeface="Trebuchet MS" panose="020B0703020202090204" pitchFamily="34" charset="0"/>
            </a:rPr>
            <a:t>FP de execuție dezvoltă competențe necesare pentru a promova în grad, deci sunt preocupați de performanță și pregătiți să asume responsabilități suplimentare </a:t>
          </a:r>
        </a:p>
        <a:p>
          <a:r>
            <a:rPr lang="ro-RO" sz="1400" cap="small" baseline="0" noProof="0" dirty="0">
              <a:solidFill>
                <a:schemeClr val="accent1">
                  <a:lumMod val="20000"/>
                  <a:lumOff val="80000"/>
                </a:schemeClr>
              </a:solidFill>
              <a:latin typeface="Trebuchet MS" panose="020B0703020202090204" pitchFamily="34" charset="0"/>
            </a:rPr>
            <a:t>contribuie la rezolvarea problemei din cadrul administrației publice</a:t>
          </a:r>
          <a:r>
            <a:rPr lang="ro-RO" sz="1400" noProof="0" dirty="0">
              <a:solidFill>
                <a:schemeClr val="accent1">
                  <a:lumMod val="20000"/>
                  <a:lumOff val="80000"/>
                </a:schemeClr>
              </a:solidFill>
              <a:latin typeface="Trebuchet MS" panose="020B0703020202090204" pitchFamily="34" charset="0"/>
            </a:rPr>
            <a:t> </a:t>
          </a:r>
        </a:p>
      </dgm:t>
    </dgm:pt>
    <dgm:pt modelId="{8FCF0A9F-8859-C04F-8695-8DC4ED4F2B3D}" type="parTrans" cxnId="{9CF53349-70F5-BB43-B6AF-4FB40D6CB1B7}">
      <dgm:prSet/>
      <dgm:spPr/>
      <dgm:t>
        <a:bodyPr/>
        <a:lstStyle/>
        <a:p>
          <a:endParaRPr lang="en-GB"/>
        </a:p>
      </dgm:t>
    </dgm:pt>
    <dgm:pt modelId="{2E1CC060-1EC7-2A42-9DD7-2D0FB995D519}" type="sibTrans" cxnId="{9CF53349-70F5-BB43-B6AF-4FB40D6CB1B7}">
      <dgm:prSet/>
      <dgm:spPr>
        <a:solidFill>
          <a:schemeClr val="accent1"/>
        </a:solidFill>
        <a:ln>
          <a:solidFill>
            <a:schemeClr val="accent1"/>
          </a:solidFill>
        </a:ln>
      </dgm:spPr>
      <dgm:t>
        <a:bodyPr/>
        <a:lstStyle/>
        <a:p>
          <a:endParaRPr lang="en-GB"/>
        </a:p>
      </dgm:t>
    </dgm:pt>
    <dgm:pt modelId="{6B74E524-8D99-B348-818D-E319F0FDC0C7}" type="pres">
      <dgm:prSet presAssocID="{6782EC55-2BBD-C443-8110-9BFA675B00D2}" presName="Name0" presStyleCnt="0">
        <dgm:presLayoutVars>
          <dgm:dir/>
          <dgm:resizeHandles val="exact"/>
        </dgm:presLayoutVars>
      </dgm:prSet>
      <dgm:spPr/>
    </dgm:pt>
    <dgm:pt modelId="{216B0DAA-7A4D-DB48-98BB-34D4AA91B05B}" type="pres">
      <dgm:prSet presAssocID="{82844EA1-2CC2-7446-990F-6130A475D516}" presName="node" presStyleLbl="node1" presStyleIdx="0" presStyleCnt="4" custScaleX="246345" custScaleY="400496">
        <dgm:presLayoutVars>
          <dgm:bulletEnabled val="1"/>
        </dgm:presLayoutVars>
      </dgm:prSet>
      <dgm:spPr/>
      <dgm:t>
        <a:bodyPr/>
        <a:lstStyle/>
        <a:p>
          <a:endParaRPr lang="en-US"/>
        </a:p>
      </dgm:t>
    </dgm:pt>
    <dgm:pt modelId="{DC4806D8-50C8-C948-ACC2-97FDCBC09CA5}" type="pres">
      <dgm:prSet presAssocID="{0BF2A06A-8CED-4A4D-8CC2-3F402BC94B7C}" presName="sibTrans" presStyleLbl="sibTrans2D1" presStyleIdx="0" presStyleCnt="3"/>
      <dgm:spPr/>
      <dgm:t>
        <a:bodyPr/>
        <a:lstStyle/>
        <a:p>
          <a:endParaRPr lang="en-US"/>
        </a:p>
      </dgm:t>
    </dgm:pt>
    <dgm:pt modelId="{0539E711-6870-3144-B790-28B8A28BED6B}" type="pres">
      <dgm:prSet presAssocID="{0BF2A06A-8CED-4A4D-8CC2-3F402BC94B7C}" presName="connectorText" presStyleLbl="sibTrans2D1" presStyleIdx="0" presStyleCnt="3"/>
      <dgm:spPr/>
      <dgm:t>
        <a:bodyPr/>
        <a:lstStyle/>
        <a:p>
          <a:endParaRPr lang="en-US"/>
        </a:p>
      </dgm:t>
    </dgm:pt>
    <dgm:pt modelId="{CB2BDAC9-119A-EE42-BF8E-0D9D9BCE9280}" type="pres">
      <dgm:prSet presAssocID="{6A72AF86-3B59-DA47-AE1A-90EB6031E34D}" presName="node" presStyleLbl="node1" presStyleIdx="1" presStyleCnt="4" custScaleX="246345" custScaleY="400496">
        <dgm:presLayoutVars>
          <dgm:bulletEnabled val="1"/>
        </dgm:presLayoutVars>
      </dgm:prSet>
      <dgm:spPr/>
      <dgm:t>
        <a:bodyPr/>
        <a:lstStyle/>
        <a:p>
          <a:endParaRPr lang="en-US"/>
        </a:p>
      </dgm:t>
    </dgm:pt>
    <dgm:pt modelId="{D1730BE3-672F-6142-95DD-2A83A10333C2}" type="pres">
      <dgm:prSet presAssocID="{197262FD-6D5C-134D-B6DC-76EA05CB48A6}" presName="sibTrans" presStyleLbl="sibTrans2D1" presStyleIdx="1" presStyleCnt="3"/>
      <dgm:spPr/>
      <dgm:t>
        <a:bodyPr/>
        <a:lstStyle/>
        <a:p>
          <a:endParaRPr lang="en-US"/>
        </a:p>
      </dgm:t>
    </dgm:pt>
    <dgm:pt modelId="{739E06FA-FD74-3D4B-B938-D7308340C668}" type="pres">
      <dgm:prSet presAssocID="{197262FD-6D5C-134D-B6DC-76EA05CB48A6}" presName="connectorText" presStyleLbl="sibTrans2D1" presStyleIdx="1" presStyleCnt="3"/>
      <dgm:spPr/>
      <dgm:t>
        <a:bodyPr/>
        <a:lstStyle/>
        <a:p>
          <a:endParaRPr lang="en-US"/>
        </a:p>
      </dgm:t>
    </dgm:pt>
    <dgm:pt modelId="{9F705349-0BC1-FE44-8422-1C4583F74F10}" type="pres">
      <dgm:prSet presAssocID="{F731E548-ED67-F74E-A7C6-E416D4968811}" presName="node" presStyleLbl="node1" presStyleIdx="2" presStyleCnt="4" custScaleX="246345" custScaleY="400496">
        <dgm:presLayoutVars>
          <dgm:bulletEnabled val="1"/>
        </dgm:presLayoutVars>
      </dgm:prSet>
      <dgm:spPr/>
      <dgm:t>
        <a:bodyPr/>
        <a:lstStyle/>
        <a:p>
          <a:endParaRPr lang="en-US"/>
        </a:p>
      </dgm:t>
    </dgm:pt>
    <dgm:pt modelId="{21EF7D02-0762-7B46-B885-7EBC1D84E5FE}" type="pres">
      <dgm:prSet presAssocID="{2E1CC060-1EC7-2A42-9DD7-2D0FB995D519}" presName="sibTrans" presStyleLbl="sibTrans2D1" presStyleIdx="2" presStyleCnt="3"/>
      <dgm:spPr/>
      <dgm:t>
        <a:bodyPr/>
        <a:lstStyle/>
        <a:p>
          <a:endParaRPr lang="en-US"/>
        </a:p>
      </dgm:t>
    </dgm:pt>
    <dgm:pt modelId="{CD20121A-497C-5C45-9C3D-BE112D351A57}" type="pres">
      <dgm:prSet presAssocID="{2E1CC060-1EC7-2A42-9DD7-2D0FB995D519}" presName="connectorText" presStyleLbl="sibTrans2D1" presStyleIdx="2" presStyleCnt="3"/>
      <dgm:spPr/>
      <dgm:t>
        <a:bodyPr/>
        <a:lstStyle/>
        <a:p>
          <a:endParaRPr lang="en-US"/>
        </a:p>
      </dgm:t>
    </dgm:pt>
    <dgm:pt modelId="{EDD59315-6F71-C648-8CF9-5FE7CE3339C2}" type="pres">
      <dgm:prSet presAssocID="{DD9697EB-42C4-1148-9DAF-DE1998173D80}" presName="node" presStyleLbl="node1" presStyleIdx="3" presStyleCnt="4" custScaleX="246345" custScaleY="400496">
        <dgm:presLayoutVars>
          <dgm:bulletEnabled val="1"/>
        </dgm:presLayoutVars>
      </dgm:prSet>
      <dgm:spPr/>
      <dgm:t>
        <a:bodyPr/>
        <a:lstStyle/>
        <a:p>
          <a:endParaRPr lang="en-US"/>
        </a:p>
      </dgm:t>
    </dgm:pt>
  </dgm:ptLst>
  <dgm:cxnLst>
    <dgm:cxn modelId="{5453CF1B-C1A3-4F7F-A374-655DDFE8EC2F}" type="presOf" srcId="{82844EA1-2CC2-7446-990F-6130A475D516}" destId="{216B0DAA-7A4D-DB48-98BB-34D4AA91B05B}" srcOrd="0" destOrd="0" presId="urn:microsoft.com/office/officeart/2005/8/layout/process1"/>
    <dgm:cxn modelId="{9CF53349-70F5-BB43-B6AF-4FB40D6CB1B7}" srcId="{6782EC55-2BBD-C443-8110-9BFA675B00D2}" destId="{F731E548-ED67-F74E-A7C6-E416D4968811}" srcOrd="2" destOrd="0" parTransId="{8FCF0A9F-8859-C04F-8695-8DC4ED4F2B3D}" sibTransId="{2E1CC060-1EC7-2A42-9DD7-2D0FB995D519}"/>
    <dgm:cxn modelId="{4CA72C78-F20F-423B-96E4-DB92DF7FC2CA}" type="presOf" srcId="{DD9697EB-42C4-1148-9DAF-DE1998173D80}" destId="{EDD59315-6F71-C648-8CF9-5FE7CE3339C2}" srcOrd="0" destOrd="0" presId="urn:microsoft.com/office/officeart/2005/8/layout/process1"/>
    <dgm:cxn modelId="{1C964F5E-35C5-4652-AE44-8C359EBAE84D}" type="presOf" srcId="{F731E548-ED67-F74E-A7C6-E416D4968811}" destId="{9F705349-0BC1-FE44-8422-1C4583F74F10}" srcOrd="0" destOrd="0" presId="urn:microsoft.com/office/officeart/2005/8/layout/process1"/>
    <dgm:cxn modelId="{DC6A3D33-D1C3-426C-9D97-B3054AFECA47}" type="presOf" srcId="{197262FD-6D5C-134D-B6DC-76EA05CB48A6}" destId="{739E06FA-FD74-3D4B-B938-D7308340C668}" srcOrd="1" destOrd="0" presId="urn:microsoft.com/office/officeart/2005/8/layout/process1"/>
    <dgm:cxn modelId="{5A8CC100-DE9D-3D4F-BDAB-337355661A5E}" srcId="{6782EC55-2BBD-C443-8110-9BFA675B00D2}" destId="{DD9697EB-42C4-1148-9DAF-DE1998173D80}" srcOrd="3" destOrd="0" parTransId="{DC32FB35-CE62-DC4A-B79F-40F3260149DE}" sibTransId="{B7908295-9149-0344-A44F-CF922C754A42}"/>
    <dgm:cxn modelId="{C7B0CC6F-1CF1-4665-96B2-4B2447E2F630}" type="presOf" srcId="{0BF2A06A-8CED-4A4D-8CC2-3F402BC94B7C}" destId="{DC4806D8-50C8-C948-ACC2-97FDCBC09CA5}" srcOrd="0" destOrd="0" presId="urn:microsoft.com/office/officeart/2005/8/layout/process1"/>
    <dgm:cxn modelId="{2DC4A996-2992-495D-81AB-19118C194839}" type="presOf" srcId="{197262FD-6D5C-134D-B6DC-76EA05CB48A6}" destId="{D1730BE3-672F-6142-95DD-2A83A10333C2}" srcOrd="0" destOrd="0" presId="urn:microsoft.com/office/officeart/2005/8/layout/process1"/>
    <dgm:cxn modelId="{A1C8ADD6-B3B5-4820-A2AE-7E639FC44EDB}" type="presOf" srcId="{6A72AF86-3B59-DA47-AE1A-90EB6031E34D}" destId="{CB2BDAC9-119A-EE42-BF8E-0D9D9BCE9280}" srcOrd="0" destOrd="0" presId="urn:microsoft.com/office/officeart/2005/8/layout/process1"/>
    <dgm:cxn modelId="{881A30CA-E80B-4EA7-A8FA-AC3654BF8258}" type="presOf" srcId="{2E1CC060-1EC7-2A42-9DD7-2D0FB995D519}" destId="{CD20121A-497C-5C45-9C3D-BE112D351A57}" srcOrd="1" destOrd="0" presId="urn:microsoft.com/office/officeart/2005/8/layout/process1"/>
    <dgm:cxn modelId="{2E86A2B5-D196-4790-8842-9F23B84A184A}" type="presOf" srcId="{2E1CC060-1EC7-2A42-9DD7-2D0FB995D519}" destId="{21EF7D02-0762-7B46-B885-7EBC1D84E5FE}" srcOrd="0" destOrd="0" presId="urn:microsoft.com/office/officeart/2005/8/layout/process1"/>
    <dgm:cxn modelId="{1A2AD847-13F7-4D3E-9520-DB96FD7C3D80}" type="presOf" srcId="{6782EC55-2BBD-C443-8110-9BFA675B00D2}" destId="{6B74E524-8D99-B348-818D-E319F0FDC0C7}" srcOrd="0" destOrd="0" presId="urn:microsoft.com/office/officeart/2005/8/layout/process1"/>
    <dgm:cxn modelId="{6E9BEEA7-42F2-5F46-9B02-DCE5562FB841}" srcId="{6782EC55-2BBD-C443-8110-9BFA675B00D2}" destId="{6A72AF86-3B59-DA47-AE1A-90EB6031E34D}" srcOrd="1" destOrd="0" parTransId="{154F2AFC-AA83-D344-882A-CD56F7C85645}" sibTransId="{197262FD-6D5C-134D-B6DC-76EA05CB48A6}"/>
    <dgm:cxn modelId="{56237EBF-CD5C-8D49-8730-AD436116707B}" srcId="{6782EC55-2BBD-C443-8110-9BFA675B00D2}" destId="{82844EA1-2CC2-7446-990F-6130A475D516}" srcOrd="0" destOrd="0" parTransId="{BD2B8AB7-FF5F-1843-8A20-AC928F403D55}" sibTransId="{0BF2A06A-8CED-4A4D-8CC2-3F402BC94B7C}"/>
    <dgm:cxn modelId="{4AEFD5E9-74F3-449C-92D3-37AC5DD2E148}" type="presOf" srcId="{0BF2A06A-8CED-4A4D-8CC2-3F402BC94B7C}" destId="{0539E711-6870-3144-B790-28B8A28BED6B}" srcOrd="1" destOrd="0" presId="urn:microsoft.com/office/officeart/2005/8/layout/process1"/>
    <dgm:cxn modelId="{F7A778D9-7694-4FD3-AA8B-1F172B878D38}" type="presParOf" srcId="{6B74E524-8D99-B348-818D-E319F0FDC0C7}" destId="{216B0DAA-7A4D-DB48-98BB-34D4AA91B05B}" srcOrd="0" destOrd="0" presId="urn:microsoft.com/office/officeart/2005/8/layout/process1"/>
    <dgm:cxn modelId="{7C55EAD2-BF76-43D9-ADBC-A89A8746316B}" type="presParOf" srcId="{6B74E524-8D99-B348-818D-E319F0FDC0C7}" destId="{DC4806D8-50C8-C948-ACC2-97FDCBC09CA5}" srcOrd="1" destOrd="0" presId="urn:microsoft.com/office/officeart/2005/8/layout/process1"/>
    <dgm:cxn modelId="{4C1FDCC5-6589-4B49-9FBC-224D948732F6}" type="presParOf" srcId="{DC4806D8-50C8-C948-ACC2-97FDCBC09CA5}" destId="{0539E711-6870-3144-B790-28B8A28BED6B}" srcOrd="0" destOrd="0" presId="urn:microsoft.com/office/officeart/2005/8/layout/process1"/>
    <dgm:cxn modelId="{E0F29852-130C-4DDE-8957-B691B8335D44}" type="presParOf" srcId="{6B74E524-8D99-B348-818D-E319F0FDC0C7}" destId="{CB2BDAC9-119A-EE42-BF8E-0D9D9BCE9280}" srcOrd="2" destOrd="0" presId="urn:microsoft.com/office/officeart/2005/8/layout/process1"/>
    <dgm:cxn modelId="{4B696FD3-E14E-453F-98CC-FE095008D5C3}" type="presParOf" srcId="{6B74E524-8D99-B348-818D-E319F0FDC0C7}" destId="{D1730BE3-672F-6142-95DD-2A83A10333C2}" srcOrd="3" destOrd="0" presId="urn:microsoft.com/office/officeart/2005/8/layout/process1"/>
    <dgm:cxn modelId="{AFFE0195-0399-4969-8F91-018CA55495EC}" type="presParOf" srcId="{D1730BE3-672F-6142-95DD-2A83A10333C2}" destId="{739E06FA-FD74-3D4B-B938-D7308340C668}" srcOrd="0" destOrd="0" presId="urn:microsoft.com/office/officeart/2005/8/layout/process1"/>
    <dgm:cxn modelId="{1387AB18-2A37-4C42-90D1-576430650FBC}" type="presParOf" srcId="{6B74E524-8D99-B348-818D-E319F0FDC0C7}" destId="{9F705349-0BC1-FE44-8422-1C4583F74F10}" srcOrd="4" destOrd="0" presId="urn:microsoft.com/office/officeart/2005/8/layout/process1"/>
    <dgm:cxn modelId="{AF421027-F95A-4A74-8D15-7216E548CC32}" type="presParOf" srcId="{6B74E524-8D99-B348-818D-E319F0FDC0C7}" destId="{21EF7D02-0762-7B46-B885-7EBC1D84E5FE}" srcOrd="5" destOrd="0" presId="urn:microsoft.com/office/officeart/2005/8/layout/process1"/>
    <dgm:cxn modelId="{BE35E100-841A-4B92-AE49-A836E38E8CB6}" type="presParOf" srcId="{21EF7D02-0762-7B46-B885-7EBC1D84E5FE}" destId="{CD20121A-497C-5C45-9C3D-BE112D351A57}" srcOrd="0" destOrd="0" presId="urn:microsoft.com/office/officeart/2005/8/layout/process1"/>
    <dgm:cxn modelId="{018861E7-905D-47F5-9C03-7EBC1CD480BA}" type="presParOf" srcId="{6B74E524-8D99-B348-818D-E319F0FDC0C7}" destId="{EDD59315-6F71-C648-8CF9-5FE7CE3339C2}" srcOrd="6"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82EC55-2BBD-C443-8110-9BFA675B00D2}" type="doc">
      <dgm:prSet loTypeId="urn:microsoft.com/office/officeart/2005/8/layout/process1" loCatId="" qsTypeId="urn:microsoft.com/office/officeart/2005/8/quickstyle/simple1" qsCatId="simple" csTypeId="urn:microsoft.com/office/officeart/2005/8/colors/accent1_2" csCatId="accent1" phldr="1"/>
      <dgm:spPr/>
    </dgm:pt>
    <dgm:pt modelId="{82844EA1-2CC2-7446-990F-6130A475D516}">
      <dgm:prSet phldrT="[Text]" custT="1"/>
      <dgm:spPr/>
      <dgm:t>
        <a:bodyPr/>
        <a:lstStyle/>
        <a:p>
          <a:r>
            <a:rPr lang="ro-RO" sz="1400" noProof="0" dirty="0">
              <a:solidFill>
                <a:schemeClr val="bg1"/>
              </a:solidFill>
              <a:latin typeface="Trebuchet MS" panose="020B0703020202090204" pitchFamily="34" charset="0"/>
            </a:rPr>
            <a:t>1) Transformarea posturilor care exercită putere publică în FP</a:t>
          </a:r>
        </a:p>
        <a:p>
          <a:endParaRPr lang="ro-RO" sz="1400" noProof="0" dirty="0">
            <a:solidFill>
              <a:schemeClr val="bg1"/>
            </a:solidFill>
            <a:latin typeface="Trebuchet MS" panose="020B0703020202090204" pitchFamily="34" charset="0"/>
          </a:endParaRPr>
        </a:p>
        <a:p>
          <a:r>
            <a:rPr lang="ro-RO" sz="1400" noProof="0" dirty="0">
              <a:solidFill>
                <a:schemeClr val="bg1"/>
              </a:solidFill>
              <a:latin typeface="Trebuchet MS" panose="020B0703020202090204" pitchFamily="34" charset="0"/>
            </a:rPr>
            <a:t>2) Transformarea posturilor care afectează performanța administrație în funcționari contractuali </a:t>
          </a:r>
        </a:p>
      </dgm:t>
    </dgm:pt>
    <dgm:pt modelId="{BD2B8AB7-FF5F-1843-8A20-AC928F403D55}" type="parTrans" cxnId="{56237EBF-CD5C-8D49-8730-AD436116707B}">
      <dgm:prSet/>
      <dgm:spPr/>
      <dgm:t>
        <a:bodyPr/>
        <a:lstStyle/>
        <a:p>
          <a:endParaRPr lang="ro-RO" noProof="0" dirty="0"/>
        </a:p>
      </dgm:t>
    </dgm:pt>
    <dgm:pt modelId="{0BF2A06A-8CED-4A4D-8CC2-3F402BC94B7C}" type="sibTrans" cxnId="{56237EBF-CD5C-8D49-8730-AD436116707B}">
      <dgm:prSet/>
      <dgm:spPr>
        <a:solidFill>
          <a:schemeClr val="accent1"/>
        </a:solidFill>
        <a:ln>
          <a:solidFill>
            <a:schemeClr val="accent1"/>
          </a:solidFill>
        </a:ln>
      </dgm:spPr>
      <dgm:t>
        <a:bodyPr/>
        <a:lstStyle/>
        <a:p>
          <a:endParaRPr lang="ro-RO" noProof="0" dirty="0"/>
        </a:p>
      </dgm:t>
    </dgm:pt>
    <dgm:pt modelId="{6A72AF86-3B59-DA47-AE1A-90EB6031E34D}">
      <dgm:prSet phldrT="[Text]" custT="1"/>
      <dgm:spPr/>
      <dgm:t>
        <a:bodyPr/>
        <a:lstStyle/>
        <a:p>
          <a:r>
            <a:rPr lang="ro-RO" sz="1400" noProof="0" dirty="0">
              <a:latin typeface="Trebuchet MS" panose="020B0703020202090204" pitchFamily="34" charset="0"/>
            </a:rPr>
            <a:t>1) Aplicarea unor instrumente de management al resurselor umane asemănătoare pentru FP și funcționarii contractuali</a:t>
          </a:r>
        </a:p>
        <a:p>
          <a:endParaRPr lang="ro-RO" sz="1400" noProof="0" dirty="0">
            <a:latin typeface="Trebuchet MS" panose="020B0703020202090204" pitchFamily="34" charset="0"/>
          </a:endParaRPr>
        </a:p>
        <a:p>
          <a:r>
            <a:rPr lang="ro-RO" sz="1400" noProof="0" dirty="0">
              <a:latin typeface="Trebuchet MS" panose="020B0703020202090204" pitchFamily="34" charset="0"/>
            </a:rPr>
            <a:t>2) Introducerea unor elemente de răspundere și integritate pentru funcționarii contractuali</a:t>
          </a:r>
        </a:p>
      </dgm:t>
    </dgm:pt>
    <dgm:pt modelId="{154F2AFC-AA83-D344-882A-CD56F7C85645}" type="parTrans" cxnId="{6E9BEEA7-42F2-5F46-9B02-DCE5562FB841}">
      <dgm:prSet/>
      <dgm:spPr/>
      <dgm:t>
        <a:bodyPr/>
        <a:lstStyle/>
        <a:p>
          <a:endParaRPr lang="ro-RO" noProof="0" dirty="0"/>
        </a:p>
      </dgm:t>
    </dgm:pt>
    <dgm:pt modelId="{197262FD-6D5C-134D-B6DC-76EA05CB48A6}" type="sibTrans" cxnId="{6E9BEEA7-42F2-5F46-9B02-DCE5562FB841}">
      <dgm:prSet/>
      <dgm:spPr>
        <a:solidFill>
          <a:schemeClr val="accent1"/>
        </a:solidFill>
        <a:ln>
          <a:solidFill>
            <a:schemeClr val="accent1"/>
          </a:solidFill>
        </a:ln>
      </dgm:spPr>
      <dgm:t>
        <a:bodyPr/>
        <a:lstStyle/>
        <a:p>
          <a:endParaRPr lang="ro-RO" noProof="0" dirty="0"/>
        </a:p>
      </dgm:t>
    </dgm:pt>
    <dgm:pt modelId="{F731E548-ED67-F74E-A7C6-E416D4968811}">
      <dgm:prSet custT="1"/>
      <dgm:spPr/>
      <dgm:t>
        <a:bodyPr/>
        <a:lstStyle/>
        <a:p>
          <a:r>
            <a:rPr lang="ro-RO" sz="1400" noProof="0" dirty="0">
              <a:solidFill>
                <a:schemeClr val="bg1"/>
              </a:solidFill>
              <a:latin typeface="Trebuchet MS" panose="020B0703020202090204" pitchFamily="34" charset="0"/>
            </a:rPr>
            <a:t>Carieră mai clară și motivație de performanță suplimentară pentru întreg personalul din administrația publică ce afectează prestigiul administrației publice: funcționari publici și funcționari contractuali</a:t>
          </a:r>
        </a:p>
      </dgm:t>
    </dgm:pt>
    <dgm:pt modelId="{8FCF0A9F-8859-C04F-8695-8DC4ED4F2B3D}" type="parTrans" cxnId="{9CF53349-70F5-BB43-B6AF-4FB40D6CB1B7}">
      <dgm:prSet/>
      <dgm:spPr/>
      <dgm:t>
        <a:bodyPr/>
        <a:lstStyle/>
        <a:p>
          <a:endParaRPr lang="ro-RO" noProof="0" dirty="0"/>
        </a:p>
      </dgm:t>
    </dgm:pt>
    <dgm:pt modelId="{2E1CC060-1EC7-2A42-9DD7-2D0FB995D519}" type="sibTrans" cxnId="{9CF53349-70F5-BB43-B6AF-4FB40D6CB1B7}">
      <dgm:prSet/>
      <dgm:spPr>
        <a:solidFill>
          <a:schemeClr val="accent1"/>
        </a:solidFill>
        <a:ln>
          <a:solidFill>
            <a:schemeClr val="accent1"/>
          </a:solidFill>
        </a:ln>
      </dgm:spPr>
      <dgm:t>
        <a:bodyPr/>
        <a:lstStyle/>
        <a:p>
          <a:endParaRPr lang="ro-RO" noProof="0" dirty="0"/>
        </a:p>
      </dgm:t>
    </dgm:pt>
    <dgm:pt modelId="{6B74E524-8D99-B348-818D-E319F0FDC0C7}" type="pres">
      <dgm:prSet presAssocID="{6782EC55-2BBD-C443-8110-9BFA675B00D2}" presName="Name0" presStyleCnt="0">
        <dgm:presLayoutVars>
          <dgm:dir/>
          <dgm:resizeHandles val="exact"/>
        </dgm:presLayoutVars>
      </dgm:prSet>
      <dgm:spPr/>
    </dgm:pt>
    <dgm:pt modelId="{216B0DAA-7A4D-DB48-98BB-34D4AA91B05B}" type="pres">
      <dgm:prSet presAssocID="{82844EA1-2CC2-7446-990F-6130A475D516}" presName="node" presStyleLbl="node1" presStyleIdx="0" presStyleCnt="3" custScaleX="246345" custScaleY="400496">
        <dgm:presLayoutVars>
          <dgm:bulletEnabled val="1"/>
        </dgm:presLayoutVars>
      </dgm:prSet>
      <dgm:spPr/>
      <dgm:t>
        <a:bodyPr/>
        <a:lstStyle/>
        <a:p>
          <a:endParaRPr lang="en-US"/>
        </a:p>
      </dgm:t>
    </dgm:pt>
    <dgm:pt modelId="{DC4806D8-50C8-C948-ACC2-97FDCBC09CA5}" type="pres">
      <dgm:prSet presAssocID="{0BF2A06A-8CED-4A4D-8CC2-3F402BC94B7C}" presName="sibTrans" presStyleLbl="sibTrans2D1" presStyleIdx="0" presStyleCnt="2"/>
      <dgm:spPr/>
      <dgm:t>
        <a:bodyPr/>
        <a:lstStyle/>
        <a:p>
          <a:endParaRPr lang="en-US"/>
        </a:p>
      </dgm:t>
    </dgm:pt>
    <dgm:pt modelId="{0539E711-6870-3144-B790-28B8A28BED6B}" type="pres">
      <dgm:prSet presAssocID="{0BF2A06A-8CED-4A4D-8CC2-3F402BC94B7C}" presName="connectorText" presStyleLbl="sibTrans2D1" presStyleIdx="0" presStyleCnt="2"/>
      <dgm:spPr/>
      <dgm:t>
        <a:bodyPr/>
        <a:lstStyle/>
        <a:p>
          <a:endParaRPr lang="en-US"/>
        </a:p>
      </dgm:t>
    </dgm:pt>
    <dgm:pt modelId="{CB2BDAC9-119A-EE42-BF8E-0D9D9BCE9280}" type="pres">
      <dgm:prSet presAssocID="{6A72AF86-3B59-DA47-AE1A-90EB6031E34D}" presName="node" presStyleLbl="node1" presStyleIdx="1" presStyleCnt="3" custScaleX="246345" custScaleY="400496">
        <dgm:presLayoutVars>
          <dgm:bulletEnabled val="1"/>
        </dgm:presLayoutVars>
      </dgm:prSet>
      <dgm:spPr/>
      <dgm:t>
        <a:bodyPr/>
        <a:lstStyle/>
        <a:p>
          <a:endParaRPr lang="en-US"/>
        </a:p>
      </dgm:t>
    </dgm:pt>
    <dgm:pt modelId="{D1730BE3-672F-6142-95DD-2A83A10333C2}" type="pres">
      <dgm:prSet presAssocID="{197262FD-6D5C-134D-B6DC-76EA05CB48A6}" presName="sibTrans" presStyleLbl="sibTrans2D1" presStyleIdx="1" presStyleCnt="2"/>
      <dgm:spPr/>
      <dgm:t>
        <a:bodyPr/>
        <a:lstStyle/>
        <a:p>
          <a:endParaRPr lang="en-US"/>
        </a:p>
      </dgm:t>
    </dgm:pt>
    <dgm:pt modelId="{739E06FA-FD74-3D4B-B938-D7308340C668}" type="pres">
      <dgm:prSet presAssocID="{197262FD-6D5C-134D-B6DC-76EA05CB48A6}" presName="connectorText" presStyleLbl="sibTrans2D1" presStyleIdx="1" presStyleCnt="2"/>
      <dgm:spPr/>
      <dgm:t>
        <a:bodyPr/>
        <a:lstStyle/>
        <a:p>
          <a:endParaRPr lang="en-US"/>
        </a:p>
      </dgm:t>
    </dgm:pt>
    <dgm:pt modelId="{9F705349-0BC1-FE44-8422-1C4583F74F10}" type="pres">
      <dgm:prSet presAssocID="{F731E548-ED67-F74E-A7C6-E416D4968811}" presName="node" presStyleLbl="node1" presStyleIdx="2" presStyleCnt="3" custScaleX="246345" custScaleY="400496">
        <dgm:presLayoutVars>
          <dgm:bulletEnabled val="1"/>
        </dgm:presLayoutVars>
      </dgm:prSet>
      <dgm:spPr/>
      <dgm:t>
        <a:bodyPr/>
        <a:lstStyle/>
        <a:p>
          <a:endParaRPr lang="en-US"/>
        </a:p>
      </dgm:t>
    </dgm:pt>
  </dgm:ptLst>
  <dgm:cxnLst>
    <dgm:cxn modelId="{5453CF1B-C1A3-4F7F-A374-655DDFE8EC2F}" type="presOf" srcId="{82844EA1-2CC2-7446-990F-6130A475D516}" destId="{216B0DAA-7A4D-DB48-98BB-34D4AA91B05B}" srcOrd="0" destOrd="0" presId="urn:microsoft.com/office/officeart/2005/8/layout/process1"/>
    <dgm:cxn modelId="{9CF53349-70F5-BB43-B6AF-4FB40D6CB1B7}" srcId="{6782EC55-2BBD-C443-8110-9BFA675B00D2}" destId="{F731E548-ED67-F74E-A7C6-E416D4968811}" srcOrd="2" destOrd="0" parTransId="{8FCF0A9F-8859-C04F-8695-8DC4ED4F2B3D}" sibTransId="{2E1CC060-1EC7-2A42-9DD7-2D0FB995D519}"/>
    <dgm:cxn modelId="{1C964F5E-35C5-4652-AE44-8C359EBAE84D}" type="presOf" srcId="{F731E548-ED67-F74E-A7C6-E416D4968811}" destId="{9F705349-0BC1-FE44-8422-1C4583F74F10}" srcOrd="0" destOrd="0" presId="urn:microsoft.com/office/officeart/2005/8/layout/process1"/>
    <dgm:cxn modelId="{DC6A3D33-D1C3-426C-9D97-B3054AFECA47}" type="presOf" srcId="{197262FD-6D5C-134D-B6DC-76EA05CB48A6}" destId="{739E06FA-FD74-3D4B-B938-D7308340C668}" srcOrd="1" destOrd="0" presId="urn:microsoft.com/office/officeart/2005/8/layout/process1"/>
    <dgm:cxn modelId="{C7B0CC6F-1CF1-4665-96B2-4B2447E2F630}" type="presOf" srcId="{0BF2A06A-8CED-4A4D-8CC2-3F402BC94B7C}" destId="{DC4806D8-50C8-C948-ACC2-97FDCBC09CA5}" srcOrd="0" destOrd="0" presId="urn:microsoft.com/office/officeart/2005/8/layout/process1"/>
    <dgm:cxn modelId="{2DC4A996-2992-495D-81AB-19118C194839}" type="presOf" srcId="{197262FD-6D5C-134D-B6DC-76EA05CB48A6}" destId="{D1730BE3-672F-6142-95DD-2A83A10333C2}" srcOrd="0" destOrd="0" presId="urn:microsoft.com/office/officeart/2005/8/layout/process1"/>
    <dgm:cxn modelId="{A1C8ADD6-B3B5-4820-A2AE-7E639FC44EDB}" type="presOf" srcId="{6A72AF86-3B59-DA47-AE1A-90EB6031E34D}" destId="{CB2BDAC9-119A-EE42-BF8E-0D9D9BCE9280}" srcOrd="0" destOrd="0" presId="urn:microsoft.com/office/officeart/2005/8/layout/process1"/>
    <dgm:cxn modelId="{1A2AD847-13F7-4D3E-9520-DB96FD7C3D80}" type="presOf" srcId="{6782EC55-2BBD-C443-8110-9BFA675B00D2}" destId="{6B74E524-8D99-B348-818D-E319F0FDC0C7}" srcOrd="0" destOrd="0" presId="urn:microsoft.com/office/officeart/2005/8/layout/process1"/>
    <dgm:cxn modelId="{6E9BEEA7-42F2-5F46-9B02-DCE5562FB841}" srcId="{6782EC55-2BBD-C443-8110-9BFA675B00D2}" destId="{6A72AF86-3B59-DA47-AE1A-90EB6031E34D}" srcOrd="1" destOrd="0" parTransId="{154F2AFC-AA83-D344-882A-CD56F7C85645}" sibTransId="{197262FD-6D5C-134D-B6DC-76EA05CB48A6}"/>
    <dgm:cxn modelId="{56237EBF-CD5C-8D49-8730-AD436116707B}" srcId="{6782EC55-2BBD-C443-8110-9BFA675B00D2}" destId="{82844EA1-2CC2-7446-990F-6130A475D516}" srcOrd="0" destOrd="0" parTransId="{BD2B8AB7-FF5F-1843-8A20-AC928F403D55}" sibTransId="{0BF2A06A-8CED-4A4D-8CC2-3F402BC94B7C}"/>
    <dgm:cxn modelId="{4AEFD5E9-74F3-449C-92D3-37AC5DD2E148}" type="presOf" srcId="{0BF2A06A-8CED-4A4D-8CC2-3F402BC94B7C}" destId="{0539E711-6870-3144-B790-28B8A28BED6B}" srcOrd="1" destOrd="0" presId="urn:microsoft.com/office/officeart/2005/8/layout/process1"/>
    <dgm:cxn modelId="{F7A778D9-7694-4FD3-AA8B-1F172B878D38}" type="presParOf" srcId="{6B74E524-8D99-B348-818D-E319F0FDC0C7}" destId="{216B0DAA-7A4D-DB48-98BB-34D4AA91B05B}" srcOrd="0" destOrd="0" presId="urn:microsoft.com/office/officeart/2005/8/layout/process1"/>
    <dgm:cxn modelId="{7C55EAD2-BF76-43D9-ADBC-A89A8746316B}" type="presParOf" srcId="{6B74E524-8D99-B348-818D-E319F0FDC0C7}" destId="{DC4806D8-50C8-C948-ACC2-97FDCBC09CA5}" srcOrd="1" destOrd="0" presId="urn:microsoft.com/office/officeart/2005/8/layout/process1"/>
    <dgm:cxn modelId="{4C1FDCC5-6589-4B49-9FBC-224D948732F6}" type="presParOf" srcId="{DC4806D8-50C8-C948-ACC2-97FDCBC09CA5}" destId="{0539E711-6870-3144-B790-28B8A28BED6B}" srcOrd="0" destOrd="0" presId="urn:microsoft.com/office/officeart/2005/8/layout/process1"/>
    <dgm:cxn modelId="{E0F29852-130C-4DDE-8957-B691B8335D44}" type="presParOf" srcId="{6B74E524-8D99-B348-818D-E319F0FDC0C7}" destId="{CB2BDAC9-119A-EE42-BF8E-0D9D9BCE9280}" srcOrd="2" destOrd="0" presId="urn:microsoft.com/office/officeart/2005/8/layout/process1"/>
    <dgm:cxn modelId="{4B696FD3-E14E-453F-98CC-FE095008D5C3}" type="presParOf" srcId="{6B74E524-8D99-B348-818D-E319F0FDC0C7}" destId="{D1730BE3-672F-6142-95DD-2A83A10333C2}" srcOrd="3" destOrd="0" presId="urn:microsoft.com/office/officeart/2005/8/layout/process1"/>
    <dgm:cxn modelId="{AFFE0195-0399-4969-8F91-018CA55495EC}" type="presParOf" srcId="{D1730BE3-672F-6142-95DD-2A83A10333C2}" destId="{739E06FA-FD74-3D4B-B938-D7308340C668}" srcOrd="0" destOrd="0" presId="urn:microsoft.com/office/officeart/2005/8/layout/process1"/>
    <dgm:cxn modelId="{1387AB18-2A37-4C42-90D1-576430650FBC}" type="presParOf" srcId="{6B74E524-8D99-B348-818D-E319F0FDC0C7}" destId="{9F705349-0BC1-FE44-8422-1C4583F74F10}"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174A6-B861-6E4F-B0B3-DBE6D0A40DD3}">
      <dsp:nvSpPr>
        <dsp:cNvPr id="0" name=""/>
        <dsp:cNvSpPr/>
      </dsp:nvSpPr>
      <dsp:spPr>
        <a:xfrm>
          <a:off x="155802"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o-RO" sz="1300" kern="1200" noProof="0" dirty="0">
              <a:latin typeface="Trebuchet MS" panose="020B0703020202090204" pitchFamily="34" charset="0"/>
            </a:rPr>
            <a:t>Cercetare</a:t>
          </a:r>
        </a:p>
      </dsp:txBody>
      <dsp:txXfrm>
        <a:off x="191303" y="36698"/>
        <a:ext cx="1949148" cy="1141088"/>
      </dsp:txXfrm>
    </dsp:sp>
    <dsp:sp modelId="{3B0E28E3-952C-034C-BE5D-134BB79971C4}">
      <dsp:nvSpPr>
        <dsp:cNvPr id="0" name=""/>
        <dsp:cNvSpPr/>
      </dsp:nvSpPr>
      <dsp:spPr>
        <a:xfrm>
          <a:off x="2353726" y="356744"/>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o-RO" sz="1600" kern="1200" noProof="0" dirty="0">
            <a:latin typeface="Trebuchet MS" panose="020B0703020202090204" pitchFamily="34" charset="0"/>
          </a:endParaRPr>
        </a:p>
      </dsp:txBody>
      <dsp:txXfrm>
        <a:off x="2353726" y="456943"/>
        <a:ext cx="299790" cy="300599"/>
      </dsp:txXfrm>
    </dsp:sp>
    <dsp:sp modelId="{EB07620B-278E-8446-B4B0-F55304AC54B4}">
      <dsp:nvSpPr>
        <dsp:cNvPr id="0" name=""/>
        <dsp:cNvSpPr/>
      </dsp:nvSpPr>
      <dsp:spPr>
        <a:xfrm>
          <a:off x="2984013"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o-RO" sz="1300" kern="1200" noProof="0" dirty="0">
              <a:latin typeface="Trebuchet MS" panose="020B0703020202090204" pitchFamily="34" charset="0"/>
            </a:rPr>
            <a:t>Formularea obiectivelor și schițelor de soluții posibile</a:t>
          </a:r>
        </a:p>
      </dsp:txBody>
      <dsp:txXfrm>
        <a:off x="3019514" y="36698"/>
        <a:ext cx="1949148" cy="1141088"/>
      </dsp:txXfrm>
    </dsp:sp>
    <dsp:sp modelId="{6D9C32EB-BD4F-4C41-A2B0-58CC7DD53168}">
      <dsp:nvSpPr>
        <dsp:cNvPr id="0" name=""/>
        <dsp:cNvSpPr/>
      </dsp:nvSpPr>
      <dsp:spPr>
        <a:xfrm>
          <a:off x="5181937" y="356744"/>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o-RO" sz="1600" kern="1200" noProof="0" dirty="0">
            <a:latin typeface="Trebuchet MS" panose="020B0703020202090204" pitchFamily="34" charset="0"/>
          </a:endParaRPr>
        </a:p>
      </dsp:txBody>
      <dsp:txXfrm>
        <a:off x="5181937" y="456943"/>
        <a:ext cx="299790" cy="300599"/>
      </dsp:txXfrm>
    </dsp:sp>
    <dsp:sp modelId="{E9A1AC89-28A4-6445-9D83-A90C38D5165A}">
      <dsp:nvSpPr>
        <dsp:cNvPr id="0" name=""/>
        <dsp:cNvSpPr/>
      </dsp:nvSpPr>
      <dsp:spPr>
        <a:xfrm>
          <a:off x="5812224"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o-RO" sz="1300" kern="1200" noProof="0" dirty="0">
              <a:latin typeface="Trebuchet MS" panose="020B0703020202090204" pitchFamily="34" charset="0"/>
            </a:rPr>
            <a:t>Formularea unor variante de soluționare și analiza preliminară a impactului</a:t>
          </a:r>
        </a:p>
      </dsp:txBody>
      <dsp:txXfrm>
        <a:off x="5847725" y="36698"/>
        <a:ext cx="1949148" cy="1141088"/>
      </dsp:txXfrm>
    </dsp:sp>
    <dsp:sp modelId="{59DE446D-540A-3348-AA30-A07482FBFEF8}">
      <dsp:nvSpPr>
        <dsp:cNvPr id="0" name=""/>
        <dsp:cNvSpPr/>
      </dsp:nvSpPr>
      <dsp:spPr>
        <a:xfrm>
          <a:off x="8010148" y="356744"/>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o-RO" sz="1600" kern="1200" noProof="0" dirty="0">
            <a:latin typeface="Trebuchet MS" panose="020B0703020202090204" pitchFamily="34" charset="0"/>
          </a:endParaRPr>
        </a:p>
      </dsp:txBody>
      <dsp:txXfrm>
        <a:off x="8010148" y="456943"/>
        <a:ext cx="299790" cy="300599"/>
      </dsp:txXfrm>
    </dsp:sp>
    <dsp:sp modelId="{4CEE09B2-D9F7-2847-B1C9-65C6843707C2}">
      <dsp:nvSpPr>
        <dsp:cNvPr id="0" name=""/>
        <dsp:cNvSpPr/>
      </dsp:nvSpPr>
      <dsp:spPr>
        <a:xfrm>
          <a:off x="8640435" y="1197"/>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o-RO" sz="1300" kern="1200" noProof="0" dirty="0">
              <a:latin typeface="Trebuchet MS" panose="020B0703020202090204" pitchFamily="34" charset="0"/>
            </a:rPr>
            <a:t>Consultări cu principalele autorități/grupuri țintă</a:t>
          </a:r>
        </a:p>
      </dsp:txBody>
      <dsp:txXfrm>
        <a:off x="8675936" y="36698"/>
        <a:ext cx="1949148" cy="1141088"/>
      </dsp:txXfrm>
    </dsp:sp>
    <dsp:sp modelId="{EE48CB9F-5690-094E-B093-73A8D8050551}">
      <dsp:nvSpPr>
        <dsp:cNvPr id="0" name=""/>
        <dsp:cNvSpPr/>
      </dsp:nvSpPr>
      <dsp:spPr>
        <a:xfrm rot="5400000">
          <a:off x="9436375" y="1354698"/>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o-RO" sz="1600" kern="1200" noProof="0" dirty="0">
            <a:latin typeface="Trebuchet MS" panose="020B0703020202090204" pitchFamily="34" charset="0"/>
          </a:endParaRPr>
        </a:p>
      </dsp:txBody>
      <dsp:txXfrm rot="-5400000">
        <a:off x="9500212" y="1391061"/>
        <a:ext cx="300599" cy="299790"/>
      </dsp:txXfrm>
    </dsp:sp>
    <dsp:sp modelId="{B3F8AB6C-7651-3B45-916D-5D93213AC885}">
      <dsp:nvSpPr>
        <dsp:cNvPr id="0" name=""/>
        <dsp:cNvSpPr/>
      </dsp:nvSpPr>
      <dsp:spPr>
        <a:xfrm>
          <a:off x="8640435" y="2021348"/>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o-RO" sz="1300" kern="1200" noProof="0" dirty="0">
              <a:latin typeface="Trebuchet MS" panose="020B0703020202090204" pitchFamily="34" charset="0"/>
            </a:rPr>
            <a:t>Reformularea / rafinarea variantelor de soluționare și rafinarea analizei de impact</a:t>
          </a:r>
        </a:p>
      </dsp:txBody>
      <dsp:txXfrm>
        <a:off x="8675936" y="2056849"/>
        <a:ext cx="1949148" cy="1141088"/>
      </dsp:txXfrm>
    </dsp:sp>
    <dsp:sp modelId="{091B5F06-2E1A-0245-BC35-86E5B365A278}">
      <dsp:nvSpPr>
        <dsp:cNvPr id="0" name=""/>
        <dsp:cNvSpPr/>
      </dsp:nvSpPr>
      <dsp:spPr>
        <a:xfrm rot="10800000">
          <a:off x="8034390" y="2376895"/>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o-RO" sz="1600" kern="1200" noProof="0" dirty="0">
            <a:latin typeface="Trebuchet MS" panose="020B0703020202090204" pitchFamily="34" charset="0"/>
          </a:endParaRPr>
        </a:p>
      </dsp:txBody>
      <dsp:txXfrm rot="10800000">
        <a:off x="8162871" y="2477094"/>
        <a:ext cx="299790" cy="300599"/>
      </dsp:txXfrm>
    </dsp:sp>
    <dsp:sp modelId="{2D173CEB-0EC9-9545-8C79-5DE3493E4A0F}">
      <dsp:nvSpPr>
        <dsp:cNvPr id="0" name=""/>
        <dsp:cNvSpPr/>
      </dsp:nvSpPr>
      <dsp:spPr>
        <a:xfrm>
          <a:off x="5812224" y="2021348"/>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o-RO" sz="1300" kern="1200" noProof="0" dirty="0">
              <a:latin typeface="Trebuchet MS" panose="020B0703020202090204" pitchFamily="34" charset="0"/>
            </a:rPr>
            <a:t>Consultări suplimentare organizate asupra PPP și propunerilor de reglementare</a:t>
          </a:r>
        </a:p>
      </dsp:txBody>
      <dsp:txXfrm>
        <a:off x="5847725" y="2056849"/>
        <a:ext cx="1949148" cy="1141088"/>
      </dsp:txXfrm>
    </dsp:sp>
    <dsp:sp modelId="{3852DD01-1C65-5E44-BCF5-4DD7991B2B49}">
      <dsp:nvSpPr>
        <dsp:cNvPr id="0" name=""/>
        <dsp:cNvSpPr/>
      </dsp:nvSpPr>
      <dsp:spPr>
        <a:xfrm rot="10800000">
          <a:off x="5206179" y="2376895"/>
          <a:ext cx="428271" cy="500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o-RO" sz="1600" kern="1200" noProof="0" dirty="0">
            <a:latin typeface="Trebuchet MS" panose="020B0703020202090204" pitchFamily="34" charset="0"/>
          </a:endParaRPr>
        </a:p>
      </dsp:txBody>
      <dsp:txXfrm rot="10800000">
        <a:off x="5334660" y="2477094"/>
        <a:ext cx="299790" cy="300599"/>
      </dsp:txXfrm>
    </dsp:sp>
    <dsp:sp modelId="{5CE5C9C3-E913-8F42-8EB4-C306E415B76B}">
      <dsp:nvSpPr>
        <dsp:cNvPr id="0" name=""/>
        <dsp:cNvSpPr/>
      </dsp:nvSpPr>
      <dsp:spPr>
        <a:xfrm>
          <a:off x="2984013" y="2021348"/>
          <a:ext cx="2020150" cy="1212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o-RO" sz="1300" kern="1200" noProof="0" dirty="0">
              <a:latin typeface="Trebuchet MS" panose="020B0703020202090204" pitchFamily="34" charset="0"/>
            </a:rPr>
            <a:t>VARIANTA FINALĂ A PROPUNERILOR DE POLITICI PUBLICE</a:t>
          </a:r>
        </a:p>
        <a:p>
          <a:pPr lvl="0" algn="ctr" defTabSz="577850">
            <a:lnSpc>
              <a:spcPct val="90000"/>
            </a:lnSpc>
            <a:spcBef>
              <a:spcPct val="0"/>
            </a:spcBef>
            <a:spcAft>
              <a:spcPct val="35000"/>
            </a:spcAft>
          </a:pPr>
          <a:r>
            <a:rPr lang="ro-RO" sz="1300" kern="1200" noProof="0" dirty="0">
              <a:latin typeface="Trebuchet MS" panose="020B0703020202090204" pitchFamily="34" charset="0"/>
            </a:rPr>
            <a:t>și varianta intermediară a propunerilor de reglementare</a:t>
          </a:r>
        </a:p>
      </dsp:txBody>
      <dsp:txXfrm>
        <a:off x="3019514" y="2056849"/>
        <a:ext cx="1949148" cy="1141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B0DAA-7A4D-DB48-98BB-34D4AA91B05B}">
      <dsp:nvSpPr>
        <dsp:cNvPr id="0" name=""/>
        <dsp:cNvSpPr/>
      </dsp:nvSpPr>
      <dsp:spPr>
        <a:xfrm>
          <a:off x="5965"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noProof="0" dirty="0">
              <a:latin typeface="Trebuchet MS" panose="020B0703020202090204" pitchFamily="34" charset="0"/>
            </a:rPr>
            <a:t>Structură a carierei FP de execuție compartimentată mai specific </a:t>
          </a:r>
          <a:r>
            <a:rPr lang="ro-RO" sz="1400" kern="1200" noProof="0" dirty="0">
              <a:solidFill>
                <a:schemeClr val="accent1">
                  <a:lumMod val="40000"/>
                  <a:lumOff val="60000"/>
                </a:schemeClr>
              </a:solidFill>
              <a:latin typeface="Trebuchet MS" panose="020B0703020202090204" pitchFamily="34" charset="0"/>
            </a:rPr>
            <a:t>(PNRR) </a:t>
          </a:r>
        </a:p>
      </dsp:txBody>
      <dsp:txXfrm>
        <a:off x="75743" y="69778"/>
        <a:ext cx="2242847" cy="2561385"/>
      </dsp:txXfrm>
    </dsp:sp>
    <dsp:sp modelId="{DC4806D8-50C8-C948-ACC2-97FDCBC09CA5}">
      <dsp:nvSpPr>
        <dsp:cNvPr id="0" name=""/>
        <dsp:cNvSpPr/>
      </dsp:nvSpPr>
      <dsp:spPr>
        <a:xfrm>
          <a:off x="2485079" y="1230550"/>
          <a:ext cx="205025" cy="239840"/>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2485079" y="1278518"/>
        <a:ext cx="143518" cy="143904"/>
      </dsp:txXfrm>
    </dsp:sp>
    <dsp:sp modelId="{CB2BDAC9-119A-EE42-BF8E-0D9D9BCE9280}">
      <dsp:nvSpPr>
        <dsp:cNvPr id="0" name=""/>
        <dsp:cNvSpPr/>
      </dsp:nvSpPr>
      <dsp:spPr>
        <a:xfrm>
          <a:off x="2775209"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noProof="0" dirty="0">
              <a:latin typeface="Trebuchet MS" panose="020B0703020202090204" pitchFamily="34" charset="0"/>
            </a:rPr>
            <a:t>FP de execuție motivați </a:t>
          </a:r>
          <a:r>
            <a:rPr lang="ro-RO" sz="1400" kern="1200" noProof="0" dirty="0">
              <a:solidFill>
                <a:schemeClr val="accent1">
                  <a:lumMod val="40000"/>
                  <a:lumOff val="60000"/>
                </a:schemeClr>
              </a:solidFill>
              <a:latin typeface="Trebuchet MS" panose="020B0703020202090204" pitchFamily="34" charset="0"/>
            </a:rPr>
            <a:t>(</a:t>
          </a:r>
          <a:r>
            <a:rPr lang="ro-RO" sz="1400" kern="1200" cap="small" baseline="0" noProof="0" dirty="0">
              <a:solidFill>
                <a:schemeClr val="accent1">
                  <a:lumMod val="40000"/>
                  <a:lumOff val="60000"/>
                </a:schemeClr>
              </a:solidFill>
              <a:latin typeface="Trebuchet MS" panose="020B0703020202090204" pitchFamily="34" charset="0"/>
            </a:rPr>
            <a:t>adresează problema</a:t>
          </a:r>
          <a:r>
            <a:rPr lang="ro-RO" sz="1400" kern="1200" noProof="0" dirty="0">
              <a:solidFill>
                <a:schemeClr val="accent1">
                  <a:lumMod val="40000"/>
                  <a:lumOff val="60000"/>
                </a:schemeClr>
              </a:solidFill>
              <a:latin typeface="Trebuchet MS" panose="020B0703020202090204" pitchFamily="34" charset="0"/>
            </a:rPr>
            <a:t>) </a:t>
          </a:r>
          <a:r>
            <a:rPr lang="ro-RO" sz="1400" kern="1200" noProof="0" dirty="0">
              <a:latin typeface="Trebuchet MS" panose="020B0703020202090204" pitchFamily="34" charset="0"/>
            </a:rPr>
            <a:t>să promoveze în grad:</a:t>
          </a:r>
        </a:p>
        <a:p>
          <a:pPr lvl="0" algn="ctr" defTabSz="622300">
            <a:lnSpc>
              <a:spcPct val="90000"/>
            </a:lnSpc>
            <a:spcBef>
              <a:spcPct val="0"/>
            </a:spcBef>
            <a:spcAft>
              <a:spcPct val="35000"/>
            </a:spcAft>
          </a:pPr>
          <a:r>
            <a:rPr lang="ro-RO" sz="1400" kern="1200" noProof="0" dirty="0">
              <a:latin typeface="Trebuchet MS" panose="020B0703020202090204" pitchFamily="34" charset="0"/>
            </a:rPr>
            <a:t>- pentru o perioadă mai lungă de timp </a:t>
          </a:r>
        </a:p>
        <a:p>
          <a:pPr lvl="0" algn="ctr" defTabSz="622300">
            <a:lnSpc>
              <a:spcPct val="90000"/>
            </a:lnSpc>
            <a:spcBef>
              <a:spcPct val="0"/>
            </a:spcBef>
            <a:spcAft>
              <a:spcPct val="35000"/>
            </a:spcAft>
          </a:pPr>
          <a:r>
            <a:rPr lang="ro-RO" sz="1400" kern="1200" noProof="0" dirty="0">
              <a:latin typeface="Trebuchet MS" panose="020B0703020202090204" pitchFamily="34" charset="0"/>
            </a:rPr>
            <a:t>-cu provocări suplimentare la promovare</a:t>
          </a:r>
        </a:p>
      </dsp:txBody>
      <dsp:txXfrm>
        <a:off x="2844987" y="69778"/>
        <a:ext cx="2242847" cy="2561385"/>
      </dsp:txXfrm>
    </dsp:sp>
    <dsp:sp modelId="{D1730BE3-672F-6142-95DD-2A83A10333C2}">
      <dsp:nvSpPr>
        <dsp:cNvPr id="0" name=""/>
        <dsp:cNvSpPr/>
      </dsp:nvSpPr>
      <dsp:spPr>
        <a:xfrm>
          <a:off x="5254322" y="1230550"/>
          <a:ext cx="205025" cy="239840"/>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5254322" y="1278518"/>
        <a:ext cx="143518" cy="143904"/>
      </dsp:txXfrm>
    </dsp:sp>
    <dsp:sp modelId="{9F705349-0BC1-FE44-8422-1C4583F74F10}">
      <dsp:nvSpPr>
        <dsp:cNvPr id="0" name=""/>
        <dsp:cNvSpPr/>
      </dsp:nvSpPr>
      <dsp:spPr>
        <a:xfrm>
          <a:off x="5544453"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noProof="0" dirty="0">
              <a:latin typeface="Trebuchet MS" panose="020B0703020202090204" pitchFamily="34" charset="0"/>
            </a:rPr>
            <a:t>FP de execuție dezvoltă competențe necesare pentru a promova în grad, deci sunt preocupați de performanță și pregătiți să asume responsabilități suplimentare </a:t>
          </a:r>
        </a:p>
        <a:p>
          <a:pPr lvl="0" algn="ctr" defTabSz="622300">
            <a:lnSpc>
              <a:spcPct val="90000"/>
            </a:lnSpc>
            <a:spcBef>
              <a:spcPct val="0"/>
            </a:spcBef>
            <a:spcAft>
              <a:spcPct val="35000"/>
            </a:spcAft>
          </a:pPr>
          <a:r>
            <a:rPr lang="ro-RO" sz="1400" kern="1200" cap="small" baseline="0" noProof="0" dirty="0">
              <a:solidFill>
                <a:schemeClr val="accent1">
                  <a:lumMod val="20000"/>
                  <a:lumOff val="80000"/>
                </a:schemeClr>
              </a:solidFill>
              <a:latin typeface="Trebuchet MS" panose="020B0703020202090204" pitchFamily="34" charset="0"/>
            </a:rPr>
            <a:t>contribuie la rezolvarea problemei din cadrul administrației publice</a:t>
          </a:r>
          <a:r>
            <a:rPr lang="ro-RO" sz="1400" kern="1200" noProof="0" dirty="0">
              <a:solidFill>
                <a:schemeClr val="accent1">
                  <a:lumMod val="20000"/>
                  <a:lumOff val="80000"/>
                </a:schemeClr>
              </a:solidFill>
              <a:latin typeface="Trebuchet MS" panose="020B0703020202090204" pitchFamily="34" charset="0"/>
            </a:rPr>
            <a:t> </a:t>
          </a:r>
        </a:p>
      </dsp:txBody>
      <dsp:txXfrm>
        <a:off x="5614231" y="69778"/>
        <a:ext cx="2242847" cy="2561385"/>
      </dsp:txXfrm>
    </dsp:sp>
    <dsp:sp modelId="{21EF7D02-0762-7B46-B885-7EBC1D84E5FE}">
      <dsp:nvSpPr>
        <dsp:cNvPr id="0" name=""/>
        <dsp:cNvSpPr/>
      </dsp:nvSpPr>
      <dsp:spPr>
        <a:xfrm>
          <a:off x="8023566" y="1230550"/>
          <a:ext cx="205025" cy="239840"/>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8023566" y="1278518"/>
        <a:ext cx="143518" cy="143904"/>
      </dsp:txXfrm>
    </dsp:sp>
    <dsp:sp modelId="{EDD59315-6F71-C648-8CF9-5FE7CE3339C2}">
      <dsp:nvSpPr>
        <dsp:cNvPr id="0" name=""/>
        <dsp:cNvSpPr/>
      </dsp:nvSpPr>
      <dsp:spPr>
        <a:xfrm>
          <a:off x="8313696" y="0"/>
          <a:ext cx="2382403"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noProof="0" dirty="0">
              <a:latin typeface="Trebuchet MS" panose="020B0703020202090204" pitchFamily="34" charset="0"/>
            </a:rPr>
            <a:t>Crește performanța și prestigiul funcției publice</a:t>
          </a:r>
        </a:p>
        <a:p>
          <a:pPr lvl="0" algn="ctr" defTabSz="622300">
            <a:lnSpc>
              <a:spcPct val="90000"/>
            </a:lnSpc>
            <a:spcBef>
              <a:spcPct val="0"/>
            </a:spcBef>
            <a:spcAft>
              <a:spcPct val="35000"/>
            </a:spcAft>
          </a:pPr>
          <a:endParaRPr lang="ro-RO" sz="1400" kern="1200" noProof="0" dirty="0">
            <a:latin typeface="Trebuchet MS" panose="020B0703020202090204" pitchFamily="34" charset="0"/>
          </a:endParaRPr>
        </a:p>
        <a:p>
          <a:pPr lvl="0" algn="ctr" defTabSz="622300">
            <a:lnSpc>
              <a:spcPct val="90000"/>
            </a:lnSpc>
            <a:spcBef>
              <a:spcPct val="0"/>
            </a:spcBef>
            <a:spcAft>
              <a:spcPct val="35000"/>
            </a:spcAft>
          </a:pPr>
          <a:r>
            <a:rPr lang="ro-RO" sz="1400" kern="1200" cap="small" baseline="0" noProof="0" dirty="0">
              <a:solidFill>
                <a:schemeClr val="accent1">
                  <a:lumMod val="20000"/>
                  <a:lumOff val="80000"/>
                </a:schemeClr>
              </a:solidFill>
              <a:latin typeface="Trebuchet MS" panose="020B0703020202090204" pitchFamily="34" charset="0"/>
            </a:rPr>
            <a:t>contribuie la rezolvarea problemei resimțită de cetățeni</a:t>
          </a:r>
          <a:endParaRPr lang="ro-RO" sz="1400" kern="1200" noProof="0" dirty="0">
            <a:latin typeface="Trebuchet MS" panose="020B0703020202090204" pitchFamily="34" charset="0"/>
          </a:endParaRPr>
        </a:p>
      </dsp:txBody>
      <dsp:txXfrm>
        <a:off x="8383474" y="69778"/>
        <a:ext cx="2242847" cy="2561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B0DAA-7A4D-DB48-98BB-34D4AA91B05B}">
      <dsp:nvSpPr>
        <dsp:cNvPr id="0" name=""/>
        <dsp:cNvSpPr/>
      </dsp:nvSpPr>
      <dsp:spPr>
        <a:xfrm>
          <a:off x="6302" y="0"/>
          <a:ext cx="3215119"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noProof="0" dirty="0">
              <a:solidFill>
                <a:schemeClr val="bg1"/>
              </a:solidFill>
              <a:latin typeface="Trebuchet MS" panose="020B0703020202090204" pitchFamily="34" charset="0"/>
            </a:rPr>
            <a:t>1) Transformarea posturilor care exercită putere publică în FP</a:t>
          </a:r>
        </a:p>
        <a:p>
          <a:pPr lvl="0" algn="ctr" defTabSz="622300">
            <a:lnSpc>
              <a:spcPct val="90000"/>
            </a:lnSpc>
            <a:spcBef>
              <a:spcPct val="0"/>
            </a:spcBef>
            <a:spcAft>
              <a:spcPct val="35000"/>
            </a:spcAft>
          </a:pPr>
          <a:endParaRPr lang="ro-RO" sz="1400" kern="1200" noProof="0" dirty="0">
            <a:solidFill>
              <a:schemeClr val="bg1"/>
            </a:solidFill>
            <a:latin typeface="Trebuchet MS" panose="020B0703020202090204" pitchFamily="34" charset="0"/>
          </a:endParaRPr>
        </a:p>
        <a:p>
          <a:pPr lvl="0" algn="ctr" defTabSz="622300">
            <a:lnSpc>
              <a:spcPct val="90000"/>
            </a:lnSpc>
            <a:spcBef>
              <a:spcPct val="0"/>
            </a:spcBef>
            <a:spcAft>
              <a:spcPct val="35000"/>
            </a:spcAft>
          </a:pPr>
          <a:r>
            <a:rPr lang="ro-RO" sz="1400" kern="1200" noProof="0" dirty="0">
              <a:solidFill>
                <a:schemeClr val="bg1"/>
              </a:solidFill>
              <a:latin typeface="Trebuchet MS" panose="020B0703020202090204" pitchFamily="34" charset="0"/>
            </a:rPr>
            <a:t>2) Transformarea posturilor care afectează performanța administrație în funcționari contractuali </a:t>
          </a:r>
        </a:p>
      </dsp:txBody>
      <dsp:txXfrm>
        <a:off x="85410" y="79108"/>
        <a:ext cx="3056903" cy="2542725"/>
      </dsp:txXfrm>
    </dsp:sp>
    <dsp:sp modelId="{DC4806D8-50C8-C948-ACC2-97FDCBC09CA5}">
      <dsp:nvSpPr>
        <dsp:cNvPr id="0" name=""/>
        <dsp:cNvSpPr/>
      </dsp:nvSpPr>
      <dsp:spPr>
        <a:xfrm>
          <a:off x="3351934" y="1188634"/>
          <a:ext cx="276687" cy="323671"/>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o-RO" sz="1300" kern="1200" noProof="0" dirty="0"/>
        </a:p>
      </dsp:txBody>
      <dsp:txXfrm>
        <a:off x="3351934" y="1253368"/>
        <a:ext cx="193681" cy="194203"/>
      </dsp:txXfrm>
    </dsp:sp>
    <dsp:sp modelId="{CB2BDAC9-119A-EE42-BF8E-0D9D9BCE9280}">
      <dsp:nvSpPr>
        <dsp:cNvPr id="0" name=""/>
        <dsp:cNvSpPr/>
      </dsp:nvSpPr>
      <dsp:spPr>
        <a:xfrm>
          <a:off x="3743473" y="0"/>
          <a:ext cx="3215119"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noProof="0" dirty="0">
              <a:latin typeface="Trebuchet MS" panose="020B0703020202090204" pitchFamily="34" charset="0"/>
            </a:rPr>
            <a:t>1) Aplicarea unor instrumente de management al resurselor umane asemănătoare pentru FP și funcționarii contractuali</a:t>
          </a:r>
        </a:p>
        <a:p>
          <a:pPr lvl="0" algn="ctr" defTabSz="622300">
            <a:lnSpc>
              <a:spcPct val="90000"/>
            </a:lnSpc>
            <a:spcBef>
              <a:spcPct val="0"/>
            </a:spcBef>
            <a:spcAft>
              <a:spcPct val="35000"/>
            </a:spcAft>
          </a:pPr>
          <a:endParaRPr lang="ro-RO" sz="1400" kern="1200" noProof="0" dirty="0">
            <a:latin typeface="Trebuchet MS" panose="020B0703020202090204" pitchFamily="34" charset="0"/>
          </a:endParaRPr>
        </a:p>
        <a:p>
          <a:pPr lvl="0" algn="ctr" defTabSz="622300">
            <a:lnSpc>
              <a:spcPct val="90000"/>
            </a:lnSpc>
            <a:spcBef>
              <a:spcPct val="0"/>
            </a:spcBef>
            <a:spcAft>
              <a:spcPct val="35000"/>
            </a:spcAft>
          </a:pPr>
          <a:r>
            <a:rPr lang="ro-RO" sz="1400" kern="1200" noProof="0" dirty="0">
              <a:latin typeface="Trebuchet MS" panose="020B0703020202090204" pitchFamily="34" charset="0"/>
            </a:rPr>
            <a:t>2) Introducerea unor elemente de răspundere și integritate pentru funcționarii contractuali</a:t>
          </a:r>
        </a:p>
      </dsp:txBody>
      <dsp:txXfrm>
        <a:off x="3822581" y="79108"/>
        <a:ext cx="3056903" cy="2542725"/>
      </dsp:txXfrm>
    </dsp:sp>
    <dsp:sp modelId="{D1730BE3-672F-6142-95DD-2A83A10333C2}">
      <dsp:nvSpPr>
        <dsp:cNvPr id="0" name=""/>
        <dsp:cNvSpPr/>
      </dsp:nvSpPr>
      <dsp:spPr>
        <a:xfrm>
          <a:off x="7089105" y="1188634"/>
          <a:ext cx="276687" cy="323671"/>
        </a:xfrm>
        <a:prstGeom prst="rightArrow">
          <a:avLst>
            <a:gd name="adj1" fmla="val 60000"/>
            <a:gd name="adj2" fmla="val 50000"/>
          </a:avLst>
        </a:prstGeom>
        <a:solidFill>
          <a:schemeClr val="accent1"/>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o-RO" sz="1300" kern="1200" noProof="0" dirty="0"/>
        </a:p>
      </dsp:txBody>
      <dsp:txXfrm>
        <a:off x="7089105" y="1253368"/>
        <a:ext cx="193681" cy="194203"/>
      </dsp:txXfrm>
    </dsp:sp>
    <dsp:sp modelId="{9F705349-0BC1-FE44-8422-1C4583F74F10}">
      <dsp:nvSpPr>
        <dsp:cNvPr id="0" name=""/>
        <dsp:cNvSpPr/>
      </dsp:nvSpPr>
      <dsp:spPr>
        <a:xfrm>
          <a:off x="7480644" y="0"/>
          <a:ext cx="3215119" cy="27009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kern="1200" noProof="0" dirty="0">
              <a:solidFill>
                <a:schemeClr val="bg1"/>
              </a:solidFill>
              <a:latin typeface="Trebuchet MS" panose="020B0703020202090204" pitchFamily="34" charset="0"/>
            </a:rPr>
            <a:t>Carieră mai clară și motivație de performanță suplimentară pentru întreg personalul din administrația publică ce afectează prestigiul administrației publice: funcționari publici și funcționari contractuali</a:t>
          </a:r>
        </a:p>
      </dsp:txBody>
      <dsp:txXfrm>
        <a:off x="7559752" y="79108"/>
        <a:ext cx="3056903" cy="25427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7DCEF-93B8-4AC8-A797-FDA49B0F77FE}" type="datetimeFigureOut">
              <a:rPr lang="en-GB" smtClean="0"/>
              <a:t>27/09/2024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2BE3-8D6A-4E37-AAF4-910EDCB1F38C}" type="slidenum">
              <a:rPr lang="en-GB" smtClean="0"/>
              <a:t>‹#›</a:t>
            </a:fld>
            <a:endParaRPr lang="en-GB"/>
          </a:p>
        </p:txBody>
      </p:sp>
    </p:spTree>
    <p:extLst>
      <p:ext uri="{BB962C8B-B14F-4D97-AF65-F5344CB8AC3E}">
        <p14:creationId xmlns:p14="http://schemas.microsoft.com/office/powerpoint/2010/main" val="334664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DC2DE6-7698-3B99-68A7-E73AFEDEB65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3C9087F1-7CF2-D881-A505-2A873521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2A6CDF43-D9DE-DCD8-F342-A801657FC7F6}"/>
              </a:ext>
            </a:extLst>
          </p:cNvPr>
          <p:cNvSpPr>
            <a:spLocks noGrp="1"/>
          </p:cNvSpPr>
          <p:nvPr>
            <p:ph type="dt" sz="half" idx="10"/>
          </p:nvPr>
        </p:nvSpPr>
        <p:spPr/>
        <p:txBody>
          <a:bodyPr/>
          <a:lstStyle/>
          <a:p>
            <a:fld id="{3B14E7F8-1730-401C-B52C-81BC913F0379}" type="datetime1">
              <a:rPr lang="en-US" smtClean="0"/>
              <a:t>9/27/2024</a:t>
            </a:fld>
            <a:endParaRPr lang="en-US"/>
          </a:p>
        </p:txBody>
      </p:sp>
      <p:sp>
        <p:nvSpPr>
          <p:cNvPr id="5" name="Substituent subsol 4">
            <a:extLst>
              <a:ext uri="{FF2B5EF4-FFF2-40B4-BE49-F238E27FC236}">
                <a16:creationId xmlns:a16="http://schemas.microsoft.com/office/drawing/2014/main" id="{9D27FC87-4F71-3ACC-E2F5-8BE545172BA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F5CE138-AA6B-B41F-BC1A-2A2F66874058}"/>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8658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6FA2A7-0FAC-306C-5EFF-A4CBBB11E9C1}"/>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E55C5774-D76E-63C5-328D-66FE0506FA98}"/>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F524F89-3F27-336C-81E8-70A835275034}"/>
              </a:ext>
            </a:extLst>
          </p:cNvPr>
          <p:cNvSpPr>
            <a:spLocks noGrp="1"/>
          </p:cNvSpPr>
          <p:nvPr>
            <p:ph type="dt" sz="half" idx="10"/>
          </p:nvPr>
        </p:nvSpPr>
        <p:spPr/>
        <p:txBody>
          <a:bodyPr/>
          <a:lstStyle/>
          <a:p>
            <a:fld id="{07C541F7-41FF-454D-BA3E-484A6F1C6BB6}" type="datetime1">
              <a:rPr lang="en-US" smtClean="0"/>
              <a:t>9/27/2024</a:t>
            </a:fld>
            <a:endParaRPr lang="en-US"/>
          </a:p>
        </p:txBody>
      </p:sp>
      <p:sp>
        <p:nvSpPr>
          <p:cNvPr id="5" name="Substituent subsol 4">
            <a:extLst>
              <a:ext uri="{FF2B5EF4-FFF2-40B4-BE49-F238E27FC236}">
                <a16:creationId xmlns:a16="http://schemas.microsoft.com/office/drawing/2014/main" id="{7B3B1391-2B26-1BA0-0F13-1D5A9A1DADA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22DC6D0-6120-9D49-046C-C01CDC7B592F}"/>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102761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D531F46E-801C-1499-B79A-CF1132CD801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75DB6B5-5D4E-6723-B84A-5B02F14714DC}"/>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1B31C3C4-81A6-3DBE-3AC2-937F24EE5B50}"/>
              </a:ext>
            </a:extLst>
          </p:cNvPr>
          <p:cNvSpPr>
            <a:spLocks noGrp="1"/>
          </p:cNvSpPr>
          <p:nvPr>
            <p:ph type="dt" sz="half" idx="10"/>
          </p:nvPr>
        </p:nvSpPr>
        <p:spPr/>
        <p:txBody>
          <a:bodyPr/>
          <a:lstStyle/>
          <a:p>
            <a:fld id="{0297B891-5821-45BA-AD2A-CE82BA6808A4}" type="datetime1">
              <a:rPr lang="en-US" smtClean="0"/>
              <a:t>9/27/2024</a:t>
            </a:fld>
            <a:endParaRPr lang="en-US"/>
          </a:p>
        </p:txBody>
      </p:sp>
      <p:sp>
        <p:nvSpPr>
          <p:cNvPr id="5" name="Substituent subsol 4">
            <a:extLst>
              <a:ext uri="{FF2B5EF4-FFF2-40B4-BE49-F238E27FC236}">
                <a16:creationId xmlns:a16="http://schemas.microsoft.com/office/drawing/2014/main" id="{FDF504C7-CA57-9366-5C9D-9C657BA0F29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8BFC2F5-0F04-A556-E5A0-C84770327C2E}"/>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48420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423D08-90CD-4135-5122-548A73D0A41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7634E4DE-9E86-DF8F-9C6F-177ADE9A1F6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FAAF6320-CBA9-39F1-13BD-3DF40FA1BC5D}"/>
              </a:ext>
            </a:extLst>
          </p:cNvPr>
          <p:cNvSpPr>
            <a:spLocks noGrp="1"/>
          </p:cNvSpPr>
          <p:nvPr>
            <p:ph type="dt" sz="half" idx="10"/>
          </p:nvPr>
        </p:nvSpPr>
        <p:spPr/>
        <p:txBody>
          <a:bodyPr/>
          <a:lstStyle/>
          <a:p>
            <a:fld id="{B7104C60-3579-4912-811B-42F779FBD2D5}" type="datetime1">
              <a:rPr lang="en-US" smtClean="0"/>
              <a:t>9/27/2024</a:t>
            </a:fld>
            <a:endParaRPr lang="en-US"/>
          </a:p>
        </p:txBody>
      </p:sp>
      <p:sp>
        <p:nvSpPr>
          <p:cNvPr id="5" name="Substituent subsol 4">
            <a:extLst>
              <a:ext uri="{FF2B5EF4-FFF2-40B4-BE49-F238E27FC236}">
                <a16:creationId xmlns:a16="http://schemas.microsoft.com/office/drawing/2014/main" id="{7C751396-B6B7-B2CF-295F-7D49DB4FCDC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7C4F0779-7E7D-CC68-CF8D-0790D14DF154}"/>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1035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04EF3A1-922C-5F9E-5F97-22ABAD2F8CF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F138641-A4B5-A4FB-8A1A-80DE48816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013CBF6-75DC-0168-FB19-AC688029EA3A}"/>
              </a:ext>
            </a:extLst>
          </p:cNvPr>
          <p:cNvSpPr>
            <a:spLocks noGrp="1"/>
          </p:cNvSpPr>
          <p:nvPr>
            <p:ph type="dt" sz="half" idx="10"/>
          </p:nvPr>
        </p:nvSpPr>
        <p:spPr/>
        <p:txBody>
          <a:bodyPr/>
          <a:lstStyle/>
          <a:p>
            <a:fld id="{4A32C179-9BB5-4DD5-BA55-B42C7D6FC971}" type="datetime1">
              <a:rPr lang="en-US" smtClean="0"/>
              <a:t>9/27/2024</a:t>
            </a:fld>
            <a:endParaRPr lang="en-US"/>
          </a:p>
        </p:txBody>
      </p:sp>
      <p:sp>
        <p:nvSpPr>
          <p:cNvPr id="5" name="Substituent subsol 4">
            <a:extLst>
              <a:ext uri="{FF2B5EF4-FFF2-40B4-BE49-F238E27FC236}">
                <a16:creationId xmlns:a16="http://schemas.microsoft.com/office/drawing/2014/main" id="{44BE59DF-CEE9-B7AD-5FC4-9AAA11A75CF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5AC33E97-95ED-EA5C-DA1F-159E517C60C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5623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115984-73BE-DFDB-F800-17073C82A7D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9F89358-498B-C203-E842-5F2EA75B68A7}"/>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2A5B0670-C8C1-2B97-2963-23C17580F39D}"/>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CB2AF21A-AD76-1BEB-1B38-96672805FAAE}"/>
              </a:ext>
            </a:extLst>
          </p:cNvPr>
          <p:cNvSpPr>
            <a:spLocks noGrp="1"/>
          </p:cNvSpPr>
          <p:nvPr>
            <p:ph type="dt" sz="half" idx="10"/>
          </p:nvPr>
        </p:nvSpPr>
        <p:spPr/>
        <p:txBody>
          <a:bodyPr/>
          <a:lstStyle/>
          <a:p>
            <a:fld id="{8CC08DBF-C2E8-45F8-9238-AD3FCAC1FD7F}" type="datetime1">
              <a:rPr lang="en-US" smtClean="0"/>
              <a:t>9/27/2024</a:t>
            </a:fld>
            <a:endParaRPr lang="en-US"/>
          </a:p>
        </p:txBody>
      </p:sp>
      <p:sp>
        <p:nvSpPr>
          <p:cNvPr id="6" name="Substituent subsol 5">
            <a:extLst>
              <a:ext uri="{FF2B5EF4-FFF2-40B4-BE49-F238E27FC236}">
                <a16:creationId xmlns:a16="http://schemas.microsoft.com/office/drawing/2014/main" id="{F0654204-FC98-633F-859B-32A891D8252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08C676C0-BEE9-A271-75C8-445FD3517DFD}"/>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8982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CC9877E-DEEE-AF18-94F3-0719346A3A8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C3A2F9CD-2AA6-3CBA-FEFC-BF1CC5492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9DEF1AAB-024C-362D-DE4A-2ACE3AC5800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1E3E0329-0E4C-F2C9-7F22-F433C7BBC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0D2423F8-C4A5-0F39-32D9-F3020AB107D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06319F78-2AF4-AC99-D90E-570F27B4D284}"/>
              </a:ext>
            </a:extLst>
          </p:cNvPr>
          <p:cNvSpPr>
            <a:spLocks noGrp="1"/>
          </p:cNvSpPr>
          <p:nvPr>
            <p:ph type="dt" sz="half" idx="10"/>
          </p:nvPr>
        </p:nvSpPr>
        <p:spPr/>
        <p:txBody>
          <a:bodyPr/>
          <a:lstStyle/>
          <a:p>
            <a:fld id="{9FB82C06-1361-4795-A9F6-AD220FE7BF53}" type="datetime1">
              <a:rPr lang="en-US" smtClean="0"/>
              <a:t>9/27/2024</a:t>
            </a:fld>
            <a:endParaRPr lang="en-US"/>
          </a:p>
        </p:txBody>
      </p:sp>
      <p:sp>
        <p:nvSpPr>
          <p:cNvPr id="8" name="Substituent subsol 7">
            <a:extLst>
              <a:ext uri="{FF2B5EF4-FFF2-40B4-BE49-F238E27FC236}">
                <a16:creationId xmlns:a16="http://schemas.microsoft.com/office/drawing/2014/main" id="{AA68FD84-439E-14D7-08F9-6B5CA12CF490}"/>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1ED0F573-04E5-D6EC-243C-F0D35BC5C1F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7100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54E6FC-9156-2FAA-BB12-9A5FDADD95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C946A66-3244-B8C5-053B-3CF80CC76BC8}"/>
              </a:ext>
            </a:extLst>
          </p:cNvPr>
          <p:cNvSpPr>
            <a:spLocks noGrp="1"/>
          </p:cNvSpPr>
          <p:nvPr>
            <p:ph type="dt" sz="half" idx="10"/>
          </p:nvPr>
        </p:nvSpPr>
        <p:spPr/>
        <p:txBody>
          <a:bodyPr/>
          <a:lstStyle/>
          <a:p>
            <a:fld id="{28C6F6F2-C7CC-4F36-8302-773F777CEBD5}" type="datetime1">
              <a:rPr lang="en-US" smtClean="0"/>
              <a:t>9/27/2024</a:t>
            </a:fld>
            <a:endParaRPr lang="en-US"/>
          </a:p>
        </p:txBody>
      </p:sp>
      <p:sp>
        <p:nvSpPr>
          <p:cNvPr id="4" name="Substituent subsol 3">
            <a:extLst>
              <a:ext uri="{FF2B5EF4-FFF2-40B4-BE49-F238E27FC236}">
                <a16:creationId xmlns:a16="http://schemas.microsoft.com/office/drawing/2014/main" id="{F425CC23-96EE-7BD1-5777-C6727236A571}"/>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09B358A5-3C9F-DDCA-93F5-91F192B2C9E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5394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AE97222-C5DD-999F-865C-172B0E3874DA}"/>
              </a:ext>
            </a:extLst>
          </p:cNvPr>
          <p:cNvSpPr>
            <a:spLocks noGrp="1"/>
          </p:cNvSpPr>
          <p:nvPr>
            <p:ph type="dt" sz="half" idx="10"/>
          </p:nvPr>
        </p:nvSpPr>
        <p:spPr/>
        <p:txBody>
          <a:bodyPr/>
          <a:lstStyle/>
          <a:p>
            <a:fld id="{7CD8B213-7C95-48B3-8E22-D65EA3B7371E}" type="datetime1">
              <a:rPr lang="en-US" smtClean="0"/>
              <a:t>9/27/2024</a:t>
            </a:fld>
            <a:endParaRPr lang="en-US"/>
          </a:p>
        </p:txBody>
      </p:sp>
      <p:sp>
        <p:nvSpPr>
          <p:cNvPr id="3" name="Substituent subsol 2">
            <a:extLst>
              <a:ext uri="{FF2B5EF4-FFF2-40B4-BE49-F238E27FC236}">
                <a16:creationId xmlns:a16="http://schemas.microsoft.com/office/drawing/2014/main" id="{53029F3B-7B93-7CF2-A8DF-C70F34E8CA53}"/>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41A603F4-A1C1-B39E-6E94-3BE7104C7812}"/>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02167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46425F-B892-739A-D480-5AA547BF57F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D2023CA-BD8F-013C-E2A6-300723614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5EC7A788-1862-3257-69A2-37F4C482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7D839742-2F6D-3976-925C-58FB95CCD02D}"/>
              </a:ext>
            </a:extLst>
          </p:cNvPr>
          <p:cNvSpPr>
            <a:spLocks noGrp="1"/>
          </p:cNvSpPr>
          <p:nvPr>
            <p:ph type="dt" sz="half" idx="10"/>
          </p:nvPr>
        </p:nvSpPr>
        <p:spPr/>
        <p:txBody>
          <a:bodyPr/>
          <a:lstStyle/>
          <a:p>
            <a:fld id="{288F4BAF-7751-4DD6-92AB-5E57017BB3B9}" type="datetime1">
              <a:rPr lang="en-US" smtClean="0"/>
              <a:t>9/27/2024</a:t>
            </a:fld>
            <a:endParaRPr lang="en-US"/>
          </a:p>
        </p:txBody>
      </p:sp>
      <p:sp>
        <p:nvSpPr>
          <p:cNvPr id="6" name="Substituent subsol 5">
            <a:extLst>
              <a:ext uri="{FF2B5EF4-FFF2-40B4-BE49-F238E27FC236}">
                <a16:creationId xmlns:a16="http://schemas.microsoft.com/office/drawing/2014/main" id="{C7C65C97-6172-8156-C29F-B8BBFF4FBFF3}"/>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22BDBB77-AD21-F3B7-CA78-D858B099BF0A}"/>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254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5B5587-DA18-10F5-283A-B5534B5E4D8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FED16008-53E7-65E4-BD00-940688C53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C9946469-190D-B249-A109-83CC7CBF7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5D5E121-0BC7-E5DB-21BF-C28601C0413E}"/>
              </a:ext>
            </a:extLst>
          </p:cNvPr>
          <p:cNvSpPr>
            <a:spLocks noGrp="1"/>
          </p:cNvSpPr>
          <p:nvPr>
            <p:ph type="dt" sz="half" idx="10"/>
          </p:nvPr>
        </p:nvSpPr>
        <p:spPr/>
        <p:txBody>
          <a:bodyPr/>
          <a:lstStyle/>
          <a:p>
            <a:fld id="{8DFF098B-7DB2-4C9B-AB8A-2F4E9822AA92}" type="datetime1">
              <a:rPr lang="en-US" smtClean="0"/>
              <a:t>9/27/2024</a:t>
            </a:fld>
            <a:endParaRPr lang="en-US"/>
          </a:p>
        </p:txBody>
      </p:sp>
      <p:sp>
        <p:nvSpPr>
          <p:cNvPr id="6" name="Substituent subsol 5">
            <a:extLst>
              <a:ext uri="{FF2B5EF4-FFF2-40B4-BE49-F238E27FC236}">
                <a16:creationId xmlns:a16="http://schemas.microsoft.com/office/drawing/2014/main" id="{3D3DA18C-46E7-8794-4629-38850B88D39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B85FC55-A2FB-6161-872B-2BBACF74D767}"/>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67624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7E6125C-58A1-02A6-A2CC-139880A8E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B65C0E15-0570-88EE-8FDF-1F54D8DB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5399E01-4009-A9D8-5127-76E5CD2E6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009A3-C907-4D67-80B5-AC2793A61195}" type="datetime1">
              <a:rPr lang="en-US" smtClean="0"/>
              <a:t>9/27/2024</a:t>
            </a:fld>
            <a:endParaRPr lang="en-US"/>
          </a:p>
        </p:txBody>
      </p:sp>
      <p:sp>
        <p:nvSpPr>
          <p:cNvPr id="5" name="Substituent subsol 4">
            <a:extLst>
              <a:ext uri="{FF2B5EF4-FFF2-40B4-BE49-F238E27FC236}">
                <a16:creationId xmlns:a16="http://schemas.microsoft.com/office/drawing/2014/main" id="{D243FDDF-B1F9-C5B0-F8C2-F7791AACF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889B02DC-EC4A-0AA3-50DC-652346259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4C81B-D66B-459E-B8C3-DE8E7438CB03}" type="slidenum">
              <a:rPr lang="en-US" smtClean="0"/>
              <a:t>‹#›</a:t>
            </a:fld>
            <a:endParaRPr lang="en-US"/>
          </a:p>
        </p:txBody>
      </p:sp>
    </p:spTree>
    <p:extLst>
      <p:ext uri="{BB962C8B-B14F-4D97-AF65-F5344CB8AC3E}">
        <p14:creationId xmlns:p14="http://schemas.microsoft.com/office/powerpoint/2010/main" val="165990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diagramColors" Target="../diagrams/colors2.xml"/><Relationship Id="rId2" Type="http://schemas.openxmlformats.org/officeDocument/2006/relationships/image" Target="../media/image1.png"/><Relationship Id="rId16" Type="http://schemas.openxmlformats.org/officeDocument/2006/relationships/diagramQuickStyle" Target="../diagrams/quickStyle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2.xm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microsoft.com/office/2007/relationships/diagramDrawing" Target="../diagrams/drawing3.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diagramColors" Target="../diagrams/colors3.xml"/><Relationship Id="rId2" Type="http://schemas.openxmlformats.org/officeDocument/2006/relationships/image" Target="../media/image1.png"/><Relationship Id="rId16" Type="http://schemas.openxmlformats.org/officeDocument/2006/relationships/diagramQuickStyle" Target="../diagrams/quickStyle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3.xm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diagramColors" Target="../diagrams/colors1.xml"/><Relationship Id="rId2" Type="http://schemas.openxmlformats.org/officeDocument/2006/relationships/image" Target="../media/image1.png"/><Relationship Id="rId16" Type="http://schemas.openxmlformats.org/officeDocument/2006/relationships/diagramQuickStyle" Target="../diagrams/quickStyl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12.jpg"/><Relationship Id="rId3" Type="http://schemas.openxmlformats.org/officeDocument/2006/relationships/image" Target="../media/image9.jpg"/><Relationship Id="rId7" Type="http://schemas.openxmlformats.org/officeDocument/2006/relationships/image" Target="../media/image2.png"/><Relationship Id="rId12" Type="http://schemas.openxmlformats.org/officeDocument/2006/relationships/image" Target="../media/image5.png"/><Relationship Id="rId17" Type="http://schemas.openxmlformats.org/officeDocument/2006/relationships/image" Target="../media/image11.jpg"/><Relationship Id="rId2" Type="http://schemas.openxmlformats.org/officeDocument/2006/relationships/image" Target="../media/image8.jpg"/><Relationship Id="rId16" Type="http://schemas.openxmlformats.org/officeDocument/2006/relationships/image" Target="../media/image10.svg"/><Relationship Id="rId20"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2.svg"/><Relationship Id="rId11" Type="http://schemas.openxmlformats.org/officeDocument/2006/relationships/image" Target="../media/image4.png"/><Relationship Id="rId5" Type="http://schemas.openxmlformats.org/officeDocument/2006/relationships/image" Target="../media/image1.png"/><Relationship Id="rId15" Type="http://schemas.openxmlformats.org/officeDocument/2006/relationships/image" Target="../media/image6.png"/><Relationship Id="rId10" Type="http://schemas.openxmlformats.org/officeDocument/2006/relationships/image" Target="../media/image6.svg"/><Relationship Id="rId19" Type="http://schemas.openxmlformats.org/officeDocument/2006/relationships/image" Target="../media/image13.jpg"/><Relationship Id="rId4" Type="http://schemas.openxmlformats.org/officeDocument/2006/relationships/image" Target="../media/image10.jpeg"/><Relationship Id="rId9" Type="http://schemas.openxmlformats.org/officeDocument/2006/relationships/image" Target="../media/image3.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10043" y="2659558"/>
            <a:ext cx="12191999" cy="769441"/>
          </a:xfrm>
          <a:prstGeom prst="rect">
            <a:avLst/>
          </a:prstGeom>
          <a:noFill/>
        </p:spPr>
        <p:txBody>
          <a:bodyPr wrap="square" rtlCol="0">
            <a:spAutoFit/>
          </a:bodyPr>
          <a:lstStyle/>
          <a:p>
            <a:pPr algn="ctr"/>
            <a:r>
              <a:rPr lang="ro-RO" sz="4400" b="1" dirty="0">
                <a:latin typeface="Trebuchet MS" panose="020B0603020202020204" pitchFamily="34" charset="0"/>
              </a:rPr>
              <a:t>PROPUNERI DE POLITICI PUBLICI</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0043" y="3466827"/>
            <a:ext cx="12191999" cy="523220"/>
          </a:xfrm>
          <a:prstGeom prst="rect">
            <a:avLst/>
          </a:prstGeom>
          <a:noFill/>
        </p:spPr>
        <p:txBody>
          <a:bodyPr wrap="square" rtlCol="0">
            <a:spAutoFit/>
          </a:bodyPr>
          <a:lstStyle/>
          <a:p>
            <a:pPr algn="ctr"/>
            <a:r>
              <a:rPr lang="ro-RO" sz="2800" b="1" dirty="0">
                <a:latin typeface="Trebuchet MS" panose="020B0603020202020204" pitchFamily="34" charset="0"/>
              </a:rPr>
              <a:t>pentru atingerea jalonului 418 al PNRR</a:t>
            </a:r>
            <a:endParaRPr lang="en-GB" sz="2800" b="1" dirty="0">
              <a:latin typeface="Trebuchet MS" panose="020B0603020202020204" pitchFamily="34" charset="0"/>
            </a:endParaRPr>
          </a:p>
        </p:txBody>
      </p:sp>
      <p:sp>
        <p:nvSpPr>
          <p:cNvPr id="6" name="TextBox 5">
            <a:extLst>
              <a:ext uri="{FF2B5EF4-FFF2-40B4-BE49-F238E27FC236}">
                <a16:creationId xmlns:a16="http://schemas.microsoft.com/office/drawing/2014/main" id="{408F5416-8D3F-8E76-A064-CFAFA7E2C3BB}"/>
              </a:ext>
            </a:extLst>
          </p:cNvPr>
          <p:cNvSpPr txBox="1"/>
          <p:nvPr/>
        </p:nvSpPr>
        <p:spPr>
          <a:xfrm>
            <a:off x="1" y="4858786"/>
            <a:ext cx="12191999" cy="338554"/>
          </a:xfrm>
          <a:prstGeom prst="rect">
            <a:avLst/>
          </a:prstGeom>
          <a:noFill/>
        </p:spPr>
        <p:txBody>
          <a:bodyPr wrap="square" rtlCol="0">
            <a:spAutoFit/>
          </a:bodyPr>
          <a:lstStyle/>
          <a:p>
            <a:pPr algn="ctr"/>
            <a:r>
              <a:rPr lang="ro-RO" sz="1600" b="1" dirty="0" smtClean="0">
                <a:latin typeface="Trebuchet MS" panose="020B0603020202020204" pitchFamily="34" charset="0"/>
              </a:rPr>
              <a:t>17.09.2024</a:t>
            </a:r>
            <a:r>
              <a:rPr lang="ro-RO" sz="1600" b="1" dirty="0" smtClean="0">
                <a:latin typeface="Trebuchet MS" panose="020B0603020202020204" pitchFamily="34" charset="0"/>
              </a:rPr>
              <a:t>, CONSTANȚA</a:t>
            </a:r>
            <a:endParaRPr lang="en-GB" sz="2800" b="1" dirty="0">
              <a:latin typeface="Trebuchet MS" panose="020B0603020202020204" pitchFamily="34" charset="0"/>
            </a:endParaRP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1</a:t>
            </a:fld>
            <a:endParaRPr lang="en-US"/>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254518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Obiectivele PPP pentru funcțiile publice de conducere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2585323"/>
          </a:xfrm>
          <a:prstGeom prst="rect">
            <a:avLst/>
          </a:prstGeom>
          <a:noFill/>
        </p:spPr>
        <p:txBody>
          <a:bodyPr wrap="square" rtlCol="0">
            <a:spAutoFit/>
          </a:bodyPr>
          <a:lstStyle/>
          <a:p>
            <a:pPr marL="285750" indent="-285750" algn="just">
              <a:buFont typeface="Arial" panose="020B0604020202020204" pitchFamily="34" charset="0"/>
              <a:buChar char="•"/>
            </a:pP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Dezvoltarea și diversificarea abilităților de management și de leadership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la nivelul FP și a PF de conducere din administrația publică centrală, prin introducerea unui sistem de evaluare multianuală (la 5 ani) și de mobilitate orizontală/rotație (de regulă voluntară), la nivelul acestor posturi, începând cu 2025, consolidând astfel managementul performanței bazat pe competențe, ducând la evitarea politizării funcției publice și creșterea pe această cale a prestigiului funcției publice;</a:t>
            </a:r>
          </a:p>
          <a:p>
            <a:pPr marL="285750" indent="-285750" algn="just">
              <a:buFont typeface="Arial" panose="020B0604020202020204" pitchFamily="34" charset="0"/>
              <a:buChar char="•"/>
            </a:pP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În subsidiar: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restrângerea numirilor pentru exercitarea cu caracter temporar a unor funcții publice de conducere la situațiile și perioadele în care respectivele posturi nu pot fi ocupate prin: recrutare, promovare, rotație sau transfer.</a:t>
            </a:r>
            <a:r>
              <a:rPr lang="en-RO" dirty="0">
                <a:effectLst/>
              </a:rPr>
              <a:t> </a:t>
            </a:r>
            <a:endPar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endParaRPr>
          </a:p>
          <a:p>
            <a:pPr marL="285750" indent="-285750" algn="just">
              <a:buFont typeface="Arial" panose="020B0604020202020204" pitchFamily="34" charset="0"/>
              <a:buChar char="•"/>
            </a:pPr>
            <a:endParaRPr lang="en-RO" sz="1800" dirty="0">
              <a:effectLst/>
              <a:latin typeface="Trebuchet MS" panose="020B0703020202090204" pitchFamily="34" charset="0"/>
              <a:ea typeface="Trebuchet MS" panose="020B070302020209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10</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65535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LOGICA REZULTATELOR AȘTEPTATE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707886"/>
          </a:xfrm>
          <a:prstGeom prst="rect">
            <a:avLst/>
          </a:prstGeom>
          <a:noFill/>
        </p:spPr>
        <p:txBody>
          <a:bodyPr wrap="square" rtlCol="0">
            <a:spAutoFit/>
          </a:bodyPr>
          <a:lstStyle/>
          <a:p>
            <a:pPr algn="just"/>
            <a:r>
              <a:rPr lang="ro-RO" sz="2000" b="1" dirty="0">
                <a:latin typeface="Trebuchet MS" panose="020B0603020202020204" pitchFamily="34" charset="0"/>
              </a:rPr>
              <a:t>Pentru funcția publică de execuție</a:t>
            </a:r>
          </a:p>
          <a:p>
            <a:pPr algn="just"/>
            <a:endParaRPr lang="ro-RO" sz="20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11</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graphicFrame>
        <p:nvGraphicFramePr>
          <p:cNvPr id="5" name="Diagram 4">
            <a:extLst>
              <a:ext uri="{FF2B5EF4-FFF2-40B4-BE49-F238E27FC236}">
                <a16:creationId xmlns:a16="http://schemas.microsoft.com/office/drawing/2014/main" id="{ADB6C1AE-006A-ADB4-37F2-71842A976F35}"/>
              </a:ext>
            </a:extLst>
          </p:cNvPr>
          <p:cNvGraphicFramePr/>
          <p:nvPr>
            <p:extLst>
              <p:ext uri="{D42A27DB-BD31-4B8C-83A1-F6EECF244321}">
                <p14:modId xmlns:p14="http://schemas.microsoft.com/office/powerpoint/2010/main" val="3910498393"/>
              </p:ext>
            </p:extLst>
          </p:nvPr>
        </p:nvGraphicFramePr>
        <p:xfrm>
          <a:off x="749705" y="2712811"/>
          <a:ext cx="10702066" cy="270094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11865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274447" y="1603398"/>
            <a:ext cx="11643104" cy="523220"/>
          </a:xfrm>
          <a:prstGeom prst="rect">
            <a:avLst/>
          </a:prstGeom>
          <a:noFill/>
        </p:spPr>
        <p:txBody>
          <a:bodyPr wrap="square" rtlCol="0">
            <a:spAutoFit/>
          </a:bodyPr>
          <a:lstStyle/>
          <a:p>
            <a:pPr algn="just"/>
            <a:r>
              <a:rPr lang="ro-RO" sz="2800" b="1" dirty="0">
                <a:latin typeface="Trebuchet MS" panose="020B0603020202020204" pitchFamily="34" charset="0"/>
              </a:rPr>
              <a:t>LOGICA REZULTATELOR AȘTEPTATE </a:t>
            </a:r>
            <a:r>
              <a:rPr lang="ro-RO" sz="2400" b="1" dirty="0">
                <a:latin typeface="Trebuchet MS" panose="020B0603020202020204" pitchFamily="34" charset="0"/>
              </a:rPr>
              <a:t>pentru funcțiile publice de conducere</a:t>
            </a:r>
            <a:endParaRPr lang="ro-RO"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pic>
        <p:nvPicPr>
          <p:cNvPr id="20" name="Picture 19">
            <a:extLst>
              <a:ext uri="{FF2B5EF4-FFF2-40B4-BE49-F238E27FC236}">
                <a16:creationId xmlns:a16="http://schemas.microsoft.com/office/drawing/2014/main" id="{A8007212-3B9B-B635-10C4-A8317CE269CC}"/>
              </a:ext>
            </a:extLst>
          </p:cNvPr>
          <p:cNvPicPr>
            <a:picLocks noChangeAspect="1"/>
          </p:cNvPicPr>
          <p:nvPr/>
        </p:nvPicPr>
        <p:blipFill>
          <a:blip r:embed="rId14"/>
          <a:stretch>
            <a:fillRect/>
          </a:stretch>
        </p:blipFill>
        <p:spPr>
          <a:xfrm>
            <a:off x="359559" y="2126618"/>
            <a:ext cx="11151123" cy="3907165"/>
          </a:xfrm>
          <a:prstGeom prst="rect">
            <a:avLst/>
          </a:prstGeom>
        </p:spPr>
      </p:pic>
      <p:cxnSp>
        <p:nvCxnSpPr>
          <p:cNvPr id="22" name="Straight Arrow Connector 21">
            <a:extLst>
              <a:ext uri="{FF2B5EF4-FFF2-40B4-BE49-F238E27FC236}">
                <a16:creationId xmlns:a16="http://schemas.microsoft.com/office/drawing/2014/main" id="{72E3A307-C22F-8B3F-3AD2-C41F354FC535}"/>
              </a:ext>
            </a:extLst>
          </p:cNvPr>
          <p:cNvCxnSpPr/>
          <p:nvPr/>
        </p:nvCxnSpPr>
        <p:spPr>
          <a:xfrm flipV="1">
            <a:off x="6095998" y="3058582"/>
            <a:ext cx="217716" cy="1672801"/>
          </a:xfrm>
          <a:prstGeom prst="straightConnector1">
            <a:avLst/>
          </a:prstGeom>
          <a:ln w="28575">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54528723-4687-B794-922D-5566FA5967BE}"/>
              </a:ext>
            </a:extLst>
          </p:cNvPr>
          <p:cNvCxnSpPr>
            <a:cxnSpLocks/>
          </p:cNvCxnSpPr>
          <p:nvPr/>
        </p:nvCxnSpPr>
        <p:spPr>
          <a:xfrm flipV="1">
            <a:off x="8965376" y="3058582"/>
            <a:ext cx="300512" cy="1681762"/>
          </a:xfrm>
          <a:prstGeom prst="straightConnector1">
            <a:avLst/>
          </a:prstGeom>
          <a:ln w="28575">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731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10043" y="2659558"/>
            <a:ext cx="12191999" cy="769441"/>
          </a:xfrm>
          <a:prstGeom prst="rect">
            <a:avLst/>
          </a:prstGeom>
          <a:noFill/>
        </p:spPr>
        <p:txBody>
          <a:bodyPr wrap="square" rtlCol="0">
            <a:spAutoFit/>
          </a:bodyPr>
          <a:lstStyle/>
          <a:p>
            <a:pPr algn="ctr"/>
            <a:r>
              <a:rPr lang="ro-RO" sz="4400" b="1" dirty="0">
                <a:latin typeface="Trebuchet MS" panose="020B0603020202020204" pitchFamily="34" charset="0"/>
              </a:rPr>
              <a:t>PROPUNERE DE POLITICĂ PUBLICĂ</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0043" y="3466827"/>
            <a:ext cx="12191999" cy="954107"/>
          </a:xfrm>
          <a:prstGeom prst="rect">
            <a:avLst/>
          </a:prstGeom>
          <a:noFill/>
        </p:spPr>
        <p:txBody>
          <a:bodyPr wrap="square" rtlCol="0">
            <a:spAutoFit/>
          </a:bodyPr>
          <a:lstStyle/>
          <a:p>
            <a:pPr algn="ctr"/>
            <a:r>
              <a:rPr lang="ro-RO" sz="2800" b="1" dirty="0">
                <a:latin typeface="Trebuchet MS" panose="020B0603020202020204" pitchFamily="34" charset="0"/>
              </a:rPr>
              <a:t>PRIVIND PRIVIND GESTIUNEA PERSONALULUI CONTRACTUAL DIN ADMINISTRAȚIA PUBLICĂ</a:t>
            </a:r>
            <a:endParaRPr lang="en-GB" sz="2800" b="1" dirty="0">
              <a:latin typeface="Trebuchet MS" panose="020B0603020202020204" pitchFamily="34" charset="0"/>
            </a:endParaRP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13</a:t>
            </a:fld>
            <a:endParaRPr lang="en-US"/>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222246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PROBLEME </a:t>
            </a:r>
            <a:r>
              <a:rPr lang="ro-RO" sz="2800" b="1" dirty="0">
                <a:latin typeface="Trebuchet MS" panose="020B0603020202020204" pitchFamily="34" charset="0"/>
                <a:sym typeface="Wingdings" pitchFamily="2" charset="2"/>
              </a:rPr>
              <a:t> </a:t>
            </a:r>
            <a:r>
              <a:rPr lang="ro-RO" sz="2800" b="1" dirty="0">
                <a:latin typeface="Trebuchet MS" panose="020B0603020202020204" pitchFamily="34" charset="0"/>
              </a:rPr>
              <a:t>NEVOIA DE ELABORARE A PPP</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554819"/>
          </a:xfrm>
          <a:prstGeom prst="rect">
            <a:avLst/>
          </a:prstGeom>
          <a:noFill/>
        </p:spPr>
        <p:txBody>
          <a:bodyPr wrap="square" rtlCol="0">
            <a:spAutoFit/>
          </a:bodyPr>
          <a:lstStyle/>
          <a:p>
            <a:pPr algn="just">
              <a:spcBef>
                <a:spcPts val="300"/>
              </a:spcBef>
              <a:spcAft>
                <a:spcPts val="300"/>
              </a:spcAft>
            </a:pPr>
            <a:r>
              <a:rPr lang="ro-RO" sz="2000" b="1" dirty="0">
                <a:latin typeface="Trebuchet MS" panose="020B0603020202020204" pitchFamily="34" charset="0"/>
              </a:rPr>
              <a:t>Identificate de cercetările realizate</a:t>
            </a:r>
          </a:p>
          <a:p>
            <a:pPr marL="342900" lvl="0" indent="-342900" algn="just">
              <a:spcBef>
                <a:spcPts val="300"/>
              </a:spcBef>
              <a:spcAft>
                <a:spcPts val="300"/>
              </a:spcAft>
              <a:buFont typeface="Calibri" panose="020F0502020204030204" pitchFamily="34" charset="0"/>
              <a:buChar char="-"/>
            </a:pP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Există confuzii atât în cadrul administrației, cât și în rândul cetățenilor, între funcționarii publici și personalul contractual</a:t>
            </a:r>
            <a:endParaRPr lang="en-RO" sz="18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300"/>
              </a:spcBef>
              <a:spcAft>
                <a:spcPts val="300"/>
              </a:spcAft>
              <a:buFont typeface="Calibri" panose="020F0502020204030204" pitchFamily="34" charset="0"/>
              <a:buChar char="-"/>
            </a:pPr>
            <a:r>
              <a:rPr lang="ro-RO" sz="18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Reglementarea aspectelor de carieră este neunitară și fragmentată: </a:t>
            </a:r>
            <a:r>
              <a:rPr lang="ro-RO" b="1" kern="1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f</a:t>
            </a: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uncțiile publice sunt reglementate de Codul administrativ și reprezintă un raport de drept administrativ în timp ce funcțiile contractuale sunt reglementate de atât de Codul administrativ cât și în principal de Codul Muncii. </a:t>
            </a:r>
            <a:endParaRPr lang="en-RO" sz="1800" b="1"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300"/>
              </a:spcBef>
              <a:spcAft>
                <a:spcPts val="300"/>
              </a:spcAft>
              <a:buFont typeface="Calibri" panose="020F0502020204030204" pitchFamily="34" charset="0"/>
              <a:buChar char="-"/>
            </a:pP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Managementul carierei personalului contractual nu este asigurat în mod centralizat </a:t>
            </a:r>
          </a:p>
          <a:p>
            <a:pPr marL="342900" lvl="0" indent="-342900" algn="just">
              <a:spcBef>
                <a:spcPts val="300"/>
              </a:spcBef>
              <a:spcAft>
                <a:spcPts val="300"/>
              </a:spcAft>
              <a:buFont typeface="Calibri" panose="020F0502020204030204" pitchFamily="34" charset="0"/>
              <a:buChar char="-"/>
            </a:pPr>
            <a:r>
              <a:rPr lang="ro-RO" sz="18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Se impune o apropiere a reglementărilor privind personalul contractual de cele privind funcția publică și unificarea sediului materiei în ceea ce privește responsabilitatea și integritatea</a:t>
            </a:r>
            <a:endParaRPr lang="en-RO" sz="18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300"/>
              </a:spcBef>
              <a:spcAft>
                <a:spcPts val="300"/>
              </a:spcAft>
              <a:buFont typeface="Calibri" panose="020F0502020204030204" pitchFamily="34" charset="0"/>
              <a:buChar char="-"/>
            </a:pP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Numărul estimat al persoanelor angajate cu CIM în cadrul autorităților și instituțiilor publice, respectiv 210.000 persoane, este mai mare decât numărul funcționarilor publici: 150.438. </a:t>
            </a:r>
            <a:endParaRPr lang="en-GB" sz="1600" kern="100" dirty="0">
              <a:solidFill>
                <a:srgbClr val="000000"/>
              </a:solidFill>
              <a:latin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13738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Angajamentul PNRR</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785652"/>
          </a:xfrm>
          <a:prstGeom prst="rect">
            <a:avLst/>
          </a:prstGeom>
          <a:noFill/>
        </p:spPr>
        <p:txBody>
          <a:bodyPr wrap="square" rtlCol="0">
            <a:spAutoFit/>
          </a:bodyPr>
          <a:lstStyle/>
          <a:p>
            <a:pPr algn="just"/>
            <a:r>
              <a:rPr lang="ro-RO" sz="2000" dirty="0">
                <a:latin typeface="Trebuchet MS" panose="020B0603020202020204" pitchFamily="34" charset="0"/>
              </a:rPr>
              <a:t>„</a:t>
            </a:r>
            <a:r>
              <a:rPr lang="en-RO" sz="2000" i="1"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t>
            </a:r>
            <a:r>
              <a:rPr lang="en-RO" sz="2000" i="1"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 în vederea realizării unui management unitar al resurselor umane implicate în furnizarea de servicii publice, este necesară elaborarea unui cadru unitar aplicabil ambelor categorii de personal din administrația publică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[funcționari publici și personal contractual]</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 PNRR are în vedere:</a:t>
            </a:r>
          </a:p>
          <a:p>
            <a:pPr marL="342900" indent="-342900" algn="just">
              <a:buFontTx/>
              <a:buChar char="-"/>
            </a:pPr>
            <a:r>
              <a:rPr lang="en-GB"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L</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ipsa instrumentelor de management al resurselor umane dezvoltate în mod unitar pentru personalul contractual</a:t>
            </a:r>
          </a:p>
          <a:p>
            <a:pPr marL="342900" indent="-342900" algn="just">
              <a:buFontTx/>
              <a:buChar char="-"/>
            </a:pP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Faptul că nu în toate cazurile autoritățile și instituțiile publice au transformat, conform obșigației din Codul administrativ, posturile </a:t>
            </a:r>
            <a:r>
              <a:rPr lang="en-RO" sz="20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de natură contractuală, care presupun desfășurarea unor activități prin care se exercită prerogative de putere publică,</a:t>
            </a:r>
            <a:r>
              <a:rPr lang="en-RO" sz="2000" dirty="0">
                <a:effectLst/>
                <a:latin typeface="Trebuchet MS" panose="020B0703020202090204" pitchFamily="34" charset="0"/>
              </a:rPr>
              <a:t> în funcții publice</a:t>
            </a:r>
          </a:p>
          <a:p>
            <a:pPr marL="342900" indent="-342900" algn="just">
              <a:buFontTx/>
              <a:buChar char="-"/>
            </a:pPr>
            <a:r>
              <a:rPr lang="en-GB" sz="2000" dirty="0">
                <a:latin typeface="Trebuchet MS" panose="020B0703020202090204" pitchFamily="34" charset="0"/>
              </a:rPr>
              <a:t>C</a:t>
            </a:r>
            <a:r>
              <a:rPr lang="en-RO" sz="2000" dirty="0">
                <a:latin typeface="Trebuchet MS" panose="020B0703020202090204" pitchFamily="34" charset="0"/>
              </a:rPr>
              <a:t>onfuziile existente la nivelul opiniei publice</a:t>
            </a:r>
            <a:endParaRPr lang="en-RO" sz="2000" dirty="0">
              <a:effectLst/>
              <a:latin typeface="Trebuchet MS" panose="020B0703020202090204" pitchFamily="34" charset="0"/>
            </a:endParaRPr>
          </a:p>
          <a:p>
            <a:pPr marL="342900" indent="-342900" algn="just">
              <a:buFontTx/>
              <a:buChar char="-"/>
            </a:pPr>
            <a:endPar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410414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954107"/>
          </a:xfrm>
          <a:prstGeom prst="rect">
            <a:avLst/>
          </a:prstGeom>
          <a:noFill/>
        </p:spPr>
        <p:txBody>
          <a:bodyPr wrap="square" rtlCol="0">
            <a:spAutoFit/>
          </a:bodyPr>
          <a:lstStyle/>
          <a:p>
            <a:pPr algn="just"/>
            <a:r>
              <a:rPr lang="ro-RO" sz="2800" b="1" dirty="0">
                <a:latin typeface="Trebuchet MS" panose="020B0603020202020204" pitchFamily="34" charset="0"/>
              </a:rPr>
              <a:t>Obiectivele PPP privind managementul unitar al resurselor umane din administrația publică</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23390" y="2741975"/>
            <a:ext cx="11165305" cy="2769989"/>
          </a:xfrm>
          <a:prstGeom prst="rect">
            <a:avLst/>
          </a:prstGeom>
          <a:noFill/>
        </p:spPr>
        <p:txBody>
          <a:bodyPr wrap="square" rtlCol="0">
            <a:spAutoFit/>
          </a:bodyPr>
          <a:lstStyle/>
          <a:p>
            <a:pPr marL="171450" indent="-171450" algn="just">
              <a:spcBef>
                <a:spcPts val="600"/>
              </a:spcBef>
              <a:spcAft>
                <a:spcPts val="600"/>
              </a:spcAft>
              <a:buFont typeface="Arial" panose="020B0604020202020204" pitchFamily="34" charset="0"/>
              <a:buChar char="•"/>
            </a:pPr>
            <a:r>
              <a:rPr lang="en-RO" sz="1600" kern="100" dirty="0">
                <a:solidFill>
                  <a:srgbClr val="000000"/>
                </a:solidFill>
                <a:latin typeface="Trebuchet MS" panose="020B0703020202090204" pitchFamily="34" charset="0"/>
                <a:ea typeface="Trebuchet MS" panose="020B0703020202090204" pitchFamily="34" charset="0"/>
                <a:cs typeface="Times New Roman" panose="02020603050405020304" pitchFamily="18" charset="0"/>
              </a:rPr>
              <a:t>A</a:t>
            </a:r>
            <a:r>
              <a:rPr lang="en-RO" sz="1600" kern="1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sigurarea coerenței în reglementarea și managementul resurselor umane din administrația publică.</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lvl="0" indent="-171450" algn="just">
              <a:spcBef>
                <a:spcPts val="600"/>
              </a:spcBef>
              <a:spcAft>
                <a:spcPts val="600"/>
              </a:spcAft>
              <a:buFont typeface="Arial" panose="020B0604020202020204" pitchFamily="34" charset="0"/>
              <a:buChar char="•"/>
            </a:pPr>
            <a:r>
              <a:rPr lang="en-RO" sz="1600" dirty="0">
                <a:solidFill>
                  <a:srgbClr val="000000"/>
                </a:solidFill>
                <a:latin typeface="Trebuchet MS" panose="020B0703020202090204" pitchFamily="34" charset="0"/>
                <a:ea typeface="Trebuchet MS" panose="020B0703020202090204" pitchFamily="34" charset="0"/>
                <a:cs typeface="Times New Roman" panose="02020603050405020304" pitchFamily="18" charset="0"/>
              </a:rPr>
              <a:t>E</a:t>
            </a:r>
            <a:r>
              <a:rPr lang="en-RO" sz="16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laborarea unui cadru unitar de management al resurselor umane, aplicabil atât pentru personalul din administrația publică care exercită atribuții și responsabilități în scopul exercitării prerogativelor de putere publică, cât și pentru personalul din administrația publică care nu exercită asemenea atribuții și responsabilități.</a:t>
            </a:r>
          </a:p>
          <a:p>
            <a:pPr lvl="0" algn="just">
              <a:spcBef>
                <a:spcPts val="600"/>
              </a:spcBef>
              <a:spcAft>
                <a:spcPts val="600"/>
              </a:spcAft>
            </a:pPr>
            <a:r>
              <a:rPr lang="en-RO" sz="1400" kern="100" dirty="0">
                <a:solidFill>
                  <a:srgbClr val="000000"/>
                </a:solidFill>
                <a:latin typeface="Trebuchet MS" panose="020B0703020202090204" pitchFamily="34" charset="0"/>
                <a:cs typeface="Times New Roman" panose="02020603050405020304" pitchFamily="18" charset="0"/>
              </a:rPr>
              <a:t>Obiective specifice:</a:t>
            </a:r>
          </a:p>
          <a:p>
            <a:pPr marL="342900" lvl="0" indent="-342900" algn="just">
              <a:spcBef>
                <a:spcPts val="600"/>
              </a:spcBef>
              <a:spcAft>
                <a:spcPts val="600"/>
              </a:spcAft>
              <a:buFont typeface="+mj-lt"/>
              <a:buAutoNum type="arabicPeriod"/>
            </a:pPr>
            <a:r>
              <a:rPr lang="ro-RO" sz="1400" kern="100" dirty="0">
                <a:effectLst/>
                <a:latin typeface="Trebuchet MS" panose="020B0703020202090204" pitchFamily="34" charset="0"/>
                <a:ea typeface="Times New Roman" panose="02020603050405020304" pitchFamily="18" charset="0"/>
                <a:cs typeface="Times New Roman" panose="02020603050405020304" pitchFamily="18" charset="0"/>
              </a:rPr>
              <a:t>Crearea premiselor pentru creșterea prestigiului administrației publice și a personalului din administrația publică, prin asigurarea unui regim unitar de drepturi, obligații și răspundere pentru </a:t>
            </a:r>
            <a:r>
              <a:rPr lang="ro-RO" sz="1400" b="1" kern="100" dirty="0">
                <a:effectLst/>
                <a:latin typeface="Trebuchet MS" panose="020B0703020202090204" pitchFamily="34" charset="0"/>
                <a:ea typeface="Times New Roman" panose="02020603050405020304" pitchFamily="18" charset="0"/>
                <a:cs typeface="Times New Roman" panose="02020603050405020304" pitchFamily="18" charset="0"/>
              </a:rPr>
              <a:t>personalul din administrația publică a cărui activitate și performanță afectează prestigiul administrație publice, cu considerarea specificului funcțiilor</a:t>
            </a:r>
            <a:r>
              <a:rPr lang="ro-RO" sz="1400" kern="100" dirty="0">
                <a:effectLst/>
                <a:latin typeface="Trebuchet MS" panose="020B0703020202090204" pitchFamily="34" charset="0"/>
                <a:ea typeface="Times New Roman" panose="02020603050405020304" pitchFamily="18" charset="0"/>
                <a:cs typeface="Times New Roman" panose="02020603050405020304" pitchFamily="18" charset="0"/>
              </a:rPr>
              <a:t>;</a:t>
            </a:r>
            <a:endParaRPr lang="en-RO" sz="1400" kern="100" dirty="0">
              <a:effectLst/>
              <a:latin typeface="Trebuchet MS" panose="020B0703020202090204" pitchFamily="34"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mj-lt"/>
              <a:buAutoNum type="arabicPeriod"/>
            </a:pPr>
            <a:r>
              <a:rPr lang="ro-RO" sz="1400" kern="100" dirty="0">
                <a:effectLst/>
                <a:latin typeface="Trebuchet MS" panose="020B0703020202090204" pitchFamily="34" charset="0"/>
                <a:ea typeface="Times New Roman" panose="02020603050405020304" pitchFamily="18" charset="0"/>
                <a:cs typeface="Times New Roman" panose="02020603050405020304" pitchFamily="18" charset="0"/>
              </a:rPr>
              <a:t>Asigurarea unui cadru instituțional unitar, coerent, pentru managementul resurselor umane din administrația publică</a:t>
            </a:r>
            <a:endParaRPr lang="en-RO" sz="1400" kern="100" dirty="0">
              <a:effectLst/>
              <a:latin typeface="Trebuchet MS" panose="020B0703020202090204" pitchFamily="34" charset="0"/>
              <a:ea typeface="Times New Roman" panose="02020603050405020304" pitchFamily="18"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16</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35848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a:latin typeface="Trebuchet MS" panose="020B0603020202020204" pitchFamily="34" charset="0"/>
              </a:rPr>
              <a:t>Schimbări principale propuse</a:t>
            </a: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616375"/>
          </a:xfrm>
          <a:prstGeom prst="rect">
            <a:avLst/>
          </a:prstGeom>
          <a:noFill/>
        </p:spPr>
        <p:txBody>
          <a:bodyPr wrap="square" rtlCol="0">
            <a:spAutoFit/>
          </a:bodyPr>
          <a:lstStyle/>
          <a:p>
            <a:pPr marL="285750" indent="-285750" algn="just">
              <a:spcBef>
                <a:spcPts val="300"/>
              </a:spcBef>
              <a:spcAft>
                <a:spcPts val="300"/>
              </a:spcAft>
              <a:buFont typeface="Arial" panose="020B0604020202020204" pitchFamily="34" charset="0"/>
              <a:buChar char="•"/>
            </a:pPr>
            <a:r>
              <a:rPr lang="en-RO" sz="1800" dirty="0">
                <a:effectLst/>
                <a:latin typeface="Trebuchet MS" panose="020B0703020202090204" pitchFamily="34" charset="0"/>
                <a:ea typeface="Trebuchet MS" panose="020B0703020202090204" pitchFamily="34" charset="0"/>
                <a:cs typeface="Times New Roman" panose="02020603050405020304" pitchFamily="18" charset="0"/>
              </a:rPr>
              <a:t>Un nou termen pentru transfromarea </a:t>
            </a:r>
            <a:r>
              <a:rPr lang="en-RO" sz="18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posturilor </a:t>
            </a:r>
            <a:r>
              <a:rPr lang="en-RO" sz="1800" dirty="0">
                <a:solidFill>
                  <a:srgbClr val="000000"/>
                </a:solidFill>
                <a:effectLst/>
                <a:latin typeface="Trebuchet MS" panose="020B0703020202090204" pitchFamily="34" charset="0"/>
                <a:ea typeface="Trebuchet MS" panose="020B0703020202090204" pitchFamily="34" charset="0"/>
                <a:cs typeface="Times New Roman" panose="02020603050405020304" pitchFamily="18" charset="0"/>
              </a:rPr>
              <a:t>de natură contractuală, care presupun desfășurarea unor activități prin care se exercită prerogative de putere publică,</a:t>
            </a:r>
            <a:r>
              <a:rPr lang="en-RO" sz="1800" dirty="0">
                <a:effectLst/>
                <a:latin typeface="Trebuchet MS" panose="020B0703020202090204" pitchFamily="34" charset="0"/>
              </a:rPr>
              <a:t> în funcții publice</a:t>
            </a:r>
            <a:endParaRPr lang="en-RO" sz="1800" dirty="0">
              <a:effectLst/>
              <a:latin typeface="Trebuchet MS" panose="020B0703020202090204" pitchFamily="34" charset="0"/>
              <a:ea typeface="Trebuchet MS" panose="020B0703020202090204" pitchFamily="34" charset="0"/>
              <a:cs typeface="Times New Roman" panose="02020603050405020304" pitchFamily="18" charset="0"/>
            </a:endParaRPr>
          </a:p>
          <a:p>
            <a:pPr marL="285750" indent="-285750" algn="just">
              <a:spcBef>
                <a:spcPts val="300"/>
              </a:spcBef>
              <a:spcAft>
                <a:spcPts val="300"/>
              </a:spcAft>
              <a:buFont typeface="Arial" panose="020B0604020202020204" pitchFamily="34" charset="0"/>
              <a:buChar char="•"/>
            </a:pPr>
            <a:r>
              <a:rPr lang="en-RO" sz="1800" dirty="0">
                <a:effectLst/>
                <a:latin typeface="Trebuchet MS" panose="020B0703020202090204" pitchFamily="34" charset="0"/>
                <a:ea typeface="Trebuchet MS" panose="020B0703020202090204" pitchFamily="34" charset="0"/>
                <a:cs typeface="Times New Roman" panose="02020603050405020304" pitchFamily="18" charset="0"/>
              </a:rPr>
              <a:t>Introducerea unor noi concepte (funcționarul contractual și contractul administrativ de angajare) care să facă diferența între:</a:t>
            </a:r>
          </a:p>
          <a:p>
            <a:pPr marL="800100" lvl="1" indent="-342900" algn="just">
              <a:spcBef>
                <a:spcPts val="300"/>
              </a:spcBef>
              <a:spcAft>
                <a:spcPts val="300"/>
              </a:spcAft>
              <a:buFont typeface="+mj-lt"/>
              <a:buAutoNum type="arabicPeriod"/>
            </a:pPr>
            <a:r>
              <a:rPr lang="en-RO" sz="1600" dirty="0">
                <a:latin typeface="Trebuchet MS" panose="020B0703020202090204" pitchFamily="34" charset="0"/>
                <a:ea typeface="Trebuchet MS" panose="020B0703020202090204" pitchFamily="34" charset="0"/>
                <a:cs typeface="Times New Roman" panose="02020603050405020304" pitchFamily="18" charset="0"/>
              </a:rPr>
              <a:t>Funcțiile care exercită prerogativele de putere publică/autoritatea publică = funcțiile publice (existente)</a:t>
            </a:r>
          </a:p>
          <a:p>
            <a:pPr marL="800100" lvl="1" indent="-342900" algn="just">
              <a:spcBef>
                <a:spcPts val="300"/>
              </a:spcBef>
              <a:spcAft>
                <a:spcPts val="300"/>
              </a:spcAft>
              <a:buFont typeface="+mj-lt"/>
              <a:buAutoNum type="arabicPeriod"/>
            </a:pPr>
            <a:r>
              <a:rPr lang="ro-RO" sz="1600" b="1" kern="100" dirty="0">
                <a:latin typeface="Trebuchet MS" panose="020B0703020202090204" pitchFamily="34" charset="0"/>
                <a:ea typeface="Times New Roman" panose="02020603050405020304" pitchFamily="18" charset="0"/>
                <a:cs typeface="Times New Roman" panose="02020603050405020304" pitchFamily="18" charset="0"/>
              </a:rPr>
              <a:t>P</a:t>
            </a:r>
            <a:r>
              <a:rPr lang="ro-RO" sz="1600" b="1" kern="100" dirty="0">
                <a:effectLst/>
                <a:latin typeface="Trebuchet MS" panose="020B0703020202090204" pitchFamily="34" charset="0"/>
                <a:ea typeface="Times New Roman" panose="02020603050405020304" pitchFamily="18" charset="0"/>
                <a:cs typeface="Times New Roman" panose="02020603050405020304" pitchFamily="18" charset="0"/>
              </a:rPr>
              <a:t>ersonalul din administrația publică, care nu exercită putere publică, dar a cărui activitate afectează performanța și prestigiul administrație publice </a:t>
            </a:r>
            <a:r>
              <a:rPr lang="ro-RO" sz="1600" b="1" kern="100" dirty="0">
                <a:effectLst/>
                <a:latin typeface="Trebuchet MS" panose="020B0703020202090204" pitchFamily="34" charset="0"/>
                <a:ea typeface="Times New Roman" panose="02020603050405020304" pitchFamily="18" charset="0"/>
                <a:cs typeface="Times New Roman" panose="02020603050405020304" pitchFamily="18" charset="0"/>
                <a:sym typeface="Wingdings" pitchFamily="2" charset="2"/>
              </a:rPr>
              <a:t> propunere de introducere a funcționarului contractual</a:t>
            </a:r>
          </a:p>
          <a:p>
            <a:pPr marL="800100" lvl="1" indent="-342900" algn="just">
              <a:spcBef>
                <a:spcPts val="300"/>
              </a:spcBef>
              <a:spcAft>
                <a:spcPts val="300"/>
              </a:spcAft>
              <a:buFont typeface="+mj-lt"/>
              <a:buAutoNum type="arabicPeriod"/>
            </a:pPr>
            <a:r>
              <a:rPr lang="ro-RO" sz="1600" kern="100" dirty="0">
                <a:latin typeface="Trebuchet MS" panose="020B0703020202090204" pitchFamily="34" charset="0"/>
                <a:ea typeface="Trebuchet MS" panose="020B0703020202090204" pitchFamily="34" charset="0"/>
                <a:cs typeface="Times New Roman" panose="02020603050405020304" pitchFamily="18" charset="0"/>
                <a:sym typeface="Wingdings" pitchFamily="2" charset="2"/>
              </a:rPr>
              <a:t>Personalul din administrația publică, care nu exercită putere publică și are activități care nu afectează performanța și prestigiul administrație publice (activități de întreținere, logistice etc.) </a:t>
            </a:r>
            <a:r>
              <a:rPr lang="ro-RO" sz="1600" kern="100" dirty="0">
                <a:effectLst/>
                <a:latin typeface="Trebuchet MS" panose="020B0703020202090204" pitchFamily="34" charset="0"/>
                <a:ea typeface="Times New Roman" panose="02020603050405020304" pitchFamily="18" charset="0"/>
                <a:cs typeface="Times New Roman" panose="02020603050405020304" pitchFamily="18" charset="0"/>
                <a:sym typeface="Wingdings" pitchFamily="2" charset="2"/>
              </a:rPr>
              <a:t> propunere de</a:t>
            </a:r>
            <a:r>
              <a:rPr lang="ro-RO" sz="1600" kern="100" dirty="0">
                <a:latin typeface="Trebuchet MS" panose="020B0703020202090204" pitchFamily="34" charset="0"/>
                <a:ea typeface="Trebuchet MS" panose="020B0703020202090204" pitchFamily="34" charset="0"/>
                <a:cs typeface="Times New Roman" panose="02020603050405020304" pitchFamily="18" charset="0"/>
                <a:sym typeface="Wingdings" pitchFamily="2" charset="2"/>
              </a:rPr>
              <a:t> a rămâne personal contractual</a:t>
            </a:r>
            <a:endParaRPr lang="ro-RO" sz="1600" kern="100" dirty="0">
              <a:effectLst/>
              <a:latin typeface="Trebuchet MS" panose="020B0703020202090204" pitchFamily="34" charset="0"/>
              <a:ea typeface="Trebuchet MS" panose="020B0703020202090204" pitchFamily="34" charset="0"/>
              <a:cs typeface="Times New Roman" panose="02020603050405020304" pitchFamily="18" charset="0"/>
              <a:sym typeface="Wingdings" pitchFamily="2" charset="2"/>
            </a:endParaRPr>
          </a:p>
          <a:p>
            <a:pPr marL="342900" indent="-342900" algn="just">
              <a:spcBef>
                <a:spcPts val="300"/>
              </a:spcBef>
              <a:spcAft>
                <a:spcPts val="300"/>
              </a:spcAft>
              <a:buFont typeface="Arial" panose="020B0604020202020204" pitchFamily="34" charset="0"/>
              <a:buChar char="•"/>
            </a:pPr>
            <a:r>
              <a:rPr lang="ro-RO" kern="100" dirty="0">
                <a:effectLst/>
                <a:latin typeface="Trebuchet MS" panose="020B0703020202090204" pitchFamily="34" charset="0"/>
                <a:ea typeface="Trebuchet MS" panose="020B0703020202090204" pitchFamily="34" charset="0"/>
                <a:cs typeface="Times New Roman" panose="02020603050405020304" pitchFamily="18" charset="0"/>
                <a:sym typeface="Wingdings" pitchFamily="2" charset="2"/>
              </a:rPr>
              <a:t>Extinderea rolului ANFP pentru a dezvolta politici și propunerea de instrumente de resurse umane unitare pentru funcționarii contractuali</a:t>
            </a:r>
            <a:endParaRPr lang="en-RO" dirty="0">
              <a:effectLst/>
              <a:latin typeface="Trebuchet MS" panose="020B0703020202090204" pitchFamily="34" charset="0"/>
              <a:ea typeface="Trebuchet MS" panose="020B070302020209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17</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95423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LOGICA REZULTATELOR AȘTEPTATE</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graphicFrame>
        <p:nvGraphicFramePr>
          <p:cNvPr id="5" name="Diagram 4">
            <a:extLst>
              <a:ext uri="{FF2B5EF4-FFF2-40B4-BE49-F238E27FC236}">
                <a16:creationId xmlns:a16="http://schemas.microsoft.com/office/drawing/2014/main" id="{ADB6C1AE-006A-ADB4-37F2-71842A976F35}"/>
              </a:ext>
            </a:extLst>
          </p:cNvPr>
          <p:cNvGraphicFramePr/>
          <p:nvPr>
            <p:extLst>
              <p:ext uri="{D42A27DB-BD31-4B8C-83A1-F6EECF244321}">
                <p14:modId xmlns:p14="http://schemas.microsoft.com/office/powerpoint/2010/main" val="3584615266"/>
              </p:ext>
            </p:extLst>
          </p:nvPr>
        </p:nvGraphicFramePr>
        <p:xfrm>
          <a:off x="749705" y="2712811"/>
          <a:ext cx="10702066" cy="270094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7570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V="1">
            <a:off x="274447" y="6286246"/>
            <a:ext cx="11643105" cy="45719"/>
          </a:xfrm>
          <a:prstGeom prst="rect">
            <a:avLst/>
          </a:prstGeom>
        </p:spPr>
      </p:pic>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710112" y="2185987"/>
            <a:ext cx="2771775" cy="2486025"/>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0" y="2302042"/>
            <a:ext cx="12191999" cy="769441"/>
          </a:xfrm>
          <a:prstGeom prst="rect">
            <a:avLst/>
          </a:prstGeom>
          <a:noFill/>
        </p:spPr>
        <p:txBody>
          <a:bodyPr wrap="square" rtlCol="0">
            <a:spAutoFit/>
          </a:bodyPr>
          <a:lstStyle/>
          <a:p>
            <a:pPr algn="ctr"/>
            <a:r>
              <a:rPr lang="ro-RO" sz="4400" b="1" dirty="0">
                <a:latin typeface="Trebuchet MS" panose="020B0603020202020204" pitchFamily="34" charset="0"/>
              </a:rPr>
              <a:t>MULȚUMIM!</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 y="3682493"/>
            <a:ext cx="12191999" cy="1569660"/>
          </a:xfrm>
          <a:prstGeom prst="rect">
            <a:avLst/>
          </a:prstGeom>
          <a:noFill/>
        </p:spPr>
        <p:txBody>
          <a:bodyPr wrap="square" rtlCol="0">
            <a:spAutoFit/>
          </a:bodyPr>
          <a:lstStyle/>
          <a:p>
            <a:pPr algn="ctr"/>
            <a:r>
              <a:rPr lang="ro-RO" sz="2800" b="1" dirty="0">
                <a:latin typeface="Trebuchet MS" panose="020B0603020202020204" pitchFamily="34" charset="0"/>
              </a:rPr>
              <a:t>ECHIPA AGENȚIEI NAȚIONALE A FUNCȚIONARILOR PUBLICI și </a:t>
            </a:r>
          </a:p>
          <a:p>
            <a:pPr algn="ctr"/>
            <a:r>
              <a:rPr lang="ro-RO" sz="2800" dirty="0">
                <a:latin typeface="Trebuchet MS" panose="020B0603020202020204" pitchFamily="34" charset="0"/>
              </a:rPr>
              <a:t>ECHIPA CONSULTANTULUI INDEPENDENT</a:t>
            </a:r>
          </a:p>
          <a:p>
            <a:pPr algn="ct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Rovner</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&amp; Moore SRL, Public </a:t>
            </a: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Research</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SRL, Asociația Română pentru Transparență| </a:t>
            </a: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Transparency</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International Romania și </a:t>
            </a:r>
            <a:r>
              <a:rPr lang="ro-RO" sz="2000" dirty="0" err="1">
                <a:effectLst/>
                <a:latin typeface="Trebuchet MS" panose="020B0703020202090204" pitchFamily="34" charset="0"/>
                <a:ea typeface="Times New Roman" panose="02020603050405020304" pitchFamily="18" charset="0"/>
                <a:cs typeface="Times New Roman" panose="02020603050405020304" pitchFamily="18" charset="0"/>
              </a:rPr>
              <a:t>Deloitte</a:t>
            </a:r>
            <a:r>
              <a:rPr lang="ro-RO" sz="2000" dirty="0">
                <a:effectLst/>
                <a:latin typeface="Trebuchet MS" panose="020B0703020202090204" pitchFamily="34" charset="0"/>
                <a:ea typeface="Times New Roman" panose="02020603050405020304" pitchFamily="18" charset="0"/>
                <a:cs typeface="Times New Roman" panose="02020603050405020304" pitchFamily="18" charset="0"/>
              </a:rPr>
              <a:t> Consultanță SRL</a:t>
            </a:r>
            <a:r>
              <a:rPr lang="en-RO" sz="2000" dirty="0">
                <a:effectLst/>
                <a:latin typeface="Trebuchet MS" panose="020B0703020202090204" pitchFamily="34" charset="0"/>
              </a:rPr>
              <a:t> </a:t>
            </a:r>
            <a:endParaRPr lang="en-GB" sz="2000" b="1" dirty="0">
              <a:latin typeface="Trebuchet MS" panose="020B0703020202090204" pitchFamily="34" charset="0"/>
            </a:endParaRPr>
          </a:p>
        </p:txBody>
      </p:sp>
      <p:sp>
        <p:nvSpPr>
          <p:cNvPr id="12" name="Slide Number Placeholder 11">
            <a:extLst>
              <a:ext uri="{FF2B5EF4-FFF2-40B4-BE49-F238E27FC236}">
                <a16:creationId xmlns:a16="http://schemas.microsoft.com/office/drawing/2014/main" id="{916D42D0-01A9-2A24-4ECA-C3CBF80C12FD}"/>
              </a:ext>
            </a:extLst>
          </p:cNvPr>
          <p:cNvSpPr>
            <a:spLocks noGrp="1"/>
          </p:cNvSpPr>
          <p:nvPr>
            <p:ph type="sldNum" sz="quarter" idx="12"/>
          </p:nvPr>
        </p:nvSpPr>
        <p:spPr>
          <a:xfrm>
            <a:off x="11012904" y="6356350"/>
            <a:ext cx="340895" cy="365125"/>
          </a:xfrm>
        </p:spPr>
        <p:txBody>
          <a:bodyPr/>
          <a:lstStyle/>
          <a:p>
            <a:fld id="{AEC4C81B-D66B-459E-B8C3-DE8E7438CB03}" type="slidenum">
              <a:rPr lang="en-US" smtClean="0"/>
              <a:t>19</a:t>
            </a:fld>
            <a:endParaRPr lang="en-US"/>
          </a:p>
        </p:txBody>
      </p:sp>
      <p:pic>
        <p:nvPicPr>
          <p:cNvPr id="21" name="Picture 20" descr="A logo with people in the shape of a heart&#10;&#10;Description automatically generated">
            <a:extLst>
              <a:ext uri="{FF2B5EF4-FFF2-40B4-BE49-F238E27FC236}">
                <a16:creationId xmlns:a16="http://schemas.microsoft.com/office/drawing/2014/main" id="{91097CE6-706A-F064-11AD-EFC955DF186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B22085F7-2AC6-DFBE-E02C-29900463F71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3" name="Grafic 13">
            <a:extLst>
              <a:ext uri="{FF2B5EF4-FFF2-40B4-BE49-F238E27FC236}">
                <a16:creationId xmlns:a16="http://schemas.microsoft.com/office/drawing/2014/main" id="{ECA14484-CB7E-DE95-3A10-8E9E6890112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A13A6E21-5FC4-215A-5F01-4F22F0C952B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18722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CONDIȚIILE SOLUȚIILOR PENTRU TRATAREA PROBLEMELOR </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2477601"/>
          </a:xfrm>
          <a:prstGeom prst="rect">
            <a:avLst/>
          </a:prstGeom>
          <a:noFill/>
        </p:spPr>
        <p:txBody>
          <a:bodyPr wrap="square" rtlCol="0">
            <a:spAutoFit/>
          </a:bodyPr>
          <a:lstStyle/>
          <a:p>
            <a:pPr algn="just"/>
            <a:r>
              <a:rPr lang="ro-RO" sz="2000" b="1">
                <a:latin typeface="Trebuchet MS" panose="020B0603020202020204" pitchFamily="34" charset="0"/>
              </a:rPr>
              <a:t>ȘI PENTRU ATINGEREA JALONULUI PNRR</a:t>
            </a:r>
          </a:p>
          <a:p>
            <a:pPr marL="342900" lvl="0" indent="-342900" algn="just">
              <a:spcBef>
                <a:spcPts val="600"/>
              </a:spcBef>
              <a:spcAft>
                <a:spcPts val="600"/>
              </a:spcAft>
              <a:buFont typeface="Calibri" panose="020F0502020204030204" pitchFamily="34" charset="0"/>
              <a:buChar char="-"/>
            </a:pPr>
            <a:r>
              <a:rPr lang="ro-RO" sz="2000" kern="100" dirty="0">
                <a:solidFill>
                  <a:srgbClr val="000000"/>
                </a:solidFill>
                <a:latin typeface="Trebuchet MS" panose="020B0703020202090204" pitchFamily="34" charset="0"/>
                <a:cs typeface="Calibri" panose="020F0502020204030204" pitchFamily="34" charset="0"/>
              </a:rPr>
              <a:t>Fără risc de a fi considerate neconstituționale</a:t>
            </a:r>
          </a:p>
          <a:p>
            <a:pPr marL="342900" lvl="0" indent="-342900" algn="just">
              <a:spcBef>
                <a:spcPts val="600"/>
              </a:spcBef>
              <a:spcAft>
                <a:spcPts val="600"/>
              </a:spcAft>
              <a:buFont typeface="Calibri" panose="020F0502020204030204" pitchFamily="34" charset="0"/>
              <a:buChar char="-"/>
            </a:pPr>
            <a:r>
              <a:rPr lang="ro-RO" sz="2000" kern="100" dirty="0">
                <a:solidFill>
                  <a:srgbClr val="000000"/>
                </a:solidFill>
                <a:latin typeface="Trebuchet MS" panose="020B0703020202090204" pitchFamily="34" charset="0"/>
                <a:cs typeface="Calibri" panose="020F0502020204030204" pitchFamily="34" charset="0"/>
              </a:rPr>
              <a:t>Ținând cont de încărcarea deja existentă în administrația publică și la nivelul departamentelor de resurse umane</a:t>
            </a:r>
          </a:p>
          <a:p>
            <a:pPr marL="342900" lvl="0" indent="-342900" algn="just">
              <a:spcBef>
                <a:spcPts val="600"/>
              </a:spcBef>
              <a:spcAft>
                <a:spcPts val="600"/>
              </a:spcAft>
              <a:buFont typeface="Calibri" panose="020F0502020204030204" pitchFamily="34" charset="0"/>
              <a:buChar char="-"/>
            </a:pPr>
            <a:r>
              <a:rPr lang="ro-RO" sz="2000" kern="100" dirty="0">
                <a:solidFill>
                  <a:srgbClr val="000000"/>
                </a:solidFill>
                <a:latin typeface="Trebuchet MS" panose="020B0703020202090204" pitchFamily="34" charset="0"/>
                <a:cs typeface="Calibri" panose="020F0502020204030204" pitchFamily="34" charset="0"/>
              </a:rPr>
              <a:t>Valorificând experiența anterioară și exemplele internaționale</a:t>
            </a:r>
          </a:p>
          <a:p>
            <a:pPr marL="342900" lvl="0" indent="-342900" algn="just">
              <a:spcBef>
                <a:spcPts val="600"/>
              </a:spcBef>
              <a:spcAft>
                <a:spcPts val="600"/>
              </a:spcAft>
              <a:buFont typeface="Calibri" panose="020F0502020204030204" pitchFamily="34" charset="0"/>
              <a:buChar char="-"/>
            </a:pPr>
            <a:r>
              <a:rPr lang="ro-RO" sz="2000" kern="100" dirty="0">
                <a:solidFill>
                  <a:srgbClr val="000000"/>
                </a:solidFill>
                <a:latin typeface="Trebuchet MS" panose="020B0703020202090204" pitchFamily="34" charset="0"/>
                <a:cs typeface="Calibri" panose="020F0502020204030204" pitchFamily="34" charset="0"/>
              </a:rPr>
              <a:t>Valorificând consultările cu reprezentanții administrației publice</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221260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PROCESUL DE ELABORARE A PROPUNERILOR DE POLITICI PUBLICE</a:t>
            </a:r>
            <a:endParaRPr lang="en-GB" sz="2800" b="1"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graphicFrame>
        <p:nvGraphicFramePr>
          <p:cNvPr id="5" name="Diagram 4">
            <a:extLst>
              <a:ext uri="{FF2B5EF4-FFF2-40B4-BE49-F238E27FC236}">
                <a16:creationId xmlns:a16="http://schemas.microsoft.com/office/drawing/2014/main" id="{74E78D2C-D391-3843-FB44-25B29F25B1AD}"/>
              </a:ext>
            </a:extLst>
          </p:cNvPr>
          <p:cNvGraphicFramePr/>
          <p:nvPr>
            <p:extLst>
              <p:ext uri="{D42A27DB-BD31-4B8C-83A1-F6EECF244321}">
                <p14:modId xmlns:p14="http://schemas.microsoft.com/office/powerpoint/2010/main" val="3482989333"/>
              </p:ext>
            </p:extLst>
          </p:nvPr>
        </p:nvGraphicFramePr>
        <p:xfrm>
          <a:off x="537411" y="2245010"/>
          <a:ext cx="10816389" cy="323463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22429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CONSULTĂRI ORGANIZATE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6944476" cy="3385542"/>
          </a:xfrm>
          <a:prstGeom prst="rect">
            <a:avLst/>
          </a:prstGeom>
          <a:noFill/>
        </p:spPr>
        <p:txBody>
          <a:bodyPr wrap="square" rtlCol="0">
            <a:spAutoFit/>
          </a:bodyPr>
          <a:lstStyle/>
          <a:p>
            <a:pPr algn="just"/>
            <a:r>
              <a:rPr lang="ro-RO" b="1" dirty="0">
                <a:latin typeface="Trebuchet MS" panose="020B0603020202020204" pitchFamily="34" charset="0"/>
              </a:rPr>
              <a:t>FOCUS GRUPURI:</a:t>
            </a:r>
          </a:p>
          <a:p>
            <a:pPr algn="just"/>
            <a:r>
              <a:rPr lang="ro-RO" b="1" i="1" dirty="0">
                <a:latin typeface="Trebuchet MS" panose="020B0603020202020204" pitchFamily="34" charset="0"/>
              </a:rPr>
              <a:t>Asupra propunerilor de politici publice</a:t>
            </a:r>
          </a:p>
          <a:p>
            <a:pPr marL="342900" indent="-342900" algn="just">
              <a:buFontTx/>
              <a:buChar char="-"/>
            </a:pPr>
            <a:r>
              <a:rPr lang="ro-RO" sz="1600" b="1" dirty="0">
                <a:latin typeface="Trebuchet MS" panose="020B0603020202020204" pitchFamily="34" charset="0"/>
              </a:rPr>
              <a:t>26 și 27 martie</a:t>
            </a:r>
            <a:r>
              <a:rPr lang="ro-RO" sz="1600" dirty="0">
                <a:latin typeface="Trebuchet MS" panose="020B0603020202020204" pitchFamily="34" charset="0"/>
              </a:rPr>
              <a:t> – peste 60 de participanți reprezentând Cancelaria PM, MDLPA, MMSS, MJ, MADR, MAI, MF, ANAF, MIPE, ME, MMAP, Consiliul Concurenței, ANAP, INA</a:t>
            </a:r>
          </a:p>
          <a:p>
            <a:pPr marL="342900" indent="-342900" algn="just">
              <a:buFontTx/>
              <a:buChar char="-"/>
            </a:pPr>
            <a:r>
              <a:rPr lang="ro-RO" sz="1600" b="1" dirty="0">
                <a:latin typeface="Trebuchet MS" panose="020B0603020202020204" pitchFamily="34" charset="0"/>
              </a:rPr>
              <a:t>8 aprilie </a:t>
            </a:r>
            <a:r>
              <a:rPr lang="ro-RO" sz="1600" dirty="0">
                <a:latin typeface="Trebuchet MS" panose="020B0603020202020204" pitchFamily="34" charset="0"/>
              </a:rPr>
              <a:t>- participanți reprezentând MAI, MApN</a:t>
            </a:r>
          </a:p>
          <a:p>
            <a:pPr algn="just"/>
            <a:r>
              <a:rPr lang="ro-RO" b="1" i="1" dirty="0">
                <a:latin typeface="Trebuchet MS" panose="020B0603020202020204" pitchFamily="34" charset="0"/>
              </a:rPr>
              <a:t>Asupra propunerilor  de reglementare subsecvente:</a:t>
            </a:r>
          </a:p>
          <a:p>
            <a:pPr marL="342900" indent="-342900" algn="just">
              <a:buFontTx/>
              <a:buChar char="-"/>
            </a:pPr>
            <a:r>
              <a:rPr lang="ro-RO" sz="1600" b="1" dirty="0">
                <a:latin typeface="Trebuchet MS" panose="020B0603020202020204" pitchFamily="34" charset="0"/>
              </a:rPr>
              <a:t>27 și 28 mai</a:t>
            </a:r>
            <a:r>
              <a:rPr lang="ro-RO" sz="1600" dirty="0">
                <a:latin typeface="Trebuchet MS" panose="020B0603020202020204" pitchFamily="34" charset="0"/>
              </a:rPr>
              <a:t> – peste 40 de participanți reprezentând Cancelaria PM, MDLPA, MMSS, MJ, MADR, MAI, MF, ANAF, MIPE.</a:t>
            </a:r>
          </a:p>
          <a:p>
            <a:pPr marL="342900" indent="-342900" algn="just">
              <a:buFontTx/>
              <a:buChar char="-"/>
            </a:pPr>
            <a:r>
              <a:rPr lang="ro-RO" sz="1600" b="1" dirty="0">
                <a:latin typeface="Trebuchet MS" panose="020B0603020202020204" pitchFamily="34" charset="0"/>
              </a:rPr>
              <a:t>5 iunie </a:t>
            </a:r>
            <a:r>
              <a:rPr lang="ro-RO" sz="1600" dirty="0">
                <a:latin typeface="Trebuchet MS" panose="020B0603020202020204" pitchFamily="34" charset="0"/>
              </a:rPr>
              <a:t>- participanți reprezentând autoritățile administrative autonome: ADF, ANCOM, ANRE și alte instituții cu autonomie funcțională: ANMCS, ADS, ANCPI, ARACIS etc.</a:t>
            </a:r>
          </a:p>
          <a:p>
            <a:pPr marL="342900" indent="-342900" algn="just">
              <a:buFontTx/>
              <a:buChar char="-"/>
            </a:pPr>
            <a:r>
              <a:rPr lang="ro-RO" sz="1600" b="1" dirty="0">
                <a:latin typeface="Trebuchet MS" panose="020B0603020202020204" pitchFamily="34" charset="0"/>
              </a:rPr>
              <a:t>17 iunie </a:t>
            </a:r>
            <a:r>
              <a:rPr lang="ro-RO" sz="1600" dirty="0">
                <a:latin typeface="Trebuchet MS" panose="020B0603020202020204" pitchFamily="34" charset="0"/>
              </a:rPr>
              <a:t>– reprezentanți ai autorităților publice locale</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TextBox 4">
            <a:extLst>
              <a:ext uri="{FF2B5EF4-FFF2-40B4-BE49-F238E27FC236}">
                <a16:creationId xmlns:a16="http://schemas.microsoft.com/office/drawing/2014/main" id="{5DAA2F77-14B5-25D0-B4E5-A84C225254E1}"/>
              </a:ext>
            </a:extLst>
          </p:cNvPr>
          <p:cNvSpPr txBox="1"/>
          <p:nvPr/>
        </p:nvSpPr>
        <p:spPr>
          <a:xfrm>
            <a:off x="7834704" y="2209476"/>
            <a:ext cx="4082848" cy="2862322"/>
          </a:xfrm>
          <a:prstGeom prst="rect">
            <a:avLst/>
          </a:prstGeom>
          <a:noFill/>
        </p:spPr>
        <p:txBody>
          <a:bodyPr wrap="square" rtlCol="0">
            <a:spAutoFit/>
          </a:bodyPr>
          <a:lstStyle/>
          <a:p>
            <a:pPr algn="just"/>
            <a:r>
              <a:rPr lang="ro-RO" sz="2000" b="1" dirty="0">
                <a:latin typeface="Trebuchet MS" panose="020B0603020202020204" pitchFamily="34" charset="0"/>
              </a:rPr>
              <a:t>CONSULTĂRI SCRISE:</a:t>
            </a:r>
          </a:p>
          <a:p>
            <a:pPr algn="just"/>
            <a:r>
              <a:rPr lang="ro-RO" sz="2000" b="1" dirty="0">
                <a:latin typeface="Trebuchet MS" panose="020B0603020202020204" pitchFamily="34" charset="0"/>
              </a:rPr>
              <a:t>Puncte de vedere analizate primite de la:</a:t>
            </a:r>
          </a:p>
          <a:p>
            <a:pPr marL="342900" indent="-342900" algn="just">
              <a:buFontTx/>
              <a:buChar char="-"/>
            </a:pPr>
            <a:r>
              <a:rPr lang="ro-RO" sz="2000" b="1" dirty="0">
                <a:latin typeface="Trebuchet MS" panose="020B0603020202020204" pitchFamily="34" charset="0"/>
              </a:rPr>
              <a:t>MDLAP	- UNCJR</a:t>
            </a:r>
          </a:p>
          <a:p>
            <a:pPr marL="342900" indent="-342900" algn="just">
              <a:buFontTx/>
              <a:buChar char="-"/>
            </a:pPr>
            <a:r>
              <a:rPr lang="ro-RO" sz="2000" b="1" dirty="0">
                <a:latin typeface="Trebuchet MS" panose="020B0603020202020204" pitchFamily="34" charset="0"/>
              </a:rPr>
              <a:t>MAI		- AMR</a:t>
            </a:r>
          </a:p>
          <a:p>
            <a:pPr marL="342900" indent="-342900" algn="just">
              <a:buFontTx/>
              <a:buChar char="-"/>
            </a:pPr>
            <a:r>
              <a:rPr lang="ro-RO" sz="2000" b="1" dirty="0">
                <a:latin typeface="Trebuchet MS" panose="020B0603020202020204" pitchFamily="34" charset="0"/>
              </a:rPr>
              <a:t>MJ		- UAIC</a:t>
            </a:r>
          </a:p>
          <a:p>
            <a:pPr marL="342900" indent="-342900" algn="just">
              <a:buFontTx/>
              <a:buChar char="-"/>
            </a:pPr>
            <a:r>
              <a:rPr lang="ro-RO" sz="2000" b="1" dirty="0">
                <a:latin typeface="Trebuchet MS" panose="020B0603020202020204" pitchFamily="34" charset="0"/>
              </a:rPr>
              <a:t>MF		- Sindicatul SCUT</a:t>
            </a:r>
          </a:p>
          <a:p>
            <a:pPr marL="342900" indent="-342900" algn="just">
              <a:buFontTx/>
              <a:buChar char="-"/>
            </a:pPr>
            <a:r>
              <a:rPr lang="ro-RO" sz="2000" b="1" dirty="0">
                <a:latin typeface="Trebuchet MS" panose="020B0603020202020204" pitchFamily="34" charset="0"/>
              </a:rPr>
              <a:t>MApN	- FNSA</a:t>
            </a:r>
          </a:p>
          <a:p>
            <a:pPr marL="342900" indent="-342900" algn="just">
              <a:buFontTx/>
              <a:buChar char="-"/>
            </a:pPr>
            <a:r>
              <a:rPr lang="ro-RO" sz="2000" b="1" dirty="0">
                <a:latin typeface="Trebuchet MS" panose="020B0603020202020204" pitchFamily="34" charset="0"/>
              </a:rPr>
              <a:t>MIPE</a:t>
            </a:r>
          </a:p>
        </p:txBody>
      </p:sp>
    </p:spTree>
    <p:extLst>
      <p:ext uri="{BB962C8B-B14F-4D97-AF65-F5344CB8AC3E}">
        <p14:creationId xmlns:p14="http://schemas.microsoft.com/office/powerpoint/2010/main" val="30808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4D8CF03-07B9-54F2-112D-A22F033ADC75}"/>
              </a:ext>
            </a:extLst>
          </p:cNvPr>
          <p:cNvPicPr>
            <a:picLocks noChangeAspect="1"/>
          </p:cNvPicPr>
          <p:nvPr/>
        </p:nvPicPr>
        <p:blipFill>
          <a:blip r:embed="rId2" cstate="hqprint">
            <a:extLst>
              <a:ext uri="{28A0092B-C50C-407E-A947-70E740481C1C}">
                <a14:useLocalDpi xmlns:a14="http://schemas.microsoft.com/office/drawing/2010/main" val="0"/>
              </a:ext>
            </a:extLst>
          </a:blip>
          <a:srcRect l="1" r="58674"/>
          <a:stretch/>
        </p:blipFill>
        <p:spPr>
          <a:xfrm>
            <a:off x="10284695" y="1551592"/>
            <a:ext cx="1953509" cy="2123512"/>
          </a:xfrm>
          <a:prstGeom prst="rect">
            <a:avLst/>
          </a:prstGeom>
        </p:spPr>
      </p:pic>
      <p:pic>
        <p:nvPicPr>
          <p:cNvPr id="16" name="Picture 15">
            <a:extLst>
              <a:ext uri="{FF2B5EF4-FFF2-40B4-BE49-F238E27FC236}">
                <a16:creationId xmlns:a16="http://schemas.microsoft.com/office/drawing/2014/main" id="{421C9A2E-6936-BFE1-AC69-479BF4A82C7A}"/>
              </a:ext>
            </a:extLst>
          </p:cNvPr>
          <p:cNvPicPr>
            <a:picLocks noChangeAspect="1"/>
          </p:cNvPicPr>
          <p:nvPr/>
        </p:nvPicPr>
        <p:blipFill>
          <a:blip r:embed="rId3" cstate="hqprint">
            <a:extLst>
              <a:ext uri="{28A0092B-C50C-407E-A947-70E740481C1C}">
                <a14:useLocalDpi xmlns:a14="http://schemas.microsoft.com/office/drawing/2010/main" val="0"/>
              </a:ext>
            </a:extLst>
          </a:blip>
          <a:srcRect l="-9" t="22478" r="9" b="-2606"/>
          <a:stretch/>
        </p:blipFill>
        <p:spPr>
          <a:xfrm>
            <a:off x="2874726" y="1552885"/>
            <a:ext cx="3314701" cy="1992001"/>
          </a:xfrm>
          <a:prstGeom prst="rect">
            <a:avLst/>
          </a:prstGeom>
        </p:spPr>
      </p:pic>
      <p:pic>
        <p:nvPicPr>
          <p:cNvPr id="9" name="Picture 8">
            <a:extLst>
              <a:ext uri="{FF2B5EF4-FFF2-40B4-BE49-F238E27FC236}">
                <a16:creationId xmlns:a16="http://schemas.microsoft.com/office/drawing/2014/main" id="{775CAA25-CEA8-C175-2E6A-9E9E1232DFF0}"/>
              </a:ext>
            </a:extLst>
          </p:cNvPr>
          <p:cNvPicPr>
            <a:picLocks noChangeAspect="1"/>
          </p:cNvPicPr>
          <p:nvPr/>
        </p:nvPicPr>
        <p:blipFill>
          <a:blip r:embed="rId4" cstate="hqprint">
            <a:extLst>
              <a:ext uri="{28A0092B-C50C-407E-A947-70E740481C1C}">
                <a14:useLocalDpi xmlns:a14="http://schemas.microsoft.com/office/drawing/2010/main" val="0"/>
              </a:ext>
            </a:extLst>
          </a:blip>
          <a:srcRect t="812" b="10290"/>
          <a:stretch/>
        </p:blipFill>
        <p:spPr>
          <a:xfrm>
            <a:off x="-1" y="1551592"/>
            <a:ext cx="2924982" cy="2600220"/>
          </a:xfrm>
          <a:prstGeom prst="rect">
            <a:avLst/>
          </a:prstGeom>
        </p:spPr>
      </p:pic>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806822" y="6400496"/>
            <a:ext cx="4578356" cy="366713"/>
          </a:xfrm>
          <a:prstGeom prst="rect">
            <a:avLst/>
          </a:prstGeom>
        </p:spPr>
      </p:pic>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490629" y="299528"/>
            <a:ext cx="11230829" cy="1144820"/>
          </a:xfrm>
          <a:prstGeom prst="rect">
            <a:avLst/>
          </a:prstGeom>
        </p:spPr>
      </p:pic>
      <p:pic>
        <p:nvPicPr>
          <p:cNvPr id="7" name="Picture 6">
            <a:extLst>
              <a:ext uri="{FF2B5EF4-FFF2-40B4-BE49-F238E27FC236}">
                <a16:creationId xmlns:a16="http://schemas.microsoft.com/office/drawing/2014/main" id="{174667F3-3F71-B424-9BF5-5CCB14AAA9ED}"/>
              </a:ext>
            </a:extLst>
          </p:cNvPr>
          <p:cNvPicPr>
            <a:picLocks noChangeAspect="1"/>
          </p:cNvPicPr>
          <p:nvPr/>
        </p:nvPicPr>
        <p:blipFill>
          <a:blip r:embed="rId17" cstate="hqprint">
            <a:extLst>
              <a:ext uri="{28A0092B-C50C-407E-A947-70E740481C1C}">
                <a14:useLocalDpi xmlns:a14="http://schemas.microsoft.com/office/drawing/2010/main" val="0"/>
              </a:ext>
            </a:extLst>
          </a:blip>
          <a:srcRect l="22744"/>
          <a:stretch/>
        </p:blipFill>
        <p:spPr>
          <a:xfrm>
            <a:off x="-45767" y="3446273"/>
            <a:ext cx="3476119" cy="2024772"/>
          </a:xfrm>
          <a:prstGeom prst="rect">
            <a:avLst/>
          </a:prstGeom>
        </p:spPr>
      </p:pic>
      <p:pic>
        <p:nvPicPr>
          <p:cNvPr id="21" name="Picture 20">
            <a:extLst>
              <a:ext uri="{FF2B5EF4-FFF2-40B4-BE49-F238E27FC236}">
                <a16:creationId xmlns:a16="http://schemas.microsoft.com/office/drawing/2014/main" id="{40CA973E-E060-D2E0-B6EE-B02325936E4B}"/>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3430917" y="3463347"/>
            <a:ext cx="4469313" cy="2007698"/>
          </a:xfrm>
          <a:prstGeom prst="rect">
            <a:avLst/>
          </a:prstGeom>
        </p:spPr>
      </p:pic>
      <p:pic>
        <p:nvPicPr>
          <p:cNvPr id="23" name="Picture 22">
            <a:extLst>
              <a:ext uri="{FF2B5EF4-FFF2-40B4-BE49-F238E27FC236}">
                <a16:creationId xmlns:a16="http://schemas.microsoft.com/office/drawing/2014/main" id="{9B78B445-D264-56F2-F77F-98DEE229FEE2}"/>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6186052" y="1562794"/>
            <a:ext cx="4230797" cy="1900553"/>
          </a:xfrm>
          <a:prstGeom prst="rect">
            <a:avLst/>
          </a:prstGeom>
        </p:spPr>
      </p:pic>
      <p:pic>
        <p:nvPicPr>
          <p:cNvPr id="25" name="Picture 24">
            <a:extLst>
              <a:ext uri="{FF2B5EF4-FFF2-40B4-BE49-F238E27FC236}">
                <a16:creationId xmlns:a16="http://schemas.microsoft.com/office/drawing/2014/main" id="{22E1B83D-4FDE-78FA-773B-CE65C6E2D4FC}"/>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7768892" y="3463347"/>
            <a:ext cx="4469312" cy="2007698"/>
          </a:xfrm>
          <a:prstGeom prst="rect">
            <a:avLst/>
          </a:prstGeom>
        </p:spPr>
      </p:pic>
    </p:spTree>
    <p:extLst>
      <p:ext uri="{BB962C8B-B14F-4D97-AF65-F5344CB8AC3E}">
        <p14:creationId xmlns:p14="http://schemas.microsoft.com/office/powerpoint/2010/main" val="396782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2" name="TextBox 1">
            <a:extLst>
              <a:ext uri="{FF2B5EF4-FFF2-40B4-BE49-F238E27FC236}">
                <a16:creationId xmlns:a16="http://schemas.microsoft.com/office/drawing/2014/main" id="{E540C1CC-2688-013A-B156-27F38E77CC5A}"/>
              </a:ext>
            </a:extLst>
          </p:cNvPr>
          <p:cNvSpPr txBox="1"/>
          <p:nvPr/>
        </p:nvSpPr>
        <p:spPr>
          <a:xfrm>
            <a:off x="10043" y="2659558"/>
            <a:ext cx="12191999" cy="769441"/>
          </a:xfrm>
          <a:prstGeom prst="rect">
            <a:avLst/>
          </a:prstGeom>
          <a:noFill/>
        </p:spPr>
        <p:txBody>
          <a:bodyPr wrap="square" rtlCol="0">
            <a:spAutoFit/>
          </a:bodyPr>
          <a:lstStyle/>
          <a:p>
            <a:pPr algn="ctr"/>
            <a:r>
              <a:rPr lang="ro-RO" sz="4400" b="1" dirty="0">
                <a:latin typeface="Trebuchet MS" panose="020B0603020202020204" pitchFamily="34" charset="0"/>
              </a:rPr>
              <a:t>PROPUNERE DE POLITICĂ PUBLICĂ</a:t>
            </a:r>
            <a:endParaRPr lang="en-GB" sz="4400" b="1" dirty="0">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0043" y="3466827"/>
            <a:ext cx="12191999" cy="954107"/>
          </a:xfrm>
          <a:prstGeom prst="rect">
            <a:avLst/>
          </a:prstGeom>
          <a:noFill/>
        </p:spPr>
        <p:txBody>
          <a:bodyPr wrap="square" rtlCol="0">
            <a:spAutoFit/>
          </a:bodyPr>
          <a:lstStyle/>
          <a:p>
            <a:pPr algn="ctr"/>
            <a:r>
              <a:rPr lang="ro-RO" sz="2800" b="1" dirty="0">
                <a:latin typeface="Trebuchet MS" panose="020B0603020202020204" pitchFamily="34" charset="0"/>
              </a:rPr>
              <a:t>PRIVIND MANAGEMENTUL CARIEREI FUNCȚIONARILOR PUBLICI BAZATE PE MERITOCRAȚIE</a:t>
            </a:r>
            <a:endParaRPr lang="en-GB" sz="2800" b="1" dirty="0">
              <a:latin typeface="Trebuchet MS" panose="020B0603020202020204" pitchFamily="34" charset="0"/>
            </a:endParaRP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6</a:t>
            </a:fld>
            <a:endParaRPr lang="en-US"/>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352915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PROBLEME </a:t>
            </a:r>
            <a:r>
              <a:rPr lang="ro-RO" sz="2800" b="1" dirty="0">
                <a:latin typeface="Trebuchet MS" panose="020B0603020202020204" pitchFamily="34" charset="0"/>
                <a:sym typeface="Wingdings" pitchFamily="2" charset="2"/>
              </a:rPr>
              <a:t> </a:t>
            </a:r>
            <a:r>
              <a:rPr lang="ro-RO" sz="2800" b="1" dirty="0">
                <a:latin typeface="Trebuchet MS" panose="020B0603020202020204" pitchFamily="34" charset="0"/>
              </a:rPr>
              <a:t>NEVOIA DE ELABORARE A PPP</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370153"/>
          </a:xfrm>
          <a:prstGeom prst="rect">
            <a:avLst/>
          </a:prstGeom>
          <a:noFill/>
        </p:spPr>
        <p:txBody>
          <a:bodyPr wrap="square" rtlCol="0">
            <a:spAutoFit/>
          </a:bodyPr>
          <a:lstStyle/>
          <a:p>
            <a:pPr algn="just"/>
            <a:r>
              <a:rPr lang="ro-RO" sz="2000" b="1" dirty="0">
                <a:latin typeface="Trebuchet MS" panose="020B0603020202020204" pitchFamily="34" charset="0"/>
              </a:rPr>
              <a:t>Identificate de cercetările realizate</a:t>
            </a: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76% dintre funcționarii publici de execuție sunt în gradul profesional superior, maxim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sym typeface="Wingdings" pitchFamily="2" charset="2"/>
              </a:rPr>
              <a:t>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nivel ridicat de </a:t>
            </a:r>
            <a:r>
              <a:rPr lang="ro-RO" sz="1600" kern="100" dirty="0" err="1">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demotivare</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Lipsa de atractivitate a funcției publice</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Încrederea mică a cetățenilor în administrația publică și dificultatea cetățenilor de a interacționa cu administrația</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Apariția unor cazuri de corupție în administrația publică</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Nivel de politizare în administrația publică perceput ca fiind crescut</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Tendința de creștere a numărului de posturi ocupate temporar și fluctuație a gradului de ocupare a funcțiilor din categoria înalților funcționari publici (ÎFP)</a:t>
            </a:r>
            <a:endParaRPr lang="en-RO" sz="1600" kern="100" dirty="0">
              <a:latin typeface="Trebuchet MS" panose="020B0703020202090204" pitchFamily="34" charset="0"/>
              <a:ea typeface="Trebuchet MS" panose="020B0703020202090204" pitchFamily="34"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ro-RO" sz="1600" kern="100" dirty="0">
                <a:solidFill>
                  <a:srgbClr val="000000"/>
                </a:solidFill>
                <a:latin typeface="Trebuchet MS" panose="020B0703020202090204" pitchFamily="34" charset="0"/>
                <a:cs typeface="Calibri" panose="020F0502020204030204" pitchFamily="34" charset="0"/>
              </a:rPr>
              <a:t>Lipsa oportunităților de formare profesională adaptată la nevoi, în special pentru funcționarii publici de conducere</a:t>
            </a:r>
            <a:endParaRPr lang="en-GB" sz="1600" kern="100" dirty="0">
              <a:solidFill>
                <a:srgbClr val="000000"/>
              </a:solidFill>
              <a:latin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7</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71868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Angajamente PNRR</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4890549" cy="3539430"/>
          </a:xfrm>
          <a:prstGeom prst="rect">
            <a:avLst/>
          </a:prstGeom>
          <a:noFill/>
        </p:spPr>
        <p:txBody>
          <a:bodyPr wrap="square" rtlCol="0">
            <a:spAutoFit/>
          </a:bodyPr>
          <a:lstStyle/>
          <a:p>
            <a:pPr algn="just"/>
            <a:r>
              <a:rPr lang="ro-RO" sz="2000" b="1" dirty="0">
                <a:latin typeface="Trebuchet MS" panose="020B0603020202020204" pitchFamily="34" charset="0"/>
              </a:rPr>
              <a:t>Pentru funcția publică de execuție:</a:t>
            </a:r>
          </a:p>
          <a:p>
            <a:pPr algn="just"/>
            <a:endParaRPr lang="ro-RO" sz="2000" b="1" dirty="0">
              <a:latin typeface="Trebuchet MS" panose="020B0603020202020204" pitchFamily="34" charset="0"/>
            </a:endParaRPr>
          </a:p>
          <a:p>
            <a:pPr algn="just"/>
            <a:r>
              <a:rPr lang="ro-RO" sz="2000" dirty="0">
                <a:latin typeface="Trebuchet MS" panose="020B0603020202020204" pitchFamily="34" charset="0"/>
              </a:rPr>
              <a:t>„</a:t>
            </a: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structurarea carierei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pentru funcționarii publici de execuție compartimentată mai specific, în funcție de responsabilitățile funcționale și competențele necesare, realizându-se o evaluare a performanțelor profesionale bazată pe competențe. Pe parcursul carierei, promovările vor fi concepute ca mecanisme pentru a distinge persoanele cu cele mai bune performanțe [...]</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a:t>
            </a:r>
            <a:endParaRPr lang="ro-RO" sz="2000" dirty="0">
              <a:latin typeface="Trebuchet MS" panose="020B060302020202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TextBox 4">
            <a:extLst>
              <a:ext uri="{FF2B5EF4-FFF2-40B4-BE49-F238E27FC236}">
                <a16:creationId xmlns:a16="http://schemas.microsoft.com/office/drawing/2014/main" id="{5DAA2F77-14B5-25D0-B4E5-A84C225254E1}"/>
              </a:ext>
            </a:extLst>
          </p:cNvPr>
          <p:cNvSpPr txBox="1"/>
          <p:nvPr/>
        </p:nvSpPr>
        <p:spPr>
          <a:xfrm>
            <a:off x="5763713" y="1741657"/>
            <a:ext cx="6115466" cy="3877985"/>
          </a:xfrm>
          <a:prstGeom prst="rect">
            <a:avLst/>
          </a:prstGeom>
          <a:noFill/>
        </p:spPr>
        <p:txBody>
          <a:bodyPr wrap="square" rtlCol="0">
            <a:spAutoFit/>
          </a:bodyPr>
          <a:lstStyle/>
          <a:p>
            <a:pPr algn="just"/>
            <a:r>
              <a:rPr lang="ro-RO" sz="2000" b="1" dirty="0">
                <a:latin typeface="Trebuchet MS" panose="020B0603020202020204" pitchFamily="34" charset="0"/>
              </a:rPr>
              <a:t>Pentru funcțiile publice de conducere:</a:t>
            </a:r>
          </a:p>
          <a:p>
            <a:pPr algn="just"/>
            <a:endParaRPr lang="ro-RO" sz="2000" b="1" dirty="0">
              <a:latin typeface="Trebuchet MS" panose="020B0603020202020204" pitchFamily="34" charset="0"/>
            </a:endParaRPr>
          </a:p>
          <a:p>
            <a:pPr algn="just"/>
            <a:r>
              <a:rPr lang="ro-RO" sz="2000" b="1" dirty="0">
                <a:latin typeface="Trebuchet MS" panose="020B0603020202020204" pitchFamily="34" charset="0"/>
              </a:rPr>
              <a:t>„- </a:t>
            </a: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dezvoltarea unei politici de mobilitate pe orizontală/rotație</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 în cadrul categoriilor înalților funcționari publici și al funcțiilor publice de conducere din administrația publică centrală, care să contribuie la dezvoltarea și diversificarea abilităților de management și de leadership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t>
            </a:r>
          </a:p>
          <a:p>
            <a:pPr algn="just"/>
            <a:r>
              <a:rPr lang="ro-RO" sz="2000" b="1" dirty="0">
                <a:latin typeface="Trebuchet MS" panose="020B0603020202020204" pitchFamily="34" charset="0"/>
              </a:rPr>
              <a:t>- </a:t>
            </a:r>
            <a:r>
              <a:rPr lang="ro-RO" sz="18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stabilirea mandatelor limitate în timp </a:t>
            </a:r>
            <a:r>
              <a:rPr lang="ro-RO" sz="18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pentru ocuparea pozițiilor de conducere din administrația publică. Limitarea mandatelor în funcțiile publice de conducere poate duce la o mai bună concentrare pe obiective și rezultatele obținute</a:t>
            </a:r>
            <a:r>
              <a:rPr lang="en-RO" sz="20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 </a:t>
            </a:r>
            <a:r>
              <a:rPr lang="ro-RO" sz="20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t>
            </a:r>
            <a:endParaRPr lang="ro-RO" sz="2000" b="1" dirty="0">
              <a:latin typeface="Trebuchet MS" panose="020B0603020202020204" pitchFamily="34" charset="0"/>
            </a:endParaRPr>
          </a:p>
        </p:txBody>
      </p:sp>
    </p:spTree>
    <p:extLst>
      <p:ext uri="{BB962C8B-B14F-4D97-AF65-F5344CB8AC3E}">
        <p14:creationId xmlns:p14="http://schemas.microsoft.com/office/powerpoint/2010/main" val="137373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7411" y="1583069"/>
            <a:ext cx="11165305" cy="523220"/>
          </a:xfrm>
          <a:prstGeom prst="rect">
            <a:avLst/>
          </a:prstGeom>
          <a:noFill/>
        </p:spPr>
        <p:txBody>
          <a:bodyPr wrap="square" rtlCol="0">
            <a:spAutoFit/>
          </a:bodyPr>
          <a:lstStyle/>
          <a:p>
            <a:pPr algn="just"/>
            <a:r>
              <a:rPr lang="ro-RO" sz="2800" b="1" dirty="0">
                <a:latin typeface="Trebuchet MS" panose="020B0603020202020204" pitchFamily="34" charset="0"/>
              </a:rPr>
              <a:t>Obiectivele PPP pentru funcția publică de execuție</a:t>
            </a:r>
            <a:endParaRPr lang="en-GB" sz="2800" b="1" dirty="0">
              <a:latin typeface="Trebuchet MS" panose="020B0603020202020204" pitchFamily="34" charset="0"/>
            </a:endParaRPr>
          </a:p>
        </p:txBody>
      </p:sp>
      <p:sp>
        <p:nvSpPr>
          <p:cNvPr id="3" name="TextBox 2">
            <a:extLst>
              <a:ext uri="{FF2B5EF4-FFF2-40B4-BE49-F238E27FC236}">
                <a16:creationId xmlns:a16="http://schemas.microsoft.com/office/drawing/2014/main" id="{A971D392-3CAC-D3DE-9F98-A1B15DD62044}"/>
              </a:ext>
            </a:extLst>
          </p:cNvPr>
          <p:cNvSpPr txBox="1"/>
          <p:nvPr/>
        </p:nvSpPr>
        <p:spPr>
          <a:xfrm>
            <a:off x="537411" y="2192299"/>
            <a:ext cx="11165305" cy="3493264"/>
          </a:xfrm>
          <a:prstGeom prst="rect">
            <a:avLst/>
          </a:prstGeom>
          <a:noFill/>
        </p:spPr>
        <p:txBody>
          <a:bodyPr wrap="square" rtlCol="0">
            <a:spAutoFit/>
          </a:bodyPr>
          <a:lstStyle/>
          <a:p>
            <a:pPr marL="171450" lvl="0" indent="-171450" algn="just">
              <a:spcBef>
                <a:spcPts val="600"/>
              </a:spcBef>
              <a:spcAft>
                <a:spcPts val="600"/>
              </a:spcAft>
              <a:buFont typeface="Arial" panose="020B0604020202020204" pitchFamily="34" charset="0"/>
              <a:buChar char="•"/>
            </a:pP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Introducerea unui parcurs de carieră pentru funcția publică de execuție mai lung</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 de regulă de 16 ani, în loc de 7 ani cât este în prezent.</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lvl="0" indent="-171450" algn="just">
              <a:spcBef>
                <a:spcPts val="600"/>
              </a:spcBef>
              <a:spcAft>
                <a:spcPts val="600"/>
              </a:spcAft>
              <a:buFont typeface="Arial" panose="020B0604020202020204" pitchFamily="34" charset="0"/>
              <a:buChar char="•"/>
            </a:pP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Asigurarea unei tranziții spre noul parcurs de carieră care să nu afecteze drepturile existente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și să nu creeze premisele unor discriminări.</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lvl="0" indent="-171450" algn="just">
              <a:spcBef>
                <a:spcPts val="600"/>
              </a:spcBef>
              <a:spcAft>
                <a:spcPts val="600"/>
              </a:spcAft>
              <a:buFont typeface="Arial" panose="020B0604020202020204" pitchFamily="34" charset="0"/>
              <a:buChar char="•"/>
            </a:pPr>
            <a:r>
              <a:rPr lang="ro-RO" sz="1600" b="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Diversificarea parcursului de carieră posibil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pentru funcționarii publici care doresc să facă performanță, prin deschiderea a două posibilități, după accederea la gradul profesional maxim actual (gradul superior), respectiv posibilitatea dezvoltării carierei prin:</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685800" lvl="1" indent="-228600" algn="just">
              <a:spcBef>
                <a:spcPts val="600"/>
              </a:spcBef>
              <a:spcAft>
                <a:spcPts val="600"/>
              </a:spcAft>
              <a:buFont typeface="+mj-lt"/>
              <a:buAutoNum type="arabicPeriod"/>
            </a:pPr>
            <a:r>
              <a:rPr lang="ro-RO" sz="1600" i="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promovarea într-o funcție de conducere </a:t>
            </a:r>
            <a:r>
              <a:rPr lang="ro-RO" sz="1600"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și dezvoltarea competențelor de management și leadership;</a:t>
            </a:r>
            <a:endParaRPr lang="en-RO" sz="1600"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685800" lvl="1" indent="-228600" algn="just">
              <a:spcBef>
                <a:spcPts val="600"/>
              </a:spcBef>
              <a:spcAft>
                <a:spcPts val="600"/>
              </a:spcAft>
              <a:buFont typeface="+mj-lt"/>
              <a:buAutoNum type="arabicPeriod"/>
            </a:pPr>
            <a:r>
              <a:rPr lang="ro-RO" sz="1600" i="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promovarea într-un nivel de execuție nou </a:t>
            </a:r>
            <a:r>
              <a:rPr lang="ro-RO" sz="1600" i="1" kern="100" dirty="0">
                <a:solidFill>
                  <a:srgbClr val="000000"/>
                </a:solidFill>
                <a:latin typeface="Trebuchet MS" panose="020B0703020202090204" pitchFamily="34" charset="0"/>
                <a:ea typeface="Trebuchet MS" panose="020B0703020202090204" pitchFamily="34" charset="0"/>
                <a:cs typeface="Calibri" panose="020F0502020204030204" pitchFamily="34" charset="0"/>
              </a:rPr>
              <a:t>(superior 2-4) </a:t>
            </a:r>
            <a:r>
              <a:rPr lang="ro-RO" sz="1600" i="1" kern="1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și dezvoltarea competențelor la nivel de excelență.</a:t>
            </a:r>
            <a:endParaRPr lang="en-RO" sz="1600" i="1" kern="100" dirty="0">
              <a:effectLst/>
              <a:latin typeface="Trebuchet MS" panose="020B0703020202090204" pitchFamily="34" charset="0"/>
              <a:ea typeface="Trebuchet MS" panose="020B0703020202090204" pitchFamily="34" charset="0"/>
              <a:cs typeface="Times New Roman" panose="02020603050405020304" pitchFamily="18" charset="0"/>
            </a:endParaRPr>
          </a:p>
          <a:p>
            <a:pPr marL="171450" indent="-171450">
              <a:buFont typeface="Arial" panose="020B0604020202020204" pitchFamily="34" charset="0"/>
              <a:buChar char="•"/>
            </a:pPr>
            <a:r>
              <a:rPr lang="ro-RO" sz="1600" b="1"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În subsidiar: creșterea atractivității funcției publice </a:t>
            </a:r>
            <a:r>
              <a:rPr lang="ro-RO" sz="1600" dirty="0">
                <a:solidFill>
                  <a:srgbClr val="000000"/>
                </a:solidFill>
                <a:effectLst/>
                <a:latin typeface="Trebuchet MS" panose="020B0703020202090204" pitchFamily="34" charset="0"/>
                <a:ea typeface="Trebuchet MS" panose="020B0703020202090204" pitchFamily="34" charset="0"/>
                <a:cs typeface="Calibri" panose="020F0502020204030204" pitchFamily="34" charset="0"/>
              </a:rPr>
              <a:t>prin faptul că ea prezintă o perspective de dezvoltare clare, dar și diversificate.</a:t>
            </a:r>
            <a:r>
              <a:rPr lang="en-RO" sz="1600" dirty="0">
                <a:effectLst/>
                <a:latin typeface="Trebuchet MS" panose="020B0703020202090204" pitchFamily="34" charset="0"/>
              </a:rPr>
              <a:t> </a:t>
            </a:r>
            <a:endParaRPr lang="en-GB" sz="1600" kern="100" dirty="0">
              <a:solidFill>
                <a:srgbClr val="000000"/>
              </a:solidFill>
              <a:latin typeface="Trebuchet MS" panose="020B070302020209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9</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Tree>
    <p:extLst>
      <p:ext uri="{BB962C8B-B14F-4D97-AF65-F5344CB8AC3E}">
        <p14:creationId xmlns:p14="http://schemas.microsoft.com/office/powerpoint/2010/main" val="3733067432"/>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TotalTime>
  <Words>1582</Words>
  <Application>Microsoft Office PowerPoint</Application>
  <PresentationFormat>Widescreen</PresentationFormat>
  <Paragraphs>134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Calibri</vt:lpstr>
      <vt:lpstr>Calibri Light</vt:lpstr>
      <vt:lpstr>Times New Roman</vt:lpstr>
      <vt:lpstr>Trebuchet MS</vt:lpstr>
      <vt:lpstr>Wingdings</vt:lpstr>
      <vt:lpstr>Temă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Cristina Patache</cp:lastModifiedBy>
  <cp:revision>21</cp:revision>
  <dcterms:created xsi:type="dcterms:W3CDTF">2024-08-02T11:44:09Z</dcterms:created>
  <dcterms:modified xsi:type="dcterms:W3CDTF">2024-09-27T07:16:02Z</dcterms:modified>
</cp:coreProperties>
</file>