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2" r:id="rId4"/>
    <p:sldId id="266" r:id="rId5"/>
    <p:sldId id="269" r:id="rId6"/>
    <p:sldId id="270" r:id="rId7"/>
    <p:sldId id="271" r:id="rId8"/>
    <p:sldId id="273" r:id="rId9"/>
    <p:sldId id="274" r:id="rId10"/>
    <p:sldId id="276" r:id="rId11"/>
    <p:sldId id="285" r:id="rId12"/>
    <p:sldId id="278" r:id="rId13"/>
    <p:sldId id="284" r:id="rId14"/>
    <p:sldId id="286"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 mediu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461DF2D5-0CE6-785F-6FB9-1F45E6B0CF94}"/>
              </a:ext>
            </a:extLst>
          </p:cNvPr>
          <p:cNvSpPr>
            <a:spLocks noGrp="1"/>
          </p:cNvSpPr>
          <p:nvPr>
            <p:ph type="ctrTitle"/>
          </p:nvPr>
        </p:nvSpPr>
        <p:spPr>
          <a:xfrm>
            <a:off x="1524000" y="1122363"/>
            <a:ext cx="9144000" cy="2387600"/>
          </a:xfrm>
        </p:spPr>
        <p:txBody>
          <a:bodyPr anchor="b"/>
          <a:lstStyle>
            <a:lvl1pPr algn="ctr">
              <a:defRPr sz="6000"/>
            </a:lvl1pPr>
          </a:lstStyle>
          <a:p>
            <a:r>
              <a:rPr lang="ro-RO"/>
              <a:t>Faceți clic pentru a edita stilul de titlu coordonator</a:t>
            </a:r>
            <a:endParaRPr lang="en-US"/>
          </a:p>
        </p:txBody>
      </p:sp>
      <p:sp>
        <p:nvSpPr>
          <p:cNvPr id="3" name="Subtitlu 2">
            <a:extLst>
              <a:ext uri="{FF2B5EF4-FFF2-40B4-BE49-F238E27FC236}">
                <a16:creationId xmlns:a16="http://schemas.microsoft.com/office/drawing/2014/main" id="{E92CC12A-22A8-1124-870E-E2A6B311F4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o-RO"/>
              <a:t>Faceți clic pentru a edita stilul de subtitlu coordonator</a:t>
            </a:r>
            <a:endParaRPr lang="en-US"/>
          </a:p>
        </p:txBody>
      </p:sp>
      <p:sp>
        <p:nvSpPr>
          <p:cNvPr id="4" name="Substituent dată 3">
            <a:extLst>
              <a:ext uri="{FF2B5EF4-FFF2-40B4-BE49-F238E27FC236}">
                <a16:creationId xmlns:a16="http://schemas.microsoft.com/office/drawing/2014/main" id="{C629DD50-6F7F-C14D-2815-A8B2A07549E3}"/>
              </a:ext>
            </a:extLst>
          </p:cNvPr>
          <p:cNvSpPr>
            <a:spLocks noGrp="1"/>
          </p:cNvSpPr>
          <p:nvPr>
            <p:ph type="dt" sz="half" idx="10"/>
          </p:nvPr>
        </p:nvSpPr>
        <p:spPr/>
        <p:txBody>
          <a:bodyPr/>
          <a:lstStyle/>
          <a:p>
            <a:fld id="{A3E7F3A7-6D6A-4440-B187-0332CC77D4F3}" type="datetimeFigureOut">
              <a:rPr lang="en-US" smtClean="0"/>
              <a:t>12/8/2025</a:t>
            </a:fld>
            <a:endParaRPr lang="en-US"/>
          </a:p>
        </p:txBody>
      </p:sp>
      <p:sp>
        <p:nvSpPr>
          <p:cNvPr id="5" name="Substituent subsol 4">
            <a:extLst>
              <a:ext uri="{FF2B5EF4-FFF2-40B4-BE49-F238E27FC236}">
                <a16:creationId xmlns:a16="http://schemas.microsoft.com/office/drawing/2014/main" id="{33194F9F-8B80-CFB0-BC04-48C8B8566DF7}"/>
              </a:ext>
            </a:extLst>
          </p:cNvPr>
          <p:cNvSpPr>
            <a:spLocks noGrp="1"/>
          </p:cNvSpPr>
          <p:nvPr>
            <p:ph type="ftr" sz="quarter" idx="11"/>
          </p:nvPr>
        </p:nvSpPr>
        <p:spPr/>
        <p:txBody>
          <a:bodyPr/>
          <a:lstStyle/>
          <a:p>
            <a:endParaRPr lang="en-US"/>
          </a:p>
        </p:txBody>
      </p:sp>
      <p:sp>
        <p:nvSpPr>
          <p:cNvPr id="6" name="Substituent număr diapozitiv 5">
            <a:extLst>
              <a:ext uri="{FF2B5EF4-FFF2-40B4-BE49-F238E27FC236}">
                <a16:creationId xmlns:a16="http://schemas.microsoft.com/office/drawing/2014/main" id="{3C74EFB2-6251-F849-69BE-D3E4EE2225E3}"/>
              </a:ext>
            </a:extLst>
          </p:cNvPr>
          <p:cNvSpPr>
            <a:spLocks noGrp="1"/>
          </p:cNvSpPr>
          <p:nvPr>
            <p:ph type="sldNum" sz="quarter" idx="12"/>
          </p:nvPr>
        </p:nvSpPr>
        <p:spPr/>
        <p:txBody>
          <a:bodyPr/>
          <a:lstStyle/>
          <a:p>
            <a:fld id="{13FB4EC8-6660-488B-89A2-81E33EFF5F1D}" type="slidenum">
              <a:rPr lang="en-US" smtClean="0"/>
              <a:t>‹#›</a:t>
            </a:fld>
            <a:endParaRPr lang="en-US"/>
          </a:p>
        </p:txBody>
      </p:sp>
    </p:spTree>
    <p:extLst>
      <p:ext uri="{BB962C8B-B14F-4D97-AF65-F5344CB8AC3E}">
        <p14:creationId xmlns:p14="http://schemas.microsoft.com/office/powerpoint/2010/main" val="2271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FD317D2A-FEBA-D3BE-70DF-599230707038}"/>
              </a:ext>
            </a:extLst>
          </p:cNvPr>
          <p:cNvSpPr>
            <a:spLocks noGrp="1"/>
          </p:cNvSpPr>
          <p:nvPr>
            <p:ph type="title"/>
          </p:nvPr>
        </p:nvSpPr>
        <p:spPr/>
        <p:txBody>
          <a:bodyPr/>
          <a:lstStyle/>
          <a:p>
            <a:r>
              <a:rPr lang="ro-RO"/>
              <a:t>Faceți clic pentru a edita stilul de titlu coordonator</a:t>
            </a:r>
            <a:endParaRPr lang="en-US"/>
          </a:p>
        </p:txBody>
      </p:sp>
      <p:sp>
        <p:nvSpPr>
          <p:cNvPr id="3" name="Substituent text vertical 2">
            <a:extLst>
              <a:ext uri="{FF2B5EF4-FFF2-40B4-BE49-F238E27FC236}">
                <a16:creationId xmlns:a16="http://schemas.microsoft.com/office/drawing/2014/main" id="{C191617E-07F8-DE1E-548E-51A97D223E2E}"/>
              </a:ext>
            </a:extLst>
          </p:cNvPr>
          <p:cNvSpPr>
            <a:spLocks noGrp="1"/>
          </p:cNvSpPr>
          <p:nvPr>
            <p:ph type="body" orient="vert" idx="1"/>
          </p:nvPr>
        </p:nvSpPr>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a16="http://schemas.microsoft.com/office/drawing/2014/main" id="{B0EC015E-9EA0-2A50-2060-B9775BB7BDDD}"/>
              </a:ext>
            </a:extLst>
          </p:cNvPr>
          <p:cNvSpPr>
            <a:spLocks noGrp="1"/>
          </p:cNvSpPr>
          <p:nvPr>
            <p:ph type="dt" sz="half" idx="10"/>
          </p:nvPr>
        </p:nvSpPr>
        <p:spPr/>
        <p:txBody>
          <a:bodyPr/>
          <a:lstStyle/>
          <a:p>
            <a:fld id="{A3E7F3A7-6D6A-4440-B187-0332CC77D4F3}" type="datetimeFigureOut">
              <a:rPr lang="en-US" smtClean="0"/>
              <a:t>12/8/2025</a:t>
            </a:fld>
            <a:endParaRPr lang="en-US"/>
          </a:p>
        </p:txBody>
      </p:sp>
      <p:sp>
        <p:nvSpPr>
          <p:cNvPr id="5" name="Substituent subsol 4">
            <a:extLst>
              <a:ext uri="{FF2B5EF4-FFF2-40B4-BE49-F238E27FC236}">
                <a16:creationId xmlns:a16="http://schemas.microsoft.com/office/drawing/2014/main" id="{17828177-C52E-4028-D719-79B3A0D0DD6F}"/>
              </a:ext>
            </a:extLst>
          </p:cNvPr>
          <p:cNvSpPr>
            <a:spLocks noGrp="1"/>
          </p:cNvSpPr>
          <p:nvPr>
            <p:ph type="ftr" sz="quarter" idx="11"/>
          </p:nvPr>
        </p:nvSpPr>
        <p:spPr/>
        <p:txBody>
          <a:bodyPr/>
          <a:lstStyle/>
          <a:p>
            <a:endParaRPr lang="en-US"/>
          </a:p>
        </p:txBody>
      </p:sp>
      <p:sp>
        <p:nvSpPr>
          <p:cNvPr id="6" name="Substituent număr diapozitiv 5">
            <a:extLst>
              <a:ext uri="{FF2B5EF4-FFF2-40B4-BE49-F238E27FC236}">
                <a16:creationId xmlns:a16="http://schemas.microsoft.com/office/drawing/2014/main" id="{8DDAAAE5-1388-00F4-D414-53B33120E0A9}"/>
              </a:ext>
            </a:extLst>
          </p:cNvPr>
          <p:cNvSpPr>
            <a:spLocks noGrp="1"/>
          </p:cNvSpPr>
          <p:nvPr>
            <p:ph type="sldNum" sz="quarter" idx="12"/>
          </p:nvPr>
        </p:nvSpPr>
        <p:spPr/>
        <p:txBody>
          <a:bodyPr/>
          <a:lstStyle/>
          <a:p>
            <a:fld id="{13FB4EC8-6660-488B-89A2-81E33EFF5F1D}" type="slidenum">
              <a:rPr lang="en-US" smtClean="0"/>
              <a:t>‹#›</a:t>
            </a:fld>
            <a:endParaRPr lang="en-US"/>
          </a:p>
        </p:txBody>
      </p:sp>
    </p:spTree>
    <p:extLst>
      <p:ext uri="{BB962C8B-B14F-4D97-AF65-F5344CB8AC3E}">
        <p14:creationId xmlns:p14="http://schemas.microsoft.com/office/powerpoint/2010/main" val="380073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a:extLst>
              <a:ext uri="{FF2B5EF4-FFF2-40B4-BE49-F238E27FC236}">
                <a16:creationId xmlns:a16="http://schemas.microsoft.com/office/drawing/2014/main" id="{BD41889B-2B3A-BF55-F59F-8E0B550A9840}"/>
              </a:ext>
            </a:extLst>
          </p:cNvPr>
          <p:cNvSpPr>
            <a:spLocks noGrp="1"/>
          </p:cNvSpPr>
          <p:nvPr>
            <p:ph type="title" orient="vert"/>
          </p:nvPr>
        </p:nvSpPr>
        <p:spPr>
          <a:xfrm>
            <a:off x="8724900" y="365125"/>
            <a:ext cx="2628900" cy="5811838"/>
          </a:xfrm>
        </p:spPr>
        <p:txBody>
          <a:bodyPr vert="eaVert"/>
          <a:lstStyle/>
          <a:p>
            <a:r>
              <a:rPr lang="ro-RO"/>
              <a:t>Faceți clic pentru a edita stilul de titlu coordonator</a:t>
            </a:r>
            <a:endParaRPr lang="en-US"/>
          </a:p>
        </p:txBody>
      </p:sp>
      <p:sp>
        <p:nvSpPr>
          <p:cNvPr id="3" name="Substituent text vertical 2">
            <a:extLst>
              <a:ext uri="{FF2B5EF4-FFF2-40B4-BE49-F238E27FC236}">
                <a16:creationId xmlns:a16="http://schemas.microsoft.com/office/drawing/2014/main" id="{4480AE68-5569-A3B5-1CCF-CCFC83CC3622}"/>
              </a:ext>
            </a:extLst>
          </p:cNvPr>
          <p:cNvSpPr>
            <a:spLocks noGrp="1"/>
          </p:cNvSpPr>
          <p:nvPr>
            <p:ph type="body" orient="vert" idx="1"/>
          </p:nvPr>
        </p:nvSpPr>
        <p:spPr>
          <a:xfrm>
            <a:off x="838200" y="365125"/>
            <a:ext cx="7734300" cy="5811838"/>
          </a:xfrm>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a16="http://schemas.microsoft.com/office/drawing/2014/main" id="{4E97D4B6-8B3F-17EA-4382-11BB06F93DA1}"/>
              </a:ext>
            </a:extLst>
          </p:cNvPr>
          <p:cNvSpPr>
            <a:spLocks noGrp="1"/>
          </p:cNvSpPr>
          <p:nvPr>
            <p:ph type="dt" sz="half" idx="10"/>
          </p:nvPr>
        </p:nvSpPr>
        <p:spPr/>
        <p:txBody>
          <a:bodyPr/>
          <a:lstStyle/>
          <a:p>
            <a:fld id="{A3E7F3A7-6D6A-4440-B187-0332CC77D4F3}" type="datetimeFigureOut">
              <a:rPr lang="en-US" smtClean="0"/>
              <a:t>12/8/2025</a:t>
            </a:fld>
            <a:endParaRPr lang="en-US"/>
          </a:p>
        </p:txBody>
      </p:sp>
      <p:sp>
        <p:nvSpPr>
          <p:cNvPr id="5" name="Substituent subsol 4">
            <a:extLst>
              <a:ext uri="{FF2B5EF4-FFF2-40B4-BE49-F238E27FC236}">
                <a16:creationId xmlns:a16="http://schemas.microsoft.com/office/drawing/2014/main" id="{D1D43632-9791-7363-C911-42E1BC01D3E9}"/>
              </a:ext>
            </a:extLst>
          </p:cNvPr>
          <p:cNvSpPr>
            <a:spLocks noGrp="1"/>
          </p:cNvSpPr>
          <p:nvPr>
            <p:ph type="ftr" sz="quarter" idx="11"/>
          </p:nvPr>
        </p:nvSpPr>
        <p:spPr/>
        <p:txBody>
          <a:bodyPr/>
          <a:lstStyle/>
          <a:p>
            <a:endParaRPr lang="en-US"/>
          </a:p>
        </p:txBody>
      </p:sp>
      <p:sp>
        <p:nvSpPr>
          <p:cNvPr id="6" name="Substituent număr diapozitiv 5">
            <a:extLst>
              <a:ext uri="{FF2B5EF4-FFF2-40B4-BE49-F238E27FC236}">
                <a16:creationId xmlns:a16="http://schemas.microsoft.com/office/drawing/2014/main" id="{5D503360-6106-F9D1-129F-EF668DAC8FD4}"/>
              </a:ext>
            </a:extLst>
          </p:cNvPr>
          <p:cNvSpPr>
            <a:spLocks noGrp="1"/>
          </p:cNvSpPr>
          <p:nvPr>
            <p:ph type="sldNum" sz="quarter" idx="12"/>
          </p:nvPr>
        </p:nvSpPr>
        <p:spPr/>
        <p:txBody>
          <a:bodyPr/>
          <a:lstStyle/>
          <a:p>
            <a:fld id="{13FB4EC8-6660-488B-89A2-81E33EFF5F1D}" type="slidenum">
              <a:rPr lang="en-US" smtClean="0"/>
              <a:t>‹#›</a:t>
            </a:fld>
            <a:endParaRPr lang="en-US"/>
          </a:p>
        </p:txBody>
      </p:sp>
    </p:spTree>
    <p:extLst>
      <p:ext uri="{BB962C8B-B14F-4D97-AF65-F5344CB8AC3E}">
        <p14:creationId xmlns:p14="http://schemas.microsoft.com/office/powerpoint/2010/main" val="912633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2D22FC38-A114-827B-E80A-470879769868}"/>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a16="http://schemas.microsoft.com/office/drawing/2014/main" id="{3B86B21A-4A79-8CE6-751A-48F1AB5D55B7}"/>
              </a:ext>
            </a:extLst>
          </p:cNvPr>
          <p:cNvSpPr>
            <a:spLocks noGrp="1"/>
          </p:cNvSpPr>
          <p:nvPr>
            <p:ph idx="1"/>
          </p:nvPr>
        </p:nvSpPr>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a16="http://schemas.microsoft.com/office/drawing/2014/main" id="{3EB80203-9F9B-07AC-4013-6E74F6C3B23E}"/>
              </a:ext>
            </a:extLst>
          </p:cNvPr>
          <p:cNvSpPr>
            <a:spLocks noGrp="1"/>
          </p:cNvSpPr>
          <p:nvPr>
            <p:ph type="dt" sz="half" idx="10"/>
          </p:nvPr>
        </p:nvSpPr>
        <p:spPr/>
        <p:txBody>
          <a:bodyPr/>
          <a:lstStyle/>
          <a:p>
            <a:fld id="{A3E7F3A7-6D6A-4440-B187-0332CC77D4F3}" type="datetimeFigureOut">
              <a:rPr lang="en-US" smtClean="0"/>
              <a:t>12/8/2025</a:t>
            </a:fld>
            <a:endParaRPr lang="en-US"/>
          </a:p>
        </p:txBody>
      </p:sp>
      <p:sp>
        <p:nvSpPr>
          <p:cNvPr id="5" name="Substituent subsol 4">
            <a:extLst>
              <a:ext uri="{FF2B5EF4-FFF2-40B4-BE49-F238E27FC236}">
                <a16:creationId xmlns:a16="http://schemas.microsoft.com/office/drawing/2014/main" id="{902E91B5-BB14-FFC7-7B6F-DC097D2C861C}"/>
              </a:ext>
            </a:extLst>
          </p:cNvPr>
          <p:cNvSpPr>
            <a:spLocks noGrp="1"/>
          </p:cNvSpPr>
          <p:nvPr>
            <p:ph type="ftr" sz="quarter" idx="11"/>
          </p:nvPr>
        </p:nvSpPr>
        <p:spPr/>
        <p:txBody>
          <a:bodyPr/>
          <a:lstStyle/>
          <a:p>
            <a:endParaRPr lang="en-US"/>
          </a:p>
        </p:txBody>
      </p:sp>
      <p:sp>
        <p:nvSpPr>
          <p:cNvPr id="6" name="Substituent număr diapozitiv 5">
            <a:extLst>
              <a:ext uri="{FF2B5EF4-FFF2-40B4-BE49-F238E27FC236}">
                <a16:creationId xmlns:a16="http://schemas.microsoft.com/office/drawing/2014/main" id="{8F27E975-BADA-817A-03B1-2B1F8E3DC290}"/>
              </a:ext>
            </a:extLst>
          </p:cNvPr>
          <p:cNvSpPr>
            <a:spLocks noGrp="1"/>
          </p:cNvSpPr>
          <p:nvPr>
            <p:ph type="sldNum" sz="quarter" idx="12"/>
          </p:nvPr>
        </p:nvSpPr>
        <p:spPr/>
        <p:txBody>
          <a:bodyPr/>
          <a:lstStyle/>
          <a:p>
            <a:fld id="{13FB4EC8-6660-488B-89A2-81E33EFF5F1D}" type="slidenum">
              <a:rPr lang="en-US" smtClean="0"/>
              <a:t>‹#›</a:t>
            </a:fld>
            <a:endParaRPr lang="en-US"/>
          </a:p>
        </p:txBody>
      </p:sp>
    </p:spTree>
    <p:extLst>
      <p:ext uri="{BB962C8B-B14F-4D97-AF65-F5344CB8AC3E}">
        <p14:creationId xmlns:p14="http://schemas.microsoft.com/office/powerpoint/2010/main" val="752292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CB3B8A35-7BA3-1950-F7EB-B17A507A3D08}"/>
              </a:ext>
            </a:extLst>
          </p:cNvPr>
          <p:cNvSpPr>
            <a:spLocks noGrp="1"/>
          </p:cNvSpPr>
          <p:nvPr>
            <p:ph type="title"/>
          </p:nvPr>
        </p:nvSpPr>
        <p:spPr>
          <a:xfrm>
            <a:off x="831850" y="1709738"/>
            <a:ext cx="10515600" cy="2852737"/>
          </a:xfrm>
        </p:spPr>
        <p:txBody>
          <a:bodyPr anchor="b"/>
          <a:lstStyle>
            <a:lvl1pPr>
              <a:defRPr sz="6000"/>
            </a:lvl1pPr>
          </a:lstStyle>
          <a:p>
            <a:r>
              <a:rPr lang="ro-RO"/>
              <a:t>Faceți clic pentru a edita stilul de titlu coordonator</a:t>
            </a:r>
            <a:endParaRPr lang="en-US"/>
          </a:p>
        </p:txBody>
      </p:sp>
      <p:sp>
        <p:nvSpPr>
          <p:cNvPr id="3" name="Substituent text 2">
            <a:extLst>
              <a:ext uri="{FF2B5EF4-FFF2-40B4-BE49-F238E27FC236}">
                <a16:creationId xmlns:a16="http://schemas.microsoft.com/office/drawing/2014/main" id="{22F2CF15-2D3C-F0A8-8DD5-31FB8BDE28C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ro-RO"/>
              <a:t>Faceţi clic pentru a edita Master stiluri text</a:t>
            </a:r>
          </a:p>
        </p:txBody>
      </p:sp>
      <p:sp>
        <p:nvSpPr>
          <p:cNvPr id="4" name="Substituent dată 3">
            <a:extLst>
              <a:ext uri="{FF2B5EF4-FFF2-40B4-BE49-F238E27FC236}">
                <a16:creationId xmlns:a16="http://schemas.microsoft.com/office/drawing/2014/main" id="{5E391E08-31C9-329A-DE51-C31D4322F06F}"/>
              </a:ext>
            </a:extLst>
          </p:cNvPr>
          <p:cNvSpPr>
            <a:spLocks noGrp="1"/>
          </p:cNvSpPr>
          <p:nvPr>
            <p:ph type="dt" sz="half" idx="10"/>
          </p:nvPr>
        </p:nvSpPr>
        <p:spPr/>
        <p:txBody>
          <a:bodyPr/>
          <a:lstStyle/>
          <a:p>
            <a:fld id="{A3E7F3A7-6D6A-4440-B187-0332CC77D4F3}" type="datetimeFigureOut">
              <a:rPr lang="en-US" smtClean="0"/>
              <a:t>12/8/2025</a:t>
            </a:fld>
            <a:endParaRPr lang="en-US"/>
          </a:p>
        </p:txBody>
      </p:sp>
      <p:sp>
        <p:nvSpPr>
          <p:cNvPr id="5" name="Substituent subsol 4">
            <a:extLst>
              <a:ext uri="{FF2B5EF4-FFF2-40B4-BE49-F238E27FC236}">
                <a16:creationId xmlns:a16="http://schemas.microsoft.com/office/drawing/2014/main" id="{7FBF84B0-DEFB-F08F-5CD7-6BB7EA75BC10}"/>
              </a:ext>
            </a:extLst>
          </p:cNvPr>
          <p:cNvSpPr>
            <a:spLocks noGrp="1"/>
          </p:cNvSpPr>
          <p:nvPr>
            <p:ph type="ftr" sz="quarter" idx="11"/>
          </p:nvPr>
        </p:nvSpPr>
        <p:spPr/>
        <p:txBody>
          <a:bodyPr/>
          <a:lstStyle/>
          <a:p>
            <a:endParaRPr lang="en-US"/>
          </a:p>
        </p:txBody>
      </p:sp>
      <p:sp>
        <p:nvSpPr>
          <p:cNvPr id="6" name="Substituent număr diapozitiv 5">
            <a:extLst>
              <a:ext uri="{FF2B5EF4-FFF2-40B4-BE49-F238E27FC236}">
                <a16:creationId xmlns:a16="http://schemas.microsoft.com/office/drawing/2014/main" id="{3B3097DF-1279-24DD-D4DB-A08C7EA1414D}"/>
              </a:ext>
            </a:extLst>
          </p:cNvPr>
          <p:cNvSpPr>
            <a:spLocks noGrp="1"/>
          </p:cNvSpPr>
          <p:nvPr>
            <p:ph type="sldNum" sz="quarter" idx="12"/>
          </p:nvPr>
        </p:nvSpPr>
        <p:spPr/>
        <p:txBody>
          <a:bodyPr/>
          <a:lstStyle/>
          <a:p>
            <a:fld id="{13FB4EC8-6660-488B-89A2-81E33EFF5F1D}" type="slidenum">
              <a:rPr lang="en-US" smtClean="0"/>
              <a:t>‹#›</a:t>
            </a:fld>
            <a:endParaRPr lang="en-US"/>
          </a:p>
        </p:txBody>
      </p:sp>
    </p:spTree>
    <p:extLst>
      <p:ext uri="{BB962C8B-B14F-4D97-AF65-F5344CB8AC3E}">
        <p14:creationId xmlns:p14="http://schemas.microsoft.com/office/powerpoint/2010/main" val="3655849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1C14D35D-080B-A0BF-1A0F-52FB7B2B872B}"/>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a16="http://schemas.microsoft.com/office/drawing/2014/main" id="{9FE443EC-A53E-EF61-65CA-047769938D07}"/>
              </a:ext>
            </a:extLst>
          </p:cNvPr>
          <p:cNvSpPr>
            <a:spLocks noGrp="1"/>
          </p:cNvSpPr>
          <p:nvPr>
            <p:ph sz="half" idx="1"/>
          </p:nvPr>
        </p:nvSpPr>
        <p:spPr>
          <a:xfrm>
            <a:off x="838200" y="1825625"/>
            <a:ext cx="51816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conținut 3">
            <a:extLst>
              <a:ext uri="{FF2B5EF4-FFF2-40B4-BE49-F238E27FC236}">
                <a16:creationId xmlns:a16="http://schemas.microsoft.com/office/drawing/2014/main" id="{BE3E4A8A-336F-847D-295C-D89983FE71CF}"/>
              </a:ext>
            </a:extLst>
          </p:cNvPr>
          <p:cNvSpPr>
            <a:spLocks noGrp="1"/>
          </p:cNvSpPr>
          <p:nvPr>
            <p:ph sz="half" idx="2"/>
          </p:nvPr>
        </p:nvSpPr>
        <p:spPr>
          <a:xfrm>
            <a:off x="6172200" y="1825625"/>
            <a:ext cx="51816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dată 4">
            <a:extLst>
              <a:ext uri="{FF2B5EF4-FFF2-40B4-BE49-F238E27FC236}">
                <a16:creationId xmlns:a16="http://schemas.microsoft.com/office/drawing/2014/main" id="{D1E6162C-7406-9E51-CCDB-2839DC0DE96A}"/>
              </a:ext>
            </a:extLst>
          </p:cNvPr>
          <p:cNvSpPr>
            <a:spLocks noGrp="1"/>
          </p:cNvSpPr>
          <p:nvPr>
            <p:ph type="dt" sz="half" idx="10"/>
          </p:nvPr>
        </p:nvSpPr>
        <p:spPr/>
        <p:txBody>
          <a:bodyPr/>
          <a:lstStyle/>
          <a:p>
            <a:fld id="{A3E7F3A7-6D6A-4440-B187-0332CC77D4F3}" type="datetimeFigureOut">
              <a:rPr lang="en-US" smtClean="0"/>
              <a:t>12/8/2025</a:t>
            </a:fld>
            <a:endParaRPr lang="en-US"/>
          </a:p>
        </p:txBody>
      </p:sp>
      <p:sp>
        <p:nvSpPr>
          <p:cNvPr id="6" name="Substituent subsol 5">
            <a:extLst>
              <a:ext uri="{FF2B5EF4-FFF2-40B4-BE49-F238E27FC236}">
                <a16:creationId xmlns:a16="http://schemas.microsoft.com/office/drawing/2014/main" id="{4FEC8C32-6314-12B7-3D9F-623F0513C11E}"/>
              </a:ext>
            </a:extLst>
          </p:cNvPr>
          <p:cNvSpPr>
            <a:spLocks noGrp="1"/>
          </p:cNvSpPr>
          <p:nvPr>
            <p:ph type="ftr" sz="quarter" idx="11"/>
          </p:nvPr>
        </p:nvSpPr>
        <p:spPr/>
        <p:txBody>
          <a:bodyPr/>
          <a:lstStyle/>
          <a:p>
            <a:endParaRPr lang="en-US"/>
          </a:p>
        </p:txBody>
      </p:sp>
      <p:sp>
        <p:nvSpPr>
          <p:cNvPr id="7" name="Substituent număr diapozitiv 6">
            <a:extLst>
              <a:ext uri="{FF2B5EF4-FFF2-40B4-BE49-F238E27FC236}">
                <a16:creationId xmlns:a16="http://schemas.microsoft.com/office/drawing/2014/main" id="{76B91647-51A5-7D8D-CC13-BA1F4CD55ED1}"/>
              </a:ext>
            </a:extLst>
          </p:cNvPr>
          <p:cNvSpPr>
            <a:spLocks noGrp="1"/>
          </p:cNvSpPr>
          <p:nvPr>
            <p:ph type="sldNum" sz="quarter" idx="12"/>
          </p:nvPr>
        </p:nvSpPr>
        <p:spPr/>
        <p:txBody>
          <a:bodyPr/>
          <a:lstStyle/>
          <a:p>
            <a:fld id="{13FB4EC8-6660-488B-89A2-81E33EFF5F1D}" type="slidenum">
              <a:rPr lang="en-US" smtClean="0"/>
              <a:t>‹#›</a:t>
            </a:fld>
            <a:endParaRPr lang="en-US"/>
          </a:p>
        </p:txBody>
      </p:sp>
    </p:spTree>
    <p:extLst>
      <p:ext uri="{BB962C8B-B14F-4D97-AF65-F5344CB8AC3E}">
        <p14:creationId xmlns:p14="http://schemas.microsoft.com/office/powerpoint/2010/main" val="3614232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70894D89-109C-1293-35EB-8524FF774D20}"/>
              </a:ext>
            </a:extLst>
          </p:cNvPr>
          <p:cNvSpPr>
            <a:spLocks noGrp="1"/>
          </p:cNvSpPr>
          <p:nvPr>
            <p:ph type="title"/>
          </p:nvPr>
        </p:nvSpPr>
        <p:spPr>
          <a:xfrm>
            <a:off x="839788" y="365125"/>
            <a:ext cx="10515600" cy="1325563"/>
          </a:xfrm>
        </p:spPr>
        <p:txBody>
          <a:bodyPr/>
          <a:lstStyle/>
          <a:p>
            <a:r>
              <a:rPr lang="ro-RO"/>
              <a:t>Faceți clic pentru a edita stilul de titlu coordonator</a:t>
            </a:r>
            <a:endParaRPr lang="en-US"/>
          </a:p>
        </p:txBody>
      </p:sp>
      <p:sp>
        <p:nvSpPr>
          <p:cNvPr id="3" name="Substituent text 2">
            <a:extLst>
              <a:ext uri="{FF2B5EF4-FFF2-40B4-BE49-F238E27FC236}">
                <a16:creationId xmlns:a16="http://schemas.microsoft.com/office/drawing/2014/main" id="{D3229CCE-8788-46F0-0D68-9F5780C6E52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4" name="Substituent conținut 3">
            <a:extLst>
              <a:ext uri="{FF2B5EF4-FFF2-40B4-BE49-F238E27FC236}">
                <a16:creationId xmlns:a16="http://schemas.microsoft.com/office/drawing/2014/main" id="{56CB3F3C-A88A-B3D2-410B-1A7BB451455C}"/>
              </a:ext>
            </a:extLst>
          </p:cNvPr>
          <p:cNvSpPr>
            <a:spLocks noGrp="1"/>
          </p:cNvSpPr>
          <p:nvPr>
            <p:ph sz="half" idx="2"/>
          </p:nvPr>
        </p:nvSpPr>
        <p:spPr>
          <a:xfrm>
            <a:off x="839788" y="2505075"/>
            <a:ext cx="5157787"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text 4">
            <a:extLst>
              <a:ext uri="{FF2B5EF4-FFF2-40B4-BE49-F238E27FC236}">
                <a16:creationId xmlns:a16="http://schemas.microsoft.com/office/drawing/2014/main" id="{D9C0E363-8BF8-91E0-02CA-B0A3349F28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6" name="Substituent conținut 5">
            <a:extLst>
              <a:ext uri="{FF2B5EF4-FFF2-40B4-BE49-F238E27FC236}">
                <a16:creationId xmlns:a16="http://schemas.microsoft.com/office/drawing/2014/main" id="{D76F42EE-ECB9-FDF2-E2AE-0E5AE24BF003}"/>
              </a:ext>
            </a:extLst>
          </p:cNvPr>
          <p:cNvSpPr>
            <a:spLocks noGrp="1"/>
          </p:cNvSpPr>
          <p:nvPr>
            <p:ph sz="quarter" idx="4"/>
          </p:nvPr>
        </p:nvSpPr>
        <p:spPr>
          <a:xfrm>
            <a:off x="6172200" y="2505075"/>
            <a:ext cx="5183188"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7" name="Substituent dată 6">
            <a:extLst>
              <a:ext uri="{FF2B5EF4-FFF2-40B4-BE49-F238E27FC236}">
                <a16:creationId xmlns:a16="http://schemas.microsoft.com/office/drawing/2014/main" id="{63AE1803-E3FA-7C98-111E-B6E071DC6354}"/>
              </a:ext>
            </a:extLst>
          </p:cNvPr>
          <p:cNvSpPr>
            <a:spLocks noGrp="1"/>
          </p:cNvSpPr>
          <p:nvPr>
            <p:ph type="dt" sz="half" idx="10"/>
          </p:nvPr>
        </p:nvSpPr>
        <p:spPr/>
        <p:txBody>
          <a:bodyPr/>
          <a:lstStyle/>
          <a:p>
            <a:fld id="{A3E7F3A7-6D6A-4440-B187-0332CC77D4F3}" type="datetimeFigureOut">
              <a:rPr lang="en-US" smtClean="0"/>
              <a:t>12/8/2025</a:t>
            </a:fld>
            <a:endParaRPr lang="en-US"/>
          </a:p>
        </p:txBody>
      </p:sp>
      <p:sp>
        <p:nvSpPr>
          <p:cNvPr id="8" name="Substituent subsol 7">
            <a:extLst>
              <a:ext uri="{FF2B5EF4-FFF2-40B4-BE49-F238E27FC236}">
                <a16:creationId xmlns:a16="http://schemas.microsoft.com/office/drawing/2014/main" id="{A47F07F5-359F-548F-82A0-A2926EA676D4}"/>
              </a:ext>
            </a:extLst>
          </p:cNvPr>
          <p:cNvSpPr>
            <a:spLocks noGrp="1"/>
          </p:cNvSpPr>
          <p:nvPr>
            <p:ph type="ftr" sz="quarter" idx="11"/>
          </p:nvPr>
        </p:nvSpPr>
        <p:spPr/>
        <p:txBody>
          <a:bodyPr/>
          <a:lstStyle/>
          <a:p>
            <a:endParaRPr lang="en-US"/>
          </a:p>
        </p:txBody>
      </p:sp>
      <p:sp>
        <p:nvSpPr>
          <p:cNvPr id="9" name="Substituent număr diapozitiv 8">
            <a:extLst>
              <a:ext uri="{FF2B5EF4-FFF2-40B4-BE49-F238E27FC236}">
                <a16:creationId xmlns:a16="http://schemas.microsoft.com/office/drawing/2014/main" id="{94128502-6DEB-D603-54D7-4B6E48D1D4C2}"/>
              </a:ext>
            </a:extLst>
          </p:cNvPr>
          <p:cNvSpPr>
            <a:spLocks noGrp="1"/>
          </p:cNvSpPr>
          <p:nvPr>
            <p:ph type="sldNum" sz="quarter" idx="12"/>
          </p:nvPr>
        </p:nvSpPr>
        <p:spPr/>
        <p:txBody>
          <a:bodyPr/>
          <a:lstStyle/>
          <a:p>
            <a:fld id="{13FB4EC8-6660-488B-89A2-81E33EFF5F1D}" type="slidenum">
              <a:rPr lang="en-US" smtClean="0"/>
              <a:t>‹#›</a:t>
            </a:fld>
            <a:endParaRPr lang="en-US"/>
          </a:p>
        </p:txBody>
      </p:sp>
    </p:spTree>
    <p:extLst>
      <p:ext uri="{BB962C8B-B14F-4D97-AF65-F5344CB8AC3E}">
        <p14:creationId xmlns:p14="http://schemas.microsoft.com/office/powerpoint/2010/main" val="3886357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4D4EE553-3574-9780-F7D5-FD528A4D291B}"/>
              </a:ext>
            </a:extLst>
          </p:cNvPr>
          <p:cNvSpPr>
            <a:spLocks noGrp="1"/>
          </p:cNvSpPr>
          <p:nvPr>
            <p:ph type="title"/>
          </p:nvPr>
        </p:nvSpPr>
        <p:spPr/>
        <p:txBody>
          <a:bodyPr/>
          <a:lstStyle/>
          <a:p>
            <a:r>
              <a:rPr lang="ro-RO"/>
              <a:t>Faceți clic pentru a edita stilul de titlu coordonator</a:t>
            </a:r>
            <a:endParaRPr lang="en-US"/>
          </a:p>
        </p:txBody>
      </p:sp>
      <p:sp>
        <p:nvSpPr>
          <p:cNvPr id="3" name="Substituent dată 2">
            <a:extLst>
              <a:ext uri="{FF2B5EF4-FFF2-40B4-BE49-F238E27FC236}">
                <a16:creationId xmlns:a16="http://schemas.microsoft.com/office/drawing/2014/main" id="{9036F755-3A9B-DB7F-6686-E83089386EA6}"/>
              </a:ext>
            </a:extLst>
          </p:cNvPr>
          <p:cNvSpPr>
            <a:spLocks noGrp="1"/>
          </p:cNvSpPr>
          <p:nvPr>
            <p:ph type="dt" sz="half" idx="10"/>
          </p:nvPr>
        </p:nvSpPr>
        <p:spPr/>
        <p:txBody>
          <a:bodyPr/>
          <a:lstStyle/>
          <a:p>
            <a:fld id="{A3E7F3A7-6D6A-4440-B187-0332CC77D4F3}" type="datetimeFigureOut">
              <a:rPr lang="en-US" smtClean="0"/>
              <a:t>12/8/2025</a:t>
            </a:fld>
            <a:endParaRPr lang="en-US"/>
          </a:p>
        </p:txBody>
      </p:sp>
      <p:sp>
        <p:nvSpPr>
          <p:cNvPr id="4" name="Substituent subsol 3">
            <a:extLst>
              <a:ext uri="{FF2B5EF4-FFF2-40B4-BE49-F238E27FC236}">
                <a16:creationId xmlns:a16="http://schemas.microsoft.com/office/drawing/2014/main" id="{2E586706-3840-67D7-CE18-2F4AFDE9122E}"/>
              </a:ext>
            </a:extLst>
          </p:cNvPr>
          <p:cNvSpPr>
            <a:spLocks noGrp="1"/>
          </p:cNvSpPr>
          <p:nvPr>
            <p:ph type="ftr" sz="quarter" idx="11"/>
          </p:nvPr>
        </p:nvSpPr>
        <p:spPr/>
        <p:txBody>
          <a:bodyPr/>
          <a:lstStyle/>
          <a:p>
            <a:endParaRPr lang="en-US"/>
          </a:p>
        </p:txBody>
      </p:sp>
      <p:sp>
        <p:nvSpPr>
          <p:cNvPr id="5" name="Substituent număr diapozitiv 4">
            <a:extLst>
              <a:ext uri="{FF2B5EF4-FFF2-40B4-BE49-F238E27FC236}">
                <a16:creationId xmlns:a16="http://schemas.microsoft.com/office/drawing/2014/main" id="{A487582E-0A52-26AE-868B-59317D8B31A0}"/>
              </a:ext>
            </a:extLst>
          </p:cNvPr>
          <p:cNvSpPr>
            <a:spLocks noGrp="1"/>
          </p:cNvSpPr>
          <p:nvPr>
            <p:ph type="sldNum" sz="quarter" idx="12"/>
          </p:nvPr>
        </p:nvSpPr>
        <p:spPr/>
        <p:txBody>
          <a:bodyPr/>
          <a:lstStyle/>
          <a:p>
            <a:fld id="{13FB4EC8-6660-488B-89A2-81E33EFF5F1D}" type="slidenum">
              <a:rPr lang="en-US" smtClean="0"/>
              <a:t>‹#›</a:t>
            </a:fld>
            <a:endParaRPr lang="en-US"/>
          </a:p>
        </p:txBody>
      </p:sp>
    </p:spTree>
    <p:extLst>
      <p:ext uri="{BB962C8B-B14F-4D97-AF65-F5344CB8AC3E}">
        <p14:creationId xmlns:p14="http://schemas.microsoft.com/office/powerpoint/2010/main" val="3362711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a:extLst>
              <a:ext uri="{FF2B5EF4-FFF2-40B4-BE49-F238E27FC236}">
                <a16:creationId xmlns:a16="http://schemas.microsoft.com/office/drawing/2014/main" id="{FC19A165-F293-302D-7C26-6E823102A913}"/>
              </a:ext>
            </a:extLst>
          </p:cNvPr>
          <p:cNvSpPr>
            <a:spLocks noGrp="1"/>
          </p:cNvSpPr>
          <p:nvPr>
            <p:ph type="dt" sz="half" idx="10"/>
          </p:nvPr>
        </p:nvSpPr>
        <p:spPr/>
        <p:txBody>
          <a:bodyPr/>
          <a:lstStyle/>
          <a:p>
            <a:fld id="{A3E7F3A7-6D6A-4440-B187-0332CC77D4F3}" type="datetimeFigureOut">
              <a:rPr lang="en-US" smtClean="0"/>
              <a:t>12/8/2025</a:t>
            </a:fld>
            <a:endParaRPr lang="en-US"/>
          </a:p>
        </p:txBody>
      </p:sp>
      <p:sp>
        <p:nvSpPr>
          <p:cNvPr id="3" name="Substituent subsol 2">
            <a:extLst>
              <a:ext uri="{FF2B5EF4-FFF2-40B4-BE49-F238E27FC236}">
                <a16:creationId xmlns:a16="http://schemas.microsoft.com/office/drawing/2014/main" id="{66CF8CBC-C22E-E401-BE75-4AB6CF86AF10}"/>
              </a:ext>
            </a:extLst>
          </p:cNvPr>
          <p:cNvSpPr>
            <a:spLocks noGrp="1"/>
          </p:cNvSpPr>
          <p:nvPr>
            <p:ph type="ftr" sz="quarter" idx="11"/>
          </p:nvPr>
        </p:nvSpPr>
        <p:spPr/>
        <p:txBody>
          <a:bodyPr/>
          <a:lstStyle/>
          <a:p>
            <a:endParaRPr lang="en-US"/>
          </a:p>
        </p:txBody>
      </p:sp>
      <p:sp>
        <p:nvSpPr>
          <p:cNvPr id="4" name="Substituent număr diapozitiv 3">
            <a:extLst>
              <a:ext uri="{FF2B5EF4-FFF2-40B4-BE49-F238E27FC236}">
                <a16:creationId xmlns:a16="http://schemas.microsoft.com/office/drawing/2014/main" id="{D408C695-A15C-45F5-22BD-657EF9F67D73}"/>
              </a:ext>
            </a:extLst>
          </p:cNvPr>
          <p:cNvSpPr>
            <a:spLocks noGrp="1"/>
          </p:cNvSpPr>
          <p:nvPr>
            <p:ph type="sldNum" sz="quarter" idx="12"/>
          </p:nvPr>
        </p:nvSpPr>
        <p:spPr/>
        <p:txBody>
          <a:bodyPr/>
          <a:lstStyle/>
          <a:p>
            <a:fld id="{13FB4EC8-6660-488B-89A2-81E33EFF5F1D}" type="slidenum">
              <a:rPr lang="en-US" smtClean="0"/>
              <a:t>‹#›</a:t>
            </a:fld>
            <a:endParaRPr lang="en-US"/>
          </a:p>
        </p:txBody>
      </p:sp>
    </p:spTree>
    <p:extLst>
      <p:ext uri="{BB962C8B-B14F-4D97-AF65-F5344CB8AC3E}">
        <p14:creationId xmlns:p14="http://schemas.microsoft.com/office/powerpoint/2010/main" val="4227512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984B9A31-A3A1-739C-E4EB-FC49417B5367}"/>
              </a:ext>
            </a:extLst>
          </p:cNvPr>
          <p:cNvSpPr>
            <a:spLocks noGrp="1"/>
          </p:cNvSpPr>
          <p:nvPr>
            <p:ph type="title"/>
          </p:nvPr>
        </p:nvSpPr>
        <p:spPr>
          <a:xfrm>
            <a:off x="839788" y="457200"/>
            <a:ext cx="3932237" cy="1600200"/>
          </a:xfrm>
        </p:spPr>
        <p:txBody>
          <a:bodyPr anchor="b"/>
          <a:lstStyle>
            <a:lvl1pPr>
              <a:defRPr sz="3200"/>
            </a:lvl1pPr>
          </a:lstStyle>
          <a:p>
            <a:r>
              <a:rPr lang="ro-RO"/>
              <a:t>Faceți clic pentru a edita stilul de titlu coordonator</a:t>
            </a:r>
            <a:endParaRPr lang="en-US"/>
          </a:p>
        </p:txBody>
      </p:sp>
      <p:sp>
        <p:nvSpPr>
          <p:cNvPr id="3" name="Substituent conținut 2">
            <a:extLst>
              <a:ext uri="{FF2B5EF4-FFF2-40B4-BE49-F238E27FC236}">
                <a16:creationId xmlns:a16="http://schemas.microsoft.com/office/drawing/2014/main" id="{F758A528-7E39-EA47-DD11-E16968BCB1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text 3">
            <a:extLst>
              <a:ext uri="{FF2B5EF4-FFF2-40B4-BE49-F238E27FC236}">
                <a16:creationId xmlns:a16="http://schemas.microsoft.com/office/drawing/2014/main" id="{8455CD99-1ED2-7F72-4EA2-53223A0782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a16="http://schemas.microsoft.com/office/drawing/2014/main" id="{E7DCEC14-9BE7-B4DA-070F-75E8E99E884B}"/>
              </a:ext>
            </a:extLst>
          </p:cNvPr>
          <p:cNvSpPr>
            <a:spLocks noGrp="1"/>
          </p:cNvSpPr>
          <p:nvPr>
            <p:ph type="dt" sz="half" idx="10"/>
          </p:nvPr>
        </p:nvSpPr>
        <p:spPr/>
        <p:txBody>
          <a:bodyPr/>
          <a:lstStyle/>
          <a:p>
            <a:fld id="{A3E7F3A7-6D6A-4440-B187-0332CC77D4F3}" type="datetimeFigureOut">
              <a:rPr lang="en-US" smtClean="0"/>
              <a:t>12/8/2025</a:t>
            </a:fld>
            <a:endParaRPr lang="en-US"/>
          </a:p>
        </p:txBody>
      </p:sp>
      <p:sp>
        <p:nvSpPr>
          <p:cNvPr id="6" name="Substituent subsol 5">
            <a:extLst>
              <a:ext uri="{FF2B5EF4-FFF2-40B4-BE49-F238E27FC236}">
                <a16:creationId xmlns:a16="http://schemas.microsoft.com/office/drawing/2014/main" id="{58FACE9C-4433-00E1-3D57-0CE6988C8616}"/>
              </a:ext>
            </a:extLst>
          </p:cNvPr>
          <p:cNvSpPr>
            <a:spLocks noGrp="1"/>
          </p:cNvSpPr>
          <p:nvPr>
            <p:ph type="ftr" sz="quarter" idx="11"/>
          </p:nvPr>
        </p:nvSpPr>
        <p:spPr/>
        <p:txBody>
          <a:bodyPr/>
          <a:lstStyle/>
          <a:p>
            <a:endParaRPr lang="en-US"/>
          </a:p>
        </p:txBody>
      </p:sp>
      <p:sp>
        <p:nvSpPr>
          <p:cNvPr id="7" name="Substituent număr diapozitiv 6">
            <a:extLst>
              <a:ext uri="{FF2B5EF4-FFF2-40B4-BE49-F238E27FC236}">
                <a16:creationId xmlns:a16="http://schemas.microsoft.com/office/drawing/2014/main" id="{645C6D3D-FF3F-EDF8-F0B5-70952548F2E1}"/>
              </a:ext>
            </a:extLst>
          </p:cNvPr>
          <p:cNvSpPr>
            <a:spLocks noGrp="1"/>
          </p:cNvSpPr>
          <p:nvPr>
            <p:ph type="sldNum" sz="quarter" idx="12"/>
          </p:nvPr>
        </p:nvSpPr>
        <p:spPr/>
        <p:txBody>
          <a:bodyPr/>
          <a:lstStyle/>
          <a:p>
            <a:fld id="{13FB4EC8-6660-488B-89A2-81E33EFF5F1D}" type="slidenum">
              <a:rPr lang="en-US" smtClean="0"/>
              <a:t>‹#›</a:t>
            </a:fld>
            <a:endParaRPr lang="en-US"/>
          </a:p>
        </p:txBody>
      </p:sp>
    </p:spTree>
    <p:extLst>
      <p:ext uri="{BB962C8B-B14F-4D97-AF65-F5344CB8AC3E}">
        <p14:creationId xmlns:p14="http://schemas.microsoft.com/office/powerpoint/2010/main" val="2941731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A46D789E-9811-F96C-8223-DA24F621D021}"/>
              </a:ext>
            </a:extLst>
          </p:cNvPr>
          <p:cNvSpPr>
            <a:spLocks noGrp="1"/>
          </p:cNvSpPr>
          <p:nvPr>
            <p:ph type="title"/>
          </p:nvPr>
        </p:nvSpPr>
        <p:spPr>
          <a:xfrm>
            <a:off x="839788" y="457200"/>
            <a:ext cx="3932237" cy="1600200"/>
          </a:xfrm>
        </p:spPr>
        <p:txBody>
          <a:bodyPr anchor="b"/>
          <a:lstStyle>
            <a:lvl1pPr>
              <a:defRPr sz="3200"/>
            </a:lvl1pPr>
          </a:lstStyle>
          <a:p>
            <a:r>
              <a:rPr lang="ro-RO"/>
              <a:t>Faceți clic pentru a edita stilul de titlu coordonator</a:t>
            </a:r>
            <a:endParaRPr lang="en-US"/>
          </a:p>
        </p:txBody>
      </p:sp>
      <p:sp>
        <p:nvSpPr>
          <p:cNvPr id="3" name="Substituent imagine 2">
            <a:extLst>
              <a:ext uri="{FF2B5EF4-FFF2-40B4-BE49-F238E27FC236}">
                <a16:creationId xmlns:a16="http://schemas.microsoft.com/office/drawing/2014/main" id="{3D401A5E-3F3E-7F67-5E5A-969A81A6BE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ubstituent text 3">
            <a:extLst>
              <a:ext uri="{FF2B5EF4-FFF2-40B4-BE49-F238E27FC236}">
                <a16:creationId xmlns:a16="http://schemas.microsoft.com/office/drawing/2014/main" id="{CF18370E-A38C-1EBE-4314-CAB0A9A410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a16="http://schemas.microsoft.com/office/drawing/2014/main" id="{B44E6ED1-14AB-80AC-3236-3E285E6A9351}"/>
              </a:ext>
            </a:extLst>
          </p:cNvPr>
          <p:cNvSpPr>
            <a:spLocks noGrp="1"/>
          </p:cNvSpPr>
          <p:nvPr>
            <p:ph type="dt" sz="half" idx="10"/>
          </p:nvPr>
        </p:nvSpPr>
        <p:spPr/>
        <p:txBody>
          <a:bodyPr/>
          <a:lstStyle/>
          <a:p>
            <a:fld id="{A3E7F3A7-6D6A-4440-B187-0332CC77D4F3}" type="datetimeFigureOut">
              <a:rPr lang="en-US" smtClean="0"/>
              <a:t>12/8/2025</a:t>
            </a:fld>
            <a:endParaRPr lang="en-US"/>
          </a:p>
        </p:txBody>
      </p:sp>
      <p:sp>
        <p:nvSpPr>
          <p:cNvPr id="6" name="Substituent subsol 5">
            <a:extLst>
              <a:ext uri="{FF2B5EF4-FFF2-40B4-BE49-F238E27FC236}">
                <a16:creationId xmlns:a16="http://schemas.microsoft.com/office/drawing/2014/main" id="{DB89B0C5-927C-FCEA-F612-363FF177EFA5}"/>
              </a:ext>
            </a:extLst>
          </p:cNvPr>
          <p:cNvSpPr>
            <a:spLocks noGrp="1"/>
          </p:cNvSpPr>
          <p:nvPr>
            <p:ph type="ftr" sz="quarter" idx="11"/>
          </p:nvPr>
        </p:nvSpPr>
        <p:spPr/>
        <p:txBody>
          <a:bodyPr/>
          <a:lstStyle/>
          <a:p>
            <a:endParaRPr lang="en-US"/>
          </a:p>
        </p:txBody>
      </p:sp>
      <p:sp>
        <p:nvSpPr>
          <p:cNvPr id="7" name="Substituent număr diapozitiv 6">
            <a:extLst>
              <a:ext uri="{FF2B5EF4-FFF2-40B4-BE49-F238E27FC236}">
                <a16:creationId xmlns:a16="http://schemas.microsoft.com/office/drawing/2014/main" id="{FEF5274F-30A1-6903-7ED1-4C63B797BD4C}"/>
              </a:ext>
            </a:extLst>
          </p:cNvPr>
          <p:cNvSpPr>
            <a:spLocks noGrp="1"/>
          </p:cNvSpPr>
          <p:nvPr>
            <p:ph type="sldNum" sz="quarter" idx="12"/>
          </p:nvPr>
        </p:nvSpPr>
        <p:spPr/>
        <p:txBody>
          <a:bodyPr/>
          <a:lstStyle/>
          <a:p>
            <a:fld id="{13FB4EC8-6660-488B-89A2-81E33EFF5F1D}" type="slidenum">
              <a:rPr lang="en-US" smtClean="0"/>
              <a:t>‹#›</a:t>
            </a:fld>
            <a:endParaRPr lang="en-US"/>
          </a:p>
        </p:txBody>
      </p:sp>
    </p:spTree>
    <p:extLst>
      <p:ext uri="{BB962C8B-B14F-4D97-AF65-F5344CB8AC3E}">
        <p14:creationId xmlns:p14="http://schemas.microsoft.com/office/powerpoint/2010/main" val="2710185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titlu 1">
            <a:extLst>
              <a:ext uri="{FF2B5EF4-FFF2-40B4-BE49-F238E27FC236}">
                <a16:creationId xmlns:a16="http://schemas.microsoft.com/office/drawing/2014/main" id="{257F1003-5FAB-837E-9730-9A6B96D97D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o-RO"/>
              <a:t>Faceți clic pentru a edita stilul de titlu coordonator</a:t>
            </a:r>
            <a:endParaRPr lang="en-US"/>
          </a:p>
        </p:txBody>
      </p:sp>
      <p:sp>
        <p:nvSpPr>
          <p:cNvPr id="3" name="Substituent text 2">
            <a:extLst>
              <a:ext uri="{FF2B5EF4-FFF2-40B4-BE49-F238E27FC236}">
                <a16:creationId xmlns:a16="http://schemas.microsoft.com/office/drawing/2014/main" id="{80DDFAB5-9143-E2DD-338C-8286A75286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a16="http://schemas.microsoft.com/office/drawing/2014/main" id="{03A2920D-E122-E612-8C6D-5A0152B198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E7F3A7-6D6A-4440-B187-0332CC77D4F3}" type="datetimeFigureOut">
              <a:rPr lang="en-US" smtClean="0"/>
              <a:t>12/8/2025</a:t>
            </a:fld>
            <a:endParaRPr lang="en-US"/>
          </a:p>
        </p:txBody>
      </p:sp>
      <p:sp>
        <p:nvSpPr>
          <p:cNvPr id="5" name="Substituent subsol 4">
            <a:extLst>
              <a:ext uri="{FF2B5EF4-FFF2-40B4-BE49-F238E27FC236}">
                <a16:creationId xmlns:a16="http://schemas.microsoft.com/office/drawing/2014/main" id="{64759505-9DA0-35DD-73EA-60F4D2BD9C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ubstituent număr diapozitiv 5">
            <a:extLst>
              <a:ext uri="{FF2B5EF4-FFF2-40B4-BE49-F238E27FC236}">
                <a16:creationId xmlns:a16="http://schemas.microsoft.com/office/drawing/2014/main" id="{68A492E7-A7DA-69E3-38A4-4E98792954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FB4EC8-6660-488B-89A2-81E33EFF5F1D}" type="slidenum">
              <a:rPr lang="en-US" smtClean="0"/>
              <a:t>‹#›</a:t>
            </a:fld>
            <a:endParaRPr lang="en-US"/>
          </a:p>
        </p:txBody>
      </p:sp>
    </p:spTree>
    <p:extLst>
      <p:ext uri="{BB962C8B-B14F-4D97-AF65-F5344CB8AC3E}">
        <p14:creationId xmlns:p14="http://schemas.microsoft.com/office/powerpoint/2010/main" val="13550827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4786BD47-B880-3C7C-3BF3-FD47237FF0AB}"/>
              </a:ext>
            </a:extLst>
          </p:cNvPr>
          <p:cNvSpPr>
            <a:spLocks noGrp="1"/>
          </p:cNvSpPr>
          <p:nvPr>
            <p:ph type="ctrTitle"/>
          </p:nvPr>
        </p:nvSpPr>
        <p:spPr>
          <a:xfrm>
            <a:off x="1524000" y="1122363"/>
            <a:ext cx="9144000" cy="3771184"/>
          </a:xfrm>
        </p:spPr>
        <p:txBody>
          <a:bodyPr>
            <a:noAutofit/>
          </a:bodyPr>
          <a:lstStyle/>
          <a:p>
            <a:r>
              <a:rPr lang="en-US" sz="3200" b="1" dirty="0" err="1"/>
              <a:t>Planul</a:t>
            </a:r>
            <a:r>
              <a:rPr lang="en-US" sz="3200" b="1" dirty="0"/>
              <a:t> </a:t>
            </a:r>
            <a:r>
              <a:rPr lang="en-US" sz="3200" b="1" dirty="0" err="1"/>
              <a:t>Național</a:t>
            </a:r>
            <a:r>
              <a:rPr lang="en-US" sz="3200" b="1" dirty="0"/>
              <a:t> de </a:t>
            </a:r>
            <a:r>
              <a:rPr lang="en-US" sz="3200" b="1" dirty="0" err="1"/>
              <a:t>Redresare</a:t>
            </a:r>
            <a:r>
              <a:rPr lang="en-US" sz="3200" b="1" dirty="0"/>
              <a:t> </a:t>
            </a:r>
            <a:r>
              <a:rPr lang="en-US" sz="3200" b="1" dirty="0" err="1"/>
              <a:t>și</a:t>
            </a:r>
            <a:r>
              <a:rPr lang="en-US" sz="3200" b="1" dirty="0"/>
              <a:t> </a:t>
            </a:r>
            <a:r>
              <a:rPr lang="en-US" sz="3200" b="1" dirty="0" err="1"/>
              <a:t>Reziliență</a:t>
            </a:r>
            <a:r>
              <a:rPr lang="en-US" sz="3200" b="1" dirty="0"/>
              <a:t> (PNRR) - Componenta 7 </a:t>
            </a:r>
            <a:r>
              <a:rPr lang="en-US" sz="3200" b="1" dirty="0" err="1"/>
              <a:t>Transformarea</a:t>
            </a:r>
            <a:r>
              <a:rPr lang="en-US" sz="3200" b="1" dirty="0"/>
              <a:t> </a:t>
            </a:r>
            <a:r>
              <a:rPr lang="en-US" sz="3200" b="1" dirty="0" err="1"/>
              <a:t>digitală</a:t>
            </a:r>
            <a:r>
              <a:rPr lang="en-US" sz="3200" b="1" dirty="0"/>
              <a:t>, </a:t>
            </a:r>
            <a:r>
              <a:rPr lang="en-US" sz="3200" b="1" dirty="0" err="1"/>
              <a:t>Investiția</a:t>
            </a:r>
            <a:r>
              <a:rPr lang="en-US" sz="3200" b="1" dirty="0"/>
              <a:t> 10 </a:t>
            </a:r>
            <a:r>
              <a:rPr lang="en-US" sz="3200" b="1" dirty="0" err="1"/>
              <a:t>Transformarea</a:t>
            </a:r>
            <a:r>
              <a:rPr lang="en-US" sz="3200" b="1" dirty="0"/>
              <a:t> </a:t>
            </a:r>
            <a:r>
              <a:rPr lang="en-US" sz="3200" b="1" dirty="0" err="1"/>
              <a:t>digitală</a:t>
            </a:r>
            <a:r>
              <a:rPr lang="en-US" sz="3200" b="1" dirty="0"/>
              <a:t> </a:t>
            </a:r>
            <a:r>
              <a:rPr lang="en-US" sz="3200" b="1" dirty="0" err="1"/>
              <a:t>în</a:t>
            </a:r>
            <a:r>
              <a:rPr lang="en-US" sz="3200" b="1" dirty="0"/>
              <a:t> </a:t>
            </a:r>
            <a:r>
              <a:rPr lang="en-US" sz="3200" b="1" dirty="0" err="1"/>
              <a:t>managementul</a:t>
            </a:r>
            <a:r>
              <a:rPr lang="en-US" sz="3200" b="1" dirty="0"/>
              <a:t> </a:t>
            </a:r>
            <a:r>
              <a:rPr lang="en-US" sz="3200" b="1" dirty="0" err="1"/>
              <a:t>funcției</a:t>
            </a:r>
            <a:r>
              <a:rPr lang="en-US" sz="3200" b="1" dirty="0"/>
              <a:t> </a:t>
            </a:r>
            <a:r>
              <a:rPr lang="en-US" sz="3200" b="1" dirty="0" err="1"/>
              <a:t>publice</a:t>
            </a:r>
            <a:r>
              <a:rPr lang="en-US" sz="3200" b="1" dirty="0"/>
              <a:t> - </a:t>
            </a:r>
            <a:r>
              <a:rPr lang="en-US" sz="3200" b="1" dirty="0" err="1"/>
              <a:t>jalon</a:t>
            </a:r>
            <a:r>
              <a:rPr lang="en-US" sz="3200" b="1" dirty="0"/>
              <a:t> nr. 177:  </a:t>
            </a:r>
            <a:r>
              <a:rPr lang="en-US" sz="3200" b="1" dirty="0" err="1"/>
              <a:t>Servicii</a:t>
            </a:r>
            <a:r>
              <a:rPr lang="en-US" sz="3200" b="1" dirty="0"/>
              <a:t> de </a:t>
            </a:r>
            <a:r>
              <a:rPr lang="en-US" sz="3200" b="1" dirty="0" err="1"/>
              <a:t>consultanță</a:t>
            </a:r>
            <a:r>
              <a:rPr lang="en-US" sz="3200" b="1" dirty="0"/>
              <a:t> </a:t>
            </a:r>
            <a:r>
              <a:rPr lang="en-US" sz="3200" b="1" dirty="0" err="1"/>
              <a:t>și</a:t>
            </a:r>
            <a:r>
              <a:rPr lang="en-US" sz="3200" b="1" dirty="0"/>
              <a:t> </a:t>
            </a:r>
            <a:r>
              <a:rPr lang="en-US" sz="3200" b="1" dirty="0" err="1"/>
              <a:t>dezvoltare</a:t>
            </a:r>
            <a:r>
              <a:rPr lang="en-US" sz="3200" b="1" dirty="0"/>
              <a:t> software </a:t>
            </a:r>
            <a:r>
              <a:rPr lang="en-US" sz="3200" b="1" dirty="0" err="1"/>
              <a:t>personalizat</a:t>
            </a:r>
            <a:r>
              <a:rPr lang="en-US" sz="3200" b="1" dirty="0"/>
              <a:t> </a:t>
            </a:r>
            <a:r>
              <a:rPr lang="en-US" sz="3200" b="1" dirty="0" err="1"/>
              <a:t>pentru</a:t>
            </a:r>
            <a:r>
              <a:rPr lang="en-US" sz="3200" b="1" dirty="0"/>
              <a:t> </a:t>
            </a:r>
            <a:r>
              <a:rPr lang="en-US" sz="3200" b="1" dirty="0" err="1"/>
              <a:t>dezvoltarea</a:t>
            </a:r>
            <a:r>
              <a:rPr lang="en-US" sz="3200" b="1" dirty="0"/>
              <a:t> </a:t>
            </a:r>
            <a:r>
              <a:rPr lang="en-US" sz="3200" b="1" dirty="0" err="1"/>
              <a:t>şi</a:t>
            </a:r>
            <a:r>
              <a:rPr lang="en-US" sz="3200" b="1" dirty="0"/>
              <a:t> </a:t>
            </a:r>
            <a:r>
              <a:rPr lang="en-US" sz="3200" b="1" dirty="0" err="1"/>
              <a:t>implementarea</a:t>
            </a:r>
            <a:r>
              <a:rPr lang="en-US" sz="3200" b="1" dirty="0"/>
              <a:t> </a:t>
            </a:r>
            <a:r>
              <a:rPr lang="en-US" sz="3200" b="1" dirty="0" err="1"/>
              <a:t>Sistemului</a:t>
            </a:r>
            <a:r>
              <a:rPr lang="en-US" sz="3200" b="1" dirty="0"/>
              <a:t> </a:t>
            </a:r>
            <a:r>
              <a:rPr lang="en-US" sz="3200" b="1" dirty="0" err="1"/>
              <a:t>eANFP</a:t>
            </a:r>
            <a:endParaRPr lang="en-US" sz="3200" b="1" dirty="0"/>
          </a:p>
        </p:txBody>
      </p:sp>
      <p:pic>
        <p:nvPicPr>
          <p:cNvPr id="4" name="Picture 1">
            <a:extLst>
              <a:ext uri="{FF2B5EF4-FFF2-40B4-BE49-F238E27FC236}">
                <a16:creationId xmlns:a16="http://schemas.microsoft.com/office/drawing/2014/main" id="{AA4DACAE-CF1A-7546-D77F-93F90DDA512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91727" y="271781"/>
            <a:ext cx="6722745" cy="791845"/>
          </a:xfrm>
          <a:prstGeom prst="rect">
            <a:avLst/>
          </a:prstGeom>
          <a:noFill/>
        </p:spPr>
      </p:pic>
      <p:graphicFrame>
        <p:nvGraphicFramePr>
          <p:cNvPr id="5" name="Tabel 4">
            <a:extLst>
              <a:ext uri="{FF2B5EF4-FFF2-40B4-BE49-F238E27FC236}">
                <a16:creationId xmlns:a16="http://schemas.microsoft.com/office/drawing/2014/main" id="{0B193ACF-F98A-ACFC-13F9-96028F3ACEB9}"/>
              </a:ext>
            </a:extLst>
          </p:cNvPr>
          <p:cNvGraphicFramePr>
            <a:graphicFrameLocks noGrp="1"/>
          </p:cNvGraphicFramePr>
          <p:nvPr>
            <p:extLst>
              <p:ext uri="{D42A27DB-BD31-4B8C-83A1-F6EECF244321}">
                <p14:modId xmlns:p14="http://schemas.microsoft.com/office/powerpoint/2010/main" val="2449731692"/>
              </p:ext>
            </p:extLst>
          </p:nvPr>
        </p:nvGraphicFramePr>
        <p:xfrm>
          <a:off x="3281680" y="5596985"/>
          <a:ext cx="6009640" cy="772478"/>
        </p:xfrm>
        <a:graphic>
          <a:graphicData uri="http://schemas.openxmlformats.org/drawingml/2006/table">
            <a:tbl>
              <a:tblPr firstRow="1" firstCol="1" bandRow="1">
                <a:tableStyleId>{5C22544A-7EE6-4342-B048-85BDC9FD1C3A}</a:tableStyleId>
              </a:tblPr>
              <a:tblGrid>
                <a:gridCol w="2002790">
                  <a:extLst>
                    <a:ext uri="{9D8B030D-6E8A-4147-A177-3AD203B41FA5}">
                      <a16:colId xmlns:a16="http://schemas.microsoft.com/office/drawing/2014/main" val="1358704296"/>
                    </a:ext>
                  </a:extLst>
                </a:gridCol>
                <a:gridCol w="2003425">
                  <a:extLst>
                    <a:ext uri="{9D8B030D-6E8A-4147-A177-3AD203B41FA5}">
                      <a16:colId xmlns:a16="http://schemas.microsoft.com/office/drawing/2014/main" val="733828429"/>
                    </a:ext>
                  </a:extLst>
                </a:gridCol>
                <a:gridCol w="2003425">
                  <a:extLst>
                    <a:ext uri="{9D8B030D-6E8A-4147-A177-3AD203B41FA5}">
                      <a16:colId xmlns:a16="http://schemas.microsoft.com/office/drawing/2014/main" val="2088446057"/>
                    </a:ext>
                  </a:extLst>
                </a:gridCol>
              </a:tblGrid>
              <a:tr h="480695">
                <a:tc>
                  <a:txBody>
                    <a:bodyPr/>
                    <a:lstStyle/>
                    <a:p>
                      <a:pPr>
                        <a:lnSpc>
                          <a:spcPct val="115000"/>
                        </a:lnSpc>
                        <a:spcBef>
                          <a:spcPts val="300"/>
                        </a:spcBef>
                        <a:spcAft>
                          <a:spcPts val="300"/>
                        </a:spcAft>
                      </a:pPr>
                      <a:endParaRPr lang="ro-RO" sz="12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gn="ctr">
                        <a:lnSpc>
                          <a:spcPct val="115000"/>
                        </a:lnSpc>
                        <a:spcBef>
                          <a:spcPts val="300"/>
                        </a:spcBef>
                        <a:spcAft>
                          <a:spcPts val="300"/>
                        </a:spcAft>
                      </a:pPr>
                      <a:endParaRPr lang="ro-RO" sz="12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nSpc>
                          <a:spcPct val="115000"/>
                        </a:lnSpc>
                        <a:spcBef>
                          <a:spcPts val="300"/>
                        </a:spcBef>
                        <a:spcAft>
                          <a:spcPts val="300"/>
                        </a:spcAft>
                      </a:pPr>
                      <a:endParaRPr lang="ro-RO" sz="1200" dirty="0">
                        <a:effectLst/>
                      </a:endParaRPr>
                    </a:p>
                    <a:p>
                      <a:pPr>
                        <a:lnSpc>
                          <a:spcPct val="115000"/>
                        </a:lnSpc>
                        <a:spcBef>
                          <a:spcPts val="300"/>
                        </a:spcBef>
                        <a:spcAft>
                          <a:spcPts val="300"/>
                        </a:spcAft>
                      </a:pPr>
                      <a:r>
                        <a:rPr lang="ro-RO" sz="1200" dirty="0">
                          <a:effectLst/>
                        </a:rPr>
                        <a:t> </a:t>
                      </a:r>
                      <a:endParaRPr lang="en-US" sz="1200" dirty="0">
                        <a:effectLst/>
                      </a:endParaRPr>
                    </a:p>
                    <a:p>
                      <a:pPr>
                        <a:lnSpc>
                          <a:spcPct val="115000"/>
                        </a:lnSpc>
                        <a:spcBef>
                          <a:spcPts val="300"/>
                        </a:spcBef>
                        <a:spcAft>
                          <a:spcPts val="300"/>
                        </a:spcAft>
                      </a:pPr>
                      <a:r>
                        <a:rPr lang="ro-RO" sz="1200" dirty="0">
                          <a:effectLst/>
                        </a:rPr>
                        <a:t>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3701537037"/>
                  </a:ext>
                </a:extLst>
              </a:tr>
            </a:tbl>
          </a:graphicData>
        </a:graphic>
      </p:graphicFrame>
      <p:pic>
        <p:nvPicPr>
          <p:cNvPr id="2051" name="Picture 41" descr="O imagine care conține Font, Grafică, siglă, design grafic&#10;&#10;Descriere generată automat">
            <a:extLst>
              <a:ext uri="{FF2B5EF4-FFF2-40B4-BE49-F238E27FC236}">
                <a16:creationId xmlns:a16="http://schemas.microsoft.com/office/drawing/2014/main" id="{741A2D89-09CE-2CC4-BD79-DF88D91BF3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9729" y="5800661"/>
            <a:ext cx="1101725" cy="460375"/>
          </a:xfrm>
          <a:prstGeom prst="rect">
            <a:avLst/>
          </a:prstGeom>
          <a:noFill/>
          <a:extLst>
            <a:ext uri="{909E8E84-426E-40DD-AFC4-6F175D3DCCD1}">
              <a14:hiddenFill xmlns:a14="http://schemas.microsoft.com/office/drawing/2010/main">
                <a:solidFill>
                  <a:srgbClr val="FFFFFF"/>
                </a:solidFill>
              </a14:hiddenFill>
            </a:ext>
          </a:extLst>
        </p:spPr>
      </p:pic>
      <p:pic>
        <p:nvPicPr>
          <p:cNvPr id="2049" name="Picture 1" descr="A picture containing text, clipart&#10;&#10;Description automatically generated">
            <a:extLst>
              <a:ext uri="{FF2B5EF4-FFF2-40B4-BE49-F238E27FC236}">
                <a16:creationId xmlns:a16="http://schemas.microsoft.com/office/drawing/2014/main" id="{F35EB56E-08ED-FD1B-6DAD-123425583CF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85711" y="5730811"/>
            <a:ext cx="1211262" cy="504825"/>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c 12">
            <a:extLst>
              <a:ext uri="{FF2B5EF4-FFF2-40B4-BE49-F238E27FC236}">
                <a16:creationId xmlns:a16="http://schemas.microsoft.com/office/drawing/2014/main" id="{E77A5926-AF37-FA50-3A6B-EF6DE384236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417344" y="5854700"/>
            <a:ext cx="1738312" cy="276225"/>
          </a:xfrm>
          <a:prstGeom prst="rect">
            <a:avLst/>
          </a:prstGeom>
        </p:spPr>
      </p:pic>
    </p:spTree>
    <p:extLst>
      <p:ext uri="{BB962C8B-B14F-4D97-AF65-F5344CB8AC3E}">
        <p14:creationId xmlns:p14="http://schemas.microsoft.com/office/powerpoint/2010/main" val="2865805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64AF90-5CE1-67E2-9811-BECEC9003590}"/>
            </a:ext>
          </a:extLst>
        </p:cNvPr>
        <p:cNvGrpSpPr/>
        <p:nvPr/>
      </p:nvGrpSpPr>
      <p:grpSpPr>
        <a:xfrm>
          <a:off x="0" y="0"/>
          <a:ext cx="0" cy="0"/>
          <a:chOff x="0" y="0"/>
          <a:chExt cx="0" cy="0"/>
        </a:xfrm>
      </p:grpSpPr>
      <p:sp>
        <p:nvSpPr>
          <p:cNvPr id="2" name="Titlu 1">
            <a:extLst>
              <a:ext uri="{FF2B5EF4-FFF2-40B4-BE49-F238E27FC236}">
                <a16:creationId xmlns:a16="http://schemas.microsoft.com/office/drawing/2014/main" id="{A6DBF492-EFE9-62FD-6806-5E038245D644}"/>
              </a:ext>
            </a:extLst>
          </p:cNvPr>
          <p:cNvSpPr>
            <a:spLocks noGrp="1"/>
          </p:cNvSpPr>
          <p:nvPr>
            <p:ph type="ctrTitle"/>
          </p:nvPr>
        </p:nvSpPr>
        <p:spPr>
          <a:xfrm>
            <a:off x="915656" y="1451916"/>
            <a:ext cx="10539465" cy="3455986"/>
          </a:xfrm>
        </p:spPr>
        <p:txBody>
          <a:bodyPr>
            <a:noAutofit/>
          </a:bodyPr>
          <a:lstStyle/>
          <a:p>
            <a:pPr algn="l"/>
            <a:br>
              <a:rPr lang="en-GB" sz="1600" dirty="0"/>
            </a:br>
            <a:r>
              <a:rPr lang="en-GB" sz="1600" b="1" dirty="0"/>
              <a:t>Website ANFP — </a:t>
            </a:r>
            <a:r>
              <a:rPr lang="en-GB" sz="1600" b="1" dirty="0" err="1"/>
              <a:t>Modernizare</a:t>
            </a:r>
            <a:r>
              <a:rPr lang="en-GB" sz="1600" b="1" dirty="0"/>
              <a:t> </a:t>
            </a:r>
            <a:r>
              <a:rPr lang="en-GB" sz="1600" b="1" dirty="0" err="1"/>
              <a:t>și</a:t>
            </a:r>
            <a:r>
              <a:rPr lang="en-GB" sz="1600" b="1" dirty="0"/>
              <a:t> </a:t>
            </a:r>
            <a:r>
              <a:rPr lang="en-GB" sz="1600" b="1" dirty="0" err="1"/>
              <a:t>Progres</a:t>
            </a:r>
            <a:br>
              <a:rPr lang="en-GB" sz="1600" b="1" dirty="0"/>
            </a:br>
            <a:br>
              <a:rPr lang="en-GB" sz="1600" dirty="0"/>
            </a:br>
            <a:r>
              <a:rPr lang="en-GB" sz="1600" b="1" dirty="0" err="1">
                <a:latin typeface="Aptos Display" panose="020B0004020202020204" pitchFamily="34" charset="0"/>
              </a:rPr>
              <a:t>Platformă</a:t>
            </a:r>
            <a:r>
              <a:rPr lang="en-GB" sz="1600" b="1" dirty="0">
                <a:latin typeface="Aptos Display" panose="020B0004020202020204" pitchFamily="34" charset="0"/>
              </a:rPr>
              <a:t> CMS (Content Management System), </a:t>
            </a:r>
            <a:r>
              <a:rPr lang="en-GB" sz="1600" b="1" dirty="0" err="1">
                <a:latin typeface="Aptos Display" panose="020B0004020202020204" pitchFamily="34" charset="0"/>
              </a:rPr>
              <a:t>modernă</a:t>
            </a:r>
            <a:br>
              <a:rPr lang="en-GB" sz="1600" dirty="0">
                <a:latin typeface="Aptos Display" panose="020B0004020202020204" pitchFamily="34" charset="0"/>
              </a:rPr>
            </a:br>
            <a:r>
              <a:rPr lang="en-GB" sz="1600" dirty="0">
                <a:latin typeface="Aptos Display" panose="020B0004020202020204" pitchFamily="34" charset="0"/>
              </a:rPr>
              <a:t>Site </a:t>
            </a:r>
            <a:r>
              <a:rPr lang="en-GB" sz="1600" dirty="0" err="1">
                <a:latin typeface="Aptos Display" panose="020B0004020202020204" pitchFamily="34" charset="0"/>
              </a:rPr>
              <a:t>dinamic</a:t>
            </a:r>
            <a:r>
              <a:rPr lang="en-GB" sz="1600" dirty="0">
                <a:latin typeface="Aptos Display" panose="020B0004020202020204" pitchFamily="34" charset="0"/>
              </a:rPr>
              <a:t>, </a:t>
            </a:r>
            <a:r>
              <a:rPr lang="en-GB" sz="1600" dirty="0" err="1">
                <a:latin typeface="Aptos Display" panose="020B0004020202020204" pitchFamily="34" charset="0"/>
              </a:rPr>
              <a:t>sigur</a:t>
            </a:r>
            <a:r>
              <a:rPr lang="en-GB" sz="1600" dirty="0">
                <a:latin typeface="Aptos Display" panose="020B0004020202020204" pitchFamily="34" charset="0"/>
              </a:rPr>
              <a:t>, </a:t>
            </a:r>
            <a:r>
              <a:rPr lang="en-GB" sz="1600" dirty="0" err="1">
                <a:latin typeface="Aptos Display" panose="020B0004020202020204" pitchFamily="34" charset="0"/>
              </a:rPr>
              <a:t>accesibil</a:t>
            </a:r>
            <a:r>
              <a:rPr lang="en-GB" sz="1600" dirty="0">
                <a:latin typeface="Aptos Display" panose="020B0004020202020204" pitchFamily="34" charset="0"/>
              </a:rPr>
              <a:t>, </a:t>
            </a:r>
            <a:r>
              <a:rPr lang="en-GB" sz="1600" dirty="0" err="1">
                <a:latin typeface="Aptos Display" panose="020B0004020202020204" pitchFamily="34" charset="0"/>
              </a:rPr>
              <a:t>ușor</a:t>
            </a:r>
            <a:r>
              <a:rPr lang="en-GB" sz="1600" dirty="0">
                <a:latin typeface="Aptos Display" panose="020B0004020202020204" pitchFamily="34" charset="0"/>
              </a:rPr>
              <a:t> de </a:t>
            </a:r>
            <a:r>
              <a:rPr lang="en-GB" sz="1600" dirty="0" err="1">
                <a:latin typeface="Aptos Display" panose="020B0004020202020204" pitchFamily="34" charset="0"/>
              </a:rPr>
              <a:t>administrat</a:t>
            </a:r>
            <a:r>
              <a:rPr lang="en-GB" sz="1600" dirty="0">
                <a:latin typeface="Aptos Display" panose="020B0004020202020204" pitchFamily="34" charset="0"/>
              </a:rPr>
              <a:t> </a:t>
            </a:r>
            <a:r>
              <a:rPr lang="en-GB" sz="1600" dirty="0" err="1">
                <a:latin typeface="Aptos Display" panose="020B0004020202020204" pitchFamily="34" charset="0"/>
              </a:rPr>
              <a:t>și</a:t>
            </a:r>
            <a:r>
              <a:rPr lang="en-GB" sz="1600" dirty="0">
                <a:latin typeface="Aptos Display" panose="020B0004020202020204" pitchFamily="34" charset="0"/>
              </a:rPr>
              <a:t> </a:t>
            </a:r>
            <a:r>
              <a:rPr lang="en-GB" sz="1600" dirty="0" err="1">
                <a:latin typeface="Aptos Display" panose="020B0004020202020204" pitchFamily="34" charset="0"/>
              </a:rPr>
              <a:t>scalabil</a:t>
            </a:r>
            <a:br>
              <a:rPr lang="en-GB" sz="1600" dirty="0">
                <a:latin typeface="Aptos Display" panose="020B0004020202020204" pitchFamily="34" charset="0"/>
              </a:rPr>
            </a:br>
            <a:r>
              <a:rPr lang="en-GB" sz="1600" dirty="0" err="1">
                <a:latin typeface="Aptos Display" panose="020B0004020202020204" pitchFamily="34" charset="0"/>
              </a:rPr>
              <a:t>Roluri</a:t>
            </a:r>
            <a:r>
              <a:rPr lang="en-GB" sz="1600" dirty="0">
                <a:latin typeface="Aptos Display" panose="020B0004020202020204" pitchFamily="34" charset="0"/>
              </a:rPr>
              <a:t> </a:t>
            </a:r>
            <a:r>
              <a:rPr lang="en-GB" sz="1600" dirty="0" err="1">
                <a:latin typeface="Aptos Display" panose="020B0004020202020204" pitchFamily="34" charset="0"/>
              </a:rPr>
              <a:t>și</a:t>
            </a:r>
            <a:r>
              <a:rPr lang="en-GB" sz="1600" dirty="0">
                <a:latin typeface="Aptos Display" panose="020B0004020202020204" pitchFamily="34" charset="0"/>
              </a:rPr>
              <a:t> </a:t>
            </a:r>
            <a:r>
              <a:rPr lang="en-GB" sz="1600" dirty="0" err="1">
                <a:latin typeface="Aptos Display" panose="020B0004020202020204" pitchFamily="34" charset="0"/>
              </a:rPr>
              <a:t>permisiuni</a:t>
            </a:r>
            <a:r>
              <a:rPr lang="en-GB" sz="1600" dirty="0">
                <a:latin typeface="Aptos Display" panose="020B0004020202020204" pitchFamily="34" charset="0"/>
              </a:rPr>
              <a:t> </a:t>
            </a:r>
            <a:r>
              <a:rPr lang="en-GB" sz="1600" dirty="0" err="1">
                <a:latin typeface="Aptos Display" panose="020B0004020202020204" pitchFamily="34" charset="0"/>
              </a:rPr>
              <a:t>diferențiate</a:t>
            </a:r>
            <a:br>
              <a:rPr lang="ro-RO" sz="1600" dirty="0">
                <a:latin typeface="Aptos Display" panose="020B0004020202020204" pitchFamily="34" charset="0"/>
              </a:rPr>
            </a:br>
            <a:r>
              <a:rPr lang="ro-RO" sz="1600" dirty="0">
                <a:latin typeface="Aptos Display" panose="020B0004020202020204" pitchFamily="34" charset="0"/>
              </a:rPr>
              <a:t>A</a:t>
            </a:r>
            <a:r>
              <a:rPr lang="en-GB" sz="1600" dirty="0" err="1">
                <a:latin typeface="Aptos Display" panose="020B0004020202020204" pitchFamily="34" charset="0"/>
              </a:rPr>
              <a:t>rhitectură</a:t>
            </a:r>
            <a:r>
              <a:rPr lang="en-GB" sz="1600" dirty="0">
                <a:latin typeface="Aptos Display" panose="020B0004020202020204" pitchFamily="34" charset="0"/>
              </a:rPr>
              <a:t> </a:t>
            </a:r>
            <a:r>
              <a:rPr lang="en-GB" sz="1600" dirty="0" err="1">
                <a:latin typeface="Aptos Display" panose="020B0004020202020204" pitchFamily="34" charset="0"/>
              </a:rPr>
              <a:t>coerentă</a:t>
            </a:r>
            <a:br>
              <a:rPr lang="en-GB" sz="1600" dirty="0">
                <a:latin typeface="Aptos Display" panose="020B0004020202020204" pitchFamily="34" charset="0"/>
              </a:rPr>
            </a:br>
            <a:r>
              <a:rPr lang="en-GB" sz="1600" dirty="0" err="1">
                <a:latin typeface="Aptos Display" panose="020B0004020202020204" pitchFamily="34" charset="0"/>
              </a:rPr>
              <a:t>Suport</a:t>
            </a:r>
            <a:r>
              <a:rPr lang="en-GB" sz="1600" dirty="0">
                <a:latin typeface="Aptos Display" panose="020B0004020202020204" pitchFamily="34" charset="0"/>
              </a:rPr>
              <a:t> multi-</a:t>
            </a:r>
            <a:r>
              <a:rPr lang="en-GB" sz="1600" dirty="0" err="1">
                <a:latin typeface="Aptos Display" panose="020B0004020202020204" pitchFamily="34" charset="0"/>
              </a:rPr>
              <a:t>lingv</a:t>
            </a:r>
            <a:r>
              <a:rPr lang="en-GB" sz="1600" dirty="0">
                <a:latin typeface="Aptos Display" panose="020B0004020202020204" pitchFamily="34" charset="0"/>
              </a:rPr>
              <a:t> (RO/EN)</a:t>
            </a:r>
            <a:br>
              <a:rPr lang="ro-RO" sz="1600" dirty="0">
                <a:latin typeface="Aptos Display" panose="020B0004020202020204" pitchFamily="34" charset="0"/>
              </a:rPr>
            </a:br>
            <a:r>
              <a:rPr lang="ro-RO" sz="1600" dirty="0">
                <a:latin typeface="Aptos Display" panose="020B0004020202020204" pitchFamily="34" charset="0"/>
              </a:rPr>
              <a:t>A fost migrat conținutul vechiului site</a:t>
            </a:r>
            <a:br>
              <a:rPr lang="en-GB" sz="1600" dirty="0">
                <a:latin typeface="Aptos Display" panose="020B0004020202020204" pitchFamily="34" charset="0"/>
              </a:rPr>
            </a:br>
            <a:r>
              <a:rPr lang="en-GB" sz="1600" b="1" dirty="0" err="1">
                <a:latin typeface="Aptos Display" panose="020B0004020202020204" pitchFamily="34" charset="0"/>
              </a:rPr>
              <a:t>Funcționalități</a:t>
            </a:r>
            <a:r>
              <a:rPr lang="en-GB" sz="1600" b="1" dirty="0">
                <a:latin typeface="Aptos Display" panose="020B0004020202020204" pitchFamily="34" charset="0"/>
              </a:rPr>
              <a:t> </a:t>
            </a:r>
            <a:r>
              <a:rPr lang="en-GB" sz="1600" b="1" dirty="0" err="1">
                <a:latin typeface="Aptos Display" panose="020B0004020202020204" pitchFamily="34" charset="0"/>
              </a:rPr>
              <a:t>și</a:t>
            </a:r>
            <a:r>
              <a:rPr lang="en-GB" sz="1600" b="1" dirty="0">
                <a:latin typeface="Aptos Display" panose="020B0004020202020204" pitchFamily="34" charset="0"/>
              </a:rPr>
              <a:t> </a:t>
            </a:r>
            <a:r>
              <a:rPr lang="en-GB" sz="1600" b="1" dirty="0" err="1">
                <a:latin typeface="Aptos Display" panose="020B0004020202020204" pitchFamily="34" charset="0"/>
              </a:rPr>
              <a:t>automatizare</a:t>
            </a:r>
            <a:br>
              <a:rPr lang="en-GB" sz="1600" dirty="0">
                <a:latin typeface="Aptos Display" panose="020B0004020202020204" pitchFamily="34" charset="0"/>
              </a:rPr>
            </a:br>
            <a:r>
              <a:rPr lang="en-GB" sz="1600" dirty="0" err="1">
                <a:latin typeface="Aptos Display" panose="020B0004020202020204" pitchFamily="34" charset="0"/>
              </a:rPr>
              <a:t>Publicare</a:t>
            </a:r>
            <a:r>
              <a:rPr lang="en-GB" sz="1600" dirty="0">
                <a:latin typeface="Aptos Display" panose="020B0004020202020204" pitchFamily="34" charset="0"/>
              </a:rPr>
              <a:t> </a:t>
            </a:r>
            <a:r>
              <a:rPr lang="en-GB" sz="1600" dirty="0" err="1">
                <a:latin typeface="Aptos Display" panose="020B0004020202020204" pitchFamily="34" charset="0"/>
              </a:rPr>
              <a:t>documente</a:t>
            </a:r>
            <a:r>
              <a:rPr lang="en-GB" sz="1600" dirty="0">
                <a:latin typeface="Aptos Display" panose="020B0004020202020204" pitchFamily="34" charset="0"/>
              </a:rPr>
              <a:t> (doc, pdf, Excel, </a:t>
            </a:r>
            <a:r>
              <a:rPr lang="en-GB" sz="1600" dirty="0" err="1">
                <a:latin typeface="Aptos Display" panose="020B0004020202020204" pitchFamily="34" charset="0"/>
              </a:rPr>
              <a:t>imagini</a:t>
            </a:r>
            <a:r>
              <a:rPr lang="en-GB" sz="1600" dirty="0">
                <a:latin typeface="Aptos Display" panose="020B0004020202020204" pitchFamily="34" charset="0"/>
              </a:rPr>
              <a:t>, audio-video)</a:t>
            </a:r>
            <a:br>
              <a:rPr lang="en-GB" sz="1600" dirty="0">
                <a:latin typeface="Aptos Display" panose="020B0004020202020204" pitchFamily="34" charset="0"/>
              </a:rPr>
            </a:br>
            <a:r>
              <a:rPr lang="en-GB" sz="1600" dirty="0" err="1">
                <a:latin typeface="Aptos Display" panose="020B0004020202020204" pitchFamily="34" charset="0"/>
              </a:rPr>
              <a:t>Fluxuri</a:t>
            </a:r>
            <a:r>
              <a:rPr lang="en-GB" sz="1600" dirty="0">
                <a:latin typeface="Aptos Display" panose="020B0004020202020204" pitchFamily="34" charset="0"/>
              </a:rPr>
              <a:t> automate </a:t>
            </a:r>
            <a:r>
              <a:rPr lang="en-GB" sz="1600" dirty="0" err="1">
                <a:latin typeface="Aptos Display" panose="020B0004020202020204" pitchFamily="34" charset="0"/>
              </a:rPr>
              <a:t>și</a:t>
            </a:r>
            <a:r>
              <a:rPr lang="en-GB" sz="1600" dirty="0">
                <a:latin typeface="Aptos Display" panose="020B0004020202020204" pitchFamily="34" charset="0"/>
              </a:rPr>
              <a:t> </a:t>
            </a:r>
            <a:r>
              <a:rPr lang="en-GB" sz="1600" dirty="0" err="1">
                <a:latin typeface="Aptos Display" panose="020B0004020202020204" pitchFamily="34" charset="0"/>
              </a:rPr>
              <a:t>interfață</a:t>
            </a:r>
            <a:r>
              <a:rPr lang="en-GB" sz="1600" dirty="0">
                <a:latin typeface="Aptos Display" panose="020B0004020202020204" pitchFamily="34" charset="0"/>
              </a:rPr>
              <a:t> </a:t>
            </a:r>
            <a:r>
              <a:rPr lang="en-GB" sz="1600" dirty="0" err="1">
                <a:latin typeface="Aptos Display" panose="020B0004020202020204" pitchFamily="34" charset="0"/>
              </a:rPr>
              <a:t>intuitivă</a:t>
            </a:r>
            <a:br>
              <a:rPr lang="en-GB" sz="1600" dirty="0">
                <a:latin typeface="Aptos Display" panose="020B0004020202020204" pitchFamily="34" charset="0"/>
              </a:rPr>
            </a:br>
            <a:r>
              <a:rPr lang="en-GB" sz="1600" b="1" dirty="0">
                <a:latin typeface="Aptos Display" panose="020B0004020202020204" pitchFamily="34" charset="0"/>
              </a:rPr>
              <a:t>Design responsive </a:t>
            </a:r>
            <a:r>
              <a:rPr lang="en-GB" sz="1600" b="1" dirty="0" err="1">
                <a:latin typeface="Aptos Display" panose="020B0004020202020204" pitchFamily="34" charset="0"/>
              </a:rPr>
              <a:t>și</a:t>
            </a:r>
            <a:r>
              <a:rPr lang="en-GB" sz="1600" b="1" dirty="0">
                <a:latin typeface="Aptos Display" panose="020B0004020202020204" pitchFamily="34" charset="0"/>
              </a:rPr>
              <a:t> </a:t>
            </a:r>
            <a:r>
              <a:rPr lang="en-GB" sz="1600" b="1" dirty="0" err="1">
                <a:latin typeface="Aptos Display" panose="020B0004020202020204" pitchFamily="34" charset="0"/>
              </a:rPr>
              <a:t>accesibil</a:t>
            </a:r>
            <a:br>
              <a:rPr lang="en-GB" sz="1600" dirty="0">
                <a:latin typeface="Aptos Display" panose="020B0004020202020204" pitchFamily="34" charset="0"/>
              </a:rPr>
            </a:br>
            <a:r>
              <a:rPr lang="en-GB" sz="1600" dirty="0">
                <a:latin typeface="Aptos Display" panose="020B0004020202020204" pitchFamily="34" charset="0"/>
              </a:rPr>
              <a:t>Modern, </a:t>
            </a:r>
            <a:r>
              <a:rPr lang="en-GB" sz="1600" dirty="0" err="1">
                <a:latin typeface="Aptos Display" panose="020B0004020202020204" pitchFamily="34" charset="0"/>
              </a:rPr>
              <a:t>sobru</a:t>
            </a:r>
            <a:r>
              <a:rPr lang="en-GB" sz="1600" dirty="0">
                <a:latin typeface="Aptos Display" panose="020B0004020202020204" pitchFamily="34" charset="0"/>
              </a:rPr>
              <a:t>, elegant, mobile-first</a:t>
            </a:r>
            <a:br>
              <a:rPr lang="en-GB" sz="1600" dirty="0">
                <a:latin typeface="Aptos Display" panose="020B0004020202020204" pitchFamily="34" charset="0"/>
              </a:rPr>
            </a:br>
            <a:r>
              <a:rPr lang="en-GB" sz="1600" dirty="0" err="1">
                <a:latin typeface="Aptos Display" panose="020B0004020202020204" pitchFamily="34" charset="0"/>
              </a:rPr>
              <a:t>Compatibil</a:t>
            </a:r>
            <a:r>
              <a:rPr lang="en-GB" sz="1600" dirty="0">
                <a:latin typeface="Aptos Display" panose="020B0004020202020204" pitchFamily="34" charset="0"/>
              </a:rPr>
              <a:t> &gt;90% </a:t>
            </a:r>
            <a:r>
              <a:rPr lang="en-GB" sz="1600" dirty="0" err="1">
                <a:latin typeface="Aptos Display" panose="020B0004020202020204" pitchFamily="34" charset="0"/>
              </a:rPr>
              <a:t>browsere</a:t>
            </a:r>
            <a:r>
              <a:rPr lang="en-GB" sz="1600" dirty="0">
                <a:latin typeface="Aptos Display" panose="020B0004020202020204" pitchFamily="34" charset="0"/>
              </a:rPr>
              <a:t>, </a:t>
            </a:r>
            <a:r>
              <a:rPr lang="en-GB" sz="1600" dirty="0" err="1">
                <a:latin typeface="Aptos Display" panose="020B0004020202020204" pitchFamily="34" charset="0"/>
              </a:rPr>
              <a:t>accesibil</a:t>
            </a:r>
            <a:r>
              <a:rPr lang="en-GB" sz="1600" dirty="0">
                <a:latin typeface="Aptos Display" panose="020B0004020202020204" pitchFamily="34" charset="0"/>
              </a:rPr>
              <a:t> </a:t>
            </a:r>
            <a:r>
              <a:rPr lang="en-GB" sz="1600" dirty="0" err="1">
                <a:latin typeface="Aptos Display" panose="020B0004020202020204" pitchFamily="34" charset="0"/>
              </a:rPr>
              <a:t>si</a:t>
            </a:r>
            <a:r>
              <a:rPr lang="en-GB" sz="1600" dirty="0">
                <a:latin typeface="Aptos Display" panose="020B0004020202020204" pitchFamily="34" charset="0"/>
              </a:rPr>
              <a:t> </a:t>
            </a:r>
            <a:r>
              <a:rPr lang="en-GB" sz="1600" dirty="0" err="1">
                <a:latin typeface="Aptos Display" panose="020B0004020202020204" pitchFamily="34" charset="0"/>
              </a:rPr>
              <a:t>persoanelor</a:t>
            </a:r>
            <a:r>
              <a:rPr lang="en-GB" sz="1600" dirty="0">
                <a:latin typeface="Aptos Display" panose="020B0004020202020204" pitchFamily="34" charset="0"/>
              </a:rPr>
              <a:t> cu </a:t>
            </a:r>
            <a:r>
              <a:rPr lang="en-GB" sz="1600" dirty="0" err="1">
                <a:latin typeface="Aptos Display" panose="020B0004020202020204" pitchFamily="34" charset="0"/>
              </a:rPr>
              <a:t>dizbilitati</a:t>
            </a:r>
            <a:r>
              <a:rPr lang="en-GB" sz="1600" dirty="0">
                <a:latin typeface="Aptos Display" panose="020B0004020202020204" pitchFamily="34" charset="0"/>
              </a:rPr>
              <a:t> conform OUG 112/2018</a:t>
            </a:r>
            <a:endParaRPr lang="en-US" sz="2000" dirty="0">
              <a:latin typeface="Aptos Display" panose="020B0004020202020204" pitchFamily="34" charset="0"/>
              <a:ea typeface="Times New Roman" panose="02020603050405020304" pitchFamily="18" charset="0"/>
              <a:cs typeface="Calibri" panose="020F0502020204030204" pitchFamily="34" charset="0"/>
            </a:endParaRPr>
          </a:p>
        </p:txBody>
      </p:sp>
      <p:pic>
        <p:nvPicPr>
          <p:cNvPr id="4" name="Picture 1">
            <a:extLst>
              <a:ext uri="{FF2B5EF4-FFF2-40B4-BE49-F238E27FC236}">
                <a16:creationId xmlns:a16="http://schemas.microsoft.com/office/drawing/2014/main" id="{F09B748A-A9F7-5780-18BF-7845DF9C8DF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91727" y="271781"/>
            <a:ext cx="6722745" cy="791845"/>
          </a:xfrm>
          <a:prstGeom prst="rect">
            <a:avLst/>
          </a:prstGeom>
          <a:noFill/>
        </p:spPr>
      </p:pic>
      <p:graphicFrame>
        <p:nvGraphicFramePr>
          <p:cNvPr id="5" name="Tabel 4">
            <a:extLst>
              <a:ext uri="{FF2B5EF4-FFF2-40B4-BE49-F238E27FC236}">
                <a16:creationId xmlns:a16="http://schemas.microsoft.com/office/drawing/2014/main" id="{06826291-5CBA-1989-7BD3-A0178B7288F5}"/>
              </a:ext>
            </a:extLst>
          </p:cNvPr>
          <p:cNvGraphicFramePr>
            <a:graphicFrameLocks noGrp="1"/>
          </p:cNvGraphicFramePr>
          <p:nvPr/>
        </p:nvGraphicFramePr>
        <p:xfrm>
          <a:off x="3281680" y="5596985"/>
          <a:ext cx="6009640" cy="772478"/>
        </p:xfrm>
        <a:graphic>
          <a:graphicData uri="http://schemas.openxmlformats.org/drawingml/2006/table">
            <a:tbl>
              <a:tblPr firstRow="1" firstCol="1" bandRow="1">
                <a:tableStyleId>{5C22544A-7EE6-4342-B048-85BDC9FD1C3A}</a:tableStyleId>
              </a:tblPr>
              <a:tblGrid>
                <a:gridCol w="2002790">
                  <a:extLst>
                    <a:ext uri="{9D8B030D-6E8A-4147-A177-3AD203B41FA5}">
                      <a16:colId xmlns:a16="http://schemas.microsoft.com/office/drawing/2014/main" val="1358704296"/>
                    </a:ext>
                  </a:extLst>
                </a:gridCol>
                <a:gridCol w="2003425">
                  <a:extLst>
                    <a:ext uri="{9D8B030D-6E8A-4147-A177-3AD203B41FA5}">
                      <a16:colId xmlns:a16="http://schemas.microsoft.com/office/drawing/2014/main" val="733828429"/>
                    </a:ext>
                  </a:extLst>
                </a:gridCol>
                <a:gridCol w="2003425">
                  <a:extLst>
                    <a:ext uri="{9D8B030D-6E8A-4147-A177-3AD203B41FA5}">
                      <a16:colId xmlns:a16="http://schemas.microsoft.com/office/drawing/2014/main" val="2088446057"/>
                    </a:ext>
                  </a:extLst>
                </a:gridCol>
              </a:tblGrid>
              <a:tr h="480695">
                <a:tc>
                  <a:txBody>
                    <a:bodyPr/>
                    <a:lstStyle/>
                    <a:p>
                      <a:pPr>
                        <a:lnSpc>
                          <a:spcPct val="115000"/>
                        </a:lnSpc>
                        <a:spcBef>
                          <a:spcPts val="300"/>
                        </a:spcBef>
                        <a:spcAft>
                          <a:spcPts val="300"/>
                        </a:spcAft>
                      </a:pPr>
                      <a:endParaRPr lang="ro-RO" sz="12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gn="ctr">
                        <a:lnSpc>
                          <a:spcPct val="115000"/>
                        </a:lnSpc>
                        <a:spcBef>
                          <a:spcPts val="300"/>
                        </a:spcBef>
                        <a:spcAft>
                          <a:spcPts val="300"/>
                        </a:spcAft>
                      </a:pPr>
                      <a:endParaRPr lang="ro-RO" sz="12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nSpc>
                          <a:spcPct val="115000"/>
                        </a:lnSpc>
                        <a:spcBef>
                          <a:spcPts val="300"/>
                        </a:spcBef>
                        <a:spcAft>
                          <a:spcPts val="300"/>
                        </a:spcAft>
                      </a:pPr>
                      <a:endParaRPr lang="ro-RO" sz="1200" dirty="0">
                        <a:effectLst/>
                      </a:endParaRPr>
                    </a:p>
                    <a:p>
                      <a:pPr>
                        <a:lnSpc>
                          <a:spcPct val="115000"/>
                        </a:lnSpc>
                        <a:spcBef>
                          <a:spcPts val="300"/>
                        </a:spcBef>
                        <a:spcAft>
                          <a:spcPts val="300"/>
                        </a:spcAft>
                      </a:pPr>
                      <a:r>
                        <a:rPr lang="ro-RO" sz="1200" dirty="0">
                          <a:effectLst/>
                        </a:rPr>
                        <a:t> </a:t>
                      </a:r>
                      <a:endParaRPr lang="en-US" sz="1200" dirty="0">
                        <a:effectLst/>
                      </a:endParaRPr>
                    </a:p>
                    <a:p>
                      <a:pPr>
                        <a:lnSpc>
                          <a:spcPct val="115000"/>
                        </a:lnSpc>
                        <a:spcBef>
                          <a:spcPts val="300"/>
                        </a:spcBef>
                        <a:spcAft>
                          <a:spcPts val="300"/>
                        </a:spcAft>
                      </a:pPr>
                      <a:r>
                        <a:rPr lang="ro-RO" sz="1200" dirty="0">
                          <a:effectLst/>
                        </a:rPr>
                        <a:t>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3701537037"/>
                  </a:ext>
                </a:extLst>
              </a:tr>
            </a:tbl>
          </a:graphicData>
        </a:graphic>
      </p:graphicFrame>
      <p:pic>
        <p:nvPicPr>
          <p:cNvPr id="2051" name="Picture 41" descr="O imagine care conține Font, Grafică, siglă, design grafic&#10;&#10;Descriere generată automat">
            <a:extLst>
              <a:ext uri="{FF2B5EF4-FFF2-40B4-BE49-F238E27FC236}">
                <a16:creationId xmlns:a16="http://schemas.microsoft.com/office/drawing/2014/main" id="{2C08C7E5-087F-44FE-EF94-6A74698305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9729" y="5800661"/>
            <a:ext cx="1101725" cy="460375"/>
          </a:xfrm>
          <a:prstGeom prst="rect">
            <a:avLst/>
          </a:prstGeom>
          <a:noFill/>
          <a:extLst>
            <a:ext uri="{909E8E84-426E-40DD-AFC4-6F175D3DCCD1}">
              <a14:hiddenFill xmlns:a14="http://schemas.microsoft.com/office/drawing/2010/main">
                <a:solidFill>
                  <a:srgbClr val="FFFFFF"/>
                </a:solidFill>
              </a14:hiddenFill>
            </a:ext>
          </a:extLst>
        </p:spPr>
      </p:pic>
      <p:pic>
        <p:nvPicPr>
          <p:cNvPr id="2049" name="Picture 1" descr="A picture containing text, clipart&#10;&#10;Description automatically generated">
            <a:extLst>
              <a:ext uri="{FF2B5EF4-FFF2-40B4-BE49-F238E27FC236}">
                <a16:creationId xmlns:a16="http://schemas.microsoft.com/office/drawing/2014/main" id="{2BB918C0-60F6-A3E2-6751-E13A43E2393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85711" y="5730811"/>
            <a:ext cx="1211262" cy="504825"/>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c 12">
            <a:extLst>
              <a:ext uri="{FF2B5EF4-FFF2-40B4-BE49-F238E27FC236}">
                <a16:creationId xmlns:a16="http://schemas.microsoft.com/office/drawing/2014/main" id="{790C7002-807B-0414-12DA-96BECA7429F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417344" y="5854700"/>
            <a:ext cx="1738312" cy="276225"/>
          </a:xfrm>
          <a:prstGeom prst="rect">
            <a:avLst/>
          </a:prstGeom>
        </p:spPr>
      </p:pic>
      <p:sp>
        <p:nvSpPr>
          <p:cNvPr id="3" name="Titlu 1">
            <a:extLst>
              <a:ext uri="{FF2B5EF4-FFF2-40B4-BE49-F238E27FC236}">
                <a16:creationId xmlns:a16="http://schemas.microsoft.com/office/drawing/2014/main" id="{C963BEB7-13ED-3E00-ABE8-F54EF4A52E58}"/>
              </a:ext>
            </a:extLst>
          </p:cNvPr>
          <p:cNvSpPr txBox="1">
            <a:spLocks/>
          </p:cNvSpPr>
          <p:nvPr/>
        </p:nvSpPr>
        <p:spPr>
          <a:xfrm>
            <a:off x="1354613" y="805450"/>
            <a:ext cx="10381861" cy="64646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400" b="1" dirty="0" err="1"/>
              <a:t>Progres</a:t>
            </a:r>
            <a:r>
              <a:rPr lang="en-US" sz="2400" b="1" dirty="0"/>
              <a:t> </a:t>
            </a:r>
            <a:r>
              <a:rPr lang="en-US" sz="2400" b="1" dirty="0" err="1"/>
              <a:t>și</a:t>
            </a:r>
            <a:r>
              <a:rPr lang="en-US" sz="2400" b="1" dirty="0"/>
              <a:t> </a:t>
            </a:r>
            <a:r>
              <a:rPr lang="en-US" sz="2400" b="1" dirty="0" err="1"/>
              <a:t>îmbunătățiri</a:t>
            </a:r>
            <a:r>
              <a:rPr lang="en-US" sz="2400" b="1" dirty="0"/>
              <a:t> </a:t>
            </a:r>
            <a:r>
              <a:rPr lang="en-US" sz="2400" b="1" dirty="0" err="1"/>
              <a:t>față</a:t>
            </a:r>
            <a:r>
              <a:rPr lang="en-US" sz="2400" b="1" dirty="0"/>
              <a:t> de </a:t>
            </a:r>
            <a:r>
              <a:rPr lang="en-US" sz="2400" b="1" dirty="0" err="1"/>
              <a:t>soluția</a:t>
            </a:r>
            <a:r>
              <a:rPr lang="en-US" sz="2400" b="1" dirty="0"/>
              <a:t> </a:t>
            </a:r>
            <a:r>
              <a:rPr lang="en-US" sz="2400" b="1" dirty="0" err="1"/>
              <a:t>inițială</a:t>
            </a:r>
            <a:endParaRPr lang="en-US" sz="2400" b="1" dirty="0"/>
          </a:p>
        </p:txBody>
      </p:sp>
    </p:spTree>
    <p:extLst>
      <p:ext uri="{BB962C8B-B14F-4D97-AF65-F5344CB8AC3E}">
        <p14:creationId xmlns:p14="http://schemas.microsoft.com/office/powerpoint/2010/main" val="583245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43B86-AEBE-884C-CEAF-6A2DA23A6F1F}"/>
            </a:ext>
          </a:extLst>
        </p:cNvPr>
        <p:cNvGrpSpPr/>
        <p:nvPr/>
      </p:nvGrpSpPr>
      <p:grpSpPr>
        <a:xfrm>
          <a:off x="0" y="0"/>
          <a:ext cx="0" cy="0"/>
          <a:chOff x="0" y="0"/>
          <a:chExt cx="0" cy="0"/>
        </a:xfrm>
      </p:grpSpPr>
      <p:sp>
        <p:nvSpPr>
          <p:cNvPr id="2" name="Titlu 1">
            <a:extLst>
              <a:ext uri="{FF2B5EF4-FFF2-40B4-BE49-F238E27FC236}">
                <a16:creationId xmlns:a16="http://schemas.microsoft.com/office/drawing/2014/main" id="{BB47CAD6-DC2F-A037-C0C5-3517CE64E5DB}"/>
              </a:ext>
            </a:extLst>
          </p:cNvPr>
          <p:cNvSpPr>
            <a:spLocks noGrp="1"/>
          </p:cNvSpPr>
          <p:nvPr>
            <p:ph type="ctrTitle"/>
          </p:nvPr>
        </p:nvSpPr>
        <p:spPr>
          <a:xfrm>
            <a:off x="1071824" y="1586205"/>
            <a:ext cx="10252668" cy="3889274"/>
          </a:xfrm>
        </p:spPr>
        <p:txBody>
          <a:bodyPr>
            <a:noAutofit/>
          </a:bodyPr>
          <a:lstStyle/>
          <a:p>
            <a:pPr algn="l"/>
            <a:r>
              <a:rPr lang="ro-RO" sz="1800" noProof="0" dirty="0">
                <a:latin typeface="Aptos Display" panose="020B0004020202020204" pitchFamily="34" charset="0"/>
                <a:ea typeface="Times New Roman" panose="02020603050405020304" pitchFamily="18" charset="0"/>
                <a:cs typeface="Calibri" panose="020F0502020204030204" pitchFamily="34" charset="0"/>
              </a:rPr>
              <a:t>A fost implementată arhivarea electronică a documentelor care îndeplinesc condițiile legale, pe durata contractului prin soluția oferita de către </a:t>
            </a:r>
            <a:r>
              <a:rPr lang="ro-RO" sz="1800" noProof="0" dirty="0" err="1">
                <a:latin typeface="Aptos Display" panose="020B0004020202020204" pitchFamily="34" charset="0"/>
                <a:ea typeface="Times New Roman" panose="02020603050405020304" pitchFamily="18" charset="0"/>
                <a:cs typeface="Calibri" panose="020F0502020204030204" pitchFamily="34" charset="0"/>
              </a:rPr>
              <a:t>Zipper</a:t>
            </a:r>
            <a:r>
              <a:rPr lang="ro-RO" sz="1800" noProof="0" dirty="0">
                <a:latin typeface="Aptos Display" panose="020B0004020202020204" pitchFamily="34" charset="0"/>
                <a:ea typeface="Times New Roman" panose="02020603050405020304" pitchFamily="18" charset="0"/>
                <a:cs typeface="Calibri" panose="020F0502020204030204" pitchFamily="34" charset="0"/>
              </a:rPr>
              <a:t>;</a:t>
            </a:r>
            <a:br>
              <a:rPr lang="ro-RO" sz="1800" noProof="0" dirty="0">
                <a:latin typeface="Aptos Display" panose="020B0004020202020204" pitchFamily="34" charset="0"/>
                <a:ea typeface="Times New Roman" panose="02020603050405020304" pitchFamily="18" charset="0"/>
                <a:cs typeface="Calibri" panose="020F0502020204030204" pitchFamily="34" charset="0"/>
              </a:rPr>
            </a:br>
            <a:br>
              <a:rPr lang="ro-RO" sz="1800" noProof="0" dirty="0">
                <a:latin typeface="Aptos Display" panose="020B0004020202020204" pitchFamily="34" charset="0"/>
                <a:ea typeface="Times New Roman" panose="02020603050405020304" pitchFamily="18" charset="0"/>
                <a:cs typeface="Calibri" panose="020F0502020204030204" pitchFamily="34" charset="0"/>
              </a:rPr>
            </a:br>
            <a:r>
              <a:rPr lang="ro-RO" sz="1800" noProof="0" dirty="0" err="1">
                <a:latin typeface="Aptos Display" panose="020B0004020202020204" pitchFamily="34" charset="0"/>
                <a:ea typeface="Times New Roman" panose="02020603050405020304" pitchFamily="18" charset="0"/>
                <a:cs typeface="Calibri" panose="020F0502020204030204" pitchFamily="34" charset="0"/>
              </a:rPr>
              <a:t>Zipper</a:t>
            </a:r>
            <a:r>
              <a:rPr lang="ro-RO" sz="1800" noProof="0" dirty="0">
                <a:latin typeface="Aptos Display" panose="020B0004020202020204" pitchFamily="34" charset="0"/>
                <a:ea typeface="Times New Roman" panose="02020603050405020304" pitchFamily="18" charset="0"/>
                <a:cs typeface="Calibri" panose="020F0502020204030204" pitchFamily="34" charset="0"/>
              </a:rPr>
              <a:t> Services SRL dispune de centrul de date, constând în 2 containere, pe o arhitectură redundantă, de înaltă performanță și disponibilitate a serviciilor, într-o structură distribuită, în următoarele locații:</a:t>
            </a:r>
            <a:br>
              <a:rPr lang="ro-RO" sz="1800" noProof="0" dirty="0">
                <a:latin typeface="Aptos Display" panose="020B0004020202020204" pitchFamily="34" charset="0"/>
                <a:ea typeface="Times New Roman" panose="02020603050405020304" pitchFamily="18" charset="0"/>
                <a:cs typeface="Calibri" panose="020F0502020204030204" pitchFamily="34" charset="0"/>
              </a:rPr>
            </a:br>
            <a:r>
              <a:rPr lang="ro-RO" sz="1800" noProof="0" dirty="0">
                <a:latin typeface="Aptos Display" panose="020B0004020202020204" pitchFamily="34" charset="0"/>
                <a:ea typeface="Times New Roman" panose="02020603050405020304" pitchFamily="18" charset="0"/>
                <a:cs typeface="Calibri" panose="020F0502020204030204" pitchFamily="34" charset="0"/>
              </a:rPr>
              <a:t>1. Cluj-Napoca, str. Fabricii nr. 93-103, cod 400632, jud. Cluj</a:t>
            </a:r>
            <a:br>
              <a:rPr lang="ro-RO" sz="1800" noProof="0" dirty="0">
                <a:latin typeface="Aptos Display" panose="020B0004020202020204" pitchFamily="34" charset="0"/>
                <a:ea typeface="Times New Roman" panose="02020603050405020304" pitchFamily="18" charset="0"/>
                <a:cs typeface="Calibri" panose="020F0502020204030204" pitchFamily="34" charset="0"/>
              </a:rPr>
            </a:br>
            <a:r>
              <a:rPr lang="ro-RO" sz="1800" noProof="0" dirty="0">
                <a:latin typeface="Aptos Display" panose="020B0004020202020204" pitchFamily="34" charset="0"/>
                <a:ea typeface="Times New Roman" panose="02020603050405020304" pitchFamily="18" charset="0"/>
                <a:cs typeface="Calibri" panose="020F0502020204030204" pitchFamily="34" charset="0"/>
              </a:rPr>
              <a:t>2. București, B-dul 1 Decembrie 1918 nr. 1G, cod 032451, Sector 3, Romania</a:t>
            </a:r>
            <a:br>
              <a:rPr lang="ro-RO" sz="1800" noProof="0" dirty="0">
                <a:latin typeface="Aptos Display" panose="020B0004020202020204" pitchFamily="34" charset="0"/>
                <a:ea typeface="Times New Roman" panose="02020603050405020304" pitchFamily="18" charset="0"/>
                <a:cs typeface="Calibri" panose="020F0502020204030204" pitchFamily="34" charset="0"/>
              </a:rPr>
            </a:br>
            <a:br>
              <a:rPr lang="ro-RO" sz="1800" noProof="0" dirty="0">
                <a:latin typeface="Aptos Display" panose="020B0004020202020204" pitchFamily="34" charset="0"/>
                <a:ea typeface="Times New Roman" panose="02020603050405020304" pitchFamily="18" charset="0"/>
                <a:cs typeface="Calibri" panose="020F0502020204030204" pitchFamily="34" charset="0"/>
              </a:rPr>
            </a:br>
            <a:r>
              <a:rPr lang="ro-RO" sz="1800" noProof="0" dirty="0">
                <a:latin typeface="Aptos Display" panose="020B0004020202020204" pitchFamily="34" charset="0"/>
                <a:ea typeface="Times New Roman" panose="02020603050405020304" pitchFamily="18" charset="0"/>
                <a:cs typeface="Calibri" panose="020F0502020204030204" pitchFamily="34" charset="0"/>
              </a:rPr>
              <a:t>Primirea unui document în forma electronică în arhiva electronica este condiționată de cerințele</a:t>
            </a:r>
            <a:br>
              <a:rPr lang="ro-RO" sz="1800" noProof="0" dirty="0">
                <a:latin typeface="Aptos Display" panose="020B0004020202020204" pitchFamily="34" charset="0"/>
                <a:ea typeface="Times New Roman" panose="02020603050405020304" pitchFamily="18" charset="0"/>
                <a:cs typeface="Calibri" panose="020F0502020204030204" pitchFamily="34" charset="0"/>
              </a:rPr>
            </a:br>
            <a:r>
              <a:rPr lang="ro-RO" sz="1800" noProof="0" dirty="0">
                <a:latin typeface="Aptos Display" panose="020B0004020202020204" pitchFamily="34" charset="0"/>
                <a:ea typeface="Times New Roman" panose="02020603050405020304" pitchFamily="18" charset="0"/>
                <a:cs typeface="Calibri" panose="020F0502020204030204" pitchFamily="34" charset="0"/>
              </a:rPr>
              <a:t>legale, care sunt operate de către utilizatorii Beneficiarului în platforma Documenta DMS instalată on-premise pe infrastructura din cadrul Agenției Națională a Funcționarilor Publici (ANFP). </a:t>
            </a:r>
            <a:br>
              <a:rPr lang="ro-RO" sz="1800" noProof="0" dirty="0">
                <a:latin typeface="Aptos Display" panose="020B0004020202020204" pitchFamily="34" charset="0"/>
                <a:ea typeface="Times New Roman" panose="02020603050405020304" pitchFamily="18" charset="0"/>
                <a:cs typeface="Calibri" panose="020F0502020204030204" pitchFamily="34" charset="0"/>
              </a:rPr>
            </a:br>
            <a:br>
              <a:rPr lang="ro-RO" sz="1800" noProof="0" dirty="0">
                <a:latin typeface="Aptos Display" panose="020B0004020202020204" pitchFamily="34" charset="0"/>
                <a:ea typeface="Times New Roman" panose="02020603050405020304" pitchFamily="18" charset="0"/>
                <a:cs typeface="Calibri" panose="020F0502020204030204" pitchFamily="34" charset="0"/>
              </a:rPr>
            </a:br>
            <a:r>
              <a:rPr lang="ro-RO" sz="1800" noProof="0" dirty="0">
                <a:latin typeface="Aptos Display" panose="020B0004020202020204" pitchFamily="34" charset="0"/>
                <a:ea typeface="Times New Roman" panose="02020603050405020304" pitchFamily="18" charset="0"/>
                <a:cs typeface="Calibri" panose="020F0502020204030204" pitchFamily="34" charset="0"/>
              </a:rPr>
              <a:t>In procesul de implementare s-a configurat un canal securizat de comunicare intre cele doua aplicații, aflate în infrastructura interna ANFP, respectiv centrul de date </a:t>
            </a:r>
            <a:r>
              <a:rPr lang="ro-RO" sz="1800" noProof="0" dirty="0" err="1">
                <a:latin typeface="Aptos Display" panose="020B0004020202020204" pitchFamily="34" charset="0"/>
                <a:ea typeface="Times New Roman" panose="02020603050405020304" pitchFamily="18" charset="0"/>
                <a:cs typeface="Calibri" panose="020F0502020204030204" pitchFamily="34" charset="0"/>
              </a:rPr>
              <a:t>Zipper</a:t>
            </a:r>
            <a:r>
              <a:rPr lang="ro-RO" sz="1800" noProof="0" dirty="0">
                <a:latin typeface="Aptos Display" panose="020B0004020202020204" pitchFamily="34" charset="0"/>
                <a:ea typeface="Times New Roman" panose="02020603050405020304" pitchFamily="18" charset="0"/>
                <a:cs typeface="Calibri" panose="020F0502020204030204" pitchFamily="34" charset="0"/>
              </a:rPr>
              <a:t> Services.</a:t>
            </a:r>
          </a:p>
        </p:txBody>
      </p:sp>
      <p:pic>
        <p:nvPicPr>
          <p:cNvPr id="4" name="Picture 1">
            <a:extLst>
              <a:ext uri="{FF2B5EF4-FFF2-40B4-BE49-F238E27FC236}">
                <a16:creationId xmlns:a16="http://schemas.microsoft.com/office/drawing/2014/main" id="{8F27D17F-B413-56E5-BEF6-9879807C466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91727" y="271781"/>
            <a:ext cx="6722745" cy="791845"/>
          </a:xfrm>
          <a:prstGeom prst="rect">
            <a:avLst/>
          </a:prstGeom>
          <a:noFill/>
        </p:spPr>
      </p:pic>
      <p:graphicFrame>
        <p:nvGraphicFramePr>
          <p:cNvPr id="5" name="Tabel 4">
            <a:extLst>
              <a:ext uri="{FF2B5EF4-FFF2-40B4-BE49-F238E27FC236}">
                <a16:creationId xmlns:a16="http://schemas.microsoft.com/office/drawing/2014/main" id="{CC797588-4757-C8FF-CC1F-6B207852F7A0}"/>
              </a:ext>
            </a:extLst>
          </p:cNvPr>
          <p:cNvGraphicFramePr>
            <a:graphicFrameLocks noGrp="1"/>
          </p:cNvGraphicFramePr>
          <p:nvPr/>
        </p:nvGraphicFramePr>
        <p:xfrm>
          <a:off x="3281680" y="5813741"/>
          <a:ext cx="6009640" cy="772478"/>
        </p:xfrm>
        <a:graphic>
          <a:graphicData uri="http://schemas.openxmlformats.org/drawingml/2006/table">
            <a:tbl>
              <a:tblPr firstRow="1" firstCol="1" bandRow="1">
                <a:tableStyleId>{5C22544A-7EE6-4342-B048-85BDC9FD1C3A}</a:tableStyleId>
              </a:tblPr>
              <a:tblGrid>
                <a:gridCol w="2002790">
                  <a:extLst>
                    <a:ext uri="{9D8B030D-6E8A-4147-A177-3AD203B41FA5}">
                      <a16:colId xmlns:a16="http://schemas.microsoft.com/office/drawing/2014/main" val="1358704296"/>
                    </a:ext>
                  </a:extLst>
                </a:gridCol>
                <a:gridCol w="2003425">
                  <a:extLst>
                    <a:ext uri="{9D8B030D-6E8A-4147-A177-3AD203B41FA5}">
                      <a16:colId xmlns:a16="http://schemas.microsoft.com/office/drawing/2014/main" val="733828429"/>
                    </a:ext>
                  </a:extLst>
                </a:gridCol>
                <a:gridCol w="2003425">
                  <a:extLst>
                    <a:ext uri="{9D8B030D-6E8A-4147-A177-3AD203B41FA5}">
                      <a16:colId xmlns:a16="http://schemas.microsoft.com/office/drawing/2014/main" val="2088446057"/>
                    </a:ext>
                  </a:extLst>
                </a:gridCol>
              </a:tblGrid>
              <a:tr h="480695">
                <a:tc>
                  <a:txBody>
                    <a:bodyPr/>
                    <a:lstStyle/>
                    <a:p>
                      <a:pPr>
                        <a:lnSpc>
                          <a:spcPct val="115000"/>
                        </a:lnSpc>
                        <a:spcBef>
                          <a:spcPts val="300"/>
                        </a:spcBef>
                        <a:spcAft>
                          <a:spcPts val="300"/>
                        </a:spcAft>
                      </a:pPr>
                      <a:endParaRPr lang="ro-RO" sz="12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gn="ctr">
                        <a:lnSpc>
                          <a:spcPct val="115000"/>
                        </a:lnSpc>
                        <a:spcBef>
                          <a:spcPts val="300"/>
                        </a:spcBef>
                        <a:spcAft>
                          <a:spcPts val="300"/>
                        </a:spcAft>
                      </a:pPr>
                      <a:endParaRPr lang="ro-RO" sz="12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nSpc>
                          <a:spcPct val="115000"/>
                        </a:lnSpc>
                        <a:spcBef>
                          <a:spcPts val="300"/>
                        </a:spcBef>
                        <a:spcAft>
                          <a:spcPts val="300"/>
                        </a:spcAft>
                      </a:pPr>
                      <a:endParaRPr lang="ro-RO" sz="1200" dirty="0">
                        <a:effectLst/>
                      </a:endParaRPr>
                    </a:p>
                    <a:p>
                      <a:pPr>
                        <a:lnSpc>
                          <a:spcPct val="115000"/>
                        </a:lnSpc>
                        <a:spcBef>
                          <a:spcPts val="300"/>
                        </a:spcBef>
                        <a:spcAft>
                          <a:spcPts val="300"/>
                        </a:spcAft>
                      </a:pPr>
                      <a:r>
                        <a:rPr lang="ro-RO" sz="1200" dirty="0">
                          <a:effectLst/>
                        </a:rPr>
                        <a:t> </a:t>
                      </a:r>
                      <a:endParaRPr lang="en-US" sz="1200" dirty="0">
                        <a:effectLst/>
                      </a:endParaRPr>
                    </a:p>
                    <a:p>
                      <a:pPr>
                        <a:lnSpc>
                          <a:spcPct val="115000"/>
                        </a:lnSpc>
                        <a:spcBef>
                          <a:spcPts val="300"/>
                        </a:spcBef>
                        <a:spcAft>
                          <a:spcPts val="300"/>
                        </a:spcAft>
                      </a:pPr>
                      <a:r>
                        <a:rPr lang="ro-RO" sz="1200" dirty="0">
                          <a:effectLst/>
                        </a:rPr>
                        <a:t>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3701537037"/>
                  </a:ext>
                </a:extLst>
              </a:tr>
            </a:tbl>
          </a:graphicData>
        </a:graphic>
      </p:graphicFrame>
      <p:pic>
        <p:nvPicPr>
          <p:cNvPr id="2051" name="Picture 41" descr="O imagine care conține Font, Grafică, siglă, design grafic&#10;&#10;Descriere generată automat">
            <a:extLst>
              <a:ext uri="{FF2B5EF4-FFF2-40B4-BE49-F238E27FC236}">
                <a16:creationId xmlns:a16="http://schemas.microsoft.com/office/drawing/2014/main" id="{C395B508-6A8A-9746-1155-36393DE9E4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9729" y="5800661"/>
            <a:ext cx="1101725" cy="460375"/>
          </a:xfrm>
          <a:prstGeom prst="rect">
            <a:avLst/>
          </a:prstGeom>
          <a:noFill/>
          <a:extLst>
            <a:ext uri="{909E8E84-426E-40DD-AFC4-6F175D3DCCD1}">
              <a14:hiddenFill xmlns:a14="http://schemas.microsoft.com/office/drawing/2010/main">
                <a:solidFill>
                  <a:srgbClr val="FFFFFF"/>
                </a:solidFill>
              </a14:hiddenFill>
            </a:ext>
          </a:extLst>
        </p:spPr>
      </p:pic>
      <p:pic>
        <p:nvPicPr>
          <p:cNvPr id="2049" name="Picture 1" descr="A picture containing text, clipart&#10;&#10;Description automatically generated">
            <a:extLst>
              <a:ext uri="{FF2B5EF4-FFF2-40B4-BE49-F238E27FC236}">
                <a16:creationId xmlns:a16="http://schemas.microsoft.com/office/drawing/2014/main" id="{A14F7DDE-FE66-8456-CFB4-5C931C1F080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85711" y="5730811"/>
            <a:ext cx="1211262" cy="504825"/>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c 12">
            <a:extLst>
              <a:ext uri="{FF2B5EF4-FFF2-40B4-BE49-F238E27FC236}">
                <a16:creationId xmlns:a16="http://schemas.microsoft.com/office/drawing/2014/main" id="{E89AE108-9DDF-DC58-84C7-E2FAFF5B159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417344" y="5854700"/>
            <a:ext cx="1738312" cy="276225"/>
          </a:xfrm>
          <a:prstGeom prst="rect">
            <a:avLst/>
          </a:prstGeom>
        </p:spPr>
      </p:pic>
      <p:sp>
        <p:nvSpPr>
          <p:cNvPr id="3" name="Titlu 1">
            <a:extLst>
              <a:ext uri="{FF2B5EF4-FFF2-40B4-BE49-F238E27FC236}">
                <a16:creationId xmlns:a16="http://schemas.microsoft.com/office/drawing/2014/main" id="{F9A6C21F-F9A5-5BCB-5CFB-BBD0E321EB98}"/>
              </a:ext>
            </a:extLst>
          </p:cNvPr>
          <p:cNvSpPr txBox="1">
            <a:spLocks/>
          </p:cNvSpPr>
          <p:nvPr/>
        </p:nvSpPr>
        <p:spPr>
          <a:xfrm>
            <a:off x="1374710" y="939739"/>
            <a:ext cx="9144000" cy="64646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pt-BR" sz="3600" b="1" dirty="0"/>
              <a:t>Modul de arhivare electronica</a:t>
            </a:r>
            <a:endParaRPr lang="en-US" sz="3600" b="1" dirty="0"/>
          </a:p>
        </p:txBody>
      </p:sp>
    </p:spTree>
    <p:extLst>
      <p:ext uri="{BB962C8B-B14F-4D97-AF65-F5344CB8AC3E}">
        <p14:creationId xmlns:p14="http://schemas.microsoft.com/office/powerpoint/2010/main" val="3242643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986893-B834-C19F-C5C6-CAEEB6694ECB}"/>
            </a:ext>
          </a:extLst>
        </p:cNvPr>
        <p:cNvGrpSpPr/>
        <p:nvPr/>
      </p:nvGrpSpPr>
      <p:grpSpPr>
        <a:xfrm>
          <a:off x="0" y="0"/>
          <a:ext cx="0" cy="0"/>
          <a:chOff x="0" y="0"/>
          <a:chExt cx="0" cy="0"/>
        </a:xfrm>
      </p:grpSpPr>
      <p:sp>
        <p:nvSpPr>
          <p:cNvPr id="2" name="Titlu 1">
            <a:extLst>
              <a:ext uri="{FF2B5EF4-FFF2-40B4-BE49-F238E27FC236}">
                <a16:creationId xmlns:a16="http://schemas.microsoft.com/office/drawing/2014/main" id="{44175784-C8C6-53D1-48DD-8837E84FFE07}"/>
              </a:ext>
            </a:extLst>
          </p:cNvPr>
          <p:cNvSpPr>
            <a:spLocks noGrp="1"/>
          </p:cNvSpPr>
          <p:nvPr>
            <p:ph type="ctrTitle"/>
          </p:nvPr>
        </p:nvSpPr>
        <p:spPr>
          <a:xfrm>
            <a:off x="1071824" y="1586204"/>
            <a:ext cx="7101792" cy="4268496"/>
          </a:xfrm>
        </p:spPr>
        <p:txBody>
          <a:bodyPr>
            <a:noAutofit/>
          </a:bodyPr>
          <a:lstStyle/>
          <a:p>
            <a:pPr algn="l"/>
            <a:r>
              <a:rPr lang="ro-RO" sz="1600" dirty="0">
                <a:latin typeface="Aptos Display" panose="020B0004020202020204" pitchFamily="34" charset="0"/>
                <a:ea typeface="Times New Roman" panose="02020603050405020304" pitchFamily="18" charset="0"/>
                <a:cs typeface="Calibri" panose="020F0502020204030204" pitchFamily="34" charset="0"/>
              </a:rPr>
              <a:t>Acest modul este conceput pentru a facilita accesul interactiv și rapid la informații legislative esențiale prin intermediul unui </a:t>
            </a:r>
            <a:r>
              <a:rPr lang="ro-RO" sz="1600" dirty="0" err="1">
                <a:latin typeface="Aptos Display" panose="020B0004020202020204" pitchFamily="34" charset="0"/>
                <a:ea typeface="Times New Roman" panose="02020603050405020304" pitchFamily="18" charset="0"/>
                <a:cs typeface="Calibri" panose="020F0502020204030204" pitchFamily="34" charset="0"/>
              </a:rPr>
              <a:t>chatbot</a:t>
            </a:r>
            <a:r>
              <a:rPr lang="ro-RO" sz="1600" dirty="0">
                <a:latin typeface="Aptos Display" panose="020B0004020202020204" pitchFamily="34" charset="0"/>
                <a:ea typeface="Times New Roman" panose="02020603050405020304" pitchFamily="18" charset="0"/>
                <a:cs typeface="Calibri" panose="020F0502020204030204" pitchFamily="34" charset="0"/>
              </a:rPr>
              <a:t>, oferind astfel un instrument eficient de suport.</a:t>
            </a:r>
            <a:br>
              <a:rPr lang="en-US" sz="1600" dirty="0">
                <a:latin typeface="Aptos Display" panose="020B0004020202020204" pitchFamily="34" charset="0"/>
                <a:ea typeface="Times New Roman" panose="02020603050405020304" pitchFamily="18" charset="0"/>
                <a:cs typeface="Calibri" panose="020F0502020204030204" pitchFamily="34" charset="0"/>
              </a:rPr>
            </a:br>
            <a:br>
              <a:rPr lang="ro-RO" sz="1600" dirty="0">
                <a:latin typeface="Aptos Display" panose="020B0004020202020204" pitchFamily="34" charset="0"/>
                <a:ea typeface="Times New Roman" panose="02020603050405020304" pitchFamily="18" charset="0"/>
                <a:cs typeface="Calibri" panose="020F0502020204030204" pitchFamily="34" charset="0"/>
              </a:rPr>
            </a:br>
            <a:r>
              <a:rPr lang="ro-RO" sz="1600" b="1" dirty="0" err="1">
                <a:latin typeface="Aptos Display" panose="020B0004020202020204" pitchFamily="34" charset="0"/>
                <a:ea typeface="Times New Roman" panose="02020603050405020304" pitchFamily="18" charset="0"/>
                <a:cs typeface="Calibri" panose="020F0502020204030204" pitchFamily="34" charset="0"/>
              </a:rPr>
              <a:t>Chatbotul</a:t>
            </a:r>
            <a:r>
              <a:rPr lang="ro-RO" sz="1600" dirty="0">
                <a:latin typeface="Aptos Display" panose="020B0004020202020204" pitchFamily="34" charset="0"/>
                <a:ea typeface="Times New Roman" panose="02020603050405020304" pitchFamily="18" charset="0"/>
                <a:cs typeface="Calibri" panose="020F0502020204030204" pitchFamily="34" charset="0"/>
              </a:rPr>
              <a:t> deservește diferite categorii de utilizatori:</a:t>
            </a:r>
            <a:br>
              <a:rPr lang="ro-RO" sz="1600" dirty="0">
                <a:latin typeface="Aptos Display" panose="020B0004020202020204" pitchFamily="34" charset="0"/>
                <a:ea typeface="Times New Roman" panose="02020603050405020304" pitchFamily="18" charset="0"/>
                <a:cs typeface="Calibri" panose="020F0502020204030204" pitchFamily="34" charset="0"/>
              </a:rPr>
            </a:br>
            <a:r>
              <a:rPr lang="ro-RO" sz="1600" dirty="0">
                <a:latin typeface="Aptos Display" panose="020B0004020202020204" pitchFamily="34" charset="0"/>
                <a:ea typeface="Times New Roman" panose="02020603050405020304" pitchFamily="18" charset="0"/>
                <a:cs typeface="Calibri" panose="020F0502020204030204" pitchFamily="34" charset="0"/>
              </a:rPr>
              <a:t>•</a:t>
            </a:r>
            <a:r>
              <a:rPr lang="en-US" sz="1600" dirty="0">
                <a:latin typeface="Aptos Display" panose="020B0004020202020204" pitchFamily="34" charset="0"/>
                <a:ea typeface="Times New Roman" panose="02020603050405020304" pitchFamily="18" charset="0"/>
                <a:cs typeface="Calibri" panose="020F0502020204030204" pitchFamily="34" charset="0"/>
              </a:rPr>
              <a:t> </a:t>
            </a:r>
            <a:r>
              <a:rPr lang="ro-RO" sz="1600" b="1" dirty="0" err="1">
                <a:latin typeface="Aptos Display" panose="020B0004020202020204" pitchFamily="34" charset="0"/>
                <a:ea typeface="Times New Roman" panose="02020603050405020304" pitchFamily="18" charset="0"/>
                <a:cs typeface="Calibri" panose="020F0502020204030204" pitchFamily="34" charset="0"/>
              </a:rPr>
              <a:t>Chatbot</a:t>
            </a:r>
            <a:r>
              <a:rPr lang="ro-RO" sz="1600" b="1" dirty="0">
                <a:latin typeface="Aptos Display" panose="020B0004020202020204" pitchFamily="34" charset="0"/>
                <a:ea typeface="Times New Roman" panose="02020603050405020304" pitchFamily="18" charset="0"/>
                <a:cs typeface="Calibri" panose="020F0502020204030204" pitchFamily="34" charset="0"/>
              </a:rPr>
              <a:t> Public </a:t>
            </a:r>
            <a:r>
              <a:rPr lang="ro-RO" sz="1600" dirty="0">
                <a:latin typeface="Aptos Display" panose="020B0004020202020204" pitchFamily="34" charset="0"/>
                <a:ea typeface="Times New Roman" panose="02020603050405020304" pitchFamily="18" charset="0"/>
                <a:cs typeface="Calibri" panose="020F0502020204030204" pitchFamily="34" charset="0"/>
              </a:rPr>
              <a:t>– Acesta este găzduit pe site-ul web al AN</a:t>
            </a:r>
            <a:r>
              <a:rPr lang="en-US" sz="1600" dirty="0">
                <a:latin typeface="Aptos Display" panose="020B0004020202020204" pitchFamily="34" charset="0"/>
                <a:ea typeface="Times New Roman" panose="02020603050405020304" pitchFamily="18" charset="0"/>
                <a:cs typeface="Calibri" panose="020F0502020204030204" pitchFamily="34" charset="0"/>
              </a:rPr>
              <a:t>FP</a:t>
            </a:r>
            <a:br>
              <a:rPr lang="ro-RO" sz="1600" dirty="0">
                <a:latin typeface="Aptos Display" panose="020B0004020202020204" pitchFamily="34" charset="0"/>
                <a:ea typeface="Times New Roman" panose="02020603050405020304" pitchFamily="18" charset="0"/>
                <a:cs typeface="Calibri" panose="020F0502020204030204" pitchFamily="34" charset="0"/>
              </a:rPr>
            </a:br>
            <a:r>
              <a:rPr lang="ro-RO" sz="1600" dirty="0">
                <a:latin typeface="Aptos Display" panose="020B0004020202020204" pitchFamily="34" charset="0"/>
                <a:ea typeface="Times New Roman" panose="02020603050405020304" pitchFamily="18" charset="0"/>
                <a:cs typeface="Calibri" panose="020F0502020204030204" pitchFamily="34" charset="0"/>
              </a:rPr>
              <a:t>•</a:t>
            </a:r>
            <a:r>
              <a:rPr lang="en-US" sz="1600" dirty="0">
                <a:latin typeface="Aptos Display" panose="020B0004020202020204" pitchFamily="34" charset="0"/>
                <a:ea typeface="Times New Roman" panose="02020603050405020304" pitchFamily="18" charset="0"/>
                <a:cs typeface="Calibri" panose="020F0502020204030204" pitchFamily="34" charset="0"/>
              </a:rPr>
              <a:t> </a:t>
            </a:r>
            <a:r>
              <a:rPr lang="ro-RO" sz="1600" b="1" dirty="0" err="1">
                <a:latin typeface="Aptos Display" panose="020B0004020202020204" pitchFamily="34" charset="0"/>
                <a:ea typeface="Times New Roman" panose="02020603050405020304" pitchFamily="18" charset="0"/>
                <a:cs typeface="Calibri" panose="020F0502020204030204" pitchFamily="34" charset="0"/>
              </a:rPr>
              <a:t>Chatbot</a:t>
            </a:r>
            <a:r>
              <a:rPr lang="ro-RO" sz="1600" b="1" dirty="0">
                <a:latin typeface="Aptos Display" panose="020B0004020202020204" pitchFamily="34" charset="0"/>
                <a:ea typeface="Times New Roman" panose="02020603050405020304" pitchFamily="18" charset="0"/>
                <a:cs typeface="Calibri" panose="020F0502020204030204" pitchFamily="34" charset="0"/>
              </a:rPr>
              <a:t> pentru Funcționarii </a:t>
            </a:r>
            <a:r>
              <a:rPr lang="en-US" sz="1600" b="1" dirty="0" err="1">
                <a:latin typeface="Aptos Display" panose="020B0004020202020204" pitchFamily="34" charset="0"/>
                <a:ea typeface="Times New Roman" panose="02020603050405020304" pitchFamily="18" charset="0"/>
                <a:cs typeface="Calibri" panose="020F0502020204030204" pitchFamily="34" charset="0"/>
              </a:rPr>
              <a:t>Publici</a:t>
            </a:r>
            <a:r>
              <a:rPr lang="ro-RO" sz="1600" b="1" dirty="0">
                <a:latin typeface="Aptos Display" panose="020B0004020202020204" pitchFamily="34" charset="0"/>
                <a:ea typeface="Times New Roman" panose="02020603050405020304" pitchFamily="18" charset="0"/>
                <a:cs typeface="Calibri" panose="020F0502020204030204" pitchFamily="34" charset="0"/>
              </a:rPr>
              <a:t> </a:t>
            </a:r>
            <a:r>
              <a:rPr lang="ro-RO" sz="1600" dirty="0">
                <a:latin typeface="Aptos Display" panose="020B0004020202020204" pitchFamily="34" charset="0"/>
                <a:ea typeface="Times New Roman" panose="02020603050405020304" pitchFamily="18" charset="0"/>
                <a:cs typeface="Calibri" panose="020F0502020204030204" pitchFamily="34" charset="0"/>
              </a:rPr>
              <a:t>– Acest </a:t>
            </a:r>
            <a:r>
              <a:rPr lang="ro-RO" sz="1600" dirty="0" err="1">
                <a:latin typeface="Aptos Display" panose="020B0004020202020204" pitchFamily="34" charset="0"/>
                <a:ea typeface="Times New Roman" panose="02020603050405020304" pitchFamily="18" charset="0"/>
                <a:cs typeface="Calibri" panose="020F0502020204030204" pitchFamily="34" charset="0"/>
              </a:rPr>
              <a:t>chatbot</a:t>
            </a:r>
            <a:r>
              <a:rPr lang="ro-RO" sz="1600" dirty="0">
                <a:latin typeface="Aptos Display" panose="020B0004020202020204" pitchFamily="34" charset="0"/>
                <a:ea typeface="Times New Roman" panose="02020603050405020304" pitchFamily="18" charset="0"/>
                <a:cs typeface="Calibri" panose="020F0502020204030204" pitchFamily="34" charset="0"/>
              </a:rPr>
              <a:t> este integrat în portalul </a:t>
            </a:r>
            <a:r>
              <a:rPr lang="ro-RO" sz="1600" dirty="0" err="1">
                <a:latin typeface="Aptos Display" panose="020B0004020202020204" pitchFamily="34" charset="0"/>
                <a:ea typeface="Times New Roman" panose="02020603050405020304" pitchFamily="18" charset="0"/>
                <a:cs typeface="Calibri" panose="020F0502020204030204" pitchFamily="34" charset="0"/>
              </a:rPr>
              <a:t>eANFP</a:t>
            </a:r>
            <a:br>
              <a:rPr lang="ro-RO" sz="1600" dirty="0">
                <a:latin typeface="Aptos Display" panose="020B0004020202020204" pitchFamily="34" charset="0"/>
                <a:ea typeface="Times New Roman" panose="02020603050405020304" pitchFamily="18" charset="0"/>
                <a:cs typeface="Calibri" panose="020F0502020204030204" pitchFamily="34" charset="0"/>
              </a:rPr>
            </a:br>
            <a:r>
              <a:rPr lang="ro-RO" sz="1600" dirty="0">
                <a:latin typeface="Aptos Display" panose="020B0004020202020204" pitchFamily="34" charset="0"/>
                <a:ea typeface="Times New Roman" panose="02020603050405020304" pitchFamily="18" charset="0"/>
                <a:cs typeface="Calibri" panose="020F0502020204030204" pitchFamily="34" charset="0"/>
              </a:rPr>
              <a:t>•</a:t>
            </a:r>
            <a:r>
              <a:rPr lang="en-US" sz="1600" dirty="0">
                <a:latin typeface="Aptos Display" panose="020B0004020202020204" pitchFamily="34" charset="0"/>
                <a:ea typeface="Times New Roman" panose="02020603050405020304" pitchFamily="18" charset="0"/>
                <a:cs typeface="Calibri" panose="020F0502020204030204" pitchFamily="34" charset="0"/>
              </a:rPr>
              <a:t> </a:t>
            </a:r>
            <a:r>
              <a:rPr lang="ro-RO" sz="1600" b="1" dirty="0" err="1">
                <a:latin typeface="Aptos Display" panose="020B0004020202020204" pitchFamily="34" charset="0"/>
                <a:ea typeface="Times New Roman" panose="02020603050405020304" pitchFamily="18" charset="0"/>
                <a:cs typeface="Calibri" panose="020F0502020204030204" pitchFamily="34" charset="0"/>
              </a:rPr>
              <a:t>Chatbot</a:t>
            </a:r>
            <a:r>
              <a:rPr lang="ro-RO" sz="1600" b="1" dirty="0">
                <a:latin typeface="Aptos Display" panose="020B0004020202020204" pitchFamily="34" charset="0"/>
                <a:ea typeface="Times New Roman" panose="02020603050405020304" pitchFamily="18" charset="0"/>
                <a:cs typeface="Calibri" panose="020F0502020204030204" pitchFamily="34" charset="0"/>
              </a:rPr>
              <a:t> pentru Angajații ANFP </a:t>
            </a:r>
            <a:r>
              <a:rPr lang="ro-RO" sz="1600" dirty="0">
                <a:latin typeface="Aptos Display" panose="020B0004020202020204" pitchFamily="34" charset="0"/>
                <a:ea typeface="Times New Roman" panose="02020603050405020304" pitchFamily="18" charset="0"/>
                <a:cs typeface="Calibri" panose="020F0502020204030204" pitchFamily="34" charset="0"/>
              </a:rPr>
              <a:t>– Găzduit în portalul intern Documenta,</a:t>
            </a:r>
            <a:br>
              <a:rPr lang="en-US" sz="1600" dirty="0">
                <a:latin typeface="Aptos Display" panose="020B0004020202020204" pitchFamily="34" charset="0"/>
                <a:ea typeface="Times New Roman" panose="02020603050405020304" pitchFamily="18" charset="0"/>
                <a:cs typeface="Calibri" panose="020F0502020204030204" pitchFamily="34" charset="0"/>
              </a:rPr>
            </a:br>
            <a:br>
              <a:rPr lang="ro-RO" sz="1600" dirty="0">
                <a:latin typeface="Aptos Display" panose="020B0004020202020204" pitchFamily="34" charset="0"/>
                <a:ea typeface="Times New Roman" panose="02020603050405020304" pitchFamily="18" charset="0"/>
                <a:cs typeface="Calibri" panose="020F0502020204030204" pitchFamily="34" charset="0"/>
              </a:rPr>
            </a:br>
            <a:r>
              <a:rPr lang="ro-RO" sz="1600" b="1" dirty="0">
                <a:latin typeface="Aptos Display" panose="020B0004020202020204" pitchFamily="34" charset="0"/>
                <a:ea typeface="Times New Roman" panose="02020603050405020304" pitchFamily="18" charset="0"/>
                <a:cs typeface="Calibri" panose="020F0502020204030204" pitchFamily="34" charset="0"/>
              </a:rPr>
              <a:t>Funcționalități:</a:t>
            </a:r>
            <a:br>
              <a:rPr lang="ro-RO" sz="1600" dirty="0">
                <a:latin typeface="Aptos Display" panose="020B0004020202020204" pitchFamily="34" charset="0"/>
                <a:ea typeface="Times New Roman" panose="02020603050405020304" pitchFamily="18" charset="0"/>
                <a:cs typeface="Calibri" panose="020F0502020204030204" pitchFamily="34" charset="0"/>
              </a:rPr>
            </a:br>
            <a:r>
              <a:rPr lang="ro-RO" sz="1600" dirty="0">
                <a:latin typeface="Aptos Display" panose="020B0004020202020204" pitchFamily="34" charset="0"/>
                <a:ea typeface="Times New Roman" panose="02020603050405020304" pitchFamily="18" charset="0"/>
                <a:cs typeface="Calibri" panose="020F0502020204030204" pitchFamily="34" charset="0"/>
              </a:rPr>
              <a:t>•</a:t>
            </a:r>
            <a:r>
              <a:rPr lang="en-US" sz="1600" dirty="0">
                <a:latin typeface="Aptos Display" panose="020B0004020202020204" pitchFamily="34" charset="0"/>
                <a:ea typeface="Times New Roman" panose="02020603050405020304" pitchFamily="18" charset="0"/>
                <a:cs typeface="Calibri" panose="020F0502020204030204" pitchFamily="34" charset="0"/>
              </a:rPr>
              <a:t> </a:t>
            </a:r>
            <a:r>
              <a:rPr lang="ro-RO" sz="1600" dirty="0">
                <a:latin typeface="Aptos Display" panose="020B0004020202020204" pitchFamily="34" charset="0"/>
                <a:ea typeface="Times New Roman" panose="02020603050405020304" pitchFamily="18" charset="0"/>
                <a:cs typeface="Calibri" panose="020F0502020204030204" pitchFamily="34" charset="0"/>
              </a:rPr>
              <a:t>oferă cetățenilor acces la biblioteca de spețe, o bază de date cu cunoștințe legislative. Se pot adresa întrebări libere și primi răspunsuri relevante din această bază de date. </a:t>
            </a:r>
            <a:br>
              <a:rPr lang="ro-RO" sz="1600" dirty="0">
                <a:latin typeface="Aptos Display" panose="020B0004020202020204" pitchFamily="34" charset="0"/>
                <a:ea typeface="Times New Roman" panose="02020603050405020304" pitchFamily="18" charset="0"/>
                <a:cs typeface="Calibri" panose="020F0502020204030204" pitchFamily="34" charset="0"/>
              </a:rPr>
            </a:br>
            <a:r>
              <a:rPr lang="ro-RO" sz="1600" dirty="0">
                <a:latin typeface="Aptos Display" panose="020B0004020202020204" pitchFamily="34" charset="0"/>
                <a:ea typeface="Times New Roman" panose="02020603050405020304" pitchFamily="18" charset="0"/>
                <a:cs typeface="Calibri" panose="020F0502020204030204" pitchFamily="34" charset="0"/>
              </a:rPr>
              <a:t>•</a:t>
            </a:r>
            <a:r>
              <a:rPr lang="en-US" sz="1600" dirty="0">
                <a:latin typeface="Aptos Display" panose="020B0004020202020204" pitchFamily="34" charset="0"/>
                <a:ea typeface="Times New Roman" panose="02020603050405020304" pitchFamily="18" charset="0"/>
                <a:cs typeface="Calibri" panose="020F0502020204030204" pitchFamily="34" charset="0"/>
              </a:rPr>
              <a:t> </a:t>
            </a:r>
            <a:r>
              <a:rPr lang="ro-RO" sz="1600" dirty="0">
                <a:latin typeface="Aptos Display" panose="020B0004020202020204" pitchFamily="34" charset="0"/>
                <a:ea typeface="Times New Roman" panose="02020603050405020304" pitchFamily="18" charset="0"/>
                <a:cs typeface="Calibri" panose="020F0502020204030204" pitchFamily="34" charset="0"/>
              </a:rPr>
              <a:t>Permite verificarea statusul unei solicitări existente.</a:t>
            </a:r>
            <a:br>
              <a:rPr lang="ro-RO" sz="1600" dirty="0">
                <a:latin typeface="Aptos Display" panose="020B0004020202020204" pitchFamily="34" charset="0"/>
                <a:ea typeface="Times New Roman" panose="02020603050405020304" pitchFamily="18" charset="0"/>
                <a:cs typeface="Calibri" panose="020F0502020204030204" pitchFamily="34" charset="0"/>
              </a:rPr>
            </a:br>
            <a:r>
              <a:rPr lang="ro-RO" sz="1600" dirty="0">
                <a:latin typeface="Aptos Display" panose="020B0004020202020204" pitchFamily="34" charset="0"/>
                <a:ea typeface="Times New Roman" panose="02020603050405020304" pitchFamily="18" charset="0"/>
                <a:cs typeface="Calibri" panose="020F0502020204030204" pitchFamily="34" charset="0"/>
              </a:rPr>
              <a:t>•</a:t>
            </a:r>
            <a:r>
              <a:rPr lang="en-US" sz="1600" dirty="0">
                <a:latin typeface="Aptos Display" panose="020B0004020202020204" pitchFamily="34" charset="0"/>
                <a:ea typeface="Times New Roman" panose="02020603050405020304" pitchFamily="18" charset="0"/>
                <a:cs typeface="Calibri" panose="020F0502020204030204" pitchFamily="34" charset="0"/>
              </a:rPr>
              <a:t> </a:t>
            </a:r>
            <a:r>
              <a:rPr lang="ro-RO" sz="1600" dirty="0">
                <a:latin typeface="Aptos Display" panose="020B0004020202020204" pitchFamily="34" charset="0"/>
                <a:ea typeface="Times New Roman" panose="02020603050405020304" pitchFamily="18" charset="0"/>
                <a:cs typeface="Calibri" panose="020F0502020204030204" pitchFamily="34" charset="0"/>
              </a:rPr>
              <a:t>Angajații pot să propune adăugarea de spețe noi sau modificarea celor existente.</a:t>
            </a:r>
            <a:br>
              <a:rPr lang="ro-RO" sz="1600" dirty="0">
                <a:highlight>
                  <a:srgbClr val="FFFF00"/>
                </a:highlight>
                <a:latin typeface="Aptos Display" panose="020B0004020202020204" pitchFamily="34" charset="0"/>
                <a:ea typeface="Times New Roman" panose="02020603050405020304" pitchFamily="18" charset="0"/>
                <a:cs typeface="Calibri" panose="020F0502020204030204" pitchFamily="34" charset="0"/>
              </a:rPr>
            </a:br>
            <a:endParaRPr lang="ro-RO" sz="1600" dirty="0">
              <a:highlight>
                <a:srgbClr val="FFFF00"/>
              </a:highlight>
              <a:latin typeface="Aptos Display" panose="020B0004020202020204" pitchFamily="34" charset="0"/>
              <a:ea typeface="Times New Roman" panose="02020603050405020304" pitchFamily="18" charset="0"/>
              <a:cs typeface="Calibri" panose="020F0502020204030204" pitchFamily="34" charset="0"/>
            </a:endParaRPr>
          </a:p>
        </p:txBody>
      </p:sp>
      <p:pic>
        <p:nvPicPr>
          <p:cNvPr id="4" name="Picture 1">
            <a:extLst>
              <a:ext uri="{FF2B5EF4-FFF2-40B4-BE49-F238E27FC236}">
                <a16:creationId xmlns:a16="http://schemas.microsoft.com/office/drawing/2014/main" id="{C13F76F2-C985-C45F-C4F5-A78BA8D1FE3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91727" y="271781"/>
            <a:ext cx="6722745" cy="791845"/>
          </a:xfrm>
          <a:prstGeom prst="rect">
            <a:avLst/>
          </a:prstGeom>
          <a:noFill/>
        </p:spPr>
      </p:pic>
      <p:graphicFrame>
        <p:nvGraphicFramePr>
          <p:cNvPr id="5" name="Tabel 4">
            <a:extLst>
              <a:ext uri="{FF2B5EF4-FFF2-40B4-BE49-F238E27FC236}">
                <a16:creationId xmlns:a16="http://schemas.microsoft.com/office/drawing/2014/main" id="{1438E374-FFF6-4DF8-67C7-143EDB1A2A66}"/>
              </a:ext>
            </a:extLst>
          </p:cNvPr>
          <p:cNvGraphicFramePr>
            <a:graphicFrameLocks noGrp="1"/>
          </p:cNvGraphicFramePr>
          <p:nvPr/>
        </p:nvGraphicFramePr>
        <p:xfrm>
          <a:off x="3281680" y="5813741"/>
          <a:ext cx="6009640" cy="772478"/>
        </p:xfrm>
        <a:graphic>
          <a:graphicData uri="http://schemas.openxmlformats.org/drawingml/2006/table">
            <a:tbl>
              <a:tblPr firstRow="1" firstCol="1" bandRow="1">
                <a:tableStyleId>{5C22544A-7EE6-4342-B048-85BDC9FD1C3A}</a:tableStyleId>
              </a:tblPr>
              <a:tblGrid>
                <a:gridCol w="2002790">
                  <a:extLst>
                    <a:ext uri="{9D8B030D-6E8A-4147-A177-3AD203B41FA5}">
                      <a16:colId xmlns:a16="http://schemas.microsoft.com/office/drawing/2014/main" val="1358704296"/>
                    </a:ext>
                  </a:extLst>
                </a:gridCol>
                <a:gridCol w="2003425">
                  <a:extLst>
                    <a:ext uri="{9D8B030D-6E8A-4147-A177-3AD203B41FA5}">
                      <a16:colId xmlns:a16="http://schemas.microsoft.com/office/drawing/2014/main" val="733828429"/>
                    </a:ext>
                  </a:extLst>
                </a:gridCol>
                <a:gridCol w="2003425">
                  <a:extLst>
                    <a:ext uri="{9D8B030D-6E8A-4147-A177-3AD203B41FA5}">
                      <a16:colId xmlns:a16="http://schemas.microsoft.com/office/drawing/2014/main" val="2088446057"/>
                    </a:ext>
                  </a:extLst>
                </a:gridCol>
              </a:tblGrid>
              <a:tr h="480695">
                <a:tc>
                  <a:txBody>
                    <a:bodyPr/>
                    <a:lstStyle/>
                    <a:p>
                      <a:pPr>
                        <a:lnSpc>
                          <a:spcPct val="115000"/>
                        </a:lnSpc>
                        <a:spcBef>
                          <a:spcPts val="300"/>
                        </a:spcBef>
                        <a:spcAft>
                          <a:spcPts val="300"/>
                        </a:spcAft>
                      </a:pPr>
                      <a:endParaRPr lang="ro-RO" sz="12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gn="ctr">
                        <a:lnSpc>
                          <a:spcPct val="115000"/>
                        </a:lnSpc>
                        <a:spcBef>
                          <a:spcPts val="300"/>
                        </a:spcBef>
                        <a:spcAft>
                          <a:spcPts val="300"/>
                        </a:spcAft>
                      </a:pPr>
                      <a:endParaRPr lang="ro-RO" sz="12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nSpc>
                          <a:spcPct val="115000"/>
                        </a:lnSpc>
                        <a:spcBef>
                          <a:spcPts val="300"/>
                        </a:spcBef>
                        <a:spcAft>
                          <a:spcPts val="300"/>
                        </a:spcAft>
                      </a:pPr>
                      <a:endParaRPr lang="ro-RO" sz="1200" dirty="0">
                        <a:effectLst/>
                      </a:endParaRPr>
                    </a:p>
                    <a:p>
                      <a:pPr>
                        <a:lnSpc>
                          <a:spcPct val="115000"/>
                        </a:lnSpc>
                        <a:spcBef>
                          <a:spcPts val="300"/>
                        </a:spcBef>
                        <a:spcAft>
                          <a:spcPts val="300"/>
                        </a:spcAft>
                      </a:pPr>
                      <a:r>
                        <a:rPr lang="ro-RO" sz="1200" dirty="0">
                          <a:effectLst/>
                        </a:rPr>
                        <a:t> </a:t>
                      </a:r>
                      <a:endParaRPr lang="en-US" sz="1200" dirty="0">
                        <a:effectLst/>
                      </a:endParaRPr>
                    </a:p>
                    <a:p>
                      <a:pPr>
                        <a:lnSpc>
                          <a:spcPct val="115000"/>
                        </a:lnSpc>
                        <a:spcBef>
                          <a:spcPts val="300"/>
                        </a:spcBef>
                        <a:spcAft>
                          <a:spcPts val="300"/>
                        </a:spcAft>
                      </a:pPr>
                      <a:r>
                        <a:rPr lang="ro-RO" sz="1200" dirty="0">
                          <a:effectLst/>
                        </a:rPr>
                        <a:t>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3701537037"/>
                  </a:ext>
                </a:extLst>
              </a:tr>
            </a:tbl>
          </a:graphicData>
        </a:graphic>
      </p:graphicFrame>
      <p:pic>
        <p:nvPicPr>
          <p:cNvPr id="2051" name="Picture 41" descr="O imagine care conține Font, Grafică, siglă, design grafic&#10;&#10;Descriere generată automat">
            <a:extLst>
              <a:ext uri="{FF2B5EF4-FFF2-40B4-BE49-F238E27FC236}">
                <a16:creationId xmlns:a16="http://schemas.microsoft.com/office/drawing/2014/main" id="{A487D3D3-1C3C-ED3C-8428-37806AB283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9729" y="5800661"/>
            <a:ext cx="1101725" cy="460375"/>
          </a:xfrm>
          <a:prstGeom prst="rect">
            <a:avLst/>
          </a:prstGeom>
          <a:noFill/>
          <a:extLst>
            <a:ext uri="{909E8E84-426E-40DD-AFC4-6F175D3DCCD1}">
              <a14:hiddenFill xmlns:a14="http://schemas.microsoft.com/office/drawing/2010/main">
                <a:solidFill>
                  <a:srgbClr val="FFFFFF"/>
                </a:solidFill>
              </a14:hiddenFill>
            </a:ext>
          </a:extLst>
        </p:spPr>
      </p:pic>
      <p:pic>
        <p:nvPicPr>
          <p:cNvPr id="2049" name="Picture 1" descr="A picture containing text, clipart&#10;&#10;Description automatically generated">
            <a:extLst>
              <a:ext uri="{FF2B5EF4-FFF2-40B4-BE49-F238E27FC236}">
                <a16:creationId xmlns:a16="http://schemas.microsoft.com/office/drawing/2014/main" id="{66007A4A-A27A-A45F-C0B0-6D8B2AA289C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85711" y="5730811"/>
            <a:ext cx="1211262" cy="504825"/>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c 12">
            <a:extLst>
              <a:ext uri="{FF2B5EF4-FFF2-40B4-BE49-F238E27FC236}">
                <a16:creationId xmlns:a16="http://schemas.microsoft.com/office/drawing/2014/main" id="{C7BE7489-F499-D907-E26A-0F4AF861D90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417344" y="5854700"/>
            <a:ext cx="1738312" cy="276225"/>
          </a:xfrm>
          <a:prstGeom prst="rect">
            <a:avLst/>
          </a:prstGeom>
        </p:spPr>
      </p:pic>
      <p:sp>
        <p:nvSpPr>
          <p:cNvPr id="3" name="Titlu 1">
            <a:extLst>
              <a:ext uri="{FF2B5EF4-FFF2-40B4-BE49-F238E27FC236}">
                <a16:creationId xmlns:a16="http://schemas.microsoft.com/office/drawing/2014/main" id="{11A27F3D-0D90-DF1F-AFCD-0812607397A1}"/>
              </a:ext>
            </a:extLst>
          </p:cNvPr>
          <p:cNvSpPr txBox="1">
            <a:spLocks/>
          </p:cNvSpPr>
          <p:nvPr/>
        </p:nvSpPr>
        <p:spPr>
          <a:xfrm>
            <a:off x="1374710" y="939739"/>
            <a:ext cx="9144000" cy="64646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pt-BR" sz="3600" b="1" dirty="0"/>
              <a:t>Modulul de Ajutor pentru Utilizatori</a:t>
            </a:r>
            <a:endParaRPr lang="en-US" sz="3600" b="1" dirty="0"/>
          </a:p>
        </p:txBody>
      </p:sp>
      <p:pic>
        <p:nvPicPr>
          <p:cNvPr id="7" name="Picture 24" descr="O imagine care conține text, captură de ecran, Font, număr&#10;&#10;Conținutul generat de inteligența artificială poate fi incorect.">
            <a:extLst>
              <a:ext uri="{FF2B5EF4-FFF2-40B4-BE49-F238E27FC236}">
                <a16:creationId xmlns:a16="http://schemas.microsoft.com/office/drawing/2014/main" id="{1680542F-57AA-FD5D-31F3-57E6E0D7CC6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81128" y="1712585"/>
            <a:ext cx="2800299" cy="3808916"/>
          </a:xfrm>
          <a:prstGeom prst="rect">
            <a:avLst/>
          </a:prstGeom>
        </p:spPr>
      </p:pic>
    </p:spTree>
    <p:extLst>
      <p:ext uri="{BB962C8B-B14F-4D97-AF65-F5344CB8AC3E}">
        <p14:creationId xmlns:p14="http://schemas.microsoft.com/office/powerpoint/2010/main" val="3872148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1ABBBE-8D3F-8B13-49D3-54C18C9F43B5}"/>
            </a:ext>
          </a:extLst>
        </p:cNvPr>
        <p:cNvGrpSpPr/>
        <p:nvPr/>
      </p:nvGrpSpPr>
      <p:grpSpPr>
        <a:xfrm>
          <a:off x="0" y="0"/>
          <a:ext cx="0" cy="0"/>
          <a:chOff x="0" y="0"/>
          <a:chExt cx="0" cy="0"/>
        </a:xfrm>
      </p:grpSpPr>
      <p:sp>
        <p:nvSpPr>
          <p:cNvPr id="2" name="Titlu 1">
            <a:extLst>
              <a:ext uri="{FF2B5EF4-FFF2-40B4-BE49-F238E27FC236}">
                <a16:creationId xmlns:a16="http://schemas.microsoft.com/office/drawing/2014/main" id="{73C6BD4C-7976-76F2-9ADF-B6191533DF79}"/>
              </a:ext>
            </a:extLst>
          </p:cNvPr>
          <p:cNvSpPr>
            <a:spLocks noGrp="1"/>
          </p:cNvSpPr>
          <p:nvPr>
            <p:ph type="ctrTitle"/>
          </p:nvPr>
        </p:nvSpPr>
        <p:spPr>
          <a:xfrm>
            <a:off x="806529" y="1586204"/>
            <a:ext cx="10548108" cy="4040873"/>
          </a:xfrm>
        </p:spPr>
        <p:txBody>
          <a:bodyPr>
            <a:noAutofit/>
          </a:bodyPr>
          <a:lstStyle/>
          <a:p>
            <a:pPr algn="l"/>
            <a:br>
              <a:rPr lang="en-US" sz="2000" dirty="0">
                <a:latin typeface="Aptos Display" panose="020B0004020202020204" pitchFamily="34" charset="0"/>
                <a:ea typeface="Times New Roman" panose="02020603050405020304" pitchFamily="18" charset="0"/>
                <a:cs typeface="Calibri" panose="020F0502020204030204" pitchFamily="34" charset="0"/>
              </a:rPr>
            </a:br>
            <a:endParaRPr lang="ro-RO" sz="2000" dirty="0">
              <a:latin typeface="Aptos Display" panose="020B0004020202020204" pitchFamily="34" charset="0"/>
              <a:ea typeface="Times New Roman" panose="02020603050405020304" pitchFamily="18" charset="0"/>
              <a:cs typeface="Calibri" panose="020F0502020204030204" pitchFamily="34" charset="0"/>
            </a:endParaRPr>
          </a:p>
        </p:txBody>
      </p:sp>
      <p:pic>
        <p:nvPicPr>
          <p:cNvPr id="4" name="Picture 1">
            <a:extLst>
              <a:ext uri="{FF2B5EF4-FFF2-40B4-BE49-F238E27FC236}">
                <a16:creationId xmlns:a16="http://schemas.microsoft.com/office/drawing/2014/main" id="{37008861-FA48-53C2-E245-A84B5A7717F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91727" y="271781"/>
            <a:ext cx="6722745" cy="791845"/>
          </a:xfrm>
          <a:prstGeom prst="rect">
            <a:avLst/>
          </a:prstGeom>
          <a:noFill/>
        </p:spPr>
      </p:pic>
      <p:graphicFrame>
        <p:nvGraphicFramePr>
          <p:cNvPr id="5" name="Tabel 4">
            <a:extLst>
              <a:ext uri="{FF2B5EF4-FFF2-40B4-BE49-F238E27FC236}">
                <a16:creationId xmlns:a16="http://schemas.microsoft.com/office/drawing/2014/main" id="{BAC46783-7259-5B70-CEE5-8D05222FCAFF}"/>
              </a:ext>
            </a:extLst>
          </p:cNvPr>
          <p:cNvGraphicFramePr>
            <a:graphicFrameLocks noGrp="1"/>
          </p:cNvGraphicFramePr>
          <p:nvPr>
            <p:extLst>
              <p:ext uri="{D42A27DB-BD31-4B8C-83A1-F6EECF244321}">
                <p14:modId xmlns:p14="http://schemas.microsoft.com/office/powerpoint/2010/main" val="2962043596"/>
              </p:ext>
            </p:extLst>
          </p:nvPr>
        </p:nvGraphicFramePr>
        <p:xfrm>
          <a:off x="1713766" y="6049649"/>
          <a:ext cx="6009640" cy="772478"/>
        </p:xfrm>
        <a:graphic>
          <a:graphicData uri="http://schemas.openxmlformats.org/drawingml/2006/table">
            <a:tbl>
              <a:tblPr firstRow="1" firstCol="1" bandRow="1">
                <a:tableStyleId>{5C22544A-7EE6-4342-B048-85BDC9FD1C3A}</a:tableStyleId>
              </a:tblPr>
              <a:tblGrid>
                <a:gridCol w="2002790">
                  <a:extLst>
                    <a:ext uri="{9D8B030D-6E8A-4147-A177-3AD203B41FA5}">
                      <a16:colId xmlns:a16="http://schemas.microsoft.com/office/drawing/2014/main" val="1358704296"/>
                    </a:ext>
                  </a:extLst>
                </a:gridCol>
                <a:gridCol w="2003425">
                  <a:extLst>
                    <a:ext uri="{9D8B030D-6E8A-4147-A177-3AD203B41FA5}">
                      <a16:colId xmlns:a16="http://schemas.microsoft.com/office/drawing/2014/main" val="733828429"/>
                    </a:ext>
                  </a:extLst>
                </a:gridCol>
                <a:gridCol w="2003425">
                  <a:extLst>
                    <a:ext uri="{9D8B030D-6E8A-4147-A177-3AD203B41FA5}">
                      <a16:colId xmlns:a16="http://schemas.microsoft.com/office/drawing/2014/main" val="2088446057"/>
                    </a:ext>
                  </a:extLst>
                </a:gridCol>
              </a:tblGrid>
              <a:tr h="480695">
                <a:tc>
                  <a:txBody>
                    <a:bodyPr/>
                    <a:lstStyle/>
                    <a:p>
                      <a:pPr>
                        <a:lnSpc>
                          <a:spcPct val="115000"/>
                        </a:lnSpc>
                        <a:spcBef>
                          <a:spcPts val="300"/>
                        </a:spcBef>
                        <a:spcAft>
                          <a:spcPts val="300"/>
                        </a:spcAft>
                      </a:pPr>
                      <a:endParaRPr lang="ro-RO" sz="12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gn="ctr">
                        <a:lnSpc>
                          <a:spcPct val="115000"/>
                        </a:lnSpc>
                        <a:spcBef>
                          <a:spcPts val="300"/>
                        </a:spcBef>
                        <a:spcAft>
                          <a:spcPts val="300"/>
                        </a:spcAft>
                      </a:pPr>
                      <a:endParaRPr lang="ro-RO" sz="12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nSpc>
                          <a:spcPct val="115000"/>
                        </a:lnSpc>
                        <a:spcBef>
                          <a:spcPts val="300"/>
                        </a:spcBef>
                        <a:spcAft>
                          <a:spcPts val="300"/>
                        </a:spcAft>
                      </a:pPr>
                      <a:endParaRPr lang="ro-RO" sz="1200" dirty="0">
                        <a:effectLst/>
                      </a:endParaRPr>
                    </a:p>
                    <a:p>
                      <a:pPr>
                        <a:lnSpc>
                          <a:spcPct val="115000"/>
                        </a:lnSpc>
                        <a:spcBef>
                          <a:spcPts val="300"/>
                        </a:spcBef>
                        <a:spcAft>
                          <a:spcPts val="300"/>
                        </a:spcAft>
                      </a:pPr>
                      <a:r>
                        <a:rPr lang="ro-RO" sz="1200" dirty="0">
                          <a:effectLst/>
                        </a:rPr>
                        <a:t> </a:t>
                      </a:r>
                      <a:endParaRPr lang="en-US" sz="1200" dirty="0">
                        <a:effectLst/>
                      </a:endParaRPr>
                    </a:p>
                    <a:p>
                      <a:pPr>
                        <a:lnSpc>
                          <a:spcPct val="115000"/>
                        </a:lnSpc>
                        <a:spcBef>
                          <a:spcPts val="300"/>
                        </a:spcBef>
                        <a:spcAft>
                          <a:spcPts val="300"/>
                        </a:spcAft>
                      </a:pPr>
                      <a:r>
                        <a:rPr lang="ro-RO" sz="1200" dirty="0">
                          <a:effectLst/>
                        </a:rPr>
                        <a:t>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3701537037"/>
                  </a:ext>
                </a:extLst>
              </a:tr>
            </a:tbl>
          </a:graphicData>
        </a:graphic>
      </p:graphicFrame>
      <p:pic>
        <p:nvPicPr>
          <p:cNvPr id="2051" name="Picture 41" descr="O imagine care conține Font, Grafică, siglă, design grafic&#10;&#10;Descriere generată automat">
            <a:extLst>
              <a:ext uri="{FF2B5EF4-FFF2-40B4-BE49-F238E27FC236}">
                <a16:creationId xmlns:a16="http://schemas.microsoft.com/office/drawing/2014/main" id="{B85B5D50-F84A-6A31-79C9-3C5624136A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6529" y="5901443"/>
            <a:ext cx="1101725" cy="460375"/>
          </a:xfrm>
          <a:prstGeom prst="rect">
            <a:avLst/>
          </a:prstGeom>
          <a:noFill/>
          <a:extLst>
            <a:ext uri="{909E8E84-426E-40DD-AFC4-6F175D3DCCD1}">
              <a14:hiddenFill xmlns:a14="http://schemas.microsoft.com/office/drawing/2010/main">
                <a:solidFill>
                  <a:srgbClr val="FFFFFF"/>
                </a:solidFill>
              </a14:hiddenFill>
            </a:ext>
          </a:extLst>
        </p:spPr>
      </p:pic>
      <p:pic>
        <p:nvPicPr>
          <p:cNvPr id="2049" name="Picture 1" descr="A picture containing text, clipart&#10;&#10;Description automatically generated">
            <a:extLst>
              <a:ext uri="{FF2B5EF4-FFF2-40B4-BE49-F238E27FC236}">
                <a16:creationId xmlns:a16="http://schemas.microsoft.com/office/drawing/2014/main" id="{D5D2EB04-B690-AD5C-39B1-5FBC67466CB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51653" y="6049649"/>
            <a:ext cx="1211262" cy="504825"/>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c 12">
            <a:extLst>
              <a:ext uri="{FF2B5EF4-FFF2-40B4-BE49-F238E27FC236}">
                <a16:creationId xmlns:a16="http://schemas.microsoft.com/office/drawing/2014/main" id="{E37C8A27-D659-5A70-390B-C0F124C9FF8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11735" y="6124832"/>
            <a:ext cx="1738312" cy="276225"/>
          </a:xfrm>
          <a:prstGeom prst="rect">
            <a:avLst/>
          </a:prstGeom>
        </p:spPr>
      </p:pic>
      <p:sp>
        <p:nvSpPr>
          <p:cNvPr id="3" name="Titlu 1">
            <a:extLst>
              <a:ext uri="{FF2B5EF4-FFF2-40B4-BE49-F238E27FC236}">
                <a16:creationId xmlns:a16="http://schemas.microsoft.com/office/drawing/2014/main" id="{F079B20B-ED24-E99D-EECD-AFDD6FD75C9B}"/>
              </a:ext>
            </a:extLst>
          </p:cNvPr>
          <p:cNvSpPr txBox="1">
            <a:spLocks/>
          </p:cNvSpPr>
          <p:nvPr/>
        </p:nvSpPr>
        <p:spPr>
          <a:xfrm>
            <a:off x="-614328" y="956557"/>
            <a:ext cx="9144000" cy="64646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pt-BR" sz="3600" b="1" dirty="0"/>
              <a:t>Modul interoperabilitate – WSO2</a:t>
            </a:r>
            <a:endParaRPr lang="en-US" sz="3600" b="1" dirty="0"/>
          </a:p>
        </p:txBody>
      </p:sp>
      <p:pic>
        <p:nvPicPr>
          <p:cNvPr id="10" name="Imagine 9">
            <a:extLst>
              <a:ext uri="{FF2B5EF4-FFF2-40B4-BE49-F238E27FC236}">
                <a16:creationId xmlns:a16="http://schemas.microsoft.com/office/drawing/2014/main" id="{0837662C-3A50-E2E8-BE46-E0AFC77CC351}"/>
              </a:ext>
            </a:extLst>
          </p:cNvPr>
          <p:cNvPicPr>
            <a:picLocks noChangeAspect="1"/>
          </p:cNvPicPr>
          <p:nvPr/>
        </p:nvPicPr>
        <p:blipFill>
          <a:blip r:embed="rId7"/>
          <a:stretch>
            <a:fillRect/>
          </a:stretch>
        </p:blipFill>
        <p:spPr>
          <a:xfrm>
            <a:off x="7296157" y="878012"/>
            <a:ext cx="4397121" cy="5944115"/>
          </a:xfrm>
          <a:prstGeom prst="rect">
            <a:avLst/>
          </a:prstGeom>
        </p:spPr>
      </p:pic>
      <p:sp>
        <p:nvSpPr>
          <p:cNvPr id="7" name="Titlu 1">
            <a:extLst>
              <a:ext uri="{FF2B5EF4-FFF2-40B4-BE49-F238E27FC236}">
                <a16:creationId xmlns:a16="http://schemas.microsoft.com/office/drawing/2014/main" id="{84FA8225-F816-07A1-6123-F1EC89F5A60B}"/>
              </a:ext>
            </a:extLst>
          </p:cNvPr>
          <p:cNvSpPr txBox="1">
            <a:spLocks/>
          </p:cNvSpPr>
          <p:nvPr/>
        </p:nvSpPr>
        <p:spPr>
          <a:xfrm>
            <a:off x="1071824" y="1586204"/>
            <a:ext cx="4345520" cy="404087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ro-RO" sz="2000" dirty="0">
                <a:latin typeface="Aptos Display" panose="020B0004020202020204" pitchFamily="34" charset="0"/>
                <a:ea typeface="Times New Roman" panose="02020603050405020304" pitchFamily="18" charset="0"/>
                <a:cs typeface="Calibri" panose="020F0502020204030204" pitchFamily="34" charset="0"/>
              </a:rPr>
              <a:t>WSO2 API Manager este o platformă open-</a:t>
            </a:r>
            <a:r>
              <a:rPr lang="ro-RO" sz="2000" dirty="0" err="1">
                <a:latin typeface="Aptos Display" panose="020B0004020202020204" pitchFamily="34" charset="0"/>
                <a:ea typeface="Times New Roman" panose="02020603050405020304" pitchFamily="18" charset="0"/>
                <a:cs typeface="Calibri" panose="020F0502020204030204" pitchFamily="34" charset="0"/>
              </a:rPr>
              <a:t>source</a:t>
            </a:r>
            <a:r>
              <a:rPr lang="ro-RO" sz="2000" dirty="0">
                <a:latin typeface="Aptos Display" panose="020B0004020202020204" pitchFamily="34" charset="0"/>
                <a:ea typeface="Times New Roman" panose="02020603050405020304" pitchFamily="18" charset="0"/>
                <a:cs typeface="Calibri" panose="020F0502020204030204" pitchFamily="34" charset="0"/>
              </a:rPr>
              <a:t> pentru managementul API-urilor, oferind o gamă largă de funcționalități. Această platformă permite dezvoltatorilor să creeze, să publice și să administreze API-uri, oferind și funcționalități de design, </a:t>
            </a:r>
            <a:r>
              <a:rPr lang="ro-RO" sz="2000" dirty="0" err="1">
                <a:latin typeface="Aptos Display" panose="020B0004020202020204" pitchFamily="34" charset="0"/>
                <a:ea typeface="Times New Roman" panose="02020603050405020304" pitchFamily="18" charset="0"/>
                <a:cs typeface="Calibri" panose="020F0502020204030204" pitchFamily="34" charset="0"/>
              </a:rPr>
              <a:t>prototipare</a:t>
            </a:r>
            <a:r>
              <a:rPr lang="ro-RO" sz="2000" dirty="0">
                <a:latin typeface="Aptos Display" panose="020B0004020202020204" pitchFamily="34" charset="0"/>
                <a:ea typeface="Times New Roman" panose="02020603050405020304" pitchFamily="18" charset="0"/>
                <a:cs typeface="Calibri" panose="020F0502020204030204" pitchFamily="34" charset="0"/>
              </a:rPr>
              <a:t> și analiză. </a:t>
            </a:r>
          </a:p>
          <a:p>
            <a:pPr algn="l"/>
            <a:r>
              <a:rPr lang="ro-RO" sz="2000" dirty="0">
                <a:latin typeface="Aptos Display" panose="020B0004020202020204" pitchFamily="34" charset="0"/>
                <a:ea typeface="Times New Roman" panose="02020603050405020304" pitchFamily="18" charset="0"/>
                <a:cs typeface="Calibri" panose="020F0502020204030204" pitchFamily="34" charset="0"/>
              </a:rPr>
              <a:t>WSO2 API Manager oferă, de asemenea, posibilitatea de a defini politicile de securitate și de autentificare pentru API-uri și de a gestiona accesul utilizatorilor și al aplicațiilor la resursele API.</a:t>
            </a:r>
            <a:br>
              <a:rPr lang="en-US" sz="2000" dirty="0">
                <a:latin typeface="Aptos Display" panose="020B0004020202020204" pitchFamily="34" charset="0"/>
                <a:ea typeface="Times New Roman" panose="02020603050405020304" pitchFamily="18" charset="0"/>
                <a:cs typeface="Calibri" panose="020F0502020204030204" pitchFamily="34" charset="0"/>
              </a:rPr>
            </a:br>
            <a:endParaRPr lang="ro-RO" sz="2000" dirty="0">
              <a:latin typeface="Aptos Display" panose="020B000402020202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6466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47013B-07E9-CC91-4EE2-85E4CA545F2A}"/>
            </a:ext>
          </a:extLst>
        </p:cNvPr>
        <p:cNvGrpSpPr/>
        <p:nvPr/>
      </p:nvGrpSpPr>
      <p:grpSpPr>
        <a:xfrm>
          <a:off x="0" y="0"/>
          <a:ext cx="0" cy="0"/>
          <a:chOff x="0" y="0"/>
          <a:chExt cx="0" cy="0"/>
        </a:xfrm>
      </p:grpSpPr>
      <p:sp>
        <p:nvSpPr>
          <p:cNvPr id="2" name="Titlu 1">
            <a:extLst>
              <a:ext uri="{FF2B5EF4-FFF2-40B4-BE49-F238E27FC236}">
                <a16:creationId xmlns:a16="http://schemas.microsoft.com/office/drawing/2014/main" id="{E9FAD22F-B36E-E776-6E39-E3EE661A5BA3}"/>
              </a:ext>
            </a:extLst>
          </p:cNvPr>
          <p:cNvSpPr>
            <a:spLocks noGrp="1"/>
          </p:cNvSpPr>
          <p:nvPr>
            <p:ph type="ctrTitle"/>
          </p:nvPr>
        </p:nvSpPr>
        <p:spPr>
          <a:xfrm>
            <a:off x="1071824" y="1586205"/>
            <a:ext cx="10252668" cy="3889274"/>
          </a:xfrm>
        </p:spPr>
        <p:txBody>
          <a:bodyPr>
            <a:noAutofit/>
          </a:bodyPr>
          <a:lstStyle/>
          <a:p>
            <a:pPr algn="l"/>
            <a:r>
              <a:rPr lang="ro-RO" sz="1800" dirty="0">
                <a:latin typeface="Aptos Display" panose="020B0004020202020204" pitchFamily="34" charset="0"/>
                <a:ea typeface="Times New Roman" panose="02020603050405020304" pitchFamily="18" charset="0"/>
                <a:cs typeface="Calibri" panose="020F0502020204030204" pitchFamily="34" charset="0"/>
              </a:rPr>
              <a:t>Prin </a:t>
            </a:r>
            <a:r>
              <a:rPr lang="ro-RO" sz="1800" dirty="0" err="1">
                <a:latin typeface="Aptos Display" panose="020B0004020202020204" pitchFamily="34" charset="0"/>
                <a:ea typeface="Times New Roman" panose="02020603050405020304" pitchFamily="18" charset="0"/>
                <a:cs typeface="Calibri" panose="020F0502020204030204" pitchFamily="34" charset="0"/>
              </a:rPr>
              <a:t>acestă</a:t>
            </a:r>
            <a:r>
              <a:rPr lang="ro-RO" sz="1800" dirty="0">
                <a:latin typeface="Aptos Display" panose="020B0004020202020204" pitchFamily="34" charset="0"/>
                <a:ea typeface="Times New Roman" panose="02020603050405020304" pitchFamily="18" charset="0"/>
                <a:cs typeface="Calibri" panose="020F0502020204030204" pitchFamily="34" charset="0"/>
              </a:rPr>
              <a:t> soluție se realizează în limba română, rapoarte de monitorizare a materialelor jurnalistice pe baza </a:t>
            </a:r>
            <a:r>
              <a:rPr lang="en-US" sz="1800" dirty="0" err="1">
                <a:latin typeface="Aptos Display" panose="020B0004020202020204" pitchFamily="34" charset="0"/>
                <a:ea typeface="Times New Roman" panose="02020603050405020304" pitchFamily="18" charset="0"/>
                <a:cs typeface="Calibri" panose="020F0502020204030204" pitchFamily="34" charset="0"/>
              </a:rPr>
              <a:t>anumitor</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ro-RO" sz="1800" dirty="0">
                <a:latin typeface="Aptos Display" panose="020B0004020202020204" pitchFamily="34" charset="0"/>
                <a:ea typeface="Times New Roman" panose="02020603050405020304" pitchFamily="18" charset="0"/>
                <a:cs typeface="Calibri" panose="020F0502020204030204" pitchFamily="34" charset="0"/>
              </a:rPr>
              <a:t>termeni cheie ;</a:t>
            </a:r>
            <a:br>
              <a:rPr lang="en-US" sz="1800" dirty="0">
                <a:latin typeface="Aptos Display" panose="020B0004020202020204" pitchFamily="34" charset="0"/>
                <a:ea typeface="Times New Roman" panose="02020603050405020304" pitchFamily="18" charset="0"/>
                <a:cs typeface="Calibri" panose="020F0502020204030204" pitchFamily="34" charset="0"/>
              </a:rPr>
            </a:br>
            <a:br>
              <a:rPr lang="en-US" sz="1800" dirty="0">
                <a:latin typeface="Aptos Display" panose="020B0004020202020204" pitchFamily="34" charset="0"/>
                <a:ea typeface="Times New Roman" panose="02020603050405020304" pitchFamily="18" charset="0"/>
                <a:cs typeface="Calibri" panose="020F0502020204030204" pitchFamily="34" charset="0"/>
              </a:rPr>
            </a:br>
            <a:r>
              <a:rPr lang="en-US" sz="1800" dirty="0">
                <a:latin typeface="Aptos Display" panose="020B0004020202020204" pitchFamily="34" charset="0"/>
                <a:ea typeface="Times New Roman" panose="02020603050405020304" pitchFamily="18" charset="0"/>
                <a:cs typeface="Calibri" panose="020F0502020204030204" pitchFamily="34" charset="0"/>
              </a:rPr>
              <a:t>Se </a:t>
            </a:r>
            <a:r>
              <a:rPr lang="en-US" sz="1800" dirty="0" err="1">
                <a:latin typeface="Aptos Display" panose="020B0004020202020204" pitchFamily="34" charset="0"/>
                <a:ea typeface="Times New Roman" panose="02020603050405020304" pitchFamily="18" charset="0"/>
                <a:cs typeface="Calibri" panose="020F0502020204030204" pitchFamily="34" charset="0"/>
              </a:rPr>
              <a:t>selecte</a:t>
            </a:r>
            <a:r>
              <a:rPr lang="ro-RO" sz="1800" dirty="0">
                <a:latin typeface="Aptos Display" panose="020B0004020202020204" pitchFamily="34" charset="0"/>
                <a:ea typeface="Times New Roman" panose="02020603050405020304" pitchFamily="18" charset="0"/>
                <a:cs typeface="Calibri" panose="020F0502020204030204" pitchFamily="34" charset="0"/>
              </a:rPr>
              <a:t>a</a:t>
            </a:r>
            <a:r>
              <a:rPr lang="en-US" sz="1800" dirty="0">
                <a:latin typeface="Aptos Display" panose="020B0004020202020204" pitchFamily="34" charset="0"/>
                <a:ea typeface="Times New Roman" panose="02020603050405020304" pitchFamily="18" charset="0"/>
                <a:cs typeface="Calibri" panose="020F0502020204030204" pitchFamily="34" charset="0"/>
              </a:rPr>
              <a:t>z</a:t>
            </a:r>
            <a:r>
              <a:rPr lang="ro-RO" sz="1800" dirty="0">
                <a:latin typeface="Aptos Display" panose="020B0004020202020204" pitchFamily="34" charset="0"/>
                <a:ea typeface="Times New Roman" panose="02020603050405020304" pitchFamily="18" charset="0"/>
                <a:cs typeface="Calibri" panose="020F0502020204030204" pitchFamily="34" charset="0"/>
              </a:rPr>
              <a:t>ă</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toate</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informaţiile</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referitoare</a:t>
            </a:r>
            <a:r>
              <a:rPr lang="en-US" sz="1800" dirty="0">
                <a:latin typeface="Aptos Display" panose="020B0004020202020204" pitchFamily="34" charset="0"/>
                <a:ea typeface="Times New Roman" panose="02020603050405020304" pitchFamily="18" charset="0"/>
                <a:cs typeface="Calibri" panose="020F0502020204030204" pitchFamily="34" charset="0"/>
              </a:rPr>
              <a:t> la </a:t>
            </a:r>
            <a:r>
              <a:rPr lang="en-US" sz="1800" dirty="0" err="1">
                <a:latin typeface="Aptos Display" panose="020B0004020202020204" pitchFamily="34" charset="0"/>
                <a:ea typeface="Times New Roman" panose="02020603050405020304" pitchFamily="18" charset="0"/>
                <a:cs typeface="Calibri" panose="020F0502020204030204" pitchFamily="34" charset="0"/>
              </a:rPr>
              <a:t>subiectele</a:t>
            </a:r>
            <a:r>
              <a:rPr lang="en-US" sz="1800" dirty="0">
                <a:latin typeface="Aptos Display" panose="020B0004020202020204" pitchFamily="34" charset="0"/>
                <a:ea typeface="Times New Roman" panose="02020603050405020304" pitchFamily="18" charset="0"/>
                <a:cs typeface="Calibri" panose="020F0502020204030204" pitchFamily="34" charset="0"/>
              </a:rPr>
              <a:t> enumerate </a:t>
            </a:r>
            <a:r>
              <a:rPr lang="en-US" sz="1800" dirty="0" err="1">
                <a:latin typeface="Aptos Display" panose="020B0004020202020204" pitchFamily="34" charset="0"/>
                <a:ea typeface="Times New Roman" panose="02020603050405020304" pitchFamily="18" charset="0"/>
                <a:cs typeface="Calibri" panose="020F0502020204030204" pitchFamily="34" charset="0"/>
              </a:rPr>
              <a:t>existente</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în</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jurnalele</a:t>
            </a:r>
            <a:r>
              <a:rPr lang="en-US" sz="1800" dirty="0">
                <a:latin typeface="Aptos Display" panose="020B0004020202020204" pitchFamily="34" charset="0"/>
                <a:ea typeface="Times New Roman" panose="02020603050405020304" pitchFamily="18" charset="0"/>
                <a:cs typeface="Calibri" panose="020F0502020204030204" pitchFamily="34" charset="0"/>
              </a:rPr>
              <a:t> de </a:t>
            </a:r>
            <a:r>
              <a:rPr lang="en-US" sz="1800" dirty="0" err="1">
                <a:latin typeface="Aptos Display" panose="020B0004020202020204" pitchFamily="34" charset="0"/>
                <a:ea typeface="Times New Roman" panose="02020603050405020304" pitchFamily="18" charset="0"/>
                <a:cs typeface="Calibri" panose="020F0502020204030204" pitchFamily="34" charset="0"/>
              </a:rPr>
              <a:t>știri</a:t>
            </a:r>
            <a:r>
              <a:rPr lang="en-US" sz="1800" dirty="0">
                <a:latin typeface="Aptos Display" panose="020B0004020202020204" pitchFamily="34" charset="0"/>
                <a:ea typeface="Times New Roman" panose="02020603050405020304" pitchFamily="18" charset="0"/>
                <a:cs typeface="Calibri" panose="020F0502020204030204" pitchFamily="34" charset="0"/>
              </a:rPr>
              <a:t> Radio </a:t>
            </a:r>
            <a:r>
              <a:rPr lang="en-US" sz="1800" dirty="0" err="1">
                <a:latin typeface="Aptos Display" panose="020B0004020202020204" pitchFamily="34" charset="0"/>
                <a:ea typeface="Times New Roman" panose="02020603050405020304" pitchFamily="18" charset="0"/>
                <a:cs typeface="Calibri" panose="020F0502020204030204" pitchFamily="34" charset="0"/>
              </a:rPr>
              <a:t>și</a:t>
            </a:r>
            <a:r>
              <a:rPr lang="en-US" sz="1800" dirty="0">
                <a:latin typeface="Aptos Display" panose="020B0004020202020204" pitchFamily="34" charset="0"/>
                <a:ea typeface="Times New Roman" panose="02020603050405020304" pitchFamily="18" charset="0"/>
                <a:cs typeface="Calibri" panose="020F0502020204030204" pitchFamily="34" charset="0"/>
              </a:rPr>
              <a:t> TV </a:t>
            </a:r>
            <a:r>
              <a:rPr lang="en-US" sz="1800" dirty="0" err="1">
                <a:latin typeface="Aptos Display" panose="020B0004020202020204" pitchFamily="34" charset="0"/>
                <a:ea typeface="Times New Roman" panose="02020603050405020304" pitchFamily="18" charset="0"/>
                <a:cs typeface="Calibri" panose="020F0502020204030204" pitchFamily="34" charset="0"/>
              </a:rPr>
              <a:t>naționale</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mediul</a:t>
            </a:r>
            <a:r>
              <a:rPr lang="en-US" sz="1800" dirty="0">
                <a:latin typeface="Aptos Display" panose="020B0004020202020204" pitchFamily="34" charset="0"/>
                <a:ea typeface="Times New Roman" panose="02020603050405020304" pitchFamily="18" charset="0"/>
                <a:cs typeface="Calibri" panose="020F0502020204030204" pitchFamily="34" charset="0"/>
              </a:rPr>
              <a:t> online (site-</a:t>
            </a:r>
            <a:r>
              <a:rPr lang="en-US" sz="1800" dirty="0" err="1">
                <a:latin typeface="Aptos Display" panose="020B0004020202020204" pitchFamily="34" charset="0"/>
                <a:ea typeface="Times New Roman" panose="02020603050405020304" pitchFamily="18" charset="0"/>
                <a:cs typeface="Calibri" panose="020F0502020204030204" pitchFamily="34" charset="0"/>
              </a:rPr>
              <a:t>uri</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bloguri</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rețele</a:t>
            </a:r>
            <a:r>
              <a:rPr lang="en-US" sz="1800" dirty="0">
                <a:latin typeface="Aptos Display" panose="020B0004020202020204" pitchFamily="34" charset="0"/>
                <a:ea typeface="Times New Roman" panose="02020603050405020304" pitchFamily="18" charset="0"/>
                <a:cs typeface="Calibri" panose="020F0502020204030204" pitchFamily="34" charset="0"/>
              </a:rPr>
              <a:t> de </a:t>
            </a:r>
            <a:r>
              <a:rPr lang="en-US" sz="1800" dirty="0" err="1">
                <a:latin typeface="Aptos Display" panose="020B0004020202020204" pitchFamily="34" charset="0"/>
                <a:ea typeface="Times New Roman" panose="02020603050405020304" pitchFamily="18" charset="0"/>
                <a:cs typeface="Calibri" panose="020F0502020204030204" pitchFamily="34" charset="0"/>
              </a:rPr>
              <a:t>socializare</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aflate</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în</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portofoliu</a:t>
            </a:r>
            <a:r>
              <a:rPr lang="en-US" sz="1800" dirty="0">
                <a:latin typeface="Aptos Display" panose="020B0004020202020204" pitchFamily="34" charset="0"/>
                <a:ea typeface="Times New Roman" panose="02020603050405020304" pitchFamily="18" charset="0"/>
                <a:cs typeface="Calibri" panose="020F0502020204030204" pitchFamily="34" charset="0"/>
              </a:rPr>
              <a:t> de </a:t>
            </a:r>
            <a:r>
              <a:rPr lang="en-US" sz="1800" dirty="0" err="1">
                <a:latin typeface="Aptos Display" panose="020B0004020202020204" pitchFamily="34" charset="0"/>
                <a:ea typeface="Times New Roman" panose="02020603050405020304" pitchFamily="18" charset="0"/>
                <a:cs typeface="Calibri" panose="020F0502020204030204" pitchFamily="34" charset="0"/>
              </a:rPr>
              <a:t>surse</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monitorizate</a:t>
            </a:r>
            <a:r>
              <a:rPr lang="en-US" sz="1800" dirty="0">
                <a:latin typeface="Aptos Display" panose="020B0004020202020204" pitchFamily="34" charset="0"/>
                <a:ea typeface="Times New Roman" panose="02020603050405020304" pitchFamily="18" charset="0"/>
                <a:cs typeface="Calibri" panose="020F0502020204030204" pitchFamily="34" charset="0"/>
              </a:rPr>
              <a:t> de </a:t>
            </a:r>
            <a:r>
              <a:rPr lang="en-US" sz="1800" dirty="0" err="1">
                <a:latin typeface="Aptos Display" panose="020B0004020202020204" pitchFamily="34" charset="0"/>
                <a:ea typeface="Times New Roman" panose="02020603050405020304" pitchFamily="18" charset="0"/>
                <a:cs typeface="Calibri" panose="020F0502020204030204" pitchFamily="34" charset="0"/>
              </a:rPr>
              <a:t>către</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mediaTRUST</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România</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și</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existente</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în</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mediul</a:t>
            </a:r>
            <a:r>
              <a:rPr lang="en-US" sz="1800" dirty="0">
                <a:latin typeface="Aptos Display" panose="020B0004020202020204" pitchFamily="34" charset="0"/>
                <a:ea typeface="Times New Roman" panose="02020603050405020304" pitchFamily="18" charset="0"/>
                <a:cs typeface="Calibri" panose="020F0502020204030204" pitchFamily="34" charset="0"/>
              </a:rPr>
              <a:t> online (site-</a:t>
            </a:r>
            <a:r>
              <a:rPr lang="en-US" sz="1800" dirty="0" err="1">
                <a:latin typeface="Aptos Display" panose="020B0004020202020204" pitchFamily="34" charset="0"/>
                <a:ea typeface="Times New Roman" panose="02020603050405020304" pitchFamily="18" charset="0"/>
                <a:cs typeface="Calibri" panose="020F0502020204030204" pitchFamily="34" charset="0"/>
              </a:rPr>
              <a:t>uri,bloguri</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aflate</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în</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portofoliu</a:t>
            </a:r>
            <a:r>
              <a:rPr lang="en-US" sz="1800" dirty="0">
                <a:latin typeface="Aptos Display" panose="020B0004020202020204" pitchFamily="34" charset="0"/>
                <a:ea typeface="Times New Roman" panose="02020603050405020304" pitchFamily="18" charset="0"/>
                <a:cs typeface="Calibri" panose="020F0502020204030204" pitchFamily="34" charset="0"/>
              </a:rPr>
              <a:t> de </a:t>
            </a:r>
            <a:r>
              <a:rPr lang="en-US" sz="1800" dirty="0" err="1">
                <a:latin typeface="Aptos Display" panose="020B0004020202020204" pitchFamily="34" charset="0"/>
                <a:ea typeface="Times New Roman" panose="02020603050405020304" pitchFamily="18" charset="0"/>
                <a:cs typeface="Calibri" panose="020F0502020204030204" pitchFamily="34" charset="0"/>
              </a:rPr>
              <a:t>surse</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monitorizate</a:t>
            </a:r>
            <a:r>
              <a:rPr lang="en-US" sz="1800" dirty="0">
                <a:latin typeface="Aptos Display" panose="020B0004020202020204" pitchFamily="34" charset="0"/>
                <a:ea typeface="Times New Roman" panose="02020603050405020304" pitchFamily="18" charset="0"/>
                <a:cs typeface="Calibri" panose="020F0502020204030204" pitchFamily="34" charset="0"/>
              </a:rPr>
              <a:t> de </a:t>
            </a:r>
            <a:r>
              <a:rPr lang="en-US" sz="1800" dirty="0" err="1">
                <a:latin typeface="Aptos Display" panose="020B0004020202020204" pitchFamily="34" charset="0"/>
                <a:ea typeface="Times New Roman" panose="02020603050405020304" pitchFamily="18" charset="0"/>
                <a:cs typeface="Calibri" panose="020F0502020204030204" pitchFamily="34" charset="0"/>
              </a:rPr>
              <a:t>către</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mediaTRUST</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România</a:t>
            </a:r>
            <a:r>
              <a:rPr lang="en-US" sz="1800" dirty="0">
                <a:latin typeface="Aptos Display" panose="020B0004020202020204" pitchFamily="34" charset="0"/>
                <a:ea typeface="Times New Roman" panose="02020603050405020304" pitchFamily="18" charset="0"/>
                <a:cs typeface="Calibri" panose="020F0502020204030204" pitchFamily="34" charset="0"/>
              </a:rPr>
              <a:t>.</a:t>
            </a:r>
            <a:br>
              <a:rPr lang="en-US" sz="1800" dirty="0">
                <a:latin typeface="Aptos Display" panose="020B0004020202020204" pitchFamily="34" charset="0"/>
                <a:ea typeface="Times New Roman" panose="02020603050405020304" pitchFamily="18" charset="0"/>
                <a:cs typeface="Calibri" panose="020F0502020204030204" pitchFamily="34" charset="0"/>
              </a:rPr>
            </a:br>
            <a:br>
              <a:rPr lang="en-US" sz="1800" dirty="0">
                <a:latin typeface="Aptos Display" panose="020B0004020202020204" pitchFamily="34" charset="0"/>
                <a:ea typeface="Times New Roman" panose="02020603050405020304" pitchFamily="18" charset="0"/>
                <a:cs typeface="Calibri" panose="020F0502020204030204" pitchFamily="34" charset="0"/>
              </a:rPr>
            </a:br>
            <a:r>
              <a:rPr lang="en-US" sz="1800" dirty="0" err="1">
                <a:latin typeface="Aptos Display" panose="020B0004020202020204" pitchFamily="34" charset="0"/>
                <a:ea typeface="Times New Roman" panose="02020603050405020304" pitchFamily="18" charset="0"/>
                <a:cs typeface="Calibri" panose="020F0502020204030204" pitchFamily="34" charset="0"/>
              </a:rPr>
              <a:t>MediaTRUST</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România</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pune</a:t>
            </a:r>
            <a:r>
              <a:rPr lang="en-US" sz="1800" dirty="0">
                <a:latin typeface="Aptos Display" panose="020B0004020202020204" pitchFamily="34" charset="0"/>
                <a:ea typeface="Times New Roman" panose="02020603050405020304" pitchFamily="18" charset="0"/>
                <a:cs typeface="Calibri" panose="020F0502020204030204" pitchFamily="34" charset="0"/>
              </a:rPr>
              <a:t> la </a:t>
            </a:r>
            <a:r>
              <a:rPr lang="en-US" sz="1800" dirty="0" err="1">
                <a:latin typeface="Aptos Display" panose="020B0004020202020204" pitchFamily="34" charset="0"/>
                <a:ea typeface="Times New Roman" panose="02020603050405020304" pitchFamily="18" charset="0"/>
                <a:cs typeface="Calibri" panose="020F0502020204030204" pitchFamily="34" charset="0"/>
              </a:rPr>
              <a:t>dispoziţia</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Beneficiarului</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rezultatele</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monitorizării</a:t>
            </a:r>
            <a:r>
              <a:rPr lang="en-US" sz="1800" dirty="0">
                <a:latin typeface="Aptos Display" panose="020B0004020202020204" pitchFamily="34" charset="0"/>
                <a:ea typeface="Times New Roman" panose="02020603050405020304" pitchFamily="18" charset="0"/>
                <a:cs typeface="Calibri" panose="020F0502020204030204" pitchFamily="34" charset="0"/>
              </a:rPr>
              <a:t> media, online, pe </a:t>
            </a:r>
            <a:r>
              <a:rPr lang="en-US" sz="1800" dirty="0" err="1">
                <a:latin typeface="Aptos Display" panose="020B0004020202020204" pitchFamily="34" charset="0"/>
                <a:ea typeface="Times New Roman" panose="02020603050405020304" pitchFamily="18" charset="0"/>
                <a:cs typeface="Calibri" panose="020F0502020204030204" pitchFamily="34" charset="0"/>
              </a:rPr>
              <a:t>platforma</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mediaTRUST</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instrumentul</a:t>
            </a:r>
            <a:r>
              <a:rPr lang="en-US" sz="1800" dirty="0">
                <a:latin typeface="Aptos Display" panose="020B0004020202020204" pitchFamily="34" charset="0"/>
                <a:ea typeface="Times New Roman" panose="02020603050405020304" pitchFamily="18" charset="0"/>
                <a:cs typeface="Calibri" panose="020F0502020204030204" pitchFamily="34" charset="0"/>
              </a:rPr>
              <a:t> de </a:t>
            </a:r>
            <a:r>
              <a:rPr lang="en-US" sz="1800" dirty="0" err="1">
                <a:latin typeface="Aptos Display" panose="020B0004020202020204" pitchFamily="34" charset="0"/>
                <a:ea typeface="Times New Roman" panose="02020603050405020304" pitchFamily="18" charset="0"/>
                <a:cs typeface="Calibri" panose="020F0502020204030204" pitchFamily="34" charset="0"/>
              </a:rPr>
              <a:t>documentare</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propriu</a:t>
            </a:r>
            <a:r>
              <a:rPr lang="en-US" sz="1800" dirty="0">
                <a:latin typeface="Aptos Display" panose="020B0004020202020204" pitchFamily="34" charset="0"/>
                <a:ea typeface="Times New Roman" panose="02020603050405020304" pitchFamily="18" charset="0"/>
                <a:cs typeface="Calibri" panose="020F0502020204030204" pitchFamily="34" charset="0"/>
              </a:rPr>
              <a:t> al </a:t>
            </a:r>
            <a:r>
              <a:rPr lang="en-US" sz="1800" dirty="0" err="1">
                <a:latin typeface="Aptos Display" panose="020B0004020202020204" pitchFamily="34" charset="0"/>
                <a:ea typeface="Times New Roman" panose="02020603050405020304" pitchFamily="18" charset="0"/>
                <a:cs typeface="Calibri" panose="020F0502020204030204" pitchFamily="34" charset="0"/>
              </a:rPr>
              <a:t>mediaTRUST</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România</a:t>
            </a:r>
            <a:r>
              <a:rPr lang="en-US" sz="1800" dirty="0">
                <a:latin typeface="Aptos Display" panose="020B0004020202020204" pitchFamily="34" charset="0"/>
                <a:ea typeface="Times New Roman" panose="02020603050405020304" pitchFamily="18" charset="0"/>
                <a:cs typeface="Calibri" panose="020F0502020204030204" pitchFamily="34" charset="0"/>
              </a:rPr>
              <a:t>), care </a:t>
            </a:r>
            <a:r>
              <a:rPr lang="en-US" sz="1800" dirty="0" err="1">
                <a:latin typeface="Aptos Display" panose="020B0004020202020204" pitchFamily="34" charset="0"/>
                <a:ea typeface="Times New Roman" panose="02020603050405020304" pitchFamily="18" charset="0"/>
                <a:cs typeface="Calibri" panose="020F0502020204030204" pitchFamily="34" charset="0"/>
              </a:rPr>
              <a:t>poate</a:t>
            </a:r>
            <a:r>
              <a:rPr lang="en-US" sz="1800" dirty="0">
                <a:latin typeface="Aptos Display" panose="020B0004020202020204" pitchFamily="34" charset="0"/>
                <a:ea typeface="Times New Roman" panose="02020603050405020304" pitchFamily="18" charset="0"/>
                <a:cs typeface="Calibri" panose="020F0502020204030204" pitchFamily="34" charset="0"/>
              </a:rPr>
              <a:t> fi </a:t>
            </a:r>
            <a:r>
              <a:rPr lang="en-US" sz="1800" dirty="0" err="1">
                <a:latin typeface="Aptos Display" panose="020B0004020202020204" pitchFamily="34" charset="0"/>
                <a:ea typeface="Times New Roman" panose="02020603050405020304" pitchFamily="18" charset="0"/>
                <a:cs typeface="Calibri" panose="020F0502020204030204" pitchFamily="34" charset="0"/>
              </a:rPr>
              <a:t>accesată</a:t>
            </a:r>
            <a:r>
              <a:rPr lang="en-US" sz="1800" dirty="0">
                <a:latin typeface="Aptos Display" panose="020B0004020202020204" pitchFamily="34" charset="0"/>
                <a:ea typeface="Times New Roman" panose="02020603050405020304" pitchFamily="18" charset="0"/>
                <a:cs typeface="Calibri" panose="020F0502020204030204" pitchFamily="34" charset="0"/>
              </a:rPr>
              <a:t> de </a:t>
            </a:r>
            <a:r>
              <a:rPr lang="en-US" sz="1800" dirty="0" err="1">
                <a:latin typeface="Aptos Display" panose="020B0004020202020204" pitchFamily="34" charset="0"/>
                <a:ea typeface="Times New Roman" panose="02020603050405020304" pitchFamily="18" charset="0"/>
                <a:cs typeface="Calibri" panose="020F0502020204030204" pitchFamily="34" charset="0"/>
              </a:rPr>
              <a:t>către</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Beneficiar</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prin</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intermediul</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unui</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nume</a:t>
            </a:r>
            <a:r>
              <a:rPr lang="en-US" sz="1800" dirty="0">
                <a:latin typeface="Aptos Display" panose="020B0004020202020204" pitchFamily="34" charset="0"/>
                <a:ea typeface="Times New Roman" panose="02020603050405020304" pitchFamily="18" charset="0"/>
                <a:cs typeface="Calibri" panose="020F0502020204030204" pitchFamily="34" charset="0"/>
              </a:rPr>
              <a:t> de </a:t>
            </a:r>
            <a:r>
              <a:rPr lang="en-US" sz="1800" dirty="0" err="1">
                <a:latin typeface="Aptos Display" panose="020B0004020202020204" pitchFamily="34" charset="0"/>
                <a:ea typeface="Times New Roman" panose="02020603050405020304" pitchFamily="18" charset="0"/>
                <a:cs typeface="Calibri" panose="020F0502020204030204" pitchFamily="34" charset="0"/>
              </a:rPr>
              <a:t>utilizator</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şi</a:t>
            </a:r>
            <a:r>
              <a:rPr lang="en-US" sz="1800" dirty="0">
                <a:latin typeface="Aptos Display" panose="020B0004020202020204" pitchFamily="34" charset="0"/>
                <a:ea typeface="Times New Roman" panose="02020603050405020304" pitchFamily="18" charset="0"/>
                <a:cs typeface="Calibri" panose="020F0502020204030204" pitchFamily="34" charset="0"/>
              </a:rPr>
              <a:t> al </a:t>
            </a:r>
            <a:r>
              <a:rPr lang="en-US" sz="1800" dirty="0" err="1">
                <a:latin typeface="Aptos Display" panose="020B0004020202020204" pitchFamily="34" charset="0"/>
                <a:ea typeface="Times New Roman" panose="02020603050405020304" pitchFamily="18" charset="0"/>
                <a:cs typeface="Calibri" panose="020F0502020204030204" pitchFamily="34" charset="0"/>
              </a:rPr>
              <a:t>unei</a:t>
            </a:r>
            <a:r>
              <a:rPr lang="en-US" sz="1800" dirty="0">
                <a:latin typeface="Aptos Display" panose="020B0004020202020204" pitchFamily="34" charset="0"/>
                <a:ea typeface="Times New Roman" panose="02020603050405020304" pitchFamily="18" charset="0"/>
                <a:cs typeface="Calibri" panose="020F0502020204030204" pitchFamily="34" charset="0"/>
              </a:rPr>
              <a:t> parole.</a:t>
            </a:r>
            <a:br>
              <a:rPr lang="ro-RO" sz="1800" dirty="0">
                <a:latin typeface="Aptos Display" panose="020B0004020202020204" pitchFamily="34" charset="0"/>
                <a:ea typeface="Times New Roman" panose="02020603050405020304" pitchFamily="18" charset="0"/>
                <a:cs typeface="Calibri" panose="020F0502020204030204" pitchFamily="34" charset="0"/>
              </a:rPr>
            </a:br>
            <a:br>
              <a:rPr lang="en-US" sz="1800" dirty="0">
                <a:latin typeface="Aptos Display" panose="020B0004020202020204" pitchFamily="34" charset="0"/>
                <a:ea typeface="Times New Roman" panose="02020603050405020304" pitchFamily="18" charset="0"/>
                <a:cs typeface="Calibri" panose="020F0502020204030204" pitchFamily="34" charset="0"/>
              </a:rPr>
            </a:br>
            <a:r>
              <a:rPr lang="en-US" sz="1800" dirty="0" err="1">
                <a:latin typeface="Aptos Display" panose="020B0004020202020204" pitchFamily="34" charset="0"/>
                <a:ea typeface="Times New Roman" panose="02020603050405020304" pitchFamily="18" charset="0"/>
                <a:cs typeface="Calibri" panose="020F0502020204030204" pitchFamily="34" charset="0"/>
              </a:rPr>
              <a:t>MediaTRUST</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România</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trimite</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rezultatele</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zilnice</a:t>
            </a:r>
            <a:r>
              <a:rPr lang="en-US" sz="1800" dirty="0">
                <a:latin typeface="Aptos Display" panose="020B0004020202020204" pitchFamily="34" charset="0"/>
                <a:ea typeface="Times New Roman" panose="02020603050405020304" pitchFamily="18" charset="0"/>
                <a:cs typeface="Calibri" panose="020F0502020204030204" pitchFamily="34" charset="0"/>
              </a:rPr>
              <a:t> ale </a:t>
            </a:r>
            <a:r>
              <a:rPr lang="en-US" sz="1800" dirty="0" err="1">
                <a:latin typeface="Aptos Display" panose="020B0004020202020204" pitchFamily="34" charset="0"/>
                <a:ea typeface="Times New Roman" panose="02020603050405020304" pitchFamily="18" charset="0"/>
                <a:cs typeface="Calibri" panose="020F0502020204030204" pitchFamily="34" charset="0"/>
              </a:rPr>
              <a:t>monitorizării</a:t>
            </a:r>
            <a:r>
              <a:rPr lang="en-US" sz="1800" dirty="0">
                <a:latin typeface="Aptos Display" panose="020B0004020202020204" pitchFamily="34" charset="0"/>
                <a:ea typeface="Times New Roman" panose="02020603050405020304" pitchFamily="18" charset="0"/>
                <a:cs typeface="Calibri" panose="020F0502020204030204" pitchFamily="34" charset="0"/>
              </a:rPr>
              <a:t> la </a:t>
            </a:r>
            <a:r>
              <a:rPr lang="en-US" sz="1800" dirty="0" err="1">
                <a:latin typeface="Aptos Display" panose="020B0004020202020204" pitchFamily="34" charset="0"/>
                <a:ea typeface="Times New Roman" panose="02020603050405020304" pitchFamily="18" charset="0"/>
                <a:cs typeface="Calibri" panose="020F0502020204030204" pitchFamily="34" charset="0"/>
              </a:rPr>
              <a:t>adresele</a:t>
            </a:r>
            <a:r>
              <a:rPr lang="en-US" sz="1800" dirty="0">
                <a:latin typeface="Aptos Display" panose="020B0004020202020204" pitchFamily="34" charset="0"/>
                <a:ea typeface="Times New Roman" panose="02020603050405020304" pitchFamily="18" charset="0"/>
                <a:cs typeface="Calibri" panose="020F0502020204030204" pitchFamily="34" charset="0"/>
              </a:rPr>
              <a:t> de e-mail indicate de </a:t>
            </a:r>
            <a:r>
              <a:rPr lang="en-US" sz="1800" dirty="0" err="1">
                <a:latin typeface="Aptos Display" panose="020B0004020202020204" pitchFamily="34" charset="0"/>
                <a:ea typeface="Times New Roman" panose="02020603050405020304" pitchFamily="18" charset="0"/>
                <a:cs typeface="Calibri" panose="020F0502020204030204" pitchFamily="34" charset="0"/>
              </a:rPr>
              <a:t>către</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Beneficiar</a:t>
            </a:r>
            <a:r>
              <a:rPr lang="en-US" sz="1800" dirty="0">
                <a:latin typeface="Aptos Display" panose="020B0004020202020204" pitchFamily="34" charset="0"/>
                <a:ea typeface="Times New Roman" panose="02020603050405020304" pitchFamily="18" charset="0"/>
                <a:cs typeface="Calibri" panose="020F0502020204030204" pitchFamily="34" charset="0"/>
              </a:rPr>
              <a:t>. Lista </a:t>
            </a:r>
            <a:r>
              <a:rPr lang="en-US" sz="1800" dirty="0" err="1">
                <a:latin typeface="Aptos Display" panose="020B0004020202020204" pitchFamily="34" charset="0"/>
                <a:ea typeface="Times New Roman" panose="02020603050405020304" pitchFamily="18" charset="0"/>
                <a:cs typeface="Calibri" panose="020F0502020204030204" pitchFamily="34" charset="0"/>
              </a:rPr>
              <a:t>adreselor</a:t>
            </a:r>
            <a:r>
              <a:rPr lang="en-US" sz="1800" dirty="0">
                <a:latin typeface="Aptos Display" panose="020B0004020202020204" pitchFamily="34" charset="0"/>
                <a:ea typeface="Times New Roman" panose="02020603050405020304" pitchFamily="18" charset="0"/>
                <a:cs typeface="Calibri" panose="020F0502020204030204" pitchFamily="34" charset="0"/>
              </a:rPr>
              <a:t> de e-mail se </a:t>
            </a:r>
            <a:r>
              <a:rPr lang="en-US" sz="1800" dirty="0" err="1">
                <a:latin typeface="Aptos Display" panose="020B0004020202020204" pitchFamily="34" charset="0"/>
                <a:ea typeface="Times New Roman" panose="02020603050405020304" pitchFamily="18" charset="0"/>
                <a:cs typeface="Calibri" panose="020F0502020204030204" pitchFamily="34" charset="0"/>
              </a:rPr>
              <a:t>poate</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actualiza</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ori</a:t>
            </a:r>
            <a:r>
              <a:rPr lang="en-US" sz="1800" dirty="0">
                <a:latin typeface="Aptos Display" panose="020B0004020202020204" pitchFamily="34" charset="0"/>
                <a:ea typeface="Times New Roman" panose="02020603050405020304" pitchFamily="18" charset="0"/>
                <a:cs typeface="Calibri" panose="020F0502020204030204" pitchFamily="34" charset="0"/>
              </a:rPr>
              <a:t> de </a:t>
            </a:r>
            <a:r>
              <a:rPr lang="en-US" sz="1800" dirty="0" err="1">
                <a:latin typeface="Aptos Display" panose="020B0004020202020204" pitchFamily="34" charset="0"/>
                <a:ea typeface="Times New Roman" panose="02020603050405020304" pitchFamily="18" charset="0"/>
                <a:cs typeface="Calibri" panose="020F0502020204030204" pitchFamily="34" charset="0"/>
              </a:rPr>
              <a:t>câte</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ori</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Beneficiarul</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solicită</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acest</a:t>
            </a:r>
            <a:r>
              <a:rPr lang="en-US" sz="1800" dirty="0">
                <a:latin typeface="Aptos Display" panose="020B0004020202020204" pitchFamily="34" charset="0"/>
                <a:ea typeface="Times New Roman" panose="02020603050405020304" pitchFamily="18" charset="0"/>
                <a:cs typeface="Calibri" panose="020F0502020204030204" pitchFamily="34" charset="0"/>
              </a:rPr>
              <a:t> </a:t>
            </a:r>
            <a:r>
              <a:rPr lang="en-US" sz="1800" dirty="0" err="1">
                <a:latin typeface="Aptos Display" panose="020B0004020202020204" pitchFamily="34" charset="0"/>
                <a:ea typeface="Times New Roman" panose="02020603050405020304" pitchFamily="18" charset="0"/>
                <a:cs typeface="Calibri" panose="020F0502020204030204" pitchFamily="34" charset="0"/>
              </a:rPr>
              <a:t>lucru</a:t>
            </a:r>
            <a:endParaRPr lang="ro-RO" sz="1800" dirty="0">
              <a:latin typeface="Aptos Display" panose="020B0004020202020204" pitchFamily="34" charset="0"/>
              <a:ea typeface="Times New Roman" panose="02020603050405020304" pitchFamily="18" charset="0"/>
              <a:cs typeface="Calibri" panose="020F0502020204030204" pitchFamily="34" charset="0"/>
            </a:endParaRPr>
          </a:p>
        </p:txBody>
      </p:sp>
      <p:pic>
        <p:nvPicPr>
          <p:cNvPr id="4" name="Picture 1">
            <a:extLst>
              <a:ext uri="{FF2B5EF4-FFF2-40B4-BE49-F238E27FC236}">
                <a16:creationId xmlns:a16="http://schemas.microsoft.com/office/drawing/2014/main" id="{32329297-89C9-588D-303A-E22D003369B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91727" y="271781"/>
            <a:ext cx="6722745" cy="791845"/>
          </a:xfrm>
          <a:prstGeom prst="rect">
            <a:avLst/>
          </a:prstGeom>
          <a:noFill/>
        </p:spPr>
      </p:pic>
      <p:graphicFrame>
        <p:nvGraphicFramePr>
          <p:cNvPr id="5" name="Tabel 4">
            <a:extLst>
              <a:ext uri="{FF2B5EF4-FFF2-40B4-BE49-F238E27FC236}">
                <a16:creationId xmlns:a16="http://schemas.microsoft.com/office/drawing/2014/main" id="{51A1A456-A57C-2842-0759-1FA384C0A5EA}"/>
              </a:ext>
            </a:extLst>
          </p:cNvPr>
          <p:cNvGraphicFramePr>
            <a:graphicFrameLocks noGrp="1"/>
          </p:cNvGraphicFramePr>
          <p:nvPr/>
        </p:nvGraphicFramePr>
        <p:xfrm>
          <a:off x="3281680" y="5813741"/>
          <a:ext cx="6009640" cy="772478"/>
        </p:xfrm>
        <a:graphic>
          <a:graphicData uri="http://schemas.openxmlformats.org/drawingml/2006/table">
            <a:tbl>
              <a:tblPr firstRow="1" firstCol="1" bandRow="1">
                <a:tableStyleId>{5C22544A-7EE6-4342-B048-85BDC9FD1C3A}</a:tableStyleId>
              </a:tblPr>
              <a:tblGrid>
                <a:gridCol w="2002790">
                  <a:extLst>
                    <a:ext uri="{9D8B030D-6E8A-4147-A177-3AD203B41FA5}">
                      <a16:colId xmlns:a16="http://schemas.microsoft.com/office/drawing/2014/main" val="1358704296"/>
                    </a:ext>
                  </a:extLst>
                </a:gridCol>
                <a:gridCol w="2003425">
                  <a:extLst>
                    <a:ext uri="{9D8B030D-6E8A-4147-A177-3AD203B41FA5}">
                      <a16:colId xmlns:a16="http://schemas.microsoft.com/office/drawing/2014/main" val="733828429"/>
                    </a:ext>
                  </a:extLst>
                </a:gridCol>
                <a:gridCol w="2003425">
                  <a:extLst>
                    <a:ext uri="{9D8B030D-6E8A-4147-A177-3AD203B41FA5}">
                      <a16:colId xmlns:a16="http://schemas.microsoft.com/office/drawing/2014/main" val="2088446057"/>
                    </a:ext>
                  </a:extLst>
                </a:gridCol>
              </a:tblGrid>
              <a:tr h="480695">
                <a:tc>
                  <a:txBody>
                    <a:bodyPr/>
                    <a:lstStyle/>
                    <a:p>
                      <a:pPr>
                        <a:lnSpc>
                          <a:spcPct val="115000"/>
                        </a:lnSpc>
                        <a:spcBef>
                          <a:spcPts val="300"/>
                        </a:spcBef>
                        <a:spcAft>
                          <a:spcPts val="300"/>
                        </a:spcAft>
                      </a:pPr>
                      <a:endParaRPr lang="ro-RO" sz="12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gn="ctr">
                        <a:lnSpc>
                          <a:spcPct val="115000"/>
                        </a:lnSpc>
                        <a:spcBef>
                          <a:spcPts val="300"/>
                        </a:spcBef>
                        <a:spcAft>
                          <a:spcPts val="300"/>
                        </a:spcAft>
                      </a:pPr>
                      <a:endParaRPr lang="ro-RO" sz="12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nSpc>
                          <a:spcPct val="115000"/>
                        </a:lnSpc>
                        <a:spcBef>
                          <a:spcPts val="300"/>
                        </a:spcBef>
                        <a:spcAft>
                          <a:spcPts val="300"/>
                        </a:spcAft>
                      </a:pPr>
                      <a:endParaRPr lang="ro-RO" sz="1200" dirty="0">
                        <a:effectLst/>
                      </a:endParaRPr>
                    </a:p>
                    <a:p>
                      <a:pPr>
                        <a:lnSpc>
                          <a:spcPct val="115000"/>
                        </a:lnSpc>
                        <a:spcBef>
                          <a:spcPts val="300"/>
                        </a:spcBef>
                        <a:spcAft>
                          <a:spcPts val="300"/>
                        </a:spcAft>
                      </a:pPr>
                      <a:r>
                        <a:rPr lang="ro-RO" sz="1200" dirty="0">
                          <a:effectLst/>
                        </a:rPr>
                        <a:t> </a:t>
                      </a:r>
                      <a:endParaRPr lang="en-US" sz="1200" dirty="0">
                        <a:effectLst/>
                      </a:endParaRPr>
                    </a:p>
                    <a:p>
                      <a:pPr>
                        <a:lnSpc>
                          <a:spcPct val="115000"/>
                        </a:lnSpc>
                        <a:spcBef>
                          <a:spcPts val="300"/>
                        </a:spcBef>
                        <a:spcAft>
                          <a:spcPts val="300"/>
                        </a:spcAft>
                      </a:pPr>
                      <a:r>
                        <a:rPr lang="ro-RO" sz="1200" dirty="0">
                          <a:effectLst/>
                        </a:rPr>
                        <a:t>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3701537037"/>
                  </a:ext>
                </a:extLst>
              </a:tr>
            </a:tbl>
          </a:graphicData>
        </a:graphic>
      </p:graphicFrame>
      <p:pic>
        <p:nvPicPr>
          <p:cNvPr id="2051" name="Picture 41" descr="O imagine care conține Font, Grafică, siglă, design grafic&#10;&#10;Descriere generată automat">
            <a:extLst>
              <a:ext uri="{FF2B5EF4-FFF2-40B4-BE49-F238E27FC236}">
                <a16:creationId xmlns:a16="http://schemas.microsoft.com/office/drawing/2014/main" id="{71B0AD23-EC17-76E6-5CAE-704FCEF2D3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9729" y="5800661"/>
            <a:ext cx="1101725" cy="460375"/>
          </a:xfrm>
          <a:prstGeom prst="rect">
            <a:avLst/>
          </a:prstGeom>
          <a:noFill/>
          <a:extLst>
            <a:ext uri="{909E8E84-426E-40DD-AFC4-6F175D3DCCD1}">
              <a14:hiddenFill xmlns:a14="http://schemas.microsoft.com/office/drawing/2010/main">
                <a:solidFill>
                  <a:srgbClr val="FFFFFF"/>
                </a:solidFill>
              </a14:hiddenFill>
            </a:ext>
          </a:extLst>
        </p:spPr>
      </p:pic>
      <p:pic>
        <p:nvPicPr>
          <p:cNvPr id="2049" name="Picture 1" descr="A picture containing text, clipart&#10;&#10;Description automatically generated">
            <a:extLst>
              <a:ext uri="{FF2B5EF4-FFF2-40B4-BE49-F238E27FC236}">
                <a16:creationId xmlns:a16="http://schemas.microsoft.com/office/drawing/2014/main" id="{B05825AA-3259-4354-4576-48BAB05E928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85711" y="5730811"/>
            <a:ext cx="1211262" cy="504825"/>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c 12">
            <a:extLst>
              <a:ext uri="{FF2B5EF4-FFF2-40B4-BE49-F238E27FC236}">
                <a16:creationId xmlns:a16="http://schemas.microsoft.com/office/drawing/2014/main" id="{46D1190C-EBBC-A2B9-5CE9-618C29DAEB8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417344" y="5854700"/>
            <a:ext cx="1738312" cy="276225"/>
          </a:xfrm>
          <a:prstGeom prst="rect">
            <a:avLst/>
          </a:prstGeom>
        </p:spPr>
      </p:pic>
      <p:sp>
        <p:nvSpPr>
          <p:cNvPr id="3" name="Titlu 1">
            <a:extLst>
              <a:ext uri="{FF2B5EF4-FFF2-40B4-BE49-F238E27FC236}">
                <a16:creationId xmlns:a16="http://schemas.microsoft.com/office/drawing/2014/main" id="{4159B2DA-6C16-0D44-F41E-8C3EC9608A04}"/>
              </a:ext>
            </a:extLst>
          </p:cNvPr>
          <p:cNvSpPr txBox="1">
            <a:spLocks/>
          </p:cNvSpPr>
          <p:nvPr/>
        </p:nvSpPr>
        <p:spPr>
          <a:xfrm>
            <a:off x="180391" y="968041"/>
            <a:ext cx="11831217" cy="64646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pt-BR" sz="3600" b="1" dirty="0"/>
              <a:t>Monitorizarea imaginea marcilor, companiilor si institutiilor </a:t>
            </a:r>
            <a:endParaRPr lang="en-US" sz="3600" b="1" dirty="0"/>
          </a:p>
        </p:txBody>
      </p:sp>
    </p:spTree>
    <p:extLst>
      <p:ext uri="{BB962C8B-B14F-4D97-AF65-F5344CB8AC3E}">
        <p14:creationId xmlns:p14="http://schemas.microsoft.com/office/powerpoint/2010/main" val="2420052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1F0C02-CF98-028E-4BF7-C63D49E78F6B}"/>
            </a:ext>
          </a:extLst>
        </p:cNvPr>
        <p:cNvGrpSpPr/>
        <p:nvPr/>
      </p:nvGrpSpPr>
      <p:grpSpPr>
        <a:xfrm>
          <a:off x="0" y="0"/>
          <a:ext cx="0" cy="0"/>
          <a:chOff x="0" y="0"/>
          <a:chExt cx="0" cy="0"/>
        </a:xfrm>
      </p:grpSpPr>
      <p:sp>
        <p:nvSpPr>
          <p:cNvPr id="2" name="Titlu 1">
            <a:extLst>
              <a:ext uri="{FF2B5EF4-FFF2-40B4-BE49-F238E27FC236}">
                <a16:creationId xmlns:a16="http://schemas.microsoft.com/office/drawing/2014/main" id="{EEBE0907-1ED1-2BA3-2DB4-DC8C9152A571}"/>
              </a:ext>
            </a:extLst>
          </p:cNvPr>
          <p:cNvSpPr>
            <a:spLocks noGrp="1"/>
          </p:cNvSpPr>
          <p:nvPr>
            <p:ph type="ctrTitle"/>
          </p:nvPr>
        </p:nvSpPr>
        <p:spPr>
          <a:xfrm>
            <a:off x="1524000" y="1990630"/>
            <a:ext cx="9144000" cy="2514453"/>
          </a:xfrm>
        </p:spPr>
        <p:txBody>
          <a:bodyPr>
            <a:noAutofit/>
          </a:bodyPr>
          <a:lstStyle/>
          <a:p>
            <a:pPr algn="l"/>
            <a:r>
              <a:rPr lang="en-US" sz="2800" dirty="0"/>
              <a:t>- Solu</a:t>
            </a:r>
            <a:r>
              <a:rPr lang="ro-RO" sz="2800" dirty="0"/>
              <a:t>ț</a:t>
            </a:r>
            <a:r>
              <a:rPr lang="en-US" sz="2800" dirty="0" err="1"/>
              <a:t>ia</a:t>
            </a:r>
            <a:r>
              <a:rPr lang="en-US" sz="2800" dirty="0"/>
              <a:t> </a:t>
            </a:r>
            <a:r>
              <a:rPr lang="en-US" sz="2800" dirty="0" err="1"/>
              <a:t>eANFP</a:t>
            </a:r>
            <a:r>
              <a:rPr lang="en-US" sz="2800" dirty="0"/>
              <a:t> 				</a:t>
            </a:r>
            <a:br>
              <a:rPr lang="en-US" sz="2800" dirty="0"/>
            </a:br>
            <a:r>
              <a:rPr lang="en-US" sz="2800" dirty="0"/>
              <a:t>- </a:t>
            </a:r>
            <a:r>
              <a:rPr lang="en-US" sz="2800" dirty="0" err="1"/>
              <a:t>Platforma</a:t>
            </a:r>
            <a:r>
              <a:rPr lang="en-US" sz="2800" dirty="0"/>
              <a:t> Documenta</a:t>
            </a:r>
            <a:br>
              <a:rPr lang="en-US" sz="2800" dirty="0"/>
            </a:br>
            <a:r>
              <a:rPr lang="en-US" sz="2800" dirty="0"/>
              <a:t>- Modul</a:t>
            </a:r>
            <a:r>
              <a:rPr lang="ro-RO" sz="2800" dirty="0" err="1"/>
              <a:t>ul</a:t>
            </a:r>
            <a:r>
              <a:rPr lang="en-US" sz="2800" dirty="0"/>
              <a:t> de </a:t>
            </a:r>
            <a:r>
              <a:rPr lang="en-US" sz="2800" dirty="0" err="1"/>
              <a:t>arhivare</a:t>
            </a:r>
            <a:r>
              <a:rPr lang="en-US" sz="2800" dirty="0"/>
              <a:t> electronica </a:t>
            </a:r>
            <a:br>
              <a:rPr lang="en-US" sz="2800" dirty="0"/>
            </a:br>
            <a:r>
              <a:rPr lang="en-US" sz="2800" dirty="0"/>
              <a:t>- </a:t>
            </a:r>
            <a:r>
              <a:rPr lang="pt-BR" sz="2800" dirty="0"/>
              <a:t>Modulul de Ajutor pentru Utilizatori </a:t>
            </a:r>
            <a:br>
              <a:rPr lang="pt-BR" sz="2800" dirty="0"/>
            </a:br>
            <a:r>
              <a:rPr lang="pt-BR" sz="2800" dirty="0"/>
              <a:t>- </a:t>
            </a:r>
            <a:r>
              <a:rPr lang="en-US" sz="2800" dirty="0" err="1"/>
              <a:t>Interoperabilitate</a:t>
            </a:r>
            <a:r>
              <a:rPr lang="en-US" sz="2800" dirty="0"/>
              <a:t> cu </a:t>
            </a:r>
            <a:r>
              <a:rPr lang="en-US" sz="2800" dirty="0" err="1"/>
              <a:t>alte</a:t>
            </a:r>
            <a:r>
              <a:rPr lang="en-US" sz="2800" dirty="0"/>
              <a:t> </a:t>
            </a:r>
            <a:r>
              <a:rPr lang="en-US" sz="2800" dirty="0" err="1"/>
              <a:t>sisteme</a:t>
            </a:r>
            <a:r>
              <a:rPr lang="en-US" sz="2800" dirty="0"/>
              <a:t>	</a:t>
            </a:r>
            <a:br>
              <a:rPr lang="en-US" sz="2800" dirty="0"/>
            </a:br>
            <a:r>
              <a:rPr lang="en-US" sz="2800" dirty="0"/>
              <a:t>- </a:t>
            </a:r>
            <a:r>
              <a:rPr lang="en-US" sz="2800" dirty="0" err="1"/>
              <a:t>Monitorizare</a:t>
            </a:r>
            <a:r>
              <a:rPr lang="en-US" sz="2800" dirty="0"/>
              <a:t> presa</a:t>
            </a:r>
            <a:r>
              <a:rPr lang="en-US" sz="2800" dirty="0">
                <a:highlight>
                  <a:srgbClr val="FFFF00"/>
                </a:highlight>
              </a:rPr>
              <a:t>				</a:t>
            </a:r>
          </a:p>
        </p:txBody>
      </p:sp>
      <p:pic>
        <p:nvPicPr>
          <p:cNvPr id="4" name="Picture 1">
            <a:extLst>
              <a:ext uri="{FF2B5EF4-FFF2-40B4-BE49-F238E27FC236}">
                <a16:creationId xmlns:a16="http://schemas.microsoft.com/office/drawing/2014/main" id="{57E608C2-B7F9-7894-485F-89CB35993B9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91727" y="271781"/>
            <a:ext cx="6722745" cy="791845"/>
          </a:xfrm>
          <a:prstGeom prst="rect">
            <a:avLst/>
          </a:prstGeom>
          <a:noFill/>
        </p:spPr>
      </p:pic>
      <p:graphicFrame>
        <p:nvGraphicFramePr>
          <p:cNvPr id="5" name="Tabel 4">
            <a:extLst>
              <a:ext uri="{FF2B5EF4-FFF2-40B4-BE49-F238E27FC236}">
                <a16:creationId xmlns:a16="http://schemas.microsoft.com/office/drawing/2014/main" id="{3950DA39-C545-837C-6E70-F74D601240EB}"/>
              </a:ext>
            </a:extLst>
          </p:cNvPr>
          <p:cNvGraphicFramePr>
            <a:graphicFrameLocks noGrp="1"/>
          </p:cNvGraphicFramePr>
          <p:nvPr/>
        </p:nvGraphicFramePr>
        <p:xfrm>
          <a:off x="3281680" y="5596985"/>
          <a:ext cx="6009640" cy="772478"/>
        </p:xfrm>
        <a:graphic>
          <a:graphicData uri="http://schemas.openxmlformats.org/drawingml/2006/table">
            <a:tbl>
              <a:tblPr firstRow="1" firstCol="1" bandRow="1">
                <a:tableStyleId>{5C22544A-7EE6-4342-B048-85BDC9FD1C3A}</a:tableStyleId>
              </a:tblPr>
              <a:tblGrid>
                <a:gridCol w="2002790">
                  <a:extLst>
                    <a:ext uri="{9D8B030D-6E8A-4147-A177-3AD203B41FA5}">
                      <a16:colId xmlns:a16="http://schemas.microsoft.com/office/drawing/2014/main" val="1358704296"/>
                    </a:ext>
                  </a:extLst>
                </a:gridCol>
                <a:gridCol w="2003425">
                  <a:extLst>
                    <a:ext uri="{9D8B030D-6E8A-4147-A177-3AD203B41FA5}">
                      <a16:colId xmlns:a16="http://schemas.microsoft.com/office/drawing/2014/main" val="733828429"/>
                    </a:ext>
                  </a:extLst>
                </a:gridCol>
                <a:gridCol w="2003425">
                  <a:extLst>
                    <a:ext uri="{9D8B030D-6E8A-4147-A177-3AD203B41FA5}">
                      <a16:colId xmlns:a16="http://schemas.microsoft.com/office/drawing/2014/main" val="2088446057"/>
                    </a:ext>
                  </a:extLst>
                </a:gridCol>
              </a:tblGrid>
              <a:tr h="480695">
                <a:tc>
                  <a:txBody>
                    <a:bodyPr/>
                    <a:lstStyle/>
                    <a:p>
                      <a:pPr>
                        <a:lnSpc>
                          <a:spcPct val="115000"/>
                        </a:lnSpc>
                        <a:spcBef>
                          <a:spcPts val="300"/>
                        </a:spcBef>
                        <a:spcAft>
                          <a:spcPts val="300"/>
                        </a:spcAft>
                      </a:pPr>
                      <a:endParaRPr lang="ro-RO" sz="12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gn="ctr">
                        <a:lnSpc>
                          <a:spcPct val="115000"/>
                        </a:lnSpc>
                        <a:spcBef>
                          <a:spcPts val="300"/>
                        </a:spcBef>
                        <a:spcAft>
                          <a:spcPts val="300"/>
                        </a:spcAft>
                      </a:pPr>
                      <a:endParaRPr lang="ro-RO" sz="12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nSpc>
                          <a:spcPct val="115000"/>
                        </a:lnSpc>
                        <a:spcBef>
                          <a:spcPts val="300"/>
                        </a:spcBef>
                        <a:spcAft>
                          <a:spcPts val="300"/>
                        </a:spcAft>
                      </a:pPr>
                      <a:endParaRPr lang="ro-RO" sz="1200" dirty="0">
                        <a:effectLst/>
                      </a:endParaRPr>
                    </a:p>
                    <a:p>
                      <a:pPr>
                        <a:lnSpc>
                          <a:spcPct val="115000"/>
                        </a:lnSpc>
                        <a:spcBef>
                          <a:spcPts val="300"/>
                        </a:spcBef>
                        <a:spcAft>
                          <a:spcPts val="300"/>
                        </a:spcAft>
                      </a:pPr>
                      <a:r>
                        <a:rPr lang="ro-RO" sz="1200" dirty="0">
                          <a:effectLst/>
                        </a:rPr>
                        <a:t> </a:t>
                      </a:r>
                      <a:endParaRPr lang="en-US" sz="1200" dirty="0">
                        <a:effectLst/>
                      </a:endParaRPr>
                    </a:p>
                    <a:p>
                      <a:pPr>
                        <a:lnSpc>
                          <a:spcPct val="115000"/>
                        </a:lnSpc>
                        <a:spcBef>
                          <a:spcPts val="300"/>
                        </a:spcBef>
                        <a:spcAft>
                          <a:spcPts val="300"/>
                        </a:spcAft>
                      </a:pPr>
                      <a:r>
                        <a:rPr lang="ro-RO" sz="1200" dirty="0">
                          <a:effectLst/>
                        </a:rPr>
                        <a:t>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3701537037"/>
                  </a:ext>
                </a:extLst>
              </a:tr>
            </a:tbl>
          </a:graphicData>
        </a:graphic>
      </p:graphicFrame>
      <p:pic>
        <p:nvPicPr>
          <p:cNvPr id="2051" name="Picture 41" descr="O imagine care conține Font, Grafică, siglă, design grafic&#10;&#10;Descriere generată automat">
            <a:extLst>
              <a:ext uri="{FF2B5EF4-FFF2-40B4-BE49-F238E27FC236}">
                <a16:creationId xmlns:a16="http://schemas.microsoft.com/office/drawing/2014/main" id="{8590B9F2-8A6B-F538-3683-C0882ED028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9729" y="5800661"/>
            <a:ext cx="1101725" cy="460375"/>
          </a:xfrm>
          <a:prstGeom prst="rect">
            <a:avLst/>
          </a:prstGeom>
          <a:noFill/>
          <a:extLst>
            <a:ext uri="{909E8E84-426E-40DD-AFC4-6F175D3DCCD1}">
              <a14:hiddenFill xmlns:a14="http://schemas.microsoft.com/office/drawing/2010/main">
                <a:solidFill>
                  <a:srgbClr val="FFFFFF"/>
                </a:solidFill>
              </a14:hiddenFill>
            </a:ext>
          </a:extLst>
        </p:spPr>
      </p:pic>
      <p:pic>
        <p:nvPicPr>
          <p:cNvPr id="2049" name="Picture 1" descr="A picture containing text, clipart&#10;&#10;Description automatically generated">
            <a:extLst>
              <a:ext uri="{FF2B5EF4-FFF2-40B4-BE49-F238E27FC236}">
                <a16:creationId xmlns:a16="http://schemas.microsoft.com/office/drawing/2014/main" id="{727AA9FD-F191-C3CB-A5A8-14719ABBB05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85711" y="5730811"/>
            <a:ext cx="1211262" cy="504825"/>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c 12">
            <a:extLst>
              <a:ext uri="{FF2B5EF4-FFF2-40B4-BE49-F238E27FC236}">
                <a16:creationId xmlns:a16="http://schemas.microsoft.com/office/drawing/2014/main" id="{0F2BEC91-23A8-73AF-7AA2-9DE7C4E7085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417344" y="5854700"/>
            <a:ext cx="1738312" cy="276225"/>
          </a:xfrm>
          <a:prstGeom prst="rect">
            <a:avLst/>
          </a:prstGeom>
        </p:spPr>
      </p:pic>
      <p:sp>
        <p:nvSpPr>
          <p:cNvPr id="3" name="Titlu 1">
            <a:extLst>
              <a:ext uri="{FF2B5EF4-FFF2-40B4-BE49-F238E27FC236}">
                <a16:creationId xmlns:a16="http://schemas.microsoft.com/office/drawing/2014/main" id="{C4AE2EB6-EBD5-51C2-49B1-F90583904E78}"/>
              </a:ext>
            </a:extLst>
          </p:cNvPr>
          <p:cNvSpPr txBox="1">
            <a:spLocks/>
          </p:cNvSpPr>
          <p:nvPr/>
        </p:nvSpPr>
        <p:spPr>
          <a:xfrm>
            <a:off x="1374710" y="939739"/>
            <a:ext cx="9144000" cy="64646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err="1"/>
              <a:t>Elemente</a:t>
            </a:r>
            <a:r>
              <a:rPr lang="en-US" sz="3600" b="1" dirty="0"/>
              <a:t> </a:t>
            </a:r>
            <a:r>
              <a:rPr lang="en-US" sz="3600" b="1" dirty="0" err="1"/>
              <a:t>componente</a:t>
            </a:r>
            <a:endParaRPr lang="en-US" sz="3600" b="1" dirty="0"/>
          </a:p>
        </p:txBody>
      </p:sp>
      <p:pic>
        <p:nvPicPr>
          <p:cNvPr id="9" name="Picture 1" descr="A picture containing text, clipart&#10;&#10;Description automatically generated">
            <a:extLst>
              <a:ext uri="{FF2B5EF4-FFF2-40B4-BE49-F238E27FC236}">
                <a16:creationId xmlns:a16="http://schemas.microsoft.com/office/drawing/2014/main" id="{F2BAD8A0-8D1F-DA2E-3600-C17E295895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93624" y="2426175"/>
            <a:ext cx="1211262" cy="504825"/>
          </a:xfrm>
          <a:prstGeom prst="rect">
            <a:avLst/>
          </a:prstGeom>
          <a:noFill/>
          <a:extLst>
            <a:ext uri="{909E8E84-426E-40DD-AFC4-6F175D3DCCD1}">
              <a14:hiddenFill xmlns:a14="http://schemas.microsoft.com/office/drawing/2010/main">
                <a:solidFill>
                  <a:srgbClr val="FFFFFF"/>
                </a:solidFill>
              </a14:hiddenFill>
            </a:ext>
          </a:extLst>
        </p:spPr>
      </p:pic>
      <p:pic>
        <p:nvPicPr>
          <p:cNvPr id="15" name="Graphic 3">
            <a:extLst>
              <a:ext uri="{FF2B5EF4-FFF2-40B4-BE49-F238E27FC236}">
                <a16:creationId xmlns:a16="http://schemas.microsoft.com/office/drawing/2014/main" id="{2A31CBF3-CBF9-EB84-5074-C26BD857F711}"/>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92254" y="2977803"/>
            <a:ext cx="1299088" cy="204980"/>
          </a:xfrm>
          <a:prstGeom prst="rect">
            <a:avLst/>
          </a:prstGeom>
        </p:spPr>
      </p:pic>
    </p:spTree>
    <p:extLst>
      <p:ext uri="{BB962C8B-B14F-4D97-AF65-F5344CB8AC3E}">
        <p14:creationId xmlns:p14="http://schemas.microsoft.com/office/powerpoint/2010/main" val="3234075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00BD3C-8044-CE45-B24C-91C177FB42D0}"/>
            </a:ext>
          </a:extLst>
        </p:cNvPr>
        <p:cNvGrpSpPr/>
        <p:nvPr/>
      </p:nvGrpSpPr>
      <p:grpSpPr>
        <a:xfrm>
          <a:off x="0" y="0"/>
          <a:ext cx="0" cy="0"/>
          <a:chOff x="0" y="0"/>
          <a:chExt cx="0" cy="0"/>
        </a:xfrm>
      </p:grpSpPr>
      <p:sp>
        <p:nvSpPr>
          <p:cNvPr id="2" name="Titlu 1">
            <a:extLst>
              <a:ext uri="{FF2B5EF4-FFF2-40B4-BE49-F238E27FC236}">
                <a16:creationId xmlns:a16="http://schemas.microsoft.com/office/drawing/2014/main" id="{4D09FC3A-D4BF-16A7-9831-7BBC6126E8B7}"/>
              </a:ext>
            </a:extLst>
          </p:cNvPr>
          <p:cNvSpPr>
            <a:spLocks noGrp="1"/>
          </p:cNvSpPr>
          <p:nvPr>
            <p:ph type="ctrTitle"/>
          </p:nvPr>
        </p:nvSpPr>
        <p:spPr>
          <a:xfrm>
            <a:off x="1071824" y="1586204"/>
            <a:ext cx="9911024" cy="4332057"/>
          </a:xfrm>
        </p:spPr>
        <p:txBody>
          <a:bodyPr>
            <a:noAutofit/>
          </a:bodyPr>
          <a:lstStyle/>
          <a:p>
            <a:pPr algn="l"/>
            <a:r>
              <a:rPr lang="ro-RO" sz="1600" dirty="0">
                <a:latin typeface="Aptos Display" panose="020B0004020202020204" pitchFamily="34" charset="0"/>
                <a:ea typeface="Times New Roman" panose="02020603050405020304" pitchFamily="18" charset="0"/>
                <a:cs typeface="Calibri" panose="020F0502020204030204" pitchFamily="34" charset="0"/>
              </a:rPr>
              <a:t>4.7.1 Migrarea soluției software existente a Sistemul</a:t>
            </a:r>
            <a:r>
              <a:rPr lang="en-GB" sz="1600" dirty="0" err="1">
                <a:latin typeface="Aptos Display" panose="020B0004020202020204" pitchFamily="34" charset="0"/>
                <a:ea typeface="Times New Roman" panose="02020603050405020304" pitchFamily="18" charset="0"/>
                <a:cs typeface="Calibri" panose="020F0502020204030204" pitchFamily="34" charset="0"/>
              </a:rPr>
              <a:t>ui</a:t>
            </a:r>
            <a:r>
              <a:rPr lang="ro-RO" sz="1600" dirty="0">
                <a:latin typeface="Aptos Display" panose="020B0004020202020204" pitchFamily="34" charset="0"/>
                <a:ea typeface="Times New Roman" panose="02020603050405020304" pitchFamily="18" charset="0"/>
                <a:cs typeface="Calibri" panose="020F0502020204030204" pitchFamily="34" charset="0"/>
              </a:rPr>
              <a:t> integrat de management al funcțiilor publice și funcționarilor publici</a:t>
            </a:r>
            <a:br>
              <a:rPr lang="en-GB" sz="1600" dirty="0">
                <a:latin typeface="Aptos Display" panose="020B0004020202020204" pitchFamily="34" charset="0"/>
                <a:ea typeface="Times New Roman" panose="02020603050405020304" pitchFamily="18" charset="0"/>
                <a:cs typeface="Calibri" panose="020F0502020204030204" pitchFamily="34" charset="0"/>
              </a:rPr>
            </a:br>
            <a:r>
              <a:rPr lang="ro-RO" sz="1600" dirty="0">
                <a:latin typeface="Aptos Display" panose="020B0004020202020204" pitchFamily="34" charset="0"/>
                <a:ea typeface="Times New Roman" panose="02020603050405020304" pitchFamily="18" charset="0"/>
                <a:cs typeface="Calibri" panose="020F0502020204030204" pitchFamily="34" charset="0"/>
              </a:rPr>
              <a:t>4.7.2 Interoperabilitate și integrări cu alte sisteme</a:t>
            </a:r>
            <a:br>
              <a:rPr lang="en-GB" sz="1600" dirty="0">
                <a:latin typeface="Aptos Display" panose="020B0004020202020204" pitchFamily="34" charset="0"/>
                <a:ea typeface="Times New Roman" panose="02020603050405020304" pitchFamily="18" charset="0"/>
                <a:cs typeface="Calibri" panose="020F0502020204030204" pitchFamily="34" charset="0"/>
              </a:rPr>
            </a:br>
            <a:r>
              <a:rPr lang="ro-RO" sz="1600" dirty="0">
                <a:latin typeface="Aptos Display" panose="020B0004020202020204" pitchFamily="34" charset="0"/>
                <a:ea typeface="Times New Roman" panose="02020603050405020304" pitchFamily="18" charset="0"/>
                <a:cs typeface="Calibri" panose="020F0502020204030204" pitchFamily="34" charset="0"/>
              </a:rPr>
              <a:t>4.7.3 Funcționalități </a:t>
            </a:r>
            <a:r>
              <a:rPr lang="ro-RO" sz="1600" dirty="0" err="1">
                <a:latin typeface="Aptos Display" panose="020B0004020202020204" pitchFamily="34" charset="0"/>
                <a:ea typeface="Times New Roman" panose="02020603050405020304" pitchFamily="18" charset="0"/>
                <a:cs typeface="Calibri" panose="020F0502020204030204" pitchFamily="34" charset="0"/>
              </a:rPr>
              <a:t>eANFP</a:t>
            </a:r>
            <a:r>
              <a:rPr lang="ro-RO" sz="1600" dirty="0">
                <a:latin typeface="Aptos Display" panose="020B0004020202020204" pitchFamily="34" charset="0"/>
                <a:ea typeface="Times New Roman" panose="02020603050405020304" pitchFamily="18" charset="0"/>
                <a:cs typeface="Calibri" panose="020F0502020204030204" pitchFamily="34" charset="0"/>
              </a:rPr>
              <a:t> versiune actualizată:</a:t>
            </a:r>
            <a:br>
              <a:rPr lang="en-GB" sz="1600" dirty="0">
                <a:latin typeface="Aptos Display" panose="020B0004020202020204" pitchFamily="34" charset="0"/>
                <a:ea typeface="Times New Roman" panose="02020603050405020304" pitchFamily="18" charset="0"/>
                <a:cs typeface="Calibri" panose="020F0502020204030204" pitchFamily="34" charset="0"/>
              </a:rPr>
            </a:br>
            <a:r>
              <a:rPr lang="en-GB" sz="1800" dirty="0">
                <a:latin typeface="Aptos Display" panose="020B0004020202020204" pitchFamily="34" charset="0"/>
                <a:ea typeface="Times New Roman" panose="02020603050405020304" pitchFamily="18" charset="0"/>
                <a:cs typeface="Calibri" panose="020F0502020204030204" pitchFamily="34" charset="0"/>
              </a:rPr>
              <a:t>	</a:t>
            </a:r>
            <a:r>
              <a:rPr lang="ro-RO" sz="1400" dirty="0">
                <a:latin typeface="Aptos Display" panose="020B0004020202020204" pitchFamily="34" charset="0"/>
                <a:ea typeface="Times New Roman" panose="02020603050405020304" pitchFamily="18" charset="0"/>
                <a:cs typeface="Calibri" panose="020F0502020204030204" pitchFamily="34" charset="0"/>
              </a:rPr>
              <a:t>4.7.3.1 Îmbunătățire modul Gestiune structură instituții</a:t>
            </a:r>
            <a:br>
              <a:rPr lang="en-GB" sz="1400" dirty="0">
                <a:latin typeface="Aptos Display" panose="020B0004020202020204" pitchFamily="34" charset="0"/>
                <a:ea typeface="Times New Roman" panose="02020603050405020304" pitchFamily="18" charset="0"/>
                <a:cs typeface="Calibri" panose="020F0502020204030204" pitchFamily="34" charset="0"/>
              </a:rPr>
            </a:br>
            <a:r>
              <a:rPr lang="en-GB" sz="1400" dirty="0">
                <a:latin typeface="Aptos Display" panose="020B0004020202020204" pitchFamily="34" charset="0"/>
                <a:ea typeface="Times New Roman" panose="02020603050405020304" pitchFamily="18" charset="0"/>
                <a:cs typeface="Calibri" panose="020F0502020204030204" pitchFamily="34" charset="0"/>
              </a:rPr>
              <a:t>	</a:t>
            </a:r>
            <a:r>
              <a:rPr lang="ro-RO" sz="1400" dirty="0">
                <a:latin typeface="Aptos Display" panose="020B0004020202020204" pitchFamily="34" charset="0"/>
                <a:ea typeface="Times New Roman" panose="02020603050405020304" pitchFamily="18" charset="0"/>
                <a:cs typeface="Calibri" panose="020F0502020204030204" pitchFamily="34" charset="0"/>
              </a:rPr>
              <a:t>4.7.3.2 Îmbunătățire modul Managementul corpului de rezerva</a:t>
            </a:r>
            <a:br>
              <a:rPr lang="en-GB" sz="1400" dirty="0">
                <a:latin typeface="Aptos Display" panose="020B0004020202020204" pitchFamily="34" charset="0"/>
                <a:ea typeface="Times New Roman" panose="02020603050405020304" pitchFamily="18" charset="0"/>
                <a:cs typeface="Calibri" panose="020F0502020204030204" pitchFamily="34" charset="0"/>
              </a:rPr>
            </a:br>
            <a:r>
              <a:rPr lang="en-GB" sz="1400" dirty="0">
                <a:latin typeface="Aptos Display" panose="020B0004020202020204" pitchFamily="34" charset="0"/>
                <a:ea typeface="Times New Roman" panose="02020603050405020304" pitchFamily="18" charset="0"/>
                <a:cs typeface="Calibri" panose="020F0502020204030204" pitchFamily="34" charset="0"/>
              </a:rPr>
              <a:t>	</a:t>
            </a:r>
            <a:r>
              <a:rPr lang="ro-RO" sz="1400" dirty="0">
                <a:latin typeface="Aptos Display" panose="020B0004020202020204" pitchFamily="34" charset="0"/>
                <a:ea typeface="Times New Roman" panose="02020603050405020304" pitchFamily="18" charset="0"/>
                <a:cs typeface="Calibri" panose="020F0502020204030204" pitchFamily="34" charset="0"/>
              </a:rPr>
              <a:t>4.7.3.3 Îmbunătățire modul Fișe de post</a:t>
            </a:r>
            <a:br>
              <a:rPr lang="en-GB" sz="1400" dirty="0">
                <a:latin typeface="Aptos Display" panose="020B0004020202020204" pitchFamily="34" charset="0"/>
                <a:ea typeface="Times New Roman" panose="02020603050405020304" pitchFamily="18" charset="0"/>
                <a:cs typeface="Calibri" panose="020F0502020204030204" pitchFamily="34" charset="0"/>
              </a:rPr>
            </a:br>
            <a:r>
              <a:rPr lang="en-GB" sz="1400" dirty="0">
                <a:latin typeface="Aptos Display" panose="020B0004020202020204" pitchFamily="34" charset="0"/>
                <a:ea typeface="Times New Roman" panose="02020603050405020304" pitchFamily="18" charset="0"/>
                <a:cs typeface="Calibri" panose="020F0502020204030204" pitchFamily="34" charset="0"/>
              </a:rPr>
              <a:t>	</a:t>
            </a:r>
            <a:r>
              <a:rPr lang="ro-RO" sz="1400" dirty="0">
                <a:latin typeface="Aptos Display" panose="020B0004020202020204" pitchFamily="34" charset="0"/>
                <a:ea typeface="Times New Roman" panose="02020603050405020304" pitchFamily="18" charset="0"/>
                <a:cs typeface="Calibri" panose="020F0502020204030204" pitchFamily="34" charset="0"/>
              </a:rPr>
              <a:t>4.7.3.4 Îmbunătățire modul Cazier administrativ</a:t>
            </a:r>
            <a:br>
              <a:rPr lang="en-GB" sz="1400" dirty="0">
                <a:latin typeface="Aptos Display" panose="020B0004020202020204" pitchFamily="34" charset="0"/>
                <a:ea typeface="Times New Roman" panose="02020603050405020304" pitchFamily="18" charset="0"/>
                <a:cs typeface="Calibri" panose="020F0502020204030204" pitchFamily="34" charset="0"/>
              </a:rPr>
            </a:br>
            <a:r>
              <a:rPr lang="en-GB" sz="1400" dirty="0">
                <a:latin typeface="Aptos Display" panose="020B0004020202020204" pitchFamily="34" charset="0"/>
                <a:ea typeface="Times New Roman" panose="02020603050405020304" pitchFamily="18" charset="0"/>
                <a:cs typeface="Calibri" panose="020F0502020204030204" pitchFamily="34" charset="0"/>
              </a:rPr>
              <a:t>	</a:t>
            </a:r>
            <a:r>
              <a:rPr lang="ro-RO" sz="1400" dirty="0">
                <a:latin typeface="Aptos Display" panose="020B0004020202020204" pitchFamily="34" charset="0"/>
                <a:ea typeface="Times New Roman" panose="02020603050405020304" pitchFamily="18" charset="0"/>
                <a:cs typeface="Calibri" panose="020F0502020204030204" pitchFamily="34" charset="0"/>
              </a:rPr>
              <a:t>4.7.3.5 Îmbunătățire modul de Publicare anunțuri concursuri</a:t>
            </a:r>
            <a:br>
              <a:rPr lang="en-GB" sz="1400" dirty="0">
                <a:latin typeface="Aptos Display" panose="020B0004020202020204" pitchFamily="34" charset="0"/>
                <a:ea typeface="Times New Roman" panose="02020603050405020304" pitchFamily="18" charset="0"/>
                <a:cs typeface="Calibri" panose="020F0502020204030204" pitchFamily="34" charset="0"/>
              </a:rPr>
            </a:br>
            <a:r>
              <a:rPr lang="en-GB" sz="1400" dirty="0">
                <a:latin typeface="Aptos Display" panose="020B0004020202020204" pitchFamily="34" charset="0"/>
                <a:ea typeface="Times New Roman" panose="02020603050405020304" pitchFamily="18" charset="0"/>
                <a:cs typeface="Calibri" panose="020F0502020204030204" pitchFamily="34" charset="0"/>
              </a:rPr>
              <a:t>	</a:t>
            </a:r>
            <a:r>
              <a:rPr lang="ro-RO" sz="1400" dirty="0">
                <a:latin typeface="Aptos Display" panose="020B0004020202020204" pitchFamily="34" charset="0"/>
                <a:ea typeface="Times New Roman" panose="02020603050405020304" pitchFamily="18" charset="0"/>
                <a:cs typeface="Calibri" panose="020F0502020204030204" pitchFamily="34" charset="0"/>
              </a:rPr>
              <a:t>4.7.3.6 Modul administrare</a:t>
            </a:r>
            <a:br>
              <a:rPr lang="en-GB" sz="1400" dirty="0">
                <a:latin typeface="Aptos Display" panose="020B0004020202020204" pitchFamily="34" charset="0"/>
                <a:ea typeface="Times New Roman" panose="02020603050405020304" pitchFamily="18" charset="0"/>
                <a:cs typeface="Calibri" panose="020F0502020204030204" pitchFamily="34" charset="0"/>
              </a:rPr>
            </a:br>
            <a:r>
              <a:rPr lang="en-GB" sz="1400" dirty="0">
                <a:latin typeface="Aptos Display" panose="020B0004020202020204" pitchFamily="34" charset="0"/>
                <a:ea typeface="Times New Roman" panose="02020603050405020304" pitchFamily="18" charset="0"/>
                <a:cs typeface="Calibri" panose="020F0502020204030204" pitchFamily="34" charset="0"/>
              </a:rPr>
              <a:t>	</a:t>
            </a:r>
            <a:r>
              <a:rPr lang="ro-RO" sz="1400" dirty="0">
                <a:latin typeface="Aptos Display" panose="020B0004020202020204" pitchFamily="34" charset="0"/>
                <a:ea typeface="Times New Roman" panose="02020603050405020304" pitchFamily="18" charset="0"/>
                <a:cs typeface="Calibri" panose="020F0502020204030204" pitchFamily="34" charset="0"/>
              </a:rPr>
              <a:t>4.7.3.7 Modul semnare electronică</a:t>
            </a:r>
            <a:br>
              <a:rPr lang="en-US" sz="1400" dirty="0">
                <a:latin typeface="Aptos Display" panose="020B0004020202020204" pitchFamily="34" charset="0"/>
                <a:ea typeface="Times New Roman" panose="02020603050405020304" pitchFamily="18" charset="0"/>
                <a:cs typeface="Calibri" panose="020F0502020204030204" pitchFamily="34" charset="0"/>
              </a:rPr>
            </a:br>
            <a:r>
              <a:rPr lang="en-US" sz="1400" dirty="0">
                <a:latin typeface="Aptos Display" panose="020B0004020202020204" pitchFamily="34" charset="0"/>
                <a:ea typeface="Times New Roman" panose="02020603050405020304" pitchFamily="18" charset="0"/>
                <a:cs typeface="Calibri" panose="020F0502020204030204" pitchFamily="34" charset="0"/>
              </a:rPr>
              <a:t>	</a:t>
            </a:r>
            <a:r>
              <a:rPr lang="ro-RO" sz="1400" dirty="0">
                <a:latin typeface="Aptos Display" panose="020B0004020202020204" pitchFamily="34" charset="0"/>
                <a:cs typeface="Calibri" panose="020F0502020204030204" pitchFamily="34" charset="0"/>
              </a:rPr>
              <a:t>4.7.3.8 Modul funcționar public</a:t>
            </a:r>
            <a:br>
              <a:rPr lang="en-GB" sz="1400" dirty="0">
                <a:latin typeface="Aptos Display" panose="020B0004020202020204" pitchFamily="34" charset="0"/>
                <a:cs typeface="Calibri" panose="020F0502020204030204" pitchFamily="34" charset="0"/>
              </a:rPr>
            </a:br>
            <a:r>
              <a:rPr lang="en-GB" sz="1400" dirty="0">
                <a:latin typeface="Aptos Display" panose="020B0004020202020204" pitchFamily="34" charset="0"/>
                <a:cs typeface="Calibri" panose="020F0502020204030204" pitchFamily="34" charset="0"/>
              </a:rPr>
              <a:t>	</a:t>
            </a:r>
            <a:r>
              <a:rPr lang="ro-RO" sz="1400" dirty="0">
                <a:latin typeface="Aptos Display" panose="020B0004020202020204" pitchFamily="34" charset="0"/>
                <a:cs typeface="Calibri" panose="020F0502020204030204" pitchFamily="34" charset="0"/>
              </a:rPr>
              <a:t>4.7.3.9 Dezvoltare Modul Sondaje</a:t>
            </a:r>
            <a:br>
              <a:rPr lang="en-GB" sz="1400" dirty="0">
                <a:latin typeface="Aptos Display" panose="020B0004020202020204" pitchFamily="34" charset="0"/>
                <a:cs typeface="Calibri" panose="020F0502020204030204" pitchFamily="34" charset="0"/>
              </a:rPr>
            </a:br>
            <a:r>
              <a:rPr lang="en-GB" sz="1400" dirty="0">
                <a:latin typeface="Aptos Display" panose="020B0004020202020204" pitchFamily="34" charset="0"/>
                <a:cs typeface="Calibri" panose="020F0502020204030204" pitchFamily="34" charset="0"/>
              </a:rPr>
              <a:t>	</a:t>
            </a:r>
            <a:r>
              <a:rPr lang="ro-RO" sz="1400" dirty="0">
                <a:latin typeface="Aptos Display" panose="020B0004020202020204" pitchFamily="34" charset="0"/>
                <a:cs typeface="Calibri" panose="020F0502020204030204" pitchFamily="34" charset="0"/>
              </a:rPr>
              <a:t>4.7.3.10 Dezvoltare Modul Analiza și raportare</a:t>
            </a:r>
            <a:br>
              <a:rPr lang="en-US" sz="1400" dirty="0">
                <a:latin typeface="Aptos Display" panose="020B0004020202020204" pitchFamily="34" charset="0"/>
                <a:cs typeface="Calibri" panose="020F0502020204030204" pitchFamily="34" charset="0"/>
              </a:rPr>
            </a:br>
            <a:r>
              <a:rPr lang="en-US" sz="1400" dirty="0">
                <a:latin typeface="Aptos Display" panose="020B0004020202020204" pitchFamily="34" charset="0"/>
                <a:cs typeface="Calibri" panose="020F0502020204030204" pitchFamily="34" charset="0"/>
              </a:rPr>
              <a:t>	</a:t>
            </a:r>
            <a:r>
              <a:rPr lang="it-IT" sz="1400" dirty="0">
                <a:latin typeface="Aptos Display" panose="020B0004020202020204" pitchFamily="34" charset="0"/>
                <a:cs typeface="Calibri" panose="020F0502020204030204" pitchFamily="34" charset="0"/>
              </a:rPr>
              <a:t>4.7.3.11 Modul Comisii paritare și acorduri colective</a:t>
            </a:r>
            <a:br>
              <a:rPr lang="it-IT" sz="1400" dirty="0">
                <a:latin typeface="Aptos Display" panose="020B0004020202020204" pitchFamily="34" charset="0"/>
                <a:cs typeface="Calibri" panose="020F0502020204030204" pitchFamily="34" charset="0"/>
              </a:rPr>
            </a:br>
            <a:r>
              <a:rPr lang="en-US" sz="1600" dirty="0">
                <a:latin typeface="Aptos Display" panose="020B0004020202020204" pitchFamily="34" charset="0"/>
                <a:ea typeface="Times New Roman" panose="02020603050405020304" pitchFamily="18" charset="0"/>
                <a:cs typeface="Calibri" panose="020F0502020204030204" pitchFamily="34" charset="0"/>
              </a:rPr>
              <a:t>	</a:t>
            </a:r>
            <a:r>
              <a:rPr lang="ro-RO" sz="1400" dirty="0">
                <a:latin typeface="Aptos Display" panose="020B0004020202020204" pitchFamily="34" charset="0"/>
                <a:ea typeface="Times New Roman" panose="02020603050405020304" pitchFamily="18" charset="0"/>
                <a:cs typeface="Calibri" panose="020F0502020204030204" pitchFamily="34" charset="0"/>
              </a:rPr>
              <a:t>4.7.3.12 Modul Evidență comisii paritare</a:t>
            </a:r>
            <a:br>
              <a:rPr lang="en-GB" sz="1400" dirty="0">
                <a:latin typeface="Aptos Display" panose="020B0004020202020204" pitchFamily="34" charset="0"/>
                <a:ea typeface="Times New Roman" panose="02020603050405020304" pitchFamily="18" charset="0"/>
                <a:cs typeface="Calibri" panose="020F0502020204030204" pitchFamily="34" charset="0"/>
              </a:rPr>
            </a:br>
            <a:r>
              <a:rPr lang="en-GB" sz="1400" dirty="0">
                <a:latin typeface="Aptos Display" panose="020B0004020202020204" pitchFamily="34" charset="0"/>
                <a:ea typeface="Times New Roman" panose="02020603050405020304" pitchFamily="18" charset="0"/>
                <a:cs typeface="Calibri" panose="020F0502020204030204" pitchFamily="34" charset="0"/>
              </a:rPr>
              <a:t>	</a:t>
            </a:r>
            <a:r>
              <a:rPr lang="ro-RO" sz="1400" dirty="0">
                <a:latin typeface="Aptos Display" panose="020B0004020202020204" pitchFamily="34" charset="0"/>
                <a:ea typeface="Times New Roman" panose="02020603050405020304" pitchFamily="18" charset="0"/>
                <a:cs typeface="Calibri" panose="020F0502020204030204" pitchFamily="34" charset="0"/>
              </a:rPr>
              <a:t>4.7.3.13 Modul Consilieri de etică</a:t>
            </a:r>
            <a:br>
              <a:rPr lang="en-GB" sz="1400" dirty="0">
                <a:latin typeface="Aptos Display" panose="020B0004020202020204" pitchFamily="34" charset="0"/>
                <a:ea typeface="Times New Roman" panose="02020603050405020304" pitchFamily="18" charset="0"/>
                <a:cs typeface="Calibri" panose="020F0502020204030204" pitchFamily="34" charset="0"/>
              </a:rPr>
            </a:br>
            <a:r>
              <a:rPr lang="en-GB" sz="1400" dirty="0">
                <a:latin typeface="Aptos Display" panose="020B0004020202020204" pitchFamily="34" charset="0"/>
                <a:ea typeface="Times New Roman" panose="02020603050405020304" pitchFamily="18" charset="0"/>
                <a:cs typeface="Calibri" panose="020F0502020204030204" pitchFamily="34" charset="0"/>
              </a:rPr>
              <a:t>	</a:t>
            </a:r>
            <a:r>
              <a:rPr lang="ro-RO" sz="1400" dirty="0">
                <a:latin typeface="Aptos Display" panose="020B0004020202020204" pitchFamily="34" charset="0"/>
                <a:ea typeface="Times New Roman" panose="02020603050405020304" pitchFamily="18" charset="0"/>
                <a:cs typeface="Calibri" panose="020F0502020204030204" pitchFamily="34" charset="0"/>
              </a:rPr>
              <a:t>4.7.3.14 Dezvoltare Modul Management de proiect</a:t>
            </a:r>
            <a:br>
              <a:rPr lang="en-GB" sz="1400" dirty="0">
                <a:latin typeface="Aptos Display" panose="020B0004020202020204" pitchFamily="34" charset="0"/>
                <a:ea typeface="Times New Roman" panose="02020603050405020304" pitchFamily="18" charset="0"/>
                <a:cs typeface="Calibri" panose="020F0502020204030204" pitchFamily="34" charset="0"/>
              </a:rPr>
            </a:br>
            <a:r>
              <a:rPr lang="en-GB" sz="1400" dirty="0">
                <a:latin typeface="Aptos Display" panose="020B0004020202020204" pitchFamily="34" charset="0"/>
                <a:ea typeface="Times New Roman" panose="02020603050405020304" pitchFamily="18" charset="0"/>
                <a:cs typeface="Calibri" panose="020F0502020204030204" pitchFamily="34" charset="0"/>
              </a:rPr>
              <a:t>	</a:t>
            </a:r>
            <a:r>
              <a:rPr lang="ro-RO" sz="1400" dirty="0">
                <a:latin typeface="Aptos Display" panose="020B0004020202020204" pitchFamily="34" charset="0"/>
                <a:ea typeface="Times New Roman" panose="02020603050405020304" pitchFamily="18" charset="0"/>
                <a:cs typeface="Calibri" panose="020F0502020204030204" pitchFamily="34" charset="0"/>
              </a:rPr>
              <a:t>4.7.3.15 Dezvoltare Modul Gestiune evenimente</a:t>
            </a:r>
            <a:br>
              <a:rPr lang="en-GB" sz="1400" dirty="0">
                <a:latin typeface="Aptos Display" panose="020B0004020202020204" pitchFamily="34" charset="0"/>
                <a:ea typeface="Times New Roman" panose="02020603050405020304" pitchFamily="18" charset="0"/>
                <a:cs typeface="Calibri" panose="020F0502020204030204" pitchFamily="34" charset="0"/>
              </a:rPr>
            </a:br>
            <a:r>
              <a:rPr lang="ro-RO" sz="1600" dirty="0">
                <a:latin typeface="Aptos Display" panose="020B0004020202020204" pitchFamily="34" charset="0"/>
                <a:ea typeface="Times New Roman" panose="02020603050405020304" pitchFamily="18" charset="0"/>
                <a:cs typeface="Calibri" panose="020F0502020204030204" pitchFamily="34" charset="0"/>
              </a:rPr>
              <a:t>4.7.4 Website ANFP</a:t>
            </a:r>
            <a:br>
              <a:rPr lang="en-GB" sz="1600" dirty="0">
                <a:latin typeface="Aptos Display" panose="020B0004020202020204" pitchFamily="34" charset="0"/>
                <a:ea typeface="Times New Roman" panose="02020603050405020304" pitchFamily="18" charset="0"/>
                <a:cs typeface="Calibri" panose="020F0502020204030204" pitchFamily="34" charset="0"/>
              </a:rPr>
            </a:br>
            <a:r>
              <a:rPr lang="ro-RO" sz="1600" dirty="0">
                <a:latin typeface="Aptos Display" panose="020B0004020202020204" pitchFamily="34" charset="0"/>
                <a:ea typeface="Times New Roman" panose="02020603050405020304" pitchFamily="18" charset="0"/>
                <a:cs typeface="Calibri" panose="020F0502020204030204" pitchFamily="34" charset="0"/>
              </a:rPr>
              <a:t>4.8.2 Migrare website</a:t>
            </a:r>
            <a:endParaRPr lang="en-US" sz="1600" dirty="0">
              <a:latin typeface="Aptos Display" panose="020B0004020202020204" pitchFamily="34" charset="0"/>
              <a:ea typeface="Times New Roman" panose="02020603050405020304" pitchFamily="18" charset="0"/>
              <a:cs typeface="Calibri" panose="020F0502020204030204" pitchFamily="34" charset="0"/>
            </a:endParaRPr>
          </a:p>
        </p:txBody>
      </p:sp>
      <p:pic>
        <p:nvPicPr>
          <p:cNvPr id="4" name="Picture 1">
            <a:extLst>
              <a:ext uri="{FF2B5EF4-FFF2-40B4-BE49-F238E27FC236}">
                <a16:creationId xmlns:a16="http://schemas.microsoft.com/office/drawing/2014/main" id="{D2B965BF-4302-F5D0-0FC1-74FDCF5C91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91727" y="271781"/>
            <a:ext cx="6722745" cy="791845"/>
          </a:xfrm>
          <a:prstGeom prst="rect">
            <a:avLst/>
          </a:prstGeom>
          <a:noFill/>
        </p:spPr>
      </p:pic>
      <p:graphicFrame>
        <p:nvGraphicFramePr>
          <p:cNvPr id="5" name="Tabel 4">
            <a:extLst>
              <a:ext uri="{FF2B5EF4-FFF2-40B4-BE49-F238E27FC236}">
                <a16:creationId xmlns:a16="http://schemas.microsoft.com/office/drawing/2014/main" id="{8214D32A-4DE8-24C1-93B0-3B14A4E8C6E9}"/>
              </a:ext>
            </a:extLst>
          </p:cNvPr>
          <p:cNvGraphicFramePr>
            <a:graphicFrameLocks noGrp="1"/>
          </p:cNvGraphicFramePr>
          <p:nvPr>
            <p:extLst>
              <p:ext uri="{D42A27DB-BD31-4B8C-83A1-F6EECF244321}">
                <p14:modId xmlns:p14="http://schemas.microsoft.com/office/powerpoint/2010/main" val="4167983364"/>
              </p:ext>
            </p:extLst>
          </p:nvPr>
        </p:nvGraphicFramePr>
        <p:xfrm>
          <a:off x="3281680" y="5813741"/>
          <a:ext cx="6009640" cy="772478"/>
        </p:xfrm>
        <a:graphic>
          <a:graphicData uri="http://schemas.openxmlformats.org/drawingml/2006/table">
            <a:tbl>
              <a:tblPr firstRow="1" firstCol="1" bandRow="1">
                <a:tableStyleId>{5C22544A-7EE6-4342-B048-85BDC9FD1C3A}</a:tableStyleId>
              </a:tblPr>
              <a:tblGrid>
                <a:gridCol w="2002790">
                  <a:extLst>
                    <a:ext uri="{9D8B030D-6E8A-4147-A177-3AD203B41FA5}">
                      <a16:colId xmlns:a16="http://schemas.microsoft.com/office/drawing/2014/main" val="1358704296"/>
                    </a:ext>
                  </a:extLst>
                </a:gridCol>
                <a:gridCol w="2003425">
                  <a:extLst>
                    <a:ext uri="{9D8B030D-6E8A-4147-A177-3AD203B41FA5}">
                      <a16:colId xmlns:a16="http://schemas.microsoft.com/office/drawing/2014/main" val="733828429"/>
                    </a:ext>
                  </a:extLst>
                </a:gridCol>
                <a:gridCol w="2003425">
                  <a:extLst>
                    <a:ext uri="{9D8B030D-6E8A-4147-A177-3AD203B41FA5}">
                      <a16:colId xmlns:a16="http://schemas.microsoft.com/office/drawing/2014/main" val="2088446057"/>
                    </a:ext>
                  </a:extLst>
                </a:gridCol>
              </a:tblGrid>
              <a:tr h="480695">
                <a:tc>
                  <a:txBody>
                    <a:bodyPr/>
                    <a:lstStyle/>
                    <a:p>
                      <a:pPr>
                        <a:lnSpc>
                          <a:spcPct val="115000"/>
                        </a:lnSpc>
                        <a:spcBef>
                          <a:spcPts val="300"/>
                        </a:spcBef>
                        <a:spcAft>
                          <a:spcPts val="300"/>
                        </a:spcAft>
                      </a:pPr>
                      <a:endParaRPr lang="ro-RO" sz="12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gn="ctr">
                        <a:lnSpc>
                          <a:spcPct val="115000"/>
                        </a:lnSpc>
                        <a:spcBef>
                          <a:spcPts val="300"/>
                        </a:spcBef>
                        <a:spcAft>
                          <a:spcPts val="300"/>
                        </a:spcAft>
                      </a:pPr>
                      <a:endParaRPr lang="ro-RO" sz="12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nSpc>
                          <a:spcPct val="115000"/>
                        </a:lnSpc>
                        <a:spcBef>
                          <a:spcPts val="300"/>
                        </a:spcBef>
                        <a:spcAft>
                          <a:spcPts val="300"/>
                        </a:spcAft>
                      </a:pPr>
                      <a:endParaRPr lang="ro-RO" sz="1200" dirty="0">
                        <a:effectLst/>
                      </a:endParaRPr>
                    </a:p>
                    <a:p>
                      <a:pPr>
                        <a:lnSpc>
                          <a:spcPct val="115000"/>
                        </a:lnSpc>
                        <a:spcBef>
                          <a:spcPts val="300"/>
                        </a:spcBef>
                        <a:spcAft>
                          <a:spcPts val="300"/>
                        </a:spcAft>
                      </a:pPr>
                      <a:r>
                        <a:rPr lang="ro-RO" sz="1200" dirty="0">
                          <a:effectLst/>
                        </a:rPr>
                        <a:t> </a:t>
                      </a:r>
                      <a:endParaRPr lang="en-US" sz="1200" dirty="0">
                        <a:effectLst/>
                      </a:endParaRPr>
                    </a:p>
                    <a:p>
                      <a:pPr>
                        <a:lnSpc>
                          <a:spcPct val="115000"/>
                        </a:lnSpc>
                        <a:spcBef>
                          <a:spcPts val="300"/>
                        </a:spcBef>
                        <a:spcAft>
                          <a:spcPts val="300"/>
                        </a:spcAft>
                      </a:pPr>
                      <a:r>
                        <a:rPr lang="ro-RO" sz="1200" dirty="0">
                          <a:effectLst/>
                        </a:rPr>
                        <a:t>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3701537037"/>
                  </a:ext>
                </a:extLst>
              </a:tr>
            </a:tbl>
          </a:graphicData>
        </a:graphic>
      </p:graphicFrame>
      <p:pic>
        <p:nvPicPr>
          <p:cNvPr id="2051" name="Picture 41" descr="O imagine care conține Font, Grafică, siglă, design grafic&#10;&#10;Descriere generată automat">
            <a:extLst>
              <a:ext uri="{FF2B5EF4-FFF2-40B4-BE49-F238E27FC236}">
                <a16:creationId xmlns:a16="http://schemas.microsoft.com/office/drawing/2014/main" id="{A4C09C8F-A3DE-9EC5-C572-D422394DE4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9729" y="5800661"/>
            <a:ext cx="1101725" cy="460375"/>
          </a:xfrm>
          <a:prstGeom prst="rect">
            <a:avLst/>
          </a:prstGeom>
          <a:noFill/>
          <a:extLst>
            <a:ext uri="{909E8E84-426E-40DD-AFC4-6F175D3DCCD1}">
              <a14:hiddenFill xmlns:a14="http://schemas.microsoft.com/office/drawing/2010/main">
                <a:solidFill>
                  <a:srgbClr val="FFFFFF"/>
                </a:solidFill>
              </a14:hiddenFill>
            </a:ext>
          </a:extLst>
        </p:spPr>
      </p:pic>
      <p:pic>
        <p:nvPicPr>
          <p:cNvPr id="2049" name="Picture 1" descr="A picture containing text, clipart&#10;&#10;Description automatically generated">
            <a:extLst>
              <a:ext uri="{FF2B5EF4-FFF2-40B4-BE49-F238E27FC236}">
                <a16:creationId xmlns:a16="http://schemas.microsoft.com/office/drawing/2014/main" id="{6C87F064-BD7D-80F7-8662-E0CFC6F40A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85711" y="5730811"/>
            <a:ext cx="1211262" cy="504825"/>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c 12">
            <a:extLst>
              <a:ext uri="{FF2B5EF4-FFF2-40B4-BE49-F238E27FC236}">
                <a16:creationId xmlns:a16="http://schemas.microsoft.com/office/drawing/2014/main" id="{1786B005-4273-41EA-3BA5-ABDEF2DEB05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417344" y="5854700"/>
            <a:ext cx="1738312" cy="276225"/>
          </a:xfrm>
          <a:prstGeom prst="rect">
            <a:avLst/>
          </a:prstGeom>
        </p:spPr>
      </p:pic>
      <p:sp>
        <p:nvSpPr>
          <p:cNvPr id="3" name="Titlu 1">
            <a:extLst>
              <a:ext uri="{FF2B5EF4-FFF2-40B4-BE49-F238E27FC236}">
                <a16:creationId xmlns:a16="http://schemas.microsoft.com/office/drawing/2014/main" id="{73F4CD35-6FE5-6C3C-1E0A-8DC608E48C70}"/>
              </a:ext>
            </a:extLst>
          </p:cNvPr>
          <p:cNvSpPr txBox="1">
            <a:spLocks/>
          </p:cNvSpPr>
          <p:nvPr/>
        </p:nvSpPr>
        <p:spPr>
          <a:xfrm>
            <a:off x="1374710" y="939739"/>
            <a:ext cx="9144000" cy="64646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t>Solutia </a:t>
            </a:r>
            <a:r>
              <a:rPr lang="en-US" sz="3600" b="1" dirty="0" err="1"/>
              <a:t>eANFP</a:t>
            </a:r>
            <a:endParaRPr lang="en-US" sz="3600" b="1" dirty="0"/>
          </a:p>
        </p:txBody>
      </p:sp>
    </p:spTree>
    <p:extLst>
      <p:ext uri="{BB962C8B-B14F-4D97-AF65-F5344CB8AC3E}">
        <p14:creationId xmlns:p14="http://schemas.microsoft.com/office/powerpoint/2010/main" val="2267644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9FB87-0990-4D54-47E8-E8AB1FD265BE}"/>
            </a:ext>
          </a:extLst>
        </p:cNvPr>
        <p:cNvGrpSpPr/>
        <p:nvPr/>
      </p:nvGrpSpPr>
      <p:grpSpPr>
        <a:xfrm>
          <a:off x="0" y="0"/>
          <a:ext cx="0" cy="0"/>
          <a:chOff x="0" y="0"/>
          <a:chExt cx="0" cy="0"/>
        </a:xfrm>
      </p:grpSpPr>
      <p:sp>
        <p:nvSpPr>
          <p:cNvPr id="2" name="Titlu 1">
            <a:extLst>
              <a:ext uri="{FF2B5EF4-FFF2-40B4-BE49-F238E27FC236}">
                <a16:creationId xmlns:a16="http://schemas.microsoft.com/office/drawing/2014/main" id="{4E3A5883-FD67-B072-5EF5-C743A6728362}"/>
              </a:ext>
            </a:extLst>
          </p:cNvPr>
          <p:cNvSpPr>
            <a:spLocks noGrp="1"/>
          </p:cNvSpPr>
          <p:nvPr>
            <p:ph type="ctrTitle"/>
          </p:nvPr>
        </p:nvSpPr>
        <p:spPr>
          <a:xfrm>
            <a:off x="1345432" y="1866660"/>
            <a:ext cx="9882136" cy="3621897"/>
          </a:xfrm>
        </p:spPr>
        <p:txBody>
          <a:bodyPr>
            <a:noAutofit/>
          </a:bodyPr>
          <a:lstStyle/>
          <a:p>
            <a:pPr algn="l"/>
            <a:br>
              <a:rPr lang="en-GB" sz="2000" b="1" dirty="0"/>
            </a:br>
            <a:br>
              <a:rPr lang="en-GB" sz="2000" b="1" dirty="0"/>
            </a:br>
            <a:r>
              <a:rPr lang="en-GB" sz="1800" b="1" dirty="0" err="1"/>
              <a:t>Progres</a:t>
            </a:r>
            <a:r>
              <a:rPr lang="en-GB" sz="1800" b="1" dirty="0"/>
              <a:t> </a:t>
            </a:r>
            <a:r>
              <a:rPr lang="en-GB" sz="1800" b="1" dirty="0" err="1"/>
              <a:t>și</a:t>
            </a:r>
            <a:r>
              <a:rPr lang="en-GB" sz="1800" b="1" dirty="0"/>
              <a:t> </a:t>
            </a:r>
            <a:r>
              <a:rPr lang="en-GB" sz="1800" b="1" dirty="0" err="1"/>
              <a:t>îmbunătățiri</a:t>
            </a:r>
            <a:r>
              <a:rPr lang="en-GB" sz="1800" b="1" dirty="0"/>
              <a:t> </a:t>
            </a:r>
            <a:r>
              <a:rPr lang="en-GB" sz="1800" b="1" dirty="0" err="1"/>
              <a:t>față</a:t>
            </a:r>
            <a:r>
              <a:rPr lang="en-GB" sz="1800" b="1" dirty="0"/>
              <a:t> de </a:t>
            </a:r>
            <a:r>
              <a:rPr lang="en-GB" sz="1800" b="1" dirty="0" err="1"/>
              <a:t>soluția</a:t>
            </a:r>
            <a:r>
              <a:rPr lang="en-GB" sz="1800" b="1" dirty="0"/>
              <a:t> </a:t>
            </a:r>
            <a:r>
              <a:rPr lang="en-GB" sz="1800" b="1" dirty="0" err="1"/>
              <a:t>inițială</a:t>
            </a:r>
            <a:br>
              <a:rPr lang="en-GB" sz="1800" b="1" dirty="0"/>
            </a:br>
            <a:br>
              <a:rPr lang="en-GB" sz="1800" b="1" dirty="0"/>
            </a:br>
            <a:r>
              <a:rPr lang="en-GB" sz="1800" b="1" dirty="0" err="1"/>
              <a:t>Creștere</a:t>
            </a:r>
            <a:r>
              <a:rPr lang="en-GB" sz="1800" b="1" dirty="0"/>
              <a:t> </a:t>
            </a:r>
            <a:r>
              <a:rPr lang="en-GB" sz="1800" b="1" dirty="0" err="1"/>
              <a:t>semnificativă</a:t>
            </a:r>
            <a:r>
              <a:rPr lang="en-GB" sz="1800" b="1" dirty="0"/>
              <a:t> a </a:t>
            </a:r>
            <a:r>
              <a:rPr lang="en-GB" sz="1800" b="1" dirty="0" err="1"/>
              <a:t>performanței</a:t>
            </a:r>
            <a:r>
              <a:rPr lang="en-GB" sz="1800" b="1" dirty="0"/>
              <a:t> </a:t>
            </a:r>
            <a:r>
              <a:rPr lang="en-GB" sz="1800" b="1" dirty="0" err="1"/>
              <a:t>și</a:t>
            </a:r>
            <a:r>
              <a:rPr lang="en-GB" sz="1800" b="1" dirty="0"/>
              <a:t> </a:t>
            </a:r>
            <a:r>
              <a:rPr lang="en-GB" sz="1800" b="1" dirty="0" err="1"/>
              <a:t>stabilității</a:t>
            </a:r>
            <a:br>
              <a:rPr lang="en-GB" sz="1800" dirty="0"/>
            </a:br>
            <a:r>
              <a:rPr lang="en-GB" sz="1800" dirty="0" err="1"/>
              <a:t>Migrarea</a:t>
            </a:r>
            <a:r>
              <a:rPr lang="en-GB" sz="1800" dirty="0"/>
              <a:t> de la .NET Framework 4.0 </a:t>
            </a:r>
            <a:r>
              <a:rPr lang="en-GB" sz="1800" dirty="0" err="1"/>
              <a:t>si</a:t>
            </a:r>
            <a:r>
              <a:rPr lang="en-GB" sz="1800" dirty="0"/>
              <a:t> SQL Server 2008 la .NET 8 </a:t>
            </a:r>
            <a:r>
              <a:rPr lang="en-GB" sz="1800" dirty="0" err="1"/>
              <a:t>și</a:t>
            </a:r>
            <a:r>
              <a:rPr lang="en-GB" sz="1800" dirty="0"/>
              <a:t> SQL Server 2022 </a:t>
            </a:r>
            <a:r>
              <a:rPr lang="en-GB" sz="1800" dirty="0" err="1"/>
              <a:t>asigură</a:t>
            </a:r>
            <a:r>
              <a:rPr lang="en-GB" sz="1800" dirty="0"/>
              <a:t> </a:t>
            </a:r>
            <a:r>
              <a:rPr lang="en-GB" sz="1800" dirty="0" err="1"/>
              <a:t>timpi</a:t>
            </a:r>
            <a:r>
              <a:rPr lang="en-GB" sz="1800" dirty="0"/>
              <a:t> de </a:t>
            </a:r>
            <a:r>
              <a:rPr lang="en-GB" sz="1800" dirty="0" err="1"/>
              <a:t>execuție</a:t>
            </a:r>
            <a:r>
              <a:rPr lang="en-GB" sz="1800" dirty="0"/>
              <a:t> </a:t>
            </a:r>
            <a:r>
              <a:rPr lang="en-GB" sz="1800" dirty="0" err="1"/>
              <a:t>mult</a:t>
            </a:r>
            <a:r>
              <a:rPr lang="en-GB" sz="1800" dirty="0"/>
              <a:t> </a:t>
            </a:r>
            <a:r>
              <a:rPr lang="en-GB" sz="1800" dirty="0" err="1"/>
              <a:t>mai</a:t>
            </a:r>
            <a:r>
              <a:rPr lang="en-GB" sz="1800" dirty="0"/>
              <a:t> </a:t>
            </a:r>
            <a:r>
              <a:rPr lang="en-GB" sz="1800" dirty="0" err="1"/>
              <a:t>buni</a:t>
            </a:r>
            <a:r>
              <a:rPr lang="en-GB" sz="1800" dirty="0"/>
              <a:t>, </a:t>
            </a:r>
            <a:r>
              <a:rPr lang="en-GB" sz="1800" dirty="0" err="1"/>
              <a:t>suport</a:t>
            </a:r>
            <a:r>
              <a:rPr lang="en-GB" sz="1800" dirty="0"/>
              <a:t> pe termen lung </a:t>
            </a:r>
            <a:r>
              <a:rPr lang="en-GB" sz="1800" dirty="0" err="1"/>
              <a:t>și</a:t>
            </a:r>
            <a:r>
              <a:rPr lang="en-GB" sz="1800" dirty="0"/>
              <a:t> </a:t>
            </a:r>
            <a:r>
              <a:rPr lang="en-GB" sz="1800" dirty="0" err="1"/>
              <a:t>acces</a:t>
            </a:r>
            <a:r>
              <a:rPr lang="en-GB" sz="1800" dirty="0"/>
              <a:t> la </a:t>
            </a:r>
            <a:r>
              <a:rPr lang="en-GB" sz="1800" dirty="0" err="1"/>
              <a:t>optimizări</a:t>
            </a:r>
            <a:r>
              <a:rPr lang="en-GB" sz="1800" dirty="0"/>
              <a:t> </a:t>
            </a:r>
            <a:r>
              <a:rPr lang="en-GB" sz="1800" dirty="0" err="1"/>
              <a:t>moderne</a:t>
            </a:r>
            <a:r>
              <a:rPr lang="en-GB" sz="1800" dirty="0"/>
              <a:t> ale </a:t>
            </a:r>
            <a:r>
              <a:rPr lang="en-GB" sz="1800" dirty="0" err="1"/>
              <a:t>platformei</a:t>
            </a:r>
            <a:r>
              <a:rPr lang="en-GB" sz="1800" dirty="0"/>
              <a:t>.</a:t>
            </a:r>
            <a:br>
              <a:rPr lang="en-GB" sz="1800" dirty="0"/>
            </a:br>
            <a:br>
              <a:rPr lang="en-GB" sz="1800" b="1" dirty="0"/>
            </a:br>
            <a:r>
              <a:rPr lang="en-GB" sz="1800" b="1" dirty="0" err="1"/>
              <a:t>Îmbunătățirea</a:t>
            </a:r>
            <a:r>
              <a:rPr lang="en-GB" sz="1800" b="1" dirty="0"/>
              <a:t> </a:t>
            </a:r>
            <a:r>
              <a:rPr lang="en-GB" sz="1800" b="1" dirty="0" err="1"/>
              <a:t>mentenanței</a:t>
            </a:r>
            <a:r>
              <a:rPr lang="en-GB" sz="1800" b="1" dirty="0"/>
              <a:t> </a:t>
            </a:r>
            <a:r>
              <a:rPr lang="en-GB" sz="1800" b="1" dirty="0" err="1"/>
              <a:t>și</a:t>
            </a:r>
            <a:r>
              <a:rPr lang="en-GB" sz="1800" b="1" dirty="0"/>
              <a:t> </a:t>
            </a:r>
            <a:r>
              <a:rPr lang="en-GB" sz="1800" b="1" dirty="0" err="1"/>
              <a:t>extensibilității</a:t>
            </a:r>
            <a:br>
              <a:rPr lang="en-GB" sz="1800" b="1" dirty="0"/>
            </a:br>
            <a:r>
              <a:rPr lang="en-GB" sz="1800" dirty="0" err="1"/>
              <a:t>Trecerea</a:t>
            </a:r>
            <a:r>
              <a:rPr lang="en-GB" sz="1800" dirty="0"/>
              <a:t> de la VB.NET la C# </a:t>
            </a:r>
            <a:r>
              <a:rPr lang="en-GB" sz="1800" dirty="0" err="1"/>
              <a:t>și</a:t>
            </a:r>
            <a:r>
              <a:rPr lang="en-GB" sz="1800" dirty="0"/>
              <a:t> </a:t>
            </a:r>
            <a:r>
              <a:rPr lang="en-GB" sz="1800" dirty="0" err="1"/>
              <a:t>introducerea</a:t>
            </a:r>
            <a:r>
              <a:rPr lang="en-GB" sz="1800" dirty="0"/>
              <a:t> Entity Framework </a:t>
            </a:r>
            <a:r>
              <a:rPr lang="en-GB" sz="1800" dirty="0" err="1"/>
              <a:t>simplifică</a:t>
            </a:r>
            <a:r>
              <a:rPr lang="en-GB" sz="1800" dirty="0"/>
              <a:t> </a:t>
            </a:r>
            <a:r>
              <a:rPr lang="en-GB" sz="1800" dirty="0" err="1"/>
              <a:t>modul</a:t>
            </a:r>
            <a:r>
              <a:rPr lang="en-GB" sz="1800" dirty="0"/>
              <a:t> de </a:t>
            </a:r>
            <a:r>
              <a:rPr lang="en-GB" sz="1800" dirty="0" err="1"/>
              <a:t>gestionare</a:t>
            </a:r>
            <a:r>
              <a:rPr lang="en-GB" sz="1800" dirty="0"/>
              <a:t> a </a:t>
            </a:r>
            <a:r>
              <a:rPr lang="en-GB" sz="1800" dirty="0" err="1"/>
              <a:t>datelor</a:t>
            </a:r>
            <a:r>
              <a:rPr lang="en-GB" sz="1800" dirty="0"/>
              <a:t> </a:t>
            </a:r>
            <a:r>
              <a:rPr lang="en-GB" sz="1800" dirty="0" err="1"/>
              <a:t>și</a:t>
            </a:r>
            <a:r>
              <a:rPr lang="en-GB" sz="1800" dirty="0"/>
              <a:t> face </a:t>
            </a:r>
            <a:r>
              <a:rPr lang="en-GB" sz="1800" dirty="0" err="1"/>
              <a:t>aplicația</a:t>
            </a:r>
            <a:r>
              <a:rPr lang="en-GB" sz="1800" dirty="0"/>
              <a:t> </a:t>
            </a:r>
            <a:r>
              <a:rPr lang="en-GB" sz="1800" dirty="0" err="1"/>
              <a:t>mult</a:t>
            </a:r>
            <a:r>
              <a:rPr lang="en-GB" sz="1800" dirty="0"/>
              <a:t> </a:t>
            </a:r>
            <a:r>
              <a:rPr lang="en-GB" sz="1800" dirty="0" err="1"/>
              <a:t>mai</a:t>
            </a:r>
            <a:r>
              <a:rPr lang="en-GB" sz="1800" dirty="0"/>
              <a:t> </a:t>
            </a:r>
            <a:r>
              <a:rPr lang="en-GB" sz="1800" dirty="0" err="1"/>
              <a:t>ușor</a:t>
            </a:r>
            <a:r>
              <a:rPr lang="en-GB" sz="1800" dirty="0"/>
              <a:t> de </a:t>
            </a:r>
            <a:r>
              <a:rPr lang="en-GB" sz="1800" dirty="0" err="1"/>
              <a:t>extins</a:t>
            </a:r>
            <a:r>
              <a:rPr lang="en-GB" sz="1800" dirty="0"/>
              <a:t> </a:t>
            </a:r>
            <a:r>
              <a:rPr lang="en-GB" sz="1800" dirty="0" err="1"/>
              <a:t>sau</a:t>
            </a:r>
            <a:r>
              <a:rPr lang="en-GB" sz="1800" dirty="0"/>
              <a:t> </a:t>
            </a:r>
            <a:r>
              <a:rPr lang="en-GB" sz="1800" dirty="0" err="1"/>
              <a:t>integrat</a:t>
            </a:r>
            <a:r>
              <a:rPr lang="en-GB" sz="1800" dirty="0"/>
              <a:t> cu </a:t>
            </a:r>
            <a:r>
              <a:rPr lang="en-GB" sz="1800" dirty="0" err="1"/>
              <a:t>noi</a:t>
            </a:r>
            <a:r>
              <a:rPr lang="en-GB" sz="1800" dirty="0"/>
              <a:t> </a:t>
            </a:r>
            <a:r>
              <a:rPr lang="en-GB" sz="1800" dirty="0" err="1"/>
              <a:t>funcționalități</a:t>
            </a:r>
            <a:r>
              <a:rPr lang="en-GB" sz="1800" dirty="0"/>
              <a:t>.</a:t>
            </a:r>
            <a:br>
              <a:rPr lang="en-GB" sz="1800" dirty="0"/>
            </a:br>
            <a:br>
              <a:rPr lang="en-GB" sz="1800" dirty="0"/>
            </a:br>
            <a:r>
              <a:rPr lang="en-GB" sz="1800" b="1" dirty="0" err="1"/>
              <a:t>Modernizarea</a:t>
            </a:r>
            <a:r>
              <a:rPr lang="en-GB" sz="1800" b="1" dirty="0"/>
              <a:t> </a:t>
            </a:r>
            <a:r>
              <a:rPr lang="en-GB" sz="1800" b="1" dirty="0" err="1"/>
              <a:t>interfeței</a:t>
            </a:r>
            <a:r>
              <a:rPr lang="en-GB" sz="1800" b="1" dirty="0"/>
              <a:t> </a:t>
            </a:r>
            <a:r>
              <a:rPr lang="en-GB" sz="1800" b="1" dirty="0" err="1"/>
              <a:t>și</a:t>
            </a:r>
            <a:r>
              <a:rPr lang="en-GB" sz="1800" b="1" dirty="0"/>
              <a:t> </a:t>
            </a:r>
            <a:r>
              <a:rPr lang="en-GB" sz="1800" b="1" dirty="0" err="1"/>
              <a:t>compatibilitatea</a:t>
            </a:r>
            <a:r>
              <a:rPr lang="en-GB" sz="1800" b="1" dirty="0"/>
              <a:t> cu </a:t>
            </a:r>
            <a:r>
              <a:rPr lang="en-GB" sz="1800" b="1" dirty="0" err="1"/>
              <a:t>ecosistemul</a:t>
            </a:r>
            <a:r>
              <a:rPr lang="en-GB" sz="1800" b="1" dirty="0"/>
              <a:t> actual</a:t>
            </a:r>
            <a:br>
              <a:rPr lang="en-GB" sz="1800" b="1" dirty="0"/>
            </a:br>
            <a:r>
              <a:rPr lang="en-GB" sz="1800" dirty="0" err="1"/>
              <a:t>Actualizarea</a:t>
            </a:r>
            <a:r>
              <a:rPr lang="en-GB" sz="1800" dirty="0"/>
              <a:t> </a:t>
            </a:r>
            <a:r>
              <a:rPr lang="en-GB" sz="1800" dirty="0" err="1"/>
              <a:t>controalelor</a:t>
            </a:r>
            <a:r>
              <a:rPr lang="en-GB" sz="1800" dirty="0"/>
              <a:t> Telerik </a:t>
            </a:r>
            <a:r>
              <a:rPr lang="en-GB" sz="1800" dirty="0" err="1"/>
              <a:t>și</a:t>
            </a:r>
            <a:r>
              <a:rPr lang="en-GB" sz="1800" dirty="0"/>
              <a:t> </a:t>
            </a:r>
            <a:r>
              <a:rPr lang="en-GB" sz="1800" dirty="0" err="1"/>
              <a:t>adoptarea</a:t>
            </a:r>
            <a:r>
              <a:rPr lang="en-GB" sz="1800" dirty="0"/>
              <a:t> </a:t>
            </a:r>
            <a:r>
              <a:rPr lang="en-GB" sz="1800" dirty="0" err="1"/>
              <a:t>unui</a:t>
            </a:r>
            <a:r>
              <a:rPr lang="en-GB" sz="1800" dirty="0"/>
              <a:t> framework modern permit o </a:t>
            </a:r>
            <a:r>
              <a:rPr lang="en-GB" sz="1800" dirty="0" err="1"/>
              <a:t>experiență</a:t>
            </a:r>
            <a:r>
              <a:rPr lang="en-GB" sz="1800" dirty="0"/>
              <a:t> de </a:t>
            </a:r>
            <a:r>
              <a:rPr lang="en-GB" sz="1800" dirty="0" err="1"/>
              <a:t>utilizare</a:t>
            </a:r>
            <a:r>
              <a:rPr lang="en-GB" sz="1800" dirty="0"/>
              <a:t> </a:t>
            </a:r>
            <a:r>
              <a:rPr lang="en-GB" sz="1800" dirty="0" err="1"/>
              <a:t>mai</a:t>
            </a:r>
            <a:r>
              <a:rPr lang="en-GB" sz="1800" dirty="0"/>
              <a:t> </a:t>
            </a:r>
            <a:r>
              <a:rPr lang="en-GB" sz="1800" dirty="0" err="1"/>
              <a:t>fluidă</a:t>
            </a:r>
            <a:r>
              <a:rPr lang="en-GB" sz="1800" dirty="0"/>
              <a:t> </a:t>
            </a:r>
            <a:r>
              <a:rPr lang="en-GB" sz="1800" dirty="0" err="1"/>
              <a:t>și</a:t>
            </a:r>
            <a:r>
              <a:rPr lang="en-GB" sz="1800" dirty="0"/>
              <a:t> </a:t>
            </a:r>
            <a:r>
              <a:rPr lang="en-GB" sz="1800" dirty="0" err="1"/>
              <a:t>compatibilitate</a:t>
            </a:r>
            <a:r>
              <a:rPr lang="en-GB" sz="1800" dirty="0"/>
              <a:t> cu </a:t>
            </a:r>
            <a:r>
              <a:rPr lang="en-GB" sz="1800" dirty="0" err="1"/>
              <a:t>noile</a:t>
            </a:r>
            <a:r>
              <a:rPr lang="en-GB" sz="1800" dirty="0"/>
              <a:t> </a:t>
            </a:r>
            <a:r>
              <a:rPr lang="en-GB" sz="1800" dirty="0" err="1"/>
              <a:t>versiuni</a:t>
            </a:r>
            <a:r>
              <a:rPr lang="en-GB" sz="1800" dirty="0"/>
              <a:t> </a:t>
            </a:r>
            <a:r>
              <a:rPr lang="en-GB" sz="1800" b="1" dirty="0"/>
              <a:t>de Windows </a:t>
            </a:r>
            <a:r>
              <a:rPr lang="en-GB" sz="1800" b="1" dirty="0" err="1"/>
              <a:t>și</a:t>
            </a:r>
            <a:r>
              <a:rPr lang="en-GB" sz="1800" b="1" dirty="0"/>
              <a:t> </a:t>
            </a:r>
            <a:r>
              <a:rPr lang="en-GB" sz="1800" b="1" dirty="0" err="1"/>
              <a:t>tehnologii</a:t>
            </a:r>
            <a:r>
              <a:rPr lang="en-GB" sz="1800" b="1" dirty="0"/>
              <a:t> enterprise.</a:t>
            </a:r>
            <a:endParaRPr lang="en-US" sz="2000" dirty="0">
              <a:latin typeface="Aptos Display" panose="020B0004020202020204" pitchFamily="34" charset="0"/>
              <a:ea typeface="Times New Roman" panose="02020603050405020304" pitchFamily="18" charset="0"/>
              <a:cs typeface="Calibri" panose="020F0502020204030204" pitchFamily="34" charset="0"/>
            </a:endParaRPr>
          </a:p>
        </p:txBody>
      </p:sp>
      <p:pic>
        <p:nvPicPr>
          <p:cNvPr id="4" name="Picture 1">
            <a:extLst>
              <a:ext uri="{FF2B5EF4-FFF2-40B4-BE49-F238E27FC236}">
                <a16:creationId xmlns:a16="http://schemas.microsoft.com/office/drawing/2014/main" id="{2EE5B4B6-E31D-82E7-E1C5-044B73EA693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91727" y="271781"/>
            <a:ext cx="6722745" cy="791845"/>
          </a:xfrm>
          <a:prstGeom prst="rect">
            <a:avLst/>
          </a:prstGeom>
          <a:noFill/>
        </p:spPr>
      </p:pic>
      <p:graphicFrame>
        <p:nvGraphicFramePr>
          <p:cNvPr id="5" name="Tabel 4">
            <a:extLst>
              <a:ext uri="{FF2B5EF4-FFF2-40B4-BE49-F238E27FC236}">
                <a16:creationId xmlns:a16="http://schemas.microsoft.com/office/drawing/2014/main" id="{81881715-8369-DBDA-F3BB-A2BE1D48C26B}"/>
              </a:ext>
            </a:extLst>
          </p:cNvPr>
          <p:cNvGraphicFramePr>
            <a:graphicFrameLocks noGrp="1"/>
          </p:cNvGraphicFramePr>
          <p:nvPr/>
        </p:nvGraphicFramePr>
        <p:xfrm>
          <a:off x="3281680" y="5596985"/>
          <a:ext cx="6009640" cy="772478"/>
        </p:xfrm>
        <a:graphic>
          <a:graphicData uri="http://schemas.openxmlformats.org/drawingml/2006/table">
            <a:tbl>
              <a:tblPr firstRow="1" firstCol="1" bandRow="1">
                <a:tableStyleId>{5C22544A-7EE6-4342-B048-85BDC9FD1C3A}</a:tableStyleId>
              </a:tblPr>
              <a:tblGrid>
                <a:gridCol w="2002790">
                  <a:extLst>
                    <a:ext uri="{9D8B030D-6E8A-4147-A177-3AD203B41FA5}">
                      <a16:colId xmlns:a16="http://schemas.microsoft.com/office/drawing/2014/main" val="1358704296"/>
                    </a:ext>
                  </a:extLst>
                </a:gridCol>
                <a:gridCol w="2003425">
                  <a:extLst>
                    <a:ext uri="{9D8B030D-6E8A-4147-A177-3AD203B41FA5}">
                      <a16:colId xmlns:a16="http://schemas.microsoft.com/office/drawing/2014/main" val="733828429"/>
                    </a:ext>
                  </a:extLst>
                </a:gridCol>
                <a:gridCol w="2003425">
                  <a:extLst>
                    <a:ext uri="{9D8B030D-6E8A-4147-A177-3AD203B41FA5}">
                      <a16:colId xmlns:a16="http://schemas.microsoft.com/office/drawing/2014/main" val="2088446057"/>
                    </a:ext>
                  </a:extLst>
                </a:gridCol>
              </a:tblGrid>
              <a:tr h="480695">
                <a:tc>
                  <a:txBody>
                    <a:bodyPr/>
                    <a:lstStyle/>
                    <a:p>
                      <a:pPr>
                        <a:lnSpc>
                          <a:spcPct val="115000"/>
                        </a:lnSpc>
                        <a:spcBef>
                          <a:spcPts val="300"/>
                        </a:spcBef>
                        <a:spcAft>
                          <a:spcPts val="300"/>
                        </a:spcAft>
                      </a:pPr>
                      <a:endParaRPr lang="ro-RO" sz="12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gn="ctr">
                        <a:lnSpc>
                          <a:spcPct val="115000"/>
                        </a:lnSpc>
                        <a:spcBef>
                          <a:spcPts val="300"/>
                        </a:spcBef>
                        <a:spcAft>
                          <a:spcPts val="300"/>
                        </a:spcAft>
                      </a:pPr>
                      <a:endParaRPr lang="ro-RO" sz="12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nSpc>
                          <a:spcPct val="115000"/>
                        </a:lnSpc>
                        <a:spcBef>
                          <a:spcPts val="300"/>
                        </a:spcBef>
                        <a:spcAft>
                          <a:spcPts val="300"/>
                        </a:spcAft>
                      </a:pPr>
                      <a:endParaRPr lang="ro-RO" sz="1200" dirty="0">
                        <a:effectLst/>
                      </a:endParaRPr>
                    </a:p>
                    <a:p>
                      <a:pPr>
                        <a:lnSpc>
                          <a:spcPct val="115000"/>
                        </a:lnSpc>
                        <a:spcBef>
                          <a:spcPts val="300"/>
                        </a:spcBef>
                        <a:spcAft>
                          <a:spcPts val="300"/>
                        </a:spcAft>
                      </a:pPr>
                      <a:r>
                        <a:rPr lang="ro-RO" sz="1200" dirty="0">
                          <a:effectLst/>
                        </a:rPr>
                        <a:t> </a:t>
                      </a:r>
                      <a:endParaRPr lang="en-US" sz="1200" dirty="0">
                        <a:effectLst/>
                      </a:endParaRPr>
                    </a:p>
                    <a:p>
                      <a:pPr>
                        <a:lnSpc>
                          <a:spcPct val="115000"/>
                        </a:lnSpc>
                        <a:spcBef>
                          <a:spcPts val="300"/>
                        </a:spcBef>
                        <a:spcAft>
                          <a:spcPts val="300"/>
                        </a:spcAft>
                      </a:pPr>
                      <a:r>
                        <a:rPr lang="ro-RO" sz="1200" dirty="0">
                          <a:effectLst/>
                        </a:rPr>
                        <a:t>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3701537037"/>
                  </a:ext>
                </a:extLst>
              </a:tr>
            </a:tbl>
          </a:graphicData>
        </a:graphic>
      </p:graphicFrame>
      <p:pic>
        <p:nvPicPr>
          <p:cNvPr id="2051" name="Picture 41" descr="O imagine care conține Font, Grafică, siglă, design grafic&#10;&#10;Descriere generată automat">
            <a:extLst>
              <a:ext uri="{FF2B5EF4-FFF2-40B4-BE49-F238E27FC236}">
                <a16:creationId xmlns:a16="http://schemas.microsoft.com/office/drawing/2014/main" id="{6284C020-CF13-6B55-00DC-B50A73339A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9729" y="5800661"/>
            <a:ext cx="1101725" cy="460375"/>
          </a:xfrm>
          <a:prstGeom prst="rect">
            <a:avLst/>
          </a:prstGeom>
          <a:noFill/>
          <a:extLst>
            <a:ext uri="{909E8E84-426E-40DD-AFC4-6F175D3DCCD1}">
              <a14:hiddenFill xmlns:a14="http://schemas.microsoft.com/office/drawing/2010/main">
                <a:solidFill>
                  <a:srgbClr val="FFFFFF"/>
                </a:solidFill>
              </a14:hiddenFill>
            </a:ext>
          </a:extLst>
        </p:spPr>
      </p:pic>
      <p:pic>
        <p:nvPicPr>
          <p:cNvPr id="2049" name="Picture 1" descr="A picture containing text, clipart&#10;&#10;Description automatically generated">
            <a:extLst>
              <a:ext uri="{FF2B5EF4-FFF2-40B4-BE49-F238E27FC236}">
                <a16:creationId xmlns:a16="http://schemas.microsoft.com/office/drawing/2014/main" id="{B09E3BF1-B2BE-DB0F-D1CE-1B3E3887AA1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85711" y="5730811"/>
            <a:ext cx="1211262" cy="504825"/>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c 12">
            <a:extLst>
              <a:ext uri="{FF2B5EF4-FFF2-40B4-BE49-F238E27FC236}">
                <a16:creationId xmlns:a16="http://schemas.microsoft.com/office/drawing/2014/main" id="{6053634B-C5AE-F623-7C85-56477CE0B20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417344" y="5854700"/>
            <a:ext cx="1738312" cy="276225"/>
          </a:xfrm>
          <a:prstGeom prst="rect">
            <a:avLst/>
          </a:prstGeom>
        </p:spPr>
      </p:pic>
      <p:sp>
        <p:nvSpPr>
          <p:cNvPr id="3" name="Titlu 1">
            <a:extLst>
              <a:ext uri="{FF2B5EF4-FFF2-40B4-BE49-F238E27FC236}">
                <a16:creationId xmlns:a16="http://schemas.microsoft.com/office/drawing/2014/main" id="{DB80CB4D-89ED-1826-6540-13F712A35C0A}"/>
              </a:ext>
            </a:extLst>
          </p:cNvPr>
          <p:cNvSpPr txBox="1">
            <a:spLocks/>
          </p:cNvSpPr>
          <p:nvPr/>
        </p:nvSpPr>
        <p:spPr>
          <a:xfrm>
            <a:off x="1345432" y="1086370"/>
            <a:ext cx="10381861" cy="64646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400" b="1" dirty="0" err="1"/>
              <a:t>Migrarea</a:t>
            </a:r>
            <a:r>
              <a:rPr lang="en-US" sz="2400" b="1" dirty="0"/>
              <a:t> </a:t>
            </a:r>
            <a:r>
              <a:rPr lang="en-US" sz="2400" b="1" dirty="0" err="1"/>
              <a:t>soluției</a:t>
            </a:r>
            <a:r>
              <a:rPr lang="en-US" sz="2400" b="1" dirty="0"/>
              <a:t> software </a:t>
            </a:r>
            <a:r>
              <a:rPr lang="en-US" sz="2400" b="1" dirty="0" err="1"/>
              <a:t>existente</a:t>
            </a:r>
            <a:r>
              <a:rPr lang="en-US" sz="2400" b="1" dirty="0"/>
              <a:t> a </a:t>
            </a:r>
            <a:r>
              <a:rPr lang="en-US" sz="2400" b="1" dirty="0" err="1"/>
              <a:t>Sistemului</a:t>
            </a:r>
            <a:r>
              <a:rPr lang="en-US" sz="2400" b="1" dirty="0"/>
              <a:t> </a:t>
            </a:r>
            <a:r>
              <a:rPr lang="en-US" sz="2400" b="1" dirty="0" err="1"/>
              <a:t>integrat</a:t>
            </a:r>
            <a:r>
              <a:rPr lang="en-US" sz="2400" b="1" dirty="0"/>
              <a:t> de management al </a:t>
            </a:r>
            <a:r>
              <a:rPr lang="en-US" sz="2400" b="1" dirty="0" err="1"/>
              <a:t>funcțiilor</a:t>
            </a:r>
            <a:r>
              <a:rPr lang="en-US" sz="2400" b="1" dirty="0"/>
              <a:t> </a:t>
            </a:r>
            <a:r>
              <a:rPr lang="en-US" sz="2400" b="1" dirty="0" err="1"/>
              <a:t>publice</a:t>
            </a:r>
            <a:r>
              <a:rPr lang="en-US" sz="2400" b="1" dirty="0"/>
              <a:t> </a:t>
            </a:r>
            <a:r>
              <a:rPr lang="en-US" sz="2400" b="1" dirty="0" err="1"/>
              <a:t>și</a:t>
            </a:r>
            <a:r>
              <a:rPr lang="en-US" sz="2400" b="1" dirty="0"/>
              <a:t> </a:t>
            </a:r>
            <a:r>
              <a:rPr lang="en-US" sz="2400" b="1" dirty="0" err="1"/>
              <a:t>funcționarilor</a:t>
            </a:r>
            <a:r>
              <a:rPr lang="en-US" sz="2400" b="1" dirty="0"/>
              <a:t> </a:t>
            </a:r>
            <a:r>
              <a:rPr lang="en-US" sz="2400" b="1" dirty="0" err="1"/>
              <a:t>publici</a:t>
            </a:r>
            <a:endParaRPr lang="en-US" sz="2400" b="1" dirty="0"/>
          </a:p>
        </p:txBody>
      </p:sp>
    </p:spTree>
    <p:extLst>
      <p:ext uri="{BB962C8B-B14F-4D97-AF65-F5344CB8AC3E}">
        <p14:creationId xmlns:p14="http://schemas.microsoft.com/office/powerpoint/2010/main" val="3097595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941635-FE6F-79A2-0972-3DCF9AA0F229}"/>
            </a:ext>
          </a:extLst>
        </p:cNvPr>
        <p:cNvGrpSpPr/>
        <p:nvPr/>
      </p:nvGrpSpPr>
      <p:grpSpPr>
        <a:xfrm>
          <a:off x="0" y="0"/>
          <a:ext cx="0" cy="0"/>
          <a:chOff x="0" y="0"/>
          <a:chExt cx="0" cy="0"/>
        </a:xfrm>
      </p:grpSpPr>
      <p:sp>
        <p:nvSpPr>
          <p:cNvPr id="2" name="Titlu 1">
            <a:extLst>
              <a:ext uri="{FF2B5EF4-FFF2-40B4-BE49-F238E27FC236}">
                <a16:creationId xmlns:a16="http://schemas.microsoft.com/office/drawing/2014/main" id="{0C4DAA69-B90C-5B48-6447-1EF9488116A8}"/>
              </a:ext>
            </a:extLst>
          </p:cNvPr>
          <p:cNvSpPr>
            <a:spLocks noGrp="1"/>
          </p:cNvSpPr>
          <p:nvPr>
            <p:ph type="ctrTitle"/>
          </p:nvPr>
        </p:nvSpPr>
        <p:spPr>
          <a:xfrm>
            <a:off x="915656" y="1561327"/>
            <a:ext cx="10741687" cy="4130907"/>
          </a:xfrm>
        </p:spPr>
        <p:txBody>
          <a:bodyPr>
            <a:noAutofit/>
          </a:bodyPr>
          <a:lstStyle/>
          <a:p>
            <a:pPr algn="l"/>
            <a:br>
              <a:rPr lang="en-GB" sz="1600" dirty="0"/>
            </a:br>
            <a:r>
              <a:rPr lang="en-GB" sz="1600" b="1" dirty="0"/>
              <a:t>Modul </a:t>
            </a:r>
            <a:r>
              <a:rPr lang="en-GB" sz="1600" b="1" dirty="0" err="1"/>
              <a:t>Administrare</a:t>
            </a:r>
            <a:r>
              <a:rPr lang="en-GB" sz="1600" b="1" dirty="0"/>
              <a:t> — </a:t>
            </a:r>
            <a:r>
              <a:rPr lang="ro-RO" sz="1600" b="1" dirty="0" err="1"/>
              <a:t>Realizari</a:t>
            </a:r>
            <a:r>
              <a:rPr lang="ro-RO" sz="1600" b="1" dirty="0"/>
              <a:t>:</a:t>
            </a:r>
            <a:br>
              <a:rPr lang="en-GB" sz="1600" dirty="0"/>
            </a:br>
            <a:r>
              <a:rPr lang="ro-RO" sz="1400" dirty="0"/>
              <a:t>S-a</a:t>
            </a:r>
            <a:r>
              <a:rPr lang="en-GB" sz="1400" dirty="0"/>
              <a:t> </a:t>
            </a:r>
            <a:r>
              <a:rPr lang="en-GB" sz="1400" dirty="0" err="1"/>
              <a:t>proiectat</a:t>
            </a:r>
            <a:r>
              <a:rPr lang="en-GB" sz="1400" dirty="0"/>
              <a:t> un </a:t>
            </a:r>
            <a:r>
              <a:rPr lang="en-GB" sz="1400" dirty="0" err="1"/>
              <a:t>sistem</a:t>
            </a:r>
            <a:r>
              <a:rPr lang="en-GB" sz="1400" dirty="0"/>
              <a:t> </a:t>
            </a:r>
            <a:r>
              <a:rPr lang="en-GB" sz="1400" dirty="0" err="1"/>
              <a:t>avansat</a:t>
            </a:r>
            <a:r>
              <a:rPr lang="en-GB" sz="1400" dirty="0"/>
              <a:t> de </a:t>
            </a:r>
            <a:r>
              <a:rPr lang="en-GB" sz="1400" dirty="0" err="1"/>
              <a:t>gestionare</a:t>
            </a:r>
            <a:r>
              <a:rPr lang="en-GB" sz="1400" dirty="0"/>
              <a:t> a </a:t>
            </a:r>
            <a:r>
              <a:rPr lang="en-GB" sz="1400" dirty="0" err="1"/>
              <a:t>rolurilor</a:t>
            </a:r>
            <a:r>
              <a:rPr lang="en-GB" sz="1400" dirty="0"/>
              <a:t> </a:t>
            </a:r>
            <a:r>
              <a:rPr lang="en-GB" sz="1400" dirty="0" err="1"/>
              <a:t>și</a:t>
            </a:r>
            <a:r>
              <a:rPr lang="en-GB" sz="1400" dirty="0"/>
              <a:t> </a:t>
            </a:r>
            <a:r>
              <a:rPr lang="en-GB" sz="1400" dirty="0" err="1"/>
              <a:t>permisiunilor</a:t>
            </a:r>
            <a:r>
              <a:rPr lang="en-GB" sz="1400" dirty="0"/>
              <a:t>, cu </a:t>
            </a:r>
            <a:r>
              <a:rPr lang="en-GB" sz="1400" dirty="0" err="1"/>
              <a:t>definire</a:t>
            </a:r>
            <a:r>
              <a:rPr lang="en-GB" sz="1400" dirty="0"/>
              <a:t> </a:t>
            </a:r>
            <a:r>
              <a:rPr lang="en-GB" sz="1400" dirty="0" err="1"/>
              <a:t>granulară</a:t>
            </a:r>
            <a:r>
              <a:rPr lang="en-GB" sz="1400" dirty="0"/>
              <a:t> a </a:t>
            </a:r>
            <a:r>
              <a:rPr lang="en-GB" sz="1400" dirty="0" err="1"/>
              <a:t>accesului</a:t>
            </a:r>
            <a:r>
              <a:rPr lang="en-GB" sz="1400" dirty="0"/>
              <a:t> pe </a:t>
            </a:r>
            <a:r>
              <a:rPr lang="en-GB" sz="1400" dirty="0" err="1"/>
              <a:t>funcționalități</a:t>
            </a:r>
            <a:r>
              <a:rPr lang="en-GB" sz="1400" dirty="0"/>
              <a:t> </a:t>
            </a:r>
            <a:r>
              <a:rPr lang="en-GB" sz="1400" dirty="0" err="1"/>
              <a:t>și</a:t>
            </a:r>
            <a:r>
              <a:rPr lang="en-GB" sz="1400" dirty="0"/>
              <a:t> </a:t>
            </a:r>
            <a:r>
              <a:rPr lang="en-GB" sz="1400" dirty="0" err="1"/>
              <a:t>meniuri</a:t>
            </a:r>
            <a:r>
              <a:rPr lang="en-GB" sz="1400" dirty="0"/>
              <a:t>, </a:t>
            </a:r>
            <a:r>
              <a:rPr lang="en-GB" sz="1400" dirty="0" err="1"/>
              <a:t>complet</a:t>
            </a:r>
            <a:r>
              <a:rPr lang="en-GB" sz="1400" dirty="0"/>
              <a:t> </a:t>
            </a:r>
            <a:r>
              <a:rPr lang="en-GB" sz="1400" dirty="0" err="1"/>
              <a:t>administrabil</a:t>
            </a:r>
            <a:r>
              <a:rPr lang="en-GB" sz="1400" dirty="0"/>
              <a:t> </a:t>
            </a:r>
            <a:r>
              <a:rPr lang="en-GB" sz="1400" dirty="0" err="1"/>
              <a:t>prin</a:t>
            </a:r>
            <a:r>
              <a:rPr lang="en-GB" sz="1400" dirty="0"/>
              <a:t> </a:t>
            </a:r>
            <a:r>
              <a:rPr lang="en-GB" sz="1400" dirty="0" err="1"/>
              <a:t>interfață</a:t>
            </a:r>
            <a:r>
              <a:rPr lang="en-GB" sz="1400" dirty="0"/>
              <a:t>, </a:t>
            </a:r>
            <a:r>
              <a:rPr lang="en-GB" sz="1400" dirty="0" err="1"/>
              <a:t>fără</a:t>
            </a:r>
            <a:r>
              <a:rPr lang="en-GB" sz="1400" dirty="0"/>
              <a:t> </a:t>
            </a:r>
            <a:r>
              <a:rPr lang="en-GB" sz="1400" dirty="0" err="1"/>
              <a:t>intervenția</a:t>
            </a:r>
            <a:r>
              <a:rPr lang="en-GB" sz="1400" dirty="0"/>
              <a:t> </a:t>
            </a:r>
            <a:r>
              <a:rPr lang="en-GB" sz="1400" dirty="0" err="1"/>
              <a:t>echipei</a:t>
            </a:r>
            <a:r>
              <a:rPr lang="en-GB" sz="1400" dirty="0"/>
              <a:t> ANFP.</a:t>
            </a:r>
            <a:br>
              <a:rPr lang="en-GB" sz="1400" dirty="0"/>
            </a:br>
            <a:r>
              <a:rPr lang="ro-RO" sz="1400" dirty="0"/>
              <a:t>S-a</a:t>
            </a:r>
            <a:r>
              <a:rPr lang="en-US" sz="1400" dirty="0"/>
              <a:t>u</a:t>
            </a:r>
            <a:r>
              <a:rPr lang="en-GB" sz="1400" dirty="0"/>
              <a:t> </a:t>
            </a:r>
            <a:r>
              <a:rPr lang="en-GB" sz="1400" dirty="0" err="1"/>
              <a:t>adăugat</a:t>
            </a:r>
            <a:r>
              <a:rPr lang="en-GB" sz="1400" dirty="0"/>
              <a:t> </a:t>
            </a:r>
            <a:r>
              <a:rPr lang="en-GB" sz="1400" dirty="0" err="1"/>
              <a:t>mecanisme</a:t>
            </a:r>
            <a:r>
              <a:rPr lang="en-GB" sz="1400" dirty="0"/>
              <a:t> </a:t>
            </a:r>
            <a:r>
              <a:rPr lang="en-GB" sz="1400" dirty="0" err="1"/>
              <a:t>moderne</a:t>
            </a:r>
            <a:r>
              <a:rPr lang="en-GB" sz="1400" dirty="0"/>
              <a:t> de </a:t>
            </a:r>
            <a:r>
              <a:rPr lang="en-GB" sz="1400" dirty="0" err="1"/>
              <a:t>înrolare</a:t>
            </a:r>
            <a:r>
              <a:rPr lang="en-GB" sz="1400" dirty="0"/>
              <a:t> </a:t>
            </a:r>
            <a:r>
              <a:rPr lang="en-GB" sz="1400" dirty="0" err="1"/>
              <a:t>și</a:t>
            </a:r>
            <a:r>
              <a:rPr lang="en-GB" sz="1400" dirty="0"/>
              <a:t> </a:t>
            </a:r>
            <a:r>
              <a:rPr lang="en-GB" sz="1400" dirty="0" err="1"/>
              <a:t>autentificare</a:t>
            </a:r>
            <a:r>
              <a:rPr lang="en-GB" sz="1400" dirty="0"/>
              <a:t>, </a:t>
            </a:r>
            <a:r>
              <a:rPr lang="en-GB" sz="1400" dirty="0" err="1"/>
              <a:t>inclusiv</a:t>
            </a:r>
            <a:r>
              <a:rPr lang="en-GB" sz="1400" dirty="0"/>
              <a:t> </a:t>
            </a:r>
            <a:r>
              <a:rPr lang="en-GB" sz="1400" dirty="0" err="1"/>
              <a:t>introducerea</a:t>
            </a:r>
            <a:r>
              <a:rPr lang="en-GB" sz="1400" dirty="0"/>
              <a:t> </a:t>
            </a:r>
            <a:r>
              <a:rPr lang="en-GB" sz="1400" dirty="0" err="1"/>
              <a:t>autentificării</a:t>
            </a:r>
            <a:r>
              <a:rPr lang="en-GB" sz="1400" dirty="0"/>
              <a:t> </a:t>
            </a:r>
            <a:r>
              <a:rPr lang="en-GB" sz="1400" dirty="0" err="1"/>
              <a:t>în</a:t>
            </a:r>
            <a:r>
              <a:rPr lang="en-GB" sz="1400" dirty="0"/>
              <a:t> </a:t>
            </a:r>
            <a:r>
              <a:rPr lang="en-GB" sz="1400" dirty="0" err="1"/>
              <a:t>doi</a:t>
            </a:r>
            <a:r>
              <a:rPr lang="en-GB" sz="1400" dirty="0"/>
              <a:t> </a:t>
            </a:r>
            <a:r>
              <a:rPr lang="en-GB" sz="1400" dirty="0" err="1"/>
              <a:t>pași</a:t>
            </a:r>
            <a:r>
              <a:rPr lang="en-GB" sz="1400" dirty="0"/>
              <a:t> </a:t>
            </a:r>
            <a:r>
              <a:rPr lang="en-GB" sz="1400" dirty="0" err="1"/>
              <a:t>și</a:t>
            </a:r>
            <a:r>
              <a:rPr lang="en-GB" sz="1400" dirty="0"/>
              <a:t> </a:t>
            </a:r>
            <a:r>
              <a:rPr lang="en-GB" sz="1400" dirty="0" err="1"/>
              <a:t>gestionarea</a:t>
            </a:r>
            <a:r>
              <a:rPr lang="en-GB" sz="1400" dirty="0"/>
              <a:t> </a:t>
            </a:r>
            <a:r>
              <a:rPr lang="en-GB" sz="1400" dirty="0" err="1"/>
              <a:t>flexibilă</a:t>
            </a:r>
            <a:r>
              <a:rPr lang="en-GB" sz="1400" dirty="0"/>
              <a:t> a </a:t>
            </a:r>
            <a:r>
              <a:rPr lang="en-GB" sz="1400" dirty="0" err="1"/>
              <a:t>utilizatorilor</a:t>
            </a:r>
            <a:r>
              <a:rPr lang="en-GB" sz="1400" dirty="0"/>
              <a:t> la </a:t>
            </a:r>
            <a:r>
              <a:rPr lang="en-GB" sz="1400" dirty="0" err="1"/>
              <a:t>nivelul</a:t>
            </a:r>
            <a:r>
              <a:rPr lang="en-GB" sz="1400" dirty="0"/>
              <a:t> </a:t>
            </a:r>
            <a:r>
              <a:rPr lang="en-GB" sz="1400" dirty="0" err="1"/>
              <a:t>fiecărei</a:t>
            </a:r>
            <a:r>
              <a:rPr lang="en-GB" sz="1400" dirty="0"/>
              <a:t> </a:t>
            </a:r>
            <a:r>
              <a:rPr lang="en-GB" sz="1400" dirty="0" err="1"/>
              <a:t>instituții</a:t>
            </a:r>
            <a:r>
              <a:rPr lang="en-GB" sz="1400" dirty="0"/>
              <a:t>.</a:t>
            </a:r>
            <a:br>
              <a:rPr lang="en-GB" sz="1400" dirty="0"/>
            </a:br>
            <a:r>
              <a:rPr lang="ro-RO" sz="1400" dirty="0"/>
              <a:t>S-a</a:t>
            </a:r>
            <a:r>
              <a:rPr lang="en-GB" sz="1400" dirty="0"/>
              <a:t> </a:t>
            </a:r>
            <a:r>
              <a:rPr lang="en-GB" sz="1400" dirty="0" err="1"/>
              <a:t>asigurat</a:t>
            </a:r>
            <a:r>
              <a:rPr lang="en-GB" sz="1400" dirty="0"/>
              <a:t> </a:t>
            </a:r>
            <a:r>
              <a:rPr lang="en-GB" sz="1400" dirty="0" err="1"/>
              <a:t>suport</a:t>
            </a:r>
            <a:r>
              <a:rPr lang="en-GB" sz="1400" dirty="0"/>
              <a:t> </a:t>
            </a:r>
            <a:r>
              <a:rPr lang="en-GB" sz="1400" dirty="0" err="1"/>
              <a:t>pentru</a:t>
            </a:r>
            <a:r>
              <a:rPr lang="en-GB" sz="1400" dirty="0"/>
              <a:t> </a:t>
            </a:r>
            <a:r>
              <a:rPr lang="en-GB" sz="1400" dirty="0" err="1"/>
              <a:t>configurarea</a:t>
            </a:r>
            <a:r>
              <a:rPr lang="en-GB" sz="1400" dirty="0"/>
              <a:t> </a:t>
            </a:r>
            <a:r>
              <a:rPr lang="en-GB" sz="1400" dirty="0" err="1"/>
              <a:t>accesului</a:t>
            </a:r>
            <a:r>
              <a:rPr lang="en-GB" sz="1400" dirty="0"/>
              <a:t> pe </a:t>
            </a:r>
            <a:r>
              <a:rPr lang="en-GB" sz="1400" dirty="0" err="1"/>
              <a:t>categorii</a:t>
            </a:r>
            <a:r>
              <a:rPr lang="en-GB" sz="1400" dirty="0"/>
              <a:t> de </a:t>
            </a:r>
            <a:r>
              <a:rPr lang="en-GB" sz="1400" dirty="0" err="1"/>
              <a:t>instituții</a:t>
            </a:r>
            <a:r>
              <a:rPr lang="en-GB" sz="1400" dirty="0"/>
              <a:t>, </a:t>
            </a:r>
            <a:r>
              <a:rPr lang="en-GB" sz="1400" dirty="0" err="1"/>
              <a:t>roluri</a:t>
            </a:r>
            <a:r>
              <a:rPr lang="en-GB" sz="1400" dirty="0"/>
              <a:t> </a:t>
            </a:r>
            <a:r>
              <a:rPr lang="en-GB" sz="1400" dirty="0" err="1"/>
              <a:t>personalizate</a:t>
            </a:r>
            <a:r>
              <a:rPr lang="en-GB" sz="1400" dirty="0"/>
              <a:t> </a:t>
            </a:r>
            <a:r>
              <a:rPr lang="en-GB" sz="1400" dirty="0" err="1"/>
              <a:t>și</a:t>
            </a:r>
            <a:r>
              <a:rPr lang="en-GB" sz="1400" dirty="0"/>
              <a:t> management </a:t>
            </a:r>
            <a:r>
              <a:rPr lang="en-GB" sz="1400" dirty="0" err="1"/>
              <a:t>complet</a:t>
            </a:r>
            <a:r>
              <a:rPr lang="en-GB" sz="1400" dirty="0"/>
              <a:t> al </a:t>
            </a:r>
            <a:r>
              <a:rPr lang="en-GB" sz="1400" dirty="0" err="1"/>
              <a:t>utilizatorilor</a:t>
            </a:r>
            <a:r>
              <a:rPr lang="en-GB" sz="1400" dirty="0"/>
              <a:t> cu </a:t>
            </a:r>
            <a:r>
              <a:rPr lang="en-GB" sz="1400" dirty="0" err="1"/>
              <a:t>trasabilitate</a:t>
            </a:r>
            <a:r>
              <a:rPr lang="en-GB" sz="1400" dirty="0"/>
              <a:t> </a:t>
            </a:r>
            <a:r>
              <a:rPr lang="en-GB" sz="1400" dirty="0" err="1"/>
              <a:t>și</a:t>
            </a:r>
            <a:r>
              <a:rPr lang="en-GB" sz="1400" dirty="0"/>
              <a:t> control </a:t>
            </a:r>
            <a:r>
              <a:rPr lang="en-GB" sz="1400" dirty="0" err="1"/>
              <a:t>sporit</a:t>
            </a:r>
            <a:r>
              <a:rPr lang="en-GB" sz="1400" dirty="0"/>
              <a:t>.</a:t>
            </a:r>
            <a:br>
              <a:rPr lang="en-GB" sz="1400" dirty="0"/>
            </a:br>
            <a:br>
              <a:rPr lang="en-GB" sz="1600" dirty="0"/>
            </a:br>
            <a:r>
              <a:rPr lang="en-GB" sz="1600" b="1" dirty="0"/>
              <a:t>Modul </a:t>
            </a:r>
            <a:r>
              <a:rPr lang="en-GB" sz="1600" b="1" dirty="0" err="1"/>
              <a:t>Semnare</a:t>
            </a:r>
            <a:r>
              <a:rPr lang="en-GB" sz="1600" b="1" dirty="0"/>
              <a:t> </a:t>
            </a:r>
            <a:r>
              <a:rPr lang="en-GB" sz="1600" b="1" dirty="0" err="1"/>
              <a:t>Electronică</a:t>
            </a:r>
            <a:r>
              <a:rPr lang="en-GB" sz="1600" b="1" dirty="0"/>
              <a:t> — </a:t>
            </a:r>
            <a:r>
              <a:rPr lang="ro-RO" sz="1600" b="1" dirty="0"/>
              <a:t>Realizări:</a:t>
            </a:r>
            <a:br>
              <a:rPr lang="en-GB" sz="1600" dirty="0"/>
            </a:br>
            <a:r>
              <a:rPr lang="ro-RO" sz="1400" dirty="0"/>
              <a:t>S-a</a:t>
            </a:r>
            <a:r>
              <a:rPr lang="en-GB" sz="1400" dirty="0"/>
              <a:t> </a:t>
            </a:r>
            <a:r>
              <a:rPr lang="en-GB" sz="1400" dirty="0" err="1"/>
              <a:t>construit</a:t>
            </a:r>
            <a:r>
              <a:rPr lang="en-GB" sz="1400" dirty="0"/>
              <a:t> un flux </a:t>
            </a:r>
            <a:r>
              <a:rPr lang="en-GB" sz="1400" dirty="0" err="1"/>
              <a:t>complet</a:t>
            </a:r>
            <a:r>
              <a:rPr lang="en-GB" sz="1400" dirty="0"/>
              <a:t> </a:t>
            </a:r>
            <a:r>
              <a:rPr lang="en-GB" sz="1400" dirty="0" err="1"/>
              <a:t>pentru</a:t>
            </a:r>
            <a:r>
              <a:rPr lang="en-GB" sz="1400" dirty="0"/>
              <a:t> </a:t>
            </a:r>
            <a:r>
              <a:rPr lang="en-GB" sz="1400" dirty="0" err="1"/>
              <a:t>transmiterea</a:t>
            </a:r>
            <a:r>
              <a:rPr lang="en-GB" sz="1400" dirty="0"/>
              <a:t>, </a:t>
            </a:r>
            <a:r>
              <a:rPr lang="en-GB" sz="1400" dirty="0" err="1"/>
              <a:t>semnarea</a:t>
            </a:r>
            <a:r>
              <a:rPr lang="en-GB" sz="1400" dirty="0"/>
              <a:t> </a:t>
            </a:r>
            <a:r>
              <a:rPr lang="en-GB" sz="1400" dirty="0" err="1"/>
              <a:t>și</a:t>
            </a:r>
            <a:r>
              <a:rPr lang="en-GB" sz="1400" dirty="0"/>
              <a:t> </a:t>
            </a:r>
            <a:r>
              <a:rPr lang="en-GB" sz="1400" dirty="0" err="1"/>
              <a:t>recepționarea</a:t>
            </a:r>
            <a:r>
              <a:rPr lang="en-GB" sz="1400" dirty="0"/>
              <a:t> </a:t>
            </a:r>
            <a:r>
              <a:rPr lang="en-GB" sz="1400" dirty="0" err="1"/>
              <a:t>documentelor</a:t>
            </a:r>
            <a:r>
              <a:rPr lang="en-GB" sz="1400" dirty="0"/>
              <a:t>, cu </a:t>
            </a:r>
            <a:r>
              <a:rPr lang="en-GB" sz="1400" dirty="0" err="1"/>
              <a:t>suport</a:t>
            </a:r>
            <a:r>
              <a:rPr lang="en-GB" sz="1400" dirty="0"/>
              <a:t> </a:t>
            </a:r>
            <a:r>
              <a:rPr lang="en-GB" sz="1400" dirty="0" err="1"/>
              <a:t>pentru</a:t>
            </a:r>
            <a:r>
              <a:rPr lang="en-GB" sz="1400" dirty="0"/>
              <a:t> </a:t>
            </a:r>
            <a:r>
              <a:rPr lang="en-GB" sz="1400" dirty="0" err="1"/>
              <a:t>semnături</a:t>
            </a:r>
            <a:r>
              <a:rPr lang="en-GB" sz="1400" dirty="0"/>
              <a:t> </a:t>
            </a:r>
            <a:r>
              <a:rPr lang="en-GB" sz="1400" dirty="0" err="1"/>
              <a:t>calificate</a:t>
            </a:r>
            <a:r>
              <a:rPr lang="en-GB" sz="1400" dirty="0"/>
              <a:t>/</a:t>
            </a:r>
            <a:r>
              <a:rPr lang="en-GB" sz="1400" dirty="0" err="1"/>
              <a:t>avansate</a:t>
            </a:r>
            <a:r>
              <a:rPr lang="en-GB" sz="1400" dirty="0"/>
              <a:t>, </a:t>
            </a:r>
            <a:r>
              <a:rPr lang="en-GB" sz="1400" dirty="0" err="1"/>
              <a:t>semnături</a:t>
            </a:r>
            <a:r>
              <a:rPr lang="en-GB" sz="1400" dirty="0"/>
              <a:t> multiple </a:t>
            </a:r>
            <a:r>
              <a:rPr lang="en-GB" sz="1400" dirty="0" err="1"/>
              <a:t>și</a:t>
            </a:r>
            <a:r>
              <a:rPr lang="en-GB" sz="1400" dirty="0"/>
              <a:t> </a:t>
            </a:r>
            <a:r>
              <a:rPr lang="en-GB" sz="1400" dirty="0" err="1"/>
              <a:t>semnături</a:t>
            </a:r>
            <a:r>
              <a:rPr lang="en-GB" sz="1400" dirty="0"/>
              <a:t> </a:t>
            </a:r>
            <a:r>
              <a:rPr lang="en-GB" sz="1400" dirty="0" err="1"/>
              <a:t>vizuale</a:t>
            </a:r>
            <a:r>
              <a:rPr lang="en-GB" sz="1400" dirty="0"/>
              <a:t>.</a:t>
            </a:r>
            <a:br>
              <a:rPr lang="en-GB" sz="1400" dirty="0"/>
            </a:br>
            <a:r>
              <a:rPr lang="ro-RO" sz="1400" dirty="0"/>
              <a:t>S-a</a:t>
            </a:r>
            <a:r>
              <a:rPr lang="en-GB" sz="1400" dirty="0"/>
              <a:t> </a:t>
            </a:r>
            <a:r>
              <a:rPr lang="en-GB" sz="1400" dirty="0" err="1"/>
              <a:t>integrat</a:t>
            </a:r>
            <a:r>
              <a:rPr lang="en-GB" sz="1400" dirty="0"/>
              <a:t> </a:t>
            </a:r>
            <a:r>
              <a:rPr lang="en-GB" sz="1400" dirty="0" err="1"/>
              <a:t>aplicația</a:t>
            </a:r>
            <a:r>
              <a:rPr lang="en-GB" sz="1400" dirty="0"/>
              <a:t> cu </a:t>
            </a:r>
            <a:r>
              <a:rPr lang="en-GB" sz="1400" dirty="0" err="1"/>
              <a:t>sistemul</a:t>
            </a:r>
            <a:r>
              <a:rPr lang="en-GB" sz="1400" dirty="0"/>
              <a:t> DMS, </a:t>
            </a:r>
            <a:r>
              <a:rPr lang="en-GB" sz="1400" dirty="0" err="1"/>
              <a:t>permițând</a:t>
            </a:r>
            <a:r>
              <a:rPr lang="en-GB" sz="1400" dirty="0"/>
              <a:t> </a:t>
            </a:r>
            <a:r>
              <a:rPr lang="en-GB" sz="1400" dirty="0" err="1"/>
              <a:t>generarea</a:t>
            </a:r>
            <a:r>
              <a:rPr lang="en-GB" sz="1400" dirty="0"/>
              <a:t> </a:t>
            </a:r>
            <a:r>
              <a:rPr lang="en-GB" sz="1400" dirty="0" err="1"/>
              <a:t>automată</a:t>
            </a:r>
            <a:r>
              <a:rPr lang="en-GB" sz="1400" dirty="0"/>
              <a:t> de </a:t>
            </a:r>
            <a:r>
              <a:rPr lang="en-GB" sz="1400" dirty="0" err="1"/>
              <a:t>numere</a:t>
            </a:r>
            <a:r>
              <a:rPr lang="en-GB" sz="1400" dirty="0"/>
              <a:t> de </a:t>
            </a:r>
            <a:r>
              <a:rPr lang="en-GB" sz="1400" dirty="0" err="1"/>
              <a:t>înregistrare</a:t>
            </a:r>
            <a:r>
              <a:rPr lang="en-GB" sz="1400" dirty="0"/>
              <a:t>, </a:t>
            </a:r>
            <a:r>
              <a:rPr lang="en-GB" sz="1400" dirty="0" err="1"/>
              <a:t>transmiterea</a:t>
            </a:r>
            <a:r>
              <a:rPr lang="en-GB" sz="1400" dirty="0"/>
              <a:t> </a:t>
            </a:r>
            <a:r>
              <a:rPr lang="en-GB" sz="1400" dirty="0" err="1"/>
              <a:t>documentelor</a:t>
            </a:r>
            <a:r>
              <a:rPr lang="en-GB" sz="1400" dirty="0"/>
              <a:t> pe flux </a:t>
            </a:r>
            <a:r>
              <a:rPr lang="en-GB" sz="1400" dirty="0" err="1"/>
              <a:t>și</a:t>
            </a:r>
            <a:r>
              <a:rPr lang="en-GB" sz="1400" dirty="0"/>
              <a:t> </a:t>
            </a:r>
            <a:r>
              <a:rPr lang="en-GB" sz="1400" dirty="0" err="1"/>
              <a:t>vizibilitatea</a:t>
            </a:r>
            <a:r>
              <a:rPr lang="en-GB" sz="1400" dirty="0"/>
              <a:t> lor </a:t>
            </a:r>
            <a:r>
              <a:rPr lang="en-GB" sz="1400" dirty="0" err="1"/>
              <a:t>în</a:t>
            </a:r>
            <a:r>
              <a:rPr lang="en-GB" sz="1400" dirty="0"/>
              <a:t> </a:t>
            </a:r>
            <a:r>
              <a:rPr lang="en-GB" sz="1400" dirty="0" err="1"/>
              <a:t>modulele</a:t>
            </a:r>
            <a:r>
              <a:rPr lang="en-GB" sz="1400" dirty="0"/>
              <a:t> </a:t>
            </a:r>
            <a:r>
              <a:rPr lang="en-GB" sz="1400" dirty="0" err="1"/>
              <a:t>relevante</a:t>
            </a:r>
            <a:r>
              <a:rPr lang="en-GB" sz="1400" dirty="0"/>
              <a:t> din </a:t>
            </a:r>
            <a:r>
              <a:rPr lang="en-GB" sz="1400" dirty="0" err="1"/>
              <a:t>MigBook</a:t>
            </a:r>
            <a:r>
              <a:rPr lang="en-GB" sz="1400" dirty="0"/>
              <a:t> </a:t>
            </a:r>
            <a:r>
              <a:rPr lang="en-GB" sz="1400" dirty="0" err="1"/>
              <a:t>și</a:t>
            </a:r>
            <a:r>
              <a:rPr lang="en-GB" sz="1400" dirty="0"/>
              <a:t> Portal.</a:t>
            </a:r>
            <a:br>
              <a:rPr lang="en-GB" sz="1400" dirty="0"/>
            </a:br>
            <a:br>
              <a:rPr lang="en-GB" sz="1400" dirty="0"/>
            </a:br>
            <a:r>
              <a:rPr lang="en-GB" sz="1600" b="1" dirty="0"/>
              <a:t>Modul </a:t>
            </a:r>
            <a:r>
              <a:rPr lang="en-GB" sz="1600" b="1" dirty="0" err="1"/>
              <a:t>Funcționar</a:t>
            </a:r>
            <a:r>
              <a:rPr lang="en-GB" sz="1600" b="1" dirty="0"/>
              <a:t> Public — </a:t>
            </a:r>
            <a:r>
              <a:rPr lang="ro-RO" sz="1600" b="1" dirty="0"/>
              <a:t>Realizări:</a:t>
            </a:r>
            <a:br>
              <a:rPr lang="en-GB" sz="1600" dirty="0">
                <a:highlight>
                  <a:srgbClr val="FFFF00"/>
                </a:highlight>
              </a:rPr>
            </a:br>
            <a:r>
              <a:rPr lang="ro-RO" sz="1400" dirty="0"/>
              <a:t>S-a</a:t>
            </a:r>
            <a:r>
              <a:rPr lang="en-GB" sz="1400" dirty="0"/>
              <a:t> </a:t>
            </a:r>
            <a:r>
              <a:rPr lang="en-GB" sz="1400" dirty="0" err="1"/>
              <a:t>implementat</a:t>
            </a:r>
            <a:r>
              <a:rPr lang="en-GB" sz="1400" dirty="0"/>
              <a:t> </a:t>
            </a:r>
            <a:r>
              <a:rPr lang="en-GB" sz="1400" dirty="0" err="1"/>
              <a:t>procesul</a:t>
            </a:r>
            <a:r>
              <a:rPr lang="en-GB" sz="1400" dirty="0"/>
              <a:t> </a:t>
            </a:r>
            <a:r>
              <a:rPr lang="en-GB" sz="1400" dirty="0" err="1"/>
              <a:t>unificat</a:t>
            </a:r>
            <a:r>
              <a:rPr lang="en-GB" sz="1400" dirty="0"/>
              <a:t> de </a:t>
            </a:r>
            <a:r>
              <a:rPr lang="en-GB" sz="1400" dirty="0" err="1"/>
              <a:t>înrolare</a:t>
            </a:r>
            <a:r>
              <a:rPr lang="en-GB" sz="1400" dirty="0"/>
              <a:t> a </a:t>
            </a:r>
            <a:r>
              <a:rPr lang="en-GB" sz="1400" dirty="0" err="1"/>
              <a:t>funcționarilor</a:t>
            </a:r>
            <a:r>
              <a:rPr lang="en-GB" sz="1400" dirty="0"/>
              <a:t> </a:t>
            </a:r>
            <a:r>
              <a:rPr lang="en-GB" sz="1400" dirty="0" err="1"/>
              <a:t>publici</a:t>
            </a:r>
            <a:r>
              <a:rPr lang="en-GB" sz="1400" dirty="0"/>
              <a:t>, cu </a:t>
            </a:r>
            <a:r>
              <a:rPr lang="en-GB" sz="1400" dirty="0" err="1"/>
              <a:t>validări</a:t>
            </a:r>
            <a:r>
              <a:rPr lang="en-GB" sz="1400" dirty="0"/>
              <a:t>, </a:t>
            </a:r>
            <a:r>
              <a:rPr lang="en-GB" sz="1400" dirty="0" err="1"/>
              <a:t>verificări</a:t>
            </a:r>
            <a:r>
              <a:rPr lang="en-GB" sz="1400" dirty="0"/>
              <a:t> de </a:t>
            </a:r>
            <a:r>
              <a:rPr lang="en-GB" sz="1400" dirty="0" err="1"/>
              <a:t>identitate</a:t>
            </a:r>
            <a:r>
              <a:rPr lang="en-GB" sz="1400" dirty="0"/>
              <a:t> </a:t>
            </a:r>
            <a:r>
              <a:rPr lang="en-GB" sz="1400" dirty="0" err="1"/>
              <a:t>și</a:t>
            </a:r>
            <a:r>
              <a:rPr lang="en-GB" sz="1400" dirty="0"/>
              <a:t> </a:t>
            </a:r>
            <a:r>
              <a:rPr lang="en-GB" sz="1400" dirty="0" err="1"/>
              <a:t>crearea</a:t>
            </a:r>
            <a:r>
              <a:rPr lang="en-GB" sz="1400" dirty="0"/>
              <a:t> </a:t>
            </a:r>
            <a:r>
              <a:rPr lang="en-GB" sz="1400" dirty="0" err="1"/>
              <a:t>conturilor</a:t>
            </a:r>
            <a:r>
              <a:rPr lang="en-GB" sz="1400" dirty="0"/>
              <a:t> direct de </a:t>
            </a:r>
            <a:r>
              <a:rPr lang="en-GB" sz="1400" dirty="0" err="1"/>
              <a:t>către</a:t>
            </a:r>
            <a:r>
              <a:rPr lang="en-GB" sz="1400" dirty="0"/>
              <a:t> </a:t>
            </a:r>
            <a:r>
              <a:rPr lang="en-GB" sz="1400" dirty="0" err="1"/>
              <a:t>instituții</a:t>
            </a:r>
            <a:r>
              <a:rPr lang="en-GB" sz="1400" dirty="0"/>
              <a:t>.</a:t>
            </a:r>
            <a:br>
              <a:rPr lang="en-GB" sz="1400" dirty="0"/>
            </a:br>
            <a:r>
              <a:rPr lang="ro-RO" sz="1400" dirty="0"/>
              <a:t>S-a</a:t>
            </a:r>
            <a:r>
              <a:rPr lang="en-GB" sz="1400" dirty="0"/>
              <a:t> </a:t>
            </a:r>
            <a:r>
              <a:rPr lang="en-GB" sz="1400" dirty="0" err="1"/>
              <a:t>creat</a:t>
            </a:r>
            <a:r>
              <a:rPr lang="en-GB" sz="1400" dirty="0"/>
              <a:t> un </a:t>
            </a:r>
            <a:r>
              <a:rPr lang="en-GB" sz="1400" dirty="0" err="1"/>
              <a:t>spațiu</a:t>
            </a:r>
            <a:r>
              <a:rPr lang="en-GB" sz="1400" dirty="0"/>
              <a:t> virtual al </a:t>
            </a:r>
            <a:r>
              <a:rPr lang="en-GB" sz="1400" dirty="0" err="1"/>
              <a:t>funcționarului</a:t>
            </a:r>
            <a:r>
              <a:rPr lang="en-GB" sz="1400" dirty="0"/>
              <a:t> public, care </a:t>
            </a:r>
            <a:r>
              <a:rPr lang="en-GB" sz="1400" dirty="0" err="1"/>
              <a:t>centralizează</a:t>
            </a:r>
            <a:r>
              <a:rPr lang="en-GB" sz="1400" dirty="0"/>
              <a:t> </a:t>
            </a:r>
            <a:r>
              <a:rPr lang="en-GB" sz="1400" dirty="0" err="1"/>
              <a:t>istoricul</a:t>
            </a:r>
            <a:r>
              <a:rPr lang="en-GB" sz="1400" dirty="0"/>
              <a:t>, </a:t>
            </a:r>
            <a:r>
              <a:rPr lang="en-GB" sz="1400" dirty="0" err="1"/>
              <a:t>documentele</a:t>
            </a:r>
            <a:r>
              <a:rPr lang="en-GB" sz="1400" dirty="0"/>
              <a:t> </a:t>
            </a:r>
            <a:r>
              <a:rPr lang="en-GB" sz="1400" dirty="0" err="1"/>
              <a:t>carierei</a:t>
            </a:r>
            <a:r>
              <a:rPr lang="en-GB" sz="1400" dirty="0"/>
              <a:t>, </a:t>
            </a:r>
            <a:r>
              <a:rPr lang="en-GB" sz="1400" dirty="0" err="1"/>
              <a:t>solicitările</a:t>
            </a:r>
            <a:r>
              <a:rPr lang="en-GB" sz="1400" dirty="0"/>
              <a:t> (</a:t>
            </a:r>
            <a:r>
              <a:rPr lang="en-GB" sz="1400" dirty="0" err="1"/>
              <a:t>cazier</a:t>
            </a:r>
            <a:r>
              <a:rPr lang="en-GB" sz="1400" dirty="0"/>
              <a:t> </a:t>
            </a:r>
            <a:r>
              <a:rPr lang="en-GB" sz="1400" dirty="0" err="1"/>
              <a:t>administrativ</a:t>
            </a:r>
            <a:r>
              <a:rPr lang="en-GB" sz="1400" dirty="0"/>
              <a:t>, </a:t>
            </a:r>
            <a:r>
              <a:rPr lang="en-GB" sz="1400" dirty="0" err="1"/>
              <a:t>petiții</a:t>
            </a:r>
            <a:r>
              <a:rPr lang="en-GB" sz="1400" dirty="0"/>
              <a:t>, </a:t>
            </a:r>
            <a:r>
              <a:rPr lang="en-GB" sz="1400" dirty="0" err="1"/>
              <a:t>cereri</a:t>
            </a:r>
            <a:r>
              <a:rPr lang="en-GB" sz="1400" dirty="0"/>
              <a:t>), </a:t>
            </a:r>
            <a:r>
              <a:rPr lang="en-GB" sz="1400" dirty="0" err="1"/>
              <a:t>răspunsurile</a:t>
            </a:r>
            <a:r>
              <a:rPr lang="en-GB" sz="1400" dirty="0"/>
              <a:t> </a:t>
            </a:r>
            <a:r>
              <a:rPr lang="en-GB" sz="1400" dirty="0" err="1"/>
              <a:t>semnate</a:t>
            </a:r>
            <a:r>
              <a:rPr lang="en-GB" sz="1400" dirty="0"/>
              <a:t> electronic </a:t>
            </a:r>
            <a:r>
              <a:rPr lang="en-GB" sz="1400" dirty="0" err="1"/>
              <a:t>și</a:t>
            </a:r>
            <a:r>
              <a:rPr lang="en-GB" sz="1400" dirty="0"/>
              <a:t> </a:t>
            </a:r>
            <a:r>
              <a:rPr lang="en-GB" sz="1400" dirty="0" err="1"/>
              <a:t>informările</a:t>
            </a:r>
            <a:r>
              <a:rPr lang="en-GB" sz="1400" dirty="0"/>
              <a:t> </a:t>
            </a:r>
            <a:r>
              <a:rPr lang="en-GB" sz="1400" dirty="0" err="1"/>
              <a:t>primite</a:t>
            </a:r>
            <a:r>
              <a:rPr lang="en-GB" sz="1400" dirty="0"/>
              <a:t>.</a:t>
            </a:r>
            <a:br>
              <a:rPr lang="en-GB" sz="1400" dirty="0"/>
            </a:br>
            <a:r>
              <a:rPr lang="ro-RO" sz="1400" dirty="0"/>
              <a:t>S-a</a:t>
            </a:r>
            <a:r>
              <a:rPr lang="en-GB" sz="1400" dirty="0"/>
              <a:t> </a:t>
            </a:r>
            <a:r>
              <a:rPr lang="en-GB" sz="1400" dirty="0" err="1"/>
              <a:t>realizat</a:t>
            </a:r>
            <a:r>
              <a:rPr lang="en-GB" sz="1400" dirty="0"/>
              <a:t> un </a:t>
            </a:r>
            <a:r>
              <a:rPr lang="en-GB" sz="1400" dirty="0" err="1"/>
              <a:t>sistem</a:t>
            </a:r>
            <a:r>
              <a:rPr lang="en-GB" sz="1400" dirty="0"/>
              <a:t> de </a:t>
            </a:r>
            <a:r>
              <a:rPr lang="en-GB" sz="1400" dirty="0" err="1"/>
              <a:t>comunicare</a:t>
            </a:r>
            <a:r>
              <a:rPr lang="en-GB" sz="1400" dirty="0"/>
              <a:t> </a:t>
            </a:r>
            <a:r>
              <a:rPr lang="en-GB" sz="1400" dirty="0" err="1"/>
              <a:t>direcționată</a:t>
            </a:r>
            <a:r>
              <a:rPr lang="en-GB" sz="1400" dirty="0"/>
              <a:t>, care </a:t>
            </a:r>
            <a:r>
              <a:rPr lang="en-GB" sz="1400" dirty="0" err="1"/>
              <a:t>permite</a:t>
            </a:r>
            <a:r>
              <a:rPr lang="en-GB" sz="1400" dirty="0"/>
              <a:t> </a:t>
            </a:r>
            <a:r>
              <a:rPr lang="en-GB" sz="1400" dirty="0" err="1"/>
              <a:t>transmiterea</a:t>
            </a:r>
            <a:r>
              <a:rPr lang="en-GB" sz="1400" dirty="0"/>
              <a:t> de </a:t>
            </a:r>
            <a:r>
              <a:rPr lang="en-GB" sz="1400" dirty="0" err="1"/>
              <a:t>informări</a:t>
            </a:r>
            <a:r>
              <a:rPr lang="en-GB" sz="1400" dirty="0"/>
              <a:t> </a:t>
            </a:r>
            <a:r>
              <a:rPr lang="en-GB" sz="1400" dirty="0" err="1"/>
              <a:t>și</a:t>
            </a:r>
            <a:r>
              <a:rPr lang="en-GB" sz="1400" dirty="0"/>
              <a:t> </a:t>
            </a:r>
            <a:r>
              <a:rPr lang="en-GB" sz="1400" dirty="0" err="1"/>
              <a:t>mesaje</a:t>
            </a:r>
            <a:r>
              <a:rPr lang="en-GB" sz="1400" dirty="0"/>
              <a:t> </a:t>
            </a:r>
            <a:r>
              <a:rPr lang="en-GB" sz="1400" dirty="0" err="1"/>
              <a:t>către</a:t>
            </a:r>
            <a:r>
              <a:rPr lang="en-GB" sz="1400" dirty="0"/>
              <a:t> </a:t>
            </a:r>
            <a:r>
              <a:rPr lang="en-GB" sz="1400" dirty="0" err="1"/>
              <a:t>grupuri</a:t>
            </a:r>
            <a:r>
              <a:rPr lang="en-GB" sz="1400" dirty="0"/>
              <a:t> de </a:t>
            </a:r>
            <a:r>
              <a:rPr lang="en-GB" sz="1400" dirty="0" err="1"/>
              <a:t>funcționari</a:t>
            </a:r>
            <a:r>
              <a:rPr lang="en-GB" sz="1400" dirty="0"/>
              <a:t> pe </a:t>
            </a:r>
            <a:r>
              <a:rPr lang="en-GB" sz="1400" dirty="0" err="1"/>
              <a:t>baza</a:t>
            </a:r>
            <a:r>
              <a:rPr lang="en-GB" sz="1400" dirty="0"/>
              <a:t> </a:t>
            </a:r>
            <a:r>
              <a:rPr lang="en-GB" sz="1400" dirty="0" err="1"/>
              <a:t>unor</a:t>
            </a:r>
            <a:r>
              <a:rPr lang="en-GB" sz="1400" dirty="0"/>
              <a:t> </a:t>
            </a:r>
            <a:r>
              <a:rPr lang="en-GB" sz="1400" dirty="0" err="1"/>
              <a:t>filtre</a:t>
            </a:r>
            <a:r>
              <a:rPr lang="en-GB" sz="1400" dirty="0"/>
              <a:t> </a:t>
            </a:r>
            <a:r>
              <a:rPr lang="en-GB" sz="1400" dirty="0" err="1"/>
              <a:t>avansate</a:t>
            </a:r>
            <a:r>
              <a:rPr lang="en-GB" sz="1400" dirty="0"/>
              <a:t> (</a:t>
            </a:r>
            <a:r>
              <a:rPr lang="en-GB" sz="1400" dirty="0" err="1"/>
              <a:t>funcție</a:t>
            </a:r>
            <a:r>
              <a:rPr lang="en-GB" sz="1400" dirty="0"/>
              <a:t>, </a:t>
            </a:r>
            <a:r>
              <a:rPr lang="en-GB" sz="1400" dirty="0" err="1"/>
              <a:t>categorie</a:t>
            </a:r>
            <a:r>
              <a:rPr lang="en-GB" sz="1400" dirty="0"/>
              <a:t> </a:t>
            </a:r>
            <a:r>
              <a:rPr lang="en-GB" sz="1400" dirty="0" err="1"/>
              <a:t>instituție</a:t>
            </a:r>
            <a:r>
              <a:rPr lang="en-GB" sz="1400" dirty="0"/>
              <a:t>, </a:t>
            </a:r>
            <a:r>
              <a:rPr lang="en-GB" sz="1400" dirty="0" err="1"/>
              <a:t>departament</a:t>
            </a:r>
            <a:r>
              <a:rPr lang="en-GB" sz="1400" dirty="0"/>
              <a:t> etc.).</a:t>
            </a:r>
            <a:endParaRPr lang="en-US" sz="2000" dirty="0">
              <a:latin typeface="Aptos Display" panose="020B0004020202020204" pitchFamily="34" charset="0"/>
              <a:ea typeface="Times New Roman" panose="02020603050405020304" pitchFamily="18" charset="0"/>
              <a:cs typeface="Calibri" panose="020F0502020204030204" pitchFamily="34" charset="0"/>
            </a:endParaRPr>
          </a:p>
        </p:txBody>
      </p:sp>
      <p:pic>
        <p:nvPicPr>
          <p:cNvPr id="4" name="Picture 1">
            <a:extLst>
              <a:ext uri="{FF2B5EF4-FFF2-40B4-BE49-F238E27FC236}">
                <a16:creationId xmlns:a16="http://schemas.microsoft.com/office/drawing/2014/main" id="{AB4989A9-FC3F-65C2-A388-0E681BE5D24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91727" y="271781"/>
            <a:ext cx="6722745" cy="791845"/>
          </a:xfrm>
          <a:prstGeom prst="rect">
            <a:avLst/>
          </a:prstGeom>
          <a:noFill/>
        </p:spPr>
      </p:pic>
      <p:graphicFrame>
        <p:nvGraphicFramePr>
          <p:cNvPr id="5" name="Tabel 4">
            <a:extLst>
              <a:ext uri="{FF2B5EF4-FFF2-40B4-BE49-F238E27FC236}">
                <a16:creationId xmlns:a16="http://schemas.microsoft.com/office/drawing/2014/main" id="{D3D83CDF-F476-E7EB-8B49-28C4393478BA}"/>
              </a:ext>
            </a:extLst>
          </p:cNvPr>
          <p:cNvGraphicFramePr>
            <a:graphicFrameLocks noGrp="1"/>
          </p:cNvGraphicFramePr>
          <p:nvPr/>
        </p:nvGraphicFramePr>
        <p:xfrm>
          <a:off x="3281680" y="5596985"/>
          <a:ext cx="6009640" cy="772478"/>
        </p:xfrm>
        <a:graphic>
          <a:graphicData uri="http://schemas.openxmlformats.org/drawingml/2006/table">
            <a:tbl>
              <a:tblPr firstRow="1" firstCol="1" bandRow="1">
                <a:tableStyleId>{5C22544A-7EE6-4342-B048-85BDC9FD1C3A}</a:tableStyleId>
              </a:tblPr>
              <a:tblGrid>
                <a:gridCol w="2002790">
                  <a:extLst>
                    <a:ext uri="{9D8B030D-6E8A-4147-A177-3AD203B41FA5}">
                      <a16:colId xmlns:a16="http://schemas.microsoft.com/office/drawing/2014/main" val="1358704296"/>
                    </a:ext>
                  </a:extLst>
                </a:gridCol>
                <a:gridCol w="2003425">
                  <a:extLst>
                    <a:ext uri="{9D8B030D-6E8A-4147-A177-3AD203B41FA5}">
                      <a16:colId xmlns:a16="http://schemas.microsoft.com/office/drawing/2014/main" val="733828429"/>
                    </a:ext>
                  </a:extLst>
                </a:gridCol>
                <a:gridCol w="2003425">
                  <a:extLst>
                    <a:ext uri="{9D8B030D-6E8A-4147-A177-3AD203B41FA5}">
                      <a16:colId xmlns:a16="http://schemas.microsoft.com/office/drawing/2014/main" val="2088446057"/>
                    </a:ext>
                  </a:extLst>
                </a:gridCol>
              </a:tblGrid>
              <a:tr h="480695">
                <a:tc>
                  <a:txBody>
                    <a:bodyPr/>
                    <a:lstStyle/>
                    <a:p>
                      <a:pPr>
                        <a:lnSpc>
                          <a:spcPct val="115000"/>
                        </a:lnSpc>
                        <a:spcBef>
                          <a:spcPts val="300"/>
                        </a:spcBef>
                        <a:spcAft>
                          <a:spcPts val="300"/>
                        </a:spcAft>
                      </a:pPr>
                      <a:endParaRPr lang="ro-RO" sz="12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gn="ctr">
                        <a:lnSpc>
                          <a:spcPct val="115000"/>
                        </a:lnSpc>
                        <a:spcBef>
                          <a:spcPts val="300"/>
                        </a:spcBef>
                        <a:spcAft>
                          <a:spcPts val="300"/>
                        </a:spcAft>
                      </a:pPr>
                      <a:endParaRPr lang="ro-RO" sz="12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nSpc>
                          <a:spcPct val="115000"/>
                        </a:lnSpc>
                        <a:spcBef>
                          <a:spcPts val="300"/>
                        </a:spcBef>
                        <a:spcAft>
                          <a:spcPts val="300"/>
                        </a:spcAft>
                      </a:pPr>
                      <a:endParaRPr lang="ro-RO" sz="1200" dirty="0">
                        <a:effectLst/>
                      </a:endParaRPr>
                    </a:p>
                    <a:p>
                      <a:pPr>
                        <a:lnSpc>
                          <a:spcPct val="115000"/>
                        </a:lnSpc>
                        <a:spcBef>
                          <a:spcPts val="300"/>
                        </a:spcBef>
                        <a:spcAft>
                          <a:spcPts val="300"/>
                        </a:spcAft>
                      </a:pPr>
                      <a:r>
                        <a:rPr lang="ro-RO" sz="1200" dirty="0">
                          <a:effectLst/>
                        </a:rPr>
                        <a:t> </a:t>
                      </a:r>
                      <a:endParaRPr lang="en-US" sz="1200" dirty="0">
                        <a:effectLst/>
                      </a:endParaRPr>
                    </a:p>
                    <a:p>
                      <a:pPr>
                        <a:lnSpc>
                          <a:spcPct val="115000"/>
                        </a:lnSpc>
                        <a:spcBef>
                          <a:spcPts val="300"/>
                        </a:spcBef>
                        <a:spcAft>
                          <a:spcPts val="300"/>
                        </a:spcAft>
                      </a:pPr>
                      <a:r>
                        <a:rPr lang="ro-RO" sz="1200" dirty="0">
                          <a:effectLst/>
                        </a:rPr>
                        <a:t>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3701537037"/>
                  </a:ext>
                </a:extLst>
              </a:tr>
            </a:tbl>
          </a:graphicData>
        </a:graphic>
      </p:graphicFrame>
      <p:pic>
        <p:nvPicPr>
          <p:cNvPr id="2051" name="Picture 41" descr="O imagine care conține Font, Grafică, siglă, design grafic&#10;&#10;Descriere generată automat">
            <a:extLst>
              <a:ext uri="{FF2B5EF4-FFF2-40B4-BE49-F238E27FC236}">
                <a16:creationId xmlns:a16="http://schemas.microsoft.com/office/drawing/2014/main" id="{B79AF481-9D0A-E2FF-0A7B-B19537FD62A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9729" y="5800661"/>
            <a:ext cx="1101725" cy="460375"/>
          </a:xfrm>
          <a:prstGeom prst="rect">
            <a:avLst/>
          </a:prstGeom>
          <a:noFill/>
          <a:extLst>
            <a:ext uri="{909E8E84-426E-40DD-AFC4-6F175D3DCCD1}">
              <a14:hiddenFill xmlns:a14="http://schemas.microsoft.com/office/drawing/2010/main">
                <a:solidFill>
                  <a:srgbClr val="FFFFFF"/>
                </a:solidFill>
              </a14:hiddenFill>
            </a:ext>
          </a:extLst>
        </p:spPr>
      </p:pic>
      <p:pic>
        <p:nvPicPr>
          <p:cNvPr id="2049" name="Picture 1" descr="A picture containing text, clipart&#10;&#10;Description automatically generated">
            <a:extLst>
              <a:ext uri="{FF2B5EF4-FFF2-40B4-BE49-F238E27FC236}">
                <a16:creationId xmlns:a16="http://schemas.microsoft.com/office/drawing/2014/main" id="{82CBFFA3-C2ED-0465-A061-86249CCF99B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85711" y="5730811"/>
            <a:ext cx="1211262" cy="504825"/>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c 12">
            <a:extLst>
              <a:ext uri="{FF2B5EF4-FFF2-40B4-BE49-F238E27FC236}">
                <a16:creationId xmlns:a16="http://schemas.microsoft.com/office/drawing/2014/main" id="{0BFC376A-A37E-4C77-2D9D-D1182F05551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417344" y="5854700"/>
            <a:ext cx="1738312" cy="276225"/>
          </a:xfrm>
          <a:prstGeom prst="rect">
            <a:avLst/>
          </a:prstGeom>
        </p:spPr>
      </p:pic>
      <p:sp>
        <p:nvSpPr>
          <p:cNvPr id="3" name="Titlu 1">
            <a:extLst>
              <a:ext uri="{FF2B5EF4-FFF2-40B4-BE49-F238E27FC236}">
                <a16:creationId xmlns:a16="http://schemas.microsoft.com/office/drawing/2014/main" id="{EA5F4645-89EB-F735-DE1C-7A662BAC87FA}"/>
              </a:ext>
            </a:extLst>
          </p:cNvPr>
          <p:cNvSpPr txBox="1">
            <a:spLocks/>
          </p:cNvSpPr>
          <p:nvPr/>
        </p:nvSpPr>
        <p:spPr>
          <a:xfrm>
            <a:off x="1354613" y="944069"/>
            <a:ext cx="10381861" cy="64646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400" b="1" dirty="0" err="1"/>
              <a:t>Progres</a:t>
            </a:r>
            <a:r>
              <a:rPr lang="en-US" sz="2400" b="1" dirty="0"/>
              <a:t> </a:t>
            </a:r>
            <a:r>
              <a:rPr lang="en-US" sz="2400" b="1" dirty="0" err="1"/>
              <a:t>și</a:t>
            </a:r>
            <a:r>
              <a:rPr lang="en-US" sz="2400" b="1" dirty="0"/>
              <a:t> </a:t>
            </a:r>
            <a:r>
              <a:rPr lang="en-US" sz="2400" b="1" dirty="0" err="1"/>
              <a:t>îmbunătățiri</a:t>
            </a:r>
            <a:r>
              <a:rPr lang="en-US" sz="2400" b="1" dirty="0"/>
              <a:t> </a:t>
            </a:r>
            <a:r>
              <a:rPr lang="en-US" sz="2400" b="1" dirty="0" err="1"/>
              <a:t>față</a:t>
            </a:r>
            <a:r>
              <a:rPr lang="en-US" sz="2400" b="1" dirty="0"/>
              <a:t> de </a:t>
            </a:r>
            <a:r>
              <a:rPr lang="en-US" sz="2400" b="1" dirty="0" err="1"/>
              <a:t>soluția</a:t>
            </a:r>
            <a:r>
              <a:rPr lang="en-US" sz="2400" b="1" dirty="0"/>
              <a:t> </a:t>
            </a:r>
            <a:r>
              <a:rPr lang="en-US" sz="2400" b="1" dirty="0" err="1"/>
              <a:t>inițială</a:t>
            </a:r>
            <a:endParaRPr lang="en-US" sz="2400" b="1" dirty="0"/>
          </a:p>
        </p:txBody>
      </p:sp>
    </p:spTree>
    <p:extLst>
      <p:ext uri="{BB962C8B-B14F-4D97-AF65-F5344CB8AC3E}">
        <p14:creationId xmlns:p14="http://schemas.microsoft.com/office/powerpoint/2010/main" val="1584873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2E5D7-7785-0612-3E79-4B9ED8826295}"/>
            </a:ext>
          </a:extLst>
        </p:cNvPr>
        <p:cNvGrpSpPr/>
        <p:nvPr/>
      </p:nvGrpSpPr>
      <p:grpSpPr>
        <a:xfrm>
          <a:off x="0" y="0"/>
          <a:ext cx="0" cy="0"/>
          <a:chOff x="0" y="0"/>
          <a:chExt cx="0" cy="0"/>
        </a:xfrm>
      </p:grpSpPr>
      <p:sp>
        <p:nvSpPr>
          <p:cNvPr id="2" name="Titlu 1">
            <a:extLst>
              <a:ext uri="{FF2B5EF4-FFF2-40B4-BE49-F238E27FC236}">
                <a16:creationId xmlns:a16="http://schemas.microsoft.com/office/drawing/2014/main" id="{45DA7BF6-FF0D-47CD-71BF-CE4B4A1E888C}"/>
              </a:ext>
            </a:extLst>
          </p:cNvPr>
          <p:cNvSpPr>
            <a:spLocks noGrp="1"/>
          </p:cNvSpPr>
          <p:nvPr>
            <p:ph type="ctrTitle"/>
          </p:nvPr>
        </p:nvSpPr>
        <p:spPr>
          <a:xfrm>
            <a:off x="915656" y="1357136"/>
            <a:ext cx="10741687" cy="4447931"/>
          </a:xfrm>
        </p:spPr>
        <p:txBody>
          <a:bodyPr>
            <a:noAutofit/>
          </a:bodyPr>
          <a:lstStyle/>
          <a:p>
            <a:pPr algn="l"/>
            <a:br>
              <a:rPr lang="en-GB" sz="1600" dirty="0"/>
            </a:br>
            <a:r>
              <a:rPr lang="en-GB" sz="1600" b="1" dirty="0"/>
              <a:t>Modul </a:t>
            </a:r>
            <a:r>
              <a:rPr lang="en-GB" sz="1600" b="1" dirty="0" err="1"/>
              <a:t>Sondaje</a:t>
            </a:r>
            <a:r>
              <a:rPr lang="en-GB" sz="1600" b="1" dirty="0"/>
              <a:t> — </a:t>
            </a:r>
            <a:r>
              <a:rPr lang="ro-RO" sz="1600" b="1" dirty="0"/>
              <a:t>Realizări:</a:t>
            </a:r>
            <a:br>
              <a:rPr lang="en-GB" sz="1600" dirty="0"/>
            </a:br>
            <a:r>
              <a:rPr lang="ro-RO" sz="1600" dirty="0"/>
              <a:t>S-a</a:t>
            </a:r>
            <a:r>
              <a:rPr lang="en-GB" sz="1600" dirty="0"/>
              <a:t> </a:t>
            </a:r>
            <a:r>
              <a:rPr lang="en-GB" sz="1600" dirty="0" err="1"/>
              <a:t>dezvoltat</a:t>
            </a:r>
            <a:r>
              <a:rPr lang="en-GB" sz="1600" dirty="0"/>
              <a:t> un instrument </a:t>
            </a:r>
            <a:r>
              <a:rPr lang="en-GB" sz="1600" dirty="0" err="1"/>
              <a:t>complet</a:t>
            </a:r>
            <a:r>
              <a:rPr lang="en-GB" sz="1600" dirty="0"/>
              <a:t> </a:t>
            </a:r>
            <a:r>
              <a:rPr lang="en-GB" sz="1600" dirty="0" err="1"/>
              <a:t>pentru</a:t>
            </a:r>
            <a:r>
              <a:rPr lang="en-GB" sz="1600" dirty="0"/>
              <a:t> </a:t>
            </a:r>
            <a:r>
              <a:rPr lang="en-GB" sz="1600" dirty="0" err="1"/>
              <a:t>lansarea</a:t>
            </a:r>
            <a:r>
              <a:rPr lang="en-GB" sz="1600" dirty="0"/>
              <a:t> </a:t>
            </a:r>
            <a:r>
              <a:rPr lang="en-GB" sz="1600" dirty="0" err="1"/>
              <a:t>campaniilor</a:t>
            </a:r>
            <a:r>
              <a:rPr lang="en-GB" sz="1600" dirty="0"/>
              <a:t> de </a:t>
            </a:r>
            <a:r>
              <a:rPr lang="en-GB" sz="1600" dirty="0" err="1"/>
              <a:t>sondare</a:t>
            </a:r>
            <a:r>
              <a:rPr lang="en-GB" sz="1600" dirty="0"/>
              <a:t>, cu </a:t>
            </a:r>
            <a:r>
              <a:rPr lang="en-GB" sz="1600" dirty="0" err="1"/>
              <a:t>tipuri</a:t>
            </a:r>
            <a:r>
              <a:rPr lang="en-GB" sz="1600" dirty="0"/>
              <a:t> variate de </a:t>
            </a:r>
            <a:r>
              <a:rPr lang="en-GB" sz="1600" dirty="0" err="1"/>
              <a:t>întrebări</a:t>
            </a:r>
            <a:r>
              <a:rPr lang="en-GB" sz="1600" dirty="0"/>
              <a:t>, </a:t>
            </a:r>
            <a:r>
              <a:rPr lang="en-GB" sz="1600" dirty="0" err="1"/>
              <a:t>scenarii</a:t>
            </a:r>
            <a:r>
              <a:rPr lang="en-GB" sz="1600" dirty="0"/>
              <a:t> </a:t>
            </a:r>
            <a:r>
              <a:rPr lang="en-GB" sz="1600" dirty="0" err="1"/>
              <a:t>logice</a:t>
            </a:r>
            <a:r>
              <a:rPr lang="en-GB" sz="1600" dirty="0"/>
              <a:t>, </a:t>
            </a:r>
            <a:r>
              <a:rPr lang="en-GB" sz="1600" dirty="0" err="1"/>
              <a:t>matrici</a:t>
            </a:r>
            <a:r>
              <a:rPr lang="en-GB" sz="1600" dirty="0"/>
              <a:t> </a:t>
            </a:r>
            <a:r>
              <a:rPr lang="en-GB" sz="1600" dirty="0" err="1"/>
              <a:t>complexe</a:t>
            </a:r>
            <a:r>
              <a:rPr lang="en-GB" sz="1600" dirty="0"/>
              <a:t> </a:t>
            </a:r>
            <a:r>
              <a:rPr lang="en-GB" sz="1600" dirty="0" err="1"/>
              <a:t>și</a:t>
            </a:r>
            <a:r>
              <a:rPr lang="en-GB" sz="1600" dirty="0"/>
              <a:t> </a:t>
            </a:r>
            <a:r>
              <a:rPr lang="en-GB" sz="1600" dirty="0" err="1"/>
              <a:t>posibilitatea</a:t>
            </a:r>
            <a:r>
              <a:rPr lang="en-GB" sz="1600" dirty="0"/>
              <a:t> </a:t>
            </a:r>
            <a:r>
              <a:rPr lang="en-GB" sz="1600" dirty="0" err="1"/>
              <a:t>configurării</a:t>
            </a:r>
            <a:r>
              <a:rPr lang="en-GB" sz="1600" dirty="0"/>
              <a:t> </a:t>
            </a:r>
            <a:r>
              <a:rPr lang="en-GB" sz="1600" dirty="0" err="1"/>
              <a:t>chestionarelor</a:t>
            </a:r>
            <a:r>
              <a:rPr lang="en-GB" sz="1600" dirty="0"/>
              <a:t> </a:t>
            </a:r>
            <a:r>
              <a:rPr lang="en-GB" sz="1600" dirty="0" err="1"/>
              <a:t>în</a:t>
            </a:r>
            <a:r>
              <a:rPr lang="en-GB" sz="1600" dirty="0"/>
              <a:t> </a:t>
            </a:r>
            <a:r>
              <a:rPr lang="en-GB" sz="1600" dirty="0" err="1"/>
              <a:t>funcție</a:t>
            </a:r>
            <a:r>
              <a:rPr lang="en-GB" sz="1600" dirty="0"/>
              <a:t> de </a:t>
            </a:r>
            <a:r>
              <a:rPr lang="en-GB" sz="1600" dirty="0" err="1"/>
              <a:t>tema</a:t>
            </a:r>
            <a:r>
              <a:rPr lang="en-GB" sz="1600" dirty="0"/>
              <a:t> </a:t>
            </a:r>
            <a:r>
              <a:rPr lang="en-GB" sz="1600" dirty="0" err="1"/>
              <a:t>campaniei</a:t>
            </a:r>
            <a:r>
              <a:rPr lang="en-GB" sz="1600" dirty="0"/>
              <a:t>.</a:t>
            </a:r>
            <a:br>
              <a:rPr lang="en-GB" sz="1600" dirty="0"/>
            </a:br>
            <a:r>
              <a:rPr lang="ro-RO" sz="1600" dirty="0"/>
              <a:t>S-a</a:t>
            </a:r>
            <a:r>
              <a:rPr lang="en-GB" sz="1600" dirty="0"/>
              <a:t> </a:t>
            </a:r>
            <a:r>
              <a:rPr lang="en-GB" sz="1600" dirty="0" err="1"/>
              <a:t>implementat</a:t>
            </a:r>
            <a:r>
              <a:rPr lang="en-GB" sz="1600" dirty="0"/>
              <a:t> </a:t>
            </a:r>
            <a:r>
              <a:rPr lang="en-GB" sz="1600" dirty="0" err="1"/>
              <a:t>colectare</a:t>
            </a:r>
            <a:r>
              <a:rPr lang="ro-RO" sz="1600" dirty="0"/>
              <a:t>a</a:t>
            </a:r>
            <a:r>
              <a:rPr lang="en-GB" sz="1600" dirty="0"/>
              <a:t>, </a:t>
            </a:r>
            <a:r>
              <a:rPr lang="en-GB" sz="1600" dirty="0" err="1"/>
              <a:t>salvare</a:t>
            </a:r>
            <a:r>
              <a:rPr lang="ro-RO" sz="1600" dirty="0"/>
              <a:t>a</a:t>
            </a:r>
            <a:r>
              <a:rPr lang="en-GB" sz="1600" dirty="0"/>
              <a:t> </a:t>
            </a:r>
            <a:r>
              <a:rPr lang="en-GB" sz="1600" dirty="0" err="1"/>
              <a:t>parțială</a:t>
            </a:r>
            <a:r>
              <a:rPr lang="en-GB" sz="1600" dirty="0"/>
              <a:t>, </a:t>
            </a:r>
            <a:r>
              <a:rPr lang="en-GB" sz="1600" dirty="0" err="1"/>
              <a:t>reluare</a:t>
            </a:r>
            <a:r>
              <a:rPr lang="ro-RO" sz="1600" dirty="0"/>
              <a:t>a</a:t>
            </a:r>
            <a:r>
              <a:rPr lang="en-GB" sz="1600" dirty="0"/>
              <a:t> </a:t>
            </a:r>
            <a:r>
              <a:rPr lang="en-GB" sz="1600" dirty="0" err="1"/>
              <a:t>și</a:t>
            </a:r>
            <a:r>
              <a:rPr lang="en-GB" sz="1600" dirty="0"/>
              <a:t> </a:t>
            </a:r>
            <a:r>
              <a:rPr lang="en-GB" sz="1600" dirty="0" err="1"/>
              <a:t>validare</a:t>
            </a:r>
            <a:r>
              <a:rPr lang="ro-RO" sz="1600" dirty="0"/>
              <a:t>a</a:t>
            </a:r>
            <a:r>
              <a:rPr lang="en-GB" sz="1600" dirty="0"/>
              <a:t>, cu </a:t>
            </a:r>
            <a:r>
              <a:rPr lang="en-GB" sz="1600" dirty="0" err="1"/>
              <a:t>opțiuni</a:t>
            </a:r>
            <a:r>
              <a:rPr lang="en-GB" sz="1600" dirty="0"/>
              <a:t> de </a:t>
            </a:r>
            <a:r>
              <a:rPr lang="en-GB" sz="1600" dirty="0" err="1"/>
              <a:t>participare</a:t>
            </a:r>
            <a:r>
              <a:rPr lang="en-GB" sz="1600" dirty="0"/>
              <a:t> </a:t>
            </a:r>
            <a:r>
              <a:rPr lang="en-GB" sz="1600" dirty="0" err="1"/>
              <a:t>controlată</a:t>
            </a:r>
            <a:r>
              <a:rPr lang="en-GB" sz="1600" dirty="0"/>
              <a:t>, </a:t>
            </a:r>
            <a:r>
              <a:rPr lang="en-GB" sz="1600" dirty="0" err="1"/>
              <a:t>bară</a:t>
            </a:r>
            <a:r>
              <a:rPr lang="en-GB" sz="1600" dirty="0"/>
              <a:t> de </a:t>
            </a:r>
            <a:r>
              <a:rPr lang="en-GB" sz="1600" dirty="0" err="1"/>
              <a:t>progres</a:t>
            </a:r>
            <a:r>
              <a:rPr lang="en-GB" sz="1600" dirty="0"/>
              <a:t>, </a:t>
            </a:r>
            <a:r>
              <a:rPr lang="en-GB" sz="1600" dirty="0" err="1"/>
              <a:t>notificări</a:t>
            </a:r>
            <a:r>
              <a:rPr lang="en-GB" sz="1600" dirty="0"/>
              <a:t>, export date </a:t>
            </a:r>
            <a:r>
              <a:rPr lang="en-GB" sz="1600" dirty="0" err="1"/>
              <a:t>și</a:t>
            </a:r>
            <a:r>
              <a:rPr lang="en-GB" sz="1600" dirty="0"/>
              <a:t> </a:t>
            </a:r>
            <a:r>
              <a:rPr lang="en-GB" sz="1600" dirty="0" err="1"/>
              <a:t>generare</a:t>
            </a:r>
            <a:r>
              <a:rPr lang="en-GB" sz="1600" dirty="0"/>
              <a:t> de </a:t>
            </a:r>
            <a:r>
              <a:rPr lang="en-GB" sz="1600" dirty="0" err="1"/>
              <a:t>grafice</a:t>
            </a:r>
            <a:r>
              <a:rPr lang="en-GB" sz="1600" dirty="0"/>
              <a:t> (bar, pie, </a:t>
            </a:r>
            <a:r>
              <a:rPr lang="en-GB" sz="1600" dirty="0" err="1"/>
              <a:t>linii</a:t>
            </a:r>
            <a:r>
              <a:rPr lang="en-GB" sz="1600" dirty="0"/>
              <a:t>).</a:t>
            </a:r>
            <a:br>
              <a:rPr lang="en-GB" sz="1600" dirty="0"/>
            </a:br>
            <a:r>
              <a:rPr lang="ro-RO" sz="1600" dirty="0"/>
              <a:t>S-a</a:t>
            </a:r>
            <a:r>
              <a:rPr lang="en-US" sz="1600" dirty="0"/>
              <a:t>u</a:t>
            </a:r>
            <a:r>
              <a:rPr lang="en-GB" sz="1600" dirty="0"/>
              <a:t> </a:t>
            </a:r>
            <a:r>
              <a:rPr lang="en-GB" sz="1600" dirty="0" err="1"/>
              <a:t>creat</a:t>
            </a:r>
            <a:r>
              <a:rPr lang="en-GB" sz="1600" dirty="0"/>
              <a:t> </a:t>
            </a:r>
            <a:r>
              <a:rPr lang="en-GB" sz="1600" dirty="0" err="1"/>
              <a:t>mecanisme</a:t>
            </a:r>
            <a:r>
              <a:rPr lang="en-GB" sz="1600" dirty="0"/>
              <a:t> de </a:t>
            </a:r>
            <a:r>
              <a:rPr lang="en-GB" sz="1600" dirty="0" err="1"/>
              <a:t>targetare</a:t>
            </a:r>
            <a:r>
              <a:rPr lang="en-GB" sz="1600" dirty="0"/>
              <a:t> </a:t>
            </a:r>
            <a:r>
              <a:rPr lang="en-GB" sz="1600" dirty="0" err="1"/>
              <a:t>avansată</a:t>
            </a:r>
            <a:r>
              <a:rPr lang="en-GB" sz="1600" dirty="0"/>
              <a:t>, </a:t>
            </a:r>
            <a:r>
              <a:rPr lang="en-GB" sz="1600" dirty="0" err="1"/>
              <a:t>conectate</a:t>
            </a:r>
            <a:r>
              <a:rPr lang="en-GB" sz="1600" dirty="0"/>
              <a:t> la </a:t>
            </a:r>
            <a:r>
              <a:rPr lang="en-GB" sz="1600" dirty="0" err="1"/>
              <a:t>bazele</a:t>
            </a:r>
            <a:r>
              <a:rPr lang="en-GB" sz="1600" dirty="0"/>
              <a:t> de date cu </a:t>
            </a:r>
            <a:r>
              <a:rPr lang="en-GB" sz="1600" dirty="0" err="1"/>
              <a:t>instituții</a:t>
            </a:r>
            <a:r>
              <a:rPr lang="en-GB" sz="1600" dirty="0"/>
              <a:t> </a:t>
            </a:r>
            <a:r>
              <a:rPr lang="en-GB" sz="1600" dirty="0" err="1"/>
              <a:t>și</a:t>
            </a:r>
            <a:r>
              <a:rPr lang="en-GB" sz="1600" dirty="0"/>
              <a:t> </a:t>
            </a:r>
            <a:r>
              <a:rPr lang="en-GB" sz="1600" dirty="0" err="1"/>
              <a:t>funcționari</a:t>
            </a:r>
            <a:r>
              <a:rPr lang="en-GB" sz="1600" dirty="0"/>
              <a:t>, </a:t>
            </a:r>
            <a:r>
              <a:rPr lang="en-GB" sz="1600" dirty="0" err="1"/>
              <a:t>permițând</a:t>
            </a:r>
            <a:r>
              <a:rPr lang="en-GB" sz="1600" dirty="0"/>
              <a:t> </a:t>
            </a:r>
            <a:r>
              <a:rPr lang="en-GB" sz="1600" dirty="0" err="1"/>
              <a:t>selecții</a:t>
            </a:r>
            <a:r>
              <a:rPr lang="en-GB" sz="1600" dirty="0"/>
              <a:t> precise </a:t>
            </a:r>
            <a:r>
              <a:rPr lang="en-GB" sz="1600" dirty="0" err="1"/>
              <a:t>și</a:t>
            </a:r>
            <a:r>
              <a:rPr lang="en-GB" sz="1600" dirty="0"/>
              <a:t> </a:t>
            </a:r>
            <a:r>
              <a:rPr lang="en-GB" sz="1600" dirty="0" err="1"/>
              <a:t>personalizate</a:t>
            </a:r>
            <a:r>
              <a:rPr lang="en-GB" sz="1600" dirty="0"/>
              <a:t> </a:t>
            </a:r>
            <a:r>
              <a:rPr lang="en-GB" sz="1600" dirty="0" err="1"/>
              <a:t>pentru</a:t>
            </a:r>
            <a:r>
              <a:rPr lang="en-GB" sz="1600" dirty="0"/>
              <a:t> </a:t>
            </a:r>
            <a:r>
              <a:rPr lang="en-GB" sz="1600" dirty="0" err="1"/>
              <a:t>fiecare</a:t>
            </a:r>
            <a:r>
              <a:rPr lang="en-GB" sz="1600" dirty="0"/>
              <a:t> </a:t>
            </a:r>
            <a:r>
              <a:rPr lang="en-GB" sz="1600" dirty="0" err="1"/>
              <a:t>sondaj</a:t>
            </a:r>
            <a:r>
              <a:rPr lang="en-GB" sz="1600" dirty="0"/>
              <a:t>.</a:t>
            </a:r>
            <a:br>
              <a:rPr lang="en-GB" sz="1600" dirty="0"/>
            </a:br>
            <a:br>
              <a:rPr lang="en-GB" sz="1600" dirty="0"/>
            </a:br>
            <a:r>
              <a:rPr lang="en-GB" sz="1600" b="1" dirty="0"/>
              <a:t>Modul Management </a:t>
            </a:r>
            <a:r>
              <a:rPr lang="en-GB" sz="1600" b="1" dirty="0" err="1"/>
              <a:t>Proiecte</a:t>
            </a:r>
            <a:r>
              <a:rPr lang="en-GB" sz="1600" b="1" dirty="0"/>
              <a:t> — </a:t>
            </a:r>
            <a:r>
              <a:rPr lang="ro-RO" sz="1600" b="1" dirty="0"/>
              <a:t>Realizări:</a:t>
            </a:r>
            <a:br>
              <a:rPr lang="en-GB" sz="1600" dirty="0"/>
            </a:br>
            <a:r>
              <a:rPr lang="ro-RO" sz="1600" dirty="0"/>
              <a:t>S-a implementat</a:t>
            </a:r>
            <a:r>
              <a:rPr lang="en-GB" sz="1600" dirty="0"/>
              <a:t> un </a:t>
            </a:r>
            <a:r>
              <a:rPr lang="en-GB" sz="1600" dirty="0" err="1"/>
              <a:t>sistem</a:t>
            </a:r>
            <a:r>
              <a:rPr lang="en-GB" sz="1600" dirty="0"/>
              <a:t> </a:t>
            </a:r>
            <a:r>
              <a:rPr lang="en-GB" sz="1600" dirty="0" err="1"/>
              <a:t>complet</a:t>
            </a:r>
            <a:r>
              <a:rPr lang="en-GB" sz="1600" dirty="0"/>
              <a:t> de </a:t>
            </a:r>
            <a:r>
              <a:rPr lang="en-GB" sz="1600" dirty="0" err="1"/>
              <a:t>planificare</a:t>
            </a:r>
            <a:r>
              <a:rPr lang="en-GB" sz="1600" dirty="0"/>
              <a:t> </a:t>
            </a:r>
            <a:r>
              <a:rPr lang="en-GB" sz="1600" dirty="0" err="1"/>
              <a:t>și</a:t>
            </a:r>
            <a:r>
              <a:rPr lang="en-GB" sz="1600" dirty="0"/>
              <a:t> </a:t>
            </a:r>
            <a:r>
              <a:rPr lang="en-GB" sz="1600" dirty="0" err="1"/>
              <a:t>monitorizare</a:t>
            </a:r>
            <a:r>
              <a:rPr lang="en-GB" sz="1600" dirty="0"/>
              <a:t>, cu </a:t>
            </a:r>
            <a:r>
              <a:rPr lang="en-GB" sz="1600" dirty="0" err="1"/>
              <a:t>activități</a:t>
            </a:r>
            <a:r>
              <a:rPr lang="en-GB" sz="1600" dirty="0"/>
              <a:t>, </a:t>
            </a:r>
            <a:r>
              <a:rPr lang="en-GB" sz="1600" dirty="0" err="1"/>
              <a:t>subactivități</a:t>
            </a:r>
            <a:r>
              <a:rPr lang="en-GB" sz="1600" dirty="0"/>
              <a:t>, </a:t>
            </a:r>
            <a:r>
              <a:rPr lang="en-GB" sz="1600" dirty="0" err="1"/>
              <a:t>termene</a:t>
            </a:r>
            <a:r>
              <a:rPr lang="en-GB" sz="1600" dirty="0"/>
              <a:t>, </a:t>
            </a:r>
            <a:r>
              <a:rPr lang="en-GB" sz="1600" dirty="0" err="1"/>
              <a:t>responsabilități</a:t>
            </a:r>
            <a:r>
              <a:rPr lang="en-GB" sz="1600" dirty="0"/>
              <a:t>, </a:t>
            </a:r>
            <a:r>
              <a:rPr lang="en-GB" sz="1600" dirty="0" err="1"/>
              <a:t>fișiere</a:t>
            </a:r>
            <a:r>
              <a:rPr lang="en-GB" sz="1600" dirty="0"/>
              <a:t> </a:t>
            </a:r>
            <a:r>
              <a:rPr lang="en-GB" sz="1600" dirty="0" err="1"/>
              <a:t>asociate</a:t>
            </a:r>
            <a:r>
              <a:rPr lang="en-GB" sz="1600" dirty="0"/>
              <a:t> </a:t>
            </a:r>
            <a:r>
              <a:rPr lang="en-GB" sz="1600" dirty="0" err="1"/>
              <a:t>și</a:t>
            </a:r>
            <a:r>
              <a:rPr lang="en-GB" sz="1600" dirty="0"/>
              <a:t> </a:t>
            </a:r>
            <a:r>
              <a:rPr lang="en-GB" sz="1600" dirty="0" err="1"/>
              <a:t>stadii</a:t>
            </a:r>
            <a:r>
              <a:rPr lang="en-GB" sz="1600" dirty="0"/>
              <a:t> de </a:t>
            </a:r>
            <a:r>
              <a:rPr lang="en-GB" sz="1600" dirty="0" err="1"/>
              <a:t>realizare</a:t>
            </a:r>
            <a:r>
              <a:rPr lang="en-GB" sz="1600" dirty="0"/>
              <a:t>.</a:t>
            </a:r>
            <a:br>
              <a:rPr lang="en-GB" sz="1600" dirty="0"/>
            </a:br>
            <a:r>
              <a:rPr lang="en-GB" sz="1600" dirty="0" err="1"/>
              <a:t>Trasabilitate</a:t>
            </a:r>
            <a:r>
              <a:rPr lang="en-GB" sz="1600" dirty="0"/>
              <a:t> </a:t>
            </a:r>
            <a:r>
              <a:rPr lang="en-GB" sz="1600" dirty="0" err="1"/>
              <a:t>și</a:t>
            </a:r>
            <a:r>
              <a:rPr lang="en-GB" sz="1600" dirty="0"/>
              <a:t> </a:t>
            </a:r>
            <a:r>
              <a:rPr lang="en-GB" sz="1600" dirty="0" err="1"/>
              <a:t>transparență</a:t>
            </a:r>
            <a:r>
              <a:rPr lang="en-GB" sz="1600" dirty="0"/>
              <a:t>, </a:t>
            </a:r>
            <a:r>
              <a:rPr lang="en-GB" sz="1600" dirty="0" err="1"/>
              <a:t>prin</a:t>
            </a:r>
            <a:r>
              <a:rPr lang="en-GB" sz="1600" dirty="0"/>
              <a:t> </a:t>
            </a:r>
            <a:r>
              <a:rPr lang="en-GB" sz="1600" dirty="0" err="1"/>
              <a:t>vizualizarea</a:t>
            </a:r>
            <a:r>
              <a:rPr lang="en-GB" sz="1600" dirty="0"/>
              <a:t> </a:t>
            </a:r>
            <a:r>
              <a:rPr lang="en-GB" sz="1600" dirty="0" err="1"/>
              <a:t>progresului</a:t>
            </a:r>
            <a:r>
              <a:rPr lang="en-GB" sz="1600" dirty="0"/>
              <a:t> pe </a:t>
            </a:r>
            <a:r>
              <a:rPr lang="en-GB" sz="1600" dirty="0" err="1"/>
              <a:t>proiect</a:t>
            </a:r>
            <a:r>
              <a:rPr lang="en-GB" sz="1600" dirty="0"/>
              <a:t>, </a:t>
            </a:r>
            <a:r>
              <a:rPr lang="en-GB" sz="1600" dirty="0" err="1"/>
              <a:t>filtrare</a:t>
            </a:r>
            <a:r>
              <a:rPr lang="en-GB" sz="1600" dirty="0"/>
              <a:t> </a:t>
            </a:r>
            <a:r>
              <a:rPr lang="en-GB" sz="1600" dirty="0" err="1"/>
              <a:t>avansată</a:t>
            </a:r>
            <a:r>
              <a:rPr lang="en-GB" sz="1600" dirty="0"/>
              <a:t>, </a:t>
            </a:r>
            <a:r>
              <a:rPr lang="en-GB" sz="1600" dirty="0" err="1"/>
              <a:t>istoricul</a:t>
            </a:r>
            <a:r>
              <a:rPr lang="en-GB" sz="1600" dirty="0"/>
              <a:t> </a:t>
            </a:r>
            <a:r>
              <a:rPr lang="en-GB" sz="1600" dirty="0" err="1"/>
              <a:t>modificărilor</a:t>
            </a:r>
            <a:r>
              <a:rPr lang="en-GB" sz="1600" dirty="0"/>
              <a:t> </a:t>
            </a:r>
            <a:r>
              <a:rPr lang="en-GB" sz="1600" dirty="0" err="1"/>
              <a:t>și</a:t>
            </a:r>
            <a:r>
              <a:rPr lang="en-GB" sz="1600" dirty="0"/>
              <a:t> </a:t>
            </a:r>
            <a:r>
              <a:rPr lang="en-GB" sz="1600" dirty="0" err="1"/>
              <a:t>acces</a:t>
            </a:r>
            <a:r>
              <a:rPr lang="en-GB" sz="1600" dirty="0"/>
              <a:t> </a:t>
            </a:r>
            <a:r>
              <a:rPr lang="en-GB" sz="1600" dirty="0" err="1"/>
              <a:t>diferențiat</a:t>
            </a:r>
            <a:r>
              <a:rPr lang="en-GB" sz="1600" dirty="0"/>
              <a:t> pe </a:t>
            </a:r>
            <a:r>
              <a:rPr lang="en-GB" sz="1600" dirty="0" err="1"/>
              <a:t>roluri</a:t>
            </a:r>
            <a:r>
              <a:rPr lang="en-GB" sz="1600" dirty="0"/>
              <a:t>.</a:t>
            </a:r>
            <a:br>
              <a:rPr lang="en-GB" sz="1600" dirty="0"/>
            </a:br>
            <a:r>
              <a:rPr lang="en-GB" sz="1600" dirty="0" err="1"/>
              <a:t>Instrumente</a:t>
            </a:r>
            <a:r>
              <a:rPr lang="en-GB" sz="1600" dirty="0"/>
              <a:t> </a:t>
            </a:r>
            <a:r>
              <a:rPr lang="en-GB" sz="1600" dirty="0" err="1"/>
              <a:t>moderne</a:t>
            </a:r>
            <a:r>
              <a:rPr lang="en-GB" sz="1600" dirty="0"/>
              <a:t> de </a:t>
            </a:r>
            <a:r>
              <a:rPr lang="en-GB" sz="1600" dirty="0" err="1"/>
              <a:t>raportare</a:t>
            </a:r>
            <a:r>
              <a:rPr lang="en-GB" sz="1600" dirty="0"/>
              <a:t>, cu </a:t>
            </a:r>
            <a:r>
              <a:rPr lang="en-GB" sz="1600" dirty="0" err="1"/>
              <a:t>grafice</a:t>
            </a:r>
            <a:r>
              <a:rPr lang="en-GB" sz="1600" dirty="0"/>
              <a:t> </a:t>
            </a:r>
            <a:r>
              <a:rPr lang="en-GB" sz="1600" dirty="0" err="1"/>
              <a:t>privind</a:t>
            </a:r>
            <a:r>
              <a:rPr lang="en-GB" sz="1600" dirty="0"/>
              <a:t> </a:t>
            </a:r>
            <a:r>
              <a:rPr lang="en-GB" sz="1600" dirty="0" err="1"/>
              <a:t>progresul</a:t>
            </a:r>
            <a:r>
              <a:rPr lang="en-GB" sz="1600" dirty="0"/>
              <a:t>, </a:t>
            </a:r>
            <a:r>
              <a:rPr lang="en-GB" sz="1600" dirty="0" err="1"/>
              <a:t>analize</a:t>
            </a:r>
            <a:r>
              <a:rPr lang="en-GB" sz="1600" dirty="0"/>
              <a:t> comparative </a:t>
            </a:r>
            <a:r>
              <a:rPr lang="en-GB" sz="1600" dirty="0" err="1"/>
              <a:t>și</a:t>
            </a:r>
            <a:r>
              <a:rPr lang="en-GB" sz="1600" dirty="0"/>
              <a:t> </a:t>
            </a:r>
            <a:r>
              <a:rPr lang="en-GB" sz="1600" dirty="0" err="1"/>
              <a:t>exporturi</a:t>
            </a:r>
            <a:r>
              <a:rPr lang="en-GB" sz="1600" dirty="0"/>
              <a:t> </a:t>
            </a:r>
            <a:r>
              <a:rPr lang="en-GB" sz="1600" dirty="0" err="1"/>
              <a:t>standardizate</a:t>
            </a:r>
            <a:r>
              <a:rPr lang="en-GB" sz="1600" dirty="0"/>
              <a:t>.</a:t>
            </a:r>
            <a:br>
              <a:rPr lang="en-GB" sz="1600" dirty="0"/>
            </a:br>
            <a:br>
              <a:rPr lang="en-GB" sz="1600" dirty="0"/>
            </a:br>
            <a:r>
              <a:rPr lang="en-GB" sz="1600" b="1" dirty="0"/>
              <a:t>Modul </a:t>
            </a:r>
            <a:r>
              <a:rPr lang="en-GB" sz="1600" b="1" dirty="0" err="1"/>
              <a:t>Gestiune</a:t>
            </a:r>
            <a:r>
              <a:rPr lang="en-GB" sz="1600" b="1" dirty="0"/>
              <a:t> </a:t>
            </a:r>
            <a:r>
              <a:rPr lang="en-GB" sz="1600" b="1" dirty="0" err="1"/>
              <a:t>Evenimente</a:t>
            </a:r>
            <a:r>
              <a:rPr lang="en-GB" sz="1600" b="1" dirty="0"/>
              <a:t> ANFP — </a:t>
            </a:r>
            <a:r>
              <a:rPr lang="ro-RO" sz="1600" b="1" dirty="0"/>
              <a:t>Realizări:</a:t>
            </a:r>
            <a:br>
              <a:rPr lang="en-GB" sz="1600" dirty="0"/>
            </a:br>
            <a:r>
              <a:rPr lang="en-GB" sz="1600" dirty="0" err="1"/>
              <a:t>Platformă</a:t>
            </a:r>
            <a:r>
              <a:rPr lang="en-GB" sz="1600" dirty="0"/>
              <a:t> </a:t>
            </a:r>
            <a:r>
              <a:rPr lang="en-GB" sz="1600" dirty="0" err="1"/>
              <a:t>completă</a:t>
            </a:r>
            <a:r>
              <a:rPr lang="en-GB" sz="1600" dirty="0"/>
              <a:t> de </a:t>
            </a:r>
            <a:r>
              <a:rPr lang="en-GB" sz="1600" dirty="0" err="1"/>
              <a:t>gestionare</a:t>
            </a:r>
            <a:r>
              <a:rPr lang="en-GB" sz="1600" dirty="0"/>
              <a:t> a </a:t>
            </a:r>
            <a:r>
              <a:rPr lang="en-GB" sz="1600" dirty="0" err="1"/>
              <a:t>evenimentelor</a:t>
            </a:r>
            <a:r>
              <a:rPr lang="en-GB" sz="1600" dirty="0"/>
              <a:t>, cu </a:t>
            </a:r>
            <a:r>
              <a:rPr lang="en-GB" sz="1600" dirty="0" err="1"/>
              <a:t>programare</a:t>
            </a:r>
            <a:r>
              <a:rPr lang="en-GB" sz="1600" dirty="0"/>
              <a:t>, </a:t>
            </a:r>
            <a:r>
              <a:rPr lang="en-GB" sz="1600" dirty="0" err="1"/>
              <a:t>tipologii</a:t>
            </a:r>
            <a:r>
              <a:rPr lang="en-GB" sz="1600" dirty="0"/>
              <a:t>, </a:t>
            </a:r>
            <a:r>
              <a:rPr lang="en-GB" sz="1600" dirty="0" err="1"/>
              <a:t>invitați</a:t>
            </a:r>
            <a:r>
              <a:rPr lang="en-GB" sz="1600" dirty="0"/>
              <a:t>, </a:t>
            </a:r>
            <a:r>
              <a:rPr lang="en-GB" sz="1600" dirty="0" err="1"/>
              <a:t>liste</a:t>
            </a:r>
            <a:r>
              <a:rPr lang="en-GB" sz="1600" dirty="0"/>
              <a:t> de </a:t>
            </a:r>
            <a:r>
              <a:rPr lang="en-GB" sz="1600" dirty="0" err="1"/>
              <a:t>participanți</a:t>
            </a:r>
            <a:r>
              <a:rPr lang="en-GB" sz="1600" dirty="0"/>
              <a:t> </a:t>
            </a:r>
            <a:r>
              <a:rPr lang="en-GB" sz="1600" dirty="0" err="1"/>
              <a:t>și</a:t>
            </a:r>
            <a:r>
              <a:rPr lang="en-GB" sz="1600" dirty="0"/>
              <a:t> </a:t>
            </a:r>
            <a:r>
              <a:rPr lang="en-GB" sz="1600" dirty="0" err="1"/>
              <a:t>materiale</a:t>
            </a:r>
            <a:r>
              <a:rPr lang="en-GB" sz="1600" dirty="0"/>
              <a:t> </a:t>
            </a:r>
            <a:r>
              <a:rPr lang="en-GB" sz="1600" dirty="0" err="1"/>
              <a:t>asociate</a:t>
            </a:r>
            <a:r>
              <a:rPr lang="en-GB" sz="1600" dirty="0"/>
              <a:t>.</a:t>
            </a:r>
            <a:br>
              <a:rPr lang="en-GB" sz="1600" dirty="0"/>
            </a:br>
            <a:r>
              <a:rPr lang="en-GB" sz="1600" dirty="0" err="1"/>
              <a:t>Integrare</a:t>
            </a:r>
            <a:r>
              <a:rPr lang="en-GB" sz="1600" dirty="0"/>
              <a:t> cu </a:t>
            </a:r>
            <a:r>
              <a:rPr lang="en-GB" sz="1600" dirty="0" err="1"/>
              <a:t>comunicarea</a:t>
            </a:r>
            <a:r>
              <a:rPr lang="en-GB" sz="1600" dirty="0"/>
              <a:t> </a:t>
            </a:r>
            <a:r>
              <a:rPr lang="en-GB" sz="1600" dirty="0" err="1"/>
              <a:t>internă</a:t>
            </a:r>
            <a:r>
              <a:rPr lang="en-GB" sz="1600" dirty="0"/>
              <a:t>, </a:t>
            </a:r>
            <a:r>
              <a:rPr lang="en-GB" sz="1600" dirty="0" err="1"/>
              <a:t>pentru</a:t>
            </a:r>
            <a:r>
              <a:rPr lang="en-GB" sz="1600" dirty="0"/>
              <a:t> </a:t>
            </a:r>
            <a:r>
              <a:rPr lang="en-GB" sz="1600" dirty="0" err="1"/>
              <a:t>transmiterea</a:t>
            </a:r>
            <a:r>
              <a:rPr lang="en-GB" sz="1600" dirty="0"/>
              <a:t> de </a:t>
            </a:r>
            <a:r>
              <a:rPr lang="en-GB" sz="1600" dirty="0" err="1"/>
              <a:t>invitații</a:t>
            </a:r>
            <a:r>
              <a:rPr lang="en-GB" sz="1600" dirty="0"/>
              <a:t> </a:t>
            </a:r>
            <a:r>
              <a:rPr lang="en-GB" sz="1600" dirty="0" err="1"/>
              <a:t>și</a:t>
            </a:r>
            <a:r>
              <a:rPr lang="en-GB" sz="1600" dirty="0"/>
              <a:t> </a:t>
            </a:r>
            <a:r>
              <a:rPr lang="en-GB" sz="1600" dirty="0" err="1"/>
              <a:t>urmărirea</a:t>
            </a:r>
            <a:r>
              <a:rPr lang="en-GB" sz="1600" dirty="0"/>
              <a:t> </a:t>
            </a:r>
            <a:r>
              <a:rPr lang="en-GB" sz="1600" dirty="0" err="1"/>
              <a:t>confirmărilor</a:t>
            </a:r>
            <a:r>
              <a:rPr lang="en-GB" sz="1600" dirty="0"/>
              <a:t>, plus </a:t>
            </a:r>
            <a:r>
              <a:rPr lang="en-GB" sz="1600" dirty="0" err="1"/>
              <a:t>arhivare</a:t>
            </a:r>
            <a:r>
              <a:rPr lang="en-GB" sz="1600" dirty="0"/>
              <a:t> </a:t>
            </a:r>
            <a:r>
              <a:rPr lang="en-GB" sz="1600" dirty="0" err="1"/>
              <a:t>centralizată</a:t>
            </a:r>
            <a:r>
              <a:rPr lang="en-GB" sz="1600" dirty="0"/>
              <a:t> a </a:t>
            </a:r>
            <a:r>
              <a:rPr lang="en-GB" sz="1600" dirty="0" err="1"/>
              <a:t>evenimentelor</a:t>
            </a:r>
            <a:r>
              <a:rPr lang="en-GB" sz="1600" dirty="0"/>
              <a:t> </a:t>
            </a:r>
            <a:r>
              <a:rPr lang="en-GB" sz="1600" dirty="0" err="1"/>
              <a:t>trecute</a:t>
            </a:r>
            <a:r>
              <a:rPr lang="en-GB" sz="1600" dirty="0"/>
              <a:t>.</a:t>
            </a:r>
            <a:br>
              <a:rPr lang="en-GB" sz="1600" dirty="0"/>
            </a:br>
            <a:r>
              <a:rPr lang="en-GB" sz="1600" dirty="0"/>
              <a:t>Calendar </a:t>
            </a:r>
            <a:r>
              <a:rPr lang="en-GB" sz="1600" dirty="0" err="1"/>
              <a:t>interactiv</a:t>
            </a:r>
            <a:r>
              <a:rPr lang="en-GB" sz="1600" dirty="0"/>
              <a:t>, </a:t>
            </a:r>
            <a:r>
              <a:rPr lang="en-GB" sz="1600" dirty="0" err="1"/>
              <a:t>vizibil</a:t>
            </a:r>
            <a:r>
              <a:rPr lang="en-GB" sz="1600" dirty="0"/>
              <a:t> pe diverse </a:t>
            </a:r>
            <a:r>
              <a:rPr lang="en-GB" sz="1600" dirty="0" err="1"/>
              <a:t>niveluri</a:t>
            </a:r>
            <a:r>
              <a:rPr lang="en-GB" sz="1600" dirty="0"/>
              <a:t>, cu </a:t>
            </a:r>
            <a:r>
              <a:rPr lang="en-GB" sz="1600" dirty="0" err="1"/>
              <a:t>filtrare</a:t>
            </a:r>
            <a:r>
              <a:rPr lang="en-GB" sz="1600" dirty="0"/>
              <a:t>, </a:t>
            </a:r>
            <a:r>
              <a:rPr lang="en-GB" sz="1600" dirty="0" err="1"/>
              <a:t>notificări</a:t>
            </a:r>
            <a:r>
              <a:rPr lang="en-GB" sz="1600" dirty="0"/>
              <a:t> </a:t>
            </a:r>
            <a:r>
              <a:rPr lang="en-GB" sz="1600" dirty="0" err="1"/>
              <a:t>și</a:t>
            </a:r>
            <a:r>
              <a:rPr lang="en-GB" sz="1600" dirty="0"/>
              <a:t> </a:t>
            </a:r>
            <a:r>
              <a:rPr lang="en-GB" sz="1600" dirty="0" err="1"/>
              <a:t>vizualizări</a:t>
            </a:r>
            <a:r>
              <a:rPr lang="en-GB" sz="1600" dirty="0"/>
              <a:t> </a:t>
            </a:r>
            <a:r>
              <a:rPr lang="en-GB" sz="1600" dirty="0" err="1"/>
              <a:t>adaptate</a:t>
            </a:r>
            <a:r>
              <a:rPr lang="en-GB" sz="1600" dirty="0"/>
              <a:t> </a:t>
            </a:r>
            <a:r>
              <a:rPr lang="en-GB" sz="1600" dirty="0" err="1"/>
              <a:t>tipului</a:t>
            </a:r>
            <a:r>
              <a:rPr lang="en-GB" sz="1600" dirty="0"/>
              <a:t> de </a:t>
            </a:r>
            <a:r>
              <a:rPr lang="en-GB" sz="1600" dirty="0" err="1"/>
              <a:t>utilizator</a:t>
            </a:r>
            <a:r>
              <a:rPr lang="en-GB" sz="1600" dirty="0"/>
              <a:t>.</a:t>
            </a:r>
            <a:endParaRPr lang="en-US" sz="2000" dirty="0">
              <a:latin typeface="Aptos Display" panose="020B0004020202020204" pitchFamily="34" charset="0"/>
              <a:ea typeface="Times New Roman" panose="02020603050405020304" pitchFamily="18" charset="0"/>
              <a:cs typeface="Calibri" panose="020F0502020204030204" pitchFamily="34" charset="0"/>
            </a:endParaRPr>
          </a:p>
        </p:txBody>
      </p:sp>
      <p:pic>
        <p:nvPicPr>
          <p:cNvPr id="4" name="Picture 1">
            <a:extLst>
              <a:ext uri="{FF2B5EF4-FFF2-40B4-BE49-F238E27FC236}">
                <a16:creationId xmlns:a16="http://schemas.microsoft.com/office/drawing/2014/main" id="{7D65A96D-5418-F4CF-C1B8-BF269FCACBB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91727" y="271781"/>
            <a:ext cx="6722745" cy="791845"/>
          </a:xfrm>
          <a:prstGeom prst="rect">
            <a:avLst/>
          </a:prstGeom>
          <a:noFill/>
        </p:spPr>
      </p:pic>
      <p:graphicFrame>
        <p:nvGraphicFramePr>
          <p:cNvPr id="5" name="Tabel 4">
            <a:extLst>
              <a:ext uri="{FF2B5EF4-FFF2-40B4-BE49-F238E27FC236}">
                <a16:creationId xmlns:a16="http://schemas.microsoft.com/office/drawing/2014/main" id="{1A65093C-F2F5-64F3-5E5D-AC014D9BBF55}"/>
              </a:ext>
            </a:extLst>
          </p:cNvPr>
          <p:cNvGraphicFramePr>
            <a:graphicFrameLocks noGrp="1"/>
          </p:cNvGraphicFramePr>
          <p:nvPr/>
        </p:nvGraphicFramePr>
        <p:xfrm>
          <a:off x="3281680" y="5596985"/>
          <a:ext cx="6009640" cy="772478"/>
        </p:xfrm>
        <a:graphic>
          <a:graphicData uri="http://schemas.openxmlformats.org/drawingml/2006/table">
            <a:tbl>
              <a:tblPr firstRow="1" firstCol="1" bandRow="1">
                <a:tableStyleId>{5C22544A-7EE6-4342-B048-85BDC9FD1C3A}</a:tableStyleId>
              </a:tblPr>
              <a:tblGrid>
                <a:gridCol w="2002790">
                  <a:extLst>
                    <a:ext uri="{9D8B030D-6E8A-4147-A177-3AD203B41FA5}">
                      <a16:colId xmlns:a16="http://schemas.microsoft.com/office/drawing/2014/main" val="1358704296"/>
                    </a:ext>
                  </a:extLst>
                </a:gridCol>
                <a:gridCol w="2003425">
                  <a:extLst>
                    <a:ext uri="{9D8B030D-6E8A-4147-A177-3AD203B41FA5}">
                      <a16:colId xmlns:a16="http://schemas.microsoft.com/office/drawing/2014/main" val="733828429"/>
                    </a:ext>
                  </a:extLst>
                </a:gridCol>
                <a:gridCol w="2003425">
                  <a:extLst>
                    <a:ext uri="{9D8B030D-6E8A-4147-A177-3AD203B41FA5}">
                      <a16:colId xmlns:a16="http://schemas.microsoft.com/office/drawing/2014/main" val="2088446057"/>
                    </a:ext>
                  </a:extLst>
                </a:gridCol>
              </a:tblGrid>
              <a:tr h="480695">
                <a:tc>
                  <a:txBody>
                    <a:bodyPr/>
                    <a:lstStyle/>
                    <a:p>
                      <a:pPr>
                        <a:lnSpc>
                          <a:spcPct val="115000"/>
                        </a:lnSpc>
                        <a:spcBef>
                          <a:spcPts val="300"/>
                        </a:spcBef>
                        <a:spcAft>
                          <a:spcPts val="300"/>
                        </a:spcAft>
                      </a:pPr>
                      <a:endParaRPr lang="ro-RO" sz="12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gn="ctr">
                        <a:lnSpc>
                          <a:spcPct val="115000"/>
                        </a:lnSpc>
                        <a:spcBef>
                          <a:spcPts val="300"/>
                        </a:spcBef>
                        <a:spcAft>
                          <a:spcPts val="300"/>
                        </a:spcAft>
                      </a:pPr>
                      <a:endParaRPr lang="ro-RO" sz="12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nSpc>
                          <a:spcPct val="115000"/>
                        </a:lnSpc>
                        <a:spcBef>
                          <a:spcPts val="300"/>
                        </a:spcBef>
                        <a:spcAft>
                          <a:spcPts val="300"/>
                        </a:spcAft>
                      </a:pPr>
                      <a:endParaRPr lang="ro-RO" sz="1200" dirty="0">
                        <a:effectLst/>
                      </a:endParaRPr>
                    </a:p>
                    <a:p>
                      <a:pPr>
                        <a:lnSpc>
                          <a:spcPct val="115000"/>
                        </a:lnSpc>
                        <a:spcBef>
                          <a:spcPts val="300"/>
                        </a:spcBef>
                        <a:spcAft>
                          <a:spcPts val="300"/>
                        </a:spcAft>
                      </a:pPr>
                      <a:r>
                        <a:rPr lang="ro-RO" sz="1200" dirty="0">
                          <a:effectLst/>
                        </a:rPr>
                        <a:t> </a:t>
                      </a:r>
                      <a:endParaRPr lang="en-US" sz="1200" dirty="0">
                        <a:effectLst/>
                      </a:endParaRPr>
                    </a:p>
                    <a:p>
                      <a:pPr>
                        <a:lnSpc>
                          <a:spcPct val="115000"/>
                        </a:lnSpc>
                        <a:spcBef>
                          <a:spcPts val="300"/>
                        </a:spcBef>
                        <a:spcAft>
                          <a:spcPts val="300"/>
                        </a:spcAft>
                      </a:pPr>
                      <a:r>
                        <a:rPr lang="ro-RO" sz="1200" dirty="0">
                          <a:effectLst/>
                        </a:rPr>
                        <a:t>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3701537037"/>
                  </a:ext>
                </a:extLst>
              </a:tr>
            </a:tbl>
          </a:graphicData>
        </a:graphic>
      </p:graphicFrame>
      <p:pic>
        <p:nvPicPr>
          <p:cNvPr id="2051" name="Picture 41" descr="O imagine care conține Font, Grafică, siglă, design grafic&#10;&#10;Descriere generată automat">
            <a:extLst>
              <a:ext uri="{FF2B5EF4-FFF2-40B4-BE49-F238E27FC236}">
                <a16:creationId xmlns:a16="http://schemas.microsoft.com/office/drawing/2014/main" id="{3DBCF1A0-7306-B69A-A50E-A03D2A73053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9729" y="5800661"/>
            <a:ext cx="1101725" cy="460375"/>
          </a:xfrm>
          <a:prstGeom prst="rect">
            <a:avLst/>
          </a:prstGeom>
          <a:noFill/>
          <a:extLst>
            <a:ext uri="{909E8E84-426E-40DD-AFC4-6F175D3DCCD1}">
              <a14:hiddenFill xmlns:a14="http://schemas.microsoft.com/office/drawing/2010/main">
                <a:solidFill>
                  <a:srgbClr val="FFFFFF"/>
                </a:solidFill>
              </a14:hiddenFill>
            </a:ext>
          </a:extLst>
        </p:spPr>
      </p:pic>
      <p:pic>
        <p:nvPicPr>
          <p:cNvPr id="2049" name="Picture 1" descr="A picture containing text, clipart&#10;&#10;Description automatically generated">
            <a:extLst>
              <a:ext uri="{FF2B5EF4-FFF2-40B4-BE49-F238E27FC236}">
                <a16:creationId xmlns:a16="http://schemas.microsoft.com/office/drawing/2014/main" id="{C11B8FD6-E1DE-8F52-1655-658BF189A06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85711" y="5730811"/>
            <a:ext cx="1211262" cy="504825"/>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c 12">
            <a:extLst>
              <a:ext uri="{FF2B5EF4-FFF2-40B4-BE49-F238E27FC236}">
                <a16:creationId xmlns:a16="http://schemas.microsoft.com/office/drawing/2014/main" id="{F1B7383D-74D3-80A5-AA0E-BA4D4A55A4B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417344" y="5854700"/>
            <a:ext cx="1738312" cy="276225"/>
          </a:xfrm>
          <a:prstGeom prst="rect">
            <a:avLst/>
          </a:prstGeom>
        </p:spPr>
      </p:pic>
      <p:sp>
        <p:nvSpPr>
          <p:cNvPr id="3" name="Titlu 1">
            <a:extLst>
              <a:ext uri="{FF2B5EF4-FFF2-40B4-BE49-F238E27FC236}">
                <a16:creationId xmlns:a16="http://schemas.microsoft.com/office/drawing/2014/main" id="{17293A2A-07AC-6666-AFF4-B94BE5F0A158}"/>
              </a:ext>
            </a:extLst>
          </p:cNvPr>
          <p:cNvSpPr txBox="1">
            <a:spLocks/>
          </p:cNvSpPr>
          <p:nvPr/>
        </p:nvSpPr>
        <p:spPr>
          <a:xfrm>
            <a:off x="1354613" y="805450"/>
            <a:ext cx="10381861" cy="64646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400" b="1" dirty="0" err="1"/>
              <a:t>Solutiile</a:t>
            </a:r>
            <a:r>
              <a:rPr lang="en-US" sz="2400" b="1" dirty="0"/>
              <a:t> software </a:t>
            </a:r>
            <a:r>
              <a:rPr lang="en-US" sz="2400" b="1" dirty="0" err="1"/>
              <a:t>actualizate</a:t>
            </a:r>
            <a:r>
              <a:rPr lang="en-US" sz="2400" b="1" dirty="0"/>
              <a:t> </a:t>
            </a:r>
            <a:r>
              <a:rPr lang="en-US" sz="2400" b="1" dirty="0" err="1"/>
              <a:t>si</a:t>
            </a:r>
            <a:r>
              <a:rPr lang="en-US" sz="2400" b="1" dirty="0"/>
              <a:t> </a:t>
            </a:r>
            <a:r>
              <a:rPr lang="en-US" sz="2400" b="1" dirty="0" err="1"/>
              <a:t>functionalitatile</a:t>
            </a:r>
            <a:r>
              <a:rPr lang="en-US" sz="2400" b="1" dirty="0"/>
              <a:t> </a:t>
            </a:r>
            <a:r>
              <a:rPr lang="en-US" sz="2400" b="1" dirty="0" err="1"/>
              <a:t>extinse</a:t>
            </a:r>
            <a:endParaRPr lang="en-US" sz="2400" b="1" dirty="0"/>
          </a:p>
        </p:txBody>
      </p:sp>
    </p:spTree>
    <p:extLst>
      <p:ext uri="{BB962C8B-B14F-4D97-AF65-F5344CB8AC3E}">
        <p14:creationId xmlns:p14="http://schemas.microsoft.com/office/powerpoint/2010/main" val="3293813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A6F1F-FCE7-1DEE-7049-623263552F3B}"/>
            </a:ext>
          </a:extLst>
        </p:cNvPr>
        <p:cNvGrpSpPr/>
        <p:nvPr/>
      </p:nvGrpSpPr>
      <p:grpSpPr>
        <a:xfrm>
          <a:off x="0" y="0"/>
          <a:ext cx="0" cy="0"/>
          <a:chOff x="0" y="0"/>
          <a:chExt cx="0" cy="0"/>
        </a:xfrm>
      </p:grpSpPr>
      <p:sp>
        <p:nvSpPr>
          <p:cNvPr id="2" name="Titlu 1">
            <a:extLst>
              <a:ext uri="{FF2B5EF4-FFF2-40B4-BE49-F238E27FC236}">
                <a16:creationId xmlns:a16="http://schemas.microsoft.com/office/drawing/2014/main" id="{547D70FD-C62E-148C-E944-BC212B3016C4}"/>
              </a:ext>
            </a:extLst>
          </p:cNvPr>
          <p:cNvSpPr>
            <a:spLocks noGrp="1"/>
          </p:cNvSpPr>
          <p:nvPr>
            <p:ph type="ctrTitle"/>
          </p:nvPr>
        </p:nvSpPr>
        <p:spPr>
          <a:xfrm>
            <a:off x="1074276" y="1451915"/>
            <a:ext cx="10741687" cy="4679010"/>
          </a:xfrm>
        </p:spPr>
        <p:txBody>
          <a:bodyPr>
            <a:noAutofit/>
          </a:bodyPr>
          <a:lstStyle/>
          <a:p>
            <a:pPr algn="l"/>
            <a:br>
              <a:rPr lang="en-GB" sz="1600" dirty="0"/>
            </a:br>
            <a:r>
              <a:rPr lang="en-GB" sz="1600" b="1" dirty="0"/>
              <a:t>Modul </a:t>
            </a:r>
            <a:r>
              <a:rPr lang="en-GB" sz="1600" b="1" dirty="0" err="1"/>
              <a:t>Consilieri</a:t>
            </a:r>
            <a:r>
              <a:rPr lang="en-GB" sz="1600" b="1" dirty="0"/>
              <a:t> de </a:t>
            </a:r>
            <a:r>
              <a:rPr lang="en-GB" sz="1600" b="1" dirty="0" err="1"/>
              <a:t>Etică</a:t>
            </a:r>
            <a:r>
              <a:rPr lang="en-GB" sz="1600" b="1" dirty="0"/>
              <a:t> — </a:t>
            </a:r>
            <a:r>
              <a:rPr lang="ro-RO" sz="1600" b="1" dirty="0"/>
              <a:t>Realizări:</a:t>
            </a:r>
            <a:br>
              <a:rPr lang="en-GB" sz="1600" dirty="0"/>
            </a:br>
            <a:r>
              <a:rPr lang="en-GB" sz="1600" dirty="0" err="1"/>
              <a:t>Digitalizarea</a:t>
            </a:r>
            <a:r>
              <a:rPr lang="en-GB" sz="1600" dirty="0"/>
              <a:t> </a:t>
            </a:r>
            <a:r>
              <a:rPr lang="en-GB" sz="1600" dirty="0" err="1"/>
              <a:t>completă</a:t>
            </a:r>
            <a:r>
              <a:rPr lang="en-GB" sz="1600" dirty="0"/>
              <a:t> a </a:t>
            </a:r>
            <a:r>
              <a:rPr lang="en-GB" sz="1600" dirty="0" err="1"/>
              <a:t>procesului</a:t>
            </a:r>
            <a:r>
              <a:rPr lang="en-GB" sz="1600" dirty="0"/>
              <a:t> </a:t>
            </a:r>
            <a:r>
              <a:rPr lang="en-GB" sz="1600" dirty="0" err="1"/>
              <a:t>anual</a:t>
            </a:r>
            <a:r>
              <a:rPr lang="en-GB" sz="1600" dirty="0"/>
              <a:t> de </a:t>
            </a:r>
            <a:r>
              <a:rPr lang="en-GB" sz="1600" dirty="0" err="1"/>
              <a:t>raportare</a:t>
            </a:r>
            <a:r>
              <a:rPr lang="en-GB" sz="1600" dirty="0"/>
              <a:t>, cu </a:t>
            </a:r>
            <a:r>
              <a:rPr lang="en-GB" sz="1600" dirty="0" err="1"/>
              <a:t>formulare</a:t>
            </a:r>
            <a:r>
              <a:rPr lang="en-GB" sz="1600" dirty="0"/>
              <a:t> OPANFP, </a:t>
            </a:r>
            <a:r>
              <a:rPr lang="en-GB" sz="1600" dirty="0" err="1"/>
              <a:t>validări</a:t>
            </a:r>
            <a:r>
              <a:rPr lang="en-GB" sz="1600" dirty="0"/>
              <a:t>, </a:t>
            </a:r>
            <a:r>
              <a:rPr lang="en-GB" sz="1600" dirty="0" err="1"/>
              <a:t>notificări</a:t>
            </a:r>
            <a:r>
              <a:rPr lang="en-GB" sz="1600" dirty="0"/>
              <a:t> automate </a:t>
            </a:r>
            <a:r>
              <a:rPr lang="en-GB" sz="1600" dirty="0" err="1"/>
              <a:t>și</a:t>
            </a:r>
            <a:r>
              <a:rPr lang="en-GB" sz="1600" dirty="0"/>
              <a:t> </a:t>
            </a:r>
            <a:r>
              <a:rPr lang="en-GB" sz="1600" dirty="0" err="1"/>
              <a:t>suport</a:t>
            </a:r>
            <a:r>
              <a:rPr lang="en-GB" sz="1600" dirty="0"/>
              <a:t> </a:t>
            </a:r>
            <a:r>
              <a:rPr lang="en-GB" sz="1600" dirty="0" err="1"/>
              <a:t>pentru</a:t>
            </a:r>
            <a:r>
              <a:rPr lang="en-GB" sz="1600" dirty="0"/>
              <a:t> </a:t>
            </a:r>
            <a:r>
              <a:rPr lang="en-GB" sz="1600" dirty="0" err="1"/>
              <a:t>completare</a:t>
            </a:r>
            <a:r>
              <a:rPr lang="en-GB" sz="1600" dirty="0"/>
              <a:t> </a:t>
            </a:r>
            <a:r>
              <a:rPr lang="en-GB" sz="1600" dirty="0" err="1"/>
              <a:t>în</a:t>
            </a:r>
            <a:r>
              <a:rPr lang="en-GB" sz="1600" dirty="0"/>
              <a:t> </a:t>
            </a:r>
            <a:r>
              <a:rPr lang="en-GB" sz="1600" dirty="0" err="1"/>
              <a:t>etape</a:t>
            </a:r>
            <a:r>
              <a:rPr lang="en-GB" sz="1600" dirty="0"/>
              <a:t>.</a:t>
            </a:r>
            <a:br>
              <a:rPr lang="en-GB" sz="1600" dirty="0"/>
            </a:br>
            <a:r>
              <a:rPr lang="en-GB" sz="1600" dirty="0"/>
              <a:t>Management </a:t>
            </a:r>
            <a:r>
              <a:rPr lang="en-GB" sz="1600" dirty="0" err="1"/>
              <a:t>integrat</a:t>
            </a:r>
            <a:r>
              <a:rPr lang="en-GB" sz="1600" dirty="0"/>
              <a:t> al </a:t>
            </a:r>
            <a:r>
              <a:rPr lang="en-GB" sz="1600" dirty="0" err="1"/>
              <a:t>corpului</a:t>
            </a:r>
            <a:r>
              <a:rPr lang="en-GB" sz="1600" dirty="0"/>
              <a:t> </a:t>
            </a:r>
            <a:r>
              <a:rPr lang="en-GB" sz="1600" dirty="0" err="1"/>
              <a:t>consilierilor</a:t>
            </a:r>
            <a:r>
              <a:rPr lang="en-GB" sz="1600" dirty="0"/>
              <a:t>, cu </a:t>
            </a:r>
            <a:r>
              <a:rPr lang="en-GB" sz="1600" dirty="0" err="1"/>
              <a:t>transmitere</a:t>
            </a:r>
            <a:r>
              <a:rPr lang="en-GB" sz="1600" dirty="0"/>
              <a:t>/</a:t>
            </a:r>
            <a:r>
              <a:rPr lang="en-GB" sz="1600" dirty="0" err="1"/>
              <a:t>actualizare</a:t>
            </a:r>
            <a:r>
              <a:rPr lang="en-GB" sz="1600" dirty="0"/>
              <a:t> date, </a:t>
            </a:r>
            <a:r>
              <a:rPr lang="en-GB" sz="1600" dirty="0" err="1"/>
              <a:t>arhivare</a:t>
            </a:r>
            <a:r>
              <a:rPr lang="en-GB" sz="1600" dirty="0"/>
              <a:t> </a:t>
            </a:r>
            <a:r>
              <a:rPr lang="en-GB" sz="1600" dirty="0" err="1"/>
              <a:t>documente</a:t>
            </a:r>
            <a:r>
              <a:rPr lang="en-GB" sz="1600" dirty="0"/>
              <a:t> </a:t>
            </a:r>
            <a:r>
              <a:rPr lang="en-GB" sz="1600" dirty="0" err="1"/>
              <a:t>și</a:t>
            </a:r>
            <a:r>
              <a:rPr lang="en-GB" sz="1600" dirty="0"/>
              <a:t> </a:t>
            </a:r>
            <a:r>
              <a:rPr lang="en-GB" sz="1600" dirty="0" err="1"/>
              <a:t>acces</a:t>
            </a:r>
            <a:r>
              <a:rPr lang="en-GB" sz="1600" dirty="0"/>
              <a:t> la </a:t>
            </a:r>
            <a:r>
              <a:rPr lang="en-GB" sz="1600" dirty="0" err="1"/>
              <a:t>istoricul</a:t>
            </a:r>
            <a:r>
              <a:rPr lang="en-GB" sz="1600" dirty="0"/>
              <a:t> </a:t>
            </a:r>
            <a:r>
              <a:rPr lang="en-GB" sz="1600" dirty="0" err="1"/>
              <a:t>activității</a:t>
            </a:r>
            <a:r>
              <a:rPr lang="en-GB" sz="1600" dirty="0"/>
              <a:t> </a:t>
            </a:r>
            <a:r>
              <a:rPr lang="en-GB" sz="1600" dirty="0" err="1"/>
              <a:t>pentru</a:t>
            </a:r>
            <a:r>
              <a:rPr lang="en-GB" sz="1600" dirty="0"/>
              <a:t> </a:t>
            </a:r>
            <a:r>
              <a:rPr lang="en-GB" sz="1600" dirty="0" err="1"/>
              <a:t>fiecare</a:t>
            </a:r>
            <a:r>
              <a:rPr lang="en-GB" sz="1600" dirty="0"/>
              <a:t> </a:t>
            </a:r>
            <a:r>
              <a:rPr lang="en-GB" sz="1600" dirty="0" err="1"/>
              <a:t>instituție</a:t>
            </a:r>
            <a:r>
              <a:rPr lang="en-GB" sz="1600" dirty="0"/>
              <a:t>.</a:t>
            </a:r>
            <a:br>
              <a:rPr lang="en-GB" sz="1600" dirty="0"/>
            </a:br>
            <a:r>
              <a:rPr lang="en-GB" sz="1600" dirty="0" err="1"/>
              <a:t>Mecanisme</a:t>
            </a:r>
            <a:r>
              <a:rPr lang="en-GB" sz="1600" dirty="0"/>
              <a:t> </a:t>
            </a:r>
            <a:r>
              <a:rPr lang="en-GB" sz="1600" dirty="0" err="1"/>
              <a:t>moderne</a:t>
            </a:r>
            <a:r>
              <a:rPr lang="en-GB" sz="1600" dirty="0"/>
              <a:t> de </a:t>
            </a:r>
            <a:r>
              <a:rPr lang="en-GB" sz="1600" dirty="0" err="1"/>
              <a:t>comunicare</a:t>
            </a:r>
            <a:r>
              <a:rPr lang="en-GB" sz="1600" dirty="0"/>
              <a:t> </a:t>
            </a:r>
            <a:r>
              <a:rPr lang="en-GB" sz="1600" dirty="0" err="1"/>
              <a:t>și</a:t>
            </a:r>
            <a:r>
              <a:rPr lang="en-GB" sz="1600" dirty="0"/>
              <a:t> </a:t>
            </a:r>
            <a:r>
              <a:rPr lang="en-GB" sz="1600" dirty="0" err="1"/>
              <a:t>analiză</a:t>
            </a:r>
            <a:r>
              <a:rPr lang="en-GB" sz="1600" dirty="0"/>
              <a:t>, </a:t>
            </a:r>
            <a:r>
              <a:rPr lang="en-GB" sz="1600" dirty="0" err="1"/>
              <a:t>inclusiv</a:t>
            </a:r>
            <a:r>
              <a:rPr lang="en-GB" sz="1600" dirty="0"/>
              <a:t> </a:t>
            </a:r>
            <a:r>
              <a:rPr lang="en-GB" sz="1600" dirty="0" err="1"/>
              <a:t>mesaje</a:t>
            </a:r>
            <a:r>
              <a:rPr lang="en-GB" sz="1600" dirty="0"/>
              <a:t> </a:t>
            </a:r>
            <a:r>
              <a:rPr lang="en-GB" sz="1600" dirty="0" err="1"/>
              <a:t>în</a:t>
            </a:r>
            <a:r>
              <a:rPr lang="en-GB" sz="1600" dirty="0"/>
              <a:t> </a:t>
            </a:r>
            <a:r>
              <a:rPr lang="en-GB" sz="1600" dirty="0" err="1"/>
              <a:t>rețeaua</a:t>
            </a:r>
            <a:r>
              <a:rPr lang="en-GB" sz="1600" dirty="0"/>
              <a:t> </a:t>
            </a:r>
            <a:r>
              <a:rPr lang="en-GB" sz="1600" dirty="0" err="1"/>
              <a:t>consilierilor</a:t>
            </a:r>
            <a:r>
              <a:rPr lang="en-GB" sz="1600" dirty="0"/>
              <a:t>, </a:t>
            </a:r>
            <a:r>
              <a:rPr lang="en-GB" sz="1600" dirty="0" err="1"/>
              <a:t>generare</a:t>
            </a:r>
            <a:r>
              <a:rPr lang="en-GB" sz="1600" dirty="0"/>
              <a:t> </a:t>
            </a:r>
            <a:r>
              <a:rPr lang="en-GB" sz="1600" dirty="0" err="1"/>
              <a:t>chestionare</a:t>
            </a:r>
            <a:r>
              <a:rPr lang="en-GB" sz="1600" dirty="0"/>
              <a:t>, </a:t>
            </a:r>
            <a:r>
              <a:rPr lang="en-GB" sz="1600" dirty="0" err="1"/>
              <a:t>grafice</a:t>
            </a:r>
            <a:r>
              <a:rPr lang="en-GB" sz="1600" dirty="0"/>
              <a:t> </a:t>
            </a:r>
            <a:r>
              <a:rPr lang="en-GB" sz="1600" dirty="0" err="1"/>
              <a:t>și</a:t>
            </a:r>
            <a:r>
              <a:rPr lang="en-GB" sz="1600" dirty="0"/>
              <a:t> </a:t>
            </a:r>
            <a:r>
              <a:rPr lang="en-GB" sz="1600" dirty="0" err="1"/>
              <a:t>analize</a:t>
            </a:r>
            <a:r>
              <a:rPr lang="en-GB" sz="1600" dirty="0"/>
              <a:t> comparative </a:t>
            </a:r>
            <a:r>
              <a:rPr lang="en-GB" sz="1600" dirty="0" err="1"/>
              <a:t>între</a:t>
            </a:r>
            <a:r>
              <a:rPr lang="en-GB" sz="1600" dirty="0"/>
              <a:t> ani.</a:t>
            </a:r>
            <a:br>
              <a:rPr lang="en-GB" sz="1600" dirty="0"/>
            </a:br>
            <a:br>
              <a:rPr lang="en-GB" sz="1600" dirty="0"/>
            </a:br>
            <a:r>
              <a:rPr lang="en-GB" sz="1600" b="1" dirty="0"/>
              <a:t>Modul </a:t>
            </a:r>
            <a:r>
              <a:rPr lang="en-GB" sz="1600" b="1" dirty="0" err="1"/>
              <a:t>Comisii</a:t>
            </a:r>
            <a:r>
              <a:rPr lang="en-GB" sz="1600" b="1" dirty="0"/>
              <a:t> </a:t>
            </a:r>
            <a:r>
              <a:rPr lang="en-GB" sz="1600" b="1" dirty="0" err="1"/>
              <a:t>Paritare</a:t>
            </a:r>
            <a:r>
              <a:rPr lang="en-GB" sz="1600" b="1" dirty="0"/>
              <a:t> </a:t>
            </a:r>
            <a:r>
              <a:rPr lang="en-GB" sz="1600" b="1" dirty="0" err="1"/>
              <a:t>și</a:t>
            </a:r>
            <a:r>
              <a:rPr lang="en-GB" sz="1600" b="1" dirty="0"/>
              <a:t> </a:t>
            </a:r>
            <a:r>
              <a:rPr lang="en-GB" sz="1600" b="1" dirty="0" err="1"/>
              <a:t>Acorduri</a:t>
            </a:r>
            <a:r>
              <a:rPr lang="en-GB" sz="1600" b="1" dirty="0"/>
              <a:t> </a:t>
            </a:r>
            <a:r>
              <a:rPr lang="en-GB" sz="1600" b="1" dirty="0" err="1"/>
              <a:t>Colective</a:t>
            </a:r>
            <a:r>
              <a:rPr lang="en-GB" sz="1600" b="1" dirty="0"/>
              <a:t> — </a:t>
            </a:r>
            <a:r>
              <a:rPr lang="ro-RO" sz="1600" b="1" dirty="0"/>
              <a:t>Realizări:</a:t>
            </a:r>
            <a:br>
              <a:rPr lang="en-GB" sz="1600" dirty="0"/>
            </a:br>
            <a:r>
              <a:rPr lang="en-GB" sz="1600" dirty="0" err="1"/>
              <a:t>Digitalizarea</a:t>
            </a:r>
            <a:r>
              <a:rPr lang="en-GB" sz="1600" dirty="0"/>
              <a:t> </a:t>
            </a:r>
            <a:r>
              <a:rPr lang="en-GB" sz="1600" dirty="0" err="1"/>
              <a:t>întregului</a:t>
            </a:r>
            <a:r>
              <a:rPr lang="en-GB" sz="1600" dirty="0"/>
              <a:t> </a:t>
            </a:r>
            <a:r>
              <a:rPr lang="en-GB" sz="1600" dirty="0" err="1"/>
              <a:t>proces</a:t>
            </a:r>
            <a:r>
              <a:rPr lang="en-GB" sz="1600" dirty="0"/>
              <a:t> de </a:t>
            </a:r>
            <a:r>
              <a:rPr lang="en-GB" sz="1600" dirty="0" err="1"/>
              <a:t>raportare</a:t>
            </a:r>
            <a:r>
              <a:rPr lang="en-GB" sz="1600" dirty="0"/>
              <a:t>, de la </a:t>
            </a:r>
            <a:r>
              <a:rPr lang="en-GB" sz="1600" dirty="0" err="1"/>
              <a:t>notificare</a:t>
            </a:r>
            <a:r>
              <a:rPr lang="en-GB" sz="1600" dirty="0"/>
              <a:t>, </a:t>
            </a:r>
            <a:r>
              <a:rPr lang="en-GB" sz="1600" dirty="0" err="1"/>
              <a:t>completare</a:t>
            </a:r>
            <a:r>
              <a:rPr lang="en-GB" sz="1600" dirty="0"/>
              <a:t> </a:t>
            </a:r>
            <a:r>
              <a:rPr lang="en-GB" sz="1600" dirty="0" err="1"/>
              <a:t>și</a:t>
            </a:r>
            <a:r>
              <a:rPr lang="en-GB" sz="1600" dirty="0"/>
              <a:t> </a:t>
            </a:r>
            <a:r>
              <a:rPr lang="en-GB" sz="1600" dirty="0" err="1"/>
              <a:t>validare</a:t>
            </a:r>
            <a:r>
              <a:rPr lang="en-GB" sz="1600" dirty="0"/>
              <a:t> </a:t>
            </a:r>
            <a:r>
              <a:rPr lang="en-GB" sz="1600" dirty="0" err="1"/>
              <a:t>până</a:t>
            </a:r>
            <a:r>
              <a:rPr lang="en-GB" sz="1600" dirty="0"/>
              <a:t> la </a:t>
            </a:r>
            <a:r>
              <a:rPr lang="en-GB" sz="1600" dirty="0" err="1"/>
              <a:t>transmitere</a:t>
            </a:r>
            <a:r>
              <a:rPr lang="en-GB" sz="1600" dirty="0"/>
              <a:t> </a:t>
            </a:r>
            <a:r>
              <a:rPr lang="en-GB" sz="1600" dirty="0" err="1"/>
              <a:t>și</a:t>
            </a:r>
            <a:r>
              <a:rPr lang="en-GB" sz="1600" dirty="0"/>
              <a:t> </a:t>
            </a:r>
            <a:r>
              <a:rPr lang="en-GB" sz="1600" dirty="0" err="1"/>
              <a:t>arhivare</a:t>
            </a:r>
            <a:r>
              <a:rPr lang="en-GB" sz="1600" dirty="0"/>
              <a:t>, cu </a:t>
            </a:r>
            <a:r>
              <a:rPr lang="en-GB" sz="1600" dirty="0" err="1"/>
              <a:t>suport</a:t>
            </a:r>
            <a:r>
              <a:rPr lang="en-GB" sz="1600" dirty="0"/>
              <a:t> </a:t>
            </a:r>
            <a:r>
              <a:rPr lang="en-GB" sz="1600" dirty="0" err="1"/>
              <a:t>pentru</a:t>
            </a:r>
            <a:r>
              <a:rPr lang="en-GB" sz="1600" dirty="0"/>
              <a:t> </a:t>
            </a:r>
            <a:r>
              <a:rPr lang="en-GB" sz="1600" dirty="0" err="1"/>
              <a:t>fluxuri</a:t>
            </a:r>
            <a:r>
              <a:rPr lang="en-GB" sz="1600" dirty="0"/>
              <a:t> interne de </a:t>
            </a:r>
            <a:r>
              <a:rPr lang="en-GB" sz="1600" dirty="0" err="1"/>
              <a:t>aprobare</a:t>
            </a:r>
            <a:r>
              <a:rPr lang="en-GB" sz="1600" dirty="0"/>
              <a:t> la </a:t>
            </a:r>
            <a:r>
              <a:rPr lang="en-GB" sz="1600" dirty="0" err="1"/>
              <a:t>nivelul</a:t>
            </a:r>
            <a:r>
              <a:rPr lang="en-GB" sz="1600" dirty="0"/>
              <a:t> </a:t>
            </a:r>
            <a:r>
              <a:rPr lang="en-GB" sz="1600" dirty="0" err="1"/>
              <a:t>instituțiilor</a:t>
            </a:r>
            <a:r>
              <a:rPr lang="en-GB" sz="1600" dirty="0"/>
              <a:t>.</a:t>
            </a:r>
            <a:br>
              <a:rPr lang="en-GB" sz="1600" dirty="0"/>
            </a:br>
            <a:r>
              <a:rPr lang="ro-RO" sz="1600" dirty="0"/>
              <a:t>S-a</a:t>
            </a:r>
            <a:r>
              <a:rPr lang="en-US" sz="1600" dirty="0"/>
              <a:t>u</a:t>
            </a:r>
            <a:r>
              <a:rPr lang="en-GB" sz="1600" dirty="0"/>
              <a:t> </a:t>
            </a:r>
            <a:r>
              <a:rPr lang="en-GB" sz="1600" dirty="0" err="1"/>
              <a:t>introdus</a:t>
            </a:r>
            <a:r>
              <a:rPr lang="en-GB" sz="1600" dirty="0"/>
              <a:t> </a:t>
            </a:r>
            <a:r>
              <a:rPr lang="en-GB" sz="1600" dirty="0" err="1"/>
              <a:t>validări</a:t>
            </a:r>
            <a:r>
              <a:rPr lang="en-GB" sz="1600" dirty="0"/>
              <a:t> automate </a:t>
            </a:r>
            <a:r>
              <a:rPr lang="en-GB" sz="1600" dirty="0" err="1"/>
              <a:t>și</a:t>
            </a:r>
            <a:r>
              <a:rPr lang="en-GB" sz="1600" dirty="0"/>
              <a:t> </a:t>
            </a:r>
            <a:r>
              <a:rPr lang="en-GB" sz="1600" dirty="0" err="1"/>
              <a:t>formulare</a:t>
            </a:r>
            <a:r>
              <a:rPr lang="en-GB" sz="1600" dirty="0"/>
              <a:t> </a:t>
            </a:r>
            <a:r>
              <a:rPr lang="en-GB" sz="1600" dirty="0" err="1"/>
              <a:t>flexibile</a:t>
            </a:r>
            <a:r>
              <a:rPr lang="en-GB" sz="1600" dirty="0"/>
              <a:t>, </a:t>
            </a:r>
            <a:r>
              <a:rPr lang="en-GB" sz="1600" dirty="0" err="1"/>
              <a:t>adaptabile</a:t>
            </a:r>
            <a:r>
              <a:rPr lang="en-GB" sz="1600" dirty="0"/>
              <a:t> la </a:t>
            </a:r>
            <a:r>
              <a:rPr lang="en-GB" sz="1600" dirty="0" err="1"/>
              <a:t>modificările</a:t>
            </a:r>
            <a:r>
              <a:rPr lang="en-GB" sz="1600" dirty="0"/>
              <a:t> legislative, cu </a:t>
            </a:r>
            <a:r>
              <a:rPr lang="en-GB" sz="1600" dirty="0" err="1"/>
              <a:t>posibilitatea</a:t>
            </a:r>
            <a:r>
              <a:rPr lang="en-GB" sz="1600" dirty="0"/>
              <a:t> </a:t>
            </a:r>
            <a:r>
              <a:rPr lang="en-GB" sz="1600" dirty="0" err="1"/>
              <a:t>salvării</a:t>
            </a:r>
            <a:r>
              <a:rPr lang="en-GB" sz="1600" dirty="0"/>
              <a:t> </a:t>
            </a:r>
            <a:r>
              <a:rPr lang="en-GB" sz="1600" dirty="0" err="1"/>
              <a:t>în</a:t>
            </a:r>
            <a:r>
              <a:rPr lang="en-GB" sz="1600" dirty="0"/>
              <a:t> </a:t>
            </a:r>
            <a:r>
              <a:rPr lang="en-GB" sz="1600" dirty="0" err="1"/>
              <a:t>stadii</a:t>
            </a:r>
            <a:r>
              <a:rPr lang="en-GB" sz="1600" dirty="0"/>
              <a:t> </a:t>
            </a:r>
            <a:r>
              <a:rPr lang="en-GB" sz="1600" dirty="0" err="1"/>
              <a:t>intermediare</a:t>
            </a:r>
            <a:r>
              <a:rPr lang="en-GB" sz="1600" dirty="0"/>
              <a:t> </a:t>
            </a:r>
            <a:r>
              <a:rPr lang="en-GB" sz="1600" dirty="0" err="1"/>
              <a:t>și</a:t>
            </a:r>
            <a:r>
              <a:rPr lang="en-GB" sz="1600" dirty="0"/>
              <a:t> </a:t>
            </a:r>
            <a:r>
              <a:rPr lang="en-GB" sz="1600" dirty="0" err="1"/>
              <a:t>reluării</a:t>
            </a:r>
            <a:r>
              <a:rPr lang="en-GB" sz="1600" dirty="0"/>
              <a:t> </a:t>
            </a:r>
            <a:r>
              <a:rPr lang="en-GB" sz="1600" dirty="0" err="1"/>
              <a:t>completării</a:t>
            </a:r>
            <a:r>
              <a:rPr lang="en-GB" sz="1600" dirty="0"/>
              <a:t>.</a:t>
            </a:r>
            <a:br>
              <a:rPr lang="en-GB" sz="1600" dirty="0"/>
            </a:br>
            <a:r>
              <a:rPr lang="ro-RO" sz="1600" dirty="0"/>
              <a:t>S-a</a:t>
            </a:r>
            <a:r>
              <a:rPr lang="en-GB" sz="1600" dirty="0"/>
              <a:t> </a:t>
            </a:r>
            <a:r>
              <a:rPr lang="en-GB" sz="1600" dirty="0" err="1"/>
              <a:t>creat</a:t>
            </a:r>
            <a:r>
              <a:rPr lang="en-GB" sz="1600" dirty="0"/>
              <a:t> un </a:t>
            </a:r>
            <a:r>
              <a:rPr lang="en-GB" sz="1600" dirty="0" err="1"/>
              <a:t>sistem</a:t>
            </a:r>
            <a:r>
              <a:rPr lang="en-GB" sz="1600" dirty="0"/>
              <a:t> </a:t>
            </a:r>
            <a:r>
              <a:rPr lang="en-GB" sz="1600" dirty="0" err="1"/>
              <a:t>complet</a:t>
            </a:r>
            <a:r>
              <a:rPr lang="en-GB" sz="1600" dirty="0"/>
              <a:t> de </a:t>
            </a:r>
            <a:r>
              <a:rPr lang="en-GB" sz="1600" dirty="0" err="1"/>
              <a:t>gestionare</a:t>
            </a:r>
            <a:r>
              <a:rPr lang="en-GB" sz="1600" dirty="0"/>
              <a:t> a </a:t>
            </a:r>
            <a:r>
              <a:rPr lang="en-GB" sz="1600" dirty="0" err="1"/>
              <a:t>comisiilor</a:t>
            </a:r>
            <a:r>
              <a:rPr lang="en-GB" sz="1600" dirty="0"/>
              <a:t> </a:t>
            </a:r>
            <a:r>
              <a:rPr lang="en-GB" sz="1600" dirty="0" err="1"/>
              <a:t>paritare</a:t>
            </a:r>
            <a:r>
              <a:rPr lang="en-GB" sz="1600" dirty="0"/>
              <a:t>, </a:t>
            </a:r>
            <a:r>
              <a:rPr lang="en-GB" sz="1600" dirty="0" err="1"/>
              <a:t>incluzând</a:t>
            </a:r>
            <a:r>
              <a:rPr lang="en-GB" sz="1600" dirty="0"/>
              <a:t> </a:t>
            </a:r>
            <a:r>
              <a:rPr lang="en-GB" sz="1600" dirty="0" err="1"/>
              <a:t>constituirea</a:t>
            </a:r>
            <a:r>
              <a:rPr lang="en-GB" sz="1600" dirty="0"/>
              <a:t>, </a:t>
            </a:r>
            <a:r>
              <a:rPr lang="en-GB" sz="1600" dirty="0" err="1"/>
              <a:t>modificările</a:t>
            </a:r>
            <a:r>
              <a:rPr lang="en-GB" sz="1600" dirty="0"/>
              <a:t>, </a:t>
            </a:r>
            <a:r>
              <a:rPr lang="en-GB" sz="1600" dirty="0" err="1"/>
              <a:t>arhivarea</a:t>
            </a:r>
            <a:r>
              <a:rPr lang="en-GB" sz="1600" dirty="0"/>
              <a:t> </a:t>
            </a:r>
            <a:r>
              <a:rPr lang="en-GB" sz="1600" dirty="0" err="1"/>
              <a:t>documentelor</a:t>
            </a:r>
            <a:r>
              <a:rPr lang="en-GB" sz="1600" dirty="0"/>
              <a:t> </a:t>
            </a:r>
            <a:r>
              <a:rPr lang="en-GB" sz="1600" dirty="0" err="1"/>
              <a:t>și</a:t>
            </a:r>
            <a:r>
              <a:rPr lang="en-GB" sz="1600" dirty="0"/>
              <a:t> </a:t>
            </a:r>
            <a:r>
              <a:rPr lang="en-GB" sz="1600" dirty="0" err="1"/>
              <a:t>notificările</a:t>
            </a:r>
            <a:r>
              <a:rPr lang="en-GB" sz="1600" dirty="0"/>
              <a:t> automate </a:t>
            </a:r>
            <a:r>
              <a:rPr lang="en-GB" sz="1600" dirty="0" err="1"/>
              <a:t>privind</a:t>
            </a:r>
            <a:r>
              <a:rPr lang="en-GB" sz="1600" dirty="0"/>
              <a:t> </a:t>
            </a:r>
            <a:r>
              <a:rPr lang="en-GB" sz="1600" dirty="0" err="1"/>
              <a:t>întârzierile</a:t>
            </a:r>
            <a:r>
              <a:rPr lang="en-GB" sz="1600" dirty="0"/>
              <a:t> </a:t>
            </a:r>
            <a:r>
              <a:rPr lang="en-GB" sz="1600" dirty="0" err="1"/>
              <a:t>sau</a:t>
            </a:r>
            <a:r>
              <a:rPr lang="en-GB" sz="1600" dirty="0"/>
              <a:t> </a:t>
            </a:r>
            <a:r>
              <a:rPr lang="en-GB" sz="1600" dirty="0" err="1"/>
              <a:t>expirările</a:t>
            </a:r>
            <a:r>
              <a:rPr lang="en-GB" sz="1600" dirty="0"/>
              <a:t>.</a:t>
            </a:r>
            <a:br>
              <a:rPr lang="en-GB" sz="1600" dirty="0"/>
            </a:br>
            <a:r>
              <a:rPr lang="ro-RO" sz="1600" dirty="0"/>
              <a:t>S-a</a:t>
            </a:r>
            <a:r>
              <a:rPr lang="en-GB" sz="1600" dirty="0"/>
              <a:t> </a:t>
            </a:r>
            <a:r>
              <a:rPr lang="en-GB" sz="1600" dirty="0" err="1"/>
              <a:t>implementat</a:t>
            </a:r>
            <a:r>
              <a:rPr lang="en-GB" sz="1600" dirty="0"/>
              <a:t> </a:t>
            </a:r>
            <a:r>
              <a:rPr lang="en-GB" sz="1600" dirty="0" err="1"/>
              <a:t>generarea</a:t>
            </a:r>
            <a:r>
              <a:rPr lang="en-GB" sz="1600" dirty="0"/>
              <a:t> </a:t>
            </a:r>
            <a:r>
              <a:rPr lang="en-GB" sz="1600" dirty="0" err="1"/>
              <a:t>automată</a:t>
            </a:r>
            <a:r>
              <a:rPr lang="en-GB" sz="1600" dirty="0"/>
              <a:t> a </a:t>
            </a:r>
            <a:r>
              <a:rPr lang="en-GB" sz="1600" dirty="0" err="1"/>
              <a:t>numerelor</a:t>
            </a:r>
            <a:r>
              <a:rPr lang="en-GB" sz="1600" dirty="0"/>
              <a:t> de </a:t>
            </a:r>
            <a:r>
              <a:rPr lang="en-GB" sz="1600" dirty="0" err="1"/>
              <a:t>înregistrare</a:t>
            </a:r>
            <a:r>
              <a:rPr lang="en-GB" sz="1600" dirty="0"/>
              <a:t> </a:t>
            </a:r>
            <a:r>
              <a:rPr lang="en-GB" sz="1600" dirty="0" err="1"/>
              <a:t>și</a:t>
            </a:r>
            <a:r>
              <a:rPr lang="en-GB" sz="1600" dirty="0"/>
              <a:t> </a:t>
            </a:r>
            <a:r>
              <a:rPr lang="en-GB" sz="1600" dirty="0" err="1"/>
              <a:t>transmiterea</a:t>
            </a:r>
            <a:r>
              <a:rPr lang="en-GB" sz="1600" dirty="0"/>
              <a:t> </a:t>
            </a:r>
            <a:r>
              <a:rPr lang="en-GB" sz="1600" dirty="0" err="1"/>
              <a:t>acestora</a:t>
            </a:r>
            <a:r>
              <a:rPr lang="en-GB" sz="1600" dirty="0"/>
              <a:t> </a:t>
            </a:r>
            <a:r>
              <a:rPr lang="en-GB" sz="1600" dirty="0" err="1"/>
              <a:t>către</a:t>
            </a:r>
            <a:r>
              <a:rPr lang="en-GB" sz="1600" dirty="0"/>
              <a:t> </a:t>
            </a:r>
            <a:r>
              <a:rPr lang="en-GB" sz="1600" dirty="0" err="1"/>
              <a:t>instituții</a:t>
            </a:r>
            <a:r>
              <a:rPr lang="en-GB" sz="1600" dirty="0"/>
              <a:t>, cu </a:t>
            </a:r>
            <a:r>
              <a:rPr lang="en-GB" sz="1600" dirty="0" err="1"/>
              <a:t>evidență</a:t>
            </a:r>
            <a:r>
              <a:rPr lang="en-GB" sz="1600" dirty="0"/>
              <a:t> </a:t>
            </a:r>
            <a:r>
              <a:rPr lang="en-GB" sz="1600" dirty="0" err="1"/>
              <a:t>completă</a:t>
            </a:r>
            <a:r>
              <a:rPr lang="en-GB" sz="1600" dirty="0"/>
              <a:t> </a:t>
            </a:r>
            <a:r>
              <a:rPr lang="en-GB" sz="1600" dirty="0" err="1"/>
              <a:t>și</a:t>
            </a:r>
            <a:r>
              <a:rPr lang="en-GB" sz="1600" dirty="0"/>
              <a:t> </a:t>
            </a:r>
            <a:r>
              <a:rPr lang="en-GB" sz="1600" dirty="0" err="1"/>
              <a:t>trasabilitate</a:t>
            </a:r>
            <a:r>
              <a:rPr lang="en-GB" sz="1600" dirty="0"/>
              <a:t>.</a:t>
            </a:r>
            <a:br>
              <a:rPr lang="en-GB" sz="1600" dirty="0"/>
            </a:br>
            <a:r>
              <a:rPr lang="en-GB" sz="1600" b="1" dirty="0"/>
              <a:t>Modul </a:t>
            </a:r>
            <a:r>
              <a:rPr lang="en-GB" sz="1600" b="1" dirty="0" err="1"/>
              <a:t>Analiză</a:t>
            </a:r>
            <a:r>
              <a:rPr lang="en-GB" sz="1600" b="1" dirty="0"/>
              <a:t> </a:t>
            </a:r>
            <a:r>
              <a:rPr lang="en-GB" sz="1600" b="1" dirty="0" err="1"/>
              <a:t>și</a:t>
            </a:r>
            <a:r>
              <a:rPr lang="en-GB" sz="1600" b="1" dirty="0"/>
              <a:t> </a:t>
            </a:r>
            <a:r>
              <a:rPr lang="en-GB" sz="1600" b="1" dirty="0" err="1"/>
              <a:t>Raportare</a:t>
            </a:r>
            <a:r>
              <a:rPr lang="en-GB" sz="1600" b="1" dirty="0"/>
              <a:t> — </a:t>
            </a:r>
            <a:r>
              <a:rPr lang="ro-RO" sz="1600" b="1" dirty="0"/>
              <a:t>Realizări;</a:t>
            </a:r>
            <a:br>
              <a:rPr lang="en-GB" sz="1600" dirty="0"/>
            </a:br>
            <a:r>
              <a:rPr lang="ro-RO" sz="1600" dirty="0"/>
              <a:t>S-a</a:t>
            </a:r>
            <a:r>
              <a:rPr lang="en-GB" sz="1600" dirty="0"/>
              <a:t> </a:t>
            </a:r>
            <a:r>
              <a:rPr lang="en-GB" sz="1600" dirty="0" err="1"/>
              <a:t>proiectat</a:t>
            </a:r>
            <a:r>
              <a:rPr lang="en-GB" sz="1600" dirty="0"/>
              <a:t> un </a:t>
            </a:r>
            <a:r>
              <a:rPr lang="en-GB" sz="1600" dirty="0" err="1"/>
              <a:t>sistem</a:t>
            </a:r>
            <a:r>
              <a:rPr lang="en-GB" sz="1600" dirty="0"/>
              <a:t> robust de </a:t>
            </a:r>
            <a:r>
              <a:rPr lang="en-GB" sz="1600" dirty="0" err="1"/>
              <a:t>raportare</a:t>
            </a:r>
            <a:r>
              <a:rPr lang="en-GB" sz="1600" dirty="0"/>
              <a:t> </a:t>
            </a:r>
            <a:r>
              <a:rPr lang="en-GB" sz="1600" dirty="0" err="1"/>
              <a:t>configurabilă</a:t>
            </a:r>
            <a:r>
              <a:rPr lang="en-GB" sz="1600" dirty="0"/>
              <a:t>, care </a:t>
            </a:r>
            <a:r>
              <a:rPr lang="en-GB" sz="1600" dirty="0" err="1"/>
              <a:t>permite</a:t>
            </a:r>
            <a:r>
              <a:rPr lang="en-GB" sz="1600" dirty="0"/>
              <a:t> </a:t>
            </a:r>
            <a:r>
              <a:rPr lang="en-GB" sz="1600" dirty="0" err="1"/>
              <a:t>interogări</a:t>
            </a:r>
            <a:r>
              <a:rPr lang="en-GB" sz="1600" dirty="0"/>
              <a:t> </a:t>
            </a:r>
            <a:r>
              <a:rPr lang="en-GB" sz="1600" dirty="0" err="1"/>
              <a:t>parametrizabile</a:t>
            </a:r>
            <a:r>
              <a:rPr lang="en-GB" sz="1600" dirty="0"/>
              <a:t>, </a:t>
            </a:r>
            <a:r>
              <a:rPr lang="en-GB" sz="1600" dirty="0" err="1"/>
              <a:t>rapoarte</a:t>
            </a:r>
            <a:r>
              <a:rPr lang="en-GB" sz="1600" dirty="0"/>
              <a:t> </a:t>
            </a:r>
            <a:r>
              <a:rPr lang="en-GB" sz="1600" dirty="0" err="1"/>
              <a:t>sintetice</a:t>
            </a:r>
            <a:r>
              <a:rPr lang="en-GB" sz="1600" dirty="0"/>
              <a:t> </a:t>
            </a:r>
            <a:r>
              <a:rPr lang="en-GB" sz="1600" dirty="0" err="1"/>
              <a:t>și</a:t>
            </a:r>
            <a:r>
              <a:rPr lang="en-GB" sz="1600" dirty="0"/>
              <a:t> </a:t>
            </a:r>
            <a:r>
              <a:rPr lang="en-GB" sz="1600" dirty="0" err="1"/>
              <a:t>dinamice</a:t>
            </a:r>
            <a:r>
              <a:rPr lang="en-GB" sz="1600" dirty="0"/>
              <a:t>, </a:t>
            </a:r>
            <a:r>
              <a:rPr lang="en-GB" sz="1600" dirty="0" err="1"/>
              <a:t>analize</a:t>
            </a:r>
            <a:r>
              <a:rPr lang="en-GB" sz="1600" dirty="0"/>
              <a:t> </a:t>
            </a:r>
            <a:r>
              <a:rPr lang="en-GB" sz="1600" dirty="0" err="1"/>
              <a:t>statistice</a:t>
            </a:r>
            <a:r>
              <a:rPr lang="en-GB" sz="1600" dirty="0"/>
              <a:t>, </a:t>
            </a:r>
            <a:r>
              <a:rPr lang="en-GB" sz="1600" dirty="0" err="1"/>
              <a:t>vizualizări</a:t>
            </a:r>
            <a:r>
              <a:rPr lang="en-GB" sz="1600" dirty="0"/>
              <a:t> </a:t>
            </a:r>
            <a:r>
              <a:rPr lang="en-GB" sz="1600" dirty="0" err="1"/>
              <a:t>în</a:t>
            </a:r>
            <a:r>
              <a:rPr lang="en-GB" sz="1600" dirty="0"/>
              <a:t> multiple </a:t>
            </a:r>
            <a:r>
              <a:rPr lang="en-GB" sz="1600" dirty="0" err="1"/>
              <a:t>formate</a:t>
            </a:r>
            <a:r>
              <a:rPr lang="en-GB" sz="1600" dirty="0"/>
              <a:t> </a:t>
            </a:r>
            <a:r>
              <a:rPr lang="en-GB" sz="1600" dirty="0" err="1"/>
              <a:t>și</a:t>
            </a:r>
            <a:r>
              <a:rPr lang="en-GB" sz="1600" dirty="0"/>
              <a:t> </a:t>
            </a:r>
            <a:r>
              <a:rPr lang="en-GB" sz="1600" dirty="0" err="1"/>
              <a:t>filtre</a:t>
            </a:r>
            <a:r>
              <a:rPr lang="en-GB" sz="1600" dirty="0"/>
              <a:t> interactive.</a:t>
            </a:r>
            <a:br>
              <a:rPr lang="en-GB" sz="1600" dirty="0"/>
            </a:br>
            <a:endParaRPr lang="en-US" sz="2000" dirty="0">
              <a:latin typeface="Aptos Display" panose="020B0004020202020204" pitchFamily="34" charset="0"/>
              <a:ea typeface="Times New Roman" panose="02020603050405020304" pitchFamily="18" charset="0"/>
              <a:cs typeface="Calibri" panose="020F0502020204030204" pitchFamily="34" charset="0"/>
            </a:endParaRPr>
          </a:p>
        </p:txBody>
      </p:sp>
      <p:pic>
        <p:nvPicPr>
          <p:cNvPr id="4" name="Picture 1">
            <a:extLst>
              <a:ext uri="{FF2B5EF4-FFF2-40B4-BE49-F238E27FC236}">
                <a16:creationId xmlns:a16="http://schemas.microsoft.com/office/drawing/2014/main" id="{94059B5A-1758-06A4-6108-12726888FD0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91727" y="271781"/>
            <a:ext cx="6722745" cy="791845"/>
          </a:xfrm>
          <a:prstGeom prst="rect">
            <a:avLst/>
          </a:prstGeom>
          <a:noFill/>
        </p:spPr>
      </p:pic>
      <p:graphicFrame>
        <p:nvGraphicFramePr>
          <p:cNvPr id="5" name="Tabel 4">
            <a:extLst>
              <a:ext uri="{FF2B5EF4-FFF2-40B4-BE49-F238E27FC236}">
                <a16:creationId xmlns:a16="http://schemas.microsoft.com/office/drawing/2014/main" id="{6D793DEF-72C6-9039-6240-D1840AB0A6E8}"/>
              </a:ext>
            </a:extLst>
          </p:cNvPr>
          <p:cNvGraphicFramePr>
            <a:graphicFrameLocks noGrp="1"/>
          </p:cNvGraphicFramePr>
          <p:nvPr/>
        </p:nvGraphicFramePr>
        <p:xfrm>
          <a:off x="3281680" y="5596985"/>
          <a:ext cx="6009640" cy="772478"/>
        </p:xfrm>
        <a:graphic>
          <a:graphicData uri="http://schemas.openxmlformats.org/drawingml/2006/table">
            <a:tbl>
              <a:tblPr firstRow="1" firstCol="1" bandRow="1">
                <a:tableStyleId>{5C22544A-7EE6-4342-B048-85BDC9FD1C3A}</a:tableStyleId>
              </a:tblPr>
              <a:tblGrid>
                <a:gridCol w="2002790">
                  <a:extLst>
                    <a:ext uri="{9D8B030D-6E8A-4147-A177-3AD203B41FA5}">
                      <a16:colId xmlns:a16="http://schemas.microsoft.com/office/drawing/2014/main" val="1358704296"/>
                    </a:ext>
                  </a:extLst>
                </a:gridCol>
                <a:gridCol w="2003425">
                  <a:extLst>
                    <a:ext uri="{9D8B030D-6E8A-4147-A177-3AD203B41FA5}">
                      <a16:colId xmlns:a16="http://schemas.microsoft.com/office/drawing/2014/main" val="733828429"/>
                    </a:ext>
                  </a:extLst>
                </a:gridCol>
                <a:gridCol w="2003425">
                  <a:extLst>
                    <a:ext uri="{9D8B030D-6E8A-4147-A177-3AD203B41FA5}">
                      <a16:colId xmlns:a16="http://schemas.microsoft.com/office/drawing/2014/main" val="2088446057"/>
                    </a:ext>
                  </a:extLst>
                </a:gridCol>
              </a:tblGrid>
              <a:tr h="480695">
                <a:tc>
                  <a:txBody>
                    <a:bodyPr/>
                    <a:lstStyle/>
                    <a:p>
                      <a:pPr>
                        <a:lnSpc>
                          <a:spcPct val="115000"/>
                        </a:lnSpc>
                        <a:spcBef>
                          <a:spcPts val="300"/>
                        </a:spcBef>
                        <a:spcAft>
                          <a:spcPts val="300"/>
                        </a:spcAft>
                      </a:pPr>
                      <a:endParaRPr lang="ro-RO" sz="12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gn="ctr">
                        <a:lnSpc>
                          <a:spcPct val="115000"/>
                        </a:lnSpc>
                        <a:spcBef>
                          <a:spcPts val="300"/>
                        </a:spcBef>
                        <a:spcAft>
                          <a:spcPts val="300"/>
                        </a:spcAft>
                      </a:pPr>
                      <a:endParaRPr lang="ro-RO" sz="12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nSpc>
                          <a:spcPct val="115000"/>
                        </a:lnSpc>
                        <a:spcBef>
                          <a:spcPts val="300"/>
                        </a:spcBef>
                        <a:spcAft>
                          <a:spcPts val="300"/>
                        </a:spcAft>
                      </a:pPr>
                      <a:endParaRPr lang="ro-RO" sz="1200" dirty="0">
                        <a:effectLst/>
                      </a:endParaRPr>
                    </a:p>
                    <a:p>
                      <a:pPr>
                        <a:lnSpc>
                          <a:spcPct val="115000"/>
                        </a:lnSpc>
                        <a:spcBef>
                          <a:spcPts val="300"/>
                        </a:spcBef>
                        <a:spcAft>
                          <a:spcPts val="300"/>
                        </a:spcAft>
                      </a:pPr>
                      <a:r>
                        <a:rPr lang="ro-RO" sz="1200" dirty="0">
                          <a:effectLst/>
                        </a:rPr>
                        <a:t> </a:t>
                      </a:r>
                      <a:endParaRPr lang="en-US" sz="1200" dirty="0">
                        <a:effectLst/>
                      </a:endParaRPr>
                    </a:p>
                    <a:p>
                      <a:pPr>
                        <a:lnSpc>
                          <a:spcPct val="115000"/>
                        </a:lnSpc>
                        <a:spcBef>
                          <a:spcPts val="300"/>
                        </a:spcBef>
                        <a:spcAft>
                          <a:spcPts val="300"/>
                        </a:spcAft>
                      </a:pPr>
                      <a:r>
                        <a:rPr lang="ro-RO" sz="1200" dirty="0">
                          <a:effectLst/>
                        </a:rPr>
                        <a:t>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3701537037"/>
                  </a:ext>
                </a:extLst>
              </a:tr>
            </a:tbl>
          </a:graphicData>
        </a:graphic>
      </p:graphicFrame>
      <p:pic>
        <p:nvPicPr>
          <p:cNvPr id="2051" name="Picture 41" descr="O imagine care conține Font, Grafică, siglă, design grafic&#10;&#10;Descriere generată automat">
            <a:extLst>
              <a:ext uri="{FF2B5EF4-FFF2-40B4-BE49-F238E27FC236}">
                <a16:creationId xmlns:a16="http://schemas.microsoft.com/office/drawing/2014/main" id="{9E0C6FAB-13C2-A1C4-45FA-E665104629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9729" y="5800661"/>
            <a:ext cx="1101725" cy="460375"/>
          </a:xfrm>
          <a:prstGeom prst="rect">
            <a:avLst/>
          </a:prstGeom>
          <a:noFill/>
          <a:extLst>
            <a:ext uri="{909E8E84-426E-40DD-AFC4-6F175D3DCCD1}">
              <a14:hiddenFill xmlns:a14="http://schemas.microsoft.com/office/drawing/2010/main">
                <a:solidFill>
                  <a:srgbClr val="FFFFFF"/>
                </a:solidFill>
              </a14:hiddenFill>
            </a:ext>
          </a:extLst>
        </p:spPr>
      </p:pic>
      <p:pic>
        <p:nvPicPr>
          <p:cNvPr id="2049" name="Picture 1" descr="A picture containing text, clipart&#10;&#10;Description automatically generated">
            <a:extLst>
              <a:ext uri="{FF2B5EF4-FFF2-40B4-BE49-F238E27FC236}">
                <a16:creationId xmlns:a16="http://schemas.microsoft.com/office/drawing/2014/main" id="{87F148A9-CE7D-1753-C16F-0CB7010265A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85711" y="5730811"/>
            <a:ext cx="1211262" cy="504825"/>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c 12">
            <a:extLst>
              <a:ext uri="{FF2B5EF4-FFF2-40B4-BE49-F238E27FC236}">
                <a16:creationId xmlns:a16="http://schemas.microsoft.com/office/drawing/2014/main" id="{DCDD91EA-2C8E-DE84-8C48-4E45B5FAC65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417344" y="5854700"/>
            <a:ext cx="1738312" cy="276225"/>
          </a:xfrm>
          <a:prstGeom prst="rect">
            <a:avLst/>
          </a:prstGeom>
        </p:spPr>
      </p:pic>
      <p:sp>
        <p:nvSpPr>
          <p:cNvPr id="3" name="Titlu 1">
            <a:extLst>
              <a:ext uri="{FF2B5EF4-FFF2-40B4-BE49-F238E27FC236}">
                <a16:creationId xmlns:a16="http://schemas.microsoft.com/office/drawing/2014/main" id="{3DC55988-88A2-DE39-7F01-65B464701A4C}"/>
              </a:ext>
            </a:extLst>
          </p:cNvPr>
          <p:cNvSpPr txBox="1">
            <a:spLocks/>
          </p:cNvSpPr>
          <p:nvPr/>
        </p:nvSpPr>
        <p:spPr>
          <a:xfrm>
            <a:off x="1354613" y="805450"/>
            <a:ext cx="10381861" cy="64646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400" b="1" dirty="0" err="1"/>
              <a:t>Solutiile</a:t>
            </a:r>
            <a:r>
              <a:rPr lang="en-US" sz="2400" b="1" dirty="0"/>
              <a:t> software </a:t>
            </a:r>
            <a:r>
              <a:rPr lang="en-US" sz="2400" b="1" dirty="0" err="1"/>
              <a:t>actualizate</a:t>
            </a:r>
            <a:r>
              <a:rPr lang="en-US" sz="2400" b="1" dirty="0"/>
              <a:t> </a:t>
            </a:r>
            <a:r>
              <a:rPr lang="en-US" sz="2400" b="1" dirty="0" err="1"/>
              <a:t>si</a:t>
            </a:r>
            <a:r>
              <a:rPr lang="en-US" sz="2400" b="1" dirty="0"/>
              <a:t> </a:t>
            </a:r>
            <a:r>
              <a:rPr lang="en-US" sz="2400" b="1" dirty="0" err="1"/>
              <a:t>functionalitatile</a:t>
            </a:r>
            <a:r>
              <a:rPr lang="en-US" sz="2400" b="1" dirty="0"/>
              <a:t> </a:t>
            </a:r>
            <a:r>
              <a:rPr lang="en-US" sz="2400" b="1" dirty="0" err="1"/>
              <a:t>extinse</a:t>
            </a:r>
            <a:endParaRPr lang="en-US" sz="2400" b="1" dirty="0"/>
          </a:p>
        </p:txBody>
      </p:sp>
    </p:spTree>
    <p:extLst>
      <p:ext uri="{BB962C8B-B14F-4D97-AF65-F5344CB8AC3E}">
        <p14:creationId xmlns:p14="http://schemas.microsoft.com/office/powerpoint/2010/main" val="3862906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C5C1E6-0FCC-BAA3-A263-C82AE0F96504}"/>
            </a:ext>
          </a:extLst>
        </p:cNvPr>
        <p:cNvGrpSpPr/>
        <p:nvPr/>
      </p:nvGrpSpPr>
      <p:grpSpPr>
        <a:xfrm>
          <a:off x="0" y="0"/>
          <a:ext cx="0" cy="0"/>
          <a:chOff x="0" y="0"/>
          <a:chExt cx="0" cy="0"/>
        </a:xfrm>
      </p:grpSpPr>
      <p:sp>
        <p:nvSpPr>
          <p:cNvPr id="2" name="Titlu 1">
            <a:extLst>
              <a:ext uri="{FF2B5EF4-FFF2-40B4-BE49-F238E27FC236}">
                <a16:creationId xmlns:a16="http://schemas.microsoft.com/office/drawing/2014/main" id="{FC6CD888-D729-803F-51A5-75FD287E52F1}"/>
              </a:ext>
            </a:extLst>
          </p:cNvPr>
          <p:cNvSpPr>
            <a:spLocks noGrp="1"/>
          </p:cNvSpPr>
          <p:nvPr>
            <p:ph type="ctrTitle"/>
          </p:nvPr>
        </p:nvSpPr>
        <p:spPr>
          <a:xfrm>
            <a:off x="915656" y="1655591"/>
            <a:ext cx="10741687" cy="3457585"/>
          </a:xfrm>
        </p:spPr>
        <p:txBody>
          <a:bodyPr>
            <a:noAutofit/>
          </a:bodyPr>
          <a:lstStyle/>
          <a:p>
            <a:pPr algn="l"/>
            <a:br>
              <a:rPr lang="en-GB" sz="1600" dirty="0"/>
            </a:br>
            <a:r>
              <a:rPr lang="en-GB" sz="1600" b="1" dirty="0"/>
              <a:t>Modul </a:t>
            </a:r>
            <a:r>
              <a:rPr lang="en-GB" sz="1600" b="1" dirty="0" err="1"/>
              <a:t>îmbunătățire</a:t>
            </a:r>
            <a:r>
              <a:rPr lang="en-GB" sz="1600" b="1" dirty="0"/>
              <a:t> </a:t>
            </a:r>
            <a:r>
              <a:rPr lang="en-GB" sz="1600" b="1" dirty="0" err="1"/>
              <a:t>Gestiune</a:t>
            </a:r>
            <a:r>
              <a:rPr lang="en-GB" sz="1600" b="1" dirty="0"/>
              <a:t> </a:t>
            </a:r>
            <a:r>
              <a:rPr lang="en-GB" sz="1600" b="1" dirty="0" err="1"/>
              <a:t>structură</a:t>
            </a:r>
            <a:r>
              <a:rPr lang="en-GB" sz="1600" b="1" dirty="0"/>
              <a:t> </a:t>
            </a:r>
            <a:r>
              <a:rPr lang="en-GB" sz="1600" b="1" dirty="0" err="1"/>
              <a:t>instituții</a:t>
            </a:r>
            <a:r>
              <a:rPr lang="en-GB" sz="1600" b="1" dirty="0"/>
              <a:t>- </a:t>
            </a:r>
            <a:r>
              <a:rPr lang="ro-RO" sz="1600" b="1" dirty="0"/>
              <a:t>Realizări:</a:t>
            </a:r>
            <a:br>
              <a:rPr lang="en-GB" sz="1600" dirty="0">
                <a:highlight>
                  <a:srgbClr val="FFFF00"/>
                </a:highlight>
              </a:rPr>
            </a:br>
            <a:r>
              <a:rPr lang="ro-RO" sz="1600" dirty="0"/>
              <a:t>S-a</a:t>
            </a:r>
            <a:r>
              <a:rPr lang="en-GB" sz="1600" dirty="0"/>
              <a:t> </a:t>
            </a:r>
            <a:r>
              <a:rPr lang="en-GB" sz="1600" dirty="0" err="1"/>
              <a:t>restructurat</a:t>
            </a:r>
            <a:r>
              <a:rPr lang="en-GB" sz="1600" dirty="0"/>
              <a:t> </a:t>
            </a:r>
            <a:r>
              <a:rPr lang="en-GB" sz="1600" dirty="0" err="1"/>
              <a:t>modelul</a:t>
            </a:r>
            <a:r>
              <a:rPr lang="en-GB" sz="1600" dirty="0"/>
              <a:t> de date </a:t>
            </a:r>
            <a:r>
              <a:rPr lang="en-GB" sz="1600" dirty="0" err="1"/>
              <a:t>și</a:t>
            </a:r>
            <a:r>
              <a:rPr lang="en-GB" sz="1600" dirty="0"/>
              <a:t> </a:t>
            </a:r>
            <a:r>
              <a:rPr lang="en-GB" sz="1600" dirty="0" err="1"/>
              <a:t>logica</a:t>
            </a:r>
            <a:r>
              <a:rPr lang="en-GB" sz="1600" dirty="0"/>
              <a:t> de business </a:t>
            </a:r>
            <a:r>
              <a:rPr lang="en-GB" sz="1600" dirty="0" err="1"/>
              <a:t>pentru</a:t>
            </a:r>
            <a:r>
              <a:rPr lang="en-GB" sz="1600" dirty="0"/>
              <a:t> a </a:t>
            </a:r>
            <a:r>
              <a:rPr lang="en-GB" sz="1600" dirty="0" err="1"/>
              <a:t>permite</a:t>
            </a:r>
            <a:r>
              <a:rPr lang="en-GB" sz="1600" dirty="0"/>
              <a:t> </a:t>
            </a:r>
            <a:r>
              <a:rPr lang="en-GB" sz="1600" dirty="0" err="1"/>
              <a:t>gestionarea</a:t>
            </a:r>
            <a:r>
              <a:rPr lang="en-GB" sz="1600" dirty="0"/>
              <a:t> </a:t>
            </a:r>
            <a:r>
              <a:rPr lang="en-GB" sz="1600" dirty="0" err="1"/>
              <a:t>completă</a:t>
            </a:r>
            <a:r>
              <a:rPr lang="en-GB" sz="1600" dirty="0"/>
              <a:t> </a:t>
            </a:r>
            <a:r>
              <a:rPr lang="en-GB" sz="1600" dirty="0" err="1"/>
              <a:t>și</a:t>
            </a:r>
            <a:r>
              <a:rPr lang="en-GB" sz="1600" dirty="0"/>
              <a:t> </a:t>
            </a:r>
            <a:r>
              <a:rPr lang="en-GB" sz="1600" dirty="0" err="1"/>
              <a:t>coerentă</a:t>
            </a:r>
            <a:r>
              <a:rPr lang="en-GB" sz="1600" dirty="0"/>
              <a:t> a </a:t>
            </a:r>
            <a:r>
              <a:rPr lang="en-GB" sz="1600" dirty="0" err="1"/>
              <a:t>instituțiilor</a:t>
            </a:r>
            <a:r>
              <a:rPr lang="en-GB" sz="1600" dirty="0"/>
              <a:t>, </a:t>
            </a:r>
            <a:r>
              <a:rPr lang="en-GB" sz="1600" dirty="0" err="1"/>
              <a:t>compartimentelor</a:t>
            </a:r>
            <a:r>
              <a:rPr lang="en-GB" sz="1600" dirty="0"/>
              <a:t>, </a:t>
            </a:r>
            <a:r>
              <a:rPr lang="en-GB" sz="1600" dirty="0" err="1"/>
              <a:t>posturilor</a:t>
            </a:r>
            <a:r>
              <a:rPr lang="en-GB" sz="1600" dirty="0"/>
              <a:t> </a:t>
            </a:r>
            <a:r>
              <a:rPr lang="en-GB" sz="1600" dirty="0" err="1"/>
              <a:t>și</a:t>
            </a:r>
            <a:r>
              <a:rPr lang="en-GB" sz="1600" dirty="0"/>
              <a:t> </a:t>
            </a:r>
            <a:r>
              <a:rPr lang="en-GB" sz="1600" dirty="0" err="1"/>
              <a:t>funcționarilor</a:t>
            </a:r>
            <a:r>
              <a:rPr lang="en-GB" sz="1600" dirty="0"/>
              <a:t>, cu </a:t>
            </a:r>
            <a:r>
              <a:rPr lang="en-GB" sz="1600" dirty="0" err="1"/>
              <a:t>păstrarea</a:t>
            </a:r>
            <a:r>
              <a:rPr lang="en-GB" sz="1600" dirty="0"/>
              <a:t> </a:t>
            </a:r>
            <a:r>
              <a:rPr lang="en-GB" sz="1600" dirty="0" err="1"/>
              <a:t>automată</a:t>
            </a:r>
            <a:r>
              <a:rPr lang="en-GB" sz="1600" dirty="0"/>
              <a:t> a </a:t>
            </a:r>
            <a:r>
              <a:rPr lang="en-GB" sz="1600" dirty="0" err="1"/>
              <a:t>istoricului</a:t>
            </a:r>
            <a:r>
              <a:rPr lang="en-GB" sz="1600" dirty="0"/>
              <a:t> </a:t>
            </a:r>
            <a:r>
              <a:rPr lang="en-GB" sz="1600" dirty="0" err="1"/>
              <a:t>fiecărui</a:t>
            </a:r>
            <a:r>
              <a:rPr lang="en-GB" sz="1600" dirty="0"/>
              <a:t> element.</a:t>
            </a:r>
            <a:br>
              <a:rPr lang="en-GB" sz="1600" dirty="0"/>
            </a:br>
            <a:r>
              <a:rPr lang="ro-RO" sz="1600" dirty="0"/>
              <a:t>S-a</a:t>
            </a:r>
            <a:r>
              <a:rPr lang="en-GB" sz="1600" dirty="0"/>
              <a:t> </a:t>
            </a:r>
            <a:r>
              <a:rPr lang="en-GB" sz="1600" dirty="0" err="1"/>
              <a:t>introdus</a:t>
            </a:r>
            <a:r>
              <a:rPr lang="en-GB" sz="1600" dirty="0"/>
              <a:t> </a:t>
            </a:r>
            <a:r>
              <a:rPr lang="en-GB" sz="1600" dirty="0" err="1"/>
              <a:t>suport</a:t>
            </a:r>
            <a:r>
              <a:rPr lang="en-GB" sz="1600" dirty="0"/>
              <a:t> </a:t>
            </a:r>
            <a:r>
              <a:rPr lang="en-GB" sz="1600" dirty="0" err="1"/>
              <a:t>pentru</a:t>
            </a:r>
            <a:r>
              <a:rPr lang="en-GB" sz="1600" dirty="0"/>
              <a:t> </a:t>
            </a:r>
            <a:r>
              <a:rPr lang="en-GB" sz="1600" dirty="0" err="1"/>
              <a:t>ambele</a:t>
            </a:r>
            <a:r>
              <a:rPr lang="en-GB" sz="1600" dirty="0"/>
              <a:t> </a:t>
            </a:r>
            <a:r>
              <a:rPr lang="en-GB" sz="1600" dirty="0" err="1"/>
              <a:t>fluxuri</a:t>
            </a:r>
            <a:r>
              <a:rPr lang="en-GB" sz="1600" dirty="0"/>
              <a:t> de </a:t>
            </a:r>
            <a:r>
              <a:rPr lang="en-GB" sz="1600" dirty="0" err="1"/>
              <a:t>actualizare</a:t>
            </a:r>
            <a:r>
              <a:rPr lang="en-GB" sz="1600" dirty="0"/>
              <a:t> (cu </a:t>
            </a:r>
            <a:r>
              <a:rPr lang="en-GB" sz="1600" dirty="0" err="1"/>
              <a:t>și</a:t>
            </a:r>
            <a:r>
              <a:rPr lang="en-GB" sz="1600" dirty="0"/>
              <a:t> </a:t>
            </a:r>
            <a:r>
              <a:rPr lang="en-GB" sz="1600" dirty="0" err="1"/>
              <a:t>fără</a:t>
            </a:r>
            <a:r>
              <a:rPr lang="en-GB" sz="1600" dirty="0"/>
              <a:t> </a:t>
            </a:r>
            <a:r>
              <a:rPr lang="en-GB" sz="1600" dirty="0" err="1"/>
              <a:t>proiect</a:t>
            </a:r>
            <a:r>
              <a:rPr lang="en-GB" sz="1600" dirty="0"/>
              <a:t>), </a:t>
            </a:r>
            <a:r>
              <a:rPr lang="en-GB" sz="1600" dirty="0" err="1"/>
              <a:t>incluzând</a:t>
            </a:r>
            <a:r>
              <a:rPr lang="en-GB" sz="1600" dirty="0"/>
              <a:t> </a:t>
            </a:r>
            <a:r>
              <a:rPr lang="en-GB" sz="1600" dirty="0" err="1"/>
              <a:t>mecanisme</a:t>
            </a:r>
            <a:r>
              <a:rPr lang="en-GB" sz="1600" dirty="0"/>
              <a:t> automate de </a:t>
            </a:r>
            <a:r>
              <a:rPr lang="en-GB" sz="1600" dirty="0" err="1"/>
              <a:t>notificare</a:t>
            </a:r>
            <a:r>
              <a:rPr lang="en-GB" sz="1600" dirty="0"/>
              <a:t>, </a:t>
            </a:r>
            <a:r>
              <a:rPr lang="en-GB" sz="1600" dirty="0" err="1"/>
              <a:t>validare</a:t>
            </a:r>
            <a:r>
              <a:rPr lang="en-GB" sz="1600" dirty="0"/>
              <a:t>, </a:t>
            </a:r>
            <a:r>
              <a:rPr lang="en-GB" sz="1600" dirty="0" err="1"/>
              <a:t>respingere</a:t>
            </a:r>
            <a:r>
              <a:rPr lang="en-GB" sz="1600" dirty="0"/>
              <a:t>, </a:t>
            </a:r>
            <a:r>
              <a:rPr lang="en-GB" sz="1600" dirty="0" err="1"/>
              <a:t>generare</a:t>
            </a:r>
            <a:r>
              <a:rPr lang="en-GB" sz="1600" dirty="0"/>
              <a:t> de </a:t>
            </a:r>
            <a:r>
              <a:rPr lang="en-GB" sz="1600" dirty="0" err="1"/>
              <a:t>documente</a:t>
            </a:r>
            <a:r>
              <a:rPr lang="en-GB" sz="1600" dirty="0"/>
              <a:t> </a:t>
            </a:r>
            <a:r>
              <a:rPr lang="en-GB" sz="1600" dirty="0" err="1"/>
              <a:t>și</a:t>
            </a:r>
            <a:r>
              <a:rPr lang="en-GB" sz="1600" dirty="0"/>
              <a:t> </a:t>
            </a:r>
            <a:r>
              <a:rPr lang="en-GB" sz="1600" dirty="0" err="1"/>
              <a:t>urmărire</a:t>
            </a:r>
            <a:r>
              <a:rPr lang="en-GB" sz="1600" dirty="0"/>
              <a:t> a </a:t>
            </a:r>
            <a:r>
              <a:rPr lang="en-GB" sz="1600" dirty="0" err="1"/>
              <a:t>stadiilor</a:t>
            </a:r>
            <a:r>
              <a:rPr lang="en-GB" sz="1600" dirty="0"/>
              <a:t> de </a:t>
            </a:r>
            <a:r>
              <a:rPr lang="en-GB" sz="1600" dirty="0" err="1"/>
              <a:t>aprobare</a:t>
            </a:r>
            <a:r>
              <a:rPr lang="en-GB" sz="1600" dirty="0"/>
              <a:t>.</a:t>
            </a:r>
            <a:br>
              <a:rPr lang="en-GB" sz="1600" dirty="0"/>
            </a:br>
            <a:r>
              <a:rPr lang="ro-RO" sz="1600" dirty="0"/>
              <a:t>S-au</a:t>
            </a:r>
            <a:r>
              <a:rPr lang="en-GB" sz="1600" dirty="0"/>
              <a:t> </a:t>
            </a:r>
            <a:r>
              <a:rPr lang="en-GB" sz="1600" dirty="0" err="1"/>
              <a:t>implementat</a:t>
            </a:r>
            <a:r>
              <a:rPr lang="en-GB" sz="1600" dirty="0"/>
              <a:t> </a:t>
            </a:r>
            <a:r>
              <a:rPr lang="en-GB" sz="1600" dirty="0" err="1"/>
              <a:t>funcționalități</a:t>
            </a:r>
            <a:r>
              <a:rPr lang="en-GB" sz="1600" dirty="0"/>
              <a:t> </a:t>
            </a:r>
            <a:r>
              <a:rPr lang="en-GB" sz="1600" dirty="0" err="1"/>
              <a:t>avansate</a:t>
            </a:r>
            <a:r>
              <a:rPr lang="en-GB" sz="1600" dirty="0"/>
              <a:t> de </a:t>
            </a:r>
            <a:r>
              <a:rPr lang="en-GB" sz="1600" dirty="0" err="1"/>
              <a:t>verificare</a:t>
            </a:r>
            <a:r>
              <a:rPr lang="en-GB" sz="1600" dirty="0"/>
              <a:t> </a:t>
            </a:r>
            <a:r>
              <a:rPr lang="en-GB" sz="1600" dirty="0" err="1"/>
              <a:t>și</a:t>
            </a:r>
            <a:r>
              <a:rPr lang="en-GB" sz="1600" dirty="0"/>
              <a:t> </a:t>
            </a:r>
            <a:r>
              <a:rPr lang="en-GB" sz="1600" dirty="0" err="1"/>
              <a:t>comparare</a:t>
            </a:r>
            <a:r>
              <a:rPr lang="en-GB" sz="1600" dirty="0"/>
              <a:t> a </a:t>
            </a:r>
            <a:r>
              <a:rPr lang="en-GB" sz="1600" dirty="0" err="1"/>
              <a:t>structurii</a:t>
            </a:r>
            <a:r>
              <a:rPr lang="en-GB" sz="1600" dirty="0"/>
              <a:t> (</a:t>
            </a:r>
            <a:r>
              <a:rPr lang="en-GB" sz="1600" dirty="0" err="1"/>
              <a:t>situația</a:t>
            </a:r>
            <a:r>
              <a:rPr lang="en-GB" sz="1600" dirty="0"/>
              <a:t> </a:t>
            </a:r>
            <a:r>
              <a:rPr lang="en-GB" sz="1600" dirty="0" err="1"/>
              <a:t>nouă</a:t>
            </a:r>
            <a:r>
              <a:rPr lang="en-GB" sz="1600" dirty="0"/>
              <a:t> vs. </a:t>
            </a:r>
            <a:r>
              <a:rPr lang="en-GB" sz="1600" dirty="0" err="1"/>
              <a:t>cea</a:t>
            </a:r>
            <a:r>
              <a:rPr lang="en-GB" sz="1600" dirty="0"/>
              <a:t> </a:t>
            </a:r>
            <a:r>
              <a:rPr lang="en-GB" sz="1600" dirty="0" err="1"/>
              <a:t>existentă</a:t>
            </a:r>
            <a:r>
              <a:rPr lang="en-GB" sz="1600" dirty="0"/>
              <a:t>), </a:t>
            </a:r>
            <a:r>
              <a:rPr lang="en-GB" sz="1600" dirty="0" err="1"/>
              <a:t>generare</a:t>
            </a:r>
            <a:r>
              <a:rPr lang="en-GB" sz="1600" dirty="0"/>
              <a:t> </a:t>
            </a:r>
            <a:r>
              <a:rPr lang="en-GB" sz="1600" dirty="0" err="1"/>
              <a:t>automatizată</a:t>
            </a:r>
            <a:r>
              <a:rPr lang="en-GB" sz="1600" dirty="0"/>
              <a:t> de note de </a:t>
            </a:r>
            <a:r>
              <a:rPr lang="en-GB" sz="1600" dirty="0" err="1"/>
              <a:t>fundamentare</a:t>
            </a:r>
            <a:r>
              <a:rPr lang="en-GB" sz="1600" dirty="0"/>
              <a:t>, </a:t>
            </a:r>
            <a:r>
              <a:rPr lang="en-GB" sz="1600" dirty="0" err="1"/>
              <a:t>gestionare</a:t>
            </a:r>
            <a:r>
              <a:rPr lang="en-GB" sz="1600" dirty="0"/>
              <a:t> </a:t>
            </a:r>
            <a:r>
              <a:rPr lang="en-GB" sz="1600" dirty="0" err="1"/>
              <a:t>documente</a:t>
            </a:r>
            <a:r>
              <a:rPr lang="en-GB" sz="1600" dirty="0"/>
              <a:t> cu </a:t>
            </a:r>
            <a:r>
              <a:rPr lang="en-GB" sz="1600" dirty="0" err="1"/>
              <a:t>semnătură</a:t>
            </a:r>
            <a:r>
              <a:rPr lang="en-GB" sz="1600" dirty="0"/>
              <a:t> </a:t>
            </a:r>
            <a:r>
              <a:rPr lang="en-GB" sz="1600" dirty="0" err="1"/>
              <a:t>electronică</a:t>
            </a:r>
            <a:r>
              <a:rPr lang="en-GB" sz="1600" dirty="0"/>
              <a:t> </a:t>
            </a:r>
            <a:r>
              <a:rPr lang="en-GB" sz="1600" dirty="0" err="1"/>
              <a:t>și</a:t>
            </a:r>
            <a:r>
              <a:rPr lang="en-GB" sz="1600" dirty="0"/>
              <a:t> </a:t>
            </a:r>
            <a:r>
              <a:rPr lang="en-GB" sz="1600" dirty="0" err="1"/>
              <a:t>trasabilitate</a:t>
            </a:r>
            <a:r>
              <a:rPr lang="en-GB" sz="1600" dirty="0"/>
              <a:t> </a:t>
            </a:r>
            <a:r>
              <a:rPr lang="en-GB" sz="1600" dirty="0" err="1"/>
              <a:t>completă</a:t>
            </a:r>
            <a:r>
              <a:rPr lang="en-GB" sz="1600" dirty="0"/>
              <a:t> a </a:t>
            </a:r>
            <a:r>
              <a:rPr lang="en-GB" sz="1600" dirty="0" err="1"/>
              <a:t>modificărilor</a:t>
            </a:r>
            <a:r>
              <a:rPr lang="en-GB" sz="1600" dirty="0"/>
              <a:t>.</a:t>
            </a:r>
            <a:br>
              <a:rPr lang="en-GB" sz="1600" dirty="0"/>
            </a:br>
            <a:br>
              <a:rPr lang="en-GB" sz="1600" dirty="0"/>
            </a:br>
            <a:r>
              <a:rPr lang="en-GB" sz="1600" b="1" dirty="0"/>
              <a:t>Modul </a:t>
            </a:r>
            <a:r>
              <a:rPr lang="en-GB" sz="1600" b="1" dirty="0" err="1"/>
              <a:t>îmbunătățire</a:t>
            </a:r>
            <a:r>
              <a:rPr lang="en-GB" sz="1600" b="1" dirty="0"/>
              <a:t> </a:t>
            </a:r>
            <a:r>
              <a:rPr lang="en-GB" sz="1600" b="1" dirty="0" err="1"/>
              <a:t>Publicare</a:t>
            </a:r>
            <a:r>
              <a:rPr lang="en-GB" sz="1600" b="1" dirty="0"/>
              <a:t> </a:t>
            </a:r>
            <a:r>
              <a:rPr lang="en-GB" sz="1600" b="1" dirty="0" err="1"/>
              <a:t>anunțuri</a:t>
            </a:r>
            <a:r>
              <a:rPr lang="en-GB" sz="1600" b="1" dirty="0"/>
              <a:t> </a:t>
            </a:r>
            <a:r>
              <a:rPr lang="en-GB" sz="1600" b="1" dirty="0" err="1"/>
              <a:t>concursuri</a:t>
            </a:r>
            <a:r>
              <a:rPr lang="en-GB" sz="1600" b="1" dirty="0"/>
              <a:t> – </a:t>
            </a:r>
            <a:r>
              <a:rPr lang="ro-RO" sz="1600" b="1" dirty="0"/>
              <a:t>Realizări:</a:t>
            </a:r>
            <a:br>
              <a:rPr lang="en-GB" sz="1600" dirty="0"/>
            </a:br>
            <a:r>
              <a:rPr lang="ro-RO" sz="1600" dirty="0"/>
              <a:t>S-au</a:t>
            </a:r>
            <a:r>
              <a:rPr lang="en-GB" sz="1600" dirty="0"/>
              <a:t> </a:t>
            </a:r>
            <a:r>
              <a:rPr lang="en-GB" sz="1600" dirty="0" err="1"/>
              <a:t>identificat</a:t>
            </a:r>
            <a:r>
              <a:rPr lang="en-GB" sz="1600" dirty="0"/>
              <a:t> </a:t>
            </a:r>
            <a:r>
              <a:rPr lang="en-GB" sz="1600" dirty="0" err="1"/>
              <a:t>și</a:t>
            </a:r>
            <a:r>
              <a:rPr lang="en-GB" sz="1600" dirty="0"/>
              <a:t> </a:t>
            </a:r>
            <a:r>
              <a:rPr lang="en-GB" sz="1600" dirty="0" err="1"/>
              <a:t>introdus</a:t>
            </a:r>
            <a:r>
              <a:rPr lang="en-GB" sz="1600" dirty="0"/>
              <a:t> </a:t>
            </a:r>
            <a:r>
              <a:rPr lang="en-GB" sz="1600" dirty="0" err="1"/>
              <a:t>funcționalități</a:t>
            </a:r>
            <a:r>
              <a:rPr lang="en-GB" sz="1600" dirty="0"/>
              <a:t> </a:t>
            </a:r>
            <a:r>
              <a:rPr lang="en-GB" sz="1600" dirty="0" err="1"/>
              <a:t>noi</a:t>
            </a:r>
            <a:r>
              <a:rPr lang="en-GB" sz="1600" dirty="0"/>
              <a:t> </a:t>
            </a:r>
            <a:r>
              <a:rPr lang="en-GB" sz="1600" dirty="0" err="1"/>
              <a:t>pentru</a:t>
            </a:r>
            <a:r>
              <a:rPr lang="en-GB" sz="1600" dirty="0"/>
              <a:t> a </a:t>
            </a:r>
            <a:r>
              <a:rPr lang="en-GB" sz="1600" dirty="0" err="1"/>
              <a:t>asigura</a:t>
            </a:r>
            <a:r>
              <a:rPr lang="en-GB" sz="1600" dirty="0"/>
              <a:t> </a:t>
            </a:r>
            <a:r>
              <a:rPr lang="en-GB" sz="1600" dirty="0" err="1"/>
              <a:t>conformitatea</a:t>
            </a:r>
            <a:r>
              <a:rPr lang="en-GB" sz="1600" dirty="0"/>
              <a:t> </a:t>
            </a:r>
            <a:r>
              <a:rPr lang="en-GB" sz="1600" dirty="0" err="1"/>
              <a:t>completă</a:t>
            </a:r>
            <a:r>
              <a:rPr lang="en-GB" sz="1600" dirty="0"/>
              <a:t> cu </a:t>
            </a:r>
            <a:r>
              <a:rPr lang="en-GB" sz="1600" dirty="0" err="1"/>
              <a:t>legislația</a:t>
            </a:r>
            <a:r>
              <a:rPr lang="en-GB" sz="1600" dirty="0"/>
              <a:t> </a:t>
            </a:r>
            <a:r>
              <a:rPr lang="en-GB" sz="1600" dirty="0" err="1"/>
              <a:t>în</a:t>
            </a:r>
            <a:r>
              <a:rPr lang="en-GB" sz="1600" dirty="0"/>
              <a:t> </a:t>
            </a:r>
            <a:r>
              <a:rPr lang="en-GB" sz="1600" dirty="0" err="1"/>
              <a:t>vigoare</a:t>
            </a:r>
            <a:r>
              <a:rPr lang="en-GB" sz="1600" dirty="0"/>
              <a:t>, </a:t>
            </a:r>
            <a:r>
              <a:rPr lang="en-GB" sz="1600" dirty="0" err="1"/>
              <a:t>incluzând</a:t>
            </a:r>
            <a:r>
              <a:rPr lang="en-GB" sz="1600" dirty="0"/>
              <a:t> </a:t>
            </a:r>
            <a:r>
              <a:rPr lang="en-GB" sz="1600" dirty="0" err="1"/>
              <a:t>ajustări</a:t>
            </a:r>
            <a:r>
              <a:rPr lang="en-GB" sz="1600" dirty="0"/>
              <a:t> de </a:t>
            </a:r>
            <a:r>
              <a:rPr lang="en-GB" sz="1600" dirty="0" err="1"/>
              <a:t>fluxuri</a:t>
            </a:r>
            <a:r>
              <a:rPr lang="en-GB" sz="1600" dirty="0"/>
              <a:t>, </a:t>
            </a:r>
            <a:r>
              <a:rPr lang="en-GB" sz="1600" dirty="0" err="1"/>
              <a:t>validări</a:t>
            </a:r>
            <a:r>
              <a:rPr lang="en-GB" sz="1600" dirty="0"/>
              <a:t> </a:t>
            </a:r>
            <a:r>
              <a:rPr lang="en-GB" sz="1600" dirty="0" err="1"/>
              <a:t>suplimentare</a:t>
            </a:r>
            <a:r>
              <a:rPr lang="en-GB" sz="1600" dirty="0"/>
              <a:t> </a:t>
            </a:r>
            <a:r>
              <a:rPr lang="en-GB" sz="1600" dirty="0" err="1"/>
              <a:t>și</a:t>
            </a:r>
            <a:r>
              <a:rPr lang="en-GB" sz="1600" dirty="0"/>
              <a:t> </a:t>
            </a:r>
            <a:r>
              <a:rPr lang="en-GB" sz="1600" dirty="0" err="1"/>
              <a:t>actualizarea</a:t>
            </a:r>
            <a:r>
              <a:rPr lang="en-GB" sz="1600" dirty="0"/>
              <a:t> </a:t>
            </a:r>
            <a:r>
              <a:rPr lang="en-GB" sz="1600" dirty="0" err="1"/>
              <a:t>regulilor</a:t>
            </a:r>
            <a:r>
              <a:rPr lang="en-GB" sz="1600" dirty="0"/>
              <a:t> de business.</a:t>
            </a:r>
            <a:br>
              <a:rPr lang="en-GB" sz="1600" dirty="0"/>
            </a:br>
            <a:r>
              <a:rPr lang="ro-RO" sz="1600" dirty="0"/>
              <a:t>S-au</a:t>
            </a:r>
            <a:r>
              <a:rPr lang="en-GB" sz="1600" dirty="0"/>
              <a:t> </a:t>
            </a:r>
            <a:r>
              <a:rPr lang="en-GB" sz="1600" dirty="0" err="1"/>
              <a:t>adăugat</a:t>
            </a:r>
            <a:r>
              <a:rPr lang="en-GB" sz="1600" dirty="0"/>
              <a:t> </a:t>
            </a:r>
            <a:r>
              <a:rPr lang="en-GB" sz="1600" dirty="0" err="1"/>
              <a:t>funcționalități</a:t>
            </a:r>
            <a:r>
              <a:rPr lang="en-GB" sz="1600" dirty="0"/>
              <a:t> de </a:t>
            </a:r>
            <a:r>
              <a:rPr lang="en-GB" sz="1600" dirty="0" err="1"/>
              <a:t>transparență</a:t>
            </a:r>
            <a:r>
              <a:rPr lang="en-GB" sz="1600" dirty="0"/>
              <a:t> </a:t>
            </a:r>
            <a:r>
              <a:rPr lang="en-GB" sz="1600" dirty="0" err="1"/>
              <a:t>și</a:t>
            </a:r>
            <a:r>
              <a:rPr lang="en-GB" sz="1600" dirty="0"/>
              <a:t> control, precum </a:t>
            </a:r>
            <a:r>
              <a:rPr lang="en-GB" sz="1600" dirty="0" err="1"/>
              <a:t>evidențierea</a:t>
            </a:r>
            <a:r>
              <a:rPr lang="en-GB" sz="1600" dirty="0"/>
              <a:t> </a:t>
            </a:r>
            <a:r>
              <a:rPr lang="en-GB" sz="1600" dirty="0" err="1"/>
              <a:t>anunțurilor</a:t>
            </a:r>
            <a:r>
              <a:rPr lang="en-GB" sz="1600" dirty="0"/>
              <a:t> de concurs cu </a:t>
            </a:r>
            <a:r>
              <a:rPr lang="en-GB" sz="1600" dirty="0" err="1"/>
              <a:t>probleme</a:t>
            </a:r>
            <a:r>
              <a:rPr lang="en-GB" sz="1600" dirty="0"/>
              <a:t> de </a:t>
            </a:r>
            <a:r>
              <a:rPr lang="en-GB" sz="1600" dirty="0" err="1"/>
              <a:t>legalitate</a:t>
            </a:r>
            <a:r>
              <a:rPr lang="en-GB" sz="1600" dirty="0"/>
              <a:t> direct pe site-ul ANFP </a:t>
            </a:r>
            <a:r>
              <a:rPr lang="en-GB" sz="1600" dirty="0" err="1"/>
              <a:t>și</a:t>
            </a:r>
            <a:r>
              <a:rPr lang="en-GB" sz="1600" dirty="0"/>
              <a:t> </a:t>
            </a:r>
            <a:r>
              <a:rPr lang="en-GB" sz="1600" dirty="0" err="1"/>
              <a:t>afișarea</a:t>
            </a:r>
            <a:r>
              <a:rPr lang="en-GB" sz="1600" dirty="0"/>
              <a:t> </a:t>
            </a:r>
            <a:r>
              <a:rPr lang="en-GB" sz="1600" dirty="0" err="1"/>
              <a:t>mesajelor</a:t>
            </a:r>
            <a:r>
              <a:rPr lang="en-GB" sz="1600" dirty="0"/>
              <a:t> informative </a:t>
            </a:r>
            <a:r>
              <a:rPr lang="en-GB" sz="1600" dirty="0" err="1"/>
              <a:t>privind</a:t>
            </a:r>
            <a:r>
              <a:rPr lang="en-GB" sz="1600" dirty="0"/>
              <a:t> </a:t>
            </a:r>
            <a:r>
              <a:rPr lang="en-GB" sz="1600" dirty="0" err="1"/>
              <a:t>aplicarea</a:t>
            </a:r>
            <a:r>
              <a:rPr lang="en-GB" sz="1600" dirty="0"/>
              <a:t> </a:t>
            </a:r>
            <a:r>
              <a:rPr lang="en-GB" sz="1600" dirty="0" err="1"/>
              <a:t>dispozițiilor</a:t>
            </a:r>
            <a:r>
              <a:rPr lang="en-GB" sz="1600" dirty="0"/>
              <a:t> art. 403 din </a:t>
            </a:r>
            <a:r>
              <a:rPr lang="en-GB" sz="1600" dirty="0" err="1"/>
              <a:t>Codul</a:t>
            </a:r>
            <a:r>
              <a:rPr lang="en-GB" sz="1600" dirty="0"/>
              <a:t> </a:t>
            </a:r>
            <a:r>
              <a:rPr lang="en-GB" sz="1600" dirty="0" err="1"/>
              <a:t>administrativ</a:t>
            </a:r>
            <a:r>
              <a:rPr lang="en-GB" sz="1600" dirty="0"/>
              <a:t>.</a:t>
            </a:r>
            <a:br>
              <a:rPr lang="en-GB" sz="1600" dirty="0"/>
            </a:br>
            <a:endParaRPr lang="en-US" sz="2000" dirty="0">
              <a:latin typeface="Aptos Display" panose="020B0004020202020204" pitchFamily="34" charset="0"/>
              <a:ea typeface="Times New Roman" panose="02020603050405020304" pitchFamily="18" charset="0"/>
              <a:cs typeface="Calibri" panose="020F0502020204030204" pitchFamily="34" charset="0"/>
            </a:endParaRPr>
          </a:p>
        </p:txBody>
      </p:sp>
      <p:pic>
        <p:nvPicPr>
          <p:cNvPr id="4" name="Picture 1">
            <a:extLst>
              <a:ext uri="{FF2B5EF4-FFF2-40B4-BE49-F238E27FC236}">
                <a16:creationId xmlns:a16="http://schemas.microsoft.com/office/drawing/2014/main" id="{8B53D029-C948-9DF4-B341-A2E02614940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91727" y="271781"/>
            <a:ext cx="6722745" cy="791845"/>
          </a:xfrm>
          <a:prstGeom prst="rect">
            <a:avLst/>
          </a:prstGeom>
          <a:noFill/>
        </p:spPr>
      </p:pic>
      <p:graphicFrame>
        <p:nvGraphicFramePr>
          <p:cNvPr id="5" name="Tabel 4">
            <a:extLst>
              <a:ext uri="{FF2B5EF4-FFF2-40B4-BE49-F238E27FC236}">
                <a16:creationId xmlns:a16="http://schemas.microsoft.com/office/drawing/2014/main" id="{96E1FB7D-3671-A184-CF2F-9AF4661AECC1}"/>
              </a:ext>
            </a:extLst>
          </p:cNvPr>
          <p:cNvGraphicFramePr>
            <a:graphicFrameLocks noGrp="1"/>
          </p:cNvGraphicFramePr>
          <p:nvPr/>
        </p:nvGraphicFramePr>
        <p:xfrm>
          <a:off x="3281680" y="5596985"/>
          <a:ext cx="6009640" cy="772478"/>
        </p:xfrm>
        <a:graphic>
          <a:graphicData uri="http://schemas.openxmlformats.org/drawingml/2006/table">
            <a:tbl>
              <a:tblPr firstRow="1" firstCol="1" bandRow="1">
                <a:tableStyleId>{5C22544A-7EE6-4342-B048-85BDC9FD1C3A}</a:tableStyleId>
              </a:tblPr>
              <a:tblGrid>
                <a:gridCol w="2002790">
                  <a:extLst>
                    <a:ext uri="{9D8B030D-6E8A-4147-A177-3AD203B41FA5}">
                      <a16:colId xmlns:a16="http://schemas.microsoft.com/office/drawing/2014/main" val="1358704296"/>
                    </a:ext>
                  </a:extLst>
                </a:gridCol>
                <a:gridCol w="2003425">
                  <a:extLst>
                    <a:ext uri="{9D8B030D-6E8A-4147-A177-3AD203B41FA5}">
                      <a16:colId xmlns:a16="http://schemas.microsoft.com/office/drawing/2014/main" val="733828429"/>
                    </a:ext>
                  </a:extLst>
                </a:gridCol>
                <a:gridCol w="2003425">
                  <a:extLst>
                    <a:ext uri="{9D8B030D-6E8A-4147-A177-3AD203B41FA5}">
                      <a16:colId xmlns:a16="http://schemas.microsoft.com/office/drawing/2014/main" val="2088446057"/>
                    </a:ext>
                  </a:extLst>
                </a:gridCol>
              </a:tblGrid>
              <a:tr h="480695">
                <a:tc>
                  <a:txBody>
                    <a:bodyPr/>
                    <a:lstStyle/>
                    <a:p>
                      <a:pPr>
                        <a:lnSpc>
                          <a:spcPct val="115000"/>
                        </a:lnSpc>
                        <a:spcBef>
                          <a:spcPts val="300"/>
                        </a:spcBef>
                        <a:spcAft>
                          <a:spcPts val="300"/>
                        </a:spcAft>
                      </a:pPr>
                      <a:endParaRPr lang="ro-RO" sz="12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gn="ctr">
                        <a:lnSpc>
                          <a:spcPct val="115000"/>
                        </a:lnSpc>
                        <a:spcBef>
                          <a:spcPts val="300"/>
                        </a:spcBef>
                        <a:spcAft>
                          <a:spcPts val="300"/>
                        </a:spcAft>
                      </a:pPr>
                      <a:endParaRPr lang="ro-RO" sz="12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nSpc>
                          <a:spcPct val="115000"/>
                        </a:lnSpc>
                        <a:spcBef>
                          <a:spcPts val="300"/>
                        </a:spcBef>
                        <a:spcAft>
                          <a:spcPts val="300"/>
                        </a:spcAft>
                      </a:pPr>
                      <a:endParaRPr lang="ro-RO" sz="1200" dirty="0">
                        <a:effectLst/>
                      </a:endParaRPr>
                    </a:p>
                    <a:p>
                      <a:pPr>
                        <a:lnSpc>
                          <a:spcPct val="115000"/>
                        </a:lnSpc>
                        <a:spcBef>
                          <a:spcPts val="300"/>
                        </a:spcBef>
                        <a:spcAft>
                          <a:spcPts val="300"/>
                        </a:spcAft>
                      </a:pPr>
                      <a:r>
                        <a:rPr lang="ro-RO" sz="1200" dirty="0">
                          <a:effectLst/>
                        </a:rPr>
                        <a:t> </a:t>
                      </a:r>
                      <a:endParaRPr lang="en-US" sz="1200" dirty="0">
                        <a:effectLst/>
                      </a:endParaRPr>
                    </a:p>
                    <a:p>
                      <a:pPr>
                        <a:lnSpc>
                          <a:spcPct val="115000"/>
                        </a:lnSpc>
                        <a:spcBef>
                          <a:spcPts val="300"/>
                        </a:spcBef>
                        <a:spcAft>
                          <a:spcPts val="300"/>
                        </a:spcAft>
                      </a:pPr>
                      <a:r>
                        <a:rPr lang="ro-RO" sz="1200" dirty="0">
                          <a:effectLst/>
                        </a:rPr>
                        <a:t>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3701537037"/>
                  </a:ext>
                </a:extLst>
              </a:tr>
            </a:tbl>
          </a:graphicData>
        </a:graphic>
      </p:graphicFrame>
      <p:pic>
        <p:nvPicPr>
          <p:cNvPr id="2051" name="Picture 41" descr="O imagine care conține Font, Grafică, siglă, design grafic&#10;&#10;Descriere generată automat">
            <a:extLst>
              <a:ext uri="{FF2B5EF4-FFF2-40B4-BE49-F238E27FC236}">
                <a16:creationId xmlns:a16="http://schemas.microsoft.com/office/drawing/2014/main" id="{24A67DAB-B930-2274-3B0D-9842268D795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9729" y="5800661"/>
            <a:ext cx="1101725" cy="460375"/>
          </a:xfrm>
          <a:prstGeom prst="rect">
            <a:avLst/>
          </a:prstGeom>
          <a:noFill/>
          <a:extLst>
            <a:ext uri="{909E8E84-426E-40DD-AFC4-6F175D3DCCD1}">
              <a14:hiddenFill xmlns:a14="http://schemas.microsoft.com/office/drawing/2010/main">
                <a:solidFill>
                  <a:srgbClr val="FFFFFF"/>
                </a:solidFill>
              </a14:hiddenFill>
            </a:ext>
          </a:extLst>
        </p:spPr>
      </p:pic>
      <p:pic>
        <p:nvPicPr>
          <p:cNvPr id="2049" name="Picture 1" descr="A picture containing text, clipart&#10;&#10;Description automatically generated">
            <a:extLst>
              <a:ext uri="{FF2B5EF4-FFF2-40B4-BE49-F238E27FC236}">
                <a16:creationId xmlns:a16="http://schemas.microsoft.com/office/drawing/2014/main" id="{48080EC9-7897-81E4-8B3D-1D802B40B40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85711" y="5730811"/>
            <a:ext cx="1211262" cy="504825"/>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c 12">
            <a:extLst>
              <a:ext uri="{FF2B5EF4-FFF2-40B4-BE49-F238E27FC236}">
                <a16:creationId xmlns:a16="http://schemas.microsoft.com/office/drawing/2014/main" id="{1B5CD49E-A111-5B2C-79EE-C0CB0797C74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417344" y="5854700"/>
            <a:ext cx="1738312" cy="276225"/>
          </a:xfrm>
          <a:prstGeom prst="rect">
            <a:avLst/>
          </a:prstGeom>
        </p:spPr>
      </p:pic>
      <p:sp>
        <p:nvSpPr>
          <p:cNvPr id="3" name="Titlu 1">
            <a:extLst>
              <a:ext uri="{FF2B5EF4-FFF2-40B4-BE49-F238E27FC236}">
                <a16:creationId xmlns:a16="http://schemas.microsoft.com/office/drawing/2014/main" id="{E05D60A2-32A8-7243-2D3F-BE347268DCD6}"/>
              </a:ext>
            </a:extLst>
          </p:cNvPr>
          <p:cNvSpPr txBox="1">
            <a:spLocks/>
          </p:cNvSpPr>
          <p:nvPr/>
        </p:nvSpPr>
        <p:spPr>
          <a:xfrm>
            <a:off x="1354613" y="805450"/>
            <a:ext cx="10381861" cy="64646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400" b="1" dirty="0" err="1"/>
              <a:t>Progres</a:t>
            </a:r>
            <a:r>
              <a:rPr lang="en-US" sz="2400" b="1" dirty="0"/>
              <a:t> </a:t>
            </a:r>
            <a:r>
              <a:rPr lang="en-US" sz="2400" b="1" dirty="0" err="1"/>
              <a:t>și</a:t>
            </a:r>
            <a:r>
              <a:rPr lang="en-US" sz="2400" b="1" dirty="0"/>
              <a:t> </a:t>
            </a:r>
            <a:r>
              <a:rPr lang="en-US" sz="2400" b="1" dirty="0" err="1"/>
              <a:t>îmbunătățiri</a:t>
            </a:r>
            <a:r>
              <a:rPr lang="en-US" sz="2400" b="1" dirty="0"/>
              <a:t> </a:t>
            </a:r>
            <a:r>
              <a:rPr lang="en-US" sz="2400" b="1" dirty="0" err="1"/>
              <a:t>față</a:t>
            </a:r>
            <a:r>
              <a:rPr lang="en-US" sz="2400" b="1" dirty="0"/>
              <a:t> de </a:t>
            </a:r>
            <a:r>
              <a:rPr lang="en-US" sz="2400" b="1" dirty="0" err="1"/>
              <a:t>soluția</a:t>
            </a:r>
            <a:r>
              <a:rPr lang="en-US" sz="2400" b="1" dirty="0"/>
              <a:t> </a:t>
            </a:r>
            <a:r>
              <a:rPr lang="en-US" sz="2400" b="1" dirty="0" err="1"/>
              <a:t>inițială</a:t>
            </a:r>
            <a:endParaRPr lang="en-US" sz="2400" b="1" dirty="0"/>
          </a:p>
        </p:txBody>
      </p:sp>
    </p:spTree>
    <p:extLst>
      <p:ext uri="{BB962C8B-B14F-4D97-AF65-F5344CB8AC3E}">
        <p14:creationId xmlns:p14="http://schemas.microsoft.com/office/powerpoint/2010/main" val="4038818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D4F98-AEE5-25E5-5365-FDC278D62415}"/>
            </a:ext>
          </a:extLst>
        </p:cNvPr>
        <p:cNvGrpSpPr/>
        <p:nvPr/>
      </p:nvGrpSpPr>
      <p:grpSpPr>
        <a:xfrm>
          <a:off x="0" y="0"/>
          <a:ext cx="0" cy="0"/>
          <a:chOff x="0" y="0"/>
          <a:chExt cx="0" cy="0"/>
        </a:xfrm>
      </p:grpSpPr>
      <p:sp>
        <p:nvSpPr>
          <p:cNvPr id="2" name="Titlu 1">
            <a:extLst>
              <a:ext uri="{FF2B5EF4-FFF2-40B4-BE49-F238E27FC236}">
                <a16:creationId xmlns:a16="http://schemas.microsoft.com/office/drawing/2014/main" id="{D7A3AEFF-145D-5E25-05C8-4D4733D86F11}"/>
              </a:ext>
            </a:extLst>
          </p:cNvPr>
          <p:cNvSpPr>
            <a:spLocks noGrp="1"/>
          </p:cNvSpPr>
          <p:nvPr>
            <p:ph type="ctrTitle"/>
          </p:nvPr>
        </p:nvSpPr>
        <p:spPr>
          <a:xfrm>
            <a:off x="915656" y="1655591"/>
            <a:ext cx="10741687" cy="3906532"/>
          </a:xfrm>
        </p:spPr>
        <p:txBody>
          <a:bodyPr>
            <a:noAutofit/>
          </a:bodyPr>
          <a:lstStyle/>
          <a:p>
            <a:pPr algn="l"/>
            <a:br>
              <a:rPr lang="en-GB" sz="1600" dirty="0"/>
            </a:br>
            <a:r>
              <a:rPr lang="en-GB" sz="1600" b="1" dirty="0" err="1"/>
              <a:t>Îmbunătățire</a:t>
            </a:r>
            <a:r>
              <a:rPr lang="en-GB" sz="1600" b="1" dirty="0"/>
              <a:t> </a:t>
            </a:r>
            <a:r>
              <a:rPr lang="en-GB" sz="1600" b="1" dirty="0" err="1"/>
              <a:t>modul</a:t>
            </a:r>
            <a:r>
              <a:rPr lang="en-GB" sz="1600" b="1" dirty="0"/>
              <a:t> Cazier </a:t>
            </a:r>
            <a:r>
              <a:rPr lang="en-GB" sz="1600" b="1" dirty="0" err="1"/>
              <a:t>administrativ</a:t>
            </a:r>
            <a:r>
              <a:rPr lang="en-GB" sz="1600" b="1" dirty="0"/>
              <a:t>- </a:t>
            </a:r>
            <a:r>
              <a:rPr lang="en-GB" sz="1600" b="1" dirty="0" err="1"/>
              <a:t>realizari</a:t>
            </a:r>
            <a:br>
              <a:rPr lang="en-GB" sz="1600" b="1" dirty="0"/>
            </a:br>
            <a:r>
              <a:rPr lang="ro-RO" sz="1600" dirty="0"/>
              <a:t>S-a</a:t>
            </a:r>
            <a:r>
              <a:rPr lang="en-GB" sz="1600" dirty="0"/>
              <a:t> </a:t>
            </a:r>
            <a:r>
              <a:rPr lang="en-GB" sz="1600" dirty="0" err="1"/>
              <a:t>implementat</a:t>
            </a:r>
            <a:r>
              <a:rPr lang="en-GB" sz="1600" dirty="0"/>
              <a:t> formular online </a:t>
            </a:r>
            <a:r>
              <a:rPr lang="en-GB" sz="1600" dirty="0" err="1"/>
              <a:t>pentru</a:t>
            </a:r>
            <a:r>
              <a:rPr lang="en-GB" sz="1600" dirty="0"/>
              <a:t>:</a:t>
            </a:r>
            <a:br>
              <a:rPr lang="en-GB" sz="1600" dirty="0"/>
            </a:br>
            <a:r>
              <a:rPr lang="en-GB" sz="1600" dirty="0" err="1"/>
              <a:t>Portalul</a:t>
            </a:r>
            <a:r>
              <a:rPr lang="en-GB" sz="1600" dirty="0"/>
              <a:t> de management al </a:t>
            </a:r>
            <a:r>
              <a:rPr lang="en-GB" sz="1600" dirty="0" err="1"/>
              <a:t>funcțiilor</a:t>
            </a:r>
            <a:r>
              <a:rPr lang="en-GB" sz="1600" dirty="0"/>
              <a:t> </a:t>
            </a:r>
            <a:r>
              <a:rPr lang="en-GB" sz="1600" dirty="0" err="1"/>
              <a:t>publice</a:t>
            </a:r>
            <a:r>
              <a:rPr lang="en-GB" sz="1600" dirty="0"/>
              <a:t> (</a:t>
            </a:r>
            <a:r>
              <a:rPr lang="en-GB" sz="1600" dirty="0" err="1"/>
              <a:t>autorități</a:t>
            </a:r>
            <a:r>
              <a:rPr lang="en-GB" sz="1600" dirty="0"/>
              <a:t> </a:t>
            </a:r>
            <a:r>
              <a:rPr lang="en-GB" sz="1600" dirty="0" err="1"/>
              <a:t>și</a:t>
            </a:r>
            <a:r>
              <a:rPr lang="en-GB" sz="1600" dirty="0"/>
              <a:t> </a:t>
            </a:r>
            <a:r>
              <a:rPr lang="en-GB" sz="1600" dirty="0" err="1"/>
              <a:t>instituții</a:t>
            </a:r>
            <a:r>
              <a:rPr lang="en-GB" sz="1600" dirty="0"/>
              <a:t> </a:t>
            </a:r>
            <a:r>
              <a:rPr lang="en-GB" sz="1600" dirty="0" err="1"/>
              <a:t>publice</a:t>
            </a:r>
            <a:r>
              <a:rPr lang="en-GB" sz="1600" dirty="0"/>
              <a:t>)</a:t>
            </a:r>
            <a:br>
              <a:rPr lang="en-GB" sz="1600" dirty="0"/>
            </a:br>
            <a:r>
              <a:rPr lang="en-GB" sz="1600" dirty="0"/>
              <a:t>Site-ul ANFP (</a:t>
            </a:r>
            <a:r>
              <a:rPr lang="en-GB" sz="1600" dirty="0" err="1"/>
              <a:t>persoane</a:t>
            </a:r>
            <a:r>
              <a:rPr lang="en-GB" sz="1600" dirty="0"/>
              <a:t> </a:t>
            </a:r>
            <a:r>
              <a:rPr lang="en-GB" sz="1600" dirty="0" err="1"/>
              <a:t>fizice</a:t>
            </a:r>
            <a:r>
              <a:rPr lang="en-GB" sz="1600" dirty="0"/>
              <a:t>: </a:t>
            </a:r>
            <a:r>
              <a:rPr lang="en-GB" sz="1600" dirty="0" err="1"/>
              <a:t>funcționari</a:t>
            </a:r>
            <a:r>
              <a:rPr lang="en-GB" sz="1600" dirty="0"/>
              <a:t> </a:t>
            </a:r>
            <a:r>
              <a:rPr lang="en-GB" sz="1600" dirty="0" err="1"/>
              <a:t>publici</a:t>
            </a:r>
            <a:r>
              <a:rPr lang="en-GB" sz="1600" dirty="0"/>
              <a:t>, </a:t>
            </a:r>
            <a:r>
              <a:rPr lang="en-GB" sz="1600" dirty="0" err="1"/>
              <a:t>președinți</a:t>
            </a:r>
            <a:r>
              <a:rPr lang="en-GB" sz="1600" dirty="0"/>
              <a:t> </a:t>
            </a:r>
            <a:r>
              <a:rPr lang="en-GB" sz="1600" dirty="0" err="1"/>
              <a:t>comisii</a:t>
            </a:r>
            <a:r>
              <a:rPr lang="en-GB" sz="1600" dirty="0"/>
              <a:t> </a:t>
            </a:r>
            <a:r>
              <a:rPr lang="en-GB" sz="1600" dirty="0" err="1"/>
              <a:t>disciplină</a:t>
            </a:r>
            <a:r>
              <a:rPr lang="en-GB" sz="1600" dirty="0"/>
              <a:t>, </a:t>
            </a:r>
            <a:r>
              <a:rPr lang="en-GB" sz="1600" dirty="0" err="1"/>
              <a:t>alte</a:t>
            </a:r>
            <a:r>
              <a:rPr lang="en-GB" sz="1600" dirty="0"/>
              <a:t> </a:t>
            </a:r>
            <a:r>
              <a:rPr lang="en-GB" sz="1600" dirty="0" err="1"/>
              <a:t>persoane</a:t>
            </a:r>
            <a:r>
              <a:rPr lang="en-GB" sz="1600" dirty="0"/>
              <a:t> conform </a:t>
            </a:r>
            <a:r>
              <a:rPr lang="en-GB" sz="1600" dirty="0" err="1"/>
              <a:t>legii</a:t>
            </a:r>
            <a:r>
              <a:rPr lang="en-GB" sz="1600" dirty="0"/>
              <a:t>)</a:t>
            </a:r>
            <a:br>
              <a:rPr lang="en-GB" sz="1600" dirty="0"/>
            </a:br>
            <a:r>
              <a:rPr lang="en-GB" sz="1600" b="1" dirty="0" err="1"/>
              <a:t>Progres</a:t>
            </a:r>
            <a:r>
              <a:rPr lang="en-GB" sz="1600" b="1" dirty="0"/>
              <a:t> </a:t>
            </a:r>
            <a:r>
              <a:rPr lang="en-GB" sz="1600" b="1" dirty="0" err="1"/>
              <a:t>si</a:t>
            </a:r>
            <a:r>
              <a:rPr lang="en-GB" sz="1600" b="1" dirty="0"/>
              <a:t> </a:t>
            </a:r>
            <a:r>
              <a:rPr lang="en-GB" sz="1600" b="1" dirty="0" err="1"/>
              <a:t>avantaje</a:t>
            </a:r>
            <a:br>
              <a:rPr lang="en-GB" sz="1600" dirty="0"/>
            </a:br>
            <a:r>
              <a:rPr lang="en-GB" sz="1600" dirty="0"/>
              <a:t>De la </a:t>
            </a:r>
            <a:r>
              <a:rPr lang="en-GB" sz="1600" dirty="0" err="1"/>
              <a:t>procesele</a:t>
            </a:r>
            <a:r>
              <a:rPr lang="en-GB" sz="1600" dirty="0"/>
              <a:t> </a:t>
            </a:r>
            <a:r>
              <a:rPr lang="en-GB" sz="1600" dirty="0" err="1"/>
              <a:t>manuale</a:t>
            </a:r>
            <a:r>
              <a:rPr lang="en-GB" sz="1600" dirty="0"/>
              <a:t> → la formular online </a:t>
            </a:r>
            <a:r>
              <a:rPr lang="en-GB" sz="1600" dirty="0" err="1"/>
              <a:t>complet</a:t>
            </a:r>
            <a:r>
              <a:rPr lang="en-GB" sz="1600" dirty="0"/>
              <a:t> </a:t>
            </a:r>
            <a:r>
              <a:rPr lang="en-GB" sz="1600" dirty="0" err="1"/>
              <a:t>funcțional</a:t>
            </a:r>
            <a:r>
              <a:rPr lang="en-GB" sz="1600" dirty="0"/>
              <a:t>, cu </a:t>
            </a:r>
            <a:r>
              <a:rPr lang="en-GB" sz="1600" dirty="0" err="1"/>
              <a:t>validări</a:t>
            </a:r>
            <a:r>
              <a:rPr lang="en-GB" sz="1600" dirty="0"/>
              <a:t> automate </a:t>
            </a:r>
            <a:r>
              <a:rPr lang="en-GB" sz="1600" dirty="0" err="1"/>
              <a:t>și</a:t>
            </a:r>
            <a:r>
              <a:rPr lang="en-GB" sz="1600" dirty="0"/>
              <a:t> </a:t>
            </a:r>
            <a:r>
              <a:rPr lang="en-GB" sz="1600" dirty="0" err="1"/>
              <a:t>listă</a:t>
            </a:r>
            <a:r>
              <a:rPr lang="en-GB" sz="1600" dirty="0"/>
              <a:t> </a:t>
            </a:r>
            <a:r>
              <a:rPr lang="en-GB" sz="1600" dirty="0" err="1"/>
              <a:t>predefinită</a:t>
            </a:r>
            <a:r>
              <a:rPr lang="en-GB" sz="1600" dirty="0"/>
              <a:t> de </a:t>
            </a:r>
            <a:r>
              <a:rPr lang="en-GB" sz="1600" dirty="0" err="1"/>
              <a:t>instituții</a:t>
            </a:r>
            <a:r>
              <a:rPr lang="en-GB" sz="1600" dirty="0"/>
              <a:t>.</a:t>
            </a:r>
            <a:br>
              <a:rPr lang="en-GB" sz="1600" dirty="0"/>
            </a:br>
            <a:r>
              <a:rPr lang="en-GB" sz="1600" dirty="0"/>
              <a:t>De la </a:t>
            </a:r>
            <a:r>
              <a:rPr lang="en-GB" sz="1600" dirty="0" err="1"/>
              <a:t>trimiterea</a:t>
            </a:r>
            <a:r>
              <a:rPr lang="en-GB" sz="1600" dirty="0"/>
              <a:t> </a:t>
            </a:r>
            <a:r>
              <a:rPr lang="en-GB" sz="1600" dirty="0" err="1"/>
              <a:t>fizică</a:t>
            </a:r>
            <a:r>
              <a:rPr lang="en-GB" sz="1600" dirty="0"/>
              <a:t> a </a:t>
            </a:r>
            <a:r>
              <a:rPr lang="en-GB" sz="1600" dirty="0" err="1"/>
              <a:t>documentelor</a:t>
            </a:r>
            <a:r>
              <a:rPr lang="en-GB" sz="1600" dirty="0"/>
              <a:t> </a:t>
            </a:r>
            <a:r>
              <a:rPr lang="en-GB" sz="1600" dirty="0" err="1"/>
              <a:t>tipărite</a:t>
            </a:r>
            <a:r>
              <a:rPr lang="en-GB" sz="1600" dirty="0"/>
              <a:t> → la </a:t>
            </a:r>
            <a:r>
              <a:rPr lang="en-GB" sz="1600" dirty="0" err="1"/>
              <a:t>transmitere</a:t>
            </a:r>
            <a:r>
              <a:rPr lang="en-GB" sz="1600" dirty="0"/>
              <a:t> </a:t>
            </a:r>
            <a:r>
              <a:rPr lang="en-GB" sz="1600" dirty="0" err="1"/>
              <a:t>electronică</a:t>
            </a:r>
            <a:r>
              <a:rPr lang="en-GB" sz="1600" dirty="0"/>
              <a:t>, </a:t>
            </a:r>
            <a:r>
              <a:rPr lang="en-GB" sz="1600" dirty="0" err="1"/>
              <a:t>rapidă</a:t>
            </a:r>
            <a:r>
              <a:rPr lang="en-GB" sz="1600" dirty="0"/>
              <a:t> </a:t>
            </a:r>
            <a:r>
              <a:rPr lang="en-GB" sz="1600" dirty="0" err="1"/>
              <a:t>și</a:t>
            </a:r>
            <a:r>
              <a:rPr lang="en-GB" sz="1600" dirty="0"/>
              <a:t> </a:t>
            </a:r>
            <a:r>
              <a:rPr lang="en-GB" sz="1600" dirty="0" err="1"/>
              <a:t>sigură</a:t>
            </a:r>
            <a:r>
              <a:rPr lang="en-GB" sz="1600" dirty="0"/>
              <a:t>.</a:t>
            </a:r>
            <a:br>
              <a:rPr lang="en-GB" sz="1600" dirty="0"/>
            </a:br>
            <a:r>
              <a:rPr lang="en-GB" sz="1600" dirty="0"/>
              <a:t>De la </a:t>
            </a:r>
            <a:r>
              <a:rPr lang="en-GB" sz="1600" dirty="0" err="1"/>
              <a:t>lipsa</a:t>
            </a:r>
            <a:r>
              <a:rPr lang="en-GB" sz="1600" dirty="0"/>
              <a:t> </a:t>
            </a:r>
            <a:r>
              <a:rPr lang="en-GB" sz="1600" dirty="0" err="1"/>
              <a:t>trasabilit</a:t>
            </a:r>
            <a:r>
              <a:rPr lang="ro-RO" sz="1600" dirty="0" err="1"/>
              <a:t>ății</a:t>
            </a:r>
            <a:r>
              <a:rPr lang="en-GB" sz="1600" dirty="0"/>
              <a:t> → la </a:t>
            </a:r>
            <a:r>
              <a:rPr lang="en-GB" sz="1600" dirty="0" err="1"/>
              <a:t>alocare</a:t>
            </a:r>
            <a:r>
              <a:rPr lang="ro-RO" sz="1600" dirty="0"/>
              <a:t>a</a:t>
            </a:r>
            <a:r>
              <a:rPr lang="en-GB" sz="1600" dirty="0"/>
              <a:t> </a:t>
            </a:r>
            <a:r>
              <a:rPr lang="en-GB" sz="1600" dirty="0" err="1"/>
              <a:t>automată</a:t>
            </a:r>
            <a:r>
              <a:rPr lang="en-GB" sz="1600" dirty="0"/>
              <a:t> de </a:t>
            </a:r>
            <a:r>
              <a:rPr lang="en-GB" sz="1600" dirty="0" err="1"/>
              <a:t>număr</a:t>
            </a:r>
            <a:r>
              <a:rPr lang="en-GB" sz="1600" dirty="0"/>
              <a:t> de </a:t>
            </a:r>
            <a:r>
              <a:rPr lang="en-GB" sz="1600" dirty="0" err="1"/>
              <a:t>înregistrare</a:t>
            </a:r>
            <a:r>
              <a:rPr lang="en-GB" sz="1600" dirty="0"/>
              <a:t> </a:t>
            </a:r>
            <a:r>
              <a:rPr lang="en-GB" sz="1600" dirty="0" err="1"/>
              <a:t>și</a:t>
            </a:r>
            <a:r>
              <a:rPr lang="en-GB" sz="1600" dirty="0"/>
              <a:t> </a:t>
            </a:r>
            <a:r>
              <a:rPr lang="en-GB" sz="1600" dirty="0" err="1"/>
              <a:t>evidenț</a:t>
            </a:r>
            <a:r>
              <a:rPr lang="ro-RO" sz="1600" dirty="0"/>
              <a:t>a</a:t>
            </a:r>
            <a:r>
              <a:rPr lang="en-GB" sz="1600" dirty="0"/>
              <a:t> </a:t>
            </a:r>
            <a:r>
              <a:rPr lang="en-GB" sz="1600" dirty="0" err="1"/>
              <a:t>completă</a:t>
            </a:r>
            <a:r>
              <a:rPr lang="en-GB" sz="1600" dirty="0"/>
              <a:t> </a:t>
            </a:r>
            <a:r>
              <a:rPr lang="en-GB" sz="1600" dirty="0" err="1"/>
              <a:t>în</a:t>
            </a:r>
            <a:r>
              <a:rPr lang="en-GB" sz="1600" dirty="0"/>
              <a:t> </a:t>
            </a:r>
            <a:r>
              <a:rPr lang="en-GB" sz="1600" dirty="0" err="1"/>
              <a:t>registrul</a:t>
            </a:r>
            <a:r>
              <a:rPr lang="en-GB" sz="1600" dirty="0"/>
              <a:t> electronic ANFP.</a:t>
            </a:r>
            <a:br>
              <a:rPr lang="en-GB" sz="1600" dirty="0"/>
            </a:br>
            <a:br>
              <a:rPr lang="en-GB" sz="1600" dirty="0"/>
            </a:br>
            <a:r>
              <a:rPr lang="en-GB" sz="1600" b="1" dirty="0" err="1"/>
              <a:t>Îmbunătățirea</a:t>
            </a:r>
            <a:r>
              <a:rPr lang="en-GB" sz="1600" b="1" dirty="0"/>
              <a:t> </a:t>
            </a:r>
            <a:r>
              <a:rPr lang="en-GB" sz="1600" b="1" dirty="0" err="1"/>
              <a:t>modul</a:t>
            </a:r>
            <a:r>
              <a:rPr lang="en-GB" sz="1600" b="1" dirty="0"/>
              <a:t> </a:t>
            </a:r>
            <a:r>
              <a:rPr lang="en-GB" sz="1600" b="1" dirty="0" err="1"/>
              <a:t>Managementul</a:t>
            </a:r>
            <a:r>
              <a:rPr lang="en-GB" sz="1600" b="1" dirty="0"/>
              <a:t> </a:t>
            </a:r>
            <a:r>
              <a:rPr lang="en-GB" sz="1600" b="1" dirty="0" err="1"/>
              <a:t>corpului</a:t>
            </a:r>
            <a:r>
              <a:rPr lang="en-GB" sz="1600" b="1" dirty="0"/>
              <a:t> de </a:t>
            </a:r>
            <a:r>
              <a:rPr lang="en-GB" sz="1600" b="1" dirty="0" err="1"/>
              <a:t>rezervă</a:t>
            </a:r>
            <a:r>
              <a:rPr lang="en-GB" sz="1600" b="1" dirty="0"/>
              <a:t> - </a:t>
            </a:r>
            <a:r>
              <a:rPr lang="en-GB" sz="1600" b="1" dirty="0" err="1"/>
              <a:t>realizari</a:t>
            </a:r>
            <a:br>
              <a:rPr lang="en-GB" sz="1600" dirty="0"/>
            </a:br>
            <a:r>
              <a:rPr lang="en-GB" sz="1600" dirty="0" err="1"/>
              <a:t>Adăugarea</a:t>
            </a:r>
            <a:r>
              <a:rPr lang="en-GB" sz="1600" dirty="0"/>
              <a:t> </a:t>
            </a:r>
            <a:r>
              <a:rPr lang="en-GB" sz="1600" dirty="0" err="1"/>
              <a:t>posibilității</a:t>
            </a:r>
            <a:r>
              <a:rPr lang="en-GB" sz="1600" dirty="0"/>
              <a:t> de </a:t>
            </a:r>
            <a:r>
              <a:rPr lang="en-GB" sz="1600" dirty="0" err="1"/>
              <a:t>editare</a:t>
            </a:r>
            <a:r>
              <a:rPr lang="en-GB" sz="1600" dirty="0"/>
              <a:t> </a:t>
            </a:r>
            <a:r>
              <a:rPr lang="en-GB" sz="1600" dirty="0" err="1"/>
              <a:t>și</a:t>
            </a:r>
            <a:r>
              <a:rPr lang="en-GB" sz="1600" dirty="0"/>
              <a:t> </a:t>
            </a:r>
            <a:r>
              <a:rPr lang="en-GB" sz="1600" dirty="0" err="1"/>
              <a:t>modificare</a:t>
            </a:r>
            <a:r>
              <a:rPr lang="en-GB" sz="1600" dirty="0"/>
              <a:t> a </a:t>
            </a:r>
            <a:r>
              <a:rPr lang="en-GB" sz="1600" dirty="0" err="1"/>
              <a:t>datelor</a:t>
            </a:r>
            <a:r>
              <a:rPr lang="en-GB" sz="1600" dirty="0"/>
              <a:t> </a:t>
            </a:r>
            <a:r>
              <a:rPr lang="en-GB" sz="1600" dirty="0" err="1"/>
              <a:t>introduse</a:t>
            </a:r>
            <a:r>
              <a:rPr lang="en-GB" sz="1600" dirty="0"/>
              <a:t> </a:t>
            </a:r>
            <a:r>
              <a:rPr lang="en-GB" sz="1600" dirty="0" err="1"/>
              <a:t>în</a:t>
            </a:r>
            <a:r>
              <a:rPr lang="en-GB" sz="1600" dirty="0"/>
              <a:t> </a:t>
            </a:r>
            <a:r>
              <a:rPr lang="en-GB" sz="1600" dirty="0" err="1"/>
              <a:t>modul</a:t>
            </a:r>
            <a:r>
              <a:rPr lang="en-GB" sz="1600" dirty="0"/>
              <a:t>.</a:t>
            </a:r>
            <a:br>
              <a:rPr lang="en-GB" sz="1600" dirty="0"/>
            </a:br>
            <a:r>
              <a:rPr lang="en-GB" sz="1600" dirty="0" err="1"/>
              <a:t>Implementarea</a:t>
            </a:r>
            <a:r>
              <a:rPr lang="en-GB" sz="1600" dirty="0"/>
              <a:t> </a:t>
            </a:r>
            <a:r>
              <a:rPr lang="en-GB" sz="1600" dirty="0" err="1"/>
              <a:t>filtrelor</a:t>
            </a:r>
            <a:r>
              <a:rPr lang="en-GB" sz="1600" dirty="0"/>
              <a:t> </a:t>
            </a:r>
            <a:r>
              <a:rPr lang="en-GB" sz="1600" dirty="0" err="1"/>
              <a:t>complexe</a:t>
            </a:r>
            <a:r>
              <a:rPr lang="en-GB" sz="1600" dirty="0"/>
              <a:t> </a:t>
            </a:r>
            <a:r>
              <a:rPr lang="en-GB" sz="1600" dirty="0" err="1"/>
              <a:t>pentru</a:t>
            </a:r>
            <a:r>
              <a:rPr lang="en-GB" sz="1600" dirty="0"/>
              <a:t> </a:t>
            </a:r>
            <a:r>
              <a:rPr lang="en-GB" sz="1600" dirty="0" err="1"/>
              <a:t>generarea</a:t>
            </a:r>
            <a:r>
              <a:rPr lang="en-GB" sz="1600" dirty="0"/>
              <a:t> de </a:t>
            </a:r>
            <a:r>
              <a:rPr lang="en-GB" sz="1600" dirty="0" err="1"/>
              <a:t>rapoarte</a:t>
            </a:r>
            <a:r>
              <a:rPr lang="en-GB" sz="1600" dirty="0"/>
              <a:t> (</a:t>
            </a:r>
            <a:r>
              <a:rPr lang="en-GB" sz="1600" dirty="0" err="1"/>
              <a:t>funcție</a:t>
            </a:r>
            <a:r>
              <a:rPr lang="en-GB" sz="1600" dirty="0"/>
              <a:t> </a:t>
            </a:r>
            <a:r>
              <a:rPr lang="en-GB" sz="1600" dirty="0" err="1"/>
              <a:t>publică</a:t>
            </a:r>
            <a:r>
              <a:rPr lang="en-GB" sz="1600" dirty="0"/>
              <a:t>, </a:t>
            </a:r>
            <a:r>
              <a:rPr lang="en-GB" sz="1600" dirty="0" err="1"/>
              <a:t>clasă</a:t>
            </a:r>
            <a:r>
              <a:rPr lang="en-GB" sz="1600" dirty="0"/>
              <a:t>, grad </a:t>
            </a:r>
            <a:r>
              <a:rPr lang="en-GB" sz="1600" dirty="0" err="1"/>
              <a:t>profesional</a:t>
            </a:r>
            <a:r>
              <a:rPr lang="en-GB" sz="1600" dirty="0"/>
              <a:t>, </a:t>
            </a:r>
            <a:r>
              <a:rPr lang="en-GB" sz="1600" dirty="0" err="1"/>
              <a:t>vechime</a:t>
            </a:r>
            <a:r>
              <a:rPr lang="en-GB" sz="1600" dirty="0"/>
              <a:t>, </a:t>
            </a:r>
            <a:r>
              <a:rPr lang="en-GB" sz="1600" dirty="0" err="1"/>
              <a:t>studii</a:t>
            </a:r>
            <a:r>
              <a:rPr lang="en-GB" sz="1600" dirty="0"/>
              <a:t>, date </a:t>
            </a:r>
            <a:r>
              <a:rPr lang="en-GB" sz="1600" dirty="0" err="1"/>
              <a:t>intrare</a:t>
            </a:r>
            <a:r>
              <a:rPr lang="en-GB" sz="1600" dirty="0"/>
              <a:t>/</a:t>
            </a:r>
            <a:r>
              <a:rPr lang="en-GB" sz="1600" dirty="0" err="1"/>
              <a:t>ieșire</a:t>
            </a:r>
            <a:r>
              <a:rPr lang="en-GB" sz="1600" dirty="0"/>
              <a:t> din </a:t>
            </a:r>
            <a:r>
              <a:rPr lang="en-GB" sz="1600" dirty="0" err="1"/>
              <a:t>corpul</a:t>
            </a:r>
            <a:r>
              <a:rPr lang="en-GB" sz="1600" dirty="0"/>
              <a:t> de </a:t>
            </a:r>
            <a:r>
              <a:rPr lang="en-GB" sz="1600" dirty="0" err="1"/>
              <a:t>rezervă</a:t>
            </a:r>
            <a:r>
              <a:rPr lang="en-GB" sz="1600" dirty="0"/>
              <a:t>).</a:t>
            </a:r>
            <a:br>
              <a:rPr lang="en-GB" sz="1600" dirty="0"/>
            </a:br>
            <a:r>
              <a:rPr lang="en-GB" sz="1600" dirty="0" err="1"/>
              <a:t>Păstrarea</a:t>
            </a:r>
            <a:r>
              <a:rPr lang="en-GB" sz="1600" dirty="0"/>
              <a:t> </a:t>
            </a:r>
            <a:r>
              <a:rPr lang="en-GB" sz="1600" dirty="0" err="1"/>
              <a:t>istoricului</a:t>
            </a:r>
            <a:r>
              <a:rPr lang="en-GB" sz="1600" dirty="0"/>
              <a:t> </a:t>
            </a:r>
            <a:r>
              <a:rPr lang="en-GB" sz="1600" dirty="0" err="1"/>
              <a:t>funcționarilor</a:t>
            </a:r>
            <a:r>
              <a:rPr lang="en-GB" sz="1600" dirty="0"/>
              <a:t> </a:t>
            </a:r>
            <a:r>
              <a:rPr lang="en-GB" sz="1600" dirty="0" err="1"/>
              <a:t>redistribuiți</a:t>
            </a:r>
            <a:r>
              <a:rPr lang="en-GB" sz="1600" dirty="0"/>
              <a:t> </a:t>
            </a:r>
            <a:r>
              <a:rPr lang="en-GB" sz="1600" dirty="0" err="1"/>
              <a:t>înainte</a:t>
            </a:r>
            <a:r>
              <a:rPr lang="en-GB" sz="1600" dirty="0"/>
              <a:t> de </a:t>
            </a:r>
            <a:r>
              <a:rPr lang="en-GB" sz="1600" dirty="0" err="1"/>
              <a:t>termenul</a:t>
            </a:r>
            <a:r>
              <a:rPr lang="en-GB" sz="1600" dirty="0"/>
              <a:t> legal (2 ani).</a:t>
            </a:r>
            <a:br>
              <a:rPr lang="en-GB" sz="1600" dirty="0"/>
            </a:br>
            <a:br>
              <a:rPr lang="en-GB" sz="1600" dirty="0"/>
            </a:br>
            <a:r>
              <a:rPr lang="en-GB" sz="1600" b="1" dirty="0" err="1"/>
              <a:t>Îmbunătățirea</a:t>
            </a:r>
            <a:r>
              <a:rPr lang="en-GB" sz="1600" b="1" dirty="0"/>
              <a:t> </a:t>
            </a:r>
            <a:r>
              <a:rPr lang="en-GB" sz="1600" b="1" dirty="0" err="1"/>
              <a:t>modul</a:t>
            </a:r>
            <a:r>
              <a:rPr lang="en-GB" sz="1600" b="1" dirty="0"/>
              <a:t> </a:t>
            </a:r>
            <a:r>
              <a:rPr lang="en-GB" sz="1600" b="1" dirty="0" err="1"/>
              <a:t>Fișe</a:t>
            </a:r>
            <a:r>
              <a:rPr lang="en-GB" sz="1600" b="1" dirty="0"/>
              <a:t> de post -</a:t>
            </a:r>
            <a:r>
              <a:rPr lang="en-GB" sz="1600" b="1" dirty="0" err="1"/>
              <a:t>Rezultate</a:t>
            </a:r>
            <a:r>
              <a:rPr lang="en-GB" sz="1600" b="1" dirty="0"/>
              <a:t> </a:t>
            </a:r>
            <a:r>
              <a:rPr lang="en-GB" sz="1600" b="1" dirty="0" err="1"/>
              <a:t>și</a:t>
            </a:r>
            <a:r>
              <a:rPr lang="en-GB" sz="1600" b="1" dirty="0"/>
              <a:t> </a:t>
            </a:r>
            <a:r>
              <a:rPr lang="en-GB" sz="1600" b="1" dirty="0" err="1"/>
              <a:t>beneficii</a:t>
            </a:r>
            <a:r>
              <a:rPr lang="en-GB" sz="1600" dirty="0"/>
              <a:t>:</a:t>
            </a:r>
            <a:br>
              <a:rPr lang="en-GB" sz="1600" dirty="0"/>
            </a:br>
            <a:r>
              <a:rPr lang="en-GB" sz="1600" dirty="0" err="1"/>
              <a:t>Creșterea</a:t>
            </a:r>
            <a:r>
              <a:rPr lang="en-GB" sz="1600" dirty="0"/>
              <a:t> </a:t>
            </a:r>
            <a:r>
              <a:rPr lang="en-GB" sz="1600" dirty="0" err="1"/>
              <a:t>transparenței</a:t>
            </a:r>
            <a:r>
              <a:rPr lang="en-GB" sz="1600" dirty="0"/>
              <a:t> </a:t>
            </a:r>
            <a:r>
              <a:rPr lang="en-GB" sz="1600" dirty="0" err="1"/>
              <a:t>și</a:t>
            </a:r>
            <a:r>
              <a:rPr lang="en-GB" sz="1600" dirty="0"/>
              <a:t> </a:t>
            </a:r>
            <a:r>
              <a:rPr lang="en-GB" sz="1600" dirty="0" err="1"/>
              <a:t>accesibilității</a:t>
            </a:r>
            <a:r>
              <a:rPr lang="en-GB" sz="1600" dirty="0"/>
              <a:t> </a:t>
            </a:r>
            <a:r>
              <a:rPr lang="en-GB" sz="1600" dirty="0" err="1"/>
              <a:t>informațiilor</a:t>
            </a:r>
            <a:r>
              <a:rPr lang="en-GB" sz="1600" dirty="0"/>
              <a:t>.</a:t>
            </a:r>
            <a:br>
              <a:rPr lang="en-GB" sz="1600" dirty="0"/>
            </a:br>
            <a:r>
              <a:rPr lang="en-GB" sz="1600" dirty="0" err="1"/>
              <a:t>Îmbunătățirea</a:t>
            </a:r>
            <a:r>
              <a:rPr lang="en-GB" sz="1600" dirty="0"/>
              <a:t> </a:t>
            </a:r>
            <a:r>
              <a:rPr lang="en-GB" sz="1600" dirty="0" err="1"/>
              <a:t>trasabilității</a:t>
            </a:r>
            <a:r>
              <a:rPr lang="en-GB" sz="1600" dirty="0"/>
              <a:t> </a:t>
            </a:r>
            <a:r>
              <a:rPr lang="en-GB" sz="1600" dirty="0" err="1"/>
              <a:t>și</a:t>
            </a:r>
            <a:r>
              <a:rPr lang="en-GB" sz="1600" dirty="0"/>
              <a:t> </a:t>
            </a:r>
            <a:r>
              <a:rPr lang="en-GB" sz="1600" dirty="0" err="1"/>
              <a:t>controlului</a:t>
            </a:r>
            <a:r>
              <a:rPr lang="en-GB" sz="1600" dirty="0"/>
              <a:t> </a:t>
            </a:r>
            <a:r>
              <a:rPr lang="en-GB" sz="1600" dirty="0" err="1"/>
              <a:t>proceselor</a:t>
            </a:r>
            <a:r>
              <a:rPr lang="en-GB" sz="1600" dirty="0"/>
              <a:t> de </a:t>
            </a:r>
            <a:r>
              <a:rPr lang="en-GB" sz="1600" dirty="0" err="1"/>
              <a:t>resurse</a:t>
            </a:r>
            <a:r>
              <a:rPr lang="en-GB" sz="1600" dirty="0"/>
              <a:t> </a:t>
            </a:r>
            <a:r>
              <a:rPr lang="en-GB" sz="1600" dirty="0" err="1"/>
              <a:t>umane</a:t>
            </a:r>
            <a:r>
              <a:rPr lang="en-GB" sz="1600" dirty="0"/>
              <a:t>.</a:t>
            </a:r>
            <a:endParaRPr lang="en-US" sz="2000" dirty="0">
              <a:latin typeface="Aptos Display" panose="020B0004020202020204" pitchFamily="34" charset="0"/>
              <a:ea typeface="Times New Roman" panose="02020603050405020304" pitchFamily="18" charset="0"/>
              <a:cs typeface="Calibri" panose="020F0502020204030204" pitchFamily="34" charset="0"/>
            </a:endParaRPr>
          </a:p>
        </p:txBody>
      </p:sp>
      <p:pic>
        <p:nvPicPr>
          <p:cNvPr id="4" name="Picture 1">
            <a:extLst>
              <a:ext uri="{FF2B5EF4-FFF2-40B4-BE49-F238E27FC236}">
                <a16:creationId xmlns:a16="http://schemas.microsoft.com/office/drawing/2014/main" id="{51328449-1EFB-BBC5-955B-287BE2387A7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91727" y="271781"/>
            <a:ext cx="6722745" cy="791845"/>
          </a:xfrm>
          <a:prstGeom prst="rect">
            <a:avLst/>
          </a:prstGeom>
          <a:noFill/>
        </p:spPr>
      </p:pic>
      <p:graphicFrame>
        <p:nvGraphicFramePr>
          <p:cNvPr id="5" name="Tabel 4">
            <a:extLst>
              <a:ext uri="{FF2B5EF4-FFF2-40B4-BE49-F238E27FC236}">
                <a16:creationId xmlns:a16="http://schemas.microsoft.com/office/drawing/2014/main" id="{BA84FFB5-EFC7-6D75-68E6-53F8E35DD6D3}"/>
              </a:ext>
            </a:extLst>
          </p:cNvPr>
          <p:cNvGraphicFramePr>
            <a:graphicFrameLocks noGrp="1"/>
          </p:cNvGraphicFramePr>
          <p:nvPr>
            <p:extLst>
              <p:ext uri="{D42A27DB-BD31-4B8C-83A1-F6EECF244321}">
                <p14:modId xmlns:p14="http://schemas.microsoft.com/office/powerpoint/2010/main" val="3420026111"/>
              </p:ext>
            </p:extLst>
          </p:nvPr>
        </p:nvGraphicFramePr>
        <p:xfrm>
          <a:off x="3281680" y="5596985"/>
          <a:ext cx="6009640" cy="480695"/>
        </p:xfrm>
        <a:graphic>
          <a:graphicData uri="http://schemas.openxmlformats.org/drawingml/2006/table">
            <a:tbl>
              <a:tblPr firstRow="1" firstCol="1" bandRow="1">
                <a:tableStyleId>{5C22544A-7EE6-4342-B048-85BDC9FD1C3A}</a:tableStyleId>
              </a:tblPr>
              <a:tblGrid>
                <a:gridCol w="2002790">
                  <a:extLst>
                    <a:ext uri="{9D8B030D-6E8A-4147-A177-3AD203B41FA5}">
                      <a16:colId xmlns:a16="http://schemas.microsoft.com/office/drawing/2014/main" val="1358704296"/>
                    </a:ext>
                  </a:extLst>
                </a:gridCol>
                <a:gridCol w="2003425">
                  <a:extLst>
                    <a:ext uri="{9D8B030D-6E8A-4147-A177-3AD203B41FA5}">
                      <a16:colId xmlns:a16="http://schemas.microsoft.com/office/drawing/2014/main" val="733828429"/>
                    </a:ext>
                  </a:extLst>
                </a:gridCol>
                <a:gridCol w="2003425">
                  <a:extLst>
                    <a:ext uri="{9D8B030D-6E8A-4147-A177-3AD203B41FA5}">
                      <a16:colId xmlns:a16="http://schemas.microsoft.com/office/drawing/2014/main" val="2088446057"/>
                    </a:ext>
                  </a:extLst>
                </a:gridCol>
              </a:tblGrid>
              <a:tr h="480695">
                <a:tc>
                  <a:txBody>
                    <a:bodyPr/>
                    <a:lstStyle/>
                    <a:p>
                      <a:pPr>
                        <a:lnSpc>
                          <a:spcPct val="115000"/>
                        </a:lnSpc>
                        <a:spcBef>
                          <a:spcPts val="300"/>
                        </a:spcBef>
                        <a:spcAft>
                          <a:spcPts val="300"/>
                        </a:spcAft>
                      </a:pPr>
                      <a:endParaRPr lang="ro-RO" sz="12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gn="ctr">
                        <a:lnSpc>
                          <a:spcPct val="115000"/>
                        </a:lnSpc>
                        <a:spcBef>
                          <a:spcPts val="300"/>
                        </a:spcBef>
                        <a:spcAft>
                          <a:spcPts val="300"/>
                        </a:spcAft>
                      </a:pPr>
                      <a:endParaRPr lang="ro-RO" sz="12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noFill/>
                  </a:tcPr>
                </a:tc>
                <a:tc>
                  <a:txBody>
                    <a:bodyPr/>
                    <a:lstStyle/>
                    <a:p>
                      <a:pPr>
                        <a:lnSpc>
                          <a:spcPct val="115000"/>
                        </a:lnSpc>
                        <a:spcBef>
                          <a:spcPts val="300"/>
                        </a:spcBef>
                        <a:spcAft>
                          <a:spcPts val="300"/>
                        </a:spcAft>
                      </a:pPr>
                      <a:endParaRPr lang="en-US" sz="1200" dirty="0">
                        <a:effectLst/>
                      </a:endParaRPr>
                    </a:p>
                  </a:txBody>
                  <a:tcPr marL="68580" marR="68580" marT="0" marB="0" anchor="ctr">
                    <a:noFill/>
                  </a:tcPr>
                </a:tc>
                <a:extLst>
                  <a:ext uri="{0D108BD9-81ED-4DB2-BD59-A6C34878D82A}">
                    <a16:rowId xmlns:a16="http://schemas.microsoft.com/office/drawing/2014/main" val="3701537037"/>
                  </a:ext>
                </a:extLst>
              </a:tr>
            </a:tbl>
          </a:graphicData>
        </a:graphic>
      </p:graphicFrame>
      <p:pic>
        <p:nvPicPr>
          <p:cNvPr id="2051" name="Picture 41" descr="O imagine care conține Font, Grafică, siglă, design grafic&#10;&#10;Descriere generată automat">
            <a:extLst>
              <a:ext uri="{FF2B5EF4-FFF2-40B4-BE49-F238E27FC236}">
                <a16:creationId xmlns:a16="http://schemas.microsoft.com/office/drawing/2014/main" id="{FC857F51-723A-6499-187B-018EC82188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9729" y="5800661"/>
            <a:ext cx="1101725" cy="460375"/>
          </a:xfrm>
          <a:prstGeom prst="rect">
            <a:avLst/>
          </a:prstGeom>
          <a:noFill/>
          <a:extLst>
            <a:ext uri="{909E8E84-426E-40DD-AFC4-6F175D3DCCD1}">
              <a14:hiddenFill xmlns:a14="http://schemas.microsoft.com/office/drawing/2010/main">
                <a:solidFill>
                  <a:srgbClr val="FFFFFF"/>
                </a:solidFill>
              </a14:hiddenFill>
            </a:ext>
          </a:extLst>
        </p:spPr>
      </p:pic>
      <p:pic>
        <p:nvPicPr>
          <p:cNvPr id="2049" name="Picture 1" descr="A picture containing text, clipart&#10;&#10;Description automatically generated">
            <a:extLst>
              <a:ext uri="{FF2B5EF4-FFF2-40B4-BE49-F238E27FC236}">
                <a16:creationId xmlns:a16="http://schemas.microsoft.com/office/drawing/2014/main" id="{17BC71F8-67FD-E1C9-844D-2D2AD406089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85711" y="5730811"/>
            <a:ext cx="1211262" cy="504825"/>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c 12">
            <a:extLst>
              <a:ext uri="{FF2B5EF4-FFF2-40B4-BE49-F238E27FC236}">
                <a16:creationId xmlns:a16="http://schemas.microsoft.com/office/drawing/2014/main" id="{7960E215-3877-8383-5393-DFA9BBE3AF9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417344" y="5854700"/>
            <a:ext cx="1738312" cy="276225"/>
          </a:xfrm>
          <a:prstGeom prst="rect">
            <a:avLst/>
          </a:prstGeom>
        </p:spPr>
      </p:pic>
      <p:sp>
        <p:nvSpPr>
          <p:cNvPr id="3" name="Titlu 1">
            <a:extLst>
              <a:ext uri="{FF2B5EF4-FFF2-40B4-BE49-F238E27FC236}">
                <a16:creationId xmlns:a16="http://schemas.microsoft.com/office/drawing/2014/main" id="{8989362B-0C24-28AE-0BE4-5AC7953232E8}"/>
              </a:ext>
            </a:extLst>
          </p:cNvPr>
          <p:cNvSpPr txBox="1">
            <a:spLocks/>
          </p:cNvSpPr>
          <p:nvPr/>
        </p:nvSpPr>
        <p:spPr>
          <a:xfrm>
            <a:off x="1354613" y="805450"/>
            <a:ext cx="10381861" cy="64646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400" b="1" dirty="0" err="1"/>
              <a:t>Progres</a:t>
            </a:r>
            <a:r>
              <a:rPr lang="en-US" sz="2400" b="1" dirty="0"/>
              <a:t> </a:t>
            </a:r>
            <a:r>
              <a:rPr lang="en-US" sz="2400" b="1" dirty="0" err="1"/>
              <a:t>și</a:t>
            </a:r>
            <a:r>
              <a:rPr lang="en-US" sz="2400" b="1" dirty="0"/>
              <a:t> </a:t>
            </a:r>
            <a:r>
              <a:rPr lang="en-US" sz="2400" b="1" dirty="0" err="1"/>
              <a:t>îmbunătățiri</a:t>
            </a:r>
            <a:r>
              <a:rPr lang="en-US" sz="2400" b="1" dirty="0"/>
              <a:t> </a:t>
            </a:r>
            <a:r>
              <a:rPr lang="en-US" sz="2400" b="1" dirty="0" err="1"/>
              <a:t>față</a:t>
            </a:r>
            <a:r>
              <a:rPr lang="en-US" sz="2400" b="1" dirty="0"/>
              <a:t> de </a:t>
            </a:r>
            <a:r>
              <a:rPr lang="en-US" sz="2400" b="1" dirty="0" err="1"/>
              <a:t>soluția</a:t>
            </a:r>
            <a:r>
              <a:rPr lang="en-US" sz="2400" b="1" dirty="0"/>
              <a:t> </a:t>
            </a:r>
            <a:r>
              <a:rPr lang="en-US" sz="2400" b="1" dirty="0" err="1"/>
              <a:t>inițială</a:t>
            </a:r>
            <a:endParaRPr lang="en-US" sz="2400" b="1" dirty="0"/>
          </a:p>
        </p:txBody>
      </p:sp>
    </p:spTree>
    <p:extLst>
      <p:ext uri="{BB962C8B-B14F-4D97-AF65-F5344CB8AC3E}">
        <p14:creationId xmlns:p14="http://schemas.microsoft.com/office/powerpoint/2010/main" val="134898013"/>
      </p:ext>
    </p:extLst>
  </p:cSld>
  <p:clrMapOvr>
    <a:masterClrMapping/>
  </p:clrMapOvr>
</p:sld>
</file>

<file path=ppt/theme/theme1.xml><?xml version="1.0" encoding="utf-8"?>
<a:theme xmlns:a="http://schemas.openxmlformats.org/drawingml/2006/main" name="Temă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788</TotalTime>
  <Words>2274</Words>
  <Application>Microsoft Office PowerPoint</Application>
  <PresentationFormat>Widescreen</PresentationFormat>
  <Paragraphs>68</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Aptos Display</vt:lpstr>
      <vt:lpstr>Arial</vt:lpstr>
      <vt:lpstr>Calibri</vt:lpstr>
      <vt:lpstr>Temă Office</vt:lpstr>
      <vt:lpstr>Planul Național de Redresare și Reziliență (PNRR) - Componenta 7 Transformarea digitală, Investiția 10 Transformarea digitală în managementul funcției publice - jalon nr. 177:  Servicii de consultanță și dezvoltare software personalizat pentru dezvoltarea şi implementarea Sistemului eANFP</vt:lpstr>
      <vt:lpstr>- Soluția eANFP      - Platforma Documenta - Modulul de arhivare electronica  - Modulul de Ajutor pentru Utilizatori  - Interoperabilitate cu alte sisteme  - Monitorizare presa    </vt:lpstr>
      <vt:lpstr>4.7.1 Migrarea soluției software existente a Sistemului integrat de management al funcțiilor publice și funcționarilor publici 4.7.2 Interoperabilitate și integrări cu alte sisteme 4.7.3 Funcționalități eANFP versiune actualizată:  4.7.3.1 Îmbunătățire modul Gestiune structură instituții  4.7.3.2 Îmbunătățire modul Managementul corpului de rezerva  4.7.3.3 Îmbunătățire modul Fișe de post  4.7.3.4 Îmbunătățire modul Cazier administrativ  4.7.3.5 Îmbunătățire modul de Publicare anunțuri concursuri  4.7.3.6 Modul administrare  4.7.3.7 Modul semnare electronică  4.7.3.8 Modul funcționar public  4.7.3.9 Dezvoltare Modul Sondaje  4.7.3.10 Dezvoltare Modul Analiza și raportare  4.7.3.11 Modul Comisii paritare și acorduri colective  4.7.3.12 Modul Evidență comisii paritare  4.7.3.13 Modul Consilieri de etică  4.7.3.14 Dezvoltare Modul Management de proiect  4.7.3.15 Dezvoltare Modul Gestiune evenimente 4.7.4 Website ANFP 4.8.2 Migrare website</vt:lpstr>
      <vt:lpstr>  Progres și îmbunătățiri față de soluția inițială  Creștere semnificativă a performanței și stabilității Migrarea de la .NET Framework 4.0 si SQL Server 2008 la .NET 8 și SQL Server 2022 asigură timpi de execuție mult mai buni, suport pe termen lung și acces la optimizări moderne ale platformei.  Îmbunătățirea mentenanței și extensibilității Trecerea de la VB.NET la C# și introducerea Entity Framework simplifică modul de gestionare a datelor și face aplicația mult mai ușor de extins sau integrat cu noi funcționalități.  Modernizarea interfeței și compatibilitatea cu ecosistemul actual Actualizarea controalelor Telerik și adoptarea unui framework modern permit o experiență de utilizare mai fluidă și compatibilitate cu noile versiuni de Windows și tehnologii enterprise.</vt:lpstr>
      <vt:lpstr> Modul Administrare — Realizari: S-a proiectat un sistem avansat de gestionare a rolurilor și permisiunilor, cu definire granulară a accesului pe funcționalități și meniuri, complet administrabil prin interfață, fără intervenția echipei ANFP. S-au adăugat mecanisme moderne de înrolare și autentificare, inclusiv introducerea autentificării în doi pași și gestionarea flexibilă a utilizatorilor la nivelul fiecărei instituții. S-a asigurat suport pentru configurarea accesului pe categorii de instituții, roluri personalizate și management complet al utilizatorilor cu trasabilitate și control sporit.  Modul Semnare Electronică — Realizări: S-a construit un flux complet pentru transmiterea, semnarea și recepționarea documentelor, cu suport pentru semnături calificate/avansate, semnături multiple și semnături vizuale. S-a integrat aplicația cu sistemul DMS, permițând generarea automată de numere de înregistrare, transmiterea documentelor pe flux și vizibilitatea lor în modulele relevante din MigBook și Portal.  Modul Funcționar Public — Realizări: S-a implementat procesul unificat de înrolare a funcționarilor publici, cu validări, verificări de identitate și crearea conturilor direct de către instituții. S-a creat un spațiu virtual al funcționarului public, care centralizează istoricul, documentele carierei, solicitările (cazier administrativ, petiții, cereri), răspunsurile semnate electronic și informările primite. S-a realizat un sistem de comunicare direcționată, care permite transmiterea de informări și mesaje către grupuri de funcționari pe baza unor filtre avansate (funcție, categorie instituție, departament etc.).</vt:lpstr>
      <vt:lpstr> Modul Sondaje — Realizări: S-a dezvoltat un instrument complet pentru lansarea campaniilor de sondare, cu tipuri variate de întrebări, scenarii logice, matrici complexe și posibilitatea configurării chestionarelor în funcție de tema campaniei. S-a implementat colectarea, salvarea parțială, reluarea și validarea, cu opțiuni de participare controlată, bară de progres, notificări, export date și generare de grafice (bar, pie, linii). S-au creat mecanisme de targetare avansată, conectate la bazele de date cu instituții și funcționari, permițând selecții precise și personalizate pentru fiecare sondaj.  Modul Management Proiecte — Realizări: S-a implementat un sistem complet de planificare și monitorizare, cu activități, subactivități, termene, responsabilități, fișiere asociate și stadii de realizare. Trasabilitate și transparență, prin vizualizarea progresului pe proiect, filtrare avansată, istoricul modificărilor și acces diferențiat pe roluri. Instrumente moderne de raportare, cu grafice privind progresul, analize comparative și exporturi standardizate.  Modul Gestiune Evenimente ANFP — Realizări: Platformă completă de gestionare a evenimentelor, cu programare, tipologii, invitați, liste de participanți și materiale asociate. Integrare cu comunicarea internă, pentru transmiterea de invitații și urmărirea confirmărilor, plus arhivare centralizată a evenimentelor trecute. Calendar interactiv, vizibil pe diverse niveluri, cu filtrare, notificări și vizualizări adaptate tipului de utilizator.</vt:lpstr>
      <vt:lpstr> Modul Consilieri de Etică — Realizări: Digitalizarea completă a procesului anual de raportare, cu formulare OPANFP, validări, notificări automate și suport pentru completare în etape. Management integrat al corpului consilierilor, cu transmitere/actualizare date, arhivare documente și acces la istoricul activității pentru fiecare instituție. Mecanisme moderne de comunicare și analiză, inclusiv mesaje în rețeaua consilierilor, generare chestionare, grafice și analize comparative între ani.  Modul Comisii Paritare și Acorduri Colective — Realizări: Digitalizarea întregului proces de raportare, de la notificare, completare și validare până la transmitere și arhivare, cu suport pentru fluxuri interne de aprobare la nivelul instituțiilor. S-au introdus validări automate și formulare flexibile, adaptabile la modificările legislative, cu posibilitatea salvării în stadii intermediare și reluării completării. S-a creat un sistem complet de gestionare a comisiilor paritare, incluzând constituirea, modificările, arhivarea documentelor și notificările automate privind întârzierile sau expirările. S-a implementat generarea automată a numerelor de înregistrare și transmiterea acestora către instituții, cu evidență completă și trasabilitate. Modul Analiză și Raportare — Realizări; S-a proiectat un sistem robust de raportare configurabilă, care permite interogări parametrizabile, rapoarte sintetice și dinamice, analize statistice, vizualizări în multiple formate și filtre interactive. </vt:lpstr>
      <vt:lpstr> Modul îmbunătățire Gestiune structură instituții- Realizări: S-a restructurat modelul de date și logica de business pentru a permite gestionarea completă și coerentă a instituțiilor, compartimentelor, posturilor și funcționarilor, cu păstrarea automată a istoricului fiecărui element. S-a introdus suport pentru ambele fluxuri de actualizare (cu și fără proiect), incluzând mecanisme automate de notificare, validare, respingere, generare de documente și urmărire a stadiilor de aprobare. S-au implementat funcționalități avansate de verificare și comparare a structurii (situația nouă vs. cea existentă), generare automatizată de note de fundamentare, gestionare documente cu semnătură electronică și trasabilitate completă a modificărilor.  Modul îmbunătățire Publicare anunțuri concursuri – Realizări: S-au identificat și introdus funcționalități noi pentru a asigura conformitatea completă cu legislația în vigoare, incluzând ajustări de fluxuri, validări suplimentare și actualizarea regulilor de business. S-au adăugat funcționalități de transparență și control, precum evidențierea anunțurilor de concurs cu probleme de legalitate direct pe site-ul ANFP și afișarea mesajelor informative privind aplicarea dispozițiilor art. 403 din Codul administrativ. </vt:lpstr>
      <vt:lpstr> Îmbunătățire modul Cazier administrativ- realizari S-a implementat formular online pentru: Portalul de management al funcțiilor publice (autorități și instituții publice) Site-ul ANFP (persoane fizice: funcționari publici, președinți comisii disciplină, alte persoane conform legii) Progres si avantaje De la procesele manuale → la formular online complet funcțional, cu validări automate și listă predefinită de instituții. De la trimiterea fizică a documentelor tipărite → la transmitere electronică, rapidă și sigură. De la lipsa trasabilității → la alocarea automată de număr de înregistrare și evidența completă în registrul electronic ANFP.  Îmbunătățirea modul Managementul corpului de rezervă - realizari Adăugarea posibilității de editare și modificare a datelor introduse în modul. Implementarea filtrelor complexe pentru generarea de rapoarte (funcție publică, clasă, grad profesional, vechime, studii, date intrare/ieșire din corpul de rezervă). Păstrarea istoricului funcționarilor redistribuiți înainte de termenul legal (2 ani).  Îmbunătățirea modul Fișe de post -Rezultate și beneficii: Creșterea transparenței și accesibilității informațiilor. Îmbunătățirea trasabilității și controlului proceselor de resurse umane.</vt:lpstr>
      <vt:lpstr> Website ANFP — Modernizare și Progres  Platformă CMS (Content Management System), modernă Site dinamic, sigur, accesibil, ușor de administrat și scalabil Roluri și permisiuni diferențiate Arhitectură coerentă Suport multi-lingv (RO/EN) A fost migrat conținutul vechiului site Funcționalități și automatizare Publicare documente (doc, pdf, Excel, imagini, audio-video) Fluxuri automate și interfață intuitivă Design responsive și accesibil Modern, sobru, elegant, mobile-first Compatibil &gt;90% browsere, accesibil si persoanelor cu dizbilitati conform OUG 112/2018</vt:lpstr>
      <vt:lpstr>A fost implementată arhivarea electronică a documentelor care îndeplinesc condițiile legale, pe durata contractului prin soluția oferita de către Zipper;  Zipper Services SRL dispune de centrul de date, constând în 2 containere, pe o arhitectură redundantă, de înaltă performanță și disponibilitate a serviciilor, într-o structură distribuită, în următoarele locații: 1. Cluj-Napoca, str. Fabricii nr. 93-103, cod 400632, jud. Cluj 2. București, B-dul 1 Decembrie 1918 nr. 1G, cod 032451, Sector 3, Romania  Primirea unui document în forma electronică în arhiva electronica este condiționată de cerințele legale, care sunt operate de către utilizatorii Beneficiarului în platforma Documenta DMS instalată on-premise pe infrastructura din cadrul Agenției Națională a Funcționarilor Publici (ANFP).   In procesul de implementare s-a configurat un canal securizat de comunicare intre cele doua aplicații, aflate în infrastructura interna ANFP, respectiv centrul de date Zipper Services.</vt:lpstr>
      <vt:lpstr>Acest modul este conceput pentru a facilita accesul interactiv și rapid la informații legislative esențiale prin intermediul unui chatbot, oferind astfel un instrument eficient de suport.  Chatbotul deservește diferite categorii de utilizatori: • Chatbot Public – Acesta este găzduit pe site-ul web al ANFP • Chatbot pentru Funcționarii Publici – Acest chatbot este integrat în portalul eANFP • Chatbot pentru Angajații ANFP – Găzduit în portalul intern Documenta,  Funcționalități: • oferă cetățenilor acces la biblioteca de spețe, o bază de date cu cunoștințe legislative. Se pot adresa întrebări libere și primi răspunsuri relevante din această bază de date.  • Permite verificarea statusul unei solicitări existente. • Angajații pot să propune adăugarea de spețe noi sau modificarea celor existente. </vt:lpstr>
      <vt:lpstr> </vt:lpstr>
      <vt:lpstr>Prin acestă soluție se realizează în limba română, rapoarte de monitorizare a materialelor jurnalistice pe baza anumitor termeni cheie ;  Se selectează toate informaţiile referitoare la subiectele enumerate existente în jurnalele de știri Radio și TV naționale, mediul online (site-uri, bloguri, rețele de socializare) aflate în portofoliu de surse monitorizate de către mediaTRUST România și existente în mediul online (site-uri,bloguri,) aflate în portofoliu de surse monitorizate de către mediaTRUST România.  MediaTRUST România pune la dispoziţia Beneficiarului rezultatele monitorizării media, online, pe platforma mediaTRUST (instrumentul de documentare propriu al mediaTRUST România), care poate fi accesată de către Beneficiar, prin intermediul unui nume de utilizator şi al unei parole.  MediaTRUST România trimite rezultatele zilnice ale monitorizării la adresele de e-mail indicate de către Beneficiar. Lista adreselor de e-mail se poate actualiza ori de câte ori Beneficiarul solicită acest lucru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Planul Național de Redresare și Reziliență (PNRR) - Componenta 7 Transformarea digitală, Investiția 10 Transformarea digitală în managementul funcției publice - jalon nr. 177:  Servicii de consultanță și dezvoltare software personalizat pentru dezvoltarea şi implementarea: Sistemului eANFP</dc:title>
  <dc:creator>Marius Georgescu</dc:creator>
  <cp:lastModifiedBy>Marius Georgescu</cp:lastModifiedBy>
  <cp:revision>45</cp:revision>
  <cp:lastPrinted>2025-12-07T19:37:28Z</cp:lastPrinted>
  <dcterms:created xsi:type="dcterms:W3CDTF">2024-01-23T08:47:30Z</dcterms:created>
  <dcterms:modified xsi:type="dcterms:W3CDTF">2025-12-08T07:57:06Z</dcterms:modified>
</cp:coreProperties>
</file>