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7" r:id="rId2"/>
    <p:sldId id="275" r:id="rId3"/>
    <p:sldId id="259" r:id="rId4"/>
    <p:sldId id="260" r:id="rId5"/>
    <p:sldId id="261" r:id="rId6"/>
    <p:sldId id="263" r:id="rId7"/>
    <p:sldId id="262" r:id="rId8"/>
    <p:sldId id="264" r:id="rId9"/>
    <p:sldId id="265" r:id="rId10"/>
    <p:sldId id="266" r:id="rId11"/>
    <p:sldId id="272" r:id="rId12"/>
    <p:sldId id="267" r:id="rId13"/>
    <p:sldId id="268" r:id="rId14"/>
    <p:sldId id="269" r:id="rId15"/>
    <p:sldId id="276" r:id="rId16"/>
    <p:sldId id="277" r:id="rId17"/>
    <p:sldId id="270" r:id="rId18"/>
    <p:sldId id="271" r:id="rId19"/>
    <p:sldId id="279" r:id="rId20"/>
    <p:sldId id="280" r:id="rId21"/>
    <p:sldId id="258"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lorina Elena Dragos" initials="FED" lastIdx="1" clrIdx="0">
    <p:extLst>
      <p:ext uri="{19B8F6BF-5375-455C-9EA6-DF929625EA0E}">
        <p15:presenceInfo xmlns:p15="http://schemas.microsoft.com/office/powerpoint/2012/main" userId="S-1-5-21-4228065505-1320965288-2718576181-128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16" autoAdjust="0"/>
    <p:restoredTop sz="94591"/>
  </p:normalViewPr>
  <p:slideViewPr>
    <p:cSldViewPr snapToGrid="0">
      <p:cViewPr>
        <p:scale>
          <a:sx n="100" d="100"/>
          <a:sy n="100" d="100"/>
        </p:scale>
        <p:origin x="1061" y="37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A27DCEF-93B8-4AC8-A797-FDA49B0F77FE}" type="datetimeFigureOut">
              <a:rPr lang="en-GB" smtClean="0"/>
              <a:t>28/08/2024</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D62BE3-8D6A-4E37-AAF4-910EDCB1F38C}" type="slidenum">
              <a:rPr lang="en-GB" smtClean="0"/>
              <a:t>‹#›</a:t>
            </a:fld>
            <a:endParaRPr lang="en-GB" dirty="0"/>
          </a:p>
        </p:txBody>
      </p:sp>
    </p:spTree>
    <p:extLst>
      <p:ext uri="{BB962C8B-B14F-4D97-AF65-F5344CB8AC3E}">
        <p14:creationId xmlns:p14="http://schemas.microsoft.com/office/powerpoint/2010/main" val="33466460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zitiv titlu">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2FDC2DE6-7698-3B99-68A7-E73AFEDEB650}"/>
              </a:ext>
            </a:extLst>
          </p:cNvPr>
          <p:cNvSpPr>
            <a:spLocks noGrp="1"/>
          </p:cNvSpPr>
          <p:nvPr>
            <p:ph type="ctrTitle"/>
          </p:nvPr>
        </p:nvSpPr>
        <p:spPr>
          <a:xfrm>
            <a:off x="1524000" y="1122363"/>
            <a:ext cx="9144000" cy="2387600"/>
          </a:xfrm>
        </p:spPr>
        <p:txBody>
          <a:bodyPr anchor="b"/>
          <a:lstStyle>
            <a:lvl1pPr algn="ctr">
              <a:defRPr sz="6000"/>
            </a:lvl1pPr>
          </a:lstStyle>
          <a:p>
            <a:r>
              <a:rPr lang="ro-RO"/>
              <a:t>Faceți clic pentru a edita stilul de titlu coordonator</a:t>
            </a:r>
            <a:endParaRPr lang="en-US"/>
          </a:p>
        </p:txBody>
      </p:sp>
      <p:sp>
        <p:nvSpPr>
          <p:cNvPr id="3" name="Subtitlu 2">
            <a:extLst>
              <a:ext uri="{FF2B5EF4-FFF2-40B4-BE49-F238E27FC236}">
                <a16:creationId xmlns:a16="http://schemas.microsoft.com/office/drawing/2014/main" id="{3C9087F1-7CF2-D881-A505-2A87352172B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o-RO"/>
              <a:t>Faceți clic pentru a edita stilul de subtitlu coordonator</a:t>
            </a:r>
            <a:endParaRPr lang="en-US"/>
          </a:p>
        </p:txBody>
      </p:sp>
      <p:sp>
        <p:nvSpPr>
          <p:cNvPr id="4" name="Substituent dată 3">
            <a:extLst>
              <a:ext uri="{FF2B5EF4-FFF2-40B4-BE49-F238E27FC236}">
                <a16:creationId xmlns:a16="http://schemas.microsoft.com/office/drawing/2014/main" id="{2A6CDF43-D9DE-DCD8-F342-A801657FC7F6}"/>
              </a:ext>
            </a:extLst>
          </p:cNvPr>
          <p:cNvSpPr>
            <a:spLocks noGrp="1"/>
          </p:cNvSpPr>
          <p:nvPr>
            <p:ph type="dt" sz="half" idx="10"/>
          </p:nvPr>
        </p:nvSpPr>
        <p:spPr/>
        <p:txBody>
          <a:bodyPr/>
          <a:lstStyle/>
          <a:p>
            <a:fld id="{3B14E7F8-1730-401C-B52C-81BC913F0379}" type="datetime1">
              <a:rPr lang="en-US" smtClean="0"/>
              <a:t>8/28/2024</a:t>
            </a:fld>
            <a:endParaRPr lang="en-US" dirty="0"/>
          </a:p>
        </p:txBody>
      </p:sp>
      <p:sp>
        <p:nvSpPr>
          <p:cNvPr id="5" name="Substituent subsol 4">
            <a:extLst>
              <a:ext uri="{FF2B5EF4-FFF2-40B4-BE49-F238E27FC236}">
                <a16:creationId xmlns:a16="http://schemas.microsoft.com/office/drawing/2014/main" id="{9D27FC87-4F71-3ACC-E2F5-8BE545172BA4}"/>
              </a:ext>
            </a:extLst>
          </p:cNvPr>
          <p:cNvSpPr>
            <a:spLocks noGrp="1"/>
          </p:cNvSpPr>
          <p:nvPr>
            <p:ph type="ftr" sz="quarter" idx="11"/>
          </p:nvPr>
        </p:nvSpPr>
        <p:spPr/>
        <p:txBody>
          <a:bodyPr/>
          <a:lstStyle/>
          <a:p>
            <a:endParaRPr lang="en-US" dirty="0"/>
          </a:p>
        </p:txBody>
      </p:sp>
      <p:sp>
        <p:nvSpPr>
          <p:cNvPr id="6" name="Substituent număr diapozitiv 5">
            <a:extLst>
              <a:ext uri="{FF2B5EF4-FFF2-40B4-BE49-F238E27FC236}">
                <a16:creationId xmlns:a16="http://schemas.microsoft.com/office/drawing/2014/main" id="{DF5CE138-AA6B-B41F-BC1A-2A2F66874058}"/>
              </a:ext>
            </a:extLst>
          </p:cNvPr>
          <p:cNvSpPr>
            <a:spLocks noGrp="1"/>
          </p:cNvSpPr>
          <p:nvPr>
            <p:ph type="sldNum" sz="quarter" idx="12"/>
          </p:nvPr>
        </p:nvSpPr>
        <p:spPr/>
        <p:txBody>
          <a:bodyPr/>
          <a:lstStyle/>
          <a:p>
            <a:fld id="{AEC4C81B-D66B-459E-B8C3-DE8E7438CB03}" type="slidenum">
              <a:rPr lang="en-US" smtClean="0"/>
              <a:t>‹#›</a:t>
            </a:fld>
            <a:endParaRPr lang="en-US" dirty="0"/>
          </a:p>
        </p:txBody>
      </p:sp>
    </p:spTree>
    <p:extLst>
      <p:ext uri="{BB962C8B-B14F-4D97-AF65-F5344CB8AC3E}">
        <p14:creationId xmlns:p14="http://schemas.microsoft.com/office/powerpoint/2010/main" val="38658566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ext vertical și titlu">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706FA2A7-0FAC-306C-5EFF-A4CBBB11E9C1}"/>
              </a:ext>
            </a:extLst>
          </p:cNvPr>
          <p:cNvSpPr>
            <a:spLocks noGrp="1"/>
          </p:cNvSpPr>
          <p:nvPr>
            <p:ph type="title"/>
          </p:nvPr>
        </p:nvSpPr>
        <p:spPr/>
        <p:txBody>
          <a:bodyPr/>
          <a:lstStyle/>
          <a:p>
            <a:r>
              <a:rPr lang="ro-RO"/>
              <a:t>Faceți clic pentru a edita stilul de titlu coordonator</a:t>
            </a:r>
            <a:endParaRPr lang="en-US"/>
          </a:p>
        </p:txBody>
      </p:sp>
      <p:sp>
        <p:nvSpPr>
          <p:cNvPr id="3" name="Substituent text vertical 2">
            <a:extLst>
              <a:ext uri="{FF2B5EF4-FFF2-40B4-BE49-F238E27FC236}">
                <a16:creationId xmlns:a16="http://schemas.microsoft.com/office/drawing/2014/main" id="{E55C5774-D76E-63C5-328D-66FE0506FA98}"/>
              </a:ext>
            </a:extLst>
          </p:cNvPr>
          <p:cNvSpPr>
            <a:spLocks noGrp="1"/>
          </p:cNvSpPr>
          <p:nvPr>
            <p:ph type="body" orient="vert" idx="1"/>
          </p:nvPr>
        </p:nvSpPr>
        <p:spPr/>
        <p:txBody>
          <a:bodyPr vert="eaVert"/>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a:extLst>
              <a:ext uri="{FF2B5EF4-FFF2-40B4-BE49-F238E27FC236}">
                <a16:creationId xmlns:a16="http://schemas.microsoft.com/office/drawing/2014/main" id="{EF524F89-3F27-336C-81E8-70A835275034}"/>
              </a:ext>
            </a:extLst>
          </p:cNvPr>
          <p:cNvSpPr>
            <a:spLocks noGrp="1"/>
          </p:cNvSpPr>
          <p:nvPr>
            <p:ph type="dt" sz="half" idx="10"/>
          </p:nvPr>
        </p:nvSpPr>
        <p:spPr/>
        <p:txBody>
          <a:bodyPr/>
          <a:lstStyle/>
          <a:p>
            <a:fld id="{07C541F7-41FF-454D-BA3E-484A6F1C6BB6}" type="datetime1">
              <a:rPr lang="en-US" smtClean="0"/>
              <a:t>8/28/2024</a:t>
            </a:fld>
            <a:endParaRPr lang="en-US" dirty="0"/>
          </a:p>
        </p:txBody>
      </p:sp>
      <p:sp>
        <p:nvSpPr>
          <p:cNvPr id="5" name="Substituent subsol 4">
            <a:extLst>
              <a:ext uri="{FF2B5EF4-FFF2-40B4-BE49-F238E27FC236}">
                <a16:creationId xmlns:a16="http://schemas.microsoft.com/office/drawing/2014/main" id="{7B3B1391-2B26-1BA0-0F13-1D5A9A1DADA9}"/>
              </a:ext>
            </a:extLst>
          </p:cNvPr>
          <p:cNvSpPr>
            <a:spLocks noGrp="1"/>
          </p:cNvSpPr>
          <p:nvPr>
            <p:ph type="ftr" sz="quarter" idx="11"/>
          </p:nvPr>
        </p:nvSpPr>
        <p:spPr/>
        <p:txBody>
          <a:bodyPr/>
          <a:lstStyle/>
          <a:p>
            <a:endParaRPr lang="en-US" dirty="0"/>
          </a:p>
        </p:txBody>
      </p:sp>
      <p:sp>
        <p:nvSpPr>
          <p:cNvPr id="6" name="Substituent număr diapozitiv 5">
            <a:extLst>
              <a:ext uri="{FF2B5EF4-FFF2-40B4-BE49-F238E27FC236}">
                <a16:creationId xmlns:a16="http://schemas.microsoft.com/office/drawing/2014/main" id="{B22DC6D0-6120-9D49-046C-C01CDC7B592F}"/>
              </a:ext>
            </a:extLst>
          </p:cNvPr>
          <p:cNvSpPr>
            <a:spLocks noGrp="1"/>
          </p:cNvSpPr>
          <p:nvPr>
            <p:ph type="sldNum" sz="quarter" idx="12"/>
          </p:nvPr>
        </p:nvSpPr>
        <p:spPr/>
        <p:txBody>
          <a:bodyPr/>
          <a:lstStyle/>
          <a:p>
            <a:fld id="{AEC4C81B-D66B-459E-B8C3-DE8E7438CB03}" type="slidenum">
              <a:rPr lang="en-US" smtClean="0"/>
              <a:t>‹#›</a:t>
            </a:fld>
            <a:endParaRPr lang="en-US" dirty="0"/>
          </a:p>
        </p:txBody>
      </p:sp>
    </p:spTree>
    <p:extLst>
      <p:ext uri="{BB962C8B-B14F-4D97-AF65-F5344CB8AC3E}">
        <p14:creationId xmlns:p14="http://schemas.microsoft.com/office/powerpoint/2010/main" val="10276194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lu vertical și text">
    <p:spTree>
      <p:nvGrpSpPr>
        <p:cNvPr id="1" name=""/>
        <p:cNvGrpSpPr/>
        <p:nvPr/>
      </p:nvGrpSpPr>
      <p:grpSpPr>
        <a:xfrm>
          <a:off x="0" y="0"/>
          <a:ext cx="0" cy="0"/>
          <a:chOff x="0" y="0"/>
          <a:chExt cx="0" cy="0"/>
        </a:xfrm>
      </p:grpSpPr>
      <p:sp>
        <p:nvSpPr>
          <p:cNvPr id="2" name="Titlu vertical 1">
            <a:extLst>
              <a:ext uri="{FF2B5EF4-FFF2-40B4-BE49-F238E27FC236}">
                <a16:creationId xmlns:a16="http://schemas.microsoft.com/office/drawing/2014/main" id="{D531F46E-801C-1499-B79A-CF1132CD8016}"/>
              </a:ext>
            </a:extLst>
          </p:cNvPr>
          <p:cNvSpPr>
            <a:spLocks noGrp="1"/>
          </p:cNvSpPr>
          <p:nvPr>
            <p:ph type="title" orient="vert"/>
          </p:nvPr>
        </p:nvSpPr>
        <p:spPr>
          <a:xfrm>
            <a:off x="8724900" y="365125"/>
            <a:ext cx="2628900" cy="5811838"/>
          </a:xfrm>
        </p:spPr>
        <p:txBody>
          <a:bodyPr vert="eaVert"/>
          <a:lstStyle/>
          <a:p>
            <a:r>
              <a:rPr lang="ro-RO"/>
              <a:t>Faceți clic pentru a edita stilul de titlu coordonator</a:t>
            </a:r>
            <a:endParaRPr lang="en-US"/>
          </a:p>
        </p:txBody>
      </p:sp>
      <p:sp>
        <p:nvSpPr>
          <p:cNvPr id="3" name="Substituent text vertical 2">
            <a:extLst>
              <a:ext uri="{FF2B5EF4-FFF2-40B4-BE49-F238E27FC236}">
                <a16:creationId xmlns:a16="http://schemas.microsoft.com/office/drawing/2014/main" id="{475DB6B5-5D4E-6723-B84A-5B02F14714DC}"/>
              </a:ext>
            </a:extLst>
          </p:cNvPr>
          <p:cNvSpPr>
            <a:spLocks noGrp="1"/>
          </p:cNvSpPr>
          <p:nvPr>
            <p:ph type="body" orient="vert" idx="1"/>
          </p:nvPr>
        </p:nvSpPr>
        <p:spPr>
          <a:xfrm>
            <a:off x="838200" y="365125"/>
            <a:ext cx="7734300" cy="5811838"/>
          </a:xfrm>
        </p:spPr>
        <p:txBody>
          <a:bodyPr vert="eaVert"/>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a:extLst>
              <a:ext uri="{FF2B5EF4-FFF2-40B4-BE49-F238E27FC236}">
                <a16:creationId xmlns:a16="http://schemas.microsoft.com/office/drawing/2014/main" id="{1B31C3C4-81A6-3DBE-3AC2-937F24EE5B50}"/>
              </a:ext>
            </a:extLst>
          </p:cNvPr>
          <p:cNvSpPr>
            <a:spLocks noGrp="1"/>
          </p:cNvSpPr>
          <p:nvPr>
            <p:ph type="dt" sz="half" idx="10"/>
          </p:nvPr>
        </p:nvSpPr>
        <p:spPr/>
        <p:txBody>
          <a:bodyPr/>
          <a:lstStyle/>
          <a:p>
            <a:fld id="{0297B891-5821-45BA-AD2A-CE82BA6808A4}" type="datetime1">
              <a:rPr lang="en-US" smtClean="0"/>
              <a:t>8/28/2024</a:t>
            </a:fld>
            <a:endParaRPr lang="en-US" dirty="0"/>
          </a:p>
        </p:txBody>
      </p:sp>
      <p:sp>
        <p:nvSpPr>
          <p:cNvPr id="5" name="Substituent subsol 4">
            <a:extLst>
              <a:ext uri="{FF2B5EF4-FFF2-40B4-BE49-F238E27FC236}">
                <a16:creationId xmlns:a16="http://schemas.microsoft.com/office/drawing/2014/main" id="{FDF504C7-CA57-9366-5C9D-9C657BA0F295}"/>
              </a:ext>
            </a:extLst>
          </p:cNvPr>
          <p:cNvSpPr>
            <a:spLocks noGrp="1"/>
          </p:cNvSpPr>
          <p:nvPr>
            <p:ph type="ftr" sz="quarter" idx="11"/>
          </p:nvPr>
        </p:nvSpPr>
        <p:spPr/>
        <p:txBody>
          <a:bodyPr/>
          <a:lstStyle/>
          <a:p>
            <a:endParaRPr lang="en-US" dirty="0"/>
          </a:p>
        </p:txBody>
      </p:sp>
      <p:sp>
        <p:nvSpPr>
          <p:cNvPr id="6" name="Substituent număr diapozitiv 5">
            <a:extLst>
              <a:ext uri="{FF2B5EF4-FFF2-40B4-BE49-F238E27FC236}">
                <a16:creationId xmlns:a16="http://schemas.microsoft.com/office/drawing/2014/main" id="{C8BFC2F5-0F04-A556-E5A0-C84770327C2E}"/>
              </a:ext>
            </a:extLst>
          </p:cNvPr>
          <p:cNvSpPr>
            <a:spLocks noGrp="1"/>
          </p:cNvSpPr>
          <p:nvPr>
            <p:ph type="sldNum" sz="quarter" idx="12"/>
          </p:nvPr>
        </p:nvSpPr>
        <p:spPr/>
        <p:txBody>
          <a:bodyPr/>
          <a:lstStyle/>
          <a:p>
            <a:fld id="{AEC4C81B-D66B-459E-B8C3-DE8E7438CB03}" type="slidenum">
              <a:rPr lang="en-US" smtClean="0"/>
              <a:t>‹#›</a:t>
            </a:fld>
            <a:endParaRPr lang="en-US" dirty="0"/>
          </a:p>
        </p:txBody>
      </p:sp>
    </p:spTree>
    <p:extLst>
      <p:ext uri="{BB962C8B-B14F-4D97-AF65-F5344CB8AC3E}">
        <p14:creationId xmlns:p14="http://schemas.microsoft.com/office/powerpoint/2010/main" val="484208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u și conținut">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19423D08-90CD-4135-5122-548A73D0A416}"/>
              </a:ext>
            </a:extLst>
          </p:cNvPr>
          <p:cNvSpPr>
            <a:spLocks noGrp="1"/>
          </p:cNvSpPr>
          <p:nvPr>
            <p:ph type="title"/>
          </p:nvPr>
        </p:nvSpPr>
        <p:spPr/>
        <p:txBody>
          <a:bodyPr/>
          <a:lstStyle/>
          <a:p>
            <a:r>
              <a:rPr lang="ro-RO"/>
              <a:t>Faceți clic pentru a edita stilul de titlu coordonator</a:t>
            </a:r>
            <a:endParaRPr lang="en-US"/>
          </a:p>
        </p:txBody>
      </p:sp>
      <p:sp>
        <p:nvSpPr>
          <p:cNvPr id="3" name="Substituent conținut 2">
            <a:extLst>
              <a:ext uri="{FF2B5EF4-FFF2-40B4-BE49-F238E27FC236}">
                <a16:creationId xmlns:a16="http://schemas.microsoft.com/office/drawing/2014/main" id="{7634E4DE-9E86-DF8F-9C6F-177ADE9A1F6B}"/>
              </a:ext>
            </a:extLst>
          </p:cNvPr>
          <p:cNvSpPr>
            <a:spLocks noGrp="1"/>
          </p:cNvSpPr>
          <p:nvPr>
            <p:ph idx="1"/>
          </p:nvPr>
        </p:nvSpPr>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a:extLst>
              <a:ext uri="{FF2B5EF4-FFF2-40B4-BE49-F238E27FC236}">
                <a16:creationId xmlns:a16="http://schemas.microsoft.com/office/drawing/2014/main" id="{FAAF6320-CBA9-39F1-13BD-3DF40FA1BC5D}"/>
              </a:ext>
            </a:extLst>
          </p:cNvPr>
          <p:cNvSpPr>
            <a:spLocks noGrp="1"/>
          </p:cNvSpPr>
          <p:nvPr>
            <p:ph type="dt" sz="half" idx="10"/>
          </p:nvPr>
        </p:nvSpPr>
        <p:spPr/>
        <p:txBody>
          <a:bodyPr/>
          <a:lstStyle/>
          <a:p>
            <a:fld id="{B7104C60-3579-4912-811B-42F779FBD2D5}" type="datetime1">
              <a:rPr lang="en-US" smtClean="0"/>
              <a:t>8/28/2024</a:t>
            </a:fld>
            <a:endParaRPr lang="en-US" dirty="0"/>
          </a:p>
        </p:txBody>
      </p:sp>
      <p:sp>
        <p:nvSpPr>
          <p:cNvPr id="5" name="Substituent subsol 4">
            <a:extLst>
              <a:ext uri="{FF2B5EF4-FFF2-40B4-BE49-F238E27FC236}">
                <a16:creationId xmlns:a16="http://schemas.microsoft.com/office/drawing/2014/main" id="{7C751396-B6B7-B2CF-295F-7D49DB4FCDC1}"/>
              </a:ext>
            </a:extLst>
          </p:cNvPr>
          <p:cNvSpPr>
            <a:spLocks noGrp="1"/>
          </p:cNvSpPr>
          <p:nvPr>
            <p:ph type="ftr" sz="quarter" idx="11"/>
          </p:nvPr>
        </p:nvSpPr>
        <p:spPr/>
        <p:txBody>
          <a:bodyPr/>
          <a:lstStyle/>
          <a:p>
            <a:endParaRPr lang="en-US" dirty="0"/>
          </a:p>
        </p:txBody>
      </p:sp>
      <p:sp>
        <p:nvSpPr>
          <p:cNvPr id="6" name="Substituent număr diapozitiv 5">
            <a:extLst>
              <a:ext uri="{FF2B5EF4-FFF2-40B4-BE49-F238E27FC236}">
                <a16:creationId xmlns:a16="http://schemas.microsoft.com/office/drawing/2014/main" id="{7C4F0779-7E7D-CC68-CF8D-0790D14DF154}"/>
              </a:ext>
            </a:extLst>
          </p:cNvPr>
          <p:cNvSpPr>
            <a:spLocks noGrp="1"/>
          </p:cNvSpPr>
          <p:nvPr>
            <p:ph type="sldNum" sz="quarter" idx="12"/>
          </p:nvPr>
        </p:nvSpPr>
        <p:spPr/>
        <p:txBody>
          <a:bodyPr/>
          <a:lstStyle/>
          <a:p>
            <a:fld id="{AEC4C81B-D66B-459E-B8C3-DE8E7438CB03}" type="slidenum">
              <a:rPr lang="en-US" smtClean="0"/>
              <a:t>‹#›</a:t>
            </a:fld>
            <a:endParaRPr lang="en-US" dirty="0"/>
          </a:p>
        </p:txBody>
      </p:sp>
    </p:spTree>
    <p:extLst>
      <p:ext uri="{BB962C8B-B14F-4D97-AF65-F5344CB8AC3E}">
        <p14:creationId xmlns:p14="http://schemas.microsoft.com/office/powerpoint/2010/main" val="29103555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ntet secțiune">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A04EF3A1-922C-5F9E-5F97-22ABAD2F8CFF}"/>
              </a:ext>
            </a:extLst>
          </p:cNvPr>
          <p:cNvSpPr>
            <a:spLocks noGrp="1"/>
          </p:cNvSpPr>
          <p:nvPr>
            <p:ph type="title"/>
          </p:nvPr>
        </p:nvSpPr>
        <p:spPr>
          <a:xfrm>
            <a:off x="831850" y="1709738"/>
            <a:ext cx="10515600" cy="2852737"/>
          </a:xfrm>
        </p:spPr>
        <p:txBody>
          <a:bodyPr anchor="b"/>
          <a:lstStyle>
            <a:lvl1pPr>
              <a:defRPr sz="6000"/>
            </a:lvl1pPr>
          </a:lstStyle>
          <a:p>
            <a:r>
              <a:rPr lang="ro-RO"/>
              <a:t>Faceți clic pentru a edita stilul de titlu coordonator</a:t>
            </a:r>
            <a:endParaRPr lang="en-US"/>
          </a:p>
        </p:txBody>
      </p:sp>
      <p:sp>
        <p:nvSpPr>
          <p:cNvPr id="3" name="Substituent text 2">
            <a:extLst>
              <a:ext uri="{FF2B5EF4-FFF2-40B4-BE49-F238E27FC236}">
                <a16:creationId xmlns:a16="http://schemas.microsoft.com/office/drawing/2014/main" id="{4F138641-A4B5-A4FB-8A1A-80DE48816DC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o-RO"/>
              <a:t>Faceţi clic pentru a edita Master stiluri text</a:t>
            </a:r>
          </a:p>
        </p:txBody>
      </p:sp>
      <p:sp>
        <p:nvSpPr>
          <p:cNvPr id="4" name="Substituent dată 3">
            <a:extLst>
              <a:ext uri="{FF2B5EF4-FFF2-40B4-BE49-F238E27FC236}">
                <a16:creationId xmlns:a16="http://schemas.microsoft.com/office/drawing/2014/main" id="{1013CBF6-75DC-0168-FB19-AC688029EA3A}"/>
              </a:ext>
            </a:extLst>
          </p:cNvPr>
          <p:cNvSpPr>
            <a:spLocks noGrp="1"/>
          </p:cNvSpPr>
          <p:nvPr>
            <p:ph type="dt" sz="half" idx="10"/>
          </p:nvPr>
        </p:nvSpPr>
        <p:spPr/>
        <p:txBody>
          <a:bodyPr/>
          <a:lstStyle/>
          <a:p>
            <a:fld id="{4A32C179-9BB5-4DD5-BA55-B42C7D6FC971}" type="datetime1">
              <a:rPr lang="en-US" smtClean="0"/>
              <a:t>8/28/2024</a:t>
            </a:fld>
            <a:endParaRPr lang="en-US" dirty="0"/>
          </a:p>
        </p:txBody>
      </p:sp>
      <p:sp>
        <p:nvSpPr>
          <p:cNvPr id="5" name="Substituent subsol 4">
            <a:extLst>
              <a:ext uri="{FF2B5EF4-FFF2-40B4-BE49-F238E27FC236}">
                <a16:creationId xmlns:a16="http://schemas.microsoft.com/office/drawing/2014/main" id="{44BE59DF-CEE9-B7AD-5FC4-9AAA11A75CFE}"/>
              </a:ext>
            </a:extLst>
          </p:cNvPr>
          <p:cNvSpPr>
            <a:spLocks noGrp="1"/>
          </p:cNvSpPr>
          <p:nvPr>
            <p:ph type="ftr" sz="quarter" idx="11"/>
          </p:nvPr>
        </p:nvSpPr>
        <p:spPr/>
        <p:txBody>
          <a:bodyPr/>
          <a:lstStyle/>
          <a:p>
            <a:endParaRPr lang="en-US" dirty="0"/>
          </a:p>
        </p:txBody>
      </p:sp>
      <p:sp>
        <p:nvSpPr>
          <p:cNvPr id="6" name="Substituent număr diapozitiv 5">
            <a:extLst>
              <a:ext uri="{FF2B5EF4-FFF2-40B4-BE49-F238E27FC236}">
                <a16:creationId xmlns:a16="http://schemas.microsoft.com/office/drawing/2014/main" id="{5AC33E97-95ED-EA5C-DA1F-159E517C60C9}"/>
              </a:ext>
            </a:extLst>
          </p:cNvPr>
          <p:cNvSpPr>
            <a:spLocks noGrp="1"/>
          </p:cNvSpPr>
          <p:nvPr>
            <p:ph type="sldNum" sz="quarter" idx="12"/>
          </p:nvPr>
        </p:nvSpPr>
        <p:spPr/>
        <p:txBody>
          <a:bodyPr/>
          <a:lstStyle/>
          <a:p>
            <a:fld id="{AEC4C81B-D66B-459E-B8C3-DE8E7438CB03}" type="slidenum">
              <a:rPr lang="en-US" smtClean="0"/>
              <a:t>‹#›</a:t>
            </a:fld>
            <a:endParaRPr lang="en-US" dirty="0"/>
          </a:p>
        </p:txBody>
      </p:sp>
    </p:spTree>
    <p:extLst>
      <p:ext uri="{BB962C8B-B14F-4D97-AF65-F5344CB8AC3E}">
        <p14:creationId xmlns:p14="http://schemas.microsoft.com/office/powerpoint/2010/main" val="35623577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uă tipuri de conținut">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53115984-73BE-DFDB-F800-17073C82A7D8}"/>
              </a:ext>
            </a:extLst>
          </p:cNvPr>
          <p:cNvSpPr>
            <a:spLocks noGrp="1"/>
          </p:cNvSpPr>
          <p:nvPr>
            <p:ph type="title"/>
          </p:nvPr>
        </p:nvSpPr>
        <p:spPr/>
        <p:txBody>
          <a:bodyPr/>
          <a:lstStyle/>
          <a:p>
            <a:r>
              <a:rPr lang="ro-RO"/>
              <a:t>Faceți clic pentru a edita stilul de titlu coordonator</a:t>
            </a:r>
            <a:endParaRPr lang="en-US"/>
          </a:p>
        </p:txBody>
      </p:sp>
      <p:sp>
        <p:nvSpPr>
          <p:cNvPr id="3" name="Substituent conținut 2">
            <a:extLst>
              <a:ext uri="{FF2B5EF4-FFF2-40B4-BE49-F238E27FC236}">
                <a16:creationId xmlns:a16="http://schemas.microsoft.com/office/drawing/2014/main" id="{A9F89358-498B-C203-E842-5F2EA75B68A7}"/>
              </a:ext>
            </a:extLst>
          </p:cNvPr>
          <p:cNvSpPr>
            <a:spLocks noGrp="1"/>
          </p:cNvSpPr>
          <p:nvPr>
            <p:ph sz="half" idx="1"/>
          </p:nvPr>
        </p:nvSpPr>
        <p:spPr>
          <a:xfrm>
            <a:off x="838200" y="1825625"/>
            <a:ext cx="5181600" cy="435133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conținut 3">
            <a:extLst>
              <a:ext uri="{FF2B5EF4-FFF2-40B4-BE49-F238E27FC236}">
                <a16:creationId xmlns:a16="http://schemas.microsoft.com/office/drawing/2014/main" id="{2A5B0670-C8C1-2B97-2963-23C17580F39D}"/>
              </a:ext>
            </a:extLst>
          </p:cNvPr>
          <p:cNvSpPr>
            <a:spLocks noGrp="1"/>
          </p:cNvSpPr>
          <p:nvPr>
            <p:ph sz="half" idx="2"/>
          </p:nvPr>
        </p:nvSpPr>
        <p:spPr>
          <a:xfrm>
            <a:off x="6172200" y="1825625"/>
            <a:ext cx="5181600" cy="435133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5" name="Substituent dată 4">
            <a:extLst>
              <a:ext uri="{FF2B5EF4-FFF2-40B4-BE49-F238E27FC236}">
                <a16:creationId xmlns:a16="http://schemas.microsoft.com/office/drawing/2014/main" id="{CB2AF21A-AD76-1BEB-1B38-96672805FAAE}"/>
              </a:ext>
            </a:extLst>
          </p:cNvPr>
          <p:cNvSpPr>
            <a:spLocks noGrp="1"/>
          </p:cNvSpPr>
          <p:nvPr>
            <p:ph type="dt" sz="half" idx="10"/>
          </p:nvPr>
        </p:nvSpPr>
        <p:spPr/>
        <p:txBody>
          <a:bodyPr/>
          <a:lstStyle/>
          <a:p>
            <a:fld id="{8CC08DBF-C2E8-45F8-9238-AD3FCAC1FD7F}" type="datetime1">
              <a:rPr lang="en-US" smtClean="0"/>
              <a:t>8/28/2024</a:t>
            </a:fld>
            <a:endParaRPr lang="en-US" dirty="0"/>
          </a:p>
        </p:txBody>
      </p:sp>
      <p:sp>
        <p:nvSpPr>
          <p:cNvPr id="6" name="Substituent subsol 5">
            <a:extLst>
              <a:ext uri="{FF2B5EF4-FFF2-40B4-BE49-F238E27FC236}">
                <a16:creationId xmlns:a16="http://schemas.microsoft.com/office/drawing/2014/main" id="{F0654204-FC98-633F-859B-32A891D8252E}"/>
              </a:ext>
            </a:extLst>
          </p:cNvPr>
          <p:cNvSpPr>
            <a:spLocks noGrp="1"/>
          </p:cNvSpPr>
          <p:nvPr>
            <p:ph type="ftr" sz="quarter" idx="11"/>
          </p:nvPr>
        </p:nvSpPr>
        <p:spPr/>
        <p:txBody>
          <a:bodyPr/>
          <a:lstStyle/>
          <a:p>
            <a:endParaRPr lang="en-US" dirty="0"/>
          </a:p>
        </p:txBody>
      </p:sp>
      <p:sp>
        <p:nvSpPr>
          <p:cNvPr id="7" name="Substituent număr diapozitiv 6">
            <a:extLst>
              <a:ext uri="{FF2B5EF4-FFF2-40B4-BE49-F238E27FC236}">
                <a16:creationId xmlns:a16="http://schemas.microsoft.com/office/drawing/2014/main" id="{08C676C0-BEE9-A271-75C8-445FD3517DFD}"/>
              </a:ext>
            </a:extLst>
          </p:cNvPr>
          <p:cNvSpPr>
            <a:spLocks noGrp="1"/>
          </p:cNvSpPr>
          <p:nvPr>
            <p:ph type="sldNum" sz="quarter" idx="12"/>
          </p:nvPr>
        </p:nvSpPr>
        <p:spPr/>
        <p:txBody>
          <a:bodyPr/>
          <a:lstStyle/>
          <a:p>
            <a:fld id="{AEC4C81B-D66B-459E-B8C3-DE8E7438CB03}" type="slidenum">
              <a:rPr lang="en-US" smtClean="0"/>
              <a:t>‹#›</a:t>
            </a:fld>
            <a:endParaRPr lang="en-US" dirty="0"/>
          </a:p>
        </p:txBody>
      </p:sp>
    </p:spTree>
    <p:extLst>
      <p:ext uri="{BB962C8B-B14F-4D97-AF65-F5344CB8AC3E}">
        <p14:creationId xmlns:p14="http://schemas.microsoft.com/office/powerpoint/2010/main" val="898219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ție">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6CC9877E-DEEE-AF18-94F3-0719346A3A8C}"/>
              </a:ext>
            </a:extLst>
          </p:cNvPr>
          <p:cNvSpPr>
            <a:spLocks noGrp="1"/>
          </p:cNvSpPr>
          <p:nvPr>
            <p:ph type="title"/>
          </p:nvPr>
        </p:nvSpPr>
        <p:spPr>
          <a:xfrm>
            <a:off x="839788" y="365125"/>
            <a:ext cx="10515600" cy="1325563"/>
          </a:xfrm>
        </p:spPr>
        <p:txBody>
          <a:bodyPr/>
          <a:lstStyle/>
          <a:p>
            <a:r>
              <a:rPr lang="ro-RO"/>
              <a:t>Faceți clic pentru a edita stilul de titlu coordonator</a:t>
            </a:r>
            <a:endParaRPr lang="en-US"/>
          </a:p>
        </p:txBody>
      </p:sp>
      <p:sp>
        <p:nvSpPr>
          <p:cNvPr id="3" name="Substituent text 2">
            <a:extLst>
              <a:ext uri="{FF2B5EF4-FFF2-40B4-BE49-F238E27FC236}">
                <a16:creationId xmlns:a16="http://schemas.microsoft.com/office/drawing/2014/main" id="{C3A2F9CD-2AA6-3CBA-FEFC-BF1CC549294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Faceţi clic pentru a edita Master stiluri text</a:t>
            </a:r>
          </a:p>
        </p:txBody>
      </p:sp>
      <p:sp>
        <p:nvSpPr>
          <p:cNvPr id="4" name="Substituent conținut 3">
            <a:extLst>
              <a:ext uri="{FF2B5EF4-FFF2-40B4-BE49-F238E27FC236}">
                <a16:creationId xmlns:a16="http://schemas.microsoft.com/office/drawing/2014/main" id="{9DEF1AAB-024C-362D-DE4A-2ACE3AC58001}"/>
              </a:ext>
            </a:extLst>
          </p:cNvPr>
          <p:cNvSpPr>
            <a:spLocks noGrp="1"/>
          </p:cNvSpPr>
          <p:nvPr>
            <p:ph sz="half" idx="2"/>
          </p:nvPr>
        </p:nvSpPr>
        <p:spPr>
          <a:xfrm>
            <a:off x="839788" y="2505075"/>
            <a:ext cx="5157787" cy="368458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5" name="Substituent text 4">
            <a:extLst>
              <a:ext uri="{FF2B5EF4-FFF2-40B4-BE49-F238E27FC236}">
                <a16:creationId xmlns:a16="http://schemas.microsoft.com/office/drawing/2014/main" id="{1E3E0329-0E4C-F2C9-7F22-F433C7BBC25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Faceţi clic pentru a edita Master stiluri text</a:t>
            </a:r>
          </a:p>
        </p:txBody>
      </p:sp>
      <p:sp>
        <p:nvSpPr>
          <p:cNvPr id="6" name="Substituent conținut 5">
            <a:extLst>
              <a:ext uri="{FF2B5EF4-FFF2-40B4-BE49-F238E27FC236}">
                <a16:creationId xmlns:a16="http://schemas.microsoft.com/office/drawing/2014/main" id="{0D2423F8-C4A5-0F39-32D9-F3020AB107D3}"/>
              </a:ext>
            </a:extLst>
          </p:cNvPr>
          <p:cNvSpPr>
            <a:spLocks noGrp="1"/>
          </p:cNvSpPr>
          <p:nvPr>
            <p:ph sz="quarter" idx="4"/>
          </p:nvPr>
        </p:nvSpPr>
        <p:spPr>
          <a:xfrm>
            <a:off x="6172200" y="2505075"/>
            <a:ext cx="5183188" cy="368458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7" name="Substituent dată 6">
            <a:extLst>
              <a:ext uri="{FF2B5EF4-FFF2-40B4-BE49-F238E27FC236}">
                <a16:creationId xmlns:a16="http://schemas.microsoft.com/office/drawing/2014/main" id="{06319F78-2AF4-AC99-D90E-570F27B4D284}"/>
              </a:ext>
            </a:extLst>
          </p:cNvPr>
          <p:cNvSpPr>
            <a:spLocks noGrp="1"/>
          </p:cNvSpPr>
          <p:nvPr>
            <p:ph type="dt" sz="half" idx="10"/>
          </p:nvPr>
        </p:nvSpPr>
        <p:spPr/>
        <p:txBody>
          <a:bodyPr/>
          <a:lstStyle/>
          <a:p>
            <a:fld id="{9FB82C06-1361-4795-A9F6-AD220FE7BF53}" type="datetime1">
              <a:rPr lang="en-US" smtClean="0"/>
              <a:t>8/28/2024</a:t>
            </a:fld>
            <a:endParaRPr lang="en-US" dirty="0"/>
          </a:p>
        </p:txBody>
      </p:sp>
      <p:sp>
        <p:nvSpPr>
          <p:cNvPr id="8" name="Substituent subsol 7">
            <a:extLst>
              <a:ext uri="{FF2B5EF4-FFF2-40B4-BE49-F238E27FC236}">
                <a16:creationId xmlns:a16="http://schemas.microsoft.com/office/drawing/2014/main" id="{AA68FD84-439E-14D7-08F9-6B5CA12CF490}"/>
              </a:ext>
            </a:extLst>
          </p:cNvPr>
          <p:cNvSpPr>
            <a:spLocks noGrp="1"/>
          </p:cNvSpPr>
          <p:nvPr>
            <p:ph type="ftr" sz="quarter" idx="11"/>
          </p:nvPr>
        </p:nvSpPr>
        <p:spPr/>
        <p:txBody>
          <a:bodyPr/>
          <a:lstStyle/>
          <a:p>
            <a:endParaRPr lang="en-US" dirty="0"/>
          </a:p>
        </p:txBody>
      </p:sp>
      <p:sp>
        <p:nvSpPr>
          <p:cNvPr id="9" name="Substituent număr diapozitiv 8">
            <a:extLst>
              <a:ext uri="{FF2B5EF4-FFF2-40B4-BE49-F238E27FC236}">
                <a16:creationId xmlns:a16="http://schemas.microsoft.com/office/drawing/2014/main" id="{1ED0F573-04E5-D6EC-243C-F0D35BC5C1F9}"/>
              </a:ext>
            </a:extLst>
          </p:cNvPr>
          <p:cNvSpPr>
            <a:spLocks noGrp="1"/>
          </p:cNvSpPr>
          <p:nvPr>
            <p:ph type="sldNum" sz="quarter" idx="12"/>
          </p:nvPr>
        </p:nvSpPr>
        <p:spPr/>
        <p:txBody>
          <a:bodyPr/>
          <a:lstStyle/>
          <a:p>
            <a:fld id="{AEC4C81B-D66B-459E-B8C3-DE8E7438CB03}" type="slidenum">
              <a:rPr lang="en-US" smtClean="0"/>
              <a:t>‹#›</a:t>
            </a:fld>
            <a:endParaRPr lang="en-US" dirty="0"/>
          </a:p>
        </p:txBody>
      </p:sp>
    </p:spTree>
    <p:extLst>
      <p:ext uri="{BB962C8B-B14F-4D97-AF65-F5344CB8AC3E}">
        <p14:creationId xmlns:p14="http://schemas.microsoft.com/office/powerpoint/2010/main" val="710014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Doar titlu">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5E54E6FC-9156-2FAA-BB12-9A5FDADD95BE}"/>
              </a:ext>
            </a:extLst>
          </p:cNvPr>
          <p:cNvSpPr>
            <a:spLocks noGrp="1"/>
          </p:cNvSpPr>
          <p:nvPr>
            <p:ph type="title"/>
          </p:nvPr>
        </p:nvSpPr>
        <p:spPr/>
        <p:txBody>
          <a:bodyPr/>
          <a:lstStyle/>
          <a:p>
            <a:r>
              <a:rPr lang="ro-RO"/>
              <a:t>Faceți clic pentru a edita stilul de titlu coordonator</a:t>
            </a:r>
            <a:endParaRPr lang="en-US"/>
          </a:p>
        </p:txBody>
      </p:sp>
      <p:sp>
        <p:nvSpPr>
          <p:cNvPr id="3" name="Substituent dată 2">
            <a:extLst>
              <a:ext uri="{FF2B5EF4-FFF2-40B4-BE49-F238E27FC236}">
                <a16:creationId xmlns:a16="http://schemas.microsoft.com/office/drawing/2014/main" id="{CC946A66-3244-B8C5-053B-3CF80CC76BC8}"/>
              </a:ext>
            </a:extLst>
          </p:cNvPr>
          <p:cNvSpPr>
            <a:spLocks noGrp="1"/>
          </p:cNvSpPr>
          <p:nvPr>
            <p:ph type="dt" sz="half" idx="10"/>
          </p:nvPr>
        </p:nvSpPr>
        <p:spPr/>
        <p:txBody>
          <a:bodyPr/>
          <a:lstStyle/>
          <a:p>
            <a:fld id="{28C6F6F2-C7CC-4F36-8302-773F777CEBD5}" type="datetime1">
              <a:rPr lang="en-US" smtClean="0"/>
              <a:t>8/28/2024</a:t>
            </a:fld>
            <a:endParaRPr lang="en-US" dirty="0"/>
          </a:p>
        </p:txBody>
      </p:sp>
      <p:sp>
        <p:nvSpPr>
          <p:cNvPr id="4" name="Substituent subsol 3">
            <a:extLst>
              <a:ext uri="{FF2B5EF4-FFF2-40B4-BE49-F238E27FC236}">
                <a16:creationId xmlns:a16="http://schemas.microsoft.com/office/drawing/2014/main" id="{F425CC23-96EE-7BD1-5777-C6727236A571}"/>
              </a:ext>
            </a:extLst>
          </p:cNvPr>
          <p:cNvSpPr>
            <a:spLocks noGrp="1"/>
          </p:cNvSpPr>
          <p:nvPr>
            <p:ph type="ftr" sz="quarter" idx="11"/>
          </p:nvPr>
        </p:nvSpPr>
        <p:spPr/>
        <p:txBody>
          <a:bodyPr/>
          <a:lstStyle/>
          <a:p>
            <a:endParaRPr lang="en-US" dirty="0"/>
          </a:p>
        </p:txBody>
      </p:sp>
      <p:sp>
        <p:nvSpPr>
          <p:cNvPr id="5" name="Substituent număr diapozitiv 4">
            <a:extLst>
              <a:ext uri="{FF2B5EF4-FFF2-40B4-BE49-F238E27FC236}">
                <a16:creationId xmlns:a16="http://schemas.microsoft.com/office/drawing/2014/main" id="{09B358A5-3C9F-DDCA-93F5-91F192B2C9E9}"/>
              </a:ext>
            </a:extLst>
          </p:cNvPr>
          <p:cNvSpPr>
            <a:spLocks noGrp="1"/>
          </p:cNvSpPr>
          <p:nvPr>
            <p:ph type="sldNum" sz="quarter" idx="12"/>
          </p:nvPr>
        </p:nvSpPr>
        <p:spPr/>
        <p:txBody>
          <a:bodyPr/>
          <a:lstStyle/>
          <a:p>
            <a:fld id="{AEC4C81B-D66B-459E-B8C3-DE8E7438CB03}" type="slidenum">
              <a:rPr lang="en-US" smtClean="0"/>
              <a:t>‹#›</a:t>
            </a:fld>
            <a:endParaRPr lang="en-US" dirty="0"/>
          </a:p>
        </p:txBody>
      </p:sp>
    </p:spTree>
    <p:extLst>
      <p:ext uri="{BB962C8B-B14F-4D97-AF65-F5344CB8AC3E}">
        <p14:creationId xmlns:p14="http://schemas.microsoft.com/office/powerpoint/2010/main" val="53941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Necompletat">
    <p:spTree>
      <p:nvGrpSpPr>
        <p:cNvPr id="1" name=""/>
        <p:cNvGrpSpPr/>
        <p:nvPr/>
      </p:nvGrpSpPr>
      <p:grpSpPr>
        <a:xfrm>
          <a:off x="0" y="0"/>
          <a:ext cx="0" cy="0"/>
          <a:chOff x="0" y="0"/>
          <a:chExt cx="0" cy="0"/>
        </a:xfrm>
      </p:grpSpPr>
      <p:sp>
        <p:nvSpPr>
          <p:cNvPr id="2" name="Substituent dată 1">
            <a:extLst>
              <a:ext uri="{FF2B5EF4-FFF2-40B4-BE49-F238E27FC236}">
                <a16:creationId xmlns:a16="http://schemas.microsoft.com/office/drawing/2014/main" id="{0AE97222-C5DD-999F-865C-172B0E3874DA}"/>
              </a:ext>
            </a:extLst>
          </p:cNvPr>
          <p:cNvSpPr>
            <a:spLocks noGrp="1"/>
          </p:cNvSpPr>
          <p:nvPr>
            <p:ph type="dt" sz="half" idx="10"/>
          </p:nvPr>
        </p:nvSpPr>
        <p:spPr/>
        <p:txBody>
          <a:bodyPr/>
          <a:lstStyle/>
          <a:p>
            <a:fld id="{7CD8B213-7C95-48B3-8E22-D65EA3B7371E}" type="datetime1">
              <a:rPr lang="en-US" smtClean="0"/>
              <a:t>8/28/2024</a:t>
            </a:fld>
            <a:endParaRPr lang="en-US" dirty="0"/>
          </a:p>
        </p:txBody>
      </p:sp>
      <p:sp>
        <p:nvSpPr>
          <p:cNvPr id="3" name="Substituent subsol 2">
            <a:extLst>
              <a:ext uri="{FF2B5EF4-FFF2-40B4-BE49-F238E27FC236}">
                <a16:creationId xmlns:a16="http://schemas.microsoft.com/office/drawing/2014/main" id="{53029F3B-7B93-7CF2-A8DF-C70F34E8CA53}"/>
              </a:ext>
            </a:extLst>
          </p:cNvPr>
          <p:cNvSpPr>
            <a:spLocks noGrp="1"/>
          </p:cNvSpPr>
          <p:nvPr>
            <p:ph type="ftr" sz="quarter" idx="11"/>
          </p:nvPr>
        </p:nvSpPr>
        <p:spPr/>
        <p:txBody>
          <a:bodyPr/>
          <a:lstStyle/>
          <a:p>
            <a:endParaRPr lang="en-US" dirty="0"/>
          </a:p>
        </p:txBody>
      </p:sp>
      <p:sp>
        <p:nvSpPr>
          <p:cNvPr id="4" name="Substituent număr diapozitiv 3">
            <a:extLst>
              <a:ext uri="{FF2B5EF4-FFF2-40B4-BE49-F238E27FC236}">
                <a16:creationId xmlns:a16="http://schemas.microsoft.com/office/drawing/2014/main" id="{41A603F4-A1C1-B39E-6E94-3BE7104C7812}"/>
              </a:ext>
            </a:extLst>
          </p:cNvPr>
          <p:cNvSpPr>
            <a:spLocks noGrp="1"/>
          </p:cNvSpPr>
          <p:nvPr>
            <p:ph type="sldNum" sz="quarter" idx="12"/>
          </p:nvPr>
        </p:nvSpPr>
        <p:spPr/>
        <p:txBody>
          <a:bodyPr/>
          <a:lstStyle/>
          <a:p>
            <a:fld id="{AEC4C81B-D66B-459E-B8C3-DE8E7438CB03}" type="slidenum">
              <a:rPr lang="en-US" smtClean="0"/>
              <a:t>‹#›</a:t>
            </a:fld>
            <a:endParaRPr lang="en-US" dirty="0"/>
          </a:p>
        </p:txBody>
      </p:sp>
    </p:spTree>
    <p:extLst>
      <p:ext uri="{BB962C8B-B14F-4D97-AF65-F5344CB8AC3E}">
        <p14:creationId xmlns:p14="http://schemas.microsoft.com/office/powerpoint/2010/main" val="20216725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ținut cu legendă">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0F46425F-B892-739A-D480-5AA547BF57F4}"/>
              </a:ext>
            </a:extLst>
          </p:cNvPr>
          <p:cNvSpPr>
            <a:spLocks noGrp="1"/>
          </p:cNvSpPr>
          <p:nvPr>
            <p:ph type="title"/>
          </p:nvPr>
        </p:nvSpPr>
        <p:spPr>
          <a:xfrm>
            <a:off x="839788" y="457200"/>
            <a:ext cx="3932237" cy="1600200"/>
          </a:xfrm>
        </p:spPr>
        <p:txBody>
          <a:bodyPr anchor="b"/>
          <a:lstStyle>
            <a:lvl1pPr>
              <a:defRPr sz="3200"/>
            </a:lvl1pPr>
          </a:lstStyle>
          <a:p>
            <a:r>
              <a:rPr lang="ro-RO"/>
              <a:t>Faceți clic pentru a edita stilul de titlu coordonator</a:t>
            </a:r>
            <a:endParaRPr lang="en-US"/>
          </a:p>
        </p:txBody>
      </p:sp>
      <p:sp>
        <p:nvSpPr>
          <p:cNvPr id="3" name="Substituent conținut 2">
            <a:extLst>
              <a:ext uri="{FF2B5EF4-FFF2-40B4-BE49-F238E27FC236}">
                <a16:creationId xmlns:a16="http://schemas.microsoft.com/office/drawing/2014/main" id="{6D2023CA-BD8F-013C-E2A6-30072361409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text 3">
            <a:extLst>
              <a:ext uri="{FF2B5EF4-FFF2-40B4-BE49-F238E27FC236}">
                <a16:creationId xmlns:a16="http://schemas.microsoft.com/office/drawing/2014/main" id="{5EC7A788-1862-3257-69A2-37F4C482C2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o-RO"/>
              <a:t>Faceţi clic pentru a edita Master stiluri text</a:t>
            </a:r>
          </a:p>
        </p:txBody>
      </p:sp>
      <p:sp>
        <p:nvSpPr>
          <p:cNvPr id="5" name="Substituent dată 4">
            <a:extLst>
              <a:ext uri="{FF2B5EF4-FFF2-40B4-BE49-F238E27FC236}">
                <a16:creationId xmlns:a16="http://schemas.microsoft.com/office/drawing/2014/main" id="{7D839742-2F6D-3976-925C-58FB95CCD02D}"/>
              </a:ext>
            </a:extLst>
          </p:cNvPr>
          <p:cNvSpPr>
            <a:spLocks noGrp="1"/>
          </p:cNvSpPr>
          <p:nvPr>
            <p:ph type="dt" sz="half" idx="10"/>
          </p:nvPr>
        </p:nvSpPr>
        <p:spPr/>
        <p:txBody>
          <a:bodyPr/>
          <a:lstStyle/>
          <a:p>
            <a:fld id="{288F4BAF-7751-4DD6-92AB-5E57017BB3B9}" type="datetime1">
              <a:rPr lang="en-US" smtClean="0"/>
              <a:t>8/28/2024</a:t>
            </a:fld>
            <a:endParaRPr lang="en-US" dirty="0"/>
          </a:p>
        </p:txBody>
      </p:sp>
      <p:sp>
        <p:nvSpPr>
          <p:cNvPr id="6" name="Substituent subsol 5">
            <a:extLst>
              <a:ext uri="{FF2B5EF4-FFF2-40B4-BE49-F238E27FC236}">
                <a16:creationId xmlns:a16="http://schemas.microsoft.com/office/drawing/2014/main" id="{C7C65C97-6172-8156-C29F-B8BBFF4FBFF3}"/>
              </a:ext>
            </a:extLst>
          </p:cNvPr>
          <p:cNvSpPr>
            <a:spLocks noGrp="1"/>
          </p:cNvSpPr>
          <p:nvPr>
            <p:ph type="ftr" sz="quarter" idx="11"/>
          </p:nvPr>
        </p:nvSpPr>
        <p:spPr/>
        <p:txBody>
          <a:bodyPr/>
          <a:lstStyle/>
          <a:p>
            <a:endParaRPr lang="en-US" dirty="0"/>
          </a:p>
        </p:txBody>
      </p:sp>
      <p:sp>
        <p:nvSpPr>
          <p:cNvPr id="7" name="Substituent număr diapozitiv 6">
            <a:extLst>
              <a:ext uri="{FF2B5EF4-FFF2-40B4-BE49-F238E27FC236}">
                <a16:creationId xmlns:a16="http://schemas.microsoft.com/office/drawing/2014/main" id="{22BDBB77-AD21-F3B7-CA78-D858B099BF0A}"/>
              </a:ext>
            </a:extLst>
          </p:cNvPr>
          <p:cNvSpPr>
            <a:spLocks noGrp="1"/>
          </p:cNvSpPr>
          <p:nvPr>
            <p:ph type="sldNum" sz="quarter" idx="12"/>
          </p:nvPr>
        </p:nvSpPr>
        <p:spPr/>
        <p:txBody>
          <a:bodyPr/>
          <a:lstStyle/>
          <a:p>
            <a:fld id="{AEC4C81B-D66B-459E-B8C3-DE8E7438CB03}" type="slidenum">
              <a:rPr lang="en-US" smtClean="0"/>
              <a:t>‹#›</a:t>
            </a:fld>
            <a:endParaRPr lang="en-US" dirty="0"/>
          </a:p>
        </p:txBody>
      </p:sp>
    </p:spTree>
    <p:extLst>
      <p:ext uri="{BB962C8B-B14F-4D97-AF65-F5344CB8AC3E}">
        <p14:creationId xmlns:p14="http://schemas.microsoft.com/office/powerpoint/2010/main" val="29254556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ine cu legendă">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385B5587-DA18-10F5-283A-B5534B5E4D80}"/>
              </a:ext>
            </a:extLst>
          </p:cNvPr>
          <p:cNvSpPr>
            <a:spLocks noGrp="1"/>
          </p:cNvSpPr>
          <p:nvPr>
            <p:ph type="title"/>
          </p:nvPr>
        </p:nvSpPr>
        <p:spPr>
          <a:xfrm>
            <a:off x="839788" y="457200"/>
            <a:ext cx="3932237" cy="1600200"/>
          </a:xfrm>
        </p:spPr>
        <p:txBody>
          <a:bodyPr anchor="b"/>
          <a:lstStyle>
            <a:lvl1pPr>
              <a:defRPr sz="3200"/>
            </a:lvl1pPr>
          </a:lstStyle>
          <a:p>
            <a:r>
              <a:rPr lang="ro-RO"/>
              <a:t>Faceți clic pentru a edita stilul de titlu coordonator</a:t>
            </a:r>
            <a:endParaRPr lang="en-US"/>
          </a:p>
        </p:txBody>
      </p:sp>
      <p:sp>
        <p:nvSpPr>
          <p:cNvPr id="3" name="Substituent imagine 2">
            <a:extLst>
              <a:ext uri="{FF2B5EF4-FFF2-40B4-BE49-F238E27FC236}">
                <a16:creationId xmlns:a16="http://schemas.microsoft.com/office/drawing/2014/main" id="{FED16008-53E7-65E4-BD00-940688C53FA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Substituent text 3">
            <a:extLst>
              <a:ext uri="{FF2B5EF4-FFF2-40B4-BE49-F238E27FC236}">
                <a16:creationId xmlns:a16="http://schemas.microsoft.com/office/drawing/2014/main" id="{C9946469-190D-B249-A109-83CC7CBF76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o-RO"/>
              <a:t>Faceţi clic pentru a edita Master stiluri text</a:t>
            </a:r>
          </a:p>
        </p:txBody>
      </p:sp>
      <p:sp>
        <p:nvSpPr>
          <p:cNvPr id="5" name="Substituent dată 4">
            <a:extLst>
              <a:ext uri="{FF2B5EF4-FFF2-40B4-BE49-F238E27FC236}">
                <a16:creationId xmlns:a16="http://schemas.microsoft.com/office/drawing/2014/main" id="{25D5E121-0BC7-E5DB-21BF-C28601C0413E}"/>
              </a:ext>
            </a:extLst>
          </p:cNvPr>
          <p:cNvSpPr>
            <a:spLocks noGrp="1"/>
          </p:cNvSpPr>
          <p:nvPr>
            <p:ph type="dt" sz="half" idx="10"/>
          </p:nvPr>
        </p:nvSpPr>
        <p:spPr/>
        <p:txBody>
          <a:bodyPr/>
          <a:lstStyle/>
          <a:p>
            <a:fld id="{8DFF098B-7DB2-4C9B-AB8A-2F4E9822AA92}" type="datetime1">
              <a:rPr lang="en-US" smtClean="0"/>
              <a:t>8/28/2024</a:t>
            </a:fld>
            <a:endParaRPr lang="en-US" dirty="0"/>
          </a:p>
        </p:txBody>
      </p:sp>
      <p:sp>
        <p:nvSpPr>
          <p:cNvPr id="6" name="Substituent subsol 5">
            <a:extLst>
              <a:ext uri="{FF2B5EF4-FFF2-40B4-BE49-F238E27FC236}">
                <a16:creationId xmlns:a16="http://schemas.microsoft.com/office/drawing/2014/main" id="{3D3DA18C-46E7-8794-4629-38850B88D399}"/>
              </a:ext>
            </a:extLst>
          </p:cNvPr>
          <p:cNvSpPr>
            <a:spLocks noGrp="1"/>
          </p:cNvSpPr>
          <p:nvPr>
            <p:ph type="ftr" sz="quarter" idx="11"/>
          </p:nvPr>
        </p:nvSpPr>
        <p:spPr/>
        <p:txBody>
          <a:bodyPr/>
          <a:lstStyle/>
          <a:p>
            <a:endParaRPr lang="en-US" dirty="0"/>
          </a:p>
        </p:txBody>
      </p:sp>
      <p:sp>
        <p:nvSpPr>
          <p:cNvPr id="7" name="Substituent număr diapozitiv 6">
            <a:extLst>
              <a:ext uri="{FF2B5EF4-FFF2-40B4-BE49-F238E27FC236}">
                <a16:creationId xmlns:a16="http://schemas.microsoft.com/office/drawing/2014/main" id="{9B85FC55-A2FB-6161-872B-2BBACF74D767}"/>
              </a:ext>
            </a:extLst>
          </p:cNvPr>
          <p:cNvSpPr>
            <a:spLocks noGrp="1"/>
          </p:cNvSpPr>
          <p:nvPr>
            <p:ph type="sldNum" sz="quarter" idx="12"/>
          </p:nvPr>
        </p:nvSpPr>
        <p:spPr/>
        <p:txBody>
          <a:bodyPr/>
          <a:lstStyle/>
          <a:p>
            <a:fld id="{AEC4C81B-D66B-459E-B8C3-DE8E7438CB03}" type="slidenum">
              <a:rPr lang="en-US" smtClean="0"/>
              <a:t>‹#›</a:t>
            </a:fld>
            <a:endParaRPr lang="en-US" dirty="0"/>
          </a:p>
        </p:txBody>
      </p:sp>
    </p:spTree>
    <p:extLst>
      <p:ext uri="{BB962C8B-B14F-4D97-AF65-F5344CB8AC3E}">
        <p14:creationId xmlns:p14="http://schemas.microsoft.com/office/powerpoint/2010/main" val="2676241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ubstituent titlu 1">
            <a:extLst>
              <a:ext uri="{FF2B5EF4-FFF2-40B4-BE49-F238E27FC236}">
                <a16:creationId xmlns:a16="http://schemas.microsoft.com/office/drawing/2014/main" id="{C7E6125C-58A1-02A6-A2CC-139880A8E57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o-RO"/>
              <a:t>Faceți clic pentru a edita stilul de titlu coordonator</a:t>
            </a:r>
            <a:endParaRPr lang="en-US"/>
          </a:p>
        </p:txBody>
      </p:sp>
      <p:sp>
        <p:nvSpPr>
          <p:cNvPr id="3" name="Substituent text 2">
            <a:extLst>
              <a:ext uri="{FF2B5EF4-FFF2-40B4-BE49-F238E27FC236}">
                <a16:creationId xmlns:a16="http://schemas.microsoft.com/office/drawing/2014/main" id="{B65C0E15-0570-88EE-8FDF-1F54D8DB80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a:extLst>
              <a:ext uri="{FF2B5EF4-FFF2-40B4-BE49-F238E27FC236}">
                <a16:creationId xmlns:a16="http://schemas.microsoft.com/office/drawing/2014/main" id="{05399E01-4009-A9D8-5127-76E5CD2E6DA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F009A3-C907-4D67-80B5-AC2793A61195}" type="datetime1">
              <a:rPr lang="en-US" smtClean="0"/>
              <a:t>8/28/2024</a:t>
            </a:fld>
            <a:endParaRPr lang="en-US" dirty="0"/>
          </a:p>
        </p:txBody>
      </p:sp>
      <p:sp>
        <p:nvSpPr>
          <p:cNvPr id="5" name="Substituent subsol 4">
            <a:extLst>
              <a:ext uri="{FF2B5EF4-FFF2-40B4-BE49-F238E27FC236}">
                <a16:creationId xmlns:a16="http://schemas.microsoft.com/office/drawing/2014/main" id="{D243FDDF-B1F9-C5B0-F8C2-F7791AACF8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ubstituent număr diapozitiv 5">
            <a:extLst>
              <a:ext uri="{FF2B5EF4-FFF2-40B4-BE49-F238E27FC236}">
                <a16:creationId xmlns:a16="http://schemas.microsoft.com/office/drawing/2014/main" id="{889B02DC-EC4A-0AA3-50DC-65234625961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C4C81B-D66B-459E-B8C3-DE8E7438CB03}" type="slidenum">
              <a:rPr lang="en-US" smtClean="0"/>
              <a:t>‹#›</a:t>
            </a:fld>
            <a:endParaRPr lang="en-US" dirty="0"/>
          </a:p>
        </p:txBody>
      </p:sp>
    </p:spTree>
    <p:extLst>
      <p:ext uri="{BB962C8B-B14F-4D97-AF65-F5344CB8AC3E}">
        <p14:creationId xmlns:p14="http://schemas.microsoft.com/office/powerpoint/2010/main" val="16599048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sv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svg"/><Relationship Id="rId5" Type="http://schemas.openxmlformats.org/officeDocument/2006/relationships/image" Target="../media/image4.sv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10.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image" Target="../media/image2.svg"/><Relationship Id="rId3" Type="http://schemas.openxmlformats.org/officeDocument/2006/relationships/image" Target="../media/image4.svg"/><Relationship Id="rId7" Type="http://schemas.openxmlformats.org/officeDocument/2006/relationships/image" Target="../media/image8.png"/><Relationship Id="rId12"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7.png"/><Relationship Id="rId11" Type="http://schemas.openxmlformats.org/officeDocument/2006/relationships/image" Target="../media/image10.svg"/><Relationship Id="rId5" Type="http://schemas.openxmlformats.org/officeDocument/2006/relationships/image" Target="../media/image6.svg"/><Relationship Id="rId10" Type="http://schemas.openxmlformats.org/officeDocument/2006/relationships/image" Target="../media/image9.png"/><Relationship Id="rId4" Type="http://schemas.openxmlformats.org/officeDocument/2006/relationships/image" Target="../media/image5.png"/><Relationship Id="rId9" Type="http://schemas.openxmlformats.org/officeDocument/2006/relationships/image" Target="../media/image12.svg"/></Relationships>
</file>

<file path=ppt/slides/_rels/slide1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0.sv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2.svg"/><Relationship Id="rId5" Type="http://schemas.openxmlformats.org/officeDocument/2006/relationships/image" Target="../media/image4.svg"/><Relationship Id="rId10" Type="http://schemas.openxmlformats.org/officeDocument/2006/relationships/image" Target="../media/image11.png"/><Relationship Id="rId4" Type="http://schemas.openxmlformats.org/officeDocument/2006/relationships/image" Target="../media/image3.png"/><Relationship Id="rId9" Type="http://schemas.openxmlformats.org/officeDocument/2006/relationships/image" Target="../media/image8.png"/></Relationships>
</file>

<file path=ppt/slides/_rels/slide1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0.sv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2.svg"/><Relationship Id="rId5" Type="http://schemas.openxmlformats.org/officeDocument/2006/relationships/image" Target="../media/image4.svg"/><Relationship Id="rId10" Type="http://schemas.openxmlformats.org/officeDocument/2006/relationships/image" Target="../media/image11.png"/><Relationship Id="rId4" Type="http://schemas.openxmlformats.org/officeDocument/2006/relationships/image" Target="../media/image3.png"/><Relationship Id="rId9" Type="http://schemas.openxmlformats.org/officeDocument/2006/relationships/image" Target="../media/image8.png"/></Relationships>
</file>

<file path=ppt/slides/_rels/slide13.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0.sv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2.svg"/><Relationship Id="rId5" Type="http://schemas.openxmlformats.org/officeDocument/2006/relationships/image" Target="../media/image4.svg"/><Relationship Id="rId10" Type="http://schemas.openxmlformats.org/officeDocument/2006/relationships/image" Target="../media/image11.png"/><Relationship Id="rId4" Type="http://schemas.openxmlformats.org/officeDocument/2006/relationships/image" Target="../media/image3.png"/><Relationship Id="rId9" Type="http://schemas.openxmlformats.org/officeDocument/2006/relationships/image" Target="../media/image8.png"/></Relationships>
</file>

<file path=ppt/slides/_rels/slide14.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0.sv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2.svg"/><Relationship Id="rId5" Type="http://schemas.openxmlformats.org/officeDocument/2006/relationships/image" Target="../media/image4.svg"/><Relationship Id="rId10" Type="http://schemas.openxmlformats.org/officeDocument/2006/relationships/image" Target="../media/image11.png"/><Relationship Id="rId4" Type="http://schemas.openxmlformats.org/officeDocument/2006/relationships/image" Target="../media/image3.png"/><Relationship Id="rId9" Type="http://schemas.openxmlformats.org/officeDocument/2006/relationships/image" Target="../media/image8.png"/></Relationships>
</file>

<file path=ppt/slides/_rels/slide15.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0.sv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2.svg"/><Relationship Id="rId5" Type="http://schemas.openxmlformats.org/officeDocument/2006/relationships/image" Target="../media/image4.svg"/><Relationship Id="rId10" Type="http://schemas.openxmlformats.org/officeDocument/2006/relationships/image" Target="../media/image11.png"/><Relationship Id="rId4" Type="http://schemas.openxmlformats.org/officeDocument/2006/relationships/image" Target="../media/image3.png"/><Relationship Id="rId9" Type="http://schemas.openxmlformats.org/officeDocument/2006/relationships/image" Target="../media/image8.png"/></Relationships>
</file>

<file path=ppt/slides/_rels/slide16.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0.sv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2.svg"/><Relationship Id="rId5" Type="http://schemas.openxmlformats.org/officeDocument/2006/relationships/image" Target="../media/image4.svg"/><Relationship Id="rId10" Type="http://schemas.openxmlformats.org/officeDocument/2006/relationships/image" Target="../media/image11.png"/><Relationship Id="rId4" Type="http://schemas.openxmlformats.org/officeDocument/2006/relationships/image" Target="../media/image3.png"/><Relationship Id="rId9" Type="http://schemas.openxmlformats.org/officeDocument/2006/relationships/image" Target="../media/image8.png"/></Relationships>
</file>

<file path=ppt/slides/_rels/slide17.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0.sv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2.svg"/><Relationship Id="rId5" Type="http://schemas.openxmlformats.org/officeDocument/2006/relationships/image" Target="../media/image4.svg"/><Relationship Id="rId10" Type="http://schemas.openxmlformats.org/officeDocument/2006/relationships/image" Target="../media/image11.png"/><Relationship Id="rId4" Type="http://schemas.openxmlformats.org/officeDocument/2006/relationships/image" Target="../media/image3.png"/><Relationship Id="rId9" Type="http://schemas.openxmlformats.org/officeDocument/2006/relationships/image" Target="../media/image8.png"/></Relationships>
</file>

<file path=ppt/slides/_rels/slide18.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0.sv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2.svg"/><Relationship Id="rId5" Type="http://schemas.openxmlformats.org/officeDocument/2006/relationships/image" Target="../media/image4.svg"/><Relationship Id="rId10" Type="http://schemas.openxmlformats.org/officeDocument/2006/relationships/image" Target="../media/image11.png"/><Relationship Id="rId4" Type="http://schemas.openxmlformats.org/officeDocument/2006/relationships/image" Target="../media/image3.png"/><Relationship Id="rId9" Type="http://schemas.openxmlformats.org/officeDocument/2006/relationships/image" Target="../media/image8.png"/></Relationships>
</file>

<file path=ppt/slides/_rels/slide19.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0.sv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2.svg"/><Relationship Id="rId5" Type="http://schemas.openxmlformats.org/officeDocument/2006/relationships/image" Target="../media/image4.svg"/><Relationship Id="rId10" Type="http://schemas.openxmlformats.org/officeDocument/2006/relationships/image" Target="../media/image11.png"/><Relationship Id="rId4" Type="http://schemas.openxmlformats.org/officeDocument/2006/relationships/image" Target="../media/image3.pn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0.sv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2.svg"/><Relationship Id="rId5" Type="http://schemas.openxmlformats.org/officeDocument/2006/relationships/image" Target="../media/image4.svg"/><Relationship Id="rId10" Type="http://schemas.openxmlformats.org/officeDocument/2006/relationships/image" Target="../media/image11.png"/><Relationship Id="rId4" Type="http://schemas.openxmlformats.org/officeDocument/2006/relationships/image" Target="../media/image3.png"/><Relationship Id="rId9" Type="http://schemas.openxmlformats.org/officeDocument/2006/relationships/image" Target="../media/image8.png"/></Relationships>
</file>

<file path=ppt/slides/_rels/slide20.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0.sv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2.svg"/><Relationship Id="rId5" Type="http://schemas.openxmlformats.org/officeDocument/2006/relationships/image" Target="../media/image4.svg"/><Relationship Id="rId10" Type="http://schemas.openxmlformats.org/officeDocument/2006/relationships/image" Target="../media/image11.png"/><Relationship Id="rId4" Type="http://schemas.openxmlformats.org/officeDocument/2006/relationships/image" Target="../media/image3.png"/><Relationship Id="rId9" Type="http://schemas.openxmlformats.org/officeDocument/2006/relationships/image" Target="../media/image8.png"/></Relationships>
</file>

<file path=ppt/slides/_rels/slide2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0.svg"/><Relationship Id="rId3" Type="http://schemas.openxmlformats.org/officeDocument/2006/relationships/image" Target="../media/image4.svg"/><Relationship Id="rId7" Type="http://schemas.openxmlformats.org/officeDocument/2006/relationships/image" Target="../media/image6.svg"/><Relationship Id="rId12" Type="http://schemas.openxmlformats.org/officeDocument/2006/relationships/image" Target="../media/image9.pn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2.svg"/><Relationship Id="rId5" Type="http://schemas.openxmlformats.org/officeDocument/2006/relationships/image" Target="../media/image2.svg"/><Relationship Id="rId10" Type="http://schemas.openxmlformats.org/officeDocument/2006/relationships/image" Target="../media/image11.png"/><Relationship Id="rId4" Type="http://schemas.openxmlformats.org/officeDocument/2006/relationships/image" Target="../media/image1.png"/><Relationship Id="rId9" Type="http://schemas.openxmlformats.org/officeDocument/2006/relationships/image" Target="../media/image8.png"/></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0.sv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2.svg"/><Relationship Id="rId5" Type="http://schemas.openxmlformats.org/officeDocument/2006/relationships/image" Target="../media/image4.svg"/><Relationship Id="rId10" Type="http://schemas.openxmlformats.org/officeDocument/2006/relationships/image" Target="../media/image11.png"/><Relationship Id="rId4" Type="http://schemas.openxmlformats.org/officeDocument/2006/relationships/image" Target="../media/image3.png"/><Relationship Id="rId9" Type="http://schemas.openxmlformats.org/officeDocument/2006/relationships/image" Target="../media/image8.png"/></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0.sv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2.svg"/><Relationship Id="rId5" Type="http://schemas.openxmlformats.org/officeDocument/2006/relationships/image" Target="../media/image4.svg"/><Relationship Id="rId10" Type="http://schemas.openxmlformats.org/officeDocument/2006/relationships/image" Target="../media/image11.png"/><Relationship Id="rId4" Type="http://schemas.openxmlformats.org/officeDocument/2006/relationships/image" Target="../media/image3.png"/><Relationship Id="rId9" Type="http://schemas.openxmlformats.org/officeDocument/2006/relationships/image" Target="../media/image8.png"/></Relationships>
</file>

<file path=ppt/slides/_rels/slide5.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0.sv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2.svg"/><Relationship Id="rId5" Type="http://schemas.openxmlformats.org/officeDocument/2006/relationships/image" Target="../media/image4.svg"/><Relationship Id="rId10" Type="http://schemas.openxmlformats.org/officeDocument/2006/relationships/image" Target="../media/image11.png"/><Relationship Id="rId4" Type="http://schemas.openxmlformats.org/officeDocument/2006/relationships/image" Target="../media/image3.png"/><Relationship Id="rId9" Type="http://schemas.openxmlformats.org/officeDocument/2006/relationships/image" Target="../media/image8.png"/></Relationships>
</file>

<file path=ppt/slides/_rels/slide6.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0.sv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2.svg"/><Relationship Id="rId5" Type="http://schemas.openxmlformats.org/officeDocument/2006/relationships/image" Target="../media/image4.svg"/><Relationship Id="rId10" Type="http://schemas.openxmlformats.org/officeDocument/2006/relationships/image" Target="../media/image11.png"/><Relationship Id="rId4" Type="http://schemas.openxmlformats.org/officeDocument/2006/relationships/image" Target="../media/image3.png"/><Relationship Id="rId9" Type="http://schemas.openxmlformats.org/officeDocument/2006/relationships/image" Target="../media/image8.png"/></Relationships>
</file>

<file path=ppt/slides/_rels/slide7.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0.sv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2.svg"/><Relationship Id="rId5" Type="http://schemas.openxmlformats.org/officeDocument/2006/relationships/image" Target="../media/image4.svg"/><Relationship Id="rId10" Type="http://schemas.openxmlformats.org/officeDocument/2006/relationships/image" Target="../media/image11.png"/><Relationship Id="rId4" Type="http://schemas.openxmlformats.org/officeDocument/2006/relationships/image" Target="../media/image3.png"/><Relationship Id="rId9" Type="http://schemas.openxmlformats.org/officeDocument/2006/relationships/image" Target="../media/image8.png"/></Relationships>
</file>

<file path=ppt/slides/_rels/slide8.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0.sv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2.svg"/><Relationship Id="rId5" Type="http://schemas.openxmlformats.org/officeDocument/2006/relationships/image" Target="../media/image4.svg"/><Relationship Id="rId10" Type="http://schemas.openxmlformats.org/officeDocument/2006/relationships/image" Target="../media/image11.png"/><Relationship Id="rId4" Type="http://schemas.openxmlformats.org/officeDocument/2006/relationships/image" Target="../media/image3.png"/><Relationship Id="rId9" Type="http://schemas.openxmlformats.org/officeDocument/2006/relationships/image" Target="../media/image8.png"/></Relationships>
</file>

<file path=ppt/slides/_rels/slide9.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sv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svg"/><Relationship Id="rId5" Type="http://schemas.openxmlformats.org/officeDocument/2006/relationships/image" Target="../media/image4.sv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Grafic 16">
            <a:extLst>
              <a:ext uri="{FF2B5EF4-FFF2-40B4-BE49-F238E27FC236}">
                <a16:creationId xmlns:a16="http://schemas.microsoft.com/office/drawing/2014/main" id="{9E06BBCB-84F7-4FAD-C2F0-7E6AC8FF0FC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710112" y="2185987"/>
            <a:ext cx="2771775" cy="2486025"/>
          </a:xfrm>
          <a:prstGeom prst="rect">
            <a:avLst/>
          </a:prstGeom>
        </p:spPr>
      </p:pic>
      <p:pic>
        <p:nvPicPr>
          <p:cNvPr id="11" name="Grafic 10">
            <a:extLst>
              <a:ext uri="{FF2B5EF4-FFF2-40B4-BE49-F238E27FC236}">
                <a16:creationId xmlns:a16="http://schemas.microsoft.com/office/drawing/2014/main" id="{424165D2-61ED-26B0-A473-CB547D6560F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flipV="1">
            <a:off x="274447" y="6286246"/>
            <a:ext cx="11643105" cy="45719"/>
          </a:xfrm>
          <a:prstGeom prst="rect">
            <a:avLst/>
          </a:prstGeom>
        </p:spPr>
      </p:pic>
      <p:pic>
        <p:nvPicPr>
          <p:cNvPr id="13" name="Grafic 12">
            <a:extLst>
              <a:ext uri="{FF2B5EF4-FFF2-40B4-BE49-F238E27FC236}">
                <a16:creationId xmlns:a16="http://schemas.microsoft.com/office/drawing/2014/main" id="{7DFB3F75-7AB8-34F3-8B99-3AF86AF3BBE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806822" y="6400496"/>
            <a:ext cx="4578356" cy="366713"/>
          </a:xfrm>
          <a:prstGeom prst="rect">
            <a:avLst/>
          </a:prstGeom>
        </p:spPr>
      </p:pic>
      <p:sp>
        <p:nvSpPr>
          <p:cNvPr id="2" name="TextBox 1">
            <a:extLst>
              <a:ext uri="{FF2B5EF4-FFF2-40B4-BE49-F238E27FC236}">
                <a16:creationId xmlns:a16="http://schemas.microsoft.com/office/drawing/2014/main" id="{E540C1CC-2688-013A-B156-27F38E77CC5A}"/>
              </a:ext>
            </a:extLst>
          </p:cNvPr>
          <p:cNvSpPr txBox="1"/>
          <p:nvPr/>
        </p:nvSpPr>
        <p:spPr>
          <a:xfrm>
            <a:off x="10043" y="1955747"/>
            <a:ext cx="12191999" cy="769441"/>
          </a:xfrm>
          <a:prstGeom prst="rect">
            <a:avLst/>
          </a:prstGeom>
          <a:noFill/>
        </p:spPr>
        <p:txBody>
          <a:bodyPr wrap="square" rtlCol="0">
            <a:spAutoFit/>
          </a:bodyPr>
          <a:lstStyle/>
          <a:p>
            <a:pPr algn="ctr"/>
            <a:r>
              <a:rPr lang="ro-RO" sz="4400" b="1" dirty="0">
                <a:latin typeface="Trebuchet MS" panose="020B0603020202020204" pitchFamily="34" charset="0"/>
              </a:rPr>
              <a:t>PROPUNERE DE REGLEMENTARE</a:t>
            </a:r>
            <a:endParaRPr lang="en-GB" sz="4400" b="1" dirty="0">
              <a:latin typeface="Trebuchet MS" panose="020B0603020202020204" pitchFamily="34" charset="0"/>
            </a:endParaRPr>
          </a:p>
        </p:txBody>
      </p:sp>
      <p:sp>
        <p:nvSpPr>
          <p:cNvPr id="4" name="TextBox 3">
            <a:extLst>
              <a:ext uri="{FF2B5EF4-FFF2-40B4-BE49-F238E27FC236}">
                <a16:creationId xmlns:a16="http://schemas.microsoft.com/office/drawing/2014/main" id="{FDC286F4-2ADB-E4D2-1BAE-B2DD18ACA895}"/>
              </a:ext>
            </a:extLst>
          </p:cNvPr>
          <p:cNvSpPr txBox="1"/>
          <p:nvPr/>
        </p:nvSpPr>
        <p:spPr>
          <a:xfrm>
            <a:off x="603142" y="2749573"/>
            <a:ext cx="11588856" cy="1815882"/>
          </a:xfrm>
          <a:prstGeom prst="rect">
            <a:avLst/>
          </a:prstGeom>
          <a:noFill/>
        </p:spPr>
        <p:txBody>
          <a:bodyPr wrap="square" rtlCol="0">
            <a:spAutoFit/>
          </a:bodyPr>
          <a:lstStyle/>
          <a:p>
            <a:pPr algn="ctr"/>
            <a:r>
              <a:rPr lang="ro-RO" sz="2800" b="1" dirty="0">
                <a:latin typeface="Trebuchet MS" panose="020B0603020202020204" pitchFamily="34" charset="0"/>
              </a:rPr>
              <a:t>PRIVIND MODIFICĂRI ALE MANAGEMENTULUI CARIEREI FUNCȚIONARILOR PUBLICI BAZATE PE MERITOCRAȚIE, CARE RECOMPENSEAZĂ PERFORMANȚA ȘI CONTRIBUIE LA DEZVOLTAREA PERSONALULUI</a:t>
            </a:r>
            <a:endParaRPr lang="en-GB" sz="2800" b="1" dirty="0">
              <a:latin typeface="Trebuchet MS" panose="020B0603020202020204" pitchFamily="34" charset="0"/>
            </a:endParaRPr>
          </a:p>
        </p:txBody>
      </p:sp>
      <p:sp>
        <p:nvSpPr>
          <p:cNvPr id="6" name="TextBox 5">
            <a:extLst>
              <a:ext uri="{FF2B5EF4-FFF2-40B4-BE49-F238E27FC236}">
                <a16:creationId xmlns:a16="http://schemas.microsoft.com/office/drawing/2014/main" id="{408F5416-8D3F-8E76-A064-CFAFA7E2C3BB}"/>
              </a:ext>
            </a:extLst>
          </p:cNvPr>
          <p:cNvSpPr txBox="1"/>
          <p:nvPr/>
        </p:nvSpPr>
        <p:spPr>
          <a:xfrm>
            <a:off x="1" y="4858786"/>
            <a:ext cx="12191999" cy="338554"/>
          </a:xfrm>
          <a:prstGeom prst="rect">
            <a:avLst/>
          </a:prstGeom>
          <a:noFill/>
        </p:spPr>
        <p:txBody>
          <a:bodyPr wrap="square" rtlCol="0">
            <a:spAutoFit/>
          </a:bodyPr>
          <a:lstStyle/>
          <a:p>
            <a:pPr algn="ctr"/>
            <a:r>
              <a:rPr lang="ro-RO" sz="1600" b="1" dirty="0">
                <a:latin typeface="Trebuchet MS" panose="020B0603020202020204" pitchFamily="34" charset="0"/>
              </a:rPr>
              <a:t>29.08.2024, BUCUREȘTI</a:t>
            </a:r>
            <a:endParaRPr lang="en-GB" sz="2800" b="1" dirty="0">
              <a:latin typeface="Trebuchet MS" panose="020B0603020202020204" pitchFamily="34" charset="0"/>
            </a:endParaRPr>
          </a:p>
        </p:txBody>
      </p:sp>
      <p:pic>
        <p:nvPicPr>
          <p:cNvPr id="9" name="Picture 8" descr="A logo with people in the shape of a heart&#10;&#10;Description automatically generated">
            <a:extLst>
              <a:ext uri="{FF2B5EF4-FFF2-40B4-BE49-F238E27FC236}">
                <a16:creationId xmlns:a16="http://schemas.microsoft.com/office/drawing/2014/main" id="{8045B29D-3841-0293-1AE7-E41148538FB7}"/>
              </a:ext>
            </a:extLst>
          </p:cNvPr>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7834703" y="5413753"/>
            <a:ext cx="986743" cy="986743"/>
          </a:xfrm>
          <a:prstGeom prst="rect">
            <a:avLst/>
          </a:prstGeom>
        </p:spPr>
      </p:pic>
      <p:pic>
        <p:nvPicPr>
          <p:cNvPr id="12" name="Picture 11" descr="A black background with white text&#10;&#10;Description automatically generated">
            <a:extLst>
              <a:ext uri="{FF2B5EF4-FFF2-40B4-BE49-F238E27FC236}">
                <a16:creationId xmlns:a16="http://schemas.microsoft.com/office/drawing/2014/main" id="{7CB1E1E0-C8D7-4CF9-7F95-50F81C5F14CE}"/>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2603089" y="5645425"/>
            <a:ext cx="1754209" cy="475043"/>
          </a:xfrm>
          <a:prstGeom prst="rect">
            <a:avLst/>
          </a:prstGeom>
        </p:spPr>
      </p:pic>
      <p:sp>
        <p:nvSpPr>
          <p:cNvPr id="15" name="Slide Number Placeholder 14">
            <a:extLst>
              <a:ext uri="{FF2B5EF4-FFF2-40B4-BE49-F238E27FC236}">
                <a16:creationId xmlns:a16="http://schemas.microsoft.com/office/drawing/2014/main" id="{F2557AFE-ADFC-9BAA-AE52-4CF31DBF14F9}"/>
              </a:ext>
            </a:extLst>
          </p:cNvPr>
          <p:cNvSpPr>
            <a:spLocks noGrp="1"/>
          </p:cNvSpPr>
          <p:nvPr>
            <p:ph type="sldNum" sz="quarter" idx="12"/>
          </p:nvPr>
        </p:nvSpPr>
        <p:spPr/>
        <p:txBody>
          <a:bodyPr/>
          <a:lstStyle/>
          <a:p>
            <a:fld id="{AEC4C81B-D66B-459E-B8C3-DE8E7438CB03}" type="slidenum">
              <a:rPr lang="en-US" smtClean="0"/>
              <a:t>1</a:t>
            </a:fld>
            <a:endParaRPr lang="en-US" dirty="0"/>
          </a:p>
        </p:txBody>
      </p:sp>
      <p:pic>
        <p:nvPicPr>
          <p:cNvPr id="8" name="Grafic 7">
            <a:extLst>
              <a:ext uri="{FF2B5EF4-FFF2-40B4-BE49-F238E27FC236}">
                <a16:creationId xmlns:a16="http://schemas.microsoft.com/office/drawing/2014/main" id="{78004008-2730-8310-13B4-635E6C091FBD}"/>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490629" y="299528"/>
            <a:ext cx="11230829" cy="1144820"/>
          </a:xfrm>
          <a:prstGeom prst="rect">
            <a:avLst/>
          </a:prstGeom>
        </p:spPr>
      </p:pic>
      <p:pic>
        <p:nvPicPr>
          <p:cNvPr id="14" name="Grafic 13">
            <a:extLst>
              <a:ext uri="{FF2B5EF4-FFF2-40B4-BE49-F238E27FC236}">
                <a16:creationId xmlns:a16="http://schemas.microsoft.com/office/drawing/2014/main" id="{256A7BF6-184B-8620-DD55-F2779C3E4D62}"/>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1" y="1372"/>
            <a:ext cx="12191999" cy="128093"/>
          </a:xfrm>
          <a:prstGeom prst="rect">
            <a:avLst/>
          </a:prstGeom>
        </p:spPr>
      </p:pic>
    </p:spTree>
    <p:extLst>
      <p:ext uri="{BB962C8B-B14F-4D97-AF65-F5344CB8AC3E}">
        <p14:creationId xmlns:p14="http://schemas.microsoft.com/office/powerpoint/2010/main" val="25451838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Grafic 10">
            <a:extLst>
              <a:ext uri="{FF2B5EF4-FFF2-40B4-BE49-F238E27FC236}">
                <a16:creationId xmlns:a16="http://schemas.microsoft.com/office/drawing/2014/main" id="{424165D2-61ED-26B0-A473-CB547D6560F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flipV="1">
            <a:off x="274447" y="6286246"/>
            <a:ext cx="11643105" cy="45719"/>
          </a:xfrm>
          <a:prstGeom prst="rect">
            <a:avLst/>
          </a:prstGeom>
        </p:spPr>
      </p:pic>
      <p:pic>
        <p:nvPicPr>
          <p:cNvPr id="13" name="Grafic 12">
            <a:extLst>
              <a:ext uri="{FF2B5EF4-FFF2-40B4-BE49-F238E27FC236}">
                <a16:creationId xmlns:a16="http://schemas.microsoft.com/office/drawing/2014/main" id="{7DFB3F75-7AB8-34F3-8B99-3AF86AF3BBE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806822" y="6400496"/>
            <a:ext cx="4578356" cy="366713"/>
          </a:xfrm>
          <a:prstGeom prst="rect">
            <a:avLst/>
          </a:prstGeom>
        </p:spPr>
      </p:pic>
      <p:sp>
        <p:nvSpPr>
          <p:cNvPr id="4" name="TextBox 3">
            <a:extLst>
              <a:ext uri="{FF2B5EF4-FFF2-40B4-BE49-F238E27FC236}">
                <a16:creationId xmlns:a16="http://schemas.microsoft.com/office/drawing/2014/main" id="{FDC286F4-2ADB-E4D2-1BAE-B2DD18ACA895}"/>
              </a:ext>
            </a:extLst>
          </p:cNvPr>
          <p:cNvSpPr txBox="1"/>
          <p:nvPr/>
        </p:nvSpPr>
        <p:spPr>
          <a:xfrm>
            <a:off x="537411" y="1583069"/>
            <a:ext cx="11165305" cy="954107"/>
          </a:xfrm>
          <a:prstGeom prst="rect">
            <a:avLst/>
          </a:prstGeom>
          <a:noFill/>
        </p:spPr>
        <p:txBody>
          <a:bodyPr wrap="square" rtlCol="0">
            <a:spAutoFit/>
          </a:bodyPr>
          <a:lstStyle/>
          <a:p>
            <a:pPr algn="just"/>
            <a:r>
              <a:rPr lang="ro-RO" sz="2800" b="1" dirty="0">
                <a:latin typeface="Trebuchet MS" panose="020B0603020202020204" pitchFamily="34" charset="0"/>
              </a:rPr>
              <a:t>OBIECTIVE DE REGLEMENARE - </a:t>
            </a:r>
            <a:r>
              <a:rPr lang="ro-RO" sz="2800" dirty="0">
                <a:latin typeface="Trebuchet MS" panose="020B0603020202020204" pitchFamily="34" charset="0"/>
              </a:rPr>
              <a:t>Jalon PNRR 418</a:t>
            </a:r>
          </a:p>
          <a:p>
            <a:pPr algn="just"/>
            <a:endParaRPr lang="en-GB" sz="2800" b="1" dirty="0">
              <a:latin typeface="Trebuchet MS" panose="020B0603020202020204" pitchFamily="34" charset="0"/>
            </a:endParaRPr>
          </a:p>
        </p:txBody>
      </p:sp>
      <p:sp>
        <p:nvSpPr>
          <p:cNvPr id="3" name="TextBox 2">
            <a:extLst>
              <a:ext uri="{FF2B5EF4-FFF2-40B4-BE49-F238E27FC236}">
                <a16:creationId xmlns:a16="http://schemas.microsoft.com/office/drawing/2014/main" id="{A971D392-3CAC-D3DE-9F98-A1B15DD62044}"/>
              </a:ext>
            </a:extLst>
          </p:cNvPr>
          <p:cNvSpPr txBox="1"/>
          <p:nvPr/>
        </p:nvSpPr>
        <p:spPr>
          <a:xfrm>
            <a:off x="114299" y="2010885"/>
            <a:ext cx="11803245" cy="2031325"/>
          </a:xfrm>
          <a:prstGeom prst="rect">
            <a:avLst/>
          </a:prstGeom>
          <a:noFill/>
        </p:spPr>
        <p:txBody>
          <a:bodyPr wrap="square" rtlCol="0">
            <a:spAutoFit/>
          </a:bodyPr>
          <a:lstStyle/>
          <a:p>
            <a:pPr marL="377100" lvl="1" algn="just"/>
            <a:r>
              <a:rPr lang="ro-RO" dirty="0">
                <a:latin typeface="Trebuchet MS" panose="020B0603020202020204" pitchFamily="34" charset="0"/>
              </a:rPr>
              <a:t>„Având în vedere faptul că, în prezent, </a:t>
            </a:r>
            <a:r>
              <a:rPr lang="ro-RO" u="sng" dirty="0">
                <a:solidFill>
                  <a:schemeClr val="accent6">
                    <a:lumMod val="75000"/>
                  </a:schemeClr>
                </a:solidFill>
                <a:latin typeface="Trebuchet MS" panose="020B0603020202020204" pitchFamily="34" charset="0"/>
              </a:rPr>
              <a:t>cadrul normativ face distincția între aceste două categorii </a:t>
            </a:r>
            <a:r>
              <a:rPr lang="ro-RO" dirty="0">
                <a:latin typeface="Trebuchet MS" panose="020B0603020202020204" pitchFamily="34" charset="0"/>
              </a:rPr>
              <a:t>(funcționari publici și persoanele care au  raporturi de muncă sau asimilate acestora cu autoritățile și instituțiile publice – personalul contractual), conferă ANFP rol în managementul funcțiilor publice, dar lasă </a:t>
            </a:r>
            <a:r>
              <a:rPr lang="ro-RO" u="sng" dirty="0">
                <a:solidFill>
                  <a:srgbClr val="FF0000"/>
                </a:solidFill>
                <a:latin typeface="Trebuchet MS" panose="020B0603020202020204" pitchFamily="34" charset="0"/>
              </a:rPr>
              <a:t>gestiunea personalului contractual la nivel descentralizat</a:t>
            </a:r>
            <a:r>
              <a:rPr lang="ro-RO" dirty="0">
                <a:latin typeface="Trebuchet MS" panose="020B0603020202020204" pitchFamily="34" charset="0"/>
              </a:rPr>
              <a:t>, către departamentele de resurse umane din fiecare instituție și autoritate publică. Astfel, în vederea realizării unui </a:t>
            </a:r>
            <a:r>
              <a:rPr lang="ro-RO" u="sng" dirty="0">
                <a:solidFill>
                  <a:schemeClr val="accent1"/>
                </a:solidFill>
                <a:latin typeface="Trebuchet MS" panose="020B0603020202020204" pitchFamily="34" charset="0"/>
              </a:rPr>
              <a:t>management unitar al resurselor umane </a:t>
            </a:r>
            <a:r>
              <a:rPr lang="ro-RO" dirty="0">
                <a:latin typeface="Trebuchet MS" panose="020B0603020202020204" pitchFamily="34" charset="0"/>
              </a:rPr>
              <a:t>implicate în furnizarea de servicii publice, este necesară </a:t>
            </a:r>
            <a:r>
              <a:rPr lang="ro-RO" u="sng" dirty="0">
                <a:solidFill>
                  <a:schemeClr val="accent1"/>
                </a:solidFill>
                <a:latin typeface="Trebuchet MS" panose="020B0603020202020204" pitchFamily="34" charset="0"/>
              </a:rPr>
              <a:t>elaborarea unui cadru unitar aplicabil</a:t>
            </a:r>
            <a:r>
              <a:rPr lang="ro-RO" dirty="0">
                <a:latin typeface="Trebuchet MS" panose="020B0603020202020204" pitchFamily="34" charset="0"/>
              </a:rPr>
              <a:t> ambelor categorii de  </a:t>
            </a:r>
            <a:r>
              <a:rPr lang="ro-RO" b="1" dirty="0">
                <a:latin typeface="Trebuchet MS" panose="020B0603020202020204" pitchFamily="34" charset="0"/>
              </a:rPr>
              <a:t>personal din administrația publică</a:t>
            </a:r>
            <a:r>
              <a:rPr lang="ro-RO" dirty="0">
                <a:latin typeface="Trebuchet MS" panose="020B0603020202020204" pitchFamily="34" charset="0"/>
              </a:rPr>
              <a:t>.”</a:t>
            </a:r>
          </a:p>
        </p:txBody>
      </p:sp>
      <p:sp>
        <p:nvSpPr>
          <p:cNvPr id="10" name="Slide Number Placeholder 9">
            <a:extLst>
              <a:ext uri="{FF2B5EF4-FFF2-40B4-BE49-F238E27FC236}">
                <a16:creationId xmlns:a16="http://schemas.microsoft.com/office/drawing/2014/main" id="{010EE493-2A15-D3B5-F39C-25F2FCEC5841}"/>
              </a:ext>
            </a:extLst>
          </p:cNvPr>
          <p:cNvSpPr>
            <a:spLocks noGrp="1"/>
          </p:cNvSpPr>
          <p:nvPr>
            <p:ph type="sldNum" sz="quarter" idx="12"/>
          </p:nvPr>
        </p:nvSpPr>
        <p:spPr/>
        <p:txBody>
          <a:bodyPr/>
          <a:lstStyle/>
          <a:p>
            <a:fld id="{AEC4C81B-D66B-459E-B8C3-DE8E7438CB03}" type="slidenum">
              <a:rPr lang="en-US" smtClean="0"/>
              <a:t>10</a:t>
            </a:fld>
            <a:endParaRPr lang="en-US" dirty="0"/>
          </a:p>
        </p:txBody>
      </p:sp>
      <p:pic>
        <p:nvPicPr>
          <p:cNvPr id="14" name="Picture 13" descr="A logo with people in the shape of a heart&#10;&#10;Description automatically generated">
            <a:extLst>
              <a:ext uri="{FF2B5EF4-FFF2-40B4-BE49-F238E27FC236}">
                <a16:creationId xmlns:a16="http://schemas.microsoft.com/office/drawing/2014/main" id="{10D483C3-C5AE-5916-7612-05F4BDF0172F}"/>
              </a:ext>
            </a:extLst>
          </p:cNvPr>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7834703" y="5413753"/>
            <a:ext cx="986743" cy="986743"/>
          </a:xfrm>
          <a:prstGeom prst="rect">
            <a:avLst/>
          </a:prstGeom>
        </p:spPr>
      </p:pic>
      <p:pic>
        <p:nvPicPr>
          <p:cNvPr id="15" name="Picture 14" descr="A black background with white text&#10;&#10;Description automatically generated">
            <a:extLst>
              <a:ext uri="{FF2B5EF4-FFF2-40B4-BE49-F238E27FC236}">
                <a16:creationId xmlns:a16="http://schemas.microsoft.com/office/drawing/2014/main" id="{275D0A0F-7435-DCD6-AAC9-BC7DA1E8F740}"/>
              </a:ext>
            </a:extLst>
          </p:cNvPr>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2603089" y="5645425"/>
            <a:ext cx="1754209" cy="475043"/>
          </a:xfrm>
          <a:prstGeom prst="rect">
            <a:avLst/>
          </a:prstGeom>
        </p:spPr>
      </p:pic>
      <p:pic>
        <p:nvPicPr>
          <p:cNvPr id="2" name="Grafic 13">
            <a:extLst>
              <a:ext uri="{FF2B5EF4-FFF2-40B4-BE49-F238E27FC236}">
                <a16:creationId xmlns:a16="http://schemas.microsoft.com/office/drawing/2014/main" id="{6EB7433C-E678-C92F-9DD1-D5B1C2FC5ABD}"/>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 y="1372"/>
            <a:ext cx="12191999" cy="128093"/>
          </a:xfrm>
          <a:prstGeom prst="rect">
            <a:avLst/>
          </a:prstGeom>
        </p:spPr>
      </p:pic>
      <p:pic>
        <p:nvPicPr>
          <p:cNvPr id="6" name="Grafic 7">
            <a:extLst>
              <a:ext uri="{FF2B5EF4-FFF2-40B4-BE49-F238E27FC236}">
                <a16:creationId xmlns:a16="http://schemas.microsoft.com/office/drawing/2014/main" id="{795A4F73-FF11-0A7C-A2AD-060673C7C8E3}"/>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490629" y="299528"/>
            <a:ext cx="11230829" cy="1144820"/>
          </a:xfrm>
          <a:prstGeom prst="rect">
            <a:avLst/>
          </a:prstGeom>
        </p:spPr>
      </p:pic>
      <p:grpSp>
        <p:nvGrpSpPr>
          <p:cNvPr id="29" name="Group 28">
            <a:extLst>
              <a:ext uri="{FF2B5EF4-FFF2-40B4-BE49-F238E27FC236}">
                <a16:creationId xmlns:a16="http://schemas.microsoft.com/office/drawing/2014/main" id="{D51C7CD9-BB3A-4E28-A0B2-2E5875CFD96F}"/>
              </a:ext>
            </a:extLst>
          </p:cNvPr>
          <p:cNvGrpSpPr/>
          <p:nvPr/>
        </p:nvGrpSpPr>
        <p:grpSpPr>
          <a:xfrm>
            <a:off x="707476" y="2302764"/>
            <a:ext cx="10957502" cy="2220038"/>
            <a:chOff x="664804" y="2308860"/>
            <a:chExt cx="10957502" cy="2220038"/>
          </a:xfrm>
        </p:grpSpPr>
        <p:cxnSp>
          <p:nvCxnSpPr>
            <p:cNvPr id="7" name="Straight Arrow Connector 6">
              <a:extLst>
                <a:ext uri="{FF2B5EF4-FFF2-40B4-BE49-F238E27FC236}">
                  <a16:creationId xmlns:a16="http://schemas.microsoft.com/office/drawing/2014/main" id="{C6C3689B-EFE3-4029-80AC-16C37883EC89}"/>
                </a:ext>
              </a:extLst>
            </p:cNvPr>
            <p:cNvCxnSpPr>
              <a:cxnSpLocks/>
            </p:cNvCxnSpPr>
            <p:nvPr/>
          </p:nvCxnSpPr>
          <p:spPr>
            <a:xfrm>
              <a:off x="5271808" y="2308860"/>
              <a:ext cx="0" cy="1850706"/>
            </a:xfrm>
            <a:prstGeom prst="straightConnector1">
              <a:avLst/>
            </a:prstGeom>
            <a:ln w="44450" cmpd="sng">
              <a:solidFill>
                <a:schemeClr val="accent6">
                  <a:lumMod val="75000"/>
                </a:schemeClr>
              </a:solidFill>
              <a:tailEnd type="triangle" w="lg" len="lg"/>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C4A888F9-4D76-4895-A8C3-32B4D2B1FE41}"/>
                </a:ext>
              </a:extLst>
            </p:cNvPr>
            <p:cNvSpPr txBox="1"/>
            <p:nvPr/>
          </p:nvSpPr>
          <p:spPr>
            <a:xfrm>
              <a:off x="664804" y="4159566"/>
              <a:ext cx="10957502" cy="369332"/>
            </a:xfrm>
            <a:prstGeom prst="rect">
              <a:avLst/>
            </a:prstGeom>
            <a:noFill/>
            <a:ln w="25400">
              <a:solidFill>
                <a:schemeClr val="accent6">
                  <a:lumMod val="75000"/>
                </a:schemeClr>
              </a:solidFill>
            </a:ln>
          </p:spPr>
          <p:txBody>
            <a:bodyPr wrap="square" rtlCol="0">
              <a:spAutoFit/>
            </a:bodyPr>
            <a:lstStyle/>
            <a:p>
              <a:r>
                <a:rPr lang="ro-RO" dirty="0">
                  <a:solidFill>
                    <a:schemeClr val="accent6">
                      <a:lumMod val="75000"/>
                    </a:schemeClr>
                  </a:solidFill>
                </a:rPr>
                <a:t>Se menține individualizarea funcției publice și se definește unitar categoria funcției contractuale de drept public</a:t>
              </a:r>
              <a:endParaRPr lang="en-GB" dirty="0">
                <a:solidFill>
                  <a:schemeClr val="accent6">
                    <a:lumMod val="75000"/>
                  </a:schemeClr>
                </a:solidFill>
              </a:endParaRPr>
            </a:p>
          </p:txBody>
        </p:sp>
      </p:grpSp>
      <p:grpSp>
        <p:nvGrpSpPr>
          <p:cNvPr id="30" name="Group 29">
            <a:extLst>
              <a:ext uri="{FF2B5EF4-FFF2-40B4-BE49-F238E27FC236}">
                <a16:creationId xmlns:a16="http://schemas.microsoft.com/office/drawing/2014/main" id="{17DDF53A-2D23-4B6E-B3CE-216D0F1B73C1}"/>
              </a:ext>
            </a:extLst>
          </p:cNvPr>
          <p:cNvGrpSpPr/>
          <p:nvPr/>
        </p:nvGrpSpPr>
        <p:grpSpPr>
          <a:xfrm>
            <a:off x="546936" y="3132070"/>
            <a:ext cx="11118042" cy="1936516"/>
            <a:chOff x="504264" y="3138166"/>
            <a:chExt cx="11118042" cy="1936516"/>
          </a:xfrm>
        </p:grpSpPr>
        <p:sp>
          <p:nvSpPr>
            <p:cNvPr id="23" name="Arrow: Bent 22">
              <a:extLst>
                <a:ext uri="{FF2B5EF4-FFF2-40B4-BE49-F238E27FC236}">
                  <a16:creationId xmlns:a16="http://schemas.microsoft.com/office/drawing/2014/main" id="{0EFE58E2-D4C8-4AAD-8068-FE989B7C5FA0}"/>
                </a:ext>
              </a:extLst>
            </p:cNvPr>
            <p:cNvSpPr/>
            <p:nvPr/>
          </p:nvSpPr>
          <p:spPr>
            <a:xfrm rot="10800000" flipH="1">
              <a:off x="504264" y="3138166"/>
              <a:ext cx="131245" cy="1852285"/>
            </a:xfrm>
            <a:prstGeom prst="bentArrow">
              <a:avLst>
                <a:gd name="adj1" fmla="val 25000"/>
                <a:gd name="adj2" fmla="val 28629"/>
                <a:gd name="adj3" fmla="val 26451"/>
                <a:gd name="adj4" fmla="val 37944"/>
              </a:avLst>
            </a:prstGeom>
            <a:solidFill>
              <a:srgbClr val="FF0000"/>
            </a:solid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24" name="TextBox 23">
              <a:extLst>
                <a:ext uri="{FF2B5EF4-FFF2-40B4-BE49-F238E27FC236}">
                  <a16:creationId xmlns:a16="http://schemas.microsoft.com/office/drawing/2014/main" id="{B84A7070-255A-4496-8824-0ADFA86431A3}"/>
                </a:ext>
              </a:extLst>
            </p:cNvPr>
            <p:cNvSpPr txBox="1"/>
            <p:nvPr/>
          </p:nvSpPr>
          <p:spPr>
            <a:xfrm>
              <a:off x="664804" y="4705350"/>
              <a:ext cx="10957502" cy="369332"/>
            </a:xfrm>
            <a:prstGeom prst="rect">
              <a:avLst/>
            </a:prstGeom>
            <a:noFill/>
            <a:ln w="25400">
              <a:solidFill>
                <a:srgbClr val="FF0000"/>
              </a:solidFill>
            </a:ln>
          </p:spPr>
          <p:txBody>
            <a:bodyPr wrap="square" rtlCol="0">
              <a:spAutoFit/>
            </a:bodyPr>
            <a:lstStyle/>
            <a:p>
              <a:r>
                <a:rPr lang="ro-RO" dirty="0">
                  <a:solidFill>
                    <a:srgbClr val="FF0000"/>
                  </a:solidFill>
                </a:rPr>
                <a:t>Se menține gestiunea descentralizată la nivelul fiecărei instituții publice</a:t>
              </a:r>
              <a:endParaRPr lang="en-GB" dirty="0">
                <a:solidFill>
                  <a:srgbClr val="FF0000"/>
                </a:solidFill>
              </a:endParaRPr>
            </a:p>
          </p:txBody>
        </p:sp>
      </p:grpSp>
      <p:grpSp>
        <p:nvGrpSpPr>
          <p:cNvPr id="31" name="Group 30">
            <a:extLst>
              <a:ext uri="{FF2B5EF4-FFF2-40B4-BE49-F238E27FC236}">
                <a16:creationId xmlns:a16="http://schemas.microsoft.com/office/drawing/2014/main" id="{56EA11CC-4FDD-4587-87CC-3E3A98554B6A}"/>
              </a:ext>
            </a:extLst>
          </p:cNvPr>
          <p:cNvGrpSpPr/>
          <p:nvPr/>
        </p:nvGrpSpPr>
        <p:grpSpPr>
          <a:xfrm>
            <a:off x="707476" y="3682288"/>
            <a:ext cx="11153815" cy="1926912"/>
            <a:chOff x="664804" y="3688384"/>
            <a:chExt cx="11153815" cy="1926912"/>
          </a:xfrm>
        </p:grpSpPr>
        <p:sp>
          <p:nvSpPr>
            <p:cNvPr id="25" name="Arrow: Bent 24">
              <a:extLst>
                <a:ext uri="{FF2B5EF4-FFF2-40B4-BE49-F238E27FC236}">
                  <a16:creationId xmlns:a16="http://schemas.microsoft.com/office/drawing/2014/main" id="{1C33B071-6874-421A-8142-C243B8814667}"/>
                </a:ext>
              </a:extLst>
            </p:cNvPr>
            <p:cNvSpPr/>
            <p:nvPr/>
          </p:nvSpPr>
          <p:spPr>
            <a:xfrm rot="10800000">
              <a:off x="11647164" y="3688384"/>
              <a:ext cx="171455" cy="1795750"/>
            </a:xfrm>
            <a:prstGeom prst="bentArrow">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28" name="TextBox 27">
              <a:extLst>
                <a:ext uri="{FF2B5EF4-FFF2-40B4-BE49-F238E27FC236}">
                  <a16:creationId xmlns:a16="http://schemas.microsoft.com/office/drawing/2014/main" id="{A6C2BE3B-524E-4DF1-B239-EE0B9ABD1BF7}"/>
                </a:ext>
              </a:extLst>
            </p:cNvPr>
            <p:cNvSpPr txBox="1"/>
            <p:nvPr/>
          </p:nvSpPr>
          <p:spPr>
            <a:xfrm>
              <a:off x="664804" y="5261353"/>
              <a:ext cx="10982362" cy="353943"/>
            </a:xfrm>
            <a:prstGeom prst="rect">
              <a:avLst/>
            </a:prstGeom>
            <a:noFill/>
            <a:ln w="22225">
              <a:solidFill>
                <a:schemeClr val="accent1"/>
              </a:solidFill>
            </a:ln>
          </p:spPr>
          <p:txBody>
            <a:bodyPr wrap="square" rtlCol="0">
              <a:spAutoFit/>
            </a:bodyPr>
            <a:lstStyle/>
            <a:p>
              <a:r>
                <a:rPr lang="ro-RO" sz="1700" dirty="0">
                  <a:solidFill>
                    <a:schemeClr val="accent1"/>
                  </a:solidFill>
                </a:rPr>
                <a:t>Se aplică cadrele de competențe generale funcționarilor contractuali și se aplică recrutarea din descentralizată din APL</a:t>
              </a:r>
              <a:endParaRPr lang="en-GB" sz="1700" dirty="0">
                <a:solidFill>
                  <a:schemeClr val="accent1"/>
                </a:solidFill>
              </a:endParaRPr>
            </a:p>
          </p:txBody>
        </p:sp>
      </p:grpSp>
      <p:pic>
        <p:nvPicPr>
          <p:cNvPr id="32" name="Grafic 16">
            <a:extLst>
              <a:ext uri="{FF2B5EF4-FFF2-40B4-BE49-F238E27FC236}">
                <a16:creationId xmlns:a16="http://schemas.microsoft.com/office/drawing/2014/main" id="{1512CF91-E782-4B36-BC3A-FA3FB34D9C2F}"/>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4710112" y="2185987"/>
            <a:ext cx="2771775" cy="2486025"/>
          </a:xfrm>
          <a:prstGeom prst="rect">
            <a:avLst/>
          </a:prstGeom>
        </p:spPr>
      </p:pic>
    </p:spTree>
    <p:extLst>
      <p:ext uri="{BB962C8B-B14F-4D97-AF65-F5344CB8AC3E}">
        <p14:creationId xmlns:p14="http://schemas.microsoft.com/office/powerpoint/2010/main" val="3574423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Grafic 16">
            <a:extLst>
              <a:ext uri="{FF2B5EF4-FFF2-40B4-BE49-F238E27FC236}">
                <a16:creationId xmlns:a16="http://schemas.microsoft.com/office/drawing/2014/main" id="{9E06BBCB-84F7-4FAD-C2F0-7E6AC8FF0FC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710112" y="2185987"/>
            <a:ext cx="2771775" cy="2486025"/>
          </a:xfrm>
          <a:prstGeom prst="rect">
            <a:avLst/>
          </a:prstGeom>
        </p:spPr>
      </p:pic>
      <p:pic>
        <p:nvPicPr>
          <p:cNvPr id="11" name="Grafic 10">
            <a:extLst>
              <a:ext uri="{FF2B5EF4-FFF2-40B4-BE49-F238E27FC236}">
                <a16:creationId xmlns:a16="http://schemas.microsoft.com/office/drawing/2014/main" id="{424165D2-61ED-26B0-A473-CB547D6560F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flipV="1">
            <a:off x="274447" y="6286246"/>
            <a:ext cx="11643105" cy="45719"/>
          </a:xfrm>
          <a:prstGeom prst="rect">
            <a:avLst/>
          </a:prstGeom>
        </p:spPr>
      </p:pic>
      <p:pic>
        <p:nvPicPr>
          <p:cNvPr id="13" name="Grafic 12">
            <a:extLst>
              <a:ext uri="{FF2B5EF4-FFF2-40B4-BE49-F238E27FC236}">
                <a16:creationId xmlns:a16="http://schemas.microsoft.com/office/drawing/2014/main" id="{7DFB3F75-7AB8-34F3-8B99-3AF86AF3BBE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806822" y="6400496"/>
            <a:ext cx="4578356" cy="366713"/>
          </a:xfrm>
          <a:prstGeom prst="rect">
            <a:avLst/>
          </a:prstGeom>
        </p:spPr>
      </p:pic>
      <p:sp>
        <p:nvSpPr>
          <p:cNvPr id="4" name="TextBox 3">
            <a:extLst>
              <a:ext uri="{FF2B5EF4-FFF2-40B4-BE49-F238E27FC236}">
                <a16:creationId xmlns:a16="http://schemas.microsoft.com/office/drawing/2014/main" id="{FDC286F4-2ADB-E4D2-1BAE-B2DD18ACA895}"/>
              </a:ext>
            </a:extLst>
          </p:cNvPr>
          <p:cNvSpPr txBox="1"/>
          <p:nvPr/>
        </p:nvSpPr>
        <p:spPr>
          <a:xfrm>
            <a:off x="537411" y="1583069"/>
            <a:ext cx="11165305" cy="523220"/>
          </a:xfrm>
          <a:prstGeom prst="rect">
            <a:avLst/>
          </a:prstGeom>
          <a:noFill/>
        </p:spPr>
        <p:txBody>
          <a:bodyPr wrap="square" rtlCol="0">
            <a:spAutoFit/>
          </a:bodyPr>
          <a:lstStyle/>
          <a:p>
            <a:pPr algn="just"/>
            <a:r>
              <a:rPr lang="ro-RO" sz="2800" dirty="0">
                <a:solidFill>
                  <a:schemeClr val="accent6">
                    <a:lumMod val="75000"/>
                  </a:schemeClr>
                </a:solidFill>
                <a:latin typeface="Trebuchet MS" panose="020B0603020202020204" pitchFamily="34" charset="0"/>
              </a:rPr>
              <a:t>Cadrul normativ face distincția între aceste două categorii</a:t>
            </a:r>
            <a:endParaRPr lang="en-GB" sz="2800" b="1" dirty="0">
              <a:latin typeface="Trebuchet MS" panose="020B0603020202020204" pitchFamily="34" charset="0"/>
            </a:endParaRPr>
          </a:p>
        </p:txBody>
      </p:sp>
      <p:sp>
        <p:nvSpPr>
          <p:cNvPr id="10" name="Slide Number Placeholder 9">
            <a:extLst>
              <a:ext uri="{FF2B5EF4-FFF2-40B4-BE49-F238E27FC236}">
                <a16:creationId xmlns:a16="http://schemas.microsoft.com/office/drawing/2014/main" id="{010EE493-2A15-D3B5-F39C-25F2FCEC5841}"/>
              </a:ext>
            </a:extLst>
          </p:cNvPr>
          <p:cNvSpPr>
            <a:spLocks noGrp="1"/>
          </p:cNvSpPr>
          <p:nvPr>
            <p:ph type="sldNum" sz="quarter" idx="12"/>
          </p:nvPr>
        </p:nvSpPr>
        <p:spPr/>
        <p:txBody>
          <a:bodyPr/>
          <a:lstStyle/>
          <a:p>
            <a:fld id="{AEC4C81B-D66B-459E-B8C3-DE8E7438CB03}" type="slidenum">
              <a:rPr lang="en-US" smtClean="0"/>
              <a:t>11</a:t>
            </a:fld>
            <a:endParaRPr lang="en-US" dirty="0"/>
          </a:p>
        </p:txBody>
      </p:sp>
      <p:pic>
        <p:nvPicPr>
          <p:cNvPr id="14" name="Picture 13" descr="A logo with people in the shape of a heart&#10;&#10;Description automatically generated">
            <a:extLst>
              <a:ext uri="{FF2B5EF4-FFF2-40B4-BE49-F238E27FC236}">
                <a16:creationId xmlns:a16="http://schemas.microsoft.com/office/drawing/2014/main" id="{10D483C3-C5AE-5916-7612-05F4BDF0172F}"/>
              </a:ext>
            </a:extLst>
          </p:cNvPr>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7834703" y="5413753"/>
            <a:ext cx="986743" cy="986743"/>
          </a:xfrm>
          <a:prstGeom prst="rect">
            <a:avLst/>
          </a:prstGeom>
        </p:spPr>
      </p:pic>
      <p:pic>
        <p:nvPicPr>
          <p:cNvPr id="15" name="Picture 14" descr="A black background with white text&#10;&#10;Description automatically generated">
            <a:extLst>
              <a:ext uri="{FF2B5EF4-FFF2-40B4-BE49-F238E27FC236}">
                <a16:creationId xmlns:a16="http://schemas.microsoft.com/office/drawing/2014/main" id="{275D0A0F-7435-DCD6-AAC9-BC7DA1E8F74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2603089" y="5645425"/>
            <a:ext cx="1754209" cy="475043"/>
          </a:xfrm>
          <a:prstGeom prst="rect">
            <a:avLst/>
          </a:prstGeom>
        </p:spPr>
      </p:pic>
      <p:pic>
        <p:nvPicPr>
          <p:cNvPr id="2" name="Grafic 13">
            <a:extLst>
              <a:ext uri="{FF2B5EF4-FFF2-40B4-BE49-F238E27FC236}">
                <a16:creationId xmlns:a16="http://schemas.microsoft.com/office/drawing/2014/main" id="{6EB7433C-E678-C92F-9DD1-D5B1C2FC5ABD}"/>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 y="1372"/>
            <a:ext cx="12191999" cy="128093"/>
          </a:xfrm>
          <a:prstGeom prst="rect">
            <a:avLst/>
          </a:prstGeom>
        </p:spPr>
      </p:pic>
      <p:pic>
        <p:nvPicPr>
          <p:cNvPr id="6" name="Grafic 7">
            <a:extLst>
              <a:ext uri="{FF2B5EF4-FFF2-40B4-BE49-F238E27FC236}">
                <a16:creationId xmlns:a16="http://schemas.microsoft.com/office/drawing/2014/main" id="{795A4F73-FF11-0A7C-A2AD-060673C7C8E3}"/>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490629" y="299528"/>
            <a:ext cx="11230829" cy="1144820"/>
          </a:xfrm>
          <a:prstGeom prst="rect">
            <a:avLst/>
          </a:prstGeom>
        </p:spPr>
      </p:pic>
      <p:graphicFrame>
        <p:nvGraphicFramePr>
          <p:cNvPr id="7" name="Table 6">
            <a:extLst>
              <a:ext uri="{FF2B5EF4-FFF2-40B4-BE49-F238E27FC236}">
                <a16:creationId xmlns:a16="http://schemas.microsoft.com/office/drawing/2014/main" id="{99034884-4E33-4AC2-8F5B-58C1223E3453}"/>
              </a:ext>
            </a:extLst>
          </p:cNvPr>
          <p:cNvGraphicFramePr>
            <a:graphicFrameLocks noGrp="1"/>
          </p:cNvGraphicFramePr>
          <p:nvPr>
            <p:extLst>
              <p:ext uri="{D42A27DB-BD31-4B8C-83A1-F6EECF244321}">
                <p14:modId xmlns:p14="http://schemas.microsoft.com/office/powerpoint/2010/main" val="1049270122"/>
              </p:ext>
            </p:extLst>
          </p:nvPr>
        </p:nvGraphicFramePr>
        <p:xfrm>
          <a:off x="646112" y="2272067"/>
          <a:ext cx="11165304" cy="3393440"/>
        </p:xfrm>
        <a:graphic>
          <a:graphicData uri="http://schemas.openxmlformats.org/drawingml/2006/table">
            <a:tbl>
              <a:tblPr firstRow="1" bandRow="1">
                <a:tableStyleId>{5C22544A-7EE6-4342-B048-85BDC9FD1C3A}</a:tableStyleId>
              </a:tblPr>
              <a:tblGrid>
                <a:gridCol w="1878013">
                  <a:extLst>
                    <a:ext uri="{9D8B030D-6E8A-4147-A177-3AD203B41FA5}">
                      <a16:colId xmlns:a16="http://schemas.microsoft.com/office/drawing/2014/main" val="3247941071"/>
                    </a:ext>
                  </a:extLst>
                </a:gridCol>
                <a:gridCol w="3704639">
                  <a:extLst>
                    <a:ext uri="{9D8B030D-6E8A-4147-A177-3AD203B41FA5}">
                      <a16:colId xmlns:a16="http://schemas.microsoft.com/office/drawing/2014/main" val="3907734900"/>
                    </a:ext>
                  </a:extLst>
                </a:gridCol>
                <a:gridCol w="2791326">
                  <a:extLst>
                    <a:ext uri="{9D8B030D-6E8A-4147-A177-3AD203B41FA5}">
                      <a16:colId xmlns:a16="http://schemas.microsoft.com/office/drawing/2014/main" val="1133993676"/>
                    </a:ext>
                  </a:extLst>
                </a:gridCol>
                <a:gridCol w="2791326">
                  <a:extLst>
                    <a:ext uri="{9D8B030D-6E8A-4147-A177-3AD203B41FA5}">
                      <a16:colId xmlns:a16="http://schemas.microsoft.com/office/drawing/2014/main" val="693070305"/>
                    </a:ext>
                  </a:extLst>
                </a:gridCol>
              </a:tblGrid>
              <a:tr h="370840">
                <a:tc>
                  <a:txBody>
                    <a:bodyPr/>
                    <a:lstStyle/>
                    <a:p>
                      <a:r>
                        <a:rPr lang="ro-RO" b="1" dirty="0">
                          <a:solidFill>
                            <a:schemeClr val="tx1"/>
                          </a:solidFill>
                        </a:rPr>
                        <a:t>Categorie</a:t>
                      </a:r>
                      <a:endParaRPr lang="en-GB" b="1" dirty="0">
                        <a:solidFill>
                          <a:schemeClr val="tx1"/>
                        </a:solidFill>
                      </a:endParaRPr>
                    </a:p>
                  </a:txBody>
                  <a:tcPr>
                    <a:noFill/>
                  </a:tcPr>
                </a:tc>
                <a:tc>
                  <a:txBody>
                    <a:bodyPr/>
                    <a:lstStyle/>
                    <a:p>
                      <a:r>
                        <a:rPr lang="ro-RO" dirty="0"/>
                        <a:t>Funcționari publici</a:t>
                      </a:r>
                      <a:endParaRPr lang="en-GB" dirty="0"/>
                    </a:p>
                  </a:txBody>
                  <a:tcPr/>
                </a:tc>
                <a:tc>
                  <a:txBody>
                    <a:bodyPr/>
                    <a:lstStyle/>
                    <a:p>
                      <a:r>
                        <a:rPr lang="ro-RO" dirty="0"/>
                        <a:t>Funcționari contractuali</a:t>
                      </a:r>
                      <a:endParaRPr lang="en-GB" dirty="0"/>
                    </a:p>
                  </a:txBody>
                  <a:tcPr/>
                </a:tc>
                <a:tc>
                  <a:txBody>
                    <a:bodyPr/>
                    <a:lstStyle/>
                    <a:p>
                      <a:r>
                        <a:rPr lang="ro-RO" dirty="0"/>
                        <a:t>Personal suport</a:t>
                      </a:r>
                      <a:endParaRPr lang="en-GB" dirty="0"/>
                    </a:p>
                  </a:txBody>
                  <a:tcPr>
                    <a:solidFill>
                      <a:schemeClr val="accent2"/>
                    </a:solidFill>
                  </a:tcPr>
                </a:tc>
                <a:extLst>
                  <a:ext uri="{0D108BD9-81ED-4DB2-BD59-A6C34878D82A}">
                    <a16:rowId xmlns:a16="http://schemas.microsoft.com/office/drawing/2014/main" val="1260447493"/>
                  </a:ext>
                </a:extLst>
              </a:tr>
              <a:tr h="370840">
                <a:tc>
                  <a:txBody>
                    <a:bodyPr/>
                    <a:lstStyle/>
                    <a:p>
                      <a:r>
                        <a:rPr lang="ro-RO" b="1" dirty="0"/>
                        <a:t>Principiile definirii</a:t>
                      </a:r>
                      <a:endParaRPr lang="en-GB" b="1" dirty="0"/>
                    </a:p>
                  </a:txBody>
                  <a:tcPr anchor="ctr">
                    <a:noFill/>
                  </a:tcPr>
                </a:tc>
                <a:tc>
                  <a:txBody>
                    <a:bodyPr/>
                    <a:lstStyle/>
                    <a:p>
                      <a:r>
                        <a:rPr lang="ro-RO" dirty="0"/>
                        <a:t>Exercitarea prerogativelor de putere publică – definiția actuală din codul administrativ nemodificată</a:t>
                      </a:r>
                      <a:endParaRPr lang="en-GB" dirty="0"/>
                    </a:p>
                  </a:txBody>
                  <a:tcPr anchor="ctr">
                    <a:solidFill>
                      <a:schemeClr val="accent5">
                        <a:lumMod val="20000"/>
                        <a:lumOff val="80000"/>
                      </a:schemeClr>
                    </a:solidFill>
                  </a:tcPr>
                </a:tc>
                <a:tc>
                  <a:txBody>
                    <a:bodyPr/>
                    <a:lstStyle/>
                    <a:p>
                      <a:r>
                        <a:rPr lang="ro-RO" dirty="0"/>
                        <a:t>Exercitarea de atribuții complexe (altele decât prerogativele de putere publică) pentru care se solicită studii superioare de diferite specialități</a:t>
                      </a:r>
                      <a:endParaRPr lang="en-GB" dirty="0"/>
                    </a:p>
                  </a:txBody>
                  <a:tcPr anchor="ctr">
                    <a:solidFill>
                      <a:schemeClr val="accent5">
                        <a:lumMod val="20000"/>
                        <a:lumOff val="80000"/>
                      </a:schemeClr>
                    </a:solidFill>
                  </a:tcPr>
                </a:tc>
                <a:tc>
                  <a:txBody>
                    <a:bodyPr/>
                    <a:lstStyle/>
                    <a:p>
                      <a:r>
                        <a:rPr lang="ro-RO" dirty="0"/>
                        <a:t>Personalul de gospodărire, suport etc. pentru care nu se solicită studii de specialitate (gospodărire – întreținere, administrativ, șoferi, secretariat-protocol.</a:t>
                      </a:r>
                      <a:endParaRPr lang="en-GB" dirty="0"/>
                    </a:p>
                  </a:txBody>
                  <a:tcPr anchor="ctr">
                    <a:solidFill>
                      <a:schemeClr val="accent2">
                        <a:lumMod val="20000"/>
                        <a:lumOff val="80000"/>
                      </a:schemeClr>
                    </a:solidFill>
                  </a:tcPr>
                </a:tc>
                <a:extLst>
                  <a:ext uri="{0D108BD9-81ED-4DB2-BD59-A6C34878D82A}">
                    <a16:rowId xmlns:a16="http://schemas.microsoft.com/office/drawing/2014/main" val="1546298333"/>
                  </a:ext>
                </a:extLst>
              </a:tr>
              <a:tr h="370840">
                <a:tc>
                  <a:txBody>
                    <a:bodyPr/>
                    <a:lstStyle/>
                    <a:p>
                      <a:r>
                        <a:rPr lang="ro-RO" b="1" dirty="0"/>
                        <a:t>Sfera de aplicare</a:t>
                      </a:r>
                      <a:endParaRPr lang="en-GB" b="1" dirty="0"/>
                    </a:p>
                  </a:txBody>
                  <a:tcPr anchor="ctr">
                    <a:noFill/>
                  </a:tcPr>
                </a:tc>
                <a:tc>
                  <a:txBody>
                    <a:bodyPr/>
                    <a:lstStyle/>
                    <a:p>
                      <a:r>
                        <a:rPr lang="ro-RO" dirty="0"/>
                        <a:t>Administrație centrală de specialitate, administrație publică locală, administrație publică autonomă</a:t>
                      </a:r>
                      <a:endParaRPr lang="en-GB" dirty="0"/>
                    </a:p>
                  </a:txBody>
                  <a:tcPr anchor="ctr">
                    <a:solidFill>
                      <a:schemeClr val="accent5">
                        <a:lumMod val="20000"/>
                        <a:lumOff val="80000"/>
                      </a:schemeClr>
                    </a:solidFill>
                  </a:tcPr>
                </a:tc>
                <a:tc>
                  <a:txBody>
                    <a:bodyPr/>
                    <a:lstStyle/>
                    <a:p>
                      <a:r>
                        <a:rPr lang="ro-RO" dirty="0"/>
                        <a:t>Ace</a:t>
                      </a:r>
                      <a:r>
                        <a:rPr lang="en-US" dirty="0"/>
                        <a:t>e</a:t>
                      </a:r>
                      <a:r>
                        <a:rPr lang="ro-RO" dirty="0"/>
                        <a:t>ași sferă de aplicare</a:t>
                      </a:r>
                      <a:endParaRPr lang="en-GB" dirty="0"/>
                    </a:p>
                  </a:txBody>
                  <a:tcPr anchor="c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o-RO" dirty="0"/>
                        <a:t>Ace</a:t>
                      </a:r>
                      <a:r>
                        <a:rPr lang="en-US" dirty="0"/>
                        <a:t>e</a:t>
                      </a:r>
                      <a:r>
                        <a:rPr lang="ro-RO" dirty="0"/>
                        <a:t>ași sferă de aplicare</a:t>
                      </a:r>
                      <a:endParaRPr lang="en-GB" dirty="0"/>
                    </a:p>
                  </a:txBody>
                  <a:tcPr anchor="ctr">
                    <a:solidFill>
                      <a:schemeClr val="accent2">
                        <a:lumMod val="20000"/>
                        <a:lumOff val="80000"/>
                      </a:schemeClr>
                    </a:solidFill>
                  </a:tcPr>
                </a:tc>
                <a:extLst>
                  <a:ext uri="{0D108BD9-81ED-4DB2-BD59-A6C34878D82A}">
                    <a16:rowId xmlns:a16="http://schemas.microsoft.com/office/drawing/2014/main" val="1835869362"/>
                  </a:ext>
                </a:extLst>
              </a:tr>
              <a:tr h="370840">
                <a:tc>
                  <a:txBody>
                    <a:bodyPr/>
                    <a:lstStyle/>
                    <a:p>
                      <a:endParaRPr lang="en-GB" dirty="0"/>
                    </a:p>
                  </a:txBody>
                  <a:tcPr>
                    <a:noFill/>
                  </a:tcPr>
                </a:tc>
                <a:tc>
                  <a:txBody>
                    <a:bodyPr/>
                    <a:lstStyle/>
                    <a:p>
                      <a:endParaRPr lang="en-GB" dirty="0"/>
                    </a:p>
                  </a:txBody>
                  <a:tcPr anchor="ctr">
                    <a:solidFill>
                      <a:schemeClr val="accent5">
                        <a:lumMod val="20000"/>
                        <a:lumOff val="80000"/>
                      </a:schemeClr>
                    </a:solidFill>
                  </a:tcPr>
                </a:tc>
                <a:tc>
                  <a:txBody>
                    <a:bodyPr/>
                    <a:lstStyle/>
                    <a:p>
                      <a:endParaRPr lang="en-GB" dirty="0"/>
                    </a:p>
                  </a:txBody>
                  <a:tcPr anchor="ctr">
                    <a:solidFill>
                      <a:schemeClr val="accent5">
                        <a:lumMod val="20000"/>
                        <a:lumOff val="80000"/>
                      </a:schemeClr>
                    </a:solidFill>
                  </a:tcPr>
                </a:tc>
                <a:tc>
                  <a:txBody>
                    <a:bodyPr/>
                    <a:lstStyle/>
                    <a:p>
                      <a:endParaRPr lang="en-GB" dirty="0"/>
                    </a:p>
                  </a:txBody>
                  <a:tcPr anchor="ctr">
                    <a:solidFill>
                      <a:schemeClr val="accent2">
                        <a:lumMod val="20000"/>
                        <a:lumOff val="80000"/>
                      </a:schemeClr>
                    </a:solidFill>
                  </a:tcPr>
                </a:tc>
                <a:extLst>
                  <a:ext uri="{0D108BD9-81ED-4DB2-BD59-A6C34878D82A}">
                    <a16:rowId xmlns:a16="http://schemas.microsoft.com/office/drawing/2014/main" val="3455947743"/>
                  </a:ext>
                </a:extLst>
              </a:tr>
            </a:tbl>
          </a:graphicData>
        </a:graphic>
      </p:graphicFrame>
    </p:spTree>
    <p:extLst>
      <p:ext uri="{BB962C8B-B14F-4D97-AF65-F5344CB8AC3E}">
        <p14:creationId xmlns:p14="http://schemas.microsoft.com/office/powerpoint/2010/main" val="7236694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Grafic 16">
            <a:extLst>
              <a:ext uri="{FF2B5EF4-FFF2-40B4-BE49-F238E27FC236}">
                <a16:creationId xmlns:a16="http://schemas.microsoft.com/office/drawing/2014/main" id="{9E06BBCB-84F7-4FAD-C2F0-7E6AC8FF0FC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710112" y="1966912"/>
            <a:ext cx="2771775" cy="2486025"/>
          </a:xfrm>
          <a:prstGeom prst="rect">
            <a:avLst/>
          </a:prstGeom>
        </p:spPr>
      </p:pic>
      <p:pic>
        <p:nvPicPr>
          <p:cNvPr id="11" name="Grafic 10">
            <a:extLst>
              <a:ext uri="{FF2B5EF4-FFF2-40B4-BE49-F238E27FC236}">
                <a16:creationId xmlns:a16="http://schemas.microsoft.com/office/drawing/2014/main" id="{424165D2-61ED-26B0-A473-CB547D6560F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flipV="1">
            <a:off x="274447" y="6286246"/>
            <a:ext cx="11643105" cy="45719"/>
          </a:xfrm>
          <a:prstGeom prst="rect">
            <a:avLst/>
          </a:prstGeom>
        </p:spPr>
      </p:pic>
      <p:pic>
        <p:nvPicPr>
          <p:cNvPr id="13" name="Grafic 12">
            <a:extLst>
              <a:ext uri="{FF2B5EF4-FFF2-40B4-BE49-F238E27FC236}">
                <a16:creationId xmlns:a16="http://schemas.microsoft.com/office/drawing/2014/main" id="{7DFB3F75-7AB8-34F3-8B99-3AF86AF3BBE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806822" y="6400496"/>
            <a:ext cx="4578356" cy="366713"/>
          </a:xfrm>
          <a:prstGeom prst="rect">
            <a:avLst/>
          </a:prstGeom>
        </p:spPr>
      </p:pic>
      <p:sp>
        <p:nvSpPr>
          <p:cNvPr id="4" name="TextBox 3">
            <a:extLst>
              <a:ext uri="{FF2B5EF4-FFF2-40B4-BE49-F238E27FC236}">
                <a16:creationId xmlns:a16="http://schemas.microsoft.com/office/drawing/2014/main" id="{FDC286F4-2ADB-E4D2-1BAE-B2DD18ACA895}"/>
              </a:ext>
            </a:extLst>
          </p:cNvPr>
          <p:cNvSpPr txBox="1"/>
          <p:nvPr/>
        </p:nvSpPr>
        <p:spPr>
          <a:xfrm>
            <a:off x="537411" y="1363994"/>
            <a:ext cx="11165305" cy="523220"/>
          </a:xfrm>
          <a:prstGeom prst="rect">
            <a:avLst/>
          </a:prstGeom>
          <a:noFill/>
        </p:spPr>
        <p:txBody>
          <a:bodyPr wrap="square" rtlCol="0">
            <a:spAutoFit/>
          </a:bodyPr>
          <a:lstStyle/>
          <a:p>
            <a:pPr algn="just"/>
            <a:r>
              <a:rPr lang="ro-RO" sz="2800" b="1" dirty="0">
                <a:latin typeface="Trebuchet MS" panose="020B0603020202020204" pitchFamily="34" charset="0"/>
              </a:rPr>
              <a:t>DETALII DE REGLEMENTARE </a:t>
            </a:r>
            <a:r>
              <a:rPr lang="ro-RO" sz="2800" dirty="0">
                <a:latin typeface="Trebuchet MS" panose="020B0603020202020204" pitchFamily="34" charset="0"/>
              </a:rPr>
              <a:t>pentru FC</a:t>
            </a:r>
            <a:endParaRPr lang="en-GB" sz="2800" b="1" dirty="0">
              <a:latin typeface="Trebuchet MS" panose="020B0603020202020204" pitchFamily="34" charset="0"/>
            </a:endParaRPr>
          </a:p>
        </p:txBody>
      </p:sp>
      <p:sp>
        <p:nvSpPr>
          <p:cNvPr id="3" name="TextBox 2">
            <a:extLst>
              <a:ext uri="{FF2B5EF4-FFF2-40B4-BE49-F238E27FC236}">
                <a16:creationId xmlns:a16="http://schemas.microsoft.com/office/drawing/2014/main" id="{A971D392-3CAC-D3DE-9F98-A1B15DD62044}"/>
              </a:ext>
            </a:extLst>
          </p:cNvPr>
          <p:cNvSpPr txBox="1"/>
          <p:nvPr/>
        </p:nvSpPr>
        <p:spPr>
          <a:xfrm>
            <a:off x="579576" y="1757861"/>
            <a:ext cx="11165305" cy="369332"/>
          </a:xfrm>
          <a:prstGeom prst="rect">
            <a:avLst/>
          </a:prstGeom>
          <a:noFill/>
        </p:spPr>
        <p:txBody>
          <a:bodyPr wrap="square" rtlCol="0">
            <a:spAutoFit/>
          </a:bodyPr>
          <a:lstStyle/>
          <a:p>
            <a:r>
              <a:rPr lang="ro-RO" dirty="0"/>
              <a:t>Art. 539: Clasificarea funcțiilor ce pot fi ocupate de funcționarii contractuali:</a:t>
            </a:r>
          </a:p>
        </p:txBody>
      </p:sp>
      <p:sp>
        <p:nvSpPr>
          <p:cNvPr id="10" name="Slide Number Placeholder 9">
            <a:extLst>
              <a:ext uri="{FF2B5EF4-FFF2-40B4-BE49-F238E27FC236}">
                <a16:creationId xmlns:a16="http://schemas.microsoft.com/office/drawing/2014/main" id="{010EE493-2A15-D3B5-F39C-25F2FCEC5841}"/>
              </a:ext>
            </a:extLst>
          </p:cNvPr>
          <p:cNvSpPr>
            <a:spLocks noGrp="1"/>
          </p:cNvSpPr>
          <p:nvPr>
            <p:ph type="sldNum" sz="quarter" idx="12"/>
          </p:nvPr>
        </p:nvSpPr>
        <p:spPr/>
        <p:txBody>
          <a:bodyPr/>
          <a:lstStyle/>
          <a:p>
            <a:fld id="{AEC4C81B-D66B-459E-B8C3-DE8E7438CB03}" type="slidenum">
              <a:rPr lang="en-US" smtClean="0"/>
              <a:t>12</a:t>
            </a:fld>
            <a:endParaRPr lang="en-US" dirty="0"/>
          </a:p>
        </p:txBody>
      </p:sp>
      <p:pic>
        <p:nvPicPr>
          <p:cNvPr id="14" name="Picture 13" descr="A logo with people in the shape of a heart&#10;&#10;Description automatically generated">
            <a:extLst>
              <a:ext uri="{FF2B5EF4-FFF2-40B4-BE49-F238E27FC236}">
                <a16:creationId xmlns:a16="http://schemas.microsoft.com/office/drawing/2014/main" id="{10D483C3-C5AE-5916-7612-05F4BDF0172F}"/>
              </a:ext>
            </a:extLst>
          </p:cNvPr>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7834703" y="5413753"/>
            <a:ext cx="986743" cy="986743"/>
          </a:xfrm>
          <a:prstGeom prst="rect">
            <a:avLst/>
          </a:prstGeom>
        </p:spPr>
      </p:pic>
      <p:pic>
        <p:nvPicPr>
          <p:cNvPr id="15" name="Picture 14" descr="A black background with white text&#10;&#10;Description automatically generated">
            <a:extLst>
              <a:ext uri="{FF2B5EF4-FFF2-40B4-BE49-F238E27FC236}">
                <a16:creationId xmlns:a16="http://schemas.microsoft.com/office/drawing/2014/main" id="{275D0A0F-7435-DCD6-AAC9-BC7DA1E8F74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2603089" y="5645425"/>
            <a:ext cx="1754209" cy="475043"/>
          </a:xfrm>
          <a:prstGeom prst="rect">
            <a:avLst/>
          </a:prstGeom>
        </p:spPr>
      </p:pic>
      <p:pic>
        <p:nvPicPr>
          <p:cNvPr id="2" name="Grafic 13">
            <a:extLst>
              <a:ext uri="{FF2B5EF4-FFF2-40B4-BE49-F238E27FC236}">
                <a16:creationId xmlns:a16="http://schemas.microsoft.com/office/drawing/2014/main" id="{6EB7433C-E678-C92F-9DD1-D5B1C2FC5ABD}"/>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 y="1372"/>
            <a:ext cx="12191999" cy="128093"/>
          </a:xfrm>
          <a:prstGeom prst="rect">
            <a:avLst/>
          </a:prstGeom>
        </p:spPr>
      </p:pic>
      <p:pic>
        <p:nvPicPr>
          <p:cNvPr id="6" name="Grafic 7">
            <a:extLst>
              <a:ext uri="{FF2B5EF4-FFF2-40B4-BE49-F238E27FC236}">
                <a16:creationId xmlns:a16="http://schemas.microsoft.com/office/drawing/2014/main" id="{795A4F73-FF11-0A7C-A2AD-060673C7C8E3}"/>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490629" y="299528"/>
            <a:ext cx="11230829" cy="1144820"/>
          </a:xfrm>
          <a:prstGeom prst="rect">
            <a:avLst/>
          </a:prstGeom>
        </p:spPr>
      </p:pic>
      <p:graphicFrame>
        <p:nvGraphicFramePr>
          <p:cNvPr id="7" name="Table 6">
            <a:extLst>
              <a:ext uri="{FF2B5EF4-FFF2-40B4-BE49-F238E27FC236}">
                <a16:creationId xmlns:a16="http://schemas.microsoft.com/office/drawing/2014/main" id="{0B10495C-BFCB-4F36-83A1-A7C82033536C}"/>
              </a:ext>
            </a:extLst>
          </p:cNvPr>
          <p:cNvGraphicFramePr>
            <a:graphicFrameLocks noGrp="1"/>
          </p:cNvGraphicFramePr>
          <p:nvPr>
            <p:extLst>
              <p:ext uri="{D42A27DB-BD31-4B8C-83A1-F6EECF244321}">
                <p14:modId xmlns:p14="http://schemas.microsoft.com/office/powerpoint/2010/main" val="3698921241"/>
              </p:ext>
            </p:extLst>
          </p:nvPr>
        </p:nvGraphicFramePr>
        <p:xfrm>
          <a:off x="274447" y="2083536"/>
          <a:ext cx="11643105" cy="3525484"/>
        </p:xfrm>
        <a:graphic>
          <a:graphicData uri="http://schemas.openxmlformats.org/drawingml/2006/table">
            <a:tbl>
              <a:tblPr firstRow="1" bandRow="1">
                <a:tableStyleId>{5C22544A-7EE6-4342-B048-85BDC9FD1C3A}</a:tableStyleId>
              </a:tblPr>
              <a:tblGrid>
                <a:gridCol w="7774178">
                  <a:extLst>
                    <a:ext uri="{9D8B030D-6E8A-4147-A177-3AD203B41FA5}">
                      <a16:colId xmlns:a16="http://schemas.microsoft.com/office/drawing/2014/main" val="2160468813"/>
                    </a:ext>
                  </a:extLst>
                </a:gridCol>
                <a:gridCol w="3868927">
                  <a:extLst>
                    <a:ext uri="{9D8B030D-6E8A-4147-A177-3AD203B41FA5}">
                      <a16:colId xmlns:a16="http://schemas.microsoft.com/office/drawing/2014/main" val="4142641183"/>
                    </a:ext>
                  </a:extLst>
                </a:gridCol>
              </a:tblGrid>
              <a:tr h="3525484">
                <a:tc>
                  <a:txBody>
                    <a:bodyPr/>
                    <a:lstStyle/>
                    <a:p>
                      <a:r>
                        <a:rPr lang="ro-RO" sz="1400" b="0" kern="1200" dirty="0">
                          <a:solidFill>
                            <a:schemeClr val="lt1"/>
                          </a:solidFill>
                          <a:effectLst/>
                          <a:latin typeface="+mn-lt"/>
                          <a:ea typeface="+mn-ea"/>
                          <a:cs typeface="+mn-cs"/>
                        </a:rPr>
                        <a:t>(1) Dacă prin lege nu se prevede altfel, prezentul titlu se aplică următoarelor categorii de funcționari contractuali:</a:t>
                      </a:r>
                      <a:endParaRPr lang="en-GB" sz="1400" b="0" kern="1200" dirty="0">
                        <a:solidFill>
                          <a:schemeClr val="lt1"/>
                        </a:solidFill>
                        <a:effectLst/>
                        <a:latin typeface="+mn-lt"/>
                        <a:ea typeface="+mn-ea"/>
                        <a:cs typeface="+mn-cs"/>
                      </a:endParaRPr>
                    </a:p>
                    <a:p>
                      <a:r>
                        <a:rPr lang="ro-RO" sz="1400" b="0" kern="1200" dirty="0">
                          <a:solidFill>
                            <a:schemeClr val="lt1"/>
                          </a:solidFill>
                          <a:effectLst/>
                          <a:latin typeface="+mn-lt"/>
                          <a:ea typeface="+mn-ea"/>
                          <a:cs typeface="+mn-cs"/>
                        </a:rPr>
                        <a:t>a) funcționarii contractuali specialiști care desfășoară activități ce presupun îndeplinirea unor atribuții și responsabilități complexe  pentru care se cer calificări obținute prin studii universitare de licență absolvite cu diplomă de licență sau echivalentă ori studii superioare de scurtă durată, absolvite cu diplomă, în perioada anterioară aplicării celor trei cicluri tip Bologna, cum ar fi administratorul public, conducătorii serviciilor publice deconcentrate prevăzuți la art. 280 alin. (2) care nu sunt funcționari publici, personalul care asigură mentenanța echipamentelor și rețelelor informatice,  personalul de conducere al compartimentelor administrative, personalul medical și cel de specialitate psihologică al autorităților publice, proiectanții și alții asemenea;</a:t>
                      </a:r>
                      <a:endParaRPr lang="en-GB" sz="1400" b="0" kern="1200" dirty="0">
                        <a:solidFill>
                          <a:schemeClr val="lt1"/>
                        </a:solidFill>
                        <a:effectLst/>
                        <a:latin typeface="+mn-lt"/>
                        <a:ea typeface="+mn-ea"/>
                        <a:cs typeface="+mn-cs"/>
                      </a:endParaRPr>
                    </a:p>
                    <a:p>
                      <a:r>
                        <a:rPr lang="ro-RO" sz="1400" b="0" kern="1200" dirty="0">
                          <a:solidFill>
                            <a:schemeClr val="lt1"/>
                          </a:solidFill>
                          <a:effectLst/>
                          <a:latin typeface="+mn-lt"/>
                          <a:ea typeface="+mn-ea"/>
                          <a:cs typeface="+mn-cs"/>
                        </a:rPr>
                        <a:t>b) funcționarii contractuali încadrați la nivelul autorităților administrative autonome sau la nivelul altor autorități publice prevăzute în anexa nr. 13 care, potrivit legii, nu pot încadra decât personal contractual;</a:t>
                      </a:r>
                      <a:endParaRPr lang="en-GB" sz="1400" b="0" kern="1200" dirty="0">
                        <a:solidFill>
                          <a:schemeClr val="lt1"/>
                        </a:solidFill>
                        <a:effectLst/>
                        <a:latin typeface="+mn-lt"/>
                        <a:ea typeface="+mn-ea"/>
                        <a:cs typeface="+mn-cs"/>
                      </a:endParaRPr>
                    </a:p>
                    <a:p>
                      <a:r>
                        <a:rPr lang="ro-RO" sz="1400" b="0" kern="1200" dirty="0">
                          <a:solidFill>
                            <a:schemeClr val="lt1"/>
                          </a:solidFill>
                          <a:effectLst/>
                          <a:latin typeface="+mn-lt"/>
                          <a:ea typeface="+mn-ea"/>
                          <a:cs typeface="+mn-cs"/>
                        </a:rPr>
                        <a:t>c) funcționarii contractuali detașați în rețeaua misiunilor diplomatice ale României încadrați la nivelul autorităților și instituțiilor administrației publice centrale, altele decât ministerul cu atribuții în domeniul afacerilor externe;</a:t>
                      </a:r>
                      <a:endParaRPr lang="en-GB" sz="1400" b="0" kern="1200" dirty="0">
                        <a:solidFill>
                          <a:schemeClr val="lt1"/>
                        </a:solidFill>
                        <a:effectLst/>
                        <a:latin typeface="+mn-lt"/>
                        <a:ea typeface="+mn-ea"/>
                        <a:cs typeface="+mn-cs"/>
                      </a:endParaRPr>
                    </a:p>
                    <a:p>
                      <a:r>
                        <a:rPr lang="ro-RO" sz="1400" b="0" kern="1200" dirty="0">
                          <a:solidFill>
                            <a:schemeClr val="lt1"/>
                          </a:solidFill>
                          <a:effectLst/>
                          <a:latin typeface="+mn-lt"/>
                          <a:ea typeface="+mn-ea"/>
                          <a:cs typeface="+mn-cs"/>
                        </a:rPr>
                        <a:t>d) funcționarii contractuali încadrați la cabinetul demnitarilor, aleșilor locali sau la cancelaria prefectului.</a:t>
                      </a:r>
                      <a:endParaRPr lang="en-GB" sz="1400" b="0" dirty="0"/>
                    </a:p>
                  </a:txBody>
                  <a:tcPr/>
                </a:tc>
                <a:tc>
                  <a:txBody>
                    <a:bodyPr/>
                    <a:lstStyle/>
                    <a:p>
                      <a:r>
                        <a:rPr lang="ro-RO" sz="1400" b="0" kern="1200" dirty="0">
                          <a:solidFill>
                            <a:schemeClr val="lt1"/>
                          </a:solidFill>
                          <a:effectLst/>
                          <a:latin typeface="+mn-lt"/>
                          <a:ea typeface="+mn-ea"/>
                          <a:cs typeface="+mn-cs"/>
                        </a:rPr>
                        <a:t>(2) Dacă prin lege nu se prevede altfel, dispozițiile prezentului titlu referitoare la funcționarul contractual nu se aplică următoarelor categorii de personal din administrația publică:</a:t>
                      </a:r>
                      <a:endParaRPr lang="en-GB" sz="1400" b="0" kern="1200" dirty="0">
                        <a:solidFill>
                          <a:schemeClr val="lt1"/>
                        </a:solidFill>
                        <a:effectLst/>
                        <a:latin typeface="+mn-lt"/>
                        <a:ea typeface="+mn-ea"/>
                        <a:cs typeface="+mn-cs"/>
                      </a:endParaRPr>
                    </a:p>
                    <a:p>
                      <a:r>
                        <a:rPr lang="ro-RO" sz="1400" b="0" kern="1200" dirty="0">
                          <a:solidFill>
                            <a:schemeClr val="lt1"/>
                          </a:solidFill>
                          <a:effectLst/>
                          <a:latin typeface="+mn-lt"/>
                          <a:ea typeface="+mn-ea"/>
                          <a:cs typeface="+mn-cs"/>
                        </a:rPr>
                        <a:t>a) personal contractual suport care desfășoară activități de secretariat, protocol, gospodărire, întreținere-reparații și de deservire, pază și altele asemenea, ce deține studii liceale, respectiv studii medii liceale, finalizate cu diplomă de bacalaureat, care rămâne supus legislației muncii, fiind aplicabile prevederile art. 542 din prezentul cod;</a:t>
                      </a:r>
                      <a:endParaRPr lang="en-GB" sz="1400" b="0" kern="1200" dirty="0">
                        <a:solidFill>
                          <a:schemeClr val="lt1"/>
                        </a:solidFill>
                        <a:effectLst/>
                        <a:latin typeface="+mn-lt"/>
                        <a:ea typeface="+mn-ea"/>
                        <a:cs typeface="+mn-cs"/>
                      </a:endParaRPr>
                    </a:p>
                    <a:p>
                      <a:r>
                        <a:rPr lang="ro-RO" sz="1400" b="0" kern="1200" dirty="0">
                          <a:solidFill>
                            <a:schemeClr val="lt1"/>
                          </a:solidFill>
                          <a:effectLst/>
                          <a:latin typeface="+mn-lt"/>
                          <a:ea typeface="+mn-ea"/>
                          <a:cs typeface="+mn-cs"/>
                        </a:rPr>
                        <a:t>b) personal contractual exceptat expres, încadrat la nivelul ministerelor cu atribuții în domeniul afacerilor interne și apărării, precum și în cadrul altor autorități și instituții publice prevăzute în anexa nr. 13.</a:t>
                      </a:r>
                      <a:endParaRPr lang="en-GB" sz="1400" b="0" dirty="0"/>
                    </a:p>
                  </a:txBody>
                  <a:tcPr/>
                </a:tc>
                <a:extLst>
                  <a:ext uri="{0D108BD9-81ED-4DB2-BD59-A6C34878D82A}">
                    <a16:rowId xmlns:a16="http://schemas.microsoft.com/office/drawing/2014/main" val="2801981132"/>
                  </a:ext>
                </a:extLst>
              </a:tr>
            </a:tbl>
          </a:graphicData>
        </a:graphic>
      </p:graphicFrame>
    </p:spTree>
    <p:extLst>
      <p:ext uri="{BB962C8B-B14F-4D97-AF65-F5344CB8AC3E}">
        <p14:creationId xmlns:p14="http://schemas.microsoft.com/office/powerpoint/2010/main" val="14551229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Grafic 16">
            <a:extLst>
              <a:ext uri="{FF2B5EF4-FFF2-40B4-BE49-F238E27FC236}">
                <a16:creationId xmlns:a16="http://schemas.microsoft.com/office/drawing/2014/main" id="{9E06BBCB-84F7-4FAD-C2F0-7E6AC8FF0FC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710112" y="2185987"/>
            <a:ext cx="2771775" cy="2486025"/>
          </a:xfrm>
          <a:prstGeom prst="rect">
            <a:avLst/>
          </a:prstGeom>
        </p:spPr>
      </p:pic>
      <p:pic>
        <p:nvPicPr>
          <p:cNvPr id="11" name="Grafic 10">
            <a:extLst>
              <a:ext uri="{FF2B5EF4-FFF2-40B4-BE49-F238E27FC236}">
                <a16:creationId xmlns:a16="http://schemas.microsoft.com/office/drawing/2014/main" id="{424165D2-61ED-26B0-A473-CB547D6560F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flipV="1">
            <a:off x="274447" y="6286246"/>
            <a:ext cx="11643105" cy="45719"/>
          </a:xfrm>
          <a:prstGeom prst="rect">
            <a:avLst/>
          </a:prstGeom>
        </p:spPr>
      </p:pic>
      <p:pic>
        <p:nvPicPr>
          <p:cNvPr id="13" name="Grafic 12">
            <a:extLst>
              <a:ext uri="{FF2B5EF4-FFF2-40B4-BE49-F238E27FC236}">
                <a16:creationId xmlns:a16="http://schemas.microsoft.com/office/drawing/2014/main" id="{7DFB3F75-7AB8-34F3-8B99-3AF86AF3BBE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806822" y="6400496"/>
            <a:ext cx="4578356" cy="366713"/>
          </a:xfrm>
          <a:prstGeom prst="rect">
            <a:avLst/>
          </a:prstGeom>
        </p:spPr>
      </p:pic>
      <p:sp>
        <p:nvSpPr>
          <p:cNvPr id="4" name="TextBox 3">
            <a:extLst>
              <a:ext uri="{FF2B5EF4-FFF2-40B4-BE49-F238E27FC236}">
                <a16:creationId xmlns:a16="http://schemas.microsoft.com/office/drawing/2014/main" id="{FDC286F4-2ADB-E4D2-1BAE-B2DD18ACA895}"/>
              </a:ext>
            </a:extLst>
          </p:cNvPr>
          <p:cNvSpPr txBox="1"/>
          <p:nvPr/>
        </p:nvSpPr>
        <p:spPr>
          <a:xfrm>
            <a:off x="537411" y="1583069"/>
            <a:ext cx="11165305" cy="523220"/>
          </a:xfrm>
          <a:prstGeom prst="rect">
            <a:avLst/>
          </a:prstGeom>
          <a:noFill/>
        </p:spPr>
        <p:txBody>
          <a:bodyPr wrap="square" rtlCol="0">
            <a:spAutoFit/>
          </a:bodyPr>
          <a:lstStyle/>
          <a:p>
            <a:pPr algn="just"/>
            <a:r>
              <a:rPr lang="ro-RO" sz="2800" b="1" dirty="0">
                <a:latin typeface="Trebuchet MS" panose="020B0603020202020204" pitchFamily="34" charset="0"/>
              </a:rPr>
              <a:t>DETALII DE REGLEMENTARE </a:t>
            </a:r>
            <a:r>
              <a:rPr lang="ro-RO" sz="2800" dirty="0">
                <a:latin typeface="Trebuchet MS" panose="020B0603020202020204" pitchFamily="34" charset="0"/>
              </a:rPr>
              <a:t>Aplicarea cadrelor de competențe</a:t>
            </a:r>
            <a:endParaRPr lang="en-GB" sz="2800" b="1" dirty="0">
              <a:latin typeface="Trebuchet MS" panose="020B0603020202020204" pitchFamily="34" charset="0"/>
            </a:endParaRPr>
          </a:p>
        </p:txBody>
      </p:sp>
      <p:sp>
        <p:nvSpPr>
          <p:cNvPr id="3" name="TextBox 2">
            <a:extLst>
              <a:ext uri="{FF2B5EF4-FFF2-40B4-BE49-F238E27FC236}">
                <a16:creationId xmlns:a16="http://schemas.microsoft.com/office/drawing/2014/main" id="{A971D392-3CAC-D3DE-9F98-A1B15DD62044}"/>
              </a:ext>
            </a:extLst>
          </p:cNvPr>
          <p:cNvSpPr txBox="1"/>
          <p:nvPr/>
        </p:nvSpPr>
        <p:spPr>
          <a:xfrm>
            <a:off x="556153" y="2447208"/>
            <a:ext cx="11165305" cy="3108543"/>
          </a:xfrm>
          <a:prstGeom prst="rect">
            <a:avLst/>
          </a:prstGeom>
          <a:solidFill>
            <a:schemeClr val="accent1"/>
          </a:solidFill>
        </p:spPr>
        <p:txBody>
          <a:bodyPr wrap="square" rtlCol="0">
            <a:spAutoFit/>
          </a:bodyPr>
          <a:lstStyle/>
          <a:p>
            <a:r>
              <a:rPr lang="ro-RO" sz="1400" dirty="0">
                <a:solidFill>
                  <a:schemeClr val="bg1"/>
                </a:solidFill>
              </a:rPr>
              <a:t>(5) Funcționarilor contractuali prevăzuți la alin. (1) lit. a) li se aplică cadrele de competență generale și specifice în condițiile alin. (6) - (8), funcționarilor contractuali prevăzuți la alin. (1) lit. b) li se aplică cadrele de competență dezvoltate de autoritatea publică în care sunt încadrați, iar funcționarilor contractuali prevăzuți la alin. (1) lit. c) și d) nu li se aplică normele privind cadrele de competență, ci competențele generale și specifice stabilite prin act administrativ al conducătorului autorității și instituției publice.</a:t>
            </a:r>
          </a:p>
          <a:p>
            <a:r>
              <a:rPr lang="ro-RO" sz="1400" dirty="0">
                <a:solidFill>
                  <a:schemeClr val="bg1"/>
                </a:solidFill>
              </a:rPr>
              <a:t>(6) Cadrele de competență generale pentru funcționarii contractuali prevăzuți la alin. (1) lit. a) sunt cele prevăzute la art. 17 din anexa nr. 8. </a:t>
            </a:r>
          </a:p>
          <a:p>
            <a:r>
              <a:rPr lang="ro-RO" sz="1400" dirty="0">
                <a:solidFill>
                  <a:schemeClr val="bg1"/>
                </a:solidFill>
              </a:rPr>
              <a:t>(7) În vederea stabilirii cadrelor de competență specifice pentru funcționarii contractuali prevăzuți la alin. (1) lit. a), autoritățile și instituțiile publice parcurg procedura de elaborare a cadrelor de competență specifice conform art. 22 din anexa nr. 8.</a:t>
            </a:r>
          </a:p>
          <a:p>
            <a:r>
              <a:rPr lang="ro-RO" sz="1400" dirty="0">
                <a:solidFill>
                  <a:schemeClr val="bg1"/>
                </a:solidFill>
              </a:rPr>
              <a:t>(8) Conducătorul autorității sau instituției publice stabilește prin act administrativ, cu avizul Agenției Naționale a Funcționarilor Publici, care dintre cadrele de competențe generale prevăzute la alin. (6) sunt aplicabile la nivelul autorității și instituției publice pe care o conduce și, respectiv, care sunt cadrele de competență specifice identificate potrivit alin. (7) aplicabile la nivelul autorității sau instituției publice pe care o conduce. </a:t>
            </a:r>
          </a:p>
          <a:p>
            <a:r>
              <a:rPr lang="ro-RO" sz="1400" dirty="0">
                <a:solidFill>
                  <a:schemeClr val="bg1"/>
                </a:solidFill>
              </a:rPr>
              <a:t>(9) Funcționarilor contractuali din cadrul autorităților administrative autonome sau din cadrul altor autorități publice prevăzute în anexa nr. 13 le sunt aplicabile prevederile prezentului titlu astfel cum sunt transpuse în modalitățile și formele prevăzute prin reglementările proprii privind organizarea și funcționarea autorităților în cadrul cărora sunt încadrați.</a:t>
            </a:r>
          </a:p>
          <a:p>
            <a:r>
              <a:rPr lang="ro-RO" sz="1400" dirty="0">
                <a:solidFill>
                  <a:schemeClr val="bg1"/>
                </a:solidFill>
              </a:rPr>
              <a:t>(10) Personalului prevăzut la alin. (2) i se aplică art. 557, art. 558 alin. (1)-(4), art. 559 și art. 560 din prezentul titlu.</a:t>
            </a:r>
          </a:p>
        </p:txBody>
      </p:sp>
      <p:sp>
        <p:nvSpPr>
          <p:cNvPr id="10" name="Slide Number Placeholder 9">
            <a:extLst>
              <a:ext uri="{FF2B5EF4-FFF2-40B4-BE49-F238E27FC236}">
                <a16:creationId xmlns:a16="http://schemas.microsoft.com/office/drawing/2014/main" id="{010EE493-2A15-D3B5-F39C-25F2FCEC5841}"/>
              </a:ext>
            </a:extLst>
          </p:cNvPr>
          <p:cNvSpPr>
            <a:spLocks noGrp="1"/>
          </p:cNvSpPr>
          <p:nvPr>
            <p:ph type="sldNum" sz="quarter" idx="12"/>
          </p:nvPr>
        </p:nvSpPr>
        <p:spPr/>
        <p:txBody>
          <a:bodyPr/>
          <a:lstStyle/>
          <a:p>
            <a:fld id="{AEC4C81B-D66B-459E-B8C3-DE8E7438CB03}" type="slidenum">
              <a:rPr lang="en-US" smtClean="0"/>
              <a:t>13</a:t>
            </a:fld>
            <a:endParaRPr lang="en-US" dirty="0"/>
          </a:p>
        </p:txBody>
      </p:sp>
      <p:pic>
        <p:nvPicPr>
          <p:cNvPr id="14" name="Picture 13" descr="A logo with people in the shape of a heart&#10;&#10;Description automatically generated">
            <a:extLst>
              <a:ext uri="{FF2B5EF4-FFF2-40B4-BE49-F238E27FC236}">
                <a16:creationId xmlns:a16="http://schemas.microsoft.com/office/drawing/2014/main" id="{10D483C3-C5AE-5916-7612-05F4BDF0172F}"/>
              </a:ext>
            </a:extLst>
          </p:cNvPr>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7834703" y="5413753"/>
            <a:ext cx="986743" cy="986743"/>
          </a:xfrm>
          <a:prstGeom prst="rect">
            <a:avLst/>
          </a:prstGeom>
        </p:spPr>
      </p:pic>
      <p:pic>
        <p:nvPicPr>
          <p:cNvPr id="15" name="Picture 14" descr="A black background with white text&#10;&#10;Description automatically generated">
            <a:extLst>
              <a:ext uri="{FF2B5EF4-FFF2-40B4-BE49-F238E27FC236}">
                <a16:creationId xmlns:a16="http://schemas.microsoft.com/office/drawing/2014/main" id="{275D0A0F-7435-DCD6-AAC9-BC7DA1E8F74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2603089" y="5645425"/>
            <a:ext cx="1754209" cy="475043"/>
          </a:xfrm>
          <a:prstGeom prst="rect">
            <a:avLst/>
          </a:prstGeom>
        </p:spPr>
      </p:pic>
      <p:pic>
        <p:nvPicPr>
          <p:cNvPr id="2" name="Grafic 13">
            <a:extLst>
              <a:ext uri="{FF2B5EF4-FFF2-40B4-BE49-F238E27FC236}">
                <a16:creationId xmlns:a16="http://schemas.microsoft.com/office/drawing/2014/main" id="{6EB7433C-E678-C92F-9DD1-D5B1C2FC5ABD}"/>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 y="1372"/>
            <a:ext cx="12191999" cy="128093"/>
          </a:xfrm>
          <a:prstGeom prst="rect">
            <a:avLst/>
          </a:prstGeom>
        </p:spPr>
      </p:pic>
      <p:pic>
        <p:nvPicPr>
          <p:cNvPr id="6" name="Grafic 7">
            <a:extLst>
              <a:ext uri="{FF2B5EF4-FFF2-40B4-BE49-F238E27FC236}">
                <a16:creationId xmlns:a16="http://schemas.microsoft.com/office/drawing/2014/main" id="{795A4F73-FF11-0A7C-A2AD-060673C7C8E3}"/>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490629" y="299528"/>
            <a:ext cx="11230829" cy="1144820"/>
          </a:xfrm>
          <a:prstGeom prst="rect">
            <a:avLst/>
          </a:prstGeom>
        </p:spPr>
      </p:pic>
      <p:sp>
        <p:nvSpPr>
          <p:cNvPr id="12" name="TextBox 11">
            <a:extLst>
              <a:ext uri="{FF2B5EF4-FFF2-40B4-BE49-F238E27FC236}">
                <a16:creationId xmlns:a16="http://schemas.microsoft.com/office/drawing/2014/main" id="{887355A1-2A1D-4C2C-B561-33F5CCAB0BA2}"/>
              </a:ext>
            </a:extLst>
          </p:cNvPr>
          <p:cNvSpPr txBox="1"/>
          <p:nvPr/>
        </p:nvSpPr>
        <p:spPr>
          <a:xfrm>
            <a:off x="579576" y="1976936"/>
            <a:ext cx="11165305" cy="369332"/>
          </a:xfrm>
          <a:prstGeom prst="rect">
            <a:avLst/>
          </a:prstGeom>
          <a:noFill/>
        </p:spPr>
        <p:txBody>
          <a:bodyPr wrap="square" rtlCol="0">
            <a:spAutoFit/>
          </a:bodyPr>
          <a:lstStyle/>
          <a:p>
            <a:r>
              <a:rPr lang="ro-RO" dirty="0"/>
              <a:t>Art. 539: Clasificarea funcțiilor ce pot fi ocupate de funcționarii contractuali:</a:t>
            </a:r>
          </a:p>
        </p:txBody>
      </p:sp>
    </p:spTree>
    <p:extLst>
      <p:ext uri="{BB962C8B-B14F-4D97-AF65-F5344CB8AC3E}">
        <p14:creationId xmlns:p14="http://schemas.microsoft.com/office/powerpoint/2010/main" val="29959152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Grafic 16">
            <a:extLst>
              <a:ext uri="{FF2B5EF4-FFF2-40B4-BE49-F238E27FC236}">
                <a16:creationId xmlns:a16="http://schemas.microsoft.com/office/drawing/2014/main" id="{9E06BBCB-84F7-4FAD-C2F0-7E6AC8FF0FC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710112" y="2185987"/>
            <a:ext cx="2771775" cy="2486025"/>
          </a:xfrm>
          <a:prstGeom prst="rect">
            <a:avLst/>
          </a:prstGeom>
        </p:spPr>
      </p:pic>
      <p:pic>
        <p:nvPicPr>
          <p:cNvPr id="11" name="Grafic 10">
            <a:extLst>
              <a:ext uri="{FF2B5EF4-FFF2-40B4-BE49-F238E27FC236}">
                <a16:creationId xmlns:a16="http://schemas.microsoft.com/office/drawing/2014/main" id="{424165D2-61ED-26B0-A473-CB547D6560F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flipV="1">
            <a:off x="274447" y="6286246"/>
            <a:ext cx="11643105" cy="45719"/>
          </a:xfrm>
          <a:prstGeom prst="rect">
            <a:avLst/>
          </a:prstGeom>
        </p:spPr>
      </p:pic>
      <p:pic>
        <p:nvPicPr>
          <p:cNvPr id="13" name="Grafic 12">
            <a:extLst>
              <a:ext uri="{FF2B5EF4-FFF2-40B4-BE49-F238E27FC236}">
                <a16:creationId xmlns:a16="http://schemas.microsoft.com/office/drawing/2014/main" id="{7DFB3F75-7AB8-34F3-8B99-3AF86AF3BBE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806822" y="6400496"/>
            <a:ext cx="4578356" cy="366713"/>
          </a:xfrm>
          <a:prstGeom prst="rect">
            <a:avLst/>
          </a:prstGeom>
        </p:spPr>
      </p:pic>
      <p:sp>
        <p:nvSpPr>
          <p:cNvPr id="4" name="TextBox 3">
            <a:extLst>
              <a:ext uri="{FF2B5EF4-FFF2-40B4-BE49-F238E27FC236}">
                <a16:creationId xmlns:a16="http://schemas.microsoft.com/office/drawing/2014/main" id="{FDC286F4-2ADB-E4D2-1BAE-B2DD18ACA895}"/>
              </a:ext>
            </a:extLst>
          </p:cNvPr>
          <p:cNvSpPr txBox="1"/>
          <p:nvPr/>
        </p:nvSpPr>
        <p:spPr>
          <a:xfrm>
            <a:off x="537411" y="1583069"/>
            <a:ext cx="11165305" cy="523220"/>
          </a:xfrm>
          <a:prstGeom prst="rect">
            <a:avLst/>
          </a:prstGeom>
          <a:noFill/>
        </p:spPr>
        <p:txBody>
          <a:bodyPr wrap="square" rtlCol="0">
            <a:spAutoFit/>
          </a:bodyPr>
          <a:lstStyle/>
          <a:p>
            <a:pPr algn="just"/>
            <a:r>
              <a:rPr lang="ro-RO" sz="2800" b="1" dirty="0">
                <a:latin typeface="Trebuchet MS" panose="020B0603020202020204" pitchFamily="34" charset="0"/>
              </a:rPr>
              <a:t>DETALII DE REGLEMENTARE </a:t>
            </a:r>
            <a:r>
              <a:rPr lang="ro-RO" sz="2800" dirty="0">
                <a:latin typeface="Trebuchet MS" panose="020B0603020202020204" pitchFamily="34" charset="0"/>
              </a:rPr>
              <a:t>- definirea rolurilor FC și PC </a:t>
            </a:r>
            <a:endParaRPr lang="en-GB" sz="2800" b="1" dirty="0">
              <a:latin typeface="Trebuchet MS" panose="020B0603020202020204" pitchFamily="34" charset="0"/>
            </a:endParaRPr>
          </a:p>
        </p:txBody>
      </p:sp>
      <p:sp>
        <p:nvSpPr>
          <p:cNvPr id="10" name="Slide Number Placeholder 9">
            <a:extLst>
              <a:ext uri="{FF2B5EF4-FFF2-40B4-BE49-F238E27FC236}">
                <a16:creationId xmlns:a16="http://schemas.microsoft.com/office/drawing/2014/main" id="{010EE493-2A15-D3B5-F39C-25F2FCEC5841}"/>
              </a:ext>
            </a:extLst>
          </p:cNvPr>
          <p:cNvSpPr>
            <a:spLocks noGrp="1"/>
          </p:cNvSpPr>
          <p:nvPr>
            <p:ph type="sldNum" sz="quarter" idx="12"/>
          </p:nvPr>
        </p:nvSpPr>
        <p:spPr/>
        <p:txBody>
          <a:bodyPr/>
          <a:lstStyle/>
          <a:p>
            <a:fld id="{AEC4C81B-D66B-459E-B8C3-DE8E7438CB03}" type="slidenum">
              <a:rPr lang="en-US" smtClean="0"/>
              <a:t>14</a:t>
            </a:fld>
            <a:endParaRPr lang="en-US" dirty="0"/>
          </a:p>
        </p:txBody>
      </p:sp>
      <p:pic>
        <p:nvPicPr>
          <p:cNvPr id="14" name="Picture 13" descr="A logo with people in the shape of a heart&#10;&#10;Description automatically generated">
            <a:extLst>
              <a:ext uri="{FF2B5EF4-FFF2-40B4-BE49-F238E27FC236}">
                <a16:creationId xmlns:a16="http://schemas.microsoft.com/office/drawing/2014/main" id="{10D483C3-C5AE-5916-7612-05F4BDF0172F}"/>
              </a:ext>
            </a:extLst>
          </p:cNvPr>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7834703" y="5413753"/>
            <a:ext cx="986743" cy="986743"/>
          </a:xfrm>
          <a:prstGeom prst="rect">
            <a:avLst/>
          </a:prstGeom>
        </p:spPr>
      </p:pic>
      <p:pic>
        <p:nvPicPr>
          <p:cNvPr id="15" name="Picture 14" descr="A black background with white text&#10;&#10;Description automatically generated">
            <a:extLst>
              <a:ext uri="{FF2B5EF4-FFF2-40B4-BE49-F238E27FC236}">
                <a16:creationId xmlns:a16="http://schemas.microsoft.com/office/drawing/2014/main" id="{275D0A0F-7435-DCD6-AAC9-BC7DA1E8F74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2603089" y="5645425"/>
            <a:ext cx="1754209" cy="475043"/>
          </a:xfrm>
          <a:prstGeom prst="rect">
            <a:avLst/>
          </a:prstGeom>
        </p:spPr>
      </p:pic>
      <p:pic>
        <p:nvPicPr>
          <p:cNvPr id="2" name="Grafic 13">
            <a:extLst>
              <a:ext uri="{FF2B5EF4-FFF2-40B4-BE49-F238E27FC236}">
                <a16:creationId xmlns:a16="http://schemas.microsoft.com/office/drawing/2014/main" id="{6EB7433C-E678-C92F-9DD1-D5B1C2FC5ABD}"/>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 y="1372"/>
            <a:ext cx="12191999" cy="128093"/>
          </a:xfrm>
          <a:prstGeom prst="rect">
            <a:avLst/>
          </a:prstGeom>
        </p:spPr>
      </p:pic>
      <p:pic>
        <p:nvPicPr>
          <p:cNvPr id="6" name="Grafic 7">
            <a:extLst>
              <a:ext uri="{FF2B5EF4-FFF2-40B4-BE49-F238E27FC236}">
                <a16:creationId xmlns:a16="http://schemas.microsoft.com/office/drawing/2014/main" id="{795A4F73-FF11-0A7C-A2AD-060673C7C8E3}"/>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490629" y="299528"/>
            <a:ext cx="11230829" cy="1144820"/>
          </a:xfrm>
          <a:prstGeom prst="rect">
            <a:avLst/>
          </a:prstGeom>
        </p:spPr>
      </p:pic>
      <p:graphicFrame>
        <p:nvGraphicFramePr>
          <p:cNvPr id="7" name="Table 6">
            <a:extLst>
              <a:ext uri="{FF2B5EF4-FFF2-40B4-BE49-F238E27FC236}">
                <a16:creationId xmlns:a16="http://schemas.microsoft.com/office/drawing/2014/main" id="{1C14011B-AEB7-4065-9E76-1C5D7BA53FC9}"/>
              </a:ext>
            </a:extLst>
          </p:cNvPr>
          <p:cNvGraphicFramePr>
            <a:graphicFrameLocks noGrp="1"/>
          </p:cNvGraphicFramePr>
          <p:nvPr>
            <p:extLst>
              <p:ext uri="{D42A27DB-BD31-4B8C-83A1-F6EECF244321}">
                <p14:modId xmlns:p14="http://schemas.microsoft.com/office/powerpoint/2010/main" val="3715487790"/>
              </p:ext>
            </p:extLst>
          </p:nvPr>
        </p:nvGraphicFramePr>
        <p:xfrm>
          <a:off x="578266" y="2026368"/>
          <a:ext cx="11035463" cy="3594672"/>
        </p:xfrm>
        <a:graphic>
          <a:graphicData uri="http://schemas.openxmlformats.org/drawingml/2006/table">
            <a:tbl>
              <a:tblPr firstRow="1" firstCol="1" bandRow="1">
                <a:tableStyleId>{5C22544A-7EE6-4342-B048-85BDC9FD1C3A}</a:tableStyleId>
              </a:tblPr>
              <a:tblGrid>
                <a:gridCol w="11035463">
                  <a:extLst>
                    <a:ext uri="{9D8B030D-6E8A-4147-A177-3AD203B41FA5}">
                      <a16:colId xmlns:a16="http://schemas.microsoft.com/office/drawing/2014/main" val="455616985"/>
                    </a:ext>
                  </a:extLst>
                </a:gridCol>
              </a:tblGrid>
              <a:tr h="3040507">
                <a:tc>
                  <a:txBody>
                    <a:bodyPr/>
                    <a:lstStyle/>
                    <a:p>
                      <a:pPr algn="just">
                        <a:lnSpc>
                          <a:spcPct val="107000"/>
                        </a:lnSpc>
                        <a:spcAft>
                          <a:spcPts val="0"/>
                        </a:spcAft>
                        <a:tabLst>
                          <a:tab pos="180340" algn="l"/>
                          <a:tab pos="270510" algn="l"/>
                          <a:tab pos="540385" algn="l"/>
                        </a:tabLst>
                      </a:pPr>
                      <a:r>
                        <a:rPr lang="ro-RO" sz="1400" b="0" kern="100" dirty="0">
                          <a:effectLst/>
                        </a:rPr>
                        <a:t>Articolul 541 se modifică și va avea următorul cuprins:</a:t>
                      </a:r>
                      <a:endParaRPr lang="en-GB" sz="1400" b="0" kern="100" dirty="0">
                        <a:effectLst/>
                      </a:endParaRPr>
                    </a:p>
                    <a:p>
                      <a:pPr algn="just">
                        <a:lnSpc>
                          <a:spcPct val="107000"/>
                        </a:lnSpc>
                        <a:spcAft>
                          <a:spcPts val="0"/>
                        </a:spcAft>
                        <a:tabLst>
                          <a:tab pos="180340" algn="l"/>
                          <a:tab pos="270510" algn="l"/>
                          <a:tab pos="540385" algn="l"/>
                        </a:tabLst>
                      </a:pPr>
                      <a:r>
                        <a:rPr lang="ro-RO" sz="1400" b="0" kern="100" dirty="0">
                          <a:effectLst/>
                        </a:rPr>
                        <a:t>„Art. 541: Rolul și atribuțiile funcționarului contractual și personalului contractual</a:t>
                      </a:r>
                      <a:endParaRPr lang="en-GB" sz="1400" b="0" kern="100" dirty="0">
                        <a:effectLst/>
                      </a:endParaRPr>
                    </a:p>
                    <a:p>
                      <a:pPr algn="just">
                        <a:lnSpc>
                          <a:spcPct val="107000"/>
                        </a:lnSpc>
                        <a:spcAft>
                          <a:spcPts val="0"/>
                        </a:spcAft>
                        <a:tabLst>
                          <a:tab pos="180340" algn="l"/>
                          <a:tab pos="270510" algn="l"/>
                          <a:tab pos="540385" algn="l"/>
                        </a:tabLst>
                      </a:pPr>
                      <a:r>
                        <a:rPr lang="ro-RO" sz="1400" b="0" kern="100" dirty="0">
                          <a:effectLst/>
                        </a:rPr>
                        <a:t>(1)	Rolul funcționarilor contractuali care ocupă funcțiile prevăzute la art. 539 alin. (1) lit. a) - c) este acela de realizare a activităților direct rezultate din exercitarea atribuțiilor autorităților și instituțiilor publice și care nu implică exercitarea de prerogative de putere publică.</a:t>
                      </a:r>
                      <a:endParaRPr lang="en-GB" sz="1400" b="0" kern="100" dirty="0">
                        <a:effectLst/>
                      </a:endParaRPr>
                    </a:p>
                    <a:p>
                      <a:pPr algn="just">
                        <a:lnSpc>
                          <a:spcPct val="107000"/>
                        </a:lnSpc>
                        <a:spcAft>
                          <a:spcPts val="0"/>
                        </a:spcAft>
                        <a:tabLst>
                          <a:tab pos="180340" algn="l"/>
                          <a:tab pos="270510" algn="l"/>
                          <a:tab pos="540385" algn="l"/>
                        </a:tabLst>
                      </a:pPr>
                      <a:r>
                        <a:rPr lang="ro-RO" sz="1400" b="0" kern="100" dirty="0">
                          <a:effectLst/>
                        </a:rPr>
                        <a:t>(2)	Rolul funcționarilor contractuali care ocupă funcțiile prevăzute la art. 539 alin. (1) lit. d) este de a-l sprijini pe demnitarul sau alesul local la cabinetul căruia este încadrat, respectiv pe prefectul în a cărui cancelarie este încadrat, în realizarea activităților direct rezultate din exercitarea atribuțiilor care îi sunt stabilite prin Constituția României sau prin alte acte normative.</a:t>
                      </a:r>
                      <a:endParaRPr lang="en-GB" sz="1400" b="0" kern="100" dirty="0">
                        <a:effectLst/>
                      </a:endParaRPr>
                    </a:p>
                    <a:p>
                      <a:pPr algn="just">
                        <a:lnSpc>
                          <a:spcPct val="107000"/>
                        </a:lnSpc>
                        <a:spcAft>
                          <a:spcPts val="0"/>
                        </a:spcAft>
                        <a:tabLst>
                          <a:tab pos="180340" algn="l"/>
                          <a:tab pos="270510" algn="l"/>
                          <a:tab pos="540385" algn="l"/>
                        </a:tabLst>
                      </a:pPr>
                      <a:r>
                        <a:rPr lang="ro-RO" sz="1400" b="0" kern="100" dirty="0">
                          <a:effectLst/>
                        </a:rPr>
                        <a:t>(3) 	Rolul personalului contractual este acela de realizare a activităților direct rezultate din exercitarea atribuțiilor autorităților și instituțiilor publice, care nu implică exercitarea de prerogative de putere publică și nici îndeplinirea unor atribuții sau responsabilități complexe.</a:t>
                      </a:r>
                      <a:endParaRPr lang="en-GB" sz="1400" b="0" kern="100" dirty="0">
                        <a:effectLst/>
                      </a:endParaRPr>
                    </a:p>
                    <a:p>
                      <a:pPr algn="just">
                        <a:lnSpc>
                          <a:spcPct val="107000"/>
                        </a:lnSpc>
                        <a:spcAft>
                          <a:spcPts val="0"/>
                        </a:spcAft>
                        <a:tabLst>
                          <a:tab pos="180340" algn="l"/>
                          <a:tab pos="270510" algn="l"/>
                          <a:tab pos="540385" algn="l"/>
                        </a:tabLst>
                      </a:pPr>
                      <a:r>
                        <a:rPr lang="ro-RO" sz="1400" b="0" kern="100" dirty="0">
                          <a:effectLst/>
                        </a:rPr>
                        <a:t>(4)	Scopul și atribuțiile fiecărui tip de funcții ocupate de funcționarii contractuali se stabilesc prin fișa postului al cărei conținut este prevăzut în anexa nr. 14 și se duc la îndeplinire prin contractul administrativ de angajare.</a:t>
                      </a:r>
                      <a:endParaRPr lang="en-GB" sz="1400" b="0" kern="100" dirty="0">
                        <a:effectLst/>
                      </a:endParaRPr>
                    </a:p>
                    <a:p>
                      <a:pPr algn="just">
                        <a:lnSpc>
                          <a:spcPct val="107000"/>
                        </a:lnSpc>
                        <a:spcAft>
                          <a:spcPts val="0"/>
                        </a:spcAft>
                        <a:tabLst>
                          <a:tab pos="180340" algn="l"/>
                          <a:tab pos="270510" algn="l"/>
                          <a:tab pos="540385" algn="l"/>
                        </a:tabLst>
                      </a:pPr>
                      <a:r>
                        <a:rPr lang="ro-RO" sz="1400" b="0" kern="100" dirty="0">
                          <a:effectLst/>
                        </a:rPr>
                        <a:t>(5) Scopul și atribuțiile fiecărui tip de funcții ocupate de personalul contractual se stabilesc în raport cu categoria din care face parte după cum urmează:</a:t>
                      </a:r>
                      <a:endParaRPr lang="en-GB" sz="1400" b="0" kern="100" dirty="0">
                        <a:effectLst/>
                      </a:endParaRPr>
                    </a:p>
                    <a:p>
                      <a:pPr algn="just">
                        <a:lnSpc>
                          <a:spcPct val="107000"/>
                        </a:lnSpc>
                        <a:spcAft>
                          <a:spcPts val="0"/>
                        </a:spcAft>
                        <a:tabLst>
                          <a:tab pos="180340" algn="l"/>
                          <a:tab pos="270510" algn="l"/>
                          <a:tab pos="540385" algn="l"/>
                        </a:tabLst>
                      </a:pPr>
                      <a:r>
                        <a:rPr lang="ro-RO" sz="1400" b="0" kern="100" dirty="0">
                          <a:effectLst/>
                        </a:rPr>
                        <a:t>a) pentru funcțiile exercitate în executarea unui contract individual de muncă, prin fișa postului;</a:t>
                      </a:r>
                      <a:endParaRPr lang="en-GB" sz="1400" b="0" kern="100" dirty="0">
                        <a:effectLst/>
                      </a:endParaRPr>
                    </a:p>
                    <a:p>
                      <a:pPr algn="just">
                        <a:lnSpc>
                          <a:spcPct val="107000"/>
                        </a:lnSpc>
                        <a:spcAft>
                          <a:spcPts val="0"/>
                        </a:spcAft>
                        <a:tabLst>
                          <a:tab pos="180340" algn="l"/>
                          <a:tab pos="270510" algn="l"/>
                          <a:tab pos="540385" algn="l"/>
                        </a:tabLst>
                      </a:pPr>
                      <a:r>
                        <a:rPr lang="ro-RO" sz="1400" b="0" kern="100" dirty="0">
                          <a:effectLst/>
                        </a:rPr>
                        <a:t>b) pentru funcțiile exercitate în executarea unui contract de management, prin clauzele contractului de management.”</a:t>
                      </a:r>
                      <a:endParaRPr lang="en-GB" sz="1400" b="0" kern="100" dirty="0">
                        <a:effectLst/>
                      </a:endParaRPr>
                    </a:p>
                    <a:p>
                      <a:pPr algn="just">
                        <a:lnSpc>
                          <a:spcPct val="107000"/>
                        </a:lnSpc>
                        <a:spcAft>
                          <a:spcPts val="0"/>
                        </a:spcAft>
                      </a:pPr>
                      <a:r>
                        <a:rPr lang="ro-RO" sz="1100" kern="100" dirty="0">
                          <a:effectLst/>
                        </a:rPr>
                        <a:t> </a:t>
                      </a:r>
                      <a:endParaRPr lang="en-GB" sz="1100" kern="100" dirty="0">
                        <a:effectLst/>
                        <a:latin typeface="Trebuchet MS" panose="020B0603020202020204" pitchFamily="34" charset="0"/>
                        <a:ea typeface="Trebuchet MS" panose="020B0603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25503823"/>
                  </a:ext>
                </a:extLst>
              </a:tr>
            </a:tbl>
          </a:graphicData>
        </a:graphic>
      </p:graphicFrame>
    </p:spTree>
    <p:extLst>
      <p:ext uri="{BB962C8B-B14F-4D97-AF65-F5344CB8AC3E}">
        <p14:creationId xmlns:p14="http://schemas.microsoft.com/office/powerpoint/2010/main" val="27915061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Grafic 16">
            <a:extLst>
              <a:ext uri="{FF2B5EF4-FFF2-40B4-BE49-F238E27FC236}">
                <a16:creationId xmlns:a16="http://schemas.microsoft.com/office/drawing/2014/main" id="{9E06BBCB-84F7-4FAD-C2F0-7E6AC8FF0FC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710112" y="2185987"/>
            <a:ext cx="2771775" cy="2486025"/>
          </a:xfrm>
          <a:prstGeom prst="rect">
            <a:avLst/>
          </a:prstGeom>
        </p:spPr>
      </p:pic>
      <p:pic>
        <p:nvPicPr>
          <p:cNvPr id="11" name="Grafic 10">
            <a:extLst>
              <a:ext uri="{FF2B5EF4-FFF2-40B4-BE49-F238E27FC236}">
                <a16:creationId xmlns:a16="http://schemas.microsoft.com/office/drawing/2014/main" id="{424165D2-61ED-26B0-A473-CB547D6560F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flipV="1">
            <a:off x="274447" y="6286246"/>
            <a:ext cx="11643105" cy="45719"/>
          </a:xfrm>
          <a:prstGeom prst="rect">
            <a:avLst/>
          </a:prstGeom>
        </p:spPr>
      </p:pic>
      <p:pic>
        <p:nvPicPr>
          <p:cNvPr id="13" name="Grafic 12">
            <a:extLst>
              <a:ext uri="{FF2B5EF4-FFF2-40B4-BE49-F238E27FC236}">
                <a16:creationId xmlns:a16="http://schemas.microsoft.com/office/drawing/2014/main" id="{7DFB3F75-7AB8-34F3-8B99-3AF86AF3BBE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806822" y="6400496"/>
            <a:ext cx="4578356" cy="366713"/>
          </a:xfrm>
          <a:prstGeom prst="rect">
            <a:avLst/>
          </a:prstGeom>
        </p:spPr>
      </p:pic>
      <p:sp>
        <p:nvSpPr>
          <p:cNvPr id="4" name="TextBox 3">
            <a:extLst>
              <a:ext uri="{FF2B5EF4-FFF2-40B4-BE49-F238E27FC236}">
                <a16:creationId xmlns:a16="http://schemas.microsoft.com/office/drawing/2014/main" id="{FDC286F4-2ADB-E4D2-1BAE-B2DD18ACA895}"/>
              </a:ext>
            </a:extLst>
          </p:cNvPr>
          <p:cNvSpPr txBox="1"/>
          <p:nvPr/>
        </p:nvSpPr>
        <p:spPr>
          <a:xfrm>
            <a:off x="537411" y="1583069"/>
            <a:ext cx="11165305" cy="523220"/>
          </a:xfrm>
          <a:prstGeom prst="rect">
            <a:avLst/>
          </a:prstGeom>
          <a:noFill/>
        </p:spPr>
        <p:txBody>
          <a:bodyPr wrap="square" rtlCol="0">
            <a:spAutoFit/>
          </a:bodyPr>
          <a:lstStyle/>
          <a:p>
            <a:pPr algn="just"/>
            <a:r>
              <a:rPr lang="ro-RO" sz="2800" b="1" dirty="0">
                <a:latin typeface="Trebuchet MS" panose="020B0603020202020204" pitchFamily="34" charset="0"/>
              </a:rPr>
              <a:t>DETALII DE REGLEMENTARE - </a:t>
            </a:r>
            <a:r>
              <a:rPr lang="ro-RO" sz="2800" dirty="0">
                <a:latin typeface="Trebuchet MS" panose="020B0603020202020204" pitchFamily="34" charset="0"/>
              </a:rPr>
              <a:t>definirea regimului de încadrare (I)</a:t>
            </a:r>
            <a:endParaRPr lang="en-GB" sz="2800" b="1" dirty="0">
              <a:latin typeface="Trebuchet MS" panose="020B0603020202020204" pitchFamily="34" charset="0"/>
            </a:endParaRPr>
          </a:p>
        </p:txBody>
      </p:sp>
      <p:sp>
        <p:nvSpPr>
          <p:cNvPr id="3" name="TextBox 2">
            <a:extLst>
              <a:ext uri="{FF2B5EF4-FFF2-40B4-BE49-F238E27FC236}">
                <a16:creationId xmlns:a16="http://schemas.microsoft.com/office/drawing/2014/main" id="{A971D392-3CAC-D3DE-9F98-A1B15DD62044}"/>
              </a:ext>
            </a:extLst>
          </p:cNvPr>
          <p:cNvSpPr txBox="1"/>
          <p:nvPr/>
        </p:nvSpPr>
        <p:spPr>
          <a:xfrm>
            <a:off x="556153" y="2464913"/>
            <a:ext cx="11165305" cy="1200329"/>
          </a:xfrm>
          <a:prstGeom prst="rect">
            <a:avLst/>
          </a:prstGeom>
          <a:solidFill>
            <a:schemeClr val="accent1"/>
          </a:solidFill>
        </p:spPr>
        <p:txBody>
          <a:bodyPr wrap="square" rtlCol="0">
            <a:spAutoFit/>
          </a:bodyPr>
          <a:lstStyle/>
          <a:p>
            <a:r>
              <a:rPr lang="ro-RO" dirty="0">
                <a:solidFill>
                  <a:schemeClr val="bg1"/>
                </a:solidFill>
              </a:rPr>
              <a:t>(3) Funcționarii contractuali prevăzuți la alin. (1) lit. a) – c) pot fi încadrați pe durată determinată sau nedeterminată, iar funcționarii contractuali prevăzuți la alin. (1) lit. d) sunt încadrați pe durată determinată.</a:t>
            </a:r>
            <a:endParaRPr lang="en-GB" dirty="0">
              <a:solidFill>
                <a:schemeClr val="bg1"/>
              </a:solidFill>
            </a:endParaRPr>
          </a:p>
          <a:p>
            <a:r>
              <a:rPr lang="ro-RO" dirty="0">
                <a:solidFill>
                  <a:schemeClr val="bg1"/>
                </a:solidFill>
              </a:rPr>
              <a:t>(4) Funcționarii contractuali prevăzuți la alin. (1) lit. a) – c) pot ocupa funcții contractuale de conducere sau de execuție.</a:t>
            </a:r>
            <a:endParaRPr lang="en-GB" dirty="0">
              <a:solidFill>
                <a:schemeClr val="bg1"/>
              </a:solidFill>
            </a:endParaRPr>
          </a:p>
        </p:txBody>
      </p:sp>
      <p:sp>
        <p:nvSpPr>
          <p:cNvPr id="10" name="Slide Number Placeholder 9">
            <a:extLst>
              <a:ext uri="{FF2B5EF4-FFF2-40B4-BE49-F238E27FC236}">
                <a16:creationId xmlns:a16="http://schemas.microsoft.com/office/drawing/2014/main" id="{010EE493-2A15-D3B5-F39C-25F2FCEC5841}"/>
              </a:ext>
            </a:extLst>
          </p:cNvPr>
          <p:cNvSpPr>
            <a:spLocks noGrp="1"/>
          </p:cNvSpPr>
          <p:nvPr>
            <p:ph type="sldNum" sz="quarter" idx="12"/>
          </p:nvPr>
        </p:nvSpPr>
        <p:spPr/>
        <p:txBody>
          <a:bodyPr/>
          <a:lstStyle/>
          <a:p>
            <a:fld id="{AEC4C81B-D66B-459E-B8C3-DE8E7438CB03}" type="slidenum">
              <a:rPr lang="en-US" smtClean="0"/>
              <a:t>15</a:t>
            </a:fld>
            <a:endParaRPr lang="en-US" dirty="0"/>
          </a:p>
        </p:txBody>
      </p:sp>
      <p:pic>
        <p:nvPicPr>
          <p:cNvPr id="14" name="Picture 13" descr="A logo with people in the shape of a heart&#10;&#10;Description automatically generated">
            <a:extLst>
              <a:ext uri="{FF2B5EF4-FFF2-40B4-BE49-F238E27FC236}">
                <a16:creationId xmlns:a16="http://schemas.microsoft.com/office/drawing/2014/main" id="{10D483C3-C5AE-5916-7612-05F4BDF0172F}"/>
              </a:ext>
            </a:extLst>
          </p:cNvPr>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7834703" y="5413753"/>
            <a:ext cx="986743" cy="986743"/>
          </a:xfrm>
          <a:prstGeom prst="rect">
            <a:avLst/>
          </a:prstGeom>
        </p:spPr>
      </p:pic>
      <p:pic>
        <p:nvPicPr>
          <p:cNvPr id="15" name="Picture 14" descr="A black background with white text&#10;&#10;Description automatically generated">
            <a:extLst>
              <a:ext uri="{FF2B5EF4-FFF2-40B4-BE49-F238E27FC236}">
                <a16:creationId xmlns:a16="http://schemas.microsoft.com/office/drawing/2014/main" id="{275D0A0F-7435-DCD6-AAC9-BC7DA1E8F74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2603089" y="5645425"/>
            <a:ext cx="1754209" cy="475043"/>
          </a:xfrm>
          <a:prstGeom prst="rect">
            <a:avLst/>
          </a:prstGeom>
        </p:spPr>
      </p:pic>
      <p:pic>
        <p:nvPicPr>
          <p:cNvPr id="2" name="Grafic 13">
            <a:extLst>
              <a:ext uri="{FF2B5EF4-FFF2-40B4-BE49-F238E27FC236}">
                <a16:creationId xmlns:a16="http://schemas.microsoft.com/office/drawing/2014/main" id="{6EB7433C-E678-C92F-9DD1-D5B1C2FC5ABD}"/>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 y="1372"/>
            <a:ext cx="12191999" cy="128093"/>
          </a:xfrm>
          <a:prstGeom prst="rect">
            <a:avLst/>
          </a:prstGeom>
        </p:spPr>
      </p:pic>
      <p:pic>
        <p:nvPicPr>
          <p:cNvPr id="6" name="Grafic 7">
            <a:extLst>
              <a:ext uri="{FF2B5EF4-FFF2-40B4-BE49-F238E27FC236}">
                <a16:creationId xmlns:a16="http://schemas.microsoft.com/office/drawing/2014/main" id="{795A4F73-FF11-0A7C-A2AD-060673C7C8E3}"/>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490629" y="299528"/>
            <a:ext cx="11230829" cy="1144820"/>
          </a:xfrm>
          <a:prstGeom prst="rect">
            <a:avLst/>
          </a:prstGeom>
        </p:spPr>
      </p:pic>
      <p:sp>
        <p:nvSpPr>
          <p:cNvPr id="16" name="TextBox 15">
            <a:extLst>
              <a:ext uri="{FF2B5EF4-FFF2-40B4-BE49-F238E27FC236}">
                <a16:creationId xmlns:a16="http://schemas.microsoft.com/office/drawing/2014/main" id="{B706A9EB-57E2-4DAF-ACCF-752A9F858457}"/>
              </a:ext>
            </a:extLst>
          </p:cNvPr>
          <p:cNvSpPr txBox="1"/>
          <p:nvPr/>
        </p:nvSpPr>
        <p:spPr>
          <a:xfrm>
            <a:off x="556153" y="1995738"/>
            <a:ext cx="11165305" cy="369332"/>
          </a:xfrm>
          <a:prstGeom prst="rect">
            <a:avLst/>
          </a:prstGeom>
          <a:noFill/>
        </p:spPr>
        <p:txBody>
          <a:bodyPr wrap="square" rtlCol="0">
            <a:spAutoFit/>
          </a:bodyPr>
          <a:lstStyle/>
          <a:p>
            <a:r>
              <a:rPr lang="ro-RO" dirty="0"/>
              <a:t>Art. 539: Clasificarea funcțiilor ce pot fi ocupate de funcționarii contractuali:</a:t>
            </a:r>
          </a:p>
        </p:txBody>
      </p:sp>
      <p:sp>
        <p:nvSpPr>
          <p:cNvPr id="7" name="TextBox 6">
            <a:extLst>
              <a:ext uri="{FF2B5EF4-FFF2-40B4-BE49-F238E27FC236}">
                <a16:creationId xmlns:a16="http://schemas.microsoft.com/office/drawing/2014/main" id="{BC7182BD-5688-4D46-B474-F71A4EA85A7F}"/>
              </a:ext>
            </a:extLst>
          </p:cNvPr>
          <p:cNvSpPr txBox="1"/>
          <p:nvPr/>
        </p:nvSpPr>
        <p:spPr>
          <a:xfrm>
            <a:off x="556154" y="3766522"/>
            <a:ext cx="11146562" cy="1477328"/>
          </a:xfrm>
          <a:prstGeom prst="rect">
            <a:avLst/>
          </a:prstGeom>
          <a:noFill/>
        </p:spPr>
        <p:txBody>
          <a:bodyPr wrap="square" rtlCol="0">
            <a:spAutoFit/>
          </a:bodyPr>
          <a:lstStyle/>
          <a:p>
            <a:r>
              <a:rPr lang="ro-RO" dirty="0"/>
              <a:t>Art.</a:t>
            </a:r>
            <a:r>
              <a:rPr lang="ro-RO" b="1" dirty="0"/>
              <a:t> t</a:t>
            </a:r>
            <a:r>
              <a:rPr lang="ro-RO" b="1" baseline="30000" dirty="0"/>
              <a:t>1</a:t>
            </a:r>
            <a:r>
              <a:rPr lang="ro-RO" b="1" dirty="0"/>
              <a:t>), definirea contractului administrativ de angajare:</a:t>
            </a:r>
            <a:endParaRPr lang="en-GB" dirty="0"/>
          </a:p>
          <a:p>
            <a:r>
              <a:rPr lang="ro-RO" dirty="0"/>
              <a:t>„t</a:t>
            </a:r>
            <a:r>
              <a:rPr lang="ro-RO" baseline="30000" dirty="0"/>
              <a:t>1</a:t>
            </a:r>
            <a:r>
              <a:rPr lang="ro-RO" dirty="0"/>
              <a:t>) contractul administrativ de angajare - contractul în temeiul căruia o persoană fizică, funcționar contractual în calitate de angajat public, se obligă să presteze activități specifice funcției contractuale, pentru și sub autoritatea unui angajator, autoritate sau instituție publică, în schimbul unei remunerații denumite salariu; contractul administrativ de angajare dă naștere unui raport de serviciu;”</a:t>
            </a:r>
            <a:endParaRPr lang="en-GB" dirty="0"/>
          </a:p>
        </p:txBody>
      </p:sp>
    </p:spTree>
    <p:extLst>
      <p:ext uri="{BB962C8B-B14F-4D97-AF65-F5344CB8AC3E}">
        <p14:creationId xmlns:p14="http://schemas.microsoft.com/office/powerpoint/2010/main" val="16562936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Grafic 16">
            <a:extLst>
              <a:ext uri="{FF2B5EF4-FFF2-40B4-BE49-F238E27FC236}">
                <a16:creationId xmlns:a16="http://schemas.microsoft.com/office/drawing/2014/main" id="{9E06BBCB-84F7-4FAD-C2F0-7E6AC8FF0FC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710112" y="2185987"/>
            <a:ext cx="2771775" cy="2486025"/>
          </a:xfrm>
          <a:prstGeom prst="rect">
            <a:avLst/>
          </a:prstGeom>
        </p:spPr>
      </p:pic>
      <p:pic>
        <p:nvPicPr>
          <p:cNvPr id="11" name="Grafic 10">
            <a:extLst>
              <a:ext uri="{FF2B5EF4-FFF2-40B4-BE49-F238E27FC236}">
                <a16:creationId xmlns:a16="http://schemas.microsoft.com/office/drawing/2014/main" id="{424165D2-61ED-26B0-A473-CB547D6560F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flipV="1">
            <a:off x="274447" y="6286246"/>
            <a:ext cx="11643105" cy="45719"/>
          </a:xfrm>
          <a:prstGeom prst="rect">
            <a:avLst/>
          </a:prstGeom>
        </p:spPr>
      </p:pic>
      <p:pic>
        <p:nvPicPr>
          <p:cNvPr id="13" name="Grafic 12">
            <a:extLst>
              <a:ext uri="{FF2B5EF4-FFF2-40B4-BE49-F238E27FC236}">
                <a16:creationId xmlns:a16="http://schemas.microsoft.com/office/drawing/2014/main" id="{7DFB3F75-7AB8-34F3-8B99-3AF86AF3BBE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806822" y="6400496"/>
            <a:ext cx="4578356" cy="366713"/>
          </a:xfrm>
          <a:prstGeom prst="rect">
            <a:avLst/>
          </a:prstGeom>
        </p:spPr>
      </p:pic>
      <p:sp>
        <p:nvSpPr>
          <p:cNvPr id="4" name="TextBox 3">
            <a:extLst>
              <a:ext uri="{FF2B5EF4-FFF2-40B4-BE49-F238E27FC236}">
                <a16:creationId xmlns:a16="http://schemas.microsoft.com/office/drawing/2014/main" id="{FDC286F4-2ADB-E4D2-1BAE-B2DD18ACA895}"/>
              </a:ext>
            </a:extLst>
          </p:cNvPr>
          <p:cNvSpPr txBox="1"/>
          <p:nvPr/>
        </p:nvSpPr>
        <p:spPr>
          <a:xfrm>
            <a:off x="537411" y="1583069"/>
            <a:ext cx="11165305" cy="523220"/>
          </a:xfrm>
          <a:prstGeom prst="rect">
            <a:avLst/>
          </a:prstGeom>
          <a:noFill/>
        </p:spPr>
        <p:txBody>
          <a:bodyPr wrap="square" rtlCol="0">
            <a:spAutoFit/>
          </a:bodyPr>
          <a:lstStyle/>
          <a:p>
            <a:pPr algn="just"/>
            <a:r>
              <a:rPr lang="ro-RO" sz="2800" b="1" dirty="0">
                <a:latin typeface="Trebuchet MS" panose="020B0603020202020204" pitchFamily="34" charset="0"/>
              </a:rPr>
              <a:t>DETALII DE REGLEMENTARE - </a:t>
            </a:r>
            <a:r>
              <a:rPr lang="ro-RO" sz="2800" dirty="0">
                <a:latin typeface="Trebuchet MS" panose="020B0603020202020204" pitchFamily="34" charset="0"/>
              </a:rPr>
              <a:t>definirea regimului de încadrare (II)</a:t>
            </a:r>
            <a:endParaRPr lang="en-GB" sz="2800" b="1" dirty="0">
              <a:latin typeface="Trebuchet MS" panose="020B0603020202020204" pitchFamily="34" charset="0"/>
            </a:endParaRPr>
          </a:p>
        </p:txBody>
      </p:sp>
      <p:sp>
        <p:nvSpPr>
          <p:cNvPr id="10" name="Slide Number Placeholder 9">
            <a:extLst>
              <a:ext uri="{FF2B5EF4-FFF2-40B4-BE49-F238E27FC236}">
                <a16:creationId xmlns:a16="http://schemas.microsoft.com/office/drawing/2014/main" id="{010EE493-2A15-D3B5-F39C-25F2FCEC5841}"/>
              </a:ext>
            </a:extLst>
          </p:cNvPr>
          <p:cNvSpPr>
            <a:spLocks noGrp="1"/>
          </p:cNvSpPr>
          <p:nvPr>
            <p:ph type="sldNum" sz="quarter" idx="12"/>
          </p:nvPr>
        </p:nvSpPr>
        <p:spPr/>
        <p:txBody>
          <a:bodyPr/>
          <a:lstStyle/>
          <a:p>
            <a:fld id="{AEC4C81B-D66B-459E-B8C3-DE8E7438CB03}" type="slidenum">
              <a:rPr lang="en-US" smtClean="0"/>
              <a:t>16</a:t>
            </a:fld>
            <a:endParaRPr lang="en-US" dirty="0"/>
          </a:p>
        </p:txBody>
      </p:sp>
      <p:pic>
        <p:nvPicPr>
          <p:cNvPr id="14" name="Picture 13" descr="A logo with people in the shape of a heart&#10;&#10;Description automatically generated">
            <a:extLst>
              <a:ext uri="{FF2B5EF4-FFF2-40B4-BE49-F238E27FC236}">
                <a16:creationId xmlns:a16="http://schemas.microsoft.com/office/drawing/2014/main" id="{10D483C3-C5AE-5916-7612-05F4BDF0172F}"/>
              </a:ext>
            </a:extLst>
          </p:cNvPr>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7834703" y="5413753"/>
            <a:ext cx="986743" cy="986743"/>
          </a:xfrm>
          <a:prstGeom prst="rect">
            <a:avLst/>
          </a:prstGeom>
        </p:spPr>
      </p:pic>
      <p:pic>
        <p:nvPicPr>
          <p:cNvPr id="15" name="Picture 14" descr="A black background with white text&#10;&#10;Description automatically generated">
            <a:extLst>
              <a:ext uri="{FF2B5EF4-FFF2-40B4-BE49-F238E27FC236}">
                <a16:creationId xmlns:a16="http://schemas.microsoft.com/office/drawing/2014/main" id="{275D0A0F-7435-DCD6-AAC9-BC7DA1E8F74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2603089" y="5645425"/>
            <a:ext cx="1754209" cy="475043"/>
          </a:xfrm>
          <a:prstGeom prst="rect">
            <a:avLst/>
          </a:prstGeom>
        </p:spPr>
      </p:pic>
      <p:pic>
        <p:nvPicPr>
          <p:cNvPr id="2" name="Grafic 13">
            <a:extLst>
              <a:ext uri="{FF2B5EF4-FFF2-40B4-BE49-F238E27FC236}">
                <a16:creationId xmlns:a16="http://schemas.microsoft.com/office/drawing/2014/main" id="{6EB7433C-E678-C92F-9DD1-D5B1C2FC5ABD}"/>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 y="1372"/>
            <a:ext cx="12191999" cy="128093"/>
          </a:xfrm>
          <a:prstGeom prst="rect">
            <a:avLst/>
          </a:prstGeom>
        </p:spPr>
      </p:pic>
      <p:pic>
        <p:nvPicPr>
          <p:cNvPr id="6" name="Grafic 7">
            <a:extLst>
              <a:ext uri="{FF2B5EF4-FFF2-40B4-BE49-F238E27FC236}">
                <a16:creationId xmlns:a16="http://schemas.microsoft.com/office/drawing/2014/main" id="{795A4F73-FF11-0A7C-A2AD-060673C7C8E3}"/>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490629" y="299528"/>
            <a:ext cx="11230829" cy="1144820"/>
          </a:xfrm>
          <a:prstGeom prst="rect">
            <a:avLst/>
          </a:prstGeom>
        </p:spPr>
      </p:pic>
      <p:sp>
        <p:nvSpPr>
          <p:cNvPr id="7" name="TextBox 6">
            <a:extLst>
              <a:ext uri="{FF2B5EF4-FFF2-40B4-BE49-F238E27FC236}">
                <a16:creationId xmlns:a16="http://schemas.microsoft.com/office/drawing/2014/main" id="{BC7182BD-5688-4D46-B474-F71A4EA85A7F}"/>
              </a:ext>
            </a:extLst>
          </p:cNvPr>
          <p:cNvSpPr txBox="1"/>
          <p:nvPr/>
        </p:nvSpPr>
        <p:spPr>
          <a:xfrm>
            <a:off x="537411" y="2365070"/>
            <a:ext cx="11146562" cy="3693319"/>
          </a:xfrm>
          <a:prstGeom prst="rect">
            <a:avLst/>
          </a:prstGeom>
          <a:noFill/>
        </p:spPr>
        <p:txBody>
          <a:bodyPr wrap="square" rtlCol="0">
            <a:spAutoFit/>
          </a:bodyPr>
          <a:lstStyle/>
          <a:p>
            <a:r>
              <a:rPr lang="ro-RO" dirty="0"/>
              <a:t>Titlul III: ”Funcționarul contractual și personalul contractual din autoritățile și instituțiile publice” asigură prin modificările și completările formulate  </a:t>
            </a:r>
            <a:r>
              <a:rPr lang="ro-RO" b="1" dirty="0"/>
              <a:t>Reglementarea cadrului juridic unitar pentru funcționarilor contractuali</a:t>
            </a:r>
          </a:p>
          <a:p>
            <a:endParaRPr lang="ro-RO" dirty="0"/>
          </a:p>
          <a:p>
            <a:pPr marL="285750" indent="-285750">
              <a:buFont typeface="Wingdings" panose="05000000000000000000" pitchFamily="2" charset="2"/>
              <a:buChar char="Ø"/>
            </a:pPr>
            <a:r>
              <a:rPr lang="ro-RO" dirty="0"/>
              <a:t>Art. 542</a:t>
            </a:r>
            <a:r>
              <a:rPr lang="ro-RO" baseline="30000" dirty="0"/>
              <a:t>1</a:t>
            </a:r>
            <a:r>
              <a:rPr lang="ro-RO" dirty="0"/>
              <a:t>: Contractul administrativ de angajare</a:t>
            </a:r>
          </a:p>
          <a:p>
            <a:pPr marL="285750" indent="-285750">
              <a:buFont typeface="Wingdings" panose="05000000000000000000" pitchFamily="2" charset="2"/>
              <a:buChar char="Ø"/>
            </a:pPr>
            <a:r>
              <a:rPr lang="ro-RO" dirty="0"/>
              <a:t>Art. 542</a:t>
            </a:r>
            <a:r>
              <a:rPr lang="ro-RO" baseline="30000" dirty="0"/>
              <a:t>2</a:t>
            </a:r>
            <a:r>
              <a:rPr lang="ro-RO" dirty="0"/>
              <a:t>: Încheierea contractului administrativ de angajare</a:t>
            </a:r>
          </a:p>
          <a:p>
            <a:pPr marL="285750" indent="-285750">
              <a:buFont typeface="Wingdings" panose="05000000000000000000" pitchFamily="2" charset="2"/>
              <a:buChar char="Ø"/>
            </a:pPr>
            <a:r>
              <a:rPr lang="ro-RO" dirty="0"/>
              <a:t>Art. 542</a:t>
            </a:r>
            <a:r>
              <a:rPr lang="ro-RO" baseline="30000" dirty="0"/>
              <a:t>3</a:t>
            </a:r>
            <a:r>
              <a:rPr lang="ro-RO" dirty="0"/>
              <a:t>: Informarea funcționarilor contractuali </a:t>
            </a:r>
          </a:p>
          <a:p>
            <a:pPr marL="285750" indent="-285750">
              <a:buFont typeface="Wingdings" panose="05000000000000000000" pitchFamily="2" charset="2"/>
              <a:buChar char="Ø"/>
            </a:pPr>
            <a:r>
              <a:rPr lang="ro-RO" dirty="0"/>
              <a:t>Art. 542</a:t>
            </a:r>
            <a:r>
              <a:rPr lang="ro-RO" baseline="30000" dirty="0"/>
              <a:t>4</a:t>
            </a:r>
            <a:r>
              <a:rPr lang="ro-RO" dirty="0"/>
              <a:t>: Completarea normelor privind încheierea contractului administrativ de angajare cu legislația muncii</a:t>
            </a:r>
          </a:p>
          <a:p>
            <a:pPr marL="285750" indent="-285750">
              <a:buFont typeface="Wingdings" panose="05000000000000000000" pitchFamily="2" charset="2"/>
              <a:buChar char="Ø"/>
            </a:pPr>
            <a:r>
              <a:rPr lang="ro-RO" dirty="0"/>
              <a:t>Art. 542</a:t>
            </a:r>
            <a:r>
              <a:rPr lang="ro-RO" baseline="30000" dirty="0"/>
              <a:t>5</a:t>
            </a:r>
            <a:r>
              <a:rPr lang="ro-RO" dirty="0"/>
              <a:t>: Executarea contractului administrativ de angajare</a:t>
            </a:r>
          </a:p>
          <a:p>
            <a:pPr marL="285750" indent="-285750">
              <a:buFont typeface="Wingdings" panose="05000000000000000000" pitchFamily="2" charset="2"/>
              <a:buChar char="Ø"/>
            </a:pPr>
            <a:r>
              <a:rPr lang="ro-RO" dirty="0"/>
              <a:t>Art. 542</a:t>
            </a:r>
            <a:r>
              <a:rPr lang="ro-RO" baseline="30000" dirty="0"/>
              <a:t>6</a:t>
            </a:r>
            <a:r>
              <a:rPr lang="ro-RO" dirty="0"/>
              <a:t>: Modificarea contractului administrativ de angajare</a:t>
            </a:r>
          </a:p>
          <a:p>
            <a:pPr marL="285750" indent="-285750">
              <a:buFont typeface="Wingdings" panose="05000000000000000000" pitchFamily="2" charset="2"/>
              <a:buChar char="Ø"/>
            </a:pPr>
            <a:r>
              <a:rPr lang="ro-RO" dirty="0"/>
              <a:t>Art. 542</a:t>
            </a:r>
            <a:r>
              <a:rPr lang="ro-RO" baseline="30000" dirty="0"/>
              <a:t>7</a:t>
            </a:r>
            <a:r>
              <a:rPr lang="ro-RO" dirty="0"/>
              <a:t>: Suspendarea contractului administrativ de angajare </a:t>
            </a:r>
          </a:p>
          <a:p>
            <a:pPr marL="285750" indent="-285750">
              <a:buFont typeface="Wingdings" panose="05000000000000000000" pitchFamily="2" charset="2"/>
              <a:buChar char="Ø"/>
            </a:pPr>
            <a:r>
              <a:rPr lang="ro-RO" dirty="0"/>
              <a:t>Art. 542</a:t>
            </a:r>
            <a:r>
              <a:rPr lang="ro-RO" baseline="30000" dirty="0"/>
              <a:t>8</a:t>
            </a:r>
            <a:r>
              <a:rPr lang="ro-RO" dirty="0"/>
              <a:t>: Încetarea contractului administrativ de angajare</a:t>
            </a:r>
          </a:p>
          <a:p>
            <a:pPr marL="285750" indent="-285750">
              <a:buFont typeface="Wingdings" panose="05000000000000000000" pitchFamily="2" charset="2"/>
              <a:buChar char="Ø"/>
            </a:pPr>
            <a:r>
              <a:rPr lang="ro-RO" dirty="0"/>
              <a:t>Art. 542</a:t>
            </a:r>
            <a:r>
              <a:rPr lang="ro-RO" baseline="30000" dirty="0"/>
              <a:t>9</a:t>
            </a:r>
            <a:r>
              <a:rPr lang="ro-RO" dirty="0"/>
              <a:t>: Dispoziții comune privind actele administrative</a:t>
            </a:r>
          </a:p>
          <a:p>
            <a:pPr marL="285750" indent="-285750">
              <a:buFont typeface="Wingdings" panose="05000000000000000000" pitchFamily="2" charset="2"/>
              <a:buChar char="Ø"/>
            </a:pPr>
            <a:r>
              <a:rPr lang="ro-RO" dirty="0"/>
              <a:t>Art. 542</a:t>
            </a:r>
            <a:r>
              <a:rPr lang="ro-RO" baseline="30000" dirty="0"/>
              <a:t>10</a:t>
            </a:r>
            <a:r>
              <a:rPr lang="ro-RO" dirty="0"/>
              <a:t>:</a:t>
            </a:r>
            <a:r>
              <a:rPr lang="ro-RO" baseline="30000" dirty="0"/>
              <a:t> </a:t>
            </a:r>
            <a:r>
              <a:rPr lang="ro-RO" dirty="0"/>
              <a:t>Dialogul social</a:t>
            </a:r>
          </a:p>
        </p:txBody>
      </p:sp>
    </p:spTree>
    <p:extLst>
      <p:ext uri="{BB962C8B-B14F-4D97-AF65-F5344CB8AC3E}">
        <p14:creationId xmlns:p14="http://schemas.microsoft.com/office/powerpoint/2010/main" val="38118300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Grafic 16">
            <a:extLst>
              <a:ext uri="{FF2B5EF4-FFF2-40B4-BE49-F238E27FC236}">
                <a16:creationId xmlns:a16="http://schemas.microsoft.com/office/drawing/2014/main" id="{9E06BBCB-84F7-4FAD-C2F0-7E6AC8FF0FC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710112" y="2185987"/>
            <a:ext cx="2771775" cy="2486025"/>
          </a:xfrm>
          <a:prstGeom prst="rect">
            <a:avLst/>
          </a:prstGeom>
        </p:spPr>
      </p:pic>
      <p:pic>
        <p:nvPicPr>
          <p:cNvPr id="11" name="Grafic 10">
            <a:extLst>
              <a:ext uri="{FF2B5EF4-FFF2-40B4-BE49-F238E27FC236}">
                <a16:creationId xmlns:a16="http://schemas.microsoft.com/office/drawing/2014/main" id="{424165D2-61ED-26B0-A473-CB547D6560F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flipV="1">
            <a:off x="274447" y="6286246"/>
            <a:ext cx="11643105" cy="45719"/>
          </a:xfrm>
          <a:prstGeom prst="rect">
            <a:avLst/>
          </a:prstGeom>
        </p:spPr>
      </p:pic>
      <p:pic>
        <p:nvPicPr>
          <p:cNvPr id="13" name="Grafic 12">
            <a:extLst>
              <a:ext uri="{FF2B5EF4-FFF2-40B4-BE49-F238E27FC236}">
                <a16:creationId xmlns:a16="http://schemas.microsoft.com/office/drawing/2014/main" id="{7DFB3F75-7AB8-34F3-8B99-3AF86AF3BBE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806822" y="6400496"/>
            <a:ext cx="4578356" cy="366713"/>
          </a:xfrm>
          <a:prstGeom prst="rect">
            <a:avLst/>
          </a:prstGeom>
        </p:spPr>
      </p:pic>
      <p:sp>
        <p:nvSpPr>
          <p:cNvPr id="4" name="TextBox 3">
            <a:extLst>
              <a:ext uri="{FF2B5EF4-FFF2-40B4-BE49-F238E27FC236}">
                <a16:creationId xmlns:a16="http://schemas.microsoft.com/office/drawing/2014/main" id="{FDC286F4-2ADB-E4D2-1BAE-B2DD18ACA895}"/>
              </a:ext>
            </a:extLst>
          </p:cNvPr>
          <p:cNvSpPr txBox="1"/>
          <p:nvPr/>
        </p:nvSpPr>
        <p:spPr>
          <a:xfrm>
            <a:off x="537411" y="1583069"/>
            <a:ext cx="11165305" cy="523220"/>
          </a:xfrm>
          <a:prstGeom prst="rect">
            <a:avLst/>
          </a:prstGeom>
          <a:noFill/>
        </p:spPr>
        <p:txBody>
          <a:bodyPr wrap="square" rtlCol="0">
            <a:spAutoFit/>
          </a:bodyPr>
          <a:lstStyle/>
          <a:p>
            <a:pPr algn="just"/>
            <a:r>
              <a:rPr lang="ro-RO" sz="2800" b="1" dirty="0">
                <a:latin typeface="Trebuchet MS" panose="020B0603020202020204" pitchFamily="34" charset="0"/>
              </a:rPr>
              <a:t>DETALII DE REGLEMENTARE </a:t>
            </a:r>
            <a:r>
              <a:rPr lang="ro-RO" sz="2800" dirty="0">
                <a:latin typeface="Trebuchet MS" panose="020B0603020202020204" pitchFamily="34" charset="0"/>
              </a:rPr>
              <a:t>regimul contractelor de management</a:t>
            </a:r>
            <a:endParaRPr lang="en-GB" sz="2800" b="1" dirty="0">
              <a:latin typeface="Trebuchet MS" panose="020B0603020202020204" pitchFamily="34" charset="0"/>
            </a:endParaRPr>
          </a:p>
        </p:txBody>
      </p:sp>
      <p:sp>
        <p:nvSpPr>
          <p:cNvPr id="10" name="Slide Number Placeholder 9">
            <a:extLst>
              <a:ext uri="{FF2B5EF4-FFF2-40B4-BE49-F238E27FC236}">
                <a16:creationId xmlns:a16="http://schemas.microsoft.com/office/drawing/2014/main" id="{010EE493-2A15-D3B5-F39C-25F2FCEC5841}"/>
              </a:ext>
            </a:extLst>
          </p:cNvPr>
          <p:cNvSpPr>
            <a:spLocks noGrp="1"/>
          </p:cNvSpPr>
          <p:nvPr>
            <p:ph type="sldNum" sz="quarter" idx="12"/>
          </p:nvPr>
        </p:nvSpPr>
        <p:spPr/>
        <p:txBody>
          <a:bodyPr/>
          <a:lstStyle/>
          <a:p>
            <a:fld id="{AEC4C81B-D66B-459E-B8C3-DE8E7438CB03}" type="slidenum">
              <a:rPr lang="en-US" smtClean="0"/>
              <a:t>17</a:t>
            </a:fld>
            <a:endParaRPr lang="en-US" dirty="0"/>
          </a:p>
        </p:txBody>
      </p:sp>
      <p:pic>
        <p:nvPicPr>
          <p:cNvPr id="14" name="Picture 13" descr="A logo with people in the shape of a heart&#10;&#10;Description automatically generated">
            <a:extLst>
              <a:ext uri="{FF2B5EF4-FFF2-40B4-BE49-F238E27FC236}">
                <a16:creationId xmlns:a16="http://schemas.microsoft.com/office/drawing/2014/main" id="{10D483C3-C5AE-5916-7612-05F4BDF0172F}"/>
              </a:ext>
            </a:extLst>
          </p:cNvPr>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7834703" y="5413753"/>
            <a:ext cx="986743" cy="986743"/>
          </a:xfrm>
          <a:prstGeom prst="rect">
            <a:avLst/>
          </a:prstGeom>
        </p:spPr>
      </p:pic>
      <p:pic>
        <p:nvPicPr>
          <p:cNvPr id="15" name="Picture 14" descr="A black background with white text&#10;&#10;Description automatically generated">
            <a:extLst>
              <a:ext uri="{FF2B5EF4-FFF2-40B4-BE49-F238E27FC236}">
                <a16:creationId xmlns:a16="http://schemas.microsoft.com/office/drawing/2014/main" id="{275D0A0F-7435-DCD6-AAC9-BC7DA1E8F74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2603089" y="5645425"/>
            <a:ext cx="1754209" cy="475043"/>
          </a:xfrm>
          <a:prstGeom prst="rect">
            <a:avLst/>
          </a:prstGeom>
        </p:spPr>
      </p:pic>
      <p:pic>
        <p:nvPicPr>
          <p:cNvPr id="2" name="Grafic 13">
            <a:extLst>
              <a:ext uri="{FF2B5EF4-FFF2-40B4-BE49-F238E27FC236}">
                <a16:creationId xmlns:a16="http://schemas.microsoft.com/office/drawing/2014/main" id="{6EB7433C-E678-C92F-9DD1-D5B1C2FC5ABD}"/>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 y="1372"/>
            <a:ext cx="12191999" cy="128093"/>
          </a:xfrm>
          <a:prstGeom prst="rect">
            <a:avLst/>
          </a:prstGeom>
        </p:spPr>
      </p:pic>
      <p:pic>
        <p:nvPicPr>
          <p:cNvPr id="6" name="Grafic 7">
            <a:extLst>
              <a:ext uri="{FF2B5EF4-FFF2-40B4-BE49-F238E27FC236}">
                <a16:creationId xmlns:a16="http://schemas.microsoft.com/office/drawing/2014/main" id="{795A4F73-FF11-0A7C-A2AD-060673C7C8E3}"/>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490629" y="299528"/>
            <a:ext cx="11230829" cy="1144820"/>
          </a:xfrm>
          <a:prstGeom prst="rect">
            <a:avLst/>
          </a:prstGeom>
        </p:spPr>
      </p:pic>
      <p:sp>
        <p:nvSpPr>
          <p:cNvPr id="5" name="TextBox 4">
            <a:extLst>
              <a:ext uri="{FF2B5EF4-FFF2-40B4-BE49-F238E27FC236}">
                <a16:creationId xmlns:a16="http://schemas.microsoft.com/office/drawing/2014/main" id="{D766611F-6E9B-4086-859B-64E938270404}"/>
              </a:ext>
            </a:extLst>
          </p:cNvPr>
          <p:cNvSpPr txBox="1"/>
          <p:nvPr/>
        </p:nvSpPr>
        <p:spPr>
          <a:xfrm>
            <a:off x="274447" y="2109033"/>
            <a:ext cx="11643105" cy="4247317"/>
          </a:xfrm>
          <a:prstGeom prst="rect">
            <a:avLst/>
          </a:prstGeom>
          <a:solidFill>
            <a:schemeClr val="accent1"/>
          </a:solidFill>
        </p:spPr>
        <p:txBody>
          <a:bodyPr wrap="square" rtlCol="0">
            <a:spAutoFit/>
          </a:bodyPr>
          <a:lstStyle/>
          <a:p>
            <a:r>
              <a:rPr lang="ro-RO" dirty="0">
                <a:solidFill>
                  <a:schemeClr val="bg1"/>
                </a:solidFill>
              </a:rPr>
              <a:t>Art. 543: Contractul de management</a:t>
            </a:r>
            <a:endParaRPr lang="en-GB" dirty="0">
              <a:solidFill>
                <a:schemeClr val="bg1"/>
              </a:solidFill>
            </a:endParaRPr>
          </a:p>
          <a:p>
            <a:r>
              <a:rPr lang="ro-RO" dirty="0">
                <a:solidFill>
                  <a:schemeClr val="bg1"/>
                </a:solidFill>
              </a:rPr>
              <a:t>(1) Contractul de management se încheie între persoana care ocupă funcția pentru care legea prevede obligativitatea unui astfel de contract și autoritatea sau instituția publică, prin reprezentantul său legal, cu respectarea următoarelor cerințe specifice::</a:t>
            </a:r>
            <a:endParaRPr lang="en-GB" dirty="0">
              <a:solidFill>
                <a:schemeClr val="bg1"/>
              </a:solidFill>
            </a:endParaRPr>
          </a:p>
          <a:p>
            <a:r>
              <a:rPr lang="ro-RO" dirty="0">
                <a:solidFill>
                  <a:schemeClr val="bg1"/>
                </a:solidFill>
              </a:rPr>
              <a:t>a) evidențierea expresă a obiectului contractului sub formă de activități de sine stătătoare, identificabile și verificabile, și a indicatorilor de performanță aferenți acestora;</a:t>
            </a:r>
            <a:endParaRPr lang="en-GB" dirty="0">
              <a:solidFill>
                <a:schemeClr val="bg1"/>
              </a:solidFill>
            </a:endParaRPr>
          </a:p>
          <a:p>
            <a:r>
              <a:rPr lang="ro-RO" dirty="0">
                <a:solidFill>
                  <a:schemeClr val="bg1"/>
                </a:solidFill>
              </a:rPr>
              <a:t>b) evidențierea expresă a drepturilor și obligațiilor ce le revin părților în executarea contractului;</a:t>
            </a:r>
            <a:endParaRPr lang="en-GB" dirty="0">
              <a:solidFill>
                <a:schemeClr val="bg1"/>
              </a:solidFill>
            </a:endParaRPr>
          </a:p>
          <a:p>
            <a:r>
              <a:rPr lang="ro-RO" dirty="0">
                <a:solidFill>
                  <a:schemeClr val="bg1"/>
                </a:solidFill>
              </a:rPr>
              <a:t>c) indicarea expresă a modalităților și termenelor de verificare pentru îndeplinirea obligațiilor asumate, precum și a efectelor juridice produse de rezultatele verificării;</a:t>
            </a:r>
            <a:endParaRPr lang="en-GB" dirty="0">
              <a:solidFill>
                <a:schemeClr val="bg1"/>
              </a:solidFill>
            </a:endParaRPr>
          </a:p>
          <a:p>
            <a:r>
              <a:rPr lang="ro-RO" dirty="0">
                <a:solidFill>
                  <a:schemeClr val="bg1"/>
                </a:solidFill>
              </a:rPr>
              <a:t>d) indicarea expresă a normelor generale de drept direct aplicabile raporturilor juridice, precum și modalitatea de soluționare a eventualelor litigii apărute în legătură cu derularea și executarea contractului.</a:t>
            </a:r>
            <a:endParaRPr lang="en-GB" dirty="0">
              <a:solidFill>
                <a:schemeClr val="bg1"/>
              </a:solidFill>
            </a:endParaRPr>
          </a:p>
          <a:p>
            <a:r>
              <a:rPr lang="ro-RO" dirty="0">
                <a:solidFill>
                  <a:schemeClr val="bg1"/>
                </a:solidFill>
              </a:rPr>
              <a:t>(2) În situațiile în care legea prevede obligativitatea încheierii unui contract de management de către un funcționar contractual, conținutul legal al contractului de management se consemnează în planul de management, anexă separată a contractului administrativ de angajare care are conținutul prevăzut la alin. (1).</a:t>
            </a:r>
            <a:endParaRPr lang="en-GB" dirty="0">
              <a:solidFill>
                <a:schemeClr val="bg1"/>
              </a:solidFill>
            </a:endParaRPr>
          </a:p>
          <a:p>
            <a:r>
              <a:rPr lang="ro-RO" dirty="0">
                <a:solidFill>
                  <a:schemeClr val="bg1"/>
                </a:solidFill>
              </a:rPr>
              <a:t>(3)Modelul-cadru al contractului de management se stabilește prin hotărâre a Guvernului</a:t>
            </a:r>
            <a:endParaRPr lang="en-GB" dirty="0">
              <a:solidFill>
                <a:schemeClr val="bg1"/>
              </a:solidFill>
            </a:endParaRPr>
          </a:p>
        </p:txBody>
      </p:sp>
    </p:spTree>
    <p:extLst>
      <p:ext uri="{BB962C8B-B14F-4D97-AF65-F5344CB8AC3E}">
        <p14:creationId xmlns:p14="http://schemas.microsoft.com/office/powerpoint/2010/main" val="31150365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Grafic 16">
            <a:extLst>
              <a:ext uri="{FF2B5EF4-FFF2-40B4-BE49-F238E27FC236}">
                <a16:creationId xmlns:a16="http://schemas.microsoft.com/office/drawing/2014/main" id="{9E06BBCB-84F7-4FAD-C2F0-7E6AC8FF0FC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710112" y="2185987"/>
            <a:ext cx="2771775" cy="2486025"/>
          </a:xfrm>
          <a:prstGeom prst="rect">
            <a:avLst/>
          </a:prstGeom>
        </p:spPr>
      </p:pic>
      <p:pic>
        <p:nvPicPr>
          <p:cNvPr id="11" name="Grafic 10">
            <a:extLst>
              <a:ext uri="{FF2B5EF4-FFF2-40B4-BE49-F238E27FC236}">
                <a16:creationId xmlns:a16="http://schemas.microsoft.com/office/drawing/2014/main" id="{424165D2-61ED-26B0-A473-CB547D6560F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flipV="1">
            <a:off x="274447" y="6286246"/>
            <a:ext cx="11643105" cy="45719"/>
          </a:xfrm>
          <a:prstGeom prst="rect">
            <a:avLst/>
          </a:prstGeom>
        </p:spPr>
      </p:pic>
      <p:pic>
        <p:nvPicPr>
          <p:cNvPr id="13" name="Grafic 12">
            <a:extLst>
              <a:ext uri="{FF2B5EF4-FFF2-40B4-BE49-F238E27FC236}">
                <a16:creationId xmlns:a16="http://schemas.microsoft.com/office/drawing/2014/main" id="{7DFB3F75-7AB8-34F3-8B99-3AF86AF3BBE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806822" y="6400496"/>
            <a:ext cx="4578356" cy="366713"/>
          </a:xfrm>
          <a:prstGeom prst="rect">
            <a:avLst/>
          </a:prstGeom>
        </p:spPr>
      </p:pic>
      <p:sp>
        <p:nvSpPr>
          <p:cNvPr id="4" name="TextBox 3">
            <a:extLst>
              <a:ext uri="{FF2B5EF4-FFF2-40B4-BE49-F238E27FC236}">
                <a16:creationId xmlns:a16="http://schemas.microsoft.com/office/drawing/2014/main" id="{FDC286F4-2ADB-E4D2-1BAE-B2DD18ACA895}"/>
              </a:ext>
            </a:extLst>
          </p:cNvPr>
          <p:cNvSpPr txBox="1"/>
          <p:nvPr/>
        </p:nvSpPr>
        <p:spPr>
          <a:xfrm>
            <a:off x="537411" y="1583069"/>
            <a:ext cx="11165305" cy="954107"/>
          </a:xfrm>
          <a:prstGeom prst="rect">
            <a:avLst/>
          </a:prstGeom>
          <a:noFill/>
        </p:spPr>
        <p:txBody>
          <a:bodyPr wrap="square" rtlCol="0">
            <a:spAutoFit/>
          </a:bodyPr>
          <a:lstStyle/>
          <a:p>
            <a:pPr algn="just"/>
            <a:r>
              <a:rPr lang="ro-RO" sz="2800" b="1" dirty="0">
                <a:latin typeface="Trebuchet MS" panose="020B0603020202020204" pitchFamily="34" charset="0"/>
              </a:rPr>
              <a:t>DETALII DE REGLEMENTARE </a:t>
            </a:r>
            <a:r>
              <a:rPr lang="ro-RO" sz="2800" dirty="0">
                <a:latin typeface="Trebuchet MS" panose="020B0603020202020204" pitchFamily="34" charset="0"/>
              </a:rPr>
              <a:t>– alte dispoziții de completare a cadrului normativ în cadrul titlului III</a:t>
            </a:r>
            <a:endParaRPr lang="en-GB" sz="2800" b="1" dirty="0">
              <a:latin typeface="Trebuchet MS" panose="020B0603020202020204" pitchFamily="34" charset="0"/>
            </a:endParaRPr>
          </a:p>
        </p:txBody>
      </p:sp>
      <p:sp>
        <p:nvSpPr>
          <p:cNvPr id="10" name="Slide Number Placeholder 9">
            <a:extLst>
              <a:ext uri="{FF2B5EF4-FFF2-40B4-BE49-F238E27FC236}">
                <a16:creationId xmlns:a16="http://schemas.microsoft.com/office/drawing/2014/main" id="{010EE493-2A15-D3B5-F39C-25F2FCEC5841}"/>
              </a:ext>
            </a:extLst>
          </p:cNvPr>
          <p:cNvSpPr>
            <a:spLocks noGrp="1"/>
          </p:cNvSpPr>
          <p:nvPr>
            <p:ph type="sldNum" sz="quarter" idx="12"/>
          </p:nvPr>
        </p:nvSpPr>
        <p:spPr/>
        <p:txBody>
          <a:bodyPr/>
          <a:lstStyle/>
          <a:p>
            <a:fld id="{AEC4C81B-D66B-459E-B8C3-DE8E7438CB03}" type="slidenum">
              <a:rPr lang="en-US" smtClean="0"/>
              <a:t>18</a:t>
            </a:fld>
            <a:endParaRPr lang="en-US" dirty="0"/>
          </a:p>
        </p:txBody>
      </p:sp>
      <p:pic>
        <p:nvPicPr>
          <p:cNvPr id="14" name="Picture 13" descr="A logo with people in the shape of a heart&#10;&#10;Description automatically generated">
            <a:extLst>
              <a:ext uri="{FF2B5EF4-FFF2-40B4-BE49-F238E27FC236}">
                <a16:creationId xmlns:a16="http://schemas.microsoft.com/office/drawing/2014/main" id="{10D483C3-C5AE-5916-7612-05F4BDF0172F}"/>
              </a:ext>
            </a:extLst>
          </p:cNvPr>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7834703" y="5413753"/>
            <a:ext cx="986743" cy="986743"/>
          </a:xfrm>
          <a:prstGeom prst="rect">
            <a:avLst/>
          </a:prstGeom>
        </p:spPr>
      </p:pic>
      <p:pic>
        <p:nvPicPr>
          <p:cNvPr id="15" name="Picture 14" descr="A black background with white text&#10;&#10;Description automatically generated">
            <a:extLst>
              <a:ext uri="{FF2B5EF4-FFF2-40B4-BE49-F238E27FC236}">
                <a16:creationId xmlns:a16="http://schemas.microsoft.com/office/drawing/2014/main" id="{275D0A0F-7435-DCD6-AAC9-BC7DA1E8F74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2603089" y="5645425"/>
            <a:ext cx="1754209" cy="475043"/>
          </a:xfrm>
          <a:prstGeom prst="rect">
            <a:avLst/>
          </a:prstGeom>
        </p:spPr>
      </p:pic>
      <p:pic>
        <p:nvPicPr>
          <p:cNvPr id="2" name="Grafic 13">
            <a:extLst>
              <a:ext uri="{FF2B5EF4-FFF2-40B4-BE49-F238E27FC236}">
                <a16:creationId xmlns:a16="http://schemas.microsoft.com/office/drawing/2014/main" id="{6EB7433C-E678-C92F-9DD1-D5B1C2FC5ABD}"/>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 y="1372"/>
            <a:ext cx="12191999" cy="128093"/>
          </a:xfrm>
          <a:prstGeom prst="rect">
            <a:avLst/>
          </a:prstGeom>
        </p:spPr>
      </p:pic>
      <p:pic>
        <p:nvPicPr>
          <p:cNvPr id="6" name="Grafic 7">
            <a:extLst>
              <a:ext uri="{FF2B5EF4-FFF2-40B4-BE49-F238E27FC236}">
                <a16:creationId xmlns:a16="http://schemas.microsoft.com/office/drawing/2014/main" id="{795A4F73-FF11-0A7C-A2AD-060673C7C8E3}"/>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490629" y="299528"/>
            <a:ext cx="11230829" cy="1144820"/>
          </a:xfrm>
          <a:prstGeom prst="rect">
            <a:avLst/>
          </a:prstGeom>
        </p:spPr>
      </p:pic>
      <p:sp>
        <p:nvSpPr>
          <p:cNvPr id="8" name="Rectangle 7">
            <a:extLst>
              <a:ext uri="{FF2B5EF4-FFF2-40B4-BE49-F238E27FC236}">
                <a16:creationId xmlns:a16="http://schemas.microsoft.com/office/drawing/2014/main" id="{8D565C67-E92E-4ED8-903A-0383504E4227}"/>
              </a:ext>
            </a:extLst>
          </p:cNvPr>
          <p:cNvSpPr/>
          <p:nvPr/>
        </p:nvSpPr>
        <p:spPr>
          <a:xfrm>
            <a:off x="537410" y="2709211"/>
            <a:ext cx="11184047" cy="2585323"/>
          </a:xfrm>
          <a:prstGeom prst="rect">
            <a:avLst/>
          </a:prstGeom>
        </p:spPr>
        <p:txBody>
          <a:bodyPr wrap="square">
            <a:spAutoFit/>
          </a:bodyPr>
          <a:lstStyle/>
          <a:p>
            <a:pPr marL="285750" indent="-285750">
              <a:buFont typeface="Wingdings" panose="05000000000000000000" pitchFamily="2" charset="2"/>
              <a:buChar char="q"/>
              <a:defRPr/>
            </a:pPr>
            <a:r>
              <a:rPr lang="ro-RO" dirty="0"/>
              <a:t>Capitolul II: Funcționarul contractual încadrat la cabinetul demnitarilor, aleșilor locali și la cancelaria prefectului</a:t>
            </a:r>
          </a:p>
          <a:p>
            <a:pPr marL="285750" indent="-285750">
              <a:buFont typeface="Wingdings" panose="05000000000000000000" pitchFamily="2" charset="2"/>
              <a:buChar char="q"/>
              <a:defRPr/>
            </a:pPr>
            <a:r>
              <a:rPr lang="ro-RO" dirty="0"/>
              <a:t>Capitolul III: Drepturi și obligații ale funcționarilor contractuali, personalului contractual din administrația publică, precum și răspunderea acestora</a:t>
            </a:r>
          </a:p>
          <a:p>
            <a:pPr marL="285750" indent="-285750">
              <a:buFont typeface="Wingdings" panose="05000000000000000000" pitchFamily="2" charset="2"/>
              <a:buChar char="q"/>
              <a:defRPr/>
            </a:pPr>
            <a:r>
              <a:rPr lang="ro-RO" dirty="0">
                <a:solidFill>
                  <a:schemeClr val="dk1"/>
                </a:solidFill>
              </a:rPr>
              <a:t>Capitolul IV: Încadrarea, promovarea și evaluarea performanțelor individuale ale funcționarului contractual și ale personalului contractual</a:t>
            </a:r>
          </a:p>
          <a:p>
            <a:pPr marL="285750" indent="-285750">
              <a:buFont typeface="Wingdings" panose="05000000000000000000" pitchFamily="2" charset="2"/>
              <a:buChar char="q"/>
              <a:defRPr/>
            </a:pPr>
            <a:r>
              <a:rPr lang="ro-RO" dirty="0">
                <a:solidFill>
                  <a:schemeClr val="dk1"/>
                </a:solidFill>
              </a:rPr>
              <a:t>Introducerea anexei 14 </a:t>
            </a:r>
            <a:r>
              <a:rPr lang="ro-RO" dirty="0"/>
              <a:t>Dispoziții privind cariera funcționarilor contractuali</a:t>
            </a:r>
            <a:endParaRPr lang="en-GB" dirty="0"/>
          </a:p>
          <a:p>
            <a:pPr>
              <a:defRPr/>
            </a:pPr>
            <a:endParaRPr lang="en-GB" dirty="0"/>
          </a:p>
          <a:p>
            <a:pPr>
              <a:defRPr/>
            </a:pPr>
            <a:endParaRPr lang="ro-RO" dirty="0"/>
          </a:p>
          <a:p>
            <a:pPr lvl="0">
              <a:defRPr/>
            </a:pPr>
            <a:endParaRPr lang="ro-RO" dirty="0"/>
          </a:p>
        </p:txBody>
      </p:sp>
    </p:spTree>
    <p:extLst>
      <p:ext uri="{BB962C8B-B14F-4D97-AF65-F5344CB8AC3E}">
        <p14:creationId xmlns:p14="http://schemas.microsoft.com/office/powerpoint/2010/main" val="24710150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Grafic 16">
            <a:extLst>
              <a:ext uri="{FF2B5EF4-FFF2-40B4-BE49-F238E27FC236}">
                <a16:creationId xmlns:a16="http://schemas.microsoft.com/office/drawing/2014/main" id="{9E06BBCB-84F7-4FAD-C2F0-7E6AC8FF0FC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710112" y="2185987"/>
            <a:ext cx="2771775" cy="2486025"/>
          </a:xfrm>
          <a:prstGeom prst="rect">
            <a:avLst/>
          </a:prstGeom>
        </p:spPr>
      </p:pic>
      <p:pic>
        <p:nvPicPr>
          <p:cNvPr id="11" name="Grafic 10">
            <a:extLst>
              <a:ext uri="{FF2B5EF4-FFF2-40B4-BE49-F238E27FC236}">
                <a16:creationId xmlns:a16="http://schemas.microsoft.com/office/drawing/2014/main" id="{424165D2-61ED-26B0-A473-CB547D6560F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flipV="1">
            <a:off x="274447" y="6286246"/>
            <a:ext cx="11643105" cy="45719"/>
          </a:xfrm>
          <a:prstGeom prst="rect">
            <a:avLst/>
          </a:prstGeom>
        </p:spPr>
      </p:pic>
      <p:pic>
        <p:nvPicPr>
          <p:cNvPr id="13" name="Grafic 12">
            <a:extLst>
              <a:ext uri="{FF2B5EF4-FFF2-40B4-BE49-F238E27FC236}">
                <a16:creationId xmlns:a16="http://schemas.microsoft.com/office/drawing/2014/main" id="{7DFB3F75-7AB8-34F3-8B99-3AF86AF3BBE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806822" y="6400496"/>
            <a:ext cx="4578356" cy="366713"/>
          </a:xfrm>
          <a:prstGeom prst="rect">
            <a:avLst/>
          </a:prstGeom>
        </p:spPr>
      </p:pic>
      <p:sp>
        <p:nvSpPr>
          <p:cNvPr id="4" name="TextBox 3">
            <a:extLst>
              <a:ext uri="{FF2B5EF4-FFF2-40B4-BE49-F238E27FC236}">
                <a16:creationId xmlns:a16="http://schemas.microsoft.com/office/drawing/2014/main" id="{FDC286F4-2ADB-E4D2-1BAE-B2DD18ACA895}"/>
              </a:ext>
            </a:extLst>
          </p:cNvPr>
          <p:cNvSpPr txBox="1"/>
          <p:nvPr/>
        </p:nvSpPr>
        <p:spPr>
          <a:xfrm>
            <a:off x="272718" y="1438691"/>
            <a:ext cx="11376536" cy="523220"/>
          </a:xfrm>
          <a:prstGeom prst="rect">
            <a:avLst/>
          </a:prstGeom>
          <a:noFill/>
        </p:spPr>
        <p:txBody>
          <a:bodyPr wrap="square" rtlCol="0">
            <a:spAutoFit/>
          </a:bodyPr>
          <a:lstStyle/>
          <a:p>
            <a:pPr algn="just"/>
            <a:r>
              <a:rPr lang="ro-RO" sz="2800" b="1" dirty="0">
                <a:latin typeface="Trebuchet MS" panose="020B0603020202020204" pitchFamily="34" charset="0"/>
              </a:rPr>
              <a:t>DETALII DE REGLEMENTARE </a:t>
            </a:r>
            <a:r>
              <a:rPr lang="ro-RO" sz="2800" dirty="0">
                <a:latin typeface="Trebuchet MS" panose="020B0603020202020204" pitchFamily="34" charset="0"/>
              </a:rPr>
              <a:t>– Normele de completare și coroborare</a:t>
            </a:r>
            <a:endParaRPr lang="en-GB" sz="2800" b="1" dirty="0">
              <a:latin typeface="Trebuchet MS" panose="020B0603020202020204" pitchFamily="34" charset="0"/>
            </a:endParaRPr>
          </a:p>
        </p:txBody>
      </p:sp>
      <p:sp>
        <p:nvSpPr>
          <p:cNvPr id="10" name="Slide Number Placeholder 9">
            <a:extLst>
              <a:ext uri="{FF2B5EF4-FFF2-40B4-BE49-F238E27FC236}">
                <a16:creationId xmlns:a16="http://schemas.microsoft.com/office/drawing/2014/main" id="{010EE493-2A15-D3B5-F39C-25F2FCEC5841}"/>
              </a:ext>
            </a:extLst>
          </p:cNvPr>
          <p:cNvSpPr>
            <a:spLocks noGrp="1"/>
          </p:cNvSpPr>
          <p:nvPr>
            <p:ph type="sldNum" sz="quarter" idx="12"/>
          </p:nvPr>
        </p:nvSpPr>
        <p:spPr/>
        <p:txBody>
          <a:bodyPr/>
          <a:lstStyle/>
          <a:p>
            <a:fld id="{AEC4C81B-D66B-459E-B8C3-DE8E7438CB03}" type="slidenum">
              <a:rPr lang="en-US" smtClean="0"/>
              <a:t>19</a:t>
            </a:fld>
            <a:endParaRPr lang="en-US" dirty="0"/>
          </a:p>
        </p:txBody>
      </p:sp>
      <p:pic>
        <p:nvPicPr>
          <p:cNvPr id="14" name="Picture 13" descr="A logo with people in the shape of a heart&#10;&#10;Description automatically generated">
            <a:extLst>
              <a:ext uri="{FF2B5EF4-FFF2-40B4-BE49-F238E27FC236}">
                <a16:creationId xmlns:a16="http://schemas.microsoft.com/office/drawing/2014/main" id="{10D483C3-C5AE-5916-7612-05F4BDF0172F}"/>
              </a:ext>
            </a:extLst>
          </p:cNvPr>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7834703" y="5413753"/>
            <a:ext cx="986743" cy="986743"/>
          </a:xfrm>
          <a:prstGeom prst="rect">
            <a:avLst/>
          </a:prstGeom>
        </p:spPr>
      </p:pic>
      <p:pic>
        <p:nvPicPr>
          <p:cNvPr id="15" name="Picture 14" descr="A black background with white text&#10;&#10;Description automatically generated">
            <a:extLst>
              <a:ext uri="{FF2B5EF4-FFF2-40B4-BE49-F238E27FC236}">
                <a16:creationId xmlns:a16="http://schemas.microsoft.com/office/drawing/2014/main" id="{275D0A0F-7435-DCD6-AAC9-BC7DA1E8F74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2603089" y="5645425"/>
            <a:ext cx="1754209" cy="475043"/>
          </a:xfrm>
          <a:prstGeom prst="rect">
            <a:avLst/>
          </a:prstGeom>
        </p:spPr>
      </p:pic>
      <p:pic>
        <p:nvPicPr>
          <p:cNvPr id="2" name="Grafic 13">
            <a:extLst>
              <a:ext uri="{FF2B5EF4-FFF2-40B4-BE49-F238E27FC236}">
                <a16:creationId xmlns:a16="http://schemas.microsoft.com/office/drawing/2014/main" id="{6EB7433C-E678-C92F-9DD1-D5B1C2FC5ABD}"/>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 y="1372"/>
            <a:ext cx="12191999" cy="128093"/>
          </a:xfrm>
          <a:prstGeom prst="rect">
            <a:avLst/>
          </a:prstGeom>
        </p:spPr>
      </p:pic>
      <p:pic>
        <p:nvPicPr>
          <p:cNvPr id="6" name="Grafic 7">
            <a:extLst>
              <a:ext uri="{FF2B5EF4-FFF2-40B4-BE49-F238E27FC236}">
                <a16:creationId xmlns:a16="http://schemas.microsoft.com/office/drawing/2014/main" id="{795A4F73-FF11-0A7C-A2AD-060673C7C8E3}"/>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490629" y="299528"/>
            <a:ext cx="11230829" cy="1144820"/>
          </a:xfrm>
          <a:prstGeom prst="rect">
            <a:avLst/>
          </a:prstGeom>
        </p:spPr>
      </p:pic>
      <p:graphicFrame>
        <p:nvGraphicFramePr>
          <p:cNvPr id="7" name="Table 6">
            <a:extLst>
              <a:ext uri="{FF2B5EF4-FFF2-40B4-BE49-F238E27FC236}">
                <a16:creationId xmlns:a16="http://schemas.microsoft.com/office/drawing/2014/main" id="{F6B4BC5A-1D95-437F-8299-FFA6266A6E7B}"/>
              </a:ext>
            </a:extLst>
          </p:cNvPr>
          <p:cNvGraphicFramePr>
            <a:graphicFrameLocks noGrp="1"/>
          </p:cNvGraphicFramePr>
          <p:nvPr>
            <p:extLst>
              <p:ext uri="{D42A27DB-BD31-4B8C-83A1-F6EECF244321}">
                <p14:modId xmlns:p14="http://schemas.microsoft.com/office/powerpoint/2010/main" val="3199674476"/>
              </p:ext>
            </p:extLst>
          </p:nvPr>
        </p:nvGraphicFramePr>
        <p:xfrm>
          <a:off x="272718" y="1919054"/>
          <a:ext cx="11643104" cy="4844227"/>
        </p:xfrm>
        <a:graphic>
          <a:graphicData uri="http://schemas.openxmlformats.org/drawingml/2006/table">
            <a:tbl>
              <a:tblPr firstRow="1" bandRow="1">
                <a:tableStyleId>{5C22544A-7EE6-4342-B048-85BDC9FD1C3A}</a:tableStyleId>
              </a:tblPr>
              <a:tblGrid>
                <a:gridCol w="4920024">
                  <a:extLst>
                    <a:ext uri="{9D8B030D-6E8A-4147-A177-3AD203B41FA5}">
                      <a16:colId xmlns:a16="http://schemas.microsoft.com/office/drawing/2014/main" val="3045405396"/>
                    </a:ext>
                  </a:extLst>
                </a:gridCol>
                <a:gridCol w="6723080">
                  <a:extLst>
                    <a:ext uri="{9D8B030D-6E8A-4147-A177-3AD203B41FA5}">
                      <a16:colId xmlns:a16="http://schemas.microsoft.com/office/drawing/2014/main" val="913535287"/>
                    </a:ext>
                  </a:extLst>
                </a:gridCol>
              </a:tblGrid>
              <a:tr h="325631">
                <a:tc>
                  <a:txBody>
                    <a:bodyPr/>
                    <a:lstStyle/>
                    <a:p>
                      <a:r>
                        <a:rPr lang="ro-RO" dirty="0"/>
                        <a:t>Anexa 13</a:t>
                      </a:r>
                      <a:endParaRPr lang="en-GB" dirty="0"/>
                    </a:p>
                  </a:txBody>
                  <a:tcPr/>
                </a:tc>
                <a:tc>
                  <a:txBody>
                    <a:bodyPr/>
                    <a:lstStyle/>
                    <a:p>
                      <a:endParaRPr lang="en-GB" dirty="0"/>
                    </a:p>
                  </a:txBody>
                  <a:tcPr/>
                </a:tc>
                <a:extLst>
                  <a:ext uri="{0D108BD9-81ED-4DB2-BD59-A6C34878D82A}">
                    <a16:rowId xmlns:a16="http://schemas.microsoft.com/office/drawing/2014/main" val="3905120079"/>
                  </a:ext>
                </a:extLst>
              </a:tr>
              <a:tr h="81407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o-RO" dirty="0"/>
                        <a:t>Autorități și entități publice exceptate de la aplicarea normelor privind funcționarii contractuali</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o-RO" dirty="0"/>
                        <a:t>Autorități publice care au obligația de armonizare a legislației specifice</a:t>
                      </a:r>
                      <a:endParaRPr lang="en-GB" dirty="0"/>
                    </a:p>
                  </a:txBody>
                  <a:tcPr/>
                </a:tc>
                <a:extLst>
                  <a:ext uri="{0D108BD9-81ED-4DB2-BD59-A6C34878D82A}">
                    <a16:rowId xmlns:a16="http://schemas.microsoft.com/office/drawing/2014/main" val="503409330"/>
                  </a:ext>
                </a:extLst>
              </a:tr>
              <a:tr h="3564067">
                <a:tc>
                  <a:txBody>
                    <a:bodyPr/>
                    <a:lstStyle/>
                    <a:p>
                      <a:pPr lvl="1"/>
                      <a:r>
                        <a:rPr lang="ro-RO" sz="1800" kern="1200" dirty="0">
                          <a:solidFill>
                            <a:schemeClr val="dk1"/>
                          </a:solidFill>
                          <a:effectLst/>
                          <a:latin typeface="+mn-lt"/>
                          <a:ea typeface="+mn-ea"/>
                          <a:cs typeface="+mn-cs"/>
                        </a:rPr>
                        <a:t>Administrația Prezidențială;</a:t>
                      </a:r>
                      <a:endParaRPr lang="en-GB" sz="1800" kern="1200" dirty="0">
                        <a:solidFill>
                          <a:schemeClr val="dk1"/>
                        </a:solidFill>
                        <a:effectLst/>
                        <a:latin typeface="+mn-lt"/>
                        <a:ea typeface="+mn-ea"/>
                        <a:cs typeface="+mn-cs"/>
                      </a:endParaRPr>
                    </a:p>
                    <a:p>
                      <a:pPr lvl="1"/>
                      <a:r>
                        <a:rPr lang="ro-RO" sz="1800" kern="1200" dirty="0">
                          <a:solidFill>
                            <a:schemeClr val="dk1"/>
                          </a:solidFill>
                          <a:effectLst/>
                          <a:latin typeface="+mn-lt"/>
                          <a:ea typeface="+mn-ea"/>
                          <a:cs typeface="+mn-cs"/>
                        </a:rPr>
                        <a:t>Ministerul Apărării Naționale;</a:t>
                      </a:r>
                      <a:endParaRPr lang="en-GB" sz="1800" kern="1200" dirty="0">
                        <a:solidFill>
                          <a:schemeClr val="dk1"/>
                        </a:solidFill>
                        <a:effectLst/>
                        <a:latin typeface="+mn-lt"/>
                        <a:ea typeface="+mn-ea"/>
                        <a:cs typeface="+mn-cs"/>
                      </a:endParaRPr>
                    </a:p>
                    <a:p>
                      <a:pPr lvl="1"/>
                      <a:r>
                        <a:rPr lang="ro-RO" sz="1800" kern="1200" dirty="0">
                          <a:solidFill>
                            <a:schemeClr val="dk1"/>
                          </a:solidFill>
                          <a:effectLst/>
                          <a:latin typeface="+mn-lt"/>
                          <a:ea typeface="+mn-ea"/>
                          <a:cs typeface="+mn-cs"/>
                        </a:rPr>
                        <a:t>Ministerul Afacerilor Interne;</a:t>
                      </a:r>
                      <a:endParaRPr lang="en-GB" sz="1800" kern="1200" dirty="0">
                        <a:solidFill>
                          <a:schemeClr val="dk1"/>
                        </a:solidFill>
                        <a:effectLst/>
                        <a:latin typeface="+mn-lt"/>
                        <a:ea typeface="+mn-ea"/>
                        <a:cs typeface="+mn-cs"/>
                      </a:endParaRPr>
                    </a:p>
                    <a:p>
                      <a:pPr lvl="1"/>
                      <a:r>
                        <a:rPr lang="ro-RO" sz="1800" kern="1200" dirty="0">
                          <a:solidFill>
                            <a:schemeClr val="dk1"/>
                          </a:solidFill>
                          <a:effectLst/>
                          <a:latin typeface="+mn-lt"/>
                          <a:ea typeface="+mn-ea"/>
                          <a:cs typeface="+mn-cs"/>
                        </a:rPr>
                        <a:t>Serviciul Român de Informații;</a:t>
                      </a:r>
                      <a:endParaRPr lang="en-GB" sz="1800" kern="1200" dirty="0">
                        <a:solidFill>
                          <a:schemeClr val="dk1"/>
                        </a:solidFill>
                        <a:effectLst/>
                        <a:latin typeface="+mn-lt"/>
                        <a:ea typeface="+mn-ea"/>
                        <a:cs typeface="+mn-cs"/>
                      </a:endParaRPr>
                    </a:p>
                    <a:p>
                      <a:pPr lvl="1"/>
                      <a:r>
                        <a:rPr lang="ro-RO" sz="1800" kern="1200" dirty="0">
                          <a:solidFill>
                            <a:schemeClr val="dk1"/>
                          </a:solidFill>
                          <a:effectLst/>
                          <a:latin typeface="+mn-lt"/>
                          <a:ea typeface="+mn-ea"/>
                          <a:cs typeface="+mn-cs"/>
                        </a:rPr>
                        <a:t>Serviciul de Informații Externe;</a:t>
                      </a:r>
                      <a:endParaRPr lang="en-GB" sz="1800" kern="1200" dirty="0">
                        <a:solidFill>
                          <a:schemeClr val="dk1"/>
                        </a:solidFill>
                        <a:effectLst/>
                        <a:latin typeface="+mn-lt"/>
                        <a:ea typeface="+mn-ea"/>
                        <a:cs typeface="+mn-cs"/>
                      </a:endParaRPr>
                    </a:p>
                    <a:p>
                      <a:pPr lvl="1"/>
                      <a:r>
                        <a:rPr lang="ro-RO" sz="1800" kern="1200" dirty="0">
                          <a:solidFill>
                            <a:schemeClr val="dk1"/>
                          </a:solidFill>
                          <a:effectLst/>
                          <a:latin typeface="+mn-lt"/>
                          <a:ea typeface="+mn-ea"/>
                          <a:cs typeface="+mn-cs"/>
                        </a:rPr>
                        <a:t>Serviciul de Protecție și Pază;</a:t>
                      </a:r>
                      <a:endParaRPr lang="en-GB" sz="1800" kern="1200" dirty="0">
                        <a:solidFill>
                          <a:schemeClr val="dk1"/>
                        </a:solidFill>
                        <a:effectLst/>
                        <a:latin typeface="+mn-lt"/>
                        <a:ea typeface="+mn-ea"/>
                        <a:cs typeface="+mn-cs"/>
                      </a:endParaRPr>
                    </a:p>
                    <a:p>
                      <a:pPr lvl="1"/>
                      <a:r>
                        <a:rPr lang="ro-RO" sz="1800" kern="1200" dirty="0">
                          <a:solidFill>
                            <a:schemeClr val="dk1"/>
                          </a:solidFill>
                          <a:effectLst/>
                          <a:latin typeface="+mn-lt"/>
                          <a:ea typeface="+mn-ea"/>
                          <a:cs typeface="+mn-cs"/>
                        </a:rPr>
                        <a:t>Administrația Națională pentru Rezervele Statului și Probleme Speciale;</a:t>
                      </a:r>
                      <a:endParaRPr lang="en-GB" sz="1800" kern="1200" dirty="0">
                        <a:solidFill>
                          <a:schemeClr val="dk1"/>
                        </a:solidFill>
                        <a:effectLst/>
                        <a:latin typeface="+mn-lt"/>
                        <a:ea typeface="+mn-ea"/>
                        <a:cs typeface="+mn-cs"/>
                      </a:endParaRPr>
                    </a:p>
                    <a:p>
                      <a:pPr lvl="1"/>
                      <a:r>
                        <a:rPr lang="ro-RO" sz="1800" kern="1200" dirty="0">
                          <a:solidFill>
                            <a:schemeClr val="dk1"/>
                          </a:solidFill>
                          <a:effectLst/>
                          <a:latin typeface="+mn-lt"/>
                          <a:ea typeface="+mn-ea"/>
                          <a:cs typeface="+mn-cs"/>
                        </a:rPr>
                        <a:t>Banca Națională a României;</a:t>
                      </a:r>
                      <a:endParaRPr lang="en-GB" sz="1800" kern="1200" dirty="0">
                        <a:solidFill>
                          <a:schemeClr val="dk1"/>
                        </a:solidFill>
                        <a:effectLst/>
                        <a:latin typeface="+mn-lt"/>
                        <a:ea typeface="+mn-ea"/>
                        <a:cs typeface="+mn-cs"/>
                      </a:endParaRPr>
                    </a:p>
                    <a:p>
                      <a:pPr lvl="1"/>
                      <a:r>
                        <a:rPr lang="ro-RO" sz="1800" kern="1200" dirty="0">
                          <a:solidFill>
                            <a:schemeClr val="dk1"/>
                          </a:solidFill>
                          <a:effectLst/>
                          <a:latin typeface="+mn-lt"/>
                          <a:ea typeface="+mn-ea"/>
                          <a:cs typeface="+mn-cs"/>
                        </a:rPr>
                        <a:t>Societatea Română de Televiziune;</a:t>
                      </a:r>
                      <a:endParaRPr lang="en-GB" sz="1800" kern="1200" dirty="0">
                        <a:solidFill>
                          <a:schemeClr val="dk1"/>
                        </a:solidFill>
                        <a:effectLst/>
                        <a:latin typeface="+mn-lt"/>
                        <a:ea typeface="+mn-ea"/>
                        <a:cs typeface="+mn-cs"/>
                      </a:endParaRPr>
                    </a:p>
                    <a:p>
                      <a:pPr lvl="1"/>
                      <a:r>
                        <a:rPr lang="ro-RO" sz="1800" kern="1200" dirty="0">
                          <a:solidFill>
                            <a:schemeClr val="dk1"/>
                          </a:solidFill>
                          <a:effectLst/>
                          <a:latin typeface="+mn-lt"/>
                          <a:ea typeface="+mn-ea"/>
                          <a:cs typeface="+mn-cs"/>
                        </a:rPr>
                        <a:t>Societatea Română de Radiodifuziune;</a:t>
                      </a:r>
                      <a:endParaRPr lang="en-GB" sz="1800" kern="1200" dirty="0">
                        <a:solidFill>
                          <a:schemeClr val="dk1"/>
                        </a:solidFill>
                        <a:effectLst/>
                        <a:latin typeface="+mn-lt"/>
                        <a:ea typeface="+mn-ea"/>
                        <a:cs typeface="+mn-cs"/>
                      </a:endParaRPr>
                    </a:p>
                    <a:p>
                      <a:pPr lvl="1"/>
                      <a:r>
                        <a:rPr lang="ro-RO" sz="1800" kern="1200" dirty="0">
                          <a:solidFill>
                            <a:schemeClr val="dk1"/>
                          </a:solidFill>
                          <a:effectLst/>
                          <a:latin typeface="+mn-lt"/>
                          <a:ea typeface="+mn-ea"/>
                          <a:cs typeface="+mn-cs"/>
                        </a:rPr>
                        <a:t>Academia Română de Științe.</a:t>
                      </a:r>
                      <a:endParaRPr lang="en-GB" sz="1800" kern="1200" dirty="0">
                        <a:solidFill>
                          <a:schemeClr val="dk1"/>
                        </a:solidFill>
                        <a:effectLst/>
                        <a:latin typeface="+mn-lt"/>
                        <a:ea typeface="+mn-ea"/>
                        <a:cs typeface="+mn-cs"/>
                      </a:endParaRPr>
                    </a:p>
                  </a:txBody>
                  <a:tcPr/>
                </a:tc>
                <a:tc>
                  <a:txBody>
                    <a:bodyPr/>
                    <a:lstStyle/>
                    <a:p>
                      <a:pPr lvl="0"/>
                      <a:r>
                        <a:rPr lang="ro-RO" sz="1800" kern="1200" dirty="0">
                          <a:solidFill>
                            <a:schemeClr val="dk1"/>
                          </a:solidFill>
                          <a:effectLst/>
                          <a:latin typeface="+mn-lt"/>
                          <a:ea typeface="+mn-ea"/>
                          <a:cs typeface="+mn-cs"/>
                        </a:rPr>
                        <a:t>Autoritatea de Supraveghere Financiară;</a:t>
                      </a:r>
                      <a:endParaRPr lang="en-GB" sz="1800" kern="1200" dirty="0">
                        <a:solidFill>
                          <a:schemeClr val="dk1"/>
                        </a:solidFill>
                        <a:effectLst/>
                        <a:latin typeface="+mn-lt"/>
                        <a:ea typeface="+mn-ea"/>
                        <a:cs typeface="+mn-cs"/>
                      </a:endParaRPr>
                    </a:p>
                    <a:p>
                      <a:pPr lvl="0"/>
                      <a:r>
                        <a:rPr lang="ro-RO" sz="1800" kern="1200" dirty="0">
                          <a:solidFill>
                            <a:schemeClr val="dk1"/>
                          </a:solidFill>
                          <a:effectLst/>
                          <a:latin typeface="+mn-lt"/>
                          <a:ea typeface="+mn-ea"/>
                          <a:cs typeface="+mn-cs"/>
                        </a:rPr>
                        <a:t>Autoritatea de Reglementare în Energie;</a:t>
                      </a:r>
                      <a:endParaRPr lang="en-GB" sz="1800" kern="1200" dirty="0">
                        <a:solidFill>
                          <a:schemeClr val="dk1"/>
                        </a:solidFill>
                        <a:effectLst/>
                        <a:latin typeface="+mn-lt"/>
                        <a:ea typeface="+mn-ea"/>
                        <a:cs typeface="+mn-cs"/>
                      </a:endParaRPr>
                    </a:p>
                    <a:p>
                      <a:pPr lvl="0"/>
                      <a:r>
                        <a:rPr lang="ro-RO" sz="1800" kern="1200" dirty="0">
                          <a:solidFill>
                            <a:schemeClr val="dk1"/>
                          </a:solidFill>
                          <a:effectLst/>
                          <a:latin typeface="+mn-lt"/>
                          <a:ea typeface="+mn-ea"/>
                          <a:cs typeface="+mn-cs"/>
                        </a:rPr>
                        <a:t>Curtea de Conturi;</a:t>
                      </a:r>
                      <a:endParaRPr lang="en-GB" sz="1800" kern="1200" dirty="0">
                        <a:solidFill>
                          <a:schemeClr val="dk1"/>
                        </a:solidFill>
                        <a:effectLst/>
                        <a:latin typeface="+mn-lt"/>
                        <a:ea typeface="+mn-ea"/>
                        <a:cs typeface="+mn-cs"/>
                      </a:endParaRPr>
                    </a:p>
                    <a:p>
                      <a:pPr lvl="0"/>
                      <a:r>
                        <a:rPr lang="ro-RO" sz="1800" kern="1200" dirty="0">
                          <a:solidFill>
                            <a:schemeClr val="dk1"/>
                          </a:solidFill>
                          <a:effectLst/>
                          <a:latin typeface="+mn-lt"/>
                          <a:ea typeface="+mn-ea"/>
                          <a:cs typeface="+mn-cs"/>
                        </a:rPr>
                        <a:t>Consiliul Concurenței;</a:t>
                      </a:r>
                      <a:endParaRPr lang="en-GB" sz="1800" kern="1200" dirty="0">
                        <a:solidFill>
                          <a:schemeClr val="dk1"/>
                        </a:solidFill>
                        <a:effectLst/>
                        <a:latin typeface="+mn-lt"/>
                        <a:ea typeface="+mn-ea"/>
                        <a:cs typeface="+mn-cs"/>
                      </a:endParaRPr>
                    </a:p>
                    <a:p>
                      <a:pPr lvl="0"/>
                      <a:r>
                        <a:rPr lang="ro-RO" sz="1800" kern="1200" dirty="0">
                          <a:solidFill>
                            <a:schemeClr val="dk1"/>
                          </a:solidFill>
                          <a:effectLst/>
                          <a:latin typeface="+mn-lt"/>
                          <a:ea typeface="+mn-ea"/>
                          <a:cs typeface="+mn-cs"/>
                        </a:rPr>
                        <a:t>Agenția Națională de Integritate;</a:t>
                      </a:r>
                      <a:endParaRPr lang="en-GB" sz="1800" kern="1200" dirty="0">
                        <a:solidFill>
                          <a:schemeClr val="dk1"/>
                        </a:solidFill>
                        <a:effectLst/>
                        <a:latin typeface="+mn-lt"/>
                        <a:ea typeface="+mn-ea"/>
                        <a:cs typeface="+mn-cs"/>
                      </a:endParaRPr>
                    </a:p>
                    <a:p>
                      <a:pPr lvl="0"/>
                      <a:r>
                        <a:rPr lang="ro-RO" sz="1800" kern="1200" dirty="0">
                          <a:solidFill>
                            <a:schemeClr val="dk1"/>
                          </a:solidFill>
                          <a:effectLst/>
                          <a:latin typeface="+mn-lt"/>
                          <a:ea typeface="+mn-ea"/>
                          <a:cs typeface="+mn-cs"/>
                        </a:rPr>
                        <a:t>Consiliul Național al Audiovizualului;</a:t>
                      </a:r>
                      <a:endParaRPr lang="en-GB" sz="1800" kern="1200" dirty="0">
                        <a:solidFill>
                          <a:schemeClr val="dk1"/>
                        </a:solidFill>
                        <a:effectLst/>
                        <a:latin typeface="+mn-lt"/>
                        <a:ea typeface="+mn-ea"/>
                        <a:cs typeface="+mn-cs"/>
                      </a:endParaRPr>
                    </a:p>
                    <a:p>
                      <a:pPr lvl="0"/>
                      <a:r>
                        <a:rPr lang="ro-RO" sz="1800" kern="1200" dirty="0">
                          <a:solidFill>
                            <a:schemeClr val="dk1"/>
                          </a:solidFill>
                          <a:effectLst/>
                          <a:latin typeface="+mn-lt"/>
                          <a:ea typeface="+mn-ea"/>
                          <a:cs typeface="+mn-cs"/>
                        </a:rPr>
                        <a:t>Consiliul Național pentru Studierea Arhivelor Securității;</a:t>
                      </a:r>
                      <a:endParaRPr lang="en-GB" sz="1800" kern="1200" dirty="0">
                        <a:solidFill>
                          <a:schemeClr val="dk1"/>
                        </a:solidFill>
                        <a:effectLst/>
                        <a:latin typeface="+mn-lt"/>
                        <a:ea typeface="+mn-ea"/>
                        <a:cs typeface="+mn-cs"/>
                      </a:endParaRPr>
                    </a:p>
                    <a:p>
                      <a:pPr lvl="0"/>
                      <a:r>
                        <a:rPr lang="ro-RO" sz="1800" kern="1200" dirty="0">
                          <a:solidFill>
                            <a:schemeClr val="dk1"/>
                          </a:solidFill>
                          <a:effectLst/>
                          <a:latin typeface="+mn-lt"/>
                          <a:ea typeface="+mn-ea"/>
                          <a:cs typeface="+mn-cs"/>
                        </a:rPr>
                        <a:t>Oficiul Național pentru Prevenirea și Combaterea Spălării Banilor;</a:t>
                      </a:r>
                      <a:endParaRPr lang="en-GB" sz="1800" kern="1200" dirty="0">
                        <a:solidFill>
                          <a:schemeClr val="dk1"/>
                        </a:solidFill>
                        <a:effectLst/>
                        <a:latin typeface="+mn-lt"/>
                        <a:ea typeface="+mn-ea"/>
                        <a:cs typeface="+mn-cs"/>
                      </a:endParaRPr>
                    </a:p>
                    <a:p>
                      <a:pPr lvl="0"/>
                      <a:r>
                        <a:rPr lang="ro-RO" sz="1800" kern="1200" dirty="0">
                          <a:solidFill>
                            <a:schemeClr val="dk1"/>
                          </a:solidFill>
                          <a:effectLst/>
                          <a:latin typeface="+mn-lt"/>
                          <a:ea typeface="+mn-ea"/>
                          <a:cs typeface="+mn-cs"/>
                        </a:rPr>
                        <a:t>Autoritatea Națională pentru Supravegherea Prelucrării Datelor cu Caracter Personal;</a:t>
                      </a:r>
                      <a:endParaRPr lang="en-GB" sz="1800" kern="1200" dirty="0">
                        <a:solidFill>
                          <a:schemeClr val="dk1"/>
                        </a:solidFill>
                        <a:effectLst/>
                        <a:latin typeface="+mn-lt"/>
                        <a:ea typeface="+mn-ea"/>
                        <a:cs typeface="+mn-cs"/>
                      </a:endParaRPr>
                    </a:p>
                    <a:p>
                      <a:pPr lvl="0"/>
                      <a:r>
                        <a:rPr lang="ro-RO" sz="1800" kern="1200" dirty="0">
                          <a:solidFill>
                            <a:schemeClr val="dk1"/>
                          </a:solidFill>
                          <a:effectLst/>
                          <a:latin typeface="+mn-lt"/>
                          <a:ea typeface="+mn-ea"/>
                          <a:cs typeface="+mn-cs"/>
                        </a:rPr>
                        <a:t>Celelalte autorități cu autonomie funcțională din subordinea sau în coordonarea Secretariatului General al Guvernului ori a ministerelor.</a:t>
                      </a:r>
                      <a:endParaRPr lang="en-GB" sz="1800" kern="1200" dirty="0">
                        <a:solidFill>
                          <a:schemeClr val="dk1"/>
                        </a:solidFill>
                        <a:effectLst/>
                        <a:latin typeface="+mn-lt"/>
                        <a:ea typeface="+mn-ea"/>
                        <a:cs typeface="+mn-cs"/>
                      </a:endParaRPr>
                    </a:p>
                  </a:txBody>
                  <a:tcPr/>
                </a:tc>
                <a:extLst>
                  <a:ext uri="{0D108BD9-81ED-4DB2-BD59-A6C34878D82A}">
                    <a16:rowId xmlns:a16="http://schemas.microsoft.com/office/drawing/2014/main" val="445803570"/>
                  </a:ext>
                </a:extLst>
              </a:tr>
            </a:tbl>
          </a:graphicData>
        </a:graphic>
      </p:graphicFrame>
    </p:spTree>
    <p:extLst>
      <p:ext uri="{BB962C8B-B14F-4D97-AF65-F5344CB8AC3E}">
        <p14:creationId xmlns:p14="http://schemas.microsoft.com/office/powerpoint/2010/main" val="36677767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Grafic 16">
            <a:extLst>
              <a:ext uri="{FF2B5EF4-FFF2-40B4-BE49-F238E27FC236}">
                <a16:creationId xmlns:a16="http://schemas.microsoft.com/office/drawing/2014/main" id="{9E06BBCB-84F7-4FAD-C2F0-7E6AC8FF0FC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710112" y="2185987"/>
            <a:ext cx="2771775" cy="2486025"/>
          </a:xfrm>
          <a:prstGeom prst="rect">
            <a:avLst/>
          </a:prstGeom>
        </p:spPr>
      </p:pic>
      <p:pic>
        <p:nvPicPr>
          <p:cNvPr id="11" name="Grafic 10">
            <a:extLst>
              <a:ext uri="{FF2B5EF4-FFF2-40B4-BE49-F238E27FC236}">
                <a16:creationId xmlns:a16="http://schemas.microsoft.com/office/drawing/2014/main" id="{424165D2-61ED-26B0-A473-CB547D6560F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flipV="1">
            <a:off x="274447" y="6286246"/>
            <a:ext cx="11643105" cy="45719"/>
          </a:xfrm>
          <a:prstGeom prst="rect">
            <a:avLst/>
          </a:prstGeom>
        </p:spPr>
      </p:pic>
      <p:pic>
        <p:nvPicPr>
          <p:cNvPr id="13" name="Grafic 12">
            <a:extLst>
              <a:ext uri="{FF2B5EF4-FFF2-40B4-BE49-F238E27FC236}">
                <a16:creationId xmlns:a16="http://schemas.microsoft.com/office/drawing/2014/main" id="{7DFB3F75-7AB8-34F3-8B99-3AF86AF3BBE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806822" y="6400496"/>
            <a:ext cx="4578356" cy="366713"/>
          </a:xfrm>
          <a:prstGeom prst="rect">
            <a:avLst/>
          </a:prstGeom>
        </p:spPr>
      </p:pic>
      <p:sp>
        <p:nvSpPr>
          <p:cNvPr id="4" name="TextBox 3">
            <a:extLst>
              <a:ext uri="{FF2B5EF4-FFF2-40B4-BE49-F238E27FC236}">
                <a16:creationId xmlns:a16="http://schemas.microsoft.com/office/drawing/2014/main" id="{FDC286F4-2ADB-E4D2-1BAE-B2DD18ACA895}"/>
              </a:ext>
            </a:extLst>
          </p:cNvPr>
          <p:cNvSpPr txBox="1"/>
          <p:nvPr/>
        </p:nvSpPr>
        <p:spPr>
          <a:xfrm>
            <a:off x="537411" y="1583069"/>
            <a:ext cx="11165305" cy="523220"/>
          </a:xfrm>
          <a:prstGeom prst="rect">
            <a:avLst/>
          </a:prstGeom>
          <a:noFill/>
        </p:spPr>
        <p:txBody>
          <a:bodyPr wrap="square" rtlCol="0">
            <a:spAutoFit/>
          </a:bodyPr>
          <a:lstStyle/>
          <a:p>
            <a:pPr algn="ctr"/>
            <a:r>
              <a:rPr lang="ro-RO" sz="2800" b="1" dirty="0">
                <a:latin typeface="Trebuchet MS" panose="020B0603020202020204" pitchFamily="34" charset="0"/>
              </a:rPr>
              <a:t>Abordarea echipei independente de experți din asistența tehnică</a:t>
            </a:r>
            <a:endParaRPr lang="en-GB" sz="2800" b="1" dirty="0">
              <a:latin typeface="Trebuchet MS" panose="020B0603020202020204" pitchFamily="34" charset="0"/>
            </a:endParaRPr>
          </a:p>
        </p:txBody>
      </p:sp>
      <p:sp>
        <p:nvSpPr>
          <p:cNvPr id="10" name="Slide Number Placeholder 9">
            <a:extLst>
              <a:ext uri="{FF2B5EF4-FFF2-40B4-BE49-F238E27FC236}">
                <a16:creationId xmlns:a16="http://schemas.microsoft.com/office/drawing/2014/main" id="{010EE493-2A15-D3B5-F39C-25F2FCEC5841}"/>
              </a:ext>
            </a:extLst>
          </p:cNvPr>
          <p:cNvSpPr>
            <a:spLocks noGrp="1"/>
          </p:cNvSpPr>
          <p:nvPr>
            <p:ph type="sldNum" sz="quarter" idx="12"/>
          </p:nvPr>
        </p:nvSpPr>
        <p:spPr/>
        <p:txBody>
          <a:bodyPr/>
          <a:lstStyle/>
          <a:p>
            <a:fld id="{AEC4C81B-D66B-459E-B8C3-DE8E7438CB03}" type="slidenum">
              <a:rPr lang="en-US" smtClean="0"/>
              <a:t>2</a:t>
            </a:fld>
            <a:endParaRPr lang="en-US" dirty="0"/>
          </a:p>
        </p:txBody>
      </p:sp>
      <p:pic>
        <p:nvPicPr>
          <p:cNvPr id="14" name="Picture 13" descr="A logo with people in the shape of a heart&#10;&#10;Description automatically generated">
            <a:extLst>
              <a:ext uri="{FF2B5EF4-FFF2-40B4-BE49-F238E27FC236}">
                <a16:creationId xmlns:a16="http://schemas.microsoft.com/office/drawing/2014/main" id="{10D483C3-C5AE-5916-7612-05F4BDF0172F}"/>
              </a:ext>
            </a:extLst>
          </p:cNvPr>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7834703" y="5413753"/>
            <a:ext cx="986743" cy="986743"/>
          </a:xfrm>
          <a:prstGeom prst="rect">
            <a:avLst/>
          </a:prstGeom>
        </p:spPr>
      </p:pic>
      <p:pic>
        <p:nvPicPr>
          <p:cNvPr id="15" name="Picture 14" descr="A black background with white text&#10;&#10;Description automatically generated">
            <a:extLst>
              <a:ext uri="{FF2B5EF4-FFF2-40B4-BE49-F238E27FC236}">
                <a16:creationId xmlns:a16="http://schemas.microsoft.com/office/drawing/2014/main" id="{275D0A0F-7435-DCD6-AAC9-BC7DA1E8F74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2603089" y="5645425"/>
            <a:ext cx="1754209" cy="475043"/>
          </a:xfrm>
          <a:prstGeom prst="rect">
            <a:avLst/>
          </a:prstGeom>
        </p:spPr>
      </p:pic>
      <p:pic>
        <p:nvPicPr>
          <p:cNvPr id="2" name="Grafic 13">
            <a:extLst>
              <a:ext uri="{FF2B5EF4-FFF2-40B4-BE49-F238E27FC236}">
                <a16:creationId xmlns:a16="http://schemas.microsoft.com/office/drawing/2014/main" id="{6EB7433C-E678-C92F-9DD1-D5B1C2FC5ABD}"/>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 y="1372"/>
            <a:ext cx="12191999" cy="128093"/>
          </a:xfrm>
          <a:prstGeom prst="rect">
            <a:avLst/>
          </a:prstGeom>
        </p:spPr>
      </p:pic>
      <p:pic>
        <p:nvPicPr>
          <p:cNvPr id="6" name="Grafic 7">
            <a:extLst>
              <a:ext uri="{FF2B5EF4-FFF2-40B4-BE49-F238E27FC236}">
                <a16:creationId xmlns:a16="http://schemas.microsoft.com/office/drawing/2014/main" id="{795A4F73-FF11-0A7C-A2AD-060673C7C8E3}"/>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490629" y="299528"/>
            <a:ext cx="11230829" cy="1144820"/>
          </a:xfrm>
          <a:prstGeom prst="rect">
            <a:avLst/>
          </a:prstGeom>
        </p:spPr>
      </p:pic>
      <p:graphicFrame>
        <p:nvGraphicFramePr>
          <p:cNvPr id="7" name="Table 6">
            <a:extLst>
              <a:ext uri="{FF2B5EF4-FFF2-40B4-BE49-F238E27FC236}">
                <a16:creationId xmlns:a16="http://schemas.microsoft.com/office/drawing/2014/main" id="{D7C6D7BE-E7C5-4F05-A99E-386F42A97824}"/>
              </a:ext>
            </a:extLst>
          </p:cNvPr>
          <p:cNvGraphicFramePr>
            <a:graphicFrameLocks noGrp="1"/>
          </p:cNvGraphicFramePr>
          <p:nvPr>
            <p:extLst>
              <p:ext uri="{D42A27DB-BD31-4B8C-83A1-F6EECF244321}">
                <p14:modId xmlns:p14="http://schemas.microsoft.com/office/powerpoint/2010/main" val="1220986471"/>
              </p:ext>
            </p:extLst>
          </p:nvPr>
        </p:nvGraphicFramePr>
        <p:xfrm>
          <a:off x="674597" y="2343315"/>
          <a:ext cx="11242955" cy="2661721"/>
        </p:xfrm>
        <a:graphic>
          <a:graphicData uri="http://schemas.openxmlformats.org/drawingml/2006/table">
            <a:tbl>
              <a:tblPr firstRow="1" bandRow="1">
                <a:tableStyleId>{5C22544A-7EE6-4342-B048-85BDC9FD1C3A}</a:tableStyleId>
              </a:tblPr>
              <a:tblGrid>
                <a:gridCol w="1563779">
                  <a:extLst>
                    <a:ext uri="{9D8B030D-6E8A-4147-A177-3AD203B41FA5}">
                      <a16:colId xmlns:a16="http://schemas.microsoft.com/office/drawing/2014/main" val="2911085118"/>
                    </a:ext>
                  </a:extLst>
                </a:gridCol>
                <a:gridCol w="9679176">
                  <a:extLst>
                    <a:ext uri="{9D8B030D-6E8A-4147-A177-3AD203B41FA5}">
                      <a16:colId xmlns:a16="http://schemas.microsoft.com/office/drawing/2014/main" val="3398280378"/>
                    </a:ext>
                  </a:extLst>
                </a:gridCol>
              </a:tblGrid>
              <a:tr h="428434">
                <a:tc>
                  <a:txBody>
                    <a:bodyPr/>
                    <a:lstStyle/>
                    <a:p>
                      <a:r>
                        <a:rPr lang="ro-RO" sz="2400" b="1" dirty="0">
                          <a:solidFill>
                            <a:schemeClr val="accent6">
                              <a:lumMod val="75000"/>
                            </a:schemeClr>
                          </a:solidFill>
                          <a:latin typeface="Trebuchet MS" panose="020B0603020202020204" pitchFamily="34" charset="0"/>
                        </a:rPr>
                        <a:t>S</a:t>
                      </a:r>
                      <a:r>
                        <a:rPr lang="ro-RO" b="0" dirty="0">
                          <a:solidFill>
                            <a:schemeClr val="tx1"/>
                          </a:solidFill>
                          <a:latin typeface="Trebuchet MS" panose="020B0603020202020204" pitchFamily="34" charset="0"/>
                        </a:rPr>
                        <a:t>tabilitate</a:t>
                      </a:r>
                      <a:endParaRPr lang="en-GB" b="0" dirty="0">
                        <a:solidFill>
                          <a:schemeClr val="tx1"/>
                        </a:solidFill>
                      </a:endParaRPr>
                    </a:p>
                  </a:txBody>
                  <a:tcPr>
                    <a:solidFill>
                      <a:schemeClr val="bg1"/>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ro-RO" sz="1600" b="0" dirty="0">
                          <a:solidFill>
                            <a:schemeClr val="accent6">
                              <a:lumMod val="75000"/>
                            </a:schemeClr>
                          </a:solidFill>
                          <a:latin typeface="Trebuchet MS" panose="020B0603020202020204" pitchFamily="34" charset="0"/>
                        </a:rPr>
                        <a:t>Propunerea asigură menținerea principiului stabilității categoriilor de personal supuse reglementării</a:t>
                      </a:r>
                    </a:p>
                  </a:txBody>
                  <a:tcPr>
                    <a:solidFill>
                      <a:schemeClr val="bg1"/>
                    </a:solidFill>
                  </a:tcPr>
                </a:tc>
                <a:extLst>
                  <a:ext uri="{0D108BD9-81ED-4DB2-BD59-A6C34878D82A}">
                    <a16:rowId xmlns:a16="http://schemas.microsoft.com/office/drawing/2014/main" val="4057438790"/>
                  </a:ext>
                </a:extLst>
              </a:tr>
              <a:tr h="473185">
                <a:tc>
                  <a:txBody>
                    <a:bodyPr/>
                    <a:lstStyle/>
                    <a:p>
                      <a:r>
                        <a:rPr lang="ro-RO" sz="2400" b="1" dirty="0">
                          <a:solidFill>
                            <a:schemeClr val="accent6">
                              <a:lumMod val="75000"/>
                            </a:schemeClr>
                          </a:solidFill>
                          <a:latin typeface="Trebuchet MS" panose="020B0603020202020204" pitchFamily="34" charset="0"/>
                        </a:rPr>
                        <a:t>A</a:t>
                      </a:r>
                      <a:r>
                        <a:rPr lang="ro-RO" b="0" dirty="0">
                          <a:latin typeface="Trebuchet MS" panose="020B0603020202020204" pitchFamily="34" charset="0"/>
                        </a:rPr>
                        <a:t>ctualitate</a:t>
                      </a:r>
                      <a:endParaRPr lang="en-GB" b="0" dirty="0"/>
                    </a:p>
                  </a:txBody>
                  <a:tcPr>
                    <a:solidFill>
                      <a:schemeClr val="bg1"/>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ro-RO" sz="1600" b="0" dirty="0">
                          <a:solidFill>
                            <a:schemeClr val="accent6">
                              <a:lumMod val="75000"/>
                            </a:schemeClr>
                          </a:solidFill>
                          <a:latin typeface="Trebuchet MS" panose="020B0603020202020204" pitchFamily="34" charset="0"/>
                        </a:rPr>
                        <a:t>Propunerile au în vedere cele mai eficiente modele și soluții în managementul resurselor umane</a:t>
                      </a:r>
                    </a:p>
                  </a:txBody>
                  <a:tcPr>
                    <a:solidFill>
                      <a:schemeClr val="bg1"/>
                    </a:solidFill>
                  </a:tcPr>
                </a:tc>
                <a:extLst>
                  <a:ext uri="{0D108BD9-81ED-4DB2-BD59-A6C34878D82A}">
                    <a16:rowId xmlns:a16="http://schemas.microsoft.com/office/drawing/2014/main" val="445662783"/>
                  </a:ext>
                </a:extLst>
              </a:tr>
              <a:tr h="428434">
                <a:tc>
                  <a:txBody>
                    <a:bodyPr/>
                    <a:lstStyle/>
                    <a:p>
                      <a:r>
                        <a:rPr lang="ro-RO" sz="2400" b="1" dirty="0">
                          <a:solidFill>
                            <a:schemeClr val="accent6">
                              <a:lumMod val="75000"/>
                            </a:schemeClr>
                          </a:solidFill>
                          <a:latin typeface="Trebuchet MS" panose="020B0603020202020204" pitchFamily="34" charset="0"/>
                        </a:rPr>
                        <a:t>F</a:t>
                      </a:r>
                      <a:r>
                        <a:rPr lang="ro-RO" b="0" dirty="0">
                          <a:latin typeface="Trebuchet MS" panose="020B0603020202020204" pitchFamily="34" charset="0"/>
                        </a:rPr>
                        <a:t>lexibilitate</a:t>
                      </a:r>
                      <a:endParaRPr lang="en-GB" b="0" dirty="0"/>
                    </a:p>
                  </a:txBody>
                  <a:tcPr>
                    <a:solidFill>
                      <a:schemeClr val="bg1"/>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ro-RO" sz="1600" b="0" kern="1200" dirty="0">
                          <a:solidFill>
                            <a:schemeClr val="accent6">
                              <a:lumMod val="75000"/>
                            </a:schemeClr>
                          </a:solidFill>
                          <a:latin typeface="Trebuchet MS" panose="020B0603020202020204" pitchFamily="34" charset="0"/>
                          <a:ea typeface="+mn-ea"/>
                          <a:cs typeface="+mn-cs"/>
                        </a:rPr>
                        <a:t>Fiecare instituție își păstrează decizia de oportunitate privind politicile de personal</a:t>
                      </a:r>
                      <a:endParaRPr lang="en-GB" sz="1600" b="0" kern="1200" dirty="0">
                        <a:solidFill>
                          <a:schemeClr val="accent6">
                            <a:lumMod val="75000"/>
                          </a:schemeClr>
                        </a:solidFill>
                        <a:latin typeface="Trebuchet MS" panose="020B0603020202020204" pitchFamily="34" charset="0"/>
                        <a:ea typeface="+mn-ea"/>
                        <a:cs typeface="+mn-cs"/>
                      </a:endParaRPr>
                    </a:p>
                  </a:txBody>
                  <a:tcPr>
                    <a:solidFill>
                      <a:schemeClr val="bg1"/>
                    </a:solidFill>
                  </a:tcPr>
                </a:tc>
                <a:extLst>
                  <a:ext uri="{0D108BD9-81ED-4DB2-BD59-A6C34878D82A}">
                    <a16:rowId xmlns:a16="http://schemas.microsoft.com/office/drawing/2014/main" val="44079435"/>
                  </a:ext>
                </a:extLst>
              </a:tr>
              <a:tr h="542683">
                <a:tc>
                  <a:txBody>
                    <a:bodyPr/>
                    <a:lstStyle/>
                    <a:p>
                      <a:r>
                        <a:rPr lang="ro-RO" sz="2400" b="1" i="0" dirty="0">
                          <a:solidFill>
                            <a:schemeClr val="accent6">
                              <a:lumMod val="75000"/>
                            </a:schemeClr>
                          </a:solidFill>
                          <a:latin typeface="Trebuchet MS" panose="020B0603020202020204" pitchFamily="34" charset="0"/>
                        </a:rPr>
                        <a:t>I</a:t>
                      </a:r>
                      <a:r>
                        <a:rPr lang="ro-RO" b="0" dirty="0">
                          <a:latin typeface="Trebuchet MS" panose="020B0603020202020204" pitchFamily="34" charset="0"/>
                        </a:rPr>
                        <a:t>mpact</a:t>
                      </a:r>
                      <a:endParaRPr lang="en-GB" b="0" dirty="0"/>
                    </a:p>
                  </a:txBody>
                  <a:tcPr>
                    <a:solidFill>
                      <a:schemeClr val="bg1"/>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ro-RO" sz="1600" b="0" dirty="0">
                          <a:solidFill>
                            <a:schemeClr val="accent6">
                              <a:lumMod val="75000"/>
                            </a:schemeClr>
                          </a:solidFill>
                          <a:latin typeface="Trebuchet MS" panose="020B0603020202020204" pitchFamily="34" charset="0"/>
                        </a:rPr>
                        <a:t>Propunerea integrată atinge obiectivele de reformă obligatorii prin PNRR</a:t>
                      </a:r>
                    </a:p>
                    <a:p>
                      <a:endParaRPr lang="en-GB" sz="1600" b="0" dirty="0">
                        <a:solidFill>
                          <a:schemeClr val="accent6">
                            <a:lumMod val="75000"/>
                          </a:schemeClr>
                        </a:solidFill>
                      </a:endParaRPr>
                    </a:p>
                  </a:txBody>
                  <a:tcPr>
                    <a:solidFill>
                      <a:schemeClr val="bg1"/>
                    </a:solidFill>
                  </a:tcPr>
                </a:tc>
                <a:extLst>
                  <a:ext uri="{0D108BD9-81ED-4DB2-BD59-A6C34878D82A}">
                    <a16:rowId xmlns:a16="http://schemas.microsoft.com/office/drawing/2014/main" val="2485237214"/>
                  </a:ext>
                </a:extLst>
              </a:tr>
              <a:tr h="695016">
                <a:tc>
                  <a:txBody>
                    <a:bodyPr/>
                    <a:lstStyle/>
                    <a:p>
                      <a:r>
                        <a:rPr lang="ro-RO" sz="2400" b="1" dirty="0">
                          <a:solidFill>
                            <a:schemeClr val="accent6">
                              <a:lumMod val="75000"/>
                            </a:schemeClr>
                          </a:solidFill>
                          <a:latin typeface="Trebuchet MS" panose="020B0603020202020204" pitchFamily="34" charset="0"/>
                        </a:rPr>
                        <a:t>R</a:t>
                      </a:r>
                      <a:r>
                        <a:rPr lang="ro-RO" b="0" dirty="0">
                          <a:latin typeface="Trebuchet MS" panose="020B0603020202020204" pitchFamily="34" charset="0"/>
                        </a:rPr>
                        <a:t>ealism</a:t>
                      </a:r>
                      <a:endParaRPr lang="en-GB" b="0" dirty="0"/>
                    </a:p>
                  </a:txBody>
                  <a:tcPr>
                    <a:solidFill>
                      <a:schemeClr val="bg1"/>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ro-RO" sz="1600" b="0" dirty="0">
                          <a:solidFill>
                            <a:schemeClr val="accent6">
                              <a:lumMod val="75000"/>
                            </a:schemeClr>
                          </a:solidFill>
                          <a:latin typeface="Trebuchet MS" panose="020B0603020202020204" pitchFamily="34" charset="0"/>
                        </a:rPr>
                        <a:t>Propunerea este de natură să asigure un proces minim birocratic de transpunere</a:t>
                      </a:r>
                    </a:p>
                  </a:txBody>
                  <a:tcPr>
                    <a:solidFill>
                      <a:schemeClr val="bg1"/>
                    </a:solidFill>
                  </a:tcPr>
                </a:tc>
                <a:extLst>
                  <a:ext uri="{0D108BD9-81ED-4DB2-BD59-A6C34878D82A}">
                    <a16:rowId xmlns:a16="http://schemas.microsoft.com/office/drawing/2014/main" val="4181006707"/>
                  </a:ext>
                </a:extLst>
              </a:tr>
            </a:tbl>
          </a:graphicData>
        </a:graphic>
      </p:graphicFrame>
    </p:spTree>
    <p:extLst>
      <p:ext uri="{BB962C8B-B14F-4D97-AF65-F5344CB8AC3E}">
        <p14:creationId xmlns:p14="http://schemas.microsoft.com/office/powerpoint/2010/main" val="11270666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Grafic 16">
            <a:extLst>
              <a:ext uri="{FF2B5EF4-FFF2-40B4-BE49-F238E27FC236}">
                <a16:creationId xmlns:a16="http://schemas.microsoft.com/office/drawing/2014/main" id="{9E06BBCB-84F7-4FAD-C2F0-7E6AC8FF0FC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710112" y="2185987"/>
            <a:ext cx="2771775" cy="2486025"/>
          </a:xfrm>
          <a:prstGeom prst="rect">
            <a:avLst/>
          </a:prstGeom>
        </p:spPr>
      </p:pic>
      <p:pic>
        <p:nvPicPr>
          <p:cNvPr id="11" name="Grafic 10">
            <a:extLst>
              <a:ext uri="{FF2B5EF4-FFF2-40B4-BE49-F238E27FC236}">
                <a16:creationId xmlns:a16="http://schemas.microsoft.com/office/drawing/2014/main" id="{424165D2-61ED-26B0-A473-CB547D6560F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flipV="1">
            <a:off x="274447" y="6286246"/>
            <a:ext cx="11643105" cy="45719"/>
          </a:xfrm>
          <a:prstGeom prst="rect">
            <a:avLst/>
          </a:prstGeom>
        </p:spPr>
      </p:pic>
      <p:pic>
        <p:nvPicPr>
          <p:cNvPr id="13" name="Grafic 12">
            <a:extLst>
              <a:ext uri="{FF2B5EF4-FFF2-40B4-BE49-F238E27FC236}">
                <a16:creationId xmlns:a16="http://schemas.microsoft.com/office/drawing/2014/main" id="{7DFB3F75-7AB8-34F3-8B99-3AF86AF3BBE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806822" y="6400496"/>
            <a:ext cx="4578356" cy="366713"/>
          </a:xfrm>
          <a:prstGeom prst="rect">
            <a:avLst/>
          </a:prstGeom>
        </p:spPr>
      </p:pic>
      <p:sp>
        <p:nvSpPr>
          <p:cNvPr id="4" name="TextBox 3">
            <a:extLst>
              <a:ext uri="{FF2B5EF4-FFF2-40B4-BE49-F238E27FC236}">
                <a16:creationId xmlns:a16="http://schemas.microsoft.com/office/drawing/2014/main" id="{FDC286F4-2ADB-E4D2-1BAE-B2DD18ACA895}"/>
              </a:ext>
            </a:extLst>
          </p:cNvPr>
          <p:cNvSpPr txBox="1"/>
          <p:nvPr/>
        </p:nvSpPr>
        <p:spPr>
          <a:xfrm>
            <a:off x="284491" y="1310703"/>
            <a:ext cx="11376536" cy="523220"/>
          </a:xfrm>
          <a:prstGeom prst="rect">
            <a:avLst/>
          </a:prstGeom>
          <a:noFill/>
        </p:spPr>
        <p:txBody>
          <a:bodyPr wrap="square" rtlCol="0">
            <a:spAutoFit/>
          </a:bodyPr>
          <a:lstStyle/>
          <a:p>
            <a:pPr algn="just"/>
            <a:r>
              <a:rPr lang="ro-RO" sz="2800" b="1" dirty="0">
                <a:latin typeface="Trebuchet MS" panose="020B0603020202020204" pitchFamily="34" charset="0"/>
              </a:rPr>
              <a:t>DETALII DE REGLEMENTARE </a:t>
            </a:r>
            <a:r>
              <a:rPr lang="ro-RO" sz="2800" dirty="0">
                <a:latin typeface="Trebuchet MS" panose="020B0603020202020204" pitchFamily="34" charset="0"/>
              </a:rPr>
              <a:t>– Normele de completare și coroborare</a:t>
            </a:r>
            <a:endParaRPr lang="en-GB" sz="2800" b="1" dirty="0">
              <a:latin typeface="Trebuchet MS" panose="020B0603020202020204" pitchFamily="34" charset="0"/>
            </a:endParaRPr>
          </a:p>
        </p:txBody>
      </p:sp>
      <p:sp>
        <p:nvSpPr>
          <p:cNvPr id="10" name="Slide Number Placeholder 9">
            <a:extLst>
              <a:ext uri="{FF2B5EF4-FFF2-40B4-BE49-F238E27FC236}">
                <a16:creationId xmlns:a16="http://schemas.microsoft.com/office/drawing/2014/main" id="{010EE493-2A15-D3B5-F39C-25F2FCEC5841}"/>
              </a:ext>
            </a:extLst>
          </p:cNvPr>
          <p:cNvSpPr>
            <a:spLocks noGrp="1"/>
          </p:cNvSpPr>
          <p:nvPr>
            <p:ph type="sldNum" sz="quarter" idx="12"/>
          </p:nvPr>
        </p:nvSpPr>
        <p:spPr/>
        <p:txBody>
          <a:bodyPr/>
          <a:lstStyle/>
          <a:p>
            <a:fld id="{AEC4C81B-D66B-459E-B8C3-DE8E7438CB03}" type="slidenum">
              <a:rPr lang="en-US" smtClean="0"/>
              <a:t>20</a:t>
            </a:fld>
            <a:endParaRPr lang="en-US" dirty="0"/>
          </a:p>
        </p:txBody>
      </p:sp>
      <p:pic>
        <p:nvPicPr>
          <p:cNvPr id="14" name="Picture 13" descr="A logo with people in the shape of a heart&#10;&#10;Description automatically generated">
            <a:extLst>
              <a:ext uri="{FF2B5EF4-FFF2-40B4-BE49-F238E27FC236}">
                <a16:creationId xmlns:a16="http://schemas.microsoft.com/office/drawing/2014/main" id="{10D483C3-C5AE-5916-7612-05F4BDF0172F}"/>
              </a:ext>
            </a:extLst>
          </p:cNvPr>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7834703" y="5413753"/>
            <a:ext cx="986743" cy="986743"/>
          </a:xfrm>
          <a:prstGeom prst="rect">
            <a:avLst/>
          </a:prstGeom>
        </p:spPr>
      </p:pic>
      <p:pic>
        <p:nvPicPr>
          <p:cNvPr id="15" name="Picture 14" descr="A black background with white text&#10;&#10;Description automatically generated">
            <a:extLst>
              <a:ext uri="{FF2B5EF4-FFF2-40B4-BE49-F238E27FC236}">
                <a16:creationId xmlns:a16="http://schemas.microsoft.com/office/drawing/2014/main" id="{275D0A0F-7435-DCD6-AAC9-BC7DA1E8F74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2603089" y="5645425"/>
            <a:ext cx="1754209" cy="475043"/>
          </a:xfrm>
          <a:prstGeom prst="rect">
            <a:avLst/>
          </a:prstGeom>
        </p:spPr>
      </p:pic>
      <p:pic>
        <p:nvPicPr>
          <p:cNvPr id="2" name="Grafic 13">
            <a:extLst>
              <a:ext uri="{FF2B5EF4-FFF2-40B4-BE49-F238E27FC236}">
                <a16:creationId xmlns:a16="http://schemas.microsoft.com/office/drawing/2014/main" id="{6EB7433C-E678-C92F-9DD1-D5B1C2FC5ABD}"/>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 y="1372"/>
            <a:ext cx="12191999" cy="128093"/>
          </a:xfrm>
          <a:prstGeom prst="rect">
            <a:avLst/>
          </a:prstGeom>
        </p:spPr>
      </p:pic>
      <p:pic>
        <p:nvPicPr>
          <p:cNvPr id="6" name="Grafic 7">
            <a:extLst>
              <a:ext uri="{FF2B5EF4-FFF2-40B4-BE49-F238E27FC236}">
                <a16:creationId xmlns:a16="http://schemas.microsoft.com/office/drawing/2014/main" id="{795A4F73-FF11-0A7C-A2AD-060673C7C8E3}"/>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490629" y="299528"/>
            <a:ext cx="11230829" cy="1144820"/>
          </a:xfrm>
          <a:prstGeom prst="rect">
            <a:avLst/>
          </a:prstGeom>
        </p:spPr>
      </p:pic>
      <p:graphicFrame>
        <p:nvGraphicFramePr>
          <p:cNvPr id="7" name="Table 6">
            <a:extLst>
              <a:ext uri="{FF2B5EF4-FFF2-40B4-BE49-F238E27FC236}">
                <a16:creationId xmlns:a16="http://schemas.microsoft.com/office/drawing/2014/main" id="{F6B4BC5A-1D95-437F-8299-FFA6266A6E7B}"/>
              </a:ext>
            </a:extLst>
          </p:cNvPr>
          <p:cNvGraphicFramePr>
            <a:graphicFrameLocks noGrp="1"/>
          </p:cNvGraphicFramePr>
          <p:nvPr>
            <p:extLst>
              <p:ext uri="{D42A27DB-BD31-4B8C-83A1-F6EECF244321}">
                <p14:modId xmlns:p14="http://schemas.microsoft.com/office/powerpoint/2010/main" val="1549538273"/>
              </p:ext>
            </p:extLst>
          </p:nvPr>
        </p:nvGraphicFramePr>
        <p:xfrm>
          <a:off x="284491" y="1735029"/>
          <a:ext cx="11643104" cy="3870960"/>
        </p:xfrm>
        <a:graphic>
          <a:graphicData uri="http://schemas.openxmlformats.org/drawingml/2006/table">
            <a:tbl>
              <a:tblPr firstRow="1" bandRow="1">
                <a:tableStyleId>{5C22544A-7EE6-4342-B048-85BDC9FD1C3A}</a:tableStyleId>
              </a:tblPr>
              <a:tblGrid>
                <a:gridCol w="11643104">
                  <a:extLst>
                    <a:ext uri="{9D8B030D-6E8A-4147-A177-3AD203B41FA5}">
                      <a16:colId xmlns:a16="http://schemas.microsoft.com/office/drawing/2014/main" val="3045405396"/>
                    </a:ext>
                  </a:extLst>
                </a:gridCol>
              </a:tblGrid>
              <a:tr h="325631">
                <a:tc>
                  <a:txBody>
                    <a:bodyPr/>
                    <a:lstStyle/>
                    <a:p>
                      <a:r>
                        <a:rPr lang="ro-RO" b="1" dirty="0">
                          <a:solidFill>
                            <a:schemeClr val="bg1"/>
                          </a:solidFill>
                        </a:rPr>
                        <a:t>Dispozițiile finale și tranzitorii asigură elementele de transpunere a reglementărilor</a:t>
                      </a:r>
                      <a:endParaRPr lang="en-GB" b="1" dirty="0">
                        <a:solidFill>
                          <a:schemeClr val="bg1"/>
                        </a:solidFill>
                      </a:endParaRPr>
                    </a:p>
                  </a:txBody>
                  <a:tcPr>
                    <a:solidFill>
                      <a:schemeClr val="accent1"/>
                    </a:solidFill>
                  </a:tcPr>
                </a:tc>
                <a:extLst>
                  <a:ext uri="{0D108BD9-81ED-4DB2-BD59-A6C34878D82A}">
                    <a16:rowId xmlns:a16="http://schemas.microsoft.com/office/drawing/2014/main" val="1856999445"/>
                  </a:ext>
                </a:extLst>
              </a:tr>
              <a:tr h="325631">
                <a:tc>
                  <a:txBody>
                    <a:bodyPr/>
                    <a:lstStyle/>
                    <a:p>
                      <a:pPr marL="285750" indent="-285750">
                        <a:buFont typeface="Wingdings" panose="05000000000000000000" pitchFamily="2" charset="2"/>
                        <a:buChar char="q"/>
                      </a:pPr>
                      <a:r>
                        <a:rPr lang="ro-RO" sz="1400" kern="1200" dirty="0">
                          <a:solidFill>
                            <a:schemeClr val="bg1"/>
                          </a:solidFill>
                          <a:effectLst/>
                          <a:latin typeface="+mn-lt"/>
                          <a:ea typeface="+mn-ea"/>
                          <a:cs typeface="+mn-cs"/>
                        </a:rPr>
                        <a:t>În termen de 12 luni de la data intrării în vigoare a prezentei legi, autoritățile și instituțiile publice prevăzute la art. 369 lit. a) și b) din Ordonanța de urgență nr. 57/2019 privind Codul administrativ, cu modificările și completările ulterioare, au obligația să analizeze structura de posturi existente și să stabilească funcțiile contractuale prevăzute la art. 539 alin. (1) din aceeași ordonanță de urgență. </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ro-RO" sz="1400" kern="1200" dirty="0">
                          <a:solidFill>
                            <a:schemeClr val="bg1"/>
                          </a:solidFill>
                          <a:effectLst/>
                          <a:latin typeface="+mn-lt"/>
                          <a:ea typeface="+mn-ea"/>
                          <a:cs typeface="+mn-cs"/>
                        </a:rPr>
                        <a:t>Stabilirea funcțiilor contractuale la nivelul autorităților și instituțiilor publice prevăzute la art. 369 lit. b) din Ordonanța de urgență nr. 57/2019, cu modificările și completările ulterioare, se realizează prin hotărâre a consiliului local sau, după caz, a consiliului județean, la propunerea primarului, respectiv a președintelui consiliului județean. </a:t>
                      </a:r>
                      <a:endParaRPr lang="en-GB" sz="1400" kern="1200" dirty="0">
                        <a:solidFill>
                          <a:schemeClr val="bg1"/>
                        </a:solidFill>
                        <a:effectLst/>
                        <a:latin typeface="+mn-lt"/>
                        <a:ea typeface="+mn-ea"/>
                        <a:cs typeface="+mn-cs"/>
                      </a:endParaRPr>
                    </a:p>
                    <a:p>
                      <a:pPr marL="285750" indent="-285750">
                        <a:buFont typeface="Wingdings" panose="05000000000000000000" pitchFamily="2" charset="2"/>
                        <a:buChar char="q"/>
                      </a:pPr>
                      <a:r>
                        <a:rPr lang="ro-RO" sz="1400" kern="1200" dirty="0">
                          <a:solidFill>
                            <a:schemeClr val="bg1"/>
                          </a:solidFill>
                          <a:effectLst/>
                          <a:latin typeface="+mn-lt"/>
                          <a:ea typeface="+mn-ea"/>
                          <a:cs typeface="+mn-cs"/>
                        </a:rPr>
                        <a:t>În termen de 12 luni de la data intrării în vigoare a prezentei legi, autoritățile administrative autonome și celelalte autorități publice prevăzute în art. 2 din anexa nr. 13 la Ordonanța de urgență a Guvernului nr. 57/2019, cu modificările și completările ulterioare, au obligația de a iniția demersurile de modificare a actelor normative privind organizarea și funcționarea proprie, astfel încât să fie asigurată implementarea normelor legale referitoare la încheierea contractului administrativ de angajare și, respectiv, pentru a dezvolta și aplica cadre de competență proprii.</a:t>
                      </a:r>
                    </a:p>
                    <a:p>
                      <a:pPr marL="285750" indent="-285750">
                        <a:buFont typeface="Wingdings" panose="05000000000000000000" pitchFamily="2" charset="2"/>
                        <a:buChar char="q"/>
                      </a:pPr>
                      <a:r>
                        <a:rPr lang="ro-RO" sz="1400" kern="1200" dirty="0">
                          <a:solidFill>
                            <a:schemeClr val="bg1"/>
                          </a:solidFill>
                          <a:effectLst/>
                          <a:latin typeface="+mn-lt"/>
                          <a:ea typeface="+mn-ea"/>
                          <a:cs typeface="+mn-cs"/>
                        </a:rPr>
                        <a:t>Termenul prevăzut la art. 612 din Ordonanța de urgență a Guvernului nr. 57/2019, cu modificările și completările ulterioare se modifică și urmează a se împlini la data de 31 decembrie 2025.</a:t>
                      </a:r>
                    </a:p>
                    <a:p>
                      <a:pPr marL="285750" indent="-285750">
                        <a:buFont typeface="Wingdings" panose="05000000000000000000" pitchFamily="2" charset="2"/>
                        <a:buChar char="q"/>
                      </a:pPr>
                      <a:r>
                        <a:rPr lang="ro-RO" sz="1400" kern="1200" dirty="0">
                          <a:solidFill>
                            <a:schemeClr val="bg1"/>
                          </a:solidFill>
                          <a:effectLst/>
                          <a:latin typeface="+mn-lt"/>
                          <a:ea typeface="+mn-ea"/>
                          <a:cs typeface="+mn-cs"/>
                        </a:rPr>
                        <a:t>În vederea aplicării prevederilor art. 401 alin. (5) din Ordonanța de urgență a Guvernului nr. 57/2019, cu modificările și completările ulterioare, numărul maxim de posturi al Agenției Naționale a Funcționarilor Publici se suplimentează cu  50 de posturi. Prevederile art. 401 alin. (5) lit. e) din Ordonanța de urgență a Guvernului nr. 57/2029, cu modificările și completările ulterioare, se aplică la împlinirea unui termen de 12 luni de la data intrării în vigoare a prezentei legi. </a:t>
                      </a:r>
                      <a:endParaRPr lang="en-GB" sz="1400" kern="1200" dirty="0">
                        <a:solidFill>
                          <a:schemeClr val="bg1"/>
                        </a:solidFill>
                        <a:effectLst/>
                        <a:latin typeface="+mn-lt"/>
                        <a:ea typeface="+mn-ea"/>
                        <a:cs typeface="+mn-cs"/>
                      </a:endParaRPr>
                    </a:p>
                  </a:txBody>
                  <a:tcPr>
                    <a:solidFill>
                      <a:schemeClr val="accent1"/>
                    </a:solidFill>
                  </a:tcPr>
                </a:tc>
                <a:extLst>
                  <a:ext uri="{0D108BD9-81ED-4DB2-BD59-A6C34878D82A}">
                    <a16:rowId xmlns:a16="http://schemas.microsoft.com/office/drawing/2014/main" val="1109887705"/>
                  </a:ext>
                </a:extLst>
              </a:tr>
            </a:tbl>
          </a:graphicData>
        </a:graphic>
      </p:graphicFrame>
    </p:spTree>
    <p:extLst>
      <p:ext uri="{BB962C8B-B14F-4D97-AF65-F5344CB8AC3E}">
        <p14:creationId xmlns:p14="http://schemas.microsoft.com/office/powerpoint/2010/main" val="32739572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Grafic 10">
            <a:extLst>
              <a:ext uri="{FF2B5EF4-FFF2-40B4-BE49-F238E27FC236}">
                <a16:creationId xmlns:a16="http://schemas.microsoft.com/office/drawing/2014/main" id="{424165D2-61ED-26B0-A473-CB547D6560F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flipV="1">
            <a:off x="274447" y="6286246"/>
            <a:ext cx="11643105" cy="45719"/>
          </a:xfrm>
          <a:prstGeom prst="rect">
            <a:avLst/>
          </a:prstGeom>
        </p:spPr>
      </p:pic>
      <p:pic>
        <p:nvPicPr>
          <p:cNvPr id="17" name="Grafic 16">
            <a:extLst>
              <a:ext uri="{FF2B5EF4-FFF2-40B4-BE49-F238E27FC236}">
                <a16:creationId xmlns:a16="http://schemas.microsoft.com/office/drawing/2014/main" id="{9E06BBCB-84F7-4FAD-C2F0-7E6AC8FF0FC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710112" y="2185987"/>
            <a:ext cx="2771775" cy="2486025"/>
          </a:xfrm>
          <a:prstGeom prst="rect">
            <a:avLst/>
          </a:prstGeom>
        </p:spPr>
      </p:pic>
      <p:pic>
        <p:nvPicPr>
          <p:cNvPr id="13" name="Grafic 12">
            <a:extLst>
              <a:ext uri="{FF2B5EF4-FFF2-40B4-BE49-F238E27FC236}">
                <a16:creationId xmlns:a16="http://schemas.microsoft.com/office/drawing/2014/main" id="{7DFB3F75-7AB8-34F3-8B99-3AF86AF3BBE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806822" y="6400496"/>
            <a:ext cx="4578356" cy="366713"/>
          </a:xfrm>
          <a:prstGeom prst="rect">
            <a:avLst/>
          </a:prstGeom>
        </p:spPr>
      </p:pic>
      <p:sp>
        <p:nvSpPr>
          <p:cNvPr id="2" name="TextBox 1">
            <a:extLst>
              <a:ext uri="{FF2B5EF4-FFF2-40B4-BE49-F238E27FC236}">
                <a16:creationId xmlns:a16="http://schemas.microsoft.com/office/drawing/2014/main" id="{E540C1CC-2688-013A-B156-27F38E77CC5A}"/>
              </a:ext>
            </a:extLst>
          </p:cNvPr>
          <p:cNvSpPr txBox="1"/>
          <p:nvPr/>
        </p:nvSpPr>
        <p:spPr>
          <a:xfrm>
            <a:off x="0" y="2302042"/>
            <a:ext cx="12191999" cy="769441"/>
          </a:xfrm>
          <a:prstGeom prst="rect">
            <a:avLst/>
          </a:prstGeom>
          <a:noFill/>
        </p:spPr>
        <p:txBody>
          <a:bodyPr wrap="square" rtlCol="0">
            <a:spAutoFit/>
          </a:bodyPr>
          <a:lstStyle/>
          <a:p>
            <a:pPr algn="ctr"/>
            <a:r>
              <a:rPr lang="ro-RO" sz="4400" b="1" dirty="0">
                <a:latin typeface="Trebuchet MS" panose="020B0603020202020204" pitchFamily="34" charset="0"/>
              </a:rPr>
              <a:t>MULȚUMIM!</a:t>
            </a:r>
            <a:endParaRPr lang="en-GB" sz="4400" b="1" dirty="0">
              <a:latin typeface="Trebuchet MS" panose="020B0603020202020204" pitchFamily="34" charset="0"/>
            </a:endParaRPr>
          </a:p>
        </p:txBody>
      </p:sp>
      <p:sp>
        <p:nvSpPr>
          <p:cNvPr id="4" name="TextBox 3">
            <a:extLst>
              <a:ext uri="{FF2B5EF4-FFF2-40B4-BE49-F238E27FC236}">
                <a16:creationId xmlns:a16="http://schemas.microsoft.com/office/drawing/2014/main" id="{FDC286F4-2ADB-E4D2-1BAE-B2DD18ACA895}"/>
              </a:ext>
            </a:extLst>
          </p:cNvPr>
          <p:cNvSpPr txBox="1"/>
          <p:nvPr/>
        </p:nvSpPr>
        <p:spPr>
          <a:xfrm>
            <a:off x="1" y="3682493"/>
            <a:ext cx="12191999" cy="1569660"/>
          </a:xfrm>
          <a:prstGeom prst="rect">
            <a:avLst/>
          </a:prstGeom>
          <a:noFill/>
        </p:spPr>
        <p:txBody>
          <a:bodyPr wrap="square" rtlCol="0">
            <a:spAutoFit/>
          </a:bodyPr>
          <a:lstStyle/>
          <a:p>
            <a:pPr algn="ctr"/>
            <a:r>
              <a:rPr lang="ro-RO" sz="2800" b="1" dirty="0">
                <a:latin typeface="Trebuchet MS" panose="020B0603020202020204" pitchFamily="34" charset="0"/>
              </a:rPr>
              <a:t>ECHIPA AGENȚIEI NAȚIONALE A FUNCȚIONARILOR PUBLICI și </a:t>
            </a:r>
          </a:p>
          <a:p>
            <a:pPr algn="ctr"/>
            <a:r>
              <a:rPr lang="ro-RO" sz="2800" dirty="0">
                <a:latin typeface="Trebuchet MS" panose="020B0603020202020204" pitchFamily="34" charset="0"/>
              </a:rPr>
              <a:t>ECHIPA CONSULTANTULUI INDEPENDENT</a:t>
            </a:r>
          </a:p>
          <a:p>
            <a:pPr algn="ctr"/>
            <a:r>
              <a:rPr lang="ro-RO" sz="2000" dirty="0">
                <a:effectLst/>
                <a:latin typeface="Trebuchet MS" panose="020B0703020202090204" pitchFamily="34" charset="0"/>
                <a:ea typeface="Times New Roman" panose="02020603050405020304" pitchFamily="18" charset="0"/>
                <a:cs typeface="Times New Roman" panose="02020603050405020304" pitchFamily="18" charset="0"/>
              </a:rPr>
              <a:t>Rovner &amp; Moore SRL, Public Research SRL, Asociația Română pentru Transparență| Transparency International Romania și Deloitte Consultanță SRL</a:t>
            </a:r>
            <a:r>
              <a:rPr lang="en-RO" sz="2000" dirty="0">
                <a:effectLst/>
                <a:latin typeface="Trebuchet MS" panose="020B0703020202090204" pitchFamily="34" charset="0"/>
              </a:rPr>
              <a:t> </a:t>
            </a:r>
            <a:endParaRPr lang="en-GB" sz="2000" b="1" dirty="0">
              <a:latin typeface="Trebuchet MS" panose="020B0703020202090204" pitchFamily="34" charset="0"/>
            </a:endParaRPr>
          </a:p>
        </p:txBody>
      </p:sp>
      <p:sp>
        <p:nvSpPr>
          <p:cNvPr id="12" name="Slide Number Placeholder 11">
            <a:extLst>
              <a:ext uri="{FF2B5EF4-FFF2-40B4-BE49-F238E27FC236}">
                <a16:creationId xmlns:a16="http://schemas.microsoft.com/office/drawing/2014/main" id="{916D42D0-01A9-2A24-4ECA-C3CBF80C12FD}"/>
              </a:ext>
            </a:extLst>
          </p:cNvPr>
          <p:cNvSpPr>
            <a:spLocks noGrp="1"/>
          </p:cNvSpPr>
          <p:nvPr>
            <p:ph type="sldNum" sz="quarter" idx="12"/>
          </p:nvPr>
        </p:nvSpPr>
        <p:spPr>
          <a:xfrm>
            <a:off x="11012904" y="6356350"/>
            <a:ext cx="340895" cy="365125"/>
          </a:xfrm>
        </p:spPr>
        <p:txBody>
          <a:bodyPr/>
          <a:lstStyle/>
          <a:p>
            <a:fld id="{AEC4C81B-D66B-459E-B8C3-DE8E7438CB03}" type="slidenum">
              <a:rPr lang="en-US" smtClean="0"/>
              <a:t>21</a:t>
            </a:fld>
            <a:endParaRPr lang="en-US" dirty="0"/>
          </a:p>
        </p:txBody>
      </p:sp>
      <p:pic>
        <p:nvPicPr>
          <p:cNvPr id="21" name="Picture 20" descr="A logo with people in the shape of a heart&#10;&#10;Description automatically generated">
            <a:extLst>
              <a:ext uri="{FF2B5EF4-FFF2-40B4-BE49-F238E27FC236}">
                <a16:creationId xmlns:a16="http://schemas.microsoft.com/office/drawing/2014/main" id="{91097CE6-706A-F064-11AD-EFC955DF1863}"/>
              </a:ext>
            </a:extLst>
          </p:cNvPr>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7834703" y="5413753"/>
            <a:ext cx="986743" cy="986743"/>
          </a:xfrm>
          <a:prstGeom prst="rect">
            <a:avLst/>
          </a:prstGeom>
        </p:spPr>
      </p:pic>
      <p:pic>
        <p:nvPicPr>
          <p:cNvPr id="22" name="Picture 21" descr="A black background with white text&#10;&#10;Description automatically generated">
            <a:extLst>
              <a:ext uri="{FF2B5EF4-FFF2-40B4-BE49-F238E27FC236}">
                <a16:creationId xmlns:a16="http://schemas.microsoft.com/office/drawing/2014/main" id="{B22085F7-2AC6-DFBE-E02C-29900463F71E}"/>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2603089" y="5645425"/>
            <a:ext cx="1754209" cy="475043"/>
          </a:xfrm>
          <a:prstGeom prst="rect">
            <a:avLst/>
          </a:prstGeom>
        </p:spPr>
      </p:pic>
      <p:pic>
        <p:nvPicPr>
          <p:cNvPr id="3" name="Grafic 13">
            <a:extLst>
              <a:ext uri="{FF2B5EF4-FFF2-40B4-BE49-F238E27FC236}">
                <a16:creationId xmlns:a16="http://schemas.microsoft.com/office/drawing/2014/main" id="{ECA14484-CB7E-DE95-3A10-8E9E68901123}"/>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 y="1372"/>
            <a:ext cx="12191999" cy="128093"/>
          </a:xfrm>
          <a:prstGeom prst="rect">
            <a:avLst/>
          </a:prstGeom>
        </p:spPr>
      </p:pic>
      <p:pic>
        <p:nvPicPr>
          <p:cNvPr id="6" name="Grafic 7">
            <a:extLst>
              <a:ext uri="{FF2B5EF4-FFF2-40B4-BE49-F238E27FC236}">
                <a16:creationId xmlns:a16="http://schemas.microsoft.com/office/drawing/2014/main" id="{A13A6E21-5FC4-215A-5F01-4F22F0C952BA}"/>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490629" y="299528"/>
            <a:ext cx="11230829" cy="1144820"/>
          </a:xfrm>
          <a:prstGeom prst="rect">
            <a:avLst/>
          </a:prstGeom>
        </p:spPr>
      </p:pic>
    </p:spTree>
    <p:extLst>
      <p:ext uri="{BB962C8B-B14F-4D97-AF65-F5344CB8AC3E}">
        <p14:creationId xmlns:p14="http://schemas.microsoft.com/office/powerpoint/2010/main" val="31872288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Grafic 16">
            <a:extLst>
              <a:ext uri="{FF2B5EF4-FFF2-40B4-BE49-F238E27FC236}">
                <a16:creationId xmlns:a16="http://schemas.microsoft.com/office/drawing/2014/main" id="{9E06BBCB-84F7-4FAD-C2F0-7E6AC8FF0FC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710112" y="2185987"/>
            <a:ext cx="2771775" cy="2486025"/>
          </a:xfrm>
          <a:prstGeom prst="rect">
            <a:avLst/>
          </a:prstGeom>
        </p:spPr>
      </p:pic>
      <p:pic>
        <p:nvPicPr>
          <p:cNvPr id="11" name="Grafic 10">
            <a:extLst>
              <a:ext uri="{FF2B5EF4-FFF2-40B4-BE49-F238E27FC236}">
                <a16:creationId xmlns:a16="http://schemas.microsoft.com/office/drawing/2014/main" id="{424165D2-61ED-26B0-A473-CB547D6560F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flipV="1">
            <a:off x="274447" y="6286246"/>
            <a:ext cx="11643105" cy="45719"/>
          </a:xfrm>
          <a:prstGeom prst="rect">
            <a:avLst/>
          </a:prstGeom>
        </p:spPr>
      </p:pic>
      <p:pic>
        <p:nvPicPr>
          <p:cNvPr id="13" name="Grafic 12">
            <a:extLst>
              <a:ext uri="{FF2B5EF4-FFF2-40B4-BE49-F238E27FC236}">
                <a16:creationId xmlns:a16="http://schemas.microsoft.com/office/drawing/2014/main" id="{7DFB3F75-7AB8-34F3-8B99-3AF86AF3BBE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806822" y="6400496"/>
            <a:ext cx="4578356" cy="366713"/>
          </a:xfrm>
          <a:prstGeom prst="rect">
            <a:avLst/>
          </a:prstGeom>
        </p:spPr>
      </p:pic>
      <p:sp>
        <p:nvSpPr>
          <p:cNvPr id="4" name="TextBox 3">
            <a:extLst>
              <a:ext uri="{FF2B5EF4-FFF2-40B4-BE49-F238E27FC236}">
                <a16:creationId xmlns:a16="http://schemas.microsoft.com/office/drawing/2014/main" id="{FDC286F4-2ADB-E4D2-1BAE-B2DD18ACA895}"/>
              </a:ext>
            </a:extLst>
          </p:cNvPr>
          <p:cNvSpPr txBox="1"/>
          <p:nvPr/>
        </p:nvSpPr>
        <p:spPr>
          <a:xfrm>
            <a:off x="537411" y="1583069"/>
            <a:ext cx="11165305" cy="523220"/>
          </a:xfrm>
          <a:prstGeom prst="rect">
            <a:avLst/>
          </a:prstGeom>
          <a:noFill/>
        </p:spPr>
        <p:txBody>
          <a:bodyPr wrap="square" rtlCol="0">
            <a:spAutoFit/>
          </a:bodyPr>
          <a:lstStyle/>
          <a:p>
            <a:pPr algn="just"/>
            <a:r>
              <a:rPr lang="ro-RO" sz="2800" b="1" dirty="0">
                <a:latin typeface="Trebuchet MS" panose="020B0603020202020204" pitchFamily="34" charset="0"/>
              </a:rPr>
              <a:t>OBIECTIVE DE REGLEMENARE</a:t>
            </a:r>
            <a:endParaRPr lang="en-GB" sz="2800" b="1" dirty="0">
              <a:latin typeface="Trebuchet MS" panose="020B0603020202020204" pitchFamily="34" charset="0"/>
            </a:endParaRPr>
          </a:p>
        </p:txBody>
      </p:sp>
      <p:sp>
        <p:nvSpPr>
          <p:cNvPr id="3" name="TextBox 2">
            <a:extLst>
              <a:ext uri="{FF2B5EF4-FFF2-40B4-BE49-F238E27FC236}">
                <a16:creationId xmlns:a16="http://schemas.microsoft.com/office/drawing/2014/main" id="{A971D392-3CAC-D3DE-9F98-A1B15DD62044}"/>
              </a:ext>
            </a:extLst>
          </p:cNvPr>
          <p:cNvSpPr txBox="1"/>
          <p:nvPr/>
        </p:nvSpPr>
        <p:spPr>
          <a:xfrm>
            <a:off x="523390" y="2126359"/>
            <a:ext cx="11165305" cy="3416320"/>
          </a:xfrm>
          <a:prstGeom prst="rect">
            <a:avLst/>
          </a:prstGeom>
          <a:noFill/>
        </p:spPr>
        <p:txBody>
          <a:bodyPr wrap="square" rtlCol="0">
            <a:spAutoFit/>
          </a:bodyPr>
          <a:lstStyle/>
          <a:p>
            <a:pPr marL="342900" indent="-342900" algn="just">
              <a:buFont typeface="Arial" panose="020B0604020202020204" pitchFamily="34" charset="0"/>
              <a:buChar char="•"/>
            </a:pPr>
            <a:r>
              <a:rPr lang="ro-RO" dirty="0">
                <a:latin typeface="Trebuchet MS" panose="020B0603020202020204" pitchFamily="34" charset="0"/>
              </a:rPr>
              <a:t>Introducerea unui</a:t>
            </a:r>
            <a:r>
              <a:rPr lang="ro-RO" b="1" dirty="0">
                <a:latin typeface="Trebuchet MS" panose="020B0603020202020204" pitchFamily="34" charset="0"/>
              </a:rPr>
              <a:t> parcurs de carieră mai lung și mai complex pentru FP de execuție</a:t>
            </a:r>
            <a:r>
              <a:rPr lang="ro-RO" dirty="0">
                <a:latin typeface="Trebuchet MS" panose="020B0603020202020204" pitchFamily="34" charset="0"/>
              </a:rPr>
              <a:t>, clasa I (majoritatea covârșitoare a FP),</a:t>
            </a:r>
          </a:p>
          <a:p>
            <a:pPr marL="800100" lvl="1" indent="-342900" algn="just">
              <a:buFont typeface="Arial" panose="020B0604020202020204" pitchFamily="34" charset="0"/>
              <a:buChar char="•"/>
            </a:pPr>
            <a:r>
              <a:rPr lang="ro-RO" dirty="0">
                <a:latin typeface="Trebuchet MS" panose="020B0603020202020204" pitchFamily="34" charset="0"/>
              </a:rPr>
              <a:t>cu </a:t>
            </a:r>
            <a:r>
              <a:rPr lang="ro-RO" b="1" dirty="0">
                <a:latin typeface="Trebuchet MS" panose="020B0603020202020204" pitchFamily="34" charset="0"/>
              </a:rPr>
              <a:t>promovare bazată pe merit și performanță </a:t>
            </a:r>
            <a:r>
              <a:rPr lang="ro-RO" dirty="0">
                <a:latin typeface="Trebuchet MS" panose="020B0603020202020204" pitchFamily="34" charset="0"/>
              </a:rPr>
              <a:t>și </a:t>
            </a:r>
          </a:p>
          <a:p>
            <a:pPr marL="800100" lvl="1" indent="-342900" algn="just">
              <a:buFont typeface="Arial" panose="020B0604020202020204" pitchFamily="34" charset="0"/>
              <a:buChar char="•"/>
            </a:pPr>
            <a:r>
              <a:rPr lang="ro-RO" dirty="0">
                <a:latin typeface="Trebuchet MS" panose="020B0603020202020204" pitchFamily="34" charset="0"/>
              </a:rPr>
              <a:t>fără afectarea drepturilor existente</a:t>
            </a:r>
          </a:p>
          <a:p>
            <a:pPr marL="342900" indent="-342900" algn="just">
              <a:buFont typeface="Arial" panose="020B0604020202020204" pitchFamily="34" charset="0"/>
              <a:buChar char="•"/>
            </a:pPr>
            <a:endParaRPr lang="ro-RO" dirty="0">
              <a:latin typeface="Trebuchet MS" panose="020B0603020202020204" pitchFamily="34" charset="0"/>
            </a:endParaRPr>
          </a:p>
          <a:p>
            <a:pPr marL="342900" indent="-342900" algn="just">
              <a:buFont typeface="Arial" panose="020B0604020202020204" pitchFamily="34" charset="0"/>
              <a:buChar char="•"/>
            </a:pPr>
            <a:r>
              <a:rPr lang="ro-RO" dirty="0">
                <a:latin typeface="Trebuchet MS" panose="020B0603020202020204" pitchFamily="34" charset="0"/>
              </a:rPr>
              <a:t>Introducerea unor </a:t>
            </a:r>
            <a:r>
              <a:rPr lang="ro-RO" b="1" dirty="0">
                <a:latin typeface="Trebuchet MS" panose="020B0603020202020204" pitchFamily="34" charset="0"/>
              </a:rPr>
              <a:t>planuri de management realizate de ÎFP și FP de conducere din administrația publică centrală </a:t>
            </a:r>
            <a:r>
              <a:rPr lang="ro-RO" dirty="0">
                <a:latin typeface="Trebuchet MS" panose="020B0603020202020204" pitchFamily="34" charset="0"/>
              </a:rPr>
              <a:t>(cu excepția șefilor de serviciu) și a unor </a:t>
            </a:r>
            <a:r>
              <a:rPr lang="ro-RO" b="1" dirty="0">
                <a:latin typeface="Trebuchet MS" panose="020B0603020202020204" pitchFamily="34" charset="0"/>
              </a:rPr>
              <a:t>evaluări multianuale</a:t>
            </a:r>
            <a:r>
              <a:rPr lang="ro-RO" dirty="0">
                <a:latin typeface="Trebuchet MS" panose="020B0603020202020204" pitchFamily="34" charset="0"/>
              </a:rPr>
              <a:t> a acestora </a:t>
            </a:r>
            <a:r>
              <a:rPr lang="ro-RO" dirty="0">
                <a:latin typeface="Trebuchet MS" panose="020B0603020202020204" pitchFamily="34" charset="0"/>
                <a:sym typeface="Wingdings" pitchFamily="2" charset="2"/>
              </a:rPr>
              <a:t> </a:t>
            </a:r>
          </a:p>
          <a:p>
            <a:pPr marL="800100" lvl="1" indent="-342900" algn="just">
              <a:buFont typeface="Arial" panose="020B0604020202020204" pitchFamily="34" charset="0"/>
              <a:buChar char="•"/>
            </a:pPr>
            <a:r>
              <a:rPr lang="ro-RO" b="1" dirty="0">
                <a:latin typeface="Trebuchet MS" panose="020B0603020202020204" pitchFamily="34" charset="0"/>
                <a:sym typeface="Wingdings" pitchFamily="2" charset="2"/>
              </a:rPr>
              <a:t>creșterea performanțelor</a:t>
            </a:r>
          </a:p>
          <a:p>
            <a:pPr marL="800100" lvl="1" indent="-342900" algn="just">
              <a:buFont typeface="Arial" panose="020B0604020202020204" pitchFamily="34" charset="0"/>
              <a:buChar char="•"/>
            </a:pPr>
            <a:r>
              <a:rPr lang="ro-RO" b="1" dirty="0">
                <a:latin typeface="Trebuchet MS" panose="020B0603020202020204" pitchFamily="34" charset="0"/>
                <a:sym typeface="Wingdings" pitchFamily="2" charset="2"/>
              </a:rPr>
              <a:t>motivație pentru dezvoltarea competențelor </a:t>
            </a:r>
          </a:p>
          <a:p>
            <a:pPr marL="342900" indent="-342900" algn="just">
              <a:buFont typeface="Arial" panose="020B0604020202020204" pitchFamily="34" charset="0"/>
              <a:buChar char="•"/>
            </a:pPr>
            <a:r>
              <a:rPr lang="ro-RO" dirty="0">
                <a:latin typeface="Trebuchet MS" panose="020B0603020202020204" pitchFamily="34" charset="0"/>
                <a:sym typeface="Wingdings" pitchFamily="2" charset="2"/>
              </a:rPr>
              <a:t>Introducerea unor modalități de mobilitate prin rotație pentru </a:t>
            </a:r>
            <a:r>
              <a:rPr lang="ro-RO" dirty="0">
                <a:latin typeface="Trebuchet MS" panose="020B0603020202020204" pitchFamily="34" charset="0"/>
              </a:rPr>
              <a:t>ÎFP și FP </a:t>
            </a:r>
            <a:r>
              <a:rPr lang="ro-RO" dirty="0">
                <a:latin typeface="Trebuchet MS" panose="020B0603020202020204" pitchFamily="34" charset="0"/>
                <a:sym typeface="Wingdings" pitchFamily="2" charset="2"/>
              </a:rPr>
              <a:t></a:t>
            </a:r>
          </a:p>
          <a:p>
            <a:pPr marL="800100" lvl="1" indent="-342900" algn="just">
              <a:buFont typeface="Arial" panose="020B0604020202020204" pitchFamily="34" charset="0"/>
              <a:buChar char="•"/>
            </a:pPr>
            <a:r>
              <a:rPr lang="ro-RO" dirty="0">
                <a:latin typeface="Trebuchet MS" panose="020B0603020202020204" pitchFamily="34" charset="0"/>
                <a:sym typeface="Wingdings" pitchFamily="2" charset="2"/>
              </a:rPr>
              <a:t>instrument pentru </a:t>
            </a:r>
            <a:r>
              <a:rPr lang="ro-RO" b="1" dirty="0">
                <a:latin typeface="Trebuchet MS" panose="020B0603020202020204" pitchFamily="34" charset="0"/>
                <a:sym typeface="Wingdings" pitchFamily="2" charset="2"/>
              </a:rPr>
              <a:t>dezvoltarea competențelor</a:t>
            </a:r>
          </a:p>
          <a:p>
            <a:pPr marL="800100" lvl="1" indent="-342900" algn="just">
              <a:buFont typeface="Arial" panose="020B0604020202020204" pitchFamily="34" charset="0"/>
              <a:buChar char="•"/>
            </a:pPr>
            <a:r>
              <a:rPr lang="ro-RO" b="1" dirty="0">
                <a:latin typeface="Trebuchet MS" panose="020B0603020202020204" pitchFamily="34" charset="0"/>
                <a:sym typeface="Wingdings" pitchFamily="2" charset="2"/>
              </a:rPr>
              <a:t>mobilitate organizată detaliat și monitorizată </a:t>
            </a:r>
            <a:r>
              <a:rPr lang="ro-RO" dirty="0">
                <a:latin typeface="Trebuchet MS" panose="020B0603020202020204" pitchFamily="34" charset="0"/>
                <a:sym typeface="Wingdings" pitchFamily="2" charset="2"/>
              </a:rPr>
              <a:t> evitarea politizării</a:t>
            </a:r>
            <a:endParaRPr lang="ro-RO" dirty="0">
              <a:latin typeface="Trebuchet MS" panose="020B0603020202020204" pitchFamily="34" charset="0"/>
            </a:endParaRPr>
          </a:p>
        </p:txBody>
      </p:sp>
      <p:sp>
        <p:nvSpPr>
          <p:cNvPr id="10" name="Slide Number Placeholder 9">
            <a:extLst>
              <a:ext uri="{FF2B5EF4-FFF2-40B4-BE49-F238E27FC236}">
                <a16:creationId xmlns:a16="http://schemas.microsoft.com/office/drawing/2014/main" id="{010EE493-2A15-D3B5-F39C-25F2FCEC5841}"/>
              </a:ext>
            </a:extLst>
          </p:cNvPr>
          <p:cNvSpPr>
            <a:spLocks noGrp="1"/>
          </p:cNvSpPr>
          <p:nvPr>
            <p:ph type="sldNum" sz="quarter" idx="12"/>
          </p:nvPr>
        </p:nvSpPr>
        <p:spPr/>
        <p:txBody>
          <a:bodyPr/>
          <a:lstStyle/>
          <a:p>
            <a:fld id="{AEC4C81B-D66B-459E-B8C3-DE8E7438CB03}" type="slidenum">
              <a:rPr lang="en-US" smtClean="0"/>
              <a:t>3</a:t>
            </a:fld>
            <a:endParaRPr lang="en-US" dirty="0"/>
          </a:p>
        </p:txBody>
      </p:sp>
      <p:pic>
        <p:nvPicPr>
          <p:cNvPr id="14" name="Picture 13" descr="A logo with people in the shape of a heart&#10;&#10;Description automatically generated">
            <a:extLst>
              <a:ext uri="{FF2B5EF4-FFF2-40B4-BE49-F238E27FC236}">
                <a16:creationId xmlns:a16="http://schemas.microsoft.com/office/drawing/2014/main" id="{10D483C3-C5AE-5916-7612-05F4BDF0172F}"/>
              </a:ext>
            </a:extLst>
          </p:cNvPr>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7834703" y="5413753"/>
            <a:ext cx="986743" cy="986743"/>
          </a:xfrm>
          <a:prstGeom prst="rect">
            <a:avLst/>
          </a:prstGeom>
        </p:spPr>
      </p:pic>
      <p:pic>
        <p:nvPicPr>
          <p:cNvPr id="15" name="Picture 14" descr="A black background with white text&#10;&#10;Description automatically generated">
            <a:extLst>
              <a:ext uri="{FF2B5EF4-FFF2-40B4-BE49-F238E27FC236}">
                <a16:creationId xmlns:a16="http://schemas.microsoft.com/office/drawing/2014/main" id="{275D0A0F-7435-DCD6-AAC9-BC7DA1E8F74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2603089" y="5645425"/>
            <a:ext cx="1754209" cy="475043"/>
          </a:xfrm>
          <a:prstGeom prst="rect">
            <a:avLst/>
          </a:prstGeom>
        </p:spPr>
      </p:pic>
      <p:pic>
        <p:nvPicPr>
          <p:cNvPr id="2" name="Grafic 13">
            <a:extLst>
              <a:ext uri="{FF2B5EF4-FFF2-40B4-BE49-F238E27FC236}">
                <a16:creationId xmlns:a16="http://schemas.microsoft.com/office/drawing/2014/main" id="{6EB7433C-E678-C92F-9DD1-D5B1C2FC5ABD}"/>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 y="1372"/>
            <a:ext cx="12191999" cy="128093"/>
          </a:xfrm>
          <a:prstGeom prst="rect">
            <a:avLst/>
          </a:prstGeom>
        </p:spPr>
      </p:pic>
      <p:pic>
        <p:nvPicPr>
          <p:cNvPr id="6" name="Grafic 7">
            <a:extLst>
              <a:ext uri="{FF2B5EF4-FFF2-40B4-BE49-F238E27FC236}">
                <a16:creationId xmlns:a16="http://schemas.microsoft.com/office/drawing/2014/main" id="{795A4F73-FF11-0A7C-A2AD-060673C7C8E3}"/>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490629" y="299528"/>
            <a:ext cx="11230829" cy="1144820"/>
          </a:xfrm>
          <a:prstGeom prst="rect">
            <a:avLst/>
          </a:prstGeom>
        </p:spPr>
      </p:pic>
    </p:spTree>
    <p:extLst>
      <p:ext uri="{BB962C8B-B14F-4D97-AF65-F5344CB8AC3E}">
        <p14:creationId xmlns:p14="http://schemas.microsoft.com/office/powerpoint/2010/main" val="37186869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Grafic 16">
            <a:extLst>
              <a:ext uri="{FF2B5EF4-FFF2-40B4-BE49-F238E27FC236}">
                <a16:creationId xmlns:a16="http://schemas.microsoft.com/office/drawing/2014/main" id="{9E06BBCB-84F7-4FAD-C2F0-7E6AC8FF0FC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710112" y="2185987"/>
            <a:ext cx="2771775" cy="2486025"/>
          </a:xfrm>
          <a:prstGeom prst="rect">
            <a:avLst/>
          </a:prstGeom>
        </p:spPr>
      </p:pic>
      <p:pic>
        <p:nvPicPr>
          <p:cNvPr id="11" name="Grafic 10">
            <a:extLst>
              <a:ext uri="{FF2B5EF4-FFF2-40B4-BE49-F238E27FC236}">
                <a16:creationId xmlns:a16="http://schemas.microsoft.com/office/drawing/2014/main" id="{424165D2-61ED-26B0-A473-CB547D6560F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flipV="1">
            <a:off x="274447" y="6286246"/>
            <a:ext cx="11643105" cy="45719"/>
          </a:xfrm>
          <a:prstGeom prst="rect">
            <a:avLst/>
          </a:prstGeom>
        </p:spPr>
      </p:pic>
      <p:pic>
        <p:nvPicPr>
          <p:cNvPr id="13" name="Grafic 12">
            <a:extLst>
              <a:ext uri="{FF2B5EF4-FFF2-40B4-BE49-F238E27FC236}">
                <a16:creationId xmlns:a16="http://schemas.microsoft.com/office/drawing/2014/main" id="{7DFB3F75-7AB8-34F3-8B99-3AF86AF3BBE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806822" y="6400496"/>
            <a:ext cx="4578356" cy="366713"/>
          </a:xfrm>
          <a:prstGeom prst="rect">
            <a:avLst/>
          </a:prstGeom>
        </p:spPr>
      </p:pic>
      <p:sp>
        <p:nvSpPr>
          <p:cNvPr id="4" name="TextBox 3">
            <a:extLst>
              <a:ext uri="{FF2B5EF4-FFF2-40B4-BE49-F238E27FC236}">
                <a16:creationId xmlns:a16="http://schemas.microsoft.com/office/drawing/2014/main" id="{FDC286F4-2ADB-E4D2-1BAE-B2DD18ACA895}"/>
              </a:ext>
            </a:extLst>
          </p:cNvPr>
          <p:cNvSpPr txBox="1"/>
          <p:nvPr/>
        </p:nvSpPr>
        <p:spPr>
          <a:xfrm>
            <a:off x="537411" y="1583069"/>
            <a:ext cx="11165305" cy="523220"/>
          </a:xfrm>
          <a:prstGeom prst="rect">
            <a:avLst/>
          </a:prstGeom>
          <a:noFill/>
        </p:spPr>
        <p:txBody>
          <a:bodyPr wrap="square" rtlCol="0">
            <a:spAutoFit/>
          </a:bodyPr>
          <a:lstStyle/>
          <a:p>
            <a:pPr algn="just"/>
            <a:r>
              <a:rPr lang="ro-RO" sz="2800" b="1" dirty="0">
                <a:latin typeface="Trebuchet MS" panose="020B0603020202020204" pitchFamily="34" charset="0"/>
              </a:rPr>
              <a:t>DETALII DE REGLEMENTARE </a:t>
            </a:r>
            <a:r>
              <a:rPr lang="ro-RO" sz="2800" dirty="0">
                <a:latin typeface="Trebuchet MS" panose="020B0603020202020204" pitchFamily="34" charset="0"/>
              </a:rPr>
              <a:t>pentru FP de execuție (1)</a:t>
            </a:r>
            <a:endParaRPr lang="en-GB" sz="2800" b="1" dirty="0">
              <a:latin typeface="Trebuchet MS" panose="020B0603020202020204" pitchFamily="34" charset="0"/>
            </a:endParaRPr>
          </a:p>
        </p:txBody>
      </p:sp>
      <p:sp>
        <p:nvSpPr>
          <p:cNvPr id="3" name="TextBox 2">
            <a:extLst>
              <a:ext uri="{FF2B5EF4-FFF2-40B4-BE49-F238E27FC236}">
                <a16:creationId xmlns:a16="http://schemas.microsoft.com/office/drawing/2014/main" id="{A971D392-3CAC-D3DE-9F98-A1B15DD62044}"/>
              </a:ext>
            </a:extLst>
          </p:cNvPr>
          <p:cNvSpPr txBox="1"/>
          <p:nvPr/>
        </p:nvSpPr>
        <p:spPr>
          <a:xfrm>
            <a:off x="537411" y="2192299"/>
            <a:ext cx="11165305" cy="3539430"/>
          </a:xfrm>
          <a:prstGeom prst="rect">
            <a:avLst/>
          </a:prstGeom>
          <a:noFill/>
        </p:spPr>
        <p:txBody>
          <a:bodyPr wrap="square" rtlCol="0">
            <a:spAutoFit/>
          </a:bodyPr>
          <a:lstStyle/>
          <a:p>
            <a:pPr algn="just"/>
            <a:r>
              <a:rPr lang="ro-RO" sz="1600" kern="100" dirty="0">
                <a:solidFill>
                  <a:srgbClr val="000000"/>
                </a:solidFill>
                <a:effectLst/>
                <a:latin typeface="Trebuchet MS" panose="020B0703020202090204" pitchFamily="34" charset="0"/>
                <a:ea typeface="Trebuchet MS" panose="020B0703020202090204" pitchFamily="34" charset="0"/>
                <a:cs typeface="Calibri" panose="020F0502020204030204" pitchFamily="34" charset="0"/>
              </a:rPr>
              <a:t>Introducerea a </a:t>
            </a:r>
            <a:r>
              <a:rPr lang="ro-RO" sz="1600" b="1" kern="100" dirty="0">
                <a:solidFill>
                  <a:srgbClr val="000000"/>
                </a:solidFill>
                <a:effectLst/>
                <a:latin typeface="Trebuchet MS" panose="020B0703020202090204" pitchFamily="34" charset="0"/>
                <a:ea typeface="Trebuchet MS" panose="020B0703020202090204" pitchFamily="34" charset="0"/>
                <a:cs typeface="Calibri" panose="020F0502020204030204" pitchFamily="34" charset="0"/>
              </a:rPr>
              <a:t>3 niveluri suplimentare pentru funcția publică de execuție clasa I, grad superior</a:t>
            </a:r>
            <a:r>
              <a:rPr lang="ro-RO" sz="1600" kern="100" dirty="0">
                <a:solidFill>
                  <a:srgbClr val="000000"/>
                </a:solidFill>
                <a:effectLst/>
                <a:latin typeface="Trebuchet MS" panose="020B0703020202090204" pitchFamily="34" charset="0"/>
                <a:ea typeface="Trebuchet MS" panose="020B0703020202090204" pitchFamily="34" charset="0"/>
                <a:cs typeface="Calibri" panose="020F0502020204030204" pitchFamily="34" charset="0"/>
              </a:rPr>
              <a:t>, conduce la următoarea structură de grade pentru funcția publică de execuție generală:</a:t>
            </a:r>
            <a:endParaRPr lang="en-RO" sz="1600" kern="100" dirty="0">
              <a:effectLst/>
              <a:latin typeface="Trebuchet MS" panose="020B0703020202090204" pitchFamily="34" charset="0"/>
              <a:ea typeface="Trebuchet MS" panose="020B0703020202090204" pitchFamily="34" charset="0"/>
              <a:cs typeface="Times New Roman" panose="02020603050405020304" pitchFamily="18" charset="0"/>
            </a:endParaRPr>
          </a:p>
          <a:p>
            <a:pPr marL="342900" lvl="0" indent="-342900" algn="just">
              <a:buFont typeface="+mj-lt"/>
              <a:buAutoNum type="alphaLcParenR"/>
            </a:pPr>
            <a:r>
              <a:rPr lang="ro-RO" sz="1600" kern="100" dirty="0">
                <a:solidFill>
                  <a:srgbClr val="000000"/>
                </a:solidFill>
                <a:effectLst/>
                <a:latin typeface="Trebuchet MS" panose="020B0703020202090204" pitchFamily="34" charset="0"/>
                <a:ea typeface="Trebuchet MS" panose="020B0703020202090204" pitchFamily="34" charset="0"/>
                <a:cs typeface="Calibri" panose="020F0502020204030204" pitchFamily="34" charset="0"/>
              </a:rPr>
              <a:t>Debutant</a:t>
            </a:r>
            <a:endParaRPr lang="en-RO" sz="1600" kern="100" dirty="0">
              <a:effectLst/>
              <a:latin typeface="Trebuchet MS" panose="020B0703020202090204" pitchFamily="34" charset="0"/>
              <a:ea typeface="Trebuchet MS" panose="020B0703020202090204" pitchFamily="34" charset="0"/>
              <a:cs typeface="Times New Roman" panose="02020603050405020304" pitchFamily="18" charset="0"/>
            </a:endParaRPr>
          </a:p>
          <a:p>
            <a:pPr marL="342900" lvl="0" indent="-342900" algn="just">
              <a:buFont typeface="+mj-lt"/>
              <a:buAutoNum type="alphaLcParenR"/>
            </a:pPr>
            <a:r>
              <a:rPr lang="ro-RO" sz="1600" kern="100" dirty="0">
                <a:solidFill>
                  <a:srgbClr val="000000"/>
                </a:solidFill>
                <a:effectLst/>
                <a:latin typeface="Trebuchet MS" panose="020B0703020202090204" pitchFamily="34" charset="0"/>
                <a:ea typeface="Trebuchet MS" panose="020B0703020202090204" pitchFamily="34" charset="0"/>
                <a:cs typeface="Calibri" panose="020F0502020204030204" pitchFamily="34" charset="0"/>
              </a:rPr>
              <a:t>Asistent</a:t>
            </a:r>
            <a:endParaRPr lang="en-RO" sz="1600" kern="100" dirty="0">
              <a:effectLst/>
              <a:latin typeface="Trebuchet MS" panose="020B0703020202090204" pitchFamily="34" charset="0"/>
              <a:ea typeface="Trebuchet MS" panose="020B0703020202090204" pitchFamily="34" charset="0"/>
              <a:cs typeface="Times New Roman" panose="02020603050405020304" pitchFamily="18" charset="0"/>
            </a:endParaRPr>
          </a:p>
          <a:p>
            <a:pPr marL="342900" lvl="0" indent="-342900" algn="just">
              <a:buFont typeface="+mj-lt"/>
              <a:buAutoNum type="alphaLcParenR"/>
            </a:pPr>
            <a:r>
              <a:rPr lang="ro-RO" sz="1600" kern="100" dirty="0">
                <a:solidFill>
                  <a:srgbClr val="000000"/>
                </a:solidFill>
                <a:effectLst/>
                <a:latin typeface="Trebuchet MS" panose="020B0703020202090204" pitchFamily="34" charset="0"/>
                <a:ea typeface="Trebuchet MS" panose="020B0703020202090204" pitchFamily="34" charset="0"/>
                <a:cs typeface="Calibri" panose="020F0502020204030204" pitchFamily="34" charset="0"/>
              </a:rPr>
              <a:t>Principal</a:t>
            </a:r>
            <a:endParaRPr lang="en-RO" sz="1600" kern="100" dirty="0">
              <a:effectLst/>
              <a:latin typeface="Trebuchet MS" panose="020B0703020202090204" pitchFamily="34" charset="0"/>
              <a:ea typeface="Trebuchet MS" panose="020B0703020202090204" pitchFamily="34" charset="0"/>
              <a:cs typeface="Times New Roman" panose="02020603050405020304" pitchFamily="18" charset="0"/>
            </a:endParaRPr>
          </a:p>
          <a:p>
            <a:pPr marL="342900" lvl="0" indent="-342900" algn="just">
              <a:buFont typeface="+mj-lt"/>
              <a:buAutoNum type="alphaLcParenR"/>
            </a:pPr>
            <a:r>
              <a:rPr lang="ro-RO" sz="1600" kern="100" dirty="0">
                <a:solidFill>
                  <a:srgbClr val="000000"/>
                </a:solidFill>
                <a:effectLst/>
                <a:latin typeface="Trebuchet MS" panose="020B0703020202090204" pitchFamily="34" charset="0"/>
                <a:ea typeface="Trebuchet MS" panose="020B0703020202090204" pitchFamily="34" charset="0"/>
                <a:cs typeface="Calibri" panose="020F0502020204030204" pitchFamily="34" charset="0"/>
              </a:rPr>
              <a:t>Superior, grad maxim pentru FP din clasa a II-a și clasa a III-a și intermediar pentru FP din clasa I</a:t>
            </a:r>
            <a:endParaRPr lang="en-RO" sz="1600" kern="100" dirty="0">
              <a:effectLst/>
              <a:latin typeface="Trebuchet MS" panose="020B0703020202090204" pitchFamily="34" charset="0"/>
              <a:ea typeface="Trebuchet MS" panose="020B0703020202090204" pitchFamily="34" charset="0"/>
              <a:cs typeface="Times New Roman" panose="02020603050405020304" pitchFamily="18" charset="0"/>
            </a:endParaRPr>
          </a:p>
          <a:p>
            <a:pPr marL="342900" lvl="0" indent="-342900" algn="just">
              <a:buFont typeface="+mj-lt"/>
              <a:buAutoNum type="alphaLcParenR"/>
            </a:pPr>
            <a:r>
              <a:rPr lang="ro-RO" sz="1600" kern="100" dirty="0">
                <a:solidFill>
                  <a:srgbClr val="000000"/>
                </a:solidFill>
                <a:effectLst/>
                <a:latin typeface="Trebuchet MS" panose="020B0703020202090204" pitchFamily="34" charset="0"/>
                <a:ea typeface="Trebuchet MS" panose="020B0703020202090204" pitchFamily="34" charset="0"/>
                <a:cs typeface="Calibri" panose="020F0502020204030204" pitchFamily="34" charset="0"/>
              </a:rPr>
              <a:t>Superior nivel 2</a:t>
            </a:r>
            <a:endParaRPr lang="en-RO" sz="1600" kern="100" dirty="0">
              <a:effectLst/>
              <a:latin typeface="Trebuchet MS" panose="020B0703020202090204" pitchFamily="34" charset="0"/>
              <a:ea typeface="Trebuchet MS" panose="020B0703020202090204" pitchFamily="34" charset="0"/>
              <a:cs typeface="Times New Roman" panose="02020603050405020304" pitchFamily="18" charset="0"/>
            </a:endParaRPr>
          </a:p>
          <a:p>
            <a:pPr marL="342900" lvl="0" indent="-342900" algn="just">
              <a:buFont typeface="+mj-lt"/>
              <a:buAutoNum type="alphaLcParenR"/>
            </a:pPr>
            <a:r>
              <a:rPr lang="ro-RO" sz="1600" kern="100" dirty="0">
                <a:solidFill>
                  <a:srgbClr val="000000"/>
                </a:solidFill>
                <a:effectLst/>
                <a:latin typeface="Trebuchet MS" panose="020B0703020202090204" pitchFamily="34" charset="0"/>
                <a:ea typeface="Trebuchet MS" panose="020B0703020202090204" pitchFamily="34" charset="0"/>
                <a:cs typeface="Calibri" panose="020F0502020204030204" pitchFamily="34" charset="0"/>
              </a:rPr>
              <a:t>Superior nivel 3			</a:t>
            </a:r>
            <a:r>
              <a:rPr lang="ro-RO" sz="1600" b="1" kern="100" dirty="0">
                <a:solidFill>
                  <a:srgbClr val="000000"/>
                </a:solidFill>
                <a:effectLst/>
                <a:latin typeface="Trebuchet MS" panose="020B0703020202090204" pitchFamily="34" charset="0"/>
                <a:ea typeface="Trebuchet MS" panose="020B0703020202090204" pitchFamily="34" charset="0"/>
                <a:cs typeface="Calibri" panose="020F0502020204030204" pitchFamily="34" charset="0"/>
              </a:rPr>
              <a:t>doar promovare din grad și nivel inferior, pentru a motiva perfecționarea</a:t>
            </a:r>
            <a:endParaRPr lang="en-RO" sz="1600" b="1" kern="100" dirty="0">
              <a:latin typeface="Trebuchet MS" panose="020B0703020202090204" pitchFamily="34" charset="0"/>
              <a:ea typeface="Trebuchet MS" panose="020B0703020202090204" pitchFamily="34" charset="0"/>
              <a:cs typeface="Times New Roman" panose="02020603050405020304" pitchFamily="18" charset="0"/>
            </a:endParaRPr>
          </a:p>
          <a:p>
            <a:pPr marL="342900" lvl="0" indent="-342900" algn="just">
              <a:buFont typeface="+mj-lt"/>
              <a:buAutoNum type="alphaLcParenR"/>
            </a:pPr>
            <a:r>
              <a:rPr lang="ro-RO" sz="1600" dirty="0">
                <a:solidFill>
                  <a:srgbClr val="000000"/>
                </a:solidFill>
                <a:effectLst/>
                <a:latin typeface="Trebuchet MS" panose="020B0703020202090204" pitchFamily="34" charset="0"/>
                <a:ea typeface="Trebuchet MS" panose="020B0703020202090204" pitchFamily="34" charset="0"/>
                <a:cs typeface="Calibri" panose="020F0502020204030204" pitchFamily="34" charset="0"/>
              </a:rPr>
              <a:t>Superior nivel 4, </a:t>
            </a:r>
            <a:r>
              <a:rPr lang="ro-RO" sz="1600" dirty="0">
                <a:solidFill>
                  <a:srgbClr val="000000"/>
                </a:solidFill>
                <a:effectLst/>
                <a:latin typeface="Trebuchet MS" panose="020B0703020202090204" pitchFamily="34" charset="0"/>
                <a:ea typeface="Trebuchet MS" panose="020B0703020202090204" pitchFamily="34" charset="0"/>
                <a:cs typeface="Times New Roman" panose="02020603050405020304" pitchFamily="18" charset="0"/>
              </a:rPr>
              <a:t>ca nivel maxim</a:t>
            </a:r>
            <a:endParaRPr lang="ro-RO" sz="1600" b="1" dirty="0">
              <a:latin typeface="Trebuchet MS" panose="020B0603020202020204" pitchFamily="34" charset="0"/>
            </a:endParaRPr>
          </a:p>
          <a:p>
            <a:pPr lvl="0" algn="just"/>
            <a:r>
              <a:rPr lang="en-RO" sz="1600" i="1" dirty="0">
                <a:solidFill>
                  <a:srgbClr val="000000"/>
                </a:solidFill>
                <a:effectLst/>
                <a:latin typeface="Trebuchet MS" panose="020B0703020202090204" pitchFamily="34" charset="0"/>
                <a:ea typeface="Trebuchet MS" panose="020B0703020202090204" pitchFamily="34" charset="0"/>
                <a:cs typeface="Calibri" panose="020F0502020204030204" pitchFamily="34" charset="0"/>
              </a:rPr>
              <a:t>Promovarea în nivelurile gr. superior ale FP de execuția clasa I este reglementată pentru a susține excelența:</a:t>
            </a:r>
          </a:p>
          <a:p>
            <a:pPr marL="285750" lvl="0" indent="-285750" algn="just">
              <a:buFontTx/>
              <a:buChar char="-"/>
            </a:pPr>
            <a:r>
              <a:rPr lang="en-GB" sz="1600" i="1" dirty="0">
                <a:solidFill>
                  <a:srgbClr val="000000"/>
                </a:solidFill>
                <a:latin typeface="Trebuchet MS" panose="020B0703020202090204" pitchFamily="34" charset="0"/>
                <a:ea typeface="Trebuchet MS" panose="020B0703020202090204" pitchFamily="34" charset="0"/>
                <a:cs typeface="Calibri" panose="020F0502020204030204" pitchFamily="34" charset="0"/>
              </a:rPr>
              <a:t>L</a:t>
            </a:r>
            <a:r>
              <a:rPr lang="en-RO" sz="1600" i="1" dirty="0">
                <a:solidFill>
                  <a:srgbClr val="000000"/>
                </a:solidFill>
                <a:latin typeface="Trebuchet MS" panose="020B0703020202090204" pitchFamily="34" charset="0"/>
                <a:ea typeface="Trebuchet MS" panose="020B0703020202090204" pitchFamily="34" charset="0"/>
                <a:cs typeface="Calibri" panose="020F0502020204030204" pitchFamily="34" charset="0"/>
              </a:rPr>
              <a:t>a 3 ani vechime în grad </a:t>
            </a:r>
            <a:r>
              <a:rPr lang="ro-RO" sz="1600" i="1" dirty="0">
                <a:solidFill>
                  <a:srgbClr val="000000"/>
                </a:solidFill>
                <a:latin typeface="Trebuchet MS" panose="020B0703020202090204" pitchFamily="34" charset="0"/>
                <a:ea typeface="Trebuchet MS" panose="020B0703020202090204" pitchFamily="34" charset="0"/>
                <a:cs typeface="Calibri" panose="020F0502020204030204" pitchFamily="34" charset="0"/>
              </a:rPr>
              <a:t>și</a:t>
            </a:r>
            <a:r>
              <a:rPr lang="en-RO" sz="1600" i="1" dirty="0">
                <a:solidFill>
                  <a:srgbClr val="000000"/>
                </a:solidFill>
                <a:latin typeface="Trebuchet MS" panose="020B0703020202090204" pitchFamily="34" charset="0"/>
                <a:ea typeface="Trebuchet MS" panose="020B0703020202090204" pitchFamily="34" charset="0"/>
                <a:cs typeface="Calibri" panose="020F0502020204030204" pitchFamily="34" charset="0"/>
              </a:rPr>
              <a:t> nivel inferior</a:t>
            </a:r>
          </a:p>
          <a:p>
            <a:pPr marL="285750" lvl="0" indent="-285750" algn="just">
              <a:buFontTx/>
              <a:buChar char="-"/>
            </a:pPr>
            <a:r>
              <a:rPr lang="en-GB" sz="1600" i="1" dirty="0">
                <a:solidFill>
                  <a:srgbClr val="000000"/>
                </a:solidFill>
                <a:latin typeface="Trebuchet MS" panose="020B0703020202090204" pitchFamily="34" charset="0"/>
                <a:ea typeface="Trebuchet MS" panose="020B0703020202090204" pitchFamily="34" charset="0"/>
                <a:cs typeface="Calibri" panose="020F0502020204030204" pitchFamily="34" charset="0"/>
              </a:rPr>
              <a:t>D</a:t>
            </a:r>
            <a:r>
              <a:rPr lang="en-RO" sz="1600" i="1" dirty="0">
                <a:solidFill>
                  <a:srgbClr val="000000"/>
                </a:solidFill>
                <a:latin typeface="Trebuchet MS" panose="020B0703020202090204" pitchFamily="34" charset="0"/>
                <a:ea typeface="Trebuchet MS" panose="020B0703020202090204" pitchFamily="34" charset="0"/>
                <a:cs typeface="Calibri" panose="020F0502020204030204" pitchFamily="34" charset="0"/>
              </a:rPr>
              <a:t>acă se demonstrează deținerea unei competențe generale, definită pentru nivelul în care se dorește promovarea, obținută la nivel excelent prin experiență și dezvoltare profesională anterioară</a:t>
            </a:r>
          </a:p>
          <a:p>
            <a:pPr marL="285750" lvl="0" indent="-285750" algn="just">
              <a:buFontTx/>
              <a:buChar char="-"/>
            </a:pPr>
            <a:r>
              <a:rPr lang="ro-RO" sz="1600" i="1" dirty="0">
                <a:solidFill>
                  <a:srgbClr val="000000"/>
                </a:solidFill>
                <a:latin typeface="Trebuchet MS" panose="020B0603020202020204" pitchFamily="34" charset="0"/>
                <a:ea typeface="Trebuchet MS" panose="020B0703020202090204" pitchFamily="34" charset="0"/>
                <a:cs typeface="Calibri" panose="020F0502020204030204" pitchFamily="34" charset="0"/>
              </a:rPr>
              <a:t>Prin concurs de promovare cu probă suplimentară –se vizează testarea unor abilități practice la nivel excelent</a:t>
            </a:r>
          </a:p>
        </p:txBody>
      </p:sp>
      <p:sp>
        <p:nvSpPr>
          <p:cNvPr id="10" name="Slide Number Placeholder 9">
            <a:extLst>
              <a:ext uri="{FF2B5EF4-FFF2-40B4-BE49-F238E27FC236}">
                <a16:creationId xmlns:a16="http://schemas.microsoft.com/office/drawing/2014/main" id="{010EE493-2A15-D3B5-F39C-25F2FCEC5841}"/>
              </a:ext>
            </a:extLst>
          </p:cNvPr>
          <p:cNvSpPr>
            <a:spLocks noGrp="1"/>
          </p:cNvSpPr>
          <p:nvPr>
            <p:ph type="sldNum" sz="quarter" idx="12"/>
          </p:nvPr>
        </p:nvSpPr>
        <p:spPr/>
        <p:txBody>
          <a:bodyPr/>
          <a:lstStyle/>
          <a:p>
            <a:fld id="{AEC4C81B-D66B-459E-B8C3-DE8E7438CB03}" type="slidenum">
              <a:rPr lang="en-US" smtClean="0"/>
              <a:t>4</a:t>
            </a:fld>
            <a:endParaRPr lang="en-US" dirty="0"/>
          </a:p>
        </p:txBody>
      </p:sp>
      <p:pic>
        <p:nvPicPr>
          <p:cNvPr id="14" name="Picture 13" descr="A logo with people in the shape of a heart&#10;&#10;Description automatically generated">
            <a:extLst>
              <a:ext uri="{FF2B5EF4-FFF2-40B4-BE49-F238E27FC236}">
                <a16:creationId xmlns:a16="http://schemas.microsoft.com/office/drawing/2014/main" id="{10D483C3-C5AE-5916-7612-05F4BDF0172F}"/>
              </a:ext>
            </a:extLst>
          </p:cNvPr>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7834703" y="5413753"/>
            <a:ext cx="986743" cy="986743"/>
          </a:xfrm>
          <a:prstGeom prst="rect">
            <a:avLst/>
          </a:prstGeom>
        </p:spPr>
      </p:pic>
      <p:pic>
        <p:nvPicPr>
          <p:cNvPr id="15" name="Picture 14" descr="A black background with white text&#10;&#10;Description automatically generated">
            <a:extLst>
              <a:ext uri="{FF2B5EF4-FFF2-40B4-BE49-F238E27FC236}">
                <a16:creationId xmlns:a16="http://schemas.microsoft.com/office/drawing/2014/main" id="{275D0A0F-7435-DCD6-AAC9-BC7DA1E8F74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2603089" y="5645425"/>
            <a:ext cx="1754209" cy="475043"/>
          </a:xfrm>
          <a:prstGeom prst="rect">
            <a:avLst/>
          </a:prstGeom>
        </p:spPr>
      </p:pic>
      <p:pic>
        <p:nvPicPr>
          <p:cNvPr id="2" name="Grafic 13">
            <a:extLst>
              <a:ext uri="{FF2B5EF4-FFF2-40B4-BE49-F238E27FC236}">
                <a16:creationId xmlns:a16="http://schemas.microsoft.com/office/drawing/2014/main" id="{6EB7433C-E678-C92F-9DD1-D5B1C2FC5ABD}"/>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 y="1372"/>
            <a:ext cx="12191999" cy="128093"/>
          </a:xfrm>
          <a:prstGeom prst="rect">
            <a:avLst/>
          </a:prstGeom>
        </p:spPr>
      </p:pic>
      <p:pic>
        <p:nvPicPr>
          <p:cNvPr id="6" name="Grafic 7">
            <a:extLst>
              <a:ext uri="{FF2B5EF4-FFF2-40B4-BE49-F238E27FC236}">
                <a16:creationId xmlns:a16="http://schemas.microsoft.com/office/drawing/2014/main" id="{795A4F73-FF11-0A7C-A2AD-060673C7C8E3}"/>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490629" y="299528"/>
            <a:ext cx="11230829" cy="1144820"/>
          </a:xfrm>
          <a:prstGeom prst="rect">
            <a:avLst/>
          </a:prstGeom>
        </p:spPr>
      </p:pic>
      <p:sp>
        <p:nvSpPr>
          <p:cNvPr id="5" name="Right Brace 4">
            <a:extLst>
              <a:ext uri="{FF2B5EF4-FFF2-40B4-BE49-F238E27FC236}">
                <a16:creationId xmlns:a16="http://schemas.microsoft.com/office/drawing/2014/main" id="{644F3FF7-E27F-EB09-CF70-A1EC65675014}"/>
              </a:ext>
            </a:extLst>
          </p:cNvPr>
          <p:cNvSpPr/>
          <p:nvPr/>
        </p:nvSpPr>
        <p:spPr>
          <a:xfrm>
            <a:off x="3897085" y="3715793"/>
            <a:ext cx="272143" cy="751114"/>
          </a:xfrm>
          <a:prstGeom prst="righ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ro-RO" dirty="0"/>
          </a:p>
        </p:txBody>
      </p:sp>
    </p:spTree>
    <p:extLst>
      <p:ext uri="{BB962C8B-B14F-4D97-AF65-F5344CB8AC3E}">
        <p14:creationId xmlns:p14="http://schemas.microsoft.com/office/powerpoint/2010/main" val="25964138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Grafic 16">
            <a:extLst>
              <a:ext uri="{FF2B5EF4-FFF2-40B4-BE49-F238E27FC236}">
                <a16:creationId xmlns:a16="http://schemas.microsoft.com/office/drawing/2014/main" id="{9E06BBCB-84F7-4FAD-C2F0-7E6AC8FF0FC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710112" y="2185987"/>
            <a:ext cx="2771775" cy="2486025"/>
          </a:xfrm>
          <a:prstGeom prst="rect">
            <a:avLst/>
          </a:prstGeom>
        </p:spPr>
      </p:pic>
      <p:pic>
        <p:nvPicPr>
          <p:cNvPr id="11" name="Grafic 10">
            <a:extLst>
              <a:ext uri="{FF2B5EF4-FFF2-40B4-BE49-F238E27FC236}">
                <a16:creationId xmlns:a16="http://schemas.microsoft.com/office/drawing/2014/main" id="{424165D2-61ED-26B0-A473-CB547D6560F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flipV="1">
            <a:off x="274447" y="6286246"/>
            <a:ext cx="11643105" cy="45719"/>
          </a:xfrm>
          <a:prstGeom prst="rect">
            <a:avLst/>
          </a:prstGeom>
        </p:spPr>
      </p:pic>
      <p:pic>
        <p:nvPicPr>
          <p:cNvPr id="13" name="Grafic 12">
            <a:extLst>
              <a:ext uri="{FF2B5EF4-FFF2-40B4-BE49-F238E27FC236}">
                <a16:creationId xmlns:a16="http://schemas.microsoft.com/office/drawing/2014/main" id="{7DFB3F75-7AB8-34F3-8B99-3AF86AF3BBE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806822" y="6400496"/>
            <a:ext cx="4578356" cy="366713"/>
          </a:xfrm>
          <a:prstGeom prst="rect">
            <a:avLst/>
          </a:prstGeom>
        </p:spPr>
      </p:pic>
      <p:sp>
        <p:nvSpPr>
          <p:cNvPr id="4" name="TextBox 3">
            <a:extLst>
              <a:ext uri="{FF2B5EF4-FFF2-40B4-BE49-F238E27FC236}">
                <a16:creationId xmlns:a16="http://schemas.microsoft.com/office/drawing/2014/main" id="{FDC286F4-2ADB-E4D2-1BAE-B2DD18ACA895}"/>
              </a:ext>
            </a:extLst>
          </p:cNvPr>
          <p:cNvSpPr txBox="1"/>
          <p:nvPr/>
        </p:nvSpPr>
        <p:spPr>
          <a:xfrm>
            <a:off x="537411" y="1583069"/>
            <a:ext cx="11165305" cy="523220"/>
          </a:xfrm>
          <a:prstGeom prst="rect">
            <a:avLst/>
          </a:prstGeom>
          <a:noFill/>
        </p:spPr>
        <p:txBody>
          <a:bodyPr wrap="square" rtlCol="0">
            <a:spAutoFit/>
          </a:bodyPr>
          <a:lstStyle/>
          <a:p>
            <a:pPr algn="just"/>
            <a:r>
              <a:rPr lang="ro-RO" sz="2800" b="1" dirty="0">
                <a:latin typeface="Trebuchet MS" panose="020B0603020202020204" pitchFamily="34" charset="0"/>
              </a:rPr>
              <a:t>DETALII DE REGLEMENTARE </a:t>
            </a:r>
            <a:r>
              <a:rPr lang="ro-RO" sz="2800" dirty="0">
                <a:latin typeface="Trebuchet MS" panose="020B0603020202020204" pitchFamily="34" charset="0"/>
              </a:rPr>
              <a:t>pentru FP de execuție (2)</a:t>
            </a:r>
            <a:endParaRPr lang="en-GB" sz="2800" b="1" dirty="0">
              <a:latin typeface="Trebuchet MS" panose="020B0603020202020204" pitchFamily="34" charset="0"/>
            </a:endParaRPr>
          </a:p>
        </p:txBody>
      </p:sp>
      <p:sp>
        <p:nvSpPr>
          <p:cNvPr id="3" name="TextBox 2">
            <a:extLst>
              <a:ext uri="{FF2B5EF4-FFF2-40B4-BE49-F238E27FC236}">
                <a16:creationId xmlns:a16="http://schemas.microsoft.com/office/drawing/2014/main" id="{A971D392-3CAC-D3DE-9F98-A1B15DD62044}"/>
              </a:ext>
            </a:extLst>
          </p:cNvPr>
          <p:cNvSpPr txBox="1"/>
          <p:nvPr/>
        </p:nvSpPr>
        <p:spPr>
          <a:xfrm>
            <a:off x="537411" y="2192299"/>
            <a:ext cx="11165305" cy="3477875"/>
          </a:xfrm>
          <a:prstGeom prst="rect">
            <a:avLst/>
          </a:prstGeom>
          <a:noFill/>
        </p:spPr>
        <p:txBody>
          <a:bodyPr wrap="square" rtlCol="0">
            <a:spAutoFit/>
          </a:bodyPr>
          <a:lstStyle/>
          <a:p>
            <a:pPr algn="just"/>
            <a:r>
              <a:rPr lang="ro-RO" sz="2000" b="1" dirty="0">
                <a:latin typeface="Trebuchet MS" panose="020B0603020202020204" pitchFamily="34" charset="0"/>
              </a:rPr>
              <a:t>Pentru </a:t>
            </a:r>
            <a:r>
              <a:rPr lang="ro-RO" sz="2000" b="1" u="sng" dirty="0">
                <a:latin typeface="Trebuchet MS" panose="020B0603020202020204" pitchFamily="34" charset="0"/>
              </a:rPr>
              <a:t>motivarea performanței prin concurență + responsabilitate fiscal-bugetară</a:t>
            </a:r>
            <a:r>
              <a:rPr lang="ro-RO" sz="2000" b="1" dirty="0">
                <a:latin typeface="Trebuchet MS" panose="020B0603020202020204" pitchFamily="34" charset="0"/>
              </a:rPr>
              <a:t>:</a:t>
            </a:r>
          </a:p>
          <a:p>
            <a:pPr marL="342900" indent="-342900" algn="just">
              <a:buFont typeface="Arial" panose="020B0604020202020204" pitchFamily="34" charset="0"/>
              <a:buChar char="•"/>
            </a:pPr>
            <a:r>
              <a:rPr lang="ro-RO" sz="2000" dirty="0">
                <a:solidFill>
                  <a:srgbClr val="000000"/>
                </a:solidFill>
                <a:latin typeface="Trebuchet MS" panose="020B0703020202090204" pitchFamily="34" charset="0"/>
                <a:cs typeface="Calibri" panose="020F0502020204030204" pitchFamily="34" charset="0"/>
              </a:rPr>
              <a:t>limitarea numărului de FP în niv. 2-4 ale gr. superior la 20% </a:t>
            </a:r>
          </a:p>
          <a:p>
            <a:pPr marL="342900" indent="-342900" algn="just">
              <a:buFont typeface="Arial" panose="020B0604020202020204" pitchFamily="34" charset="0"/>
              <a:buChar char="•"/>
            </a:pPr>
            <a:r>
              <a:rPr lang="ro-RO" sz="2000" dirty="0">
                <a:solidFill>
                  <a:srgbClr val="000000"/>
                </a:solidFill>
                <a:latin typeface="Trebuchet MS" panose="020B0703020202090204" pitchFamily="34" charset="0"/>
                <a:cs typeface="Calibri" panose="020F0502020204030204" pitchFamily="34" charset="0"/>
              </a:rPr>
              <a:t>limitarea numărului de FP în niv. 4 ale gr. superior la 8%</a:t>
            </a:r>
          </a:p>
          <a:p>
            <a:pPr marL="342900" indent="-342900" algn="just">
              <a:buFont typeface="Arial" panose="020B0604020202020204" pitchFamily="34" charset="0"/>
              <a:buChar char="•"/>
            </a:pPr>
            <a:endParaRPr lang="ro-RO" sz="2000" dirty="0">
              <a:solidFill>
                <a:srgbClr val="000000"/>
              </a:solidFill>
              <a:latin typeface="Trebuchet MS" panose="020B0703020202090204" pitchFamily="34" charset="0"/>
              <a:cs typeface="Calibri" panose="020F0502020204030204" pitchFamily="34" charset="0"/>
            </a:endParaRPr>
          </a:p>
          <a:p>
            <a:pPr marL="342900" indent="-342900" algn="just">
              <a:buFont typeface="Arial" panose="020B0604020202020204" pitchFamily="34" charset="0"/>
              <a:buChar char="•"/>
            </a:pPr>
            <a:r>
              <a:rPr lang="ro-RO" sz="2000" dirty="0">
                <a:solidFill>
                  <a:srgbClr val="000000"/>
                </a:solidFill>
                <a:latin typeface="Trebuchet MS" panose="020B0603020202020204" pitchFamily="34" charset="0"/>
                <a:cs typeface="Calibri" panose="020F0502020204030204" pitchFamily="34" charset="0"/>
              </a:rPr>
              <a:t>NU SUNT AFECTATE GRADELE EXISTENTE. Nu este necesară modificarea încadrării pentru FP la momentul adoptării modificărilor la Codul administrativ</a:t>
            </a:r>
          </a:p>
          <a:p>
            <a:pPr marL="342900" indent="-342900" algn="just">
              <a:buFont typeface="Arial" panose="020B0604020202020204" pitchFamily="34" charset="0"/>
              <a:buChar char="•"/>
            </a:pPr>
            <a:r>
              <a:rPr lang="ro-RO" sz="2000" i="1" dirty="0">
                <a:solidFill>
                  <a:srgbClr val="000000"/>
                </a:solidFill>
                <a:latin typeface="Trebuchet MS" panose="020B0603020202020204" pitchFamily="34" charset="0"/>
                <a:cs typeface="Calibri" panose="020F0502020204030204" pitchFamily="34" charset="0"/>
              </a:rPr>
              <a:t>Primele promovări în grad superior nivel 2 pot fi organizate începând cu 2026, după ce se realizează:</a:t>
            </a:r>
          </a:p>
          <a:p>
            <a:pPr marL="800100" lvl="1" indent="-342900" algn="just">
              <a:buFont typeface="Arial" panose="020B0604020202020204" pitchFamily="34" charset="0"/>
              <a:buChar char="•"/>
            </a:pPr>
            <a:r>
              <a:rPr lang="ro-RO" sz="2000" i="1" dirty="0">
                <a:solidFill>
                  <a:srgbClr val="000000"/>
                </a:solidFill>
                <a:latin typeface="Trebuchet MS" panose="020B0603020202020204" pitchFamily="34" charset="0"/>
                <a:cs typeface="Calibri" panose="020F0502020204030204" pitchFamily="34" charset="0"/>
              </a:rPr>
              <a:t>Primele evaluări ale performanțelor anuale ale FP ținând cont de noile modificări</a:t>
            </a:r>
          </a:p>
          <a:p>
            <a:pPr marL="800100" lvl="1" indent="-342900" algn="just">
              <a:buFont typeface="Arial" panose="020B0604020202020204" pitchFamily="34" charset="0"/>
              <a:buChar char="•"/>
            </a:pPr>
            <a:r>
              <a:rPr lang="ro-RO" sz="2000" i="1" dirty="0">
                <a:solidFill>
                  <a:srgbClr val="000000"/>
                </a:solidFill>
                <a:latin typeface="Trebuchet MS" panose="020B0703020202090204" pitchFamily="34" charset="0"/>
                <a:cs typeface="Calibri" panose="020F0502020204030204" pitchFamily="34" charset="0"/>
              </a:rPr>
              <a:t>Modificări ale legislației privind salarizarea în sectorul public, prevăzute în PNRR,  complementare cu implementarea jalonului 418 PNRR</a:t>
            </a:r>
          </a:p>
        </p:txBody>
      </p:sp>
      <p:sp>
        <p:nvSpPr>
          <p:cNvPr id="10" name="Slide Number Placeholder 9">
            <a:extLst>
              <a:ext uri="{FF2B5EF4-FFF2-40B4-BE49-F238E27FC236}">
                <a16:creationId xmlns:a16="http://schemas.microsoft.com/office/drawing/2014/main" id="{010EE493-2A15-D3B5-F39C-25F2FCEC5841}"/>
              </a:ext>
            </a:extLst>
          </p:cNvPr>
          <p:cNvSpPr>
            <a:spLocks noGrp="1"/>
          </p:cNvSpPr>
          <p:nvPr>
            <p:ph type="sldNum" sz="quarter" idx="12"/>
          </p:nvPr>
        </p:nvSpPr>
        <p:spPr/>
        <p:txBody>
          <a:bodyPr/>
          <a:lstStyle/>
          <a:p>
            <a:fld id="{AEC4C81B-D66B-459E-B8C3-DE8E7438CB03}" type="slidenum">
              <a:rPr lang="en-US" smtClean="0"/>
              <a:t>5</a:t>
            </a:fld>
            <a:endParaRPr lang="en-US" dirty="0"/>
          </a:p>
        </p:txBody>
      </p:sp>
      <p:pic>
        <p:nvPicPr>
          <p:cNvPr id="14" name="Picture 13" descr="A logo with people in the shape of a heart&#10;&#10;Description automatically generated">
            <a:extLst>
              <a:ext uri="{FF2B5EF4-FFF2-40B4-BE49-F238E27FC236}">
                <a16:creationId xmlns:a16="http://schemas.microsoft.com/office/drawing/2014/main" id="{10D483C3-C5AE-5916-7612-05F4BDF0172F}"/>
              </a:ext>
            </a:extLst>
          </p:cNvPr>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7834703" y="5413753"/>
            <a:ext cx="986743" cy="986743"/>
          </a:xfrm>
          <a:prstGeom prst="rect">
            <a:avLst/>
          </a:prstGeom>
        </p:spPr>
      </p:pic>
      <p:pic>
        <p:nvPicPr>
          <p:cNvPr id="15" name="Picture 14" descr="A black background with white text&#10;&#10;Description automatically generated">
            <a:extLst>
              <a:ext uri="{FF2B5EF4-FFF2-40B4-BE49-F238E27FC236}">
                <a16:creationId xmlns:a16="http://schemas.microsoft.com/office/drawing/2014/main" id="{275D0A0F-7435-DCD6-AAC9-BC7DA1E8F74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2603089" y="5645425"/>
            <a:ext cx="1754209" cy="475043"/>
          </a:xfrm>
          <a:prstGeom prst="rect">
            <a:avLst/>
          </a:prstGeom>
        </p:spPr>
      </p:pic>
      <p:pic>
        <p:nvPicPr>
          <p:cNvPr id="2" name="Grafic 13">
            <a:extLst>
              <a:ext uri="{FF2B5EF4-FFF2-40B4-BE49-F238E27FC236}">
                <a16:creationId xmlns:a16="http://schemas.microsoft.com/office/drawing/2014/main" id="{6EB7433C-E678-C92F-9DD1-D5B1C2FC5ABD}"/>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 y="1372"/>
            <a:ext cx="12191999" cy="128093"/>
          </a:xfrm>
          <a:prstGeom prst="rect">
            <a:avLst/>
          </a:prstGeom>
        </p:spPr>
      </p:pic>
      <p:pic>
        <p:nvPicPr>
          <p:cNvPr id="6" name="Grafic 7">
            <a:extLst>
              <a:ext uri="{FF2B5EF4-FFF2-40B4-BE49-F238E27FC236}">
                <a16:creationId xmlns:a16="http://schemas.microsoft.com/office/drawing/2014/main" id="{795A4F73-FF11-0A7C-A2AD-060673C7C8E3}"/>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490629" y="299528"/>
            <a:ext cx="11230829" cy="1144820"/>
          </a:xfrm>
          <a:prstGeom prst="rect">
            <a:avLst/>
          </a:prstGeom>
        </p:spPr>
      </p:pic>
    </p:spTree>
    <p:extLst>
      <p:ext uri="{BB962C8B-B14F-4D97-AF65-F5344CB8AC3E}">
        <p14:creationId xmlns:p14="http://schemas.microsoft.com/office/powerpoint/2010/main" val="37714884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Grafic 16">
            <a:extLst>
              <a:ext uri="{FF2B5EF4-FFF2-40B4-BE49-F238E27FC236}">
                <a16:creationId xmlns:a16="http://schemas.microsoft.com/office/drawing/2014/main" id="{9E06BBCB-84F7-4FAD-C2F0-7E6AC8FF0FC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710112" y="2185987"/>
            <a:ext cx="2771775" cy="2486025"/>
          </a:xfrm>
          <a:prstGeom prst="rect">
            <a:avLst/>
          </a:prstGeom>
        </p:spPr>
      </p:pic>
      <p:pic>
        <p:nvPicPr>
          <p:cNvPr id="11" name="Grafic 10">
            <a:extLst>
              <a:ext uri="{FF2B5EF4-FFF2-40B4-BE49-F238E27FC236}">
                <a16:creationId xmlns:a16="http://schemas.microsoft.com/office/drawing/2014/main" id="{424165D2-61ED-26B0-A473-CB547D6560F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flipV="1">
            <a:off x="274447" y="6286246"/>
            <a:ext cx="11643105" cy="45719"/>
          </a:xfrm>
          <a:prstGeom prst="rect">
            <a:avLst/>
          </a:prstGeom>
        </p:spPr>
      </p:pic>
      <p:pic>
        <p:nvPicPr>
          <p:cNvPr id="13" name="Grafic 12">
            <a:extLst>
              <a:ext uri="{FF2B5EF4-FFF2-40B4-BE49-F238E27FC236}">
                <a16:creationId xmlns:a16="http://schemas.microsoft.com/office/drawing/2014/main" id="{7DFB3F75-7AB8-34F3-8B99-3AF86AF3BBE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806822" y="6400496"/>
            <a:ext cx="4578356" cy="366713"/>
          </a:xfrm>
          <a:prstGeom prst="rect">
            <a:avLst/>
          </a:prstGeom>
        </p:spPr>
      </p:pic>
      <p:sp>
        <p:nvSpPr>
          <p:cNvPr id="4" name="TextBox 3">
            <a:extLst>
              <a:ext uri="{FF2B5EF4-FFF2-40B4-BE49-F238E27FC236}">
                <a16:creationId xmlns:a16="http://schemas.microsoft.com/office/drawing/2014/main" id="{FDC286F4-2ADB-E4D2-1BAE-B2DD18ACA895}"/>
              </a:ext>
            </a:extLst>
          </p:cNvPr>
          <p:cNvSpPr txBox="1"/>
          <p:nvPr/>
        </p:nvSpPr>
        <p:spPr>
          <a:xfrm>
            <a:off x="537411" y="1583069"/>
            <a:ext cx="11165305" cy="523220"/>
          </a:xfrm>
          <a:prstGeom prst="rect">
            <a:avLst/>
          </a:prstGeom>
          <a:noFill/>
        </p:spPr>
        <p:txBody>
          <a:bodyPr wrap="square" rtlCol="0">
            <a:spAutoFit/>
          </a:bodyPr>
          <a:lstStyle/>
          <a:p>
            <a:pPr algn="just"/>
            <a:r>
              <a:rPr lang="ro-RO" sz="2800" b="1" dirty="0">
                <a:latin typeface="Trebuchet MS" panose="020B0603020202020204" pitchFamily="34" charset="0"/>
              </a:rPr>
              <a:t>DETALII DE REGLEMENTARE </a:t>
            </a:r>
            <a:r>
              <a:rPr lang="ro-RO" sz="2800" dirty="0">
                <a:latin typeface="Trebuchet MS" panose="020B0603020202020204" pitchFamily="34" charset="0"/>
              </a:rPr>
              <a:t>pentru FP de execuție (1)</a:t>
            </a:r>
            <a:endParaRPr lang="en-GB" sz="2800" b="1" dirty="0">
              <a:latin typeface="Trebuchet MS" panose="020B0603020202020204" pitchFamily="34" charset="0"/>
            </a:endParaRPr>
          </a:p>
        </p:txBody>
      </p:sp>
      <p:sp>
        <p:nvSpPr>
          <p:cNvPr id="3" name="TextBox 2">
            <a:extLst>
              <a:ext uri="{FF2B5EF4-FFF2-40B4-BE49-F238E27FC236}">
                <a16:creationId xmlns:a16="http://schemas.microsoft.com/office/drawing/2014/main" id="{A971D392-3CAC-D3DE-9F98-A1B15DD62044}"/>
              </a:ext>
            </a:extLst>
          </p:cNvPr>
          <p:cNvSpPr txBox="1"/>
          <p:nvPr/>
        </p:nvSpPr>
        <p:spPr>
          <a:xfrm>
            <a:off x="537411" y="2192299"/>
            <a:ext cx="11165305" cy="3539430"/>
          </a:xfrm>
          <a:prstGeom prst="rect">
            <a:avLst/>
          </a:prstGeom>
          <a:noFill/>
        </p:spPr>
        <p:txBody>
          <a:bodyPr wrap="square" rtlCol="0">
            <a:spAutoFit/>
          </a:bodyPr>
          <a:lstStyle/>
          <a:p>
            <a:pPr algn="just"/>
            <a:r>
              <a:rPr lang="ro-RO" sz="1600" kern="100" dirty="0">
                <a:solidFill>
                  <a:srgbClr val="000000"/>
                </a:solidFill>
                <a:effectLst/>
                <a:latin typeface="Trebuchet MS" panose="020B0703020202090204" pitchFamily="34" charset="0"/>
                <a:ea typeface="Trebuchet MS" panose="020B0703020202090204" pitchFamily="34" charset="0"/>
                <a:cs typeface="Calibri" panose="020F0502020204030204" pitchFamily="34" charset="0"/>
              </a:rPr>
              <a:t>Introducerea a </a:t>
            </a:r>
            <a:r>
              <a:rPr lang="ro-RO" sz="1600" b="1" kern="100" dirty="0">
                <a:solidFill>
                  <a:srgbClr val="000000"/>
                </a:solidFill>
                <a:effectLst/>
                <a:latin typeface="Trebuchet MS" panose="020B0703020202090204" pitchFamily="34" charset="0"/>
                <a:ea typeface="Trebuchet MS" panose="020B0703020202090204" pitchFamily="34" charset="0"/>
                <a:cs typeface="Calibri" panose="020F0502020204030204" pitchFamily="34" charset="0"/>
              </a:rPr>
              <a:t>3 niveluri suplimentare pentru funcția publică de execuție clasa I, grad superior</a:t>
            </a:r>
            <a:r>
              <a:rPr lang="ro-RO" sz="1600" kern="100" dirty="0">
                <a:solidFill>
                  <a:srgbClr val="000000"/>
                </a:solidFill>
                <a:effectLst/>
                <a:latin typeface="Trebuchet MS" panose="020B0703020202090204" pitchFamily="34" charset="0"/>
                <a:ea typeface="Trebuchet MS" panose="020B0703020202090204" pitchFamily="34" charset="0"/>
                <a:cs typeface="Calibri" panose="020F0502020204030204" pitchFamily="34" charset="0"/>
              </a:rPr>
              <a:t>, conduce la următoarea structură de grade pentru funcția publică de execuție generală:</a:t>
            </a:r>
            <a:endParaRPr lang="en-RO" sz="1600" kern="100" dirty="0">
              <a:effectLst/>
              <a:latin typeface="Trebuchet MS" panose="020B0703020202090204" pitchFamily="34" charset="0"/>
              <a:ea typeface="Trebuchet MS" panose="020B0703020202090204" pitchFamily="34" charset="0"/>
              <a:cs typeface="Times New Roman" panose="02020603050405020304" pitchFamily="18" charset="0"/>
            </a:endParaRPr>
          </a:p>
          <a:p>
            <a:pPr marL="342900" lvl="0" indent="-342900" algn="just">
              <a:buFont typeface="+mj-lt"/>
              <a:buAutoNum type="alphaLcParenR"/>
            </a:pPr>
            <a:r>
              <a:rPr lang="ro-RO" sz="1600" kern="100" dirty="0">
                <a:solidFill>
                  <a:srgbClr val="000000"/>
                </a:solidFill>
                <a:effectLst/>
                <a:latin typeface="Trebuchet MS" panose="020B0703020202090204" pitchFamily="34" charset="0"/>
                <a:ea typeface="Trebuchet MS" panose="020B0703020202090204" pitchFamily="34" charset="0"/>
                <a:cs typeface="Calibri" panose="020F0502020204030204" pitchFamily="34" charset="0"/>
              </a:rPr>
              <a:t>Debutant</a:t>
            </a:r>
            <a:endParaRPr lang="en-RO" sz="1600" kern="100" dirty="0">
              <a:effectLst/>
              <a:latin typeface="Trebuchet MS" panose="020B0703020202090204" pitchFamily="34" charset="0"/>
              <a:ea typeface="Trebuchet MS" panose="020B0703020202090204" pitchFamily="34" charset="0"/>
              <a:cs typeface="Times New Roman" panose="02020603050405020304" pitchFamily="18" charset="0"/>
            </a:endParaRPr>
          </a:p>
          <a:p>
            <a:pPr marL="342900" lvl="0" indent="-342900" algn="just">
              <a:buFont typeface="+mj-lt"/>
              <a:buAutoNum type="alphaLcParenR"/>
            </a:pPr>
            <a:r>
              <a:rPr lang="ro-RO" sz="1600" kern="100" dirty="0">
                <a:solidFill>
                  <a:srgbClr val="000000"/>
                </a:solidFill>
                <a:effectLst/>
                <a:latin typeface="Trebuchet MS" panose="020B0703020202090204" pitchFamily="34" charset="0"/>
                <a:ea typeface="Trebuchet MS" panose="020B0703020202090204" pitchFamily="34" charset="0"/>
                <a:cs typeface="Calibri" panose="020F0502020204030204" pitchFamily="34" charset="0"/>
              </a:rPr>
              <a:t>Asistent</a:t>
            </a:r>
            <a:endParaRPr lang="en-RO" sz="1600" kern="100" dirty="0">
              <a:effectLst/>
              <a:latin typeface="Trebuchet MS" panose="020B0703020202090204" pitchFamily="34" charset="0"/>
              <a:ea typeface="Trebuchet MS" panose="020B0703020202090204" pitchFamily="34" charset="0"/>
              <a:cs typeface="Times New Roman" panose="02020603050405020304" pitchFamily="18" charset="0"/>
            </a:endParaRPr>
          </a:p>
          <a:p>
            <a:pPr marL="342900" lvl="0" indent="-342900" algn="just">
              <a:buFont typeface="+mj-lt"/>
              <a:buAutoNum type="alphaLcParenR"/>
            </a:pPr>
            <a:r>
              <a:rPr lang="ro-RO" sz="1600" kern="100" dirty="0">
                <a:solidFill>
                  <a:srgbClr val="000000"/>
                </a:solidFill>
                <a:effectLst/>
                <a:latin typeface="Trebuchet MS" panose="020B0703020202090204" pitchFamily="34" charset="0"/>
                <a:ea typeface="Trebuchet MS" panose="020B0703020202090204" pitchFamily="34" charset="0"/>
                <a:cs typeface="Calibri" panose="020F0502020204030204" pitchFamily="34" charset="0"/>
              </a:rPr>
              <a:t>Principal</a:t>
            </a:r>
            <a:endParaRPr lang="en-RO" sz="1600" kern="100" dirty="0">
              <a:effectLst/>
              <a:latin typeface="Trebuchet MS" panose="020B0703020202090204" pitchFamily="34" charset="0"/>
              <a:ea typeface="Trebuchet MS" panose="020B0703020202090204" pitchFamily="34" charset="0"/>
              <a:cs typeface="Times New Roman" panose="02020603050405020304" pitchFamily="18" charset="0"/>
            </a:endParaRPr>
          </a:p>
          <a:p>
            <a:pPr marL="342900" lvl="0" indent="-342900" algn="just">
              <a:buFont typeface="+mj-lt"/>
              <a:buAutoNum type="alphaLcParenR"/>
            </a:pPr>
            <a:r>
              <a:rPr lang="ro-RO" sz="1600" kern="100" dirty="0">
                <a:solidFill>
                  <a:srgbClr val="000000"/>
                </a:solidFill>
                <a:effectLst/>
                <a:latin typeface="Trebuchet MS" panose="020B0703020202090204" pitchFamily="34" charset="0"/>
                <a:ea typeface="Trebuchet MS" panose="020B0703020202090204" pitchFamily="34" charset="0"/>
                <a:cs typeface="Calibri" panose="020F0502020204030204" pitchFamily="34" charset="0"/>
              </a:rPr>
              <a:t>Superior, grad maxim pentru FP din clasa a II-a și clasa a III-a și intermediar pentru FP din clasa I</a:t>
            </a:r>
            <a:endParaRPr lang="en-RO" sz="1600" kern="100" dirty="0">
              <a:effectLst/>
              <a:latin typeface="Trebuchet MS" panose="020B0703020202090204" pitchFamily="34" charset="0"/>
              <a:ea typeface="Trebuchet MS" panose="020B0703020202090204" pitchFamily="34" charset="0"/>
              <a:cs typeface="Times New Roman" panose="02020603050405020304" pitchFamily="18" charset="0"/>
            </a:endParaRPr>
          </a:p>
          <a:p>
            <a:pPr marL="342900" lvl="0" indent="-342900" algn="just">
              <a:buFont typeface="+mj-lt"/>
              <a:buAutoNum type="alphaLcParenR"/>
            </a:pPr>
            <a:r>
              <a:rPr lang="ro-RO" sz="1600" kern="100" dirty="0">
                <a:solidFill>
                  <a:srgbClr val="000000"/>
                </a:solidFill>
                <a:effectLst/>
                <a:latin typeface="Trebuchet MS" panose="020B0703020202090204" pitchFamily="34" charset="0"/>
                <a:ea typeface="Trebuchet MS" panose="020B0703020202090204" pitchFamily="34" charset="0"/>
                <a:cs typeface="Calibri" panose="020F0502020204030204" pitchFamily="34" charset="0"/>
              </a:rPr>
              <a:t>Superior nivel 2</a:t>
            </a:r>
            <a:endParaRPr lang="en-RO" sz="1600" kern="100" dirty="0">
              <a:effectLst/>
              <a:latin typeface="Trebuchet MS" panose="020B0703020202090204" pitchFamily="34" charset="0"/>
              <a:ea typeface="Trebuchet MS" panose="020B0703020202090204" pitchFamily="34" charset="0"/>
              <a:cs typeface="Times New Roman" panose="02020603050405020304" pitchFamily="18" charset="0"/>
            </a:endParaRPr>
          </a:p>
          <a:p>
            <a:pPr marL="342900" lvl="0" indent="-342900" algn="just">
              <a:buFont typeface="+mj-lt"/>
              <a:buAutoNum type="alphaLcParenR"/>
            </a:pPr>
            <a:r>
              <a:rPr lang="ro-RO" sz="1600" kern="100" dirty="0">
                <a:solidFill>
                  <a:srgbClr val="000000"/>
                </a:solidFill>
                <a:effectLst/>
                <a:latin typeface="Trebuchet MS" panose="020B0703020202090204" pitchFamily="34" charset="0"/>
                <a:ea typeface="Trebuchet MS" panose="020B0703020202090204" pitchFamily="34" charset="0"/>
                <a:cs typeface="Calibri" panose="020F0502020204030204" pitchFamily="34" charset="0"/>
              </a:rPr>
              <a:t>Superior nivel 3			</a:t>
            </a:r>
            <a:r>
              <a:rPr lang="ro-RO" sz="1600" b="1" kern="100" dirty="0">
                <a:solidFill>
                  <a:srgbClr val="000000"/>
                </a:solidFill>
                <a:effectLst/>
                <a:latin typeface="Trebuchet MS" panose="020B0703020202090204" pitchFamily="34" charset="0"/>
                <a:ea typeface="Trebuchet MS" panose="020B0703020202090204" pitchFamily="34" charset="0"/>
                <a:cs typeface="Calibri" panose="020F0502020204030204" pitchFamily="34" charset="0"/>
              </a:rPr>
              <a:t>doar promovare din grad și nivel inferior, pentru a motiva perfecționarea</a:t>
            </a:r>
            <a:endParaRPr lang="en-RO" sz="1600" b="1" kern="100" dirty="0">
              <a:latin typeface="Trebuchet MS" panose="020B0703020202090204" pitchFamily="34" charset="0"/>
              <a:ea typeface="Trebuchet MS" panose="020B0703020202090204" pitchFamily="34" charset="0"/>
              <a:cs typeface="Times New Roman" panose="02020603050405020304" pitchFamily="18" charset="0"/>
            </a:endParaRPr>
          </a:p>
          <a:p>
            <a:pPr marL="342900" lvl="0" indent="-342900" algn="just">
              <a:buFont typeface="+mj-lt"/>
              <a:buAutoNum type="alphaLcParenR"/>
            </a:pPr>
            <a:r>
              <a:rPr lang="ro-RO" sz="1600" dirty="0">
                <a:solidFill>
                  <a:srgbClr val="000000"/>
                </a:solidFill>
                <a:effectLst/>
                <a:latin typeface="Trebuchet MS" panose="020B0703020202090204" pitchFamily="34" charset="0"/>
                <a:ea typeface="Trebuchet MS" panose="020B0703020202090204" pitchFamily="34" charset="0"/>
                <a:cs typeface="Calibri" panose="020F0502020204030204" pitchFamily="34" charset="0"/>
              </a:rPr>
              <a:t>Superior nivel 4, </a:t>
            </a:r>
            <a:r>
              <a:rPr lang="ro-RO" sz="1600" dirty="0">
                <a:solidFill>
                  <a:srgbClr val="000000"/>
                </a:solidFill>
                <a:effectLst/>
                <a:latin typeface="Trebuchet MS" panose="020B0703020202090204" pitchFamily="34" charset="0"/>
                <a:ea typeface="Trebuchet MS" panose="020B0703020202090204" pitchFamily="34" charset="0"/>
                <a:cs typeface="Times New Roman" panose="02020603050405020304" pitchFamily="18" charset="0"/>
              </a:rPr>
              <a:t>ca nivel maxim</a:t>
            </a:r>
            <a:endParaRPr lang="ro-RO" sz="1600" b="1" dirty="0">
              <a:latin typeface="Trebuchet MS" panose="020B0603020202020204" pitchFamily="34" charset="0"/>
            </a:endParaRPr>
          </a:p>
          <a:p>
            <a:pPr lvl="0" algn="just"/>
            <a:r>
              <a:rPr lang="en-RO" sz="1600" i="1" dirty="0">
                <a:solidFill>
                  <a:srgbClr val="000000"/>
                </a:solidFill>
                <a:effectLst/>
                <a:latin typeface="Trebuchet MS" panose="020B0703020202090204" pitchFamily="34" charset="0"/>
                <a:ea typeface="Trebuchet MS" panose="020B0703020202090204" pitchFamily="34" charset="0"/>
                <a:cs typeface="Calibri" panose="020F0502020204030204" pitchFamily="34" charset="0"/>
              </a:rPr>
              <a:t>Promovarea în nivelurile gr. superior ale FP de execuția clasa I este reglementată pentru a susține excelența:</a:t>
            </a:r>
          </a:p>
          <a:p>
            <a:pPr marL="285750" lvl="0" indent="-285750" algn="just">
              <a:buFontTx/>
              <a:buChar char="-"/>
            </a:pPr>
            <a:r>
              <a:rPr lang="en-GB" sz="1600" i="1" dirty="0">
                <a:solidFill>
                  <a:srgbClr val="000000"/>
                </a:solidFill>
                <a:latin typeface="Trebuchet MS" panose="020B0703020202090204" pitchFamily="34" charset="0"/>
                <a:ea typeface="Trebuchet MS" panose="020B0703020202090204" pitchFamily="34" charset="0"/>
                <a:cs typeface="Calibri" panose="020F0502020204030204" pitchFamily="34" charset="0"/>
              </a:rPr>
              <a:t>L</a:t>
            </a:r>
            <a:r>
              <a:rPr lang="en-RO" sz="1600" i="1" dirty="0">
                <a:solidFill>
                  <a:srgbClr val="000000"/>
                </a:solidFill>
                <a:latin typeface="Trebuchet MS" panose="020B0703020202090204" pitchFamily="34" charset="0"/>
                <a:ea typeface="Trebuchet MS" panose="020B0703020202090204" pitchFamily="34" charset="0"/>
                <a:cs typeface="Calibri" panose="020F0502020204030204" pitchFamily="34" charset="0"/>
              </a:rPr>
              <a:t>a 3 ani vechime în grad </a:t>
            </a:r>
            <a:r>
              <a:rPr lang="ro-RO" sz="1600" i="1" dirty="0">
                <a:solidFill>
                  <a:srgbClr val="000000"/>
                </a:solidFill>
                <a:latin typeface="Trebuchet MS" panose="020B0703020202090204" pitchFamily="34" charset="0"/>
                <a:ea typeface="Trebuchet MS" panose="020B0703020202090204" pitchFamily="34" charset="0"/>
                <a:cs typeface="Calibri" panose="020F0502020204030204" pitchFamily="34" charset="0"/>
              </a:rPr>
              <a:t>și</a:t>
            </a:r>
            <a:r>
              <a:rPr lang="en-RO" sz="1600" i="1" dirty="0">
                <a:solidFill>
                  <a:srgbClr val="000000"/>
                </a:solidFill>
                <a:latin typeface="Trebuchet MS" panose="020B0703020202090204" pitchFamily="34" charset="0"/>
                <a:ea typeface="Trebuchet MS" panose="020B0703020202090204" pitchFamily="34" charset="0"/>
                <a:cs typeface="Calibri" panose="020F0502020204030204" pitchFamily="34" charset="0"/>
              </a:rPr>
              <a:t> nivel inferior</a:t>
            </a:r>
          </a:p>
          <a:p>
            <a:pPr marL="285750" lvl="0" indent="-285750" algn="just">
              <a:buFontTx/>
              <a:buChar char="-"/>
            </a:pPr>
            <a:r>
              <a:rPr lang="en-GB" sz="1600" i="1" dirty="0">
                <a:solidFill>
                  <a:srgbClr val="000000"/>
                </a:solidFill>
                <a:latin typeface="Trebuchet MS" panose="020B0703020202090204" pitchFamily="34" charset="0"/>
                <a:ea typeface="Trebuchet MS" panose="020B0703020202090204" pitchFamily="34" charset="0"/>
                <a:cs typeface="Calibri" panose="020F0502020204030204" pitchFamily="34" charset="0"/>
              </a:rPr>
              <a:t>D</a:t>
            </a:r>
            <a:r>
              <a:rPr lang="en-RO" sz="1600" i="1" dirty="0">
                <a:solidFill>
                  <a:srgbClr val="000000"/>
                </a:solidFill>
                <a:latin typeface="Trebuchet MS" panose="020B0703020202090204" pitchFamily="34" charset="0"/>
                <a:ea typeface="Trebuchet MS" panose="020B0703020202090204" pitchFamily="34" charset="0"/>
                <a:cs typeface="Calibri" panose="020F0502020204030204" pitchFamily="34" charset="0"/>
              </a:rPr>
              <a:t>acă se demonstrează deținerea unei competențe generale, definită pentru nivelul în care se dorește promovarea, obținută la nivel excelent prin experiență și dezvoltare profesională anterioară</a:t>
            </a:r>
          </a:p>
          <a:p>
            <a:pPr marL="285750" lvl="0" indent="-285750" algn="just">
              <a:buFontTx/>
              <a:buChar char="-"/>
            </a:pPr>
            <a:r>
              <a:rPr lang="ro-RO" sz="1600" i="1" dirty="0">
                <a:solidFill>
                  <a:srgbClr val="000000"/>
                </a:solidFill>
                <a:latin typeface="Trebuchet MS" panose="020B0603020202020204" pitchFamily="34" charset="0"/>
                <a:ea typeface="Trebuchet MS" panose="020B0703020202090204" pitchFamily="34" charset="0"/>
                <a:cs typeface="Calibri" panose="020F0502020204030204" pitchFamily="34" charset="0"/>
              </a:rPr>
              <a:t>Prin concurs de promovare cu probă suplimentară –se vizează testarea unor abilități practice la nivel excelent</a:t>
            </a:r>
          </a:p>
        </p:txBody>
      </p:sp>
      <p:sp>
        <p:nvSpPr>
          <p:cNvPr id="10" name="Slide Number Placeholder 9">
            <a:extLst>
              <a:ext uri="{FF2B5EF4-FFF2-40B4-BE49-F238E27FC236}">
                <a16:creationId xmlns:a16="http://schemas.microsoft.com/office/drawing/2014/main" id="{010EE493-2A15-D3B5-F39C-25F2FCEC5841}"/>
              </a:ext>
            </a:extLst>
          </p:cNvPr>
          <p:cNvSpPr>
            <a:spLocks noGrp="1"/>
          </p:cNvSpPr>
          <p:nvPr>
            <p:ph type="sldNum" sz="quarter" idx="12"/>
          </p:nvPr>
        </p:nvSpPr>
        <p:spPr/>
        <p:txBody>
          <a:bodyPr/>
          <a:lstStyle/>
          <a:p>
            <a:fld id="{AEC4C81B-D66B-459E-B8C3-DE8E7438CB03}" type="slidenum">
              <a:rPr lang="en-US" smtClean="0"/>
              <a:t>6</a:t>
            </a:fld>
            <a:endParaRPr lang="en-US" dirty="0"/>
          </a:p>
        </p:txBody>
      </p:sp>
      <p:pic>
        <p:nvPicPr>
          <p:cNvPr id="14" name="Picture 13" descr="A logo with people in the shape of a heart&#10;&#10;Description automatically generated">
            <a:extLst>
              <a:ext uri="{FF2B5EF4-FFF2-40B4-BE49-F238E27FC236}">
                <a16:creationId xmlns:a16="http://schemas.microsoft.com/office/drawing/2014/main" id="{10D483C3-C5AE-5916-7612-05F4BDF0172F}"/>
              </a:ext>
            </a:extLst>
          </p:cNvPr>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7834703" y="5413753"/>
            <a:ext cx="986743" cy="986743"/>
          </a:xfrm>
          <a:prstGeom prst="rect">
            <a:avLst/>
          </a:prstGeom>
        </p:spPr>
      </p:pic>
      <p:pic>
        <p:nvPicPr>
          <p:cNvPr id="15" name="Picture 14" descr="A black background with white text&#10;&#10;Description automatically generated">
            <a:extLst>
              <a:ext uri="{FF2B5EF4-FFF2-40B4-BE49-F238E27FC236}">
                <a16:creationId xmlns:a16="http://schemas.microsoft.com/office/drawing/2014/main" id="{275D0A0F-7435-DCD6-AAC9-BC7DA1E8F74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2603089" y="5645425"/>
            <a:ext cx="1754209" cy="475043"/>
          </a:xfrm>
          <a:prstGeom prst="rect">
            <a:avLst/>
          </a:prstGeom>
        </p:spPr>
      </p:pic>
      <p:pic>
        <p:nvPicPr>
          <p:cNvPr id="2" name="Grafic 13">
            <a:extLst>
              <a:ext uri="{FF2B5EF4-FFF2-40B4-BE49-F238E27FC236}">
                <a16:creationId xmlns:a16="http://schemas.microsoft.com/office/drawing/2014/main" id="{6EB7433C-E678-C92F-9DD1-D5B1C2FC5ABD}"/>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 y="1372"/>
            <a:ext cx="12191999" cy="128093"/>
          </a:xfrm>
          <a:prstGeom prst="rect">
            <a:avLst/>
          </a:prstGeom>
        </p:spPr>
      </p:pic>
      <p:pic>
        <p:nvPicPr>
          <p:cNvPr id="6" name="Grafic 7">
            <a:extLst>
              <a:ext uri="{FF2B5EF4-FFF2-40B4-BE49-F238E27FC236}">
                <a16:creationId xmlns:a16="http://schemas.microsoft.com/office/drawing/2014/main" id="{795A4F73-FF11-0A7C-A2AD-060673C7C8E3}"/>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490629" y="299528"/>
            <a:ext cx="11230829" cy="1144820"/>
          </a:xfrm>
          <a:prstGeom prst="rect">
            <a:avLst/>
          </a:prstGeom>
        </p:spPr>
      </p:pic>
      <p:sp>
        <p:nvSpPr>
          <p:cNvPr id="5" name="Right Brace 4">
            <a:extLst>
              <a:ext uri="{FF2B5EF4-FFF2-40B4-BE49-F238E27FC236}">
                <a16:creationId xmlns:a16="http://schemas.microsoft.com/office/drawing/2014/main" id="{644F3FF7-E27F-EB09-CF70-A1EC65675014}"/>
              </a:ext>
            </a:extLst>
          </p:cNvPr>
          <p:cNvSpPr/>
          <p:nvPr/>
        </p:nvSpPr>
        <p:spPr>
          <a:xfrm>
            <a:off x="3897085" y="3715793"/>
            <a:ext cx="272143" cy="751114"/>
          </a:xfrm>
          <a:prstGeom prst="righ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ro-RO" dirty="0"/>
          </a:p>
        </p:txBody>
      </p:sp>
    </p:spTree>
    <p:extLst>
      <p:ext uri="{BB962C8B-B14F-4D97-AF65-F5344CB8AC3E}">
        <p14:creationId xmlns:p14="http://schemas.microsoft.com/office/powerpoint/2010/main" val="36608925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Grafic 16">
            <a:extLst>
              <a:ext uri="{FF2B5EF4-FFF2-40B4-BE49-F238E27FC236}">
                <a16:creationId xmlns:a16="http://schemas.microsoft.com/office/drawing/2014/main" id="{9E06BBCB-84F7-4FAD-C2F0-7E6AC8FF0FC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710112" y="2185987"/>
            <a:ext cx="2771775" cy="2486025"/>
          </a:xfrm>
          <a:prstGeom prst="rect">
            <a:avLst/>
          </a:prstGeom>
        </p:spPr>
      </p:pic>
      <p:pic>
        <p:nvPicPr>
          <p:cNvPr id="11" name="Grafic 10">
            <a:extLst>
              <a:ext uri="{FF2B5EF4-FFF2-40B4-BE49-F238E27FC236}">
                <a16:creationId xmlns:a16="http://schemas.microsoft.com/office/drawing/2014/main" id="{424165D2-61ED-26B0-A473-CB547D6560F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flipV="1">
            <a:off x="274447" y="6286246"/>
            <a:ext cx="11643105" cy="45719"/>
          </a:xfrm>
          <a:prstGeom prst="rect">
            <a:avLst/>
          </a:prstGeom>
        </p:spPr>
      </p:pic>
      <p:pic>
        <p:nvPicPr>
          <p:cNvPr id="13" name="Grafic 12">
            <a:extLst>
              <a:ext uri="{FF2B5EF4-FFF2-40B4-BE49-F238E27FC236}">
                <a16:creationId xmlns:a16="http://schemas.microsoft.com/office/drawing/2014/main" id="{7DFB3F75-7AB8-34F3-8B99-3AF86AF3BBE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806822" y="6400496"/>
            <a:ext cx="4578356" cy="366713"/>
          </a:xfrm>
          <a:prstGeom prst="rect">
            <a:avLst/>
          </a:prstGeom>
        </p:spPr>
      </p:pic>
      <p:sp>
        <p:nvSpPr>
          <p:cNvPr id="4" name="TextBox 3">
            <a:extLst>
              <a:ext uri="{FF2B5EF4-FFF2-40B4-BE49-F238E27FC236}">
                <a16:creationId xmlns:a16="http://schemas.microsoft.com/office/drawing/2014/main" id="{FDC286F4-2ADB-E4D2-1BAE-B2DD18ACA895}"/>
              </a:ext>
            </a:extLst>
          </p:cNvPr>
          <p:cNvSpPr txBox="1"/>
          <p:nvPr/>
        </p:nvSpPr>
        <p:spPr>
          <a:xfrm>
            <a:off x="537411" y="1583069"/>
            <a:ext cx="11165305" cy="523220"/>
          </a:xfrm>
          <a:prstGeom prst="rect">
            <a:avLst/>
          </a:prstGeom>
          <a:noFill/>
        </p:spPr>
        <p:txBody>
          <a:bodyPr wrap="square" rtlCol="0">
            <a:spAutoFit/>
          </a:bodyPr>
          <a:lstStyle/>
          <a:p>
            <a:pPr algn="just"/>
            <a:r>
              <a:rPr lang="ro-RO" sz="2800" b="1" dirty="0">
                <a:latin typeface="Trebuchet MS" panose="020B0603020202020204" pitchFamily="34" charset="0"/>
              </a:rPr>
              <a:t>DETALII DE REGLEMENTARE </a:t>
            </a:r>
            <a:r>
              <a:rPr lang="ro-RO" sz="2800" dirty="0">
                <a:latin typeface="Trebuchet MS" panose="020B0603020202020204" pitchFamily="34" charset="0"/>
              </a:rPr>
              <a:t>pentru ÎFP</a:t>
            </a:r>
            <a:endParaRPr lang="en-GB" sz="2800" b="1" dirty="0">
              <a:latin typeface="Trebuchet MS" panose="020B0603020202020204" pitchFamily="34" charset="0"/>
            </a:endParaRPr>
          </a:p>
        </p:txBody>
      </p:sp>
      <p:sp>
        <p:nvSpPr>
          <p:cNvPr id="3" name="TextBox 2">
            <a:extLst>
              <a:ext uri="{FF2B5EF4-FFF2-40B4-BE49-F238E27FC236}">
                <a16:creationId xmlns:a16="http://schemas.microsoft.com/office/drawing/2014/main" id="{A971D392-3CAC-D3DE-9F98-A1B15DD62044}"/>
              </a:ext>
            </a:extLst>
          </p:cNvPr>
          <p:cNvSpPr txBox="1"/>
          <p:nvPr/>
        </p:nvSpPr>
        <p:spPr>
          <a:xfrm>
            <a:off x="537411" y="2192299"/>
            <a:ext cx="11165305" cy="3785652"/>
          </a:xfrm>
          <a:prstGeom prst="rect">
            <a:avLst/>
          </a:prstGeom>
          <a:noFill/>
        </p:spPr>
        <p:txBody>
          <a:bodyPr wrap="square" rtlCol="0">
            <a:spAutoFit/>
          </a:bodyPr>
          <a:lstStyle/>
          <a:p>
            <a:pPr marL="342900" indent="-342900" algn="just">
              <a:buFont typeface="Arial" panose="020B0604020202020204" pitchFamily="34" charset="0"/>
              <a:buChar char="•"/>
            </a:pPr>
            <a:r>
              <a:rPr lang="ro-RO" sz="2000" b="1" dirty="0">
                <a:latin typeface="Trebuchet MS" panose="020B0603020202020204" pitchFamily="34" charset="0"/>
              </a:rPr>
              <a:t>ÎFP :</a:t>
            </a:r>
          </a:p>
          <a:p>
            <a:pPr marL="800100" lvl="1" indent="-342900" algn="just">
              <a:buFont typeface="Arial" panose="020B0604020202020204" pitchFamily="34" charset="0"/>
              <a:buChar char="•"/>
            </a:pPr>
            <a:r>
              <a:rPr lang="ro-RO" sz="2000" dirty="0">
                <a:latin typeface="Trebuchet MS" panose="020B0603020202020204" pitchFamily="34" charset="0"/>
              </a:rPr>
              <a:t>Vor dezvolta </a:t>
            </a:r>
            <a:r>
              <a:rPr lang="ro-RO" sz="2000" b="1" dirty="0">
                <a:latin typeface="Trebuchet MS" panose="020B0603020202020204" pitchFamily="34" charset="0"/>
              </a:rPr>
              <a:t>planuri de management</a:t>
            </a:r>
          </a:p>
          <a:p>
            <a:pPr marL="800100" lvl="1" indent="-342900" algn="just">
              <a:buFont typeface="Arial" panose="020B0604020202020204" pitchFamily="34" charset="0"/>
              <a:buChar char="•"/>
            </a:pPr>
            <a:r>
              <a:rPr lang="ro-RO" sz="2000" dirty="0">
                <a:latin typeface="Trebuchet MS" panose="020B0603020202020204" pitchFamily="34" charset="0"/>
              </a:rPr>
              <a:t>Vor fi </a:t>
            </a:r>
            <a:r>
              <a:rPr lang="ro-RO" sz="2000" b="1" dirty="0">
                <a:latin typeface="Trebuchet MS" panose="020B0603020202020204" pitchFamily="34" charset="0"/>
              </a:rPr>
              <a:t>evaluați, la 5 ani, pe baza planurilor de mng. pt. </a:t>
            </a:r>
            <a:r>
              <a:rPr lang="ro-RO" sz="2000" b="1" u="sng" dirty="0">
                <a:latin typeface="Trebuchet MS" panose="020B0603020202020204" pitchFamily="34" charset="0"/>
              </a:rPr>
              <a:t>creșterea performanței</a:t>
            </a:r>
          </a:p>
          <a:p>
            <a:pPr lvl="1" algn="just"/>
            <a:endParaRPr lang="ro-RO" sz="2000" b="1" dirty="0">
              <a:latin typeface="Trebuchet MS" panose="020B0603020202020204" pitchFamily="34" charset="0"/>
            </a:endParaRPr>
          </a:p>
          <a:p>
            <a:pPr marL="342900" indent="-342900" algn="just">
              <a:buFont typeface="Arial" panose="020B0604020202020204" pitchFamily="34" charset="0"/>
              <a:buChar char="•"/>
            </a:pPr>
            <a:r>
              <a:rPr lang="ro-RO" sz="2000" b="1" dirty="0">
                <a:latin typeface="Trebuchet MS" panose="020B0603020202020204" pitchFamily="34" charset="0"/>
              </a:rPr>
              <a:t>ÎFP (cu excepția SG de prefectură) vor avea mandate limitate la 5 ani:</a:t>
            </a:r>
          </a:p>
          <a:p>
            <a:pPr marL="800100" lvl="1" indent="-342900" algn="just">
              <a:buFont typeface="Arial" panose="020B0604020202020204" pitchFamily="34" charset="0"/>
              <a:buChar char="•"/>
            </a:pPr>
            <a:r>
              <a:rPr lang="ro-RO" sz="2000" dirty="0">
                <a:latin typeface="Trebuchet MS" panose="020B0603020202020204" pitchFamily="34" charset="0"/>
              </a:rPr>
              <a:t>fără posibilitate de reînnoire pentru </a:t>
            </a:r>
          </a:p>
          <a:p>
            <a:pPr marL="800100" lvl="1" indent="-342900" algn="just">
              <a:buFont typeface="Arial" panose="020B0604020202020204" pitchFamily="34" charset="0"/>
              <a:buChar char="•"/>
            </a:pPr>
            <a:r>
              <a:rPr lang="ro-RO" sz="2000" dirty="0">
                <a:latin typeface="Trebuchet MS" panose="020B0603020202020204" pitchFamily="34" charset="0"/>
              </a:rPr>
              <a:t>cu posibilitate de reînnoire odată pentru inspectorii guvernamentali</a:t>
            </a:r>
          </a:p>
          <a:p>
            <a:pPr lvl="1" algn="just"/>
            <a:endParaRPr lang="ro-RO" sz="2000" dirty="0">
              <a:latin typeface="Trebuchet MS" panose="020B0603020202020204" pitchFamily="34" charset="0"/>
            </a:endParaRPr>
          </a:p>
          <a:p>
            <a:pPr marL="342900" indent="-342900" algn="just">
              <a:buFont typeface="Arial" panose="020B0604020202020204" pitchFamily="34" charset="0"/>
              <a:buChar char="•"/>
            </a:pPr>
            <a:r>
              <a:rPr lang="ro-RO" sz="2000" dirty="0">
                <a:latin typeface="Trebuchet MS" panose="020B0603020202020204" pitchFamily="34" charset="0"/>
              </a:rPr>
              <a:t>La finalul mandatelor ÎFP vor intra într-un proces de rotație, pe baza unui plan de rotație similar celui de recrutare </a:t>
            </a:r>
            <a:r>
              <a:rPr lang="ro-RO" sz="2000" u="sng" dirty="0">
                <a:latin typeface="Trebuchet MS" panose="020B0603020202020204" pitchFamily="34" charset="0"/>
                <a:sym typeface="Wingdings" pitchFamily="2" charset="2"/>
              </a:rPr>
              <a:t> rotația este o formă de mobilitate reglementată detaliat și care încurajează performanța</a:t>
            </a:r>
            <a:endParaRPr lang="ro-RO" sz="2000" u="sng" dirty="0">
              <a:latin typeface="Trebuchet MS" panose="020B0603020202020204" pitchFamily="34" charset="0"/>
            </a:endParaRPr>
          </a:p>
          <a:p>
            <a:pPr marL="342900" indent="-342900" algn="just">
              <a:buFont typeface="Arial" panose="020B0604020202020204" pitchFamily="34" charset="0"/>
              <a:buChar char="•"/>
            </a:pPr>
            <a:endParaRPr lang="ro-RO" sz="2000" dirty="0">
              <a:latin typeface="Trebuchet MS" panose="020B0603020202020204" pitchFamily="34" charset="0"/>
            </a:endParaRPr>
          </a:p>
        </p:txBody>
      </p:sp>
      <p:sp>
        <p:nvSpPr>
          <p:cNvPr id="10" name="Slide Number Placeholder 9">
            <a:extLst>
              <a:ext uri="{FF2B5EF4-FFF2-40B4-BE49-F238E27FC236}">
                <a16:creationId xmlns:a16="http://schemas.microsoft.com/office/drawing/2014/main" id="{010EE493-2A15-D3B5-F39C-25F2FCEC5841}"/>
              </a:ext>
            </a:extLst>
          </p:cNvPr>
          <p:cNvSpPr>
            <a:spLocks noGrp="1"/>
          </p:cNvSpPr>
          <p:nvPr>
            <p:ph type="sldNum" sz="quarter" idx="12"/>
          </p:nvPr>
        </p:nvSpPr>
        <p:spPr/>
        <p:txBody>
          <a:bodyPr/>
          <a:lstStyle/>
          <a:p>
            <a:fld id="{AEC4C81B-D66B-459E-B8C3-DE8E7438CB03}" type="slidenum">
              <a:rPr lang="en-US" smtClean="0"/>
              <a:t>7</a:t>
            </a:fld>
            <a:endParaRPr lang="en-US" dirty="0"/>
          </a:p>
        </p:txBody>
      </p:sp>
      <p:pic>
        <p:nvPicPr>
          <p:cNvPr id="14" name="Picture 13" descr="A logo with people in the shape of a heart&#10;&#10;Description automatically generated">
            <a:extLst>
              <a:ext uri="{FF2B5EF4-FFF2-40B4-BE49-F238E27FC236}">
                <a16:creationId xmlns:a16="http://schemas.microsoft.com/office/drawing/2014/main" id="{10D483C3-C5AE-5916-7612-05F4BDF0172F}"/>
              </a:ext>
            </a:extLst>
          </p:cNvPr>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7834703" y="5413753"/>
            <a:ext cx="986743" cy="986743"/>
          </a:xfrm>
          <a:prstGeom prst="rect">
            <a:avLst/>
          </a:prstGeom>
        </p:spPr>
      </p:pic>
      <p:pic>
        <p:nvPicPr>
          <p:cNvPr id="15" name="Picture 14" descr="A black background with white text&#10;&#10;Description automatically generated">
            <a:extLst>
              <a:ext uri="{FF2B5EF4-FFF2-40B4-BE49-F238E27FC236}">
                <a16:creationId xmlns:a16="http://schemas.microsoft.com/office/drawing/2014/main" id="{275D0A0F-7435-DCD6-AAC9-BC7DA1E8F74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2603089" y="5645425"/>
            <a:ext cx="1754209" cy="475043"/>
          </a:xfrm>
          <a:prstGeom prst="rect">
            <a:avLst/>
          </a:prstGeom>
        </p:spPr>
      </p:pic>
      <p:pic>
        <p:nvPicPr>
          <p:cNvPr id="2" name="Grafic 13">
            <a:extLst>
              <a:ext uri="{FF2B5EF4-FFF2-40B4-BE49-F238E27FC236}">
                <a16:creationId xmlns:a16="http://schemas.microsoft.com/office/drawing/2014/main" id="{6EB7433C-E678-C92F-9DD1-D5B1C2FC5ABD}"/>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 y="1372"/>
            <a:ext cx="12191999" cy="128093"/>
          </a:xfrm>
          <a:prstGeom prst="rect">
            <a:avLst/>
          </a:prstGeom>
        </p:spPr>
      </p:pic>
      <p:pic>
        <p:nvPicPr>
          <p:cNvPr id="6" name="Grafic 7">
            <a:extLst>
              <a:ext uri="{FF2B5EF4-FFF2-40B4-BE49-F238E27FC236}">
                <a16:creationId xmlns:a16="http://schemas.microsoft.com/office/drawing/2014/main" id="{795A4F73-FF11-0A7C-A2AD-060673C7C8E3}"/>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490629" y="299528"/>
            <a:ext cx="11230829" cy="1144820"/>
          </a:xfrm>
          <a:prstGeom prst="rect">
            <a:avLst/>
          </a:prstGeom>
        </p:spPr>
      </p:pic>
    </p:spTree>
    <p:extLst>
      <p:ext uri="{BB962C8B-B14F-4D97-AF65-F5344CB8AC3E}">
        <p14:creationId xmlns:p14="http://schemas.microsoft.com/office/powerpoint/2010/main" val="8436354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Grafic 16">
            <a:extLst>
              <a:ext uri="{FF2B5EF4-FFF2-40B4-BE49-F238E27FC236}">
                <a16:creationId xmlns:a16="http://schemas.microsoft.com/office/drawing/2014/main" id="{9E06BBCB-84F7-4FAD-C2F0-7E6AC8FF0FC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710112" y="2185987"/>
            <a:ext cx="2771775" cy="2486025"/>
          </a:xfrm>
          <a:prstGeom prst="rect">
            <a:avLst/>
          </a:prstGeom>
        </p:spPr>
      </p:pic>
      <p:pic>
        <p:nvPicPr>
          <p:cNvPr id="11" name="Grafic 10">
            <a:extLst>
              <a:ext uri="{FF2B5EF4-FFF2-40B4-BE49-F238E27FC236}">
                <a16:creationId xmlns:a16="http://schemas.microsoft.com/office/drawing/2014/main" id="{424165D2-61ED-26B0-A473-CB547D6560F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flipV="1">
            <a:off x="274447" y="6286246"/>
            <a:ext cx="11643105" cy="45719"/>
          </a:xfrm>
          <a:prstGeom prst="rect">
            <a:avLst/>
          </a:prstGeom>
        </p:spPr>
      </p:pic>
      <p:pic>
        <p:nvPicPr>
          <p:cNvPr id="13" name="Grafic 12">
            <a:extLst>
              <a:ext uri="{FF2B5EF4-FFF2-40B4-BE49-F238E27FC236}">
                <a16:creationId xmlns:a16="http://schemas.microsoft.com/office/drawing/2014/main" id="{7DFB3F75-7AB8-34F3-8B99-3AF86AF3BBE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806822" y="6400496"/>
            <a:ext cx="4578356" cy="366713"/>
          </a:xfrm>
          <a:prstGeom prst="rect">
            <a:avLst/>
          </a:prstGeom>
        </p:spPr>
      </p:pic>
      <p:sp>
        <p:nvSpPr>
          <p:cNvPr id="4" name="TextBox 3">
            <a:extLst>
              <a:ext uri="{FF2B5EF4-FFF2-40B4-BE49-F238E27FC236}">
                <a16:creationId xmlns:a16="http://schemas.microsoft.com/office/drawing/2014/main" id="{FDC286F4-2ADB-E4D2-1BAE-B2DD18ACA895}"/>
              </a:ext>
            </a:extLst>
          </p:cNvPr>
          <p:cNvSpPr txBox="1"/>
          <p:nvPr/>
        </p:nvSpPr>
        <p:spPr>
          <a:xfrm>
            <a:off x="537411" y="1583069"/>
            <a:ext cx="11165305" cy="523220"/>
          </a:xfrm>
          <a:prstGeom prst="rect">
            <a:avLst/>
          </a:prstGeom>
          <a:noFill/>
        </p:spPr>
        <p:txBody>
          <a:bodyPr wrap="square" rtlCol="0">
            <a:spAutoFit/>
          </a:bodyPr>
          <a:lstStyle/>
          <a:p>
            <a:pPr algn="just"/>
            <a:r>
              <a:rPr lang="ro-RO" sz="2800" b="1" dirty="0">
                <a:latin typeface="Trebuchet MS" panose="020B0603020202020204" pitchFamily="34" charset="0"/>
              </a:rPr>
              <a:t>DETALII DE REGLEMENTARE </a:t>
            </a:r>
            <a:r>
              <a:rPr lang="ro-RO" sz="2800" dirty="0">
                <a:latin typeface="Trebuchet MS" panose="020B0603020202020204" pitchFamily="34" charset="0"/>
              </a:rPr>
              <a:t>pentru FP de conducere</a:t>
            </a:r>
            <a:endParaRPr lang="en-GB" sz="2800" b="1" dirty="0">
              <a:latin typeface="Trebuchet MS" panose="020B0603020202020204" pitchFamily="34" charset="0"/>
            </a:endParaRPr>
          </a:p>
        </p:txBody>
      </p:sp>
      <p:sp>
        <p:nvSpPr>
          <p:cNvPr id="3" name="TextBox 2">
            <a:extLst>
              <a:ext uri="{FF2B5EF4-FFF2-40B4-BE49-F238E27FC236}">
                <a16:creationId xmlns:a16="http://schemas.microsoft.com/office/drawing/2014/main" id="{A971D392-3CAC-D3DE-9F98-A1B15DD62044}"/>
              </a:ext>
            </a:extLst>
          </p:cNvPr>
          <p:cNvSpPr txBox="1"/>
          <p:nvPr/>
        </p:nvSpPr>
        <p:spPr>
          <a:xfrm>
            <a:off x="537411" y="2192299"/>
            <a:ext cx="11165305" cy="3693319"/>
          </a:xfrm>
          <a:prstGeom prst="rect">
            <a:avLst/>
          </a:prstGeom>
          <a:noFill/>
        </p:spPr>
        <p:txBody>
          <a:bodyPr wrap="square" rtlCol="0">
            <a:spAutoFit/>
          </a:bodyPr>
          <a:lstStyle/>
          <a:p>
            <a:pPr marL="342900" indent="-342900" algn="just">
              <a:buFont typeface="Arial" panose="020B0604020202020204" pitchFamily="34" charset="0"/>
              <a:buChar char="•"/>
            </a:pPr>
            <a:r>
              <a:rPr lang="ro-RO" b="1" dirty="0">
                <a:latin typeface="Trebuchet MS" panose="020B0603020202020204" pitchFamily="34" charset="0"/>
              </a:rPr>
              <a:t>Toți FP de conducere din administrația publică centrală cu FP superioare șefului serviciu:</a:t>
            </a:r>
          </a:p>
          <a:p>
            <a:pPr marL="800100" lvl="1" indent="-342900" algn="just">
              <a:buFont typeface="Arial" panose="020B0604020202020204" pitchFamily="34" charset="0"/>
              <a:buChar char="•"/>
            </a:pPr>
            <a:r>
              <a:rPr lang="ro-RO" dirty="0">
                <a:latin typeface="Trebuchet MS" panose="020B0603020202020204" pitchFamily="34" charset="0"/>
              </a:rPr>
              <a:t>Vor dezvolta </a:t>
            </a:r>
            <a:r>
              <a:rPr lang="ro-RO" b="1" dirty="0">
                <a:latin typeface="Trebuchet MS" panose="020B0603020202020204" pitchFamily="34" charset="0"/>
              </a:rPr>
              <a:t>planuri de management</a:t>
            </a:r>
          </a:p>
          <a:p>
            <a:pPr marL="800100" lvl="1" indent="-342900" algn="just">
              <a:buFont typeface="Arial" panose="020B0604020202020204" pitchFamily="34" charset="0"/>
              <a:buChar char="•"/>
            </a:pPr>
            <a:r>
              <a:rPr lang="ro-RO" dirty="0">
                <a:latin typeface="Trebuchet MS" panose="020B0603020202020204" pitchFamily="34" charset="0"/>
              </a:rPr>
              <a:t>Vor fi </a:t>
            </a:r>
            <a:r>
              <a:rPr lang="ro-RO" b="1" dirty="0">
                <a:latin typeface="Trebuchet MS" panose="020B0603020202020204" pitchFamily="34" charset="0"/>
              </a:rPr>
              <a:t>evaluați, la 5 ani, pe baza planurilor de mng. pt. </a:t>
            </a:r>
            <a:r>
              <a:rPr lang="ro-RO" b="1" u="sng" dirty="0">
                <a:latin typeface="Trebuchet MS" panose="020B0603020202020204" pitchFamily="34" charset="0"/>
              </a:rPr>
              <a:t>creșterea performanței</a:t>
            </a:r>
          </a:p>
          <a:p>
            <a:pPr marL="800100" lvl="1" indent="-342900" algn="just">
              <a:buFont typeface="Arial" panose="020B0604020202020204" pitchFamily="34" charset="0"/>
              <a:buChar char="•"/>
            </a:pPr>
            <a:r>
              <a:rPr lang="ro-RO" dirty="0">
                <a:latin typeface="Trebuchet MS" panose="020B0603020202020204" pitchFamily="34" charset="0"/>
              </a:rPr>
              <a:t>Vor putea, voluntar, să adere la mobilitatea prin rotație, pe baza unui plan de rotație</a:t>
            </a:r>
          </a:p>
          <a:p>
            <a:pPr lvl="1" algn="just"/>
            <a:r>
              <a:rPr lang="ro-RO" dirty="0">
                <a:latin typeface="Trebuchet MS" panose="020B0603020202020204" pitchFamily="34" charset="0"/>
                <a:sym typeface="Wingdings" pitchFamily="2" charset="2"/>
              </a:rPr>
              <a:t> </a:t>
            </a:r>
            <a:r>
              <a:rPr lang="ro-RO" u="sng" dirty="0">
                <a:latin typeface="Trebuchet MS" panose="020B0603020202020204" pitchFamily="34" charset="0"/>
                <a:sym typeface="Wingdings" pitchFamily="2" charset="2"/>
              </a:rPr>
              <a:t>împreună cu alte reglementări recent introduse de ANFP, se va limita numirea pentru exercitare temporară a funcțiilor de conducere (numiri asociate cu politizarea)</a:t>
            </a:r>
            <a:endParaRPr lang="ro-RO" b="1" u="sng" dirty="0">
              <a:latin typeface="Trebuchet MS" panose="020B0603020202020204" pitchFamily="34" charset="0"/>
            </a:endParaRPr>
          </a:p>
          <a:p>
            <a:pPr marL="342900" indent="-342900" algn="just">
              <a:buFont typeface="Arial" panose="020B0604020202020204" pitchFamily="34" charset="0"/>
              <a:buChar char="•"/>
            </a:pPr>
            <a:r>
              <a:rPr lang="ro-RO" b="1" dirty="0">
                <a:latin typeface="Trebuchet MS" panose="020B0603020202020204" pitchFamily="34" charset="0"/>
              </a:rPr>
              <a:t>Directorii generali și directorii generali adjuncți din administrația publică centrală cu funcții sensibile, conform evaluărilor realizate la nivelul fiecărei autorități/instituții </a:t>
            </a:r>
            <a:r>
              <a:rPr lang="ro-RO" dirty="0">
                <a:latin typeface="Trebuchet MS" panose="020B0603020202020204" pitchFamily="34" charset="0"/>
              </a:rPr>
              <a:t>:</a:t>
            </a:r>
          </a:p>
          <a:p>
            <a:pPr marL="800100" lvl="1" indent="-342900" algn="just">
              <a:buFont typeface="Arial" panose="020B0604020202020204" pitchFamily="34" charset="0"/>
              <a:buChar char="•"/>
            </a:pPr>
            <a:r>
              <a:rPr lang="ro-RO" dirty="0">
                <a:latin typeface="Trebuchet MS" panose="020B0603020202020204" pitchFamily="34" charset="0"/>
              </a:rPr>
              <a:t>Vor avea mandate limitate în timp la 5 ani, reînnoibile odată (vor putea ocupa aceeași funcție sensibilă maximum 10 ani).</a:t>
            </a:r>
          </a:p>
          <a:p>
            <a:pPr marL="800100" lvl="1" indent="-342900" algn="just">
              <a:buFont typeface="Arial" panose="020B0604020202020204" pitchFamily="34" charset="0"/>
              <a:buChar char="•"/>
            </a:pPr>
            <a:r>
              <a:rPr lang="ro-RO" dirty="0">
                <a:latin typeface="Trebuchet MS" panose="020B0603020202020204" pitchFamily="34" charset="0"/>
              </a:rPr>
              <a:t>Vor intra într-un proces de rotație, pe baza unui plan de rotație similar celui de recrutare, după expirarea mandatelor </a:t>
            </a:r>
            <a:r>
              <a:rPr lang="ro-RO" u="sng" dirty="0">
                <a:latin typeface="Trebuchet MS" panose="020B0603020202020204" pitchFamily="34" charset="0"/>
                <a:sym typeface="Wingdings" pitchFamily="2" charset="2"/>
              </a:rPr>
              <a:t> limitarea riscurilor care fac funcțiile sensibile</a:t>
            </a:r>
            <a:endParaRPr lang="ro-RO" u="sng" dirty="0">
              <a:latin typeface="Trebuchet MS" panose="020B0603020202020204" pitchFamily="34" charset="0"/>
            </a:endParaRPr>
          </a:p>
          <a:p>
            <a:pPr marL="342900" indent="-342900" algn="just">
              <a:buFont typeface="Arial" panose="020B0604020202020204" pitchFamily="34" charset="0"/>
              <a:buChar char="•"/>
            </a:pPr>
            <a:endParaRPr lang="ro-RO" dirty="0">
              <a:latin typeface="Trebuchet MS" panose="020B0603020202020204" pitchFamily="34" charset="0"/>
            </a:endParaRPr>
          </a:p>
        </p:txBody>
      </p:sp>
      <p:sp>
        <p:nvSpPr>
          <p:cNvPr id="10" name="Slide Number Placeholder 9">
            <a:extLst>
              <a:ext uri="{FF2B5EF4-FFF2-40B4-BE49-F238E27FC236}">
                <a16:creationId xmlns:a16="http://schemas.microsoft.com/office/drawing/2014/main" id="{010EE493-2A15-D3B5-F39C-25F2FCEC5841}"/>
              </a:ext>
            </a:extLst>
          </p:cNvPr>
          <p:cNvSpPr>
            <a:spLocks noGrp="1"/>
          </p:cNvSpPr>
          <p:nvPr>
            <p:ph type="sldNum" sz="quarter" idx="12"/>
          </p:nvPr>
        </p:nvSpPr>
        <p:spPr/>
        <p:txBody>
          <a:bodyPr/>
          <a:lstStyle/>
          <a:p>
            <a:fld id="{AEC4C81B-D66B-459E-B8C3-DE8E7438CB03}" type="slidenum">
              <a:rPr lang="en-US" smtClean="0"/>
              <a:t>8</a:t>
            </a:fld>
            <a:endParaRPr lang="en-US" dirty="0"/>
          </a:p>
        </p:txBody>
      </p:sp>
      <p:pic>
        <p:nvPicPr>
          <p:cNvPr id="14" name="Picture 13" descr="A logo with people in the shape of a heart&#10;&#10;Description automatically generated">
            <a:extLst>
              <a:ext uri="{FF2B5EF4-FFF2-40B4-BE49-F238E27FC236}">
                <a16:creationId xmlns:a16="http://schemas.microsoft.com/office/drawing/2014/main" id="{10D483C3-C5AE-5916-7612-05F4BDF0172F}"/>
              </a:ext>
            </a:extLst>
          </p:cNvPr>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7834703" y="5413753"/>
            <a:ext cx="986743" cy="986743"/>
          </a:xfrm>
          <a:prstGeom prst="rect">
            <a:avLst/>
          </a:prstGeom>
        </p:spPr>
      </p:pic>
      <p:pic>
        <p:nvPicPr>
          <p:cNvPr id="15" name="Picture 14" descr="A black background with white text&#10;&#10;Description automatically generated">
            <a:extLst>
              <a:ext uri="{FF2B5EF4-FFF2-40B4-BE49-F238E27FC236}">
                <a16:creationId xmlns:a16="http://schemas.microsoft.com/office/drawing/2014/main" id="{275D0A0F-7435-DCD6-AAC9-BC7DA1E8F740}"/>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2603089" y="5645425"/>
            <a:ext cx="1754209" cy="475043"/>
          </a:xfrm>
          <a:prstGeom prst="rect">
            <a:avLst/>
          </a:prstGeom>
        </p:spPr>
      </p:pic>
      <p:pic>
        <p:nvPicPr>
          <p:cNvPr id="2" name="Grafic 13">
            <a:extLst>
              <a:ext uri="{FF2B5EF4-FFF2-40B4-BE49-F238E27FC236}">
                <a16:creationId xmlns:a16="http://schemas.microsoft.com/office/drawing/2014/main" id="{6EB7433C-E678-C92F-9DD1-D5B1C2FC5ABD}"/>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 y="1372"/>
            <a:ext cx="12191999" cy="128093"/>
          </a:xfrm>
          <a:prstGeom prst="rect">
            <a:avLst/>
          </a:prstGeom>
        </p:spPr>
      </p:pic>
      <p:pic>
        <p:nvPicPr>
          <p:cNvPr id="6" name="Grafic 7">
            <a:extLst>
              <a:ext uri="{FF2B5EF4-FFF2-40B4-BE49-F238E27FC236}">
                <a16:creationId xmlns:a16="http://schemas.microsoft.com/office/drawing/2014/main" id="{795A4F73-FF11-0A7C-A2AD-060673C7C8E3}"/>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490629" y="299528"/>
            <a:ext cx="11230829" cy="1144820"/>
          </a:xfrm>
          <a:prstGeom prst="rect">
            <a:avLst/>
          </a:prstGeom>
        </p:spPr>
      </p:pic>
    </p:spTree>
    <p:extLst>
      <p:ext uri="{BB962C8B-B14F-4D97-AF65-F5344CB8AC3E}">
        <p14:creationId xmlns:p14="http://schemas.microsoft.com/office/powerpoint/2010/main" val="24533840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Grafic 16">
            <a:extLst>
              <a:ext uri="{FF2B5EF4-FFF2-40B4-BE49-F238E27FC236}">
                <a16:creationId xmlns:a16="http://schemas.microsoft.com/office/drawing/2014/main" id="{9E06BBCB-84F7-4FAD-C2F0-7E6AC8FF0FC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710112" y="2185987"/>
            <a:ext cx="2771775" cy="2486025"/>
          </a:xfrm>
          <a:prstGeom prst="rect">
            <a:avLst/>
          </a:prstGeom>
        </p:spPr>
      </p:pic>
      <p:pic>
        <p:nvPicPr>
          <p:cNvPr id="11" name="Grafic 10">
            <a:extLst>
              <a:ext uri="{FF2B5EF4-FFF2-40B4-BE49-F238E27FC236}">
                <a16:creationId xmlns:a16="http://schemas.microsoft.com/office/drawing/2014/main" id="{424165D2-61ED-26B0-A473-CB547D6560F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flipV="1">
            <a:off x="274447" y="6286246"/>
            <a:ext cx="11643105" cy="45719"/>
          </a:xfrm>
          <a:prstGeom prst="rect">
            <a:avLst/>
          </a:prstGeom>
        </p:spPr>
      </p:pic>
      <p:pic>
        <p:nvPicPr>
          <p:cNvPr id="13" name="Grafic 12">
            <a:extLst>
              <a:ext uri="{FF2B5EF4-FFF2-40B4-BE49-F238E27FC236}">
                <a16:creationId xmlns:a16="http://schemas.microsoft.com/office/drawing/2014/main" id="{7DFB3F75-7AB8-34F3-8B99-3AF86AF3BBE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806822" y="6400496"/>
            <a:ext cx="4578356" cy="366713"/>
          </a:xfrm>
          <a:prstGeom prst="rect">
            <a:avLst/>
          </a:prstGeom>
        </p:spPr>
      </p:pic>
      <p:sp>
        <p:nvSpPr>
          <p:cNvPr id="2" name="TextBox 1">
            <a:extLst>
              <a:ext uri="{FF2B5EF4-FFF2-40B4-BE49-F238E27FC236}">
                <a16:creationId xmlns:a16="http://schemas.microsoft.com/office/drawing/2014/main" id="{E540C1CC-2688-013A-B156-27F38E77CC5A}"/>
              </a:ext>
            </a:extLst>
          </p:cNvPr>
          <p:cNvSpPr txBox="1"/>
          <p:nvPr/>
        </p:nvSpPr>
        <p:spPr>
          <a:xfrm>
            <a:off x="10043" y="1955747"/>
            <a:ext cx="12191999" cy="769441"/>
          </a:xfrm>
          <a:prstGeom prst="rect">
            <a:avLst/>
          </a:prstGeom>
          <a:noFill/>
        </p:spPr>
        <p:txBody>
          <a:bodyPr wrap="square" rtlCol="0">
            <a:spAutoFit/>
          </a:bodyPr>
          <a:lstStyle/>
          <a:p>
            <a:pPr algn="ctr"/>
            <a:r>
              <a:rPr lang="ro-RO" sz="4400" b="1" dirty="0">
                <a:latin typeface="Trebuchet MS" panose="020B0603020202020204" pitchFamily="34" charset="0"/>
              </a:rPr>
              <a:t>PROPUNERE DE REGLEMENTARE</a:t>
            </a:r>
            <a:endParaRPr lang="en-GB" sz="4400" b="1" dirty="0">
              <a:latin typeface="Trebuchet MS" panose="020B0603020202020204" pitchFamily="34" charset="0"/>
            </a:endParaRPr>
          </a:p>
        </p:txBody>
      </p:sp>
      <p:sp>
        <p:nvSpPr>
          <p:cNvPr id="4" name="TextBox 3">
            <a:extLst>
              <a:ext uri="{FF2B5EF4-FFF2-40B4-BE49-F238E27FC236}">
                <a16:creationId xmlns:a16="http://schemas.microsoft.com/office/drawing/2014/main" id="{FDC286F4-2ADB-E4D2-1BAE-B2DD18ACA895}"/>
              </a:ext>
            </a:extLst>
          </p:cNvPr>
          <p:cNvSpPr txBox="1"/>
          <p:nvPr/>
        </p:nvSpPr>
        <p:spPr>
          <a:xfrm>
            <a:off x="603142" y="2749573"/>
            <a:ext cx="11588856" cy="954107"/>
          </a:xfrm>
          <a:prstGeom prst="rect">
            <a:avLst/>
          </a:prstGeom>
          <a:noFill/>
        </p:spPr>
        <p:txBody>
          <a:bodyPr wrap="square" rtlCol="0">
            <a:spAutoFit/>
          </a:bodyPr>
          <a:lstStyle/>
          <a:p>
            <a:pPr algn="ctr"/>
            <a:r>
              <a:rPr lang="ro-RO" sz="2800" b="1" dirty="0">
                <a:latin typeface="Trebuchet MS" panose="020B0603020202020204" pitchFamily="34" charset="0"/>
              </a:rPr>
              <a:t>PRIVIND </a:t>
            </a:r>
            <a:r>
              <a:rPr lang="en-GB" sz="2800" b="1" dirty="0">
                <a:latin typeface="Trebuchet MS" panose="020B0603020202020204" pitchFamily="34" charset="0"/>
              </a:rPr>
              <a:t>GESTIUNEA </a:t>
            </a:r>
            <a:r>
              <a:rPr lang="ro-RO" sz="2800" b="1" dirty="0">
                <a:latin typeface="Trebuchet MS" panose="020B0603020202020204" pitchFamily="34" charset="0"/>
              </a:rPr>
              <a:t>PERSONALULUI</a:t>
            </a:r>
            <a:r>
              <a:rPr lang="en-GB" sz="2800" b="1" dirty="0">
                <a:latin typeface="Trebuchet MS" panose="020B0603020202020204" pitchFamily="34" charset="0"/>
              </a:rPr>
              <a:t> CONTRACTUAL DIN ADMINISTRAÍA PUBLIC</a:t>
            </a:r>
            <a:r>
              <a:rPr lang="ro-RO" sz="2800" b="1" dirty="0">
                <a:latin typeface="Trebuchet MS" panose="020B0603020202020204" pitchFamily="34" charset="0"/>
              </a:rPr>
              <a:t>Ă</a:t>
            </a:r>
            <a:endParaRPr lang="en-GB" sz="2800" b="1" dirty="0">
              <a:latin typeface="Trebuchet MS" panose="020B0603020202020204" pitchFamily="34" charset="0"/>
            </a:endParaRPr>
          </a:p>
        </p:txBody>
      </p:sp>
      <p:sp>
        <p:nvSpPr>
          <p:cNvPr id="6" name="TextBox 5">
            <a:extLst>
              <a:ext uri="{FF2B5EF4-FFF2-40B4-BE49-F238E27FC236}">
                <a16:creationId xmlns:a16="http://schemas.microsoft.com/office/drawing/2014/main" id="{408F5416-8D3F-8E76-A064-CFAFA7E2C3BB}"/>
              </a:ext>
            </a:extLst>
          </p:cNvPr>
          <p:cNvSpPr txBox="1"/>
          <p:nvPr/>
        </p:nvSpPr>
        <p:spPr>
          <a:xfrm>
            <a:off x="1" y="4858786"/>
            <a:ext cx="12191999" cy="338554"/>
          </a:xfrm>
          <a:prstGeom prst="rect">
            <a:avLst/>
          </a:prstGeom>
          <a:noFill/>
        </p:spPr>
        <p:txBody>
          <a:bodyPr wrap="square" rtlCol="0">
            <a:spAutoFit/>
          </a:bodyPr>
          <a:lstStyle/>
          <a:p>
            <a:pPr algn="ctr"/>
            <a:r>
              <a:rPr lang="ro-RO" sz="1600" b="1" dirty="0">
                <a:latin typeface="Trebuchet MS" panose="020B0603020202020204" pitchFamily="34" charset="0"/>
              </a:rPr>
              <a:t>29.08.2024, BUCUREȘTI</a:t>
            </a:r>
            <a:endParaRPr lang="en-GB" sz="2800" b="1" dirty="0">
              <a:latin typeface="Trebuchet MS" panose="020B0603020202020204" pitchFamily="34" charset="0"/>
            </a:endParaRPr>
          </a:p>
        </p:txBody>
      </p:sp>
      <p:pic>
        <p:nvPicPr>
          <p:cNvPr id="9" name="Picture 8" descr="A logo with people in the shape of a heart&#10;&#10;Description automatically generated">
            <a:extLst>
              <a:ext uri="{FF2B5EF4-FFF2-40B4-BE49-F238E27FC236}">
                <a16:creationId xmlns:a16="http://schemas.microsoft.com/office/drawing/2014/main" id="{8045B29D-3841-0293-1AE7-E41148538FB7}"/>
              </a:ext>
            </a:extLst>
          </p:cNvPr>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7834703" y="5413753"/>
            <a:ext cx="986743" cy="986743"/>
          </a:xfrm>
          <a:prstGeom prst="rect">
            <a:avLst/>
          </a:prstGeom>
        </p:spPr>
      </p:pic>
      <p:pic>
        <p:nvPicPr>
          <p:cNvPr id="12" name="Picture 11" descr="A black background with white text&#10;&#10;Description automatically generated">
            <a:extLst>
              <a:ext uri="{FF2B5EF4-FFF2-40B4-BE49-F238E27FC236}">
                <a16:creationId xmlns:a16="http://schemas.microsoft.com/office/drawing/2014/main" id="{7CB1E1E0-C8D7-4CF9-7F95-50F81C5F14CE}"/>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2603089" y="5645425"/>
            <a:ext cx="1754209" cy="475043"/>
          </a:xfrm>
          <a:prstGeom prst="rect">
            <a:avLst/>
          </a:prstGeom>
        </p:spPr>
      </p:pic>
      <p:sp>
        <p:nvSpPr>
          <p:cNvPr id="15" name="Slide Number Placeholder 14">
            <a:extLst>
              <a:ext uri="{FF2B5EF4-FFF2-40B4-BE49-F238E27FC236}">
                <a16:creationId xmlns:a16="http://schemas.microsoft.com/office/drawing/2014/main" id="{F2557AFE-ADFC-9BAA-AE52-4CF31DBF14F9}"/>
              </a:ext>
            </a:extLst>
          </p:cNvPr>
          <p:cNvSpPr>
            <a:spLocks noGrp="1"/>
          </p:cNvSpPr>
          <p:nvPr>
            <p:ph type="sldNum" sz="quarter" idx="12"/>
          </p:nvPr>
        </p:nvSpPr>
        <p:spPr/>
        <p:txBody>
          <a:bodyPr/>
          <a:lstStyle/>
          <a:p>
            <a:fld id="{AEC4C81B-D66B-459E-B8C3-DE8E7438CB03}" type="slidenum">
              <a:rPr lang="en-US" smtClean="0"/>
              <a:t>9</a:t>
            </a:fld>
            <a:endParaRPr lang="en-US" dirty="0"/>
          </a:p>
        </p:txBody>
      </p:sp>
      <p:pic>
        <p:nvPicPr>
          <p:cNvPr id="8" name="Grafic 7">
            <a:extLst>
              <a:ext uri="{FF2B5EF4-FFF2-40B4-BE49-F238E27FC236}">
                <a16:creationId xmlns:a16="http://schemas.microsoft.com/office/drawing/2014/main" id="{78004008-2730-8310-13B4-635E6C091FBD}"/>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490629" y="299528"/>
            <a:ext cx="11230829" cy="1144820"/>
          </a:xfrm>
          <a:prstGeom prst="rect">
            <a:avLst/>
          </a:prstGeom>
        </p:spPr>
      </p:pic>
      <p:pic>
        <p:nvPicPr>
          <p:cNvPr id="14" name="Grafic 13">
            <a:extLst>
              <a:ext uri="{FF2B5EF4-FFF2-40B4-BE49-F238E27FC236}">
                <a16:creationId xmlns:a16="http://schemas.microsoft.com/office/drawing/2014/main" id="{256A7BF6-184B-8620-DD55-F2779C3E4D62}"/>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1" y="1372"/>
            <a:ext cx="12191999" cy="128093"/>
          </a:xfrm>
          <a:prstGeom prst="rect">
            <a:avLst/>
          </a:prstGeom>
        </p:spPr>
      </p:pic>
    </p:spTree>
    <p:extLst>
      <p:ext uri="{BB962C8B-B14F-4D97-AF65-F5344CB8AC3E}">
        <p14:creationId xmlns:p14="http://schemas.microsoft.com/office/powerpoint/2010/main" val="3786686864"/>
      </p:ext>
    </p:extLst>
  </p:cSld>
  <p:clrMapOvr>
    <a:masterClrMapping/>
  </p:clrMapOvr>
</p:sld>
</file>

<file path=ppt/theme/theme1.xml><?xml version="1.0" encoding="utf-8"?>
<a:theme xmlns:a="http://schemas.openxmlformats.org/drawingml/2006/main" name="Temă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373</TotalTime>
  <Words>3384</Words>
  <Application>Microsoft Office PowerPoint</Application>
  <PresentationFormat>Widescreen</PresentationFormat>
  <Paragraphs>220</Paragraphs>
  <Slides>21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Aptos</vt:lpstr>
      <vt:lpstr>Arial</vt:lpstr>
      <vt:lpstr>Calibri</vt:lpstr>
      <vt:lpstr>Calibri Light</vt:lpstr>
      <vt:lpstr>Trebuchet MS</vt:lpstr>
      <vt:lpstr>Wingdings</vt:lpstr>
      <vt:lpstr>Temă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Acer</dc:creator>
  <cp:lastModifiedBy>Monica Maroiu</cp:lastModifiedBy>
  <cp:revision>51</cp:revision>
  <dcterms:created xsi:type="dcterms:W3CDTF">2024-08-02T11:44:09Z</dcterms:created>
  <dcterms:modified xsi:type="dcterms:W3CDTF">2024-08-28T11:13:11Z</dcterms:modified>
</cp:coreProperties>
</file>