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2" r:id="rId3"/>
    <p:sldId id="275" r:id="rId4"/>
    <p:sldId id="277" r:id="rId5"/>
    <p:sldId id="276" r:id="rId6"/>
    <p:sldId id="256" r:id="rId7"/>
    <p:sldId id="257" r:id="rId8"/>
    <p:sldId id="269" r:id="rId9"/>
    <p:sldId id="258" r:id="rId10"/>
    <p:sldId id="259" r:id="rId11"/>
    <p:sldId id="271" r:id="rId12"/>
    <p:sldId id="267" r:id="rId13"/>
    <p:sldId id="260" r:id="rId14"/>
    <p:sldId id="261" r:id="rId15"/>
    <p:sldId id="270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Daniel Stanescu" userId="8a5855e296910eca" providerId="LiveId" clId="{6D231F6E-CF43-466D-B793-1437262662DE}"/>
    <pc:docChg chg="undo redo custSel modSld">
      <pc:chgData name="Robert Daniel Stanescu" userId="8a5855e296910eca" providerId="LiveId" clId="{6D231F6E-CF43-466D-B793-1437262662DE}" dt="2025-10-19T14:44:22.998" v="118" actId="20577"/>
      <pc:docMkLst>
        <pc:docMk/>
      </pc:docMkLst>
      <pc:sldChg chg="modSp mod">
        <pc:chgData name="Robert Daniel Stanescu" userId="8a5855e296910eca" providerId="LiveId" clId="{6D231F6E-CF43-466D-B793-1437262662DE}" dt="2025-10-19T14:40:35.123" v="7" actId="113"/>
        <pc:sldMkLst>
          <pc:docMk/>
          <pc:sldMk cId="517827247" sldId="256"/>
        </pc:sldMkLst>
        <pc:spChg chg="mod">
          <ac:chgData name="Robert Daniel Stanescu" userId="8a5855e296910eca" providerId="LiveId" clId="{6D231F6E-CF43-466D-B793-1437262662DE}" dt="2025-10-19T14:40:35.123" v="7" actId="113"/>
          <ac:spMkLst>
            <pc:docMk/>
            <pc:sldMk cId="517827247" sldId="256"/>
            <ac:spMk id="2" creationId="{00000000-0000-0000-0000-000000000000}"/>
          </ac:spMkLst>
        </pc:spChg>
      </pc:sldChg>
      <pc:sldChg chg="modSp mod">
        <pc:chgData name="Robert Daniel Stanescu" userId="8a5855e296910eca" providerId="LiveId" clId="{6D231F6E-CF43-466D-B793-1437262662DE}" dt="2025-10-19T14:40:46.478" v="8" actId="123"/>
        <pc:sldMkLst>
          <pc:docMk/>
          <pc:sldMk cId="1282422758" sldId="257"/>
        </pc:sldMkLst>
        <pc:spChg chg="mod">
          <ac:chgData name="Robert Daniel Stanescu" userId="8a5855e296910eca" providerId="LiveId" clId="{6D231F6E-CF43-466D-B793-1437262662DE}" dt="2025-10-19T14:40:46.478" v="8" actId="123"/>
          <ac:spMkLst>
            <pc:docMk/>
            <pc:sldMk cId="1282422758" sldId="257"/>
            <ac:spMk id="3" creationId="{00000000-0000-0000-0000-000000000000}"/>
          </ac:spMkLst>
        </pc:spChg>
      </pc:sldChg>
      <pc:sldChg chg="modSp mod">
        <pc:chgData name="Robert Daniel Stanescu" userId="8a5855e296910eca" providerId="LiveId" clId="{6D231F6E-CF43-466D-B793-1437262662DE}" dt="2025-10-19T14:40:59.174" v="10" actId="123"/>
        <pc:sldMkLst>
          <pc:docMk/>
          <pc:sldMk cId="2466003183" sldId="258"/>
        </pc:sldMkLst>
        <pc:spChg chg="mod">
          <ac:chgData name="Robert Daniel Stanescu" userId="8a5855e296910eca" providerId="LiveId" clId="{6D231F6E-CF43-466D-B793-1437262662DE}" dt="2025-10-19T14:40:59.174" v="10" actId="123"/>
          <ac:spMkLst>
            <pc:docMk/>
            <pc:sldMk cId="2466003183" sldId="258"/>
            <ac:spMk id="3" creationId="{00000000-0000-0000-0000-000000000000}"/>
          </ac:spMkLst>
        </pc:spChg>
      </pc:sldChg>
      <pc:sldChg chg="modSp mod">
        <pc:chgData name="Robert Daniel Stanescu" userId="8a5855e296910eca" providerId="LiveId" clId="{6D231F6E-CF43-466D-B793-1437262662DE}" dt="2025-10-19T14:41:36.581" v="25" actId="20577"/>
        <pc:sldMkLst>
          <pc:docMk/>
          <pc:sldMk cId="2190115922" sldId="267"/>
        </pc:sldMkLst>
        <pc:spChg chg="mod">
          <ac:chgData name="Robert Daniel Stanescu" userId="8a5855e296910eca" providerId="LiveId" clId="{6D231F6E-CF43-466D-B793-1437262662DE}" dt="2025-10-19T14:41:36.581" v="25" actId="20577"/>
          <ac:spMkLst>
            <pc:docMk/>
            <pc:sldMk cId="2190115922" sldId="267"/>
            <ac:spMk id="3" creationId="{00000000-0000-0000-0000-000000000000}"/>
          </ac:spMkLst>
        </pc:spChg>
      </pc:sldChg>
      <pc:sldChg chg="modSp mod">
        <pc:chgData name="Robert Daniel Stanescu" userId="8a5855e296910eca" providerId="LiveId" clId="{6D231F6E-CF43-466D-B793-1437262662DE}" dt="2025-10-19T14:40:52.386" v="9" actId="123"/>
        <pc:sldMkLst>
          <pc:docMk/>
          <pc:sldMk cId="880404586" sldId="269"/>
        </pc:sldMkLst>
        <pc:spChg chg="mod">
          <ac:chgData name="Robert Daniel Stanescu" userId="8a5855e296910eca" providerId="LiveId" clId="{6D231F6E-CF43-466D-B793-1437262662DE}" dt="2025-10-19T14:40:52.386" v="9" actId="123"/>
          <ac:spMkLst>
            <pc:docMk/>
            <pc:sldMk cId="880404586" sldId="269"/>
            <ac:spMk id="8" creationId="{00000000-0000-0000-0000-000000000000}"/>
          </ac:spMkLst>
        </pc:spChg>
      </pc:sldChg>
      <pc:sldChg chg="modSp mod">
        <pc:chgData name="Robert Daniel Stanescu" userId="8a5855e296910eca" providerId="LiveId" clId="{6D231F6E-CF43-466D-B793-1437262662DE}" dt="2025-10-19T14:41:19.542" v="13" actId="1076"/>
        <pc:sldMkLst>
          <pc:docMk/>
          <pc:sldMk cId="729030596" sldId="271"/>
        </pc:sldMkLst>
        <pc:spChg chg="mod">
          <ac:chgData name="Robert Daniel Stanescu" userId="8a5855e296910eca" providerId="LiveId" clId="{6D231F6E-CF43-466D-B793-1437262662DE}" dt="2025-10-19T14:41:15.141" v="12" actId="123"/>
          <ac:spMkLst>
            <pc:docMk/>
            <pc:sldMk cId="729030596" sldId="271"/>
            <ac:spMk id="3" creationId="{00000000-0000-0000-0000-000000000000}"/>
          </ac:spMkLst>
        </pc:spChg>
        <pc:picChg chg="mod">
          <ac:chgData name="Robert Daniel Stanescu" userId="8a5855e296910eca" providerId="LiveId" clId="{6D231F6E-CF43-466D-B793-1437262662DE}" dt="2025-10-19T14:41:19.542" v="13" actId="1076"/>
          <ac:picMkLst>
            <pc:docMk/>
            <pc:sldMk cId="729030596" sldId="271"/>
            <ac:picMk id="4" creationId="{00000000-0000-0000-0000-000000000000}"/>
          </ac:picMkLst>
        </pc:picChg>
      </pc:sldChg>
      <pc:sldChg chg="modSp mod">
        <pc:chgData name="Robert Daniel Stanescu" userId="8a5855e296910eca" providerId="LiveId" clId="{6D231F6E-CF43-466D-B793-1437262662DE}" dt="2025-10-19T14:43:06.816" v="88" actId="20577"/>
        <pc:sldMkLst>
          <pc:docMk/>
          <pc:sldMk cId="3515734626" sldId="273"/>
        </pc:sldMkLst>
        <pc:spChg chg="mod">
          <ac:chgData name="Robert Daniel Stanescu" userId="8a5855e296910eca" providerId="LiveId" clId="{6D231F6E-CF43-466D-B793-1437262662DE}" dt="2025-10-19T14:42:39.351" v="53" actId="1076"/>
          <ac:spMkLst>
            <pc:docMk/>
            <pc:sldMk cId="3515734626" sldId="273"/>
            <ac:spMk id="5" creationId="{00000000-0000-0000-0000-000000000000}"/>
          </ac:spMkLst>
        </pc:spChg>
        <pc:spChg chg="mod">
          <ac:chgData name="Robert Daniel Stanescu" userId="8a5855e296910eca" providerId="LiveId" clId="{6D231F6E-CF43-466D-B793-1437262662DE}" dt="2025-10-19T14:43:06.816" v="88" actId="20577"/>
          <ac:spMkLst>
            <pc:docMk/>
            <pc:sldMk cId="3515734626" sldId="273"/>
            <ac:spMk id="10" creationId="{00000000-0000-0000-0000-000000000000}"/>
          </ac:spMkLst>
        </pc:spChg>
      </pc:sldChg>
      <pc:sldChg chg="modSp mod">
        <pc:chgData name="Robert Daniel Stanescu" userId="8a5855e296910eca" providerId="LiveId" clId="{6D231F6E-CF43-466D-B793-1437262662DE}" dt="2025-10-19T14:44:22.998" v="118" actId="20577"/>
        <pc:sldMkLst>
          <pc:docMk/>
          <pc:sldMk cId="1463935543" sldId="274"/>
        </pc:sldMkLst>
        <pc:spChg chg="mod">
          <ac:chgData name="Robert Daniel Stanescu" userId="8a5855e296910eca" providerId="LiveId" clId="{6D231F6E-CF43-466D-B793-1437262662DE}" dt="2025-10-19T14:43:50.883" v="98" actId="1076"/>
          <ac:spMkLst>
            <pc:docMk/>
            <pc:sldMk cId="1463935543" sldId="274"/>
            <ac:spMk id="2" creationId="{00000000-0000-0000-0000-000000000000}"/>
          </ac:spMkLst>
        </pc:spChg>
        <pc:spChg chg="mod">
          <ac:chgData name="Robert Daniel Stanescu" userId="8a5855e296910eca" providerId="LiveId" clId="{6D231F6E-CF43-466D-B793-1437262662DE}" dt="2025-10-19T14:44:22.998" v="118" actId="20577"/>
          <ac:spMkLst>
            <pc:docMk/>
            <pc:sldMk cId="1463935543" sldId="27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6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1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1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8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3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1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7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3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D138D-F7FE-425E-9D0D-4A9FCC8B554C}" type="datetimeFigureOut">
              <a:rPr lang="en-US" smtClean="0"/>
              <a:t>22-Oct-25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96BA-3C3B-428C-9EDE-4873EED76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3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3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hyperlink" Target="https://inovare.gov.ro/" TargetMode="External"/><Relationship Id="rId5" Type="http://schemas.openxmlformats.org/officeDocument/2006/relationships/image" Target="../media/image28.svg"/><Relationship Id="rId10" Type="http://schemas.openxmlformats.org/officeDocument/2006/relationships/hyperlink" Target="https://sgg.gov.ro/1/laboratorul-de-inovare/" TargetMode="External"/><Relationship Id="rId9" Type="http://schemas.openxmlformats.org/officeDocument/2006/relationships/hyperlink" Target="mailto:laboratoruldeinovare@gov.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804" y="2230653"/>
            <a:ext cx="8911330" cy="99752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ro-RO" b="1" dirty="0" smtClean="0">
                <a:solidFill>
                  <a:srgbClr val="002060"/>
                </a:solidFill>
              </a:rPr>
              <a:t>Gala </a:t>
            </a:r>
            <a:r>
              <a:rPr lang="ro-RO" b="1" dirty="0">
                <a:solidFill>
                  <a:srgbClr val="002060"/>
                </a:solidFill>
              </a:rPr>
              <a:t>I</a:t>
            </a:r>
            <a:r>
              <a:rPr lang="ro-RO" b="1" dirty="0" smtClean="0">
                <a:solidFill>
                  <a:srgbClr val="002060"/>
                </a:solidFill>
              </a:rPr>
              <a:t>novării </a:t>
            </a:r>
            <a:r>
              <a:rPr lang="ro-RO" b="1" dirty="0">
                <a:solidFill>
                  <a:srgbClr val="002060"/>
                </a:solidFill>
              </a:rPr>
              <a:t>în </a:t>
            </a:r>
            <a:r>
              <a:rPr lang="ro-RO" b="1" dirty="0" smtClean="0">
                <a:solidFill>
                  <a:srgbClr val="002060"/>
                </a:solidFill>
              </a:rPr>
              <a:t>Sectorul </a:t>
            </a:r>
            <a:r>
              <a:rPr lang="ro-RO" b="1" dirty="0">
                <a:solidFill>
                  <a:srgbClr val="002060"/>
                </a:solidFill>
              </a:rPr>
              <a:t>P</a:t>
            </a:r>
            <a:r>
              <a:rPr lang="ro-RO" b="1" dirty="0" smtClean="0">
                <a:solidFill>
                  <a:srgbClr val="002060"/>
                </a:solidFill>
              </a:rPr>
              <a:t>ublic</a:t>
            </a:r>
            <a:r>
              <a:rPr lang="ro-RO" b="1" dirty="0">
                <a:solidFill>
                  <a:srgbClr val="002060"/>
                </a:solidFill>
              </a:rPr>
              <a:t>”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228696"/>
            <a:ext cx="1000125" cy="132016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" y="520700"/>
            <a:ext cx="3419475" cy="706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507134" y="5051111"/>
            <a:ext cx="1617133" cy="1675334"/>
            <a:chOff x="0" y="0"/>
            <a:chExt cx="3282950" cy="3282950"/>
          </a:xfrm>
        </p:grpSpPr>
        <p:sp>
          <p:nvSpPr>
            <p:cNvPr id="7" name="Freeform 6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2969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799"/>
            <a:ext cx="10515600" cy="758825"/>
          </a:xfrm>
        </p:spPr>
        <p:txBody>
          <a:bodyPr>
            <a:normAutofit fontScale="90000"/>
          </a:bodyPr>
          <a:lstStyle/>
          <a:p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>Unde și când?</a:t>
            </a:r>
            <a:br>
              <a:rPr lang="ro-RO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940" y="1825624"/>
            <a:ext cx="10197860" cy="43767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o-RO" i="1" dirty="0"/>
              <a:t>Palatul Victoria, Sala Transilvania</a:t>
            </a:r>
          </a:p>
          <a:p>
            <a:pPr marL="0" indent="0">
              <a:buNone/>
            </a:pPr>
            <a:r>
              <a:rPr lang="ro-RO" i="1" dirty="0"/>
              <a:t> 10 decembrie 2025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CALENDARUL </a:t>
            </a:r>
            <a:r>
              <a:rPr lang="en-US" b="1" dirty="0" err="1">
                <a:solidFill>
                  <a:srgbClr val="0070C0"/>
                </a:solidFill>
              </a:rPr>
              <a:t>competiției</a:t>
            </a:r>
            <a:r>
              <a:rPr lang="en-US" b="1" dirty="0">
                <a:solidFill>
                  <a:srgbClr val="0070C0"/>
                </a:solidFill>
              </a:rPr>
              <a:t> „Gala </a:t>
            </a:r>
            <a:r>
              <a:rPr lang="en-US" b="1" dirty="0" err="1">
                <a:solidFill>
                  <a:srgbClr val="0070C0"/>
                </a:solidFill>
              </a:rPr>
              <a:t>Inovării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în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sectorul</a:t>
            </a:r>
            <a:r>
              <a:rPr lang="en-US" b="1" dirty="0">
                <a:solidFill>
                  <a:srgbClr val="0070C0"/>
                </a:solidFill>
              </a:rPr>
              <a:t> public” </a:t>
            </a:r>
            <a:r>
              <a:rPr lang="en-US" dirty="0">
                <a:solidFill>
                  <a:srgbClr val="0070C0"/>
                </a:solidFill>
              </a:rPr>
              <a:t> (</a:t>
            </a:r>
            <a:r>
              <a:rPr lang="en-US" dirty="0" err="1">
                <a:solidFill>
                  <a:srgbClr val="0070C0"/>
                </a:solidFill>
              </a:rPr>
              <a:t>ediția</a:t>
            </a:r>
            <a:r>
              <a:rPr lang="en-US" dirty="0">
                <a:solidFill>
                  <a:srgbClr val="0070C0"/>
                </a:solidFill>
              </a:rPr>
              <a:t> I, </a:t>
            </a:r>
            <a:r>
              <a:rPr lang="en-US" dirty="0" err="1">
                <a:solidFill>
                  <a:srgbClr val="0070C0"/>
                </a:solidFill>
              </a:rPr>
              <a:t>anul</a:t>
            </a:r>
            <a:r>
              <a:rPr lang="en-US" dirty="0">
                <a:solidFill>
                  <a:srgbClr val="0070C0"/>
                </a:solidFill>
              </a:rPr>
              <a:t> 2025)</a:t>
            </a:r>
          </a:p>
          <a:p>
            <a:pPr lvl="0"/>
            <a:r>
              <a:rPr lang="en-US" b="1" dirty="0"/>
              <a:t>29.09.2025:</a:t>
            </a:r>
            <a:r>
              <a:rPr lang="en-US" dirty="0"/>
              <a:t> </a:t>
            </a:r>
            <a:r>
              <a:rPr lang="en-US" dirty="0" err="1"/>
              <a:t>Lansarea</a:t>
            </a:r>
            <a:r>
              <a:rPr lang="en-US" dirty="0"/>
              <a:t> </a:t>
            </a:r>
            <a:r>
              <a:rPr lang="en-US" dirty="0" err="1"/>
              <a:t>evenimentului</a:t>
            </a:r>
            <a:r>
              <a:rPr lang="en-US" dirty="0"/>
              <a:t> „Gala </a:t>
            </a:r>
            <a:r>
              <a:rPr lang="en-US" dirty="0" err="1"/>
              <a:t>inovării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sectorul</a:t>
            </a:r>
            <a:r>
              <a:rPr lang="en-US" dirty="0"/>
              <a:t> public - </a:t>
            </a:r>
            <a:r>
              <a:rPr lang="en-US" dirty="0" err="1"/>
              <a:t>ediția</a:t>
            </a:r>
            <a:r>
              <a:rPr lang="en-US" dirty="0"/>
              <a:t> 2025”</a:t>
            </a:r>
          </a:p>
          <a:p>
            <a:pPr lvl="0"/>
            <a:r>
              <a:rPr lang="en-US" b="1" dirty="0"/>
              <a:t>01.10.2025:</a:t>
            </a:r>
            <a:r>
              <a:rPr lang="en-US" dirty="0"/>
              <a:t> 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înscrierii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competiția</a:t>
            </a:r>
            <a:r>
              <a:rPr lang="en-US" dirty="0"/>
              <a:t> de </a:t>
            </a:r>
            <a:r>
              <a:rPr lang="en-US" dirty="0" err="1"/>
              <a:t>proiecte</a:t>
            </a:r>
            <a:endParaRPr lang="en-US" dirty="0"/>
          </a:p>
          <a:p>
            <a:pPr lvl="0"/>
            <a:r>
              <a:rPr lang="en-US" b="1" dirty="0"/>
              <a:t>2</a:t>
            </a:r>
            <a:r>
              <a:rPr lang="ro-RO" b="1" dirty="0"/>
              <a:t>4</a:t>
            </a:r>
            <a:r>
              <a:rPr lang="en-US" b="1" dirty="0"/>
              <a:t>.10.2025:</a:t>
            </a:r>
            <a:r>
              <a:rPr lang="en-US" dirty="0"/>
              <a:t> </a:t>
            </a:r>
            <a:r>
              <a:rPr lang="en-US" dirty="0" err="1"/>
              <a:t>Închiderea</a:t>
            </a:r>
            <a:r>
              <a:rPr lang="en-US" dirty="0"/>
              <a:t> </a:t>
            </a:r>
            <a:r>
              <a:rPr lang="en-US" dirty="0" err="1"/>
              <a:t>perioadei</a:t>
            </a:r>
            <a:r>
              <a:rPr lang="en-US" dirty="0"/>
              <a:t> de </a:t>
            </a:r>
            <a:r>
              <a:rPr lang="en-US" dirty="0" err="1"/>
              <a:t>înscriere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competiția</a:t>
            </a:r>
            <a:r>
              <a:rPr lang="en-US" dirty="0"/>
              <a:t> de </a:t>
            </a:r>
            <a:r>
              <a:rPr lang="en-US" dirty="0" err="1"/>
              <a:t>proiecte</a:t>
            </a:r>
            <a:endParaRPr lang="en-US" dirty="0"/>
          </a:p>
          <a:p>
            <a:pPr lvl="0"/>
            <a:r>
              <a:rPr lang="en-US" b="1" dirty="0"/>
              <a:t>24.10.2025:</a:t>
            </a:r>
            <a:r>
              <a:rPr lang="en-US" dirty="0"/>
              <a:t> Publicarea </a:t>
            </a:r>
            <a:r>
              <a:rPr lang="en-US" dirty="0" err="1"/>
              <a:t>listei</a:t>
            </a:r>
            <a:r>
              <a:rPr lang="en-US" dirty="0"/>
              <a:t> cu </a:t>
            </a:r>
            <a:r>
              <a:rPr lang="en-US" dirty="0" err="1"/>
              <a:t>proiectele</a:t>
            </a:r>
            <a:r>
              <a:rPr lang="en-US" dirty="0"/>
              <a:t> </a:t>
            </a:r>
            <a:r>
              <a:rPr lang="en-US" dirty="0" err="1"/>
              <a:t>înscrise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validate de Comisia de </a:t>
            </a:r>
            <a:r>
              <a:rPr lang="en-US" dirty="0" err="1"/>
              <a:t>selecție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evaluare</a:t>
            </a:r>
            <a:endParaRPr lang="en-US" dirty="0"/>
          </a:p>
          <a:p>
            <a:pPr lvl="0"/>
            <a:r>
              <a:rPr lang="en-US" b="1" dirty="0"/>
              <a:t>27.10-10.11.2025</a:t>
            </a:r>
            <a:r>
              <a:rPr lang="en-US" dirty="0"/>
              <a:t>: </a:t>
            </a:r>
            <a:r>
              <a:rPr lang="en-US" dirty="0" err="1"/>
              <a:t>Votul</a:t>
            </a:r>
            <a:r>
              <a:rPr lang="en-US" dirty="0"/>
              <a:t> </a:t>
            </a:r>
            <a:r>
              <a:rPr lang="en-US" dirty="0" err="1"/>
              <a:t>publicului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publicarea</a:t>
            </a:r>
            <a:r>
              <a:rPr lang="en-US" dirty="0"/>
              <a:t> </a:t>
            </a:r>
            <a:r>
              <a:rPr lang="en-US" dirty="0" err="1"/>
              <a:t>listei</a:t>
            </a:r>
            <a:r>
              <a:rPr lang="en-US" dirty="0"/>
              <a:t> cu </a:t>
            </a:r>
            <a:r>
              <a:rPr lang="en-US" dirty="0" err="1"/>
              <a:t>proiectele</a:t>
            </a:r>
            <a:r>
              <a:rPr lang="en-US" dirty="0"/>
              <a:t> </a:t>
            </a:r>
            <a:r>
              <a:rPr lang="en-US" dirty="0" err="1" smtClean="0"/>
              <a:t>selectate</a:t>
            </a:r>
            <a:endParaRPr lang="ro-RO" dirty="0" smtClean="0"/>
          </a:p>
          <a:p>
            <a:pPr lvl="0"/>
            <a:r>
              <a:rPr lang="en-US" b="1" dirty="0" smtClean="0"/>
              <a:t>10-14.11.2025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proiectelor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Comisia de </a:t>
            </a:r>
            <a:r>
              <a:rPr lang="en-US" dirty="0" err="1"/>
              <a:t>selecție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evaluare</a:t>
            </a:r>
            <a:endParaRPr lang="en-US" dirty="0"/>
          </a:p>
          <a:p>
            <a:pPr lvl="0"/>
            <a:r>
              <a:rPr lang="en-US" b="1" dirty="0"/>
              <a:t>18.11.2025:</a:t>
            </a:r>
            <a:r>
              <a:rPr lang="en-US" dirty="0"/>
              <a:t> Publicarea cu </a:t>
            </a:r>
            <a:r>
              <a:rPr lang="en-US" dirty="0" err="1"/>
              <a:t>proiectele</a:t>
            </a:r>
            <a:r>
              <a:rPr lang="en-US" dirty="0"/>
              <a:t> </a:t>
            </a:r>
            <a:r>
              <a:rPr lang="en-US" dirty="0" err="1"/>
              <a:t>selectate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evaluate</a:t>
            </a:r>
          </a:p>
          <a:p>
            <a:pPr lvl="0"/>
            <a:r>
              <a:rPr lang="en-US" b="1" dirty="0"/>
              <a:t>18-20.11.2025:</a:t>
            </a:r>
            <a:r>
              <a:rPr lang="en-US" dirty="0"/>
              <a:t> </a:t>
            </a:r>
            <a:r>
              <a:rPr lang="en-US" dirty="0" err="1"/>
              <a:t>Depunere</a:t>
            </a:r>
            <a:r>
              <a:rPr lang="en-US" dirty="0"/>
              <a:t> </a:t>
            </a:r>
            <a:r>
              <a:rPr lang="en-US" dirty="0" err="1"/>
              <a:t>contestații</a:t>
            </a:r>
            <a:r>
              <a:rPr lang="en-US" dirty="0"/>
              <a:t> </a:t>
            </a:r>
          </a:p>
          <a:p>
            <a:pPr lvl="0"/>
            <a:r>
              <a:rPr lang="en-US" b="1" dirty="0"/>
              <a:t>24.11.2025:</a:t>
            </a:r>
            <a:r>
              <a:rPr lang="en-US" dirty="0"/>
              <a:t> </a:t>
            </a:r>
            <a:r>
              <a:rPr lang="en-US" dirty="0" err="1"/>
              <a:t>Soluționarea</a:t>
            </a:r>
            <a:r>
              <a:rPr lang="en-US" dirty="0"/>
              <a:t> </a:t>
            </a:r>
            <a:r>
              <a:rPr lang="en-US" dirty="0" err="1"/>
              <a:t>contestațiilor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publicarea</a:t>
            </a:r>
            <a:r>
              <a:rPr lang="en-US" dirty="0"/>
              <a:t> </a:t>
            </a:r>
            <a:r>
              <a:rPr lang="en-US" dirty="0" err="1"/>
              <a:t>listei</a:t>
            </a:r>
            <a:r>
              <a:rPr lang="en-US" dirty="0"/>
              <a:t> cu </a:t>
            </a:r>
            <a:r>
              <a:rPr lang="en-US" dirty="0" err="1"/>
              <a:t>proiectele</a:t>
            </a:r>
            <a:r>
              <a:rPr lang="en-US" dirty="0"/>
              <a:t> </a:t>
            </a:r>
            <a:r>
              <a:rPr lang="en-US" dirty="0" err="1"/>
              <a:t>finaliste</a:t>
            </a:r>
            <a:r>
              <a:rPr lang="en-US" dirty="0"/>
              <a:t> finale </a:t>
            </a:r>
            <a:r>
              <a:rPr lang="en-US" dirty="0" err="1"/>
              <a:t>includ</a:t>
            </a:r>
            <a:r>
              <a:rPr lang="en-US" dirty="0"/>
              <a:t> </a:t>
            </a:r>
            <a:r>
              <a:rPr lang="en-US" dirty="0" err="1"/>
              <a:t>votul</a:t>
            </a:r>
            <a:r>
              <a:rPr lang="en-US" dirty="0"/>
              <a:t> public)</a:t>
            </a:r>
          </a:p>
          <a:p>
            <a:pPr lvl="0"/>
            <a:r>
              <a:rPr lang="en-US" b="1" dirty="0"/>
              <a:t>10.12.2025</a:t>
            </a:r>
            <a:r>
              <a:rPr lang="en-US" dirty="0"/>
              <a:t>: </a:t>
            </a:r>
            <a:r>
              <a:rPr lang="en-US" dirty="0" err="1"/>
              <a:t>Jurizarea</a:t>
            </a:r>
            <a:r>
              <a:rPr lang="en-US" dirty="0"/>
              <a:t>, </a:t>
            </a:r>
            <a:r>
              <a:rPr lang="en-US" dirty="0" err="1"/>
              <a:t>desemnarea</a:t>
            </a:r>
            <a:r>
              <a:rPr lang="en-US" dirty="0"/>
              <a:t>, </a:t>
            </a:r>
            <a:r>
              <a:rPr lang="en-US" dirty="0" err="1"/>
              <a:t>desemnarea</a:t>
            </a:r>
            <a:r>
              <a:rPr lang="en-US" dirty="0"/>
              <a:t> </a:t>
            </a:r>
            <a:r>
              <a:rPr lang="en-US" dirty="0" err="1"/>
              <a:t>campionilor</a:t>
            </a:r>
            <a:r>
              <a:rPr lang="en-US" dirty="0"/>
              <a:t> </a:t>
            </a:r>
            <a:r>
              <a:rPr lang="en-US" dirty="0" err="1"/>
              <a:t>inovării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decernarea</a:t>
            </a:r>
            <a:r>
              <a:rPr lang="en-US" dirty="0"/>
              <a:t> </a:t>
            </a:r>
            <a:r>
              <a:rPr lang="en-US" dirty="0" err="1"/>
              <a:t>premiilor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20" y="1664898"/>
            <a:ext cx="1321279" cy="182017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" y="520700"/>
            <a:ext cx="3419475" cy="706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7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799"/>
            <a:ext cx="10515600" cy="758825"/>
          </a:xfrm>
        </p:spPr>
        <p:txBody>
          <a:bodyPr>
            <a:normAutofit fontScale="90000"/>
          </a:bodyPr>
          <a:lstStyle/>
          <a:p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>Premierea poveștilor de inovare:</a:t>
            </a:r>
            <a:br>
              <a:rPr lang="ro-RO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940" y="1825624"/>
            <a:ext cx="10197860" cy="43767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dirty="0"/>
              <a:t>În cadrul </a:t>
            </a:r>
            <a:r>
              <a:rPr lang="ro-RO" b="1" dirty="0"/>
              <a:t>Galei Inovării în Sectorul Public</a:t>
            </a:r>
            <a:r>
              <a:rPr lang="ro-RO" dirty="0"/>
              <a:t>, vor fi acordate următoarele distincții onorifice:</a:t>
            </a:r>
            <a:endParaRPr lang="en-US" dirty="0"/>
          </a:p>
          <a:p>
            <a:pPr lvl="0"/>
            <a:r>
              <a:rPr lang="ro-RO" b="1" dirty="0"/>
              <a:t>Premiul I, II și III</a:t>
            </a:r>
            <a:r>
              <a:rPr lang="ro-RO" dirty="0"/>
              <a:t>, acordate de Juriul național;</a:t>
            </a:r>
            <a:endParaRPr lang="en-US" dirty="0"/>
          </a:p>
          <a:p>
            <a:pPr lvl="0"/>
            <a:r>
              <a:rPr lang="ro-RO" b="1" dirty="0"/>
              <a:t>Premiul Publicului</a:t>
            </a:r>
            <a:r>
              <a:rPr lang="ro-RO" dirty="0"/>
              <a:t>, stabilit prin vot online;</a:t>
            </a:r>
            <a:endParaRPr lang="en-US" dirty="0"/>
          </a:p>
          <a:p>
            <a:r>
              <a:rPr lang="ro-RO" b="1" dirty="0"/>
              <a:t>Totodată, se pot acorda și alte distincții în categoria premiilor speciale, precum premii speciale</a:t>
            </a:r>
            <a:r>
              <a:rPr lang="ro-RO" dirty="0"/>
              <a:t>, acordate de Juriu sau de parteneri, după caz;</a:t>
            </a:r>
            <a:endParaRPr lang="en-US" dirty="0"/>
          </a:p>
          <a:p>
            <a:pPr lvl="0"/>
            <a:r>
              <a:rPr lang="ro-RO" b="1" dirty="0"/>
              <a:t>Titlul de „Campion al Inovării în Sectorul Public”</a:t>
            </a:r>
            <a:r>
              <a:rPr lang="ro-RO" dirty="0"/>
              <a:t> pentru proiectele câștigătoare.</a:t>
            </a:r>
          </a:p>
          <a:p>
            <a:pPr marL="0" lvl="0" indent="0">
              <a:buNone/>
            </a:pPr>
            <a:r>
              <a:rPr lang="ro-RO" b="1" dirty="0">
                <a:solidFill>
                  <a:srgbClr val="FF0000"/>
                </a:solidFill>
              </a:rPr>
              <a:t>Atenție:</a:t>
            </a:r>
            <a:r>
              <a:rPr lang="ro-RO" dirty="0">
                <a:solidFill>
                  <a:srgbClr val="FF0000"/>
                </a:solidFill>
              </a:rPr>
              <a:t> Competiția are un caracter onorific și nu presupune acordarea de premii în bani sau finanțare</a:t>
            </a:r>
            <a:r>
              <a:rPr lang="ro-RO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o-RO" dirty="0"/>
              <a:t> </a:t>
            </a:r>
            <a:r>
              <a:rPr lang="ro-RO" b="1" dirty="0"/>
              <a:t>Evaluarea proiectelor</a:t>
            </a:r>
            <a:endParaRPr lang="en-US" dirty="0"/>
          </a:p>
          <a:p>
            <a:r>
              <a:rPr lang="ro-RO" dirty="0"/>
              <a:t>Evaluarea se realizează în două etape:</a:t>
            </a:r>
            <a:endParaRPr lang="en-US" dirty="0"/>
          </a:p>
          <a:p>
            <a:pPr lvl="0"/>
            <a:r>
              <a:rPr lang="ro-RO" b="1" dirty="0"/>
              <a:t>Votul publicului</a:t>
            </a:r>
            <a:r>
              <a:rPr lang="ro-RO" dirty="0"/>
              <a:t> (40% din punctajul final);</a:t>
            </a:r>
            <a:endParaRPr lang="en-US" dirty="0"/>
          </a:p>
          <a:p>
            <a:pPr lvl="0"/>
            <a:r>
              <a:rPr lang="ro-RO" b="1" dirty="0"/>
              <a:t>Evaluarea de către Comisia de selecție și evaluare</a:t>
            </a:r>
            <a:r>
              <a:rPr lang="ro-RO" dirty="0"/>
              <a:t> (60% din punctajul final).</a:t>
            </a:r>
            <a:endParaRPr lang="en-US" dirty="0"/>
          </a:p>
          <a:p>
            <a:r>
              <a:rPr lang="ro-RO" dirty="0"/>
              <a:t>Primele 10 proiecte clasate în funcție de punctajul cumulat obținut vor fi jurizate în cadrul evenimentului final.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60" y="317580"/>
            <a:ext cx="1321279" cy="182017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" y="520700"/>
            <a:ext cx="3419475" cy="706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03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799"/>
            <a:ext cx="10515600" cy="758825"/>
          </a:xfrm>
        </p:spPr>
        <p:txBody>
          <a:bodyPr>
            <a:normAutofit fontScale="90000"/>
          </a:bodyPr>
          <a:lstStyle/>
          <a:p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/>
            </a:r>
            <a:br>
              <a:rPr lang="ro-RO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867"/>
            <a:ext cx="10515600" cy="3793066"/>
          </a:xfrm>
        </p:spPr>
        <p:txBody>
          <a:bodyPr>
            <a:normAutofit fontScale="550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1800"/>
              </a:spcBef>
              <a:spcAft>
                <a:spcPts val="200"/>
              </a:spcAft>
              <a:buNone/>
            </a:pPr>
            <a:r>
              <a:rPr lang="en-US" sz="3600" b="1" spc="25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 Unicode MS"/>
              </a:rPr>
              <a:t>Structura</a:t>
            </a:r>
            <a:r>
              <a:rPr lang="en-US" sz="3600" b="1" spc="25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 Unicode MS"/>
              </a:rPr>
              <a:t> </a:t>
            </a:r>
            <a:r>
              <a:rPr lang="en-US" sz="3600" b="1" spc="25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 Unicode MS"/>
              </a:rPr>
              <a:t>episodului</a:t>
            </a:r>
            <a:r>
              <a:rPr lang="en-US" sz="3600" b="1" spc="25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 Unicode MS"/>
              </a:rPr>
              <a:t> 0</a:t>
            </a:r>
            <a:endParaRPr lang="ro-RO" sz="3600" b="1" spc="25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 Unicode MS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3600" b="1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Scena poveștilor (ARENA):</a:t>
            </a:r>
            <a:r>
              <a:rPr lang="it-IT" sz="3600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it-IT" sz="36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o </a:t>
            </a:r>
            <a:r>
              <a:rPr lang="ro-RO" sz="36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sesiune de deschidere cu panel al înalților demnitari susținători ai demersului, urmat de </a:t>
            </a:r>
            <a:r>
              <a:rPr lang="it-IT" sz="36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serie de </a:t>
            </a:r>
            <a:r>
              <a:rPr lang="ro-RO" sz="36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prezentări </a:t>
            </a:r>
            <a:r>
              <a:rPr lang="it-IT" sz="36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și conversații cu </a:t>
            </a:r>
            <a:r>
              <a:rPr lang="ro-RO" sz="36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cei 10 finaliști </a:t>
            </a:r>
            <a:r>
              <a:rPr lang="it-IT" sz="36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inovatori din administrație</a:t>
            </a:r>
            <a:r>
              <a:rPr lang="it-IT" sz="3600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, care împărtășesc experiențele lor (de succes sau nu). Formatul e de tip panel de discuție, cu focus pe oameni, nu pe diplome.</a:t>
            </a:r>
            <a:endParaRPr lang="en-US" sz="3600" kern="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3600" b="1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Mica expoziție (HUB):</a:t>
            </a:r>
            <a:r>
              <a:rPr lang="it-IT" sz="3600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it-IT" sz="36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câteva exemple concrete de inițiative inovatoare expuse vizual </a:t>
            </a:r>
            <a:r>
              <a:rPr lang="it-IT" sz="3600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(colaj de imagini, materiale video), pentru a face ideile tangibile - vom oferi un template care poate fi completat ușor și transformat cu resurse interne în afișe și prezentat pe ecrane.</a:t>
            </a:r>
            <a:endParaRPr lang="en-US" sz="3600" kern="0" dirty="0">
              <a:solidFill>
                <a:srgbClr val="000000"/>
              </a:solidFill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  <a:p>
            <a:pPr marL="342900" lvl="0" indent="-342900" algn="just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3600" b="1" kern="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Atelierul de lucru (LAB):</a:t>
            </a:r>
            <a:r>
              <a:rPr lang="it-IT" sz="3600" kern="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it-IT" sz="3600" kern="0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o </a:t>
            </a:r>
            <a:r>
              <a:rPr lang="it-IT" sz="3600" kern="0" dirty="0" err="1" smtClean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sesiune</a:t>
            </a:r>
            <a:r>
              <a:rPr lang="it-IT" sz="3600" kern="0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 </a:t>
            </a:r>
            <a:r>
              <a:rPr lang="ro-RO" sz="3600" kern="0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de prezentare de bune practici </a:t>
            </a:r>
            <a:r>
              <a:rPr lang="ro-RO" sz="3600" kern="0" dirty="0">
                <a:solidFill>
                  <a:srgbClr val="002060"/>
                </a:solidFill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la nivel național și internațional</a:t>
            </a:r>
            <a:r>
              <a:rPr lang="ro-RO" sz="3600" kern="0" dirty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, povești de succes deja recunoscute și </a:t>
            </a:r>
            <a:r>
              <a:rPr lang="ro-RO" sz="3600" kern="0" dirty="0" smtClean="0">
                <a:latin typeface="Calibri" panose="020F0502020204030204" pitchFamily="34" charset="0"/>
                <a:ea typeface="Arial Unicode MS"/>
                <a:cs typeface="Calibri" panose="020F0502020204030204" pitchFamily="34" charset="0"/>
              </a:rPr>
              <a:t>premiate</a:t>
            </a:r>
            <a:endParaRPr lang="ro-RO" sz="3600" kern="0" dirty="0"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228696"/>
            <a:ext cx="1000125" cy="1320165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507134" y="5051111"/>
            <a:ext cx="1617133" cy="1675334"/>
            <a:chOff x="0" y="0"/>
            <a:chExt cx="3282950" cy="3282950"/>
          </a:xfrm>
        </p:grpSpPr>
        <p:sp>
          <p:nvSpPr>
            <p:cNvPr id="6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" y="520700"/>
            <a:ext cx="3419475" cy="706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01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799"/>
            <a:ext cx="10515600" cy="758825"/>
          </a:xfrm>
        </p:spPr>
        <p:txBody>
          <a:bodyPr>
            <a:normAutofit fontScale="90000"/>
          </a:bodyPr>
          <a:lstStyle/>
          <a:p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>Competiție de proiecte – doar onorifică</a:t>
            </a:r>
            <a:br>
              <a:rPr lang="ro-RO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2" y="1825625"/>
            <a:ext cx="10422467" cy="4310167"/>
          </a:xfrm>
        </p:spPr>
        <p:txBody>
          <a:bodyPr>
            <a:normAutofit fontScale="62500" lnSpcReduction="20000"/>
          </a:bodyPr>
          <a:lstStyle/>
          <a:p>
            <a:r>
              <a:rPr lang="ro-RO" b="1" dirty="0"/>
              <a:t>Domenii din care ne dorim să selectăm proiectele:</a:t>
            </a:r>
            <a:r>
              <a:rPr lang="en-US" b="1" dirty="0"/>
              <a:t>     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 | </a:t>
            </a:r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 |</a:t>
            </a:r>
            <a:r>
              <a:rPr lang="en-US" dirty="0"/>
              <a:t> </a:t>
            </a:r>
            <a:r>
              <a:rPr lang="en-US" b="1" dirty="0" err="1"/>
              <a:t>Infrastructură</a:t>
            </a:r>
            <a:r>
              <a:rPr lang="en-US" b="1" dirty="0"/>
              <a:t> </a:t>
            </a:r>
            <a:r>
              <a:rPr lang="en-US" b="1" dirty="0" err="1"/>
              <a:t>digitală</a:t>
            </a:r>
            <a:r>
              <a:rPr lang="en-US" dirty="0"/>
              <a:t> | </a:t>
            </a:r>
            <a:r>
              <a:rPr lang="en-US" dirty="0" err="1"/>
              <a:t>Digitalizarea</a:t>
            </a:r>
            <a:r>
              <a:rPr lang="en-US" dirty="0"/>
              <a:t> </a:t>
            </a:r>
            <a:r>
              <a:rPr lang="en-US" dirty="0" err="1"/>
              <a:t>serviciilor</a:t>
            </a:r>
            <a:r>
              <a:rPr lang="en-US" dirty="0"/>
              <a:t> </a:t>
            </a:r>
            <a:r>
              <a:rPr lang="en-US" dirty="0" err="1"/>
              <a:t>publice</a:t>
            </a:r>
            <a:r>
              <a:rPr lang="en-US" dirty="0"/>
              <a:t> | </a:t>
            </a:r>
            <a:r>
              <a:rPr lang="en-US" i="1" dirty="0" err="1"/>
              <a:t>Proiecte</a:t>
            </a:r>
            <a:r>
              <a:rPr lang="en-US" i="1" dirty="0"/>
              <a:t> care </a:t>
            </a:r>
            <a:r>
              <a:rPr lang="en-US" i="1" dirty="0" err="1"/>
              <a:t>dezvoltă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implementează</a:t>
            </a:r>
            <a:r>
              <a:rPr lang="en-US" i="1" dirty="0"/>
              <a:t> </a:t>
            </a:r>
            <a:r>
              <a:rPr lang="en-US" i="1" dirty="0" err="1"/>
              <a:t>platforme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sisteme</a:t>
            </a:r>
            <a:r>
              <a:rPr lang="en-US" i="1" dirty="0"/>
              <a:t> </a:t>
            </a:r>
            <a:r>
              <a:rPr lang="en-US" i="1" dirty="0" err="1"/>
              <a:t>digitale</a:t>
            </a:r>
            <a:r>
              <a:rPr lang="en-US" i="1" dirty="0"/>
              <a:t> </a:t>
            </a:r>
            <a:r>
              <a:rPr lang="en-US" i="1" dirty="0" err="1"/>
              <a:t>moderne</a:t>
            </a:r>
            <a:r>
              <a:rPr lang="en-US" i="1" dirty="0"/>
              <a:t> pentru </a:t>
            </a:r>
            <a:r>
              <a:rPr lang="en-US" i="1" dirty="0" err="1"/>
              <a:t>susținerea</a:t>
            </a:r>
            <a:r>
              <a:rPr lang="en-US" i="1" dirty="0"/>
              <a:t> </a:t>
            </a:r>
            <a:r>
              <a:rPr lang="en-US" i="1" dirty="0" err="1"/>
              <a:t>serviciilor</a:t>
            </a:r>
            <a:r>
              <a:rPr lang="en-US" i="1" dirty="0"/>
              <a:t> </a:t>
            </a:r>
            <a:r>
              <a:rPr lang="en-US" i="1" dirty="0" err="1"/>
              <a:t>publice</a:t>
            </a:r>
            <a:r>
              <a:rPr lang="en-US" i="1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| </a:t>
            </a:r>
            <a:r>
              <a:rPr lang="en-US" b="1" dirty="0">
                <a:solidFill>
                  <a:srgbClr val="002060"/>
                </a:solidFill>
              </a:rPr>
              <a:t>N</a:t>
            </a:r>
            <a:r>
              <a:rPr lang="en-US" dirty="0">
                <a:solidFill>
                  <a:srgbClr val="002060"/>
                </a:solidFill>
              </a:rPr>
              <a:t> |</a:t>
            </a:r>
            <a:r>
              <a:rPr lang="en-US" dirty="0"/>
              <a:t> </a:t>
            </a:r>
            <a:r>
              <a:rPr lang="en-US" b="1" dirty="0" err="1"/>
              <a:t>Navigare</a:t>
            </a:r>
            <a:r>
              <a:rPr lang="en-US" b="1" dirty="0"/>
              <a:t> </a:t>
            </a:r>
            <a:r>
              <a:rPr lang="en-US" b="1" dirty="0" err="1"/>
              <a:t>facilă</a:t>
            </a:r>
            <a:r>
              <a:rPr lang="en-US" dirty="0"/>
              <a:t> | </a:t>
            </a:r>
            <a:r>
              <a:rPr lang="en-US" dirty="0" err="1"/>
              <a:t>Simplificarea</a:t>
            </a:r>
            <a:r>
              <a:rPr lang="en-US" dirty="0"/>
              <a:t> </a:t>
            </a:r>
            <a:r>
              <a:rPr lang="en-US" dirty="0" err="1"/>
              <a:t>procedurilor</a:t>
            </a:r>
            <a:r>
              <a:rPr lang="en-US" dirty="0"/>
              <a:t> administrative | </a:t>
            </a:r>
            <a:r>
              <a:rPr lang="en-US" i="1" dirty="0" err="1"/>
              <a:t>Proiecte</a:t>
            </a:r>
            <a:r>
              <a:rPr lang="en-US" i="1" dirty="0"/>
              <a:t> care </a:t>
            </a:r>
            <a:r>
              <a:rPr lang="en-US" i="1" dirty="0" err="1"/>
              <a:t>simplifică</a:t>
            </a:r>
            <a:r>
              <a:rPr lang="en-US" i="1" dirty="0"/>
              <a:t> </a:t>
            </a:r>
            <a:r>
              <a:rPr lang="en-US" i="1" dirty="0" err="1"/>
              <a:t>accesul</a:t>
            </a:r>
            <a:r>
              <a:rPr lang="en-US" i="1" dirty="0"/>
              <a:t> </a:t>
            </a:r>
            <a:r>
              <a:rPr lang="en-US" i="1" dirty="0" err="1"/>
              <a:t>cetățenilor</a:t>
            </a:r>
            <a:r>
              <a:rPr lang="en-US" i="1" dirty="0"/>
              <a:t> </a:t>
            </a:r>
            <a:r>
              <a:rPr lang="en-US" i="1" dirty="0" err="1"/>
              <a:t>prin</a:t>
            </a:r>
            <a:r>
              <a:rPr lang="en-US" i="1" dirty="0"/>
              <a:t> </a:t>
            </a:r>
            <a:r>
              <a:rPr lang="en-US" i="1" dirty="0" err="1"/>
              <a:t>proceduri</a:t>
            </a:r>
            <a:r>
              <a:rPr lang="en-US" i="1" dirty="0"/>
              <a:t> intuitive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clare</a:t>
            </a:r>
            <a:r>
              <a:rPr lang="en-US" i="1" dirty="0"/>
              <a:t>, </a:t>
            </a:r>
            <a:r>
              <a:rPr lang="en-US" i="1" dirty="0" err="1"/>
              <a:t>eliminând</a:t>
            </a:r>
            <a:r>
              <a:rPr lang="en-US" i="1" dirty="0"/>
              <a:t> </a:t>
            </a:r>
            <a:r>
              <a:rPr lang="en-US" i="1" dirty="0" err="1"/>
              <a:t>bariere</a:t>
            </a:r>
            <a:r>
              <a:rPr lang="en-US" i="1" dirty="0"/>
              <a:t> </a:t>
            </a:r>
            <a:r>
              <a:rPr lang="en-US" i="1" dirty="0" err="1"/>
              <a:t>birocratice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adaptând</a:t>
            </a:r>
            <a:r>
              <a:rPr lang="en-US" i="1" dirty="0"/>
              <a:t> </a:t>
            </a:r>
            <a:r>
              <a:rPr lang="en-US" i="1" dirty="0" err="1"/>
              <a:t>cadrul</a:t>
            </a:r>
            <a:r>
              <a:rPr lang="en-US" i="1" dirty="0"/>
              <a:t> legal.</a:t>
            </a:r>
            <a:endParaRPr lang="ro-RO" i="1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| </a:t>
            </a:r>
            <a:r>
              <a:rPr lang="en-US" b="1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 |</a:t>
            </a:r>
            <a:r>
              <a:rPr lang="en-US" dirty="0"/>
              <a:t> </a:t>
            </a:r>
            <a:r>
              <a:rPr lang="en-US" b="1" dirty="0" err="1"/>
              <a:t>Orientare</a:t>
            </a:r>
            <a:r>
              <a:rPr lang="en-US" b="1" dirty="0"/>
              <a:t> </a:t>
            </a:r>
            <a:r>
              <a:rPr lang="en-US" b="1" dirty="0" err="1"/>
              <a:t>către</a:t>
            </a:r>
            <a:r>
              <a:rPr lang="en-US" b="1" dirty="0"/>
              <a:t> </a:t>
            </a:r>
            <a:r>
              <a:rPr lang="en-US" b="1" dirty="0" err="1"/>
              <a:t>cetățean</a:t>
            </a:r>
            <a:r>
              <a:rPr lang="en-US" dirty="0"/>
              <a:t> | 3. </a:t>
            </a:r>
            <a:r>
              <a:rPr lang="en-US" dirty="0" err="1"/>
              <a:t>Creșterea</a:t>
            </a:r>
            <a:r>
              <a:rPr lang="en-US" dirty="0"/>
              <a:t> </a:t>
            </a:r>
            <a:r>
              <a:rPr lang="en-US" dirty="0" err="1"/>
              <a:t>transparenței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accesului</a:t>
            </a:r>
            <a:r>
              <a:rPr lang="en-US" dirty="0"/>
              <a:t> la </a:t>
            </a:r>
            <a:r>
              <a:rPr lang="en-US" dirty="0" err="1"/>
              <a:t>informații</a:t>
            </a:r>
            <a:r>
              <a:rPr lang="en-US" dirty="0"/>
              <a:t> | </a:t>
            </a:r>
            <a:r>
              <a:rPr lang="en-US" i="1" dirty="0" err="1"/>
              <a:t>Proiecte</a:t>
            </a:r>
            <a:r>
              <a:rPr lang="en-US" i="1" dirty="0"/>
              <a:t> care pun </a:t>
            </a:r>
            <a:r>
              <a:rPr lang="en-US" i="1" dirty="0" err="1"/>
              <a:t>în</a:t>
            </a:r>
            <a:r>
              <a:rPr lang="en-US" i="1" dirty="0"/>
              <a:t> </a:t>
            </a:r>
            <a:r>
              <a:rPr lang="en-US" i="1" dirty="0" err="1"/>
              <a:t>centru</a:t>
            </a:r>
            <a:r>
              <a:rPr lang="en-US" i="1" dirty="0"/>
              <a:t> </a:t>
            </a:r>
            <a:r>
              <a:rPr lang="en-US" i="1" dirty="0" err="1"/>
              <a:t>nevoile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feedback-</a:t>
            </a:r>
            <a:r>
              <a:rPr lang="en-US" i="1" dirty="0" err="1"/>
              <a:t>ul</a:t>
            </a:r>
            <a:r>
              <a:rPr lang="en-US" i="1" dirty="0"/>
              <a:t> </a:t>
            </a:r>
            <a:r>
              <a:rPr lang="en-US" i="1" dirty="0" err="1"/>
              <a:t>utilizatorilor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promovează</a:t>
            </a:r>
            <a:r>
              <a:rPr lang="en-US" i="1" dirty="0"/>
              <a:t> </a:t>
            </a:r>
            <a:r>
              <a:rPr lang="en-US" i="1" dirty="0" err="1"/>
              <a:t>parteneriate</a:t>
            </a:r>
            <a:r>
              <a:rPr lang="en-US" i="1" dirty="0"/>
              <a:t> </a:t>
            </a:r>
            <a:r>
              <a:rPr lang="en-US" i="1" dirty="0" err="1"/>
              <a:t>între</a:t>
            </a:r>
            <a:r>
              <a:rPr lang="en-US" i="1" dirty="0"/>
              <a:t> </a:t>
            </a:r>
            <a:r>
              <a:rPr lang="en-US" i="1" dirty="0" err="1"/>
              <a:t>sectorul</a:t>
            </a:r>
            <a:r>
              <a:rPr lang="en-US" i="1" dirty="0"/>
              <a:t> public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alte</a:t>
            </a:r>
            <a:r>
              <a:rPr lang="en-US" i="1" dirty="0"/>
              <a:t> </a:t>
            </a:r>
            <a:r>
              <a:rPr lang="en-US" i="1" dirty="0" err="1"/>
              <a:t>sectoare</a:t>
            </a:r>
            <a:r>
              <a:rPr lang="en-US" i="1" dirty="0"/>
              <a:t>.</a:t>
            </a:r>
            <a:endParaRPr lang="ro-RO" i="1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| </a:t>
            </a:r>
            <a:r>
              <a:rPr lang="en-US" b="1" dirty="0">
                <a:solidFill>
                  <a:srgbClr val="002060"/>
                </a:solidFill>
              </a:rPr>
              <a:t>V</a:t>
            </a:r>
            <a:r>
              <a:rPr lang="en-US" dirty="0">
                <a:solidFill>
                  <a:srgbClr val="002060"/>
                </a:solidFill>
              </a:rPr>
              <a:t> |</a:t>
            </a:r>
            <a:r>
              <a:rPr lang="en-US" dirty="0"/>
              <a:t> </a:t>
            </a:r>
            <a:r>
              <a:rPr lang="en-US" b="1" dirty="0" err="1"/>
              <a:t>Valoare</a:t>
            </a:r>
            <a:r>
              <a:rPr lang="en-US" b="1" dirty="0"/>
              <a:t> </a:t>
            </a:r>
            <a:r>
              <a:rPr lang="en-US" b="1" dirty="0" err="1"/>
              <a:t>publică</a:t>
            </a:r>
            <a:r>
              <a:rPr lang="en-US" dirty="0"/>
              <a:t> | 5. </a:t>
            </a:r>
            <a:r>
              <a:rPr lang="en-US" dirty="0" err="1"/>
              <a:t>Colaborarea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sectorul</a:t>
            </a:r>
            <a:r>
              <a:rPr lang="en-US" dirty="0"/>
              <a:t> public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sectoare</a:t>
            </a:r>
            <a:r>
              <a:rPr lang="en-US" dirty="0"/>
              <a:t> (</a:t>
            </a:r>
            <a:r>
              <a:rPr lang="en-US" dirty="0" err="1"/>
              <a:t>privat</a:t>
            </a:r>
            <a:r>
              <a:rPr lang="en-US" dirty="0"/>
              <a:t>, ONG-</a:t>
            </a:r>
            <a:r>
              <a:rPr lang="en-US" dirty="0" err="1"/>
              <a:t>uri</a:t>
            </a:r>
            <a:r>
              <a:rPr lang="en-US" dirty="0"/>
              <a:t>, </a:t>
            </a:r>
            <a:r>
              <a:rPr lang="en-US" dirty="0" err="1"/>
              <a:t>mediul</a:t>
            </a:r>
            <a:r>
              <a:rPr lang="en-US" dirty="0"/>
              <a:t> academic) | </a:t>
            </a:r>
            <a:r>
              <a:rPr lang="en-US" i="1" dirty="0" err="1"/>
              <a:t>Proiecte</a:t>
            </a:r>
            <a:r>
              <a:rPr lang="en-US" i="1" dirty="0"/>
              <a:t> care </a:t>
            </a:r>
            <a:r>
              <a:rPr lang="en-US" i="1" dirty="0" err="1"/>
              <a:t>generează</a:t>
            </a:r>
            <a:r>
              <a:rPr lang="en-US" i="1" dirty="0"/>
              <a:t> impact </a:t>
            </a:r>
            <a:r>
              <a:rPr lang="en-US" i="1" dirty="0" err="1"/>
              <a:t>pozitiv</a:t>
            </a:r>
            <a:r>
              <a:rPr lang="en-US" i="1" dirty="0"/>
              <a:t>, </a:t>
            </a:r>
            <a:r>
              <a:rPr lang="en-US" i="1" dirty="0" err="1"/>
              <a:t>durabil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măsurabil</a:t>
            </a:r>
            <a:r>
              <a:rPr lang="en-US" i="1" dirty="0"/>
              <a:t> pentru </a:t>
            </a:r>
            <a:r>
              <a:rPr lang="en-US" i="1" dirty="0" err="1"/>
              <a:t>comunități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societate</a:t>
            </a:r>
            <a:r>
              <a:rPr lang="en-US" i="1" dirty="0"/>
              <a:t>, </a:t>
            </a:r>
            <a:r>
              <a:rPr lang="en-US" i="1" dirty="0" err="1"/>
              <a:t>prin</a:t>
            </a:r>
            <a:r>
              <a:rPr lang="en-US" i="1" dirty="0"/>
              <a:t> </a:t>
            </a:r>
            <a:r>
              <a:rPr lang="en-US" i="1" dirty="0" err="1"/>
              <a:t>transparență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acces</a:t>
            </a:r>
            <a:r>
              <a:rPr lang="en-US" i="1" dirty="0"/>
              <a:t> </a:t>
            </a:r>
            <a:r>
              <a:rPr lang="en-US" i="1" dirty="0" err="1"/>
              <a:t>facil</a:t>
            </a:r>
            <a:r>
              <a:rPr lang="en-US" i="1" dirty="0"/>
              <a:t> la date.</a:t>
            </a:r>
            <a:endParaRPr lang="ro-RO" i="1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| </a:t>
            </a:r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 |</a:t>
            </a:r>
            <a:r>
              <a:rPr lang="en-US" dirty="0"/>
              <a:t> </a:t>
            </a:r>
            <a:r>
              <a:rPr lang="en-US" b="1" dirty="0" err="1"/>
              <a:t>Automatizare</a:t>
            </a:r>
            <a:r>
              <a:rPr lang="en-US" dirty="0"/>
              <a:t> | 7. </a:t>
            </a:r>
            <a:r>
              <a:rPr lang="en-US" dirty="0" err="1"/>
              <a:t>Îmbunătățirea</a:t>
            </a:r>
            <a:r>
              <a:rPr lang="en-US" dirty="0"/>
              <a:t> </a:t>
            </a:r>
            <a:r>
              <a:rPr lang="en-US" dirty="0" err="1"/>
              <a:t>interacțiunii</a:t>
            </a:r>
            <a:r>
              <a:rPr lang="en-US" dirty="0"/>
              <a:t> cu </a:t>
            </a:r>
            <a:r>
              <a:rPr lang="en-US" dirty="0" err="1"/>
              <a:t>cetățenii</a:t>
            </a:r>
            <a:r>
              <a:rPr lang="en-US" dirty="0"/>
              <a:t> | </a:t>
            </a:r>
            <a:r>
              <a:rPr lang="en-US" i="1" dirty="0" err="1"/>
              <a:t>Proiecte</a:t>
            </a:r>
            <a:r>
              <a:rPr lang="en-US" i="1" dirty="0"/>
              <a:t> care </a:t>
            </a:r>
            <a:r>
              <a:rPr lang="en-US" i="1" dirty="0" err="1"/>
              <a:t>implementează</a:t>
            </a:r>
            <a:r>
              <a:rPr lang="en-US" i="1" dirty="0"/>
              <a:t> </a:t>
            </a:r>
            <a:r>
              <a:rPr lang="en-US" i="1" dirty="0" err="1"/>
              <a:t>tehnologii</a:t>
            </a:r>
            <a:r>
              <a:rPr lang="en-US" i="1" dirty="0"/>
              <a:t> pentru </a:t>
            </a:r>
            <a:r>
              <a:rPr lang="en-US" i="1" dirty="0" err="1"/>
              <a:t>automatizarea</a:t>
            </a:r>
            <a:r>
              <a:rPr lang="en-US" i="1" dirty="0"/>
              <a:t> </a:t>
            </a:r>
            <a:r>
              <a:rPr lang="en-US" i="1" dirty="0" err="1"/>
              <a:t>proceselor</a:t>
            </a:r>
            <a:r>
              <a:rPr lang="en-US" i="1" dirty="0"/>
              <a:t> administrative, </a:t>
            </a:r>
            <a:r>
              <a:rPr lang="en-US" i="1" dirty="0" err="1"/>
              <a:t>crescând</a:t>
            </a:r>
            <a:r>
              <a:rPr lang="en-US" i="1" dirty="0"/>
              <a:t> </a:t>
            </a:r>
            <a:r>
              <a:rPr lang="en-US" i="1" dirty="0" err="1"/>
              <a:t>eficiența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reducând</a:t>
            </a:r>
            <a:r>
              <a:rPr lang="en-US" i="1" dirty="0"/>
              <a:t> </a:t>
            </a:r>
            <a:r>
              <a:rPr lang="en-US" i="1" dirty="0" err="1"/>
              <a:t>birocrația</a:t>
            </a:r>
            <a:r>
              <a:rPr lang="en-US" i="1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| </a:t>
            </a:r>
            <a:r>
              <a:rPr lang="en-US" b="1" dirty="0">
                <a:solidFill>
                  <a:srgbClr val="002060"/>
                </a:solidFill>
              </a:rPr>
              <a:t>R</a:t>
            </a:r>
            <a:r>
              <a:rPr lang="en-US" dirty="0">
                <a:solidFill>
                  <a:srgbClr val="002060"/>
                </a:solidFill>
              </a:rPr>
              <a:t> | </a:t>
            </a:r>
            <a:r>
              <a:rPr lang="en-US" b="1" dirty="0" err="1"/>
              <a:t>Responsabilitate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transparență</a:t>
            </a:r>
            <a:r>
              <a:rPr lang="en-US" dirty="0"/>
              <a:t> | 6. </a:t>
            </a:r>
            <a:r>
              <a:rPr lang="en-US" dirty="0" err="1"/>
              <a:t>Reglementări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flexibile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adaptate</a:t>
            </a:r>
            <a:r>
              <a:rPr lang="en-US" dirty="0"/>
              <a:t> </a:t>
            </a:r>
            <a:r>
              <a:rPr lang="en-US" dirty="0" err="1"/>
              <a:t>nevoilor</a:t>
            </a:r>
            <a:r>
              <a:rPr lang="en-US" dirty="0"/>
              <a:t> </a:t>
            </a:r>
            <a:r>
              <a:rPr lang="en-US" dirty="0" err="1"/>
              <a:t>cetățenilor</a:t>
            </a:r>
            <a:r>
              <a:rPr lang="en-US" dirty="0"/>
              <a:t> | </a:t>
            </a:r>
            <a:r>
              <a:rPr lang="en-US" i="1" dirty="0" err="1"/>
              <a:t>Proiecte</a:t>
            </a:r>
            <a:r>
              <a:rPr lang="en-US" i="1" dirty="0"/>
              <a:t> care </a:t>
            </a:r>
            <a:r>
              <a:rPr lang="en-US" i="1" dirty="0" err="1"/>
              <a:t>asigură</a:t>
            </a:r>
            <a:r>
              <a:rPr lang="en-US" i="1" dirty="0"/>
              <a:t> </a:t>
            </a:r>
            <a:r>
              <a:rPr lang="en-US" i="1" dirty="0" err="1"/>
              <a:t>transparența</a:t>
            </a:r>
            <a:r>
              <a:rPr lang="en-US" i="1" dirty="0"/>
              <a:t> </a:t>
            </a:r>
            <a:r>
              <a:rPr lang="en-US" i="1" dirty="0" err="1"/>
              <a:t>deciziilor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responsabilitatea</a:t>
            </a:r>
            <a:r>
              <a:rPr lang="en-US" i="1" dirty="0"/>
              <a:t> </a:t>
            </a:r>
            <a:r>
              <a:rPr lang="en-US" i="1" dirty="0" err="1"/>
              <a:t>instituțiilor</a:t>
            </a:r>
            <a:r>
              <a:rPr lang="en-US" i="1" dirty="0"/>
              <a:t> </a:t>
            </a:r>
            <a:r>
              <a:rPr lang="en-US" i="1" dirty="0" err="1"/>
              <a:t>față</a:t>
            </a:r>
            <a:r>
              <a:rPr lang="en-US" i="1" dirty="0"/>
              <a:t> de </a:t>
            </a:r>
            <a:r>
              <a:rPr lang="en-US" i="1" dirty="0" err="1"/>
              <a:t>cetățeni</a:t>
            </a:r>
            <a:r>
              <a:rPr lang="en-US" i="1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| </a:t>
            </a:r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en-US" dirty="0">
                <a:solidFill>
                  <a:srgbClr val="002060"/>
                </a:solidFill>
              </a:rPr>
              <a:t> |</a:t>
            </a:r>
            <a:r>
              <a:rPr lang="en-US" dirty="0"/>
              <a:t> </a:t>
            </a:r>
            <a:r>
              <a:rPr lang="en-US" b="1" dirty="0" err="1"/>
              <a:t>Experiența</a:t>
            </a:r>
            <a:r>
              <a:rPr lang="en-US" b="1" dirty="0"/>
              <a:t> </a:t>
            </a:r>
            <a:r>
              <a:rPr lang="en-US" b="1" dirty="0" err="1"/>
              <a:t>utilizatorului</a:t>
            </a:r>
            <a:r>
              <a:rPr lang="en-US" dirty="0"/>
              <a:t> | 4. </a:t>
            </a:r>
            <a:r>
              <a:rPr lang="en-US" dirty="0" err="1"/>
              <a:t>Accesibilizarea</a:t>
            </a:r>
            <a:r>
              <a:rPr lang="en-US" dirty="0"/>
              <a:t> </a:t>
            </a:r>
            <a:r>
              <a:rPr lang="en-US" dirty="0" err="1"/>
              <a:t>serviciilor</a:t>
            </a:r>
            <a:r>
              <a:rPr lang="en-US" dirty="0"/>
              <a:t> / </a:t>
            </a:r>
            <a:r>
              <a:rPr lang="en-US" dirty="0" err="1"/>
              <a:t>platformelor</a:t>
            </a:r>
            <a:r>
              <a:rPr lang="en-US" dirty="0"/>
              <a:t> / </a:t>
            </a:r>
            <a:r>
              <a:rPr lang="en-US" dirty="0" err="1"/>
              <a:t>sediilor</a:t>
            </a:r>
            <a:r>
              <a:rPr lang="en-US" dirty="0"/>
              <a:t> (pentru </a:t>
            </a:r>
            <a:r>
              <a:rPr lang="en-US" dirty="0" err="1"/>
              <a:t>persoanele</a:t>
            </a:r>
            <a:r>
              <a:rPr lang="en-US" dirty="0"/>
              <a:t> cu </a:t>
            </a:r>
            <a:r>
              <a:rPr lang="en-US" dirty="0" err="1"/>
              <a:t>dizabilități</a:t>
            </a:r>
            <a:r>
              <a:rPr lang="en-US" dirty="0"/>
              <a:t>) | </a:t>
            </a:r>
            <a:r>
              <a:rPr lang="en-US" i="1" dirty="0" err="1"/>
              <a:t>Proiecte</a:t>
            </a:r>
            <a:r>
              <a:rPr lang="en-US" i="1" dirty="0"/>
              <a:t> care </a:t>
            </a:r>
            <a:r>
              <a:rPr lang="en-US" i="1" dirty="0" err="1"/>
              <a:t>îmbunătățesc</a:t>
            </a:r>
            <a:r>
              <a:rPr lang="en-US" i="1" dirty="0"/>
              <a:t> </a:t>
            </a:r>
            <a:r>
              <a:rPr lang="en-US" i="1" dirty="0" err="1"/>
              <a:t>accesul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calitatea</a:t>
            </a:r>
            <a:r>
              <a:rPr lang="en-US" i="1" dirty="0"/>
              <a:t> </a:t>
            </a:r>
            <a:r>
              <a:rPr lang="en-US" i="1" dirty="0" err="1"/>
              <a:t>serviciilor</a:t>
            </a:r>
            <a:r>
              <a:rPr lang="en-US" i="1" dirty="0"/>
              <a:t> </a:t>
            </a:r>
            <a:r>
              <a:rPr lang="en-US" i="1" dirty="0" err="1"/>
              <a:t>publice</a:t>
            </a:r>
            <a:r>
              <a:rPr lang="en-US" i="1" dirty="0"/>
              <a:t> </a:t>
            </a:r>
            <a:r>
              <a:rPr lang="en-US" i="1" dirty="0" err="1"/>
              <a:t>prin</a:t>
            </a:r>
            <a:r>
              <a:rPr lang="en-US" i="1" dirty="0"/>
              <a:t> </a:t>
            </a:r>
            <a:r>
              <a:rPr lang="en-US" i="1" dirty="0" err="1"/>
              <a:t>implicarea</a:t>
            </a:r>
            <a:r>
              <a:rPr lang="en-US" i="1" dirty="0"/>
              <a:t> </a:t>
            </a:r>
            <a:r>
              <a:rPr lang="en-US" i="1" dirty="0" err="1"/>
              <a:t>activă</a:t>
            </a:r>
            <a:r>
              <a:rPr lang="en-US" i="1" dirty="0"/>
              <a:t> a </a:t>
            </a:r>
            <a:r>
              <a:rPr lang="en-US" i="1" dirty="0" err="1"/>
              <a:t>cetățenilor</a:t>
            </a:r>
            <a:r>
              <a:rPr lang="en-US" i="1" dirty="0"/>
              <a:t>, </a:t>
            </a:r>
            <a:r>
              <a:rPr lang="en-US" i="1" dirty="0" err="1"/>
              <a:t>asigurând</a:t>
            </a:r>
            <a:r>
              <a:rPr lang="en-US" i="1" dirty="0"/>
              <a:t> </a:t>
            </a:r>
            <a:r>
              <a:rPr lang="en-US" i="1" dirty="0" err="1"/>
              <a:t>incluziune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accesibilitate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7835"/>
            <a:ext cx="1000125" cy="1320165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507134" y="5333999"/>
            <a:ext cx="1617133" cy="1392445"/>
            <a:chOff x="0" y="0"/>
            <a:chExt cx="3282950" cy="3282950"/>
          </a:xfrm>
        </p:grpSpPr>
        <p:sp>
          <p:nvSpPr>
            <p:cNvPr id="6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" y="520700"/>
            <a:ext cx="3419475" cy="706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79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799"/>
            <a:ext cx="10515600" cy="758825"/>
          </a:xfrm>
        </p:spPr>
        <p:txBody>
          <a:bodyPr>
            <a:normAutofit fontScale="90000"/>
          </a:bodyPr>
          <a:lstStyle/>
          <a:p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/>
            </a:r>
            <a:br>
              <a:rPr lang="ro-RO" b="1" dirty="0"/>
            </a:br>
            <a:r>
              <a:rPr lang="en-US" sz="27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CONDIȚII DE ELIGIBILITATE</a:t>
            </a:r>
            <a:r>
              <a:rPr lang="ro-RO" b="1" dirty="0">
                <a:latin typeface="+mn-lt"/>
              </a:rPr>
              <a:t/>
            </a:r>
            <a:br>
              <a:rPr lang="ro-RO" b="1" dirty="0">
                <a:latin typeface="+mn-lt"/>
              </a:rPr>
            </a:b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332" y="1825625"/>
            <a:ext cx="10422467" cy="4310167"/>
          </a:xfrm>
        </p:spPr>
        <p:txBody>
          <a:bodyPr>
            <a:normAutofit fontScale="47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proiect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considerat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eligibil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 pentru 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evaluare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îndeplinește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cumulativ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următoarele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fost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implementat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între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2023–2024+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pus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aplicare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ajuns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utilizatori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beneficiari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chiar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faze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incipiente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implementare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exemplu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: pilot).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Ideile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neimplementate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eligibile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s-a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finalizat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fază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implementare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2025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Proiect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original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semnificativ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adaptat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clară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valoare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inovație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relevanță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locală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Adoptă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abordări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contextul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organizației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Soluția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inovatoare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pentru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contextul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local,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chiar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au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existat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proiecte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similare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alte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locuri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Inovarea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include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tehnologii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inteligente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(ex: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inteligență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artificială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implicare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diversă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, co-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creație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finanțări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relevant pentru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sectorul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public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 | 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Îmbunătățește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cale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îmbunătățească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rezultatele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pentru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oameni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crească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încrederea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instituții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eficiență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calitate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accesibilitate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satisfacție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sporită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utilizatorilor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încadrează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într-unul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domeniile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menționate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secțiunea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„CATEGORII DE PROIECTE” 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vezi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Documentația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completă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formularul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completat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integral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Bifarea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acordurilor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formularul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înscriere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GDPR,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regulamentul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competiției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publicitatea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proiectului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autenticității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informațiilor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înscrise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 |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Implică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sectorul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public </a:t>
            </a:r>
            <a:r>
              <a:rPr lang="en-US" sz="29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 mod integral </a:t>
            </a:r>
            <a:r>
              <a:rPr lang="en-US" sz="2900" dirty="0">
                <a:ea typeface="Calibri" panose="020F0502020204030204" pitchFamily="34" charset="0"/>
                <a:cs typeface="Times New Roman" panose="02020603050405020304" pitchFamily="18" charset="0"/>
              </a:rPr>
              <a:t>| 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Sectorul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public are un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rol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esențial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proiectare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implementare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monitorizare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evaluare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, cu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atenție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nevoile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perspective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utilizatorilor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etapele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proiectului</a:t>
            </a:r>
            <a:r>
              <a:rPr lang="en-US" sz="29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900" b="1" u="sng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Proiectul</a:t>
            </a:r>
            <a:r>
              <a:rPr lang="en-US" sz="29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9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implementat</a:t>
            </a:r>
            <a:r>
              <a:rPr lang="en-US" sz="29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de o </a:t>
            </a:r>
            <a:r>
              <a:rPr lang="en-US" sz="2900" b="1" u="sng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instituție</a:t>
            </a:r>
            <a:r>
              <a:rPr lang="en-US" sz="29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u="sng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29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900" b="1" u="sng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7835"/>
            <a:ext cx="1000125" cy="1320165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507134" y="5333999"/>
            <a:ext cx="1617133" cy="1392445"/>
            <a:chOff x="0" y="0"/>
            <a:chExt cx="3282950" cy="3282950"/>
          </a:xfrm>
        </p:grpSpPr>
        <p:sp>
          <p:nvSpPr>
            <p:cNvPr id="6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" y="520700"/>
            <a:ext cx="3419475" cy="706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7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14078" y="4511194"/>
            <a:ext cx="4876800" cy="2328672"/>
          </a:xfrm>
          <a:custGeom>
            <a:avLst/>
            <a:gdLst/>
            <a:ahLst/>
            <a:cxnLst/>
            <a:rect l="l" t="t" r="r" b="b"/>
            <a:pathLst>
              <a:path w="7315200" h="3493008">
                <a:moveTo>
                  <a:pt x="0" y="0"/>
                </a:moveTo>
                <a:lnTo>
                  <a:pt x="7315200" y="0"/>
                </a:lnTo>
                <a:lnTo>
                  <a:pt x="7315200" y="3493008"/>
                </a:lnTo>
                <a:lnTo>
                  <a:pt x="0" y="3493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13107" y="2025536"/>
            <a:ext cx="10130107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82"/>
              </a:lnSpc>
              <a:spcBef>
                <a:spcPct val="0"/>
              </a:spcBef>
            </a:pPr>
            <a:r>
              <a:rPr lang="en-US" sz="2113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🌟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Schimbarea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reală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începe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cu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fiecare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dintre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noi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just">
              <a:lnSpc>
                <a:spcPts val="2282"/>
              </a:lnSpc>
              <a:spcBef>
                <a:spcPct val="0"/>
              </a:spcBef>
            </a:pP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just">
              <a:lnSpc>
                <a:spcPts val="2282"/>
              </a:lnSpc>
              <a:spcBef>
                <a:spcPct val="0"/>
              </a:spcBef>
            </a:pP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Vă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mulțumim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pentru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deschidere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energie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și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ideile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valoroase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azi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!</a:t>
            </a:r>
          </a:p>
          <a:p>
            <a:pPr algn="just">
              <a:lnSpc>
                <a:spcPts val="2282"/>
              </a:lnSpc>
              <a:spcBef>
                <a:spcPct val="0"/>
              </a:spcBef>
            </a:pP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just">
              <a:lnSpc>
                <a:spcPts val="2282"/>
              </a:lnSpc>
              <a:spcBef>
                <a:spcPct val="0"/>
              </a:spcBef>
            </a:pP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👣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Următorul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pas? Ne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dorim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să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continuăm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această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călătorie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împreună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prin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</a:p>
          <a:p>
            <a:pPr algn="just">
              <a:lnSpc>
                <a:spcPts val="2282"/>
              </a:lnSpc>
              <a:spcBef>
                <a:spcPct val="0"/>
              </a:spcBef>
            </a:pP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	✅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Activități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de</a:t>
            </a:r>
            <a:r>
              <a:rPr lang="ro-RO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promovare a competiției de proiecte inovatoare</a:t>
            </a:r>
            <a:endParaRPr lang="en-US" sz="2113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2282"/>
              </a:lnSpc>
              <a:spcBef>
                <a:spcPct val="0"/>
              </a:spcBef>
            </a:pP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	✅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Implicarea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13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în</a:t>
            </a:r>
            <a:r>
              <a:rPr lang="ro-RO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cadrul evenimentului din 10 decembrie în zona de Hub</a:t>
            </a:r>
            <a:r>
              <a:rPr lang="en-US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ro-RO" sz="2113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expozițional</a:t>
            </a:r>
          </a:p>
          <a:p>
            <a:pPr>
              <a:lnSpc>
                <a:spcPts val="2282"/>
              </a:lnSpc>
              <a:spcBef>
                <a:spcPct val="0"/>
              </a:spcBef>
            </a:pPr>
            <a:endParaRPr lang="en-US" sz="2113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845541" y="404988"/>
            <a:ext cx="10549072" cy="625125"/>
            <a:chOff x="0" y="0"/>
            <a:chExt cx="11516929" cy="682480"/>
          </a:xfrm>
        </p:grpSpPr>
        <p:sp>
          <p:nvSpPr>
            <p:cNvPr id="5" name="Freeform 5"/>
            <p:cNvSpPr/>
            <p:nvPr/>
          </p:nvSpPr>
          <p:spPr>
            <a:xfrm>
              <a:off x="2135" y="0"/>
              <a:ext cx="11512659" cy="682480"/>
            </a:xfrm>
            <a:custGeom>
              <a:avLst/>
              <a:gdLst/>
              <a:ahLst/>
              <a:cxnLst/>
              <a:rect l="l" t="t" r="r" b="b"/>
              <a:pathLst>
                <a:path w="11512659" h="682480">
                  <a:moveTo>
                    <a:pt x="210850" y="682480"/>
                  </a:moveTo>
                  <a:lnTo>
                    <a:pt x="11301808" y="682480"/>
                  </a:lnTo>
                  <a:cubicBezTo>
                    <a:pt x="11307614" y="682480"/>
                    <a:pt x="11312729" y="678665"/>
                    <a:pt x="11314386" y="673101"/>
                  </a:cubicBezTo>
                  <a:lnTo>
                    <a:pt x="11512002" y="9378"/>
                  </a:lnTo>
                  <a:cubicBezTo>
                    <a:pt x="11512659" y="7170"/>
                    <a:pt x="11512235" y="4782"/>
                    <a:pt x="11510858" y="2935"/>
                  </a:cubicBezTo>
                  <a:cubicBezTo>
                    <a:pt x="11509481" y="1088"/>
                    <a:pt x="11507312" y="0"/>
                    <a:pt x="11505008" y="0"/>
                  </a:cubicBezTo>
                  <a:lnTo>
                    <a:pt x="7650" y="0"/>
                  </a:lnTo>
                  <a:cubicBezTo>
                    <a:pt x="5347" y="0"/>
                    <a:pt x="3178" y="1088"/>
                    <a:pt x="1801" y="2935"/>
                  </a:cubicBezTo>
                  <a:cubicBezTo>
                    <a:pt x="424" y="4782"/>
                    <a:pt x="0" y="7170"/>
                    <a:pt x="657" y="9378"/>
                  </a:cubicBezTo>
                  <a:lnTo>
                    <a:pt x="198273" y="673101"/>
                  </a:lnTo>
                  <a:cubicBezTo>
                    <a:pt x="199929" y="678665"/>
                    <a:pt x="205045" y="682480"/>
                    <a:pt x="210850" y="682480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27000" y="-28575"/>
              <a:ext cx="11262929" cy="711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232523" y="459225"/>
            <a:ext cx="533942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3"/>
              </a:lnSpc>
            </a:pPr>
            <a:r>
              <a:rPr lang="en-US" sz="3484" b="1">
                <a:solidFill>
                  <a:srgbClr val="FFFFFF"/>
                </a:solidFill>
                <a:latin typeface="Barlow Bold"/>
                <a:ea typeface="Barlow Bold"/>
                <a:cs typeface="Barlow Bold"/>
                <a:sym typeface="Barlow Bold"/>
              </a:rPr>
              <a:t>Concluzii </a:t>
            </a:r>
          </a:p>
        </p:txBody>
      </p:sp>
    </p:spTree>
    <p:extLst>
      <p:ext uri="{BB962C8B-B14F-4D97-AF65-F5344CB8AC3E}">
        <p14:creationId xmlns:p14="http://schemas.microsoft.com/office/powerpoint/2010/main" val="14639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039261" y="863001"/>
            <a:ext cx="6426805" cy="25400"/>
            <a:chOff x="0" y="0"/>
            <a:chExt cx="12853611" cy="50800"/>
          </a:xfrm>
        </p:grpSpPr>
        <p:sp>
          <p:nvSpPr>
            <p:cNvPr id="4" name="Freeform 4"/>
            <p:cNvSpPr/>
            <p:nvPr/>
          </p:nvSpPr>
          <p:spPr>
            <a:xfrm>
              <a:off x="25400" y="0"/>
              <a:ext cx="12802870" cy="50800"/>
            </a:xfrm>
            <a:custGeom>
              <a:avLst/>
              <a:gdLst/>
              <a:ahLst/>
              <a:cxnLst/>
              <a:rect l="l" t="t" r="r" b="b"/>
              <a:pathLst>
                <a:path w="12802870" h="50800">
                  <a:moveTo>
                    <a:pt x="0" y="0"/>
                  </a:moveTo>
                  <a:lnTo>
                    <a:pt x="12802870" y="0"/>
                  </a:lnTo>
                  <a:lnTo>
                    <a:pt x="12802870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656415" y="2180114"/>
            <a:ext cx="560037" cy="366569"/>
          </a:xfrm>
          <a:custGeom>
            <a:avLst/>
            <a:gdLst/>
            <a:ahLst/>
            <a:cxnLst/>
            <a:rect l="l" t="t" r="r" b="b"/>
            <a:pathLst>
              <a:path w="840055" h="549854">
                <a:moveTo>
                  <a:pt x="0" y="0"/>
                </a:moveTo>
                <a:lnTo>
                  <a:pt x="840055" y="0"/>
                </a:lnTo>
                <a:lnTo>
                  <a:pt x="840055" y="549854"/>
                </a:lnTo>
                <a:lnTo>
                  <a:pt x="0" y="549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219" r="-219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651859" y="4306924"/>
            <a:ext cx="523311" cy="514748"/>
          </a:xfrm>
          <a:custGeom>
            <a:avLst/>
            <a:gdLst/>
            <a:ahLst/>
            <a:cxnLst/>
            <a:rect l="l" t="t" r="r" b="b"/>
            <a:pathLst>
              <a:path w="784967" h="772122">
                <a:moveTo>
                  <a:pt x="0" y="0"/>
                </a:moveTo>
                <a:lnTo>
                  <a:pt x="784967" y="0"/>
                </a:lnTo>
                <a:lnTo>
                  <a:pt x="784967" y="772122"/>
                </a:lnTo>
                <a:lnTo>
                  <a:pt x="0" y="7721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219" b="-219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707116" y="2086767"/>
            <a:ext cx="2799527" cy="2799527"/>
            <a:chOff x="0" y="0"/>
            <a:chExt cx="5599053" cy="55990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99049" cy="5599049"/>
            </a:xfrm>
            <a:custGeom>
              <a:avLst/>
              <a:gdLst/>
              <a:ahLst/>
              <a:cxnLst/>
              <a:rect l="l" t="t" r="r" b="b"/>
              <a:pathLst>
                <a:path w="5599049" h="5599049">
                  <a:moveTo>
                    <a:pt x="0" y="0"/>
                  </a:moveTo>
                  <a:lnTo>
                    <a:pt x="5599049" y="0"/>
                  </a:lnTo>
                  <a:lnTo>
                    <a:pt x="5599049" y="5599049"/>
                  </a:lnTo>
                  <a:lnTo>
                    <a:pt x="0" y="5599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976744" y="882491"/>
            <a:ext cx="426027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57"/>
              </a:lnSpc>
            </a:pPr>
            <a:r>
              <a:rPr lang="en-US" sz="4548" dirty="0">
                <a:solidFill>
                  <a:srgbClr val="FFBD59"/>
                </a:solidFill>
                <a:latin typeface="Lexend Exa"/>
                <a:ea typeface="Lexend Exa"/>
                <a:cs typeface="Lexend Exa"/>
                <a:sym typeface="Lexend Exa"/>
              </a:rPr>
              <a:t>VĂ MULȚUMIM!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69359" y="2180114"/>
            <a:ext cx="3375687" cy="33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043" dirty="0" smtClean="0">
                <a:solidFill>
                  <a:srgbClr val="000000"/>
                </a:solidFill>
                <a:latin typeface="TT Commons Pro"/>
                <a:ea typeface="TT Commons Pro"/>
                <a:cs typeface="TT Commons Pro"/>
                <a:sym typeface="TT Commons Pro"/>
                <a:hlinkClick r:id="rId9"/>
              </a:rPr>
              <a:t>laboratoruldeinovare@gov.ro</a:t>
            </a:r>
            <a:endParaRPr lang="en-US" sz="2043" dirty="0">
              <a:solidFill>
                <a:srgbClr val="000000"/>
              </a:solidFill>
              <a:latin typeface="TT Commons Pro"/>
              <a:ea typeface="TT Commons Pro"/>
              <a:cs typeface="TT Commons Pro"/>
              <a:sym typeface="TT Commons Pro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408317" y="4399449"/>
            <a:ext cx="4526255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48"/>
              </a:lnSpc>
            </a:pPr>
            <a:r>
              <a:rPr lang="en-US" sz="1891" u="sng" dirty="0">
                <a:solidFill>
                  <a:srgbClr val="0000FF"/>
                </a:solidFill>
                <a:latin typeface="Arimo"/>
                <a:ea typeface="Arimo"/>
                <a:cs typeface="Arimo"/>
                <a:sym typeface="Arimo"/>
                <a:hlinkClick r:id="rId10" tooltip="https://sgg.gov.ro/1/laboratorul-de-inovare/"/>
              </a:rPr>
              <a:t>https://sgg.gov.ro/1/laboratorul-de-inovare/</a:t>
            </a:r>
          </a:p>
        </p:txBody>
      </p:sp>
      <p:sp>
        <p:nvSpPr>
          <p:cNvPr id="12" name="Action Button: Information 11">
            <a:hlinkClick r:id="" action="ppaction://noaction" highlightClick="1"/>
          </p:cNvPr>
          <p:cNvSpPr/>
          <p:nvPr/>
        </p:nvSpPr>
        <p:spPr>
          <a:xfrm>
            <a:off x="6651859" y="3102607"/>
            <a:ext cx="756458" cy="648393"/>
          </a:xfrm>
          <a:prstGeom prst="actionButtonInform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0"/>
          <p:cNvSpPr txBox="1"/>
          <p:nvPr/>
        </p:nvSpPr>
        <p:spPr>
          <a:xfrm>
            <a:off x="7865691" y="3257526"/>
            <a:ext cx="3375687" cy="338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62"/>
              </a:lnSpc>
            </a:pPr>
            <a:r>
              <a:rPr lang="en-US" sz="2043" b="1" i="1" dirty="0" smtClean="0">
                <a:solidFill>
                  <a:srgbClr val="0070C0"/>
                </a:solidFill>
                <a:latin typeface="TT Commons Pro"/>
                <a:ea typeface="TT Commons Pro"/>
                <a:cs typeface="TT Commons Pro"/>
                <a:sym typeface="TT Commons Pro"/>
                <a:hlinkClick r:id="rId11"/>
              </a:rPr>
              <a:t>Inovare.gov.ro</a:t>
            </a:r>
            <a:endParaRPr lang="en-US" sz="2043" b="1" i="1" dirty="0">
              <a:solidFill>
                <a:srgbClr val="0070C0"/>
              </a:solidFill>
              <a:latin typeface="TT Commons Pro"/>
              <a:ea typeface="TT Commons Pro"/>
              <a:cs typeface="TT Commons Pro"/>
              <a:sym typeface="TT Commons Pro"/>
            </a:endParaRPr>
          </a:p>
        </p:txBody>
      </p:sp>
    </p:spTree>
    <p:extLst>
      <p:ext uri="{BB962C8B-B14F-4D97-AF65-F5344CB8AC3E}">
        <p14:creationId xmlns:p14="http://schemas.microsoft.com/office/powerpoint/2010/main" val="35157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710" y="6329072"/>
            <a:ext cx="12827841" cy="803291"/>
            <a:chOff x="0" y="0"/>
            <a:chExt cx="5067789" cy="317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7789" cy="317350"/>
            </a:xfrm>
            <a:custGeom>
              <a:avLst/>
              <a:gdLst/>
              <a:ahLst/>
              <a:cxnLst/>
              <a:rect l="l" t="t" r="r" b="b"/>
              <a:pathLst>
                <a:path w="5067789" h="317350">
                  <a:moveTo>
                    <a:pt x="0" y="0"/>
                  </a:moveTo>
                  <a:lnTo>
                    <a:pt x="5067789" y="0"/>
                  </a:lnTo>
                  <a:lnTo>
                    <a:pt x="5067789" y="317350"/>
                  </a:lnTo>
                  <a:lnTo>
                    <a:pt x="0" y="31735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5067789" cy="3459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9834482" y="-131304"/>
            <a:ext cx="1098715" cy="1107018"/>
          </a:xfrm>
          <a:custGeom>
            <a:avLst/>
            <a:gdLst/>
            <a:ahLst/>
            <a:cxnLst/>
            <a:rect l="l" t="t" r="r" b="b"/>
            <a:pathLst>
              <a:path w="1648073" h="1660527">
                <a:moveTo>
                  <a:pt x="0" y="0"/>
                </a:moveTo>
                <a:lnTo>
                  <a:pt x="1648073" y="0"/>
                </a:lnTo>
                <a:lnTo>
                  <a:pt x="1648073" y="1660526"/>
                </a:lnTo>
                <a:lnTo>
                  <a:pt x="0" y="1660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074427" y="304539"/>
            <a:ext cx="5580097" cy="1001551"/>
            <a:chOff x="0" y="0"/>
            <a:chExt cx="4528482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28482" cy="812800"/>
            </a:xfrm>
            <a:custGeom>
              <a:avLst/>
              <a:gdLst/>
              <a:ahLst/>
              <a:cxnLst/>
              <a:rect l="l" t="t" r="r" b="b"/>
              <a:pathLst>
                <a:path w="4528482" h="812800">
                  <a:moveTo>
                    <a:pt x="18499" y="0"/>
                  </a:moveTo>
                  <a:lnTo>
                    <a:pt x="4509983" y="0"/>
                  </a:lnTo>
                  <a:cubicBezTo>
                    <a:pt x="4514890" y="0"/>
                    <a:pt x="4519595" y="1949"/>
                    <a:pt x="4523064" y="5418"/>
                  </a:cubicBezTo>
                  <a:cubicBezTo>
                    <a:pt x="4526533" y="8887"/>
                    <a:pt x="4528482" y="13593"/>
                    <a:pt x="4528482" y="18499"/>
                  </a:cubicBezTo>
                  <a:lnTo>
                    <a:pt x="4528482" y="794301"/>
                  </a:lnTo>
                  <a:cubicBezTo>
                    <a:pt x="4528482" y="799207"/>
                    <a:pt x="4526533" y="803913"/>
                    <a:pt x="4523064" y="807382"/>
                  </a:cubicBezTo>
                  <a:cubicBezTo>
                    <a:pt x="4519595" y="810851"/>
                    <a:pt x="4514890" y="812800"/>
                    <a:pt x="4509983" y="812800"/>
                  </a:cubicBezTo>
                  <a:lnTo>
                    <a:pt x="18499" y="812800"/>
                  </a:lnTo>
                  <a:cubicBezTo>
                    <a:pt x="13593" y="812800"/>
                    <a:pt x="8887" y="810851"/>
                    <a:pt x="5418" y="807382"/>
                  </a:cubicBezTo>
                  <a:cubicBezTo>
                    <a:pt x="1949" y="803913"/>
                    <a:pt x="0" y="799207"/>
                    <a:pt x="0" y="794301"/>
                  </a:cubicBezTo>
                  <a:lnTo>
                    <a:pt x="0" y="18499"/>
                  </a:lnTo>
                  <a:cubicBezTo>
                    <a:pt x="0" y="13593"/>
                    <a:pt x="1949" y="8887"/>
                    <a:pt x="5418" y="5418"/>
                  </a:cubicBezTo>
                  <a:cubicBezTo>
                    <a:pt x="8887" y="1949"/>
                    <a:pt x="13593" y="0"/>
                    <a:pt x="184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528482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87468" y="1567783"/>
            <a:ext cx="8929487" cy="4604417"/>
          </a:xfrm>
          <a:custGeom>
            <a:avLst/>
            <a:gdLst/>
            <a:ahLst/>
            <a:cxnLst/>
            <a:rect l="l" t="t" r="r" b="b"/>
            <a:pathLst>
              <a:path w="13394231" h="6906626">
                <a:moveTo>
                  <a:pt x="0" y="0"/>
                </a:moveTo>
                <a:lnTo>
                  <a:pt x="13394230" y="0"/>
                </a:lnTo>
                <a:lnTo>
                  <a:pt x="13394230" y="6906626"/>
                </a:lnTo>
                <a:lnTo>
                  <a:pt x="0" y="6906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066499" y="2856328"/>
            <a:ext cx="3335102" cy="3159859"/>
          </a:xfrm>
          <a:custGeom>
            <a:avLst/>
            <a:gdLst/>
            <a:ahLst/>
            <a:cxnLst/>
            <a:rect l="l" t="t" r="r" b="b"/>
            <a:pathLst>
              <a:path w="5002653" h="4739788">
                <a:moveTo>
                  <a:pt x="0" y="0"/>
                </a:moveTo>
                <a:lnTo>
                  <a:pt x="5002653" y="0"/>
                </a:lnTo>
                <a:lnTo>
                  <a:pt x="5002653" y="4739787"/>
                </a:lnTo>
                <a:lnTo>
                  <a:pt x="0" y="47397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437857" y="360441"/>
            <a:ext cx="4853237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8"/>
              </a:lnSpc>
            </a:pPr>
            <a:r>
              <a:rPr lang="en-US" sz="2470">
                <a:solidFill>
                  <a:srgbClr val="FFBD59"/>
                </a:solidFill>
                <a:latin typeface="Lexend Exa"/>
                <a:ea typeface="Lexend Exa"/>
                <a:cs typeface="Lexend Exa"/>
                <a:sym typeface="Lexend Exa"/>
              </a:rPr>
              <a:t>INOVAREA ÎN SECTORUL PUBLIC (DEF. OCDE)</a:t>
            </a:r>
          </a:p>
        </p:txBody>
      </p:sp>
    </p:spTree>
    <p:extLst>
      <p:ext uri="{BB962C8B-B14F-4D97-AF65-F5344CB8AC3E}">
        <p14:creationId xmlns:p14="http://schemas.microsoft.com/office/powerpoint/2010/main" val="3711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1710" y="6256741"/>
            <a:ext cx="12827841" cy="875622"/>
          </a:xfrm>
          <a:custGeom>
            <a:avLst/>
            <a:gdLst/>
            <a:ahLst/>
            <a:cxnLst/>
            <a:rect l="l" t="t" r="r" b="b"/>
            <a:pathLst>
              <a:path w="19241762" h="1313433">
                <a:moveTo>
                  <a:pt x="0" y="0"/>
                </a:moveTo>
                <a:lnTo>
                  <a:pt x="19241762" y="0"/>
                </a:lnTo>
                <a:lnTo>
                  <a:pt x="19241762" y="1313433"/>
                </a:lnTo>
                <a:lnTo>
                  <a:pt x="0" y="1313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34482" y="-131304"/>
            <a:ext cx="1098715" cy="1107018"/>
          </a:xfrm>
          <a:custGeom>
            <a:avLst/>
            <a:gdLst/>
            <a:ahLst/>
            <a:cxnLst/>
            <a:rect l="l" t="t" r="r" b="b"/>
            <a:pathLst>
              <a:path w="1648073" h="1660527">
                <a:moveTo>
                  <a:pt x="0" y="0"/>
                </a:moveTo>
                <a:lnTo>
                  <a:pt x="1648073" y="0"/>
                </a:lnTo>
                <a:lnTo>
                  <a:pt x="1648073" y="1660527"/>
                </a:lnTo>
                <a:lnTo>
                  <a:pt x="0" y="1660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89" r="-8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41681" y="3229881"/>
            <a:ext cx="6370877" cy="1288047"/>
          </a:xfrm>
          <a:custGeom>
            <a:avLst/>
            <a:gdLst/>
            <a:ahLst/>
            <a:cxnLst/>
            <a:rect l="l" t="t" r="r" b="b"/>
            <a:pathLst>
              <a:path w="9556316" h="1932071">
                <a:moveTo>
                  <a:pt x="0" y="0"/>
                </a:moveTo>
                <a:lnTo>
                  <a:pt x="9556316" y="0"/>
                </a:lnTo>
                <a:lnTo>
                  <a:pt x="9556316" y="1932071"/>
                </a:lnTo>
                <a:lnTo>
                  <a:pt x="0" y="1932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088654" y="3267298"/>
            <a:ext cx="5172712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82"/>
              </a:lnSpc>
            </a:pPr>
            <a:r>
              <a:rPr lang="en-US" sz="3273">
                <a:solidFill>
                  <a:srgbClr val="FFBD59"/>
                </a:solidFill>
                <a:latin typeface="Lexend Exa"/>
                <a:ea typeface="Lexend Exa"/>
                <a:cs typeface="Lexend Exa"/>
                <a:sym typeface="Lexend Exa"/>
              </a:rPr>
              <a:t>ACTIVITATEA LABORATORULUI</a:t>
            </a:r>
          </a:p>
        </p:txBody>
      </p:sp>
    </p:spTree>
    <p:extLst>
      <p:ext uri="{BB962C8B-B14F-4D97-AF65-F5344CB8AC3E}">
        <p14:creationId xmlns:p14="http://schemas.microsoft.com/office/powerpoint/2010/main" val="37958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2688" y="605125"/>
            <a:ext cx="12777378" cy="25400"/>
            <a:chOff x="0" y="0"/>
            <a:chExt cx="25554756" cy="50800"/>
          </a:xfrm>
        </p:grpSpPr>
        <p:sp>
          <p:nvSpPr>
            <p:cNvPr id="3" name="Freeform 3"/>
            <p:cNvSpPr/>
            <p:nvPr/>
          </p:nvSpPr>
          <p:spPr>
            <a:xfrm>
              <a:off x="25400" y="0"/>
              <a:ext cx="25504012" cy="50800"/>
            </a:xfrm>
            <a:custGeom>
              <a:avLst/>
              <a:gdLst/>
              <a:ahLst/>
              <a:cxnLst/>
              <a:rect l="l" t="t" r="r" b="b"/>
              <a:pathLst>
                <a:path w="25504012" h="50800">
                  <a:moveTo>
                    <a:pt x="0" y="0"/>
                  </a:moveTo>
                  <a:lnTo>
                    <a:pt x="25504012" y="0"/>
                  </a:lnTo>
                  <a:lnTo>
                    <a:pt x="25504012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FBD59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2172986" y="23076"/>
            <a:ext cx="7846028" cy="1125025"/>
          </a:xfrm>
          <a:custGeom>
            <a:avLst/>
            <a:gdLst/>
            <a:ahLst/>
            <a:cxnLst/>
            <a:rect l="l" t="t" r="r" b="b"/>
            <a:pathLst>
              <a:path w="11769042" h="1687538">
                <a:moveTo>
                  <a:pt x="0" y="0"/>
                </a:moveTo>
                <a:lnTo>
                  <a:pt x="11769042" y="0"/>
                </a:lnTo>
                <a:lnTo>
                  <a:pt x="11769042" y="1687538"/>
                </a:lnTo>
                <a:lnTo>
                  <a:pt x="0" y="16875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35832" y="141201"/>
            <a:ext cx="4341242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8"/>
              </a:lnSpc>
            </a:pPr>
            <a:r>
              <a:rPr lang="en-US" sz="2470">
                <a:solidFill>
                  <a:srgbClr val="FFBD59"/>
                </a:solidFill>
                <a:latin typeface="Lexend Exa"/>
                <a:ea typeface="Lexend Exa"/>
                <a:cs typeface="Lexend Exa"/>
                <a:sym typeface="Lexend Exa"/>
              </a:rPr>
              <a:t>LABORATORUL DE INOVARE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20354" y="1709972"/>
            <a:ext cx="2461561" cy="1990590"/>
            <a:chOff x="0" y="0"/>
            <a:chExt cx="1404462" cy="11357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4463" cy="1135747"/>
            </a:xfrm>
            <a:custGeom>
              <a:avLst/>
              <a:gdLst/>
              <a:ahLst/>
              <a:cxnLst/>
              <a:rect l="l" t="t" r="r" b="b"/>
              <a:pathLst>
                <a:path w="1404463" h="1135747">
                  <a:moveTo>
                    <a:pt x="128000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1011287"/>
                  </a:lnTo>
                  <a:cubicBezTo>
                    <a:pt x="1404463" y="1079867"/>
                    <a:pt x="1348582" y="1135747"/>
                    <a:pt x="1280002" y="1135747"/>
                  </a:cubicBezTo>
                  <a:close/>
                </a:path>
              </a:pathLst>
            </a:custGeom>
            <a:solidFill>
              <a:srgbClr val="F2F1D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437032" y="1709972"/>
            <a:ext cx="2461561" cy="1990590"/>
            <a:chOff x="0" y="0"/>
            <a:chExt cx="1404462" cy="11357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4463" cy="1135747"/>
            </a:xfrm>
            <a:custGeom>
              <a:avLst/>
              <a:gdLst/>
              <a:ahLst/>
              <a:cxnLst/>
              <a:rect l="l" t="t" r="r" b="b"/>
              <a:pathLst>
                <a:path w="1404463" h="1135747">
                  <a:moveTo>
                    <a:pt x="1280002" y="1135746"/>
                  </a:moveTo>
                  <a:lnTo>
                    <a:pt x="124460" y="1135746"/>
                  </a:lnTo>
                  <a:cubicBezTo>
                    <a:pt x="55880" y="1135746"/>
                    <a:pt x="0" y="1079867"/>
                    <a:pt x="0" y="101128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1011287"/>
                  </a:lnTo>
                  <a:cubicBezTo>
                    <a:pt x="1404463" y="1079867"/>
                    <a:pt x="1348582" y="1135747"/>
                    <a:pt x="1280002" y="1135747"/>
                  </a:cubicBezTo>
                  <a:close/>
                </a:path>
              </a:pathLst>
            </a:custGeom>
            <a:solidFill>
              <a:srgbClr val="F2F1D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42095" y="2135884"/>
            <a:ext cx="2218079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600" b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Diseminarea modurilor noi de lucru pentru funcționarii publici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197844" y="1325901"/>
            <a:ext cx="768141" cy="76814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5D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514522" y="1325901"/>
            <a:ext cx="768141" cy="76814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BB0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08490" y="4243383"/>
            <a:ext cx="2461561" cy="2266353"/>
            <a:chOff x="0" y="0"/>
            <a:chExt cx="1404462" cy="129308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04463" cy="1293086"/>
            </a:xfrm>
            <a:custGeom>
              <a:avLst/>
              <a:gdLst/>
              <a:ahLst/>
              <a:cxnLst/>
              <a:rect l="l" t="t" r="r" b="b"/>
              <a:pathLst>
                <a:path w="1404463" h="1293086">
                  <a:moveTo>
                    <a:pt x="1280002" y="1293085"/>
                  </a:moveTo>
                  <a:lnTo>
                    <a:pt x="124460" y="1293085"/>
                  </a:lnTo>
                  <a:cubicBezTo>
                    <a:pt x="55880" y="1293085"/>
                    <a:pt x="0" y="1237205"/>
                    <a:pt x="0" y="11686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1168625"/>
                  </a:lnTo>
                  <a:cubicBezTo>
                    <a:pt x="1404463" y="1237205"/>
                    <a:pt x="1348582" y="1293086"/>
                    <a:pt x="1280002" y="1293086"/>
                  </a:cubicBezTo>
                  <a:close/>
                </a:path>
              </a:pathLst>
            </a:custGeom>
            <a:solidFill>
              <a:srgbClr val="F2F1DC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992502" y="4558169"/>
            <a:ext cx="2093537" cy="1972583"/>
            <a:chOff x="0" y="-38100"/>
            <a:chExt cx="4187073" cy="394516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38100"/>
              <a:ext cx="4187073" cy="2821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600" b="1">
                  <a:solidFill>
                    <a:srgbClr val="3C4C5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Diseminarea metodelor de cercetare calitativă în furnizarea de servicii publice către cetățeni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3522345"/>
              <a:ext cx="4187073" cy="384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885980" y="3859312"/>
            <a:ext cx="768141" cy="76814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3D92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772745" y="1827447"/>
            <a:ext cx="2467416" cy="1759816"/>
            <a:chOff x="0" y="0"/>
            <a:chExt cx="1404462" cy="100169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04463" cy="1001694"/>
            </a:xfrm>
            <a:custGeom>
              <a:avLst/>
              <a:gdLst/>
              <a:ahLst/>
              <a:cxnLst/>
              <a:rect l="l" t="t" r="r" b="b"/>
              <a:pathLst>
                <a:path w="1404463" h="1001694">
                  <a:moveTo>
                    <a:pt x="1280002" y="1001694"/>
                  </a:moveTo>
                  <a:lnTo>
                    <a:pt x="124460" y="1001694"/>
                  </a:lnTo>
                  <a:cubicBezTo>
                    <a:pt x="55880" y="1001694"/>
                    <a:pt x="0" y="945814"/>
                    <a:pt x="0" y="87723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80002" y="0"/>
                  </a:lnTo>
                  <a:cubicBezTo>
                    <a:pt x="1348582" y="0"/>
                    <a:pt x="1404463" y="55880"/>
                    <a:pt x="1404463" y="124460"/>
                  </a:cubicBezTo>
                  <a:lnTo>
                    <a:pt x="1404463" y="877234"/>
                  </a:lnTo>
                  <a:cubicBezTo>
                    <a:pt x="1404463" y="945814"/>
                    <a:pt x="1348582" y="1001694"/>
                    <a:pt x="1280002" y="1001694"/>
                  </a:cubicBezTo>
                  <a:close/>
                </a:path>
              </a:pathLst>
            </a:custGeom>
            <a:solidFill>
              <a:srgbClr val="F2F1D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6579712" y="4287597"/>
            <a:ext cx="2777213" cy="2509476"/>
            <a:chOff x="0" y="0"/>
            <a:chExt cx="1489334" cy="134575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89334" cy="1345754"/>
            </a:xfrm>
            <a:custGeom>
              <a:avLst/>
              <a:gdLst/>
              <a:ahLst/>
              <a:cxnLst/>
              <a:rect l="l" t="t" r="r" b="b"/>
              <a:pathLst>
                <a:path w="1489334" h="1345754">
                  <a:moveTo>
                    <a:pt x="1364874" y="1345754"/>
                  </a:moveTo>
                  <a:lnTo>
                    <a:pt x="124460" y="1345754"/>
                  </a:lnTo>
                  <a:cubicBezTo>
                    <a:pt x="55880" y="1345754"/>
                    <a:pt x="0" y="1289874"/>
                    <a:pt x="0" y="122129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64874" y="0"/>
                  </a:lnTo>
                  <a:cubicBezTo>
                    <a:pt x="1433454" y="0"/>
                    <a:pt x="1489334" y="55880"/>
                    <a:pt x="1489334" y="124460"/>
                  </a:cubicBezTo>
                  <a:lnTo>
                    <a:pt x="1489334" y="1221294"/>
                  </a:lnTo>
                  <a:cubicBezTo>
                    <a:pt x="1489334" y="1289874"/>
                    <a:pt x="1433454" y="1345754"/>
                    <a:pt x="1364874" y="1345754"/>
                  </a:cubicBezTo>
                  <a:close/>
                </a:path>
              </a:pathLst>
            </a:custGeom>
            <a:solidFill>
              <a:srgbClr val="F2F1DC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6856090" y="1325901"/>
            <a:ext cx="768141" cy="76814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BFB3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972854" y="3881301"/>
            <a:ext cx="768141" cy="768141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4949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7"/>
                </a:lnSpc>
              </a:pPr>
              <a:endParaRPr sz="12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8621044" y="2135884"/>
            <a:ext cx="2093537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600" b="1">
                <a:solidFill>
                  <a:srgbClr val="3C4C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Încurajarea și stimularea curiozității și a imaginației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4962612" y="2234308"/>
            <a:ext cx="2093537" cy="660589"/>
            <a:chOff x="0" y="-38100"/>
            <a:chExt cx="4187073" cy="1321178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38100"/>
              <a:ext cx="4187073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718820"/>
              <a:ext cx="4187073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2A4262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Oferirea de formare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856090" y="4491682"/>
            <a:ext cx="2316823" cy="2300695"/>
            <a:chOff x="0" y="-38100"/>
            <a:chExt cx="4633645" cy="4601390"/>
          </a:xfrm>
        </p:grpSpPr>
        <p:sp>
          <p:nvSpPr>
            <p:cNvPr id="40" name="TextBox 40"/>
            <p:cNvSpPr txBox="1"/>
            <p:nvPr/>
          </p:nvSpPr>
          <p:spPr>
            <a:xfrm>
              <a:off x="0" y="-38100"/>
              <a:ext cx="4633645" cy="4129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93"/>
                </a:lnSpc>
              </a:pPr>
              <a:r>
                <a:rPr lang="en-US" sz="1637" b="1">
                  <a:solidFill>
                    <a:srgbClr val="3C4C59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Încurajarea și stimularea activității de ideație și co-creare de soluții inovative alternative la modul clasic de lucru în administrația publică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4178570"/>
              <a:ext cx="4633645" cy="384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29"/>
                </a:lnSpc>
                <a:spcBef>
                  <a:spcPct val="0"/>
                </a:spcBef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9643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09845" y="2181621"/>
            <a:ext cx="2805572" cy="1773171"/>
            <a:chOff x="0" y="0"/>
            <a:chExt cx="5611144" cy="35463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11114" cy="3546348"/>
            </a:xfrm>
            <a:custGeom>
              <a:avLst/>
              <a:gdLst/>
              <a:ahLst/>
              <a:cxnLst/>
              <a:rect l="l" t="t" r="r" b="b"/>
              <a:pathLst>
                <a:path w="5611114" h="3546348">
                  <a:moveTo>
                    <a:pt x="0" y="0"/>
                  </a:moveTo>
                  <a:lnTo>
                    <a:pt x="5611114" y="0"/>
                  </a:lnTo>
                  <a:lnTo>
                    <a:pt x="5611114" y="3546348"/>
                  </a:lnTo>
                  <a:lnTo>
                    <a:pt x="0" y="3546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13" r="-111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409109" y="4065516"/>
            <a:ext cx="2782891" cy="1879600"/>
            <a:chOff x="0" y="0"/>
            <a:chExt cx="5565781" cy="3759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65775" cy="3759200"/>
            </a:xfrm>
            <a:custGeom>
              <a:avLst/>
              <a:gdLst/>
              <a:ahLst/>
              <a:cxnLst/>
              <a:rect l="l" t="t" r="r" b="b"/>
              <a:pathLst>
                <a:path w="5565775" h="3759200">
                  <a:moveTo>
                    <a:pt x="0" y="0"/>
                  </a:moveTo>
                  <a:lnTo>
                    <a:pt x="5565775" y="0"/>
                  </a:lnTo>
                  <a:lnTo>
                    <a:pt x="5565775" y="3759200"/>
                  </a:lnTo>
                  <a:lnTo>
                    <a:pt x="0" y="3759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55" r="-656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484793" y="1495040"/>
            <a:ext cx="3504971" cy="1078476"/>
          </a:xfrm>
          <a:custGeom>
            <a:avLst/>
            <a:gdLst/>
            <a:ahLst/>
            <a:cxnLst/>
            <a:rect l="l" t="t" r="r" b="b"/>
            <a:pathLst>
              <a:path w="5257457" h="1617714">
                <a:moveTo>
                  <a:pt x="0" y="0"/>
                </a:moveTo>
                <a:lnTo>
                  <a:pt x="5257457" y="0"/>
                </a:lnTo>
                <a:lnTo>
                  <a:pt x="5257457" y="1617714"/>
                </a:lnTo>
                <a:lnTo>
                  <a:pt x="0" y="1617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3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82402"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484793" y="2525665"/>
            <a:ext cx="3504971" cy="1078476"/>
          </a:xfrm>
          <a:custGeom>
            <a:avLst/>
            <a:gdLst/>
            <a:ahLst/>
            <a:cxnLst/>
            <a:rect l="l" t="t" r="r" b="b"/>
            <a:pathLst>
              <a:path w="5257457" h="1617714">
                <a:moveTo>
                  <a:pt x="0" y="0"/>
                </a:moveTo>
                <a:lnTo>
                  <a:pt x="5257457" y="0"/>
                </a:lnTo>
                <a:lnTo>
                  <a:pt x="5257457" y="1617714"/>
                </a:lnTo>
                <a:lnTo>
                  <a:pt x="0" y="1617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3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82402"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484793" y="3604141"/>
            <a:ext cx="3504971" cy="1078476"/>
          </a:xfrm>
          <a:custGeom>
            <a:avLst/>
            <a:gdLst/>
            <a:ahLst/>
            <a:cxnLst/>
            <a:rect l="l" t="t" r="r" b="b"/>
            <a:pathLst>
              <a:path w="5257457" h="1617714">
                <a:moveTo>
                  <a:pt x="0" y="0"/>
                </a:moveTo>
                <a:lnTo>
                  <a:pt x="5257457" y="0"/>
                </a:lnTo>
                <a:lnTo>
                  <a:pt x="5257457" y="1617714"/>
                </a:lnTo>
                <a:lnTo>
                  <a:pt x="0" y="1617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3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82402"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 rot="5400000">
            <a:off x="4304015" y="-2704170"/>
            <a:ext cx="880287" cy="8337674"/>
            <a:chOff x="0" y="0"/>
            <a:chExt cx="375637" cy="35578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5637" cy="3548676"/>
            </a:xfrm>
            <a:custGeom>
              <a:avLst/>
              <a:gdLst/>
              <a:ahLst/>
              <a:cxnLst/>
              <a:rect l="l" t="t" r="r" b="b"/>
              <a:pathLst>
                <a:path w="375637" h="3548676">
                  <a:moveTo>
                    <a:pt x="375637" y="45806"/>
                  </a:moveTo>
                  <a:lnTo>
                    <a:pt x="375637" y="3397755"/>
                  </a:lnTo>
                  <a:cubicBezTo>
                    <a:pt x="375637" y="3426200"/>
                    <a:pt x="360806" y="3452587"/>
                    <a:pt x="336507" y="3467374"/>
                  </a:cubicBezTo>
                  <a:lnTo>
                    <a:pt x="226948" y="3534048"/>
                  </a:lnTo>
                  <a:cubicBezTo>
                    <a:pt x="202912" y="3548676"/>
                    <a:pt x="172725" y="3548676"/>
                    <a:pt x="148689" y="3534048"/>
                  </a:cubicBezTo>
                  <a:lnTo>
                    <a:pt x="39130" y="3467374"/>
                  </a:lnTo>
                  <a:cubicBezTo>
                    <a:pt x="14831" y="3452587"/>
                    <a:pt x="0" y="3426200"/>
                    <a:pt x="0" y="3397755"/>
                  </a:cubicBezTo>
                  <a:lnTo>
                    <a:pt x="0" y="45806"/>
                  </a:lnTo>
                  <a:cubicBezTo>
                    <a:pt x="0" y="20508"/>
                    <a:pt x="20508" y="0"/>
                    <a:pt x="45806" y="0"/>
                  </a:cubicBezTo>
                  <a:lnTo>
                    <a:pt x="329831" y="0"/>
                  </a:lnTo>
                  <a:cubicBezTo>
                    <a:pt x="355129" y="0"/>
                    <a:pt x="375637" y="20508"/>
                    <a:pt x="375637" y="45806"/>
                  </a:cubicBezTo>
                  <a:close/>
                </a:path>
              </a:pathLst>
            </a:custGeom>
            <a:solidFill>
              <a:srgbClr val="386C9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75637" cy="34911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2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4304015" y="-1634432"/>
            <a:ext cx="880287" cy="8337674"/>
            <a:chOff x="0" y="0"/>
            <a:chExt cx="375637" cy="35578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5637" cy="3548676"/>
            </a:xfrm>
            <a:custGeom>
              <a:avLst/>
              <a:gdLst/>
              <a:ahLst/>
              <a:cxnLst/>
              <a:rect l="l" t="t" r="r" b="b"/>
              <a:pathLst>
                <a:path w="375637" h="3548676">
                  <a:moveTo>
                    <a:pt x="375637" y="45806"/>
                  </a:moveTo>
                  <a:lnTo>
                    <a:pt x="375637" y="3397755"/>
                  </a:lnTo>
                  <a:cubicBezTo>
                    <a:pt x="375637" y="3426200"/>
                    <a:pt x="360806" y="3452587"/>
                    <a:pt x="336507" y="3467374"/>
                  </a:cubicBezTo>
                  <a:lnTo>
                    <a:pt x="226948" y="3534048"/>
                  </a:lnTo>
                  <a:cubicBezTo>
                    <a:pt x="202912" y="3548676"/>
                    <a:pt x="172725" y="3548676"/>
                    <a:pt x="148689" y="3534048"/>
                  </a:cubicBezTo>
                  <a:lnTo>
                    <a:pt x="39130" y="3467374"/>
                  </a:lnTo>
                  <a:cubicBezTo>
                    <a:pt x="14831" y="3452587"/>
                    <a:pt x="0" y="3426200"/>
                    <a:pt x="0" y="3397755"/>
                  </a:cubicBezTo>
                  <a:lnTo>
                    <a:pt x="0" y="45806"/>
                  </a:lnTo>
                  <a:cubicBezTo>
                    <a:pt x="0" y="20508"/>
                    <a:pt x="20508" y="0"/>
                    <a:pt x="45806" y="0"/>
                  </a:cubicBezTo>
                  <a:lnTo>
                    <a:pt x="329831" y="0"/>
                  </a:lnTo>
                  <a:cubicBezTo>
                    <a:pt x="355129" y="0"/>
                    <a:pt x="375637" y="20508"/>
                    <a:pt x="375637" y="45806"/>
                  </a:cubicBezTo>
                  <a:close/>
                </a:path>
              </a:pathLst>
            </a:custGeom>
            <a:solidFill>
              <a:srgbClr val="308FBE"/>
            </a:solid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75637" cy="34911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2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4304015" y="-564695"/>
            <a:ext cx="880287" cy="8337674"/>
            <a:chOff x="0" y="0"/>
            <a:chExt cx="375637" cy="35578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75637" cy="3548676"/>
            </a:xfrm>
            <a:custGeom>
              <a:avLst/>
              <a:gdLst/>
              <a:ahLst/>
              <a:cxnLst/>
              <a:rect l="l" t="t" r="r" b="b"/>
              <a:pathLst>
                <a:path w="375637" h="3548676">
                  <a:moveTo>
                    <a:pt x="375637" y="45806"/>
                  </a:moveTo>
                  <a:lnTo>
                    <a:pt x="375637" y="3397755"/>
                  </a:lnTo>
                  <a:cubicBezTo>
                    <a:pt x="375637" y="3426200"/>
                    <a:pt x="360806" y="3452587"/>
                    <a:pt x="336507" y="3467374"/>
                  </a:cubicBezTo>
                  <a:lnTo>
                    <a:pt x="226948" y="3534048"/>
                  </a:lnTo>
                  <a:cubicBezTo>
                    <a:pt x="202912" y="3548676"/>
                    <a:pt x="172725" y="3548676"/>
                    <a:pt x="148689" y="3534048"/>
                  </a:cubicBezTo>
                  <a:lnTo>
                    <a:pt x="39130" y="3467374"/>
                  </a:lnTo>
                  <a:cubicBezTo>
                    <a:pt x="14831" y="3452587"/>
                    <a:pt x="0" y="3426200"/>
                    <a:pt x="0" y="3397755"/>
                  </a:cubicBezTo>
                  <a:lnTo>
                    <a:pt x="0" y="45806"/>
                  </a:lnTo>
                  <a:cubicBezTo>
                    <a:pt x="0" y="20508"/>
                    <a:pt x="20508" y="0"/>
                    <a:pt x="45806" y="0"/>
                  </a:cubicBezTo>
                  <a:lnTo>
                    <a:pt x="329831" y="0"/>
                  </a:lnTo>
                  <a:cubicBezTo>
                    <a:pt x="355129" y="0"/>
                    <a:pt x="375637" y="20508"/>
                    <a:pt x="375637" y="45806"/>
                  </a:cubicBezTo>
                  <a:close/>
                </a:path>
              </a:pathLst>
            </a:custGeom>
            <a:solidFill>
              <a:srgbClr val="F8A32B"/>
            </a:solidFill>
            <a:ln cap="sq">
              <a:noFill/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75637" cy="34911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2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4304015" y="506092"/>
            <a:ext cx="880287" cy="8337674"/>
            <a:chOff x="0" y="0"/>
            <a:chExt cx="375637" cy="35578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75637" cy="3548676"/>
            </a:xfrm>
            <a:custGeom>
              <a:avLst/>
              <a:gdLst/>
              <a:ahLst/>
              <a:cxnLst/>
              <a:rect l="l" t="t" r="r" b="b"/>
              <a:pathLst>
                <a:path w="375637" h="3548676">
                  <a:moveTo>
                    <a:pt x="375637" y="45806"/>
                  </a:moveTo>
                  <a:lnTo>
                    <a:pt x="375637" y="3397755"/>
                  </a:lnTo>
                  <a:cubicBezTo>
                    <a:pt x="375637" y="3426200"/>
                    <a:pt x="360806" y="3452587"/>
                    <a:pt x="336507" y="3467374"/>
                  </a:cubicBezTo>
                  <a:lnTo>
                    <a:pt x="226948" y="3534048"/>
                  </a:lnTo>
                  <a:cubicBezTo>
                    <a:pt x="202912" y="3548676"/>
                    <a:pt x="172725" y="3548676"/>
                    <a:pt x="148689" y="3534048"/>
                  </a:cubicBezTo>
                  <a:lnTo>
                    <a:pt x="39130" y="3467374"/>
                  </a:lnTo>
                  <a:cubicBezTo>
                    <a:pt x="14831" y="3452587"/>
                    <a:pt x="0" y="3426200"/>
                    <a:pt x="0" y="3397755"/>
                  </a:cubicBezTo>
                  <a:lnTo>
                    <a:pt x="0" y="45806"/>
                  </a:lnTo>
                  <a:cubicBezTo>
                    <a:pt x="0" y="20508"/>
                    <a:pt x="20508" y="0"/>
                    <a:pt x="45806" y="0"/>
                  </a:cubicBezTo>
                  <a:lnTo>
                    <a:pt x="329831" y="0"/>
                  </a:lnTo>
                  <a:cubicBezTo>
                    <a:pt x="355129" y="0"/>
                    <a:pt x="375637" y="20508"/>
                    <a:pt x="375637" y="45806"/>
                  </a:cubicBezTo>
                  <a:close/>
                </a:path>
              </a:pathLst>
            </a:custGeom>
            <a:solidFill>
              <a:srgbClr val="FF7A46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375637" cy="34911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2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1" name="AutoShape 21"/>
          <p:cNvSpPr/>
          <p:nvPr/>
        </p:nvSpPr>
        <p:spPr>
          <a:xfrm>
            <a:off x="2437947" y="1155626"/>
            <a:ext cx="0" cy="618081"/>
          </a:xfrm>
          <a:prstGeom prst="line">
            <a:avLst/>
          </a:prstGeom>
          <a:ln w="38100" cap="flat">
            <a:solidFill>
              <a:srgbClr val="ECF0F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2437947" y="2225364"/>
            <a:ext cx="0" cy="618081"/>
          </a:xfrm>
          <a:prstGeom prst="line">
            <a:avLst/>
          </a:prstGeom>
          <a:ln w="38100" cap="flat">
            <a:solidFill>
              <a:srgbClr val="ECF0F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2437947" y="3295101"/>
            <a:ext cx="0" cy="618081"/>
          </a:xfrm>
          <a:prstGeom prst="line">
            <a:avLst/>
          </a:prstGeom>
          <a:ln w="38100" cap="flat">
            <a:solidFill>
              <a:srgbClr val="ECF0F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2437947" y="4365888"/>
            <a:ext cx="0" cy="618081"/>
          </a:xfrm>
          <a:prstGeom prst="line">
            <a:avLst/>
          </a:prstGeom>
          <a:ln w="38100" cap="flat">
            <a:solidFill>
              <a:srgbClr val="ECF0F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Freeform 25"/>
          <p:cNvSpPr/>
          <p:nvPr/>
        </p:nvSpPr>
        <p:spPr>
          <a:xfrm flipH="1" flipV="1">
            <a:off x="-4732331" y="4408552"/>
            <a:ext cx="4876800" cy="2286000"/>
          </a:xfrm>
          <a:custGeom>
            <a:avLst/>
            <a:gdLst/>
            <a:ahLst/>
            <a:cxnLst/>
            <a:rect l="l" t="t" r="r" b="b"/>
            <a:pathLst>
              <a:path w="7315200" h="3429000">
                <a:moveTo>
                  <a:pt x="7315200" y="3429000"/>
                </a:moveTo>
                <a:lnTo>
                  <a:pt x="0" y="3429000"/>
                </a:lnTo>
                <a:lnTo>
                  <a:pt x="0" y="0"/>
                </a:lnTo>
                <a:lnTo>
                  <a:pt x="7315200" y="0"/>
                </a:lnTo>
                <a:lnTo>
                  <a:pt x="7315200" y="342900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 rot="5400000">
            <a:off x="4304015" y="1576879"/>
            <a:ext cx="880287" cy="8337674"/>
            <a:chOff x="0" y="0"/>
            <a:chExt cx="375637" cy="35578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75637" cy="3548676"/>
            </a:xfrm>
            <a:custGeom>
              <a:avLst/>
              <a:gdLst/>
              <a:ahLst/>
              <a:cxnLst/>
              <a:rect l="l" t="t" r="r" b="b"/>
              <a:pathLst>
                <a:path w="375637" h="3548676">
                  <a:moveTo>
                    <a:pt x="375637" y="45806"/>
                  </a:moveTo>
                  <a:lnTo>
                    <a:pt x="375637" y="3397755"/>
                  </a:lnTo>
                  <a:cubicBezTo>
                    <a:pt x="375637" y="3426200"/>
                    <a:pt x="360806" y="3452587"/>
                    <a:pt x="336507" y="3467374"/>
                  </a:cubicBezTo>
                  <a:lnTo>
                    <a:pt x="226948" y="3534048"/>
                  </a:lnTo>
                  <a:cubicBezTo>
                    <a:pt x="202912" y="3548676"/>
                    <a:pt x="172725" y="3548676"/>
                    <a:pt x="148689" y="3534048"/>
                  </a:cubicBezTo>
                  <a:lnTo>
                    <a:pt x="39130" y="3467374"/>
                  </a:lnTo>
                  <a:cubicBezTo>
                    <a:pt x="14831" y="3452587"/>
                    <a:pt x="0" y="3426200"/>
                    <a:pt x="0" y="3397755"/>
                  </a:cubicBezTo>
                  <a:lnTo>
                    <a:pt x="0" y="45806"/>
                  </a:lnTo>
                  <a:cubicBezTo>
                    <a:pt x="0" y="20508"/>
                    <a:pt x="20508" y="0"/>
                    <a:pt x="45806" y="0"/>
                  </a:cubicBezTo>
                  <a:lnTo>
                    <a:pt x="329831" y="0"/>
                  </a:lnTo>
                  <a:cubicBezTo>
                    <a:pt x="355129" y="0"/>
                    <a:pt x="375637" y="20508"/>
                    <a:pt x="375637" y="45806"/>
                  </a:cubicBezTo>
                  <a:close/>
                </a:path>
              </a:pathLst>
            </a:custGeom>
            <a:solidFill>
              <a:srgbClr val="67BB0F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375637" cy="34911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42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29" name="AutoShape 29"/>
          <p:cNvSpPr/>
          <p:nvPr/>
        </p:nvSpPr>
        <p:spPr>
          <a:xfrm>
            <a:off x="2437947" y="5436675"/>
            <a:ext cx="0" cy="618081"/>
          </a:xfrm>
          <a:prstGeom prst="line">
            <a:avLst/>
          </a:prstGeom>
          <a:ln w="38100" cap="flat">
            <a:solidFill>
              <a:srgbClr val="ECF0F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9247331" y="705307"/>
            <a:ext cx="2944669" cy="1365591"/>
          </a:xfrm>
          <a:custGeom>
            <a:avLst/>
            <a:gdLst/>
            <a:ahLst/>
            <a:cxnLst/>
            <a:rect l="l" t="t" r="r" b="b"/>
            <a:pathLst>
              <a:path w="4417004" h="2048386">
                <a:moveTo>
                  <a:pt x="0" y="0"/>
                </a:moveTo>
                <a:lnTo>
                  <a:pt x="4417004" y="0"/>
                </a:lnTo>
                <a:lnTo>
                  <a:pt x="4417004" y="2048386"/>
                </a:lnTo>
                <a:lnTo>
                  <a:pt x="0" y="2048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2647498" y="1146415"/>
            <a:ext cx="626549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Laboratorul gestionează o rețea națională a ecosistemului de inovare cu peste 450 de inovatori care s-au alăturat voluntar (peste 300 de funcționari publici implicați activ; peste 150 de parteneri din mediul academic, sectorul privat și societatea civilă)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647498" y="2296904"/>
            <a:ext cx="6177661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PNRR: Dezvoltarea unei platforme IT  pentru inovatorii din administrația publică - hub de resurse și spațiu sigur pentru dialog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47498" y="3162885"/>
            <a:ext cx="592090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Dezvoltarea capacității de inovare:</a:t>
            </a:r>
          </a:p>
          <a:p>
            <a:pPr marL="258978" lvl="1" indent="-129488">
              <a:lnSpc>
                <a:spcPts val="1799"/>
              </a:lnSpc>
              <a:buFont typeface="Arial"/>
              <a:buChar char="•"/>
            </a:pPr>
            <a:r>
              <a:rPr lang="en-US" sz="1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Instruire în cercetarea utilizatorilor, metode etnografice și designul serviciilor</a:t>
            </a:r>
          </a:p>
          <a:p>
            <a:pPr marL="258978" lvl="1" indent="-129488">
              <a:lnSpc>
                <a:spcPts val="1799"/>
              </a:lnSpc>
              <a:buFont typeface="Arial"/>
              <a:buChar char="•"/>
            </a:pPr>
            <a:r>
              <a:rPr lang="en-US" sz="1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 pentru factori decizionali susținut de experți OECD OPSI</a:t>
            </a:r>
          </a:p>
          <a:p>
            <a:pPr marL="258978" lvl="1" indent="-129488">
              <a:lnSpc>
                <a:spcPts val="1799"/>
              </a:lnSpc>
              <a:buFont typeface="Arial"/>
              <a:buChar char="•"/>
            </a:pPr>
            <a:r>
              <a:rPr lang="en-US" sz="1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Curs Institutul Național de Administrație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647498" y="4437429"/>
            <a:ext cx="582631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PNRR: A fost elaborată prima Strategie Națională privind Inovarea în Sectorul Public - în avizare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24196" y="1236067"/>
            <a:ext cx="140700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99"/>
              </a:lnSpc>
            </a:pPr>
            <a:r>
              <a:rPr lang="en-US" sz="1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Rețea de inovatori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65901" y="2416929"/>
            <a:ext cx="140700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99"/>
              </a:lnSpc>
            </a:pPr>
            <a:r>
              <a:rPr lang="en-US" sz="1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Platformă IT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54776" y="3488898"/>
            <a:ext cx="140700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99"/>
              </a:lnSpc>
            </a:pPr>
            <a:r>
              <a:rPr lang="en-US" sz="1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Cursuri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65901" y="4552285"/>
            <a:ext cx="1407008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99"/>
              </a:lnSpc>
            </a:pPr>
            <a:r>
              <a:rPr lang="en-US" sz="1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Strategie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647498" y="5508216"/>
            <a:ext cx="582631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r>
              <a:rPr lang="en-US" sz="11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Laboratorul a organizat și facilitat ateliere de lucru, demersuri de cercetare calitativă axate pe metode inovatoare de lucru în sectorul public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65901" y="5405991"/>
            <a:ext cx="140700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algn="ctr">
              <a:lnSpc>
                <a:spcPts val="1799"/>
              </a:lnSpc>
            </a:pPr>
            <a:r>
              <a:rPr lang="en-US" sz="1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Facilitare, organizare și cercetare</a:t>
            </a:r>
          </a:p>
        </p:txBody>
      </p:sp>
    </p:spTree>
    <p:extLst>
      <p:ext uri="{BB962C8B-B14F-4D97-AF65-F5344CB8AC3E}">
        <p14:creationId xmlns:p14="http://schemas.microsoft.com/office/powerpoint/2010/main" val="116795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171950"/>
          </a:xfrm>
        </p:spPr>
        <p:txBody>
          <a:bodyPr>
            <a:normAutofit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4000" b="1" dirty="0" smtClean="0">
                <a:solidFill>
                  <a:srgbClr val="002060"/>
                </a:solidFill>
              </a:rPr>
              <a:t>“</a:t>
            </a:r>
            <a:r>
              <a:rPr lang="ro-RO" sz="4000" b="1" dirty="0" smtClean="0">
                <a:solidFill>
                  <a:srgbClr val="002060"/>
                </a:solidFill>
              </a:rPr>
              <a:t>Gala </a:t>
            </a:r>
            <a:r>
              <a:rPr lang="ro-RO" sz="4000" b="1" dirty="0">
                <a:solidFill>
                  <a:srgbClr val="002060"/>
                </a:solidFill>
              </a:rPr>
              <a:t>I</a:t>
            </a:r>
            <a:r>
              <a:rPr lang="ro-RO" sz="4000" b="1" dirty="0" smtClean="0">
                <a:solidFill>
                  <a:srgbClr val="002060"/>
                </a:solidFill>
              </a:rPr>
              <a:t>novării </a:t>
            </a:r>
            <a:r>
              <a:rPr lang="ro-RO" sz="4000" b="1" dirty="0">
                <a:solidFill>
                  <a:srgbClr val="002060"/>
                </a:solidFill>
              </a:rPr>
              <a:t>în </a:t>
            </a:r>
            <a:r>
              <a:rPr lang="ro-RO" sz="4000" b="1" dirty="0" smtClean="0">
                <a:solidFill>
                  <a:srgbClr val="002060"/>
                </a:solidFill>
              </a:rPr>
              <a:t>Sectorul </a:t>
            </a:r>
            <a:r>
              <a:rPr lang="ro-RO" sz="4000" b="1" dirty="0">
                <a:solidFill>
                  <a:srgbClr val="002060"/>
                </a:solidFill>
              </a:rPr>
              <a:t>P</a:t>
            </a:r>
            <a:r>
              <a:rPr lang="ro-RO" sz="4000" b="1" dirty="0" smtClean="0">
                <a:solidFill>
                  <a:srgbClr val="002060"/>
                </a:solidFill>
              </a:rPr>
              <a:t>ublic</a:t>
            </a:r>
            <a:r>
              <a:rPr lang="ro-RO" sz="4000" b="1" dirty="0">
                <a:solidFill>
                  <a:srgbClr val="002060"/>
                </a:solidFill>
              </a:rPr>
              <a:t>”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i="1" dirty="0" smtClean="0"/>
              <a:t>Eveniment în parteneriat cu </a:t>
            </a:r>
            <a:r>
              <a:rPr lang="ro-RO" i="1" dirty="0" smtClean="0">
                <a:solidFill>
                  <a:srgbClr val="0070C0"/>
                </a:solidFill>
              </a:rPr>
              <a:t>ANFP – partener principal</a:t>
            </a:r>
          </a:p>
          <a:p>
            <a:r>
              <a:rPr lang="ro-RO" dirty="0" smtClean="0"/>
              <a:t>Continuare a evenimentului ANFP privind bunele practici de la nivelul administrației  - </a:t>
            </a:r>
            <a:r>
              <a:rPr lang="en-US" i="1" cap="all" dirty="0" err="1" smtClean="0"/>
              <a:t>Conferința</a:t>
            </a:r>
            <a:r>
              <a:rPr lang="en-US" i="1" cap="all" dirty="0" smtClean="0"/>
              <a:t> </a:t>
            </a:r>
            <a:r>
              <a:rPr lang="en-US" i="1" cap="all" dirty="0" err="1" smtClean="0"/>
              <a:t>Internațională</a:t>
            </a:r>
            <a:r>
              <a:rPr lang="en-US" i="1" cap="all" dirty="0" smtClean="0"/>
              <a:t> “</a:t>
            </a:r>
            <a:r>
              <a:rPr lang="en-US" i="1" cap="all" dirty="0" err="1" smtClean="0"/>
              <a:t>Inovație</a:t>
            </a:r>
            <a:r>
              <a:rPr lang="en-US" i="1" cap="all" dirty="0" smtClean="0"/>
              <a:t> </a:t>
            </a:r>
            <a:r>
              <a:rPr lang="en-US" i="1" cap="all" dirty="0" err="1" smtClean="0"/>
              <a:t>și</a:t>
            </a:r>
            <a:r>
              <a:rPr lang="en-US" i="1" cap="all" dirty="0" smtClean="0"/>
              <a:t> </a:t>
            </a:r>
            <a:r>
              <a:rPr lang="en-US" i="1" cap="all" dirty="0" err="1" smtClean="0"/>
              <a:t>Calitate</a:t>
            </a:r>
            <a:r>
              <a:rPr lang="en-US" i="1" cap="all" dirty="0" smtClean="0"/>
              <a:t> </a:t>
            </a:r>
            <a:r>
              <a:rPr lang="en-US" i="1" cap="all" dirty="0" err="1" smtClean="0"/>
              <a:t>în</a:t>
            </a:r>
            <a:r>
              <a:rPr lang="en-US" i="1" cap="all" dirty="0" smtClean="0"/>
              <a:t> </a:t>
            </a:r>
            <a:r>
              <a:rPr lang="en-US" i="1" cap="all" dirty="0" err="1" smtClean="0"/>
              <a:t>Sectorul</a:t>
            </a:r>
            <a:r>
              <a:rPr lang="en-US" i="1" cap="all" dirty="0" smtClean="0"/>
              <a:t> Public</a:t>
            </a:r>
            <a:r>
              <a:rPr lang="en-US" cap="all" dirty="0" smtClean="0"/>
              <a:t>”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228696"/>
            <a:ext cx="1000125" cy="132016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" y="520700"/>
            <a:ext cx="3419475" cy="706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507134" y="5051111"/>
            <a:ext cx="1617133" cy="1675334"/>
            <a:chOff x="0" y="0"/>
            <a:chExt cx="3282950" cy="3282950"/>
          </a:xfrm>
        </p:grpSpPr>
        <p:sp>
          <p:nvSpPr>
            <p:cNvPr id="7" name="Freeform 6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51782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1252537"/>
            <a:ext cx="4080935" cy="573088"/>
          </a:xfrm>
        </p:spPr>
        <p:txBody>
          <a:bodyPr>
            <a:normAutofit fontScale="90000"/>
          </a:bodyPr>
          <a:lstStyle/>
          <a:p>
            <a:r>
              <a:rPr lang="ro-RO" b="1" dirty="0"/>
              <a:t/>
            </a:r>
            <a:br>
              <a:rPr lang="ro-RO" b="1" dirty="0"/>
            </a:br>
            <a:r>
              <a:rPr lang="en-US" b="1" dirty="0" err="1"/>
              <a:t>Despre</a:t>
            </a:r>
            <a:r>
              <a:rPr lang="en-US" b="1" dirty="0"/>
              <a:t> concept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/>
              <a:t>Ediția</a:t>
            </a:r>
            <a:r>
              <a:rPr lang="it-IT" dirty="0"/>
              <a:t> </a:t>
            </a:r>
            <a:r>
              <a:rPr lang="it-IT" dirty="0" err="1"/>
              <a:t>pilot</a:t>
            </a:r>
            <a:r>
              <a:rPr lang="it-IT" dirty="0"/>
              <a:t> a Galei </a:t>
            </a:r>
            <a:r>
              <a:rPr lang="it-IT" dirty="0" err="1"/>
              <a:t>Inovării</a:t>
            </a:r>
            <a:r>
              <a:rPr lang="it-IT" dirty="0"/>
              <a:t> </a:t>
            </a:r>
            <a:r>
              <a:rPr lang="it-IT" dirty="0" err="1"/>
              <a:t>în</a:t>
            </a:r>
            <a:r>
              <a:rPr lang="it-IT" dirty="0"/>
              <a:t> </a:t>
            </a:r>
            <a:r>
              <a:rPr lang="it-IT" dirty="0" err="1"/>
              <a:t>Sectorul</a:t>
            </a:r>
            <a:r>
              <a:rPr lang="it-IT" dirty="0"/>
              <a:t> Public, </a:t>
            </a:r>
            <a:r>
              <a:rPr lang="it-IT" dirty="0" err="1"/>
              <a:t>intitulată</a:t>
            </a:r>
            <a:r>
              <a:rPr lang="it-IT" dirty="0"/>
              <a:t> „</a:t>
            </a:r>
            <a:r>
              <a:rPr lang="it-IT" b="1" i="1" dirty="0" err="1"/>
              <a:t>Povești</a:t>
            </a:r>
            <a:r>
              <a:rPr lang="it-IT" b="1" i="1" dirty="0"/>
              <a:t> </a:t>
            </a:r>
            <a:r>
              <a:rPr lang="it-IT" b="1" i="1" dirty="0" err="1"/>
              <a:t>ale</a:t>
            </a:r>
            <a:r>
              <a:rPr lang="it-IT" b="1" i="1" dirty="0"/>
              <a:t> </a:t>
            </a:r>
            <a:r>
              <a:rPr lang="it-IT" b="1" i="1" dirty="0" err="1"/>
              <a:t>Inovării</a:t>
            </a:r>
            <a:r>
              <a:rPr lang="it-IT" b="1" i="1" dirty="0"/>
              <a:t>”</a:t>
            </a:r>
            <a:r>
              <a:rPr lang="it-IT" dirty="0"/>
              <a:t>, este </a:t>
            </a:r>
            <a:r>
              <a:rPr lang="it-IT" dirty="0" err="1"/>
              <a:t>momentul</a:t>
            </a:r>
            <a:r>
              <a:rPr lang="it-IT" dirty="0"/>
              <a:t> zero al </a:t>
            </a:r>
            <a:r>
              <a:rPr lang="it-IT" dirty="0" err="1"/>
              <a:t>unei</a:t>
            </a:r>
            <a:r>
              <a:rPr lang="it-IT" dirty="0"/>
              <a:t> </a:t>
            </a:r>
            <a:r>
              <a:rPr lang="it-IT" dirty="0" err="1"/>
              <a:t>inițiative</a:t>
            </a:r>
            <a:r>
              <a:rPr lang="it-IT" dirty="0"/>
              <a:t> care </a:t>
            </a:r>
            <a:r>
              <a:rPr lang="it-IT" dirty="0" err="1">
                <a:solidFill>
                  <a:srgbClr val="002060"/>
                </a:solidFill>
              </a:rPr>
              <a:t>își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propune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să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transforme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modul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în</a:t>
            </a:r>
            <a:r>
              <a:rPr lang="it-IT" dirty="0">
                <a:solidFill>
                  <a:srgbClr val="002060"/>
                </a:solidFill>
              </a:rPr>
              <a:t> care </a:t>
            </a:r>
            <a:r>
              <a:rPr lang="it-IT" dirty="0" err="1">
                <a:solidFill>
                  <a:srgbClr val="002060"/>
                </a:solidFill>
              </a:rPr>
              <a:t>România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recunoaște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și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sprijină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schimbarea</a:t>
            </a:r>
            <a:r>
              <a:rPr lang="it-IT" dirty="0">
                <a:solidFill>
                  <a:srgbClr val="002060"/>
                </a:solidFill>
              </a:rPr>
              <a:t> î</a:t>
            </a:r>
            <a:r>
              <a:rPr lang="pt-PT" dirty="0">
                <a:solidFill>
                  <a:srgbClr val="002060"/>
                </a:solidFill>
              </a:rPr>
              <a:t>n administra</a:t>
            </a:r>
            <a:r>
              <a:rPr lang="it-IT" dirty="0" err="1">
                <a:solidFill>
                  <a:srgbClr val="002060"/>
                </a:solidFill>
              </a:rPr>
              <a:t>ția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publică</a:t>
            </a:r>
            <a:r>
              <a:rPr lang="it-IT" dirty="0"/>
              <a:t>.</a:t>
            </a:r>
            <a:endParaRPr lang="en-US" dirty="0"/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Nu este o </a:t>
            </a:r>
            <a:r>
              <a:rPr lang="it-IT" b="1" dirty="0" err="1">
                <a:solidFill>
                  <a:srgbClr val="002060"/>
                </a:solidFill>
              </a:rPr>
              <a:t>gală</a:t>
            </a:r>
            <a:r>
              <a:rPr lang="it-IT" b="1" dirty="0">
                <a:solidFill>
                  <a:srgbClr val="002060"/>
                </a:solidFill>
              </a:rPr>
              <a:t> de </a:t>
            </a:r>
            <a:r>
              <a:rPr lang="it-IT" b="1" dirty="0" err="1">
                <a:solidFill>
                  <a:srgbClr val="002060"/>
                </a:solidFill>
              </a:rPr>
              <a:t>premii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fastuoasă</a:t>
            </a:r>
            <a:r>
              <a:rPr lang="it-IT" b="1" dirty="0">
                <a:solidFill>
                  <a:srgbClr val="002060"/>
                </a:solidFill>
              </a:rPr>
              <a:t>, ci un </a:t>
            </a:r>
            <a:r>
              <a:rPr lang="it-IT" b="1" dirty="0" err="1">
                <a:solidFill>
                  <a:srgbClr val="002060"/>
                </a:solidFill>
              </a:rPr>
              <a:t>spațiu</a:t>
            </a:r>
            <a:r>
              <a:rPr lang="it-IT" b="1" dirty="0">
                <a:solidFill>
                  <a:srgbClr val="002060"/>
                </a:solidFill>
              </a:rPr>
              <a:t> de </a:t>
            </a:r>
            <a:r>
              <a:rPr lang="it-IT" b="1" dirty="0" err="1">
                <a:solidFill>
                  <a:srgbClr val="002060"/>
                </a:solidFill>
              </a:rPr>
              <a:t>inspiraț</a:t>
            </a:r>
            <a:r>
              <a:rPr lang="de-DE" b="1" dirty="0" err="1">
                <a:solidFill>
                  <a:srgbClr val="002060"/>
                </a:solidFill>
              </a:rPr>
              <a:t>ie</a:t>
            </a:r>
            <a:r>
              <a:rPr lang="de-DE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și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reflecție</a:t>
            </a:r>
            <a:r>
              <a:rPr lang="it-IT" dirty="0"/>
              <a:t>, </a:t>
            </a:r>
            <a:r>
              <a:rPr lang="it-IT" dirty="0" err="1"/>
              <a:t>unde</a:t>
            </a:r>
            <a:r>
              <a:rPr lang="it-IT" dirty="0"/>
              <a:t> </a:t>
            </a:r>
            <a:r>
              <a:rPr lang="it-IT" dirty="0" err="1"/>
              <a:t>aducem</a:t>
            </a:r>
            <a:r>
              <a:rPr lang="it-IT" dirty="0"/>
              <a:t> </a:t>
            </a:r>
            <a:r>
              <a:rPr lang="it-IT" dirty="0" err="1"/>
              <a:t>în</a:t>
            </a:r>
            <a:r>
              <a:rPr lang="it-IT" dirty="0"/>
              <a:t> </a:t>
            </a:r>
            <a:r>
              <a:rPr lang="it-IT" dirty="0" err="1"/>
              <a:t>lumină</a:t>
            </a:r>
            <a:r>
              <a:rPr lang="it-IT" dirty="0"/>
              <a:t> </a:t>
            </a:r>
            <a:r>
              <a:rPr lang="it-IT" dirty="0" err="1"/>
              <a:t>oameni</a:t>
            </a:r>
            <a:r>
              <a:rPr lang="it-IT" dirty="0"/>
              <a:t> </a:t>
            </a:r>
            <a:r>
              <a:rPr lang="it-IT" dirty="0" err="1"/>
              <a:t>și</a:t>
            </a:r>
            <a:r>
              <a:rPr lang="it-IT" dirty="0"/>
              <a:t> </a:t>
            </a:r>
            <a:r>
              <a:rPr lang="it-IT" dirty="0" err="1"/>
              <a:t>echipe</a:t>
            </a:r>
            <a:r>
              <a:rPr lang="it-IT" dirty="0"/>
              <a:t> care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încercat</a:t>
            </a:r>
            <a:r>
              <a:rPr lang="it-IT" dirty="0"/>
              <a:t>,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reușit</a:t>
            </a:r>
            <a:r>
              <a:rPr lang="it-IT" dirty="0"/>
              <a:t> </a:t>
            </a:r>
            <a:r>
              <a:rPr lang="it-IT" dirty="0" err="1"/>
              <a:t>sau</a:t>
            </a:r>
            <a:r>
              <a:rPr lang="it-IT" dirty="0"/>
              <a:t> </a:t>
            </a:r>
            <a:r>
              <a:rPr lang="it-IT" dirty="0" err="1"/>
              <a:t>chiar</a:t>
            </a:r>
            <a:r>
              <a:rPr lang="it-IT" dirty="0"/>
              <a:t> </a:t>
            </a:r>
            <a:r>
              <a:rPr lang="it-IT" dirty="0" err="1"/>
              <a:t>au</a:t>
            </a:r>
            <a:r>
              <a:rPr lang="it-IT" dirty="0"/>
              <a:t> </a:t>
            </a:r>
            <a:r>
              <a:rPr lang="it-IT" dirty="0" err="1"/>
              <a:t>eșuat</a:t>
            </a:r>
            <a:r>
              <a:rPr lang="it-IT" dirty="0"/>
              <a:t>, dar </a:t>
            </a:r>
            <a:r>
              <a:rPr lang="it-IT" dirty="0" err="1"/>
              <a:t>au</a:t>
            </a:r>
            <a:r>
              <a:rPr lang="it-IT" dirty="0"/>
              <a:t> avut </a:t>
            </a:r>
            <a:r>
              <a:rPr lang="it-IT" dirty="0" err="1"/>
              <a:t>curajul</a:t>
            </a:r>
            <a:r>
              <a:rPr lang="it-IT" dirty="0"/>
              <a:t> de a </a:t>
            </a:r>
            <a:r>
              <a:rPr lang="it-IT" dirty="0" err="1"/>
              <a:t>inova</a:t>
            </a:r>
            <a:r>
              <a:rPr lang="it-IT" dirty="0"/>
              <a:t> </a:t>
            </a:r>
            <a:r>
              <a:rPr lang="it-IT" dirty="0" err="1"/>
              <a:t>în</a:t>
            </a:r>
            <a:r>
              <a:rPr lang="it-IT" dirty="0"/>
              <a:t> </a:t>
            </a:r>
            <a:r>
              <a:rPr lang="it-IT" dirty="0" err="1"/>
              <a:t>sectorul</a:t>
            </a:r>
            <a:r>
              <a:rPr lang="it-IT" dirty="0"/>
              <a:t> public.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228696"/>
            <a:ext cx="1000125" cy="1320165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507134" y="5051111"/>
            <a:ext cx="1617133" cy="1675334"/>
            <a:chOff x="0" y="0"/>
            <a:chExt cx="3282950" cy="3282950"/>
          </a:xfrm>
        </p:grpSpPr>
        <p:sp>
          <p:nvSpPr>
            <p:cNvPr id="6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" y="520700"/>
            <a:ext cx="3419475" cy="706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4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1252537"/>
            <a:ext cx="4080935" cy="573088"/>
          </a:xfrm>
        </p:spPr>
        <p:txBody>
          <a:bodyPr>
            <a:normAutofit fontScale="90000"/>
          </a:bodyPr>
          <a:lstStyle/>
          <a:p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>Motto-</a:t>
            </a:r>
            <a:r>
              <a:rPr lang="ro-RO" b="1" dirty="0" err="1"/>
              <a:t>ul</a:t>
            </a:r>
            <a:r>
              <a:rPr lang="ro-RO" b="1" dirty="0"/>
              <a:t> Galei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228696"/>
            <a:ext cx="1000125" cy="1320165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507134" y="5051111"/>
            <a:ext cx="1617133" cy="1675334"/>
            <a:chOff x="0" y="0"/>
            <a:chExt cx="3282950" cy="3282950"/>
          </a:xfrm>
        </p:grpSpPr>
        <p:sp>
          <p:nvSpPr>
            <p:cNvPr id="6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" y="520700"/>
            <a:ext cx="3419475" cy="7069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22866" y="1850495"/>
            <a:ext cx="10515600" cy="3241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o-RO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o-RO" i="1" dirty="0" smtClean="0">
                <a:solidFill>
                  <a:srgbClr val="FF0000"/>
                </a:solidFill>
              </a:rPr>
              <a:t>“</a:t>
            </a:r>
            <a:r>
              <a:rPr lang="ro-RO" i="1" dirty="0">
                <a:solidFill>
                  <a:srgbClr val="FF0000"/>
                </a:solidFill>
              </a:rPr>
              <a:t>Administrație creativă. Cu oameni, pentru oameni”</a:t>
            </a:r>
          </a:p>
          <a:p>
            <a:pPr marL="0" indent="0" algn="just">
              <a:buNone/>
            </a:pPr>
            <a:endParaRPr lang="ro-RO" dirty="0" smtClean="0"/>
          </a:p>
          <a:p>
            <a:pPr algn="just"/>
            <a:r>
              <a:rPr lang="it-IT" dirty="0" err="1" smtClean="0"/>
              <a:t>Această</a:t>
            </a:r>
            <a:r>
              <a:rPr lang="it-IT" dirty="0" smtClean="0"/>
              <a:t> </a:t>
            </a:r>
            <a:r>
              <a:rPr lang="it-IT" dirty="0"/>
              <a:t>ediție pilot este mai mult decât o gală – </a:t>
            </a:r>
            <a:r>
              <a:rPr lang="es-ES_tradnl" b="1" dirty="0">
                <a:solidFill>
                  <a:srgbClr val="002060"/>
                </a:solidFill>
              </a:rPr>
              <a:t>este </a:t>
            </a:r>
            <a:r>
              <a:rPr lang="it-IT" b="1" dirty="0">
                <a:solidFill>
                  <a:srgbClr val="002060"/>
                </a:solidFill>
              </a:rPr>
              <a:t>începutul unei comunități</a:t>
            </a:r>
            <a:r>
              <a:rPr lang="it-IT" dirty="0"/>
              <a:t>. </a:t>
            </a:r>
            <a:endParaRPr lang="ro-RO" dirty="0"/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O comunitate care crede că serviciile publice pot fi regândite</a:t>
            </a:r>
            <a:r>
              <a:rPr lang="it-IT" dirty="0"/>
              <a:t>, că </a:t>
            </a:r>
            <a:r>
              <a:rPr lang="pt-PT" dirty="0"/>
              <a:t>administra</a:t>
            </a:r>
            <a:r>
              <a:rPr lang="it-IT" dirty="0"/>
              <a:t>ția poate deveni mai aproape de cetățeni și că România are resursele umane și instituționale pentru a reuși.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533"/>
            <a:ext cx="10515600" cy="810155"/>
          </a:xfrm>
        </p:spPr>
        <p:txBody>
          <a:bodyPr>
            <a:normAutofit fontScale="90000"/>
          </a:bodyPr>
          <a:lstStyle/>
          <a:p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/>
            </a:r>
            <a:br>
              <a:rPr lang="ro-RO" b="1" dirty="0"/>
            </a:br>
            <a:r>
              <a:rPr lang="ro-RO" b="1" dirty="0"/>
              <a:t/>
            </a:r>
            <a:br>
              <a:rPr lang="ro-RO" b="1" dirty="0"/>
            </a:br>
            <a:r>
              <a:rPr lang="it-IT" b="1" dirty="0"/>
              <a:t>De ce </a:t>
            </a:r>
            <a:r>
              <a:rPr lang="it-IT" b="1" dirty="0" err="1"/>
              <a:t>Povești</a:t>
            </a:r>
            <a:r>
              <a:rPr lang="it-IT" b="1" dirty="0"/>
              <a:t> </a:t>
            </a:r>
            <a:r>
              <a:rPr lang="it-IT" b="1" dirty="0" err="1"/>
              <a:t>ale</a:t>
            </a:r>
            <a:r>
              <a:rPr lang="it-IT" b="1" dirty="0"/>
              <a:t> </a:t>
            </a:r>
            <a:r>
              <a:rPr lang="it-IT" b="1" dirty="0" err="1"/>
              <a:t>Inovă</a:t>
            </a:r>
            <a:r>
              <a:rPr lang="en-US" altLang="zh-TW" b="1" dirty="0" err="1"/>
              <a:t>rii</a:t>
            </a:r>
            <a:r>
              <a:rPr lang="en-US" altLang="zh-TW" b="1" dirty="0"/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fontAlgn="base"/>
            <a:r>
              <a:rPr lang="it-IT" dirty="0"/>
              <a:t>Pentru </a:t>
            </a:r>
            <a:r>
              <a:rPr lang="it-IT" dirty="0" err="1"/>
              <a:t>că</a:t>
            </a:r>
            <a:r>
              <a:rPr lang="it-IT" dirty="0"/>
              <a:t> </a:t>
            </a:r>
            <a:r>
              <a:rPr lang="it-IT" b="1" dirty="0" err="1">
                <a:solidFill>
                  <a:srgbClr val="002060"/>
                </a:solidFill>
              </a:rPr>
              <a:t>în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spatele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fiecărui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proiect</a:t>
            </a:r>
            <a:r>
              <a:rPr lang="it-IT" b="1" dirty="0">
                <a:solidFill>
                  <a:srgbClr val="002060"/>
                </a:solidFill>
              </a:rPr>
              <a:t> de </a:t>
            </a:r>
            <a:r>
              <a:rPr lang="it-IT" b="1" dirty="0" err="1">
                <a:solidFill>
                  <a:srgbClr val="002060"/>
                </a:solidFill>
              </a:rPr>
              <a:t>succes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există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oameni</a:t>
            </a:r>
            <a:r>
              <a:rPr lang="it-IT" b="1" dirty="0">
                <a:solidFill>
                  <a:srgbClr val="002060"/>
                </a:solidFill>
              </a:rPr>
              <a:t> care </a:t>
            </a:r>
            <a:r>
              <a:rPr lang="it-IT" b="1" dirty="0" err="1">
                <a:solidFill>
                  <a:srgbClr val="002060"/>
                </a:solidFill>
              </a:rPr>
              <a:t>au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înfruntat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rezistența</a:t>
            </a:r>
            <a:r>
              <a:rPr lang="it-IT" b="1" dirty="0">
                <a:solidFill>
                  <a:srgbClr val="002060"/>
                </a:solidFill>
              </a:rPr>
              <a:t>, </a:t>
            </a:r>
            <a:r>
              <a:rPr lang="it-IT" b="1" dirty="0" err="1">
                <a:solidFill>
                  <a:srgbClr val="002060"/>
                </a:solidFill>
              </a:rPr>
              <a:t>birocratia</a:t>
            </a:r>
            <a:r>
              <a:rPr lang="it-IT" b="1" dirty="0">
                <a:solidFill>
                  <a:srgbClr val="002060"/>
                </a:solidFill>
              </a:rPr>
              <a:t>, </a:t>
            </a:r>
            <a:r>
              <a:rPr lang="it-IT" b="1" dirty="0" err="1">
                <a:solidFill>
                  <a:srgbClr val="002060"/>
                </a:solidFill>
              </a:rPr>
              <a:t>lipsa</a:t>
            </a:r>
            <a:r>
              <a:rPr lang="it-IT" b="1" dirty="0">
                <a:solidFill>
                  <a:srgbClr val="002060"/>
                </a:solidFill>
              </a:rPr>
              <a:t> de </a:t>
            </a:r>
            <a:r>
              <a:rPr lang="it-IT" b="1" dirty="0" err="1">
                <a:solidFill>
                  <a:srgbClr val="002060"/>
                </a:solidFill>
              </a:rPr>
              <a:t>resurse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și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au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gă</a:t>
            </a:r>
            <a:r>
              <a:rPr lang="en-US" b="1" dirty="0">
                <a:solidFill>
                  <a:srgbClr val="002060"/>
                </a:solidFill>
              </a:rPr>
              <a:t>sit c</a:t>
            </a:r>
            <a:r>
              <a:rPr lang="it-IT" b="1" dirty="0" err="1">
                <a:solidFill>
                  <a:srgbClr val="002060"/>
                </a:solidFill>
              </a:rPr>
              <a:t>ăi</a:t>
            </a:r>
            <a:r>
              <a:rPr lang="it-IT" b="1" dirty="0">
                <a:solidFill>
                  <a:srgbClr val="002060"/>
                </a:solidFill>
              </a:rPr>
              <a:t> de a </a:t>
            </a:r>
            <a:r>
              <a:rPr lang="it-IT" b="1" dirty="0" err="1">
                <a:solidFill>
                  <a:srgbClr val="002060"/>
                </a:solidFill>
              </a:rPr>
              <a:t>livra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ceva</a:t>
            </a:r>
            <a:r>
              <a:rPr lang="it-IT" b="1" dirty="0">
                <a:solidFill>
                  <a:srgbClr val="002060"/>
                </a:solidFill>
              </a:rPr>
              <a:t> mai </a:t>
            </a:r>
            <a:r>
              <a:rPr lang="it-IT" b="1" dirty="0" err="1">
                <a:solidFill>
                  <a:srgbClr val="002060"/>
                </a:solidFill>
              </a:rPr>
              <a:t>bun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cetățenilor</a:t>
            </a:r>
            <a:r>
              <a:rPr lang="it-IT" dirty="0"/>
              <a:t>.</a:t>
            </a:r>
            <a:endParaRPr lang="en-US" dirty="0"/>
          </a:p>
          <a:p>
            <a:pPr lvl="0" algn="just" fontAlgn="base"/>
            <a:r>
              <a:rPr lang="it-IT" dirty="0"/>
              <a:t>Pentru </a:t>
            </a:r>
            <a:r>
              <a:rPr lang="it-IT" dirty="0" err="1"/>
              <a:t>că</a:t>
            </a:r>
            <a:r>
              <a:rPr lang="it-IT" dirty="0"/>
              <a:t> </a:t>
            </a:r>
            <a:r>
              <a:rPr lang="it-IT" b="1" dirty="0" err="1">
                <a:solidFill>
                  <a:srgbClr val="002060"/>
                </a:solidFill>
              </a:rPr>
              <a:t>eșecurile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pot</a:t>
            </a:r>
            <a:r>
              <a:rPr lang="it-IT" b="1" dirty="0">
                <a:solidFill>
                  <a:srgbClr val="002060"/>
                </a:solidFill>
              </a:rPr>
              <a:t> fi la </a:t>
            </a:r>
            <a:r>
              <a:rPr lang="it-IT" b="1" dirty="0" err="1">
                <a:solidFill>
                  <a:srgbClr val="002060"/>
                </a:solidFill>
              </a:rPr>
              <a:t>fel</a:t>
            </a:r>
            <a:r>
              <a:rPr lang="it-IT" b="1" dirty="0">
                <a:solidFill>
                  <a:srgbClr val="002060"/>
                </a:solidFill>
              </a:rPr>
              <a:t> de </a:t>
            </a:r>
            <a:r>
              <a:rPr lang="it-IT" b="1" dirty="0" err="1">
                <a:solidFill>
                  <a:srgbClr val="002060"/>
                </a:solidFill>
              </a:rPr>
              <a:t>valoroase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ca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reușitele</a:t>
            </a:r>
            <a:r>
              <a:rPr lang="it-IT" dirty="0"/>
              <a:t>: </a:t>
            </a:r>
            <a:r>
              <a:rPr lang="it-IT" dirty="0" err="1"/>
              <a:t>ele</a:t>
            </a:r>
            <a:r>
              <a:rPr lang="it-IT" dirty="0"/>
              <a:t> ne </a:t>
            </a:r>
            <a:r>
              <a:rPr lang="it-IT" dirty="0" err="1"/>
              <a:t>arată</a:t>
            </a:r>
            <a:r>
              <a:rPr lang="it-IT" dirty="0"/>
              <a:t> ce </a:t>
            </a:r>
            <a:r>
              <a:rPr lang="it-IT" dirty="0" err="1"/>
              <a:t>putem</a:t>
            </a:r>
            <a:r>
              <a:rPr lang="it-IT" dirty="0"/>
              <a:t> </a:t>
            </a:r>
            <a:r>
              <a:rPr lang="it-IT" dirty="0" err="1"/>
              <a:t>învăța</a:t>
            </a:r>
            <a:r>
              <a:rPr lang="it-IT" dirty="0"/>
              <a:t>, ce </a:t>
            </a:r>
            <a:r>
              <a:rPr lang="it-IT" dirty="0" err="1"/>
              <a:t>putem</a:t>
            </a:r>
            <a:r>
              <a:rPr lang="it-IT" dirty="0"/>
              <a:t> </a:t>
            </a:r>
            <a:r>
              <a:rPr lang="it-IT" dirty="0" err="1"/>
              <a:t>îmbunătăți</a:t>
            </a:r>
            <a:r>
              <a:rPr lang="it-IT" dirty="0"/>
              <a:t>, ce </a:t>
            </a:r>
            <a:r>
              <a:rPr lang="it-IT" dirty="0" err="1"/>
              <a:t>drumuri</a:t>
            </a:r>
            <a:r>
              <a:rPr lang="it-IT" dirty="0"/>
              <a:t> </a:t>
            </a:r>
            <a:r>
              <a:rPr lang="it-IT" dirty="0" err="1"/>
              <a:t>merită</a:t>
            </a:r>
            <a:r>
              <a:rPr lang="it-IT" dirty="0"/>
              <a:t> </a:t>
            </a:r>
            <a:r>
              <a:rPr lang="it-IT" dirty="0" err="1"/>
              <a:t>sau</a:t>
            </a:r>
            <a:r>
              <a:rPr lang="it-IT" dirty="0"/>
              <a:t> nu </a:t>
            </a:r>
            <a:r>
              <a:rPr lang="it-IT" dirty="0" err="1"/>
              <a:t>merită</a:t>
            </a:r>
            <a:r>
              <a:rPr lang="it-IT" dirty="0"/>
              <a:t> </a:t>
            </a:r>
            <a:r>
              <a:rPr lang="it-IT" dirty="0" err="1"/>
              <a:t>repetate</a:t>
            </a:r>
            <a:r>
              <a:rPr lang="it-IT" dirty="0"/>
              <a:t>.</a:t>
            </a:r>
            <a:endParaRPr lang="en-US" dirty="0"/>
          </a:p>
          <a:p>
            <a:pPr lvl="0" algn="just" fontAlgn="base"/>
            <a:r>
              <a:rPr lang="it-IT" dirty="0"/>
              <a:t>Pentru </a:t>
            </a:r>
            <a:r>
              <a:rPr lang="it-IT" dirty="0" err="1"/>
              <a:t>că</a:t>
            </a:r>
            <a:r>
              <a:rPr lang="it-IT" dirty="0"/>
              <a:t> </a:t>
            </a:r>
            <a:r>
              <a:rPr lang="it-IT" b="1" dirty="0" err="1">
                <a:solidFill>
                  <a:srgbClr val="002060"/>
                </a:solidFill>
              </a:rPr>
              <a:t>vrem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să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arătă</a:t>
            </a:r>
            <a:r>
              <a:rPr lang="pt-PT" b="1" dirty="0">
                <a:solidFill>
                  <a:srgbClr val="002060"/>
                </a:solidFill>
              </a:rPr>
              <a:t>m c</a:t>
            </a:r>
            <a:r>
              <a:rPr lang="it-IT" b="1" dirty="0">
                <a:solidFill>
                  <a:srgbClr val="002060"/>
                </a:solidFill>
              </a:rPr>
              <a:t>ă </a:t>
            </a:r>
            <a:r>
              <a:rPr lang="it-IT" b="1" dirty="0" err="1">
                <a:solidFill>
                  <a:srgbClr val="002060"/>
                </a:solidFill>
              </a:rPr>
              <a:t>inovarea</a:t>
            </a:r>
            <a:r>
              <a:rPr lang="it-IT" b="1" dirty="0">
                <a:solidFill>
                  <a:srgbClr val="002060"/>
                </a:solidFill>
              </a:rPr>
              <a:t> î</a:t>
            </a:r>
            <a:r>
              <a:rPr lang="pt-PT" b="1" dirty="0">
                <a:solidFill>
                  <a:srgbClr val="002060"/>
                </a:solidFill>
              </a:rPr>
              <a:t>n administra</a:t>
            </a:r>
            <a:r>
              <a:rPr lang="it-IT" b="1" dirty="0" err="1">
                <a:solidFill>
                  <a:srgbClr val="002060"/>
                </a:solidFill>
              </a:rPr>
              <a:t>ție</a:t>
            </a:r>
            <a:r>
              <a:rPr lang="it-IT" b="1" dirty="0">
                <a:solidFill>
                  <a:srgbClr val="002060"/>
                </a:solidFill>
              </a:rPr>
              <a:t> e </a:t>
            </a:r>
            <a:r>
              <a:rPr lang="it-IT" b="1" dirty="0" err="1">
                <a:solidFill>
                  <a:srgbClr val="002060"/>
                </a:solidFill>
              </a:rPr>
              <a:t>posibilă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dirty="0" err="1"/>
              <a:t>și</a:t>
            </a:r>
            <a:r>
              <a:rPr lang="it-IT" dirty="0"/>
              <a:t> </a:t>
            </a:r>
            <a:r>
              <a:rPr lang="it-IT" dirty="0" err="1"/>
              <a:t>să</a:t>
            </a:r>
            <a:r>
              <a:rPr lang="it-IT" dirty="0"/>
              <a:t> </a:t>
            </a:r>
            <a:r>
              <a:rPr lang="it-IT" dirty="0" err="1"/>
              <a:t>dăm</a:t>
            </a:r>
            <a:r>
              <a:rPr lang="it-IT" dirty="0"/>
              <a:t> </a:t>
            </a:r>
            <a:r>
              <a:rPr lang="it-IT" dirty="0" err="1"/>
              <a:t>curaj</a:t>
            </a:r>
            <a:r>
              <a:rPr lang="it-IT" dirty="0"/>
              <a:t> </a:t>
            </a:r>
            <a:r>
              <a:rPr lang="it-IT" dirty="0" err="1"/>
              <a:t>altora</a:t>
            </a:r>
            <a:r>
              <a:rPr lang="it-IT" dirty="0"/>
              <a:t> </a:t>
            </a:r>
            <a:r>
              <a:rPr lang="it-IT" dirty="0" err="1"/>
              <a:t>să</a:t>
            </a:r>
            <a:r>
              <a:rPr lang="it-IT" dirty="0"/>
              <a:t> </a:t>
            </a:r>
            <a:r>
              <a:rPr lang="it-IT" dirty="0" err="1"/>
              <a:t>pornească</a:t>
            </a:r>
            <a:r>
              <a:rPr lang="it-IT" dirty="0"/>
              <a:t> pe </a:t>
            </a:r>
            <a:r>
              <a:rPr lang="it-IT" dirty="0" err="1"/>
              <a:t>acest</a:t>
            </a:r>
            <a:r>
              <a:rPr lang="it-IT" dirty="0"/>
              <a:t> </a:t>
            </a:r>
            <a:r>
              <a:rPr lang="it-IT" dirty="0" err="1"/>
              <a:t>drum</a:t>
            </a:r>
            <a:r>
              <a:rPr lang="it-IT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5228696"/>
            <a:ext cx="1000125" cy="1320165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507134" y="5051111"/>
            <a:ext cx="1617133" cy="1675334"/>
            <a:chOff x="0" y="0"/>
            <a:chExt cx="3282950" cy="3282950"/>
          </a:xfrm>
        </p:grpSpPr>
        <p:sp>
          <p:nvSpPr>
            <p:cNvPr id="6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8" y="520700"/>
            <a:ext cx="3419475" cy="706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0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1594</Words>
  <Application>Microsoft Office PowerPoint</Application>
  <PresentationFormat>Widescreen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Arial Unicode MS</vt:lpstr>
      <vt:lpstr>Arimo</vt:lpstr>
      <vt:lpstr>Barlow Bold</vt:lpstr>
      <vt:lpstr>Calibri</vt:lpstr>
      <vt:lpstr>Calibri Light</vt:lpstr>
      <vt:lpstr>Canva Sans</vt:lpstr>
      <vt:lpstr>Canva Sans Bold</vt:lpstr>
      <vt:lpstr>Helvetica Neue</vt:lpstr>
      <vt:lpstr>Lexend Exa</vt:lpstr>
      <vt:lpstr>新細明體</vt:lpstr>
      <vt:lpstr>Roboto</vt:lpstr>
      <vt:lpstr>Roboto Bold</vt:lpstr>
      <vt:lpstr>Symbol</vt:lpstr>
      <vt:lpstr>Times New Roman</vt:lpstr>
      <vt:lpstr>TT Commons Pro</vt:lpstr>
      <vt:lpstr>Office Theme</vt:lpstr>
      <vt:lpstr> “Gala Inovării în Sectorul Public”</vt:lpstr>
      <vt:lpstr>PowerPoint Presentation</vt:lpstr>
      <vt:lpstr>PowerPoint Presentation</vt:lpstr>
      <vt:lpstr>PowerPoint Presentation</vt:lpstr>
      <vt:lpstr>PowerPoint Presentation</vt:lpstr>
      <vt:lpstr> “Gala Inovării în Sectorul Public”</vt:lpstr>
      <vt:lpstr> Despre concept </vt:lpstr>
      <vt:lpstr> Motto-ul Galei </vt:lpstr>
      <vt:lpstr>   De ce Povești ale Inovării?  </vt:lpstr>
      <vt:lpstr>  Unde și când?  </vt:lpstr>
      <vt:lpstr>  Premierea poveștilor de inovare:  </vt:lpstr>
      <vt:lpstr>    </vt:lpstr>
      <vt:lpstr>  Competiție de proiecte – doar onorifică  </vt:lpstr>
      <vt:lpstr>  CONDIȚII DE ELIGIBILITATE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inițiativă ”Gala inovării în sectorul public”</dc:title>
  <dc:creator>Anca Paiusescu</dc:creator>
  <cp:lastModifiedBy>Robert Stanescu</cp:lastModifiedBy>
  <cp:revision>24</cp:revision>
  <dcterms:created xsi:type="dcterms:W3CDTF">2025-09-24T14:26:26Z</dcterms:created>
  <dcterms:modified xsi:type="dcterms:W3CDTF">2025-10-22T12:07:51Z</dcterms:modified>
</cp:coreProperties>
</file>