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1" r:id="rId6"/>
    <p:sldId id="263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8" r:id="rId18"/>
    <p:sldId id="258" r:id="rId19"/>
    <p:sldId id="279" r:id="rId20"/>
    <p:sldId id="280" r:id="rId21"/>
    <p:sldId id="281" r:id="rId22"/>
    <p:sldId id="262" r:id="rId23"/>
    <p:sldId id="282" r:id="rId24"/>
  </p:sldIdLst>
  <p:sldSz cx="9144000" cy="5143500" type="screen16x9"/>
  <p:notesSz cx="5143500" cy="9144000"/>
  <p:embeddedFontLst>
    <p:embeddedFont>
      <p:font typeface="Nunito Sans" pitchFamily="2" charset="0"/>
      <p:regular r:id="rId26"/>
      <p:bold r:id="rId27"/>
      <p:italic r:id="rId28"/>
      <p:boldItalic r:id="rId29"/>
    </p:embeddedFont>
    <p:embeddedFont>
      <p:font typeface="Nunito Sans Bold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209" d="100"/>
          <a:sy n="209" d="100"/>
        </p:scale>
        <p:origin x="287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23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C0E99-7253-44F5-3EA0-4E76BE4D4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6CBA0-EBE9-6577-023C-135B718F4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D6F1E-5620-1EF1-9BEA-7E4F4B16C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C1FF9-12C9-85F0-9AE4-492AA4C18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2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CFCB5-535D-C749-2DB6-A071F3647B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EFC10DB-47D8-FF68-530B-8BFEC5FDC9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1475D-67D2-5429-4E27-A7E775E585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9ADCFB-8621-A83C-C622-4AC7B61F1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CB8D3-5ACD-8FB7-3816-478DE8F21B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AB0BDB-169D-B74E-C0E2-331AC7A473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553E0-0181-22C9-C02B-924A2BD792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0F80A95-C0A4-273B-BC8B-586FD4BAC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A9724-D6F5-1252-03AD-A8E7B625F3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2F11C8C-C068-2DF3-8EC0-BD93930B9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4B6F0-2F1C-84FC-D0D7-C43F3A2DB8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38B422C-0B99-2280-E5BD-06B8B5ABF1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58D6D-F30B-E28B-0067-C1E2B4F1C3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AD0054C-2C7A-EF54-B8F0-090190B8F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EECC3-9BA7-0985-0121-10C79BD3A0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8210884-71F6-CB60-8B36-AF05501683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8C255-8AD5-0311-E805-BC93F4A92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6624B4A-5CED-73A5-1957-3CEEFE05DA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F0F36-2F61-36C3-31B8-203760526A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E77C0FE-026C-EE89-8426-EBC85DAD77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098C8-AFA5-95C6-ED7A-27819F0C11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981A1C-AE21-7A97-6C17-B17C3FB51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783D2-3117-83AF-EF18-82789A7099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E5EB1E3-CC74-E65A-17D8-B32A6E865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554F2-57C7-9721-2900-0C417C7BDD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ACF2B8-4FA1-7463-C1D5-FC7393460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E85F1-7B88-C6D9-E133-F473F4F7D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C494A41-D1EF-2550-60AD-65DBC4B71A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19E83-74B9-69FB-65A1-7DCC51375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16E473-E627-88A9-9D44-A09AC53DFA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B531C-438B-BCB1-1409-8D23F42D90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04E156-1869-2EE7-AD47-9A17B81F4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6AB24-2317-C2AD-A4A0-136D3A1DB8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515E7A-24D9-9515-0AD3-6DE6F590C2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012E6-14D5-4D69-AE8A-BF0578DE08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BB03F1-7352-83B0-362E-2CFD95EFBC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EE471-6C3B-D14B-A139-2E7F3971E8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D4A0B89-69F9-B71F-53E4-075982420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CAB97-E301-3C6A-895B-5302CDA482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21FE125-0DDD-604E-68D5-90551AFBEB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16830" b="15792"/>
          <a:stretch>
            <a:fillRect/>
          </a:stretch>
        </p:blipFill>
        <p:spPr>
          <a:xfrm>
            <a:off x="5715000" y="864108"/>
            <a:ext cx="3429000" cy="346557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70533" y="1646560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 err="1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Evaluarea</a:t>
            </a:r>
            <a:r>
              <a:rPr lang="en-US" sz="16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40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IMPACTULU</a:t>
            </a:r>
            <a:r>
              <a:rPr lang="ro-RO" sz="40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</a:t>
            </a:r>
            <a:r>
              <a:rPr lang="en-US" sz="40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6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programului de servicii de formare pentru </a:t>
            </a:r>
            <a:r>
              <a:rPr lang="en-US" sz="1600" b="1" dirty="0">
                <a:solidFill>
                  <a:srgbClr val="38B6FF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30.000 de funcționari publici</a:t>
            </a:r>
            <a:r>
              <a:rPr lang="en-US" sz="16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(competențe digitale) și </a:t>
            </a:r>
            <a:r>
              <a:rPr lang="en-US" sz="1600" b="1" dirty="0">
                <a:solidFill>
                  <a:srgbClr val="FA9C42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2.500 de funcționari de conducere</a:t>
            </a:r>
            <a:r>
              <a:rPr lang="en-US" sz="16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(leadership și talent management în contextul transformărilor digitale)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96119" y="3496940"/>
            <a:ext cx="759172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Text 3"/>
          <p:cNvSpPr/>
          <p:nvPr/>
        </p:nvSpPr>
        <p:spPr>
          <a:xfrm>
            <a:off x="570533" y="3534147"/>
            <a:ext cx="610344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LOT I &amp; LOT II</a:t>
            </a:r>
            <a:endParaRPr lang="en-US" sz="75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138B38D-7945-D7B9-BAC4-87E4637A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1821F2E-42F0-D067-6D27-CAF96D132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72418"/>
            <a:ext cx="1099914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70533" y="809625"/>
            <a:ext cx="951086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IMPACT INDIVIDUAL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055191"/>
            <a:ext cx="558157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Efecte Suplimentare la Nivel Individual</a:t>
            </a:r>
            <a:endParaRPr lang="en-US" sz="2400" dirty="0"/>
          </a:p>
        </p:txBody>
      </p:sp>
      <p:sp>
        <p:nvSpPr>
          <p:cNvPr id="5" name="Shape 3"/>
          <p:cNvSpPr/>
          <p:nvPr/>
        </p:nvSpPr>
        <p:spPr>
          <a:xfrm>
            <a:off x="496119" y="1628775"/>
            <a:ext cx="1944960" cy="1140172"/>
          </a:xfrm>
          <a:prstGeom prst="roundRect">
            <a:avLst>
              <a:gd name="adj" fmla="val 4569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634380" y="17670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55%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34380" y="2035299"/>
            <a:ext cx="166843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Reducere documente pe hârtie (economie medie 43%)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2565053" y="1628775"/>
            <a:ext cx="1944960" cy="1140172"/>
          </a:xfrm>
          <a:prstGeom prst="roundRect">
            <a:avLst>
              <a:gd name="adj" fmla="val 4569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2703314" y="17670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53%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2703314" y="2035299"/>
            <a:ext cx="166843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Simplificare activități și sarcini de lucru (medie 42%)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633987" y="1628775"/>
            <a:ext cx="1944960" cy="1140172"/>
          </a:xfrm>
          <a:prstGeom prst="roundRect">
            <a:avLst>
              <a:gd name="adj" fmla="val 4569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4772248" y="17670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63%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4772248" y="2035299"/>
            <a:ext cx="1668438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Îmbunătățirea interacțiunii cu beneficiarii finali (creștere medie 38%)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6702921" y="1628775"/>
            <a:ext cx="1944960" cy="1140172"/>
          </a:xfrm>
          <a:prstGeom prst="roundRect">
            <a:avLst>
              <a:gd name="adj" fmla="val 4569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13"/>
          <p:cNvSpPr/>
          <p:nvPr/>
        </p:nvSpPr>
        <p:spPr>
          <a:xfrm>
            <a:off x="6841182" y="1767036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27%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6841182" y="2035299"/>
            <a:ext cx="166843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Diminuare stres profesional (reducere medie 36%)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496119" y="2892921"/>
            <a:ext cx="8151763" cy="743248"/>
          </a:xfrm>
          <a:prstGeom prst="roundRect">
            <a:avLst>
              <a:gd name="adj" fmla="val 7010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16"/>
          <p:cNvSpPr/>
          <p:nvPr/>
        </p:nvSpPr>
        <p:spPr>
          <a:xfrm>
            <a:off x="634380" y="303118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9%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634380" y="3299445"/>
            <a:ext cx="78752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Avansare profesională după absolvire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496119" y="3775695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Participanții percep scoruri medii de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9,59–9,63 din 10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pentru toate cele cinci criterii de impact: utilitate profesională (9,63), potențial de multiplicare (9,62), beneficii sistemice/sociale (9,62), relevanță (9,61) și beneficii instituționale (9,59).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28911"/>
            <a:ext cx="1273001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70533" y="966118"/>
            <a:ext cx="1124173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IMPACT INSTITUȚIONAL</a:t>
            </a:r>
            <a:endParaRPr lang="en-US" sz="750" dirty="0">
              <a:latin typeface="Aptos" panose="020B00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1211684"/>
            <a:ext cx="594680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Transformare Instituțională Documentată</a:t>
            </a:r>
            <a:endParaRPr lang="en-US" sz="24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406822" y="1785268"/>
            <a:ext cx="4103191" cy="1892871"/>
          </a:xfrm>
          <a:prstGeom prst="roundRect">
            <a:avLst>
              <a:gd name="adj" fmla="val 4718"/>
            </a:avLst>
          </a:prstGeom>
          <a:noFill/>
          <a:ln w="57150">
            <a:solidFill>
              <a:schemeClr val="accent5"/>
            </a:solidFill>
          </a:ln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0796" y="1909242"/>
            <a:ext cx="160280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Eficiență Operațională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0796" y="2227064"/>
            <a:ext cx="3855244" cy="140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 err="1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Integrare</a:t>
            </a: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digitală</a:t>
            </a:r>
            <a:r>
              <a:rPr lang="ro-RO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în procesele instituționale</a:t>
            </a: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: 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75%</a:t>
            </a:r>
            <a:endParaRPr lang="en-US" sz="950" b="1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Creștere utilizare digitală: 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61% </a:t>
            </a: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din instituții (+24%)</a:t>
            </a:r>
            <a:endParaRPr lang="en-US" sz="950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Reducere durată sarcini: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49%</a:t>
            </a: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din instituții (-28%)</a:t>
            </a:r>
            <a:endParaRPr lang="en-US" sz="950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Creștere eficiență operațională: 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46%</a:t>
            </a: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(+31%)</a:t>
            </a:r>
            <a:endParaRPr lang="en-US" sz="950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Simplificare proceduri interne: </a:t>
            </a:r>
            <a:r>
              <a:rPr lang="en-US" sz="1100" b="1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55%</a:t>
            </a:r>
            <a:endParaRPr lang="en-US" sz="950" b="1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Reducere utilizare hârtie: </a:t>
            </a:r>
            <a:r>
              <a:rPr lang="en-US" sz="1050" b="1" dirty="0">
                <a:solidFill>
                  <a:srgbClr val="00000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57%</a:t>
            </a:r>
            <a:endParaRPr lang="en-US" sz="950" dirty="0">
              <a:latin typeface="Aptos" panose="020B00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4728046" y="1909242"/>
            <a:ext cx="157690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Climat Organizațional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728046" y="2227064"/>
            <a:ext cx="3924598" cy="140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Creștere colaborare în echipă: 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62%</a:t>
            </a:r>
            <a:endParaRPr lang="en-US" sz="950" b="1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Îmbunătățire relații profesionale: 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56%</a:t>
            </a:r>
            <a:endParaRPr lang="en-US" sz="950" b="1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Creștere competențe echipe: 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77%</a:t>
            </a: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(efect de multiplicare)</a:t>
            </a:r>
            <a:endParaRPr lang="en-US" sz="950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Îmbunătățire climat organizațional: 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52%</a:t>
            </a:r>
            <a:endParaRPr lang="en-US" sz="950" b="1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Creștere asumare responsabilitate: 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69%</a:t>
            </a:r>
            <a:endParaRPr lang="en-US" sz="950" b="1" dirty="0">
              <a:latin typeface="Aptos" panose="020B0004020202020204" pitchFamily="34" charset="0"/>
            </a:endParaRP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Ameliorare relații inter-instituționale: 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60%</a:t>
            </a:r>
            <a:endParaRPr lang="en-US" sz="950" b="1" dirty="0">
              <a:latin typeface="Aptos" panose="020B00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96119" y="3817665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80,7%</a:t>
            </a: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dintre respondenți menționează creșterea eficienței activităților instituției ca principal impact. </a:t>
            </a:r>
            <a:r>
              <a:rPr lang="en-US" sz="95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53,2%</a:t>
            </a: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consideră că formarea contribuie la alinierea la standardele europene în competențe digitale. Doar </a:t>
            </a:r>
            <a:r>
              <a:rPr lang="en-US" sz="950" b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5,5%</a:t>
            </a: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nu observă un impact instituțional.</a:t>
            </a:r>
            <a:endParaRPr lang="en-US" sz="9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57436"/>
            <a:ext cx="1499146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70533" y="594643"/>
            <a:ext cx="1350318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ANALIZĂ COST-EFICACITATE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922163"/>
            <a:ext cx="488290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Un Proces Eficace </a:t>
            </a:r>
            <a:r>
              <a:rPr lang="en-US" sz="24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— ISCE: 92/100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96119" y="1525048"/>
            <a:ext cx="263455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624855" y="165378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Rezultate individuale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24855" y="1922047"/>
            <a:ext cx="237708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Scor: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18,5/20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aplicabilitate, productivitate, reducere timp, digitalizare</a:t>
            </a:r>
            <a:endParaRPr lang="en-US" sz="950" dirty="0"/>
          </a:p>
        </p:txBody>
      </p:sp>
      <p:sp>
        <p:nvSpPr>
          <p:cNvPr id="9" name="Shape 7"/>
          <p:cNvSpPr/>
          <p:nvPr/>
        </p:nvSpPr>
        <p:spPr>
          <a:xfrm>
            <a:off x="3254648" y="1525048"/>
            <a:ext cx="2634630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3383384" y="1653784"/>
            <a:ext cx="167669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Rezultate instituționale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383384" y="1922047"/>
            <a:ext cx="237715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Scor: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17,0/20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digitalizare, eficiență, simplificare, climat organizațional</a:t>
            </a:r>
            <a:endParaRPr lang="en-US" sz="950" dirty="0"/>
          </a:p>
        </p:txBody>
      </p:sp>
      <p:sp>
        <p:nvSpPr>
          <p:cNvPr id="12" name="Shape 10"/>
          <p:cNvSpPr/>
          <p:nvPr/>
        </p:nvSpPr>
        <p:spPr>
          <a:xfrm>
            <a:off x="6029124" y="1526299"/>
            <a:ext cx="263455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11"/>
          <p:cNvSpPr/>
          <p:nvPr/>
        </p:nvSpPr>
        <p:spPr>
          <a:xfrm>
            <a:off x="6141988" y="165378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Calitate &amp; satisfacție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141988" y="1922047"/>
            <a:ext cx="237708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Scor: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19,0/20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platformă 4,9/5; organizare 9,7/10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496119" y="2571682"/>
            <a:ext cx="4013820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624855" y="270041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Eficiență costuri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624855" y="2968681"/>
            <a:ext cx="375634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Scor: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20,0/20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cost marginal scăzut, rată certificare maximă, volum mare</a:t>
            </a:r>
            <a:endParaRPr lang="en-US" sz="950" dirty="0"/>
          </a:p>
        </p:txBody>
      </p:sp>
      <p:sp>
        <p:nvSpPr>
          <p:cNvPr id="18" name="Shape 16"/>
          <p:cNvSpPr/>
          <p:nvPr/>
        </p:nvSpPr>
        <p:spPr>
          <a:xfrm>
            <a:off x="4633913" y="2571682"/>
            <a:ext cx="401389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17"/>
          <p:cNvSpPr/>
          <p:nvPr/>
        </p:nvSpPr>
        <p:spPr>
          <a:xfrm>
            <a:off x="4762649" y="2700418"/>
            <a:ext cx="214066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Sustenabilitate &amp; multiplicare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4762649" y="2968681"/>
            <a:ext cx="3756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Scor: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17,5/20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77% creștere competențe echipe, responsabilitate crescută</a:t>
            </a:r>
            <a:endParaRPr lang="en-US" sz="950" dirty="0"/>
          </a:p>
        </p:txBody>
      </p:sp>
      <p:sp>
        <p:nvSpPr>
          <p:cNvPr id="21" name="Shape 19"/>
          <p:cNvSpPr/>
          <p:nvPr/>
        </p:nvSpPr>
        <p:spPr>
          <a:xfrm>
            <a:off x="558031" y="3643536"/>
            <a:ext cx="8151763" cy="384396"/>
          </a:xfrm>
          <a:prstGeom prst="roundRect">
            <a:avLst>
              <a:gd name="adj" fmla="val 9886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9" y="3783062"/>
            <a:ext cx="155004" cy="123974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899071" y="3736503"/>
            <a:ext cx="76248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ISCE = 18,5 + 17,0 + 19,0 + 20,0 + 17,5 = </a:t>
            </a:r>
            <a:r>
              <a:rPr lang="en-US" sz="9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92,0 puncte</a:t>
            </a: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→ Nivel FOARTE RIDICAT de cost-eficacitate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70620"/>
            <a:ext cx="1399133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70533" y="707827"/>
            <a:ext cx="1250305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ANALIZĂ COST-BENEFICIU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080" y="1025833"/>
            <a:ext cx="8151763" cy="4547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Reducerea Poverii Administrative </a:t>
            </a:r>
            <a:r>
              <a:rPr lang="en-US" sz="24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— Beneficii Cuantificate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96119" y="1658204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Pe baza sondajelor efectuate în rândul firmelor și populației (aprilie 2024 – aprilie 2025), digitalizarea comunicării cu administrația publică a generat beneficii economice semnificative.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496119" y="2256642"/>
            <a:ext cx="2613868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160,5M€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496119" y="2820998"/>
            <a:ext cx="2613868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Reducere povară administrativă — companii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96119" y="3283109"/>
            <a:ext cx="261386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Din care: 6,8M€ economii de timp + 153,7M€ reducere cheltuieli directe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3264991" y="2256642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196,4M€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3264991" y="2820998"/>
            <a:ext cx="2613943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Reducere povară administrativă — populație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3264991" y="3283109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Din care: 48,7M€ economii de timp + 147,7M€ reducere cheltuieli directe</a:t>
            </a:r>
            <a:endParaRPr lang="en-US" sz="950" dirty="0"/>
          </a:p>
        </p:txBody>
      </p:sp>
      <p:sp>
        <p:nvSpPr>
          <p:cNvPr id="12" name="Text 10"/>
          <p:cNvSpPr/>
          <p:nvPr/>
        </p:nvSpPr>
        <p:spPr>
          <a:xfrm>
            <a:off x="6033939" y="2256642"/>
            <a:ext cx="2613943" cy="4093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3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356,9M€</a:t>
            </a:r>
            <a:endParaRPr lang="en-US" sz="3200" dirty="0"/>
          </a:p>
        </p:txBody>
      </p:sp>
      <p:sp>
        <p:nvSpPr>
          <p:cNvPr id="13" name="Text 11"/>
          <p:cNvSpPr/>
          <p:nvPr/>
        </p:nvSpPr>
        <p:spPr>
          <a:xfrm>
            <a:off x="6399237" y="2820998"/>
            <a:ext cx="188334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Total beneficii cuantificate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6033939" y="3089261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Sold pozitiv total pentru companii și populație combinate</a:t>
            </a:r>
            <a:endParaRPr lang="en-US" sz="950" dirty="0"/>
          </a:p>
        </p:txBody>
      </p:sp>
      <p:sp>
        <p:nvSpPr>
          <p:cNvPr id="15" name="Text 13"/>
          <p:cNvSpPr/>
          <p:nvPr/>
        </p:nvSpPr>
        <p:spPr>
          <a:xfrm>
            <a:off x="496119" y="3819560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i="1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82% dintre firme au economisit timp (sold net: 668.858 ore), iar 95% au economisit bani (sold net: 771,7M lei). 82% din gospodăriile nemarginalizate și 87% din cele marginalizate au economisit timp — sold total de 18,5 milioane ore.</a:t>
            </a:r>
            <a:endParaRPr lang="en-US" sz="950" i="1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62298" y="253231"/>
            <a:ext cx="530423" cy="135062"/>
          </a:xfrm>
          <a:prstGeom prst="roundRect">
            <a:avLst>
              <a:gd name="adj" fmla="val 2025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 sz="3600"/>
          </a:p>
        </p:txBody>
      </p:sp>
      <p:sp>
        <p:nvSpPr>
          <p:cNvPr id="3" name="Text 1"/>
          <p:cNvSpPr/>
          <p:nvPr/>
        </p:nvSpPr>
        <p:spPr>
          <a:xfrm>
            <a:off x="1411114" y="277639"/>
            <a:ext cx="432792" cy="86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50"/>
              </a:lnSpc>
              <a:buNone/>
            </a:pPr>
            <a:r>
              <a:rPr lang="en-US" sz="10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ANALIZĂ VFM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1101694" y="1151104"/>
            <a:ext cx="4206398" cy="254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3200" dirty="0"/>
          </a:p>
        </p:txBody>
      </p:sp>
      <p:sp>
        <p:nvSpPr>
          <p:cNvPr id="48" name="Shape 1">
            <a:extLst>
              <a:ext uri="{FF2B5EF4-FFF2-40B4-BE49-F238E27FC236}">
                <a16:creationId xmlns:a16="http://schemas.microsoft.com/office/drawing/2014/main" id="{3FC72BA2-3F2F-EA47-DEA5-C8640AA8A7C7}"/>
              </a:ext>
            </a:extLst>
          </p:cNvPr>
          <p:cNvSpPr/>
          <p:nvPr/>
        </p:nvSpPr>
        <p:spPr>
          <a:xfrm>
            <a:off x="488379" y="1696417"/>
            <a:ext cx="733723" cy="149498"/>
          </a:xfrm>
          <a:prstGeom prst="roundRect">
            <a:avLst>
              <a:gd name="adj" fmla="val 20387"/>
            </a:avLst>
          </a:prstGeom>
          <a:solidFill>
            <a:srgbClr val="CCECFF"/>
          </a:solidFill>
          <a:ln/>
        </p:spPr>
      </p:sp>
      <p:sp>
        <p:nvSpPr>
          <p:cNvPr id="49" name="Text 2">
            <a:extLst>
              <a:ext uri="{FF2B5EF4-FFF2-40B4-BE49-F238E27FC236}">
                <a16:creationId xmlns:a16="http://schemas.microsoft.com/office/drawing/2014/main" id="{D3BE4A30-6447-7AC2-8E0B-758EDA5D103B}"/>
              </a:ext>
            </a:extLst>
          </p:cNvPr>
          <p:cNvSpPr/>
          <p:nvPr/>
        </p:nvSpPr>
        <p:spPr>
          <a:xfrm>
            <a:off x="542776" y="1723579"/>
            <a:ext cx="624929" cy="95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PIAȚA DE SERVICII</a:t>
            </a:r>
            <a:endParaRPr lang="en-US" sz="550" dirty="0"/>
          </a:p>
        </p:txBody>
      </p:sp>
      <p:sp>
        <p:nvSpPr>
          <p:cNvPr id="50" name="Shape 3">
            <a:extLst>
              <a:ext uri="{FF2B5EF4-FFF2-40B4-BE49-F238E27FC236}">
                <a16:creationId xmlns:a16="http://schemas.microsoft.com/office/drawing/2014/main" id="{6D89CB09-AD31-D04E-D0B0-2C838AD86C1E}"/>
              </a:ext>
            </a:extLst>
          </p:cNvPr>
          <p:cNvSpPr/>
          <p:nvPr/>
        </p:nvSpPr>
        <p:spPr>
          <a:xfrm>
            <a:off x="1267420" y="1691655"/>
            <a:ext cx="1556668" cy="159023"/>
          </a:xfrm>
          <a:prstGeom prst="roundRect">
            <a:avLst>
              <a:gd name="adj" fmla="val 19166"/>
            </a:avLst>
          </a:prstGeom>
          <a:noFill/>
          <a:ln w="4763">
            <a:solidFill>
              <a:srgbClr val="38B6FF"/>
            </a:solidFill>
            <a:prstDash val="solid"/>
          </a:ln>
        </p:spPr>
      </p:sp>
      <p:sp>
        <p:nvSpPr>
          <p:cNvPr id="51" name="Text 4">
            <a:extLst>
              <a:ext uri="{FF2B5EF4-FFF2-40B4-BE49-F238E27FC236}">
                <a16:creationId xmlns:a16="http://schemas.microsoft.com/office/drawing/2014/main" id="{46C6195F-1A23-137D-479E-4132236951B4}"/>
              </a:ext>
            </a:extLst>
          </p:cNvPr>
          <p:cNvSpPr/>
          <p:nvPr/>
        </p:nvSpPr>
        <p:spPr>
          <a:xfrm>
            <a:off x="1326579" y="1723579"/>
            <a:ext cx="1438349" cy="95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STRUCTURA COSTULUI PER PARTICIPANT</a:t>
            </a:r>
            <a:endParaRPr lang="en-US" sz="550" dirty="0"/>
          </a:p>
        </p:txBody>
      </p:sp>
      <p:sp>
        <p:nvSpPr>
          <p:cNvPr id="52" name="Text 5">
            <a:extLst>
              <a:ext uri="{FF2B5EF4-FFF2-40B4-BE49-F238E27FC236}">
                <a16:creationId xmlns:a16="http://schemas.microsoft.com/office/drawing/2014/main" id="{3D95DB76-0A87-4339-8495-2D2A97231D24}"/>
              </a:ext>
            </a:extLst>
          </p:cNvPr>
          <p:cNvSpPr/>
          <p:nvPr/>
        </p:nvSpPr>
        <p:spPr>
          <a:xfrm>
            <a:off x="488379" y="1915939"/>
            <a:ext cx="81672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O analiză comparativă a principalilor furnizori de cursuri de formare digitală cu certificare DigComp5 activi pe piața din România, cu scopul de a înțelege structura și distribuția costurilor per participant.</a:t>
            </a:r>
            <a:endParaRPr lang="en-US" sz="700" dirty="0"/>
          </a:p>
        </p:txBody>
      </p:sp>
      <p:sp>
        <p:nvSpPr>
          <p:cNvPr id="53" name="Text 6">
            <a:extLst>
              <a:ext uri="{FF2B5EF4-FFF2-40B4-BE49-F238E27FC236}">
                <a16:creationId xmlns:a16="http://schemas.microsoft.com/office/drawing/2014/main" id="{D923A333-D528-1D56-748B-C3F85119C9A0}"/>
              </a:ext>
            </a:extLst>
          </p:cNvPr>
          <p:cNvSpPr/>
          <p:nvPr/>
        </p:nvSpPr>
        <p:spPr>
          <a:xfrm>
            <a:off x="1326580" y="2112299"/>
            <a:ext cx="917076" cy="1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Structura tipică a costului</a:t>
            </a:r>
            <a:endParaRPr lang="en-US" sz="850" dirty="0"/>
          </a:p>
        </p:txBody>
      </p:sp>
      <p:sp>
        <p:nvSpPr>
          <p:cNvPr id="54" name="Text 7">
            <a:extLst>
              <a:ext uri="{FF2B5EF4-FFF2-40B4-BE49-F238E27FC236}">
                <a16:creationId xmlns:a16="http://schemas.microsoft.com/office/drawing/2014/main" id="{F701AAB8-7246-B96F-D742-AF63789D9984}"/>
              </a:ext>
            </a:extLst>
          </p:cNvPr>
          <p:cNvSpPr/>
          <p:nvPr/>
        </p:nvSpPr>
        <p:spPr>
          <a:xfrm>
            <a:off x="4267944" y="2158157"/>
            <a:ext cx="1490886" cy="1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Prețuri comparative pe piață</a:t>
            </a:r>
            <a:endParaRPr lang="en-US" sz="850" dirty="0"/>
          </a:p>
        </p:txBody>
      </p:sp>
      <p:sp>
        <p:nvSpPr>
          <p:cNvPr id="55" name="Shape 8">
            <a:extLst>
              <a:ext uri="{FF2B5EF4-FFF2-40B4-BE49-F238E27FC236}">
                <a16:creationId xmlns:a16="http://schemas.microsoft.com/office/drawing/2014/main" id="{1526A689-8938-49B9-F312-075D38E89EBF}"/>
              </a:ext>
            </a:extLst>
          </p:cNvPr>
          <p:cNvSpPr/>
          <p:nvPr/>
        </p:nvSpPr>
        <p:spPr>
          <a:xfrm>
            <a:off x="4267944" y="2365177"/>
            <a:ext cx="4392364" cy="1221432"/>
          </a:xfrm>
          <a:prstGeom prst="roundRect">
            <a:avLst>
              <a:gd name="adj" fmla="val 3119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6" name="Text 9">
            <a:extLst>
              <a:ext uri="{FF2B5EF4-FFF2-40B4-BE49-F238E27FC236}">
                <a16:creationId xmlns:a16="http://schemas.microsoft.com/office/drawing/2014/main" id="{727097DB-746C-7CC9-129D-8574F2B7CA4D}"/>
              </a:ext>
            </a:extLst>
          </p:cNvPr>
          <p:cNvSpPr/>
          <p:nvPr/>
        </p:nvSpPr>
        <p:spPr>
          <a:xfrm>
            <a:off x="4363417" y="2409453"/>
            <a:ext cx="22268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Furnizor / Curs</a:t>
            </a:r>
            <a:endParaRPr lang="en-US" sz="700" dirty="0"/>
          </a:p>
        </p:txBody>
      </p:sp>
      <p:sp>
        <p:nvSpPr>
          <p:cNvPr id="57" name="Text 10">
            <a:extLst>
              <a:ext uri="{FF2B5EF4-FFF2-40B4-BE49-F238E27FC236}">
                <a16:creationId xmlns:a16="http://schemas.microsoft.com/office/drawing/2014/main" id="{F3C15143-599E-C909-2B03-E034DAEE93A2}"/>
              </a:ext>
            </a:extLst>
          </p:cNvPr>
          <p:cNvSpPr/>
          <p:nvPr/>
        </p:nvSpPr>
        <p:spPr>
          <a:xfrm>
            <a:off x="6776293" y="2409453"/>
            <a:ext cx="1788616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Cost total estimat</a:t>
            </a:r>
            <a:endParaRPr lang="en-US" sz="700" dirty="0"/>
          </a:p>
        </p:txBody>
      </p:sp>
      <p:sp>
        <p:nvSpPr>
          <p:cNvPr id="58" name="Text 11">
            <a:extLst>
              <a:ext uri="{FF2B5EF4-FFF2-40B4-BE49-F238E27FC236}">
                <a16:creationId xmlns:a16="http://schemas.microsoft.com/office/drawing/2014/main" id="{6DB6CDF1-0CC2-1288-4C6F-A63B125B1089}"/>
              </a:ext>
            </a:extLst>
          </p:cNvPr>
          <p:cNvSpPr/>
          <p:nvPr/>
        </p:nvSpPr>
        <p:spPr>
          <a:xfrm>
            <a:off x="4363417" y="2612231"/>
            <a:ext cx="22268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DigiCOMP – Curs </a:t>
            </a:r>
            <a:r>
              <a:rPr lang="en-US" sz="70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intensiv</a:t>
            </a: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(2 zile)</a:t>
            </a:r>
            <a:endParaRPr lang="en-US" sz="700" dirty="0"/>
          </a:p>
        </p:txBody>
      </p:sp>
      <p:sp>
        <p:nvSpPr>
          <p:cNvPr id="59" name="Text 12">
            <a:extLst>
              <a:ext uri="{FF2B5EF4-FFF2-40B4-BE49-F238E27FC236}">
                <a16:creationId xmlns:a16="http://schemas.microsoft.com/office/drawing/2014/main" id="{4BF9E2A4-F219-9ACD-AF1F-57D2CE230D3F}"/>
              </a:ext>
            </a:extLst>
          </p:cNvPr>
          <p:cNvSpPr/>
          <p:nvPr/>
        </p:nvSpPr>
        <p:spPr>
          <a:xfrm>
            <a:off x="6776293" y="2612231"/>
            <a:ext cx="1788616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rgbClr val="FA9C42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1.900 € + 600 € examen</a:t>
            </a:r>
            <a:endParaRPr lang="en-US" sz="700" b="1" dirty="0"/>
          </a:p>
        </p:txBody>
      </p:sp>
      <p:sp>
        <p:nvSpPr>
          <p:cNvPr id="60" name="Text 13">
            <a:extLst>
              <a:ext uri="{FF2B5EF4-FFF2-40B4-BE49-F238E27FC236}">
                <a16:creationId xmlns:a16="http://schemas.microsoft.com/office/drawing/2014/main" id="{C3CC34B8-2173-8042-A4D1-6DDAEAFA140F}"/>
              </a:ext>
            </a:extLst>
          </p:cNvPr>
          <p:cNvSpPr/>
          <p:nvPr/>
        </p:nvSpPr>
        <p:spPr>
          <a:xfrm>
            <a:off x="4363417" y="2815010"/>
            <a:ext cx="22268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Practical DevSecOps (5 zile)</a:t>
            </a:r>
            <a:endParaRPr lang="en-US" sz="700" dirty="0"/>
          </a:p>
        </p:txBody>
      </p:sp>
      <p:sp>
        <p:nvSpPr>
          <p:cNvPr id="61" name="Text 14">
            <a:extLst>
              <a:ext uri="{FF2B5EF4-FFF2-40B4-BE49-F238E27FC236}">
                <a16:creationId xmlns:a16="http://schemas.microsoft.com/office/drawing/2014/main" id="{9567BEFF-506F-7F6E-FE64-A57D824CCFD6}"/>
              </a:ext>
            </a:extLst>
          </p:cNvPr>
          <p:cNvSpPr/>
          <p:nvPr/>
        </p:nvSpPr>
        <p:spPr>
          <a:xfrm>
            <a:off x="6776293" y="2815010"/>
            <a:ext cx="1788616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rgbClr val="FA9C42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799 € + 599 € examen</a:t>
            </a:r>
            <a:endParaRPr lang="en-US" sz="700" b="1" dirty="0"/>
          </a:p>
        </p:txBody>
      </p:sp>
      <p:sp>
        <p:nvSpPr>
          <p:cNvPr id="62" name="Text 15">
            <a:extLst>
              <a:ext uri="{FF2B5EF4-FFF2-40B4-BE49-F238E27FC236}">
                <a16:creationId xmlns:a16="http://schemas.microsoft.com/office/drawing/2014/main" id="{5EFC9923-FFB9-7135-5909-5EDFC86FC9AF}"/>
              </a:ext>
            </a:extLst>
          </p:cNvPr>
          <p:cNvSpPr/>
          <p:nvPr/>
        </p:nvSpPr>
        <p:spPr>
          <a:xfrm>
            <a:off x="4363417" y="3017788"/>
            <a:ext cx="22268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Modern Security (5 zile)</a:t>
            </a:r>
            <a:endParaRPr lang="en-US" sz="700" dirty="0"/>
          </a:p>
        </p:txBody>
      </p:sp>
      <p:sp>
        <p:nvSpPr>
          <p:cNvPr id="63" name="Text 16">
            <a:extLst>
              <a:ext uri="{FF2B5EF4-FFF2-40B4-BE49-F238E27FC236}">
                <a16:creationId xmlns:a16="http://schemas.microsoft.com/office/drawing/2014/main" id="{D1534D0C-7F79-8D73-7394-0BFF07FF1543}"/>
              </a:ext>
            </a:extLst>
          </p:cNvPr>
          <p:cNvSpPr/>
          <p:nvPr/>
        </p:nvSpPr>
        <p:spPr>
          <a:xfrm>
            <a:off x="6776293" y="3017788"/>
            <a:ext cx="1788616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rgbClr val="FA9C42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920 € + certificare</a:t>
            </a:r>
            <a:endParaRPr lang="en-US" sz="700" b="1" dirty="0"/>
          </a:p>
        </p:txBody>
      </p:sp>
      <p:sp>
        <p:nvSpPr>
          <p:cNvPr id="64" name="Text 17">
            <a:extLst>
              <a:ext uri="{FF2B5EF4-FFF2-40B4-BE49-F238E27FC236}">
                <a16:creationId xmlns:a16="http://schemas.microsoft.com/office/drawing/2014/main" id="{E8C286C0-1CB6-C604-E621-CFD4F88578FA}"/>
              </a:ext>
            </a:extLst>
          </p:cNvPr>
          <p:cNvSpPr/>
          <p:nvPr/>
        </p:nvSpPr>
        <p:spPr>
          <a:xfrm>
            <a:off x="4363417" y="3220566"/>
            <a:ext cx="22268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Coursera – DigComp5+ (fără certificare)</a:t>
            </a:r>
            <a:endParaRPr lang="en-US" sz="700" dirty="0"/>
          </a:p>
        </p:txBody>
      </p:sp>
      <p:sp>
        <p:nvSpPr>
          <p:cNvPr id="65" name="Text 18">
            <a:extLst>
              <a:ext uri="{FF2B5EF4-FFF2-40B4-BE49-F238E27FC236}">
                <a16:creationId xmlns:a16="http://schemas.microsoft.com/office/drawing/2014/main" id="{82ED39FD-4E36-3271-722E-69F58BF8E426}"/>
              </a:ext>
            </a:extLst>
          </p:cNvPr>
          <p:cNvSpPr/>
          <p:nvPr/>
        </p:nvSpPr>
        <p:spPr>
          <a:xfrm>
            <a:off x="6776293" y="3220566"/>
            <a:ext cx="1788616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800 €</a:t>
            </a:r>
            <a:endParaRPr lang="en-US" sz="700" b="1" dirty="0"/>
          </a:p>
        </p:txBody>
      </p:sp>
      <p:sp>
        <p:nvSpPr>
          <p:cNvPr id="66" name="Text 19">
            <a:extLst>
              <a:ext uri="{FF2B5EF4-FFF2-40B4-BE49-F238E27FC236}">
                <a16:creationId xmlns:a16="http://schemas.microsoft.com/office/drawing/2014/main" id="{2EE8CA1A-AE28-F5B8-339B-41DF701E54B4}"/>
              </a:ext>
            </a:extLst>
          </p:cNvPr>
          <p:cNvSpPr/>
          <p:nvPr/>
        </p:nvSpPr>
        <p:spPr>
          <a:xfrm>
            <a:off x="4363417" y="3423345"/>
            <a:ext cx="2226841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Innovative Learning (40 ore)</a:t>
            </a:r>
            <a:endParaRPr lang="en-US" sz="700" dirty="0"/>
          </a:p>
        </p:txBody>
      </p:sp>
      <p:sp>
        <p:nvSpPr>
          <p:cNvPr id="67" name="Text 20">
            <a:extLst>
              <a:ext uri="{FF2B5EF4-FFF2-40B4-BE49-F238E27FC236}">
                <a16:creationId xmlns:a16="http://schemas.microsoft.com/office/drawing/2014/main" id="{17DCC7E9-A983-5EF1-77E0-A876B1C5C630}"/>
              </a:ext>
            </a:extLst>
          </p:cNvPr>
          <p:cNvSpPr/>
          <p:nvPr/>
        </p:nvSpPr>
        <p:spPr>
          <a:xfrm>
            <a:off x="6776293" y="3423345"/>
            <a:ext cx="1788616" cy="1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b="1" dirty="0">
                <a:solidFill>
                  <a:schemeClr val="accent6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420 € + 400 € certificare</a:t>
            </a:r>
            <a:endParaRPr lang="en-US" sz="700" b="1" dirty="0">
              <a:solidFill>
                <a:schemeClr val="accent6"/>
              </a:solidFill>
            </a:endParaRPr>
          </a:p>
        </p:txBody>
      </p:sp>
      <p:sp>
        <p:nvSpPr>
          <p:cNvPr id="68" name="Shape 21">
            <a:extLst>
              <a:ext uri="{FF2B5EF4-FFF2-40B4-BE49-F238E27FC236}">
                <a16:creationId xmlns:a16="http://schemas.microsoft.com/office/drawing/2014/main" id="{87CDA04B-E43C-237C-8F82-08A008F48A20}"/>
              </a:ext>
            </a:extLst>
          </p:cNvPr>
          <p:cNvSpPr/>
          <p:nvPr/>
        </p:nvSpPr>
        <p:spPr>
          <a:xfrm>
            <a:off x="4267944" y="3651870"/>
            <a:ext cx="4392364" cy="416049"/>
          </a:xfrm>
          <a:prstGeom prst="roundRect">
            <a:avLst>
              <a:gd name="adj" fmla="val 9157"/>
            </a:avLst>
          </a:prstGeom>
          <a:solidFill>
            <a:srgbClr val="B6D6FC"/>
          </a:solidFill>
          <a:ln/>
        </p:spPr>
      </p:sp>
      <p:pic>
        <p:nvPicPr>
          <p:cNvPr id="69" name="Image 1" descr="preencoded.png">
            <a:extLst>
              <a:ext uri="{FF2B5EF4-FFF2-40B4-BE49-F238E27FC236}">
                <a16:creationId xmlns:a16="http://schemas.microsoft.com/office/drawing/2014/main" id="{47377CB2-5F2A-D6F8-67B3-655C96F5E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580" y="3771528"/>
            <a:ext cx="113333" cy="90636"/>
          </a:xfrm>
          <a:prstGeom prst="rect">
            <a:avLst/>
          </a:prstGeom>
        </p:spPr>
      </p:pic>
      <p:sp>
        <p:nvSpPr>
          <p:cNvPr id="70" name="Text 22">
            <a:extLst>
              <a:ext uri="{FF2B5EF4-FFF2-40B4-BE49-F238E27FC236}">
                <a16:creationId xmlns:a16="http://schemas.microsoft.com/office/drawing/2014/main" id="{EA23BAAF-EAD4-FC10-8F6C-2FB624784917}"/>
              </a:ext>
            </a:extLst>
          </p:cNvPr>
          <p:cNvSpPr/>
          <p:nvPr/>
        </p:nvSpPr>
        <p:spPr>
          <a:xfrm>
            <a:off x="4562549" y="3732461"/>
            <a:ext cx="4007123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Componenta de training (licență curs + trainer) reprezintă </a:t>
            </a:r>
            <a:r>
              <a:rPr lang="en-US" sz="70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60–70%</a:t>
            </a:r>
            <a:r>
              <a:rPr lang="en-US" sz="70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din costul total al unui program de formare — principalul factor de cost-eficiență.</a:t>
            </a:r>
            <a:endParaRPr lang="en-US" sz="700" dirty="0"/>
          </a:p>
        </p:txBody>
      </p:sp>
      <p:sp>
        <p:nvSpPr>
          <p:cNvPr id="71" name="Text 0">
            <a:extLst>
              <a:ext uri="{FF2B5EF4-FFF2-40B4-BE49-F238E27FC236}">
                <a16:creationId xmlns:a16="http://schemas.microsoft.com/office/drawing/2014/main" id="{C89FA34D-C9B1-8B12-19E8-21C39DB12D56}"/>
              </a:ext>
            </a:extLst>
          </p:cNvPr>
          <p:cNvSpPr/>
          <p:nvPr/>
        </p:nvSpPr>
        <p:spPr>
          <a:xfrm>
            <a:off x="472901" y="1298823"/>
            <a:ext cx="2311822" cy="2744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Value for Money (VfM)</a:t>
            </a:r>
            <a:endParaRPr lang="en-US" sz="1700" dirty="0"/>
          </a:p>
        </p:txBody>
      </p:sp>
      <p:sp>
        <p:nvSpPr>
          <p:cNvPr id="73" name="Shape 24">
            <a:extLst>
              <a:ext uri="{FF2B5EF4-FFF2-40B4-BE49-F238E27FC236}">
                <a16:creationId xmlns:a16="http://schemas.microsoft.com/office/drawing/2014/main" id="{8ADA2240-7819-42F6-23A1-C95AD349D780}"/>
              </a:ext>
            </a:extLst>
          </p:cNvPr>
          <p:cNvSpPr/>
          <p:nvPr/>
        </p:nvSpPr>
        <p:spPr>
          <a:xfrm>
            <a:off x="793781" y="2356403"/>
            <a:ext cx="2514100" cy="1878062"/>
          </a:xfrm>
          <a:prstGeom prst="roundRect">
            <a:avLst>
              <a:gd name="adj" fmla="val 3277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</p:sp>
      <p:sp>
        <p:nvSpPr>
          <p:cNvPr id="74" name="Text 25">
            <a:extLst>
              <a:ext uri="{FF2B5EF4-FFF2-40B4-BE49-F238E27FC236}">
                <a16:creationId xmlns:a16="http://schemas.microsoft.com/office/drawing/2014/main" id="{0A686F29-404D-D9F1-06B2-C8DBBE7534CA}"/>
              </a:ext>
            </a:extLst>
          </p:cNvPr>
          <p:cNvSpPr/>
          <p:nvPr/>
        </p:nvSpPr>
        <p:spPr>
          <a:xfrm>
            <a:off x="879207" y="2415264"/>
            <a:ext cx="864105" cy="133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Structura tipică a costului</a:t>
            </a:r>
            <a:endParaRPr lang="en-US" sz="800" dirty="0"/>
          </a:p>
        </p:txBody>
      </p:sp>
      <p:sp>
        <p:nvSpPr>
          <p:cNvPr id="75" name="Text 26">
            <a:extLst>
              <a:ext uri="{FF2B5EF4-FFF2-40B4-BE49-F238E27FC236}">
                <a16:creationId xmlns:a16="http://schemas.microsoft.com/office/drawing/2014/main" id="{ACBB3731-952A-F2C2-F317-174BC819DC4B}"/>
              </a:ext>
            </a:extLst>
          </p:cNvPr>
          <p:cNvSpPr/>
          <p:nvPr/>
        </p:nvSpPr>
        <p:spPr>
          <a:xfrm>
            <a:off x="879207" y="2607699"/>
            <a:ext cx="2281237" cy="2309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Indiferent de furnizor, costul total al unui program de formare se distribuie în mod relativ constant pe componente:</a:t>
            </a:r>
            <a:endParaRPr lang="en-US" sz="650" dirty="0"/>
          </a:p>
        </p:txBody>
      </p:sp>
      <p:sp>
        <p:nvSpPr>
          <p:cNvPr id="76" name="Shape 27">
            <a:extLst>
              <a:ext uri="{FF2B5EF4-FFF2-40B4-BE49-F238E27FC236}">
                <a16:creationId xmlns:a16="http://schemas.microsoft.com/office/drawing/2014/main" id="{7063B26D-ECD3-1357-C739-07C1C2C8E02C}"/>
              </a:ext>
            </a:extLst>
          </p:cNvPr>
          <p:cNvSpPr/>
          <p:nvPr/>
        </p:nvSpPr>
        <p:spPr>
          <a:xfrm>
            <a:off x="879207" y="2904909"/>
            <a:ext cx="2325765" cy="1206698"/>
          </a:xfrm>
          <a:prstGeom prst="roundRect">
            <a:avLst>
              <a:gd name="adj" fmla="val 2975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7" name="Text 28">
            <a:extLst>
              <a:ext uri="{FF2B5EF4-FFF2-40B4-BE49-F238E27FC236}">
                <a16:creationId xmlns:a16="http://schemas.microsoft.com/office/drawing/2014/main" id="{788B825E-C060-B014-AD3D-8640CA1D1DD1}"/>
              </a:ext>
            </a:extLst>
          </p:cNvPr>
          <p:cNvSpPr/>
          <p:nvPr/>
        </p:nvSpPr>
        <p:spPr>
          <a:xfrm>
            <a:off x="969397" y="2949706"/>
            <a:ext cx="107888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Componentă</a:t>
            </a:r>
            <a:endParaRPr lang="en-US" sz="650" dirty="0"/>
          </a:p>
        </p:txBody>
      </p:sp>
      <p:sp>
        <p:nvSpPr>
          <p:cNvPr id="78" name="Text 29">
            <a:extLst>
              <a:ext uri="{FF2B5EF4-FFF2-40B4-BE49-F238E27FC236}">
                <a16:creationId xmlns:a16="http://schemas.microsoft.com/office/drawing/2014/main" id="{0054DCE2-B6A6-302F-7A90-ECB45375FA27}"/>
              </a:ext>
            </a:extLst>
          </p:cNvPr>
          <p:cNvSpPr/>
          <p:nvPr/>
        </p:nvSpPr>
        <p:spPr>
          <a:xfrm>
            <a:off x="2303759" y="2955819"/>
            <a:ext cx="464625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Pondere</a:t>
            </a:r>
            <a:endParaRPr lang="en-US" sz="650" dirty="0"/>
          </a:p>
        </p:txBody>
      </p:sp>
      <p:sp>
        <p:nvSpPr>
          <p:cNvPr id="79" name="Text 30">
            <a:extLst>
              <a:ext uri="{FF2B5EF4-FFF2-40B4-BE49-F238E27FC236}">
                <a16:creationId xmlns:a16="http://schemas.microsoft.com/office/drawing/2014/main" id="{D4828164-C027-134F-6A52-F11AB26063C7}"/>
              </a:ext>
            </a:extLst>
          </p:cNvPr>
          <p:cNvSpPr/>
          <p:nvPr/>
        </p:nvSpPr>
        <p:spPr>
          <a:xfrm>
            <a:off x="969397" y="3150029"/>
            <a:ext cx="107888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Training (licență curs / trainer)</a:t>
            </a:r>
            <a:endParaRPr lang="en-US" sz="650" dirty="0"/>
          </a:p>
        </p:txBody>
      </p:sp>
      <p:sp>
        <p:nvSpPr>
          <p:cNvPr id="80" name="Text 31">
            <a:extLst>
              <a:ext uri="{FF2B5EF4-FFF2-40B4-BE49-F238E27FC236}">
                <a16:creationId xmlns:a16="http://schemas.microsoft.com/office/drawing/2014/main" id="{60AFFCF7-1789-C49A-C268-B62352DE35BF}"/>
              </a:ext>
            </a:extLst>
          </p:cNvPr>
          <p:cNvSpPr/>
          <p:nvPr/>
        </p:nvSpPr>
        <p:spPr>
          <a:xfrm>
            <a:off x="2303759" y="3156142"/>
            <a:ext cx="464625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60–70%</a:t>
            </a:r>
            <a:endParaRPr lang="en-US" sz="650" dirty="0"/>
          </a:p>
        </p:txBody>
      </p:sp>
      <p:sp>
        <p:nvSpPr>
          <p:cNvPr id="81" name="Text 32">
            <a:extLst>
              <a:ext uri="{FF2B5EF4-FFF2-40B4-BE49-F238E27FC236}">
                <a16:creationId xmlns:a16="http://schemas.microsoft.com/office/drawing/2014/main" id="{AB9F7C8B-BEA2-179D-8432-B49924984083}"/>
              </a:ext>
            </a:extLst>
          </p:cNvPr>
          <p:cNvSpPr/>
          <p:nvPr/>
        </p:nvSpPr>
        <p:spPr>
          <a:xfrm>
            <a:off x="969397" y="3350352"/>
            <a:ext cx="107888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Certificare</a:t>
            </a:r>
            <a:endParaRPr lang="en-US" sz="650" dirty="0"/>
          </a:p>
        </p:txBody>
      </p:sp>
      <p:sp>
        <p:nvSpPr>
          <p:cNvPr id="82" name="Text 33">
            <a:extLst>
              <a:ext uri="{FF2B5EF4-FFF2-40B4-BE49-F238E27FC236}">
                <a16:creationId xmlns:a16="http://schemas.microsoft.com/office/drawing/2014/main" id="{02B28C28-E549-FFDA-D77D-BAE48C0C2B7E}"/>
              </a:ext>
            </a:extLst>
          </p:cNvPr>
          <p:cNvSpPr/>
          <p:nvPr/>
        </p:nvSpPr>
        <p:spPr>
          <a:xfrm>
            <a:off x="2303759" y="3356465"/>
            <a:ext cx="464625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10–20%</a:t>
            </a:r>
            <a:endParaRPr lang="en-US" sz="650" dirty="0"/>
          </a:p>
        </p:txBody>
      </p:sp>
      <p:sp>
        <p:nvSpPr>
          <p:cNvPr id="83" name="Text 34">
            <a:extLst>
              <a:ext uri="{FF2B5EF4-FFF2-40B4-BE49-F238E27FC236}">
                <a16:creationId xmlns:a16="http://schemas.microsoft.com/office/drawing/2014/main" id="{EF01D0CD-F4E5-AC17-6FF5-AE114681DD73}"/>
              </a:ext>
            </a:extLst>
          </p:cNvPr>
          <p:cNvSpPr/>
          <p:nvPr/>
        </p:nvSpPr>
        <p:spPr>
          <a:xfrm>
            <a:off x="969397" y="3550674"/>
            <a:ext cx="107888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Management proiect</a:t>
            </a:r>
            <a:endParaRPr lang="en-US" sz="650" dirty="0"/>
          </a:p>
        </p:txBody>
      </p:sp>
      <p:sp>
        <p:nvSpPr>
          <p:cNvPr id="84" name="Text 35">
            <a:extLst>
              <a:ext uri="{FF2B5EF4-FFF2-40B4-BE49-F238E27FC236}">
                <a16:creationId xmlns:a16="http://schemas.microsoft.com/office/drawing/2014/main" id="{DE162AD3-A3AC-6286-C0AC-8844CDDAD232}"/>
              </a:ext>
            </a:extLst>
          </p:cNvPr>
          <p:cNvSpPr/>
          <p:nvPr/>
        </p:nvSpPr>
        <p:spPr>
          <a:xfrm>
            <a:off x="2303759" y="3556787"/>
            <a:ext cx="464625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10–15%</a:t>
            </a:r>
            <a:endParaRPr lang="en-US" sz="650" dirty="0"/>
          </a:p>
        </p:txBody>
      </p:sp>
      <p:sp>
        <p:nvSpPr>
          <p:cNvPr id="85" name="Text 36">
            <a:extLst>
              <a:ext uri="{FF2B5EF4-FFF2-40B4-BE49-F238E27FC236}">
                <a16:creationId xmlns:a16="http://schemas.microsoft.com/office/drawing/2014/main" id="{95EC59B8-4636-DF3D-EFEC-3E67037C180B}"/>
              </a:ext>
            </a:extLst>
          </p:cNvPr>
          <p:cNvSpPr/>
          <p:nvPr/>
        </p:nvSpPr>
        <p:spPr>
          <a:xfrm>
            <a:off x="969397" y="3750997"/>
            <a:ext cx="107888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Platformă / suport IT</a:t>
            </a:r>
            <a:endParaRPr lang="en-US" sz="650" dirty="0"/>
          </a:p>
        </p:txBody>
      </p:sp>
      <p:sp>
        <p:nvSpPr>
          <p:cNvPr id="86" name="Text 37">
            <a:extLst>
              <a:ext uri="{FF2B5EF4-FFF2-40B4-BE49-F238E27FC236}">
                <a16:creationId xmlns:a16="http://schemas.microsoft.com/office/drawing/2014/main" id="{D2EF97E4-B6B1-95A7-6B89-49D94D3704ED}"/>
              </a:ext>
            </a:extLst>
          </p:cNvPr>
          <p:cNvSpPr/>
          <p:nvPr/>
        </p:nvSpPr>
        <p:spPr>
          <a:xfrm>
            <a:off x="2303759" y="3757110"/>
            <a:ext cx="464625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5–10%</a:t>
            </a:r>
            <a:endParaRPr lang="en-US" sz="650" dirty="0"/>
          </a:p>
        </p:txBody>
      </p:sp>
      <p:sp>
        <p:nvSpPr>
          <p:cNvPr id="87" name="Text 38">
            <a:extLst>
              <a:ext uri="{FF2B5EF4-FFF2-40B4-BE49-F238E27FC236}">
                <a16:creationId xmlns:a16="http://schemas.microsoft.com/office/drawing/2014/main" id="{DC3E82C6-8049-4DD1-786C-5EC368BBD65B}"/>
              </a:ext>
            </a:extLst>
          </p:cNvPr>
          <p:cNvSpPr/>
          <p:nvPr/>
        </p:nvSpPr>
        <p:spPr>
          <a:xfrm>
            <a:off x="969397" y="3951319"/>
            <a:ext cx="1078886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Evaluare / raportare</a:t>
            </a:r>
            <a:endParaRPr lang="en-US" sz="650" dirty="0"/>
          </a:p>
        </p:txBody>
      </p:sp>
      <p:sp>
        <p:nvSpPr>
          <p:cNvPr id="88" name="Text 39">
            <a:extLst>
              <a:ext uri="{FF2B5EF4-FFF2-40B4-BE49-F238E27FC236}">
                <a16:creationId xmlns:a16="http://schemas.microsoft.com/office/drawing/2014/main" id="{74D34689-8B9C-ACCC-6F2F-1A2022918A00}"/>
              </a:ext>
            </a:extLst>
          </p:cNvPr>
          <p:cNvSpPr/>
          <p:nvPr/>
        </p:nvSpPr>
        <p:spPr>
          <a:xfrm>
            <a:off x="2303759" y="3957432"/>
            <a:ext cx="464625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5%</a:t>
            </a:r>
            <a:endParaRPr lang="en-US" sz="6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571AEF8E-6D2D-6B50-118B-655EB74DE244}"/>
              </a:ext>
            </a:extLst>
          </p:cNvPr>
          <p:cNvSpPr/>
          <p:nvPr/>
        </p:nvSpPr>
        <p:spPr>
          <a:xfrm>
            <a:off x="472901" y="1659582"/>
            <a:ext cx="736327" cy="143694"/>
          </a:xfrm>
          <a:prstGeom prst="roundRect">
            <a:avLst>
              <a:gd name="adj" fmla="val 20537"/>
            </a:avLst>
          </a:prstGeom>
          <a:solidFill>
            <a:srgbClr val="CCECFF"/>
          </a:solidFill>
          <a:ln/>
        </p:spPr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78E9DB5-4040-B181-CDE3-08134FD6EC34}"/>
              </a:ext>
            </a:extLst>
          </p:cNvPr>
          <p:cNvSpPr/>
          <p:nvPr/>
        </p:nvSpPr>
        <p:spPr>
          <a:xfrm>
            <a:off x="525587" y="1685925"/>
            <a:ext cx="630957" cy="91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SCENARII DE COST</a:t>
            </a:r>
            <a:endParaRPr lang="en-US" sz="55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E8F31E8-DA71-64C2-23A7-7FB4284D80BB}"/>
              </a:ext>
            </a:extLst>
          </p:cNvPr>
          <p:cNvSpPr/>
          <p:nvPr/>
        </p:nvSpPr>
        <p:spPr>
          <a:xfrm>
            <a:off x="1253133" y="1654820"/>
            <a:ext cx="1074688" cy="153219"/>
          </a:xfrm>
          <a:prstGeom prst="roundRect">
            <a:avLst>
              <a:gd name="adj" fmla="val 19260"/>
            </a:avLst>
          </a:prstGeom>
          <a:noFill/>
          <a:ln w="4763">
            <a:solidFill>
              <a:srgbClr val="38B6FF"/>
            </a:solidFill>
            <a:prstDash val="solid"/>
          </a:ln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4D757FFF-9BDA-A221-C360-CE14EC7BABB7}"/>
              </a:ext>
            </a:extLst>
          </p:cNvPr>
          <p:cNvSpPr/>
          <p:nvPr/>
        </p:nvSpPr>
        <p:spPr>
          <a:xfrm>
            <a:off x="1310580" y="1685925"/>
            <a:ext cx="959793" cy="91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00"/>
              </a:lnSpc>
              <a:buNone/>
            </a:pPr>
            <a:r>
              <a:rPr lang="en-US" sz="550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NUMĂR MARE DE CURSANȚI</a:t>
            </a:r>
            <a:endParaRPr lang="en-US" sz="55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BA4D2D96-A0A9-E301-3A91-B8357F7B1231}"/>
              </a:ext>
            </a:extLst>
          </p:cNvPr>
          <p:cNvSpPr/>
          <p:nvPr/>
        </p:nvSpPr>
        <p:spPr>
          <a:xfrm>
            <a:off x="472901" y="1869207"/>
            <a:ext cx="8198197" cy="227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6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Comparativ cu prețurile de piață, proiectul nostru atinge un cost per cursant de </a:t>
            </a:r>
            <a:r>
              <a:rPr lang="en-US" sz="650" b="1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318,5 Euro</a:t>
            </a:r>
            <a:r>
              <a:rPr lang="en-US" sz="6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cu </a:t>
            </a:r>
            <a:r>
              <a:rPr lang="en-US" sz="6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80% sub nivelul ofertelor premium</a:t>
            </a:r>
            <a:r>
              <a:rPr lang="en-US" sz="6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menținând în același timp standarde ridicate de calitate, mentorat și transfer de competențe direct aplicabile.</a:t>
            </a:r>
            <a:endParaRPr lang="en-US" sz="65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610E523B-9707-4699-ADE2-329C78264870}"/>
              </a:ext>
            </a:extLst>
          </p:cNvPr>
          <p:cNvSpPr/>
          <p:nvPr/>
        </p:nvSpPr>
        <p:spPr>
          <a:xfrm>
            <a:off x="472901" y="2157785"/>
            <a:ext cx="2696468" cy="880244"/>
          </a:xfrm>
          <a:prstGeom prst="roundRect">
            <a:avLst>
              <a:gd name="adj" fmla="val 4191"/>
            </a:avLst>
          </a:prstGeom>
          <a:solidFill>
            <a:srgbClr val="024890"/>
          </a:solidFill>
          <a:ln w="4763">
            <a:solidFill>
              <a:srgbClr val="1B61A9"/>
            </a:solidFill>
            <a:prstDash val="solid"/>
          </a:ln>
        </p:spPr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B44AF9A-CFCE-CB87-AAB9-E693641607BC}"/>
              </a:ext>
            </a:extLst>
          </p:cNvPr>
          <p:cNvSpPr/>
          <p:nvPr/>
        </p:nvSpPr>
        <p:spPr>
          <a:xfrm>
            <a:off x="565472" y="2250356"/>
            <a:ext cx="1402333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FFFFFF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Scenariul 1 — High-Quality</a:t>
            </a:r>
            <a:endParaRPr lang="en-US" sz="85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1A4FCF92-A943-6197-4F41-FED71B76FE99}"/>
              </a:ext>
            </a:extLst>
          </p:cNvPr>
          <p:cNvSpPr/>
          <p:nvPr/>
        </p:nvSpPr>
        <p:spPr>
          <a:xfrm>
            <a:off x="565472" y="2420094"/>
            <a:ext cx="2511326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650" b="1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1.700 Euro / cursant</a:t>
            </a:r>
            <a:r>
              <a:rPr lang="en-US" sz="6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(preț piață)</a:t>
            </a:r>
            <a:endParaRPr lang="en-US" sz="65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2DF498D7-80FC-F16E-15D1-CA7B9B94E003}"/>
              </a:ext>
            </a:extLst>
          </p:cNvPr>
          <p:cNvSpPr/>
          <p:nvPr/>
        </p:nvSpPr>
        <p:spPr>
          <a:xfrm>
            <a:off x="565472" y="2566392"/>
            <a:ext cx="2511326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Training aplicat și mentorat/coaching</a:t>
            </a:r>
            <a:endParaRPr lang="en-US" sz="650" dirty="0"/>
          </a:p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Transfer de competențe direct aplicabile</a:t>
            </a:r>
            <a:endParaRPr lang="en-US" sz="650" dirty="0"/>
          </a:p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Certificare DigComp5 inclusă</a:t>
            </a:r>
            <a:endParaRPr lang="en-US" sz="65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35FED1D3-AE97-3F44-E0FF-99AD8AE891D5}"/>
              </a:ext>
            </a:extLst>
          </p:cNvPr>
          <p:cNvSpPr/>
          <p:nvPr/>
        </p:nvSpPr>
        <p:spPr>
          <a:xfrm>
            <a:off x="3223766" y="2157785"/>
            <a:ext cx="2696468" cy="880244"/>
          </a:xfrm>
          <a:prstGeom prst="roundRect">
            <a:avLst>
              <a:gd name="adj" fmla="val 4191"/>
            </a:avLst>
          </a:prstGeom>
          <a:solidFill>
            <a:srgbClr val="38B6FF"/>
          </a:solidFill>
          <a:ln w="4763">
            <a:solidFill>
              <a:srgbClr val="1E9CE5"/>
            </a:solidFill>
            <a:prstDash val="solid"/>
          </a:ln>
        </p:spPr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5DE078E-7AD1-CE8C-840A-CDA685219E36}"/>
              </a:ext>
            </a:extLst>
          </p:cNvPr>
          <p:cNvSpPr/>
          <p:nvPr/>
        </p:nvSpPr>
        <p:spPr>
          <a:xfrm>
            <a:off x="3316337" y="2250356"/>
            <a:ext cx="1206847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Scenariul 2 — Standard</a:t>
            </a:r>
            <a:endParaRPr lang="en-US" sz="85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B737A6FA-107F-6324-FBF1-6D8E6E2EE60E}"/>
              </a:ext>
            </a:extLst>
          </p:cNvPr>
          <p:cNvSpPr/>
          <p:nvPr/>
        </p:nvSpPr>
        <p:spPr>
          <a:xfrm>
            <a:off x="3316337" y="2420094"/>
            <a:ext cx="2511326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6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1.200 Euro / cursant</a:t>
            </a: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(preț piață)</a:t>
            </a:r>
            <a:endParaRPr lang="en-US" sz="65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BB2FA79E-50E4-1B0D-BA25-D7B855F49F27}"/>
              </a:ext>
            </a:extLst>
          </p:cNvPr>
          <p:cNvSpPr/>
          <p:nvPr/>
        </p:nvSpPr>
        <p:spPr>
          <a:xfrm>
            <a:off x="3316337" y="2566392"/>
            <a:ext cx="2511326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Învățare mixtă (online + față în față)</a:t>
            </a:r>
            <a:endParaRPr lang="en-US" sz="650" dirty="0"/>
          </a:p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Componente practice moderate</a:t>
            </a:r>
            <a:endParaRPr lang="en-US" sz="650" dirty="0"/>
          </a:p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Certificare inclusă</a:t>
            </a:r>
            <a:endParaRPr lang="en-US" sz="650" dirty="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FDB8C986-09DB-6943-D0E8-9891B5123C00}"/>
              </a:ext>
            </a:extLst>
          </p:cNvPr>
          <p:cNvSpPr/>
          <p:nvPr/>
        </p:nvSpPr>
        <p:spPr>
          <a:xfrm>
            <a:off x="5974631" y="2157785"/>
            <a:ext cx="2696468" cy="880244"/>
          </a:xfrm>
          <a:prstGeom prst="roundRect">
            <a:avLst>
              <a:gd name="adj" fmla="val 4191"/>
            </a:avLst>
          </a:prstGeom>
          <a:solidFill>
            <a:schemeClr val="accent5">
              <a:lumMod val="40000"/>
              <a:lumOff val="60000"/>
            </a:schemeClr>
          </a:solidFill>
          <a:ln w="4763">
            <a:solidFill>
              <a:srgbClr val="E08228"/>
            </a:solidFill>
            <a:prstDash val="solid"/>
          </a:ln>
        </p:spPr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33F46A63-F47E-8552-E6FD-3DA643EB7F0E}"/>
              </a:ext>
            </a:extLst>
          </p:cNvPr>
          <p:cNvSpPr/>
          <p:nvPr/>
        </p:nvSpPr>
        <p:spPr>
          <a:xfrm>
            <a:off x="6067202" y="2250356"/>
            <a:ext cx="1213470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Scenariul 3 — Low Cost</a:t>
            </a:r>
            <a:endParaRPr lang="en-US" sz="85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58B96494-9778-9578-8DEB-42F93D62E4A9}"/>
              </a:ext>
            </a:extLst>
          </p:cNvPr>
          <p:cNvSpPr/>
          <p:nvPr/>
        </p:nvSpPr>
        <p:spPr>
          <a:xfrm>
            <a:off x="6067202" y="2420094"/>
            <a:ext cx="2511326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6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650 Euro / cursant</a:t>
            </a: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(preț piață)</a:t>
            </a:r>
            <a:endParaRPr lang="en-US" sz="65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C64A0DB0-3DE1-B825-B0DE-FE071BC46E4D}"/>
              </a:ext>
            </a:extLst>
          </p:cNvPr>
          <p:cNvSpPr/>
          <p:nvPr/>
        </p:nvSpPr>
        <p:spPr>
          <a:xfrm>
            <a:off x="6067202" y="2566392"/>
            <a:ext cx="2511326" cy="379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Cursuri online standardizate (AI)</a:t>
            </a:r>
            <a:endParaRPr lang="en-US" sz="650" dirty="0"/>
          </a:p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Componentă practică redusă</a:t>
            </a:r>
            <a:endParaRPr lang="en-US" sz="650" dirty="0"/>
          </a:p>
          <a:p>
            <a:pPr marL="342900" indent="-342900" algn="l">
              <a:lnSpc>
                <a:spcPts val="850"/>
              </a:lnSpc>
              <a:buSzPct val="100000"/>
              <a:buChar char="•"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Certificare inclusă</a:t>
            </a:r>
            <a:endParaRPr lang="en-US" sz="65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89057899-5AF4-B3AE-1DEF-92ACF9B42B23}"/>
              </a:ext>
            </a:extLst>
          </p:cNvPr>
          <p:cNvSpPr/>
          <p:nvPr/>
        </p:nvSpPr>
        <p:spPr>
          <a:xfrm>
            <a:off x="943198" y="3143101"/>
            <a:ext cx="1746796" cy="289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318,5€</a:t>
            </a:r>
            <a:endParaRPr lang="en-US" sz="2250" dirty="0">
              <a:solidFill>
                <a:schemeClr val="accent2"/>
              </a:solidFill>
            </a:endParaRPr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4F09AA09-1DFC-BFAB-224F-47CA90E01FE0}"/>
              </a:ext>
            </a:extLst>
          </p:cNvPr>
          <p:cNvSpPr/>
          <p:nvPr/>
        </p:nvSpPr>
        <p:spPr>
          <a:xfrm>
            <a:off x="1147093" y="3517553"/>
            <a:ext cx="1338932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Cost per cursant în proiect</a:t>
            </a:r>
            <a:endParaRPr lang="en-US" sz="85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727A9B88-22E2-B70B-80BF-7D28F0E3CE16}"/>
              </a:ext>
            </a:extLst>
          </p:cNvPr>
          <p:cNvSpPr/>
          <p:nvPr/>
        </p:nvSpPr>
        <p:spPr>
          <a:xfrm>
            <a:off x="472901" y="3687291"/>
            <a:ext cx="2687389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50"/>
              </a:lnSpc>
              <a:buNone/>
            </a:pPr>
            <a:r>
              <a:rPr lang="en-US" sz="6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Echivalent scenariului High-Quality, la o fracțiune din costul de piață</a:t>
            </a:r>
            <a:endParaRPr lang="en-US" sz="650" dirty="0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27B41D21-4D70-DB0B-227E-2B48D808FD48}"/>
              </a:ext>
            </a:extLst>
          </p:cNvPr>
          <p:cNvSpPr/>
          <p:nvPr/>
        </p:nvSpPr>
        <p:spPr>
          <a:xfrm>
            <a:off x="3698602" y="3143101"/>
            <a:ext cx="1746796" cy="289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-81%</a:t>
            </a:r>
            <a:endParaRPr lang="en-US" sz="225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927876E0-FE81-5DF0-6E06-71BFC04E86E8}"/>
              </a:ext>
            </a:extLst>
          </p:cNvPr>
          <p:cNvSpPr/>
          <p:nvPr/>
        </p:nvSpPr>
        <p:spPr>
          <a:xfrm>
            <a:off x="3944317" y="3517553"/>
            <a:ext cx="1255365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Economie vs. Scenariul 1</a:t>
            </a:r>
            <a:endParaRPr lang="en-US" sz="850" dirty="0"/>
          </a:p>
        </p:txBody>
      </p:sp>
      <p:sp>
        <p:nvSpPr>
          <p:cNvPr id="25" name="Text 23">
            <a:extLst>
              <a:ext uri="{FF2B5EF4-FFF2-40B4-BE49-F238E27FC236}">
                <a16:creationId xmlns:a16="http://schemas.microsoft.com/office/drawing/2014/main" id="{5067B432-DF21-46DF-261A-054C8F18210A}"/>
              </a:ext>
            </a:extLst>
          </p:cNvPr>
          <p:cNvSpPr/>
          <p:nvPr/>
        </p:nvSpPr>
        <p:spPr>
          <a:xfrm>
            <a:off x="3228305" y="3687291"/>
            <a:ext cx="2687389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50"/>
              </a:lnSpc>
              <a:buNone/>
            </a:pPr>
            <a:r>
              <a:rPr lang="en-US" sz="6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Față de 1.700 Euro/cursant pe piața liberă</a:t>
            </a:r>
            <a:endParaRPr lang="en-US" sz="65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253E69CD-7A74-138A-80FD-95BFB3361ED2}"/>
              </a:ext>
            </a:extLst>
          </p:cNvPr>
          <p:cNvSpPr/>
          <p:nvPr/>
        </p:nvSpPr>
        <p:spPr>
          <a:xfrm>
            <a:off x="6454006" y="3143101"/>
            <a:ext cx="1746796" cy="289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-51%</a:t>
            </a:r>
            <a:endParaRPr lang="en-US" sz="2250" dirty="0"/>
          </a:p>
        </p:txBody>
      </p:sp>
      <p:sp>
        <p:nvSpPr>
          <p:cNvPr id="27" name="Text 25">
            <a:extLst>
              <a:ext uri="{FF2B5EF4-FFF2-40B4-BE49-F238E27FC236}">
                <a16:creationId xmlns:a16="http://schemas.microsoft.com/office/drawing/2014/main" id="{637D2D59-D656-BD35-DD79-00D372047412}"/>
              </a:ext>
            </a:extLst>
          </p:cNvPr>
          <p:cNvSpPr/>
          <p:nvPr/>
        </p:nvSpPr>
        <p:spPr>
          <a:xfrm>
            <a:off x="6746304" y="3517553"/>
            <a:ext cx="1162199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Economie vs. Low Cost</a:t>
            </a:r>
            <a:endParaRPr lang="en-US" sz="850" dirty="0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FDB88891-5E1A-1250-420C-1FA629BE0D1B}"/>
              </a:ext>
            </a:extLst>
          </p:cNvPr>
          <p:cNvSpPr/>
          <p:nvPr/>
        </p:nvSpPr>
        <p:spPr>
          <a:xfrm>
            <a:off x="5983709" y="3687291"/>
            <a:ext cx="2687389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850"/>
              </a:lnSpc>
              <a:buNone/>
            </a:pPr>
            <a:r>
              <a:rPr lang="en-US" sz="6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Sub nivelul celui mai ieftin scenariu standard de piață</a:t>
            </a:r>
            <a:endParaRPr lang="en-US" sz="650" dirty="0"/>
          </a:p>
        </p:txBody>
      </p:sp>
      <p:sp>
        <p:nvSpPr>
          <p:cNvPr id="29" name="Shape 27">
            <a:extLst>
              <a:ext uri="{FF2B5EF4-FFF2-40B4-BE49-F238E27FC236}">
                <a16:creationId xmlns:a16="http://schemas.microsoft.com/office/drawing/2014/main" id="{DCE19BE6-3A79-6A09-C4E0-8DF3174D7306}"/>
              </a:ext>
            </a:extLst>
          </p:cNvPr>
          <p:cNvSpPr/>
          <p:nvPr/>
        </p:nvSpPr>
        <p:spPr>
          <a:xfrm>
            <a:off x="472901" y="3862164"/>
            <a:ext cx="8198197" cy="282922"/>
          </a:xfrm>
          <a:prstGeom prst="roundRect">
            <a:avLst>
              <a:gd name="adj" fmla="val 13038"/>
            </a:avLst>
          </a:prstGeom>
          <a:solidFill>
            <a:srgbClr val="B6FCB8"/>
          </a:solidFill>
          <a:ln/>
        </p:spPr>
      </p:sp>
      <p:pic>
        <p:nvPicPr>
          <p:cNvPr id="30" name="Image 1" descr="preencoded.png">
            <a:extLst>
              <a:ext uri="{FF2B5EF4-FFF2-40B4-BE49-F238E27FC236}">
                <a16:creationId xmlns:a16="http://schemas.microsoft.com/office/drawing/2014/main" id="{977F3582-4A23-18D9-C79D-73D511B3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72" y="3939927"/>
            <a:ext cx="140363" cy="112291"/>
          </a:xfrm>
          <a:prstGeom prst="rect">
            <a:avLst/>
          </a:prstGeom>
        </p:spPr>
      </p:pic>
      <p:sp>
        <p:nvSpPr>
          <p:cNvPr id="31" name="Text 28">
            <a:extLst>
              <a:ext uri="{FF2B5EF4-FFF2-40B4-BE49-F238E27FC236}">
                <a16:creationId xmlns:a16="http://schemas.microsoft.com/office/drawing/2014/main" id="{1E6F6A14-F3DD-DFD5-AF39-3EF402B19578}"/>
              </a:ext>
            </a:extLst>
          </p:cNvPr>
          <p:cNvSpPr/>
          <p:nvPr/>
        </p:nvSpPr>
        <p:spPr>
          <a:xfrm>
            <a:off x="758279" y="3938513"/>
            <a:ext cx="7825011" cy="113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Proiectul oferă calitatea Scenariului 1 (High-Quality) la un cost per cursant de </a:t>
            </a:r>
            <a:r>
              <a:rPr lang="en-US" sz="6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318,5 Euro</a:t>
            </a:r>
            <a:r>
              <a:rPr lang="en-US" sz="6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un raport valoare/cost excepțional, posibil prin economia de scară generată de numărul mare de cursanți.</a:t>
            </a:r>
            <a:endParaRPr lang="en-US" sz="650" dirty="0"/>
          </a:p>
        </p:txBody>
      </p:sp>
      <p:sp>
        <p:nvSpPr>
          <p:cNvPr id="47" name="CasetăText 46">
            <a:extLst>
              <a:ext uri="{FF2B5EF4-FFF2-40B4-BE49-F238E27FC236}">
                <a16:creationId xmlns:a16="http://schemas.microsoft.com/office/drawing/2014/main" id="{53B77D13-0B69-B052-4203-EAA68FEF6E09}"/>
              </a:ext>
            </a:extLst>
          </p:cNvPr>
          <p:cNvSpPr txBox="1"/>
          <p:nvPr/>
        </p:nvSpPr>
        <p:spPr>
          <a:xfrm>
            <a:off x="673984" y="1024617"/>
            <a:ext cx="8167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Value for Money —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Valoare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Adăugată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 cu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Costuri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Minime</a:t>
            </a:r>
            <a:endParaRPr lang="en-GB" sz="2400" b="1" dirty="0">
              <a:solidFill>
                <a:schemeClr val="accent1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87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17155" b="14457"/>
          <a:stretch>
            <a:fillRect/>
          </a:stretch>
        </p:blipFill>
        <p:spPr>
          <a:xfrm>
            <a:off x="5715000" y="882396"/>
            <a:ext cx="3429000" cy="35174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0618" y="1478751"/>
            <a:ext cx="4738241" cy="763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 Experiență de Formare Apreciată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1655618" y="2476539"/>
            <a:ext cx="2293962" cy="402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31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9,5/10</a:t>
            </a:r>
            <a:endParaRPr lang="en-US" sz="3150" dirty="0">
              <a:solidFill>
                <a:schemeClr val="accent2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2027762" y="3030626"/>
            <a:ext cx="1549598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6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Calitatea programului</a:t>
            </a:r>
            <a:endParaRPr lang="en-US" sz="1600" dirty="0">
              <a:latin typeface="Aptos" panose="020B00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655618" y="3293456"/>
            <a:ext cx="2293962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Media generală de apreciere acordată de cursanți</a:t>
            </a:r>
            <a:endParaRPr lang="en-US" sz="950" dirty="0"/>
          </a:p>
        </p:txBody>
      </p:sp>
      <p:sp>
        <p:nvSpPr>
          <p:cNvPr id="14" name="Shape 0">
            <a:extLst>
              <a:ext uri="{FF2B5EF4-FFF2-40B4-BE49-F238E27FC236}">
                <a16:creationId xmlns:a16="http://schemas.microsoft.com/office/drawing/2014/main" id="{30374940-021C-0648-ED63-08CE45AE9703}"/>
              </a:ext>
            </a:extLst>
          </p:cNvPr>
          <p:cNvSpPr/>
          <p:nvPr/>
        </p:nvSpPr>
        <p:spPr>
          <a:xfrm>
            <a:off x="521973" y="815727"/>
            <a:ext cx="4050027" cy="420874"/>
          </a:xfrm>
          <a:prstGeom prst="roundRect">
            <a:avLst>
              <a:gd name="adj" fmla="val 19097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3BC18620-4C94-5289-B244-1AFFF7C1FB6C}"/>
              </a:ext>
            </a:extLst>
          </p:cNvPr>
          <p:cNvSpPr/>
          <p:nvPr/>
        </p:nvSpPr>
        <p:spPr>
          <a:xfrm>
            <a:off x="687552" y="1072816"/>
            <a:ext cx="2508275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30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IMPACT LOT I</a:t>
            </a:r>
            <a:r>
              <a:rPr lang="ro-RO" sz="30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</a:t>
            </a:r>
            <a:endParaRPr lang="en-US" sz="30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658" y="2831030"/>
            <a:ext cx="1072307" cy="1072307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910" y="2806993"/>
            <a:ext cx="1120379" cy="1120379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900" y="1296400"/>
            <a:ext cx="1120379" cy="1120379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806446" y="981150"/>
            <a:ext cx="3440460" cy="284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Aprecierea Conținutului Formării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505771" y="3125611"/>
            <a:ext cx="1659321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100" dirty="0">
                <a:solidFill>
                  <a:schemeClr val="accent2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Peste </a:t>
            </a:r>
            <a:r>
              <a:rPr lang="en-US" sz="1100" b="1" dirty="0">
                <a:solidFill>
                  <a:schemeClr val="accent2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90%</a:t>
            </a:r>
            <a:r>
              <a:rPr lang="en-US" sz="1100" dirty="0">
                <a:solidFill>
                  <a:schemeClr val="accent2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dintre participanți au apreciat pozitiv fiecare indicator de calitate al conținutului. 96% consideră că nivelul conținutului a fost ridicat sau foarte ridicat.</a:t>
            </a:r>
            <a:endParaRPr lang="en-US" sz="11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340620" y="1788639"/>
            <a:ext cx="1120378" cy="227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92%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746" y="1339969"/>
            <a:ext cx="1070000" cy="10700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964677" y="2487100"/>
            <a:ext cx="1748730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Relevanța cunoștințelor teoretice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4079900" y="1765617"/>
            <a:ext cx="1120378" cy="227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95%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3901491" y="2466302"/>
            <a:ext cx="1805508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Accesibilitatea exercițiilor practice</a:t>
            </a:r>
            <a:endParaRPr lang="en-US" sz="850" dirty="0"/>
          </a:p>
        </p:txBody>
      </p:sp>
      <p:sp>
        <p:nvSpPr>
          <p:cNvPr id="10" name="Text 6"/>
          <p:cNvSpPr/>
          <p:nvPr/>
        </p:nvSpPr>
        <p:spPr>
          <a:xfrm>
            <a:off x="5808017" y="1757544"/>
            <a:ext cx="1120378" cy="227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94%</a:t>
            </a:r>
            <a:endParaRPr lang="en-US" sz="17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216" y="1330408"/>
            <a:ext cx="1081980" cy="10819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445374" y="2550017"/>
            <a:ext cx="1480170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Structura suportului de curs</a:t>
            </a:r>
            <a:endParaRPr lang="en-US" sz="850" dirty="0"/>
          </a:p>
        </p:txBody>
      </p:sp>
      <p:sp>
        <p:nvSpPr>
          <p:cNvPr id="13" name="Text 8"/>
          <p:cNvSpPr/>
          <p:nvPr/>
        </p:nvSpPr>
        <p:spPr>
          <a:xfrm>
            <a:off x="2991594" y="3264467"/>
            <a:ext cx="1120378" cy="227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91%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2900809" y="3946137"/>
            <a:ext cx="1272406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Echilibru teorie–practică</a:t>
            </a:r>
            <a:endParaRPr lang="en-US" sz="850" dirty="0"/>
          </a:p>
        </p:txBody>
      </p:sp>
      <p:sp>
        <p:nvSpPr>
          <p:cNvPr id="16" name="Text 10"/>
          <p:cNvSpPr/>
          <p:nvPr/>
        </p:nvSpPr>
        <p:spPr>
          <a:xfrm>
            <a:off x="5129658" y="3276533"/>
            <a:ext cx="1120378" cy="227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17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90%</a:t>
            </a:r>
            <a:endParaRPr lang="en-US" sz="1750" dirty="0"/>
          </a:p>
        </p:txBody>
      </p:sp>
      <p:sp>
        <p:nvSpPr>
          <p:cNvPr id="18" name="Text 11"/>
          <p:cNvSpPr/>
          <p:nvPr/>
        </p:nvSpPr>
        <p:spPr>
          <a:xfrm>
            <a:off x="5129658" y="3911945"/>
            <a:ext cx="1154683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00"/>
              </a:lnSpc>
              <a:buNone/>
            </a:pPr>
            <a:r>
              <a:rPr lang="en-US" sz="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Aplicabilitate practică</a:t>
            </a:r>
            <a:endParaRPr lang="en-US" sz="850" dirty="0"/>
          </a:p>
        </p:txBody>
      </p:sp>
      <p:sp>
        <p:nvSpPr>
          <p:cNvPr id="19" name="Text 12"/>
          <p:cNvSpPr/>
          <p:nvPr/>
        </p:nvSpPr>
        <p:spPr>
          <a:xfrm>
            <a:off x="7038166" y="2999256"/>
            <a:ext cx="2043135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000" i="1" dirty="0">
                <a:solidFill>
                  <a:schemeClr val="accent5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„Cursul a oferit o perspectivă valoroasă asupra leadership-ului, cu informații și exemple bine documentate. Structura materialului a fost bine organizată, iar prezentările au fost profesionist realizate. Recomand acest curs cu încredere!" (cursant, Agenția pentru Protecția Mediului)</a:t>
            </a:r>
            <a:endParaRPr lang="en-US" sz="1000" i="1" dirty="0">
              <a:solidFill>
                <a:schemeClr val="accent5"/>
              </a:solidFill>
              <a:latin typeface="Aptos" panose="020B0004020202020204" pitchFamily="34" charset="0"/>
            </a:endParaRPr>
          </a:p>
        </p:txBody>
      </p:sp>
      <p:sp>
        <p:nvSpPr>
          <p:cNvPr id="20" name="Shape 13"/>
          <p:cNvSpPr/>
          <p:nvPr/>
        </p:nvSpPr>
        <p:spPr>
          <a:xfrm>
            <a:off x="340743" y="3199390"/>
            <a:ext cx="45719" cy="817887"/>
          </a:xfrm>
          <a:prstGeom prst="rect">
            <a:avLst/>
          </a:prstGeom>
          <a:solidFill>
            <a:schemeClr val="accent2"/>
          </a:solidFill>
          <a:ln/>
        </p:spPr>
      </p:sp>
      <p:sp>
        <p:nvSpPr>
          <p:cNvPr id="21" name="Shape 13">
            <a:extLst>
              <a:ext uri="{FF2B5EF4-FFF2-40B4-BE49-F238E27FC236}">
                <a16:creationId xmlns:a16="http://schemas.microsoft.com/office/drawing/2014/main" id="{89DA9222-70BE-9BD9-565F-8645875F2F72}"/>
              </a:ext>
            </a:extLst>
          </p:cNvPr>
          <p:cNvSpPr/>
          <p:nvPr/>
        </p:nvSpPr>
        <p:spPr>
          <a:xfrm>
            <a:off x="6822649" y="3078781"/>
            <a:ext cx="45719" cy="817887"/>
          </a:xfrm>
          <a:prstGeom prst="rect">
            <a:avLst/>
          </a:prstGeom>
          <a:solidFill>
            <a:schemeClr val="accent2"/>
          </a:solidFill>
          <a:ln/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11809" b="19022"/>
          <a:stretch>
            <a:fillRect/>
          </a:stretch>
        </p:blipFill>
        <p:spPr>
          <a:xfrm>
            <a:off x="0" y="899517"/>
            <a:ext cx="3429000" cy="355768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639" y="764851"/>
            <a:ext cx="4499893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Aprecierea Calității Formatorilor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3909639" y="1274811"/>
            <a:ext cx="4753719" cy="43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Formatorii au înregistrat cel mai ridicat nivel de satisfacție </a:t>
            </a:r>
            <a:r>
              <a:rPr lang="en-US" sz="9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dintre</a:t>
            </a:r>
            <a:r>
              <a:rPr lang="en-US" sz="9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toate cele trei clase de indicatori: </a:t>
            </a:r>
            <a:r>
              <a:rPr lang="en-US" sz="900" b="1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media generală 4,90 din 5</a:t>
            </a:r>
            <a:r>
              <a:rPr lang="ro-RO" sz="900" b="1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90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Pragul</a:t>
            </a:r>
            <a:r>
              <a:rPr lang="en-US" sz="9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de calitate din Caietul de Sarcini (80%) a fost depășit de toți formatorii implicați.</a:t>
            </a:r>
            <a:endParaRPr lang="en-US" sz="900" dirty="0"/>
          </a:p>
        </p:txBody>
      </p:sp>
      <p:sp>
        <p:nvSpPr>
          <p:cNvPr id="5" name="Shape 2"/>
          <p:cNvSpPr/>
          <p:nvPr/>
        </p:nvSpPr>
        <p:spPr>
          <a:xfrm>
            <a:off x="3909640" y="1772692"/>
            <a:ext cx="2318668" cy="1073497"/>
          </a:xfrm>
          <a:prstGeom prst="roundRect">
            <a:avLst>
              <a:gd name="adj" fmla="val 4702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034507" y="1897559"/>
            <a:ext cx="2068934" cy="375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98% — Pregătire profesională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4034507" y="2342852"/>
            <a:ext cx="206893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Abilități de transmitere a conținutului și acoperire completă a tematicii</a:t>
            </a:r>
            <a:endParaRPr lang="en-US" sz="900" dirty="0"/>
          </a:p>
        </p:txBody>
      </p:sp>
      <p:sp>
        <p:nvSpPr>
          <p:cNvPr id="8" name="Shape 5"/>
          <p:cNvSpPr/>
          <p:nvPr/>
        </p:nvSpPr>
        <p:spPr>
          <a:xfrm>
            <a:off x="6344692" y="1772692"/>
            <a:ext cx="2318668" cy="1073497"/>
          </a:xfrm>
          <a:prstGeom prst="roundRect">
            <a:avLst>
              <a:gd name="adj" fmla="val 4702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69559" y="1897559"/>
            <a:ext cx="2068934" cy="375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98% — Îmbinare teorie–practică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6469559" y="2342852"/>
            <a:ext cx="206893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Combinare adecvată a componentelor teoretice și practice ale cursului</a:t>
            </a:r>
            <a:endParaRPr lang="en-US" sz="900" dirty="0"/>
          </a:p>
        </p:txBody>
      </p:sp>
      <p:sp>
        <p:nvSpPr>
          <p:cNvPr id="11" name="Shape 8"/>
          <p:cNvSpPr/>
          <p:nvPr/>
        </p:nvSpPr>
        <p:spPr>
          <a:xfrm>
            <a:off x="3909640" y="2962573"/>
            <a:ext cx="4753719" cy="696516"/>
          </a:xfrm>
          <a:prstGeom prst="roundRect">
            <a:avLst>
              <a:gd name="adj" fmla="val 7246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034507" y="3087439"/>
            <a:ext cx="1669479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99% — Ascultare activă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4034507" y="3344987"/>
            <a:ext cx="4503986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Receptivitate față de nevoile cursanților și feedback de calitate</a:t>
            </a:r>
            <a:endParaRPr lang="en-US" sz="900" dirty="0"/>
          </a:p>
        </p:txBody>
      </p:sp>
      <p:sp>
        <p:nvSpPr>
          <p:cNvPr id="14" name="Text 11"/>
          <p:cNvSpPr/>
          <p:nvPr/>
        </p:nvSpPr>
        <p:spPr>
          <a:xfrm>
            <a:off x="4089872" y="3810944"/>
            <a:ext cx="4573488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i="1" dirty="0">
                <a:solidFill>
                  <a:schemeClr val="accent2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„Un formator excepțional, cu cunoștințe vaste și o metodică foarte bună de a împărtăși informațiile și de a menține interesul unui auditoriu divers, din instituții centrale sau locale." (cursant MAE)</a:t>
            </a:r>
            <a:endParaRPr lang="en-US" sz="900" i="1" dirty="0">
              <a:solidFill>
                <a:schemeClr val="accent2"/>
              </a:solidFill>
            </a:endParaRPr>
          </a:p>
        </p:txBody>
      </p:sp>
      <p:sp>
        <p:nvSpPr>
          <p:cNvPr id="15" name="Shape 12"/>
          <p:cNvSpPr/>
          <p:nvPr/>
        </p:nvSpPr>
        <p:spPr>
          <a:xfrm>
            <a:off x="3909639" y="3789983"/>
            <a:ext cx="45719" cy="567705"/>
          </a:xfrm>
          <a:prstGeom prst="rect">
            <a:avLst/>
          </a:prstGeom>
          <a:solidFill>
            <a:srgbClr val="38B6FF"/>
          </a:solidFill>
          <a:ln/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71798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Aprecierea Organizării și Interesul Ridicat al Participanților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96119" y="1867793"/>
            <a:ext cx="4347270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Calitatea resurselor materiale, a infrastructurii informatice și a logisticii a obținut o medie de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9,5 din 10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. Nivelul general de satisfacție față de organizare: </a:t>
            </a:r>
            <a:r>
              <a:rPr lang="en-US" sz="950" b="1" dirty="0">
                <a:solidFill>
                  <a:srgbClr val="38B6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4,66 din 5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cu valori mai ridicate pentru sesiunile online (4,86) față de cele fizice (4,36).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496119" y="2621385"/>
            <a:ext cx="4347270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Proiectul a fost implementat integral în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doar două treimi din timpul alocat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— cu 8 luni înainte de termen — reflectând atât performanța organizatorică, cât și interesul ridicat al funcționarilor publici.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496119" y="3356298"/>
            <a:ext cx="4347270" cy="725463"/>
          </a:xfrm>
          <a:prstGeom prst="roundRect">
            <a:avLst>
              <a:gd name="adj" fmla="val 7182"/>
            </a:avLst>
          </a:prstGeom>
          <a:solidFill>
            <a:srgbClr val="B6FCB8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680371"/>
            <a:ext cx="155004" cy="12397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99071" y="3511228"/>
            <a:ext cx="3820344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89% dintre respondenți au acordat note de 9 și 10 pentru organizare și logistică.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5061421" y="1743819"/>
            <a:ext cx="3680445" cy="2337942"/>
          </a:xfrm>
          <a:prstGeom prst="roundRect">
            <a:avLst>
              <a:gd name="adj" fmla="val 3413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</p:sp>
      <p:sp>
        <p:nvSpPr>
          <p:cNvPr id="9" name="Text 6"/>
          <p:cNvSpPr/>
          <p:nvPr/>
        </p:nvSpPr>
        <p:spPr>
          <a:xfrm>
            <a:off x="5185395" y="1867793"/>
            <a:ext cx="227669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De ce au participat funcționarii?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5185395" y="2185615"/>
            <a:ext cx="3432497" cy="132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 err="1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Cursuri</a:t>
            </a: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950" dirty="0" err="1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acreditate</a:t>
            </a: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național/internațional — oportunitate rară în sistem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Conținut direct adaptat atribuțiilor manageriale și contextului digitalizării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Certificare utilă pentru o carieră administrativă ascendentă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Networking cu colegi din instituții similare la nivel național</a:t>
            </a:r>
            <a:endParaRPr lang="en-US" sz="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8" y="683121"/>
            <a:ext cx="2114493" cy="354808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611681" y="781125"/>
            <a:ext cx="704106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4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METODOLOGIE</a:t>
            </a:r>
            <a:r>
              <a:rPr lang="ro-RO" sz="14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LOT 1</a:t>
            </a:r>
            <a:endParaRPr lang="en-US" sz="1400" dirty="0">
              <a:latin typeface="Aptos" panose="020B0004020202020204" pitchFamily="34" charset="0"/>
            </a:endParaRPr>
          </a:p>
        </p:txBody>
      </p:sp>
      <p:pic>
        <p:nvPicPr>
          <p:cNvPr id="94" name="Imagine 93">
            <a:extLst>
              <a:ext uri="{FF2B5EF4-FFF2-40B4-BE49-F238E27FC236}">
                <a16:creationId xmlns:a16="http://schemas.microsoft.com/office/drawing/2014/main" id="{078B1EFD-E6C4-C4CE-EF0D-9FC71438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99" y="1037929"/>
            <a:ext cx="6875339" cy="33597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1255" y="866013"/>
            <a:ext cx="592016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Satisfacți</a:t>
            </a:r>
            <a:r>
              <a:rPr lang="ro-RO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</a:t>
            </a: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Generală </a:t>
            </a:r>
            <a:r>
              <a:rPr lang="en-US" sz="24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și</a:t>
            </a: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24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Obiective</a:t>
            </a:r>
            <a:r>
              <a:rPr lang="ro-RO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24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Atinse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96118" y="1306413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Calitatea programului a fost apreciată cu </a:t>
            </a:r>
            <a:r>
              <a:rPr lang="en-US" sz="950" b="1" dirty="0">
                <a:solidFill>
                  <a:srgbClr val="38B6FF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9,5 din 10</a:t>
            </a:r>
            <a:r>
              <a:rPr lang="en-US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. Analiza de regresie arată că principalii predictori ai satisfacției sunt conținutul cursurilor și prestația formatorilor, organizarea având o contribuție secundară.</a:t>
            </a:r>
            <a:endParaRPr lang="en-US" sz="950" dirty="0">
              <a:latin typeface="Aptos" panose="020B0004020202020204" pitchFamily="34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96119" y="1765325"/>
            <a:ext cx="401389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24855" y="189406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95%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24855" y="2162324"/>
            <a:ext cx="3756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dintre participanți apreciază că și-au îmbunătățit competențele de leadership și talent management în contextul digital</a:t>
            </a:r>
            <a:endParaRPr lang="en-US" sz="950" dirty="0"/>
          </a:p>
        </p:txBody>
      </p:sp>
      <p:sp>
        <p:nvSpPr>
          <p:cNvPr id="7" name="Shape 5"/>
          <p:cNvSpPr/>
          <p:nvPr/>
        </p:nvSpPr>
        <p:spPr>
          <a:xfrm>
            <a:off x="4633987" y="1765325"/>
            <a:ext cx="401389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762723" y="189406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87%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762723" y="2162324"/>
            <a:ext cx="3756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apreciază că propriile competențe digitale au înregistrat un progres semnificativ</a:t>
            </a:r>
            <a:endParaRPr lang="en-US" sz="950" dirty="0"/>
          </a:p>
        </p:txBody>
      </p:sp>
      <p:sp>
        <p:nvSpPr>
          <p:cNvPr id="10" name="Shape 8"/>
          <p:cNvSpPr/>
          <p:nvPr/>
        </p:nvSpPr>
        <p:spPr>
          <a:xfrm>
            <a:off x="496119" y="2811959"/>
            <a:ext cx="401389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24855" y="294069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9,6/10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624855" y="3208958"/>
            <a:ext cx="3756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media de apreciere a relevanței și utilității cursurilor pentru dezvoltarea profesională</a:t>
            </a:r>
            <a:endParaRPr lang="en-US" sz="950" dirty="0"/>
          </a:p>
        </p:txBody>
      </p:sp>
      <p:sp>
        <p:nvSpPr>
          <p:cNvPr id="13" name="Shape 11"/>
          <p:cNvSpPr/>
          <p:nvPr/>
        </p:nvSpPr>
        <p:spPr>
          <a:xfrm>
            <a:off x="4633987" y="2811959"/>
            <a:ext cx="4013895" cy="922660"/>
          </a:xfrm>
          <a:prstGeom prst="roundRect">
            <a:avLst>
              <a:gd name="adj" fmla="val 5647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762723" y="294069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9,5/10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4762723" y="3208958"/>
            <a:ext cx="3756422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potențialul de multiplicare/replicabilitate a cursurilor, din perspectiva cursanților</a:t>
            </a:r>
            <a:endParaRPr lang="en-US" sz="950" dirty="0"/>
          </a:p>
        </p:txBody>
      </p:sp>
      <p:sp>
        <p:nvSpPr>
          <p:cNvPr id="16" name="Text 14"/>
          <p:cNvSpPr/>
          <p:nvPr/>
        </p:nvSpPr>
        <p:spPr>
          <a:xfrm>
            <a:off x="682154" y="3933155"/>
            <a:ext cx="7965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000" i="1" dirty="0">
                <a:solidFill>
                  <a:schemeClr val="accent2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„Pentru mine participarea la aceste cursuri a fost o oportunitate unică în zece ani de activitate. Am cunoscut colegi de o calitate foarte bună, mi-am îmbogățit efectiv propria experiență. Mă simt alt om, mai conectat cu problemele actuale." (funcționar UAT rural)</a:t>
            </a:r>
            <a:endParaRPr lang="en-US" sz="1000" i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496119" y="3874145"/>
            <a:ext cx="14288" cy="675977"/>
          </a:xfrm>
          <a:prstGeom prst="rect">
            <a:avLst/>
          </a:prstGeom>
          <a:solidFill>
            <a:srgbClr val="38B6FF"/>
          </a:solidFill>
          <a:ln/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8" y="843974"/>
            <a:ext cx="6939632" cy="381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Impactul Formării asupra Activității Instituționale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88379" y="1290190"/>
            <a:ext cx="8167241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La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 luni de la absolvire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, sondajul de impact relevă îmbunătățiri concrete și măsurabile în activitatea managerială și instituțională a participanților.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77" y="1602416"/>
            <a:ext cx="305246" cy="30524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88377" y="2057904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Eficiență crescută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88377" y="2320735"/>
            <a:ext cx="4008462" cy="581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62%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au crescut volumul sarcinilor rezolvate/unitate de 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timp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; 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7082" y="1602416"/>
            <a:ext cx="305246" cy="30524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47082" y="2057904"/>
            <a:ext cx="1575420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Digitalizare accelerată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4647082" y="2320735"/>
            <a:ext cx="4008537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45%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au intensificat digitalizarea proceselor (medie +31%);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30%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au crescut gradul de tehnologizare al echipei (medie +32%)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379" y="2842915"/>
            <a:ext cx="305246" cy="30524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88379" y="3298403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Calitatea muncii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488379" y="3561234"/>
            <a:ext cx="4008462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88%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apreciază că și-au îmbunătățit 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calitatea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muncii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;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86%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au aplicat cunoștințele în activitatea managerială</a:t>
            </a:r>
            <a:endParaRPr lang="en-US" sz="9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7084" y="2842915"/>
            <a:ext cx="305246" cy="30524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647084" y="3298403"/>
            <a:ext cx="1526307" cy="190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Relații și servicii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4647084" y="3561234"/>
            <a:ext cx="4008537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66%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au îmbunătățit interacțiunea cu 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beneficiarii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final</a:t>
            </a:r>
            <a:r>
              <a:rPr lang="ro-RO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;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950" b="1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57%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au crescut calitatea 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relațiilor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inter-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instituționale</a:t>
            </a:r>
            <a:r>
              <a:rPr lang="ro-RO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;</a:t>
            </a:r>
            <a:endParaRPr lang="en-US" sz="950" dirty="0"/>
          </a:p>
        </p:txBody>
      </p:sp>
      <p:sp>
        <p:nvSpPr>
          <p:cNvPr id="16" name="Shape 10"/>
          <p:cNvSpPr/>
          <p:nvPr/>
        </p:nvSpPr>
        <p:spPr>
          <a:xfrm>
            <a:off x="488378" y="4109503"/>
            <a:ext cx="8167241" cy="267447"/>
          </a:xfrm>
          <a:prstGeom prst="roundRect">
            <a:avLst>
              <a:gd name="adj" fmla="val 7249"/>
            </a:avLst>
          </a:prstGeom>
          <a:solidFill>
            <a:srgbClr val="B6D6FC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19" y="4192934"/>
            <a:ext cx="152623" cy="122039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85080" y="4092811"/>
            <a:ext cx="7648501" cy="29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13% dintre participanți au reușit să atragă personal IT în structura coordonată — totalizând 75 de specialiști IT aduși în administrația publică.</a:t>
            </a:r>
            <a:endParaRPr lang="en-US" sz="9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830759"/>
            <a:ext cx="5154588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Impact </a:t>
            </a:r>
            <a:r>
              <a:rPr lang="en-US" sz="24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asupra</a:t>
            </a: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24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Echipelor</a:t>
            </a:r>
            <a:endParaRPr lang="en-US" sz="2400" dirty="0"/>
          </a:p>
        </p:txBody>
      </p:sp>
      <p:sp>
        <p:nvSpPr>
          <p:cNvPr id="3" name="Shape 1"/>
          <p:cNvSpPr/>
          <p:nvPr/>
        </p:nvSpPr>
        <p:spPr>
          <a:xfrm>
            <a:off x="406822" y="1404342"/>
            <a:ext cx="4103191" cy="2043336"/>
          </a:xfrm>
          <a:prstGeom prst="roundRect">
            <a:avLst>
              <a:gd name="adj" fmla="val 4371"/>
            </a:avLst>
          </a:prstGeom>
          <a:solidFill>
            <a:srgbClr val="024890"/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528316"/>
            <a:ext cx="3855244" cy="387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Efecte asupra subordonaților (comparativ 2024–2025)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0796" y="2039987"/>
            <a:ext cx="3855244" cy="1364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+15% percepția calității serviciilor publice oferite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+9% prestigiul funcției publice în rândul echipei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+5% comunicarea manager–subordonat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-9% sentimentul birocrației excesive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FFFFFF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Îmbunătățiri semnificative: planificare, decizie, lucru în echipă, comunicare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5153242" y="1776607"/>
            <a:ext cx="232305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Așteptări</a:t>
            </a: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12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împlinite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: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153242" y="2094429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61% — aliniere la standarde europene de competențe digitale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60% — gestionare mai bună a organizației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43% — simplificarea </a:t>
            </a:r>
            <a:r>
              <a:rPr lang="en-US" sz="950" dirty="0" err="1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proceselor</a:t>
            </a: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interne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496119" y="3587204"/>
            <a:ext cx="8151763" cy="725463"/>
          </a:xfrm>
          <a:prstGeom prst="roundRect">
            <a:avLst>
              <a:gd name="adj" fmla="val 7182"/>
            </a:avLst>
          </a:prstGeom>
          <a:solidFill>
            <a:srgbClr val="B6FCB8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92" y="3771751"/>
            <a:ext cx="155004" cy="12397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99071" y="3742134"/>
            <a:ext cx="762483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Proiectul IMPACT Lot 2 demonstrează că investiția în formarea funcționarilor publici de conducere generează beneficii concrete, măsurabile și durabile — atât la nivel individual, cât și instituțional și sistemic.</a:t>
            </a:r>
            <a:endParaRPr lang="en-US" sz="9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1E44A-22D6-6BFC-550D-9BB9A3F9B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1EAD46D6-568A-42E2-96D8-63E59A6C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34" t="16830" b="15792"/>
          <a:stretch>
            <a:fillRect/>
          </a:stretch>
        </p:blipFill>
        <p:spPr>
          <a:xfrm>
            <a:off x="0" y="905896"/>
            <a:ext cx="2505456" cy="346557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EB22FAB-2483-2073-1B46-96D2924D3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>
          <a:xfrm>
            <a:off x="2105384" y="-1481"/>
            <a:ext cx="5015398" cy="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239997B-039E-7B4C-ADB5-871CA769A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24" y="4476842"/>
            <a:ext cx="6225951" cy="665176"/>
          </a:xfrm>
          <a:prstGeom prst="rect">
            <a:avLst/>
          </a:prstGeom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7856AE04-A421-7DBF-2CD7-8AEF917079DE}"/>
              </a:ext>
            </a:extLst>
          </p:cNvPr>
          <p:cNvSpPr txBox="1"/>
          <p:nvPr/>
        </p:nvSpPr>
        <p:spPr>
          <a:xfrm>
            <a:off x="2834640" y="1469249"/>
            <a:ext cx="6108192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o-RO" sz="1100" b="1" noProof="0" dirty="0">
                <a:latin typeface="Aptos" panose="020B0004020202020204" pitchFamily="34" charset="0"/>
              </a:rPr>
              <a:t>1. Programul reprezintă </a:t>
            </a:r>
            <a:r>
              <a:rPr lang="ro-RO" sz="1100" b="1" dirty="0">
                <a:latin typeface="Aptos" panose="020B0004020202020204" pitchFamily="34" charset="0"/>
              </a:rPr>
              <a:t>reper </a:t>
            </a:r>
            <a:r>
              <a:rPr lang="ro-RO" sz="1100" b="1" noProof="0" dirty="0">
                <a:latin typeface="Aptos" panose="020B0004020202020204" pitchFamily="34" charset="0"/>
              </a:rPr>
              <a:t>național de calitate în formarea administrației publice un model de referință la nivel național</a:t>
            </a:r>
            <a:r>
              <a:rPr lang="ro-RO" sz="1100" noProof="0" dirty="0">
                <a:latin typeface="Aptos" panose="020B0004020202020204" pitchFamily="34" charset="0"/>
              </a:rPr>
              <a:t> pentru dezvoltarea competențelor în sectorul public;</a:t>
            </a:r>
          </a:p>
          <a:p>
            <a:pPr>
              <a:buNone/>
            </a:pPr>
            <a:endParaRPr lang="ro-RO" sz="1100" noProof="0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ro-RO" sz="1100" b="1" noProof="0" dirty="0">
                <a:latin typeface="Aptos" panose="020B0004020202020204" pitchFamily="34" charset="0"/>
              </a:rPr>
              <a:t>2. Investiția generează impact imediat și măsurabil asupra performanței individuale</a:t>
            </a:r>
          </a:p>
          <a:p>
            <a:pPr>
              <a:buNone/>
            </a:pPr>
            <a:r>
              <a:rPr lang="ro-RO" sz="1100" noProof="0" dirty="0">
                <a:latin typeface="Aptos" panose="020B0004020202020204" pitchFamily="34" charset="0"/>
              </a:rPr>
              <a:t>Aceste efecte validează capacitatea programului de a produce </a:t>
            </a:r>
            <a:r>
              <a:rPr lang="ro-RO" sz="1100" b="1" noProof="0" dirty="0">
                <a:latin typeface="Aptos" panose="020B0004020202020204" pitchFamily="34" charset="0"/>
              </a:rPr>
              <a:t>schimbări operaționale concrete într-un orizont scurt</a:t>
            </a:r>
            <a:r>
              <a:rPr lang="ro-RO" sz="1100" noProof="0" dirty="0">
                <a:latin typeface="Aptos" panose="020B0004020202020204" pitchFamily="34" charset="0"/>
              </a:rPr>
              <a:t>, în linie cu obiectivele PNRR privind digitalizarea administrației;</a:t>
            </a:r>
          </a:p>
          <a:p>
            <a:pPr>
              <a:buNone/>
            </a:pPr>
            <a:br>
              <a:rPr lang="ro-RO" sz="1100" noProof="0" dirty="0">
                <a:latin typeface="Aptos" panose="020B0004020202020204" pitchFamily="34" charset="0"/>
              </a:rPr>
            </a:br>
            <a:r>
              <a:rPr lang="ro-RO" sz="1100" b="1" noProof="0" dirty="0">
                <a:latin typeface="Aptos" panose="020B0004020202020204" pitchFamily="34" charset="0"/>
              </a:rPr>
              <a:t>3. Programul produce transformări instituționale și efecte sistemice relevante</a:t>
            </a:r>
          </a:p>
          <a:p>
            <a:pPr>
              <a:buNone/>
            </a:pPr>
            <a:r>
              <a:rPr lang="ro-RO" sz="1100" noProof="0" dirty="0">
                <a:latin typeface="Aptos" panose="020B0004020202020204" pitchFamily="34" charset="0"/>
              </a:rPr>
              <a:t>ceea ce indică un </a:t>
            </a:r>
            <a:r>
              <a:rPr lang="ro-RO" sz="1100" b="1" noProof="0" dirty="0">
                <a:latin typeface="Aptos" panose="020B0004020202020204" pitchFamily="34" charset="0"/>
              </a:rPr>
              <a:t>efect de modernizare structurală a administrației</a:t>
            </a:r>
            <a:r>
              <a:rPr lang="ro-RO" sz="1100" b="1" dirty="0">
                <a:latin typeface="Aptos" panose="020B0004020202020204" pitchFamily="34" charset="0"/>
              </a:rPr>
              <a:t>;</a:t>
            </a:r>
            <a:endParaRPr lang="ro-RO" sz="1100" noProof="0" dirty="0">
              <a:latin typeface="Aptos" panose="020B0004020202020204" pitchFamily="34" charset="0"/>
            </a:endParaRPr>
          </a:p>
          <a:p>
            <a:pPr>
              <a:buNone/>
            </a:pPr>
            <a:br>
              <a:rPr lang="ro-RO" sz="1100" noProof="0" dirty="0">
                <a:latin typeface="Aptos" panose="020B0004020202020204" pitchFamily="34" charset="0"/>
              </a:rPr>
            </a:br>
            <a:r>
              <a:rPr lang="ro-RO" sz="1100" b="1" noProof="0" dirty="0">
                <a:latin typeface="Aptos" panose="020B0004020202020204" pitchFamily="34" charset="0"/>
              </a:rPr>
              <a:t>4. Programul este una dintre cele mai eficiente investiții din PNRR (cost–eficacitate și beneficii);</a:t>
            </a:r>
            <a:endParaRPr lang="ro-RO" sz="1100" noProof="0" dirty="0">
              <a:latin typeface="Aptos" panose="020B0004020202020204" pitchFamily="34" charset="0"/>
            </a:endParaRPr>
          </a:p>
          <a:p>
            <a:pPr>
              <a:buNone/>
            </a:pPr>
            <a:br>
              <a:rPr lang="ro-RO" sz="1100" noProof="0" dirty="0">
                <a:latin typeface="Aptos" panose="020B0004020202020204" pitchFamily="34" charset="0"/>
              </a:rPr>
            </a:br>
            <a:r>
              <a:rPr lang="ro-RO" sz="1100" b="1" noProof="0" dirty="0">
                <a:latin typeface="Aptos" panose="020B0004020202020204" pitchFamily="34" charset="0"/>
              </a:rPr>
              <a:t>5. Programul are un potențial ridicat de sustenabilitate și multiplicare </a:t>
            </a:r>
            <a:r>
              <a:rPr lang="ro-RO" sz="1100" noProof="0" dirty="0">
                <a:latin typeface="Aptos" panose="020B0004020202020204" pitchFamily="34" charset="0"/>
              </a:rPr>
              <a:t>este</a:t>
            </a:r>
            <a:r>
              <a:rPr lang="ro-RO" sz="1100" b="1" noProof="0" dirty="0">
                <a:latin typeface="Aptos" panose="020B0004020202020204" pitchFamily="34" charset="0"/>
              </a:rPr>
              <a:t> </a:t>
            </a:r>
            <a:r>
              <a:rPr lang="ro-RO" sz="1100" noProof="0" dirty="0">
                <a:latin typeface="Aptos" panose="020B0004020202020204" pitchFamily="34" charset="0"/>
              </a:rPr>
              <a:t>un </a:t>
            </a:r>
            <a:r>
              <a:rPr lang="ro-RO" sz="1100" b="1" noProof="0" dirty="0">
                <a:latin typeface="Aptos" panose="020B0004020202020204" pitchFamily="34" charset="0"/>
              </a:rPr>
              <a:t>catalizator pentru transformarea pe termen lung a administrației publice.</a:t>
            </a:r>
            <a:endParaRPr lang="ro-RO" sz="1100" noProof="0" dirty="0">
              <a:latin typeface="Aptos" panose="020B0004020202020204" pitchFamily="34" charset="0"/>
            </a:endParaRPr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E9D49A73-F63D-901F-AC05-03408525E0BC}"/>
              </a:ext>
            </a:extLst>
          </p:cNvPr>
          <p:cNvSpPr txBox="1"/>
          <p:nvPr/>
        </p:nvSpPr>
        <p:spPr>
          <a:xfrm>
            <a:off x="4736592" y="964106"/>
            <a:ext cx="263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o-RO" sz="1800" b="1" noProof="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CONCLUZII GENERALE</a:t>
            </a:r>
            <a:endParaRPr lang="ro-RO" sz="900" noProof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1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28898"/>
            <a:ext cx="852934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70533" y="866105"/>
            <a:ext cx="704106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METODOLOGIE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1111672"/>
            <a:ext cx="536049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Metodologie Lot II — Cadrul Complet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496119" y="1685255"/>
            <a:ext cx="81517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Lotul II (2.500 funcționari de conducere) a utilizat un cadru metodologic extins, cu metode cantitative, calitative și mixte.</a:t>
            </a: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06822" y="2069752"/>
            <a:ext cx="4103191" cy="2291283"/>
          </a:xfrm>
          <a:prstGeom prst="roundRect">
            <a:avLst>
              <a:gd name="adj" fmla="val 38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530795" y="2306315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Metode Cantitative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30795" y="2624137"/>
            <a:ext cx="3855244" cy="1407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M1: Anchetă populație generală — 2.011 respondenți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M2: Anchetă persoane vulnerabile — 1.006 respondenți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M3: Anchetă mediu de afaceri — 1.003 respondenți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M4: Chestionar participanți cursuri — 2.302 respondenți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M5: Sondaj funcționari execuție — 500 respondenți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M6: Chestionar la 6 luni post-formare — 400 respondenți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4728046" y="214721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Metode Calitative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4728046" y="2465040"/>
            <a:ext cx="39245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M9: 120 interviuri cu participanți (fizic și online)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M10: 12 focus grupuri cu participanți (fizic)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M11: 8 focus grupuri cu funcționari fără formare (online)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M12: 8 focus grupuri cu societatea civilă (online)</a:t>
            </a:r>
            <a:endParaRPr lang="en-US" sz="950" dirty="0"/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M13: Panel de experți</a:t>
            </a:r>
            <a:endParaRPr lang="en-US" sz="950" dirty="0"/>
          </a:p>
        </p:txBody>
      </p:sp>
      <p:sp>
        <p:nvSpPr>
          <p:cNvPr id="11" name="Text 9"/>
          <p:cNvSpPr/>
          <p:nvPr/>
        </p:nvSpPr>
        <p:spPr>
          <a:xfrm>
            <a:off x="4728046" y="3754859"/>
            <a:ext cx="178459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Metode Mixte de Analiză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4728046" y="4072682"/>
            <a:ext cx="39245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sz="9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Analiză SWOT, Stakeholderi, Cauză-Efect, Multicriterială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3974093" y="920370"/>
            <a:ext cx="4050027" cy="420874"/>
          </a:xfrm>
          <a:prstGeom prst="roundRect">
            <a:avLst>
              <a:gd name="adj" fmla="val 19097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4130268" y="1162299"/>
            <a:ext cx="2508275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30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IMPACT LOT I</a:t>
            </a:r>
            <a:endParaRPr lang="en-US" sz="30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800097" y="1523624"/>
            <a:ext cx="4398020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O Experiență de Învățare de </a:t>
            </a:r>
            <a:r>
              <a:rPr lang="ro-RO" sz="195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R</a:t>
            </a:r>
            <a:r>
              <a:rPr lang="en-US" sz="195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eferință</a:t>
            </a:r>
            <a:r>
              <a:rPr lang="ro-RO" sz="195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!</a:t>
            </a:r>
            <a:endParaRPr lang="en-US" sz="195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373883" y="2812748"/>
            <a:ext cx="1116707" cy="332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8</a:t>
            </a:r>
            <a:r>
              <a:rPr lang="en-US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C2DE1156-63BC-CCA9-54B2-DEDAAC7C1B82}"/>
              </a:ext>
            </a:extLst>
          </p:cNvPr>
          <p:cNvSpPr/>
          <p:nvPr/>
        </p:nvSpPr>
        <p:spPr>
          <a:xfrm>
            <a:off x="5774436" y="2876866"/>
            <a:ext cx="2489821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150"/>
              </a:lnSpc>
              <a:buNone/>
            </a:pPr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21" name="Text 6">
            <a:extLst>
              <a:ext uri="{FF2B5EF4-FFF2-40B4-BE49-F238E27FC236}">
                <a16:creationId xmlns:a16="http://schemas.microsoft.com/office/drawing/2014/main" id="{C4A439D8-FCDC-735C-3D75-ED6BCBA57E5B}"/>
              </a:ext>
            </a:extLst>
          </p:cNvPr>
          <p:cNvSpPr/>
          <p:nvPr/>
        </p:nvSpPr>
        <p:spPr>
          <a:xfrm>
            <a:off x="4337871" y="2025793"/>
            <a:ext cx="1116707" cy="332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5</a:t>
            </a:r>
            <a:r>
              <a:rPr lang="en-US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E2DA079E-9548-A760-7E01-E4D8A0919E61}"/>
              </a:ext>
            </a:extLst>
          </p:cNvPr>
          <p:cNvSpPr/>
          <p:nvPr/>
        </p:nvSpPr>
        <p:spPr>
          <a:xfrm>
            <a:off x="5272541" y="2109941"/>
            <a:ext cx="2751579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150"/>
              </a:lnSpc>
              <a:buNone/>
            </a:pPr>
            <a:r>
              <a:rPr lang="ro-RO" sz="1100" b="1" dirty="0">
                <a:solidFill>
                  <a:srgbClr val="014890"/>
                </a:solidFill>
                <a:latin typeface="Aptos" panose="020B0004020202020204" pitchFamily="34" charset="0"/>
              </a:rPr>
              <a:t>Echilibru optim între teorie și practică</a:t>
            </a:r>
            <a:endParaRPr lang="en-US" sz="1100" b="1" dirty="0">
              <a:latin typeface="Aptos" panose="020B0004020202020204" pitchFamily="34" charset="0"/>
            </a:endParaRPr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8ADA7362-13D2-53D7-90AD-A06558015383}"/>
              </a:ext>
            </a:extLst>
          </p:cNvPr>
          <p:cNvSpPr/>
          <p:nvPr/>
        </p:nvSpPr>
        <p:spPr>
          <a:xfrm>
            <a:off x="4676699" y="4621878"/>
            <a:ext cx="2655950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150"/>
              </a:lnSpc>
              <a:buNone/>
            </a:pPr>
            <a:endParaRPr lang="en-US" sz="1100" dirty="0">
              <a:latin typeface="Aptos" panose="020B0004020202020204" pitchFamily="34" charset="0"/>
            </a:endParaRPr>
          </a:p>
        </p:txBody>
      </p:sp>
      <p:pic>
        <p:nvPicPr>
          <p:cNvPr id="29" name="Imagine 28">
            <a:extLst>
              <a:ext uri="{FF2B5EF4-FFF2-40B4-BE49-F238E27FC236}">
                <a16:creationId xmlns:a16="http://schemas.microsoft.com/office/drawing/2014/main" id="{3DF4F8A2-47FA-6427-B5B6-C76D678A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12" r="33422" b="14508"/>
          <a:stretch>
            <a:fillRect/>
          </a:stretch>
        </p:blipFill>
        <p:spPr>
          <a:xfrm>
            <a:off x="0" y="872359"/>
            <a:ext cx="3424428" cy="3398782"/>
          </a:xfrm>
          <a:prstGeom prst="rect">
            <a:avLst/>
          </a:prstGeom>
        </p:spPr>
      </p:pic>
      <p:sp>
        <p:nvSpPr>
          <p:cNvPr id="32" name="Text 6">
            <a:extLst>
              <a:ext uri="{FF2B5EF4-FFF2-40B4-BE49-F238E27FC236}">
                <a16:creationId xmlns:a16="http://schemas.microsoft.com/office/drawing/2014/main" id="{B731B983-BF0F-B3C9-4B8F-C3FB9E8CCE2A}"/>
              </a:ext>
            </a:extLst>
          </p:cNvPr>
          <p:cNvSpPr/>
          <p:nvPr/>
        </p:nvSpPr>
        <p:spPr>
          <a:xfrm>
            <a:off x="4479039" y="3650511"/>
            <a:ext cx="1116707" cy="332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7</a:t>
            </a:r>
            <a:r>
              <a:rPr lang="en-US" sz="20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2000" dirty="0">
              <a:latin typeface="Aptos" panose="020B0004020202020204" pitchFamily="34" charset="0"/>
            </a:endParaRPr>
          </a:p>
        </p:txBody>
      </p:sp>
      <p:sp>
        <p:nvSpPr>
          <p:cNvPr id="33" name="Text 5">
            <a:extLst>
              <a:ext uri="{FF2B5EF4-FFF2-40B4-BE49-F238E27FC236}">
                <a16:creationId xmlns:a16="http://schemas.microsoft.com/office/drawing/2014/main" id="{1CB19874-C3B8-163B-8E73-DD3203DE9086}"/>
              </a:ext>
            </a:extLst>
          </p:cNvPr>
          <p:cNvSpPr/>
          <p:nvPr/>
        </p:nvSpPr>
        <p:spPr>
          <a:xfrm>
            <a:off x="5446538" y="3743751"/>
            <a:ext cx="2751579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150"/>
              </a:lnSpc>
              <a:buNone/>
            </a:pPr>
            <a:r>
              <a:rPr lang="ro-RO" sz="1100" b="1" dirty="0">
                <a:solidFill>
                  <a:srgbClr val="014890"/>
                </a:solidFill>
                <a:latin typeface="Aptos" panose="020B0004020202020204" pitchFamily="34" charset="0"/>
              </a:rPr>
              <a:t>Așteptări îndeplinite</a:t>
            </a:r>
            <a:endParaRPr lang="en-US" sz="1100" b="1" dirty="0">
              <a:latin typeface="Aptos" panose="020B0004020202020204" pitchFamily="34" charset="0"/>
            </a:endParaRPr>
          </a:p>
        </p:txBody>
      </p:sp>
      <p:sp>
        <p:nvSpPr>
          <p:cNvPr id="37" name="CasetăText 36">
            <a:extLst>
              <a:ext uri="{FF2B5EF4-FFF2-40B4-BE49-F238E27FC236}">
                <a16:creationId xmlns:a16="http://schemas.microsoft.com/office/drawing/2014/main" id="{687DC1C0-CC87-3C66-82B5-C5DF5D61BE2F}"/>
              </a:ext>
            </a:extLst>
          </p:cNvPr>
          <p:cNvSpPr txBox="1"/>
          <p:nvPr/>
        </p:nvSpPr>
        <p:spPr>
          <a:xfrm>
            <a:off x="4130268" y="2330752"/>
            <a:ext cx="392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9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Cursanții au apreciat utilitate practică și răspunsul direct al cursurilor la nevoile lor de instruire</a:t>
            </a:r>
          </a:p>
        </p:txBody>
      </p:sp>
      <p:sp>
        <p:nvSpPr>
          <p:cNvPr id="38" name="Text 5">
            <a:extLst>
              <a:ext uri="{FF2B5EF4-FFF2-40B4-BE49-F238E27FC236}">
                <a16:creationId xmlns:a16="http://schemas.microsoft.com/office/drawing/2014/main" id="{E327E002-F200-19A8-5B19-DC80C7DA8032}"/>
              </a:ext>
            </a:extLst>
          </p:cNvPr>
          <p:cNvSpPr/>
          <p:nvPr/>
        </p:nvSpPr>
        <p:spPr>
          <a:xfrm>
            <a:off x="5272541" y="2900166"/>
            <a:ext cx="2751579" cy="1460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150"/>
              </a:lnSpc>
              <a:buNone/>
            </a:pPr>
            <a:r>
              <a:rPr lang="ro-RO" sz="1100" b="1" dirty="0">
                <a:solidFill>
                  <a:srgbClr val="014890"/>
                </a:solidFill>
                <a:latin typeface="Aptos" panose="020B0004020202020204" pitchFamily="34" charset="0"/>
              </a:rPr>
              <a:t>Aprecierea calității formatorilor</a:t>
            </a:r>
            <a:endParaRPr lang="en-US" sz="1100" b="1" dirty="0">
              <a:latin typeface="Aptos" panose="020B0004020202020204" pitchFamily="34" charset="0"/>
            </a:endParaRPr>
          </a:p>
        </p:txBody>
      </p:sp>
      <p:sp>
        <p:nvSpPr>
          <p:cNvPr id="41" name="CasetăText 40">
            <a:extLst>
              <a:ext uri="{FF2B5EF4-FFF2-40B4-BE49-F238E27FC236}">
                <a16:creationId xmlns:a16="http://schemas.microsoft.com/office/drawing/2014/main" id="{917AADFB-496D-0C5D-A635-AFD84B5A14F8}"/>
              </a:ext>
            </a:extLst>
          </p:cNvPr>
          <p:cNvSpPr txBox="1"/>
          <p:nvPr/>
        </p:nvSpPr>
        <p:spPr>
          <a:xfrm>
            <a:off x="4204944" y="3153999"/>
            <a:ext cx="392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9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Cursanții au apreciat suportul de curs bine structurat, exercițiile și aplicațiile accesibile înțelegerii </a:t>
            </a:r>
          </a:p>
        </p:txBody>
      </p:sp>
      <p:sp>
        <p:nvSpPr>
          <p:cNvPr id="42" name="CasetăText 41">
            <a:extLst>
              <a:ext uri="{FF2B5EF4-FFF2-40B4-BE49-F238E27FC236}">
                <a16:creationId xmlns:a16="http://schemas.microsoft.com/office/drawing/2014/main" id="{638FEEAD-DE09-EA3F-AE77-A3B3FBE78C45}"/>
              </a:ext>
            </a:extLst>
          </p:cNvPr>
          <p:cNvSpPr txBox="1"/>
          <p:nvPr/>
        </p:nvSpPr>
        <p:spPr>
          <a:xfrm>
            <a:off x="4373883" y="3959933"/>
            <a:ext cx="392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9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Cursanții au modul în care sesiunile de formare au răspuns așteptărilor inițiale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43260"/>
            <a:ext cx="1155353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70533" y="880467"/>
            <a:ext cx="1006525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CONȚINUT FORMARE</a:t>
            </a: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496119" y="1699617"/>
            <a:ext cx="8151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950" dirty="0"/>
          </a:p>
        </p:txBody>
      </p:sp>
      <p:sp>
        <p:nvSpPr>
          <p:cNvPr id="6" name="Shape 4"/>
          <p:cNvSpPr/>
          <p:nvPr/>
        </p:nvSpPr>
        <p:spPr>
          <a:xfrm>
            <a:off x="496119" y="2434530"/>
            <a:ext cx="4013895" cy="1865709"/>
          </a:xfrm>
          <a:prstGeom prst="roundRect">
            <a:avLst>
              <a:gd name="adj" fmla="val 3676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Shape 5"/>
          <p:cNvSpPr/>
          <p:nvPr/>
        </p:nvSpPr>
        <p:spPr>
          <a:xfrm>
            <a:off x="481831" y="2434530"/>
            <a:ext cx="57150" cy="1865709"/>
          </a:xfrm>
          <a:prstGeom prst="roundRect">
            <a:avLst>
              <a:gd name="adj" fmla="val 91163"/>
            </a:avLst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804672" y="2572792"/>
            <a:ext cx="2902785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Caracteristici semnificative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677242" y="2841054"/>
            <a:ext cx="3694509" cy="1320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Conținut adecvat obiectivelor de formare;</a:t>
            </a: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</a:rPr>
              <a:t>Suport de curs bine structurat și accesibil;</a:t>
            </a: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</a:rPr>
              <a:t>Echilibru între teorie și practică;</a:t>
            </a: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</a:rPr>
              <a:t>Cunoștințe teoretice relevante pentru nevoile de instruire;</a:t>
            </a:r>
          </a:p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</a:rPr>
              <a:t>Aplicații practice, utilizabile imediat, cu efect direct asupra dezvoltării competențelor digitale.</a:t>
            </a:r>
            <a:endParaRPr lang="en-US" sz="950" dirty="0">
              <a:latin typeface="Aptos" panose="020B0004020202020204" pitchFamily="34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4633987" y="2434530"/>
            <a:ext cx="4013895" cy="1865709"/>
          </a:xfrm>
          <a:prstGeom prst="roundRect">
            <a:avLst>
              <a:gd name="adj" fmla="val 3676"/>
            </a:avLst>
          </a:prstGeom>
          <a:solidFill>
            <a:srgbClr val="FFFFFF"/>
          </a:solidFill>
          <a:ln w="14288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Shape 9"/>
          <p:cNvSpPr/>
          <p:nvPr/>
        </p:nvSpPr>
        <p:spPr>
          <a:xfrm>
            <a:off x="4619699" y="2434530"/>
            <a:ext cx="57150" cy="1865709"/>
          </a:xfrm>
          <a:prstGeom prst="roundRect">
            <a:avLst>
              <a:gd name="adj" fmla="val 91163"/>
            </a:avLst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4815111" y="2572792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Participant: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4815111" y="2841054"/>
            <a:ext cx="3694509" cy="992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00"/>
              </a:lnSpc>
            </a:pPr>
            <a:r>
              <a:rPr lang="ro-RO" sz="1100" i="1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”Am aflat despre tehnici și metodologii pe care nu le cunoșteam în detaliu, iar exemplele practice mi-au oferit o nouă perspectivă asupra modului în care pot îmbunătăți procesele de lucru. Am dobândit competențe noi, am învățat strategii eficiente de aplicare în activitatea mea și mi-am dezvoltat abilitățile de comunicare și colaborare. Cursul mi-a oferit și resurse utile pentru aprofundarea ulterioară.” (</a:t>
            </a:r>
            <a:r>
              <a:rPr lang="ro-RO" sz="1100" i="1" kern="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Autoritatea Vamală Română</a:t>
            </a:r>
            <a:r>
              <a:rPr lang="ro-RO" sz="1100" i="1" kern="1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050" dirty="0">
              <a:solidFill>
                <a:schemeClr val="accent5"/>
              </a:solidFill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21F014FE-06FD-0542-3CE1-B36349745ED0}"/>
              </a:ext>
            </a:extLst>
          </p:cNvPr>
          <p:cNvSpPr/>
          <p:nvPr/>
        </p:nvSpPr>
        <p:spPr>
          <a:xfrm>
            <a:off x="538981" y="1393813"/>
            <a:ext cx="1116707" cy="332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ro-RO" sz="36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95</a:t>
            </a:r>
            <a: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36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16" name="CasetăText 15">
            <a:extLst>
              <a:ext uri="{FF2B5EF4-FFF2-40B4-BE49-F238E27FC236}">
                <a16:creationId xmlns:a16="http://schemas.microsoft.com/office/drawing/2014/main" id="{C5E9973F-B43D-927F-3BC9-9CBF1C4ADCDD}"/>
              </a:ext>
            </a:extLst>
          </p:cNvPr>
          <p:cNvSpPr txBox="1"/>
          <p:nvPr/>
        </p:nvSpPr>
        <p:spPr>
          <a:xfrm>
            <a:off x="2127067" y="1067128"/>
            <a:ext cx="6845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800" b="1" noProof="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Aprecierea pozitivă a </a:t>
            </a:r>
            <a:r>
              <a:rPr lang="ro-RO" sz="2800" b="1" dirty="0">
                <a:solidFill>
                  <a:schemeClr val="accent2"/>
                </a:solidFill>
                <a:latin typeface="Aptos" panose="020B0004020202020204" pitchFamily="34" charset="0"/>
              </a:rPr>
              <a:t>C</a:t>
            </a:r>
            <a:r>
              <a:rPr lang="ro-RO" sz="2800" b="1" noProof="0" dirty="0" err="1">
                <a:solidFill>
                  <a:schemeClr val="accent2"/>
                </a:solidFill>
                <a:latin typeface="Aptos" panose="020B0004020202020204" pitchFamily="34" charset="0"/>
              </a:rPr>
              <a:t>onținutului</a:t>
            </a:r>
            <a:r>
              <a:rPr lang="ro-RO" sz="2800" b="1" noProof="0" dirty="0">
                <a:solidFill>
                  <a:schemeClr val="accent2"/>
                </a:solidFill>
                <a:latin typeface="Aptos" panose="020B0004020202020204" pitchFamily="34" charset="0"/>
              </a:rPr>
              <a:t> </a:t>
            </a:r>
            <a:r>
              <a:rPr lang="ro-RO" sz="2800" b="1" noProof="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sesiunilor de formare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77701"/>
            <a:ext cx="1454869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570533" y="814908"/>
            <a:ext cx="1306041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PRESTAȚIA FORMATORILOR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1583717" y="1293374"/>
            <a:ext cx="585006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ro-RO" sz="28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 Apreciere a calității </a:t>
            </a:r>
            <a:r>
              <a:rPr lang="ro-RO" sz="28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Formatorilor</a:t>
            </a:r>
            <a:endParaRPr lang="en-US" sz="28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0407" y="2043449"/>
            <a:ext cx="3572768" cy="155004"/>
          </a:xfrm>
          <a:prstGeom prst="roundRect">
            <a:avLst>
              <a:gd name="adj" fmla="val 33612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Shape 5"/>
          <p:cNvSpPr/>
          <p:nvPr/>
        </p:nvSpPr>
        <p:spPr>
          <a:xfrm>
            <a:off x="510407" y="2043449"/>
            <a:ext cx="3429819" cy="155004"/>
          </a:xfrm>
          <a:prstGeom prst="roundRect">
            <a:avLst>
              <a:gd name="adj" fmla="val 33612"/>
            </a:avLst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4176192" y="2043449"/>
            <a:ext cx="332556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10407" y="2353458"/>
            <a:ext cx="206655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Acoperire tematică completă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4663753" y="2043449"/>
            <a:ext cx="3572842" cy="155004"/>
          </a:xfrm>
          <a:prstGeom prst="roundRect">
            <a:avLst>
              <a:gd name="adj" fmla="val 33612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1" name="Shape 9"/>
          <p:cNvSpPr/>
          <p:nvPr/>
        </p:nvSpPr>
        <p:spPr>
          <a:xfrm>
            <a:off x="4663753" y="2043449"/>
            <a:ext cx="3394174" cy="155004"/>
          </a:xfrm>
          <a:prstGeom prst="roundRect">
            <a:avLst>
              <a:gd name="adj" fmla="val 33612"/>
            </a:avLst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8329613" y="2043449"/>
            <a:ext cx="332556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4663753" y="2353458"/>
            <a:ext cx="210390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Receptivitate față de </a:t>
            </a:r>
            <a:r>
              <a:rPr lang="en-US" sz="12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cursanți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și feedback continuu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10407" y="2857315"/>
            <a:ext cx="3572768" cy="155004"/>
          </a:xfrm>
          <a:prstGeom prst="roundRect">
            <a:avLst>
              <a:gd name="adj" fmla="val 33612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Shape 13"/>
          <p:cNvSpPr/>
          <p:nvPr/>
        </p:nvSpPr>
        <p:spPr>
          <a:xfrm>
            <a:off x="510407" y="2857315"/>
            <a:ext cx="3358381" cy="155004"/>
          </a:xfrm>
          <a:prstGeom prst="roundRect">
            <a:avLst>
              <a:gd name="adj" fmla="val 33612"/>
            </a:avLst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4176192" y="2857315"/>
            <a:ext cx="332556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8</a:t>
            </a: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510407" y="3167324"/>
            <a:ext cx="1599530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Pregătire</a:t>
            </a: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</a:t>
            </a:r>
            <a:r>
              <a:rPr lang="en-US" sz="1200" b="1" dirty="0" err="1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profesională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și ascultare activă 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4663753" y="2857315"/>
            <a:ext cx="3572842" cy="155004"/>
          </a:xfrm>
          <a:prstGeom prst="roundRect">
            <a:avLst>
              <a:gd name="adj" fmla="val 33612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9" name="Shape 17"/>
          <p:cNvSpPr/>
          <p:nvPr/>
        </p:nvSpPr>
        <p:spPr>
          <a:xfrm>
            <a:off x="4663753" y="2857315"/>
            <a:ext cx="3286944" cy="155004"/>
          </a:xfrm>
          <a:prstGeom prst="roundRect">
            <a:avLst>
              <a:gd name="adj" fmla="val 33612"/>
            </a:avLst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0" name="Text 18"/>
          <p:cNvSpPr/>
          <p:nvPr/>
        </p:nvSpPr>
        <p:spPr>
          <a:xfrm>
            <a:off x="8329613" y="2857315"/>
            <a:ext cx="332556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</a:t>
            </a:r>
            <a:r>
              <a:rPr lang="ro-RO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8</a:t>
            </a: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4663753" y="3167324"/>
            <a:ext cx="304509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Interactivitate și combinare teorie-practică</a:t>
            </a: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682154" y="4027736"/>
            <a:ext cx="796572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950" dirty="0"/>
          </a:p>
        </p:txBody>
      </p:sp>
      <p:sp>
        <p:nvSpPr>
          <p:cNvPr id="23" name="Shape 21"/>
          <p:cNvSpPr/>
          <p:nvPr/>
        </p:nvSpPr>
        <p:spPr>
          <a:xfrm>
            <a:off x="464688" y="3657839"/>
            <a:ext cx="45719" cy="707886"/>
          </a:xfrm>
          <a:prstGeom prst="rect">
            <a:avLst/>
          </a:prstGeom>
          <a:solidFill>
            <a:srgbClr val="38B6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DDF9BC7C-8677-3C1F-0587-560F5411D142}"/>
              </a:ext>
            </a:extLst>
          </p:cNvPr>
          <p:cNvSpPr/>
          <p:nvPr/>
        </p:nvSpPr>
        <p:spPr>
          <a:xfrm>
            <a:off x="452722" y="1385227"/>
            <a:ext cx="1116707" cy="332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ro-RO" sz="36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98</a:t>
            </a:r>
            <a:r>
              <a:rPr lang="en-US" sz="36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%</a:t>
            </a:r>
            <a:endParaRPr lang="en-US" sz="36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26" name="CasetăText 25">
            <a:extLst>
              <a:ext uri="{FF2B5EF4-FFF2-40B4-BE49-F238E27FC236}">
                <a16:creationId xmlns:a16="http://schemas.microsoft.com/office/drawing/2014/main" id="{9C69B546-35A3-EAA5-9D3D-1BE3508E4E1B}"/>
              </a:ext>
            </a:extLst>
          </p:cNvPr>
          <p:cNvSpPr txBox="1"/>
          <p:nvPr/>
        </p:nvSpPr>
        <p:spPr>
          <a:xfrm>
            <a:off x="711877" y="3580895"/>
            <a:ext cx="79037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1200"/>
              </a:lnSpc>
              <a:buNone/>
            </a:pP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„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Cursul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mi-a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plăcut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din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toate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punctele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de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vedere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Aș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sublinia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profesionalismul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formatorului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răbdarea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de care a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dat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dovadă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." (APIA) </a:t>
            </a:r>
            <a:r>
              <a:rPr lang="ro-RO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”T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rainerii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au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fost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foarte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bine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pregătiți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și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deschiși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la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întrebări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. Am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descoperit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informații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noi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despre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cele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mai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recente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instrumente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și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tehnologii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folosite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în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domeniul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meu de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activitate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,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ceea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ce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îmi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va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îmbunătăți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eficiența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.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Acest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curs mi s-a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părut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mult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mai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structurat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și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mai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clar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decât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altele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la care am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participat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. De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asemenea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, feedback-ul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personalizat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pe care l-am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primit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a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fost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extrem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de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valoros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pentru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dezvoltarea</a:t>
            </a:r>
            <a:r>
              <a:rPr lang="en-US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 </a:t>
            </a:r>
            <a:r>
              <a:rPr lang="en-US" sz="1100" i="1" dirty="0" err="1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mea</a:t>
            </a:r>
            <a:r>
              <a:rPr lang="ro-RO" sz="1100" i="1" dirty="0">
                <a:solidFill>
                  <a:schemeClr val="accent5"/>
                </a:solidFill>
                <a:ea typeface="Nunito Sans" pitchFamily="34" charset="-122"/>
                <a:cs typeface="Nunito Sans" pitchFamily="34" charset="-120"/>
              </a:rPr>
              <a:t>” (Garda forestieră)</a:t>
            </a:r>
            <a:endParaRPr lang="en-US" sz="1100" i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l="6666" t="11283" b="20072"/>
          <a:stretch>
            <a:fillRect/>
          </a:stretch>
        </p:blipFill>
        <p:spPr>
          <a:xfrm>
            <a:off x="5943600" y="731231"/>
            <a:ext cx="3200400" cy="353072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349" y="329059"/>
            <a:ext cx="1287810" cy="209178"/>
          </a:xfrm>
          <a:prstGeom prst="roundRect">
            <a:avLst>
              <a:gd name="adj" fmla="val 18369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5959" y="363364"/>
            <a:ext cx="1150590" cy="140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7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PLATFORMA DE ÎNVĂȚARE</a:t>
            </a:r>
            <a:endParaRPr lang="en-US" sz="700" dirty="0">
              <a:latin typeface="Aptos" panose="020B00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51374" y="1000422"/>
            <a:ext cx="5467963" cy="500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Platformă Digitală Stabilă și Accesibilă</a:t>
            </a:r>
            <a:endParaRPr lang="en-US" sz="24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07765" y="2023839"/>
            <a:ext cx="1633389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ro-RO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Apreciere a</a:t>
            </a:r>
            <a:r>
              <a:rPr lang="en-US" sz="1100" b="1" dirty="0" err="1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cces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 documente suport</a:t>
            </a:r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57349" y="2265759"/>
            <a:ext cx="2334295" cy="351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9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Cel mai ridicat scor — infrastructură tehnică stabilă și bine administrată</a:t>
            </a:r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923356" y="1612685"/>
            <a:ext cx="2334295" cy="377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ro-RO" sz="295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97%</a:t>
            </a:r>
            <a:endParaRPr lang="en-US" sz="2950" dirty="0">
              <a:latin typeface="Aptos" panose="020B00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085356" y="2023839"/>
            <a:ext cx="2010296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Satisfacție generală platformă</a:t>
            </a:r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3100322" y="2261882"/>
            <a:ext cx="2334295" cy="175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9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88% dintre respondenți acordă scorul maxim</a:t>
            </a:r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690315" y="2885405"/>
            <a:ext cx="2334295" cy="377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ro-RO" sz="295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95%</a:t>
            </a:r>
            <a:endParaRPr lang="en-US" sz="2950" dirty="0">
              <a:latin typeface="Aptos" panose="020B00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48681" y="3398937"/>
            <a:ext cx="1817563" cy="178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r>
              <a:rPr lang="ro-RO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Apreciere c</a:t>
            </a:r>
            <a:r>
              <a:rPr lang="en-US" sz="1100" b="1" dirty="0" err="1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alitate</a:t>
            </a:r>
            <a:r>
              <a:rPr lang="en-US" sz="11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 transmisiuni online</a:t>
            </a:r>
            <a:endParaRPr lang="en-US" sz="1100" dirty="0">
              <a:latin typeface="Aptos" panose="020B00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690315" y="3640857"/>
            <a:ext cx="2334295" cy="351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ro-RO" sz="9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N</a:t>
            </a:r>
            <a:r>
              <a:rPr lang="en-US" sz="900" dirty="0" err="1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ivel</a:t>
            </a:r>
            <a:r>
              <a:rPr lang="en-US" sz="9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 ridicat pentru sesiuni sincrone în medii instituționale diverse</a:t>
            </a:r>
            <a:endParaRPr lang="en-US" sz="900" dirty="0">
              <a:latin typeface="Aptos" panose="020B0004020202020204" pitchFamily="34" charset="0"/>
            </a:endParaRP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63F3508C-5D27-EEE0-9D9D-A388CDFE183C}"/>
              </a:ext>
            </a:extLst>
          </p:cNvPr>
          <p:cNvSpPr/>
          <p:nvPr/>
        </p:nvSpPr>
        <p:spPr>
          <a:xfrm>
            <a:off x="457349" y="1620440"/>
            <a:ext cx="2334295" cy="377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ro-RO" sz="295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99%</a:t>
            </a:r>
            <a:endParaRPr lang="en-US" sz="295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15504"/>
            <a:ext cx="1312515" cy="233214"/>
          </a:xfrm>
          <a:prstGeom prst="roundRect">
            <a:avLst>
              <a:gd name="adj" fmla="val 17872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70533" y="852711"/>
            <a:ext cx="1163687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7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ORGANIZARE PROGRAM</a:t>
            </a:r>
            <a:endParaRPr lang="en-US" sz="750" dirty="0">
              <a:latin typeface="Aptos" panose="020B00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6119" y="1420862"/>
            <a:ext cx="616669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00" b="1" dirty="0" err="1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Organiz</a:t>
            </a:r>
            <a:r>
              <a:rPr lang="ro-RO" sz="24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are la S</a:t>
            </a:r>
            <a:r>
              <a:rPr lang="en-US" sz="2400" b="1" dirty="0" err="1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tandarde</a:t>
            </a:r>
            <a:r>
              <a:rPr lang="ro-RO" sz="2400" b="1" dirty="0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  R</a:t>
            </a:r>
            <a:r>
              <a:rPr lang="en-US" sz="2400" b="1" dirty="0" err="1">
                <a:solidFill>
                  <a:schemeClr val="accent2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idicate</a:t>
            </a:r>
            <a:endParaRPr lang="en-US" sz="2400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96119" y="2174281"/>
            <a:ext cx="4013895" cy="724198"/>
          </a:xfrm>
          <a:prstGeom prst="roundRect">
            <a:avLst>
              <a:gd name="adj" fmla="val 7194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24855" y="2303017"/>
            <a:ext cx="2248198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o-RO" sz="12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95% Satisfacție privind calitatea organizării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24855" y="2571280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Cea mai mare parte a cursanților au acordat scoruri maxime </a:t>
            </a:r>
            <a:endParaRPr lang="en-US" sz="950" dirty="0">
              <a:latin typeface="Aptos" panose="020B00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496119" y="3022452"/>
            <a:ext cx="4013895" cy="724198"/>
          </a:xfrm>
          <a:prstGeom prst="roundRect">
            <a:avLst>
              <a:gd name="adj" fmla="val 7194"/>
            </a:avLst>
          </a:prstGeom>
          <a:solidFill>
            <a:srgbClr val="CCECFF"/>
          </a:solidFill>
          <a:ln w="4763">
            <a:solidFill>
              <a:srgbClr val="B2D2E5"/>
            </a:solidFill>
            <a:prstDash val="solid"/>
          </a:ln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24855" y="3151188"/>
            <a:ext cx="2786509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o-RO" sz="12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92% Satisfacție față de calitatea resurselor materiale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24855" y="3419451"/>
            <a:ext cx="37564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ro-RO" sz="95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80% dintre participanți au acordat note maxime (10 zece)</a:t>
            </a:r>
            <a:endParaRPr lang="en-US" sz="950" dirty="0">
              <a:latin typeface="Aptos" panose="020B0004020202020204" pitchFamily="34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5026970" y="2174281"/>
            <a:ext cx="45719" cy="1572369"/>
          </a:xfrm>
          <a:prstGeom prst="rect">
            <a:avLst/>
          </a:prstGeom>
          <a:solidFill>
            <a:srgbClr val="38B6FF"/>
          </a:solidFill>
          <a:ln/>
        </p:spPr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21" name="CasetăText 20">
            <a:extLst>
              <a:ext uri="{FF2B5EF4-FFF2-40B4-BE49-F238E27FC236}">
                <a16:creationId xmlns:a16="http://schemas.microsoft.com/office/drawing/2014/main" id="{E3BAB58C-0E09-8404-3E91-A45415CBF397}"/>
              </a:ext>
            </a:extLst>
          </p:cNvPr>
          <p:cNvSpPr txBox="1"/>
          <p:nvPr/>
        </p:nvSpPr>
        <p:spPr>
          <a:xfrm>
            <a:off x="5390388" y="1983274"/>
            <a:ext cx="3474720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>
                <a:solidFill>
                  <a:schemeClr val="accent5"/>
                </a:solidFill>
              </a:rPr>
              <a:t>”Cred </a:t>
            </a:r>
            <a:r>
              <a:rPr lang="en-GB" sz="1100" i="1" dirty="0" err="1">
                <a:solidFill>
                  <a:schemeClr val="accent5"/>
                </a:solidFill>
              </a:rPr>
              <a:t>că</a:t>
            </a:r>
            <a:r>
              <a:rPr lang="en-GB" sz="1100" i="1" dirty="0">
                <a:solidFill>
                  <a:schemeClr val="accent5"/>
                </a:solidFill>
              </a:rPr>
              <a:t> a </a:t>
            </a:r>
            <a:r>
              <a:rPr lang="en-GB" sz="1100" i="1" dirty="0" err="1">
                <a:solidFill>
                  <a:schemeClr val="accent5"/>
                </a:solidFill>
              </a:rPr>
              <a:t>fost</a:t>
            </a:r>
            <a:r>
              <a:rPr lang="en-GB" sz="1100" i="1" dirty="0">
                <a:solidFill>
                  <a:schemeClr val="accent5"/>
                </a:solidFill>
              </a:rPr>
              <a:t> cel </a:t>
            </a:r>
            <a:r>
              <a:rPr lang="en-GB" sz="1100" i="1" dirty="0" err="1">
                <a:solidFill>
                  <a:schemeClr val="accent5"/>
                </a:solidFill>
              </a:rPr>
              <a:t>mai</a:t>
            </a:r>
            <a:r>
              <a:rPr lang="en-GB" sz="1100" i="1" dirty="0">
                <a:solidFill>
                  <a:schemeClr val="accent5"/>
                </a:solidFill>
              </a:rPr>
              <a:t> util </a:t>
            </a:r>
            <a:r>
              <a:rPr lang="en-GB" sz="1100" i="1" dirty="0" err="1">
                <a:solidFill>
                  <a:schemeClr val="accent5"/>
                </a:solidFill>
              </a:rPr>
              <a:t>și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mai</a:t>
            </a:r>
            <a:r>
              <a:rPr lang="en-GB" sz="1100" i="1" dirty="0">
                <a:solidFill>
                  <a:schemeClr val="accent5"/>
                </a:solidFill>
              </a:rPr>
              <a:t> bine </a:t>
            </a:r>
            <a:r>
              <a:rPr lang="en-GB" sz="1100" i="1" dirty="0" err="1">
                <a:solidFill>
                  <a:schemeClr val="accent5"/>
                </a:solidFill>
              </a:rPr>
              <a:t>organizat</a:t>
            </a:r>
            <a:r>
              <a:rPr lang="en-GB" sz="1100" i="1" dirty="0">
                <a:solidFill>
                  <a:schemeClr val="accent5"/>
                </a:solidFill>
              </a:rPr>
              <a:t> curs de </a:t>
            </a:r>
            <a:r>
              <a:rPr lang="en-GB" sz="1100" i="1" dirty="0" err="1">
                <a:solidFill>
                  <a:schemeClr val="accent5"/>
                </a:solidFill>
              </a:rPr>
              <a:t>formare</a:t>
            </a:r>
            <a:r>
              <a:rPr lang="en-GB" sz="1100" i="1" dirty="0">
                <a:solidFill>
                  <a:schemeClr val="accent5"/>
                </a:solidFill>
              </a:rPr>
              <a:t> la care am </a:t>
            </a:r>
            <a:r>
              <a:rPr lang="en-GB" sz="1100" i="1" dirty="0" err="1">
                <a:solidFill>
                  <a:schemeClr val="accent5"/>
                </a:solidFill>
              </a:rPr>
              <a:t>participat</a:t>
            </a:r>
            <a:r>
              <a:rPr lang="en-GB" sz="1100" i="1" dirty="0">
                <a:solidFill>
                  <a:schemeClr val="accent5"/>
                </a:solidFill>
              </a:rPr>
              <a:t>. </a:t>
            </a:r>
            <a:r>
              <a:rPr lang="en-GB" sz="1100" i="1" dirty="0" err="1">
                <a:solidFill>
                  <a:schemeClr val="accent5"/>
                </a:solidFill>
              </a:rPr>
              <a:t>Organizarea</a:t>
            </a:r>
            <a:r>
              <a:rPr lang="en-GB" sz="1100" i="1" dirty="0">
                <a:solidFill>
                  <a:schemeClr val="accent5"/>
                </a:solidFill>
              </a:rPr>
              <a:t> a </a:t>
            </a:r>
            <a:r>
              <a:rPr lang="en-GB" sz="1100" i="1" dirty="0" err="1">
                <a:solidFill>
                  <a:schemeClr val="accent5"/>
                </a:solidFill>
              </a:rPr>
              <a:t>fost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ireproșabilă</a:t>
            </a:r>
            <a:r>
              <a:rPr lang="en-GB" sz="1100" i="1" dirty="0">
                <a:solidFill>
                  <a:schemeClr val="accent5"/>
                </a:solidFill>
              </a:rPr>
              <a:t>. </a:t>
            </a:r>
            <a:r>
              <a:rPr lang="en-GB" sz="1100" i="1" dirty="0" err="1">
                <a:solidFill>
                  <a:schemeClr val="accent5"/>
                </a:solidFill>
              </a:rPr>
              <a:t>Formatorul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cursului</a:t>
            </a:r>
            <a:r>
              <a:rPr lang="en-GB" sz="1100" i="1" dirty="0">
                <a:solidFill>
                  <a:schemeClr val="accent5"/>
                </a:solidFill>
              </a:rPr>
              <a:t> a </a:t>
            </a:r>
            <a:r>
              <a:rPr lang="en-GB" sz="1100" i="1" dirty="0" err="1">
                <a:solidFill>
                  <a:schemeClr val="accent5"/>
                </a:solidFill>
              </a:rPr>
              <a:t>dat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dovadă</a:t>
            </a:r>
            <a:r>
              <a:rPr lang="en-GB" sz="1100" i="1" dirty="0">
                <a:solidFill>
                  <a:schemeClr val="accent5"/>
                </a:solidFill>
              </a:rPr>
              <a:t> de </a:t>
            </a:r>
            <a:r>
              <a:rPr lang="en-GB" sz="1100" i="1" dirty="0" err="1">
                <a:solidFill>
                  <a:schemeClr val="accent5"/>
                </a:solidFill>
              </a:rPr>
              <a:t>competențe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profesionale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deosebite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și</a:t>
            </a:r>
            <a:r>
              <a:rPr lang="en-GB" sz="1100" i="1" dirty="0">
                <a:solidFill>
                  <a:schemeClr val="accent5"/>
                </a:solidFill>
              </a:rPr>
              <a:t> de  o </a:t>
            </a:r>
            <a:r>
              <a:rPr lang="en-GB" sz="1100" i="1" dirty="0" err="1">
                <a:solidFill>
                  <a:schemeClr val="accent5"/>
                </a:solidFill>
              </a:rPr>
              <a:t>disponibilitate</a:t>
            </a:r>
            <a:r>
              <a:rPr lang="en-GB" sz="1100" i="1" dirty="0">
                <a:solidFill>
                  <a:schemeClr val="accent5"/>
                </a:solidFill>
              </a:rPr>
              <a:t> de a ne </a:t>
            </a:r>
            <a:r>
              <a:rPr lang="en-GB" sz="1100" i="1" dirty="0" err="1">
                <a:solidFill>
                  <a:schemeClr val="accent5"/>
                </a:solidFill>
              </a:rPr>
              <a:t>explică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și</a:t>
            </a:r>
            <a:r>
              <a:rPr lang="en-GB" sz="1100" i="1" dirty="0">
                <a:solidFill>
                  <a:schemeClr val="accent5"/>
                </a:solidFill>
              </a:rPr>
              <a:t> de a ne </a:t>
            </a:r>
            <a:r>
              <a:rPr lang="en-GB" sz="1100" i="1" dirty="0" err="1">
                <a:solidFill>
                  <a:schemeClr val="accent5"/>
                </a:solidFill>
              </a:rPr>
              <a:t>asculta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nevoile</a:t>
            </a:r>
            <a:r>
              <a:rPr lang="en-GB" sz="1100" i="1" dirty="0">
                <a:solidFill>
                  <a:schemeClr val="accent5"/>
                </a:solidFill>
              </a:rPr>
              <a:t>, </a:t>
            </a:r>
            <a:r>
              <a:rPr lang="en-GB" sz="1100" i="1" dirty="0" err="1">
                <a:solidFill>
                  <a:schemeClr val="accent5"/>
                </a:solidFill>
              </a:rPr>
              <a:t>aproape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nemaiîntâlnite</a:t>
            </a:r>
            <a:r>
              <a:rPr lang="en-GB" sz="1100" i="1" dirty="0">
                <a:solidFill>
                  <a:schemeClr val="accent5"/>
                </a:solidFill>
              </a:rPr>
              <a:t>.  </a:t>
            </a:r>
            <a:r>
              <a:rPr lang="en-GB" sz="1100" i="1" dirty="0" err="1">
                <a:solidFill>
                  <a:schemeClr val="accent5"/>
                </a:solidFill>
              </a:rPr>
              <a:t>Atmosfera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cursurilor</a:t>
            </a:r>
            <a:r>
              <a:rPr lang="en-GB" sz="1100" i="1" dirty="0">
                <a:solidFill>
                  <a:schemeClr val="accent5"/>
                </a:solidFill>
              </a:rPr>
              <a:t> a </a:t>
            </a:r>
            <a:r>
              <a:rPr lang="en-GB" sz="1100" i="1" dirty="0" err="1">
                <a:solidFill>
                  <a:schemeClr val="accent5"/>
                </a:solidFill>
              </a:rPr>
              <a:t>fost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atât</a:t>
            </a:r>
            <a:r>
              <a:rPr lang="en-GB" sz="1100" i="1" dirty="0">
                <a:solidFill>
                  <a:schemeClr val="accent5"/>
                </a:solidFill>
              </a:rPr>
              <a:t> de </a:t>
            </a:r>
            <a:r>
              <a:rPr lang="en-GB" sz="1100" i="1" dirty="0" err="1">
                <a:solidFill>
                  <a:schemeClr val="accent5"/>
                </a:solidFill>
              </a:rPr>
              <a:t>plăcută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și</a:t>
            </a:r>
            <a:r>
              <a:rPr lang="en-GB" sz="1100" i="1" dirty="0">
                <a:solidFill>
                  <a:schemeClr val="accent5"/>
                </a:solidFill>
              </a:rPr>
              <a:t> de </a:t>
            </a:r>
            <a:r>
              <a:rPr lang="en-GB" sz="1100" i="1" dirty="0" err="1">
                <a:solidFill>
                  <a:schemeClr val="accent5"/>
                </a:solidFill>
              </a:rPr>
              <a:t>utilă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profesional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încât</a:t>
            </a:r>
            <a:r>
              <a:rPr lang="en-GB" sz="1100" i="1" dirty="0">
                <a:solidFill>
                  <a:schemeClr val="accent5"/>
                </a:solidFill>
              </a:rPr>
              <a:t> am </a:t>
            </a:r>
            <a:r>
              <a:rPr lang="en-GB" sz="1100" i="1" dirty="0" err="1">
                <a:solidFill>
                  <a:schemeClr val="accent5"/>
                </a:solidFill>
              </a:rPr>
              <a:t>recomandat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tuturor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colegilor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participarea</a:t>
            </a:r>
            <a:r>
              <a:rPr lang="en-GB" sz="1100" i="1" dirty="0">
                <a:solidFill>
                  <a:schemeClr val="accent5"/>
                </a:solidFill>
              </a:rPr>
              <a:t> la </a:t>
            </a:r>
            <a:r>
              <a:rPr lang="en-GB" sz="1100" i="1" dirty="0" err="1">
                <a:solidFill>
                  <a:schemeClr val="accent5"/>
                </a:solidFill>
              </a:rPr>
              <a:t>acest</a:t>
            </a:r>
            <a:r>
              <a:rPr lang="en-GB" sz="1100" i="1" dirty="0">
                <a:solidFill>
                  <a:schemeClr val="accent5"/>
                </a:solidFill>
              </a:rPr>
              <a:t> curs. Cu </a:t>
            </a:r>
            <a:r>
              <a:rPr lang="en-GB" sz="1100" i="1" dirty="0" err="1">
                <a:solidFill>
                  <a:schemeClr val="accent5"/>
                </a:solidFill>
              </a:rPr>
              <a:t>același</a:t>
            </a:r>
            <a:r>
              <a:rPr lang="en-GB" sz="1100" i="1" dirty="0">
                <a:solidFill>
                  <a:schemeClr val="accent5"/>
                </a:solidFill>
              </a:rPr>
              <a:t> formator. Mulțumesc </a:t>
            </a:r>
            <a:r>
              <a:rPr lang="en-GB" sz="1100" i="1" dirty="0" err="1">
                <a:solidFill>
                  <a:schemeClr val="accent5"/>
                </a:solidFill>
              </a:rPr>
              <a:t>și</a:t>
            </a:r>
            <a:r>
              <a:rPr lang="en-GB" sz="1100" i="1" dirty="0">
                <a:solidFill>
                  <a:schemeClr val="accent5"/>
                </a:solidFill>
              </a:rPr>
              <a:t> pe  </a:t>
            </a:r>
            <a:r>
              <a:rPr lang="en-GB" sz="1100" i="1" dirty="0" err="1">
                <a:solidFill>
                  <a:schemeClr val="accent5"/>
                </a:solidFill>
              </a:rPr>
              <a:t>această</a:t>
            </a:r>
            <a:r>
              <a:rPr lang="en-GB" sz="1100" i="1" dirty="0">
                <a:solidFill>
                  <a:schemeClr val="accent5"/>
                </a:solidFill>
              </a:rPr>
              <a:t> cale </a:t>
            </a:r>
            <a:r>
              <a:rPr lang="en-GB" sz="1100" i="1" dirty="0" err="1">
                <a:solidFill>
                  <a:schemeClr val="accent5"/>
                </a:solidFill>
              </a:rPr>
              <a:t>pentru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profesionalismul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ridicat</a:t>
            </a:r>
            <a:r>
              <a:rPr lang="en-GB" sz="1100" i="1" dirty="0">
                <a:solidFill>
                  <a:schemeClr val="accent5"/>
                </a:solidFill>
              </a:rPr>
              <a:t> de care </a:t>
            </a:r>
            <a:r>
              <a:rPr lang="en-GB" sz="1100" i="1" dirty="0" err="1">
                <a:solidFill>
                  <a:schemeClr val="accent5"/>
                </a:solidFill>
              </a:rPr>
              <a:t>ați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dat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dovadă</a:t>
            </a:r>
            <a:r>
              <a:rPr lang="en-GB" sz="1100" i="1" dirty="0">
                <a:solidFill>
                  <a:schemeClr val="accent5"/>
                </a:solidFill>
              </a:rPr>
              <a:t>!” (</a:t>
            </a:r>
            <a:r>
              <a:rPr lang="en-GB" sz="1100" i="1" dirty="0" err="1">
                <a:solidFill>
                  <a:schemeClr val="accent5"/>
                </a:solidFill>
              </a:rPr>
              <a:t>funcționar</a:t>
            </a:r>
            <a:r>
              <a:rPr lang="en-GB" sz="1100" i="1" dirty="0">
                <a:solidFill>
                  <a:schemeClr val="accent5"/>
                </a:solidFill>
              </a:rPr>
              <a:t> </a:t>
            </a:r>
            <a:r>
              <a:rPr lang="en-GB" sz="1100" i="1" dirty="0" err="1">
                <a:solidFill>
                  <a:schemeClr val="accent5"/>
                </a:solidFill>
              </a:rPr>
              <a:t>Secretariatul</a:t>
            </a:r>
            <a:r>
              <a:rPr lang="en-GB" sz="1100" i="1" dirty="0">
                <a:solidFill>
                  <a:schemeClr val="accent5"/>
                </a:solidFill>
              </a:rPr>
              <a:t> General al </a:t>
            </a:r>
            <a:r>
              <a:rPr lang="en-GB" sz="1100" i="1" dirty="0" err="1">
                <a:solidFill>
                  <a:schemeClr val="accent5"/>
                </a:solidFill>
              </a:rPr>
              <a:t>Guvernului</a:t>
            </a:r>
            <a:r>
              <a:rPr lang="en-GB" sz="1100" i="1" dirty="0">
                <a:solidFill>
                  <a:schemeClr val="accent5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803" y="2798347"/>
            <a:ext cx="1139799" cy="1139799"/>
          </a:xfrm>
          <a:prstGeom prst="rect">
            <a:avLst/>
          </a:prstGeom>
        </p:spPr>
      </p:pic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503" y="1293566"/>
            <a:ext cx="1066760" cy="1066760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983" y="2781141"/>
            <a:ext cx="1207754" cy="1207754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827336" y="630026"/>
            <a:ext cx="841623" cy="164157"/>
          </a:xfrm>
          <a:prstGeom prst="roundRect">
            <a:avLst>
              <a:gd name="adj" fmla="val 19439"/>
            </a:avLst>
          </a:prstGeom>
          <a:solidFill>
            <a:srgbClr val="CCE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884262" y="658452"/>
            <a:ext cx="727770" cy="10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0"/>
              </a:lnSpc>
              <a:buNone/>
            </a:pPr>
            <a:r>
              <a:rPr lang="en-US" sz="550" dirty="0">
                <a:solidFill>
                  <a:srgbClr val="01489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IMPACT INDIVIDUAL</a:t>
            </a:r>
            <a:endParaRPr lang="en-US" sz="550" dirty="0"/>
          </a:p>
        </p:txBody>
      </p:sp>
      <p:sp>
        <p:nvSpPr>
          <p:cNvPr id="4" name="Text 2"/>
          <p:cNvSpPr/>
          <p:nvPr/>
        </p:nvSpPr>
        <p:spPr>
          <a:xfrm>
            <a:off x="687362" y="881249"/>
            <a:ext cx="5084490" cy="296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o-RO" sz="18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Creșterea P</a:t>
            </a:r>
            <a:r>
              <a:rPr lang="en-US" sz="1850" b="1" dirty="0" err="1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erformanț</a:t>
            </a:r>
            <a:r>
              <a:rPr lang="ro-RO" sz="18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ei</a:t>
            </a:r>
            <a:r>
              <a:rPr lang="en-US" sz="18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Individual</a:t>
            </a:r>
            <a:r>
              <a:rPr lang="ro-RO" sz="18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</a:t>
            </a:r>
            <a:r>
              <a:rPr lang="en-US" sz="1850" b="1" dirty="0">
                <a:solidFill>
                  <a:schemeClr val="accent2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 — Rezultate la 6 Luni</a:t>
            </a:r>
            <a:endParaRPr lang="en-US" sz="1850" dirty="0">
              <a:solidFill>
                <a:schemeClr val="accent2"/>
              </a:solidFill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39" y="1245059"/>
            <a:ext cx="1147423" cy="11474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102347" y="2412573"/>
            <a:ext cx="1187128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Aplicare imediată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84262" y="2546118"/>
            <a:ext cx="4016922" cy="148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Au utilizat competențele imediat după finalizarea cursului (42% frecvent, 51% ocazional)</a:t>
            </a:r>
            <a:endParaRPr lang="en-US" sz="800" dirty="0">
              <a:latin typeface="Aptos" panose="020B00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822807" y="1715393"/>
            <a:ext cx="1168152" cy="237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74%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5771852" y="2405435"/>
            <a:ext cx="1390204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05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Creștere utilizare digitală</a:t>
            </a:r>
            <a:endParaRPr lang="en-US" sz="1050" dirty="0">
              <a:latin typeface="Aptos" panose="020B00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4617393" y="2528009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Rata medie de creștere a utilizării tehnologiilor digitale: +51%</a:t>
            </a:r>
            <a:endParaRPr lang="en-US" sz="800" dirty="0">
              <a:latin typeface="Aptos" panose="020B0004020202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2169585" y="3287769"/>
            <a:ext cx="1168152" cy="237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66%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2034853" y="4052781"/>
            <a:ext cx="1284163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Reducere timp execuție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36824" y="4173195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Economia medie de timp: 41%</a:t>
            </a:r>
            <a:endParaRPr lang="en-US" sz="800" dirty="0">
              <a:latin typeface="Aptos" panose="020B00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5906275" y="3252312"/>
            <a:ext cx="1168152" cy="237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65%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5860271" y="3956055"/>
            <a:ext cx="1268164" cy="148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200" b="1" dirty="0">
                <a:solidFill>
                  <a:srgbClr val="014890"/>
                </a:solidFill>
                <a:latin typeface="Aptos" panose="020B0004020202020204" pitchFamily="34" charset="0"/>
                <a:ea typeface="Nunito Sans Bold" pitchFamily="34" charset="-122"/>
                <a:cs typeface="Nunito Sans Bold" pitchFamily="34" charset="-120"/>
              </a:rPr>
              <a:t>Creștere productivitate</a:t>
            </a: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4644792" y="4083961"/>
            <a:ext cx="3699197" cy="1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050"/>
              </a:lnSpc>
              <a:buNone/>
            </a:pPr>
            <a:r>
              <a:rPr lang="en-US" sz="800" dirty="0">
                <a:solidFill>
                  <a:srgbClr val="014890"/>
                </a:solidFill>
                <a:latin typeface="Aptos" panose="020B0004020202020204" pitchFamily="34" charset="0"/>
                <a:ea typeface="Nunito Sans" pitchFamily="34" charset="-122"/>
                <a:cs typeface="Nunito Sans" pitchFamily="34" charset="-120"/>
              </a:rPr>
              <a:t>Rata medie de creștere a volumului de activități: +40%</a:t>
            </a:r>
            <a:endParaRPr lang="en-US" sz="800" dirty="0">
              <a:latin typeface="Aptos" panose="020B00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152639" y="1715393"/>
            <a:ext cx="1168152" cy="237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014890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90%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2630</Words>
  <Application>Microsoft Office PowerPoint</Application>
  <PresentationFormat>Expunere pe ecran (16:9)</PresentationFormat>
  <Paragraphs>307</Paragraphs>
  <Slides>23</Slides>
  <Notes>22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23</vt:i4>
      </vt:variant>
    </vt:vector>
  </HeadingPairs>
  <TitlesOfParts>
    <vt:vector size="29" baseType="lpstr">
      <vt:lpstr>Calibri</vt:lpstr>
      <vt:lpstr>Aptos</vt:lpstr>
      <vt:lpstr>Arial</vt:lpstr>
      <vt:lpstr>Nunito Sans</vt:lpstr>
      <vt:lpstr>Nunito Sans Bold</vt:lpstr>
      <vt:lpstr>Office Theme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Ana Bulai</dc:creator>
  <cp:lastModifiedBy>Ana Bulai</cp:lastModifiedBy>
  <cp:revision>34</cp:revision>
  <dcterms:created xsi:type="dcterms:W3CDTF">2026-05-06T09:45:51Z</dcterms:created>
  <dcterms:modified xsi:type="dcterms:W3CDTF">2026-05-06T17:30:20Z</dcterms:modified>
</cp:coreProperties>
</file>