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2" r:id="rId4"/>
    <p:sldId id="277" r:id="rId5"/>
    <p:sldId id="259" r:id="rId6"/>
    <p:sldId id="260" r:id="rId7"/>
    <p:sldId id="276" r:id="rId8"/>
    <p:sldId id="275" r:id="rId9"/>
    <p:sldId id="274" r:id="rId10"/>
    <p:sldId id="258" r:id="rId11"/>
    <p:sldId id="273" r:id="rId12"/>
  </p:sldIdLst>
  <p:sldSz cx="18288000" cy="10287000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5" autoAdjust="0"/>
    <p:restoredTop sz="94645" autoAdjust="0"/>
  </p:normalViewPr>
  <p:slideViewPr>
    <p:cSldViewPr>
      <p:cViewPr varScale="1">
        <p:scale>
          <a:sx n="52" d="100"/>
          <a:sy n="52" d="100"/>
        </p:scale>
        <p:origin x="667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7T17:54:15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 0,'10738'0'0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7T17:54:26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 0,'10983'-23'0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7:54:28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1570,'3'-1,"0"0,0 0,-1 0,1 0,0 0,-1-1,0 1,1-1,-1 0,0 1,0-1,4-4,1-1,166-145,44-37,37 13,-158 115,51-40,152-135,-168 139,-71 56,50-29,11-7,-80 50,1 2,58-25,-83 42,-14 6,69-32,79-51,-116 61,2 1,76-33,-95 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7:54:31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1 238,'15'-1,"1"-1,-1-1,0 0,28-10,7-2,21 2,143-11,8 2,-169 15,0-2,63-21,-64 16,1 1,67-6,29-5,-107 16,0 1,77-3,-66 10,57 2,-108-2,1 0,-1 1,0-1,0 1,0-1,0 1,1 0,-1 0,0 0,0 0,-1 0,1 0,0 0,0 1,0-1,-1 1,1-1,-1 1,2 2,-1-1,0 0,-1 1,1-1,-1 1,0-1,0 1,0-1,-1 1,1-1,-1 8,-1 7,-1 0,-1-1,-10 35,9-36,-3 5,0 0,-14 27,12-29,0-1,2 2,-6 23,-8 34,12-52,3 0,0 1,-3 34,-2 18,-1 11,0 35,0 31,13-99,0-14,-1 1,-2-1,-12 63,5-41,8-45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D5A84-5D36-6443-B03F-6EAF3BECD7F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ACD8-5BF3-5D47-99B6-37BC49C4B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77C0-6144-C305-45A6-135F6E6BA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214DE-6FC1-CFCB-3394-11BC8C75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0DFD1-1FDB-70BB-5320-10471626D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FEB72-50A6-D0A0-DD25-66855B4A2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92C1C-F63C-3527-EDDE-94876485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EB82B-7305-0666-D3E3-29583D61B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889FB-3962-B87A-039F-14E051BC2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DD584-02A6-3F42-8E0D-53FC009FB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6562E-A3A5-9C28-F3A0-FD774496E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FD616-AFA8-DCA5-7019-F47E3171E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F2459-3460-0C6A-2E34-40295466D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7F76-6D59-713C-39CF-625B7397A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9B6D3-3670-7180-593C-03CC2BAF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3F29B-989B-5D8A-6C79-5936C6AB7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CE58-C4EB-231B-91AE-EE5532A17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D71AB-E2AC-97AE-C431-30632EEC6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and grey background&#10;&#10;Description automatically generated">
            <a:extLst>
              <a:ext uri="{FF2B5EF4-FFF2-40B4-BE49-F238E27FC236}">
                <a16:creationId xmlns:a16="http://schemas.microsoft.com/office/drawing/2014/main" id="{EDA43C3A-B8EF-56C4-5DDD-62EAB35051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-8475"/>
          <a:stretch/>
        </p:blipFill>
        <p:spPr>
          <a:xfrm>
            <a:off x="0" y="0"/>
            <a:ext cx="18288000" cy="11239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00CCA-B0F3-524B-825B-BD10CA190001}"/>
              </a:ext>
            </a:extLst>
          </p:cNvPr>
          <p:cNvCxnSpPr>
            <a:cxnSpLocks/>
          </p:cNvCxnSpPr>
          <p:nvPr userDrawn="1"/>
        </p:nvCxnSpPr>
        <p:spPr>
          <a:xfrm>
            <a:off x="0" y="36784"/>
            <a:ext cx="18288000" cy="0"/>
          </a:xfrm>
          <a:prstGeom prst="line">
            <a:avLst/>
          </a:prstGeom>
          <a:ln w="76200">
            <a:solidFill>
              <a:srgbClr val="E82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hr.org.tw/civicrm/contribute/transact?reset=1&amp;id=16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apple-fruit-red-apple-cutting-board-1111412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svg"/><Relationship Id="rId9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pixabay.com/en/clock-alarm-clock-deadline-minute-303573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reedinglessons/4133763658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5" Type="http://schemas.openxmlformats.org/officeDocument/2006/relationships/image" Target="../media/image2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svgsilh.com/image/129754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60006" y="2453646"/>
            <a:ext cx="794084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PROIECT E-ANFP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 err="1"/>
              <a:t>Jalonul</a:t>
            </a:r>
            <a:r>
              <a:rPr lang="en-GB" sz="2800" dirty="0"/>
              <a:t> 177 – </a:t>
            </a:r>
            <a:r>
              <a:rPr lang="en-GB" sz="2800" i="1" dirty="0"/>
              <a:t>S-au </a:t>
            </a:r>
            <a:r>
              <a:rPr lang="en-GB" sz="2800" i="1" dirty="0" err="1"/>
              <a:t>instituit</a:t>
            </a:r>
            <a:r>
              <a:rPr lang="en-GB" sz="2800" i="1" dirty="0"/>
              <a:t> </a:t>
            </a:r>
            <a:r>
              <a:rPr lang="en-GB" sz="2800" i="1" dirty="0" err="1"/>
              <a:t>și</a:t>
            </a:r>
            <a:r>
              <a:rPr lang="en-GB" sz="2800" i="1" dirty="0"/>
              <a:t> sunt </a:t>
            </a:r>
            <a:r>
              <a:rPr lang="en-GB" sz="2800" i="1" dirty="0" err="1"/>
              <a:t>operaționale</a:t>
            </a:r>
            <a:r>
              <a:rPr lang="en-GB" sz="2800" i="1" dirty="0"/>
              <a:t> </a:t>
            </a:r>
            <a:r>
              <a:rPr lang="en-GB" sz="2800" i="1" dirty="0" err="1"/>
              <a:t>platforme</a:t>
            </a:r>
            <a:r>
              <a:rPr lang="en-GB" sz="2800" i="1" dirty="0"/>
              <a:t> interactive </a:t>
            </a:r>
            <a:r>
              <a:rPr lang="en-GB" sz="2800" i="1" dirty="0" err="1"/>
              <a:t>și</a:t>
            </a:r>
            <a:r>
              <a:rPr lang="en-GB" sz="2800" i="1" dirty="0"/>
              <a:t> </a:t>
            </a:r>
            <a:r>
              <a:rPr lang="en-GB" sz="2800" i="1" dirty="0" err="1"/>
              <a:t>colaborative</a:t>
            </a:r>
            <a:r>
              <a:rPr lang="en-GB" sz="2800" i="1" dirty="0"/>
              <a:t> </a:t>
            </a:r>
            <a:r>
              <a:rPr lang="en-GB" sz="2800" i="1" dirty="0" err="1"/>
              <a:t>pentru</a:t>
            </a:r>
            <a:r>
              <a:rPr lang="en-GB" sz="2800" i="1" dirty="0"/>
              <a:t> </a:t>
            </a:r>
            <a:r>
              <a:rPr lang="en-GB" sz="2800" i="1" dirty="0" err="1"/>
              <a:t>managementul</a:t>
            </a:r>
            <a:r>
              <a:rPr lang="en-GB" sz="2800" i="1" dirty="0"/>
              <a:t> </a:t>
            </a:r>
            <a:r>
              <a:rPr lang="en-GB" sz="2800" i="1" dirty="0" err="1"/>
              <a:t>standardizat</a:t>
            </a:r>
            <a:r>
              <a:rPr lang="en-GB" sz="2800" i="1" dirty="0"/>
              <a:t> al </a:t>
            </a:r>
            <a:r>
              <a:rPr lang="en-GB" sz="2800" i="1" dirty="0" err="1"/>
              <a:t>resurselor</a:t>
            </a:r>
            <a:r>
              <a:rPr lang="en-GB" sz="2800" i="1" dirty="0"/>
              <a:t> </a:t>
            </a:r>
            <a:r>
              <a:rPr lang="en-GB" sz="2800" i="1" dirty="0" err="1"/>
              <a:t>umane</a:t>
            </a:r>
            <a:r>
              <a:rPr lang="en-GB" sz="2800" i="1" dirty="0"/>
              <a:t> </a:t>
            </a:r>
            <a:r>
              <a:rPr lang="en-GB" sz="2800" i="1" dirty="0" err="1"/>
              <a:t>în</a:t>
            </a:r>
            <a:r>
              <a:rPr lang="en-GB" sz="2800" i="1" dirty="0"/>
              <a:t> </a:t>
            </a:r>
            <a:r>
              <a:rPr lang="en-GB" sz="2800" i="1" dirty="0" err="1"/>
              <a:t>administrația</a:t>
            </a:r>
            <a:r>
              <a:rPr lang="en-GB" sz="2800" i="1" dirty="0"/>
              <a:t> </a:t>
            </a:r>
            <a:r>
              <a:rPr lang="en-GB" sz="2800" i="1" dirty="0" err="1"/>
              <a:t>publică</a:t>
            </a:r>
            <a:r>
              <a:rPr lang="en-GB" sz="2800" i="1" dirty="0"/>
              <a:t> </a:t>
            </a:r>
            <a:r>
              <a:rPr lang="en-GB" sz="2800" i="1" dirty="0" err="1"/>
              <a:t>centrală</a:t>
            </a:r>
            <a:r>
              <a:rPr lang="en-GB" sz="2800" i="1" dirty="0"/>
              <a:t> - e-ANFP</a:t>
            </a:r>
          </a:p>
          <a:p>
            <a:pPr algn="ctr"/>
            <a:r>
              <a:rPr lang="en-GB" sz="2800" dirty="0"/>
              <a:t> </a:t>
            </a:r>
            <a:r>
              <a:rPr lang="en-GB" sz="2800" dirty="0" err="1"/>
              <a:t>Investiția</a:t>
            </a:r>
            <a:r>
              <a:rPr lang="en-GB" sz="2800" dirty="0"/>
              <a:t> 10 - </a:t>
            </a:r>
            <a:r>
              <a:rPr lang="en-GB" sz="2800" dirty="0" err="1"/>
              <a:t>Transformarea</a:t>
            </a:r>
            <a:r>
              <a:rPr lang="en-GB" sz="2800" dirty="0"/>
              <a:t> </a:t>
            </a:r>
            <a:r>
              <a:rPr lang="en-GB" sz="2800" dirty="0" err="1"/>
              <a:t>digitală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en-GB" sz="2800" dirty="0"/>
              <a:t> </a:t>
            </a:r>
            <a:r>
              <a:rPr lang="en-GB" sz="2800" dirty="0" err="1"/>
              <a:t>managementul</a:t>
            </a:r>
            <a:r>
              <a:rPr lang="en-GB" sz="2800" dirty="0"/>
              <a:t> </a:t>
            </a:r>
            <a:r>
              <a:rPr lang="en-GB" sz="2800" dirty="0" err="1"/>
              <a:t>funcției</a:t>
            </a:r>
            <a:r>
              <a:rPr lang="en-GB" sz="2800" dirty="0"/>
              <a:t> </a:t>
            </a:r>
            <a:r>
              <a:rPr lang="en-GB" sz="2800" dirty="0" err="1"/>
              <a:t>publice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Componenta C7 - </a:t>
            </a:r>
            <a:r>
              <a:rPr lang="en-GB" sz="2800" dirty="0" err="1"/>
              <a:t>Transformarea</a:t>
            </a:r>
            <a:r>
              <a:rPr lang="en-GB" sz="2800" dirty="0"/>
              <a:t> </a:t>
            </a:r>
            <a:r>
              <a:rPr lang="en-GB" sz="2800" dirty="0" err="1"/>
              <a:t>digitală</a:t>
            </a:r>
            <a:endParaRPr lang="en-US" sz="2800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0006" y="6282773"/>
            <a:ext cx="7940843" cy="13402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bliqueBottomLeft"/>
            <a:lightRig rig="threePt" dir="t"/>
          </a:scene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dirty="0" err="1">
                <a:highlight>
                  <a:srgbClr val="00FFFF"/>
                </a:highlight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Deziderate</a:t>
            </a:r>
            <a:r>
              <a:rPr lang="en-US" sz="2600" b="1" dirty="0">
                <a:highlight>
                  <a:srgbClr val="00FFFF"/>
                </a:highlight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2600" b="1" dirty="0" err="1">
                <a:highlight>
                  <a:srgbClr val="00FFFF"/>
                </a:highlight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si</a:t>
            </a:r>
            <a:r>
              <a:rPr lang="en-US" sz="2600" b="1" dirty="0">
                <a:highlight>
                  <a:srgbClr val="00FFFF"/>
                </a:highlight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2600" b="1" dirty="0" err="1">
                <a:highlight>
                  <a:srgbClr val="00FFFF"/>
                </a:highlight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rezultate</a:t>
            </a:r>
            <a:r>
              <a:rPr lang="en-US" sz="2600" b="1" dirty="0">
                <a:highlight>
                  <a:srgbClr val="00FFFF"/>
                </a:highlight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   </a:t>
            </a:r>
          </a:p>
          <a:p>
            <a:pPr algn="ctr">
              <a:lnSpc>
                <a:spcPts val="3640"/>
              </a:lnSpc>
            </a:pPr>
            <a:r>
              <a:rPr lang="en-US" sz="2400" b="1" dirty="0">
                <a:highlight>
                  <a:srgbClr val="00FFFF"/>
                </a:highlight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Q4 2025 </a:t>
            </a:r>
          </a:p>
          <a:p>
            <a:pPr algn="ctr">
              <a:lnSpc>
                <a:spcPts val="3640"/>
              </a:lnSpc>
            </a:pPr>
            <a:r>
              <a:rPr lang="en-US" sz="2400" b="1" dirty="0">
                <a:solidFill>
                  <a:srgbClr val="00206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Bold"/>
              </a:rPr>
              <a:t>Corina Chitea- Manager </a:t>
            </a:r>
            <a:r>
              <a:rPr lang="en-US" sz="2400" b="1" dirty="0" err="1">
                <a:solidFill>
                  <a:srgbClr val="00206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Bold"/>
              </a:rPr>
              <a:t>proiect</a:t>
            </a:r>
            <a:endParaRPr lang="en-US" sz="2400" b="1" dirty="0">
              <a:solidFill>
                <a:srgbClr val="002060"/>
              </a:solidFill>
              <a:latin typeface="Trebuchet MS" panose="020B0703020202090204" pitchFamily="34" charset="0"/>
              <a:ea typeface="Montserrat Semi-Bold"/>
              <a:cs typeface="Montserrat Semi-Bold"/>
              <a:sym typeface="Montserrat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3D46D1-19A4-8D81-7779-0D1340CDE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74" y="9098406"/>
            <a:ext cx="16318861" cy="998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3EC1E-7562-83B0-77D2-17A006559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pic>
        <p:nvPicPr>
          <p:cNvPr id="5" name="Picture 4" descr="Request for Adding Placeholder Image Functionality in List Views ⬜️ -  Feature Requests - Softr Community">
            <a:extLst>
              <a:ext uri="{FF2B5EF4-FFF2-40B4-BE49-F238E27FC236}">
                <a16:creationId xmlns:a16="http://schemas.microsoft.com/office/drawing/2014/main" id="{F1144632-A8C1-E20E-0618-16726406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-453" r="18220" b="453"/>
          <a:stretch/>
        </p:blipFill>
        <p:spPr bwMode="auto">
          <a:xfrm>
            <a:off x="12147193" y="2343161"/>
            <a:ext cx="4886180" cy="48875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0F19C4-7ACD-19DD-20D6-B717784A4CC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021CF0-B8D5-C456-BA9D-ABC9537AB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F499D-0CB8-7AAC-6C49-B22F8122F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53" y="2748540"/>
            <a:ext cx="7940840" cy="4799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4030447"/>
            <a:ext cx="18288000" cy="475521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447800" y="2776959"/>
            <a:ext cx="10748291" cy="669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Rezultate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obtinute</a:t>
            </a: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71550" y="3848100"/>
            <a:ext cx="163449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ro-RO" sz="2400" dirty="0"/>
              <a:t>Componente hardware și software necesare dezvoltării, întreținerii și utilizării sistemului livrate și configurate;</a:t>
            </a:r>
            <a:r>
              <a:rPr lang="en-GB" sz="2400" dirty="0"/>
              <a:t> </a:t>
            </a:r>
            <a:r>
              <a:rPr lang="en-GB" sz="2400" b="1" dirty="0"/>
              <a:t>DONE</a:t>
            </a:r>
          </a:p>
          <a:p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Infrastructura software de bază necesară rulării eANFP instalată și configurată în mediul virtualizat pus la dispoziție de ANFP;</a:t>
            </a:r>
            <a:r>
              <a:rPr lang="en-GB" sz="2400" dirty="0"/>
              <a:t> </a:t>
            </a:r>
            <a:r>
              <a:rPr lang="en-GB" sz="2400" b="1" dirty="0"/>
              <a:t>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Sistem eANFP, cu toate componentele </a:t>
            </a:r>
            <a:r>
              <a:rPr lang="ro-RO" sz="2400" i="1" dirty="0"/>
              <a:t>aplicație</a:t>
            </a:r>
            <a:r>
              <a:rPr lang="ro-RO" sz="2400" dirty="0"/>
              <a:t>, complet funcțional și încărcat cu datele istorice migrate din sistemul actual, inclusiv în ceea ce privește depozitul de documente;</a:t>
            </a:r>
            <a:r>
              <a:rPr lang="en-GB" sz="2400" dirty="0"/>
              <a:t> </a:t>
            </a:r>
            <a:r>
              <a:rPr lang="en-GB" sz="2400" b="1" dirty="0"/>
              <a:t>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Arhivare electronică a documentelor ce îndeplinesc condițiile legale, pe durata contractului;</a:t>
            </a:r>
            <a:r>
              <a:rPr lang="en-GB" sz="2400" dirty="0"/>
              <a:t> </a:t>
            </a:r>
            <a:r>
              <a:rPr lang="en-GB" sz="2400" b="1" dirty="0"/>
              <a:t>DONE</a:t>
            </a:r>
          </a:p>
          <a:p>
            <a:endParaRPr lang="ro-R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Personal ANFP pregătit pentru operare, întreținerea și extinderea noului system</a:t>
            </a:r>
            <a:r>
              <a:rPr lang="en-GB" sz="2400" dirty="0"/>
              <a:t> </a:t>
            </a:r>
            <a:r>
              <a:rPr lang="en-GB" sz="2400" b="1" dirty="0"/>
              <a:t>(IN PROGRES)</a:t>
            </a:r>
            <a:endParaRPr lang="en-US" sz="2400" b="1" dirty="0"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AAE98481-BE5A-C14D-02D5-EAB77EDB1EF3}"/>
              </a:ext>
            </a:extLst>
          </p:cNvPr>
          <p:cNvSpPr txBox="1"/>
          <p:nvPr/>
        </p:nvSpPr>
        <p:spPr>
          <a:xfrm>
            <a:off x="1028700" y="2552700"/>
            <a:ext cx="8115300" cy="1603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79"/>
              </a:lnSpc>
            </a:pPr>
            <a:r>
              <a:rPr lang="en-US" sz="9628" b="1" dirty="0">
                <a:solidFill>
                  <a:sysClr val="windowText" lastClr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MULȚUMIM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4730E781-65FA-6ECC-CA23-04ED388830DA}"/>
              </a:ext>
            </a:extLst>
          </p:cNvPr>
          <p:cNvSpPr txBox="1"/>
          <p:nvPr/>
        </p:nvSpPr>
        <p:spPr>
          <a:xfrm>
            <a:off x="7435483" y="2530819"/>
            <a:ext cx="585773" cy="163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79"/>
              </a:lnSpc>
            </a:pPr>
            <a:r>
              <a:rPr lang="en-US" sz="9628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!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86DEC79F-2986-91DB-9D21-6EF50B13C200}"/>
              </a:ext>
            </a:extLst>
          </p:cNvPr>
          <p:cNvGrpSpPr/>
          <p:nvPr/>
        </p:nvGrpSpPr>
        <p:grpSpPr>
          <a:xfrm>
            <a:off x="10462500" y="4875319"/>
            <a:ext cx="783635" cy="783635"/>
            <a:chOff x="0" y="0"/>
            <a:chExt cx="812800" cy="812800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655176A5-C531-65C1-FA8E-4E7BDB02C5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73C2848D-DD17-03E0-5016-6CECB570AC1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rebuchet MS" panose="020B0703020202090204" pitchFamily="34" charset="0"/>
              </a:endParaRPr>
            </a:p>
          </p:txBody>
        </p:sp>
      </p:grpSp>
      <p:sp>
        <p:nvSpPr>
          <p:cNvPr id="57" name="Freeform 6">
            <a:extLst>
              <a:ext uri="{FF2B5EF4-FFF2-40B4-BE49-F238E27FC236}">
                <a16:creationId xmlns:a16="http://schemas.microsoft.com/office/drawing/2014/main" id="{08B37FED-BFCA-0A18-2308-19AC8EE889F4}"/>
              </a:ext>
            </a:extLst>
          </p:cNvPr>
          <p:cNvSpPr/>
          <p:nvPr/>
        </p:nvSpPr>
        <p:spPr>
          <a:xfrm>
            <a:off x="10584896" y="4997714"/>
            <a:ext cx="538844" cy="538844"/>
          </a:xfrm>
          <a:custGeom>
            <a:avLst/>
            <a:gdLst/>
            <a:ahLst/>
            <a:cxnLst/>
            <a:rect l="l" t="t" r="r" b="b"/>
            <a:pathLst>
              <a:path w="538844" h="538844">
                <a:moveTo>
                  <a:pt x="0" y="0"/>
                </a:moveTo>
                <a:lnTo>
                  <a:pt x="538844" y="0"/>
                </a:lnTo>
                <a:lnTo>
                  <a:pt x="538844" y="538844"/>
                </a:lnTo>
                <a:lnTo>
                  <a:pt x="0" y="538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18F952D3-3A25-ED13-6C1E-20E53E3E8BA0}"/>
              </a:ext>
            </a:extLst>
          </p:cNvPr>
          <p:cNvSpPr txBox="1"/>
          <p:nvPr/>
        </p:nvSpPr>
        <p:spPr>
          <a:xfrm>
            <a:off x="11439669" y="5177233"/>
            <a:ext cx="447530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https://</a:t>
            </a:r>
            <a:r>
              <a:rPr lang="en-US" sz="2300" b="1" dirty="0" err="1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www.anfp.gov.ro</a:t>
            </a:r>
            <a:r>
              <a:rPr lang="en-US" sz="2300" b="1" dirty="0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/</a:t>
            </a: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ED64BEA8-A2F3-A36F-1886-BE9B6C95DDC3}"/>
              </a:ext>
            </a:extLst>
          </p:cNvPr>
          <p:cNvSpPr txBox="1"/>
          <p:nvPr/>
        </p:nvSpPr>
        <p:spPr>
          <a:xfrm>
            <a:off x="11439668" y="4939210"/>
            <a:ext cx="4135329" cy="29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94"/>
              </a:lnSpc>
              <a:spcBef>
                <a:spcPct val="0"/>
              </a:spcBef>
            </a:pPr>
            <a:r>
              <a:rPr lang="en-US" sz="1781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MAI MULTE DETALII GĂSIȚI PE: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C031F-52E2-A6A6-65E4-6292704F8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7C0A6-FBFE-EBEC-0281-A4064808DB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E0B9A3-36A5-887A-4960-7E0F16B4D9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A1417D-07C2-0E1E-4AFC-8A20B89809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940362" y="1459724"/>
            <a:ext cx="5511652" cy="7077239"/>
          </a:xfrm>
          <a:custGeom>
            <a:avLst/>
            <a:gdLst/>
            <a:ahLst/>
            <a:cxnLst/>
            <a:rect l="l" t="t" r="r" b="b"/>
            <a:pathLst>
              <a:path w="8135500" h="8135500">
                <a:moveTo>
                  <a:pt x="0" y="0"/>
                </a:moveTo>
                <a:lnTo>
                  <a:pt x="8135500" y="0"/>
                </a:lnTo>
                <a:lnTo>
                  <a:pt x="8135500" y="8135500"/>
                </a:lnTo>
                <a:lnTo>
                  <a:pt x="0" y="8135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-1" y="2134011"/>
            <a:ext cx="6581481" cy="1328702"/>
          </a:xfrm>
          <a:prstGeom prst="round2Same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028700" y="2436206"/>
            <a:ext cx="532701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>
                <a:solidFill>
                  <a:srgbClr val="00206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STEVE JOBS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7800" y="4076700"/>
            <a:ext cx="9536281" cy="333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“You’ve got to start with the customer experience and work backwards to the technology."</a:t>
            </a:r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/>
              <a:t>                                                 </a:t>
            </a:r>
          </a:p>
          <a:p>
            <a:pPr algn="ctr"/>
            <a:r>
              <a:rPr lang="en-GB" sz="3200" b="1" dirty="0"/>
              <a:t>                                                 </a:t>
            </a:r>
            <a:r>
              <a:rPr lang="en-GB" sz="3200" b="1" dirty="0" err="1"/>
              <a:t>Trebuie</a:t>
            </a:r>
            <a:r>
              <a:rPr lang="en-GB" sz="3200" b="1" dirty="0"/>
              <a:t> </a:t>
            </a:r>
            <a:r>
              <a:rPr lang="en-GB" sz="3200" b="1" dirty="0" err="1"/>
              <a:t>să</a:t>
            </a:r>
            <a:r>
              <a:rPr lang="en-GB" sz="3200" b="1" dirty="0"/>
              <a:t> </a:t>
            </a:r>
            <a:r>
              <a:rPr lang="en-GB" sz="3200" b="1" dirty="0" err="1"/>
              <a:t>începi</a:t>
            </a:r>
            <a:r>
              <a:rPr lang="en-GB" sz="3200" b="1" dirty="0"/>
              <a:t> cu </a:t>
            </a:r>
            <a:r>
              <a:rPr lang="en-GB" sz="3200" b="1" dirty="0" err="1"/>
              <a:t>experiența</a:t>
            </a:r>
            <a:r>
              <a:rPr lang="en-GB" sz="3200" b="1" dirty="0"/>
              <a:t> </a:t>
            </a:r>
            <a:r>
              <a:rPr lang="en-GB" sz="3200" b="1" dirty="0" err="1"/>
              <a:t>clientului</a:t>
            </a:r>
            <a:r>
              <a:rPr lang="en-GB" sz="3200" b="1" dirty="0"/>
              <a:t> </a:t>
            </a:r>
            <a:r>
              <a:rPr lang="en-GB" sz="3200" b="1" dirty="0" err="1"/>
              <a:t>și</a:t>
            </a:r>
            <a:r>
              <a:rPr lang="en-GB" sz="3200" b="1" dirty="0"/>
              <a:t> </a:t>
            </a:r>
            <a:r>
              <a:rPr lang="en-GB" sz="3200" b="1" dirty="0" err="1"/>
              <a:t>apoi</a:t>
            </a:r>
            <a:r>
              <a:rPr lang="en-GB" sz="3200" b="1" dirty="0"/>
              <a:t> </a:t>
            </a:r>
            <a:r>
              <a:rPr lang="en-GB" sz="3200" b="1" dirty="0" err="1"/>
              <a:t>sa</a:t>
            </a:r>
            <a:r>
              <a:rPr lang="en-GB" sz="3200" b="1" dirty="0"/>
              <a:t> </a:t>
            </a:r>
            <a:r>
              <a:rPr lang="en-GB" sz="3200" b="1" dirty="0" err="1"/>
              <a:t>te</a:t>
            </a:r>
            <a:r>
              <a:rPr lang="en-GB" sz="3200" b="1" dirty="0"/>
              <a:t> </a:t>
            </a:r>
            <a:r>
              <a:rPr lang="en-GB" sz="3200" b="1" dirty="0" err="1"/>
              <a:t>indrepti</a:t>
            </a:r>
            <a:r>
              <a:rPr lang="en-GB" sz="3200" b="1" dirty="0"/>
              <a:t> </a:t>
            </a:r>
            <a:r>
              <a:rPr lang="en-GB" sz="3200" b="1" dirty="0" err="1"/>
              <a:t>către</a:t>
            </a:r>
            <a:r>
              <a:rPr lang="en-GB" sz="3200" b="1" dirty="0"/>
              <a:t> </a:t>
            </a:r>
            <a:r>
              <a:rPr lang="en-GB" sz="3200" b="1" dirty="0" err="1"/>
              <a:t>tehnologie</a:t>
            </a:r>
            <a:r>
              <a:rPr lang="en-GB" sz="3200" b="1" dirty="0"/>
              <a:t>.</a:t>
            </a:r>
            <a:endParaRPr lang="en-GB" sz="2499" b="1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  <a:p>
            <a:endParaRPr lang="en-US" sz="2499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09600" y="6824288"/>
            <a:ext cx="2590800" cy="1743434"/>
          </a:xfrm>
          <a:custGeom>
            <a:avLst/>
            <a:gdLst/>
            <a:ahLst/>
            <a:cxnLst/>
            <a:rect l="l" t="t" r="r" b="b"/>
            <a:pathLst>
              <a:path w="3568326" h="3568326">
                <a:moveTo>
                  <a:pt x="0" y="0"/>
                </a:moveTo>
                <a:lnTo>
                  <a:pt x="3568325" y="0"/>
                </a:lnTo>
                <a:lnTo>
                  <a:pt x="3568325" y="3568326"/>
                </a:lnTo>
                <a:lnTo>
                  <a:pt x="0" y="35683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50F93-4196-5223-B663-B90220D67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552938" y="2422687"/>
            <a:ext cx="6286500" cy="628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61625-73EA-B467-C5C5-F1C8915E7E72}"/>
              </a:ext>
            </a:extLst>
          </p:cNvPr>
          <p:cNvSpPr txBox="1"/>
          <p:nvPr/>
        </p:nvSpPr>
        <p:spPr>
          <a:xfrm>
            <a:off x="11391900" y="8165075"/>
            <a:ext cx="6286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www.tahr.org.tw/civicrm/contribute/transact?reset=1&amp;id=1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/3.0/"/>
              </a:rPr>
              <a:t>CC BY</a:t>
            </a:r>
            <a:endParaRPr lang="en-GB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DC731151-1724-4798-BFEA-CE5F9A33C2E2}"/>
              </a:ext>
            </a:extLst>
          </p:cNvPr>
          <p:cNvSpPr/>
          <p:nvPr/>
        </p:nvSpPr>
        <p:spPr>
          <a:xfrm>
            <a:off x="11503106" y="2303956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9012623" h="9012623">
                <a:moveTo>
                  <a:pt x="0" y="0"/>
                </a:moveTo>
                <a:lnTo>
                  <a:pt x="9012623" y="0"/>
                </a:lnTo>
                <a:lnTo>
                  <a:pt x="9012623" y="9012622"/>
                </a:lnTo>
                <a:lnTo>
                  <a:pt x="0" y="9012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F5E28AF3-0C8B-6A89-A096-7C12C624AE47}"/>
              </a:ext>
            </a:extLst>
          </p:cNvPr>
          <p:cNvSpPr txBox="1"/>
          <p:nvPr/>
        </p:nvSpPr>
        <p:spPr>
          <a:xfrm>
            <a:off x="-1027335" y="2537562"/>
            <a:ext cx="7812231" cy="13227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7CC5F38D-3E70-E61E-66CA-A353AA82CCA2}"/>
              </a:ext>
            </a:extLst>
          </p:cNvPr>
          <p:cNvSpPr txBox="1"/>
          <p:nvPr/>
        </p:nvSpPr>
        <p:spPr>
          <a:xfrm>
            <a:off x="-6247276" y="9649295"/>
            <a:ext cx="8590251" cy="11828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64" name="TextBox 36">
            <a:extLst>
              <a:ext uri="{FF2B5EF4-FFF2-40B4-BE49-F238E27FC236}">
                <a16:creationId xmlns:a16="http://schemas.microsoft.com/office/drawing/2014/main" id="{2E41FD48-FBE5-3CBB-FE3B-7D42FE85C3DB}"/>
              </a:ext>
            </a:extLst>
          </p:cNvPr>
          <p:cNvSpPr txBox="1"/>
          <p:nvPr/>
        </p:nvSpPr>
        <p:spPr>
          <a:xfrm>
            <a:off x="1194640" y="2016617"/>
            <a:ext cx="246295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i="1" dirty="0"/>
              <a:t>Fluxurile de comunicare între modulele aplicațiilor de management funcție publică ANFP</a:t>
            </a:r>
            <a:br>
              <a:rPr lang="ro-RO" sz="2400" b="1" i="1" dirty="0"/>
            </a:br>
            <a:r>
              <a:rPr lang="ro-RO" sz="2400" b="1" i="1" dirty="0">
                <a:solidFill>
                  <a:srgbClr val="FF0000"/>
                </a:solidFill>
              </a:rPr>
              <a:t>Sursa: WB (2019), </a:t>
            </a:r>
            <a:r>
              <a:rPr lang="ro-RO" sz="2400" b="1" i="1" dirty="0"/>
              <a:t>Diagnostic inițial al cadrului național de management al resurselor umane (MRU) și instituționalizarea sa</a:t>
            </a:r>
            <a:r>
              <a:rPr lang="ro-RO" b="1" i="1" dirty="0"/>
              <a:t>.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9D3E8-751C-B581-9B6C-3C776FA72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74896"/>
            <a:ext cx="13128261" cy="687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40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F3465-4ACD-3618-3788-B89B982A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3970B0A3-7E99-C3AE-5984-8370418E983D}"/>
              </a:ext>
            </a:extLst>
          </p:cNvPr>
          <p:cNvSpPr/>
          <p:nvPr/>
        </p:nvSpPr>
        <p:spPr>
          <a:xfrm>
            <a:off x="11503106" y="2303956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9012623" h="9012623">
                <a:moveTo>
                  <a:pt x="0" y="0"/>
                </a:moveTo>
                <a:lnTo>
                  <a:pt x="9012623" y="0"/>
                </a:lnTo>
                <a:lnTo>
                  <a:pt x="9012623" y="9012622"/>
                </a:lnTo>
                <a:lnTo>
                  <a:pt x="0" y="9012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93764DB2-BE09-596C-E2FE-DB27BD61E9BE}"/>
              </a:ext>
            </a:extLst>
          </p:cNvPr>
          <p:cNvSpPr txBox="1"/>
          <p:nvPr/>
        </p:nvSpPr>
        <p:spPr>
          <a:xfrm>
            <a:off x="-1027335" y="2537562"/>
            <a:ext cx="7812231" cy="13227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3D36DB48-A4EF-B765-607B-7EF9B37C5022}"/>
              </a:ext>
            </a:extLst>
          </p:cNvPr>
          <p:cNvSpPr txBox="1"/>
          <p:nvPr/>
        </p:nvSpPr>
        <p:spPr>
          <a:xfrm>
            <a:off x="-6247276" y="9649295"/>
            <a:ext cx="8590251" cy="11828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id="{45218073-E701-65A3-B949-56132971F20C}"/>
              </a:ext>
            </a:extLst>
          </p:cNvPr>
          <p:cNvGrpSpPr/>
          <p:nvPr/>
        </p:nvGrpSpPr>
        <p:grpSpPr>
          <a:xfrm>
            <a:off x="1028700" y="7946901"/>
            <a:ext cx="1006599" cy="1006599"/>
            <a:chOff x="0" y="0"/>
            <a:chExt cx="812800" cy="812800"/>
          </a:xfrm>
        </p:grpSpPr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DE6A33C4-5C9C-73B4-E60C-D163AD4BA2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62" name="TextBox 31">
              <a:extLst>
                <a:ext uri="{FF2B5EF4-FFF2-40B4-BE49-F238E27FC236}">
                  <a16:creationId xmlns:a16="http://schemas.microsoft.com/office/drawing/2014/main" id="{723AA525-D45E-6DAF-A108-C9CEEE92280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E6C22E1B-7261-DC1A-37AF-3247A447AEC9}"/>
              </a:ext>
            </a:extLst>
          </p:cNvPr>
          <p:cNvSpPr txBox="1"/>
          <p:nvPr/>
        </p:nvSpPr>
        <p:spPr>
          <a:xfrm>
            <a:off x="1028700" y="2980985"/>
            <a:ext cx="88011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CE STIAM ANTERIOR ANULUI 2022…..</a:t>
            </a:r>
          </a:p>
        </p:txBody>
      </p:sp>
      <p:sp>
        <p:nvSpPr>
          <p:cNvPr id="65" name="TextBox 37">
            <a:extLst>
              <a:ext uri="{FF2B5EF4-FFF2-40B4-BE49-F238E27FC236}">
                <a16:creationId xmlns:a16="http://schemas.microsoft.com/office/drawing/2014/main" id="{54DFDFCA-6F3E-6D49-6862-D3FD028C2F7E}"/>
              </a:ext>
            </a:extLst>
          </p:cNvPr>
          <p:cNvSpPr txBox="1"/>
          <p:nvPr/>
        </p:nvSpPr>
        <p:spPr>
          <a:xfrm>
            <a:off x="1028700" y="3891261"/>
            <a:ext cx="939320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SISTEMUL INTERN DE MANAGEMENT al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documentelor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(SIM)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CAFE1785-6C58-9641-6AC1-A3E337ECA450}"/>
              </a:ext>
            </a:extLst>
          </p:cNvPr>
          <p:cNvSpPr txBox="1"/>
          <p:nvPr/>
        </p:nvSpPr>
        <p:spPr>
          <a:xfrm>
            <a:off x="1058680" y="4253628"/>
            <a:ext cx="680102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invechit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interfata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neprietenoasa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extrem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susceptibil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erori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vulnerabil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fara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servicii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mentenanta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utilizaori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interni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mereu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nemultumiti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performanta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tot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scazuta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…</a:t>
            </a:r>
          </a:p>
        </p:txBody>
      </p:sp>
      <p:sp>
        <p:nvSpPr>
          <p:cNvPr id="67" name="TextBox 39">
            <a:extLst>
              <a:ext uri="{FF2B5EF4-FFF2-40B4-BE49-F238E27FC236}">
                <a16:creationId xmlns:a16="http://schemas.microsoft.com/office/drawing/2014/main" id="{44435286-4CA9-C9D2-0367-B3A5C04274A8}"/>
              </a:ext>
            </a:extLst>
          </p:cNvPr>
          <p:cNvSpPr txBox="1"/>
          <p:nvPr/>
        </p:nvSpPr>
        <p:spPr>
          <a:xfrm>
            <a:off x="1021100" y="5216611"/>
            <a:ext cx="852003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PORTALUL DE MANAGEMENT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si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aplicatia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 MIGBOOK…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ED6FD618-7F9E-4062-905F-74EED1D3BF69}"/>
              </a:ext>
            </a:extLst>
          </p:cNvPr>
          <p:cNvSpPr txBox="1"/>
          <p:nvPr/>
        </p:nvSpPr>
        <p:spPr>
          <a:xfrm>
            <a:off x="1028700" y="5571866"/>
            <a:ext cx="794402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Realizate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 house 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catre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programator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cadrul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IT cu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tehnologia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disponibila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in 2012 (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aprox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) – au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rulat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pana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in 2025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sunt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baza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produselor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imbunatatite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obtinute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EANFP</a:t>
            </a:r>
          </a:p>
        </p:txBody>
      </p:sp>
      <p:sp>
        <p:nvSpPr>
          <p:cNvPr id="69" name="TextBox 41">
            <a:extLst>
              <a:ext uri="{FF2B5EF4-FFF2-40B4-BE49-F238E27FC236}">
                <a16:creationId xmlns:a16="http://schemas.microsoft.com/office/drawing/2014/main" id="{AF36E1BF-6792-E85C-EF5A-97FB70A580BC}"/>
              </a:ext>
            </a:extLst>
          </p:cNvPr>
          <p:cNvSpPr txBox="1"/>
          <p:nvPr/>
        </p:nvSpPr>
        <p:spPr>
          <a:xfrm>
            <a:off x="2989894" y="6577792"/>
            <a:ext cx="486981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WEBSITE ANFP</a:t>
            </a:r>
          </a:p>
        </p:txBody>
      </p:sp>
      <p:sp>
        <p:nvSpPr>
          <p:cNvPr id="70" name="TextBox 42">
            <a:extLst>
              <a:ext uri="{FF2B5EF4-FFF2-40B4-BE49-F238E27FC236}">
                <a16:creationId xmlns:a16="http://schemas.microsoft.com/office/drawing/2014/main" id="{C99CFB6B-9CBF-995E-597D-F186ACC6B89F}"/>
              </a:ext>
            </a:extLst>
          </p:cNvPr>
          <p:cNvSpPr txBox="1"/>
          <p:nvPr/>
        </p:nvSpPr>
        <p:spPr>
          <a:xfrm>
            <a:off x="3030322" y="6968197"/>
            <a:ext cx="680102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5"/>
              </a:lnSpc>
            </a:pPr>
            <a:r>
              <a:rPr lang="it-IT" b="1" dirty="0" err="1"/>
              <a:t>necesita</a:t>
            </a:r>
            <a:r>
              <a:rPr lang="it-IT" b="1" dirty="0"/>
              <a:t> redesign de </a:t>
            </a:r>
            <a:r>
              <a:rPr lang="it-IT" b="1" dirty="0" err="1"/>
              <a:t>structura</a:t>
            </a:r>
            <a:r>
              <a:rPr lang="it-IT" dirty="0"/>
              <a:t> si o </a:t>
            </a:r>
            <a:r>
              <a:rPr lang="it-IT" dirty="0" err="1"/>
              <a:t>interfata</a:t>
            </a:r>
            <a:r>
              <a:rPr lang="it-IT" dirty="0"/>
              <a:t> mai </a:t>
            </a:r>
            <a:r>
              <a:rPr lang="it-IT" dirty="0" err="1"/>
              <a:t>limpede</a:t>
            </a:r>
            <a:r>
              <a:rPr lang="it-IT" dirty="0"/>
              <a:t> si </a:t>
            </a:r>
            <a:r>
              <a:rPr lang="it-IT" dirty="0" err="1"/>
              <a:t>pietenoasa</a:t>
            </a:r>
            <a:endParaRPr lang="en-US" sz="1700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TextBox 43">
            <a:extLst>
              <a:ext uri="{FF2B5EF4-FFF2-40B4-BE49-F238E27FC236}">
                <a16:creationId xmlns:a16="http://schemas.microsoft.com/office/drawing/2014/main" id="{91A2A08F-BC03-7FB8-7FEB-4BA09AF67081}"/>
              </a:ext>
            </a:extLst>
          </p:cNvPr>
          <p:cNvSpPr txBox="1"/>
          <p:nvPr/>
        </p:nvSpPr>
        <p:spPr>
          <a:xfrm>
            <a:off x="3153221" y="7749438"/>
            <a:ext cx="1170577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LIPSA FINANTARII PENTRU ECHIPAMENTE HARDWARE SI SOFTWARE! 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48179276-F98A-3F5E-3150-5E4F414E49B0}"/>
              </a:ext>
            </a:extLst>
          </p:cNvPr>
          <p:cNvSpPr/>
          <p:nvPr/>
        </p:nvSpPr>
        <p:spPr>
          <a:xfrm>
            <a:off x="1174654" y="7946901"/>
            <a:ext cx="809941" cy="874431"/>
          </a:xfrm>
          <a:custGeom>
            <a:avLst/>
            <a:gdLst/>
            <a:ahLst/>
            <a:cxnLst/>
            <a:rect l="l" t="t" r="r" b="b"/>
            <a:pathLst>
              <a:path w="809941" h="874431">
                <a:moveTo>
                  <a:pt x="0" y="0"/>
                </a:moveTo>
                <a:lnTo>
                  <a:pt x="809941" y="0"/>
                </a:lnTo>
                <a:lnTo>
                  <a:pt x="809941" y="874431"/>
                </a:lnTo>
                <a:lnTo>
                  <a:pt x="0" y="874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1F5A2-9987-4273-09C9-B8957A04D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044558"/>
            <a:ext cx="7489648" cy="4212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FFB52-2A1B-9FFB-3DD4-47F2845D8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3" y="676543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177486" y="2177603"/>
            <a:ext cx="7080697" cy="7080697"/>
          </a:xfrm>
          <a:custGeom>
            <a:avLst/>
            <a:gdLst/>
            <a:ahLst/>
            <a:cxnLst/>
            <a:rect l="l" t="t" r="r" b="b"/>
            <a:pathLst>
              <a:path w="8597583" h="8597583">
                <a:moveTo>
                  <a:pt x="0" y="0"/>
                </a:moveTo>
                <a:lnTo>
                  <a:pt x="8597583" y="0"/>
                </a:lnTo>
                <a:lnTo>
                  <a:pt x="8597583" y="8597583"/>
                </a:lnTo>
                <a:lnTo>
                  <a:pt x="0" y="859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-533400" y="2520428"/>
            <a:ext cx="7265597" cy="200256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838200" y="2215923"/>
            <a:ext cx="10041103" cy="1287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Jalon 177 – e-ANFP-PNRR - </a:t>
            </a:r>
            <a:r>
              <a:rPr lang="en-GB" sz="2400" dirty="0" err="1"/>
              <a:t>Investiția</a:t>
            </a:r>
            <a:r>
              <a:rPr lang="en-GB" sz="2400" dirty="0"/>
              <a:t> 10 - </a:t>
            </a:r>
            <a:r>
              <a:rPr lang="en-GB" sz="2400" dirty="0" err="1"/>
              <a:t>Transformarea</a:t>
            </a:r>
            <a:r>
              <a:rPr lang="en-GB" sz="2400" dirty="0"/>
              <a:t> </a:t>
            </a:r>
            <a:r>
              <a:rPr lang="en-GB" sz="2400" dirty="0" err="1"/>
              <a:t>digitală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managementul</a:t>
            </a:r>
            <a:r>
              <a:rPr lang="en-GB" sz="2400" dirty="0"/>
              <a:t> </a:t>
            </a:r>
            <a:r>
              <a:rPr lang="en-GB" sz="2400" dirty="0" err="1"/>
              <a:t>funcției</a:t>
            </a:r>
            <a:r>
              <a:rPr lang="en-GB" sz="2400" dirty="0"/>
              <a:t> </a:t>
            </a:r>
            <a:r>
              <a:rPr lang="en-GB" sz="2400" dirty="0" err="1"/>
              <a:t>publice</a:t>
            </a:r>
            <a:r>
              <a:rPr lang="en-GB" sz="2400" dirty="0"/>
              <a:t> COMPONENTA C7.  TRANSFORMAREA DIGITALĂ </a:t>
            </a:r>
          </a:p>
          <a:p>
            <a:pPr algn="l">
              <a:lnSpc>
                <a:spcPts val="4599"/>
              </a:lnSpc>
            </a:pPr>
            <a:endParaRPr lang="en-US" sz="3600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C45CE-5034-BDF5-B5DF-31447E09C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2224" y="3187650"/>
            <a:ext cx="6871220" cy="448951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4E2D97-DC26-A594-F445-36A572D8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29878"/>
              </p:ext>
            </p:extLst>
          </p:nvPr>
        </p:nvGraphicFramePr>
        <p:xfrm>
          <a:off x="1143000" y="3314700"/>
          <a:ext cx="9126701" cy="5760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3027185">
                  <a:extLst>
                    <a:ext uri="{9D8B030D-6E8A-4147-A177-3AD203B41FA5}">
                      <a16:colId xmlns:a16="http://schemas.microsoft.com/office/drawing/2014/main" val="1719216470"/>
                    </a:ext>
                  </a:extLst>
                </a:gridCol>
                <a:gridCol w="2716064">
                  <a:extLst>
                    <a:ext uri="{9D8B030D-6E8A-4147-A177-3AD203B41FA5}">
                      <a16:colId xmlns:a16="http://schemas.microsoft.com/office/drawing/2014/main" val="3644478138"/>
                    </a:ext>
                  </a:extLst>
                </a:gridCol>
                <a:gridCol w="3383452">
                  <a:extLst>
                    <a:ext uri="{9D8B030D-6E8A-4147-A177-3AD203B41FA5}">
                      <a16:colId xmlns:a16="http://schemas.microsoft.com/office/drawing/2014/main" val="1200792536"/>
                    </a:ext>
                  </a:extLst>
                </a:gridCol>
              </a:tblGrid>
              <a:tr h="5760720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Acordul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finantare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              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nr. 38921/05.04.2022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Montserrat Bold"/>
                      </a:endParaRPr>
                    </a:p>
                    <a:p>
                      <a:endParaRPr lang="en-US" sz="1800" b="1" dirty="0">
                        <a:latin typeface="Trebuchet MS" panose="020B0703020202090204" pitchFamily="34" charset="0"/>
                        <a:sym typeface="Montserrat Bold"/>
                      </a:endParaRPr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serviciilor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oferite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ANFP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beneficiarilor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externi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instrument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evidență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şi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gestionat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către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ANFP </a:t>
                      </a:r>
                    </a:p>
                    <a:p>
                      <a:pPr algn="ctr"/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4400" dirty="0">
                          <a:solidFill>
                            <a:srgbClr val="FF0000"/>
                          </a:solidFill>
                        </a:rPr>
                        <a:t>T4 2025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Vizeaza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dezvoltarea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progresivă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sistemelor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informatice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existente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nivelul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Agenției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privire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managementul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carierei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funcționarilor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central, local, territorial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toate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procesele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aferente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parcursului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carieră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5653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3B6E7CE-1C21-456E-D6C4-1D4BD8BF2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67200" y="6362700"/>
            <a:ext cx="2711518" cy="2002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135911" y="3306126"/>
            <a:ext cx="8924173" cy="16729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345914" y="2358354"/>
            <a:ext cx="5776828" cy="6417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 MANAGEMENT SYSTEM </a:t>
            </a:r>
          </a:p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Documenta (DMS)</a:t>
            </a:r>
          </a:p>
          <a:p>
            <a:pPr algn="ctr"/>
            <a:r>
              <a:rPr lang="ro-RO" sz="1600" b="1" dirty="0">
                <a:latin typeface="Trebuchet MS" panose="020B0703020202090204" pitchFamily="34" charset="0"/>
              </a:rPr>
              <a:t>o platformă de Document Management, arhivare electronică, automatizare fluxuri de date și de documente</a:t>
            </a:r>
            <a:endParaRPr lang="en-GB" sz="1600" b="1" dirty="0">
              <a:latin typeface="Trebuchet MS" panose="020B0703020202090204" pitchFamily="34" charset="0"/>
            </a:endParaRPr>
          </a:p>
          <a:p>
            <a:pPr algn="ctr"/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M.Registratura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ctr">
              <a:lnSpc>
                <a:spcPts val="4599"/>
              </a:lnSpc>
            </a:pP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Fluxuri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lucru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Petitii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 Lg.nr.544</a:t>
            </a: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Litigii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&amp;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Contencios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2" name="Picture 4" descr="Request for Adding Placeholder Image Functionality in List Views ⬜️ -  Feature Requests - Softr Community">
            <a:extLst>
              <a:ext uri="{FF2B5EF4-FFF2-40B4-BE49-F238E27FC236}">
                <a16:creationId xmlns:a16="http://schemas.microsoft.com/office/drawing/2014/main" id="{2E08906B-0BB7-C496-BC88-1D50B52FD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-453" r="18220" b="453"/>
          <a:stretch/>
        </p:blipFill>
        <p:spPr bwMode="auto">
          <a:xfrm>
            <a:off x="12226898" y="2770415"/>
            <a:ext cx="5192318" cy="51937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7C682-72D3-7863-EDAD-EF8987EA7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344" y="2019300"/>
            <a:ext cx="6781800" cy="4812304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742E9F23-3AF8-E9C7-DD05-740A86259D7C}"/>
              </a:ext>
            </a:extLst>
          </p:cNvPr>
          <p:cNvSpPr/>
          <p:nvPr/>
        </p:nvSpPr>
        <p:spPr>
          <a:xfrm>
            <a:off x="871242" y="2770415"/>
            <a:ext cx="3847966" cy="1524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SIM DEVINE DMS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AEED0-3EC4-6C22-FBD2-E0FBEB576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6661" y="4735315"/>
            <a:ext cx="4288651" cy="28412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439A-2DD4-EAAB-009B-5E2D1A9B1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EB2B325D-BCD4-0F2D-86F9-D1523CACAAE5}"/>
              </a:ext>
            </a:extLst>
          </p:cNvPr>
          <p:cNvSpPr txBox="1"/>
          <p:nvPr/>
        </p:nvSpPr>
        <p:spPr>
          <a:xfrm>
            <a:off x="1135912" y="3306126"/>
            <a:ext cx="2731544" cy="24469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B78C7BD-AFEF-D337-881F-542EDB5DA5B3}"/>
              </a:ext>
            </a:extLst>
          </p:cNvPr>
          <p:cNvSpPr txBox="1"/>
          <p:nvPr/>
        </p:nvSpPr>
        <p:spPr>
          <a:xfrm>
            <a:off x="11506200" y="1508284"/>
            <a:ext cx="6484087" cy="77509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WEBSITE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sym typeface="Montserrat Bold"/>
              </a:rPr>
              <a:t>migrare</a:t>
            </a:r>
            <a:r>
              <a:rPr lang="en-US" sz="2400" dirty="0">
                <a:latin typeface="Trebuchet MS" panose="020B0703020202090204" pitchFamily="34" charset="0"/>
                <a:sym typeface="Montserrat Bold"/>
              </a:rPr>
              <a:t> date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rebuchet MS" panose="020B0703020202090204" pitchFamily="34" charset="0"/>
              </a:rPr>
              <a:t>dezvoltarea</a:t>
            </a:r>
            <a:r>
              <a:rPr lang="en-GB" sz="2400" dirty="0">
                <a:latin typeface="Trebuchet MS" panose="020B0703020202090204" pitchFamily="34" charset="0"/>
              </a:rPr>
              <a:t>/ </a:t>
            </a:r>
            <a:r>
              <a:rPr lang="en-GB" sz="2400" dirty="0" err="1">
                <a:latin typeface="Trebuchet MS" panose="020B0703020202090204" pitchFamily="34" charset="0"/>
              </a:rPr>
              <a:t>actualizarea</a:t>
            </a:r>
            <a:r>
              <a:rPr lang="en-GB" sz="2400" dirty="0">
                <a:latin typeface="Trebuchet MS" panose="020B0703020202090204" pitchFamily="34" charset="0"/>
              </a:rPr>
              <a:t> site-</a:t>
            </a:r>
            <a:r>
              <a:rPr lang="en-GB" sz="2400" dirty="0" err="1">
                <a:latin typeface="Trebuchet MS" panose="020B0703020202090204" pitchFamily="34" charset="0"/>
              </a:rPr>
              <a:t>ului</a:t>
            </a:r>
            <a:r>
              <a:rPr lang="en-GB" sz="2400" dirty="0">
                <a:latin typeface="Trebuchet MS" panose="020B0703020202090204" pitchFamily="34" charset="0"/>
              </a:rPr>
              <a:t> web </a:t>
            </a:r>
            <a:r>
              <a:rPr lang="en-GB" sz="2400" dirty="0" err="1">
                <a:latin typeface="Trebuchet MS" panose="020B0703020202090204" pitchFamily="34" charset="0"/>
              </a:rPr>
              <a:t>oficial</a:t>
            </a:r>
            <a:r>
              <a:rPr lang="en-GB" sz="2400" dirty="0">
                <a:latin typeface="Trebuchet MS" panose="020B0703020202090204" pitchFamily="34" charset="0"/>
              </a:rPr>
              <a:t> al ANFP (www.anfp.gov.ro)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Designul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sobru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, elegant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si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aerisit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,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respecta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identitatea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vizuală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a ANFP</a:t>
            </a:r>
            <a:r>
              <a:rPr lang="en-GB" sz="2400" dirty="0">
                <a:latin typeface="Trebuchet MS" panose="020B0703020202090204" pitchFamily="34" charset="0"/>
              </a:rPr>
              <a:t>, conform </a:t>
            </a:r>
            <a:r>
              <a:rPr lang="en-GB" sz="2400" dirty="0" err="1">
                <a:latin typeface="Trebuchet MS" panose="020B0703020202090204" pitchFamily="34" charset="0"/>
              </a:rPr>
              <a:t>reglementărilor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în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vigoare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pentru</a:t>
            </a:r>
            <a:r>
              <a:rPr lang="en-GB" sz="2400" dirty="0">
                <a:latin typeface="Trebuchet MS" panose="020B0703020202090204" pitchFamily="34" charset="0"/>
              </a:rPr>
              <a:t> design-ul site-</a:t>
            </a:r>
            <a:r>
              <a:rPr lang="en-GB" sz="2400" dirty="0" err="1">
                <a:latin typeface="Trebuchet MS" panose="020B0703020202090204" pitchFamily="34" charset="0"/>
              </a:rPr>
              <a:t>urilor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guvernamentele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rebuchet MS" panose="020B0703020202090204" pitchFamily="34" charset="0"/>
              </a:rPr>
              <a:t>Interfața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latin typeface="Trebuchet MS" panose="020B0703020202090204" pitchFamily="34" charset="0"/>
              </a:rPr>
              <a:t>utilizator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pentru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sistemele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accesate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prin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interfață</a:t>
            </a:r>
            <a:r>
              <a:rPr lang="en-GB" sz="2400" dirty="0">
                <a:latin typeface="Trebuchet MS" panose="020B0703020202090204" pitchFamily="34" charset="0"/>
              </a:rPr>
              <a:t> web </a:t>
            </a:r>
            <a:r>
              <a:rPr lang="en-GB" sz="2400" dirty="0" err="1">
                <a:latin typeface="Trebuchet MS" panose="020B0703020202090204" pitchFamily="34" charset="0"/>
              </a:rPr>
              <a:t>utilizeaza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versiuni</a:t>
            </a:r>
            <a:r>
              <a:rPr lang="en-GB" sz="2400" dirty="0">
                <a:latin typeface="Trebuchet MS" panose="020B0703020202090204" pitchFamily="34" charset="0"/>
              </a:rPr>
              <a:t> ale browser-</a:t>
            </a:r>
            <a:r>
              <a:rPr lang="en-GB" sz="2400" dirty="0" err="1">
                <a:latin typeface="Trebuchet MS" panose="020B0703020202090204" pitchFamily="34" charset="0"/>
              </a:rPr>
              <a:t>elor</a:t>
            </a:r>
            <a:r>
              <a:rPr lang="en-GB" sz="2400" dirty="0">
                <a:latin typeface="Trebuchet MS" panose="020B0703020202090204" pitchFamily="34" charset="0"/>
              </a:rPr>
              <a:t> (minim Google Chrome/Microsoft Edge/Safari) </a:t>
            </a:r>
            <a:r>
              <a:rPr lang="en-GB" sz="2400" dirty="0" err="1">
                <a:latin typeface="Trebuchet MS" panose="020B0703020202090204" pitchFamily="34" charset="0"/>
              </a:rPr>
              <a:t>compatibile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atât</a:t>
            </a:r>
            <a:r>
              <a:rPr lang="en-GB" sz="2400" dirty="0">
                <a:latin typeface="Trebuchet MS" panose="020B0703020202090204" pitchFamily="34" charset="0"/>
              </a:rPr>
              <a:t> cu </a:t>
            </a:r>
            <a:r>
              <a:rPr lang="en-GB" sz="2400" dirty="0" err="1">
                <a:latin typeface="Trebuchet MS" panose="020B0703020202090204" pitchFamily="34" charset="0"/>
              </a:rPr>
              <a:t>dispozitive</a:t>
            </a:r>
            <a:r>
              <a:rPr lang="en-GB" sz="2400" dirty="0">
                <a:latin typeface="Trebuchet MS" panose="020B0703020202090204" pitchFamily="34" charset="0"/>
              </a:rPr>
              <a:t> de tip desktop /laptop, </a:t>
            </a:r>
            <a:r>
              <a:rPr lang="en-GB" sz="2400" dirty="0" err="1">
                <a:latin typeface="Trebuchet MS" panose="020B0703020202090204" pitchFamily="34" charset="0"/>
              </a:rPr>
              <a:t>cât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cu </a:t>
            </a:r>
            <a:r>
              <a:rPr lang="en-GB" sz="2400" dirty="0" err="1">
                <a:latin typeface="Trebuchet MS" panose="020B0703020202090204" pitchFamily="34" charset="0"/>
              </a:rPr>
              <a:t>dispozitive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telefoane</a:t>
            </a:r>
            <a:r>
              <a:rPr lang="en-GB" sz="2400" dirty="0">
                <a:latin typeface="Trebuchet MS" panose="020B0703020202090204" pitchFamily="34" charset="0"/>
              </a:rPr>
              <a:t> mobile.</a:t>
            </a:r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sym typeface="Montserrat Bold"/>
              </a:rPr>
              <a:t>    </a:t>
            </a:r>
            <a:r>
              <a:rPr lang="en-GB" sz="2400" dirty="0">
                <a:latin typeface="Trebuchet MS" panose="020B0703020202090204" pitchFamily="34" charset="0"/>
              </a:rPr>
              <a:t> Site-ul web - </a:t>
            </a:r>
            <a:r>
              <a:rPr lang="en-GB" sz="2400" dirty="0" err="1">
                <a:latin typeface="Trebuchet MS" panose="020B0703020202090204" pitchFamily="34" charset="0"/>
              </a:rPr>
              <a:t>construit</a:t>
            </a:r>
            <a:r>
              <a:rPr lang="en-GB" sz="2400" dirty="0">
                <a:latin typeface="Trebuchet MS" panose="020B0703020202090204" pitchFamily="34" charset="0"/>
              </a:rPr>
              <a:t> pe o </a:t>
            </a:r>
            <a:r>
              <a:rPr lang="en-GB" sz="2400" dirty="0" err="1">
                <a:latin typeface="Trebuchet MS" panose="020B0703020202090204" pitchFamily="34" charset="0"/>
              </a:rPr>
              <a:t>soluție</a:t>
            </a:r>
            <a:r>
              <a:rPr lang="en-GB" sz="2400" dirty="0">
                <a:latin typeface="Trebuchet MS" panose="020B0703020202090204" pitchFamily="34" charset="0"/>
              </a:rPr>
              <a:t> de tip CMS (Content Management System) </a:t>
            </a:r>
            <a:r>
              <a:rPr lang="en-GB" sz="2400" dirty="0" err="1">
                <a:latin typeface="Trebuchet MS" panose="020B0703020202090204" pitchFamily="34" charset="0"/>
              </a:rPr>
              <a:t>ce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va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permite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actualizarea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administrarea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facilă</a:t>
            </a:r>
            <a:r>
              <a:rPr lang="en-GB" sz="2400" dirty="0">
                <a:latin typeface="Trebuchet MS" panose="020B0703020202090204" pitchFamily="34" charset="0"/>
              </a:rPr>
              <a:t> a </a:t>
            </a:r>
            <a:r>
              <a:rPr lang="en-GB" sz="2400" dirty="0" err="1">
                <a:latin typeface="Trebuchet MS" panose="020B0703020202090204" pitchFamily="34" charset="0"/>
              </a:rPr>
              <a:t>conținutului</a:t>
            </a:r>
            <a:r>
              <a:rPr lang="en-GB" sz="2400" dirty="0"/>
              <a:t>.</a:t>
            </a:r>
          </a:p>
          <a:p>
            <a:pPr marL="342900" indent="-342900">
              <a:lnSpc>
                <a:spcPts val="4599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C7693-38F5-B627-E419-99B26459F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05100"/>
            <a:ext cx="948458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721F-EEB6-A4AB-4DA4-6DA646D6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81D01715-4E13-CAA5-D27E-2BEA83472D3C}"/>
              </a:ext>
            </a:extLst>
          </p:cNvPr>
          <p:cNvSpPr txBox="1"/>
          <p:nvPr/>
        </p:nvSpPr>
        <p:spPr>
          <a:xfrm>
            <a:off x="1135912" y="3306126"/>
            <a:ext cx="2731544" cy="24469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1AA41F2E-73B3-5CC0-38BF-792C4906DBB8}"/>
              </a:ext>
            </a:extLst>
          </p:cNvPr>
          <p:cNvSpPr txBox="1"/>
          <p:nvPr/>
        </p:nvSpPr>
        <p:spPr>
          <a:xfrm>
            <a:off x="10820400" y="2726758"/>
            <a:ext cx="7315200" cy="605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Noul Portal de management (EANFP) </a:t>
            </a:r>
          </a:p>
          <a:p>
            <a:pPr algn="ctr"/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aplicatia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MigBOOK</a:t>
            </a: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migrare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date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imbunatatiri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aplicatii</a:t>
            </a: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noi</a:t>
            </a: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SVFP,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gestiune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structuri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M.management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proiecte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M.gestiune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evenimente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M.consilier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etica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M.comisii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paritare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M.sondaje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M.analiza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raportare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lnSpc>
                <a:spcPts val="4599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6104DD4-D7EC-FF88-61C0-063F7CA0BB7E}"/>
              </a:ext>
            </a:extLst>
          </p:cNvPr>
          <p:cNvSpPr/>
          <p:nvPr/>
        </p:nvSpPr>
        <p:spPr>
          <a:xfrm>
            <a:off x="3657600" y="4152900"/>
            <a:ext cx="4045420" cy="23253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Vechea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interfata</a:t>
            </a:r>
            <a:r>
              <a:rPr lang="en-GB" sz="2400" b="1" dirty="0">
                <a:solidFill>
                  <a:schemeClr val="tx1"/>
                </a:solidFill>
              </a:rPr>
              <a:t>  </a:t>
            </a:r>
            <a:r>
              <a:rPr lang="en-GB" sz="2400" b="1" dirty="0" err="1">
                <a:solidFill>
                  <a:schemeClr val="tx1"/>
                </a:solidFill>
              </a:rPr>
              <a:t>devine</a:t>
            </a:r>
            <a:r>
              <a:rPr lang="en-GB" sz="2400" b="1" dirty="0">
                <a:solidFill>
                  <a:schemeClr val="tx1"/>
                </a:solidFill>
              </a:rPr>
              <a:t>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0B833-CCBC-4B12-C703-A36D2389F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6758"/>
            <a:ext cx="9940793" cy="49914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EBCD1D-9E62-39FA-229D-4F6E8F80B369}"/>
                  </a:ext>
                </a:extLst>
              </p14:cNvPr>
              <p14:cNvContentPartPr/>
              <p14:nvPr/>
            </p14:nvContentPartPr>
            <p14:xfrm>
              <a:off x="787227" y="5782547"/>
              <a:ext cx="3866040" cy="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EBCD1D-9E62-39FA-229D-4F6E8F80B3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587" y="5566547"/>
                <a:ext cx="39736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3F4925-CA20-77E4-F2D9-89EC10AC188F}"/>
                  </a:ext>
                </a:extLst>
              </p14:cNvPr>
              <p14:cNvContentPartPr/>
              <p14:nvPr/>
            </p14:nvContentPartPr>
            <p14:xfrm>
              <a:off x="795507" y="5909627"/>
              <a:ext cx="395424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3F4925-CA20-77E4-F2D9-89EC10AC1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867" y="5801987"/>
                <a:ext cx="40618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B93C2A-FB77-234C-4F6F-08F262DBB128}"/>
                  </a:ext>
                </a:extLst>
              </p14:cNvPr>
              <p14:cNvContentPartPr/>
              <p14:nvPr/>
            </p14:nvContentPartPr>
            <p14:xfrm>
              <a:off x="2082507" y="6259187"/>
              <a:ext cx="821160" cy="565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B93C2A-FB77-234C-4F6F-08F262DBB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8507" y="6151187"/>
                <a:ext cx="92880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E2E03A-8D08-74C1-67D6-D52745A76738}"/>
                  </a:ext>
                </a:extLst>
              </p14:cNvPr>
              <p14:cNvContentPartPr/>
              <p14:nvPr/>
            </p14:nvContentPartPr>
            <p14:xfrm>
              <a:off x="2421267" y="6188267"/>
              <a:ext cx="603360" cy="50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E2E03A-8D08-74C1-67D6-D52745A767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7627" y="6080627"/>
                <a:ext cx="711000" cy="7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3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FFC8B-E57B-79F8-3838-EDCE52D7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7CCF80BE-4A13-E7F1-B117-D5CA2794F8CE}"/>
              </a:ext>
            </a:extLst>
          </p:cNvPr>
          <p:cNvSpPr/>
          <p:nvPr/>
        </p:nvSpPr>
        <p:spPr>
          <a:xfrm>
            <a:off x="11490303" y="1511817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8597583" h="8597583">
                <a:moveTo>
                  <a:pt x="0" y="0"/>
                </a:moveTo>
                <a:lnTo>
                  <a:pt x="8597583" y="0"/>
                </a:lnTo>
                <a:lnTo>
                  <a:pt x="8597583" y="8597583"/>
                </a:lnTo>
                <a:lnTo>
                  <a:pt x="0" y="859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B0D0065-BF9C-E038-A2AE-7DF1EB3C1B6A}"/>
              </a:ext>
            </a:extLst>
          </p:cNvPr>
          <p:cNvSpPr txBox="1"/>
          <p:nvPr/>
        </p:nvSpPr>
        <p:spPr>
          <a:xfrm>
            <a:off x="3882229" y="2933700"/>
            <a:ext cx="6061516" cy="1526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31F51436-279D-10C9-DC36-DD4C2B57ABE0}"/>
              </a:ext>
            </a:extLst>
          </p:cNvPr>
          <p:cNvSpPr txBox="1"/>
          <p:nvPr/>
        </p:nvSpPr>
        <p:spPr>
          <a:xfrm>
            <a:off x="690129" y="6293055"/>
            <a:ext cx="449251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CONCURS NATIONAL</a:t>
            </a:r>
          </a:p>
          <a:p>
            <a:pPr algn="ctr">
              <a:lnSpc>
                <a:spcPts val="2070"/>
              </a:lnSpc>
            </a:pP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D6E479-7AFC-F436-C90F-DBF15303A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665876" y="2671970"/>
            <a:ext cx="5931995" cy="4159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274DB-13CD-830B-6A80-D8D1F190F962}"/>
              </a:ext>
            </a:extLst>
          </p:cNvPr>
          <p:cNvSpPr txBox="1"/>
          <p:nvPr/>
        </p:nvSpPr>
        <p:spPr>
          <a:xfrm>
            <a:off x="777106" y="2471817"/>
            <a:ext cx="94868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b="1" dirty="0" err="1"/>
              <a:t>Interoperabilitate</a:t>
            </a:r>
            <a:r>
              <a:rPr lang="en-GB" sz="2800" b="1" dirty="0"/>
              <a:t> cu </a:t>
            </a:r>
            <a:r>
              <a:rPr lang="en-GB" sz="2800" b="1" dirty="0" err="1"/>
              <a:t>siteme</a:t>
            </a:r>
            <a:r>
              <a:rPr lang="en-GB" sz="2800" b="1" dirty="0"/>
              <a:t> </a:t>
            </a:r>
            <a:r>
              <a:rPr lang="en-GB" sz="2800" b="1" dirty="0" err="1"/>
              <a:t>informatice</a:t>
            </a:r>
            <a:r>
              <a:rPr lang="en-GB" sz="2800" b="1" dirty="0"/>
              <a:t> interne </a:t>
            </a:r>
            <a:r>
              <a:rPr lang="en-GB" sz="2800" b="1" dirty="0" err="1"/>
              <a:t>si</a:t>
            </a:r>
            <a:r>
              <a:rPr lang="en-GB" sz="2800" b="1" dirty="0"/>
              <a:t> externe</a:t>
            </a:r>
          </a:p>
          <a:p>
            <a:endParaRPr lang="en-GB" sz="2000" b="1" dirty="0"/>
          </a:p>
          <a:p>
            <a:r>
              <a:rPr lang="ro-RO" sz="2000" dirty="0"/>
              <a:t>În contextul actual în care sistemele informatice ale administrației trebuie să fie interoperabile</a:t>
            </a:r>
            <a:r>
              <a:rPr lang="en-GB" sz="2000" dirty="0"/>
              <a:t>, </a:t>
            </a:r>
            <a:r>
              <a:rPr lang="ro-RO" sz="2000" dirty="0"/>
              <a:t> platforma</a:t>
            </a:r>
            <a:r>
              <a:rPr lang="en-GB" sz="2000" dirty="0"/>
              <a:t> de </a:t>
            </a:r>
            <a:r>
              <a:rPr lang="en-GB" sz="2000" dirty="0" err="1"/>
              <a:t>integrare</a:t>
            </a:r>
            <a:r>
              <a:rPr lang="en-GB" sz="2000" dirty="0"/>
              <a:t> date a EANFP </a:t>
            </a:r>
            <a:r>
              <a:rPr lang="en-GB" sz="2000" dirty="0" err="1"/>
              <a:t>ofera</a:t>
            </a:r>
            <a:r>
              <a:rPr lang="en-GB" sz="2000" dirty="0"/>
              <a:t> </a:t>
            </a:r>
            <a:r>
              <a:rPr lang="ro-RO" sz="2000" dirty="0"/>
              <a:t> funcționalități multiple de interconectare.</a:t>
            </a:r>
            <a:endParaRPr lang="en-GB" sz="2000" dirty="0"/>
          </a:p>
          <a:p>
            <a:r>
              <a:rPr lang="en-GB" sz="2000" dirty="0"/>
              <a:t>Au </a:t>
            </a:r>
            <a:r>
              <a:rPr lang="en-GB" sz="2000" dirty="0" err="1"/>
              <a:t>fost</a:t>
            </a:r>
            <a:r>
              <a:rPr lang="en-GB" sz="2000" dirty="0"/>
              <a:t> configurate </a:t>
            </a:r>
            <a:r>
              <a:rPr lang="ro-RO" sz="2000" dirty="0"/>
              <a:t>funcționalități de integrare care să ofere atât posibilitatea preluării de date din alte sisteme, validarea datelor existente, cât și expunerea unor servicii de transmitere a datelor către alte sisteme.</a:t>
            </a:r>
            <a:endParaRPr lang="en-GB" sz="2000" dirty="0"/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CA810511-3086-81FB-9EEE-F33655E436BD}"/>
              </a:ext>
            </a:extLst>
          </p:cNvPr>
          <p:cNvSpPr txBox="1"/>
          <p:nvPr/>
        </p:nvSpPr>
        <p:spPr>
          <a:xfrm>
            <a:off x="682755" y="5769329"/>
            <a:ext cx="307021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SIMRU</a:t>
            </a: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729E2E5C-5C31-A126-1E7E-04BC7243DF66}"/>
              </a:ext>
            </a:extLst>
          </p:cNvPr>
          <p:cNvSpPr txBox="1"/>
          <p:nvPr/>
        </p:nvSpPr>
        <p:spPr>
          <a:xfrm>
            <a:off x="777106" y="7052902"/>
            <a:ext cx="10119494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EVIDENTA POPULATIE –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validare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CNP,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nume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prenume</a:t>
            </a: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, INTEGRARE EANFP MINISTERUL JUSTITIEI - </a:t>
            </a:r>
            <a:r>
              <a:rPr lang="de-DE" dirty="0" err="1"/>
              <a:t>în</a:t>
            </a:r>
            <a:r>
              <a:rPr lang="de-DE" dirty="0"/>
              <a:t> </a:t>
            </a:r>
            <a:r>
              <a:rPr lang="de-DE" dirty="0" err="1"/>
              <a:t>procesul</a:t>
            </a:r>
            <a:r>
              <a:rPr lang="de-DE" dirty="0"/>
              <a:t> de </a:t>
            </a:r>
            <a:r>
              <a:rPr lang="de-DE" dirty="0" err="1"/>
              <a:t>operare</a:t>
            </a:r>
            <a:r>
              <a:rPr lang="de-DE" dirty="0"/>
              <a:t> al </a:t>
            </a:r>
            <a:r>
              <a:rPr lang="de-DE" dirty="0" err="1"/>
              <a:t>sentințelor</a:t>
            </a:r>
            <a:r>
              <a:rPr lang="de-DE" dirty="0"/>
              <a:t> </a:t>
            </a:r>
            <a:r>
              <a:rPr lang="de-DE" dirty="0" err="1"/>
              <a:t>penale</a:t>
            </a:r>
            <a:r>
              <a:rPr lang="de-DE" dirty="0"/>
              <a:t>, de </a:t>
            </a:r>
            <a:r>
              <a:rPr lang="de-DE" dirty="0" err="1"/>
              <a:t>unde</a:t>
            </a:r>
            <a:r>
              <a:rPr lang="de-DE" dirty="0"/>
              <a:t> </a:t>
            </a:r>
            <a:r>
              <a:rPr lang="de-DE" dirty="0" err="1"/>
              <a:t>rezultă</a:t>
            </a:r>
            <a:r>
              <a:rPr lang="de-DE" dirty="0"/>
              <a:t> </a:t>
            </a:r>
            <a:r>
              <a:rPr lang="de-DE" dirty="0" err="1"/>
              <a:t>lista</a:t>
            </a:r>
            <a:r>
              <a:rPr lang="de-DE" dirty="0"/>
              <a:t> </a:t>
            </a:r>
            <a:r>
              <a:rPr lang="de-DE" dirty="0" err="1"/>
              <a:t>cu</a:t>
            </a:r>
            <a:r>
              <a:rPr lang="de-DE" dirty="0"/>
              <a:t> CNP-</a:t>
            </a:r>
            <a:r>
              <a:rPr lang="de-DE" dirty="0" err="1"/>
              <a:t>uri</a:t>
            </a:r>
            <a:r>
              <a:rPr lang="de-DE" dirty="0"/>
              <a:t> </a:t>
            </a:r>
            <a:r>
              <a:rPr lang="de-DE" dirty="0" err="1"/>
              <a:t>cu</a:t>
            </a:r>
            <a:r>
              <a:rPr lang="de-DE" dirty="0"/>
              <a:t> </a:t>
            </a:r>
            <a:r>
              <a:rPr lang="de-DE" dirty="0" err="1"/>
              <a:t>interdicție</a:t>
            </a:r>
            <a:r>
              <a:rPr lang="de-DE" dirty="0"/>
              <a:t> de </a:t>
            </a:r>
            <a:r>
              <a:rPr lang="de-DE" dirty="0" err="1"/>
              <a:t>exercitare</a:t>
            </a:r>
            <a:r>
              <a:rPr lang="de-DE" dirty="0"/>
              <a:t> </a:t>
            </a:r>
            <a:r>
              <a:rPr lang="de-DE" dirty="0" err="1"/>
              <a:t>funcție</a:t>
            </a:r>
            <a:r>
              <a:rPr lang="de-DE" dirty="0"/>
              <a:t> </a:t>
            </a:r>
            <a:r>
              <a:rPr lang="de-DE" dirty="0" err="1"/>
              <a:t>publică</a:t>
            </a:r>
            <a:r>
              <a:rPr lang="de-DE" dirty="0"/>
              <a:t>, </a:t>
            </a:r>
            <a:r>
              <a:rPr lang="de-DE" b="1" dirty="0"/>
              <a:t>INTEGRARE EANFP MINISTERUL DE FINANTE </a:t>
            </a:r>
            <a:r>
              <a:rPr lang="de-DE" dirty="0"/>
              <a:t>- </a:t>
            </a:r>
            <a:r>
              <a:rPr lang="de-DE" dirty="0" err="1"/>
              <a:t>validarea</a:t>
            </a:r>
            <a:r>
              <a:rPr lang="de-DE" dirty="0"/>
              <a:t>  </a:t>
            </a:r>
            <a:r>
              <a:rPr lang="de-DE" dirty="0" err="1"/>
              <a:t>codurilor</a:t>
            </a:r>
            <a:r>
              <a:rPr lang="de-DE" dirty="0"/>
              <a:t> </a:t>
            </a:r>
            <a:r>
              <a:rPr lang="de-DE" dirty="0" err="1"/>
              <a:t>fiscale</a:t>
            </a:r>
            <a:r>
              <a:rPr lang="de-DE" dirty="0"/>
              <a:t>, a </a:t>
            </a:r>
            <a:r>
              <a:rPr lang="de-DE" dirty="0" err="1"/>
              <a:t>modalității</a:t>
            </a:r>
            <a:r>
              <a:rPr lang="de-DE" dirty="0"/>
              <a:t> de </a:t>
            </a:r>
            <a:r>
              <a:rPr lang="de-DE" dirty="0" err="1"/>
              <a:t>subordonare</a:t>
            </a:r>
            <a:r>
              <a:rPr lang="de-DE" dirty="0"/>
              <a:t> al </a:t>
            </a:r>
            <a:r>
              <a:rPr lang="de-DE" dirty="0" err="1"/>
              <a:t>instituțiilor</a:t>
            </a:r>
            <a:r>
              <a:rPr lang="de-DE" dirty="0"/>
              <a:t>, etc.</a:t>
            </a:r>
            <a:endParaRPr lang="en-US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</a:t>
            </a: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71484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Custom</PresentationFormat>
  <Paragraphs>98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Trebuchet MS</vt:lpstr>
      <vt:lpstr>Wingdings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microsoft09@anfp.gov.ro</cp:lastModifiedBy>
  <cp:revision>51</cp:revision>
  <dcterms:created xsi:type="dcterms:W3CDTF">2006-08-16T00:00:00Z</dcterms:created>
  <dcterms:modified xsi:type="dcterms:W3CDTF">2025-12-07T20:49:02Z</dcterms:modified>
  <dc:identifier>DAGQh32qHC8</dc:identifier>
</cp:coreProperties>
</file>