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56" r:id="rId2"/>
    <p:sldId id="257" r:id="rId3"/>
    <p:sldId id="258" r:id="rId4"/>
    <p:sldId id="259" r:id="rId5"/>
    <p:sldId id="282" r:id="rId6"/>
    <p:sldId id="260" r:id="rId7"/>
    <p:sldId id="273" r:id="rId8"/>
    <p:sldId id="286" r:id="rId9"/>
    <p:sldId id="262" r:id="rId10"/>
    <p:sldId id="263" r:id="rId11"/>
    <p:sldId id="293" r:id="rId12"/>
    <p:sldId id="264" r:id="rId13"/>
    <p:sldId id="265" r:id="rId14"/>
    <p:sldId id="266" r:id="rId15"/>
    <p:sldId id="267" r:id="rId16"/>
    <p:sldId id="268" r:id="rId17"/>
    <p:sldId id="270" r:id="rId18"/>
    <p:sldId id="271" r:id="rId19"/>
    <p:sldId id="292" r:id="rId20"/>
    <p:sldId id="272" r:id="rId21"/>
    <p:sldId id="275" r:id="rId22"/>
    <p:sldId id="276" r:id="rId23"/>
    <p:sldId id="278" r:id="rId24"/>
    <p:sldId id="279" r:id="rId25"/>
  </p:sldIdLst>
  <p:sldSz cx="18288000" cy="10287000"/>
  <p:notesSz cx="6858000" cy="9144000"/>
  <p:embeddedFontLst>
    <p:embeddedFont>
      <p:font typeface="Arial Bold" panose="020B0704020202020204" pitchFamily="34" charset="0"/>
      <p:regular r:id="rId27"/>
      <p:bold r:id="rId28"/>
    </p:embeddedFont>
    <p:embeddedFont>
      <p:font typeface="Arial Bold Italics" panose="020B0604020202020204" charset="0"/>
      <p:regular r:id="rId29"/>
    </p:embeddedFont>
    <p:embeddedFont>
      <p:font typeface="Arial Italics" panose="020B0604020202020204" charset="0"/>
      <p:regular r:id="rId30"/>
    </p:embeddedFont>
    <p:embeddedFont>
      <p:font typeface="Canva Sans" panose="020B0604020202020204" charset="0"/>
      <p:regular r:id="rId31"/>
    </p:embeddedFont>
    <p:embeddedFont>
      <p:font typeface="Canva Sans Bold" panose="020B0604020202020204" charset="0"/>
      <p:regular r:id="rId32"/>
    </p:embeddedFont>
    <p:embeddedFont>
      <p:font typeface="Roboto Condensed" panose="02000000000000000000" pitchFamily="2" charset="0"/>
      <p:regular r:id="rId33"/>
      <p:bold r:id="rId34"/>
      <p:italic r:id="rId35"/>
      <p:boldItalic r:id="rId36"/>
    </p:embeddedFont>
    <p:embeddedFont>
      <p:font typeface="Roboto Condensed Bold" panose="02000000000000000000" charset="0"/>
      <p:regular r:id="rId37"/>
      <p:bold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774" y="8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7CCD8D-30CD-40D2-8AA6-4A1261AB5471}" type="doc">
      <dgm:prSet loTypeId="urn:microsoft.com/office/officeart/2005/8/layout/pList2" loCatId="list" qsTypeId="urn:microsoft.com/office/officeart/2005/8/quickstyle/simple1" qsCatId="simple" csTypeId="urn:microsoft.com/office/officeart/2005/8/colors/accent1_2" csCatId="accent1" phldr="1"/>
      <dgm:spPr/>
    </dgm:pt>
    <dgm:pt modelId="{2B3C6DC5-4216-4807-9991-A28734747E29}">
      <dgm:prSet phldrT="[Text]"/>
      <dgm:spPr>
        <a:solidFill>
          <a:srgbClr val="002060"/>
        </a:solidFill>
      </dgm:spPr>
      <dgm:t>
        <a:bodyPr/>
        <a:lstStyle/>
        <a:p>
          <a:pPr algn="l"/>
          <a:endParaRPr lang="en-US" dirty="0"/>
        </a:p>
      </dgm:t>
    </dgm:pt>
    <dgm:pt modelId="{ECD19106-BB71-44D1-B7CC-BE06C41F32FE}" type="sibTrans" cxnId="{15B1E24A-810C-4024-9712-A78A9292C771}">
      <dgm:prSet/>
      <dgm:spPr/>
      <dgm:t>
        <a:bodyPr/>
        <a:lstStyle/>
        <a:p>
          <a:endParaRPr lang="en-US"/>
        </a:p>
      </dgm:t>
    </dgm:pt>
    <dgm:pt modelId="{AB5E95AB-92B6-4B29-8B11-894451264F89}" type="parTrans" cxnId="{15B1E24A-810C-4024-9712-A78A9292C771}">
      <dgm:prSet/>
      <dgm:spPr/>
      <dgm:t>
        <a:bodyPr/>
        <a:lstStyle/>
        <a:p>
          <a:endParaRPr lang="en-US"/>
        </a:p>
      </dgm:t>
    </dgm:pt>
    <dgm:pt modelId="{FDCA61BB-098E-43E2-955F-0E13025E770B}">
      <dgm:prSet phldrT="[Text]"/>
      <dgm:spPr>
        <a:solidFill>
          <a:srgbClr val="002060"/>
        </a:solidFill>
      </dgm:spPr>
      <dgm:t>
        <a:bodyPr/>
        <a:lstStyle/>
        <a:p>
          <a:pPr algn="l"/>
          <a:endParaRPr lang="en-US" dirty="0"/>
        </a:p>
      </dgm:t>
    </dgm:pt>
    <dgm:pt modelId="{4615D6FB-F73B-44FF-A1F9-B08042EAAEDA}" type="sibTrans" cxnId="{1EA594B9-B415-4B70-BD3C-8A9C102A1839}">
      <dgm:prSet/>
      <dgm:spPr/>
      <dgm:t>
        <a:bodyPr/>
        <a:lstStyle/>
        <a:p>
          <a:endParaRPr lang="en-US"/>
        </a:p>
      </dgm:t>
    </dgm:pt>
    <dgm:pt modelId="{6BA4AC62-EAE1-4300-B1DC-05BB415CA699}" type="parTrans" cxnId="{1EA594B9-B415-4B70-BD3C-8A9C102A1839}">
      <dgm:prSet/>
      <dgm:spPr/>
      <dgm:t>
        <a:bodyPr/>
        <a:lstStyle/>
        <a:p>
          <a:endParaRPr lang="en-US"/>
        </a:p>
      </dgm:t>
    </dgm:pt>
    <dgm:pt modelId="{2F2B2618-6AFC-4F2D-B352-EA727C355971}">
      <dgm:prSet phldrT="[Text]" custT="1"/>
      <dgm:spPr>
        <a:solidFill>
          <a:srgbClr val="002060"/>
        </a:solidFill>
        <a:ln>
          <a:solidFill>
            <a:schemeClr val="tx2">
              <a:lumMod val="20000"/>
              <a:lumOff val="80000"/>
            </a:schemeClr>
          </a:solidFill>
        </a:ln>
      </dgm:spPr>
      <dgm:t>
        <a:bodyPr/>
        <a:lstStyle/>
        <a:p>
          <a:endParaRPr lang="ro-RO" sz="2200" dirty="0"/>
        </a:p>
      </dgm:t>
    </dgm:pt>
    <dgm:pt modelId="{BC3F7B8C-763A-49C1-97C9-03B5B939B793}" type="sibTrans" cxnId="{4799B704-C5F2-4E7A-B296-ABE1AC297EA1}">
      <dgm:prSet/>
      <dgm:spPr/>
      <dgm:t>
        <a:bodyPr/>
        <a:lstStyle/>
        <a:p>
          <a:endParaRPr lang="en-US"/>
        </a:p>
      </dgm:t>
    </dgm:pt>
    <dgm:pt modelId="{72BDA68D-FDCA-411E-9867-A04C78F1FEDD}" type="parTrans" cxnId="{4799B704-C5F2-4E7A-B296-ABE1AC297EA1}">
      <dgm:prSet/>
      <dgm:spPr/>
      <dgm:t>
        <a:bodyPr/>
        <a:lstStyle/>
        <a:p>
          <a:endParaRPr lang="en-US"/>
        </a:p>
      </dgm:t>
    </dgm:pt>
    <dgm:pt modelId="{9572BF0B-A97D-4F80-B835-314F93E59EAD}" type="pres">
      <dgm:prSet presAssocID="{C97CCD8D-30CD-40D2-8AA6-4A1261AB5471}" presName="Name0" presStyleCnt="0">
        <dgm:presLayoutVars>
          <dgm:dir/>
          <dgm:resizeHandles val="exact"/>
        </dgm:presLayoutVars>
      </dgm:prSet>
      <dgm:spPr/>
    </dgm:pt>
    <dgm:pt modelId="{4A5C03C5-7402-475E-983B-79D43DC16A7E}" type="pres">
      <dgm:prSet presAssocID="{C97CCD8D-30CD-40D2-8AA6-4A1261AB5471}" presName="bkgdShp" presStyleLbl="alignAccFollowNode1" presStyleIdx="0" presStyleCnt="1" custScaleY="86670"/>
      <dgm:spPr>
        <a:solidFill>
          <a:schemeClr val="accent3">
            <a:lumMod val="40000"/>
            <a:lumOff val="60000"/>
            <a:alpha val="90000"/>
          </a:schemeClr>
        </a:solidFill>
      </dgm:spPr>
    </dgm:pt>
    <dgm:pt modelId="{837CAE35-DD76-40B2-A2B2-63C7D027E93F}" type="pres">
      <dgm:prSet presAssocID="{C97CCD8D-30CD-40D2-8AA6-4A1261AB5471}" presName="linComp" presStyleCnt="0"/>
      <dgm:spPr/>
    </dgm:pt>
    <dgm:pt modelId="{79B79231-95C7-4579-A288-8B594141AF92}" type="pres">
      <dgm:prSet presAssocID="{2F2B2618-6AFC-4F2D-B352-EA727C355971}" presName="compNode" presStyleCnt="0"/>
      <dgm:spPr/>
    </dgm:pt>
    <dgm:pt modelId="{D13E3F06-978F-4631-9D33-7312B6F4C354}" type="pres">
      <dgm:prSet presAssocID="{2F2B2618-6AFC-4F2D-B352-EA727C355971}" presName="node" presStyleLbl="node1" presStyleIdx="0" presStyleCnt="3" custScaleY="112029" custLinFactNeighborX="-3883" custLinFactNeighborY="-3395">
        <dgm:presLayoutVars>
          <dgm:bulletEnabled val="1"/>
        </dgm:presLayoutVars>
      </dgm:prSet>
      <dgm:spPr/>
    </dgm:pt>
    <dgm:pt modelId="{03E74A40-5D4E-4649-B66E-9538A5495D1F}" type="pres">
      <dgm:prSet presAssocID="{2F2B2618-6AFC-4F2D-B352-EA727C355971}" presName="invisiNode" presStyleLbl="node1" presStyleIdx="0" presStyleCnt="3"/>
      <dgm:spPr/>
    </dgm:pt>
    <dgm:pt modelId="{B2F4920B-7B2C-43FA-A559-8C6D386E37EC}" type="pres">
      <dgm:prSet presAssocID="{2F2B2618-6AFC-4F2D-B352-EA727C355971}" presName="imagNode" presStyleLbl="fgImgPlace1" presStyleIdx="0" presStyleCnt="3" custScaleX="52164" custScaleY="67315" custLinFactNeighborX="-1776" custLinFactNeighborY="-19157"/>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35000" b="-35000"/>
          </a:stretch>
        </a:blipFill>
      </dgm:spPr>
      <dgm:extLst>
        <a:ext uri="{E40237B7-FDA0-4F09-8148-C483321AD2D9}">
          <dgm14:cNvPr xmlns:dgm14="http://schemas.microsoft.com/office/drawing/2010/diagram" id="0" name="" descr="Person typing on a laptop"/>
        </a:ext>
      </dgm:extLst>
    </dgm:pt>
    <dgm:pt modelId="{F7A38F97-FCF4-45B8-A2C5-C5A6A9B75011}" type="pres">
      <dgm:prSet presAssocID="{BC3F7B8C-763A-49C1-97C9-03B5B939B793}" presName="sibTrans" presStyleLbl="sibTrans2D1" presStyleIdx="0" presStyleCnt="0"/>
      <dgm:spPr/>
    </dgm:pt>
    <dgm:pt modelId="{385CF114-2C3B-4972-AEC4-B5FBEB0C3C0B}" type="pres">
      <dgm:prSet presAssocID="{2B3C6DC5-4216-4807-9991-A28734747E29}" presName="compNode" presStyleCnt="0"/>
      <dgm:spPr/>
    </dgm:pt>
    <dgm:pt modelId="{D948BCEC-21AF-40AD-A6F5-17595772BCC3}" type="pres">
      <dgm:prSet presAssocID="{2B3C6DC5-4216-4807-9991-A28734747E29}" presName="node" presStyleLbl="node1" presStyleIdx="1" presStyleCnt="3" custScaleY="105987" custLinFactNeighborX="-13" custLinFactNeighborY="-2623">
        <dgm:presLayoutVars>
          <dgm:bulletEnabled val="1"/>
        </dgm:presLayoutVars>
      </dgm:prSet>
      <dgm:spPr/>
    </dgm:pt>
    <dgm:pt modelId="{927A87EB-F656-4275-9F2D-50F0DC8A9305}" type="pres">
      <dgm:prSet presAssocID="{2B3C6DC5-4216-4807-9991-A28734747E29}" presName="invisiNode" presStyleLbl="node1" presStyleIdx="1" presStyleCnt="3"/>
      <dgm:spPr/>
    </dgm:pt>
    <dgm:pt modelId="{3F8266CB-A9D5-4750-A75F-A17D4CBDCCA5}" type="pres">
      <dgm:prSet presAssocID="{2B3C6DC5-4216-4807-9991-A28734747E29}" presName="imagNode" presStyleLbl="fgImgPlace1" presStyleIdx="1" presStyleCnt="3" custScaleX="41463" custScaleY="42820" custLinFactNeighborX="-2788" custLinFactNeighborY="-27916"/>
      <dgm:spPr>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dgm:spPr>
    </dgm:pt>
    <dgm:pt modelId="{E76AD753-08C4-45CB-857A-723E01CB770E}" type="pres">
      <dgm:prSet presAssocID="{ECD19106-BB71-44D1-B7CC-BE06C41F32FE}" presName="sibTrans" presStyleLbl="sibTrans2D1" presStyleIdx="0" presStyleCnt="0"/>
      <dgm:spPr/>
    </dgm:pt>
    <dgm:pt modelId="{4668F4DB-8FCE-453E-B2B6-F16F024998C1}" type="pres">
      <dgm:prSet presAssocID="{FDCA61BB-098E-43E2-955F-0E13025E770B}" presName="compNode" presStyleCnt="0"/>
      <dgm:spPr/>
    </dgm:pt>
    <dgm:pt modelId="{B7C52ABD-8598-4BDF-BCC1-94164B894253}" type="pres">
      <dgm:prSet presAssocID="{FDCA61BB-098E-43E2-955F-0E13025E770B}" presName="node" presStyleLbl="node1" presStyleIdx="2" presStyleCnt="3" custScaleX="97844" custScaleY="112648" custLinFactNeighborX="1856" custLinFactNeighborY="-269">
        <dgm:presLayoutVars>
          <dgm:bulletEnabled val="1"/>
        </dgm:presLayoutVars>
      </dgm:prSet>
      <dgm:spPr/>
    </dgm:pt>
    <dgm:pt modelId="{69F78074-6A8B-4470-96C3-1C7D7EA9F992}" type="pres">
      <dgm:prSet presAssocID="{FDCA61BB-098E-43E2-955F-0E13025E770B}" presName="invisiNode" presStyleLbl="node1" presStyleIdx="2" presStyleCnt="3"/>
      <dgm:spPr/>
    </dgm:pt>
    <dgm:pt modelId="{5CE001FC-41FE-47FF-BE41-A841C1EA3416}" type="pres">
      <dgm:prSet presAssocID="{FDCA61BB-098E-43E2-955F-0E13025E770B}" presName="imagNode" presStyleLbl="fgImgPlace1" presStyleIdx="2" presStyleCnt="3" custScaleX="43682" custScaleY="61265" custLinFactNeighborX="2071" custLinFactNeighborY="-1609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000" r="-1000"/>
          </a:stretch>
        </a:blipFill>
      </dgm:spPr>
    </dgm:pt>
  </dgm:ptLst>
  <dgm:cxnLst>
    <dgm:cxn modelId="{4799B704-C5F2-4E7A-B296-ABE1AC297EA1}" srcId="{C97CCD8D-30CD-40D2-8AA6-4A1261AB5471}" destId="{2F2B2618-6AFC-4F2D-B352-EA727C355971}" srcOrd="0" destOrd="0" parTransId="{72BDA68D-FDCA-411E-9867-A04C78F1FEDD}" sibTransId="{BC3F7B8C-763A-49C1-97C9-03B5B939B793}"/>
    <dgm:cxn modelId="{9817680D-515A-4AF0-B164-175649156761}" type="presOf" srcId="{BC3F7B8C-763A-49C1-97C9-03B5B939B793}" destId="{F7A38F97-FCF4-45B8-A2C5-C5A6A9B75011}" srcOrd="0" destOrd="0" presId="urn:microsoft.com/office/officeart/2005/8/layout/pList2"/>
    <dgm:cxn modelId="{6BE81712-AC3B-4A4D-83DC-C2FA12D45741}" type="presOf" srcId="{C97CCD8D-30CD-40D2-8AA6-4A1261AB5471}" destId="{9572BF0B-A97D-4F80-B835-314F93E59EAD}" srcOrd="0" destOrd="0" presId="urn:microsoft.com/office/officeart/2005/8/layout/pList2"/>
    <dgm:cxn modelId="{95D19645-A505-47D6-BCEB-1EEB885E4BFA}" type="presOf" srcId="{ECD19106-BB71-44D1-B7CC-BE06C41F32FE}" destId="{E76AD753-08C4-45CB-857A-723E01CB770E}" srcOrd="0" destOrd="0" presId="urn:microsoft.com/office/officeart/2005/8/layout/pList2"/>
    <dgm:cxn modelId="{15B1E24A-810C-4024-9712-A78A9292C771}" srcId="{C97CCD8D-30CD-40D2-8AA6-4A1261AB5471}" destId="{2B3C6DC5-4216-4807-9991-A28734747E29}" srcOrd="1" destOrd="0" parTransId="{AB5E95AB-92B6-4B29-8B11-894451264F89}" sibTransId="{ECD19106-BB71-44D1-B7CC-BE06C41F32FE}"/>
    <dgm:cxn modelId="{16842C71-9391-4173-BA2D-C4FFC467E996}" type="presOf" srcId="{2F2B2618-6AFC-4F2D-B352-EA727C355971}" destId="{D13E3F06-978F-4631-9D33-7312B6F4C354}" srcOrd="0" destOrd="0" presId="urn:microsoft.com/office/officeart/2005/8/layout/pList2"/>
    <dgm:cxn modelId="{FAE607A4-48EC-4573-8FD6-CA00A43E222F}" type="presOf" srcId="{2B3C6DC5-4216-4807-9991-A28734747E29}" destId="{D948BCEC-21AF-40AD-A6F5-17595772BCC3}" srcOrd="0" destOrd="0" presId="urn:microsoft.com/office/officeart/2005/8/layout/pList2"/>
    <dgm:cxn modelId="{1EA594B9-B415-4B70-BD3C-8A9C102A1839}" srcId="{C97CCD8D-30CD-40D2-8AA6-4A1261AB5471}" destId="{FDCA61BB-098E-43E2-955F-0E13025E770B}" srcOrd="2" destOrd="0" parTransId="{6BA4AC62-EAE1-4300-B1DC-05BB415CA699}" sibTransId="{4615D6FB-F73B-44FF-A1F9-B08042EAAEDA}"/>
    <dgm:cxn modelId="{E99116E6-C41F-426D-AE00-363CD363275D}" type="presOf" srcId="{FDCA61BB-098E-43E2-955F-0E13025E770B}" destId="{B7C52ABD-8598-4BDF-BCC1-94164B894253}" srcOrd="0" destOrd="0" presId="urn:microsoft.com/office/officeart/2005/8/layout/pList2"/>
    <dgm:cxn modelId="{384F7D75-02A9-477B-851A-52F9EA23F451}" type="presParOf" srcId="{9572BF0B-A97D-4F80-B835-314F93E59EAD}" destId="{4A5C03C5-7402-475E-983B-79D43DC16A7E}" srcOrd="0" destOrd="0" presId="urn:microsoft.com/office/officeart/2005/8/layout/pList2"/>
    <dgm:cxn modelId="{1056BA01-CF8A-4393-AD19-A4A5EF1609CA}" type="presParOf" srcId="{9572BF0B-A97D-4F80-B835-314F93E59EAD}" destId="{837CAE35-DD76-40B2-A2B2-63C7D027E93F}" srcOrd="1" destOrd="0" presId="urn:microsoft.com/office/officeart/2005/8/layout/pList2"/>
    <dgm:cxn modelId="{D7BE5556-C8C6-42F0-85DF-873416766E1E}" type="presParOf" srcId="{837CAE35-DD76-40B2-A2B2-63C7D027E93F}" destId="{79B79231-95C7-4579-A288-8B594141AF92}" srcOrd="0" destOrd="0" presId="urn:microsoft.com/office/officeart/2005/8/layout/pList2"/>
    <dgm:cxn modelId="{16B79EFC-24CE-4549-AA9A-1E091A493C4C}" type="presParOf" srcId="{79B79231-95C7-4579-A288-8B594141AF92}" destId="{D13E3F06-978F-4631-9D33-7312B6F4C354}" srcOrd="0" destOrd="0" presId="urn:microsoft.com/office/officeart/2005/8/layout/pList2"/>
    <dgm:cxn modelId="{B18C18AD-5747-47F3-B545-C8BB47EB9B39}" type="presParOf" srcId="{79B79231-95C7-4579-A288-8B594141AF92}" destId="{03E74A40-5D4E-4649-B66E-9538A5495D1F}" srcOrd="1" destOrd="0" presId="urn:microsoft.com/office/officeart/2005/8/layout/pList2"/>
    <dgm:cxn modelId="{63C8DD17-8AF6-4EA0-8EDB-B7AB9BD07B20}" type="presParOf" srcId="{79B79231-95C7-4579-A288-8B594141AF92}" destId="{B2F4920B-7B2C-43FA-A559-8C6D386E37EC}" srcOrd="2" destOrd="0" presId="urn:microsoft.com/office/officeart/2005/8/layout/pList2"/>
    <dgm:cxn modelId="{F86840D4-4FD4-4FEB-A542-E4EA9F4E2881}" type="presParOf" srcId="{837CAE35-DD76-40B2-A2B2-63C7D027E93F}" destId="{F7A38F97-FCF4-45B8-A2C5-C5A6A9B75011}" srcOrd="1" destOrd="0" presId="urn:microsoft.com/office/officeart/2005/8/layout/pList2"/>
    <dgm:cxn modelId="{011A78F1-DF35-4B5B-9965-60BA45B296B8}" type="presParOf" srcId="{837CAE35-DD76-40B2-A2B2-63C7D027E93F}" destId="{385CF114-2C3B-4972-AEC4-B5FBEB0C3C0B}" srcOrd="2" destOrd="0" presId="urn:microsoft.com/office/officeart/2005/8/layout/pList2"/>
    <dgm:cxn modelId="{0EE25CDE-2B4E-42F2-BA68-6383764C6E01}" type="presParOf" srcId="{385CF114-2C3B-4972-AEC4-B5FBEB0C3C0B}" destId="{D948BCEC-21AF-40AD-A6F5-17595772BCC3}" srcOrd="0" destOrd="0" presId="urn:microsoft.com/office/officeart/2005/8/layout/pList2"/>
    <dgm:cxn modelId="{EC0D162E-25EC-4B75-B529-956352AA1141}" type="presParOf" srcId="{385CF114-2C3B-4972-AEC4-B5FBEB0C3C0B}" destId="{927A87EB-F656-4275-9F2D-50F0DC8A9305}" srcOrd="1" destOrd="0" presId="urn:microsoft.com/office/officeart/2005/8/layout/pList2"/>
    <dgm:cxn modelId="{F862D68C-A12F-46EB-8699-EC68D1FC5E88}" type="presParOf" srcId="{385CF114-2C3B-4972-AEC4-B5FBEB0C3C0B}" destId="{3F8266CB-A9D5-4750-A75F-A17D4CBDCCA5}" srcOrd="2" destOrd="0" presId="urn:microsoft.com/office/officeart/2005/8/layout/pList2"/>
    <dgm:cxn modelId="{BA9ECD91-9EFD-40AB-98CD-3115F830BDDF}" type="presParOf" srcId="{837CAE35-DD76-40B2-A2B2-63C7D027E93F}" destId="{E76AD753-08C4-45CB-857A-723E01CB770E}" srcOrd="3" destOrd="0" presId="urn:microsoft.com/office/officeart/2005/8/layout/pList2"/>
    <dgm:cxn modelId="{AD1C04FA-7341-47CE-B39F-117586AD0B0C}" type="presParOf" srcId="{837CAE35-DD76-40B2-A2B2-63C7D027E93F}" destId="{4668F4DB-8FCE-453E-B2B6-F16F024998C1}" srcOrd="4" destOrd="0" presId="urn:microsoft.com/office/officeart/2005/8/layout/pList2"/>
    <dgm:cxn modelId="{CFCB4413-59F8-493C-B7CC-C977938BC428}" type="presParOf" srcId="{4668F4DB-8FCE-453E-B2B6-F16F024998C1}" destId="{B7C52ABD-8598-4BDF-BCC1-94164B894253}" srcOrd="0" destOrd="0" presId="urn:microsoft.com/office/officeart/2005/8/layout/pList2"/>
    <dgm:cxn modelId="{9BE2F902-19C4-4C1D-B851-9509BDA1AEDD}" type="presParOf" srcId="{4668F4DB-8FCE-453E-B2B6-F16F024998C1}" destId="{69F78074-6A8B-4470-96C3-1C7D7EA9F992}" srcOrd="1" destOrd="0" presId="urn:microsoft.com/office/officeart/2005/8/layout/pList2"/>
    <dgm:cxn modelId="{E433CBCF-70E2-459C-B3E4-C41371387138}" type="presParOf" srcId="{4668F4DB-8FCE-453E-B2B6-F16F024998C1}" destId="{5CE001FC-41FE-47FF-BE41-A841C1EA3416}"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5C03C5-7402-475E-983B-79D43DC16A7E}">
      <dsp:nvSpPr>
        <dsp:cNvPr id="0" name=""/>
        <dsp:cNvSpPr/>
      </dsp:nvSpPr>
      <dsp:spPr>
        <a:xfrm>
          <a:off x="0" y="210447"/>
          <a:ext cx="16779593" cy="2736608"/>
        </a:xfrm>
        <a:prstGeom prst="roundRect">
          <a:avLst>
            <a:gd name="adj" fmla="val 10000"/>
          </a:avLst>
        </a:prstGeom>
        <a:solidFill>
          <a:schemeClr val="accent3">
            <a:lumMod val="40000"/>
            <a:lumOff val="6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F4920B-7B2C-43FA-A559-8C6D386E37EC}">
      <dsp:nvSpPr>
        <dsp:cNvPr id="0" name=""/>
        <dsp:cNvSpPr/>
      </dsp:nvSpPr>
      <dsp:spPr>
        <a:xfrm>
          <a:off x="1600184" y="239775"/>
          <a:ext cx="2579201" cy="155868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35000" b="-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3E3F06-978F-4631-9D33-7312B6F4C354}">
      <dsp:nvSpPr>
        <dsp:cNvPr id="0" name=""/>
        <dsp:cNvSpPr/>
      </dsp:nvSpPr>
      <dsp:spPr>
        <a:xfrm rot="10800000">
          <a:off x="313401" y="2678320"/>
          <a:ext cx="4944408" cy="4323391"/>
        </a:xfrm>
        <a:prstGeom prst="round2SameRect">
          <a:avLst>
            <a:gd name="adj1" fmla="val 10500"/>
            <a:gd name="adj2" fmla="val 0"/>
          </a:avLst>
        </a:prstGeom>
        <a:solidFill>
          <a:srgbClr val="002060"/>
        </a:solidFill>
        <a:ln w="25400" cap="flat" cmpd="sng" algn="ctr">
          <a:solidFill>
            <a:schemeClr val="tx2">
              <a:lumMod val="20000"/>
              <a:lumOff val="8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marL="0" lvl="0" indent="0" algn="ctr" defTabSz="977900">
            <a:lnSpc>
              <a:spcPct val="90000"/>
            </a:lnSpc>
            <a:spcBef>
              <a:spcPct val="0"/>
            </a:spcBef>
            <a:spcAft>
              <a:spcPct val="35000"/>
            </a:spcAft>
            <a:buNone/>
          </a:pPr>
          <a:endParaRPr lang="ro-RO" sz="2200" kern="1200" dirty="0"/>
        </a:p>
      </dsp:txBody>
      <dsp:txXfrm rot="10800000">
        <a:off x="446360" y="2678320"/>
        <a:ext cx="4678490" cy="4190432"/>
      </dsp:txXfrm>
    </dsp:sp>
    <dsp:sp modelId="{3F8266CB-A9D5-4750-A75F-A17D4CBDCCA5}">
      <dsp:nvSpPr>
        <dsp:cNvPr id="0" name=""/>
        <dsp:cNvSpPr/>
      </dsp:nvSpPr>
      <dsp:spPr>
        <a:xfrm>
          <a:off x="7253546" y="378844"/>
          <a:ext cx="2050100" cy="991498"/>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48BCEC-21AF-40AD-A6F5-17595772BCC3}">
      <dsp:nvSpPr>
        <dsp:cNvPr id="0" name=""/>
        <dsp:cNvSpPr/>
      </dsp:nvSpPr>
      <dsp:spPr>
        <a:xfrm rot="10800000">
          <a:off x="5943599" y="2882991"/>
          <a:ext cx="4944408" cy="4090220"/>
        </a:xfrm>
        <a:prstGeom prst="round2SameRect">
          <a:avLst>
            <a:gd name="adj1" fmla="val 10500"/>
            <a:gd name="adj2" fmla="val 0"/>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t" anchorCtr="0">
          <a:noAutofit/>
        </a:bodyPr>
        <a:lstStyle/>
        <a:p>
          <a:pPr marL="0" lvl="0" indent="0" algn="l" defTabSz="2889250">
            <a:lnSpc>
              <a:spcPct val="90000"/>
            </a:lnSpc>
            <a:spcBef>
              <a:spcPct val="0"/>
            </a:spcBef>
            <a:spcAft>
              <a:spcPct val="35000"/>
            </a:spcAft>
            <a:buNone/>
          </a:pPr>
          <a:endParaRPr lang="en-US" sz="6500" kern="1200" dirty="0"/>
        </a:p>
      </dsp:txBody>
      <dsp:txXfrm rot="10800000">
        <a:off x="6069387" y="2882991"/>
        <a:ext cx="4692832" cy="3964432"/>
      </dsp:txXfrm>
    </dsp:sp>
    <dsp:sp modelId="{5CE001FC-41FE-47FF-BE41-A841C1EA3416}">
      <dsp:nvSpPr>
        <dsp:cNvPr id="0" name=""/>
        <dsp:cNvSpPr/>
      </dsp:nvSpPr>
      <dsp:spPr>
        <a:xfrm>
          <a:off x="12877786" y="374794"/>
          <a:ext cx="2159816" cy="1418592"/>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C52ABD-8598-4BDF-BCC1-94164B894253}">
      <dsp:nvSpPr>
        <dsp:cNvPr id="0" name=""/>
        <dsp:cNvSpPr/>
      </dsp:nvSpPr>
      <dsp:spPr>
        <a:xfrm rot="10800000">
          <a:off x="11528160" y="2781041"/>
          <a:ext cx="4837807" cy="4347279"/>
        </a:xfrm>
        <a:prstGeom prst="round2SameRect">
          <a:avLst>
            <a:gd name="adj1" fmla="val 10500"/>
            <a:gd name="adj2" fmla="val 0"/>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t" anchorCtr="0">
          <a:noAutofit/>
        </a:bodyPr>
        <a:lstStyle/>
        <a:p>
          <a:pPr marL="0" lvl="0" indent="0" algn="l" defTabSz="2889250">
            <a:lnSpc>
              <a:spcPct val="90000"/>
            </a:lnSpc>
            <a:spcBef>
              <a:spcPct val="0"/>
            </a:spcBef>
            <a:spcAft>
              <a:spcPct val="35000"/>
            </a:spcAft>
            <a:buNone/>
          </a:pPr>
          <a:endParaRPr lang="en-US" sz="6500" kern="1200" dirty="0"/>
        </a:p>
      </dsp:txBody>
      <dsp:txXfrm rot="10800000">
        <a:off x="11661854" y="2781041"/>
        <a:ext cx="4570419" cy="4213585"/>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71BD3E-CD34-4E45-9E5E-E869E010A070}" type="datetimeFigureOut">
              <a:rPr lang="ro-RO" smtClean="0"/>
              <a:t>25.04.2025</a:t>
            </a:fld>
            <a:endParaRPr lang="ro-R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o-R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1578EC-9A4B-4F0F-81CF-EE2CA68061C7}" type="slidenum">
              <a:rPr lang="ro-RO" smtClean="0"/>
              <a:t>‹#›</a:t>
            </a:fld>
            <a:endParaRPr lang="ro-RO"/>
          </a:p>
        </p:txBody>
      </p:sp>
    </p:spTree>
    <p:extLst>
      <p:ext uri="{BB962C8B-B14F-4D97-AF65-F5344CB8AC3E}">
        <p14:creationId xmlns:p14="http://schemas.microsoft.com/office/powerpoint/2010/main" val="1343713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2D1578EC-9A4B-4F0F-81CF-EE2CA68061C7}" type="slidenum">
              <a:rPr lang="ro-RO" smtClean="0"/>
              <a:t>5</a:t>
            </a:fld>
            <a:endParaRPr lang="ro-RO"/>
          </a:p>
        </p:txBody>
      </p:sp>
    </p:spTree>
    <p:extLst>
      <p:ext uri="{BB962C8B-B14F-4D97-AF65-F5344CB8AC3E}">
        <p14:creationId xmlns:p14="http://schemas.microsoft.com/office/powerpoint/2010/main" val="3831906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platforma-concurs-national.anfp.gov.ro/"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8.png"/><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29.jpe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hyperlink" Target="https://platforma-concurs-national.anfp.gov.ro/#/login"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1.png"/><Relationship Id="rId7"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3.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8.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8.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3.png"/><Relationship Id="rId18" Type="http://schemas.openxmlformats.org/officeDocument/2006/relationships/hyperlink" Target="https://www.anfp.gov.ro" TargetMode="External"/><Relationship Id="rId3" Type="http://schemas.openxmlformats.org/officeDocument/2006/relationships/image" Target="../media/image1.png"/><Relationship Id="rId7" Type="http://schemas.openxmlformats.org/officeDocument/2006/relationships/image" Target="../media/image49.png"/><Relationship Id="rId12" Type="http://schemas.openxmlformats.org/officeDocument/2006/relationships/hyperlink" Target="https://www.linkedin.com/company/100982003/admin/feed/posts/" TargetMode="External"/><Relationship Id="rId17" Type="http://schemas.openxmlformats.org/officeDocument/2006/relationships/hyperlink" Target="https://concurs-national.anfp.gov.ro/wp-content/uploads/Ghidul-candidatului-publicat-09-februarie-2024.pdf" TargetMode="External"/><Relationship Id="rId2" Type="http://schemas.openxmlformats.org/officeDocument/2006/relationships/image" Target="../media/image10.png"/><Relationship Id="rId16" Type="http://schemas.openxmlformats.org/officeDocument/2006/relationships/hyperlink" Target="https://platforma-concurs-national.anfp.gov.ro#/login" TargetMode="External"/><Relationship Id="rId1" Type="http://schemas.openxmlformats.org/officeDocument/2006/relationships/slideLayout" Target="../slideLayouts/slideLayout7.xml"/><Relationship Id="rId6" Type="http://schemas.openxmlformats.org/officeDocument/2006/relationships/hyperlink" Target="https://www.facebook.com/ConcursNationalANFP" TargetMode="External"/><Relationship Id="rId11" Type="http://schemas.openxmlformats.org/officeDocument/2006/relationships/image" Target="../media/image52.svg"/><Relationship Id="rId5" Type="http://schemas.openxmlformats.org/officeDocument/2006/relationships/image" Target="../media/image8.png"/><Relationship Id="rId15" Type="http://schemas.openxmlformats.org/officeDocument/2006/relationships/hyperlink" Target="https://concurs-national.anfp.gov.ro" TargetMode="External"/><Relationship Id="rId10" Type="http://schemas.openxmlformats.org/officeDocument/2006/relationships/image" Target="../media/image51.png"/><Relationship Id="rId4" Type="http://schemas.openxmlformats.org/officeDocument/2006/relationships/image" Target="../media/image7.png"/><Relationship Id="rId9" Type="http://schemas.openxmlformats.org/officeDocument/2006/relationships/hyperlink" Target="https://www.instagram.com/concursnationalanfp/" TargetMode="External"/><Relationship Id="rId14" Type="http://schemas.openxmlformats.org/officeDocument/2006/relationships/image" Target="../media/image54.sv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hyperlink" Target="https://www.anfp.gov.ro/R/Doc/2023/PNRR/LIVRABILE/Analiza%20ex-post_v%20%20finala.pdf" TargetMode="External"/><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3.sv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9.emf"/><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hyperlink" Target="https://www.instagram.com/concursnationalanfp/" TargetMode="External"/><Relationship Id="rId3" Type="http://schemas.openxmlformats.org/officeDocument/2006/relationships/image" Target="../media/image1.png"/><Relationship Id="rId7" Type="http://schemas.openxmlformats.org/officeDocument/2006/relationships/hyperlink" Target="https://www.facebook.com/ConcursNationalANFP/"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concurs-national.anfp.gov.ro/" TargetMode="External"/><Relationship Id="rId5" Type="http://schemas.openxmlformats.org/officeDocument/2006/relationships/image" Target="../media/image8.png"/><Relationship Id="rId10" Type="http://schemas.openxmlformats.org/officeDocument/2006/relationships/image" Target="../media/image20.png"/><Relationship Id="rId4" Type="http://schemas.openxmlformats.org/officeDocument/2006/relationships/image" Target="../media/image7.png"/><Relationship Id="rId9" Type="http://schemas.openxmlformats.org/officeDocument/2006/relationships/hyperlink" Target="https://www.anfp.gov.ro/cariera-in-functia-publica/concursuri/concurs-national-extin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solidFill>
              <a:srgbClr val="FFFFFF"/>
            </a:solidFill>
          </p:spPr>
        </p:sp>
        <p:sp>
          <p:nvSpPr>
            <p:cNvPr id="4" name="Freeform 4"/>
            <p:cNvSpPr/>
            <p:nvPr/>
          </p:nvSpPr>
          <p:spPr>
            <a:xfrm>
              <a:off x="-1524" y="-1524"/>
              <a:ext cx="24387048" cy="13719048"/>
            </a:xfrm>
            <a:custGeom>
              <a:avLst/>
              <a:gdLst/>
              <a:ahLst/>
              <a:cxnLst/>
              <a:rect l="l" t="t" r="r" b="b"/>
              <a:pathLst>
                <a:path w="24387048" h="13719048">
                  <a:moveTo>
                    <a:pt x="1524" y="0"/>
                  </a:moveTo>
                  <a:lnTo>
                    <a:pt x="24385524" y="0"/>
                  </a:lnTo>
                  <a:cubicBezTo>
                    <a:pt x="24386414" y="0"/>
                    <a:pt x="24387048" y="762"/>
                    <a:pt x="24387048" y="1524"/>
                  </a:cubicBezTo>
                  <a:lnTo>
                    <a:pt x="24387048" y="13717524"/>
                  </a:lnTo>
                  <a:cubicBezTo>
                    <a:pt x="24387048" y="13718414"/>
                    <a:pt x="24386287" y="13719048"/>
                    <a:pt x="24385524" y="13719048"/>
                  </a:cubicBezTo>
                  <a:lnTo>
                    <a:pt x="1524" y="13719048"/>
                  </a:lnTo>
                  <a:cubicBezTo>
                    <a:pt x="635" y="13719048"/>
                    <a:pt x="0" y="13718287"/>
                    <a:pt x="0" y="13717524"/>
                  </a:cubicBezTo>
                  <a:lnTo>
                    <a:pt x="0" y="1524"/>
                  </a:lnTo>
                  <a:cubicBezTo>
                    <a:pt x="0" y="635"/>
                    <a:pt x="762" y="0"/>
                    <a:pt x="1524" y="0"/>
                  </a:cubicBezTo>
                  <a:moveTo>
                    <a:pt x="1524" y="3048"/>
                  </a:moveTo>
                  <a:lnTo>
                    <a:pt x="1524" y="1524"/>
                  </a:lnTo>
                  <a:lnTo>
                    <a:pt x="3048" y="1524"/>
                  </a:lnTo>
                  <a:lnTo>
                    <a:pt x="3048" y="13717524"/>
                  </a:lnTo>
                  <a:lnTo>
                    <a:pt x="1524" y="13717524"/>
                  </a:lnTo>
                  <a:lnTo>
                    <a:pt x="1524" y="13716000"/>
                  </a:lnTo>
                  <a:lnTo>
                    <a:pt x="24385524" y="13716000"/>
                  </a:lnTo>
                  <a:lnTo>
                    <a:pt x="24385524" y="13717524"/>
                  </a:lnTo>
                  <a:lnTo>
                    <a:pt x="24384000" y="13717524"/>
                  </a:lnTo>
                  <a:lnTo>
                    <a:pt x="24384000" y="1524"/>
                  </a:lnTo>
                  <a:lnTo>
                    <a:pt x="24385524" y="1524"/>
                  </a:lnTo>
                  <a:lnTo>
                    <a:pt x="24385524" y="3048"/>
                  </a:lnTo>
                  <a:lnTo>
                    <a:pt x="1524" y="3048"/>
                  </a:lnTo>
                  <a:close/>
                </a:path>
              </a:pathLst>
            </a:custGeom>
            <a:solidFill>
              <a:srgbClr val="FFFFFF"/>
            </a:solidFill>
          </p:spPr>
        </p:sp>
      </p:grpSp>
      <p:grpSp>
        <p:nvGrpSpPr>
          <p:cNvPr id="5" name="Group 5"/>
          <p:cNvGrpSpPr/>
          <p:nvPr/>
        </p:nvGrpSpPr>
        <p:grpSpPr>
          <a:xfrm>
            <a:off x="898846" y="260424"/>
            <a:ext cx="16490307" cy="947251"/>
            <a:chOff x="0" y="0"/>
            <a:chExt cx="21987076" cy="1263001"/>
          </a:xfrm>
        </p:grpSpPr>
        <p:sp>
          <p:nvSpPr>
            <p:cNvPr id="6" name="Freeform 6"/>
            <p:cNvSpPr/>
            <p:nvPr/>
          </p:nvSpPr>
          <p:spPr>
            <a:xfrm>
              <a:off x="0" y="0"/>
              <a:ext cx="21987129" cy="1263015"/>
            </a:xfrm>
            <a:custGeom>
              <a:avLst/>
              <a:gdLst/>
              <a:ahLst/>
              <a:cxnLst/>
              <a:rect l="l" t="t" r="r" b="b"/>
              <a:pathLst>
                <a:path w="21987129" h="1263015">
                  <a:moveTo>
                    <a:pt x="0" y="0"/>
                  </a:moveTo>
                  <a:lnTo>
                    <a:pt x="21987129" y="0"/>
                  </a:lnTo>
                  <a:lnTo>
                    <a:pt x="21987129" y="1263015"/>
                  </a:lnTo>
                  <a:lnTo>
                    <a:pt x="0" y="1263015"/>
                  </a:lnTo>
                  <a:lnTo>
                    <a:pt x="0" y="0"/>
                  </a:lnTo>
                  <a:close/>
                </a:path>
              </a:pathLst>
            </a:custGeom>
            <a:blipFill>
              <a:blip r:embed="rId2"/>
              <a:stretch>
                <a:fillRect b="1"/>
              </a:stretch>
            </a:blipFill>
          </p:spPr>
        </p:sp>
      </p:grpSp>
      <p:grpSp>
        <p:nvGrpSpPr>
          <p:cNvPr id="7" name="Group 7"/>
          <p:cNvGrpSpPr/>
          <p:nvPr/>
        </p:nvGrpSpPr>
        <p:grpSpPr>
          <a:xfrm>
            <a:off x="3488660" y="8494315"/>
            <a:ext cx="11310680" cy="492994"/>
            <a:chOff x="0" y="0"/>
            <a:chExt cx="15080907" cy="657325"/>
          </a:xfrm>
        </p:grpSpPr>
        <p:sp>
          <p:nvSpPr>
            <p:cNvPr id="8" name="Freeform 8"/>
            <p:cNvSpPr/>
            <p:nvPr/>
          </p:nvSpPr>
          <p:spPr>
            <a:xfrm>
              <a:off x="0" y="0"/>
              <a:ext cx="15080869" cy="657352"/>
            </a:xfrm>
            <a:custGeom>
              <a:avLst/>
              <a:gdLst/>
              <a:ahLst/>
              <a:cxnLst/>
              <a:rect l="l" t="t" r="r" b="b"/>
              <a:pathLst>
                <a:path w="15080869" h="657352">
                  <a:moveTo>
                    <a:pt x="0" y="0"/>
                  </a:moveTo>
                  <a:lnTo>
                    <a:pt x="15080869" y="0"/>
                  </a:lnTo>
                  <a:lnTo>
                    <a:pt x="15080869" y="657352"/>
                  </a:lnTo>
                  <a:lnTo>
                    <a:pt x="0" y="657352"/>
                  </a:lnTo>
                  <a:lnTo>
                    <a:pt x="0" y="0"/>
                  </a:lnTo>
                  <a:close/>
                </a:path>
              </a:pathLst>
            </a:custGeom>
            <a:blipFill>
              <a:blip r:embed="rId3"/>
              <a:stretch>
                <a:fillRect b="4"/>
              </a:stretch>
            </a:blipFill>
          </p:spPr>
        </p:sp>
      </p:grpSp>
      <p:grpSp>
        <p:nvGrpSpPr>
          <p:cNvPr id="9" name="Group 9"/>
          <p:cNvGrpSpPr/>
          <p:nvPr/>
        </p:nvGrpSpPr>
        <p:grpSpPr>
          <a:xfrm>
            <a:off x="0" y="9258300"/>
            <a:ext cx="18288000" cy="585216"/>
            <a:chOff x="0" y="0"/>
            <a:chExt cx="24384000" cy="780288"/>
          </a:xfrm>
        </p:grpSpPr>
        <p:sp>
          <p:nvSpPr>
            <p:cNvPr id="10" name="Freeform 10"/>
            <p:cNvSpPr/>
            <p:nvPr/>
          </p:nvSpPr>
          <p:spPr>
            <a:xfrm>
              <a:off x="0" y="0"/>
              <a:ext cx="24384000" cy="780288"/>
            </a:xfrm>
            <a:custGeom>
              <a:avLst/>
              <a:gdLst/>
              <a:ahLst/>
              <a:cxnLst/>
              <a:rect l="l" t="t" r="r" b="b"/>
              <a:pathLst>
                <a:path w="24384000" h="780288">
                  <a:moveTo>
                    <a:pt x="0" y="0"/>
                  </a:moveTo>
                  <a:lnTo>
                    <a:pt x="24384000" y="0"/>
                  </a:lnTo>
                  <a:lnTo>
                    <a:pt x="24384000" y="780288"/>
                  </a:lnTo>
                  <a:lnTo>
                    <a:pt x="0" y="780288"/>
                  </a:lnTo>
                  <a:lnTo>
                    <a:pt x="0" y="0"/>
                  </a:lnTo>
                  <a:close/>
                </a:path>
              </a:pathLst>
            </a:custGeom>
            <a:blipFill>
              <a:blip r:embed="rId4"/>
              <a:stretch>
                <a:fillRect/>
              </a:stretch>
            </a:blipFill>
          </p:spPr>
        </p:sp>
      </p:grpSp>
      <p:sp>
        <p:nvSpPr>
          <p:cNvPr id="11" name="Freeform 11"/>
          <p:cNvSpPr/>
          <p:nvPr/>
        </p:nvSpPr>
        <p:spPr>
          <a:xfrm>
            <a:off x="6806069" y="1619586"/>
            <a:ext cx="4461092" cy="6414704"/>
          </a:xfrm>
          <a:custGeom>
            <a:avLst/>
            <a:gdLst/>
            <a:ahLst/>
            <a:cxnLst/>
            <a:rect l="l" t="t" r="r" b="b"/>
            <a:pathLst>
              <a:path w="4461092" h="6414704">
                <a:moveTo>
                  <a:pt x="0" y="0"/>
                </a:moveTo>
                <a:lnTo>
                  <a:pt x="4461092" y="0"/>
                </a:lnTo>
                <a:lnTo>
                  <a:pt x="4461092" y="6414704"/>
                </a:lnTo>
                <a:lnTo>
                  <a:pt x="0" y="6414704"/>
                </a:lnTo>
                <a:lnTo>
                  <a:pt x="0" y="0"/>
                </a:lnTo>
                <a:close/>
              </a:path>
            </a:pathLst>
          </a:custGeom>
          <a:blipFill>
            <a:blip r:embed="rId5"/>
            <a:stretch>
              <a:fillRect l="-60" r="-236"/>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t="-50" b="-50"/>
              </a:stretch>
            </a:blipFill>
          </p:spPr>
        </p:sp>
      </p:grpSp>
      <p:grpSp>
        <p:nvGrpSpPr>
          <p:cNvPr id="4" name="Group 4"/>
          <p:cNvGrpSpPr/>
          <p:nvPr/>
        </p:nvGrpSpPr>
        <p:grpSpPr>
          <a:xfrm>
            <a:off x="898846" y="260424"/>
            <a:ext cx="16490307" cy="947251"/>
            <a:chOff x="0" y="0"/>
            <a:chExt cx="21987076" cy="1263001"/>
          </a:xfrm>
        </p:grpSpPr>
        <p:sp>
          <p:nvSpPr>
            <p:cNvPr id="5" name="Freeform 5"/>
            <p:cNvSpPr/>
            <p:nvPr/>
          </p:nvSpPr>
          <p:spPr>
            <a:xfrm>
              <a:off x="0" y="0"/>
              <a:ext cx="21987129" cy="1263015"/>
            </a:xfrm>
            <a:custGeom>
              <a:avLst/>
              <a:gdLst/>
              <a:ahLst/>
              <a:cxnLst/>
              <a:rect l="l" t="t" r="r" b="b"/>
              <a:pathLst>
                <a:path w="21987129" h="1263015">
                  <a:moveTo>
                    <a:pt x="0" y="0"/>
                  </a:moveTo>
                  <a:lnTo>
                    <a:pt x="21987129" y="0"/>
                  </a:lnTo>
                  <a:lnTo>
                    <a:pt x="21987129" y="1263015"/>
                  </a:lnTo>
                  <a:lnTo>
                    <a:pt x="0" y="1263015"/>
                  </a:lnTo>
                  <a:lnTo>
                    <a:pt x="0" y="0"/>
                  </a:lnTo>
                  <a:close/>
                </a:path>
              </a:pathLst>
            </a:custGeom>
            <a:blipFill>
              <a:blip r:embed="rId3"/>
              <a:stretch>
                <a:fillRect b="1"/>
              </a:stretch>
            </a:blipFill>
          </p:spPr>
        </p:sp>
      </p:grpSp>
      <p:grpSp>
        <p:nvGrpSpPr>
          <p:cNvPr id="6" name="Group 6"/>
          <p:cNvGrpSpPr/>
          <p:nvPr/>
        </p:nvGrpSpPr>
        <p:grpSpPr>
          <a:xfrm>
            <a:off x="898846" y="9013060"/>
            <a:ext cx="7337526" cy="469313"/>
            <a:chOff x="0" y="0"/>
            <a:chExt cx="9783368" cy="625751"/>
          </a:xfrm>
        </p:grpSpPr>
        <p:sp>
          <p:nvSpPr>
            <p:cNvPr id="7" name="Freeform 7"/>
            <p:cNvSpPr/>
            <p:nvPr/>
          </p:nvSpPr>
          <p:spPr>
            <a:xfrm>
              <a:off x="0" y="0"/>
              <a:ext cx="9783318" cy="625729"/>
            </a:xfrm>
            <a:custGeom>
              <a:avLst/>
              <a:gdLst/>
              <a:ahLst/>
              <a:cxnLst/>
              <a:rect l="l" t="t" r="r" b="b"/>
              <a:pathLst>
                <a:path w="9783318" h="625729">
                  <a:moveTo>
                    <a:pt x="0" y="0"/>
                  </a:moveTo>
                  <a:lnTo>
                    <a:pt x="9783318" y="0"/>
                  </a:lnTo>
                  <a:lnTo>
                    <a:pt x="9783318" y="625729"/>
                  </a:lnTo>
                  <a:lnTo>
                    <a:pt x="0" y="625729"/>
                  </a:lnTo>
                  <a:lnTo>
                    <a:pt x="0" y="0"/>
                  </a:lnTo>
                  <a:close/>
                </a:path>
              </a:pathLst>
            </a:custGeom>
            <a:blipFill>
              <a:blip r:embed="rId4"/>
              <a:stretch>
                <a:fillRect b="-3"/>
              </a:stretch>
            </a:blipFill>
          </p:spPr>
        </p:sp>
      </p:grpSp>
      <p:grpSp>
        <p:nvGrpSpPr>
          <p:cNvPr id="8" name="Group 8"/>
          <p:cNvGrpSpPr/>
          <p:nvPr/>
        </p:nvGrpSpPr>
        <p:grpSpPr>
          <a:xfrm>
            <a:off x="14610544" y="8827421"/>
            <a:ext cx="2183964" cy="840590"/>
            <a:chOff x="0" y="0"/>
            <a:chExt cx="4310085" cy="1658917"/>
          </a:xfrm>
        </p:grpSpPr>
        <p:sp>
          <p:nvSpPr>
            <p:cNvPr id="9" name="Freeform 9"/>
            <p:cNvSpPr/>
            <p:nvPr/>
          </p:nvSpPr>
          <p:spPr>
            <a:xfrm>
              <a:off x="0" y="0"/>
              <a:ext cx="4310126" cy="1658874"/>
            </a:xfrm>
            <a:custGeom>
              <a:avLst/>
              <a:gdLst/>
              <a:ahLst/>
              <a:cxnLst/>
              <a:rect l="l" t="t" r="r" b="b"/>
              <a:pathLst>
                <a:path w="4310126" h="1658874">
                  <a:moveTo>
                    <a:pt x="0" y="0"/>
                  </a:moveTo>
                  <a:lnTo>
                    <a:pt x="4310126" y="0"/>
                  </a:lnTo>
                  <a:lnTo>
                    <a:pt x="4310126" y="1658874"/>
                  </a:lnTo>
                  <a:lnTo>
                    <a:pt x="0" y="1658874"/>
                  </a:lnTo>
                  <a:lnTo>
                    <a:pt x="0" y="0"/>
                  </a:lnTo>
                  <a:close/>
                </a:path>
              </a:pathLst>
            </a:custGeom>
            <a:blipFill>
              <a:blip r:embed="rId5"/>
              <a:stretch>
                <a:fillRect b="-2"/>
              </a:stretch>
            </a:blipFill>
          </p:spPr>
        </p:sp>
      </p:grpSp>
      <p:grpSp>
        <p:nvGrpSpPr>
          <p:cNvPr id="10" name="Group 10"/>
          <p:cNvGrpSpPr/>
          <p:nvPr/>
        </p:nvGrpSpPr>
        <p:grpSpPr>
          <a:xfrm>
            <a:off x="390525" y="2727163"/>
            <a:ext cx="638175" cy="1403985"/>
            <a:chOff x="0" y="0"/>
            <a:chExt cx="850900" cy="1871980"/>
          </a:xfrm>
        </p:grpSpPr>
        <p:sp>
          <p:nvSpPr>
            <p:cNvPr id="11" name="Freeform 11"/>
            <p:cNvSpPr/>
            <p:nvPr/>
          </p:nvSpPr>
          <p:spPr>
            <a:xfrm>
              <a:off x="0" y="0"/>
              <a:ext cx="850900" cy="1871980"/>
            </a:xfrm>
            <a:custGeom>
              <a:avLst/>
              <a:gdLst/>
              <a:ahLst/>
              <a:cxnLst/>
              <a:rect l="l" t="t" r="r" b="b"/>
              <a:pathLst>
                <a:path w="850900" h="1871980">
                  <a:moveTo>
                    <a:pt x="0" y="0"/>
                  </a:moveTo>
                  <a:lnTo>
                    <a:pt x="850900" y="0"/>
                  </a:lnTo>
                  <a:lnTo>
                    <a:pt x="850900" y="1871980"/>
                  </a:lnTo>
                  <a:lnTo>
                    <a:pt x="0" y="1871980"/>
                  </a:lnTo>
                  <a:lnTo>
                    <a:pt x="0" y="0"/>
                  </a:lnTo>
                  <a:close/>
                </a:path>
              </a:pathLst>
            </a:custGeom>
            <a:blipFill>
              <a:blip r:embed="rId6"/>
              <a:stretch>
                <a:fillRect t="-203" b="-203"/>
              </a:stretch>
            </a:blipFill>
          </p:spPr>
        </p:sp>
      </p:grpSp>
      <p:grpSp>
        <p:nvGrpSpPr>
          <p:cNvPr id="12" name="Group 12"/>
          <p:cNvGrpSpPr/>
          <p:nvPr/>
        </p:nvGrpSpPr>
        <p:grpSpPr>
          <a:xfrm>
            <a:off x="390525" y="4635973"/>
            <a:ext cx="910940" cy="1336045"/>
            <a:chOff x="0" y="0"/>
            <a:chExt cx="1214587" cy="1781393"/>
          </a:xfrm>
        </p:grpSpPr>
        <p:sp>
          <p:nvSpPr>
            <p:cNvPr id="13" name="Freeform 13"/>
            <p:cNvSpPr/>
            <p:nvPr/>
          </p:nvSpPr>
          <p:spPr>
            <a:xfrm>
              <a:off x="0" y="0"/>
              <a:ext cx="1214628" cy="1781429"/>
            </a:xfrm>
            <a:custGeom>
              <a:avLst/>
              <a:gdLst/>
              <a:ahLst/>
              <a:cxnLst/>
              <a:rect l="l" t="t" r="r" b="b"/>
              <a:pathLst>
                <a:path w="1214628" h="1781429">
                  <a:moveTo>
                    <a:pt x="0" y="0"/>
                  </a:moveTo>
                  <a:lnTo>
                    <a:pt x="1214628" y="0"/>
                  </a:lnTo>
                  <a:lnTo>
                    <a:pt x="1214628" y="1781429"/>
                  </a:lnTo>
                  <a:lnTo>
                    <a:pt x="0" y="1781429"/>
                  </a:lnTo>
                  <a:lnTo>
                    <a:pt x="0" y="0"/>
                  </a:lnTo>
                  <a:close/>
                </a:path>
              </a:pathLst>
            </a:custGeom>
            <a:blipFill>
              <a:blip r:embed="rId7"/>
              <a:stretch>
                <a:fillRect t="-71" r="3" b="-69"/>
              </a:stretch>
            </a:blipFill>
          </p:spPr>
        </p:sp>
      </p:grpSp>
      <p:grpSp>
        <p:nvGrpSpPr>
          <p:cNvPr id="14" name="Group 14"/>
          <p:cNvGrpSpPr/>
          <p:nvPr/>
        </p:nvGrpSpPr>
        <p:grpSpPr>
          <a:xfrm>
            <a:off x="112161" y="2289185"/>
            <a:ext cx="10726674" cy="6729018"/>
            <a:chOff x="-142429" y="87721"/>
            <a:chExt cx="14302232" cy="9749409"/>
          </a:xfrm>
        </p:grpSpPr>
        <p:sp>
          <p:nvSpPr>
            <p:cNvPr id="15" name="Freeform 15"/>
            <p:cNvSpPr/>
            <p:nvPr/>
          </p:nvSpPr>
          <p:spPr>
            <a:xfrm>
              <a:off x="-142429" y="87721"/>
              <a:ext cx="14302232" cy="9749409"/>
            </a:xfrm>
            <a:custGeom>
              <a:avLst/>
              <a:gdLst/>
              <a:ahLst/>
              <a:cxnLst/>
              <a:rect l="l" t="t" r="r" b="b"/>
              <a:pathLst>
                <a:path w="14302232" h="9749409">
                  <a:moveTo>
                    <a:pt x="11213338" y="7127494"/>
                  </a:moveTo>
                  <a:cubicBezTo>
                    <a:pt x="11269091" y="7099681"/>
                    <a:pt x="11324082" y="7070471"/>
                    <a:pt x="11378438" y="7039863"/>
                  </a:cubicBezTo>
                  <a:cubicBezTo>
                    <a:pt x="12966319" y="6143625"/>
                    <a:pt x="14302232" y="4223258"/>
                    <a:pt x="13544296" y="2364740"/>
                  </a:cubicBezTo>
                  <a:cubicBezTo>
                    <a:pt x="13175487" y="1460373"/>
                    <a:pt x="12304776" y="755650"/>
                    <a:pt x="11331448" y="675640"/>
                  </a:cubicBezTo>
                  <a:cubicBezTo>
                    <a:pt x="10192258" y="582041"/>
                    <a:pt x="9120632" y="1293876"/>
                    <a:pt x="7977632" y="1297432"/>
                  </a:cubicBezTo>
                  <a:cubicBezTo>
                    <a:pt x="6417310" y="1302258"/>
                    <a:pt x="5065903" y="0"/>
                    <a:pt x="3506470" y="51435"/>
                  </a:cubicBezTo>
                  <a:cubicBezTo>
                    <a:pt x="2763012" y="75946"/>
                    <a:pt x="2049272" y="420751"/>
                    <a:pt x="1508506" y="931545"/>
                  </a:cubicBezTo>
                  <a:cubicBezTo>
                    <a:pt x="967740" y="1442339"/>
                    <a:pt x="591185" y="2110105"/>
                    <a:pt x="351917" y="2814447"/>
                  </a:cubicBezTo>
                  <a:cubicBezTo>
                    <a:pt x="98806" y="3559810"/>
                    <a:pt x="0" y="4406900"/>
                    <a:pt x="341884" y="5115687"/>
                  </a:cubicBezTo>
                  <a:cubicBezTo>
                    <a:pt x="673989" y="5804281"/>
                    <a:pt x="1360297" y="6245860"/>
                    <a:pt x="2041017" y="6593967"/>
                  </a:cubicBezTo>
                  <a:cubicBezTo>
                    <a:pt x="2721737" y="6942074"/>
                    <a:pt x="3447923" y="7245477"/>
                    <a:pt x="3985895" y="7788656"/>
                  </a:cubicBezTo>
                  <a:cubicBezTo>
                    <a:pt x="4554982" y="8363331"/>
                    <a:pt x="4912487" y="9200515"/>
                    <a:pt x="5660898" y="9507093"/>
                  </a:cubicBezTo>
                  <a:cubicBezTo>
                    <a:pt x="6252464" y="9749409"/>
                    <a:pt x="6941566" y="9580245"/>
                    <a:pt x="7496429" y="9262872"/>
                  </a:cubicBezTo>
                  <a:cubicBezTo>
                    <a:pt x="8051292" y="8945499"/>
                    <a:pt x="8514461" y="8492617"/>
                    <a:pt x="9028684" y="8112760"/>
                  </a:cubicBezTo>
                  <a:cubicBezTo>
                    <a:pt x="9677908" y="7633081"/>
                    <a:pt x="10498328" y="7484999"/>
                    <a:pt x="11213338" y="7127494"/>
                  </a:cubicBezTo>
                  <a:close/>
                </a:path>
              </a:pathLst>
            </a:custGeom>
            <a:blipFill>
              <a:blip r:embed="rId8">
                <a:alphaModFix amt="35000"/>
              </a:blip>
              <a:stretch>
                <a:fillRect l="-2073" t="-521" r="-5136" b="-1330"/>
              </a:stretch>
            </a:blipFill>
          </p:spPr>
          <p:txBody>
            <a:bodyPr/>
            <a:lstStyle/>
            <a:p>
              <a:endParaRPr lang="en-US" dirty="0"/>
            </a:p>
          </p:txBody>
        </p:sp>
      </p:grpSp>
      <p:grpSp>
        <p:nvGrpSpPr>
          <p:cNvPr id="18" name="Group 18"/>
          <p:cNvGrpSpPr/>
          <p:nvPr/>
        </p:nvGrpSpPr>
        <p:grpSpPr>
          <a:xfrm>
            <a:off x="11081128" y="2784235"/>
            <a:ext cx="6599896" cy="4718529"/>
            <a:chOff x="0" y="0"/>
            <a:chExt cx="8799861" cy="6291372"/>
          </a:xfrm>
        </p:grpSpPr>
        <p:sp>
          <p:nvSpPr>
            <p:cNvPr id="19" name="Freeform 19"/>
            <p:cNvSpPr/>
            <p:nvPr/>
          </p:nvSpPr>
          <p:spPr>
            <a:xfrm>
              <a:off x="0" y="0"/>
              <a:ext cx="8799916" cy="6291326"/>
            </a:xfrm>
            <a:custGeom>
              <a:avLst/>
              <a:gdLst/>
              <a:ahLst/>
              <a:cxnLst/>
              <a:rect l="l" t="t" r="r" b="b"/>
              <a:pathLst>
                <a:path w="8799916" h="6291326">
                  <a:moveTo>
                    <a:pt x="0" y="499618"/>
                  </a:moveTo>
                  <a:lnTo>
                    <a:pt x="4399891" y="0"/>
                  </a:lnTo>
                  <a:lnTo>
                    <a:pt x="8799916" y="499618"/>
                  </a:lnTo>
                  <a:lnTo>
                    <a:pt x="8799916" y="5791708"/>
                  </a:lnTo>
                  <a:lnTo>
                    <a:pt x="4399891" y="6291326"/>
                  </a:lnTo>
                  <a:lnTo>
                    <a:pt x="0" y="5791708"/>
                  </a:lnTo>
                  <a:lnTo>
                    <a:pt x="0" y="499618"/>
                  </a:lnTo>
                  <a:close/>
                </a:path>
              </a:pathLst>
            </a:custGeom>
            <a:blipFill>
              <a:blip r:embed="rId9">
                <a:alphaModFix amt="70000"/>
              </a:blip>
              <a:stretch>
                <a:fillRect l="-3619" r="-3619"/>
              </a:stretch>
            </a:blipFill>
          </p:spPr>
        </p:sp>
      </p:grpSp>
      <p:sp>
        <p:nvSpPr>
          <p:cNvPr id="20" name="TextBox 20"/>
          <p:cNvSpPr txBox="1"/>
          <p:nvPr/>
        </p:nvSpPr>
        <p:spPr>
          <a:xfrm>
            <a:off x="1301465" y="1393809"/>
            <a:ext cx="7923922" cy="937260"/>
          </a:xfrm>
          <a:prstGeom prst="rect">
            <a:avLst/>
          </a:prstGeom>
        </p:spPr>
        <p:txBody>
          <a:bodyPr lIns="0" tIns="0" rIns="0" bIns="0" rtlCol="0" anchor="t">
            <a:spAutoFit/>
          </a:bodyPr>
          <a:lstStyle/>
          <a:p>
            <a:pPr algn="ctr">
              <a:lnSpc>
                <a:spcPts val="3360"/>
              </a:lnSpc>
            </a:pPr>
            <a:r>
              <a:rPr lang="en-US" sz="3200">
                <a:solidFill>
                  <a:srgbClr val="7FD5F5"/>
                </a:solidFill>
                <a:latin typeface="Arial Bold"/>
              </a:rPr>
              <a:t>Etapele concursului</a:t>
            </a:r>
          </a:p>
          <a:p>
            <a:pPr algn="ctr">
              <a:lnSpc>
                <a:spcPts val="3360"/>
              </a:lnSpc>
            </a:pPr>
            <a:endParaRPr lang="en-US" sz="3200">
              <a:solidFill>
                <a:srgbClr val="7FD5F5"/>
              </a:solidFill>
              <a:latin typeface="Arial Bold"/>
            </a:endParaRPr>
          </a:p>
        </p:txBody>
      </p:sp>
      <p:sp>
        <p:nvSpPr>
          <p:cNvPr id="21" name="TextBox 21"/>
          <p:cNvSpPr txBox="1"/>
          <p:nvPr/>
        </p:nvSpPr>
        <p:spPr>
          <a:xfrm>
            <a:off x="1544926" y="2781456"/>
            <a:ext cx="6602190" cy="1504950"/>
          </a:xfrm>
          <a:prstGeom prst="rect">
            <a:avLst/>
          </a:prstGeom>
        </p:spPr>
        <p:txBody>
          <a:bodyPr lIns="0" tIns="0" rIns="0" bIns="0" rtlCol="0" anchor="t">
            <a:spAutoFit/>
          </a:bodyPr>
          <a:lstStyle/>
          <a:p>
            <a:pPr algn="just">
              <a:lnSpc>
                <a:spcPts val="2279"/>
              </a:lnSpc>
            </a:pPr>
            <a:r>
              <a:rPr lang="en-US" sz="2000" dirty="0">
                <a:solidFill>
                  <a:srgbClr val="003399"/>
                </a:solidFill>
                <a:latin typeface="Arial Bold"/>
              </a:rPr>
              <a:t>Etapa de </a:t>
            </a:r>
            <a:r>
              <a:rPr lang="en-US" sz="2000" dirty="0" err="1">
                <a:solidFill>
                  <a:srgbClr val="003399"/>
                </a:solidFill>
                <a:latin typeface="Arial Bold"/>
              </a:rPr>
              <a:t>recrutare</a:t>
            </a:r>
            <a:r>
              <a:rPr lang="en-US" sz="2000" dirty="0">
                <a:solidFill>
                  <a:srgbClr val="003399"/>
                </a:solidFill>
                <a:latin typeface="Arial Bold"/>
              </a:rPr>
              <a:t> </a:t>
            </a:r>
            <a:r>
              <a:rPr lang="en-US" sz="2000" dirty="0">
                <a:solidFill>
                  <a:srgbClr val="003399"/>
                </a:solidFill>
                <a:latin typeface="Arial"/>
              </a:rPr>
              <a:t>- </a:t>
            </a:r>
            <a:r>
              <a:rPr lang="en-US" sz="2000" dirty="0" err="1">
                <a:solidFill>
                  <a:srgbClr val="003399"/>
                </a:solidFill>
                <a:latin typeface="Arial"/>
              </a:rPr>
              <a:t>verificarea</a:t>
            </a:r>
            <a:r>
              <a:rPr lang="en-US" sz="2000" dirty="0">
                <a:solidFill>
                  <a:srgbClr val="003399"/>
                </a:solidFill>
                <a:latin typeface="Arial"/>
              </a:rPr>
              <a:t> </a:t>
            </a:r>
            <a:r>
              <a:rPr lang="en-US" sz="2000" dirty="0" err="1">
                <a:solidFill>
                  <a:srgbClr val="003399"/>
                </a:solidFill>
                <a:latin typeface="Arial"/>
              </a:rPr>
              <a:t>cunoştinţelor</a:t>
            </a:r>
            <a:r>
              <a:rPr lang="en-US" sz="2000" dirty="0">
                <a:solidFill>
                  <a:srgbClr val="003399"/>
                </a:solidFill>
                <a:latin typeface="Arial"/>
              </a:rPr>
              <a:t> </a:t>
            </a:r>
            <a:r>
              <a:rPr lang="en-US" sz="2000" dirty="0" err="1">
                <a:solidFill>
                  <a:srgbClr val="003399"/>
                </a:solidFill>
                <a:latin typeface="Arial"/>
              </a:rPr>
              <a:t>generale</a:t>
            </a:r>
            <a:r>
              <a:rPr lang="en-US" sz="2000" dirty="0">
                <a:solidFill>
                  <a:srgbClr val="003399"/>
                </a:solidFill>
                <a:latin typeface="Arial"/>
              </a:rPr>
              <a:t> </a:t>
            </a:r>
            <a:r>
              <a:rPr lang="en-US" sz="2000" dirty="0" err="1">
                <a:solidFill>
                  <a:srgbClr val="003399"/>
                </a:solidFill>
                <a:latin typeface="Arial"/>
              </a:rPr>
              <a:t>şi</a:t>
            </a:r>
            <a:r>
              <a:rPr lang="en-US" sz="2000" dirty="0">
                <a:solidFill>
                  <a:srgbClr val="003399"/>
                </a:solidFill>
                <a:latin typeface="Arial"/>
              </a:rPr>
              <a:t> </a:t>
            </a:r>
            <a:r>
              <a:rPr lang="en-US" sz="2000" dirty="0" err="1">
                <a:solidFill>
                  <a:srgbClr val="003399"/>
                </a:solidFill>
                <a:latin typeface="Arial"/>
              </a:rPr>
              <a:t>competenţelor</a:t>
            </a:r>
            <a:r>
              <a:rPr lang="en-US" sz="2000" dirty="0">
                <a:solidFill>
                  <a:srgbClr val="003399"/>
                </a:solidFill>
                <a:latin typeface="Arial"/>
              </a:rPr>
              <a:t> </a:t>
            </a:r>
            <a:r>
              <a:rPr lang="en-US" sz="2000" dirty="0" err="1">
                <a:solidFill>
                  <a:srgbClr val="003399"/>
                </a:solidFill>
                <a:latin typeface="Arial"/>
              </a:rPr>
              <a:t>generale</a:t>
            </a:r>
            <a:r>
              <a:rPr lang="en-US" sz="2000" dirty="0">
                <a:solidFill>
                  <a:srgbClr val="003399"/>
                </a:solidFill>
                <a:latin typeface="Arial"/>
              </a:rPr>
              <a:t> </a:t>
            </a:r>
            <a:r>
              <a:rPr lang="en-US" sz="2000" dirty="0" err="1">
                <a:solidFill>
                  <a:srgbClr val="003399"/>
                </a:solidFill>
                <a:latin typeface="Arial"/>
              </a:rPr>
              <a:t>necesare</a:t>
            </a:r>
            <a:r>
              <a:rPr lang="en-US" sz="2000" dirty="0">
                <a:solidFill>
                  <a:srgbClr val="003399"/>
                </a:solidFill>
                <a:latin typeface="Arial"/>
              </a:rPr>
              <a:t> </a:t>
            </a:r>
            <a:r>
              <a:rPr lang="en-US" sz="2000" dirty="0" err="1">
                <a:solidFill>
                  <a:srgbClr val="003399"/>
                </a:solidFill>
                <a:latin typeface="Arial"/>
              </a:rPr>
              <a:t>ocupării</a:t>
            </a:r>
            <a:r>
              <a:rPr lang="en-US" sz="2000" dirty="0">
                <a:solidFill>
                  <a:srgbClr val="003399"/>
                </a:solidFill>
                <a:latin typeface="Arial"/>
              </a:rPr>
              <a:t> </a:t>
            </a:r>
            <a:r>
              <a:rPr lang="en-US" sz="2000" dirty="0" err="1">
                <a:solidFill>
                  <a:srgbClr val="003399"/>
                </a:solidFill>
                <a:latin typeface="Arial"/>
              </a:rPr>
              <a:t>unei</a:t>
            </a:r>
            <a:r>
              <a:rPr lang="en-US" sz="2000" dirty="0">
                <a:solidFill>
                  <a:srgbClr val="003399"/>
                </a:solidFill>
                <a:latin typeface="Arial"/>
              </a:rPr>
              <a:t> </a:t>
            </a:r>
            <a:r>
              <a:rPr lang="en-US" sz="2000" dirty="0" err="1">
                <a:solidFill>
                  <a:srgbClr val="003399"/>
                </a:solidFill>
                <a:latin typeface="Arial"/>
              </a:rPr>
              <a:t>funcţii</a:t>
            </a:r>
            <a:r>
              <a:rPr lang="en-US" sz="2000" dirty="0">
                <a:solidFill>
                  <a:srgbClr val="003399"/>
                </a:solidFill>
                <a:latin typeface="Arial"/>
              </a:rPr>
              <a:t> </a:t>
            </a:r>
            <a:r>
              <a:rPr lang="en-US" sz="2000" dirty="0" err="1">
                <a:solidFill>
                  <a:srgbClr val="003399"/>
                </a:solidFill>
                <a:latin typeface="Arial"/>
              </a:rPr>
              <a:t>publice</a:t>
            </a:r>
            <a:r>
              <a:rPr lang="en-US" sz="2000" dirty="0">
                <a:solidFill>
                  <a:srgbClr val="003399"/>
                </a:solidFill>
                <a:latin typeface="Arial"/>
              </a:rPr>
              <a:t>, </a:t>
            </a:r>
            <a:r>
              <a:rPr lang="en-US" sz="2000" dirty="0" err="1">
                <a:solidFill>
                  <a:srgbClr val="003399"/>
                </a:solidFill>
                <a:latin typeface="Arial"/>
              </a:rPr>
              <a:t>realizată</a:t>
            </a:r>
            <a:r>
              <a:rPr lang="en-US" sz="2000" dirty="0">
                <a:solidFill>
                  <a:srgbClr val="003399"/>
                </a:solidFill>
                <a:latin typeface="Arial"/>
              </a:rPr>
              <a:t> </a:t>
            </a:r>
            <a:r>
              <a:rPr lang="en-US" sz="2000" dirty="0" err="1">
                <a:solidFill>
                  <a:srgbClr val="003399"/>
                </a:solidFill>
                <a:latin typeface="Arial Bold"/>
              </a:rPr>
              <a:t>prin</a:t>
            </a:r>
            <a:r>
              <a:rPr lang="en-US" sz="2000" dirty="0">
                <a:solidFill>
                  <a:srgbClr val="003399"/>
                </a:solidFill>
                <a:latin typeface="Arial Bold"/>
              </a:rPr>
              <a:t> concurs </a:t>
            </a:r>
            <a:r>
              <a:rPr lang="en-US" sz="2000" dirty="0" err="1">
                <a:solidFill>
                  <a:srgbClr val="003399"/>
                </a:solidFill>
                <a:latin typeface="Arial Bold"/>
              </a:rPr>
              <a:t>naţional</a:t>
            </a:r>
            <a:r>
              <a:rPr lang="en-US" sz="2000" dirty="0">
                <a:solidFill>
                  <a:srgbClr val="003399"/>
                </a:solidFill>
                <a:latin typeface="Arial"/>
              </a:rPr>
              <a:t>, </a:t>
            </a:r>
            <a:r>
              <a:rPr lang="en-US" sz="2000" dirty="0" err="1">
                <a:solidFill>
                  <a:srgbClr val="003399"/>
                </a:solidFill>
                <a:latin typeface="Arial Bold"/>
              </a:rPr>
              <a:t>organizat</a:t>
            </a:r>
            <a:r>
              <a:rPr lang="en-US" sz="2000" dirty="0">
                <a:solidFill>
                  <a:srgbClr val="003399"/>
                </a:solidFill>
                <a:latin typeface="Arial Bold"/>
              </a:rPr>
              <a:t> de ANFP</a:t>
            </a:r>
            <a:r>
              <a:rPr lang="en-US" sz="2000" dirty="0">
                <a:solidFill>
                  <a:srgbClr val="003399"/>
                </a:solidFill>
                <a:latin typeface="Arial"/>
              </a:rPr>
              <a:t>;</a:t>
            </a:r>
          </a:p>
          <a:p>
            <a:pPr algn="just">
              <a:lnSpc>
                <a:spcPts val="2279"/>
              </a:lnSpc>
            </a:pPr>
            <a:endParaRPr lang="en-US" sz="2000" dirty="0">
              <a:solidFill>
                <a:srgbClr val="003399"/>
              </a:solidFill>
              <a:latin typeface="Arial"/>
            </a:endParaRPr>
          </a:p>
        </p:txBody>
      </p:sp>
      <p:sp>
        <p:nvSpPr>
          <p:cNvPr id="22" name="TextBox 22"/>
          <p:cNvSpPr txBox="1"/>
          <p:nvPr/>
        </p:nvSpPr>
        <p:spPr>
          <a:xfrm>
            <a:off x="1544926" y="4890193"/>
            <a:ext cx="6602190" cy="1219200"/>
          </a:xfrm>
          <a:prstGeom prst="rect">
            <a:avLst/>
          </a:prstGeom>
        </p:spPr>
        <p:txBody>
          <a:bodyPr lIns="0" tIns="0" rIns="0" bIns="0" rtlCol="0" anchor="t">
            <a:spAutoFit/>
          </a:bodyPr>
          <a:lstStyle/>
          <a:p>
            <a:pPr algn="just">
              <a:lnSpc>
                <a:spcPts val="2279"/>
              </a:lnSpc>
            </a:pPr>
            <a:r>
              <a:rPr lang="en-US" sz="2000" dirty="0">
                <a:solidFill>
                  <a:srgbClr val="003399"/>
                </a:solidFill>
                <a:latin typeface="Arial Bold"/>
              </a:rPr>
              <a:t>Etapa de </a:t>
            </a:r>
            <a:r>
              <a:rPr lang="en-US" sz="2000" dirty="0" err="1">
                <a:solidFill>
                  <a:srgbClr val="003399"/>
                </a:solidFill>
                <a:latin typeface="Arial Bold"/>
              </a:rPr>
              <a:t>selecţie</a:t>
            </a:r>
            <a:r>
              <a:rPr lang="en-US" sz="2000" dirty="0">
                <a:solidFill>
                  <a:srgbClr val="003399"/>
                </a:solidFill>
                <a:latin typeface="Arial"/>
              </a:rPr>
              <a:t> - </a:t>
            </a:r>
            <a:r>
              <a:rPr lang="en-US" sz="2000" dirty="0" err="1">
                <a:solidFill>
                  <a:srgbClr val="003399"/>
                </a:solidFill>
                <a:latin typeface="Arial"/>
              </a:rPr>
              <a:t>verificarea</a:t>
            </a:r>
            <a:r>
              <a:rPr lang="en-US" sz="2000" dirty="0">
                <a:solidFill>
                  <a:srgbClr val="003399"/>
                </a:solidFill>
                <a:latin typeface="Arial"/>
              </a:rPr>
              <a:t> </a:t>
            </a:r>
            <a:r>
              <a:rPr lang="en-US" sz="2000" dirty="0" err="1">
                <a:solidFill>
                  <a:srgbClr val="003399"/>
                </a:solidFill>
                <a:latin typeface="Arial"/>
              </a:rPr>
              <a:t>cunoştinţelor</a:t>
            </a:r>
            <a:r>
              <a:rPr lang="en-US" sz="2000" dirty="0">
                <a:solidFill>
                  <a:srgbClr val="003399"/>
                </a:solidFill>
                <a:latin typeface="Arial"/>
              </a:rPr>
              <a:t> de </a:t>
            </a:r>
            <a:r>
              <a:rPr lang="en-US" sz="2000" dirty="0" err="1">
                <a:solidFill>
                  <a:srgbClr val="003399"/>
                </a:solidFill>
                <a:latin typeface="Arial"/>
              </a:rPr>
              <a:t>specialitate</a:t>
            </a:r>
            <a:r>
              <a:rPr lang="en-US" sz="2000" dirty="0">
                <a:solidFill>
                  <a:srgbClr val="003399"/>
                </a:solidFill>
                <a:latin typeface="Arial"/>
              </a:rPr>
              <a:t> </a:t>
            </a:r>
            <a:r>
              <a:rPr lang="en-US" sz="2000" dirty="0" err="1">
                <a:solidFill>
                  <a:srgbClr val="003399"/>
                </a:solidFill>
                <a:latin typeface="Arial"/>
              </a:rPr>
              <a:t>şi</a:t>
            </a:r>
            <a:r>
              <a:rPr lang="en-US" sz="2000" dirty="0">
                <a:solidFill>
                  <a:srgbClr val="003399"/>
                </a:solidFill>
                <a:latin typeface="Arial"/>
              </a:rPr>
              <a:t> </a:t>
            </a:r>
            <a:r>
              <a:rPr lang="en-US" sz="2000" dirty="0" err="1">
                <a:solidFill>
                  <a:srgbClr val="003399"/>
                </a:solidFill>
                <a:latin typeface="Arial"/>
              </a:rPr>
              <a:t>competenţelor</a:t>
            </a:r>
            <a:r>
              <a:rPr lang="en-US" sz="2000" dirty="0">
                <a:solidFill>
                  <a:srgbClr val="003399"/>
                </a:solidFill>
                <a:latin typeface="Arial"/>
              </a:rPr>
              <a:t> </a:t>
            </a:r>
            <a:r>
              <a:rPr lang="en-US" sz="2000" dirty="0" err="1">
                <a:solidFill>
                  <a:srgbClr val="003399"/>
                </a:solidFill>
                <a:latin typeface="Arial"/>
              </a:rPr>
              <a:t>specifice</a:t>
            </a:r>
            <a:r>
              <a:rPr lang="en-US" sz="2000" dirty="0">
                <a:solidFill>
                  <a:srgbClr val="003399"/>
                </a:solidFill>
                <a:latin typeface="Arial"/>
              </a:rPr>
              <a:t> </a:t>
            </a:r>
            <a:r>
              <a:rPr lang="en-US" sz="2000" dirty="0" err="1">
                <a:solidFill>
                  <a:srgbClr val="003399"/>
                </a:solidFill>
                <a:latin typeface="Arial"/>
              </a:rPr>
              <a:t>necesare</a:t>
            </a:r>
            <a:r>
              <a:rPr lang="en-US" sz="2000" dirty="0">
                <a:solidFill>
                  <a:srgbClr val="003399"/>
                </a:solidFill>
                <a:latin typeface="Arial"/>
              </a:rPr>
              <a:t> </a:t>
            </a:r>
            <a:r>
              <a:rPr lang="en-US" sz="2000" dirty="0" err="1">
                <a:solidFill>
                  <a:srgbClr val="003399"/>
                </a:solidFill>
                <a:latin typeface="Arial"/>
              </a:rPr>
              <a:t>ocupării</a:t>
            </a:r>
            <a:r>
              <a:rPr lang="en-US" sz="2000" dirty="0">
                <a:solidFill>
                  <a:srgbClr val="003399"/>
                </a:solidFill>
                <a:latin typeface="Arial"/>
              </a:rPr>
              <a:t> </a:t>
            </a:r>
            <a:r>
              <a:rPr lang="en-US" sz="2000" dirty="0" err="1">
                <a:solidFill>
                  <a:srgbClr val="003399"/>
                </a:solidFill>
                <a:latin typeface="Arial"/>
              </a:rPr>
              <a:t>unei</a:t>
            </a:r>
            <a:r>
              <a:rPr lang="en-US" sz="2000" dirty="0">
                <a:solidFill>
                  <a:srgbClr val="003399"/>
                </a:solidFill>
                <a:latin typeface="Arial"/>
              </a:rPr>
              <a:t> </a:t>
            </a:r>
            <a:r>
              <a:rPr lang="en-US" sz="2000" dirty="0" err="1">
                <a:solidFill>
                  <a:srgbClr val="003399"/>
                </a:solidFill>
                <a:latin typeface="Arial"/>
              </a:rPr>
              <a:t>funcţii</a:t>
            </a:r>
            <a:r>
              <a:rPr lang="en-US" sz="2000" dirty="0">
                <a:solidFill>
                  <a:srgbClr val="003399"/>
                </a:solidFill>
                <a:latin typeface="Arial"/>
              </a:rPr>
              <a:t> </a:t>
            </a:r>
            <a:r>
              <a:rPr lang="en-US" sz="2000" dirty="0" err="1">
                <a:solidFill>
                  <a:srgbClr val="003399"/>
                </a:solidFill>
                <a:latin typeface="Arial"/>
              </a:rPr>
              <a:t>publice</a:t>
            </a:r>
            <a:r>
              <a:rPr lang="en-US" sz="2000" dirty="0">
                <a:solidFill>
                  <a:srgbClr val="003399"/>
                </a:solidFill>
                <a:latin typeface="Arial"/>
              </a:rPr>
              <a:t> </a:t>
            </a:r>
            <a:r>
              <a:rPr lang="en-US" sz="2000" dirty="0" err="1">
                <a:solidFill>
                  <a:srgbClr val="003399"/>
                </a:solidFill>
                <a:latin typeface="Arial"/>
              </a:rPr>
              <a:t>vacante</a:t>
            </a:r>
            <a:r>
              <a:rPr lang="en-US" sz="2000" dirty="0">
                <a:solidFill>
                  <a:srgbClr val="003399"/>
                </a:solidFill>
                <a:latin typeface="Arial"/>
              </a:rPr>
              <a:t>, </a:t>
            </a:r>
            <a:r>
              <a:rPr lang="en-US" sz="2000" dirty="0" err="1">
                <a:solidFill>
                  <a:srgbClr val="003399"/>
                </a:solidFill>
                <a:latin typeface="Arial"/>
              </a:rPr>
              <a:t>realizată</a:t>
            </a:r>
            <a:r>
              <a:rPr lang="en-US" sz="2000" dirty="0">
                <a:solidFill>
                  <a:srgbClr val="003399"/>
                </a:solidFill>
                <a:latin typeface="Arial"/>
              </a:rPr>
              <a:t> </a:t>
            </a:r>
            <a:r>
              <a:rPr lang="en-US" sz="2000" dirty="0" err="1">
                <a:solidFill>
                  <a:srgbClr val="003399"/>
                </a:solidFill>
                <a:latin typeface="Arial"/>
              </a:rPr>
              <a:t>prin</a:t>
            </a:r>
            <a:r>
              <a:rPr lang="en-US" sz="2000" dirty="0">
                <a:solidFill>
                  <a:srgbClr val="003399"/>
                </a:solidFill>
                <a:latin typeface="Arial"/>
              </a:rPr>
              <a:t> </a:t>
            </a:r>
            <a:r>
              <a:rPr lang="en-US" sz="2000" dirty="0">
                <a:solidFill>
                  <a:srgbClr val="003399"/>
                </a:solidFill>
                <a:latin typeface="Arial Bold"/>
              </a:rPr>
              <a:t>concurs pe post</a:t>
            </a:r>
            <a:r>
              <a:rPr lang="en-US" sz="2000" dirty="0">
                <a:solidFill>
                  <a:srgbClr val="003399"/>
                </a:solidFill>
                <a:latin typeface="Arial"/>
              </a:rPr>
              <a:t>, </a:t>
            </a:r>
            <a:r>
              <a:rPr lang="en-US" sz="2000" dirty="0" err="1">
                <a:solidFill>
                  <a:srgbClr val="003399"/>
                </a:solidFill>
                <a:latin typeface="Arial Bold"/>
              </a:rPr>
              <a:t>organizată</a:t>
            </a:r>
            <a:r>
              <a:rPr lang="en-US" sz="2000" dirty="0">
                <a:solidFill>
                  <a:srgbClr val="003399"/>
                </a:solidFill>
                <a:latin typeface="Arial Bold"/>
              </a:rPr>
              <a:t> de </a:t>
            </a:r>
            <a:r>
              <a:rPr lang="en-US" sz="2000" dirty="0" err="1">
                <a:solidFill>
                  <a:srgbClr val="003399"/>
                </a:solidFill>
                <a:latin typeface="Arial Bold"/>
              </a:rPr>
              <a:t>instituțiile</a:t>
            </a:r>
            <a:r>
              <a:rPr lang="en-US" sz="2000" dirty="0">
                <a:solidFill>
                  <a:srgbClr val="003399"/>
                </a:solidFill>
                <a:latin typeface="Arial Bold"/>
              </a:rPr>
              <a:t> </a:t>
            </a:r>
            <a:r>
              <a:rPr lang="en-US" sz="2000" dirty="0" err="1">
                <a:solidFill>
                  <a:srgbClr val="003399"/>
                </a:solidFill>
                <a:latin typeface="Arial Bold"/>
              </a:rPr>
              <a:t>și</a:t>
            </a:r>
            <a:r>
              <a:rPr lang="en-US" sz="2000" dirty="0">
                <a:solidFill>
                  <a:srgbClr val="003399"/>
                </a:solidFill>
                <a:latin typeface="Arial Bold"/>
              </a:rPr>
              <a:t> </a:t>
            </a:r>
            <a:r>
              <a:rPr lang="en-US" sz="2000" dirty="0" err="1">
                <a:solidFill>
                  <a:srgbClr val="003399"/>
                </a:solidFill>
                <a:latin typeface="Arial Bold"/>
              </a:rPr>
              <a:t>autoritățile</a:t>
            </a:r>
            <a:r>
              <a:rPr lang="en-US" sz="2000" dirty="0">
                <a:solidFill>
                  <a:srgbClr val="003399"/>
                </a:solidFill>
                <a:latin typeface="Arial Bold"/>
              </a:rPr>
              <a:t> </a:t>
            </a:r>
            <a:r>
              <a:rPr lang="en-US" sz="2000" dirty="0" err="1">
                <a:solidFill>
                  <a:srgbClr val="003399"/>
                </a:solidFill>
                <a:latin typeface="Arial Bold"/>
              </a:rPr>
              <a:t>publice</a:t>
            </a:r>
            <a:r>
              <a:rPr lang="en-US" sz="2000" dirty="0">
                <a:solidFill>
                  <a:srgbClr val="003399"/>
                </a:solidFill>
                <a:latin typeface="Arial"/>
              </a:rPr>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B7D20-AFA5-DB79-7B94-41145A47857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8FBF85F-1422-EBDB-3A01-1C375B07A023}"/>
              </a:ext>
            </a:extLst>
          </p:cNvPr>
          <p:cNvGrpSpPr/>
          <p:nvPr/>
        </p:nvGrpSpPr>
        <p:grpSpPr>
          <a:xfrm>
            <a:off x="0" y="0"/>
            <a:ext cx="18288000" cy="10287000"/>
            <a:chOff x="0" y="0"/>
            <a:chExt cx="24384000" cy="13716000"/>
          </a:xfrm>
        </p:grpSpPr>
        <p:sp>
          <p:nvSpPr>
            <p:cNvPr id="3" name="Freeform 3">
              <a:extLst>
                <a:ext uri="{FF2B5EF4-FFF2-40B4-BE49-F238E27FC236}">
                  <a16:creationId xmlns:a16="http://schemas.microsoft.com/office/drawing/2014/main" id="{51F08C12-40C8-940A-99B1-173019BABC49}"/>
                </a:ext>
              </a:extLst>
            </p:cNvPr>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t="-50" b="-50"/>
              </a:stretch>
            </a:blipFill>
          </p:spPr>
        </p:sp>
      </p:grpSp>
      <p:grpSp>
        <p:nvGrpSpPr>
          <p:cNvPr id="4" name="Group 4">
            <a:extLst>
              <a:ext uri="{FF2B5EF4-FFF2-40B4-BE49-F238E27FC236}">
                <a16:creationId xmlns:a16="http://schemas.microsoft.com/office/drawing/2014/main" id="{8462FCF6-0D6F-1FC6-F390-933BE9837F6C}"/>
              </a:ext>
            </a:extLst>
          </p:cNvPr>
          <p:cNvGrpSpPr/>
          <p:nvPr/>
        </p:nvGrpSpPr>
        <p:grpSpPr>
          <a:xfrm>
            <a:off x="898846" y="260424"/>
            <a:ext cx="16490307" cy="947251"/>
            <a:chOff x="0" y="0"/>
            <a:chExt cx="21987076" cy="1263001"/>
          </a:xfrm>
        </p:grpSpPr>
        <p:sp>
          <p:nvSpPr>
            <p:cNvPr id="5" name="Freeform 5">
              <a:extLst>
                <a:ext uri="{FF2B5EF4-FFF2-40B4-BE49-F238E27FC236}">
                  <a16:creationId xmlns:a16="http://schemas.microsoft.com/office/drawing/2014/main" id="{AEB5E017-A8D7-36A0-F6BE-DF1F3017922A}"/>
                </a:ext>
              </a:extLst>
            </p:cNvPr>
            <p:cNvSpPr/>
            <p:nvPr/>
          </p:nvSpPr>
          <p:spPr>
            <a:xfrm>
              <a:off x="0" y="0"/>
              <a:ext cx="21987129" cy="1263015"/>
            </a:xfrm>
            <a:custGeom>
              <a:avLst/>
              <a:gdLst/>
              <a:ahLst/>
              <a:cxnLst/>
              <a:rect l="l" t="t" r="r" b="b"/>
              <a:pathLst>
                <a:path w="21987129" h="1263015">
                  <a:moveTo>
                    <a:pt x="0" y="0"/>
                  </a:moveTo>
                  <a:lnTo>
                    <a:pt x="21987129" y="0"/>
                  </a:lnTo>
                  <a:lnTo>
                    <a:pt x="21987129" y="1263015"/>
                  </a:lnTo>
                  <a:lnTo>
                    <a:pt x="0" y="1263015"/>
                  </a:lnTo>
                  <a:lnTo>
                    <a:pt x="0" y="0"/>
                  </a:lnTo>
                  <a:close/>
                </a:path>
              </a:pathLst>
            </a:custGeom>
            <a:blipFill>
              <a:blip r:embed="rId3"/>
              <a:stretch>
                <a:fillRect b="1"/>
              </a:stretch>
            </a:blipFill>
          </p:spPr>
        </p:sp>
      </p:grpSp>
      <p:grpSp>
        <p:nvGrpSpPr>
          <p:cNvPr id="6" name="Group 6">
            <a:extLst>
              <a:ext uri="{FF2B5EF4-FFF2-40B4-BE49-F238E27FC236}">
                <a16:creationId xmlns:a16="http://schemas.microsoft.com/office/drawing/2014/main" id="{47577CF9-A71F-98EE-CAF1-C4E758C0FD1A}"/>
              </a:ext>
            </a:extLst>
          </p:cNvPr>
          <p:cNvGrpSpPr/>
          <p:nvPr/>
        </p:nvGrpSpPr>
        <p:grpSpPr>
          <a:xfrm>
            <a:off x="898846" y="9013060"/>
            <a:ext cx="7337526" cy="469313"/>
            <a:chOff x="0" y="0"/>
            <a:chExt cx="9783368" cy="625751"/>
          </a:xfrm>
        </p:grpSpPr>
        <p:sp>
          <p:nvSpPr>
            <p:cNvPr id="7" name="Freeform 7">
              <a:extLst>
                <a:ext uri="{FF2B5EF4-FFF2-40B4-BE49-F238E27FC236}">
                  <a16:creationId xmlns:a16="http://schemas.microsoft.com/office/drawing/2014/main" id="{900791F3-DF39-A392-D03F-3D9B016A3D35}"/>
                </a:ext>
              </a:extLst>
            </p:cNvPr>
            <p:cNvSpPr/>
            <p:nvPr/>
          </p:nvSpPr>
          <p:spPr>
            <a:xfrm>
              <a:off x="0" y="0"/>
              <a:ext cx="9783318" cy="625729"/>
            </a:xfrm>
            <a:custGeom>
              <a:avLst/>
              <a:gdLst/>
              <a:ahLst/>
              <a:cxnLst/>
              <a:rect l="l" t="t" r="r" b="b"/>
              <a:pathLst>
                <a:path w="9783318" h="625729">
                  <a:moveTo>
                    <a:pt x="0" y="0"/>
                  </a:moveTo>
                  <a:lnTo>
                    <a:pt x="9783318" y="0"/>
                  </a:lnTo>
                  <a:lnTo>
                    <a:pt x="9783318" y="625729"/>
                  </a:lnTo>
                  <a:lnTo>
                    <a:pt x="0" y="625729"/>
                  </a:lnTo>
                  <a:lnTo>
                    <a:pt x="0" y="0"/>
                  </a:lnTo>
                  <a:close/>
                </a:path>
              </a:pathLst>
            </a:custGeom>
            <a:blipFill>
              <a:blip r:embed="rId4"/>
              <a:stretch>
                <a:fillRect b="-3"/>
              </a:stretch>
            </a:blipFill>
          </p:spPr>
        </p:sp>
      </p:grpSp>
      <p:grpSp>
        <p:nvGrpSpPr>
          <p:cNvPr id="8" name="Group 8">
            <a:extLst>
              <a:ext uri="{FF2B5EF4-FFF2-40B4-BE49-F238E27FC236}">
                <a16:creationId xmlns:a16="http://schemas.microsoft.com/office/drawing/2014/main" id="{34374E43-487C-1E69-B6BD-83B842677063}"/>
              </a:ext>
            </a:extLst>
          </p:cNvPr>
          <p:cNvGrpSpPr/>
          <p:nvPr/>
        </p:nvGrpSpPr>
        <p:grpSpPr>
          <a:xfrm>
            <a:off x="14610544" y="8827421"/>
            <a:ext cx="2183964" cy="840590"/>
            <a:chOff x="0" y="0"/>
            <a:chExt cx="4310085" cy="1658917"/>
          </a:xfrm>
        </p:grpSpPr>
        <p:sp>
          <p:nvSpPr>
            <p:cNvPr id="9" name="Freeform 9">
              <a:extLst>
                <a:ext uri="{FF2B5EF4-FFF2-40B4-BE49-F238E27FC236}">
                  <a16:creationId xmlns:a16="http://schemas.microsoft.com/office/drawing/2014/main" id="{BE28E715-72C7-748E-7194-44D07BB8D2BD}"/>
                </a:ext>
              </a:extLst>
            </p:cNvPr>
            <p:cNvSpPr/>
            <p:nvPr/>
          </p:nvSpPr>
          <p:spPr>
            <a:xfrm>
              <a:off x="0" y="0"/>
              <a:ext cx="4310126" cy="1658874"/>
            </a:xfrm>
            <a:custGeom>
              <a:avLst/>
              <a:gdLst/>
              <a:ahLst/>
              <a:cxnLst/>
              <a:rect l="l" t="t" r="r" b="b"/>
              <a:pathLst>
                <a:path w="4310126" h="1658874">
                  <a:moveTo>
                    <a:pt x="0" y="0"/>
                  </a:moveTo>
                  <a:lnTo>
                    <a:pt x="4310126" y="0"/>
                  </a:lnTo>
                  <a:lnTo>
                    <a:pt x="4310126" y="1658874"/>
                  </a:lnTo>
                  <a:lnTo>
                    <a:pt x="0" y="1658874"/>
                  </a:lnTo>
                  <a:lnTo>
                    <a:pt x="0" y="0"/>
                  </a:lnTo>
                  <a:close/>
                </a:path>
              </a:pathLst>
            </a:custGeom>
            <a:blipFill>
              <a:blip r:embed="rId5"/>
              <a:stretch>
                <a:fillRect b="-2"/>
              </a:stretch>
            </a:blipFill>
          </p:spPr>
        </p:sp>
      </p:grpSp>
      <p:sp>
        <p:nvSpPr>
          <p:cNvPr id="20" name="TextBox 20">
            <a:extLst>
              <a:ext uri="{FF2B5EF4-FFF2-40B4-BE49-F238E27FC236}">
                <a16:creationId xmlns:a16="http://schemas.microsoft.com/office/drawing/2014/main" id="{4FAAD070-5488-18C2-09EF-9FD161493AC2}"/>
              </a:ext>
            </a:extLst>
          </p:cNvPr>
          <p:cNvSpPr txBox="1"/>
          <p:nvPr/>
        </p:nvSpPr>
        <p:spPr>
          <a:xfrm>
            <a:off x="1301465" y="1393809"/>
            <a:ext cx="15493064" cy="872034"/>
          </a:xfrm>
          <a:prstGeom prst="rect">
            <a:avLst/>
          </a:prstGeom>
        </p:spPr>
        <p:txBody>
          <a:bodyPr wrap="square" lIns="0" tIns="0" rIns="0" bIns="0" rtlCol="0" anchor="t">
            <a:spAutoFit/>
          </a:bodyPr>
          <a:lstStyle/>
          <a:p>
            <a:pPr algn="ctr">
              <a:lnSpc>
                <a:spcPts val="3360"/>
              </a:lnSpc>
            </a:pPr>
            <a:r>
              <a:rPr lang="en-US" sz="3200" dirty="0" err="1">
                <a:solidFill>
                  <a:srgbClr val="7FD5F5"/>
                </a:solidFill>
                <a:latin typeface="Arial Bold"/>
              </a:rPr>
              <a:t>Planificare</a:t>
            </a:r>
            <a:r>
              <a:rPr lang="en-US" sz="3200" dirty="0">
                <a:solidFill>
                  <a:srgbClr val="7FD5F5"/>
                </a:solidFill>
                <a:latin typeface="Arial Bold"/>
              </a:rPr>
              <a:t> </a:t>
            </a:r>
            <a:r>
              <a:rPr lang="en-US" sz="3200" dirty="0" err="1">
                <a:solidFill>
                  <a:srgbClr val="7FD5F5"/>
                </a:solidFill>
                <a:latin typeface="Arial Bold"/>
              </a:rPr>
              <a:t>orientativ</a:t>
            </a:r>
            <a:r>
              <a:rPr lang="ro-RO" sz="3200" dirty="0">
                <a:solidFill>
                  <a:srgbClr val="7FD5F5"/>
                </a:solidFill>
                <a:latin typeface="Arial Bold"/>
              </a:rPr>
              <a:t>ă – runde de concurs național și testare avansată pentru promovare în funcții publice de conducere - 2025 </a:t>
            </a:r>
            <a:endParaRPr lang="en-US" sz="3200" dirty="0">
              <a:solidFill>
                <a:srgbClr val="7FD5F5"/>
              </a:solidFill>
              <a:latin typeface="Arial Bold"/>
            </a:endParaRPr>
          </a:p>
        </p:txBody>
      </p:sp>
      <p:graphicFrame>
        <p:nvGraphicFramePr>
          <p:cNvPr id="17" name="Table 16">
            <a:extLst>
              <a:ext uri="{FF2B5EF4-FFF2-40B4-BE49-F238E27FC236}">
                <a16:creationId xmlns:a16="http://schemas.microsoft.com/office/drawing/2014/main" id="{EA4AEA75-1628-09D7-7D62-8BF3359AD845}"/>
              </a:ext>
            </a:extLst>
          </p:cNvPr>
          <p:cNvGraphicFramePr>
            <a:graphicFrameLocks noGrp="1"/>
          </p:cNvGraphicFramePr>
          <p:nvPr>
            <p:extLst>
              <p:ext uri="{D42A27DB-BD31-4B8C-83A1-F6EECF244321}">
                <p14:modId xmlns:p14="http://schemas.microsoft.com/office/powerpoint/2010/main" val="47827252"/>
              </p:ext>
            </p:extLst>
          </p:nvPr>
        </p:nvGraphicFramePr>
        <p:xfrm>
          <a:off x="898846" y="2451966"/>
          <a:ext cx="16490308" cy="6187440"/>
        </p:xfrm>
        <a:graphic>
          <a:graphicData uri="http://schemas.openxmlformats.org/drawingml/2006/table">
            <a:tbl>
              <a:tblPr firstRow="1" bandRow="1">
                <a:tableStyleId>{5C22544A-7EE6-4342-B048-85BDC9FD1C3A}</a:tableStyleId>
              </a:tblPr>
              <a:tblGrid>
                <a:gridCol w="2265849">
                  <a:extLst>
                    <a:ext uri="{9D8B030D-6E8A-4147-A177-3AD203B41FA5}">
                      <a16:colId xmlns:a16="http://schemas.microsoft.com/office/drawing/2014/main" val="4132290919"/>
                    </a:ext>
                  </a:extLst>
                </a:gridCol>
                <a:gridCol w="3159905">
                  <a:extLst>
                    <a:ext uri="{9D8B030D-6E8A-4147-A177-3AD203B41FA5}">
                      <a16:colId xmlns:a16="http://schemas.microsoft.com/office/drawing/2014/main" val="2535707298"/>
                    </a:ext>
                  </a:extLst>
                </a:gridCol>
                <a:gridCol w="11064554">
                  <a:extLst>
                    <a:ext uri="{9D8B030D-6E8A-4147-A177-3AD203B41FA5}">
                      <a16:colId xmlns:a16="http://schemas.microsoft.com/office/drawing/2014/main" val="2272546723"/>
                    </a:ext>
                  </a:extLst>
                </a:gridCol>
              </a:tblGrid>
              <a:tr h="0">
                <a:tc>
                  <a:txBody>
                    <a:bodyPr/>
                    <a:lstStyle/>
                    <a:p>
                      <a:pPr algn="ctr"/>
                      <a:r>
                        <a:rPr lang="ro-RO" sz="1600" dirty="0">
                          <a:latin typeface="Arial" panose="020B0604020202020204" pitchFamily="34" charset="0"/>
                          <a:cs typeface="Arial" panose="020B0604020202020204" pitchFamily="34" charset="0"/>
                        </a:rPr>
                        <a:t>RUNDA</a:t>
                      </a:r>
                    </a:p>
                  </a:txBody>
                  <a:tcPr/>
                </a:tc>
                <a:tc>
                  <a:txBody>
                    <a:bodyPr/>
                    <a:lstStyle/>
                    <a:p>
                      <a:pPr algn="ctr">
                        <a:buNone/>
                        <a:tabLst>
                          <a:tab pos="6300470" algn="l"/>
                        </a:tabLst>
                      </a:pPr>
                      <a:r>
                        <a:rPr lang="ro-RO" sz="1600" b="1" kern="1200" dirty="0">
                          <a:solidFill>
                            <a:schemeClr val="lt1"/>
                          </a:solidFill>
                          <a:latin typeface="Arial" panose="020B0604020202020204" pitchFamily="34" charset="0"/>
                          <a:ea typeface="+mn-ea"/>
                          <a:cs typeface="Arial" panose="020B0604020202020204" pitchFamily="34" charset="0"/>
                        </a:rPr>
                        <a:t>Tip</a:t>
                      </a:r>
                      <a:r>
                        <a:rPr lang="ro-RO" sz="1600" b="1" dirty="0">
                          <a:effectLst/>
                          <a:latin typeface="Arial" panose="020B0604020202020204" pitchFamily="34" charset="0"/>
                          <a:ea typeface="Calibri" panose="020F0502020204030204" pitchFamily="34" charset="0"/>
                          <a:cs typeface="Arial" panose="020B0604020202020204" pitchFamily="34" charset="0"/>
                        </a:rPr>
                        <a:t> </a:t>
                      </a:r>
                      <a:r>
                        <a:rPr lang="ro-RO" sz="1600" b="1" kern="1200" dirty="0">
                          <a:solidFill>
                            <a:schemeClr val="lt1"/>
                          </a:solidFill>
                          <a:latin typeface="Arial" panose="020B0604020202020204" pitchFamily="34" charset="0"/>
                          <a:ea typeface="+mn-ea"/>
                          <a:cs typeface="Arial" panose="020B0604020202020204" pitchFamily="34" charset="0"/>
                        </a:rPr>
                        <a:t>concurs</a:t>
                      </a:r>
                      <a:endParaRPr lang="en-US" sz="1600" b="1" kern="1200" dirty="0">
                        <a:solidFill>
                          <a:schemeClr val="lt1"/>
                        </a:solidFill>
                        <a:latin typeface="Arial" panose="020B0604020202020204" pitchFamily="34" charset="0"/>
                        <a:ea typeface="+mn-ea"/>
                        <a:cs typeface="Arial" panose="020B0604020202020204" pitchFamily="34" charset="0"/>
                      </a:endParaRPr>
                    </a:p>
                  </a:txBody>
                  <a:tcPr marL="68580" marR="68580" marT="0" marB="0"/>
                </a:tc>
                <a:tc>
                  <a:txBody>
                    <a:bodyPr/>
                    <a:lstStyle/>
                    <a:p>
                      <a:pPr algn="ctr">
                        <a:buNone/>
                        <a:tabLst>
                          <a:tab pos="6300470" algn="l"/>
                        </a:tabLst>
                      </a:pPr>
                      <a:r>
                        <a:rPr lang="ro-RO" sz="1600" b="1" dirty="0">
                          <a:effectLst/>
                          <a:latin typeface="Arial" panose="020B0604020202020204" pitchFamily="34" charset="0"/>
                          <a:ea typeface="Calibri" panose="020F0502020204030204" pitchFamily="34" charset="0"/>
                          <a:cs typeface="Arial" panose="020B0604020202020204" pitchFamily="34" charset="0"/>
                        </a:rPr>
                        <a:t>Funcții publice pentru care se organizează/ număr funcții publice din planul de </a:t>
                      </a:r>
                      <a:r>
                        <a:rPr lang="ro-RO" sz="1600" b="1" kern="1200" dirty="0">
                          <a:solidFill>
                            <a:schemeClr val="lt1"/>
                          </a:solidFill>
                          <a:latin typeface="Arial" panose="020B0604020202020204" pitchFamily="34" charset="0"/>
                          <a:ea typeface="+mn-ea"/>
                          <a:cs typeface="Arial" panose="020B0604020202020204" pitchFamily="34" charset="0"/>
                        </a:rPr>
                        <a:t>recrutare</a:t>
                      </a:r>
                      <a:r>
                        <a:rPr lang="ro-RO" sz="1600" b="1" dirty="0">
                          <a:effectLst/>
                          <a:latin typeface="Arial" panose="020B0604020202020204" pitchFamily="34" charset="0"/>
                          <a:ea typeface="Calibri" panose="020F0502020204030204" pitchFamily="34" charset="0"/>
                          <a:cs typeface="Arial" panose="020B0604020202020204" pitchFamily="34" charset="0"/>
                        </a:rPr>
                        <a:t>/promovare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53151120"/>
                  </a:ext>
                </a:extLst>
              </a:tr>
              <a:tr h="370840">
                <a:tc>
                  <a:txBody>
                    <a:bodyPr/>
                    <a:lstStyle/>
                    <a:p>
                      <a:r>
                        <a:rPr lang="ro-RO" dirty="0">
                          <a:latin typeface="Arial" panose="020B0604020202020204" pitchFamily="34" charset="0"/>
                          <a:cs typeface="Arial" panose="020B0604020202020204" pitchFamily="34" charset="0"/>
                        </a:rPr>
                        <a:t>1 </a:t>
                      </a:r>
                      <a:r>
                        <a:rPr lang="ro-RO" sz="1800" kern="1200" dirty="0">
                          <a:solidFill>
                            <a:schemeClr val="dk1"/>
                          </a:solidFill>
                          <a:effectLst/>
                          <a:latin typeface="Arial" panose="020B0604020202020204" pitchFamily="34" charset="0"/>
                          <a:ea typeface="+mn-ea"/>
                          <a:cs typeface="Arial" panose="020B0604020202020204" pitchFamily="34" charset="0"/>
                        </a:rPr>
                        <a:t>(rundă aferentă anului 2024 – indicator PNRR)</a:t>
                      </a:r>
                      <a:endParaRPr lang="ro-RO"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1800" kern="1200" dirty="0">
                          <a:solidFill>
                            <a:schemeClr val="dk1"/>
                          </a:solidFill>
                          <a:effectLst/>
                          <a:latin typeface="Arial" panose="020B0604020202020204" pitchFamily="34" charset="0"/>
                          <a:ea typeface="+mn-ea"/>
                          <a:cs typeface="Arial" panose="020B0604020202020204" pitchFamily="34" charset="0"/>
                        </a:rPr>
                        <a:t>CONCURS NAȚIONAL</a:t>
                      </a:r>
                      <a:endParaRPr lang="en-US" sz="1800" kern="1200" dirty="0">
                        <a:solidFill>
                          <a:schemeClr val="dk1"/>
                        </a:solidFill>
                        <a:effectLst/>
                        <a:latin typeface="Arial" panose="020B0604020202020204" pitchFamily="34" charset="0"/>
                        <a:ea typeface="+mn-ea"/>
                        <a:cs typeface="Arial" panose="020B0604020202020204" pitchFamily="34" charset="0"/>
                      </a:endParaRPr>
                    </a:p>
                    <a:p>
                      <a:endParaRPr lang="ro-RO" dirty="0">
                        <a:latin typeface="Arial" panose="020B0604020202020204" pitchFamily="34" charset="0"/>
                        <a:cs typeface="Arial" panose="020B0604020202020204" pitchFamily="34" charset="0"/>
                      </a:endParaRPr>
                    </a:p>
                  </a:txBody>
                  <a:tcPr/>
                </a:tc>
                <a:tc>
                  <a:txBody>
                    <a:bodyPr/>
                    <a:lstStyle/>
                    <a:p>
                      <a:r>
                        <a:rPr lang="ro-RO" dirty="0">
                          <a:latin typeface="Arial" panose="020B0604020202020204" pitchFamily="34" charset="0"/>
                          <a:cs typeface="Arial" panose="020B0604020202020204" pitchFamily="34" charset="0"/>
                        </a:rPr>
                        <a:t>Funcții publice de execuție: </a:t>
                      </a:r>
                      <a:r>
                        <a:rPr lang="ro-RO" b="1" dirty="0">
                          <a:latin typeface="Arial" panose="020B0604020202020204" pitchFamily="34" charset="0"/>
                          <a:cs typeface="Arial" panose="020B0604020202020204" pitchFamily="34" charset="0"/>
                        </a:rPr>
                        <a:t>debutant</a:t>
                      </a:r>
                      <a:r>
                        <a:rPr lang="ro-RO" dirty="0">
                          <a:latin typeface="Arial" panose="020B0604020202020204" pitchFamily="34" charset="0"/>
                          <a:cs typeface="Arial" panose="020B0604020202020204" pitchFamily="34" charset="0"/>
                        </a:rPr>
                        <a:t> (135) și </a:t>
                      </a:r>
                      <a:r>
                        <a:rPr lang="ro-RO" b="1" dirty="0">
                          <a:latin typeface="Arial" panose="020B0604020202020204" pitchFamily="34" charset="0"/>
                          <a:cs typeface="Arial" panose="020B0604020202020204" pitchFamily="34" charset="0"/>
                        </a:rPr>
                        <a:t>superior</a:t>
                      </a:r>
                      <a:r>
                        <a:rPr lang="ro-RO" dirty="0">
                          <a:latin typeface="Arial" panose="020B0604020202020204" pitchFamily="34" charset="0"/>
                          <a:cs typeface="Arial" panose="020B0604020202020204" pitchFamily="34" charset="0"/>
                        </a:rPr>
                        <a:t> (791)</a:t>
                      </a:r>
                    </a:p>
                    <a:p>
                      <a:r>
                        <a:rPr lang="ro-RO" dirty="0">
                          <a:latin typeface="Arial" panose="020B0604020202020204" pitchFamily="34" charset="0"/>
                          <a:cs typeface="Arial" panose="020B0604020202020204" pitchFamily="34" charset="0"/>
                        </a:rPr>
                        <a:t>Funcții publice de conducere: șef serviciu (51), </a:t>
                      </a:r>
                      <a:r>
                        <a:rPr lang="ro-RO" sz="1800" kern="1200" dirty="0">
                          <a:solidFill>
                            <a:schemeClr val="dk1"/>
                          </a:solidFill>
                          <a:effectLst/>
                          <a:latin typeface="Arial" panose="020B0604020202020204" pitchFamily="34" charset="0"/>
                          <a:ea typeface="+mn-ea"/>
                          <a:cs typeface="Arial" panose="020B0604020202020204" pitchFamily="34" charset="0"/>
                        </a:rPr>
                        <a:t>Director executiv + director executiv adjunct </a:t>
                      </a:r>
                      <a:r>
                        <a:rPr lang="ro-RO" sz="1800" b="1" kern="1200" dirty="0">
                          <a:solidFill>
                            <a:schemeClr val="dk1"/>
                          </a:solidFill>
                          <a:effectLst/>
                          <a:latin typeface="Arial" panose="020B0604020202020204" pitchFamily="34" charset="0"/>
                          <a:ea typeface="+mn-ea"/>
                          <a:cs typeface="Arial" panose="020B0604020202020204" pitchFamily="34" charset="0"/>
                        </a:rPr>
                        <a:t>care nu</a:t>
                      </a:r>
                      <a:r>
                        <a:rPr lang="ro-RO" sz="1800" kern="1200" dirty="0">
                          <a:solidFill>
                            <a:schemeClr val="dk1"/>
                          </a:solidFill>
                          <a:effectLst/>
                          <a:latin typeface="Arial" panose="020B0604020202020204" pitchFamily="34" charset="0"/>
                          <a:ea typeface="+mn-ea"/>
                          <a:cs typeface="Arial" panose="020B0604020202020204" pitchFamily="34" charset="0"/>
                        </a:rPr>
                        <a:t> au calitatea de conducători ai instituţiilor publice (11)</a:t>
                      </a:r>
                      <a:endParaRPr lang="ro-RO"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91076799"/>
                  </a:ext>
                </a:extLst>
              </a:tr>
              <a:tr h="370840">
                <a:tc>
                  <a:txBody>
                    <a:bodyPr/>
                    <a:lstStyle/>
                    <a:p>
                      <a:r>
                        <a:rPr lang="ro-RO" dirty="0">
                          <a:latin typeface="Arial" panose="020B0604020202020204" pitchFamily="34" charset="0"/>
                          <a:cs typeface="Arial" panose="020B0604020202020204" pitchFamily="34" charset="0"/>
                        </a:rPr>
                        <a:t>1</a:t>
                      </a:r>
                    </a:p>
                  </a:txBody>
                  <a:tcPr/>
                </a:tc>
                <a:tc>
                  <a:txBody>
                    <a:bodyPr/>
                    <a:lstStyle/>
                    <a:p>
                      <a:r>
                        <a:rPr lang="ro-RO" sz="1800" kern="1200" dirty="0">
                          <a:solidFill>
                            <a:schemeClr val="dk1"/>
                          </a:solidFill>
                          <a:effectLst/>
                          <a:latin typeface="Arial" panose="020B0604020202020204" pitchFamily="34" charset="0"/>
                          <a:ea typeface="+mn-ea"/>
                          <a:cs typeface="Arial" panose="020B0604020202020204" pitchFamily="34" charset="0"/>
                        </a:rPr>
                        <a:t>Testare avansată (concurs de promovare)</a:t>
                      </a:r>
                      <a:endParaRPr lang="ro-RO" dirty="0">
                        <a:latin typeface="Arial" panose="020B0604020202020204" pitchFamily="34" charset="0"/>
                        <a:cs typeface="Arial" panose="020B0604020202020204" pitchFamily="34" charset="0"/>
                      </a:endParaRPr>
                    </a:p>
                  </a:txBody>
                  <a:tcPr/>
                </a:tc>
                <a:tc>
                  <a:txBody>
                    <a:bodyPr/>
                    <a:lstStyle/>
                    <a:p>
                      <a:r>
                        <a:rPr lang="ro-RO" dirty="0">
                          <a:latin typeface="Arial" panose="020B0604020202020204" pitchFamily="34" charset="0"/>
                          <a:cs typeface="Arial" panose="020B0604020202020204" pitchFamily="34" charset="0"/>
                        </a:rPr>
                        <a:t>Șef serviciu (170)</a:t>
                      </a:r>
                    </a:p>
                    <a:p>
                      <a:r>
                        <a:rPr lang="ro-RO" dirty="0">
                          <a:latin typeface="Arial" panose="020B0604020202020204" pitchFamily="34" charset="0"/>
                          <a:cs typeface="Arial" panose="020B0604020202020204" pitchFamily="34" charset="0"/>
                        </a:rPr>
                        <a:t>Director și director adjunct (34)</a:t>
                      </a:r>
                    </a:p>
                    <a:p>
                      <a:pPr marL="0" marR="0" lvl="0" indent="0" algn="l" defTabSz="914400" rtl="0" eaLnBrk="1" fontAlgn="auto" latinLnBrk="0" hangingPunct="1">
                        <a:lnSpc>
                          <a:spcPct val="100000"/>
                        </a:lnSpc>
                        <a:spcBef>
                          <a:spcPts val="0"/>
                        </a:spcBef>
                        <a:spcAft>
                          <a:spcPts val="0"/>
                        </a:spcAft>
                        <a:buClrTx/>
                        <a:buSzTx/>
                        <a:buFontTx/>
                        <a:buNone/>
                        <a:tabLst/>
                        <a:defRPr/>
                      </a:pPr>
                      <a:r>
                        <a:rPr lang="ro-RO" sz="1800" kern="1200" dirty="0">
                          <a:solidFill>
                            <a:schemeClr val="dk1"/>
                          </a:solidFill>
                          <a:effectLst/>
                          <a:latin typeface="Arial" panose="020B0604020202020204" pitchFamily="34" charset="0"/>
                          <a:ea typeface="+mn-ea"/>
                          <a:cs typeface="Arial" panose="020B0604020202020204" pitchFamily="34" charset="0"/>
                        </a:rPr>
                        <a:t>Director executiv + director executiv adjunct care </a:t>
                      </a:r>
                      <a:r>
                        <a:rPr lang="ro-RO" sz="1800" b="1" kern="1200" dirty="0">
                          <a:solidFill>
                            <a:schemeClr val="dk1"/>
                          </a:solidFill>
                          <a:effectLst/>
                          <a:latin typeface="Arial" panose="020B0604020202020204" pitchFamily="34" charset="0"/>
                          <a:ea typeface="+mn-ea"/>
                          <a:cs typeface="Arial" panose="020B0604020202020204" pitchFamily="34" charset="0"/>
                        </a:rPr>
                        <a:t>nu au</a:t>
                      </a:r>
                      <a:r>
                        <a:rPr lang="ro-RO" sz="1800" kern="1200" dirty="0">
                          <a:solidFill>
                            <a:schemeClr val="dk1"/>
                          </a:solidFill>
                          <a:effectLst/>
                          <a:latin typeface="Arial" panose="020B0604020202020204" pitchFamily="34" charset="0"/>
                          <a:ea typeface="+mn-ea"/>
                          <a:cs typeface="Arial" panose="020B0604020202020204" pitchFamily="34" charset="0"/>
                        </a:rPr>
                        <a:t> calitatea de conducători ai instituţiilor publice (22)</a:t>
                      </a:r>
                      <a:endParaRPr lang="en-US" sz="1800" kern="1200" dirty="0">
                        <a:solidFill>
                          <a:schemeClr val="dk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986828119"/>
                  </a:ext>
                </a:extLst>
              </a:tr>
              <a:tr h="370840">
                <a:tc>
                  <a:txBody>
                    <a:bodyPr/>
                    <a:lstStyle/>
                    <a:p>
                      <a:r>
                        <a:rPr lang="ro-RO" dirty="0">
                          <a:latin typeface="Arial" panose="020B0604020202020204" pitchFamily="34" charset="0"/>
                          <a:cs typeface="Arial" panose="020B0604020202020204" pitchFamily="34" charset="0"/>
                        </a:rPr>
                        <a:t>2 </a:t>
                      </a:r>
                      <a:r>
                        <a:rPr lang="ro-RO" sz="1800" kern="1200" dirty="0">
                          <a:solidFill>
                            <a:schemeClr val="dk1"/>
                          </a:solidFill>
                          <a:effectLst/>
                          <a:latin typeface="Arial" panose="020B0604020202020204" pitchFamily="34" charset="0"/>
                          <a:ea typeface="+mn-ea"/>
                          <a:cs typeface="Arial" panose="020B0604020202020204" pitchFamily="34" charset="0"/>
                        </a:rPr>
                        <a:t>(rundă aferentă anului 2024 - indicator PNRR)</a:t>
                      </a:r>
                      <a:endParaRPr lang="ro-RO"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1800" kern="1200" dirty="0">
                          <a:solidFill>
                            <a:schemeClr val="dk1"/>
                          </a:solidFill>
                          <a:effectLst/>
                          <a:latin typeface="Arial" panose="020B0604020202020204" pitchFamily="34" charset="0"/>
                          <a:ea typeface="+mn-ea"/>
                          <a:cs typeface="Arial" panose="020B0604020202020204" pitchFamily="34" charset="0"/>
                        </a:rPr>
                        <a:t>CONCURS NAȚIONAL</a:t>
                      </a:r>
                      <a:endParaRPr lang="en-US" sz="1800" kern="1200" dirty="0">
                        <a:solidFill>
                          <a:schemeClr val="dk1"/>
                        </a:solidFill>
                        <a:effectLst/>
                        <a:latin typeface="Arial" panose="020B0604020202020204" pitchFamily="34" charset="0"/>
                        <a:ea typeface="+mn-ea"/>
                        <a:cs typeface="Arial" panose="020B0604020202020204" pitchFamily="34" charset="0"/>
                      </a:endParaRPr>
                    </a:p>
                    <a:p>
                      <a:endParaRPr lang="ro-RO" dirty="0">
                        <a:latin typeface="Arial" panose="020B0604020202020204" pitchFamily="34" charset="0"/>
                        <a:cs typeface="Arial" panose="020B0604020202020204" pitchFamily="34" charset="0"/>
                      </a:endParaRPr>
                    </a:p>
                  </a:txBody>
                  <a:tcPr/>
                </a:tc>
                <a:tc>
                  <a:txBody>
                    <a:bodyPr/>
                    <a:lstStyle/>
                    <a:p>
                      <a:r>
                        <a:rPr lang="ro-RO" dirty="0">
                          <a:latin typeface="Arial" panose="020B0604020202020204" pitchFamily="34" charset="0"/>
                          <a:cs typeface="Arial" panose="020B0604020202020204" pitchFamily="34" charset="0"/>
                        </a:rPr>
                        <a:t>Funcții publice de execuție: </a:t>
                      </a:r>
                      <a:r>
                        <a:rPr lang="ro-RO" b="1" dirty="0">
                          <a:latin typeface="Arial" panose="020B0604020202020204" pitchFamily="34" charset="0"/>
                          <a:cs typeface="Arial" panose="020B0604020202020204" pitchFamily="34" charset="0"/>
                        </a:rPr>
                        <a:t>asistent</a:t>
                      </a:r>
                      <a:r>
                        <a:rPr lang="ro-RO" dirty="0">
                          <a:latin typeface="Arial" panose="020B0604020202020204" pitchFamily="34" charset="0"/>
                          <a:cs typeface="Arial" panose="020B0604020202020204" pitchFamily="34" charset="0"/>
                        </a:rPr>
                        <a:t> (198)</a:t>
                      </a:r>
                    </a:p>
                    <a:p>
                      <a:pPr marL="0" marR="0" lvl="0" indent="0" algn="l" defTabSz="914400" rtl="0" eaLnBrk="1" fontAlgn="auto" latinLnBrk="0" hangingPunct="1">
                        <a:lnSpc>
                          <a:spcPct val="100000"/>
                        </a:lnSpc>
                        <a:spcBef>
                          <a:spcPts val="0"/>
                        </a:spcBef>
                        <a:spcAft>
                          <a:spcPts val="0"/>
                        </a:spcAft>
                        <a:buClrTx/>
                        <a:buSzTx/>
                        <a:buFontTx/>
                        <a:buNone/>
                        <a:tabLst/>
                        <a:defRPr/>
                      </a:pPr>
                      <a:r>
                        <a:rPr lang="ro-RO" dirty="0">
                          <a:latin typeface="Arial" panose="020B0604020202020204" pitchFamily="34" charset="0"/>
                          <a:cs typeface="Arial" panose="020B0604020202020204" pitchFamily="34" charset="0"/>
                        </a:rPr>
                        <a:t>Funcții publice de conducere: </a:t>
                      </a:r>
                      <a:r>
                        <a:rPr lang="ro-RO" sz="1800" kern="1200" dirty="0">
                          <a:solidFill>
                            <a:schemeClr val="dk1"/>
                          </a:solidFill>
                          <a:effectLst/>
                          <a:latin typeface="Arial" panose="020B0604020202020204" pitchFamily="34" charset="0"/>
                          <a:ea typeface="+mn-ea"/>
                          <a:cs typeface="Arial" panose="020B0604020202020204" pitchFamily="34" charset="0"/>
                        </a:rPr>
                        <a:t>Director general + director general adjunct (2), Director + director adjunct (11)</a:t>
                      </a:r>
                      <a:endParaRPr lang="en-US" sz="1800" kern="1200" dirty="0">
                        <a:solidFill>
                          <a:schemeClr val="dk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560754341"/>
                  </a:ext>
                </a:extLst>
              </a:tr>
              <a:tr h="370840">
                <a:tc>
                  <a:txBody>
                    <a:bodyPr/>
                    <a:lstStyle/>
                    <a:p>
                      <a:r>
                        <a:rPr lang="ro-RO" dirty="0">
                          <a:latin typeface="Arial" panose="020B0604020202020204" pitchFamily="34" charset="0"/>
                          <a:cs typeface="Arial" panose="020B0604020202020204" pitchFamily="34" charset="0"/>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1800" kern="1200" dirty="0">
                          <a:solidFill>
                            <a:schemeClr val="dk1"/>
                          </a:solidFill>
                          <a:effectLst/>
                          <a:latin typeface="Arial" panose="020B0604020202020204" pitchFamily="34" charset="0"/>
                          <a:ea typeface="+mn-ea"/>
                          <a:cs typeface="Arial" panose="020B0604020202020204" pitchFamily="34" charset="0"/>
                        </a:rPr>
                        <a:t>Testare avansată (concurs de promovare)</a:t>
                      </a:r>
                      <a:endParaRPr lang="ro-RO"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1800" kern="1200" dirty="0">
                          <a:solidFill>
                            <a:schemeClr val="dk1"/>
                          </a:solidFill>
                          <a:effectLst/>
                          <a:latin typeface="Arial" panose="020B0604020202020204" pitchFamily="34" charset="0"/>
                          <a:ea typeface="+mn-ea"/>
                          <a:cs typeface="Arial" panose="020B0604020202020204" pitchFamily="34" charset="0"/>
                        </a:rPr>
                        <a:t>Director general + director general adjunct (11)</a:t>
                      </a:r>
                      <a:endParaRPr lang="en-US" sz="1800" kern="1200" dirty="0">
                        <a:solidFill>
                          <a:schemeClr val="dk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o-RO" sz="1800" kern="1200" dirty="0">
                          <a:solidFill>
                            <a:schemeClr val="dk1"/>
                          </a:solidFill>
                          <a:effectLst/>
                          <a:latin typeface="Arial" panose="020B0604020202020204" pitchFamily="34" charset="0"/>
                          <a:ea typeface="+mn-ea"/>
                          <a:cs typeface="Arial" panose="020B0604020202020204" pitchFamily="34" charset="0"/>
                        </a:rPr>
                        <a:t>Director executiv + director executiv adjunct </a:t>
                      </a:r>
                      <a:r>
                        <a:rPr lang="ro-RO" sz="1800" b="1" kern="1200" dirty="0">
                          <a:solidFill>
                            <a:schemeClr val="dk1"/>
                          </a:solidFill>
                          <a:effectLst/>
                          <a:latin typeface="Arial" panose="020B0604020202020204" pitchFamily="34" charset="0"/>
                          <a:ea typeface="+mn-ea"/>
                          <a:cs typeface="Arial" panose="020B0604020202020204" pitchFamily="34" charset="0"/>
                        </a:rPr>
                        <a:t>care au</a:t>
                      </a:r>
                      <a:r>
                        <a:rPr lang="ro-RO" sz="1800" kern="1200" dirty="0">
                          <a:solidFill>
                            <a:schemeClr val="dk1"/>
                          </a:solidFill>
                          <a:effectLst/>
                          <a:latin typeface="Arial" panose="020B0604020202020204" pitchFamily="34" charset="0"/>
                          <a:ea typeface="+mn-ea"/>
                          <a:cs typeface="Arial" panose="020B0604020202020204" pitchFamily="34" charset="0"/>
                        </a:rPr>
                        <a:t> calitatea de conducători ai instituţiilor publice (63)</a:t>
                      </a:r>
                      <a:endParaRPr lang="en-US" sz="1800" kern="1200" dirty="0">
                        <a:solidFill>
                          <a:schemeClr val="dk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3022370217"/>
                  </a:ext>
                </a:extLst>
              </a:tr>
              <a:tr h="370840">
                <a:tc>
                  <a:txBody>
                    <a:bodyPr/>
                    <a:lstStyle/>
                    <a:p>
                      <a:r>
                        <a:rPr lang="ro-RO" dirty="0">
                          <a:latin typeface="Arial" panose="020B0604020202020204" pitchFamily="34" charset="0"/>
                          <a:cs typeface="Arial" panose="020B0604020202020204" pitchFamily="34" charset="0"/>
                        </a:rPr>
                        <a:t>3 </a:t>
                      </a:r>
                      <a:r>
                        <a:rPr lang="ro-RO" sz="1800" kern="1200" dirty="0">
                          <a:solidFill>
                            <a:schemeClr val="dk1"/>
                          </a:solidFill>
                          <a:effectLst/>
                          <a:latin typeface="Arial" panose="020B0604020202020204" pitchFamily="34" charset="0"/>
                          <a:ea typeface="+mn-ea"/>
                          <a:cs typeface="Arial" panose="020B0604020202020204" pitchFamily="34" charset="0"/>
                        </a:rPr>
                        <a:t>(rundă aferentă anului 2025 – indicator PNRR)</a:t>
                      </a:r>
                      <a:endParaRPr lang="ro-RO"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1800" kern="1200" dirty="0">
                          <a:solidFill>
                            <a:schemeClr val="dk1"/>
                          </a:solidFill>
                          <a:effectLst/>
                          <a:latin typeface="Arial" panose="020B0604020202020204" pitchFamily="34" charset="0"/>
                          <a:ea typeface="+mn-ea"/>
                          <a:cs typeface="Arial" panose="020B0604020202020204" pitchFamily="34" charset="0"/>
                        </a:rPr>
                        <a:t>CONCURS NAȚIONAL</a:t>
                      </a:r>
                      <a:endParaRPr lang="en-US" sz="1800"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r>
                        <a:rPr lang="ro-RO" dirty="0">
                          <a:latin typeface="Arial" panose="020B0604020202020204" pitchFamily="34" charset="0"/>
                          <a:cs typeface="Arial" panose="020B0604020202020204" pitchFamily="34" charset="0"/>
                        </a:rPr>
                        <a:t>Funcții publice de execuție: </a:t>
                      </a:r>
                      <a:r>
                        <a:rPr lang="ro-RO" sz="1800" b="1" kern="1200" dirty="0">
                          <a:solidFill>
                            <a:schemeClr val="dk1"/>
                          </a:solidFill>
                          <a:effectLst/>
                          <a:latin typeface="Arial" panose="020B0604020202020204" pitchFamily="34" charset="0"/>
                          <a:ea typeface="+mn-ea"/>
                          <a:cs typeface="Arial" panose="020B0604020202020204" pitchFamily="34" charset="0"/>
                        </a:rPr>
                        <a:t>debutant</a:t>
                      </a:r>
                      <a:r>
                        <a:rPr lang="ro-RO" sz="1800" kern="1200" dirty="0">
                          <a:solidFill>
                            <a:schemeClr val="dk1"/>
                          </a:solidFill>
                          <a:effectLst/>
                          <a:latin typeface="Arial" panose="020B0604020202020204" pitchFamily="34" charset="0"/>
                          <a:ea typeface="+mn-ea"/>
                          <a:cs typeface="Arial" panose="020B0604020202020204" pitchFamily="34" charset="0"/>
                        </a:rPr>
                        <a:t> (135), </a:t>
                      </a:r>
                      <a:r>
                        <a:rPr lang="ro-RO" sz="1800" b="1" kern="1200" dirty="0">
                          <a:solidFill>
                            <a:schemeClr val="dk1"/>
                          </a:solidFill>
                          <a:effectLst/>
                          <a:latin typeface="Arial" panose="020B0604020202020204" pitchFamily="34" charset="0"/>
                          <a:ea typeface="+mn-ea"/>
                          <a:cs typeface="Arial" panose="020B0604020202020204" pitchFamily="34" charset="0"/>
                        </a:rPr>
                        <a:t>asistent</a:t>
                      </a:r>
                      <a:r>
                        <a:rPr lang="ro-RO" sz="1800" kern="1200" dirty="0">
                          <a:solidFill>
                            <a:schemeClr val="dk1"/>
                          </a:solidFill>
                          <a:effectLst/>
                          <a:latin typeface="Arial" panose="020B0604020202020204" pitchFamily="34" charset="0"/>
                          <a:ea typeface="+mn-ea"/>
                          <a:cs typeface="Arial" panose="020B0604020202020204" pitchFamily="34" charset="0"/>
                        </a:rPr>
                        <a:t> (198), </a:t>
                      </a:r>
                      <a:r>
                        <a:rPr lang="ro-RO" sz="1800" b="1" kern="1200" dirty="0">
                          <a:solidFill>
                            <a:schemeClr val="dk1"/>
                          </a:solidFill>
                          <a:effectLst/>
                          <a:latin typeface="Arial" panose="020B0604020202020204" pitchFamily="34" charset="0"/>
                          <a:ea typeface="+mn-ea"/>
                          <a:cs typeface="Arial" panose="020B0604020202020204" pitchFamily="34" charset="0"/>
                        </a:rPr>
                        <a:t>principal</a:t>
                      </a:r>
                      <a:r>
                        <a:rPr lang="ro-RO" sz="1800" kern="1200" dirty="0">
                          <a:solidFill>
                            <a:schemeClr val="dk1"/>
                          </a:solidFill>
                          <a:effectLst/>
                          <a:latin typeface="Arial" panose="020B0604020202020204" pitchFamily="34" charset="0"/>
                          <a:ea typeface="+mn-ea"/>
                          <a:cs typeface="Arial" panose="020B0604020202020204" pitchFamily="34" charset="0"/>
                        </a:rPr>
                        <a:t> (104)</a:t>
                      </a:r>
                      <a:endParaRPr lang="ro-RO"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41294812"/>
                  </a:ext>
                </a:extLst>
              </a:tr>
              <a:tr h="370840">
                <a:tc>
                  <a:txBody>
                    <a:bodyPr/>
                    <a:lstStyle/>
                    <a:p>
                      <a:r>
                        <a:rPr lang="ro-RO" dirty="0">
                          <a:latin typeface="Arial" panose="020B0604020202020204" pitchFamily="34" charset="0"/>
                          <a:cs typeface="Arial" panose="020B0604020202020204" pitchFamily="34" charset="0"/>
                        </a:rPr>
                        <a:t>4 </a:t>
                      </a:r>
                      <a:r>
                        <a:rPr lang="ro-RO" sz="1800" kern="1200" dirty="0">
                          <a:solidFill>
                            <a:schemeClr val="dk1"/>
                          </a:solidFill>
                          <a:effectLst/>
                          <a:latin typeface="Arial" panose="020B0604020202020204" pitchFamily="34" charset="0"/>
                          <a:ea typeface="+mn-ea"/>
                          <a:cs typeface="Arial" panose="020B0604020202020204" pitchFamily="34" charset="0"/>
                        </a:rPr>
                        <a:t>(rundă aferentă anului 2025 – indicator PNRR)</a:t>
                      </a:r>
                      <a:endParaRPr lang="ro-RO"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1800" kern="1200" dirty="0">
                          <a:solidFill>
                            <a:schemeClr val="dk1"/>
                          </a:solidFill>
                          <a:effectLst/>
                          <a:latin typeface="Arial" panose="020B0604020202020204" pitchFamily="34" charset="0"/>
                          <a:ea typeface="+mn-ea"/>
                          <a:cs typeface="Arial" panose="020B0604020202020204" pitchFamily="34" charset="0"/>
                        </a:rPr>
                        <a:t>CONCURS NAȚIONAL</a:t>
                      </a:r>
                      <a:endParaRPr lang="en-US" sz="1800" kern="1200" dirty="0">
                        <a:solidFill>
                          <a:schemeClr val="dk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r>
                        <a:rPr lang="ro-RO" sz="1800" kern="1200" dirty="0">
                          <a:solidFill>
                            <a:schemeClr val="dk1"/>
                          </a:solidFill>
                          <a:effectLst/>
                          <a:latin typeface="Arial" panose="020B0604020202020204" pitchFamily="34" charset="0"/>
                          <a:ea typeface="+mn-ea"/>
                          <a:cs typeface="Arial" panose="020B0604020202020204" pitchFamily="34" charset="0"/>
                        </a:rPr>
                        <a:t>Înalți funcționari publici (18)</a:t>
                      </a:r>
                      <a:endParaRPr lang="en-US" sz="1800" kern="1200" dirty="0">
                        <a:solidFill>
                          <a:schemeClr val="dk1"/>
                        </a:solidFill>
                        <a:effectLst/>
                        <a:latin typeface="Arial" panose="020B0604020202020204" pitchFamily="34" charset="0"/>
                        <a:ea typeface="+mn-ea"/>
                        <a:cs typeface="Arial" panose="020B0604020202020204" pitchFamily="34" charset="0"/>
                      </a:endParaRPr>
                    </a:p>
                    <a:p>
                      <a:r>
                        <a:rPr lang="ro-RO" sz="1800" kern="1200" dirty="0">
                          <a:solidFill>
                            <a:schemeClr val="dk1"/>
                          </a:solidFill>
                          <a:effectLst/>
                          <a:latin typeface="Arial" panose="020B0604020202020204" pitchFamily="34" charset="0"/>
                          <a:ea typeface="+mn-ea"/>
                          <a:cs typeface="Arial" panose="020B0604020202020204" pitchFamily="34" charset="0"/>
                        </a:rPr>
                        <a:t>Funcții publice de conducere: Director executiv + director executiv adjunct </a:t>
                      </a:r>
                      <a:r>
                        <a:rPr lang="ro-RO" sz="1800" b="1" kern="1200" dirty="0">
                          <a:solidFill>
                            <a:schemeClr val="dk1"/>
                          </a:solidFill>
                          <a:effectLst/>
                          <a:latin typeface="Arial" panose="020B0604020202020204" pitchFamily="34" charset="0"/>
                          <a:ea typeface="+mn-ea"/>
                          <a:cs typeface="Arial" panose="020B0604020202020204" pitchFamily="34" charset="0"/>
                        </a:rPr>
                        <a:t>care au </a:t>
                      </a:r>
                      <a:r>
                        <a:rPr lang="ro-RO" sz="1800" kern="1200" dirty="0">
                          <a:solidFill>
                            <a:schemeClr val="dk1"/>
                          </a:solidFill>
                          <a:effectLst/>
                          <a:latin typeface="Arial" panose="020B0604020202020204" pitchFamily="34" charset="0"/>
                          <a:ea typeface="+mn-ea"/>
                          <a:cs typeface="Arial" panose="020B0604020202020204" pitchFamily="34" charset="0"/>
                        </a:rPr>
                        <a:t>calitatea de conducători ai instituţiilor publice (64)</a:t>
                      </a:r>
                      <a:endParaRPr lang="en-US" sz="1800" kern="1200" dirty="0">
                        <a:solidFill>
                          <a:schemeClr val="dk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433358665"/>
                  </a:ext>
                </a:extLst>
              </a:tr>
              <a:tr h="370840">
                <a:tc>
                  <a:txBody>
                    <a:bodyPr/>
                    <a:lstStyle/>
                    <a:p>
                      <a:r>
                        <a:rPr lang="ro-RO" dirty="0">
                          <a:latin typeface="Arial" panose="020B0604020202020204" pitchFamily="34" charset="0"/>
                          <a:cs typeface="Arial" panose="020B0604020202020204" pitchFamily="34" charset="0"/>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1800" kern="1200" dirty="0">
                          <a:solidFill>
                            <a:schemeClr val="dk1"/>
                          </a:solidFill>
                          <a:effectLst/>
                          <a:latin typeface="Arial" panose="020B0604020202020204" pitchFamily="34" charset="0"/>
                          <a:ea typeface="+mn-ea"/>
                          <a:cs typeface="Arial" panose="020B0604020202020204" pitchFamily="34" charset="0"/>
                        </a:rPr>
                        <a:t>Testare avansată (concurs de promovare)</a:t>
                      </a:r>
                      <a:endParaRPr lang="ro-RO"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1800" kern="1200" dirty="0">
                          <a:solidFill>
                            <a:schemeClr val="dk1"/>
                          </a:solidFill>
                          <a:effectLst/>
                          <a:latin typeface="Arial" panose="020B0604020202020204" pitchFamily="34" charset="0"/>
                          <a:ea typeface="+mn-ea"/>
                          <a:cs typeface="Arial" panose="020B0604020202020204" pitchFamily="34" charset="0"/>
                        </a:rPr>
                        <a:t>Șef birou (APIA): 5 (</a:t>
                      </a:r>
                      <a:r>
                        <a:rPr lang="ro-RO" sz="1800" i="1" kern="1200" dirty="0">
                          <a:solidFill>
                            <a:schemeClr val="dk1"/>
                          </a:solidFill>
                          <a:effectLst/>
                          <a:latin typeface="Arial" panose="020B0604020202020204" pitchFamily="34" charset="0"/>
                          <a:ea typeface="+mn-ea"/>
                          <a:cs typeface="Arial" panose="020B0604020202020204" pitchFamily="34" charset="0"/>
                        </a:rPr>
                        <a:t>prin raportare la aplicabilitatea prevederilor OUG nr. 85/2024)</a:t>
                      </a:r>
                      <a:endParaRPr lang="en-US" sz="1800" kern="1200" dirty="0">
                        <a:solidFill>
                          <a:schemeClr val="dk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346954029"/>
                  </a:ext>
                </a:extLst>
              </a:tr>
            </a:tbl>
          </a:graphicData>
        </a:graphic>
      </p:graphicFrame>
    </p:spTree>
    <p:extLst>
      <p:ext uri="{BB962C8B-B14F-4D97-AF65-F5344CB8AC3E}">
        <p14:creationId xmlns:p14="http://schemas.microsoft.com/office/powerpoint/2010/main" val="95058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t="-50" b="-50"/>
              </a:stretch>
            </a:blipFill>
          </p:spPr>
        </p:sp>
      </p:grpSp>
      <p:grpSp>
        <p:nvGrpSpPr>
          <p:cNvPr id="4" name="Group 4"/>
          <p:cNvGrpSpPr/>
          <p:nvPr/>
        </p:nvGrpSpPr>
        <p:grpSpPr>
          <a:xfrm>
            <a:off x="898846" y="260424"/>
            <a:ext cx="16490307" cy="947251"/>
            <a:chOff x="0" y="0"/>
            <a:chExt cx="21987076" cy="1263001"/>
          </a:xfrm>
        </p:grpSpPr>
        <p:sp>
          <p:nvSpPr>
            <p:cNvPr id="5" name="Freeform 5"/>
            <p:cNvSpPr/>
            <p:nvPr/>
          </p:nvSpPr>
          <p:spPr>
            <a:xfrm>
              <a:off x="0" y="0"/>
              <a:ext cx="21987129" cy="1263015"/>
            </a:xfrm>
            <a:custGeom>
              <a:avLst/>
              <a:gdLst/>
              <a:ahLst/>
              <a:cxnLst/>
              <a:rect l="l" t="t" r="r" b="b"/>
              <a:pathLst>
                <a:path w="21987129" h="1263015">
                  <a:moveTo>
                    <a:pt x="0" y="0"/>
                  </a:moveTo>
                  <a:lnTo>
                    <a:pt x="21987129" y="0"/>
                  </a:lnTo>
                  <a:lnTo>
                    <a:pt x="21987129" y="1263015"/>
                  </a:lnTo>
                  <a:lnTo>
                    <a:pt x="0" y="1263015"/>
                  </a:lnTo>
                  <a:lnTo>
                    <a:pt x="0" y="0"/>
                  </a:lnTo>
                  <a:close/>
                </a:path>
              </a:pathLst>
            </a:custGeom>
            <a:blipFill>
              <a:blip r:embed="rId3"/>
              <a:stretch>
                <a:fillRect b="1"/>
              </a:stretch>
            </a:blipFill>
          </p:spPr>
        </p:sp>
      </p:grpSp>
      <p:grpSp>
        <p:nvGrpSpPr>
          <p:cNvPr id="6" name="Group 6"/>
          <p:cNvGrpSpPr/>
          <p:nvPr/>
        </p:nvGrpSpPr>
        <p:grpSpPr>
          <a:xfrm>
            <a:off x="898846" y="9013060"/>
            <a:ext cx="7337526" cy="469313"/>
            <a:chOff x="0" y="0"/>
            <a:chExt cx="9783368" cy="625751"/>
          </a:xfrm>
        </p:grpSpPr>
        <p:sp>
          <p:nvSpPr>
            <p:cNvPr id="7" name="Freeform 7"/>
            <p:cNvSpPr/>
            <p:nvPr/>
          </p:nvSpPr>
          <p:spPr>
            <a:xfrm>
              <a:off x="0" y="0"/>
              <a:ext cx="9783318" cy="625729"/>
            </a:xfrm>
            <a:custGeom>
              <a:avLst/>
              <a:gdLst/>
              <a:ahLst/>
              <a:cxnLst/>
              <a:rect l="l" t="t" r="r" b="b"/>
              <a:pathLst>
                <a:path w="9783318" h="625729">
                  <a:moveTo>
                    <a:pt x="0" y="0"/>
                  </a:moveTo>
                  <a:lnTo>
                    <a:pt x="9783318" y="0"/>
                  </a:lnTo>
                  <a:lnTo>
                    <a:pt x="9783318" y="625729"/>
                  </a:lnTo>
                  <a:lnTo>
                    <a:pt x="0" y="625729"/>
                  </a:lnTo>
                  <a:lnTo>
                    <a:pt x="0" y="0"/>
                  </a:lnTo>
                  <a:close/>
                </a:path>
              </a:pathLst>
            </a:custGeom>
            <a:blipFill>
              <a:blip r:embed="rId4"/>
              <a:stretch>
                <a:fillRect b="-3"/>
              </a:stretch>
            </a:blipFill>
          </p:spPr>
        </p:sp>
      </p:grpSp>
      <p:grpSp>
        <p:nvGrpSpPr>
          <p:cNvPr id="8" name="Group 8"/>
          <p:cNvGrpSpPr/>
          <p:nvPr/>
        </p:nvGrpSpPr>
        <p:grpSpPr>
          <a:xfrm>
            <a:off x="14592239" y="8827862"/>
            <a:ext cx="2236667" cy="860875"/>
            <a:chOff x="0" y="0"/>
            <a:chExt cx="4310085" cy="1658917"/>
          </a:xfrm>
        </p:grpSpPr>
        <p:sp>
          <p:nvSpPr>
            <p:cNvPr id="9" name="Freeform 9"/>
            <p:cNvSpPr/>
            <p:nvPr/>
          </p:nvSpPr>
          <p:spPr>
            <a:xfrm>
              <a:off x="0" y="0"/>
              <a:ext cx="4310126" cy="1658874"/>
            </a:xfrm>
            <a:custGeom>
              <a:avLst/>
              <a:gdLst/>
              <a:ahLst/>
              <a:cxnLst/>
              <a:rect l="l" t="t" r="r" b="b"/>
              <a:pathLst>
                <a:path w="4310126" h="1658874">
                  <a:moveTo>
                    <a:pt x="0" y="0"/>
                  </a:moveTo>
                  <a:lnTo>
                    <a:pt x="4310126" y="0"/>
                  </a:lnTo>
                  <a:lnTo>
                    <a:pt x="4310126" y="1658874"/>
                  </a:lnTo>
                  <a:lnTo>
                    <a:pt x="0" y="1658874"/>
                  </a:lnTo>
                  <a:lnTo>
                    <a:pt x="0" y="0"/>
                  </a:lnTo>
                  <a:close/>
                </a:path>
              </a:pathLst>
            </a:custGeom>
            <a:blipFill>
              <a:blip r:embed="rId5"/>
              <a:stretch>
                <a:fillRect b="-2"/>
              </a:stretch>
            </a:blipFill>
          </p:spPr>
        </p:sp>
      </p:grpSp>
      <p:sp>
        <p:nvSpPr>
          <p:cNvPr id="12" name="TextBox 12"/>
          <p:cNvSpPr txBox="1"/>
          <p:nvPr/>
        </p:nvSpPr>
        <p:spPr>
          <a:xfrm>
            <a:off x="605648" y="2075140"/>
            <a:ext cx="7923922" cy="1337066"/>
          </a:xfrm>
          <a:prstGeom prst="rect">
            <a:avLst/>
          </a:prstGeom>
        </p:spPr>
        <p:txBody>
          <a:bodyPr lIns="0" tIns="0" rIns="0" bIns="0" rtlCol="0" anchor="t">
            <a:spAutoFit/>
          </a:bodyPr>
          <a:lstStyle/>
          <a:p>
            <a:pPr algn="ctr">
              <a:lnSpc>
                <a:spcPts val="3360"/>
              </a:lnSpc>
            </a:pPr>
            <a:r>
              <a:rPr lang="en-US" sz="3200">
                <a:solidFill>
                  <a:srgbClr val="7FD5F5"/>
                </a:solidFill>
                <a:latin typeface="Arial Bold"/>
              </a:rPr>
              <a:t>1. Etapa de recrutare </a:t>
            </a:r>
          </a:p>
          <a:p>
            <a:pPr algn="ctr">
              <a:lnSpc>
                <a:spcPts val="3360"/>
              </a:lnSpc>
            </a:pPr>
            <a:r>
              <a:rPr lang="en-US" sz="3200">
                <a:solidFill>
                  <a:srgbClr val="7FD5F5"/>
                </a:solidFill>
                <a:latin typeface="Arial Bold"/>
              </a:rPr>
              <a:t>(concursul național)</a:t>
            </a:r>
          </a:p>
          <a:p>
            <a:pPr algn="ctr">
              <a:lnSpc>
                <a:spcPts val="3360"/>
              </a:lnSpc>
            </a:pPr>
            <a:endParaRPr lang="en-US" sz="3200">
              <a:solidFill>
                <a:srgbClr val="7FD5F5"/>
              </a:solidFill>
              <a:latin typeface="Arial Bold"/>
            </a:endParaRPr>
          </a:p>
        </p:txBody>
      </p:sp>
      <p:sp>
        <p:nvSpPr>
          <p:cNvPr id="13" name="TextBox 13"/>
          <p:cNvSpPr txBox="1"/>
          <p:nvPr/>
        </p:nvSpPr>
        <p:spPr>
          <a:xfrm>
            <a:off x="1266514" y="4051315"/>
            <a:ext cx="7507065" cy="3328796"/>
          </a:xfrm>
          <a:prstGeom prst="rect">
            <a:avLst/>
          </a:prstGeom>
        </p:spPr>
        <p:txBody>
          <a:bodyPr lIns="0" tIns="0" rIns="0" bIns="0" rtlCol="0" anchor="t">
            <a:spAutoFit/>
          </a:bodyPr>
          <a:lstStyle/>
          <a:p>
            <a:pPr marL="434218" lvl="2" indent="-144739" algn="just">
              <a:lnSpc>
                <a:spcPts val="3381"/>
              </a:lnSpc>
              <a:buFont typeface="Arial"/>
              <a:buChar char="⚬"/>
            </a:pPr>
            <a:r>
              <a:rPr lang="en-US" sz="1899" dirty="0" err="1">
                <a:solidFill>
                  <a:srgbClr val="003399"/>
                </a:solidFill>
                <a:latin typeface="Arial"/>
              </a:rPr>
              <a:t>Înregistrarea</a:t>
            </a:r>
            <a:r>
              <a:rPr lang="en-US" sz="1899" dirty="0">
                <a:solidFill>
                  <a:srgbClr val="003399"/>
                </a:solidFill>
                <a:latin typeface="Arial"/>
              </a:rPr>
              <a:t> </a:t>
            </a:r>
            <a:r>
              <a:rPr lang="en-US" sz="1899" dirty="0" err="1">
                <a:solidFill>
                  <a:srgbClr val="003399"/>
                </a:solidFill>
                <a:latin typeface="Arial"/>
              </a:rPr>
              <a:t>persoanelor</a:t>
            </a:r>
            <a:r>
              <a:rPr lang="en-US" sz="1899" dirty="0">
                <a:solidFill>
                  <a:srgbClr val="003399"/>
                </a:solidFill>
                <a:latin typeface="Arial"/>
              </a:rPr>
              <a:t> </a:t>
            </a:r>
            <a:r>
              <a:rPr lang="en-US" sz="1899" dirty="0" err="1">
                <a:solidFill>
                  <a:srgbClr val="003399"/>
                </a:solidFill>
                <a:latin typeface="Arial"/>
              </a:rPr>
              <a:t>interesate</a:t>
            </a:r>
            <a:r>
              <a:rPr lang="en-US" sz="1899" dirty="0">
                <a:solidFill>
                  <a:srgbClr val="003399"/>
                </a:solidFill>
                <a:latin typeface="Arial"/>
              </a:rPr>
              <a:t> – </a:t>
            </a:r>
            <a:r>
              <a:rPr lang="en-US" sz="1899" dirty="0" err="1">
                <a:solidFill>
                  <a:srgbClr val="003399"/>
                </a:solidFill>
                <a:latin typeface="Arial"/>
              </a:rPr>
              <a:t>platforma</a:t>
            </a:r>
            <a:r>
              <a:rPr lang="en-US" sz="1899" dirty="0">
                <a:solidFill>
                  <a:srgbClr val="003399"/>
                </a:solidFill>
                <a:latin typeface="Arial"/>
              </a:rPr>
              <a:t> </a:t>
            </a:r>
            <a:r>
              <a:rPr lang="en-US" sz="1899" dirty="0" err="1">
                <a:solidFill>
                  <a:srgbClr val="003399"/>
                </a:solidFill>
                <a:latin typeface="Arial"/>
              </a:rPr>
              <a:t>informatică</a:t>
            </a:r>
            <a:r>
              <a:rPr lang="en-US" sz="1899" dirty="0">
                <a:solidFill>
                  <a:srgbClr val="003399"/>
                </a:solidFill>
                <a:latin typeface="Arial"/>
              </a:rPr>
              <a:t> de concurs: </a:t>
            </a:r>
            <a:r>
              <a:rPr lang="en-US" sz="1899" u="sng" dirty="0">
                <a:solidFill>
                  <a:srgbClr val="0000FF"/>
                </a:solidFill>
                <a:latin typeface="Arial"/>
                <a:hlinkClick r:id="rId6" tooltip="https://platforma-concurs-national.anfp.gov.ro/"/>
              </a:rPr>
              <a:t>https://platforma-concurs-national.anfp.gov.ro/</a:t>
            </a:r>
          </a:p>
          <a:p>
            <a:pPr marL="434218" lvl="2" indent="-144739" algn="just">
              <a:lnSpc>
                <a:spcPts val="3381"/>
              </a:lnSpc>
              <a:buFont typeface="Arial"/>
              <a:buChar char="⚬"/>
            </a:pPr>
            <a:r>
              <a:rPr lang="en-US" sz="1899" dirty="0" err="1">
                <a:solidFill>
                  <a:srgbClr val="003399"/>
                </a:solidFill>
                <a:latin typeface="Arial"/>
              </a:rPr>
              <a:t>crearea</a:t>
            </a:r>
            <a:r>
              <a:rPr lang="en-US" sz="1899" dirty="0">
                <a:solidFill>
                  <a:srgbClr val="003399"/>
                </a:solidFill>
                <a:latin typeface="Arial"/>
              </a:rPr>
              <a:t> </a:t>
            </a:r>
            <a:r>
              <a:rPr lang="en-US" sz="1899" dirty="0" err="1">
                <a:solidFill>
                  <a:srgbClr val="003399"/>
                </a:solidFill>
                <a:latin typeface="Arial"/>
              </a:rPr>
              <a:t>profilului</a:t>
            </a:r>
            <a:r>
              <a:rPr lang="en-US" sz="1899" dirty="0">
                <a:solidFill>
                  <a:srgbClr val="003399"/>
                </a:solidFill>
                <a:latin typeface="Arial"/>
              </a:rPr>
              <a:t> individual de concurs, </a:t>
            </a:r>
            <a:r>
              <a:rPr lang="en-US" sz="1899" dirty="0" err="1">
                <a:solidFill>
                  <a:srgbClr val="003399"/>
                </a:solidFill>
                <a:latin typeface="Arial"/>
              </a:rPr>
              <a:t>identificator</a:t>
            </a:r>
            <a:r>
              <a:rPr lang="en-US" sz="1899" dirty="0">
                <a:solidFill>
                  <a:srgbClr val="003399"/>
                </a:solidFill>
                <a:latin typeface="Arial"/>
              </a:rPr>
              <a:t> </a:t>
            </a:r>
            <a:r>
              <a:rPr lang="en-US" sz="1899" dirty="0" err="1">
                <a:solidFill>
                  <a:srgbClr val="003399"/>
                </a:solidFill>
                <a:latin typeface="Arial"/>
              </a:rPr>
              <a:t>unic</a:t>
            </a:r>
            <a:r>
              <a:rPr lang="en-US" sz="1899" dirty="0">
                <a:solidFill>
                  <a:srgbClr val="003399"/>
                </a:solidFill>
                <a:latin typeface="Arial"/>
              </a:rPr>
              <a:t>; </a:t>
            </a:r>
          </a:p>
          <a:p>
            <a:pPr marL="434218" lvl="2" indent="-144739" algn="just">
              <a:lnSpc>
                <a:spcPts val="3381"/>
              </a:lnSpc>
              <a:buFont typeface="Arial"/>
              <a:buChar char="⚬"/>
            </a:pPr>
            <a:r>
              <a:rPr lang="en-US" sz="1899" dirty="0" err="1">
                <a:solidFill>
                  <a:srgbClr val="003399"/>
                </a:solidFill>
                <a:latin typeface="Arial"/>
              </a:rPr>
              <a:t>Constituirea</a:t>
            </a:r>
            <a:r>
              <a:rPr lang="en-US" sz="1899" dirty="0">
                <a:solidFill>
                  <a:srgbClr val="003399"/>
                </a:solidFill>
                <a:latin typeface="Arial"/>
              </a:rPr>
              <a:t> </a:t>
            </a:r>
            <a:r>
              <a:rPr lang="en-US" sz="1899" dirty="0" err="1">
                <a:solidFill>
                  <a:srgbClr val="003399"/>
                </a:solidFill>
                <a:latin typeface="Arial"/>
              </a:rPr>
              <a:t>dosarului</a:t>
            </a:r>
            <a:r>
              <a:rPr lang="en-US" sz="1899" dirty="0">
                <a:solidFill>
                  <a:srgbClr val="003399"/>
                </a:solidFill>
                <a:latin typeface="Arial"/>
              </a:rPr>
              <a:t> de concurs </a:t>
            </a:r>
            <a:r>
              <a:rPr lang="en-US" sz="1899" dirty="0" err="1">
                <a:solidFill>
                  <a:srgbClr val="003399"/>
                </a:solidFill>
                <a:latin typeface="Arial"/>
              </a:rPr>
              <a:t>și</a:t>
            </a:r>
            <a:r>
              <a:rPr lang="en-US" sz="1899" dirty="0">
                <a:solidFill>
                  <a:srgbClr val="003399"/>
                </a:solidFill>
                <a:latin typeface="Arial"/>
              </a:rPr>
              <a:t> </a:t>
            </a:r>
            <a:r>
              <a:rPr lang="en-US" sz="1899" dirty="0" err="1">
                <a:solidFill>
                  <a:srgbClr val="003399"/>
                </a:solidFill>
                <a:latin typeface="Arial"/>
              </a:rPr>
              <a:t>verificarea</a:t>
            </a:r>
            <a:r>
              <a:rPr lang="en-US" sz="1899" dirty="0">
                <a:solidFill>
                  <a:srgbClr val="003399"/>
                </a:solidFill>
                <a:latin typeface="Arial"/>
              </a:rPr>
              <a:t> </a:t>
            </a:r>
            <a:r>
              <a:rPr lang="en-US" sz="1899" dirty="0" err="1">
                <a:solidFill>
                  <a:srgbClr val="003399"/>
                </a:solidFill>
                <a:latin typeface="Arial"/>
              </a:rPr>
              <a:t>eligibilității</a:t>
            </a:r>
            <a:endParaRPr lang="en-US" sz="1899" dirty="0">
              <a:solidFill>
                <a:srgbClr val="003399"/>
              </a:solidFill>
              <a:latin typeface="Arial"/>
            </a:endParaRPr>
          </a:p>
          <a:p>
            <a:pPr marL="434218" lvl="2" indent="-144739" algn="just">
              <a:lnSpc>
                <a:spcPts val="3381"/>
              </a:lnSpc>
              <a:buFont typeface="Arial"/>
              <a:buChar char="⚬"/>
            </a:pPr>
            <a:r>
              <a:rPr lang="en-US" sz="1899" dirty="0" err="1">
                <a:solidFill>
                  <a:srgbClr val="003399"/>
                </a:solidFill>
                <a:latin typeface="Arial"/>
              </a:rPr>
              <a:t>Testarea</a:t>
            </a:r>
            <a:r>
              <a:rPr lang="en-US" sz="1899" dirty="0">
                <a:solidFill>
                  <a:srgbClr val="003399"/>
                </a:solidFill>
                <a:latin typeface="Arial"/>
              </a:rPr>
              <a:t> </a:t>
            </a:r>
            <a:r>
              <a:rPr lang="en-US" sz="1899" dirty="0" err="1">
                <a:solidFill>
                  <a:srgbClr val="003399"/>
                </a:solidFill>
                <a:latin typeface="Arial"/>
              </a:rPr>
              <a:t>preliminară</a:t>
            </a:r>
            <a:endParaRPr lang="en-US" sz="1899" dirty="0">
              <a:solidFill>
                <a:srgbClr val="003399"/>
              </a:solidFill>
              <a:latin typeface="Arial"/>
            </a:endParaRPr>
          </a:p>
          <a:p>
            <a:pPr marL="434218" lvl="2" indent="-144739" algn="just">
              <a:lnSpc>
                <a:spcPts val="3381"/>
              </a:lnSpc>
              <a:buFont typeface="Arial"/>
              <a:buChar char="⚬"/>
            </a:pPr>
            <a:r>
              <a:rPr lang="en-US" sz="1899" dirty="0" err="1">
                <a:solidFill>
                  <a:srgbClr val="003399"/>
                </a:solidFill>
                <a:latin typeface="Arial"/>
              </a:rPr>
              <a:t>Testarea</a:t>
            </a:r>
            <a:r>
              <a:rPr lang="en-US" sz="1899" dirty="0">
                <a:solidFill>
                  <a:srgbClr val="003399"/>
                </a:solidFill>
                <a:latin typeface="Arial"/>
              </a:rPr>
              <a:t> </a:t>
            </a:r>
            <a:r>
              <a:rPr lang="en-US" sz="1899" dirty="0" err="1">
                <a:solidFill>
                  <a:srgbClr val="003399"/>
                </a:solidFill>
                <a:latin typeface="Arial"/>
              </a:rPr>
              <a:t>avansată</a:t>
            </a:r>
            <a:r>
              <a:rPr lang="en-US" sz="1899" dirty="0">
                <a:solidFill>
                  <a:srgbClr val="003399"/>
                </a:solidFill>
                <a:latin typeface="Arial"/>
              </a:rPr>
              <a:t> </a:t>
            </a:r>
          </a:p>
          <a:p>
            <a:pPr marL="434218" lvl="2" indent="-144739" algn="just">
              <a:lnSpc>
                <a:spcPts val="3381"/>
              </a:lnSpc>
              <a:buFont typeface="Arial"/>
              <a:buChar char="⚬"/>
            </a:pPr>
            <a:r>
              <a:rPr lang="en-US" sz="1899" dirty="0" err="1">
                <a:solidFill>
                  <a:srgbClr val="003399"/>
                </a:solidFill>
                <a:latin typeface="Arial"/>
              </a:rPr>
              <a:t>Gestionarea</a:t>
            </a:r>
            <a:r>
              <a:rPr lang="en-US" sz="1899" dirty="0">
                <a:solidFill>
                  <a:srgbClr val="003399"/>
                </a:solidFill>
                <a:latin typeface="Arial"/>
              </a:rPr>
              <a:t> </a:t>
            </a:r>
            <a:r>
              <a:rPr lang="en-US" sz="1899" dirty="0" err="1">
                <a:solidFill>
                  <a:srgbClr val="003399"/>
                </a:solidFill>
                <a:latin typeface="Arial"/>
              </a:rPr>
              <a:t>grupului</a:t>
            </a:r>
            <a:r>
              <a:rPr lang="en-US" sz="1899" dirty="0">
                <a:solidFill>
                  <a:srgbClr val="003399"/>
                </a:solidFill>
                <a:latin typeface="Arial"/>
              </a:rPr>
              <a:t> de </a:t>
            </a:r>
            <a:r>
              <a:rPr lang="en-US" sz="1899" dirty="0" err="1">
                <a:solidFill>
                  <a:srgbClr val="003399"/>
                </a:solidFill>
                <a:latin typeface="Arial"/>
              </a:rPr>
              <a:t>candidați</a:t>
            </a:r>
            <a:r>
              <a:rPr lang="en-US" sz="1899" dirty="0">
                <a:solidFill>
                  <a:srgbClr val="003399"/>
                </a:solidFill>
                <a:latin typeface="Arial"/>
              </a:rPr>
              <a:t> </a:t>
            </a:r>
            <a:r>
              <a:rPr lang="en-US" sz="1899" dirty="0" err="1">
                <a:solidFill>
                  <a:srgbClr val="003399"/>
                </a:solidFill>
                <a:latin typeface="Arial"/>
              </a:rPr>
              <a:t>promovați</a:t>
            </a:r>
            <a:endParaRPr lang="en-US" sz="1899" dirty="0">
              <a:solidFill>
                <a:srgbClr val="003399"/>
              </a:solidFill>
              <a:latin typeface="Arial"/>
            </a:endParaRPr>
          </a:p>
          <a:p>
            <a:pPr marL="434218" lvl="2" indent="-144739" algn="just">
              <a:lnSpc>
                <a:spcPts val="2279"/>
              </a:lnSpc>
            </a:pPr>
            <a:endParaRPr lang="en-US" sz="1899" dirty="0">
              <a:solidFill>
                <a:srgbClr val="003399"/>
              </a:solidFill>
              <a:latin typeface="Arial"/>
            </a:endParaRPr>
          </a:p>
        </p:txBody>
      </p:sp>
      <p:pic>
        <p:nvPicPr>
          <p:cNvPr id="17" name="Picture 16">
            <a:extLst>
              <a:ext uri="{FF2B5EF4-FFF2-40B4-BE49-F238E27FC236}">
                <a16:creationId xmlns:a16="http://schemas.microsoft.com/office/drawing/2014/main" id="{B50E7F11-6E98-BBA2-B408-8FACE830F7BB}"/>
              </a:ext>
            </a:extLst>
          </p:cNvPr>
          <p:cNvPicPr>
            <a:picLocks noChangeAspect="1"/>
          </p:cNvPicPr>
          <p:nvPr/>
        </p:nvPicPr>
        <p:blipFill>
          <a:blip r:embed="rId7"/>
          <a:stretch>
            <a:fillRect/>
          </a:stretch>
        </p:blipFill>
        <p:spPr>
          <a:xfrm>
            <a:off x="10210800" y="1562301"/>
            <a:ext cx="6982799" cy="726556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t="-50" b="-50"/>
              </a:stretch>
            </a:blipFill>
          </p:spPr>
        </p:sp>
      </p:grpSp>
      <p:grpSp>
        <p:nvGrpSpPr>
          <p:cNvPr id="4" name="Group 4"/>
          <p:cNvGrpSpPr/>
          <p:nvPr/>
        </p:nvGrpSpPr>
        <p:grpSpPr>
          <a:xfrm>
            <a:off x="898846" y="260424"/>
            <a:ext cx="16490307" cy="947251"/>
            <a:chOff x="0" y="0"/>
            <a:chExt cx="21987076" cy="1263001"/>
          </a:xfrm>
        </p:grpSpPr>
        <p:sp>
          <p:nvSpPr>
            <p:cNvPr id="5" name="Freeform 5"/>
            <p:cNvSpPr/>
            <p:nvPr/>
          </p:nvSpPr>
          <p:spPr>
            <a:xfrm>
              <a:off x="0" y="0"/>
              <a:ext cx="21987129" cy="1263015"/>
            </a:xfrm>
            <a:custGeom>
              <a:avLst/>
              <a:gdLst/>
              <a:ahLst/>
              <a:cxnLst/>
              <a:rect l="l" t="t" r="r" b="b"/>
              <a:pathLst>
                <a:path w="21987129" h="1263015">
                  <a:moveTo>
                    <a:pt x="0" y="0"/>
                  </a:moveTo>
                  <a:lnTo>
                    <a:pt x="21987129" y="0"/>
                  </a:lnTo>
                  <a:lnTo>
                    <a:pt x="21987129" y="1263015"/>
                  </a:lnTo>
                  <a:lnTo>
                    <a:pt x="0" y="1263015"/>
                  </a:lnTo>
                  <a:lnTo>
                    <a:pt x="0" y="0"/>
                  </a:lnTo>
                  <a:close/>
                </a:path>
              </a:pathLst>
            </a:custGeom>
            <a:blipFill>
              <a:blip r:embed="rId3"/>
              <a:stretch>
                <a:fillRect b="1"/>
              </a:stretch>
            </a:blipFill>
          </p:spPr>
        </p:sp>
      </p:grpSp>
      <p:grpSp>
        <p:nvGrpSpPr>
          <p:cNvPr id="6" name="Group 6"/>
          <p:cNvGrpSpPr/>
          <p:nvPr/>
        </p:nvGrpSpPr>
        <p:grpSpPr>
          <a:xfrm>
            <a:off x="898846" y="9013060"/>
            <a:ext cx="7337526" cy="469313"/>
            <a:chOff x="0" y="0"/>
            <a:chExt cx="9783368" cy="625751"/>
          </a:xfrm>
        </p:grpSpPr>
        <p:sp>
          <p:nvSpPr>
            <p:cNvPr id="7" name="Freeform 7"/>
            <p:cNvSpPr/>
            <p:nvPr/>
          </p:nvSpPr>
          <p:spPr>
            <a:xfrm>
              <a:off x="0" y="0"/>
              <a:ext cx="9783318" cy="625729"/>
            </a:xfrm>
            <a:custGeom>
              <a:avLst/>
              <a:gdLst/>
              <a:ahLst/>
              <a:cxnLst/>
              <a:rect l="l" t="t" r="r" b="b"/>
              <a:pathLst>
                <a:path w="9783318" h="625729">
                  <a:moveTo>
                    <a:pt x="0" y="0"/>
                  </a:moveTo>
                  <a:lnTo>
                    <a:pt x="9783318" y="0"/>
                  </a:lnTo>
                  <a:lnTo>
                    <a:pt x="9783318" y="625729"/>
                  </a:lnTo>
                  <a:lnTo>
                    <a:pt x="0" y="625729"/>
                  </a:lnTo>
                  <a:lnTo>
                    <a:pt x="0" y="0"/>
                  </a:lnTo>
                  <a:close/>
                </a:path>
              </a:pathLst>
            </a:custGeom>
            <a:blipFill>
              <a:blip r:embed="rId4"/>
              <a:stretch>
                <a:fillRect b="-3"/>
              </a:stretch>
            </a:blipFill>
          </p:spPr>
        </p:sp>
      </p:grpSp>
      <p:grpSp>
        <p:nvGrpSpPr>
          <p:cNvPr id="8" name="Group 8"/>
          <p:cNvGrpSpPr/>
          <p:nvPr/>
        </p:nvGrpSpPr>
        <p:grpSpPr>
          <a:xfrm>
            <a:off x="14390891" y="8816054"/>
            <a:ext cx="2298029" cy="884493"/>
            <a:chOff x="0" y="0"/>
            <a:chExt cx="4310085" cy="1658917"/>
          </a:xfrm>
        </p:grpSpPr>
        <p:sp>
          <p:nvSpPr>
            <p:cNvPr id="9" name="Freeform 9"/>
            <p:cNvSpPr/>
            <p:nvPr/>
          </p:nvSpPr>
          <p:spPr>
            <a:xfrm>
              <a:off x="0" y="0"/>
              <a:ext cx="4310126" cy="1658874"/>
            </a:xfrm>
            <a:custGeom>
              <a:avLst/>
              <a:gdLst/>
              <a:ahLst/>
              <a:cxnLst/>
              <a:rect l="l" t="t" r="r" b="b"/>
              <a:pathLst>
                <a:path w="4310126" h="1658874">
                  <a:moveTo>
                    <a:pt x="0" y="0"/>
                  </a:moveTo>
                  <a:lnTo>
                    <a:pt x="4310126" y="0"/>
                  </a:lnTo>
                  <a:lnTo>
                    <a:pt x="4310126" y="1658874"/>
                  </a:lnTo>
                  <a:lnTo>
                    <a:pt x="0" y="1658874"/>
                  </a:lnTo>
                  <a:lnTo>
                    <a:pt x="0" y="0"/>
                  </a:lnTo>
                  <a:close/>
                </a:path>
              </a:pathLst>
            </a:custGeom>
            <a:blipFill>
              <a:blip r:embed="rId5"/>
              <a:stretch>
                <a:fillRect b="-2"/>
              </a:stretch>
            </a:blipFill>
          </p:spPr>
        </p:sp>
      </p:grpSp>
      <p:sp>
        <p:nvSpPr>
          <p:cNvPr id="10" name="TextBox 10"/>
          <p:cNvSpPr txBox="1"/>
          <p:nvPr/>
        </p:nvSpPr>
        <p:spPr>
          <a:xfrm>
            <a:off x="-1399775" y="2366687"/>
            <a:ext cx="7923922" cy="518160"/>
          </a:xfrm>
          <a:prstGeom prst="rect">
            <a:avLst/>
          </a:prstGeom>
        </p:spPr>
        <p:txBody>
          <a:bodyPr lIns="0" tIns="0" rIns="0" bIns="0" rtlCol="0" anchor="t">
            <a:spAutoFit/>
          </a:bodyPr>
          <a:lstStyle/>
          <a:p>
            <a:pPr algn="ctr">
              <a:lnSpc>
                <a:spcPts val="3360"/>
              </a:lnSpc>
            </a:pPr>
            <a:r>
              <a:rPr lang="en-US" sz="3200">
                <a:solidFill>
                  <a:srgbClr val="7FD5F5"/>
                </a:solidFill>
                <a:latin typeface="Arial Bold"/>
              </a:rPr>
              <a:t>Comisiile de concurs</a:t>
            </a:r>
          </a:p>
        </p:txBody>
      </p:sp>
      <p:grpSp>
        <p:nvGrpSpPr>
          <p:cNvPr id="11" name="Group 11"/>
          <p:cNvGrpSpPr/>
          <p:nvPr/>
        </p:nvGrpSpPr>
        <p:grpSpPr>
          <a:xfrm>
            <a:off x="1753105" y="6132255"/>
            <a:ext cx="1333594" cy="853500"/>
            <a:chOff x="0" y="0"/>
            <a:chExt cx="1466477" cy="938545"/>
          </a:xfrm>
        </p:grpSpPr>
        <p:sp>
          <p:nvSpPr>
            <p:cNvPr id="12" name="Freeform 12"/>
            <p:cNvSpPr/>
            <p:nvPr/>
          </p:nvSpPr>
          <p:spPr>
            <a:xfrm>
              <a:off x="0" y="0"/>
              <a:ext cx="1466469" cy="938530"/>
            </a:xfrm>
            <a:custGeom>
              <a:avLst/>
              <a:gdLst/>
              <a:ahLst/>
              <a:cxnLst/>
              <a:rect l="l" t="t" r="r" b="b"/>
              <a:pathLst>
                <a:path w="1466469" h="938530">
                  <a:moveTo>
                    <a:pt x="0" y="0"/>
                  </a:moveTo>
                  <a:lnTo>
                    <a:pt x="1466469" y="0"/>
                  </a:lnTo>
                  <a:lnTo>
                    <a:pt x="1466469" y="938530"/>
                  </a:lnTo>
                  <a:lnTo>
                    <a:pt x="0" y="938530"/>
                  </a:lnTo>
                  <a:lnTo>
                    <a:pt x="0" y="0"/>
                  </a:lnTo>
                  <a:close/>
                </a:path>
              </a:pathLst>
            </a:custGeom>
            <a:blipFill>
              <a:blip r:embed="rId6"/>
              <a:stretch>
                <a:fillRect l="-19501" r="-19501"/>
              </a:stretch>
            </a:blipFill>
          </p:spPr>
        </p:sp>
      </p:grpSp>
      <p:grpSp>
        <p:nvGrpSpPr>
          <p:cNvPr id="13" name="Group 13"/>
          <p:cNvGrpSpPr/>
          <p:nvPr/>
        </p:nvGrpSpPr>
        <p:grpSpPr>
          <a:xfrm>
            <a:off x="6493682" y="6132255"/>
            <a:ext cx="891362" cy="853500"/>
            <a:chOff x="0" y="0"/>
            <a:chExt cx="1188483" cy="1138000"/>
          </a:xfrm>
        </p:grpSpPr>
        <p:sp>
          <p:nvSpPr>
            <p:cNvPr id="14" name="Freeform 14"/>
            <p:cNvSpPr/>
            <p:nvPr/>
          </p:nvSpPr>
          <p:spPr>
            <a:xfrm>
              <a:off x="0" y="0"/>
              <a:ext cx="1188425" cy="1138012"/>
            </a:xfrm>
            <a:custGeom>
              <a:avLst/>
              <a:gdLst/>
              <a:ahLst/>
              <a:cxnLst/>
              <a:rect l="l" t="t" r="r" b="b"/>
              <a:pathLst>
                <a:path w="1188425" h="1138012">
                  <a:moveTo>
                    <a:pt x="0" y="0"/>
                  </a:moveTo>
                  <a:lnTo>
                    <a:pt x="1188425" y="0"/>
                  </a:lnTo>
                  <a:lnTo>
                    <a:pt x="1188425" y="1138012"/>
                  </a:lnTo>
                  <a:lnTo>
                    <a:pt x="0" y="1138012"/>
                  </a:lnTo>
                  <a:lnTo>
                    <a:pt x="0" y="0"/>
                  </a:lnTo>
                  <a:close/>
                </a:path>
              </a:pathLst>
            </a:custGeom>
            <a:blipFill>
              <a:blip r:embed="rId7"/>
              <a:stretch>
                <a:fillRect l="-1459" r="-1459"/>
              </a:stretch>
            </a:blipFill>
          </p:spPr>
        </p:sp>
      </p:grpSp>
      <p:grpSp>
        <p:nvGrpSpPr>
          <p:cNvPr id="15" name="Group 15"/>
          <p:cNvGrpSpPr/>
          <p:nvPr/>
        </p:nvGrpSpPr>
        <p:grpSpPr>
          <a:xfrm>
            <a:off x="10172700" y="2035206"/>
            <a:ext cx="7437991" cy="5321329"/>
            <a:chOff x="0" y="0"/>
            <a:chExt cx="9917321" cy="7095105"/>
          </a:xfrm>
        </p:grpSpPr>
        <p:sp>
          <p:nvSpPr>
            <p:cNvPr id="16" name="Freeform 16"/>
            <p:cNvSpPr/>
            <p:nvPr/>
          </p:nvSpPr>
          <p:spPr>
            <a:xfrm>
              <a:off x="0" y="0"/>
              <a:ext cx="9917303" cy="7095109"/>
            </a:xfrm>
            <a:custGeom>
              <a:avLst/>
              <a:gdLst/>
              <a:ahLst/>
              <a:cxnLst/>
              <a:rect l="l" t="t" r="r" b="b"/>
              <a:pathLst>
                <a:path w="9917303" h="7095109">
                  <a:moveTo>
                    <a:pt x="9917303" y="7095109"/>
                  </a:moveTo>
                  <a:lnTo>
                    <a:pt x="0" y="7095109"/>
                  </a:lnTo>
                  <a:lnTo>
                    <a:pt x="0" y="0"/>
                  </a:lnTo>
                  <a:lnTo>
                    <a:pt x="9917303" y="0"/>
                  </a:lnTo>
                  <a:lnTo>
                    <a:pt x="9917303" y="7095109"/>
                  </a:lnTo>
                  <a:close/>
                </a:path>
              </a:pathLst>
            </a:custGeom>
            <a:blipFill>
              <a:blip r:embed="rId8"/>
              <a:stretch>
                <a:fillRect t="-43" b="-43"/>
              </a:stretch>
            </a:blipFill>
          </p:spPr>
        </p:sp>
      </p:grpSp>
      <p:grpSp>
        <p:nvGrpSpPr>
          <p:cNvPr id="17" name="Group 17"/>
          <p:cNvGrpSpPr/>
          <p:nvPr/>
        </p:nvGrpSpPr>
        <p:grpSpPr>
          <a:xfrm>
            <a:off x="10276509" y="2072717"/>
            <a:ext cx="7220848" cy="5175438"/>
            <a:chOff x="0" y="0"/>
            <a:chExt cx="9627797" cy="6900583"/>
          </a:xfrm>
        </p:grpSpPr>
        <p:sp>
          <p:nvSpPr>
            <p:cNvPr id="18" name="Freeform 18"/>
            <p:cNvSpPr/>
            <p:nvPr/>
          </p:nvSpPr>
          <p:spPr>
            <a:xfrm>
              <a:off x="0" y="0"/>
              <a:ext cx="9627743" cy="6900545"/>
            </a:xfrm>
            <a:custGeom>
              <a:avLst/>
              <a:gdLst/>
              <a:ahLst/>
              <a:cxnLst/>
              <a:rect l="l" t="t" r="r" b="b"/>
              <a:pathLst>
                <a:path w="9627743" h="6900545">
                  <a:moveTo>
                    <a:pt x="3642487" y="414401"/>
                  </a:moveTo>
                  <a:cubicBezTo>
                    <a:pt x="3527552" y="461772"/>
                    <a:pt x="3414268" y="512826"/>
                    <a:pt x="3303016" y="566801"/>
                  </a:cubicBezTo>
                  <a:cubicBezTo>
                    <a:pt x="2930525" y="747522"/>
                    <a:pt x="2563368" y="874268"/>
                    <a:pt x="2142998" y="829691"/>
                  </a:cubicBezTo>
                  <a:cubicBezTo>
                    <a:pt x="1599311" y="772033"/>
                    <a:pt x="970661" y="713867"/>
                    <a:pt x="583946" y="1100455"/>
                  </a:cubicBezTo>
                  <a:cubicBezTo>
                    <a:pt x="300355" y="1383919"/>
                    <a:pt x="245872" y="1826006"/>
                    <a:pt x="285623" y="2225040"/>
                  </a:cubicBezTo>
                  <a:cubicBezTo>
                    <a:pt x="325374" y="2624074"/>
                    <a:pt x="442341" y="3015996"/>
                    <a:pt x="438150" y="3417062"/>
                  </a:cubicBezTo>
                  <a:cubicBezTo>
                    <a:pt x="432816" y="3928110"/>
                    <a:pt x="232283" y="4414012"/>
                    <a:pt x="119888" y="4912487"/>
                  </a:cubicBezTo>
                  <a:cubicBezTo>
                    <a:pt x="7493" y="5410962"/>
                    <a:pt x="0" y="5983478"/>
                    <a:pt x="325374" y="6377559"/>
                  </a:cubicBezTo>
                  <a:cubicBezTo>
                    <a:pt x="757174" y="6900545"/>
                    <a:pt x="1573530" y="6878701"/>
                    <a:pt x="2213737" y="6654927"/>
                  </a:cubicBezTo>
                  <a:cubicBezTo>
                    <a:pt x="2853944" y="6431153"/>
                    <a:pt x="3454527" y="6051169"/>
                    <a:pt x="4130802" y="6000115"/>
                  </a:cubicBezTo>
                  <a:cubicBezTo>
                    <a:pt x="5168392" y="5921756"/>
                    <a:pt x="6129274" y="6633718"/>
                    <a:pt x="7169912" y="6624701"/>
                  </a:cubicBezTo>
                  <a:cubicBezTo>
                    <a:pt x="8485632" y="6613398"/>
                    <a:pt x="9578975" y="5332857"/>
                    <a:pt x="9603359" y="4017137"/>
                  </a:cubicBezTo>
                  <a:cubicBezTo>
                    <a:pt x="9627743" y="2701417"/>
                    <a:pt x="8748522" y="1476248"/>
                    <a:pt x="7593711" y="845566"/>
                  </a:cubicBezTo>
                  <a:cubicBezTo>
                    <a:pt x="6989572" y="515620"/>
                    <a:pt x="6365875" y="193675"/>
                    <a:pt x="5675630" y="97155"/>
                  </a:cubicBezTo>
                  <a:cubicBezTo>
                    <a:pt x="4980686" y="0"/>
                    <a:pt x="4284980" y="149733"/>
                    <a:pt x="3642487" y="414401"/>
                  </a:cubicBezTo>
                  <a:close/>
                </a:path>
              </a:pathLst>
            </a:custGeom>
            <a:blipFill>
              <a:blip r:embed="rId9">
                <a:alphaModFix amt="53000"/>
              </a:blip>
              <a:stretch>
                <a:fillRect l="-4287" t="-1000" r="-4017" b="-1423"/>
              </a:stretch>
            </a:blipFill>
          </p:spPr>
        </p:sp>
      </p:grpSp>
      <p:sp>
        <p:nvSpPr>
          <p:cNvPr id="19" name="Freeform 19"/>
          <p:cNvSpPr/>
          <p:nvPr/>
        </p:nvSpPr>
        <p:spPr>
          <a:xfrm rot="6029751">
            <a:off x="5181241" y="2010883"/>
            <a:ext cx="807196" cy="807196"/>
          </a:xfrm>
          <a:custGeom>
            <a:avLst/>
            <a:gdLst/>
            <a:ahLst/>
            <a:cxnLst/>
            <a:rect l="l" t="t" r="r" b="b"/>
            <a:pathLst>
              <a:path w="807196" h="807196">
                <a:moveTo>
                  <a:pt x="0" y="0"/>
                </a:moveTo>
                <a:lnTo>
                  <a:pt x="807196" y="0"/>
                </a:lnTo>
                <a:lnTo>
                  <a:pt x="807196" y="807196"/>
                </a:lnTo>
                <a:lnTo>
                  <a:pt x="0" y="8071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TextBox 20"/>
          <p:cNvSpPr txBox="1"/>
          <p:nvPr/>
        </p:nvSpPr>
        <p:spPr>
          <a:xfrm>
            <a:off x="6267578" y="1812014"/>
            <a:ext cx="4791531" cy="1707515"/>
          </a:xfrm>
          <a:prstGeom prst="rect">
            <a:avLst/>
          </a:prstGeom>
        </p:spPr>
        <p:txBody>
          <a:bodyPr lIns="0" tIns="0" rIns="0" bIns="0" rtlCol="0" anchor="t">
            <a:spAutoFit/>
          </a:bodyPr>
          <a:lstStyle/>
          <a:p>
            <a:pPr algn="just">
              <a:lnSpc>
                <a:spcPts val="3997"/>
              </a:lnSpc>
            </a:pPr>
            <a:r>
              <a:rPr lang="en-US" sz="1599">
                <a:solidFill>
                  <a:srgbClr val="003399"/>
                </a:solidFill>
                <a:latin typeface="Arial Bold"/>
              </a:rPr>
              <a:t>verificare a eligibilității candidaților</a:t>
            </a:r>
          </a:p>
          <a:p>
            <a:pPr algn="just">
              <a:lnSpc>
                <a:spcPts val="3997"/>
              </a:lnSpc>
            </a:pPr>
            <a:r>
              <a:rPr lang="en-US" sz="1599">
                <a:solidFill>
                  <a:srgbClr val="003399"/>
                </a:solidFill>
                <a:latin typeface="Arial Bold"/>
              </a:rPr>
              <a:t>organizare și desfășurare a concursului</a:t>
            </a:r>
          </a:p>
          <a:p>
            <a:pPr algn="just">
              <a:lnSpc>
                <a:spcPts val="3997"/>
              </a:lnSpc>
            </a:pPr>
            <a:r>
              <a:rPr lang="en-US" sz="1599">
                <a:solidFill>
                  <a:srgbClr val="003399"/>
                </a:solidFill>
                <a:latin typeface="Arial Bold"/>
              </a:rPr>
              <a:t>soluționare a contestațiilor</a:t>
            </a:r>
          </a:p>
        </p:txBody>
      </p:sp>
      <p:sp>
        <p:nvSpPr>
          <p:cNvPr id="21" name="TextBox 21"/>
          <p:cNvSpPr txBox="1"/>
          <p:nvPr/>
        </p:nvSpPr>
        <p:spPr>
          <a:xfrm>
            <a:off x="2155530" y="3381540"/>
            <a:ext cx="2287772" cy="420290"/>
          </a:xfrm>
          <a:prstGeom prst="rect">
            <a:avLst/>
          </a:prstGeom>
        </p:spPr>
        <p:txBody>
          <a:bodyPr lIns="0" tIns="0" rIns="0" bIns="0" rtlCol="0" anchor="t">
            <a:spAutoFit/>
          </a:bodyPr>
          <a:lstStyle/>
          <a:p>
            <a:pPr algn="ctr">
              <a:lnSpc>
                <a:spcPts val="3078"/>
              </a:lnSpc>
            </a:pPr>
            <a:r>
              <a:rPr lang="en-US" sz="2199" dirty="0" err="1">
                <a:solidFill>
                  <a:srgbClr val="003399"/>
                </a:solidFill>
                <a:latin typeface="Arial Bold"/>
              </a:rPr>
              <a:t>Constituirea</a:t>
            </a:r>
            <a:endParaRPr lang="en-US" sz="2199" dirty="0">
              <a:solidFill>
                <a:srgbClr val="003399"/>
              </a:solidFill>
              <a:latin typeface="Arial Bold"/>
            </a:endParaRPr>
          </a:p>
        </p:txBody>
      </p:sp>
      <p:sp>
        <p:nvSpPr>
          <p:cNvPr id="22" name="TextBox 22"/>
          <p:cNvSpPr txBox="1"/>
          <p:nvPr/>
        </p:nvSpPr>
        <p:spPr>
          <a:xfrm>
            <a:off x="574215" y="4065046"/>
            <a:ext cx="8320258" cy="661400"/>
          </a:xfrm>
          <a:prstGeom prst="rect">
            <a:avLst/>
          </a:prstGeom>
        </p:spPr>
        <p:txBody>
          <a:bodyPr wrap="square" lIns="0" tIns="0" rIns="0" bIns="0" rtlCol="0" anchor="t">
            <a:spAutoFit/>
          </a:bodyPr>
          <a:lstStyle/>
          <a:p>
            <a:pPr marL="434218" lvl="2" indent="-144739" algn="l">
              <a:lnSpc>
                <a:spcPts val="2659"/>
              </a:lnSpc>
              <a:buFont typeface="Arial"/>
              <a:buChar char="⚬"/>
            </a:pPr>
            <a:r>
              <a:rPr lang="en-US" sz="1899" dirty="0">
                <a:solidFill>
                  <a:srgbClr val="003399"/>
                </a:solidFill>
                <a:latin typeface="Arial"/>
              </a:rPr>
              <a:t>Se </a:t>
            </a:r>
            <a:r>
              <a:rPr lang="en-US" sz="1899" dirty="0" err="1">
                <a:solidFill>
                  <a:srgbClr val="003399"/>
                </a:solidFill>
                <a:latin typeface="Arial"/>
              </a:rPr>
              <a:t>constituie</a:t>
            </a:r>
            <a:r>
              <a:rPr lang="en-US" sz="1899" dirty="0">
                <a:solidFill>
                  <a:srgbClr val="003399"/>
                </a:solidFill>
                <a:latin typeface="Arial"/>
              </a:rPr>
              <a:t> </a:t>
            </a:r>
            <a:r>
              <a:rPr lang="en-US" sz="1899" dirty="0" err="1">
                <a:solidFill>
                  <a:srgbClr val="003399"/>
                </a:solidFill>
                <a:latin typeface="Arial"/>
              </a:rPr>
              <a:t>prin</a:t>
            </a:r>
            <a:r>
              <a:rPr lang="en-US" sz="1899" dirty="0">
                <a:solidFill>
                  <a:srgbClr val="003399"/>
                </a:solidFill>
                <a:latin typeface="Arial"/>
              </a:rPr>
              <a:t> </a:t>
            </a:r>
            <a:r>
              <a:rPr lang="en-US" sz="1899" dirty="0" err="1">
                <a:solidFill>
                  <a:srgbClr val="003399"/>
                </a:solidFill>
                <a:latin typeface="Arial"/>
              </a:rPr>
              <a:t>ordin</a:t>
            </a:r>
            <a:r>
              <a:rPr lang="en-US" sz="1899" dirty="0">
                <a:solidFill>
                  <a:srgbClr val="003399"/>
                </a:solidFill>
                <a:latin typeface="Arial"/>
              </a:rPr>
              <a:t> al </a:t>
            </a:r>
            <a:r>
              <a:rPr lang="en-US" sz="1899" dirty="0" err="1">
                <a:solidFill>
                  <a:srgbClr val="003399"/>
                </a:solidFill>
                <a:latin typeface="Arial"/>
              </a:rPr>
              <a:t>președintelui</a:t>
            </a:r>
            <a:r>
              <a:rPr lang="en-US" sz="1899" dirty="0">
                <a:solidFill>
                  <a:srgbClr val="003399"/>
                </a:solidFill>
                <a:latin typeface="Arial"/>
              </a:rPr>
              <a:t> ANFP</a:t>
            </a:r>
            <a:r>
              <a:rPr lang="ro-RO" sz="1899" dirty="0">
                <a:solidFill>
                  <a:srgbClr val="003399"/>
                </a:solidFill>
                <a:latin typeface="Arial"/>
              </a:rPr>
              <a:t> </a:t>
            </a:r>
          </a:p>
          <a:p>
            <a:pPr marL="434218" lvl="2" indent="-144739" algn="l">
              <a:lnSpc>
                <a:spcPts val="2659"/>
              </a:lnSpc>
              <a:buFont typeface="Arial"/>
              <a:buChar char="⚬"/>
            </a:pPr>
            <a:r>
              <a:rPr lang="en-US" sz="1899" dirty="0" err="1">
                <a:solidFill>
                  <a:srgbClr val="003399"/>
                </a:solidFill>
                <a:latin typeface="Arial"/>
              </a:rPr>
              <a:t>Numărul</a:t>
            </a:r>
            <a:r>
              <a:rPr lang="en-US" sz="1899" dirty="0">
                <a:solidFill>
                  <a:srgbClr val="003399"/>
                </a:solidFill>
                <a:latin typeface="Arial"/>
              </a:rPr>
              <a:t> </a:t>
            </a:r>
            <a:r>
              <a:rPr lang="en-US" sz="1899" dirty="0" err="1">
                <a:solidFill>
                  <a:srgbClr val="003399"/>
                </a:solidFill>
                <a:latin typeface="Arial"/>
              </a:rPr>
              <a:t>comisiilor</a:t>
            </a:r>
            <a:r>
              <a:rPr lang="en-US" sz="1899" dirty="0">
                <a:solidFill>
                  <a:srgbClr val="003399"/>
                </a:solidFill>
                <a:latin typeface="Arial"/>
              </a:rPr>
              <a:t> </a:t>
            </a:r>
            <a:r>
              <a:rPr lang="en-US" sz="1899" dirty="0" err="1">
                <a:solidFill>
                  <a:srgbClr val="003399"/>
                </a:solidFill>
                <a:latin typeface="Arial"/>
              </a:rPr>
              <a:t>este</a:t>
            </a:r>
            <a:r>
              <a:rPr lang="en-US" sz="1899" dirty="0">
                <a:solidFill>
                  <a:srgbClr val="003399"/>
                </a:solidFill>
                <a:latin typeface="Arial"/>
              </a:rPr>
              <a:t> </a:t>
            </a:r>
            <a:r>
              <a:rPr lang="en-US" sz="1899" dirty="0" err="1">
                <a:solidFill>
                  <a:srgbClr val="003399"/>
                </a:solidFill>
                <a:latin typeface="Arial"/>
              </a:rPr>
              <a:t>raportat</a:t>
            </a:r>
            <a:r>
              <a:rPr lang="en-US" sz="1899" dirty="0">
                <a:solidFill>
                  <a:srgbClr val="003399"/>
                </a:solidFill>
                <a:latin typeface="Arial"/>
              </a:rPr>
              <a:t> la </a:t>
            </a:r>
            <a:r>
              <a:rPr lang="en-US" sz="1899" dirty="0" err="1">
                <a:solidFill>
                  <a:srgbClr val="003399"/>
                </a:solidFill>
                <a:latin typeface="Arial"/>
              </a:rPr>
              <a:t>numărul</a:t>
            </a:r>
            <a:r>
              <a:rPr lang="en-US" sz="1899" dirty="0">
                <a:solidFill>
                  <a:srgbClr val="003399"/>
                </a:solidFill>
                <a:latin typeface="Arial"/>
              </a:rPr>
              <a:t> </a:t>
            </a:r>
            <a:r>
              <a:rPr lang="en-US" sz="1899" dirty="0" err="1">
                <a:solidFill>
                  <a:srgbClr val="003399"/>
                </a:solidFill>
                <a:latin typeface="Arial"/>
              </a:rPr>
              <a:t>candidațilo</a:t>
            </a:r>
            <a:r>
              <a:rPr lang="en-US" sz="1899" dirty="0" err="1">
                <a:solidFill>
                  <a:srgbClr val="000000"/>
                </a:solidFill>
                <a:latin typeface="Arial"/>
              </a:rPr>
              <a:t>r</a:t>
            </a:r>
            <a:r>
              <a:rPr lang="en-US" sz="1899" dirty="0">
                <a:solidFill>
                  <a:srgbClr val="000000"/>
                </a:solidFill>
                <a:latin typeface="Arial"/>
              </a:rPr>
              <a:t> </a:t>
            </a:r>
          </a:p>
        </p:txBody>
      </p:sp>
      <p:sp>
        <p:nvSpPr>
          <p:cNvPr id="23" name="TextBox 23"/>
          <p:cNvSpPr txBox="1"/>
          <p:nvPr/>
        </p:nvSpPr>
        <p:spPr>
          <a:xfrm>
            <a:off x="-2380845" y="5694740"/>
            <a:ext cx="11524845" cy="437515"/>
          </a:xfrm>
          <a:prstGeom prst="rect">
            <a:avLst/>
          </a:prstGeom>
        </p:spPr>
        <p:txBody>
          <a:bodyPr lIns="0" tIns="0" rIns="0" bIns="0" rtlCol="0" anchor="t">
            <a:spAutoFit/>
          </a:bodyPr>
          <a:lstStyle/>
          <a:p>
            <a:pPr algn="ctr">
              <a:lnSpc>
                <a:spcPts val="2659"/>
              </a:lnSpc>
            </a:pPr>
            <a:r>
              <a:rPr lang="en-US" sz="1899">
                <a:solidFill>
                  <a:srgbClr val="003399"/>
                </a:solidFill>
                <a:latin typeface="Arial Bold"/>
              </a:rPr>
              <a:t>Comisiile de concurs sunt formate din: </a:t>
            </a:r>
          </a:p>
        </p:txBody>
      </p:sp>
      <p:sp>
        <p:nvSpPr>
          <p:cNvPr id="24" name="TextBox 24"/>
          <p:cNvSpPr txBox="1"/>
          <p:nvPr/>
        </p:nvSpPr>
        <p:spPr>
          <a:xfrm>
            <a:off x="590931" y="7074216"/>
            <a:ext cx="3671590" cy="1683346"/>
          </a:xfrm>
          <a:prstGeom prst="rect">
            <a:avLst/>
          </a:prstGeom>
        </p:spPr>
        <p:txBody>
          <a:bodyPr lIns="0" tIns="0" rIns="0" bIns="0" rtlCol="0" anchor="t">
            <a:spAutoFit/>
          </a:bodyPr>
          <a:lstStyle/>
          <a:p>
            <a:pPr algn="ctr">
              <a:lnSpc>
                <a:spcPts val="1852"/>
              </a:lnSpc>
            </a:pPr>
            <a:r>
              <a:rPr lang="en-US" sz="1323" dirty="0">
                <a:solidFill>
                  <a:srgbClr val="003399"/>
                </a:solidFill>
                <a:latin typeface="Arial"/>
              </a:rPr>
              <a:t>3 </a:t>
            </a:r>
            <a:r>
              <a:rPr lang="en-US" sz="1323" dirty="0" err="1">
                <a:solidFill>
                  <a:srgbClr val="003399"/>
                </a:solidFill>
                <a:latin typeface="Arial"/>
              </a:rPr>
              <a:t>membri</a:t>
            </a:r>
            <a:r>
              <a:rPr lang="ro-RO" sz="1323" dirty="0">
                <a:solidFill>
                  <a:srgbClr val="003399"/>
                </a:solidFill>
                <a:latin typeface="Arial"/>
              </a:rPr>
              <a:t> titulari</a:t>
            </a:r>
            <a:r>
              <a:rPr lang="en-US" sz="1323" dirty="0">
                <a:solidFill>
                  <a:srgbClr val="003399"/>
                </a:solidFill>
                <a:latin typeface="Arial"/>
              </a:rPr>
              <a:t>: </a:t>
            </a:r>
          </a:p>
          <a:p>
            <a:pPr algn="ctr">
              <a:lnSpc>
                <a:spcPts val="1852"/>
              </a:lnSpc>
            </a:pPr>
            <a:r>
              <a:rPr lang="en-US" sz="1323" dirty="0">
                <a:solidFill>
                  <a:srgbClr val="003399"/>
                </a:solidFill>
                <a:latin typeface="Arial"/>
              </a:rPr>
              <a:t>2 </a:t>
            </a:r>
            <a:r>
              <a:rPr lang="en-US" sz="1323" dirty="0" err="1">
                <a:solidFill>
                  <a:srgbClr val="003399"/>
                </a:solidFill>
                <a:latin typeface="Arial"/>
              </a:rPr>
              <a:t>membri</a:t>
            </a:r>
            <a:r>
              <a:rPr lang="en-US" sz="1323" dirty="0">
                <a:solidFill>
                  <a:srgbClr val="003399"/>
                </a:solidFill>
                <a:latin typeface="Arial"/>
              </a:rPr>
              <a:t> ANFP</a:t>
            </a:r>
          </a:p>
          <a:p>
            <a:pPr algn="ctr">
              <a:lnSpc>
                <a:spcPts val="1852"/>
              </a:lnSpc>
            </a:pPr>
            <a:r>
              <a:rPr lang="en-US" sz="1323" dirty="0">
                <a:solidFill>
                  <a:srgbClr val="003399"/>
                </a:solidFill>
                <a:latin typeface="Arial"/>
              </a:rPr>
              <a:t>1 </a:t>
            </a:r>
            <a:r>
              <a:rPr lang="en-US" sz="1323" dirty="0" err="1">
                <a:solidFill>
                  <a:srgbClr val="003399"/>
                </a:solidFill>
                <a:latin typeface="Arial"/>
              </a:rPr>
              <a:t>membru</a:t>
            </a:r>
            <a:r>
              <a:rPr lang="en-US" sz="1323" dirty="0">
                <a:solidFill>
                  <a:srgbClr val="003399"/>
                </a:solidFill>
                <a:latin typeface="Arial"/>
              </a:rPr>
              <a:t> MDLPA/ </a:t>
            </a:r>
            <a:r>
              <a:rPr lang="en-US" sz="1323" dirty="0" err="1">
                <a:solidFill>
                  <a:srgbClr val="003399"/>
                </a:solidFill>
                <a:latin typeface="Arial"/>
              </a:rPr>
              <a:t>desemnat</a:t>
            </a:r>
            <a:r>
              <a:rPr lang="en-US" sz="1323" dirty="0">
                <a:solidFill>
                  <a:srgbClr val="003399"/>
                </a:solidFill>
                <a:latin typeface="Arial"/>
              </a:rPr>
              <a:t> de </a:t>
            </a:r>
            <a:r>
              <a:rPr lang="en-US" sz="1323" dirty="0" err="1">
                <a:solidFill>
                  <a:srgbClr val="003399"/>
                </a:solidFill>
                <a:latin typeface="Arial"/>
              </a:rPr>
              <a:t>către</a:t>
            </a:r>
            <a:r>
              <a:rPr lang="en-US" sz="1323" dirty="0">
                <a:solidFill>
                  <a:srgbClr val="003399"/>
                </a:solidFill>
                <a:latin typeface="Arial"/>
              </a:rPr>
              <a:t> </a:t>
            </a:r>
            <a:r>
              <a:rPr lang="en-US" sz="1323" dirty="0" err="1">
                <a:solidFill>
                  <a:srgbClr val="003399"/>
                </a:solidFill>
                <a:latin typeface="Arial"/>
              </a:rPr>
              <a:t>conducătorul</a:t>
            </a:r>
            <a:r>
              <a:rPr lang="en-US" sz="1323" dirty="0">
                <a:solidFill>
                  <a:srgbClr val="003399"/>
                </a:solidFill>
                <a:latin typeface="Arial"/>
              </a:rPr>
              <a:t> </a:t>
            </a:r>
            <a:r>
              <a:rPr lang="en-US" sz="1323" dirty="0" err="1">
                <a:solidFill>
                  <a:srgbClr val="003399"/>
                </a:solidFill>
                <a:latin typeface="Arial"/>
              </a:rPr>
              <a:t>autorității</a:t>
            </a:r>
            <a:r>
              <a:rPr lang="en-US" sz="1323" dirty="0">
                <a:solidFill>
                  <a:srgbClr val="003399"/>
                </a:solidFill>
                <a:latin typeface="Arial"/>
              </a:rPr>
              <a:t> </a:t>
            </a:r>
            <a:r>
              <a:rPr lang="en-US" sz="1323" dirty="0" err="1">
                <a:solidFill>
                  <a:srgbClr val="003399"/>
                </a:solidFill>
                <a:latin typeface="Arial"/>
              </a:rPr>
              <a:t>sau</a:t>
            </a:r>
            <a:r>
              <a:rPr lang="en-US" sz="1323" dirty="0">
                <a:solidFill>
                  <a:srgbClr val="003399"/>
                </a:solidFill>
                <a:latin typeface="Arial"/>
              </a:rPr>
              <a:t> </a:t>
            </a:r>
            <a:r>
              <a:rPr lang="en-US" sz="1323" dirty="0" err="1">
                <a:solidFill>
                  <a:srgbClr val="003399"/>
                </a:solidFill>
                <a:latin typeface="Arial"/>
              </a:rPr>
              <a:t>instituției</a:t>
            </a:r>
            <a:r>
              <a:rPr lang="en-US" sz="1323" dirty="0">
                <a:solidFill>
                  <a:srgbClr val="003399"/>
                </a:solidFill>
                <a:latin typeface="Arial"/>
              </a:rPr>
              <a:t> </a:t>
            </a:r>
            <a:r>
              <a:rPr lang="en-US" sz="1323" dirty="0" err="1">
                <a:solidFill>
                  <a:srgbClr val="003399"/>
                </a:solidFill>
                <a:latin typeface="Arial"/>
              </a:rPr>
              <a:t>publice</a:t>
            </a:r>
            <a:r>
              <a:rPr lang="en-US" sz="1323" dirty="0">
                <a:solidFill>
                  <a:srgbClr val="003399"/>
                </a:solidFill>
                <a:latin typeface="Arial"/>
              </a:rPr>
              <a:t> care are </a:t>
            </a:r>
            <a:r>
              <a:rPr lang="en-US" sz="1323" dirty="0" err="1">
                <a:solidFill>
                  <a:srgbClr val="003399"/>
                </a:solidFill>
                <a:latin typeface="Arial"/>
              </a:rPr>
              <a:t>prevăzut</a:t>
            </a:r>
            <a:r>
              <a:rPr lang="en-US" sz="1323" dirty="0">
                <a:solidFill>
                  <a:srgbClr val="003399"/>
                </a:solidFill>
                <a:latin typeface="Arial"/>
              </a:rPr>
              <a:t> cel </a:t>
            </a:r>
            <a:r>
              <a:rPr lang="en-US" sz="1323" dirty="0" err="1">
                <a:solidFill>
                  <a:srgbClr val="003399"/>
                </a:solidFill>
                <a:latin typeface="Arial"/>
              </a:rPr>
              <a:t>mai</a:t>
            </a:r>
            <a:r>
              <a:rPr lang="en-US" sz="1323" dirty="0">
                <a:solidFill>
                  <a:srgbClr val="003399"/>
                </a:solidFill>
                <a:latin typeface="Arial"/>
              </a:rPr>
              <a:t> mare </a:t>
            </a:r>
            <a:r>
              <a:rPr lang="en-US" sz="1323" dirty="0" err="1">
                <a:solidFill>
                  <a:srgbClr val="003399"/>
                </a:solidFill>
                <a:latin typeface="Arial"/>
              </a:rPr>
              <a:t>număr</a:t>
            </a:r>
            <a:r>
              <a:rPr lang="en-US" sz="1323" dirty="0">
                <a:solidFill>
                  <a:srgbClr val="003399"/>
                </a:solidFill>
                <a:latin typeface="Arial"/>
              </a:rPr>
              <a:t> de </a:t>
            </a:r>
            <a:r>
              <a:rPr lang="en-US" sz="1323" dirty="0" err="1">
                <a:solidFill>
                  <a:srgbClr val="003399"/>
                </a:solidFill>
                <a:latin typeface="Arial"/>
              </a:rPr>
              <a:t>funcții</a:t>
            </a:r>
            <a:r>
              <a:rPr lang="en-US" sz="1323" dirty="0">
                <a:solidFill>
                  <a:srgbClr val="003399"/>
                </a:solidFill>
                <a:latin typeface="Arial"/>
              </a:rPr>
              <a:t> </a:t>
            </a:r>
            <a:r>
              <a:rPr lang="en-US" sz="1323" dirty="0" err="1">
                <a:solidFill>
                  <a:srgbClr val="003399"/>
                </a:solidFill>
                <a:latin typeface="Arial"/>
              </a:rPr>
              <a:t>publice</a:t>
            </a:r>
            <a:r>
              <a:rPr lang="en-US" sz="1323" dirty="0">
                <a:solidFill>
                  <a:srgbClr val="003399"/>
                </a:solidFill>
                <a:latin typeface="Arial"/>
              </a:rPr>
              <a:t> </a:t>
            </a:r>
            <a:r>
              <a:rPr lang="en-US" sz="1323" dirty="0" err="1">
                <a:solidFill>
                  <a:srgbClr val="003399"/>
                </a:solidFill>
                <a:latin typeface="Arial"/>
              </a:rPr>
              <a:t>în</a:t>
            </a:r>
            <a:r>
              <a:rPr lang="en-US" sz="1323" dirty="0">
                <a:solidFill>
                  <a:srgbClr val="003399"/>
                </a:solidFill>
                <a:latin typeface="Arial"/>
              </a:rPr>
              <a:t> </a:t>
            </a:r>
            <a:r>
              <a:rPr lang="en-US" sz="1323" dirty="0" err="1">
                <a:solidFill>
                  <a:srgbClr val="003399"/>
                </a:solidFill>
                <a:latin typeface="Arial"/>
              </a:rPr>
              <a:t>planul</a:t>
            </a:r>
            <a:r>
              <a:rPr lang="en-US" sz="1323" dirty="0">
                <a:solidFill>
                  <a:srgbClr val="003399"/>
                </a:solidFill>
                <a:latin typeface="Arial"/>
              </a:rPr>
              <a:t> de </a:t>
            </a:r>
            <a:r>
              <a:rPr lang="en-US" sz="1323" dirty="0" err="1">
                <a:solidFill>
                  <a:srgbClr val="003399"/>
                </a:solidFill>
                <a:latin typeface="Arial"/>
              </a:rPr>
              <a:t>recrutare</a:t>
            </a:r>
            <a:endParaRPr lang="en-US" sz="1323" dirty="0">
              <a:solidFill>
                <a:srgbClr val="003399"/>
              </a:solidFill>
              <a:latin typeface="Arial"/>
            </a:endParaRPr>
          </a:p>
          <a:p>
            <a:pPr algn="ctr">
              <a:lnSpc>
                <a:spcPts val="1852"/>
              </a:lnSpc>
            </a:pPr>
            <a:r>
              <a:rPr lang="en-US" sz="1323" dirty="0">
                <a:solidFill>
                  <a:srgbClr val="003399"/>
                </a:solidFill>
                <a:latin typeface="Arial"/>
              </a:rPr>
              <a:t> </a:t>
            </a:r>
          </a:p>
        </p:txBody>
      </p:sp>
      <p:sp>
        <p:nvSpPr>
          <p:cNvPr id="25" name="TextBox 25"/>
          <p:cNvSpPr txBox="1"/>
          <p:nvPr/>
        </p:nvSpPr>
        <p:spPr>
          <a:xfrm>
            <a:off x="5388061" y="7093266"/>
            <a:ext cx="3432083" cy="1341842"/>
          </a:xfrm>
          <a:prstGeom prst="rect">
            <a:avLst/>
          </a:prstGeom>
        </p:spPr>
        <p:txBody>
          <a:bodyPr lIns="0" tIns="0" rIns="0" bIns="0" rtlCol="0" anchor="t">
            <a:spAutoFit/>
          </a:bodyPr>
          <a:lstStyle/>
          <a:p>
            <a:pPr algn="ctr">
              <a:lnSpc>
                <a:spcPts val="1622"/>
              </a:lnSpc>
            </a:pPr>
            <a:r>
              <a:rPr lang="en-US" sz="1158" dirty="0">
                <a:solidFill>
                  <a:srgbClr val="003399"/>
                </a:solidFill>
                <a:latin typeface="Arial Bold"/>
              </a:rPr>
              <a:t>3 </a:t>
            </a:r>
            <a:r>
              <a:rPr lang="en-US" sz="1158" dirty="0" err="1">
                <a:solidFill>
                  <a:srgbClr val="003399"/>
                </a:solidFill>
                <a:latin typeface="Arial Bold"/>
              </a:rPr>
              <a:t>membri</a:t>
            </a:r>
            <a:r>
              <a:rPr lang="en-US" sz="1158" dirty="0">
                <a:solidFill>
                  <a:srgbClr val="003399"/>
                </a:solidFill>
                <a:latin typeface="Arial Bold"/>
              </a:rPr>
              <a:t> </a:t>
            </a:r>
            <a:r>
              <a:rPr lang="en-US" sz="1158" dirty="0" err="1">
                <a:solidFill>
                  <a:srgbClr val="003399"/>
                </a:solidFill>
                <a:latin typeface="Arial Bold"/>
              </a:rPr>
              <a:t>supleanți</a:t>
            </a:r>
            <a:r>
              <a:rPr lang="en-US" sz="1158" dirty="0">
                <a:solidFill>
                  <a:srgbClr val="003399"/>
                </a:solidFill>
                <a:latin typeface="Arial Bold"/>
              </a:rPr>
              <a:t> </a:t>
            </a:r>
            <a:r>
              <a:rPr lang="en-US" sz="1158" dirty="0" err="1">
                <a:solidFill>
                  <a:srgbClr val="003399"/>
                </a:solidFill>
                <a:latin typeface="Arial Bold"/>
              </a:rPr>
              <a:t>pentru</a:t>
            </a:r>
            <a:r>
              <a:rPr lang="en-US" sz="1158" dirty="0">
                <a:solidFill>
                  <a:srgbClr val="003399"/>
                </a:solidFill>
                <a:latin typeface="Arial Bold"/>
              </a:rPr>
              <a:t> </a:t>
            </a:r>
            <a:r>
              <a:rPr lang="en-US" sz="1158" dirty="0" err="1">
                <a:solidFill>
                  <a:srgbClr val="003399"/>
                </a:solidFill>
                <a:latin typeface="Arial Bold"/>
              </a:rPr>
              <a:t>fiecare</a:t>
            </a:r>
            <a:r>
              <a:rPr lang="en-US" sz="1158" dirty="0">
                <a:solidFill>
                  <a:srgbClr val="003399"/>
                </a:solidFill>
                <a:latin typeface="Arial Bold"/>
              </a:rPr>
              <a:t> </a:t>
            </a:r>
            <a:r>
              <a:rPr lang="en-US" sz="1158" dirty="0" err="1">
                <a:solidFill>
                  <a:srgbClr val="003399"/>
                </a:solidFill>
                <a:latin typeface="Arial Bold"/>
              </a:rPr>
              <a:t>comisie</a:t>
            </a:r>
            <a:r>
              <a:rPr lang="en-US" sz="1158" dirty="0">
                <a:solidFill>
                  <a:srgbClr val="003399"/>
                </a:solidFill>
                <a:latin typeface="Arial Bold"/>
              </a:rPr>
              <a:t>: </a:t>
            </a:r>
          </a:p>
          <a:p>
            <a:pPr algn="ctr">
              <a:lnSpc>
                <a:spcPts val="1622"/>
              </a:lnSpc>
            </a:pPr>
            <a:r>
              <a:rPr lang="en-US" sz="1158" dirty="0">
                <a:solidFill>
                  <a:srgbClr val="003399"/>
                </a:solidFill>
                <a:latin typeface="Arial Bold"/>
              </a:rPr>
              <a:t>2 </a:t>
            </a:r>
            <a:r>
              <a:rPr lang="en-US" sz="1158" dirty="0" err="1">
                <a:solidFill>
                  <a:srgbClr val="003399"/>
                </a:solidFill>
                <a:latin typeface="Arial Bold"/>
              </a:rPr>
              <a:t>membri</a:t>
            </a:r>
            <a:r>
              <a:rPr lang="en-US" sz="1158" dirty="0">
                <a:solidFill>
                  <a:srgbClr val="003399"/>
                </a:solidFill>
                <a:latin typeface="Arial Bold"/>
              </a:rPr>
              <a:t> ANFP</a:t>
            </a:r>
          </a:p>
          <a:p>
            <a:pPr algn="ctr">
              <a:lnSpc>
                <a:spcPts val="1622"/>
              </a:lnSpc>
            </a:pPr>
            <a:r>
              <a:rPr lang="en-US" sz="1158" dirty="0">
                <a:solidFill>
                  <a:srgbClr val="003399"/>
                </a:solidFill>
                <a:latin typeface="Arial Bold"/>
              </a:rPr>
              <a:t>1 </a:t>
            </a:r>
            <a:r>
              <a:rPr lang="en-US" sz="1158" dirty="0" err="1">
                <a:solidFill>
                  <a:srgbClr val="003399"/>
                </a:solidFill>
                <a:latin typeface="Arial Bold"/>
              </a:rPr>
              <a:t>membru</a:t>
            </a:r>
            <a:r>
              <a:rPr lang="en-US" sz="1158" dirty="0">
                <a:solidFill>
                  <a:srgbClr val="003399"/>
                </a:solidFill>
                <a:latin typeface="Arial Bold"/>
              </a:rPr>
              <a:t> MDLPA/ </a:t>
            </a:r>
            <a:r>
              <a:rPr lang="en-US" sz="1158" dirty="0" err="1">
                <a:solidFill>
                  <a:srgbClr val="003399"/>
                </a:solidFill>
                <a:latin typeface="Arial Bold"/>
              </a:rPr>
              <a:t>desemnat</a:t>
            </a:r>
            <a:r>
              <a:rPr lang="en-US" sz="1158" dirty="0">
                <a:solidFill>
                  <a:srgbClr val="003399"/>
                </a:solidFill>
                <a:latin typeface="Arial Bold"/>
              </a:rPr>
              <a:t> de </a:t>
            </a:r>
            <a:r>
              <a:rPr lang="en-US" sz="1158" dirty="0" err="1">
                <a:solidFill>
                  <a:srgbClr val="003399"/>
                </a:solidFill>
                <a:latin typeface="Arial Bold"/>
              </a:rPr>
              <a:t>către</a:t>
            </a:r>
            <a:r>
              <a:rPr lang="en-US" sz="1158" dirty="0">
                <a:solidFill>
                  <a:srgbClr val="003399"/>
                </a:solidFill>
                <a:latin typeface="Arial Bold"/>
              </a:rPr>
              <a:t> </a:t>
            </a:r>
            <a:r>
              <a:rPr lang="en-US" sz="1158" dirty="0" err="1">
                <a:solidFill>
                  <a:srgbClr val="003399"/>
                </a:solidFill>
                <a:latin typeface="Arial Bold"/>
              </a:rPr>
              <a:t>conducătorul</a:t>
            </a:r>
            <a:r>
              <a:rPr lang="en-US" sz="1158" dirty="0">
                <a:solidFill>
                  <a:srgbClr val="003399"/>
                </a:solidFill>
                <a:latin typeface="Arial Bold"/>
              </a:rPr>
              <a:t> </a:t>
            </a:r>
            <a:r>
              <a:rPr lang="en-US" sz="1158" dirty="0" err="1">
                <a:solidFill>
                  <a:srgbClr val="003399"/>
                </a:solidFill>
                <a:latin typeface="Arial Bold"/>
              </a:rPr>
              <a:t>autorității</a:t>
            </a:r>
            <a:r>
              <a:rPr lang="en-US" sz="1158" dirty="0">
                <a:solidFill>
                  <a:srgbClr val="003399"/>
                </a:solidFill>
                <a:latin typeface="Arial Bold"/>
              </a:rPr>
              <a:t> </a:t>
            </a:r>
            <a:r>
              <a:rPr lang="en-US" sz="1158" dirty="0" err="1">
                <a:solidFill>
                  <a:srgbClr val="003399"/>
                </a:solidFill>
                <a:latin typeface="Arial Bold"/>
              </a:rPr>
              <a:t>sau</a:t>
            </a:r>
            <a:r>
              <a:rPr lang="en-US" sz="1158" dirty="0">
                <a:solidFill>
                  <a:srgbClr val="003399"/>
                </a:solidFill>
                <a:latin typeface="Arial Bold"/>
              </a:rPr>
              <a:t> </a:t>
            </a:r>
            <a:r>
              <a:rPr lang="en-US" sz="1158" dirty="0" err="1">
                <a:solidFill>
                  <a:srgbClr val="003399"/>
                </a:solidFill>
                <a:latin typeface="Arial Bold"/>
              </a:rPr>
              <a:t>instituției</a:t>
            </a:r>
            <a:r>
              <a:rPr lang="en-US" sz="1158" dirty="0">
                <a:solidFill>
                  <a:srgbClr val="003399"/>
                </a:solidFill>
                <a:latin typeface="Arial Bold"/>
              </a:rPr>
              <a:t> </a:t>
            </a:r>
            <a:r>
              <a:rPr lang="en-US" sz="1158" dirty="0" err="1">
                <a:solidFill>
                  <a:srgbClr val="003399"/>
                </a:solidFill>
                <a:latin typeface="Arial Bold"/>
              </a:rPr>
              <a:t>publice</a:t>
            </a:r>
            <a:r>
              <a:rPr lang="en-US" sz="1158" dirty="0">
                <a:solidFill>
                  <a:srgbClr val="003399"/>
                </a:solidFill>
                <a:latin typeface="Arial Bold"/>
              </a:rPr>
              <a:t> care are </a:t>
            </a:r>
            <a:r>
              <a:rPr lang="en-US" sz="1158" dirty="0" err="1">
                <a:solidFill>
                  <a:srgbClr val="003399"/>
                </a:solidFill>
                <a:latin typeface="Arial Bold"/>
              </a:rPr>
              <a:t>prevăzut</a:t>
            </a:r>
            <a:r>
              <a:rPr lang="en-US" sz="1158" dirty="0">
                <a:solidFill>
                  <a:srgbClr val="003399"/>
                </a:solidFill>
                <a:latin typeface="Arial Bold"/>
              </a:rPr>
              <a:t> cel </a:t>
            </a:r>
            <a:r>
              <a:rPr lang="en-US" sz="1158" dirty="0" err="1">
                <a:solidFill>
                  <a:srgbClr val="003399"/>
                </a:solidFill>
                <a:latin typeface="Arial Bold"/>
              </a:rPr>
              <a:t>mai</a:t>
            </a:r>
            <a:r>
              <a:rPr lang="en-US" sz="1158" dirty="0">
                <a:solidFill>
                  <a:srgbClr val="003399"/>
                </a:solidFill>
                <a:latin typeface="Arial Bold"/>
              </a:rPr>
              <a:t> mare </a:t>
            </a:r>
            <a:r>
              <a:rPr lang="en-US" sz="1158" dirty="0" err="1">
                <a:solidFill>
                  <a:srgbClr val="003399"/>
                </a:solidFill>
                <a:latin typeface="Arial Bold"/>
              </a:rPr>
              <a:t>număr</a:t>
            </a:r>
            <a:r>
              <a:rPr lang="en-US" sz="1158" dirty="0">
                <a:solidFill>
                  <a:srgbClr val="003399"/>
                </a:solidFill>
                <a:latin typeface="Arial Bold"/>
              </a:rPr>
              <a:t> de </a:t>
            </a:r>
            <a:r>
              <a:rPr lang="en-US" sz="1158" dirty="0" err="1">
                <a:solidFill>
                  <a:srgbClr val="003399"/>
                </a:solidFill>
                <a:latin typeface="Arial Bold"/>
              </a:rPr>
              <a:t>funcții</a:t>
            </a:r>
            <a:r>
              <a:rPr lang="en-US" sz="1158" dirty="0">
                <a:solidFill>
                  <a:srgbClr val="003399"/>
                </a:solidFill>
                <a:latin typeface="Arial Bold"/>
              </a:rPr>
              <a:t> </a:t>
            </a:r>
            <a:r>
              <a:rPr lang="en-US" sz="1158" dirty="0" err="1">
                <a:solidFill>
                  <a:srgbClr val="003399"/>
                </a:solidFill>
                <a:latin typeface="Arial Bold"/>
              </a:rPr>
              <a:t>publice</a:t>
            </a:r>
            <a:r>
              <a:rPr lang="en-US" sz="1158" dirty="0">
                <a:solidFill>
                  <a:srgbClr val="003399"/>
                </a:solidFill>
                <a:latin typeface="Arial Bold"/>
              </a:rPr>
              <a:t> </a:t>
            </a:r>
            <a:r>
              <a:rPr lang="en-US" sz="1158" dirty="0" err="1">
                <a:solidFill>
                  <a:srgbClr val="003399"/>
                </a:solidFill>
                <a:latin typeface="Arial Bold"/>
              </a:rPr>
              <a:t>în</a:t>
            </a:r>
            <a:r>
              <a:rPr lang="en-US" sz="1158" dirty="0">
                <a:solidFill>
                  <a:srgbClr val="003399"/>
                </a:solidFill>
                <a:latin typeface="Arial Bold"/>
              </a:rPr>
              <a:t> </a:t>
            </a:r>
            <a:r>
              <a:rPr lang="en-US" sz="1158" dirty="0" err="1">
                <a:solidFill>
                  <a:srgbClr val="003399"/>
                </a:solidFill>
                <a:latin typeface="Arial Bold"/>
              </a:rPr>
              <a:t>planul</a:t>
            </a:r>
            <a:r>
              <a:rPr lang="en-US" sz="1158" dirty="0">
                <a:solidFill>
                  <a:srgbClr val="003399"/>
                </a:solidFill>
                <a:latin typeface="Arial Bold"/>
              </a:rPr>
              <a:t> de </a:t>
            </a:r>
            <a:r>
              <a:rPr lang="en-US" sz="1158" dirty="0" err="1">
                <a:solidFill>
                  <a:srgbClr val="003399"/>
                </a:solidFill>
                <a:latin typeface="Arial Bold"/>
              </a:rPr>
              <a:t>recrutare</a:t>
            </a:r>
            <a:endParaRPr lang="en-US" sz="1158" dirty="0">
              <a:solidFill>
                <a:srgbClr val="003399"/>
              </a:solidFill>
              <a:latin typeface="Arial Bold"/>
            </a:endParaRPr>
          </a:p>
          <a:p>
            <a:pPr algn="ctr">
              <a:lnSpc>
                <a:spcPts val="801"/>
              </a:lnSpc>
            </a:pPr>
            <a:endParaRPr lang="en-US" sz="1158" dirty="0">
              <a:solidFill>
                <a:srgbClr val="003399"/>
              </a:solidFill>
              <a:latin typeface="Arial Bold"/>
            </a:endParaRPr>
          </a:p>
        </p:txBody>
      </p:sp>
      <p:sp>
        <p:nvSpPr>
          <p:cNvPr id="26" name="Freeform 26"/>
          <p:cNvSpPr/>
          <p:nvPr/>
        </p:nvSpPr>
        <p:spPr>
          <a:xfrm rot="8100000">
            <a:off x="5280694" y="2238938"/>
            <a:ext cx="807196" cy="807196"/>
          </a:xfrm>
          <a:custGeom>
            <a:avLst/>
            <a:gdLst/>
            <a:ahLst/>
            <a:cxnLst/>
            <a:rect l="l" t="t" r="r" b="b"/>
            <a:pathLst>
              <a:path w="807196" h="807196">
                <a:moveTo>
                  <a:pt x="0" y="0"/>
                </a:moveTo>
                <a:lnTo>
                  <a:pt x="807195" y="0"/>
                </a:lnTo>
                <a:lnTo>
                  <a:pt x="807195" y="807196"/>
                </a:lnTo>
                <a:lnTo>
                  <a:pt x="0" y="8071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7" name="Freeform 27"/>
          <p:cNvSpPr/>
          <p:nvPr/>
        </p:nvSpPr>
        <p:spPr>
          <a:xfrm rot="9692950">
            <a:off x="5256051" y="2528815"/>
            <a:ext cx="807196" cy="807196"/>
          </a:xfrm>
          <a:custGeom>
            <a:avLst/>
            <a:gdLst/>
            <a:ahLst/>
            <a:cxnLst/>
            <a:rect l="l" t="t" r="r" b="b"/>
            <a:pathLst>
              <a:path w="807196" h="807196">
                <a:moveTo>
                  <a:pt x="0" y="0"/>
                </a:moveTo>
                <a:lnTo>
                  <a:pt x="807195" y="0"/>
                </a:lnTo>
                <a:lnTo>
                  <a:pt x="807195" y="807195"/>
                </a:lnTo>
                <a:lnTo>
                  <a:pt x="0" y="8071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0" b="-50"/>
            </a:stretch>
          </a:blipFill>
        </p:spPr>
      </p:sp>
      <p:grpSp>
        <p:nvGrpSpPr>
          <p:cNvPr id="3" name="Group 3"/>
          <p:cNvGrpSpPr/>
          <p:nvPr/>
        </p:nvGrpSpPr>
        <p:grpSpPr>
          <a:xfrm>
            <a:off x="898846" y="260424"/>
            <a:ext cx="16490307" cy="947251"/>
            <a:chOff x="0" y="0"/>
            <a:chExt cx="21987076" cy="1263001"/>
          </a:xfrm>
        </p:grpSpPr>
        <p:sp>
          <p:nvSpPr>
            <p:cNvPr id="4" name="Freeform 4"/>
            <p:cNvSpPr/>
            <p:nvPr/>
          </p:nvSpPr>
          <p:spPr>
            <a:xfrm>
              <a:off x="0" y="0"/>
              <a:ext cx="21987129" cy="1263015"/>
            </a:xfrm>
            <a:custGeom>
              <a:avLst/>
              <a:gdLst/>
              <a:ahLst/>
              <a:cxnLst/>
              <a:rect l="l" t="t" r="r" b="b"/>
              <a:pathLst>
                <a:path w="21987129" h="1263015">
                  <a:moveTo>
                    <a:pt x="0" y="0"/>
                  </a:moveTo>
                  <a:lnTo>
                    <a:pt x="21987129" y="0"/>
                  </a:lnTo>
                  <a:lnTo>
                    <a:pt x="21987129" y="1263015"/>
                  </a:lnTo>
                  <a:lnTo>
                    <a:pt x="0" y="1263015"/>
                  </a:lnTo>
                  <a:lnTo>
                    <a:pt x="0" y="0"/>
                  </a:lnTo>
                  <a:close/>
                </a:path>
              </a:pathLst>
            </a:custGeom>
            <a:blipFill>
              <a:blip r:embed="rId3"/>
              <a:stretch>
                <a:fillRect b="1"/>
              </a:stretch>
            </a:blipFill>
          </p:spPr>
        </p:sp>
      </p:grpSp>
      <p:grpSp>
        <p:nvGrpSpPr>
          <p:cNvPr id="5" name="Group 5"/>
          <p:cNvGrpSpPr/>
          <p:nvPr/>
        </p:nvGrpSpPr>
        <p:grpSpPr>
          <a:xfrm>
            <a:off x="898846" y="9013060"/>
            <a:ext cx="7337526" cy="469313"/>
            <a:chOff x="0" y="0"/>
            <a:chExt cx="9783368" cy="625751"/>
          </a:xfrm>
        </p:grpSpPr>
        <p:sp>
          <p:nvSpPr>
            <p:cNvPr id="6" name="Freeform 6"/>
            <p:cNvSpPr/>
            <p:nvPr/>
          </p:nvSpPr>
          <p:spPr>
            <a:xfrm>
              <a:off x="0" y="0"/>
              <a:ext cx="9783318" cy="625729"/>
            </a:xfrm>
            <a:custGeom>
              <a:avLst/>
              <a:gdLst/>
              <a:ahLst/>
              <a:cxnLst/>
              <a:rect l="l" t="t" r="r" b="b"/>
              <a:pathLst>
                <a:path w="9783318" h="625729">
                  <a:moveTo>
                    <a:pt x="0" y="0"/>
                  </a:moveTo>
                  <a:lnTo>
                    <a:pt x="9783318" y="0"/>
                  </a:lnTo>
                  <a:lnTo>
                    <a:pt x="9783318" y="625729"/>
                  </a:lnTo>
                  <a:lnTo>
                    <a:pt x="0" y="625729"/>
                  </a:lnTo>
                  <a:lnTo>
                    <a:pt x="0" y="0"/>
                  </a:lnTo>
                  <a:close/>
                </a:path>
              </a:pathLst>
            </a:custGeom>
            <a:blipFill>
              <a:blip r:embed="rId4"/>
              <a:stretch>
                <a:fillRect b="-3"/>
              </a:stretch>
            </a:blipFill>
          </p:spPr>
        </p:sp>
      </p:grpSp>
      <p:grpSp>
        <p:nvGrpSpPr>
          <p:cNvPr id="7" name="Group 7"/>
          <p:cNvGrpSpPr/>
          <p:nvPr/>
        </p:nvGrpSpPr>
        <p:grpSpPr>
          <a:xfrm>
            <a:off x="14427500" y="8782996"/>
            <a:ext cx="2482512" cy="955499"/>
            <a:chOff x="0" y="0"/>
            <a:chExt cx="4310085" cy="1658917"/>
          </a:xfrm>
        </p:grpSpPr>
        <p:sp>
          <p:nvSpPr>
            <p:cNvPr id="8" name="Freeform 8"/>
            <p:cNvSpPr/>
            <p:nvPr/>
          </p:nvSpPr>
          <p:spPr>
            <a:xfrm>
              <a:off x="0" y="0"/>
              <a:ext cx="4310126" cy="1658874"/>
            </a:xfrm>
            <a:custGeom>
              <a:avLst/>
              <a:gdLst/>
              <a:ahLst/>
              <a:cxnLst/>
              <a:rect l="l" t="t" r="r" b="b"/>
              <a:pathLst>
                <a:path w="4310126" h="1658874">
                  <a:moveTo>
                    <a:pt x="0" y="0"/>
                  </a:moveTo>
                  <a:lnTo>
                    <a:pt x="4310126" y="0"/>
                  </a:lnTo>
                  <a:lnTo>
                    <a:pt x="4310126" y="1658874"/>
                  </a:lnTo>
                  <a:lnTo>
                    <a:pt x="0" y="1658874"/>
                  </a:lnTo>
                  <a:lnTo>
                    <a:pt x="0" y="0"/>
                  </a:lnTo>
                  <a:close/>
                </a:path>
              </a:pathLst>
            </a:custGeom>
            <a:blipFill>
              <a:blip r:embed="rId5"/>
              <a:stretch>
                <a:fillRect b="-2"/>
              </a:stretch>
            </a:blipFill>
          </p:spPr>
        </p:sp>
      </p:grpSp>
      <p:grpSp>
        <p:nvGrpSpPr>
          <p:cNvPr id="9" name="Group 9"/>
          <p:cNvGrpSpPr/>
          <p:nvPr/>
        </p:nvGrpSpPr>
        <p:grpSpPr>
          <a:xfrm>
            <a:off x="7066696" y="2729936"/>
            <a:ext cx="802428" cy="1143000"/>
            <a:chOff x="0" y="0"/>
            <a:chExt cx="1069904" cy="1524000"/>
          </a:xfrm>
        </p:grpSpPr>
        <p:sp>
          <p:nvSpPr>
            <p:cNvPr id="10" name="Freeform 10"/>
            <p:cNvSpPr/>
            <p:nvPr/>
          </p:nvSpPr>
          <p:spPr>
            <a:xfrm flipH="1">
              <a:off x="0" y="0"/>
              <a:ext cx="1069848" cy="1524000"/>
            </a:xfrm>
            <a:custGeom>
              <a:avLst/>
              <a:gdLst/>
              <a:ahLst/>
              <a:cxnLst/>
              <a:rect l="l" t="t" r="r" b="b"/>
              <a:pathLst>
                <a:path w="1069848" h="1524000">
                  <a:moveTo>
                    <a:pt x="1069848" y="0"/>
                  </a:moveTo>
                  <a:lnTo>
                    <a:pt x="0" y="0"/>
                  </a:lnTo>
                  <a:lnTo>
                    <a:pt x="0" y="1524000"/>
                  </a:lnTo>
                  <a:lnTo>
                    <a:pt x="1069848" y="1524000"/>
                  </a:lnTo>
                  <a:lnTo>
                    <a:pt x="1069848" y="0"/>
                  </a:lnTo>
                  <a:close/>
                </a:path>
              </a:pathLst>
            </a:custGeom>
            <a:blipFill>
              <a:blip r:embed="rId6"/>
              <a:stretch>
                <a:fillRect l="-2263" r="-2268"/>
              </a:stretch>
            </a:blipFill>
          </p:spPr>
        </p:sp>
      </p:grpSp>
      <p:grpSp>
        <p:nvGrpSpPr>
          <p:cNvPr id="11" name="Group 11"/>
          <p:cNvGrpSpPr/>
          <p:nvPr/>
        </p:nvGrpSpPr>
        <p:grpSpPr>
          <a:xfrm>
            <a:off x="608399" y="2613971"/>
            <a:ext cx="5864511" cy="4845754"/>
            <a:chOff x="0" y="0"/>
            <a:chExt cx="8416344" cy="6461005"/>
          </a:xfrm>
        </p:grpSpPr>
        <p:sp>
          <p:nvSpPr>
            <p:cNvPr id="12" name="Freeform 12"/>
            <p:cNvSpPr/>
            <p:nvPr/>
          </p:nvSpPr>
          <p:spPr>
            <a:xfrm>
              <a:off x="0" y="0"/>
              <a:ext cx="8416290" cy="6460998"/>
            </a:xfrm>
            <a:custGeom>
              <a:avLst/>
              <a:gdLst/>
              <a:ahLst/>
              <a:cxnLst/>
              <a:rect l="l" t="t" r="r" b="b"/>
              <a:pathLst>
                <a:path w="8416290" h="6460998">
                  <a:moveTo>
                    <a:pt x="0" y="0"/>
                  </a:moveTo>
                  <a:lnTo>
                    <a:pt x="8416290" y="0"/>
                  </a:lnTo>
                  <a:lnTo>
                    <a:pt x="8416290" y="6460998"/>
                  </a:lnTo>
                  <a:lnTo>
                    <a:pt x="0" y="6460998"/>
                  </a:lnTo>
                  <a:lnTo>
                    <a:pt x="0" y="0"/>
                  </a:lnTo>
                  <a:close/>
                </a:path>
              </a:pathLst>
            </a:custGeom>
            <a:blipFill>
              <a:blip r:embed="rId7">
                <a:alphaModFix amt="70000"/>
              </a:blip>
              <a:stretch>
                <a:fillRect t="-15131" b="-15131"/>
              </a:stretch>
            </a:blipFill>
          </p:spPr>
        </p:sp>
      </p:grpSp>
      <p:sp>
        <p:nvSpPr>
          <p:cNvPr id="13" name="TextBox 13"/>
          <p:cNvSpPr txBox="1"/>
          <p:nvPr/>
        </p:nvSpPr>
        <p:spPr>
          <a:xfrm>
            <a:off x="3207006" y="1323651"/>
            <a:ext cx="11630947" cy="1290320"/>
          </a:xfrm>
          <a:prstGeom prst="rect">
            <a:avLst/>
          </a:prstGeom>
        </p:spPr>
        <p:txBody>
          <a:bodyPr lIns="0" tIns="0" rIns="0" bIns="0" rtlCol="0" anchor="t">
            <a:spAutoFit/>
          </a:bodyPr>
          <a:lstStyle/>
          <a:p>
            <a:pPr algn="ctr">
              <a:lnSpc>
                <a:spcPts val="4480"/>
              </a:lnSpc>
            </a:pPr>
            <a:r>
              <a:rPr lang="en-US" sz="3200">
                <a:solidFill>
                  <a:srgbClr val="7FD5F5"/>
                </a:solidFill>
                <a:latin typeface="Arial Bold"/>
              </a:rPr>
              <a:t>Constituirea dosarului de concurs și verificarea eligibilității</a:t>
            </a:r>
          </a:p>
          <a:p>
            <a:pPr algn="ctr">
              <a:lnSpc>
                <a:spcPts val="4480"/>
              </a:lnSpc>
            </a:pPr>
            <a:endParaRPr lang="en-US" sz="3200">
              <a:solidFill>
                <a:srgbClr val="7FD5F5"/>
              </a:solidFill>
              <a:latin typeface="Arial Bold"/>
            </a:endParaRPr>
          </a:p>
        </p:txBody>
      </p:sp>
      <p:sp>
        <p:nvSpPr>
          <p:cNvPr id="14" name="TextBox 14"/>
          <p:cNvSpPr txBox="1"/>
          <p:nvPr/>
        </p:nvSpPr>
        <p:spPr>
          <a:xfrm>
            <a:off x="5321092" y="2162226"/>
            <a:ext cx="15025483" cy="326390"/>
          </a:xfrm>
          <a:prstGeom prst="rect">
            <a:avLst/>
          </a:prstGeom>
        </p:spPr>
        <p:txBody>
          <a:bodyPr lIns="0" tIns="0" rIns="0" bIns="0" rtlCol="0" anchor="t">
            <a:spAutoFit/>
          </a:bodyPr>
          <a:lstStyle/>
          <a:p>
            <a:pPr algn="ctr">
              <a:lnSpc>
                <a:spcPts val="1958"/>
              </a:lnSpc>
            </a:pPr>
            <a:r>
              <a:rPr lang="en-US" sz="1398">
                <a:solidFill>
                  <a:srgbClr val="003399"/>
                </a:solidFill>
                <a:latin typeface="Arial Italics"/>
              </a:rPr>
              <a:t>conform prevederilor anexei 10 la  O.U.G. nr. 57/2019</a:t>
            </a:r>
          </a:p>
        </p:txBody>
      </p:sp>
      <p:sp>
        <p:nvSpPr>
          <p:cNvPr id="15" name="Freeform 15"/>
          <p:cNvSpPr/>
          <p:nvPr/>
        </p:nvSpPr>
        <p:spPr>
          <a:xfrm>
            <a:off x="6628288" y="5589673"/>
            <a:ext cx="1103947" cy="1447800"/>
          </a:xfrm>
          <a:custGeom>
            <a:avLst/>
            <a:gdLst/>
            <a:ahLst/>
            <a:cxnLst/>
            <a:rect l="l" t="t" r="r" b="b"/>
            <a:pathLst>
              <a:path w="1103947" h="1447800">
                <a:moveTo>
                  <a:pt x="0" y="0"/>
                </a:moveTo>
                <a:lnTo>
                  <a:pt x="1103947" y="0"/>
                </a:lnTo>
                <a:lnTo>
                  <a:pt x="1103947" y="1447800"/>
                </a:lnTo>
                <a:lnTo>
                  <a:pt x="0" y="1447800"/>
                </a:lnTo>
                <a:lnTo>
                  <a:pt x="0" y="0"/>
                </a:lnTo>
                <a:close/>
              </a:path>
            </a:pathLst>
          </a:custGeom>
          <a:blipFill>
            <a:blip r:embed="rId8"/>
            <a:stretch>
              <a:fillRect/>
            </a:stretch>
          </a:blipFill>
        </p:spPr>
      </p:sp>
      <p:sp>
        <p:nvSpPr>
          <p:cNvPr id="16" name="TextBox 16"/>
          <p:cNvSpPr txBox="1"/>
          <p:nvPr/>
        </p:nvSpPr>
        <p:spPr>
          <a:xfrm>
            <a:off x="8001000" y="2658421"/>
            <a:ext cx="9878630" cy="2931252"/>
          </a:xfrm>
          <a:prstGeom prst="rect">
            <a:avLst/>
          </a:prstGeom>
        </p:spPr>
        <p:txBody>
          <a:bodyPr wrap="square" lIns="0" tIns="0" rIns="0" bIns="0" rtlCol="0" anchor="t">
            <a:spAutoFit/>
          </a:bodyPr>
          <a:lstStyle/>
          <a:p>
            <a:pPr algn="just">
              <a:lnSpc>
                <a:spcPts val="2279"/>
              </a:lnSpc>
            </a:pPr>
            <a:r>
              <a:rPr lang="en-US" sz="1899" dirty="0" err="1">
                <a:solidFill>
                  <a:srgbClr val="003399"/>
                </a:solidFill>
                <a:latin typeface="Arial"/>
              </a:rPr>
              <a:t>Condițiile</a:t>
            </a:r>
            <a:r>
              <a:rPr lang="en-US" sz="1899" dirty="0">
                <a:solidFill>
                  <a:srgbClr val="003399"/>
                </a:solidFill>
                <a:latin typeface="Arial"/>
              </a:rPr>
              <a:t> de </a:t>
            </a:r>
            <a:r>
              <a:rPr lang="en-US" sz="1899" dirty="0" err="1">
                <a:solidFill>
                  <a:srgbClr val="003399"/>
                </a:solidFill>
                <a:latin typeface="Arial"/>
              </a:rPr>
              <a:t>participare</a:t>
            </a:r>
            <a:r>
              <a:rPr lang="en-US" sz="1899" dirty="0">
                <a:solidFill>
                  <a:srgbClr val="003399"/>
                </a:solidFill>
                <a:latin typeface="Arial"/>
              </a:rPr>
              <a:t> se </a:t>
            </a:r>
            <a:r>
              <a:rPr lang="en-US" sz="1899" dirty="0" err="1">
                <a:solidFill>
                  <a:srgbClr val="003399"/>
                </a:solidFill>
                <a:latin typeface="Arial"/>
              </a:rPr>
              <a:t>publică</a:t>
            </a:r>
            <a:r>
              <a:rPr lang="en-US" sz="1899" dirty="0">
                <a:solidFill>
                  <a:srgbClr val="003399"/>
                </a:solidFill>
                <a:latin typeface="Arial"/>
              </a:rPr>
              <a:t> </a:t>
            </a:r>
            <a:r>
              <a:rPr lang="en-US" sz="1899" dirty="0" err="1">
                <a:solidFill>
                  <a:srgbClr val="003399"/>
                </a:solidFill>
                <a:latin typeface="Arial"/>
              </a:rPr>
              <a:t>în</a:t>
            </a:r>
            <a:r>
              <a:rPr lang="en-US" sz="1899" dirty="0">
                <a:solidFill>
                  <a:srgbClr val="003399"/>
                </a:solidFill>
                <a:latin typeface="Arial"/>
              </a:rPr>
              <a:t> </a:t>
            </a:r>
            <a:r>
              <a:rPr lang="en-US" sz="1899" dirty="0" err="1">
                <a:solidFill>
                  <a:srgbClr val="003399"/>
                </a:solidFill>
                <a:latin typeface="Arial"/>
              </a:rPr>
              <a:t>Anunțul</a:t>
            </a:r>
            <a:r>
              <a:rPr lang="en-US" sz="1899" dirty="0">
                <a:solidFill>
                  <a:srgbClr val="003399"/>
                </a:solidFill>
                <a:latin typeface="Arial"/>
              </a:rPr>
              <a:t> de concurs</a:t>
            </a:r>
            <a:endParaRPr lang="ro-RO" sz="1899" dirty="0">
              <a:solidFill>
                <a:srgbClr val="003399"/>
              </a:solidFill>
              <a:latin typeface="Arial"/>
            </a:endParaRPr>
          </a:p>
          <a:p>
            <a:pPr algn="just">
              <a:lnSpc>
                <a:spcPts val="2279"/>
              </a:lnSpc>
            </a:pPr>
            <a:endParaRPr lang="en-US" sz="1899" dirty="0">
              <a:solidFill>
                <a:srgbClr val="003399"/>
              </a:solidFill>
              <a:latin typeface="Arial"/>
            </a:endParaRPr>
          </a:p>
          <a:p>
            <a:pPr algn="just">
              <a:lnSpc>
                <a:spcPts val="2279"/>
              </a:lnSpc>
            </a:pPr>
            <a:r>
              <a:rPr lang="en-US" sz="1899" dirty="0" err="1">
                <a:solidFill>
                  <a:srgbClr val="003399"/>
                </a:solidFill>
                <a:latin typeface="Arial Bold"/>
              </a:rPr>
              <a:t>Dosarul</a:t>
            </a:r>
            <a:r>
              <a:rPr lang="en-US" sz="1899" dirty="0">
                <a:solidFill>
                  <a:srgbClr val="003399"/>
                </a:solidFill>
                <a:latin typeface="Arial Bold"/>
              </a:rPr>
              <a:t> de concurs</a:t>
            </a:r>
            <a:r>
              <a:rPr lang="en-US" sz="1899" dirty="0">
                <a:solidFill>
                  <a:srgbClr val="003399"/>
                </a:solidFill>
                <a:latin typeface="Arial"/>
              </a:rPr>
              <a:t> se </a:t>
            </a:r>
            <a:r>
              <a:rPr lang="en-US" sz="1899" dirty="0" err="1">
                <a:solidFill>
                  <a:srgbClr val="003399"/>
                </a:solidFill>
                <a:latin typeface="Arial"/>
              </a:rPr>
              <a:t>constituie</a:t>
            </a:r>
            <a:r>
              <a:rPr lang="en-US" sz="1899" dirty="0">
                <a:solidFill>
                  <a:srgbClr val="003399"/>
                </a:solidFill>
                <a:latin typeface="Arial"/>
              </a:rPr>
              <a:t> </a:t>
            </a:r>
            <a:r>
              <a:rPr lang="en-US" sz="1899" dirty="0" err="1">
                <a:solidFill>
                  <a:srgbClr val="003399"/>
                </a:solidFill>
                <a:latin typeface="Arial"/>
              </a:rPr>
              <a:t>exclusiv</a:t>
            </a:r>
            <a:r>
              <a:rPr lang="en-US" sz="1899" dirty="0">
                <a:solidFill>
                  <a:srgbClr val="003399"/>
                </a:solidFill>
                <a:latin typeface="Arial"/>
              </a:rPr>
              <a:t> pe </a:t>
            </a:r>
            <a:r>
              <a:rPr lang="en-US" sz="1899" dirty="0" err="1">
                <a:solidFill>
                  <a:srgbClr val="003399"/>
                </a:solidFill>
                <a:latin typeface="Arial"/>
              </a:rPr>
              <a:t>platforma</a:t>
            </a:r>
            <a:r>
              <a:rPr lang="en-US" sz="1899" dirty="0">
                <a:solidFill>
                  <a:srgbClr val="003399"/>
                </a:solidFill>
                <a:latin typeface="Arial"/>
              </a:rPr>
              <a:t> </a:t>
            </a:r>
            <a:r>
              <a:rPr lang="en-US" sz="1899" dirty="0" err="1">
                <a:solidFill>
                  <a:srgbClr val="003399"/>
                </a:solidFill>
                <a:latin typeface="Arial"/>
              </a:rPr>
              <a:t>informatică</a:t>
            </a:r>
            <a:r>
              <a:rPr lang="en-US" sz="1899" dirty="0">
                <a:solidFill>
                  <a:srgbClr val="003399"/>
                </a:solidFill>
                <a:latin typeface="Arial"/>
              </a:rPr>
              <a:t> de concurs, </a:t>
            </a:r>
            <a:r>
              <a:rPr lang="en-US" sz="1899" dirty="0" err="1">
                <a:solidFill>
                  <a:srgbClr val="003399"/>
                </a:solidFill>
                <a:latin typeface="Arial"/>
              </a:rPr>
              <a:t>prin</a:t>
            </a:r>
            <a:r>
              <a:rPr lang="en-US" sz="1899" dirty="0">
                <a:solidFill>
                  <a:srgbClr val="003399"/>
                </a:solidFill>
                <a:latin typeface="Arial"/>
              </a:rPr>
              <a:t> </a:t>
            </a:r>
            <a:r>
              <a:rPr lang="en-US" sz="1899" dirty="0" err="1">
                <a:solidFill>
                  <a:srgbClr val="003399"/>
                </a:solidFill>
                <a:latin typeface="Arial"/>
              </a:rPr>
              <a:t>încărcarea</a:t>
            </a:r>
            <a:r>
              <a:rPr lang="en-US" sz="1899" dirty="0">
                <a:solidFill>
                  <a:srgbClr val="003399"/>
                </a:solidFill>
                <a:latin typeface="Arial"/>
              </a:rPr>
              <a:t> </a:t>
            </a:r>
            <a:r>
              <a:rPr lang="en-US" sz="1899" dirty="0" err="1">
                <a:solidFill>
                  <a:srgbClr val="003399"/>
                </a:solidFill>
                <a:latin typeface="Arial"/>
              </a:rPr>
              <a:t>documentelor</a:t>
            </a:r>
            <a:r>
              <a:rPr lang="en-US" sz="1899" dirty="0">
                <a:solidFill>
                  <a:srgbClr val="003399"/>
                </a:solidFill>
                <a:latin typeface="Arial"/>
              </a:rPr>
              <a:t> </a:t>
            </a:r>
            <a:r>
              <a:rPr lang="en-US" sz="1899" dirty="0" err="1">
                <a:solidFill>
                  <a:srgbClr val="003399"/>
                </a:solidFill>
                <a:latin typeface="Arial"/>
              </a:rPr>
              <a:t>aflate</a:t>
            </a:r>
            <a:r>
              <a:rPr lang="en-US" sz="1899" dirty="0">
                <a:solidFill>
                  <a:srgbClr val="003399"/>
                </a:solidFill>
                <a:latin typeface="Arial"/>
              </a:rPr>
              <a:t> </a:t>
            </a:r>
            <a:r>
              <a:rPr lang="en-US" sz="1899" dirty="0" err="1">
                <a:solidFill>
                  <a:srgbClr val="003399"/>
                </a:solidFill>
                <a:latin typeface="Arial"/>
              </a:rPr>
              <a:t>în</a:t>
            </a:r>
            <a:r>
              <a:rPr lang="en-US" sz="1899" dirty="0">
                <a:solidFill>
                  <a:srgbClr val="003399"/>
                </a:solidFill>
                <a:latin typeface="Arial"/>
              </a:rPr>
              <a:t> </a:t>
            </a:r>
            <a:r>
              <a:rPr lang="en-US" sz="1899" dirty="0" err="1">
                <a:solidFill>
                  <a:srgbClr val="003399"/>
                </a:solidFill>
                <a:latin typeface="Arial"/>
              </a:rPr>
              <a:t>profilul</a:t>
            </a:r>
            <a:r>
              <a:rPr lang="en-US" sz="1899" dirty="0">
                <a:solidFill>
                  <a:srgbClr val="003399"/>
                </a:solidFill>
                <a:latin typeface="Arial"/>
              </a:rPr>
              <a:t> individual al </a:t>
            </a:r>
            <a:r>
              <a:rPr lang="en-US" sz="1899" dirty="0" err="1">
                <a:solidFill>
                  <a:srgbClr val="003399"/>
                </a:solidFill>
                <a:latin typeface="Arial"/>
              </a:rPr>
              <a:t>candidatului</a:t>
            </a:r>
            <a:r>
              <a:rPr lang="en-US" sz="1899" dirty="0">
                <a:solidFill>
                  <a:srgbClr val="003399"/>
                </a:solidFill>
                <a:latin typeface="Arial"/>
              </a:rPr>
              <a:t>: </a:t>
            </a:r>
            <a:r>
              <a:rPr lang="en-US" sz="1899" u="sng" dirty="0">
                <a:solidFill>
                  <a:srgbClr val="0000FF"/>
                </a:solidFill>
                <a:latin typeface="Arial"/>
                <a:hlinkClick r:id="rId9" tooltip="https://platforma-concurs-national.anfp.gov.ro/#/login"/>
              </a:rPr>
              <a:t>https://platforma-concurs-national.anfp.gov.ro/#/login</a:t>
            </a:r>
            <a:r>
              <a:rPr lang="en-US" sz="1899" dirty="0">
                <a:solidFill>
                  <a:srgbClr val="003399"/>
                </a:solidFill>
                <a:latin typeface="Arial"/>
              </a:rPr>
              <a:t> </a:t>
            </a:r>
          </a:p>
          <a:p>
            <a:pPr algn="just">
              <a:lnSpc>
                <a:spcPts val="2279"/>
              </a:lnSpc>
            </a:pPr>
            <a:endParaRPr lang="en-US" sz="1899" dirty="0">
              <a:solidFill>
                <a:srgbClr val="003399"/>
              </a:solidFill>
              <a:latin typeface="Arial"/>
            </a:endParaRPr>
          </a:p>
          <a:p>
            <a:pPr algn="just">
              <a:lnSpc>
                <a:spcPts val="2279"/>
              </a:lnSpc>
            </a:pPr>
            <a:r>
              <a:rPr lang="en-US" sz="1899" dirty="0">
                <a:solidFill>
                  <a:srgbClr val="003399"/>
                </a:solidFill>
                <a:latin typeface="Arial"/>
              </a:rPr>
              <a:t>La </a:t>
            </a:r>
            <a:r>
              <a:rPr lang="en-US" sz="1899" dirty="0" err="1">
                <a:solidFill>
                  <a:srgbClr val="003399"/>
                </a:solidFill>
                <a:latin typeface="Arial"/>
              </a:rPr>
              <a:t>finalizarea</a:t>
            </a:r>
            <a:r>
              <a:rPr lang="en-US" sz="1899" dirty="0">
                <a:solidFill>
                  <a:srgbClr val="003399"/>
                </a:solidFill>
                <a:latin typeface="Arial"/>
              </a:rPr>
              <a:t> </a:t>
            </a:r>
            <a:r>
              <a:rPr lang="en-US" sz="1899" dirty="0" err="1">
                <a:solidFill>
                  <a:srgbClr val="003399"/>
                </a:solidFill>
                <a:latin typeface="Arial"/>
              </a:rPr>
              <a:t>constituirii</a:t>
            </a:r>
            <a:r>
              <a:rPr lang="en-US" sz="1899" dirty="0">
                <a:solidFill>
                  <a:srgbClr val="003399"/>
                </a:solidFill>
                <a:latin typeface="Arial"/>
              </a:rPr>
              <a:t> </a:t>
            </a:r>
            <a:r>
              <a:rPr lang="en-US" sz="1899" dirty="0" err="1">
                <a:solidFill>
                  <a:srgbClr val="003399"/>
                </a:solidFill>
                <a:latin typeface="Arial"/>
              </a:rPr>
              <a:t>dosarului</a:t>
            </a:r>
            <a:r>
              <a:rPr lang="en-US" sz="1899" dirty="0">
                <a:solidFill>
                  <a:srgbClr val="003399"/>
                </a:solidFill>
                <a:latin typeface="Arial"/>
              </a:rPr>
              <a:t> de concurs, se </a:t>
            </a:r>
            <a:r>
              <a:rPr lang="en-US" sz="1899" dirty="0" err="1">
                <a:solidFill>
                  <a:srgbClr val="003399"/>
                </a:solidFill>
                <a:latin typeface="Arial"/>
              </a:rPr>
              <a:t>atribuie</a:t>
            </a:r>
            <a:r>
              <a:rPr lang="en-US" sz="1899" dirty="0">
                <a:solidFill>
                  <a:srgbClr val="003399"/>
                </a:solidFill>
                <a:latin typeface="Arial"/>
              </a:rPr>
              <a:t> un </a:t>
            </a:r>
            <a:r>
              <a:rPr lang="en-US" sz="1899" b="1" dirty="0" err="1">
                <a:solidFill>
                  <a:srgbClr val="003399"/>
                </a:solidFill>
                <a:latin typeface="Arial"/>
              </a:rPr>
              <a:t>număr</a:t>
            </a:r>
            <a:r>
              <a:rPr lang="en-US" sz="1899" b="1" dirty="0">
                <a:solidFill>
                  <a:srgbClr val="003399"/>
                </a:solidFill>
                <a:latin typeface="Arial"/>
              </a:rPr>
              <a:t> de </a:t>
            </a:r>
            <a:r>
              <a:rPr lang="en-US" sz="1899" b="1" dirty="0" err="1">
                <a:solidFill>
                  <a:srgbClr val="003399"/>
                </a:solidFill>
                <a:latin typeface="Arial"/>
              </a:rPr>
              <a:t>înregistrare</a:t>
            </a:r>
            <a:r>
              <a:rPr lang="en-US" sz="1899" b="1" dirty="0">
                <a:solidFill>
                  <a:srgbClr val="003399"/>
                </a:solidFill>
                <a:latin typeface="Arial"/>
              </a:rPr>
              <a:t> a </a:t>
            </a:r>
            <a:r>
              <a:rPr lang="en-US" sz="1899" b="1" dirty="0" err="1">
                <a:solidFill>
                  <a:srgbClr val="003399"/>
                </a:solidFill>
                <a:latin typeface="Arial"/>
              </a:rPr>
              <a:t>dosarului</a:t>
            </a:r>
            <a:r>
              <a:rPr lang="en-US" sz="1899" b="1" dirty="0">
                <a:solidFill>
                  <a:srgbClr val="003399"/>
                </a:solidFill>
                <a:latin typeface="Arial"/>
              </a:rPr>
              <a:t> de concurs </a:t>
            </a:r>
            <a:r>
              <a:rPr lang="en-US" sz="1899" dirty="0">
                <a:solidFill>
                  <a:srgbClr val="003399"/>
                </a:solidFill>
                <a:latin typeface="Arial"/>
              </a:rPr>
              <a:t>care se </a:t>
            </a:r>
            <a:r>
              <a:rPr lang="en-US" sz="1899" dirty="0" err="1">
                <a:solidFill>
                  <a:srgbClr val="003399"/>
                </a:solidFill>
                <a:latin typeface="Arial"/>
              </a:rPr>
              <a:t>utilizează</a:t>
            </a:r>
            <a:r>
              <a:rPr lang="en-US" sz="1899" dirty="0">
                <a:solidFill>
                  <a:srgbClr val="003399"/>
                </a:solidFill>
                <a:latin typeface="Arial"/>
              </a:rPr>
              <a:t> </a:t>
            </a:r>
            <a:r>
              <a:rPr lang="en-US" sz="1899" dirty="0" err="1">
                <a:solidFill>
                  <a:srgbClr val="003399"/>
                </a:solidFill>
                <a:latin typeface="Arial"/>
              </a:rPr>
              <a:t>pentru</a:t>
            </a:r>
            <a:r>
              <a:rPr lang="en-US" sz="1899" dirty="0">
                <a:solidFill>
                  <a:srgbClr val="003399"/>
                </a:solidFill>
                <a:latin typeface="Arial"/>
              </a:rPr>
              <a:t> </a:t>
            </a:r>
            <a:r>
              <a:rPr lang="en-US" sz="1899" dirty="0" err="1">
                <a:solidFill>
                  <a:srgbClr val="003399"/>
                </a:solidFill>
                <a:latin typeface="Arial"/>
              </a:rPr>
              <a:t>comunicarea</a:t>
            </a:r>
            <a:r>
              <a:rPr lang="en-US" sz="1899" dirty="0">
                <a:solidFill>
                  <a:srgbClr val="003399"/>
                </a:solidFill>
                <a:latin typeface="Arial"/>
              </a:rPr>
              <a:t> </a:t>
            </a:r>
            <a:r>
              <a:rPr lang="en-US" sz="1899" dirty="0" err="1">
                <a:solidFill>
                  <a:srgbClr val="003399"/>
                </a:solidFill>
                <a:latin typeface="Arial"/>
              </a:rPr>
              <a:t>rezultatelor</a:t>
            </a:r>
            <a:r>
              <a:rPr lang="en-US" sz="1899" dirty="0">
                <a:solidFill>
                  <a:srgbClr val="003399"/>
                </a:solidFill>
                <a:latin typeface="Arial"/>
              </a:rPr>
              <a:t> </a:t>
            </a:r>
            <a:r>
              <a:rPr lang="en-US" sz="1899" dirty="0" err="1">
                <a:solidFill>
                  <a:srgbClr val="003399"/>
                </a:solidFill>
                <a:latin typeface="Arial"/>
              </a:rPr>
              <a:t>probelor</a:t>
            </a:r>
            <a:r>
              <a:rPr lang="en-US" sz="1899" dirty="0">
                <a:solidFill>
                  <a:srgbClr val="003399"/>
                </a:solidFill>
                <a:latin typeface="Arial"/>
              </a:rPr>
              <a:t> din </a:t>
            </a:r>
            <a:r>
              <a:rPr lang="en-US" sz="1899" dirty="0" err="1">
                <a:solidFill>
                  <a:srgbClr val="003399"/>
                </a:solidFill>
                <a:latin typeface="Arial"/>
              </a:rPr>
              <a:t>etapa</a:t>
            </a:r>
            <a:r>
              <a:rPr lang="en-US" sz="1899" dirty="0">
                <a:solidFill>
                  <a:srgbClr val="003399"/>
                </a:solidFill>
                <a:latin typeface="Arial"/>
              </a:rPr>
              <a:t> de </a:t>
            </a:r>
            <a:r>
              <a:rPr lang="en-US" sz="1899" dirty="0" err="1">
                <a:solidFill>
                  <a:srgbClr val="003399"/>
                </a:solidFill>
                <a:latin typeface="Arial"/>
              </a:rPr>
              <a:t>recrutare</a:t>
            </a:r>
            <a:r>
              <a:rPr lang="en-US" sz="1899" dirty="0">
                <a:solidFill>
                  <a:srgbClr val="003399"/>
                </a:solidFill>
                <a:latin typeface="Arial"/>
              </a:rPr>
              <a:t>, </a:t>
            </a:r>
            <a:r>
              <a:rPr lang="en-US" sz="1899" dirty="0" err="1">
                <a:solidFill>
                  <a:srgbClr val="003399"/>
                </a:solidFill>
                <a:latin typeface="Arial"/>
              </a:rPr>
              <a:t>alături</a:t>
            </a:r>
            <a:r>
              <a:rPr lang="en-US" sz="1899" dirty="0">
                <a:solidFill>
                  <a:srgbClr val="003399"/>
                </a:solidFill>
                <a:latin typeface="Arial"/>
              </a:rPr>
              <a:t> de </a:t>
            </a:r>
            <a:r>
              <a:rPr lang="en-US" sz="1899" b="1" dirty="0" err="1">
                <a:solidFill>
                  <a:srgbClr val="003399"/>
                </a:solidFill>
                <a:latin typeface="Arial"/>
              </a:rPr>
              <a:t>identificatorul</a:t>
            </a:r>
            <a:r>
              <a:rPr lang="en-US" sz="1899" b="1" dirty="0">
                <a:solidFill>
                  <a:srgbClr val="003399"/>
                </a:solidFill>
                <a:latin typeface="Arial"/>
              </a:rPr>
              <a:t> </a:t>
            </a:r>
            <a:r>
              <a:rPr lang="en-US" sz="1899" b="1" dirty="0" err="1">
                <a:solidFill>
                  <a:srgbClr val="003399"/>
                </a:solidFill>
                <a:latin typeface="Arial"/>
              </a:rPr>
              <a:t>unic</a:t>
            </a:r>
            <a:r>
              <a:rPr lang="ro-RO" sz="1899" b="1" dirty="0">
                <a:solidFill>
                  <a:srgbClr val="003399"/>
                </a:solidFill>
                <a:latin typeface="Arial"/>
              </a:rPr>
              <a:t> (GDPR!)</a:t>
            </a:r>
            <a:r>
              <a:rPr lang="en-US" sz="1899" dirty="0">
                <a:solidFill>
                  <a:srgbClr val="003399"/>
                </a:solidFill>
                <a:latin typeface="Arial"/>
              </a:rPr>
              <a:t>.</a:t>
            </a:r>
          </a:p>
          <a:p>
            <a:pPr algn="just">
              <a:lnSpc>
                <a:spcPts val="2279"/>
              </a:lnSpc>
            </a:pPr>
            <a:endParaRPr lang="en-US" sz="1899" dirty="0">
              <a:solidFill>
                <a:srgbClr val="003399"/>
              </a:solidFill>
              <a:latin typeface="Arial"/>
            </a:endParaRPr>
          </a:p>
        </p:txBody>
      </p:sp>
      <p:sp>
        <p:nvSpPr>
          <p:cNvPr id="17" name="TextBox 17"/>
          <p:cNvSpPr txBox="1"/>
          <p:nvPr/>
        </p:nvSpPr>
        <p:spPr>
          <a:xfrm>
            <a:off x="8001000" y="5763571"/>
            <a:ext cx="9878630" cy="3226204"/>
          </a:xfrm>
          <a:prstGeom prst="rect">
            <a:avLst/>
          </a:prstGeom>
        </p:spPr>
        <p:txBody>
          <a:bodyPr wrap="square" lIns="0" tIns="0" rIns="0" bIns="0" rtlCol="0" anchor="t">
            <a:spAutoFit/>
          </a:bodyPr>
          <a:lstStyle/>
          <a:p>
            <a:pPr algn="just">
              <a:lnSpc>
                <a:spcPts val="2279"/>
              </a:lnSpc>
            </a:pPr>
            <a:r>
              <a:rPr lang="en-US" sz="1899" dirty="0" err="1">
                <a:solidFill>
                  <a:srgbClr val="003399"/>
                </a:solidFill>
                <a:latin typeface="Arial Bold"/>
              </a:rPr>
              <a:t>Verificarea</a:t>
            </a:r>
            <a:r>
              <a:rPr lang="en-US" sz="1899" dirty="0">
                <a:solidFill>
                  <a:srgbClr val="003399"/>
                </a:solidFill>
                <a:latin typeface="Arial Bold"/>
              </a:rPr>
              <a:t> </a:t>
            </a:r>
            <a:r>
              <a:rPr lang="en-US" sz="1899" dirty="0" err="1">
                <a:solidFill>
                  <a:srgbClr val="003399"/>
                </a:solidFill>
                <a:latin typeface="Arial Bold"/>
              </a:rPr>
              <a:t>eligibilității</a:t>
            </a:r>
            <a:r>
              <a:rPr lang="en-US" sz="1899" dirty="0">
                <a:solidFill>
                  <a:srgbClr val="003399"/>
                </a:solidFill>
                <a:latin typeface="Arial"/>
              </a:rPr>
              <a:t> –10 </a:t>
            </a:r>
            <a:r>
              <a:rPr lang="en-US" sz="1899" dirty="0" err="1">
                <a:solidFill>
                  <a:srgbClr val="003399"/>
                </a:solidFill>
                <a:latin typeface="Arial"/>
              </a:rPr>
              <a:t>zile</a:t>
            </a:r>
            <a:r>
              <a:rPr lang="en-US" sz="1899" dirty="0">
                <a:solidFill>
                  <a:srgbClr val="003399"/>
                </a:solidFill>
                <a:latin typeface="Arial"/>
              </a:rPr>
              <a:t> </a:t>
            </a:r>
            <a:r>
              <a:rPr lang="en-US" sz="1899" dirty="0" err="1">
                <a:solidFill>
                  <a:srgbClr val="003399"/>
                </a:solidFill>
                <a:latin typeface="Arial"/>
              </a:rPr>
              <a:t>lucrătoare</a:t>
            </a:r>
            <a:r>
              <a:rPr lang="en-US" sz="1899" dirty="0">
                <a:solidFill>
                  <a:srgbClr val="003399"/>
                </a:solidFill>
                <a:latin typeface="Arial"/>
              </a:rPr>
              <a:t>;</a:t>
            </a:r>
            <a:endParaRPr lang="ro-RO" sz="1899" dirty="0">
              <a:solidFill>
                <a:srgbClr val="003399"/>
              </a:solidFill>
              <a:latin typeface="Arial"/>
            </a:endParaRPr>
          </a:p>
          <a:p>
            <a:pPr algn="just">
              <a:lnSpc>
                <a:spcPts val="2279"/>
              </a:lnSpc>
            </a:pPr>
            <a:endParaRPr lang="en-US" sz="1899" dirty="0">
              <a:solidFill>
                <a:srgbClr val="003399"/>
              </a:solidFill>
              <a:latin typeface="Arial"/>
            </a:endParaRPr>
          </a:p>
          <a:p>
            <a:pPr algn="just">
              <a:lnSpc>
                <a:spcPts val="2279"/>
              </a:lnSpc>
            </a:pPr>
            <a:r>
              <a:rPr lang="en-US" sz="1899" dirty="0" err="1">
                <a:solidFill>
                  <a:srgbClr val="003399"/>
                </a:solidFill>
                <a:latin typeface="Arial Bold"/>
              </a:rPr>
              <a:t>Depunerea</a:t>
            </a:r>
            <a:r>
              <a:rPr lang="en-US" sz="1899" dirty="0">
                <a:solidFill>
                  <a:srgbClr val="003399"/>
                </a:solidFill>
                <a:latin typeface="Arial Bold"/>
              </a:rPr>
              <a:t> </a:t>
            </a:r>
            <a:r>
              <a:rPr lang="en-US" sz="1899" dirty="0" err="1">
                <a:solidFill>
                  <a:srgbClr val="003399"/>
                </a:solidFill>
                <a:latin typeface="Arial Bold"/>
              </a:rPr>
              <a:t>contestațiilo</a:t>
            </a:r>
            <a:r>
              <a:rPr lang="en-US" sz="1899" dirty="0" err="1">
                <a:solidFill>
                  <a:srgbClr val="003399"/>
                </a:solidFill>
                <a:latin typeface="Arial"/>
              </a:rPr>
              <a:t>r</a:t>
            </a:r>
            <a:r>
              <a:rPr lang="en-US" sz="1899" dirty="0">
                <a:solidFill>
                  <a:srgbClr val="003399"/>
                </a:solidFill>
                <a:latin typeface="Arial"/>
              </a:rPr>
              <a:t> –o zi </a:t>
            </a:r>
            <a:r>
              <a:rPr lang="en-US" sz="1899" dirty="0" err="1">
                <a:solidFill>
                  <a:srgbClr val="003399"/>
                </a:solidFill>
                <a:latin typeface="Arial"/>
              </a:rPr>
              <a:t>lucrătoare</a:t>
            </a:r>
            <a:r>
              <a:rPr lang="en-US" sz="1899" dirty="0">
                <a:solidFill>
                  <a:srgbClr val="003399"/>
                </a:solidFill>
                <a:latin typeface="Arial"/>
              </a:rPr>
              <a:t>;</a:t>
            </a:r>
          </a:p>
          <a:p>
            <a:pPr algn="just">
              <a:lnSpc>
                <a:spcPts val="2279"/>
              </a:lnSpc>
            </a:pPr>
            <a:endParaRPr lang="en-US" sz="1899" dirty="0">
              <a:solidFill>
                <a:srgbClr val="003399"/>
              </a:solidFill>
              <a:latin typeface="Arial"/>
            </a:endParaRPr>
          </a:p>
          <a:p>
            <a:pPr algn="just">
              <a:lnSpc>
                <a:spcPts val="2279"/>
              </a:lnSpc>
            </a:pPr>
            <a:r>
              <a:rPr lang="en-US" sz="1899" dirty="0" err="1">
                <a:solidFill>
                  <a:srgbClr val="003399"/>
                </a:solidFill>
                <a:latin typeface="Arial"/>
              </a:rPr>
              <a:t>Candidaţii</a:t>
            </a:r>
            <a:r>
              <a:rPr lang="en-US" sz="1899" dirty="0">
                <a:solidFill>
                  <a:srgbClr val="003399"/>
                </a:solidFill>
                <a:latin typeface="Arial"/>
              </a:rPr>
              <a:t> </a:t>
            </a:r>
            <a:r>
              <a:rPr lang="en-US" sz="1899" dirty="0" err="1">
                <a:solidFill>
                  <a:srgbClr val="003399"/>
                </a:solidFill>
                <a:latin typeface="Arial"/>
              </a:rPr>
              <a:t>declaraţi</a:t>
            </a:r>
            <a:r>
              <a:rPr lang="en-US" sz="1899" dirty="0">
                <a:solidFill>
                  <a:srgbClr val="003399"/>
                </a:solidFill>
                <a:latin typeface="Arial"/>
              </a:rPr>
              <a:t> "admis" sunt </a:t>
            </a:r>
            <a:r>
              <a:rPr lang="en-US" sz="1899" dirty="0" err="1">
                <a:solidFill>
                  <a:srgbClr val="003399"/>
                </a:solidFill>
                <a:latin typeface="Arial"/>
              </a:rPr>
              <a:t>notificaţi</a:t>
            </a:r>
            <a:r>
              <a:rPr lang="en-US" sz="1899" dirty="0">
                <a:solidFill>
                  <a:srgbClr val="003399"/>
                </a:solidFill>
                <a:latin typeface="Arial"/>
              </a:rPr>
              <a:t> automat cu </a:t>
            </a:r>
            <a:r>
              <a:rPr lang="en-US" sz="1899" dirty="0" err="1">
                <a:solidFill>
                  <a:srgbClr val="003399"/>
                </a:solidFill>
                <a:latin typeface="Arial"/>
              </a:rPr>
              <a:t>privire</a:t>
            </a:r>
            <a:r>
              <a:rPr lang="en-US" sz="1899" dirty="0">
                <a:solidFill>
                  <a:srgbClr val="003399"/>
                </a:solidFill>
                <a:latin typeface="Arial"/>
              </a:rPr>
              <a:t> la </a:t>
            </a:r>
            <a:r>
              <a:rPr lang="en-US" sz="1899" dirty="0" err="1">
                <a:solidFill>
                  <a:srgbClr val="003399"/>
                </a:solidFill>
                <a:latin typeface="Arial Bold"/>
              </a:rPr>
              <a:t>posibilitatea</a:t>
            </a:r>
            <a:r>
              <a:rPr lang="en-US" sz="1899" dirty="0">
                <a:solidFill>
                  <a:srgbClr val="003399"/>
                </a:solidFill>
                <a:latin typeface="Arial Bold"/>
              </a:rPr>
              <a:t> de a </a:t>
            </a:r>
            <a:r>
              <a:rPr lang="en-US" sz="1899" dirty="0" err="1">
                <a:solidFill>
                  <a:srgbClr val="003399"/>
                </a:solidFill>
                <a:latin typeface="Arial Bold"/>
              </a:rPr>
              <a:t>opta</a:t>
            </a:r>
            <a:r>
              <a:rPr lang="en-US" sz="1899" dirty="0">
                <a:solidFill>
                  <a:srgbClr val="003399"/>
                </a:solidFill>
                <a:latin typeface="Arial"/>
              </a:rPr>
              <a:t>, </a:t>
            </a:r>
            <a:r>
              <a:rPr lang="en-US" sz="1899" dirty="0" err="1">
                <a:solidFill>
                  <a:srgbClr val="003399"/>
                </a:solidFill>
                <a:latin typeface="Arial"/>
              </a:rPr>
              <a:t>în</a:t>
            </a:r>
            <a:r>
              <a:rPr lang="en-US" sz="1899" dirty="0">
                <a:solidFill>
                  <a:srgbClr val="003399"/>
                </a:solidFill>
                <a:latin typeface="Arial"/>
              </a:rPr>
              <a:t> termen de 3 </a:t>
            </a:r>
            <a:r>
              <a:rPr lang="en-US" sz="1899" dirty="0" err="1">
                <a:solidFill>
                  <a:srgbClr val="003399"/>
                </a:solidFill>
                <a:latin typeface="Arial"/>
              </a:rPr>
              <a:t>zile</a:t>
            </a:r>
            <a:r>
              <a:rPr lang="en-US" sz="1899" dirty="0">
                <a:solidFill>
                  <a:srgbClr val="003399"/>
                </a:solidFill>
                <a:latin typeface="Arial"/>
              </a:rPr>
              <a:t> </a:t>
            </a:r>
            <a:r>
              <a:rPr lang="en-US" sz="1899" dirty="0" err="1">
                <a:solidFill>
                  <a:srgbClr val="003399"/>
                </a:solidFill>
                <a:latin typeface="Arial"/>
              </a:rPr>
              <a:t>lucrătoare</a:t>
            </a:r>
            <a:r>
              <a:rPr lang="en-US" sz="1899" dirty="0">
                <a:solidFill>
                  <a:srgbClr val="003399"/>
                </a:solidFill>
                <a:latin typeface="Arial"/>
              </a:rPr>
              <a:t> de la </a:t>
            </a:r>
            <a:r>
              <a:rPr lang="en-US" sz="1899" dirty="0" err="1">
                <a:solidFill>
                  <a:srgbClr val="003399"/>
                </a:solidFill>
                <a:latin typeface="Arial"/>
              </a:rPr>
              <a:t>primirea</a:t>
            </a:r>
            <a:r>
              <a:rPr lang="en-US" sz="1899" dirty="0">
                <a:solidFill>
                  <a:srgbClr val="003399"/>
                </a:solidFill>
                <a:latin typeface="Arial"/>
              </a:rPr>
              <a:t> </a:t>
            </a:r>
            <a:r>
              <a:rPr lang="en-US" sz="1899" dirty="0" err="1">
                <a:solidFill>
                  <a:srgbClr val="003399"/>
                </a:solidFill>
                <a:latin typeface="Arial"/>
              </a:rPr>
              <a:t>notificării</a:t>
            </a:r>
            <a:r>
              <a:rPr lang="en-US" sz="1899" dirty="0">
                <a:solidFill>
                  <a:srgbClr val="003399"/>
                </a:solidFill>
                <a:latin typeface="Arial"/>
              </a:rPr>
              <a:t>, </a:t>
            </a:r>
            <a:r>
              <a:rPr lang="en-US" sz="1899" dirty="0" err="1">
                <a:solidFill>
                  <a:srgbClr val="003399"/>
                </a:solidFill>
                <a:latin typeface="Arial Bold"/>
              </a:rPr>
              <a:t>pentru</a:t>
            </a:r>
            <a:r>
              <a:rPr lang="en-US" sz="1899" dirty="0">
                <a:solidFill>
                  <a:srgbClr val="003399"/>
                </a:solidFill>
                <a:latin typeface="Arial Bold"/>
              </a:rPr>
              <a:t> </a:t>
            </a:r>
            <a:r>
              <a:rPr lang="en-US" sz="1899" dirty="0" err="1">
                <a:solidFill>
                  <a:srgbClr val="003399"/>
                </a:solidFill>
                <a:latin typeface="Arial Bold"/>
              </a:rPr>
              <a:t>oricare</a:t>
            </a:r>
            <a:r>
              <a:rPr lang="en-US" sz="1899" dirty="0">
                <a:solidFill>
                  <a:srgbClr val="003399"/>
                </a:solidFill>
                <a:latin typeface="Arial Bold"/>
              </a:rPr>
              <a:t> </a:t>
            </a:r>
            <a:r>
              <a:rPr lang="en-US" sz="1899" dirty="0" err="1">
                <a:solidFill>
                  <a:srgbClr val="003399"/>
                </a:solidFill>
                <a:latin typeface="Arial Bold"/>
              </a:rPr>
              <a:t>dintre</a:t>
            </a:r>
            <a:r>
              <a:rPr lang="en-US" sz="1899" dirty="0">
                <a:solidFill>
                  <a:srgbClr val="003399"/>
                </a:solidFill>
                <a:latin typeface="Arial Bold"/>
              </a:rPr>
              <a:t> </a:t>
            </a:r>
            <a:r>
              <a:rPr lang="en-US" sz="1899" dirty="0" err="1">
                <a:solidFill>
                  <a:srgbClr val="003399"/>
                </a:solidFill>
                <a:latin typeface="Arial Bold"/>
              </a:rPr>
              <a:t>cele</a:t>
            </a:r>
            <a:r>
              <a:rPr lang="en-US" sz="1899" dirty="0">
                <a:solidFill>
                  <a:srgbClr val="003399"/>
                </a:solidFill>
                <a:latin typeface="Arial Bold"/>
              </a:rPr>
              <a:t> </a:t>
            </a:r>
            <a:r>
              <a:rPr lang="ro-RO" sz="1899" dirty="0">
                <a:solidFill>
                  <a:srgbClr val="003399"/>
                </a:solidFill>
                <a:latin typeface="Arial Bold"/>
              </a:rPr>
              <a:t>9</a:t>
            </a:r>
            <a:r>
              <a:rPr lang="en-US" sz="1899" dirty="0">
                <a:solidFill>
                  <a:srgbClr val="003399"/>
                </a:solidFill>
                <a:latin typeface="Arial Bold"/>
              </a:rPr>
              <a:t> </a:t>
            </a:r>
            <a:r>
              <a:rPr lang="en-US" sz="1899" dirty="0" err="1">
                <a:solidFill>
                  <a:srgbClr val="003399"/>
                </a:solidFill>
                <a:latin typeface="Arial Bold"/>
              </a:rPr>
              <a:t>centre</a:t>
            </a:r>
            <a:r>
              <a:rPr lang="en-US" sz="1899" dirty="0">
                <a:solidFill>
                  <a:srgbClr val="003399"/>
                </a:solidFill>
                <a:latin typeface="Arial Bold"/>
              </a:rPr>
              <a:t> de </a:t>
            </a:r>
            <a:r>
              <a:rPr lang="en-US" sz="1899" dirty="0" err="1">
                <a:solidFill>
                  <a:srgbClr val="003399"/>
                </a:solidFill>
                <a:latin typeface="Arial Bold"/>
              </a:rPr>
              <a:t>testare</a:t>
            </a:r>
            <a:r>
              <a:rPr lang="en-US" sz="1899" dirty="0">
                <a:solidFill>
                  <a:srgbClr val="003399"/>
                </a:solidFill>
                <a:latin typeface="Arial"/>
              </a:rPr>
              <a:t> </a:t>
            </a:r>
            <a:r>
              <a:rPr lang="en-US" sz="1899" dirty="0" err="1">
                <a:solidFill>
                  <a:srgbClr val="003399"/>
                </a:solidFill>
                <a:latin typeface="Arial"/>
              </a:rPr>
              <a:t>puse</a:t>
            </a:r>
            <a:r>
              <a:rPr lang="en-US" sz="1899" dirty="0">
                <a:solidFill>
                  <a:srgbClr val="003399"/>
                </a:solidFill>
                <a:latin typeface="Arial"/>
              </a:rPr>
              <a:t> la </a:t>
            </a:r>
            <a:r>
              <a:rPr lang="en-US" sz="1899" dirty="0" err="1">
                <a:solidFill>
                  <a:srgbClr val="003399"/>
                </a:solidFill>
                <a:latin typeface="Arial"/>
              </a:rPr>
              <a:t>dispoziţie</a:t>
            </a:r>
            <a:r>
              <a:rPr lang="en-US" sz="1899" dirty="0">
                <a:solidFill>
                  <a:srgbClr val="003399"/>
                </a:solidFill>
                <a:latin typeface="Arial"/>
              </a:rPr>
              <a:t> de ANFP, precum </a:t>
            </a:r>
            <a:r>
              <a:rPr lang="en-US" sz="1899" dirty="0" err="1">
                <a:solidFill>
                  <a:srgbClr val="003399"/>
                </a:solidFill>
                <a:latin typeface="Arial"/>
              </a:rPr>
              <a:t>și</a:t>
            </a:r>
            <a:r>
              <a:rPr lang="en-US" sz="1899" dirty="0">
                <a:solidFill>
                  <a:srgbClr val="003399"/>
                </a:solidFill>
                <a:latin typeface="Arial"/>
              </a:rPr>
              <a:t> </a:t>
            </a:r>
            <a:r>
              <a:rPr lang="en-US" sz="1899" dirty="0" err="1">
                <a:solidFill>
                  <a:srgbClr val="003399"/>
                </a:solidFill>
                <a:latin typeface="Arial"/>
              </a:rPr>
              <a:t>pentru</a:t>
            </a:r>
            <a:r>
              <a:rPr lang="en-US" sz="1899" dirty="0">
                <a:solidFill>
                  <a:srgbClr val="003399"/>
                </a:solidFill>
                <a:latin typeface="Arial"/>
              </a:rPr>
              <a:t> data </a:t>
            </a:r>
            <a:r>
              <a:rPr lang="en-US" sz="1899" dirty="0" err="1">
                <a:solidFill>
                  <a:srgbClr val="003399"/>
                </a:solidFill>
                <a:latin typeface="Arial"/>
              </a:rPr>
              <a:t>și</a:t>
            </a:r>
            <a:r>
              <a:rPr lang="en-US" sz="1899" dirty="0">
                <a:solidFill>
                  <a:srgbClr val="003399"/>
                </a:solidFill>
                <a:latin typeface="Arial"/>
              </a:rPr>
              <a:t> </a:t>
            </a:r>
            <a:r>
              <a:rPr lang="en-US" sz="1899" dirty="0" err="1">
                <a:solidFill>
                  <a:srgbClr val="003399"/>
                </a:solidFill>
                <a:latin typeface="Arial"/>
              </a:rPr>
              <a:t>intervalul</a:t>
            </a:r>
            <a:r>
              <a:rPr lang="en-US" sz="1899" dirty="0">
                <a:solidFill>
                  <a:srgbClr val="003399"/>
                </a:solidFill>
                <a:latin typeface="Arial"/>
              </a:rPr>
              <a:t> de </a:t>
            </a:r>
            <a:r>
              <a:rPr lang="en-US" sz="1899" dirty="0" err="1">
                <a:solidFill>
                  <a:srgbClr val="003399"/>
                </a:solidFill>
                <a:latin typeface="Arial"/>
              </a:rPr>
              <a:t>participare</a:t>
            </a:r>
            <a:r>
              <a:rPr lang="en-US" sz="1899" dirty="0">
                <a:solidFill>
                  <a:srgbClr val="003399"/>
                </a:solidFill>
                <a:latin typeface="Arial"/>
              </a:rPr>
              <a:t> la </a:t>
            </a:r>
            <a:r>
              <a:rPr lang="en-US" sz="1899" dirty="0" err="1">
                <a:solidFill>
                  <a:srgbClr val="003399"/>
                </a:solidFill>
                <a:latin typeface="Arial"/>
              </a:rPr>
              <a:t>testări</a:t>
            </a:r>
            <a:r>
              <a:rPr lang="en-US" sz="1899" dirty="0">
                <a:solidFill>
                  <a:srgbClr val="003399"/>
                </a:solidFill>
                <a:latin typeface="Arial"/>
              </a:rPr>
              <a:t>;</a:t>
            </a:r>
            <a:endParaRPr lang="ro-RO" sz="1899" dirty="0">
              <a:solidFill>
                <a:srgbClr val="003399"/>
              </a:solidFill>
              <a:latin typeface="Arial"/>
            </a:endParaRPr>
          </a:p>
          <a:p>
            <a:pPr algn="just">
              <a:lnSpc>
                <a:spcPts val="2279"/>
              </a:lnSpc>
            </a:pPr>
            <a:endParaRPr lang="ro-RO" sz="1899" dirty="0">
              <a:solidFill>
                <a:srgbClr val="003399"/>
              </a:solidFill>
              <a:latin typeface="Arial"/>
            </a:endParaRPr>
          </a:p>
          <a:p>
            <a:pPr algn="just">
              <a:lnSpc>
                <a:spcPts val="2279"/>
              </a:lnSpc>
            </a:pPr>
            <a:r>
              <a:rPr lang="ro-RO" sz="1899" dirty="0">
                <a:solidFill>
                  <a:srgbClr val="003399"/>
                </a:solidFill>
                <a:latin typeface="Arial"/>
              </a:rPr>
              <a:t>Candidații care nu optează, sunt alocaţi unui centru de testare, astfel încât să se asigure un număr minim de 10 candidaţi pentru fiecare centru.</a:t>
            </a:r>
            <a:endParaRPr lang="en-US" sz="1899" dirty="0">
              <a:solidFill>
                <a:srgbClr val="003399"/>
              </a:solidFill>
              <a:latin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t="-50" b="-50"/>
              </a:stretch>
            </a:blipFill>
          </p:spPr>
        </p:sp>
      </p:grpSp>
      <p:grpSp>
        <p:nvGrpSpPr>
          <p:cNvPr id="4" name="Group 4"/>
          <p:cNvGrpSpPr/>
          <p:nvPr/>
        </p:nvGrpSpPr>
        <p:grpSpPr>
          <a:xfrm>
            <a:off x="898846" y="260424"/>
            <a:ext cx="16490307" cy="947251"/>
            <a:chOff x="0" y="0"/>
            <a:chExt cx="21987076" cy="1263001"/>
          </a:xfrm>
        </p:grpSpPr>
        <p:sp>
          <p:nvSpPr>
            <p:cNvPr id="5" name="Freeform 5"/>
            <p:cNvSpPr/>
            <p:nvPr/>
          </p:nvSpPr>
          <p:spPr>
            <a:xfrm>
              <a:off x="0" y="0"/>
              <a:ext cx="21987129" cy="1263015"/>
            </a:xfrm>
            <a:custGeom>
              <a:avLst/>
              <a:gdLst/>
              <a:ahLst/>
              <a:cxnLst/>
              <a:rect l="l" t="t" r="r" b="b"/>
              <a:pathLst>
                <a:path w="21987129" h="1263015">
                  <a:moveTo>
                    <a:pt x="0" y="0"/>
                  </a:moveTo>
                  <a:lnTo>
                    <a:pt x="21987129" y="0"/>
                  </a:lnTo>
                  <a:lnTo>
                    <a:pt x="21987129" y="1263015"/>
                  </a:lnTo>
                  <a:lnTo>
                    <a:pt x="0" y="1263015"/>
                  </a:lnTo>
                  <a:lnTo>
                    <a:pt x="0" y="0"/>
                  </a:lnTo>
                  <a:close/>
                </a:path>
              </a:pathLst>
            </a:custGeom>
            <a:blipFill>
              <a:blip r:embed="rId3"/>
              <a:stretch>
                <a:fillRect b="1"/>
              </a:stretch>
            </a:blipFill>
          </p:spPr>
        </p:sp>
      </p:grpSp>
      <p:grpSp>
        <p:nvGrpSpPr>
          <p:cNvPr id="6" name="Group 6"/>
          <p:cNvGrpSpPr/>
          <p:nvPr/>
        </p:nvGrpSpPr>
        <p:grpSpPr>
          <a:xfrm>
            <a:off x="898846" y="9013060"/>
            <a:ext cx="7337526" cy="469313"/>
            <a:chOff x="0" y="0"/>
            <a:chExt cx="9783368" cy="625751"/>
          </a:xfrm>
        </p:grpSpPr>
        <p:sp>
          <p:nvSpPr>
            <p:cNvPr id="7" name="Freeform 7"/>
            <p:cNvSpPr/>
            <p:nvPr/>
          </p:nvSpPr>
          <p:spPr>
            <a:xfrm>
              <a:off x="0" y="0"/>
              <a:ext cx="9783318" cy="625729"/>
            </a:xfrm>
            <a:custGeom>
              <a:avLst/>
              <a:gdLst/>
              <a:ahLst/>
              <a:cxnLst/>
              <a:rect l="l" t="t" r="r" b="b"/>
              <a:pathLst>
                <a:path w="9783318" h="625729">
                  <a:moveTo>
                    <a:pt x="0" y="0"/>
                  </a:moveTo>
                  <a:lnTo>
                    <a:pt x="9783318" y="0"/>
                  </a:lnTo>
                  <a:lnTo>
                    <a:pt x="9783318" y="625729"/>
                  </a:lnTo>
                  <a:lnTo>
                    <a:pt x="0" y="625729"/>
                  </a:lnTo>
                  <a:lnTo>
                    <a:pt x="0" y="0"/>
                  </a:lnTo>
                  <a:close/>
                </a:path>
              </a:pathLst>
            </a:custGeom>
            <a:blipFill>
              <a:blip r:embed="rId4"/>
              <a:stretch>
                <a:fillRect b="-3"/>
              </a:stretch>
            </a:blipFill>
          </p:spPr>
        </p:sp>
      </p:grpSp>
      <p:grpSp>
        <p:nvGrpSpPr>
          <p:cNvPr id="8" name="Group 8"/>
          <p:cNvGrpSpPr/>
          <p:nvPr/>
        </p:nvGrpSpPr>
        <p:grpSpPr>
          <a:xfrm>
            <a:off x="13907968" y="8790438"/>
            <a:ext cx="2431136" cy="935725"/>
            <a:chOff x="0" y="0"/>
            <a:chExt cx="4310085" cy="1658917"/>
          </a:xfrm>
        </p:grpSpPr>
        <p:sp>
          <p:nvSpPr>
            <p:cNvPr id="9" name="Freeform 9"/>
            <p:cNvSpPr/>
            <p:nvPr/>
          </p:nvSpPr>
          <p:spPr>
            <a:xfrm>
              <a:off x="0" y="0"/>
              <a:ext cx="4310126" cy="1658874"/>
            </a:xfrm>
            <a:custGeom>
              <a:avLst/>
              <a:gdLst/>
              <a:ahLst/>
              <a:cxnLst/>
              <a:rect l="l" t="t" r="r" b="b"/>
              <a:pathLst>
                <a:path w="4310126" h="1658874">
                  <a:moveTo>
                    <a:pt x="0" y="0"/>
                  </a:moveTo>
                  <a:lnTo>
                    <a:pt x="4310126" y="0"/>
                  </a:lnTo>
                  <a:lnTo>
                    <a:pt x="4310126" y="1658874"/>
                  </a:lnTo>
                  <a:lnTo>
                    <a:pt x="0" y="1658874"/>
                  </a:lnTo>
                  <a:lnTo>
                    <a:pt x="0" y="0"/>
                  </a:lnTo>
                  <a:close/>
                </a:path>
              </a:pathLst>
            </a:custGeom>
            <a:blipFill>
              <a:blip r:embed="rId5"/>
              <a:stretch>
                <a:fillRect b="-2"/>
              </a:stretch>
            </a:blipFill>
          </p:spPr>
        </p:sp>
      </p:grpSp>
      <p:grpSp>
        <p:nvGrpSpPr>
          <p:cNvPr id="10" name="Group 10"/>
          <p:cNvGrpSpPr/>
          <p:nvPr/>
        </p:nvGrpSpPr>
        <p:grpSpPr>
          <a:xfrm>
            <a:off x="1027778" y="4452719"/>
            <a:ext cx="3767361" cy="3994010"/>
            <a:chOff x="0" y="0"/>
            <a:chExt cx="5023148" cy="5325347"/>
          </a:xfrm>
        </p:grpSpPr>
        <p:sp>
          <p:nvSpPr>
            <p:cNvPr id="11" name="Freeform 11"/>
            <p:cNvSpPr/>
            <p:nvPr/>
          </p:nvSpPr>
          <p:spPr>
            <a:xfrm>
              <a:off x="0" y="0"/>
              <a:ext cx="5023104" cy="5325364"/>
            </a:xfrm>
            <a:custGeom>
              <a:avLst/>
              <a:gdLst/>
              <a:ahLst/>
              <a:cxnLst/>
              <a:rect l="l" t="t" r="r" b="b"/>
              <a:pathLst>
                <a:path w="5023104" h="5325364">
                  <a:moveTo>
                    <a:pt x="0" y="0"/>
                  </a:moveTo>
                  <a:lnTo>
                    <a:pt x="5023104" y="0"/>
                  </a:lnTo>
                  <a:lnTo>
                    <a:pt x="5023104" y="5325364"/>
                  </a:lnTo>
                  <a:lnTo>
                    <a:pt x="0" y="5325364"/>
                  </a:lnTo>
                  <a:lnTo>
                    <a:pt x="0" y="0"/>
                  </a:lnTo>
                  <a:close/>
                </a:path>
              </a:pathLst>
            </a:custGeom>
            <a:blipFill>
              <a:blip r:embed="rId6"/>
              <a:stretch>
                <a:fillRect l="-20678" r="-20678"/>
              </a:stretch>
            </a:blipFill>
          </p:spPr>
        </p:sp>
      </p:grpSp>
      <p:grpSp>
        <p:nvGrpSpPr>
          <p:cNvPr id="12" name="Group 12"/>
          <p:cNvGrpSpPr/>
          <p:nvPr/>
        </p:nvGrpSpPr>
        <p:grpSpPr>
          <a:xfrm>
            <a:off x="6629400" y="3049671"/>
            <a:ext cx="3965931" cy="4136163"/>
            <a:chOff x="0" y="0"/>
            <a:chExt cx="5287908" cy="5514884"/>
          </a:xfrm>
        </p:grpSpPr>
        <p:sp>
          <p:nvSpPr>
            <p:cNvPr id="13" name="Freeform 13"/>
            <p:cNvSpPr/>
            <p:nvPr/>
          </p:nvSpPr>
          <p:spPr>
            <a:xfrm>
              <a:off x="0" y="0"/>
              <a:ext cx="5287899" cy="5514848"/>
            </a:xfrm>
            <a:custGeom>
              <a:avLst/>
              <a:gdLst/>
              <a:ahLst/>
              <a:cxnLst/>
              <a:rect l="l" t="t" r="r" b="b"/>
              <a:pathLst>
                <a:path w="5287899" h="5514848">
                  <a:moveTo>
                    <a:pt x="0" y="0"/>
                  </a:moveTo>
                  <a:lnTo>
                    <a:pt x="5287899" y="0"/>
                  </a:lnTo>
                  <a:lnTo>
                    <a:pt x="5287899" y="5514848"/>
                  </a:lnTo>
                  <a:lnTo>
                    <a:pt x="0" y="5514848"/>
                  </a:lnTo>
                  <a:lnTo>
                    <a:pt x="0" y="0"/>
                  </a:lnTo>
                  <a:close/>
                </a:path>
              </a:pathLst>
            </a:custGeom>
            <a:blipFill>
              <a:blip r:embed="rId7"/>
              <a:stretch>
                <a:fillRect l="-49388" r="-49388"/>
              </a:stretch>
            </a:blipFill>
          </p:spPr>
        </p:sp>
      </p:grpSp>
      <p:grpSp>
        <p:nvGrpSpPr>
          <p:cNvPr id="14" name="Group 14"/>
          <p:cNvGrpSpPr/>
          <p:nvPr/>
        </p:nvGrpSpPr>
        <p:grpSpPr>
          <a:xfrm>
            <a:off x="12931743" y="4138365"/>
            <a:ext cx="3965931" cy="4136163"/>
            <a:chOff x="0" y="0"/>
            <a:chExt cx="5287908" cy="5514884"/>
          </a:xfrm>
        </p:grpSpPr>
        <p:sp>
          <p:nvSpPr>
            <p:cNvPr id="15" name="Freeform 15"/>
            <p:cNvSpPr/>
            <p:nvPr/>
          </p:nvSpPr>
          <p:spPr>
            <a:xfrm>
              <a:off x="0" y="0"/>
              <a:ext cx="5287899" cy="5514848"/>
            </a:xfrm>
            <a:custGeom>
              <a:avLst/>
              <a:gdLst/>
              <a:ahLst/>
              <a:cxnLst/>
              <a:rect l="l" t="t" r="r" b="b"/>
              <a:pathLst>
                <a:path w="5287899" h="5514848">
                  <a:moveTo>
                    <a:pt x="0" y="0"/>
                  </a:moveTo>
                  <a:lnTo>
                    <a:pt x="5287899" y="0"/>
                  </a:lnTo>
                  <a:lnTo>
                    <a:pt x="5287899" y="5514848"/>
                  </a:lnTo>
                  <a:lnTo>
                    <a:pt x="0" y="5514848"/>
                  </a:lnTo>
                  <a:lnTo>
                    <a:pt x="0" y="0"/>
                  </a:lnTo>
                  <a:close/>
                </a:path>
              </a:pathLst>
            </a:custGeom>
            <a:blipFill>
              <a:blip r:embed="rId8"/>
              <a:stretch>
                <a:fillRect l="-29874" r="-29874"/>
              </a:stretch>
            </a:blipFill>
          </p:spPr>
        </p:sp>
      </p:grpSp>
      <p:sp>
        <p:nvSpPr>
          <p:cNvPr id="16" name="TextBox 16"/>
          <p:cNvSpPr txBox="1"/>
          <p:nvPr/>
        </p:nvSpPr>
        <p:spPr>
          <a:xfrm>
            <a:off x="4398570" y="1481415"/>
            <a:ext cx="7923922" cy="518160"/>
          </a:xfrm>
          <a:prstGeom prst="rect">
            <a:avLst/>
          </a:prstGeom>
        </p:spPr>
        <p:txBody>
          <a:bodyPr lIns="0" tIns="0" rIns="0" bIns="0" rtlCol="0" anchor="t">
            <a:spAutoFit/>
          </a:bodyPr>
          <a:lstStyle/>
          <a:p>
            <a:pPr algn="ctr">
              <a:lnSpc>
                <a:spcPts val="3360"/>
              </a:lnSpc>
            </a:pPr>
            <a:r>
              <a:rPr lang="en-US" sz="3200">
                <a:solidFill>
                  <a:srgbClr val="7FD5F5"/>
                </a:solidFill>
                <a:latin typeface="Arial Bold"/>
              </a:rPr>
              <a:t>Centre de testare</a:t>
            </a:r>
          </a:p>
        </p:txBody>
      </p:sp>
      <p:sp>
        <p:nvSpPr>
          <p:cNvPr id="17" name="TextBox 17"/>
          <p:cNvSpPr txBox="1"/>
          <p:nvPr/>
        </p:nvSpPr>
        <p:spPr>
          <a:xfrm>
            <a:off x="4796415" y="1948775"/>
            <a:ext cx="6790863" cy="661400"/>
          </a:xfrm>
          <a:prstGeom prst="rect">
            <a:avLst/>
          </a:prstGeom>
        </p:spPr>
        <p:txBody>
          <a:bodyPr lIns="0" tIns="0" rIns="0" bIns="0" rtlCol="0" anchor="t">
            <a:spAutoFit/>
          </a:bodyPr>
          <a:lstStyle/>
          <a:p>
            <a:pPr algn="ctr">
              <a:lnSpc>
                <a:spcPts val="2659"/>
              </a:lnSpc>
            </a:pPr>
            <a:r>
              <a:rPr lang="en-US" sz="1899" dirty="0" err="1">
                <a:solidFill>
                  <a:srgbClr val="003399"/>
                </a:solidFill>
                <a:latin typeface="Arial"/>
              </a:rPr>
              <a:t>București</a:t>
            </a:r>
            <a:r>
              <a:rPr lang="ro-RO" sz="1899" dirty="0">
                <a:solidFill>
                  <a:srgbClr val="003399"/>
                </a:solidFill>
                <a:latin typeface="Arial"/>
              </a:rPr>
              <a:t> (2 sedii)</a:t>
            </a:r>
            <a:r>
              <a:rPr lang="en-US" sz="1899" dirty="0">
                <a:solidFill>
                  <a:srgbClr val="003399"/>
                </a:solidFill>
                <a:latin typeface="Arial"/>
              </a:rPr>
              <a:t>, Suceava, </a:t>
            </a:r>
            <a:r>
              <a:rPr lang="en-US" sz="1899" dirty="0" err="1">
                <a:solidFill>
                  <a:srgbClr val="003399"/>
                </a:solidFill>
                <a:latin typeface="Arial"/>
              </a:rPr>
              <a:t>Constanța</a:t>
            </a:r>
            <a:r>
              <a:rPr lang="en-US" sz="1899" dirty="0">
                <a:solidFill>
                  <a:srgbClr val="003399"/>
                </a:solidFill>
                <a:latin typeface="Arial"/>
              </a:rPr>
              <a:t>, </a:t>
            </a:r>
            <a:r>
              <a:rPr lang="en-US" sz="1899" dirty="0" err="1">
                <a:solidFill>
                  <a:srgbClr val="003399"/>
                </a:solidFill>
                <a:latin typeface="Arial"/>
              </a:rPr>
              <a:t>Ploiești</a:t>
            </a:r>
            <a:r>
              <a:rPr lang="en-US" sz="1899" dirty="0">
                <a:solidFill>
                  <a:srgbClr val="003399"/>
                </a:solidFill>
                <a:latin typeface="Arial"/>
              </a:rPr>
              <a:t>, Craiova (</a:t>
            </a:r>
            <a:r>
              <a:rPr lang="en-US" sz="1899" dirty="0" err="1">
                <a:solidFill>
                  <a:srgbClr val="003399"/>
                </a:solidFill>
                <a:latin typeface="Arial"/>
              </a:rPr>
              <a:t>Ișalnița</a:t>
            </a:r>
            <a:r>
              <a:rPr lang="en-US" sz="1899" dirty="0">
                <a:solidFill>
                  <a:srgbClr val="003399"/>
                </a:solidFill>
                <a:latin typeface="Arial"/>
              </a:rPr>
              <a:t>), </a:t>
            </a:r>
            <a:r>
              <a:rPr lang="en-US" sz="1899" dirty="0" err="1">
                <a:solidFill>
                  <a:srgbClr val="003399"/>
                </a:solidFill>
                <a:latin typeface="Arial"/>
              </a:rPr>
              <a:t>Timișoara</a:t>
            </a:r>
            <a:r>
              <a:rPr lang="en-US" sz="1899" dirty="0">
                <a:solidFill>
                  <a:srgbClr val="003399"/>
                </a:solidFill>
                <a:latin typeface="Arial"/>
              </a:rPr>
              <a:t>, Cluj-Napoca, </a:t>
            </a:r>
            <a:r>
              <a:rPr lang="en-US" sz="1899" dirty="0" err="1">
                <a:solidFill>
                  <a:srgbClr val="003399"/>
                </a:solidFill>
                <a:latin typeface="Arial"/>
              </a:rPr>
              <a:t>Brașov</a:t>
            </a:r>
            <a:endParaRPr lang="en-US" sz="1899" dirty="0">
              <a:solidFill>
                <a:srgbClr val="003399"/>
              </a:solidFill>
              <a:latin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t="-50" b="-50"/>
              </a:stretch>
            </a:blipFill>
          </p:spPr>
        </p:sp>
      </p:grpSp>
      <p:grpSp>
        <p:nvGrpSpPr>
          <p:cNvPr id="4" name="Group 4"/>
          <p:cNvGrpSpPr/>
          <p:nvPr/>
        </p:nvGrpSpPr>
        <p:grpSpPr>
          <a:xfrm>
            <a:off x="898846" y="260424"/>
            <a:ext cx="16490307" cy="947251"/>
            <a:chOff x="0" y="0"/>
            <a:chExt cx="21987076" cy="1263001"/>
          </a:xfrm>
        </p:grpSpPr>
        <p:sp>
          <p:nvSpPr>
            <p:cNvPr id="5" name="Freeform 5"/>
            <p:cNvSpPr/>
            <p:nvPr/>
          </p:nvSpPr>
          <p:spPr>
            <a:xfrm>
              <a:off x="0" y="0"/>
              <a:ext cx="21987129" cy="1263015"/>
            </a:xfrm>
            <a:custGeom>
              <a:avLst/>
              <a:gdLst/>
              <a:ahLst/>
              <a:cxnLst/>
              <a:rect l="l" t="t" r="r" b="b"/>
              <a:pathLst>
                <a:path w="21987129" h="1263015">
                  <a:moveTo>
                    <a:pt x="0" y="0"/>
                  </a:moveTo>
                  <a:lnTo>
                    <a:pt x="21987129" y="0"/>
                  </a:lnTo>
                  <a:lnTo>
                    <a:pt x="21987129" y="1263015"/>
                  </a:lnTo>
                  <a:lnTo>
                    <a:pt x="0" y="1263015"/>
                  </a:lnTo>
                  <a:lnTo>
                    <a:pt x="0" y="0"/>
                  </a:lnTo>
                  <a:close/>
                </a:path>
              </a:pathLst>
            </a:custGeom>
            <a:blipFill>
              <a:blip r:embed="rId3"/>
              <a:stretch>
                <a:fillRect b="1"/>
              </a:stretch>
            </a:blipFill>
          </p:spPr>
        </p:sp>
      </p:grpSp>
      <p:grpSp>
        <p:nvGrpSpPr>
          <p:cNvPr id="6" name="Group 6"/>
          <p:cNvGrpSpPr/>
          <p:nvPr/>
        </p:nvGrpSpPr>
        <p:grpSpPr>
          <a:xfrm>
            <a:off x="380380" y="9557263"/>
            <a:ext cx="7337526" cy="469313"/>
            <a:chOff x="0" y="0"/>
            <a:chExt cx="9783368" cy="625751"/>
          </a:xfrm>
        </p:grpSpPr>
        <p:sp>
          <p:nvSpPr>
            <p:cNvPr id="7" name="Freeform 7"/>
            <p:cNvSpPr/>
            <p:nvPr/>
          </p:nvSpPr>
          <p:spPr>
            <a:xfrm>
              <a:off x="0" y="0"/>
              <a:ext cx="9783318" cy="625729"/>
            </a:xfrm>
            <a:custGeom>
              <a:avLst/>
              <a:gdLst/>
              <a:ahLst/>
              <a:cxnLst/>
              <a:rect l="l" t="t" r="r" b="b"/>
              <a:pathLst>
                <a:path w="9783318" h="625729">
                  <a:moveTo>
                    <a:pt x="0" y="0"/>
                  </a:moveTo>
                  <a:lnTo>
                    <a:pt x="9783318" y="0"/>
                  </a:lnTo>
                  <a:lnTo>
                    <a:pt x="9783318" y="625729"/>
                  </a:lnTo>
                  <a:lnTo>
                    <a:pt x="0" y="625729"/>
                  </a:lnTo>
                  <a:lnTo>
                    <a:pt x="0" y="0"/>
                  </a:lnTo>
                  <a:close/>
                </a:path>
              </a:pathLst>
            </a:custGeom>
            <a:blipFill>
              <a:blip r:embed="rId4"/>
              <a:stretch>
                <a:fillRect b="-3"/>
              </a:stretch>
            </a:blipFill>
          </p:spPr>
        </p:sp>
      </p:grpSp>
      <p:grpSp>
        <p:nvGrpSpPr>
          <p:cNvPr id="8" name="Group 8"/>
          <p:cNvGrpSpPr/>
          <p:nvPr/>
        </p:nvGrpSpPr>
        <p:grpSpPr>
          <a:xfrm>
            <a:off x="14380714" y="8775507"/>
            <a:ext cx="2453727" cy="944420"/>
            <a:chOff x="0" y="0"/>
            <a:chExt cx="4310085" cy="1658917"/>
          </a:xfrm>
        </p:grpSpPr>
        <p:sp>
          <p:nvSpPr>
            <p:cNvPr id="9" name="Freeform 9"/>
            <p:cNvSpPr/>
            <p:nvPr/>
          </p:nvSpPr>
          <p:spPr>
            <a:xfrm>
              <a:off x="0" y="0"/>
              <a:ext cx="4310126" cy="1658874"/>
            </a:xfrm>
            <a:custGeom>
              <a:avLst/>
              <a:gdLst/>
              <a:ahLst/>
              <a:cxnLst/>
              <a:rect l="l" t="t" r="r" b="b"/>
              <a:pathLst>
                <a:path w="4310126" h="1658874">
                  <a:moveTo>
                    <a:pt x="0" y="0"/>
                  </a:moveTo>
                  <a:lnTo>
                    <a:pt x="4310126" y="0"/>
                  </a:lnTo>
                  <a:lnTo>
                    <a:pt x="4310126" y="1658874"/>
                  </a:lnTo>
                  <a:lnTo>
                    <a:pt x="0" y="1658874"/>
                  </a:lnTo>
                  <a:lnTo>
                    <a:pt x="0" y="0"/>
                  </a:lnTo>
                  <a:close/>
                </a:path>
              </a:pathLst>
            </a:custGeom>
            <a:blipFill>
              <a:blip r:embed="rId5"/>
              <a:stretch>
                <a:fillRect b="-2"/>
              </a:stretch>
            </a:blipFill>
          </p:spPr>
        </p:sp>
      </p:grpSp>
      <p:grpSp>
        <p:nvGrpSpPr>
          <p:cNvPr id="10" name="Group 10"/>
          <p:cNvGrpSpPr/>
          <p:nvPr/>
        </p:nvGrpSpPr>
        <p:grpSpPr>
          <a:xfrm>
            <a:off x="9505211" y="1028592"/>
            <a:ext cx="9751005" cy="7159848"/>
            <a:chOff x="0" y="0"/>
            <a:chExt cx="13001340" cy="9546465"/>
          </a:xfrm>
        </p:grpSpPr>
        <p:sp>
          <p:nvSpPr>
            <p:cNvPr id="11" name="Freeform 11"/>
            <p:cNvSpPr/>
            <p:nvPr/>
          </p:nvSpPr>
          <p:spPr>
            <a:xfrm>
              <a:off x="0" y="0"/>
              <a:ext cx="13001371" cy="9546463"/>
            </a:xfrm>
            <a:custGeom>
              <a:avLst/>
              <a:gdLst/>
              <a:ahLst/>
              <a:cxnLst/>
              <a:rect l="l" t="t" r="r" b="b"/>
              <a:pathLst>
                <a:path w="13001371" h="9546463">
                  <a:moveTo>
                    <a:pt x="5963920" y="87884"/>
                  </a:moveTo>
                  <a:cubicBezTo>
                    <a:pt x="5963920" y="87884"/>
                    <a:pt x="9411843" y="0"/>
                    <a:pt x="11295888" y="3498850"/>
                  </a:cubicBezTo>
                  <a:cubicBezTo>
                    <a:pt x="13001371" y="6666103"/>
                    <a:pt x="9324721" y="9546463"/>
                    <a:pt x="6290310" y="9545447"/>
                  </a:cubicBezTo>
                  <a:cubicBezTo>
                    <a:pt x="3653790" y="9544431"/>
                    <a:pt x="2547112" y="8659495"/>
                    <a:pt x="2547112" y="8659495"/>
                  </a:cubicBezTo>
                  <a:cubicBezTo>
                    <a:pt x="2547112" y="8659495"/>
                    <a:pt x="531622" y="7596378"/>
                    <a:pt x="265811" y="5647309"/>
                  </a:cubicBezTo>
                  <a:cubicBezTo>
                    <a:pt x="0" y="3698240"/>
                    <a:pt x="1960880" y="287274"/>
                    <a:pt x="5963920" y="87884"/>
                  </a:cubicBezTo>
                  <a:close/>
                </a:path>
              </a:pathLst>
            </a:custGeom>
            <a:blipFill>
              <a:blip r:embed="rId6">
                <a:alphaModFix amt="70000"/>
              </a:blip>
              <a:stretch>
                <a:fillRect l="-2106" t="-19103" r="-11075" b="-18187"/>
              </a:stretch>
            </a:blipFill>
          </p:spPr>
        </p:sp>
      </p:grpSp>
      <p:sp>
        <p:nvSpPr>
          <p:cNvPr id="12" name="TextBox 12"/>
          <p:cNvSpPr txBox="1"/>
          <p:nvPr/>
        </p:nvSpPr>
        <p:spPr>
          <a:xfrm>
            <a:off x="4535745" y="1137048"/>
            <a:ext cx="7923922" cy="728345"/>
          </a:xfrm>
          <a:prstGeom prst="rect">
            <a:avLst/>
          </a:prstGeom>
        </p:spPr>
        <p:txBody>
          <a:bodyPr lIns="0" tIns="0" rIns="0" bIns="0" rtlCol="0" anchor="t">
            <a:spAutoFit/>
          </a:bodyPr>
          <a:lstStyle/>
          <a:p>
            <a:pPr algn="ctr">
              <a:lnSpc>
                <a:spcPts val="4480"/>
              </a:lnSpc>
            </a:pPr>
            <a:r>
              <a:rPr lang="en-US" sz="3200" dirty="0" err="1">
                <a:solidFill>
                  <a:srgbClr val="7FD5F5"/>
                </a:solidFill>
                <a:latin typeface="Arial Bold"/>
              </a:rPr>
              <a:t>Testarea</a:t>
            </a:r>
            <a:r>
              <a:rPr lang="en-US" sz="3200" dirty="0">
                <a:solidFill>
                  <a:srgbClr val="7FD5F5"/>
                </a:solidFill>
                <a:latin typeface="Arial Bold"/>
              </a:rPr>
              <a:t> </a:t>
            </a:r>
            <a:r>
              <a:rPr lang="en-US" sz="3200" dirty="0" err="1">
                <a:solidFill>
                  <a:srgbClr val="7FD5F5"/>
                </a:solidFill>
                <a:latin typeface="Arial Bold"/>
              </a:rPr>
              <a:t>preliminară</a:t>
            </a:r>
            <a:endParaRPr lang="en-US" sz="3200" dirty="0">
              <a:solidFill>
                <a:srgbClr val="7FD5F5"/>
              </a:solidFill>
              <a:latin typeface="Arial Bold"/>
            </a:endParaRPr>
          </a:p>
        </p:txBody>
      </p:sp>
      <p:sp>
        <p:nvSpPr>
          <p:cNvPr id="13" name="TextBox 13"/>
          <p:cNvSpPr txBox="1"/>
          <p:nvPr/>
        </p:nvSpPr>
        <p:spPr>
          <a:xfrm>
            <a:off x="293685" y="2211940"/>
            <a:ext cx="11278220" cy="7306552"/>
          </a:xfrm>
          <a:prstGeom prst="rect">
            <a:avLst/>
          </a:prstGeom>
        </p:spPr>
        <p:txBody>
          <a:bodyPr wrap="square" lIns="0" tIns="0" rIns="0" bIns="0" rtlCol="0" anchor="t">
            <a:spAutoFit/>
          </a:bodyPr>
          <a:lstStyle/>
          <a:p>
            <a:pPr algn="l">
              <a:lnSpc>
                <a:spcPts val="2431"/>
              </a:lnSpc>
            </a:pPr>
            <a:r>
              <a:rPr lang="en-US" sz="1736" dirty="0">
                <a:solidFill>
                  <a:srgbClr val="003399"/>
                </a:solidFill>
                <a:latin typeface="Arial"/>
              </a:rPr>
              <a:t>Are loc </a:t>
            </a:r>
            <a:r>
              <a:rPr lang="en-US" sz="1736" dirty="0" err="1">
                <a:solidFill>
                  <a:srgbClr val="003399"/>
                </a:solidFill>
                <a:latin typeface="Arial"/>
              </a:rPr>
              <a:t>în</a:t>
            </a:r>
            <a:r>
              <a:rPr lang="en-US" sz="1736" dirty="0">
                <a:solidFill>
                  <a:srgbClr val="003399"/>
                </a:solidFill>
                <a:latin typeface="Arial"/>
              </a:rPr>
              <a:t> </a:t>
            </a:r>
            <a:r>
              <a:rPr lang="en-US" sz="1736" dirty="0" err="1">
                <a:solidFill>
                  <a:srgbClr val="003399"/>
                </a:solidFill>
                <a:latin typeface="Arial"/>
              </a:rPr>
              <a:t>cele</a:t>
            </a:r>
            <a:r>
              <a:rPr lang="en-US" sz="1736" dirty="0">
                <a:solidFill>
                  <a:srgbClr val="003399"/>
                </a:solidFill>
                <a:latin typeface="Arial"/>
              </a:rPr>
              <a:t> </a:t>
            </a:r>
            <a:r>
              <a:rPr lang="ro-RO" sz="1736" dirty="0">
                <a:solidFill>
                  <a:srgbClr val="003399"/>
                </a:solidFill>
                <a:latin typeface="Arial"/>
              </a:rPr>
              <a:t>9</a:t>
            </a:r>
            <a:r>
              <a:rPr lang="en-US" sz="1736" dirty="0">
                <a:solidFill>
                  <a:srgbClr val="003399"/>
                </a:solidFill>
                <a:latin typeface="Arial"/>
              </a:rPr>
              <a:t> </a:t>
            </a:r>
            <a:r>
              <a:rPr lang="en-US" sz="1736" dirty="0" err="1">
                <a:solidFill>
                  <a:srgbClr val="003399"/>
                </a:solidFill>
                <a:latin typeface="Arial"/>
              </a:rPr>
              <a:t>centre</a:t>
            </a:r>
            <a:r>
              <a:rPr lang="en-US" sz="1736" dirty="0">
                <a:solidFill>
                  <a:srgbClr val="003399"/>
                </a:solidFill>
                <a:latin typeface="Arial"/>
              </a:rPr>
              <a:t> de </a:t>
            </a:r>
            <a:r>
              <a:rPr lang="en-US" sz="1736" dirty="0" err="1">
                <a:solidFill>
                  <a:srgbClr val="003399"/>
                </a:solidFill>
                <a:latin typeface="Arial"/>
              </a:rPr>
              <a:t>testare</a:t>
            </a:r>
            <a:r>
              <a:rPr lang="en-US" sz="1736" dirty="0">
                <a:solidFill>
                  <a:srgbClr val="003399"/>
                </a:solidFill>
                <a:latin typeface="Arial"/>
              </a:rPr>
              <a:t>, </a:t>
            </a:r>
            <a:r>
              <a:rPr lang="en-US" sz="1736" dirty="0" err="1">
                <a:solidFill>
                  <a:srgbClr val="003399"/>
                </a:solidFill>
                <a:latin typeface="Arial Bold"/>
              </a:rPr>
              <a:t>exclusiv</a:t>
            </a:r>
            <a:r>
              <a:rPr lang="en-US" sz="1736" dirty="0">
                <a:solidFill>
                  <a:srgbClr val="003399"/>
                </a:solidFill>
                <a:latin typeface="Arial Bold"/>
              </a:rPr>
              <a:t> pe </a:t>
            </a:r>
            <a:r>
              <a:rPr lang="en-US" sz="1736" dirty="0" err="1">
                <a:solidFill>
                  <a:srgbClr val="003399"/>
                </a:solidFill>
                <a:latin typeface="Arial Bold"/>
              </a:rPr>
              <a:t>platforma</a:t>
            </a:r>
            <a:r>
              <a:rPr lang="en-US" sz="1736" dirty="0">
                <a:solidFill>
                  <a:srgbClr val="003399"/>
                </a:solidFill>
                <a:latin typeface="Arial Bold"/>
              </a:rPr>
              <a:t> </a:t>
            </a:r>
            <a:r>
              <a:rPr lang="en-US" sz="1736" dirty="0" err="1">
                <a:solidFill>
                  <a:srgbClr val="003399"/>
                </a:solidFill>
                <a:latin typeface="Arial Bold"/>
              </a:rPr>
              <a:t>informatică</a:t>
            </a:r>
            <a:r>
              <a:rPr lang="en-US" sz="1736" dirty="0">
                <a:solidFill>
                  <a:srgbClr val="003399"/>
                </a:solidFill>
                <a:latin typeface="Arial"/>
              </a:rPr>
              <a:t> de concurs </a:t>
            </a:r>
            <a:r>
              <a:rPr lang="en-US" sz="1736" dirty="0" err="1">
                <a:solidFill>
                  <a:srgbClr val="003399"/>
                </a:solidFill>
                <a:latin typeface="Arial"/>
              </a:rPr>
              <a:t>și</a:t>
            </a:r>
            <a:r>
              <a:rPr lang="en-US" sz="1736" dirty="0">
                <a:solidFill>
                  <a:srgbClr val="003399"/>
                </a:solidFill>
                <a:latin typeface="Arial"/>
              </a:rPr>
              <a:t> </a:t>
            </a:r>
            <a:r>
              <a:rPr lang="en-US" sz="1736" dirty="0" err="1">
                <a:solidFill>
                  <a:srgbClr val="003399"/>
                </a:solidFill>
                <a:latin typeface="Arial"/>
              </a:rPr>
              <a:t>durează</a:t>
            </a:r>
            <a:r>
              <a:rPr lang="en-US" sz="1736" dirty="0">
                <a:solidFill>
                  <a:srgbClr val="003399"/>
                </a:solidFill>
                <a:latin typeface="Arial"/>
              </a:rPr>
              <a:t> </a:t>
            </a:r>
            <a:r>
              <a:rPr lang="en-US" sz="1736" b="1" dirty="0">
                <a:solidFill>
                  <a:srgbClr val="003399"/>
                </a:solidFill>
                <a:latin typeface="Arial"/>
              </a:rPr>
              <a:t>maximum </a:t>
            </a:r>
            <a:r>
              <a:rPr lang="en-US" sz="1736" b="1" dirty="0" err="1">
                <a:solidFill>
                  <a:srgbClr val="003399"/>
                </a:solidFill>
                <a:latin typeface="Arial"/>
              </a:rPr>
              <a:t>trei</a:t>
            </a:r>
            <a:r>
              <a:rPr lang="en-US" sz="1736" b="1" dirty="0">
                <a:solidFill>
                  <a:srgbClr val="003399"/>
                </a:solidFill>
                <a:latin typeface="Arial"/>
              </a:rPr>
              <a:t> ore</a:t>
            </a:r>
            <a:r>
              <a:rPr lang="en-US" sz="1736" dirty="0">
                <a:solidFill>
                  <a:srgbClr val="003399"/>
                </a:solidFill>
                <a:latin typeface="Arial"/>
              </a:rPr>
              <a:t>;</a:t>
            </a:r>
          </a:p>
          <a:p>
            <a:pPr algn="l">
              <a:lnSpc>
                <a:spcPts val="2431"/>
              </a:lnSpc>
            </a:pPr>
            <a:endParaRPr lang="en-US" sz="1736" dirty="0">
              <a:solidFill>
                <a:srgbClr val="003399"/>
              </a:solidFill>
              <a:latin typeface="Arial"/>
            </a:endParaRPr>
          </a:p>
          <a:p>
            <a:pPr algn="l">
              <a:lnSpc>
                <a:spcPts val="2431"/>
              </a:lnSpc>
            </a:pPr>
            <a:r>
              <a:rPr lang="en-US" sz="1736" dirty="0" err="1">
                <a:solidFill>
                  <a:srgbClr val="003399"/>
                </a:solidFill>
                <a:latin typeface="Arial"/>
              </a:rPr>
              <a:t>Constă</a:t>
            </a:r>
            <a:r>
              <a:rPr lang="en-US" sz="1736" dirty="0">
                <a:solidFill>
                  <a:srgbClr val="003399"/>
                </a:solidFill>
                <a:latin typeface="Arial"/>
              </a:rPr>
              <a:t> </a:t>
            </a:r>
            <a:r>
              <a:rPr lang="en-US" sz="1736" dirty="0" err="1">
                <a:solidFill>
                  <a:srgbClr val="003399"/>
                </a:solidFill>
                <a:latin typeface="Arial"/>
              </a:rPr>
              <a:t>în</a:t>
            </a:r>
            <a:r>
              <a:rPr lang="en-US" sz="1736" dirty="0">
                <a:solidFill>
                  <a:srgbClr val="003399"/>
                </a:solidFill>
                <a:latin typeface="Arial"/>
              </a:rPr>
              <a:t> </a:t>
            </a:r>
            <a:r>
              <a:rPr lang="en-US" sz="1736" dirty="0" err="1">
                <a:solidFill>
                  <a:srgbClr val="003399"/>
                </a:solidFill>
                <a:latin typeface="Arial"/>
              </a:rPr>
              <a:t>rezolvarea</a:t>
            </a:r>
            <a:r>
              <a:rPr lang="en-US" sz="1736" dirty="0">
                <a:solidFill>
                  <a:srgbClr val="003399"/>
                </a:solidFill>
                <a:latin typeface="Arial"/>
              </a:rPr>
              <a:t> </a:t>
            </a:r>
            <a:r>
              <a:rPr lang="en-US" sz="1736" dirty="0" err="1">
                <a:solidFill>
                  <a:srgbClr val="003399"/>
                </a:solidFill>
                <a:latin typeface="Arial"/>
              </a:rPr>
              <a:t>unor</a:t>
            </a:r>
            <a:r>
              <a:rPr lang="en-US" sz="1736" dirty="0">
                <a:solidFill>
                  <a:srgbClr val="003399"/>
                </a:solidFill>
                <a:latin typeface="Arial Bold"/>
              </a:rPr>
              <a:t> teste </a:t>
            </a:r>
            <a:r>
              <a:rPr lang="en-US" sz="1736" dirty="0" err="1">
                <a:solidFill>
                  <a:srgbClr val="003399"/>
                </a:solidFill>
                <a:latin typeface="Arial Bold"/>
              </a:rPr>
              <a:t>grilă</a:t>
            </a:r>
            <a:r>
              <a:rPr lang="en-US" sz="1736" dirty="0">
                <a:solidFill>
                  <a:srgbClr val="003399"/>
                </a:solidFill>
                <a:latin typeface="Arial"/>
              </a:rPr>
              <a:t>, </a:t>
            </a:r>
            <a:r>
              <a:rPr lang="en-US" sz="1736" dirty="0" err="1">
                <a:solidFill>
                  <a:srgbClr val="003399"/>
                </a:solidFill>
                <a:latin typeface="Arial"/>
              </a:rPr>
              <a:t>prin</a:t>
            </a:r>
            <a:r>
              <a:rPr lang="en-US" sz="1736" dirty="0">
                <a:solidFill>
                  <a:srgbClr val="003399"/>
                </a:solidFill>
                <a:latin typeface="Arial"/>
              </a:rPr>
              <a:t> care sunt </a:t>
            </a:r>
            <a:r>
              <a:rPr lang="en-US" sz="1736" dirty="0" err="1">
                <a:solidFill>
                  <a:srgbClr val="003399"/>
                </a:solidFill>
                <a:latin typeface="Arial"/>
              </a:rPr>
              <a:t>verificate</a:t>
            </a:r>
            <a:r>
              <a:rPr lang="en-US" sz="1736" dirty="0">
                <a:solidFill>
                  <a:srgbClr val="003399"/>
                </a:solidFill>
                <a:latin typeface="Arial"/>
              </a:rPr>
              <a:t> </a:t>
            </a:r>
            <a:r>
              <a:rPr lang="en-US" sz="1736" dirty="0" err="1">
                <a:solidFill>
                  <a:srgbClr val="003399"/>
                </a:solidFill>
                <a:latin typeface="Arial"/>
              </a:rPr>
              <a:t>următoarele</a:t>
            </a:r>
            <a:r>
              <a:rPr lang="en-US" sz="1736" dirty="0">
                <a:solidFill>
                  <a:srgbClr val="003399"/>
                </a:solidFill>
                <a:latin typeface="Arial"/>
              </a:rPr>
              <a:t>:</a:t>
            </a:r>
          </a:p>
          <a:p>
            <a:pPr algn="l">
              <a:lnSpc>
                <a:spcPts val="2431"/>
              </a:lnSpc>
            </a:pPr>
            <a:endParaRPr lang="en-US" sz="1736" dirty="0">
              <a:solidFill>
                <a:srgbClr val="003399"/>
              </a:solidFill>
              <a:latin typeface="Arial"/>
            </a:endParaRPr>
          </a:p>
          <a:p>
            <a:pPr algn="l">
              <a:lnSpc>
                <a:spcPts val="2431"/>
              </a:lnSpc>
            </a:pPr>
            <a:r>
              <a:rPr lang="en-US" sz="1736" dirty="0">
                <a:solidFill>
                  <a:srgbClr val="003399"/>
                </a:solidFill>
                <a:latin typeface="Arial"/>
              </a:rPr>
              <a:t>•</a:t>
            </a:r>
            <a:r>
              <a:rPr lang="en-US" sz="1736" b="1" dirty="0" err="1">
                <a:solidFill>
                  <a:srgbClr val="003399"/>
                </a:solidFill>
                <a:latin typeface="Arial"/>
              </a:rPr>
              <a:t>Cunoștințe</a:t>
            </a:r>
            <a:r>
              <a:rPr lang="en-US" sz="1736" b="1" dirty="0">
                <a:solidFill>
                  <a:srgbClr val="003399"/>
                </a:solidFill>
                <a:latin typeface="Arial"/>
              </a:rPr>
              <a:t> </a:t>
            </a:r>
            <a:r>
              <a:rPr lang="en-US" sz="1736" b="1" dirty="0" err="1">
                <a:solidFill>
                  <a:srgbClr val="003399"/>
                </a:solidFill>
                <a:latin typeface="Arial"/>
              </a:rPr>
              <a:t>generale</a:t>
            </a:r>
            <a:r>
              <a:rPr lang="en-US" sz="1736" b="1" dirty="0">
                <a:solidFill>
                  <a:srgbClr val="003399"/>
                </a:solidFill>
                <a:latin typeface="Arial"/>
              </a:rPr>
              <a:t> </a:t>
            </a:r>
            <a:r>
              <a:rPr lang="en-US" sz="1736" b="1" dirty="0" err="1">
                <a:solidFill>
                  <a:srgbClr val="003399"/>
                </a:solidFill>
                <a:latin typeface="Arial"/>
              </a:rPr>
              <a:t>în</a:t>
            </a:r>
            <a:r>
              <a:rPr lang="en-US" sz="1736" b="1" dirty="0">
                <a:solidFill>
                  <a:srgbClr val="003399"/>
                </a:solidFill>
                <a:latin typeface="Arial"/>
              </a:rPr>
              <a:t> </a:t>
            </a:r>
            <a:r>
              <a:rPr lang="en-US" sz="1736" b="1" dirty="0" err="1">
                <a:solidFill>
                  <a:srgbClr val="003399"/>
                </a:solidFill>
                <a:latin typeface="Arial"/>
              </a:rPr>
              <a:t>domeniul</a:t>
            </a:r>
            <a:r>
              <a:rPr lang="en-US" sz="1736" b="1" dirty="0">
                <a:solidFill>
                  <a:srgbClr val="003399"/>
                </a:solidFill>
                <a:latin typeface="Arial"/>
              </a:rPr>
              <a:t> </a:t>
            </a:r>
            <a:r>
              <a:rPr lang="en-US" sz="1736" b="1" dirty="0" err="1">
                <a:solidFill>
                  <a:srgbClr val="003399"/>
                </a:solidFill>
                <a:latin typeface="Arial"/>
              </a:rPr>
              <a:t>administrației</a:t>
            </a:r>
            <a:r>
              <a:rPr lang="en-US" sz="1736" b="1" dirty="0">
                <a:solidFill>
                  <a:srgbClr val="003399"/>
                </a:solidFill>
                <a:latin typeface="Arial"/>
              </a:rPr>
              <a:t> </a:t>
            </a:r>
            <a:r>
              <a:rPr lang="en-US" sz="1736" b="1" dirty="0" err="1">
                <a:solidFill>
                  <a:srgbClr val="003399"/>
                </a:solidFill>
                <a:latin typeface="Arial"/>
              </a:rPr>
              <a:t>și</a:t>
            </a:r>
            <a:r>
              <a:rPr lang="en-US" sz="1736" b="1" dirty="0">
                <a:solidFill>
                  <a:srgbClr val="003399"/>
                </a:solidFill>
                <a:latin typeface="Arial"/>
              </a:rPr>
              <a:t> </a:t>
            </a:r>
            <a:r>
              <a:rPr lang="en-US" sz="1736" b="1" dirty="0" err="1">
                <a:solidFill>
                  <a:srgbClr val="003399"/>
                </a:solidFill>
                <a:latin typeface="Arial"/>
              </a:rPr>
              <a:t>în</a:t>
            </a:r>
            <a:r>
              <a:rPr lang="en-US" sz="1736" b="1" dirty="0">
                <a:solidFill>
                  <a:srgbClr val="003399"/>
                </a:solidFill>
                <a:latin typeface="Arial"/>
              </a:rPr>
              <a:t> </a:t>
            </a:r>
            <a:r>
              <a:rPr lang="en-US" sz="1736" b="1" dirty="0" err="1">
                <a:solidFill>
                  <a:srgbClr val="003399"/>
                </a:solidFill>
                <a:latin typeface="Arial"/>
              </a:rPr>
              <a:t>domeniul</a:t>
            </a:r>
            <a:r>
              <a:rPr lang="en-US" sz="1736" b="1" dirty="0">
                <a:solidFill>
                  <a:srgbClr val="003399"/>
                </a:solidFill>
                <a:latin typeface="Arial"/>
              </a:rPr>
              <a:t> </a:t>
            </a:r>
            <a:r>
              <a:rPr lang="en-US" sz="1736" b="1" dirty="0" err="1">
                <a:solidFill>
                  <a:srgbClr val="003399"/>
                </a:solidFill>
                <a:latin typeface="Arial"/>
              </a:rPr>
              <a:t>respectării</a:t>
            </a:r>
            <a:r>
              <a:rPr lang="en-US" sz="1736" b="1" dirty="0">
                <a:solidFill>
                  <a:srgbClr val="003399"/>
                </a:solidFill>
                <a:latin typeface="Arial"/>
              </a:rPr>
              <a:t> </a:t>
            </a:r>
            <a:r>
              <a:rPr lang="en-US" sz="1736" b="1" dirty="0" err="1">
                <a:solidFill>
                  <a:srgbClr val="003399"/>
                </a:solidFill>
                <a:latin typeface="Arial"/>
              </a:rPr>
              <a:t>demnităţii</a:t>
            </a:r>
            <a:r>
              <a:rPr lang="en-US" sz="1736" b="1" dirty="0">
                <a:solidFill>
                  <a:srgbClr val="003399"/>
                </a:solidFill>
                <a:latin typeface="Arial"/>
              </a:rPr>
              <a:t> </a:t>
            </a:r>
            <a:r>
              <a:rPr lang="en-US" sz="1736" b="1" dirty="0" err="1">
                <a:solidFill>
                  <a:srgbClr val="003399"/>
                </a:solidFill>
                <a:latin typeface="Arial"/>
              </a:rPr>
              <a:t>umane</a:t>
            </a:r>
            <a:r>
              <a:rPr lang="en-US" sz="1736" dirty="0">
                <a:solidFill>
                  <a:srgbClr val="003399"/>
                </a:solidFill>
                <a:latin typeface="Arial"/>
              </a:rPr>
              <a:t>, </a:t>
            </a:r>
            <a:r>
              <a:rPr lang="en-US" sz="1736" dirty="0" err="1">
                <a:solidFill>
                  <a:srgbClr val="003399"/>
                </a:solidFill>
                <a:latin typeface="Arial"/>
              </a:rPr>
              <a:t>protecţiei</a:t>
            </a:r>
            <a:r>
              <a:rPr lang="en-US" sz="1736" dirty="0">
                <a:solidFill>
                  <a:srgbClr val="003399"/>
                </a:solidFill>
                <a:latin typeface="Arial"/>
              </a:rPr>
              <a:t> </a:t>
            </a:r>
            <a:r>
              <a:rPr lang="en-US" sz="1736" dirty="0" err="1">
                <a:solidFill>
                  <a:srgbClr val="003399"/>
                </a:solidFill>
                <a:latin typeface="Arial"/>
              </a:rPr>
              <a:t>drepturilor</a:t>
            </a:r>
            <a:r>
              <a:rPr lang="en-US" sz="1736" dirty="0">
                <a:solidFill>
                  <a:srgbClr val="003399"/>
                </a:solidFill>
                <a:latin typeface="Arial"/>
              </a:rPr>
              <a:t> </a:t>
            </a:r>
            <a:r>
              <a:rPr lang="en-US" sz="1736" dirty="0" err="1">
                <a:solidFill>
                  <a:srgbClr val="003399"/>
                </a:solidFill>
                <a:latin typeface="Arial"/>
              </a:rPr>
              <a:t>şi</a:t>
            </a:r>
            <a:r>
              <a:rPr lang="en-US" sz="1736" dirty="0">
                <a:solidFill>
                  <a:srgbClr val="003399"/>
                </a:solidFill>
                <a:latin typeface="Arial"/>
              </a:rPr>
              <a:t> </a:t>
            </a:r>
            <a:r>
              <a:rPr lang="en-US" sz="1736" dirty="0" err="1">
                <a:solidFill>
                  <a:srgbClr val="003399"/>
                </a:solidFill>
                <a:latin typeface="Arial"/>
              </a:rPr>
              <a:t>libertăţilor</a:t>
            </a:r>
            <a:r>
              <a:rPr lang="en-US" sz="1736" dirty="0">
                <a:solidFill>
                  <a:srgbClr val="003399"/>
                </a:solidFill>
                <a:latin typeface="Arial"/>
              </a:rPr>
              <a:t> </a:t>
            </a:r>
            <a:r>
              <a:rPr lang="en-US" sz="1736" dirty="0" err="1">
                <a:solidFill>
                  <a:srgbClr val="003399"/>
                </a:solidFill>
                <a:latin typeface="Arial"/>
              </a:rPr>
              <a:t>fundamentale</a:t>
            </a:r>
            <a:r>
              <a:rPr lang="en-US" sz="1736" dirty="0">
                <a:solidFill>
                  <a:srgbClr val="003399"/>
                </a:solidFill>
                <a:latin typeface="Arial"/>
              </a:rPr>
              <a:t> ale </a:t>
            </a:r>
            <a:r>
              <a:rPr lang="en-US" sz="1736" dirty="0" err="1">
                <a:solidFill>
                  <a:srgbClr val="003399"/>
                </a:solidFill>
                <a:latin typeface="Arial"/>
              </a:rPr>
              <a:t>omului</a:t>
            </a:r>
            <a:r>
              <a:rPr lang="en-US" sz="1736" dirty="0">
                <a:solidFill>
                  <a:srgbClr val="003399"/>
                </a:solidFill>
                <a:latin typeface="Arial"/>
              </a:rPr>
              <a:t>, </a:t>
            </a:r>
            <a:r>
              <a:rPr lang="en-US" sz="1736" dirty="0" err="1">
                <a:solidFill>
                  <a:srgbClr val="003399"/>
                </a:solidFill>
                <a:latin typeface="Arial"/>
              </a:rPr>
              <a:t>prevenirii</a:t>
            </a:r>
            <a:r>
              <a:rPr lang="en-US" sz="1736" dirty="0">
                <a:solidFill>
                  <a:srgbClr val="003399"/>
                </a:solidFill>
                <a:latin typeface="Arial"/>
              </a:rPr>
              <a:t> </a:t>
            </a:r>
            <a:r>
              <a:rPr lang="en-US" sz="1736" dirty="0" err="1">
                <a:solidFill>
                  <a:srgbClr val="003399"/>
                </a:solidFill>
                <a:latin typeface="Arial"/>
              </a:rPr>
              <a:t>şi</a:t>
            </a:r>
            <a:r>
              <a:rPr lang="en-US" sz="1736" dirty="0">
                <a:solidFill>
                  <a:srgbClr val="003399"/>
                </a:solidFill>
                <a:latin typeface="Arial"/>
              </a:rPr>
              <a:t> </a:t>
            </a:r>
            <a:r>
              <a:rPr lang="en-US" sz="1736" dirty="0" err="1">
                <a:solidFill>
                  <a:srgbClr val="003399"/>
                </a:solidFill>
                <a:latin typeface="Arial"/>
              </a:rPr>
              <a:t>combaterii</a:t>
            </a:r>
            <a:r>
              <a:rPr lang="en-US" sz="1736" dirty="0">
                <a:solidFill>
                  <a:srgbClr val="003399"/>
                </a:solidFill>
                <a:latin typeface="Arial"/>
              </a:rPr>
              <a:t> </a:t>
            </a:r>
            <a:r>
              <a:rPr lang="en-US" sz="1736" dirty="0" err="1">
                <a:solidFill>
                  <a:srgbClr val="003399"/>
                </a:solidFill>
                <a:latin typeface="Arial"/>
              </a:rPr>
              <a:t>incitării</a:t>
            </a:r>
            <a:r>
              <a:rPr lang="en-US" sz="1736" dirty="0">
                <a:solidFill>
                  <a:srgbClr val="003399"/>
                </a:solidFill>
                <a:latin typeface="Arial"/>
              </a:rPr>
              <a:t> la </a:t>
            </a:r>
            <a:r>
              <a:rPr lang="en-US" sz="1736" dirty="0" err="1">
                <a:solidFill>
                  <a:srgbClr val="003399"/>
                </a:solidFill>
                <a:latin typeface="Arial"/>
              </a:rPr>
              <a:t>ură</a:t>
            </a:r>
            <a:r>
              <a:rPr lang="en-US" sz="1736" dirty="0">
                <a:solidFill>
                  <a:srgbClr val="003399"/>
                </a:solidFill>
                <a:latin typeface="Arial"/>
              </a:rPr>
              <a:t> </a:t>
            </a:r>
            <a:r>
              <a:rPr lang="en-US" sz="1736" dirty="0" err="1">
                <a:solidFill>
                  <a:srgbClr val="003399"/>
                </a:solidFill>
                <a:latin typeface="Arial"/>
              </a:rPr>
              <a:t>şi</a:t>
            </a:r>
            <a:r>
              <a:rPr lang="en-US" sz="1736" dirty="0">
                <a:solidFill>
                  <a:srgbClr val="003399"/>
                </a:solidFill>
                <a:latin typeface="Arial"/>
              </a:rPr>
              <a:t> </a:t>
            </a:r>
            <a:r>
              <a:rPr lang="en-US" sz="1736" dirty="0" err="1">
                <a:solidFill>
                  <a:srgbClr val="003399"/>
                </a:solidFill>
                <a:latin typeface="Arial"/>
              </a:rPr>
              <a:t>discriminare</a:t>
            </a:r>
            <a:r>
              <a:rPr lang="en-US" sz="1736" dirty="0">
                <a:solidFill>
                  <a:srgbClr val="003399"/>
                </a:solidFill>
                <a:latin typeface="Arial"/>
              </a:rPr>
              <a:t>, </a:t>
            </a:r>
            <a:r>
              <a:rPr lang="en-US" sz="1736" dirty="0" err="1">
                <a:solidFill>
                  <a:srgbClr val="003399"/>
                </a:solidFill>
                <a:latin typeface="Arial"/>
              </a:rPr>
              <a:t>egalitate</a:t>
            </a:r>
            <a:r>
              <a:rPr lang="en-US" sz="1736" dirty="0">
                <a:solidFill>
                  <a:srgbClr val="003399"/>
                </a:solidFill>
                <a:latin typeface="Arial"/>
              </a:rPr>
              <a:t> de </a:t>
            </a:r>
            <a:r>
              <a:rPr lang="en-US" sz="1736" dirty="0" err="1">
                <a:solidFill>
                  <a:srgbClr val="003399"/>
                </a:solidFill>
                <a:latin typeface="Arial"/>
              </a:rPr>
              <a:t>şanse</a:t>
            </a:r>
            <a:r>
              <a:rPr lang="en-US" sz="1736" dirty="0">
                <a:solidFill>
                  <a:srgbClr val="003399"/>
                </a:solidFill>
                <a:latin typeface="Arial"/>
              </a:rPr>
              <a:t> </a:t>
            </a:r>
            <a:r>
              <a:rPr lang="en-US" sz="1736" dirty="0" err="1">
                <a:solidFill>
                  <a:srgbClr val="003399"/>
                </a:solidFill>
                <a:latin typeface="Arial"/>
              </a:rPr>
              <a:t>şi</a:t>
            </a:r>
            <a:r>
              <a:rPr lang="en-US" sz="1736" dirty="0">
                <a:solidFill>
                  <a:srgbClr val="003399"/>
                </a:solidFill>
                <a:latin typeface="Arial"/>
              </a:rPr>
              <a:t> de </a:t>
            </a:r>
            <a:r>
              <a:rPr lang="en-US" sz="1736" dirty="0" err="1">
                <a:solidFill>
                  <a:srgbClr val="003399"/>
                </a:solidFill>
                <a:latin typeface="Arial"/>
              </a:rPr>
              <a:t>tratament</a:t>
            </a:r>
            <a:endParaRPr lang="en-US" sz="1736" dirty="0">
              <a:solidFill>
                <a:srgbClr val="003399"/>
              </a:solidFill>
              <a:latin typeface="Arial"/>
            </a:endParaRPr>
          </a:p>
          <a:p>
            <a:pPr algn="ctr">
              <a:lnSpc>
                <a:spcPts val="1783"/>
              </a:lnSpc>
            </a:pPr>
            <a:r>
              <a:rPr lang="en-US" sz="1273" dirty="0" err="1">
                <a:solidFill>
                  <a:srgbClr val="003399"/>
                </a:solidFill>
                <a:latin typeface="Arial Italics"/>
              </a:rPr>
              <a:t>Comisii</a:t>
            </a:r>
            <a:r>
              <a:rPr lang="en-US" sz="1273" dirty="0">
                <a:solidFill>
                  <a:srgbClr val="003399"/>
                </a:solidFill>
                <a:latin typeface="Arial Italics"/>
              </a:rPr>
              <a:t> de </a:t>
            </a:r>
            <a:r>
              <a:rPr lang="en-US" sz="1273" dirty="0" err="1">
                <a:solidFill>
                  <a:srgbClr val="003399"/>
                </a:solidFill>
                <a:latin typeface="Arial Italics"/>
              </a:rPr>
              <a:t>elaborare</a:t>
            </a:r>
            <a:r>
              <a:rPr lang="en-US" sz="1273" dirty="0">
                <a:solidFill>
                  <a:srgbClr val="003399"/>
                </a:solidFill>
                <a:latin typeface="Arial Italics"/>
              </a:rPr>
              <a:t> </a:t>
            </a:r>
            <a:r>
              <a:rPr lang="en-US" sz="1273" dirty="0" err="1">
                <a:solidFill>
                  <a:srgbClr val="003399"/>
                </a:solidFill>
                <a:latin typeface="Arial Italics"/>
              </a:rPr>
              <a:t>și</a:t>
            </a:r>
            <a:r>
              <a:rPr lang="en-US" sz="1273" dirty="0">
                <a:solidFill>
                  <a:srgbClr val="003399"/>
                </a:solidFill>
                <a:latin typeface="Arial Italics"/>
              </a:rPr>
              <a:t> de </a:t>
            </a:r>
            <a:r>
              <a:rPr lang="en-US" sz="1273" dirty="0" err="1">
                <a:solidFill>
                  <a:srgbClr val="003399"/>
                </a:solidFill>
                <a:latin typeface="Arial Italics"/>
              </a:rPr>
              <a:t>validare</a:t>
            </a:r>
            <a:r>
              <a:rPr lang="en-US" sz="1273" dirty="0">
                <a:solidFill>
                  <a:srgbClr val="003399"/>
                </a:solidFill>
                <a:latin typeface="Arial Italics"/>
              </a:rPr>
              <a:t> a </a:t>
            </a:r>
            <a:r>
              <a:rPr lang="en-US" sz="1273" dirty="0" err="1">
                <a:solidFill>
                  <a:srgbClr val="003399"/>
                </a:solidFill>
                <a:latin typeface="Arial Italics"/>
              </a:rPr>
              <a:t>subiectelor</a:t>
            </a:r>
            <a:r>
              <a:rPr lang="en-US" sz="1273" dirty="0">
                <a:solidFill>
                  <a:srgbClr val="003399"/>
                </a:solidFill>
                <a:latin typeface="Arial Italics"/>
              </a:rPr>
              <a:t> (</a:t>
            </a:r>
            <a:r>
              <a:rPr lang="en-US" sz="1273" dirty="0" err="1">
                <a:solidFill>
                  <a:srgbClr val="003399"/>
                </a:solidFill>
                <a:latin typeface="Arial Italics"/>
              </a:rPr>
              <a:t>reprezentanți</a:t>
            </a:r>
            <a:r>
              <a:rPr lang="en-US" sz="1273" dirty="0">
                <a:solidFill>
                  <a:srgbClr val="003399"/>
                </a:solidFill>
                <a:latin typeface="Arial Italics"/>
              </a:rPr>
              <a:t> ai ANFP, ai </a:t>
            </a:r>
            <a:r>
              <a:rPr lang="en-US" sz="1273" dirty="0" err="1">
                <a:solidFill>
                  <a:srgbClr val="003399"/>
                </a:solidFill>
                <a:latin typeface="Arial Italics"/>
              </a:rPr>
              <a:t>ministerului</a:t>
            </a:r>
            <a:r>
              <a:rPr lang="en-US" sz="1273" dirty="0">
                <a:solidFill>
                  <a:srgbClr val="003399"/>
                </a:solidFill>
                <a:latin typeface="Arial Italics"/>
              </a:rPr>
              <a:t> cu </a:t>
            </a:r>
            <a:r>
              <a:rPr lang="en-US" sz="1273" dirty="0" err="1">
                <a:solidFill>
                  <a:srgbClr val="003399"/>
                </a:solidFill>
                <a:latin typeface="Arial Italics"/>
              </a:rPr>
              <a:t>atribuţii</a:t>
            </a:r>
            <a:r>
              <a:rPr lang="en-US" sz="1273" dirty="0">
                <a:solidFill>
                  <a:srgbClr val="003399"/>
                </a:solidFill>
                <a:latin typeface="Arial Italics"/>
              </a:rPr>
              <a:t> </a:t>
            </a:r>
            <a:r>
              <a:rPr lang="en-US" sz="1273" dirty="0" err="1">
                <a:solidFill>
                  <a:srgbClr val="003399"/>
                </a:solidFill>
                <a:latin typeface="Arial Italics"/>
              </a:rPr>
              <a:t>în</a:t>
            </a:r>
            <a:r>
              <a:rPr lang="en-US" sz="1273" dirty="0">
                <a:solidFill>
                  <a:srgbClr val="003399"/>
                </a:solidFill>
                <a:latin typeface="Arial Italics"/>
              </a:rPr>
              <a:t> </a:t>
            </a:r>
            <a:r>
              <a:rPr lang="en-US" sz="1273" dirty="0" err="1">
                <a:solidFill>
                  <a:srgbClr val="003399"/>
                </a:solidFill>
                <a:latin typeface="Arial Italics"/>
              </a:rPr>
              <a:t>domeniul</a:t>
            </a:r>
            <a:r>
              <a:rPr lang="en-US" sz="1273" dirty="0">
                <a:solidFill>
                  <a:srgbClr val="003399"/>
                </a:solidFill>
                <a:latin typeface="Arial Italics"/>
              </a:rPr>
              <a:t> </a:t>
            </a:r>
            <a:r>
              <a:rPr lang="en-US" sz="1273" dirty="0" err="1">
                <a:solidFill>
                  <a:srgbClr val="003399"/>
                </a:solidFill>
                <a:latin typeface="Arial Italics"/>
              </a:rPr>
              <a:t>administraţiei</a:t>
            </a:r>
            <a:r>
              <a:rPr lang="en-US" sz="1273" dirty="0">
                <a:solidFill>
                  <a:srgbClr val="003399"/>
                </a:solidFill>
                <a:latin typeface="Arial Italics"/>
              </a:rPr>
              <a:t> </a:t>
            </a:r>
            <a:r>
              <a:rPr lang="en-US" sz="1273" dirty="0" err="1">
                <a:solidFill>
                  <a:srgbClr val="003399"/>
                </a:solidFill>
                <a:latin typeface="Arial Italics"/>
              </a:rPr>
              <a:t>publice</a:t>
            </a:r>
            <a:r>
              <a:rPr lang="en-US" sz="1273" dirty="0">
                <a:solidFill>
                  <a:srgbClr val="003399"/>
                </a:solidFill>
                <a:latin typeface="Arial Italics"/>
              </a:rPr>
              <a:t>, precum </a:t>
            </a:r>
            <a:r>
              <a:rPr lang="en-US" sz="1273" dirty="0" err="1">
                <a:solidFill>
                  <a:srgbClr val="003399"/>
                </a:solidFill>
                <a:latin typeface="Arial Italics"/>
              </a:rPr>
              <a:t>și</a:t>
            </a:r>
            <a:r>
              <a:rPr lang="en-US" sz="1273" dirty="0">
                <a:solidFill>
                  <a:srgbClr val="003399"/>
                </a:solidFill>
                <a:latin typeface="Arial Italics"/>
              </a:rPr>
              <a:t> </a:t>
            </a:r>
            <a:r>
              <a:rPr lang="en-US" sz="1273" dirty="0" err="1">
                <a:solidFill>
                  <a:srgbClr val="003399"/>
                </a:solidFill>
                <a:latin typeface="Arial Italics"/>
              </a:rPr>
              <a:t>reprezentanți</a:t>
            </a:r>
            <a:r>
              <a:rPr lang="en-US" sz="1273" dirty="0">
                <a:solidFill>
                  <a:srgbClr val="003399"/>
                </a:solidFill>
                <a:latin typeface="Arial Italics"/>
              </a:rPr>
              <a:t> ai </a:t>
            </a:r>
            <a:r>
              <a:rPr lang="en-US" sz="1273" dirty="0" err="1">
                <a:solidFill>
                  <a:srgbClr val="003399"/>
                </a:solidFill>
                <a:latin typeface="Arial Italics"/>
              </a:rPr>
              <a:t>universităţilor</a:t>
            </a:r>
            <a:r>
              <a:rPr lang="en-US" sz="1273" dirty="0">
                <a:solidFill>
                  <a:srgbClr val="003399"/>
                </a:solidFill>
                <a:latin typeface="Arial Italics"/>
              </a:rPr>
              <a:t> care au </a:t>
            </a:r>
            <a:r>
              <a:rPr lang="en-US" sz="1273" dirty="0" err="1">
                <a:solidFill>
                  <a:srgbClr val="003399"/>
                </a:solidFill>
                <a:latin typeface="Arial Italics"/>
              </a:rPr>
              <a:t>facultăţi</a:t>
            </a:r>
            <a:r>
              <a:rPr lang="en-US" sz="1273" dirty="0">
                <a:solidFill>
                  <a:srgbClr val="003399"/>
                </a:solidFill>
                <a:latin typeface="Arial Italics"/>
              </a:rPr>
              <a:t> </a:t>
            </a:r>
            <a:r>
              <a:rPr lang="en-US" sz="1273" dirty="0" err="1">
                <a:solidFill>
                  <a:srgbClr val="003399"/>
                </a:solidFill>
                <a:latin typeface="Arial Italics"/>
              </a:rPr>
              <a:t>în</a:t>
            </a:r>
            <a:r>
              <a:rPr lang="en-US" sz="1273" dirty="0">
                <a:solidFill>
                  <a:srgbClr val="003399"/>
                </a:solidFill>
                <a:latin typeface="Arial Italics"/>
              </a:rPr>
              <a:t> </a:t>
            </a:r>
            <a:r>
              <a:rPr lang="en-US" sz="1273" dirty="0" err="1">
                <a:solidFill>
                  <a:srgbClr val="003399"/>
                </a:solidFill>
                <a:latin typeface="Arial Italics"/>
              </a:rPr>
              <a:t>domeniul</a:t>
            </a:r>
            <a:r>
              <a:rPr lang="en-US" sz="1273" dirty="0">
                <a:solidFill>
                  <a:srgbClr val="003399"/>
                </a:solidFill>
                <a:latin typeface="Arial Italics"/>
              </a:rPr>
              <a:t> </a:t>
            </a:r>
            <a:r>
              <a:rPr lang="en-US" sz="1273" dirty="0" err="1">
                <a:solidFill>
                  <a:srgbClr val="003399"/>
                </a:solidFill>
                <a:latin typeface="Arial Italics"/>
              </a:rPr>
              <a:t>administraţiei</a:t>
            </a:r>
            <a:r>
              <a:rPr lang="en-US" sz="1273" dirty="0">
                <a:solidFill>
                  <a:srgbClr val="003399"/>
                </a:solidFill>
                <a:latin typeface="Arial Italics"/>
              </a:rPr>
              <a:t> </a:t>
            </a:r>
            <a:r>
              <a:rPr lang="en-US" sz="1273" dirty="0" err="1">
                <a:solidFill>
                  <a:srgbClr val="003399"/>
                </a:solidFill>
                <a:latin typeface="Arial Italics"/>
              </a:rPr>
              <a:t>publice</a:t>
            </a:r>
            <a:r>
              <a:rPr lang="en-US" sz="1273" dirty="0">
                <a:solidFill>
                  <a:srgbClr val="003399"/>
                </a:solidFill>
                <a:latin typeface="Arial Italics"/>
              </a:rPr>
              <a:t>)</a:t>
            </a:r>
          </a:p>
          <a:p>
            <a:pPr algn="l">
              <a:lnSpc>
                <a:spcPts val="2431"/>
              </a:lnSpc>
            </a:pPr>
            <a:endParaRPr lang="en-US" sz="1273" dirty="0">
              <a:solidFill>
                <a:srgbClr val="003399"/>
              </a:solidFill>
              <a:latin typeface="Arial Italics"/>
            </a:endParaRPr>
          </a:p>
          <a:p>
            <a:pPr algn="l">
              <a:lnSpc>
                <a:spcPts val="2431"/>
              </a:lnSpc>
            </a:pPr>
            <a:r>
              <a:rPr lang="en-US" sz="1736" dirty="0">
                <a:solidFill>
                  <a:srgbClr val="003399"/>
                </a:solidFill>
                <a:latin typeface="Arial"/>
              </a:rPr>
              <a:t>•</a:t>
            </a:r>
            <a:r>
              <a:rPr lang="en-US" sz="1736" dirty="0" err="1">
                <a:solidFill>
                  <a:srgbClr val="003399"/>
                </a:solidFill>
                <a:latin typeface="Arial"/>
              </a:rPr>
              <a:t>Cunoștințe</a:t>
            </a:r>
            <a:r>
              <a:rPr lang="en-US" sz="1736" dirty="0">
                <a:solidFill>
                  <a:srgbClr val="003399"/>
                </a:solidFill>
                <a:latin typeface="Arial"/>
              </a:rPr>
              <a:t> </a:t>
            </a:r>
            <a:r>
              <a:rPr lang="en-US" sz="1736" dirty="0" err="1">
                <a:solidFill>
                  <a:srgbClr val="003399"/>
                </a:solidFill>
                <a:latin typeface="Arial"/>
              </a:rPr>
              <a:t>generale</a:t>
            </a:r>
            <a:r>
              <a:rPr lang="en-US" sz="1736" dirty="0">
                <a:solidFill>
                  <a:srgbClr val="003399"/>
                </a:solidFill>
                <a:latin typeface="Arial"/>
              </a:rPr>
              <a:t> </a:t>
            </a:r>
            <a:r>
              <a:rPr lang="en-US" sz="1736" dirty="0" err="1">
                <a:solidFill>
                  <a:srgbClr val="003399"/>
                </a:solidFill>
                <a:latin typeface="Arial"/>
              </a:rPr>
              <a:t>privind</a:t>
            </a:r>
            <a:r>
              <a:rPr lang="en-US" sz="1736" dirty="0">
                <a:solidFill>
                  <a:srgbClr val="003399"/>
                </a:solidFill>
                <a:latin typeface="Arial"/>
              </a:rPr>
              <a:t> </a:t>
            </a:r>
            <a:r>
              <a:rPr lang="en-US" sz="1736" dirty="0" err="1">
                <a:solidFill>
                  <a:srgbClr val="003399"/>
                </a:solidFill>
                <a:latin typeface="Arial"/>
              </a:rPr>
              <a:t>deținerea</a:t>
            </a:r>
            <a:r>
              <a:rPr lang="en-US" sz="1736" dirty="0">
                <a:solidFill>
                  <a:srgbClr val="003399"/>
                </a:solidFill>
                <a:latin typeface="Arial"/>
              </a:rPr>
              <a:t> </a:t>
            </a:r>
            <a:r>
              <a:rPr lang="en-US" sz="1736" b="1" dirty="0" err="1">
                <a:solidFill>
                  <a:srgbClr val="003399"/>
                </a:solidFill>
                <a:latin typeface="Arial"/>
              </a:rPr>
              <a:t>competențelor</a:t>
            </a:r>
            <a:r>
              <a:rPr lang="en-US" sz="1736" b="1" dirty="0">
                <a:solidFill>
                  <a:srgbClr val="003399"/>
                </a:solidFill>
                <a:latin typeface="Arial"/>
              </a:rPr>
              <a:t> </a:t>
            </a:r>
            <a:r>
              <a:rPr lang="en-US" sz="1736" b="1" dirty="0" err="1">
                <a:solidFill>
                  <a:srgbClr val="003399"/>
                </a:solidFill>
                <a:latin typeface="Arial"/>
              </a:rPr>
              <a:t>digitale</a:t>
            </a:r>
            <a:endParaRPr lang="en-US" sz="1736" b="1" dirty="0">
              <a:solidFill>
                <a:srgbClr val="003399"/>
              </a:solidFill>
              <a:latin typeface="Arial"/>
            </a:endParaRPr>
          </a:p>
          <a:p>
            <a:pPr algn="ctr">
              <a:lnSpc>
                <a:spcPts val="1783"/>
              </a:lnSpc>
            </a:pPr>
            <a:r>
              <a:rPr lang="en-US" sz="1273" dirty="0">
                <a:solidFill>
                  <a:srgbClr val="003399"/>
                </a:solidFill>
                <a:latin typeface="Arial"/>
              </a:rPr>
              <a:t>Nivel </a:t>
            </a:r>
            <a:r>
              <a:rPr lang="en-US" sz="1273" dirty="0" err="1">
                <a:solidFill>
                  <a:srgbClr val="003399"/>
                </a:solidFill>
                <a:latin typeface="Arial"/>
              </a:rPr>
              <a:t>utilizator</a:t>
            </a:r>
            <a:r>
              <a:rPr lang="en-US" sz="1273" dirty="0">
                <a:solidFill>
                  <a:srgbClr val="003399"/>
                </a:solidFill>
                <a:latin typeface="Arial"/>
              </a:rPr>
              <a:t> </a:t>
            </a:r>
            <a:r>
              <a:rPr lang="en-US" sz="1273" dirty="0" err="1">
                <a:solidFill>
                  <a:srgbClr val="003399"/>
                </a:solidFill>
                <a:latin typeface="Arial"/>
              </a:rPr>
              <a:t>începător</a:t>
            </a:r>
            <a:r>
              <a:rPr lang="en-US" sz="1273" dirty="0">
                <a:solidFill>
                  <a:srgbClr val="003399"/>
                </a:solidFill>
                <a:latin typeface="Arial"/>
              </a:rPr>
              <a:t>, similar </a:t>
            </a:r>
            <a:r>
              <a:rPr lang="en-US" sz="1273" dirty="0" err="1">
                <a:solidFill>
                  <a:srgbClr val="003399"/>
                </a:solidFill>
                <a:latin typeface="Arial"/>
              </a:rPr>
              <a:t>nivelurilor</a:t>
            </a:r>
            <a:r>
              <a:rPr lang="en-US" sz="1273" dirty="0">
                <a:solidFill>
                  <a:srgbClr val="003399"/>
                </a:solidFill>
                <a:latin typeface="Arial"/>
              </a:rPr>
              <a:t> de </a:t>
            </a:r>
            <a:r>
              <a:rPr lang="en-US" sz="1273" dirty="0" err="1">
                <a:solidFill>
                  <a:srgbClr val="003399"/>
                </a:solidFill>
                <a:latin typeface="Arial"/>
              </a:rPr>
              <a:t>certificare</a:t>
            </a:r>
            <a:r>
              <a:rPr lang="en-US" sz="1273" dirty="0">
                <a:solidFill>
                  <a:srgbClr val="003399"/>
                </a:solidFill>
                <a:latin typeface="Arial"/>
              </a:rPr>
              <a:t> de tip ECDL </a:t>
            </a:r>
            <a:r>
              <a:rPr lang="en-US" sz="1273" dirty="0" err="1">
                <a:solidFill>
                  <a:srgbClr val="003399"/>
                </a:solidFill>
                <a:latin typeface="Arial"/>
              </a:rPr>
              <a:t>sau</a:t>
            </a:r>
            <a:r>
              <a:rPr lang="en-US" sz="1273" dirty="0">
                <a:solidFill>
                  <a:srgbClr val="003399"/>
                </a:solidFill>
                <a:latin typeface="Arial"/>
              </a:rPr>
              <a:t> ICDL</a:t>
            </a:r>
          </a:p>
          <a:p>
            <a:pPr algn="l">
              <a:lnSpc>
                <a:spcPts val="2431"/>
              </a:lnSpc>
            </a:pPr>
            <a:endParaRPr lang="en-US" sz="1273" dirty="0">
              <a:solidFill>
                <a:srgbClr val="003399"/>
              </a:solidFill>
              <a:latin typeface="Arial"/>
            </a:endParaRPr>
          </a:p>
          <a:p>
            <a:pPr algn="l">
              <a:lnSpc>
                <a:spcPts val="2431"/>
              </a:lnSpc>
            </a:pPr>
            <a:r>
              <a:rPr lang="en-US" sz="1736" dirty="0">
                <a:solidFill>
                  <a:srgbClr val="003399"/>
                </a:solidFill>
                <a:latin typeface="Arial"/>
              </a:rPr>
              <a:t>•</a:t>
            </a:r>
            <a:r>
              <a:rPr lang="en-US" sz="1736" b="1" dirty="0" err="1">
                <a:solidFill>
                  <a:srgbClr val="003399"/>
                </a:solidFill>
                <a:latin typeface="Arial"/>
              </a:rPr>
              <a:t>Aptitudinile</a:t>
            </a:r>
            <a:r>
              <a:rPr lang="en-US" sz="1736" b="1" dirty="0">
                <a:solidFill>
                  <a:srgbClr val="003399"/>
                </a:solidFill>
                <a:latin typeface="Arial"/>
              </a:rPr>
              <a:t> cognitive </a:t>
            </a:r>
            <a:r>
              <a:rPr lang="en-US" sz="1736" dirty="0">
                <a:solidFill>
                  <a:srgbClr val="003399"/>
                </a:solidFill>
                <a:latin typeface="Arial"/>
              </a:rPr>
              <a:t>ale </a:t>
            </a:r>
            <a:r>
              <a:rPr lang="en-US" sz="1736" dirty="0" err="1">
                <a:solidFill>
                  <a:srgbClr val="003399"/>
                </a:solidFill>
                <a:latin typeface="Arial"/>
              </a:rPr>
              <a:t>candidaților</a:t>
            </a:r>
            <a:endParaRPr lang="en-US" sz="1736" dirty="0">
              <a:solidFill>
                <a:srgbClr val="003399"/>
              </a:solidFill>
              <a:latin typeface="Arial"/>
            </a:endParaRPr>
          </a:p>
          <a:p>
            <a:pPr algn="ctr">
              <a:lnSpc>
                <a:spcPts val="1783"/>
              </a:lnSpc>
            </a:pPr>
            <a:r>
              <a:rPr lang="en-US" sz="1273" dirty="0">
                <a:solidFill>
                  <a:srgbClr val="003399"/>
                </a:solidFill>
                <a:latin typeface="Arial"/>
              </a:rPr>
              <a:t>testate cu </a:t>
            </a:r>
            <a:r>
              <a:rPr lang="en-US" sz="1273" dirty="0" err="1">
                <a:solidFill>
                  <a:srgbClr val="003399"/>
                </a:solidFill>
                <a:latin typeface="Arial"/>
              </a:rPr>
              <a:t>instrumente</a:t>
            </a:r>
            <a:r>
              <a:rPr lang="en-US" sz="1273" dirty="0">
                <a:solidFill>
                  <a:srgbClr val="003399"/>
                </a:solidFill>
                <a:latin typeface="Arial"/>
              </a:rPr>
              <a:t> </a:t>
            </a:r>
            <a:r>
              <a:rPr lang="en-US" sz="1273" dirty="0" err="1">
                <a:solidFill>
                  <a:srgbClr val="003399"/>
                </a:solidFill>
                <a:latin typeface="Arial"/>
              </a:rPr>
              <a:t>avizate</a:t>
            </a:r>
            <a:r>
              <a:rPr lang="en-US" sz="1273" dirty="0">
                <a:solidFill>
                  <a:srgbClr val="003399"/>
                </a:solidFill>
                <a:latin typeface="Arial"/>
              </a:rPr>
              <a:t> de </a:t>
            </a:r>
            <a:r>
              <a:rPr lang="en-US" sz="1273" dirty="0" err="1">
                <a:solidFill>
                  <a:srgbClr val="003399"/>
                </a:solidFill>
                <a:latin typeface="Arial"/>
              </a:rPr>
              <a:t>Colegiul</a:t>
            </a:r>
            <a:r>
              <a:rPr lang="en-US" sz="1273" dirty="0">
                <a:solidFill>
                  <a:srgbClr val="003399"/>
                </a:solidFill>
                <a:latin typeface="Arial"/>
              </a:rPr>
              <a:t> </a:t>
            </a:r>
            <a:r>
              <a:rPr lang="en-US" sz="1273" dirty="0" err="1">
                <a:solidFill>
                  <a:srgbClr val="003399"/>
                </a:solidFill>
                <a:latin typeface="Arial"/>
              </a:rPr>
              <a:t>Psihologilor</a:t>
            </a:r>
            <a:r>
              <a:rPr lang="en-US" sz="1273" dirty="0">
                <a:solidFill>
                  <a:srgbClr val="003399"/>
                </a:solidFill>
                <a:latin typeface="Arial"/>
              </a:rPr>
              <a:t> din </a:t>
            </a:r>
            <a:r>
              <a:rPr lang="en-US" sz="1273" dirty="0" err="1">
                <a:solidFill>
                  <a:srgbClr val="003399"/>
                </a:solidFill>
                <a:latin typeface="Arial"/>
              </a:rPr>
              <a:t>România</a:t>
            </a:r>
            <a:endParaRPr lang="en-US" sz="1273" dirty="0">
              <a:solidFill>
                <a:srgbClr val="003399"/>
              </a:solidFill>
              <a:latin typeface="Arial"/>
            </a:endParaRPr>
          </a:p>
          <a:p>
            <a:pPr algn="l">
              <a:lnSpc>
                <a:spcPts val="2431"/>
              </a:lnSpc>
            </a:pPr>
            <a:endParaRPr lang="en-US" sz="1273" dirty="0">
              <a:solidFill>
                <a:srgbClr val="003399"/>
              </a:solidFill>
              <a:latin typeface="Arial"/>
            </a:endParaRPr>
          </a:p>
          <a:p>
            <a:pPr algn="l">
              <a:lnSpc>
                <a:spcPts val="2431"/>
              </a:lnSpc>
            </a:pPr>
            <a:r>
              <a:rPr lang="en-US" sz="1736" dirty="0">
                <a:solidFill>
                  <a:srgbClr val="003399"/>
                </a:solidFill>
                <a:latin typeface="Arial"/>
              </a:rPr>
              <a:t>•</a:t>
            </a:r>
            <a:r>
              <a:rPr lang="en-US" sz="1736" dirty="0" err="1">
                <a:solidFill>
                  <a:srgbClr val="003399"/>
                </a:solidFill>
                <a:latin typeface="Arial"/>
              </a:rPr>
              <a:t>Cunoștințele</a:t>
            </a:r>
            <a:r>
              <a:rPr lang="en-US" sz="1736" dirty="0">
                <a:solidFill>
                  <a:srgbClr val="003399"/>
                </a:solidFill>
                <a:latin typeface="Arial"/>
              </a:rPr>
              <a:t> </a:t>
            </a:r>
            <a:r>
              <a:rPr lang="en-US" sz="1736" dirty="0" err="1">
                <a:solidFill>
                  <a:srgbClr val="003399"/>
                </a:solidFill>
                <a:latin typeface="Arial"/>
              </a:rPr>
              <a:t>generale</a:t>
            </a:r>
            <a:r>
              <a:rPr lang="en-US" sz="1736" dirty="0">
                <a:solidFill>
                  <a:srgbClr val="003399"/>
                </a:solidFill>
                <a:latin typeface="Arial"/>
              </a:rPr>
              <a:t> </a:t>
            </a:r>
            <a:r>
              <a:rPr lang="en-US" sz="1736" dirty="0" err="1">
                <a:solidFill>
                  <a:srgbClr val="003399"/>
                </a:solidFill>
                <a:latin typeface="Arial"/>
              </a:rPr>
              <a:t>privind</a:t>
            </a:r>
            <a:r>
              <a:rPr lang="en-US" sz="1736" dirty="0">
                <a:solidFill>
                  <a:srgbClr val="003399"/>
                </a:solidFill>
                <a:latin typeface="Arial"/>
              </a:rPr>
              <a:t> </a:t>
            </a:r>
            <a:r>
              <a:rPr lang="en-US" sz="1736" dirty="0" err="1">
                <a:solidFill>
                  <a:srgbClr val="003399"/>
                </a:solidFill>
                <a:latin typeface="Arial"/>
              </a:rPr>
              <a:t>competențele</a:t>
            </a:r>
            <a:r>
              <a:rPr lang="en-US" sz="1736" dirty="0">
                <a:solidFill>
                  <a:srgbClr val="003399"/>
                </a:solidFill>
                <a:latin typeface="Arial"/>
              </a:rPr>
              <a:t> </a:t>
            </a:r>
            <a:r>
              <a:rPr lang="en-US" sz="1736" dirty="0" err="1">
                <a:solidFill>
                  <a:srgbClr val="003399"/>
                </a:solidFill>
                <a:latin typeface="Arial"/>
              </a:rPr>
              <a:t>lingvistice</a:t>
            </a:r>
            <a:r>
              <a:rPr lang="en-US" sz="1736" dirty="0">
                <a:solidFill>
                  <a:srgbClr val="003399"/>
                </a:solidFill>
                <a:latin typeface="Arial"/>
              </a:rPr>
              <a:t> de comunicare </a:t>
            </a:r>
            <a:r>
              <a:rPr lang="en-US" sz="1736" dirty="0" err="1">
                <a:solidFill>
                  <a:srgbClr val="003399"/>
                </a:solidFill>
                <a:latin typeface="Arial"/>
              </a:rPr>
              <a:t>scrisă</a:t>
            </a:r>
            <a:r>
              <a:rPr lang="en-US" sz="1736" dirty="0">
                <a:solidFill>
                  <a:srgbClr val="003399"/>
                </a:solidFill>
                <a:latin typeface="Arial"/>
              </a:rPr>
              <a:t> </a:t>
            </a:r>
            <a:r>
              <a:rPr lang="en-US" sz="1736" dirty="0" err="1">
                <a:solidFill>
                  <a:srgbClr val="003399"/>
                </a:solidFill>
                <a:latin typeface="Arial"/>
              </a:rPr>
              <a:t>într</a:t>
            </a:r>
            <a:r>
              <a:rPr lang="en-US" sz="1736" dirty="0">
                <a:solidFill>
                  <a:srgbClr val="003399"/>
                </a:solidFill>
                <a:latin typeface="Arial"/>
              </a:rPr>
              <a:t>-o </a:t>
            </a:r>
            <a:r>
              <a:rPr lang="en-US" sz="1736" dirty="0" err="1">
                <a:solidFill>
                  <a:srgbClr val="003399"/>
                </a:solidFill>
                <a:latin typeface="Arial"/>
              </a:rPr>
              <a:t>limbă</a:t>
            </a:r>
            <a:r>
              <a:rPr lang="en-US" sz="1736" dirty="0">
                <a:solidFill>
                  <a:srgbClr val="003399"/>
                </a:solidFill>
                <a:latin typeface="Arial"/>
              </a:rPr>
              <a:t> </a:t>
            </a:r>
            <a:r>
              <a:rPr lang="en-US" sz="1736" dirty="0" err="1">
                <a:solidFill>
                  <a:srgbClr val="003399"/>
                </a:solidFill>
                <a:latin typeface="Arial"/>
              </a:rPr>
              <a:t>străină</a:t>
            </a:r>
            <a:r>
              <a:rPr lang="en-US" sz="1736" dirty="0">
                <a:solidFill>
                  <a:srgbClr val="003399"/>
                </a:solidFill>
                <a:latin typeface="Arial"/>
              </a:rPr>
              <a:t> de </a:t>
            </a:r>
            <a:r>
              <a:rPr lang="en-US" sz="1736" dirty="0" err="1">
                <a:solidFill>
                  <a:srgbClr val="003399"/>
                </a:solidFill>
                <a:latin typeface="Arial"/>
              </a:rPr>
              <a:t>circulație</a:t>
            </a:r>
            <a:r>
              <a:rPr lang="en-US" sz="1736" dirty="0">
                <a:solidFill>
                  <a:srgbClr val="003399"/>
                </a:solidFill>
                <a:latin typeface="Arial"/>
              </a:rPr>
              <a:t> </a:t>
            </a:r>
            <a:r>
              <a:rPr lang="en-US" sz="1736" dirty="0" err="1">
                <a:solidFill>
                  <a:srgbClr val="003399"/>
                </a:solidFill>
                <a:latin typeface="Arial"/>
              </a:rPr>
              <a:t>utilizată</a:t>
            </a:r>
            <a:r>
              <a:rPr lang="en-US" sz="1736" dirty="0">
                <a:solidFill>
                  <a:srgbClr val="003399"/>
                </a:solidFill>
                <a:latin typeface="Arial"/>
              </a:rPr>
              <a:t> </a:t>
            </a:r>
            <a:r>
              <a:rPr lang="en-US" sz="1736" dirty="0" err="1">
                <a:solidFill>
                  <a:srgbClr val="003399"/>
                </a:solidFill>
                <a:latin typeface="Arial"/>
              </a:rPr>
              <a:t>în</a:t>
            </a:r>
            <a:r>
              <a:rPr lang="en-US" sz="1736" dirty="0">
                <a:solidFill>
                  <a:srgbClr val="003399"/>
                </a:solidFill>
                <a:latin typeface="Arial"/>
              </a:rPr>
              <a:t> </a:t>
            </a:r>
            <a:r>
              <a:rPr lang="en-US" sz="1736" dirty="0" err="1">
                <a:solidFill>
                  <a:srgbClr val="003399"/>
                </a:solidFill>
                <a:latin typeface="Arial"/>
              </a:rPr>
              <a:t>cadrul</a:t>
            </a:r>
            <a:r>
              <a:rPr lang="en-US" sz="1736" dirty="0">
                <a:solidFill>
                  <a:srgbClr val="003399"/>
                </a:solidFill>
                <a:latin typeface="Arial"/>
              </a:rPr>
              <a:t> </a:t>
            </a:r>
            <a:r>
              <a:rPr lang="en-US" sz="1736" dirty="0" err="1">
                <a:solidFill>
                  <a:srgbClr val="003399"/>
                </a:solidFill>
                <a:latin typeface="Arial"/>
              </a:rPr>
              <a:t>instituțiilor</a:t>
            </a:r>
            <a:r>
              <a:rPr lang="en-US" sz="1736" dirty="0">
                <a:solidFill>
                  <a:srgbClr val="003399"/>
                </a:solidFill>
                <a:latin typeface="Arial"/>
              </a:rPr>
              <a:t> </a:t>
            </a:r>
            <a:r>
              <a:rPr lang="en-US" sz="1736" dirty="0" err="1">
                <a:solidFill>
                  <a:srgbClr val="003399"/>
                </a:solidFill>
                <a:latin typeface="Arial"/>
              </a:rPr>
              <a:t>europene</a:t>
            </a:r>
            <a:r>
              <a:rPr lang="en-US" sz="1736" dirty="0">
                <a:solidFill>
                  <a:srgbClr val="003399"/>
                </a:solidFill>
                <a:latin typeface="Arial"/>
              </a:rPr>
              <a:t> </a:t>
            </a:r>
            <a:r>
              <a:rPr lang="en-US" sz="1736" dirty="0" err="1">
                <a:solidFill>
                  <a:srgbClr val="003399"/>
                </a:solidFill>
                <a:latin typeface="Arial"/>
              </a:rPr>
              <a:t>în</a:t>
            </a:r>
            <a:r>
              <a:rPr lang="en-US" sz="1736" dirty="0">
                <a:solidFill>
                  <a:srgbClr val="003399"/>
                </a:solidFill>
                <a:latin typeface="Arial"/>
              </a:rPr>
              <a:t> </a:t>
            </a:r>
            <a:r>
              <a:rPr lang="en-US" sz="1736" dirty="0" err="1">
                <a:solidFill>
                  <a:srgbClr val="003399"/>
                </a:solidFill>
                <a:latin typeface="Arial"/>
              </a:rPr>
              <a:t>limbile</a:t>
            </a:r>
            <a:r>
              <a:rPr lang="en-US" sz="1736" dirty="0">
                <a:solidFill>
                  <a:srgbClr val="003399"/>
                </a:solidFill>
                <a:latin typeface="Arial"/>
              </a:rPr>
              <a:t> </a:t>
            </a:r>
            <a:r>
              <a:rPr lang="en-US" sz="1736" dirty="0" err="1">
                <a:solidFill>
                  <a:srgbClr val="003399"/>
                </a:solidFill>
                <a:latin typeface="Arial"/>
              </a:rPr>
              <a:t>engleză</a:t>
            </a:r>
            <a:r>
              <a:rPr lang="en-US" sz="1736" dirty="0">
                <a:solidFill>
                  <a:srgbClr val="003399"/>
                </a:solidFill>
                <a:latin typeface="Arial"/>
              </a:rPr>
              <a:t>, </a:t>
            </a:r>
            <a:r>
              <a:rPr lang="en-US" sz="1736" dirty="0" err="1">
                <a:solidFill>
                  <a:srgbClr val="003399"/>
                </a:solidFill>
                <a:latin typeface="Arial"/>
              </a:rPr>
              <a:t>franceză</a:t>
            </a:r>
            <a:r>
              <a:rPr lang="en-US" sz="1736" dirty="0">
                <a:solidFill>
                  <a:srgbClr val="003399"/>
                </a:solidFill>
                <a:latin typeface="Arial"/>
              </a:rPr>
              <a:t>, </a:t>
            </a:r>
            <a:r>
              <a:rPr lang="en-US" sz="1736" dirty="0" err="1">
                <a:solidFill>
                  <a:srgbClr val="003399"/>
                </a:solidFill>
                <a:latin typeface="Arial"/>
              </a:rPr>
              <a:t>spaniolă</a:t>
            </a:r>
            <a:r>
              <a:rPr lang="en-US" sz="1736" dirty="0">
                <a:solidFill>
                  <a:srgbClr val="003399"/>
                </a:solidFill>
                <a:latin typeface="Arial"/>
              </a:rPr>
              <a:t> </a:t>
            </a:r>
            <a:r>
              <a:rPr lang="en-US" sz="1736" dirty="0" err="1">
                <a:solidFill>
                  <a:srgbClr val="003399"/>
                </a:solidFill>
                <a:latin typeface="Arial"/>
              </a:rPr>
              <a:t>sau</a:t>
            </a:r>
            <a:r>
              <a:rPr lang="en-US" sz="1736" dirty="0">
                <a:solidFill>
                  <a:srgbClr val="003399"/>
                </a:solidFill>
                <a:latin typeface="Arial"/>
              </a:rPr>
              <a:t> </a:t>
            </a:r>
            <a:r>
              <a:rPr lang="en-US" sz="1736" dirty="0" err="1">
                <a:solidFill>
                  <a:srgbClr val="003399"/>
                </a:solidFill>
                <a:latin typeface="Arial"/>
              </a:rPr>
              <a:t>germană</a:t>
            </a:r>
            <a:r>
              <a:rPr lang="en-US" sz="1736" dirty="0">
                <a:solidFill>
                  <a:srgbClr val="003399"/>
                </a:solidFill>
                <a:latin typeface="Arial"/>
              </a:rPr>
              <a:t> </a:t>
            </a:r>
            <a:r>
              <a:rPr lang="en-US" sz="1736" dirty="0" err="1">
                <a:solidFill>
                  <a:srgbClr val="003399"/>
                </a:solidFill>
                <a:latin typeface="Arial"/>
              </a:rPr>
              <a:t>echivalent</a:t>
            </a:r>
            <a:r>
              <a:rPr lang="en-US" sz="1736" dirty="0">
                <a:solidFill>
                  <a:srgbClr val="003399"/>
                </a:solidFill>
                <a:latin typeface="Arial"/>
              </a:rPr>
              <a:t> </a:t>
            </a:r>
            <a:r>
              <a:rPr lang="en-US" sz="1736" dirty="0" err="1">
                <a:solidFill>
                  <a:srgbClr val="003399"/>
                </a:solidFill>
                <a:latin typeface="Arial"/>
              </a:rPr>
              <a:t>nivelului</a:t>
            </a:r>
            <a:r>
              <a:rPr lang="en-US" sz="1736" dirty="0">
                <a:solidFill>
                  <a:srgbClr val="003399"/>
                </a:solidFill>
                <a:latin typeface="Arial"/>
              </a:rPr>
              <a:t> A2 al </a:t>
            </a:r>
            <a:r>
              <a:rPr lang="en-US" sz="1736" dirty="0" err="1">
                <a:solidFill>
                  <a:srgbClr val="003399"/>
                </a:solidFill>
                <a:latin typeface="Arial"/>
              </a:rPr>
              <a:t>Cadrului</a:t>
            </a:r>
            <a:r>
              <a:rPr lang="en-US" sz="1736" dirty="0">
                <a:solidFill>
                  <a:srgbClr val="003399"/>
                </a:solidFill>
                <a:latin typeface="Arial"/>
              </a:rPr>
              <a:t> European </a:t>
            </a:r>
            <a:r>
              <a:rPr lang="en-US" sz="1736" dirty="0" err="1">
                <a:solidFill>
                  <a:srgbClr val="003399"/>
                </a:solidFill>
                <a:latin typeface="Arial"/>
              </a:rPr>
              <a:t>Comun</a:t>
            </a:r>
            <a:r>
              <a:rPr lang="en-US" sz="1736" dirty="0">
                <a:solidFill>
                  <a:srgbClr val="003399"/>
                </a:solidFill>
                <a:latin typeface="Arial"/>
              </a:rPr>
              <a:t> de </a:t>
            </a:r>
            <a:r>
              <a:rPr lang="en-US" sz="1736" dirty="0" err="1">
                <a:solidFill>
                  <a:srgbClr val="003399"/>
                </a:solidFill>
                <a:latin typeface="Arial"/>
              </a:rPr>
              <a:t>Referinţă</a:t>
            </a:r>
            <a:r>
              <a:rPr lang="en-US" sz="1736" dirty="0">
                <a:solidFill>
                  <a:srgbClr val="003399"/>
                </a:solidFill>
                <a:latin typeface="Arial"/>
              </a:rPr>
              <a:t> </a:t>
            </a:r>
            <a:r>
              <a:rPr lang="en-US" sz="1736" dirty="0" err="1">
                <a:solidFill>
                  <a:srgbClr val="003399"/>
                </a:solidFill>
                <a:latin typeface="Arial"/>
              </a:rPr>
              <a:t>pentru</a:t>
            </a:r>
            <a:r>
              <a:rPr lang="en-US" sz="1736" dirty="0">
                <a:solidFill>
                  <a:srgbClr val="003399"/>
                </a:solidFill>
                <a:latin typeface="Arial"/>
              </a:rPr>
              <a:t> Limbi </a:t>
            </a:r>
            <a:r>
              <a:rPr lang="en-US" sz="1736" dirty="0" err="1">
                <a:solidFill>
                  <a:srgbClr val="003399"/>
                </a:solidFill>
                <a:latin typeface="Arial"/>
              </a:rPr>
              <a:t>Străine</a:t>
            </a:r>
            <a:endParaRPr lang="en-US" sz="1736" dirty="0">
              <a:solidFill>
                <a:srgbClr val="003399"/>
              </a:solidFill>
              <a:latin typeface="Arial"/>
            </a:endParaRPr>
          </a:p>
          <a:p>
            <a:pPr algn="ctr">
              <a:lnSpc>
                <a:spcPts val="1945"/>
              </a:lnSpc>
            </a:pPr>
            <a:r>
              <a:rPr lang="en-US" sz="1389" dirty="0" err="1">
                <a:solidFill>
                  <a:srgbClr val="003399"/>
                </a:solidFill>
                <a:latin typeface="Arial Bold"/>
              </a:rPr>
              <a:t>Pentru</a:t>
            </a:r>
            <a:r>
              <a:rPr lang="en-US" sz="1389" dirty="0">
                <a:solidFill>
                  <a:srgbClr val="003399"/>
                </a:solidFill>
                <a:latin typeface="Arial Bold"/>
              </a:rPr>
              <a:t> </a:t>
            </a:r>
            <a:r>
              <a:rPr lang="en-US" sz="1389" dirty="0" err="1">
                <a:solidFill>
                  <a:srgbClr val="003399"/>
                </a:solidFill>
                <a:latin typeface="Arial Bold"/>
              </a:rPr>
              <a:t>funcțiile</a:t>
            </a:r>
            <a:r>
              <a:rPr lang="en-US" sz="1389" dirty="0">
                <a:solidFill>
                  <a:srgbClr val="003399"/>
                </a:solidFill>
                <a:latin typeface="Arial Bold"/>
              </a:rPr>
              <a:t> </a:t>
            </a:r>
            <a:r>
              <a:rPr lang="en-US" sz="1389" dirty="0" err="1">
                <a:solidFill>
                  <a:srgbClr val="003399"/>
                </a:solidFill>
                <a:latin typeface="Arial Bold"/>
              </a:rPr>
              <a:t>publice</a:t>
            </a:r>
            <a:r>
              <a:rPr lang="en-US" sz="1389" dirty="0">
                <a:solidFill>
                  <a:srgbClr val="003399"/>
                </a:solidFill>
                <a:latin typeface="Arial Bold"/>
              </a:rPr>
              <a:t> </a:t>
            </a:r>
            <a:r>
              <a:rPr lang="en-US" sz="1389" dirty="0" err="1">
                <a:solidFill>
                  <a:srgbClr val="003399"/>
                </a:solidFill>
                <a:latin typeface="Arial Bold"/>
              </a:rPr>
              <a:t>corespunzătoare</a:t>
            </a:r>
            <a:r>
              <a:rPr lang="en-US" sz="1389" dirty="0">
                <a:solidFill>
                  <a:srgbClr val="003399"/>
                </a:solidFill>
                <a:latin typeface="Arial Bold"/>
              </a:rPr>
              <a:t> </a:t>
            </a:r>
            <a:r>
              <a:rPr lang="en-US" sz="1389" dirty="0" err="1">
                <a:solidFill>
                  <a:srgbClr val="003399"/>
                </a:solidFill>
                <a:latin typeface="Arial Bold"/>
              </a:rPr>
              <a:t>categoriei</a:t>
            </a:r>
            <a:r>
              <a:rPr lang="en-US" sz="1389" dirty="0">
                <a:solidFill>
                  <a:srgbClr val="003399"/>
                </a:solidFill>
                <a:latin typeface="Arial Bold"/>
              </a:rPr>
              <a:t> </a:t>
            </a:r>
            <a:r>
              <a:rPr lang="en-US" sz="1389" dirty="0" err="1">
                <a:solidFill>
                  <a:srgbClr val="003399"/>
                </a:solidFill>
                <a:latin typeface="Arial Bold"/>
              </a:rPr>
              <a:t>înalţilor</a:t>
            </a:r>
            <a:r>
              <a:rPr lang="en-US" sz="1389" dirty="0">
                <a:solidFill>
                  <a:srgbClr val="003399"/>
                </a:solidFill>
                <a:latin typeface="Arial Bold"/>
              </a:rPr>
              <a:t> </a:t>
            </a:r>
            <a:r>
              <a:rPr lang="en-US" sz="1389" dirty="0" err="1">
                <a:solidFill>
                  <a:srgbClr val="003399"/>
                </a:solidFill>
                <a:latin typeface="Arial Bold"/>
              </a:rPr>
              <a:t>funcţionari</a:t>
            </a:r>
            <a:r>
              <a:rPr lang="en-US" sz="1389" dirty="0">
                <a:solidFill>
                  <a:srgbClr val="003399"/>
                </a:solidFill>
                <a:latin typeface="Arial Bold"/>
              </a:rPr>
              <a:t> </a:t>
            </a:r>
            <a:r>
              <a:rPr lang="en-US" sz="1389" dirty="0" err="1">
                <a:solidFill>
                  <a:srgbClr val="003399"/>
                </a:solidFill>
                <a:latin typeface="Arial Bold"/>
              </a:rPr>
              <a:t>publici</a:t>
            </a:r>
            <a:r>
              <a:rPr lang="en-US" sz="1389" dirty="0">
                <a:solidFill>
                  <a:srgbClr val="003399"/>
                </a:solidFill>
                <a:latin typeface="Arial Bold"/>
              </a:rPr>
              <a:t> </a:t>
            </a:r>
          </a:p>
          <a:p>
            <a:pPr algn="l">
              <a:lnSpc>
                <a:spcPts val="2431"/>
              </a:lnSpc>
            </a:pPr>
            <a:endParaRPr lang="en-US" sz="1389" dirty="0">
              <a:solidFill>
                <a:srgbClr val="003399"/>
              </a:solidFill>
              <a:latin typeface="Arial Bold"/>
            </a:endParaRPr>
          </a:p>
          <a:p>
            <a:pPr algn="l">
              <a:lnSpc>
                <a:spcPts val="2431"/>
              </a:lnSpc>
            </a:pPr>
            <a:r>
              <a:rPr lang="en-US" sz="1736" dirty="0" err="1">
                <a:solidFill>
                  <a:srgbClr val="003399"/>
                </a:solidFill>
                <a:latin typeface="Arial Bold Italics"/>
              </a:rPr>
              <a:t>Extragerea</a:t>
            </a:r>
            <a:r>
              <a:rPr lang="en-US" sz="1736" dirty="0">
                <a:solidFill>
                  <a:srgbClr val="003399"/>
                </a:solidFill>
                <a:latin typeface="Arial Bold Italics"/>
              </a:rPr>
              <a:t> </a:t>
            </a:r>
            <a:r>
              <a:rPr lang="en-US" sz="1736" dirty="0" err="1">
                <a:solidFill>
                  <a:srgbClr val="003399"/>
                </a:solidFill>
                <a:latin typeface="Arial Bold Italics"/>
              </a:rPr>
              <a:t>automată</a:t>
            </a:r>
            <a:r>
              <a:rPr lang="en-US" sz="1736" dirty="0">
                <a:solidFill>
                  <a:srgbClr val="003399"/>
                </a:solidFill>
                <a:latin typeface="Arial Bold Italics"/>
              </a:rPr>
              <a:t>, </a:t>
            </a:r>
            <a:r>
              <a:rPr lang="en-US" sz="1736" dirty="0" err="1">
                <a:solidFill>
                  <a:srgbClr val="003399"/>
                </a:solidFill>
                <a:latin typeface="Arial Bold Italics"/>
              </a:rPr>
              <a:t>în</a:t>
            </a:r>
            <a:r>
              <a:rPr lang="en-US" sz="1736" dirty="0">
                <a:solidFill>
                  <a:srgbClr val="003399"/>
                </a:solidFill>
                <a:latin typeface="Arial Bold Italics"/>
              </a:rPr>
              <a:t> mod </a:t>
            </a:r>
            <a:r>
              <a:rPr lang="en-US" sz="1736" dirty="0" err="1">
                <a:solidFill>
                  <a:srgbClr val="003399"/>
                </a:solidFill>
                <a:latin typeface="Arial Bold Italics"/>
              </a:rPr>
              <a:t>aleatoriu</a:t>
            </a:r>
            <a:r>
              <a:rPr lang="en-US" sz="1736" dirty="0">
                <a:solidFill>
                  <a:srgbClr val="003399"/>
                </a:solidFill>
                <a:latin typeface="Arial Bold Italics"/>
              </a:rPr>
              <a:t>, </a:t>
            </a:r>
            <a:r>
              <a:rPr lang="en-US" sz="1736" dirty="0" err="1">
                <a:solidFill>
                  <a:srgbClr val="003399"/>
                </a:solidFill>
                <a:latin typeface="Arial Bold Italics"/>
              </a:rPr>
              <a:t>subiectele</a:t>
            </a:r>
            <a:r>
              <a:rPr lang="en-US" sz="1736" dirty="0">
                <a:solidFill>
                  <a:srgbClr val="003399"/>
                </a:solidFill>
                <a:latin typeface="Arial Bold Italics"/>
              </a:rPr>
              <a:t> </a:t>
            </a:r>
            <a:r>
              <a:rPr lang="en-US" sz="1736" dirty="0" err="1">
                <a:solidFill>
                  <a:srgbClr val="003399"/>
                </a:solidFill>
                <a:latin typeface="Arial Bold Italics"/>
              </a:rPr>
              <a:t>pentru</a:t>
            </a:r>
            <a:r>
              <a:rPr lang="en-US" sz="1736" dirty="0">
                <a:solidFill>
                  <a:srgbClr val="003399"/>
                </a:solidFill>
                <a:latin typeface="Arial Bold Italics"/>
              </a:rPr>
              <a:t> </a:t>
            </a:r>
            <a:r>
              <a:rPr lang="en-US" sz="1736" dirty="0" err="1">
                <a:solidFill>
                  <a:srgbClr val="003399"/>
                </a:solidFill>
                <a:latin typeface="Arial Bold Italics"/>
              </a:rPr>
              <a:t>fiecare</a:t>
            </a:r>
            <a:r>
              <a:rPr lang="en-US" sz="1736" dirty="0">
                <a:solidFill>
                  <a:srgbClr val="003399"/>
                </a:solidFill>
                <a:latin typeface="Arial Bold Italics"/>
              </a:rPr>
              <a:t> </a:t>
            </a:r>
            <a:r>
              <a:rPr lang="en-US" sz="1736" dirty="0" err="1">
                <a:solidFill>
                  <a:srgbClr val="003399"/>
                </a:solidFill>
                <a:latin typeface="Arial Bold Italics"/>
              </a:rPr>
              <a:t>candidat</a:t>
            </a:r>
            <a:r>
              <a:rPr lang="en-US" sz="1736" dirty="0">
                <a:solidFill>
                  <a:srgbClr val="003399"/>
                </a:solidFill>
                <a:latin typeface="Arial Bold Italics"/>
              </a:rPr>
              <a:t>, </a:t>
            </a:r>
            <a:r>
              <a:rPr lang="en-US" sz="1736" dirty="0" err="1">
                <a:solidFill>
                  <a:srgbClr val="003399"/>
                </a:solidFill>
                <a:latin typeface="Arial Bold Italics"/>
              </a:rPr>
              <a:t>dintr</a:t>
            </a:r>
            <a:r>
              <a:rPr lang="en-US" sz="1736" dirty="0">
                <a:solidFill>
                  <a:srgbClr val="003399"/>
                </a:solidFill>
                <a:latin typeface="Arial Bold Italics"/>
              </a:rPr>
              <a:t>-o </a:t>
            </a:r>
            <a:r>
              <a:rPr lang="en-US" sz="1736" dirty="0" err="1">
                <a:solidFill>
                  <a:srgbClr val="003399"/>
                </a:solidFill>
                <a:latin typeface="Arial Bold Italics"/>
              </a:rPr>
              <a:t>bază</a:t>
            </a:r>
            <a:r>
              <a:rPr lang="en-US" sz="1736" dirty="0">
                <a:solidFill>
                  <a:srgbClr val="003399"/>
                </a:solidFill>
                <a:latin typeface="Arial Bold Italics"/>
              </a:rPr>
              <a:t> </a:t>
            </a:r>
            <a:r>
              <a:rPr lang="en-US" sz="1736" dirty="0" err="1">
                <a:solidFill>
                  <a:srgbClr val="003399"/>
                </a:solidFill>
                <a:latin typeface="Arial Bold Italics"/>
              </a:rPr>
              <a:t>comună</a:t>
            </a:r>
            <a:r>
              <a:rPr lang="en-US" sz="1736" dirty="0">
                <a:solidFill>
                  <a:srgbClr val="003399"/>
                </a:solidFill>
                <a:latin typeface="Arial Bold Italics"/>
              </a:rPr>
              <a:t> de teste-</a:t>
            </a:r>
            <a:r>
              <a:rPr lang="en-US" sz="1736" dirty="0" err="1">
                <a:solidFill>
                  <a:srgbClr val="003399"/>
                </a:solidFill>
                <a:latin typeface="Arial Bold Italics"/>
              </a:rPr>
              <a:t>grilă</a:t>
            </a:r>
            <a:r>
              <a:rPr lang="en-US" sz="1736" dirty="0">
                <a:solidFill>
                  <a:srgbClr val="003399"/>
                </a:solidFill>
                <a:latin typeface="Arial Bold Italics"/>
              </a:rPr>
              <a:t>.</a:t>
            </a:r>
            <a:endParaRPr lang="ro-RO" sz="1736" dirty="0">
              <a:solidFill>
                <a:srgbClr val="003399"/>
              </a:solidFill>
              <a:latin typeface="Arial Bold Italics"/>
            </a:endParaRPr>
          </a:p>
          <a:p>
            <a:pPr algn="l">
              <a:lnSpc>
                <a:spcPts val="2431"/>
              </a:lnSpc>
            </a:pPr>
            <a:endParaRPr lang="en-US" sz="1736" dirty="0">
              <a:solidFill>
                <a:srgbClr val="003399"/>
              </a:solidFill>
              <a:latin typeface="Arial Bold Italics"/>
            </a:endParaRPr>
          </a:p>
          <a:p>
            <a:pPr algn="l">
              <a:lnSpc>
                <a:spcPts val="2431"/>
              </a:lnSpc>
            </a:pPr>
            <a:r>
              <a:rPr lang="en-US" sz="1736" dirty="0">
                <a:solidFill>
                  <a:srgbClr val="003399"/>
                </a:solidFill>
                <a:latin typeface="Arial Bold Italics"/>
              </a:rPr>
              <a:t>Teste de </a:t>
            </a:r>
            <a:r>
              <a:rPr lang="en-US" sz="1736" dirty="0" err="1">
                <a:solidFill>
                  <a:srgbClr val="003399"/>
                </a:solidFill>
                <a:latin typeface="Arial Bold Italics"/>
              </a:rPr>
              <a:t>antrenament</a:t>
            </a:r>
            <a:r>
              <a:rPr lang="en-US" sz="1736" dirty="0">
                <a:solidFill>
                  <a:srgbClr val="003399"/>
                </a:solidFill>
                <a:latin typeface="Arial Bold Italics"/>
              </a:rPr>
              <a:t> </a:t>
            </a:r>
            <a:r>
              <a:rPr lang="en-US" sz="1736" dirty="0" err="1">
                <a:solidFill>
                  <a:srgbClr val="003399"/>
                </a:solidFill>
                <a:latin typeface="Arial Bold Italics"/>
              </a:rPr>
              <a:t>disponibile</a:t>
            </a:r>
            <a:r>
              <a:rPr lang="en-US" sz="1736" dirty="0">
                <a:solidFill>
                  <a:srgbClr val="003399"/>
                </a:solidFill>
                <a:latin typeface="Arial Bold Italics"/>
              </a:rPr>
              <a:t> pe </a:t>
            </a:r>
            <a:r>
              <a:rPr lang="en-US" sz="1736" dirty="0" err="1">
                <a:solidFill>
                  <a:srgbClr val="003399"/>
                </a:solidFill>
                <a:latin typeface="Arial Bold Italics"/>
              </a:rPr>
              <a:t>platforma</a:t>
            </a:r>
            <a:r>
              <a:rPr lang="en-US" sz="1736" dirty="0">
                <a:solidFill>
                  <a:srgbClr val="003399"/>
                </a:solidFill>
                <a:latin typeface="Arial Bold Italics"/>
              </a:rPr>
              <a:t> </a:t>
            </a:r>
            <a:r>
              <a:rPr lang="en-US" sz="1736" dirty="0" err="1">
                <a:solidFill>
                  <a:srgbClr val="003399"/>
                </a:solidFill>
                <a:latin typeface="Arial Bold Italics"/>
              </a:rPr>
              <a:t>informatică</a:t>
            </a:r>
            <a:r>
              <a:rPr lang="en-US" sz="1736" dirty="0">
                <a:solidFill>
                  <a:srgbClr val="003399"/>
                </a:solidFill>
                <a:latin typeface="Arial Bold Italics"/>
              </a:rPr>
              <a:t> de concurs </a:t>
            </a:r>
            <a:r>
              <a:rPr lang="en-US" sz="1736" dirty="0" err="1">
                <a:solidFill>
                  <a:srgbClr val="003399"/>
                </a:solidFill>
                <a:latin typeface="Arial Bold Italics"/>
              </a:rPr>
              <a:t>pentru</a:t>
            </a:r>
            <a:r>
              <a:rPr lang="en-US" sz="1736" dirty="0">
                <a:solidFill>
                  <a:srgbClr val="003399"/>
                </a:solidFill>
                <a:latin typeface="Arial Bold Italics"/>
              </a:rPr>
              <a:t> </a:t>
            </a:r>
            <a:r>
              <a:rPr lang="en-US" sz="1736" dirty="0" err="1">
                <a:solidFill>
                  <a:srgbClr val="003399"/>
                </a:solidFill>
                <a:latin typeface="Arial Bold Italics"/>
              </a:rPr>
              <a:t>toți</a:t>
            </a:r>
            <a:r>
              <a:rPr lang="en-US" sz="1736" dirty="0">
                <a:solidFill>
                  <a:srgbClr val="003399"/>
                </a:solidFill>
                <a:latin typeface="Arial Bold Italics"/>
              </a:rPr>
              <a:t> </a:t>
            </a:r>
            <a:r>
              <a:rPr lang="en-US" sz="1736" dirty="0" err="1">
                <a:solidFill>
                  <a:srgbClr val="003399"/>
                </a:solidFill>
                <a:latin typeface="Arial Bold Italics"/>
              </a:rPr>
              <a:t>candidații</a:t>
            </a:r>
            <a:r>
              <a:rPr lang="en-US" sz="1736" dirty="0">
                <a:solidFill>
                  <a:srgbClr val="003399"/>
                </a:solidFill>
                <a:latin typeface="Arial Bold Italics"/>
              </a:rPr>
              <a:t> </a:t>
            </a:r>
            <a:r>
              <a:rPr lang="en-US" sz="1736" dirty="0" err="1">
                <a:solidFill>
                  <a:srgbClr val="003399"/>
                </a:solidFill>
                <a:latin typeface="Arial Bold Italics"/>
              </a:rPr>
              <a:t>înscriși</a:t>
            </a:r>
            <a:endParaRPr lang="en-US" sz="1736" dirty="0">
              <a:solidFill>
                <a:srgbClr val="003399"/>
              </a:solidFill>
              <a:latin typeface="Arial Bold Itali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t="-50" b="-50"/>
              </a:stretch>
            </a:blipFill>
          </p:spPr>
        </p:sp>
      </p:grpSp>
      <p:grpSp>
        <p:nvGrpSpPr>
          <p:cNvPr id="4" name="Group 4"/>
          <p:cNvGrpSpPr/>
          <p:nvPr/>
        </p:nvGrpSpPr>
        <p:grpSpPr>
          <a:xfrm>
            <a:off x="898846" y="260424"/>
            <a:ext cx="16490307" cy="947251"/>
            <a:chOff x="0" y="0"/>
            <a:chExt cx="21987076" cy="1263001"/>
          </a:xfrm>
        </p:grpSpPr>
        <p:sp>
          <p:nvSpPr>
            <p:cNvPr id="5" name="Freeform 5"/>
            <p:cNvSpPr/>
            <p:nvPr/>
          </p:nvSpPr>
          <p:spPr>
            <a:xfrm>
              <a:off x="0" y="0"/>
              <a:ext cx="21987129" cy="1263015"/>
            </a:xfrm>
            <a:custGeom>
              <a:avLst/>
              <a:gdLst/>
              <a:ahLst/>
              <a:cxnLst/>
              <a:rect l="l" t="t" r="r" b="b"/>
              <a:pathLst>
                <a:path w="21987129" h="1263015">
                  <a:moveTo>
                    <a:pt x="0" y="0"/>
                  </a:moveTo>
                  <a:lnTo>
                    <a:pt x="21987129" y="0"/>
                  </a:lnTo>
                  <a:lnTo>
                    <a:pt x="21987129" y="1263015"/>
                  </a:lnTo>
                  <a:lnTo>
                    <a:pt x="0" y="1263015"/>
                  </a:lnTo>
                  <a:lnTo>
                    <a:pt x="0" y="0"/>
                  </a:lnTo>
                  <a:close/>
                </a:path>
              </a:pathLst>
            </a:custGeom>
            <a:blipFill>
              <a:blip r:embed="rId3"/>
              <a:stretch>
                <a:fillRect b="1"/>
              </a:stretch>
            </a:blipFill>
          </p:spPr>
        </p:sp>
      </p:grpSp>
      <p:grpSp>
        <p:nvGrpSpPr>
          <p:cNvPr id="6" name="Group 6"/>
          <p:cNvGrpSpPr/>
          <p:nvPr/>
        </p:nvGrpSpPr>
        <p:grpSpPr>
          <a:xfrm>
            <a:off x="898846" y="9013060"/>
            <a:ext cx="7337526" cy="469313"/>
            <a:chOff x="0" y="0"/>
            <a:chExt cx="9783368" cy="625751"/>
          </a:xfrm>
        </p:grpSpPr>
        <p:sp>
          <p:nvSpPr>
            <p:cNvPr id="7" name="Freeform 7"/>
            <p:cNvSpPr/>
            <p:nvPr/>
          </p:nvSpPr>
          <p:spPr>
            <a:xfrm>
              <a:off x="0" y="0"/>
              <a:ext cx="9783318" cy="625729"/>
            </a:xfrm>
            <a:custGeom>
              <a:avLst/>
              <a:gdLst/>
              <a:ahLst/>
              <a:cxnLst/>
              <a:rect l="l" t="t" r="r" b="b"/>
              <a:pathLst>
                <a:path w="9783318" h="625729">
                  <a:moveTo>
                    <a:pt x="0" y="0"/>
                  </a:moveTo>
                  <a:lnTo>
                    <a:pt x="9783318" y="0"/>
                  </a:lnTo>
                  <a:lnTo>
                    <a:pt x="9783318" y="625729"/>
                  </a:lnTo>
                  <a:lnTo>
                    <a:pt x="0" y="625729"/>
                  </a:lnTo>
                  <a:lnTo>
                    <a:pt x="0" y="0"/>
                  </a:lnTo>
                  <a:close/>
                </a:path>
              </a:pathLst>
            </a:custGeom>
            <a:blipFill>
              <a:blip r:embed="rId4"/>
              <a:stretch>
                <a:fillRect b="-3"/>
              </a:stretch>
            </a:blipFill>
          </p:spPr>
        </p:sp>
      </p:grpSp>
      <p:grpSp>
        <p:nvGrpSpPr>
          <p:cNvPr id="8" name="Group 8"/>
          <p:cNvGrpSpPr/>
          <p:nvPr/>
        </p:nvGrpSpPr>
        <p:grpSpPr>
          <a:xfrm>
            <a:off x="14709018" y="8814177"/>
            <a:ext cx="2307778" cy="888245"/>
            <a:chOff x="0" y="0"/>
            <a:chExt cx="4310085" cy="1658917"/>
          </a:xfrm>
        </p:grpSpPr>
        <p:sp>
          <p:nvSpPr>
            <p:cNvPr id="9" name="Freeform 9"/>
            <p:cNvSpPr/>
            <p:nvPr/>
          </p:nvSpPr>
          <p:spPr>
            <a:xfrm>
              <a:off x="0" y="0"/>
              <a:ext cx="4310126" cy="1658874"/>
            </a:xfrm>
            <a:custGeom>
              <a:avLst/>
              <a:gdLst/>
              <a:ahLst/>
              <a:cxnLst/>
              <a:rect l="l" t="t" r="r" b="b"/>
              <a:pathLst>
                <a:path w="4310126" h="1658874">
                  <a:moveTo>
                    <a:pt x="0" y="0"/>
                  </a:moveTo>
                  <a:lnTo>
                    <a:pt x="4310126" y="0"/>
                  </a:lnTo>
                  <a:lnTo>
                    <a:pt x="4310126" y="1658874"/>
                  </a:lnTo>
                  <a:lnTo>
                    <a:pt x="0" y="1658874"/>
                  </a:lnTo>
                  <a:lnTo>
                    <a:pt x="0" y="0"/>
                  </a:lnTo>
                  <a:close/>
                </a:path>
              </a:pathLst>
            </a:custGeom>
            <a:blipFill>
              <a:blip r:embed="rId5"/>
              <a:stretch>
                <a:fillRect b="-2"/>
              </a:stretch>
            </a:blipFill>
          </p:spPr>
        </p:sp>
      </p:grpSp>
      <p:grpSp>
        <p:nvGrpSpPr>
          <p:cNvPr id="10" name="Group 10"/>
          <p:cNvGrpSpPr/>
          <p:nvPr/>
        </p:nvGrpSpPr>
        <p:grpSpPr>
          <a:xfrm>
            <a:off x="11995813" y="4666208"/>
            <a:ext cx="2713205" cy="3617607"/>
            <a:chOff x="0" y="0"/>
            <a:chExt cx="3617607" cy="4823476"/>
          </a:xfrm>
        </p:grpSpPr>
        <p:sp>
          <p:nvSpPr>
            <p:cNvPr id="11" name="Freeform 11"/>
            <p:cNvSpPr/>
            <p:nvPr/>
          </p:nvSpPr>
          <p:spPr>
            <a:xfrm>
              <a:off x="0" y="0"/>
              <a:ext cx="3617595" cy="4823460"/>
            </a:xfrm>
            <a:custGeom>
              <a:avLst/>
              <a:gdLst/>
              <a:ahLst/>
              <a:cxnLst/>
              <a:rect l="l" t="t" r="r" b="b"/>
              <a:pathLst>
                <a:path w="3617595" h="4823460">
                  <a:moveTo>
                    <a:pt x="0" y="0"/>
                  </a:moveTo>
                  <a:lnTo>
                    <a:pt x="3617595" y="0"/>
                  </a:lnTo>
                  <a:lnTo>
                    <a:pt x="3617595" y="4823460"/>
                  </a:lnTo>
                  <a:lnTo>
                    <a:pt x="0" y="4823460"/>
                  </a:lnTo>
                  <a:lnTo>
                    <a:pt x="0" y="0"/>
                  </a:lnTo>
                  <a:close/>
                </a:path>
              </a:pathLst>
            </a:custGeom>
            <a:blipFill>
              <a:blip r:embed="rId6"/>
              <a:stretch>
                <a:fillRect/>
              </a:stretch>
            </a:blipFill>
          </p:spPr>
        </p:sp>
      </p:grpSp>
      <p:sp>
        <p:nvSpPr>
          <p:cNvPr id="12" name="Freeform 12"/>
          <p:cNvSpPr/>
          <p:nvPr/>
        </p:nvSpPr>
        <p:spPr>
          <a:xfrm>
            <a:off x="3283569" y="2816456"/>
            <a:ext cx="2860950" cy="2860950"/>
          </a:xfrm>
          <a:custGeom>
            <a:avLst/>
            <a:gdLst/>
            <a:ahLst/>
            <a:cxnLst/>
            <a:rect l="l" t="t" r="r" b="b"/>
            <a:pathLst>
              <a:path w="2860950" h="2860950">
                <a:moveTo>
                  <a:pt x="0" y="0"/>
                </a:moveTo>
                <a:lnTo>
                  <a:pt x="2860950" y="0"/>
                </a:lnTo>
                <a:lnTo>
                  <a:pt x="2860950" y="2860950"/>
                </a:lnTo>
                <a:lnTo>
                  <a:pt x="0" y="28609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TextBox 13"/>
          <p:cNvSpPr txBox="1"/>
          <p:nvPr/>
        </p:nvSpPr>
        <p:spPr>
          <a:xfrm>
            <a:off x="1905000" y="6512799"/>
            <a:ext cx="5376012" cy="1776345"/>
          </a:xfrm>
          <a:prstGeom prst="rect">
            <a:avLst/>
          </a:prstGeom>
        </p:spPr>
        <p:txBody>
          <a:bodyPr lIns="0" tIns="0" rIns="0" bIns="0" rtlCol="0" anchor="t">
            <a:spAutoFit/>
          </a:bodyPr>
          <a:lstStyle/>
          <a:p>
            <a:pPr algn="just">
              <a:lnSpc>
                <a:spcPts val="2659"/>
              </a:lnSpc>
            </a:pPr>
            <a:r>
              <a:rPr lang="en-US" sz="1899">
                <a:solidFill>
                  <a:srgbClr val="003399"/>
                </a:solidFill>
                <a:latin typeface="Arial"/>
              </a:rPr>
              <a:t>Pentru a promova proba de testare preliminară, candidații trebuie să obțină un punctaj general de minimum 60%, </a:t>
            </a:r>
            <a:r>
              <a:rPr lang="en-US" sz="1899">
                <a:solidFill>
                  <a:srgbClr val="003399"/>
                </a:solidFill>
                <a:latin typeface="Arial Bold"/>
              </a:rPr>
              <a:t>cu condiția obținerii pentru fiecare test-grilă a unui punctaj minim de 50%. </a:t>
            </a:r>
          </a:p>
          <a:p>
            <a:pPr algn="just">
              <a:lnSpc>
                <a:spcPts val="2659"/>
              </a:lnSpc>
            </a:pPr>
            <a:endParaRPr lang="en-US" sz="1899">
              <a:solidFill>
                <a:srgbClr val="003399"/>
              </a:solidFill>
              <a:latin typeface="Arial Bold"/>
            </a:endParaRPr>
          </a:p>
        </p:txBody>
      </p:sp>
      <p:sp>
        <p:nvSpPr>
          <p:cNvPr id="14" name="TextBox 14"/>
          <p:cNvSpPr txBox="1"/>
          <p:nvPr/>
        </p:nvSpPr>
        <p:spPr>
          <a:xfrm>
            <a:off x="4846124" y="1464231"/>
            <a:ext cx="7445462" cy="1110488"/>
          </a:xfrm>
          <a:prstGeom prst="rect">
            <a:avLst/>
          </a:prstGeom>
        </p:spPr>
        <p:txBody>
          <a:bodyPr lIns="0" tIns="0" rIns="0" bIns="0" rtlCol="0" anchor="t">
            <a:spAutoFit/>
          </a:bodyPr>
          <a:lstStyle/>
          <a:p>
            <a:pPr algn="ctr">
              <a:lnSpc>
                <a:spcPts val="3711"/>
              </a:lnSpc>
            </a:pPr>
            <a:r>
              <a:rPr lang="en-US" sz="3200">
                <a:solidFill>
                  <a:srgbClr val="7FD5F5"/>
                </a:solidFill>
                <a:latin typeface="Arial Bold"/>
              </a:rPr>
              <a:t>Notarea probei de testare preliminară</a:t>
            </a:r>
          </a:p>
          <a:p>
            <a:pPr algn="ctr">
              <a:lnSpc>
                <a:spcPts val="4480"/>
              </a:lnSpc>
            </a:pPr>
            <a:endParaRPr lang="en-US" sz="3200">
              <a:solidFill>
                <a:srgbClr val="7FD5F5"/>
              </a:solidFill>
              <a:latin typeface="Arial Bold"/>
            </a:endParaRPr>
          </a:p>
        </p:txBody>
      </p:sp>
      <p:sp>
        <p:nvSpPr>
          <p:cNvPr id="15" name="TextBox 15"/>
          <p:cNvSpPr txBox="1"/>
          <p:nvPr/>
        </p:nvSpPr>
        <p:spPr>
          <a:xfrm>
            <a:off x="10527868" y="2740256"/>
            <a:ext cx="5895606" cy="1694790"/>
          </a:xfrm>
          <a:prstGeom prst="rect">
            <a:avLst/>
          </a:prstGeom>
        </p:spPr>
        <p:txBody>
          <a:bodyPr lIns="0" tIns="0" rIns="0" bIns="0" rtlCol="0" anchor="t">
            <a:spAutoFit/>
          </a:bodyPr>
          <a:lstStyle/>
          <a:p>
            <a:pPr algn="just">
              <a:lnSpc>
                <a:spcPts val="2659"/>
              </a:lnSpc>
            </a:pPr>
            <a:r>
              <a:rPr lang="en-US" sz="1899">
                <a:solidFill>
                  <a:srgbClr val="003399"/>
                </a:solidFill>
                <a:latin typeface="Arial"/>
              </a:rPr>
              <a:t>Rezultatele probei de testare preliminară se afișează cu mențiunea sintagmei "admis" sau "respins", precum și cu punctajul obținut la fiecare test-grilă, în termen de maximum 3 zile lucrătoare de la finalizarea susținerii testelor-grilă, de către toți candidații.</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0" b="-50"/>
            </a:stretch>
          </a:blipFill>
        </p:spPr>
      </p:sp>
      <p:grpSp>
        <p:nvGrpSpPr>
          <p:cNvPr id="3" name="Group 3"/>
          <p:cNvGrpSpPr/>
          <p:nvPr/>
        </p:nvGrpSpPr>
        <p:grpSpPr>
          <a:xfrm>
            <a:off x="898846" y="260424"/>
            <a:ext cx="16490307" cy="947251"/>
            <a:chOff x="0" y="0"/>
            <a:chExt cx="21987076" cy="1263001"/>
          </a:xfrm>
        </p:grpSpPr>
        <p:sp>
          <p:nvSpPr>
            <p:cNvPr id="4" name="Freeform 4"/>
            <p:cNvSpPr/>
            <p:nvPr/>
          </p:nvSpPr>
          <p:spPr>
            <a:xfrm>
              <a:off x="0" y="0"/>
              <a:ext cx="21987129" cy="1263015"/>
            </a:xfrm>
            <a:custGeom>
              <a:avLst/>
              <a:gdLst/>
              <a:ahLst/>
              <a:cxnLst/>
              <a:rect l="l" t="t" r="r" b="b"/>
              <a:pathLst>
                <a:path w="21987129" h="1263015">
                  <a:moveTo>
                    <a:pt x="0" y="0"/>
                  </a:moveTo>
                  <a:lnTo>
                    <a:pt x="21987129" y="0"/>
                  </a:lnTo>
                  <a:lnTo>
                    <a:pt x="21987129" y="1263015"/>
                  </a:lnTo>
                  <a:lnTo>
                    <a:pt x="0" y="1263015"/>
                  </a:lnTo>
                  <a:lnTo>
                    <a:pt x="0" y="0"/>
                  </a:lnTo>
                  <a:close/>
                </a:path>
              </a:pathLst>
            </a:custGeom>
            <a:blipFill>
              <a:blip r:embed="rId3"/>
              <a:stretch>
                <a:fillRect b="1"/>
              </a:stretch>
            </a:blipFill>
          </p:spPr>
        </p:sp>
      </p:grpSp>
      <p:grpSp>
        <p:nvGrpSpPr>
          <p:cNvPr id="5" name="Group 5"/>
          <p:cNvGrpSpPr/>
          <p:nvPr/>
        </p:nvGrpSpPr>
        <p:grpSpPr>
          <a:xfrm>
            <a:off x="898846" y="9013060"/>
            <a:ext cx="7337526" cy="469313"/>
            <a:chOff x="0" y="0"/>
            <a:chExt cx="9783368" cy="625751"/>
          </a:xfrm>
        </p:grpSpPr>
        <p:sp>
          <p:nvSpPr>
            <p:cNvPr id="6" name="Freeform 6"/>
            <p:cNvSpPr/>
            <p:nvPr/>
          </p:nvSpPr>
          <p:spPr>
            <a:xfrm>
              <a:off x="0" y="0"/>
              <a:ext cx="9783318" cy="625729"/>
            </a:xfrm>
            <a:custGeom>
              <a:avLst/>
              <a:gdLst/>
              <a:ahLst/>
              <a:cxnLst/>
              <a:rect l="l" t="t" r="r" b="b"/>
              <a:pathLst>
                <a:path w="9783318" h="625729">
                  <a:moveTo>
                    <a:pt x="0" y="0"/>
                  </a:moveTo>
                  <a:lnTo>
                    <a:pt x="9783318" y="0"/>
                  </a:lnTo>
                  <a:lnTo>
                    <a:pt x="9783318" y="625729"/>
                  </a:lnTo>
                  <a:lnTo>
                    <a:pt x="0" y="625729"/>
                  </a:lnTo>
                  <a:lnTo>
                    <a:pt x="0" y="0"/>
                  </a:lnTo>
                  <a:close/>
                </a:path>
              </a:pathLst>
            </a:custGeom>
            <a:blipFill>
              <a:blip r:embed="rId4"/>
              <a:stretch>
                <a:fillRect b="-3"/>
              </a:stretch>
            </a:blipFill>
          </p:spPr>
        </p:sp>
      </p:grpSp>
      <p:grpSp>
        <p:nvGrpSpPr>
          <p:cNvPr id="7" name="Group 7"/>
          <p:cNvGrpSpPr/>
          <p:nvPr/>
        </p:nvGrpSpPr>
        <p:grpSpPr>
          <a:xfrm>
            <a:off x="14368590" y="8767483"/>
            <a:ext cx="2495419" cy="960467"/>
            <a:chOff x="0" y="0"/>
            <a:chExt cx="4310085" cy="1658917"/>
          </a:xfrm>
        </p:grpSpPr>
        <p:sp>
          <p:nvSpPr>
            <p:cNvPr id="8" name="Freeform 8"/>
            <p:cNvSpPr/>
            <p:nvPr/>
          </p:nvSpPr>
          <p:spPr>
            <a:xfrm>
              <a:off x="0" y="0"/>
              <a:ext cx="4310126" cy="1658874"/>
            </a:xfrm>
            <a:custGeom>
              <a:avLst/>
              <a:gdLst/>
              <a:ahLst/>
              <a:cxnLst/>
              <a:rect l="l" t="t" r="r" b="b"/>
              <a:pathLst>
                <a:path w="4310126" h="1658874">
                  <a:moveTo>
                    <a:pt x="0" y="0"/>
                  </a:moveTo>
                  <a:lnTo>
                    <a:pt x="4310126" y="0"/>
                  </a:lnTo>
                  <a:lnTo>
                    <a:pt x="4310126" y="1658874"/>
                  </a:lnTo>
                  <a:lnTo>
                    <a:pt x="0" y="1658874"/>
                  </a:lnTo>
                  <a:lnTo>
                    <a:pt x="0" y="0"/>
                  </a:lnTo>
                  <a:close/>
                </a:path>
              </a:pathLst>
            </a:custGeom>
            <a:blipFill>
              <a:blip r:embed="rId5"/>
              <a:stretch>
                <a:fillRect b="-2"/>
              </a:stretch>
            </a:blipFill>
          </p:spPr>
        </p:sp>
      </p:grpSp>
      <p:grpSp>
        <p:nvGrpSpPr>
          <p:cNvPr id="9" name="Group 9"/>
          <p:cNvGrpSpPr/>
          <p:nvPr/>
        </p:nvGrpSpPr>
        <p:grpSpPr>
          <a:xfrm>
            <a:off x="1922087" y="6150365"/>
            <a:ext cx="3917978" cy="2343942"/>
            <a:chOff x="0" y="0"/>
            <a:chExt cx="5223971" cy="3125256"/>
          </a:xfrm>
        </p:grpSpPr>
        <p:sp>
          <p:nvSpPr>
            <p:cNvPr id="10" name="Freeform 10"/>
            <p:cNvSpPr/>
            <p:nvPr/>
          </p:nvSpPr>
          <p:spPr>
            <a:xfrm>
              <a:off x="0" y="0"/>
              <a:ext cx="5224018" cy="3125216"/>
            </a:xfrm>
            <a:custGeom>
              <a:avLst/>
              <a:gdLst/>
              <a:ahLst/>
              <a:cxnLst/>
              <a:rect l="l" t="t" r="r" b="b"/>
              <a:pathLst>
                <a:path w="5224018" h="3125216">
                  <a:moveTo>
                    <a:pt x="0" y="0"/>
                  </a:moveTo>
                  <a:lnTo>
                    <a:pt x="5224018" y="0"/>
                  </a:lnTo>
                  <a:lnTo>
                    <a:pt x="5224018" y="3125216"/>
                  </a:lnTo>
                  <a:lnTo>
                    <a:pt x="0" y="3125216"/>
                  </a:lnTo>
                  <a:lnTo>
                    <a:pt x="0" y="0"/>
                  </a:lnTo>
                  <a:close/>
                </a:path>
              </a:pathLst>
            </a:custGeom>
            <a:blipFill>
              <a:blip r:embed="rId6">
                <a:alphaModFix amt="70000"/>
              </a:blip>
              <a:stretch>
                <a:fillRect t="-12370" b="-12370"/>
              </a:stretch>
            </a:blipFill>
          </p:spPr>
        </p:sp>
      </p:grpSp>
      <p:sp>
        <p:nvSpPr>
          <p:cNvPr id="11" name="Freeform 11"/>
          <p:cNvSpPr/>
          <p:nvPr/>
        </p:nvSpPr>
        <p:spPr>
          <a:xfrm>
            <a:off x="12109309" y="6331340"/>
            <a:ext cx="3506990" cy="2083328"/>
          </a:xfrm>
          <a:custGeom>
            <a:avLst/>
            <a:gdLst/>
            <a:ahLst/>
            <a:cxnLst/>
            <a:rect l="l" t="t" r="r" b="b"/>
            <a:pathLst>
              <a:path w="3506990" h="2083328">
                <a:moveTo>
                  <a:pt x="0" y="0"/>
                </a:moveTo>
                <a:lnTo>
                  <a:pt x="3506990" y="0"/>
                </a:lnTo>
                <a:lnTo>
                  <a:pt x="3506990" y="2083328"/>
                </a:lnTo>
                <a:lnTo>
                  <a:pt x="0" y="2083328"/>
                </a:lnTo>
                <a:lnTo>
                  <a:pt x="0" y="0"/>
                </a:lnTo>
                <a:close/>
              </a:path>
            </a:pathLst>
          </a:custGeom>
          <a:blipFill>
            <a:blip r:embed="rId7">
              <a:alphaModFix amt="39000"/>
            </a:blip>
            <a:stretch>
              <a:fillRect t="-2005" b="-10253"/>
            </a:stretch>
          </a:blipFill>
        </p:spPr>
      </p:sp>
      <p:sp>
        <p:nvSpPr>
          <p:cNvPr id="12" name="TextBox 12"/>
          <p:cNvSpPr txBox="1"/>
          <p:nvPr/>
        </p:nvSpPr>
        <p:spPr>
          <a:xfrm>
            <a:off x="4964744" y="1260602"/>
            <a:ext cx="7445462" cy="728345"/>
          </a:xfrm>
          <a:prstGeom prst="rect">
            <a:avLst/>
          </a:prstGeom>
        </p:spPr>
        <p:txBody>
          <a:bodyPr lIns="0" tIns="0" rIns="0" bIns="0" rtlCol="0" anchor="t">
            <a:spAutoFit/>
          </a:bodyPr>
          <a:lstStyle/>
          <a:p>
            <a:pPr algn="ctr">
              <a:lnSpc>
                <a:spcPts val="4480"/>
              </a:lnSpc>
            </a:pPr>
            <a:r>
              <a:rPr lang="en-US" sz="3200">
                <a:solidFill>
                  <a:srgbClr val="7FD5F5"/>
                </a:solidFill>
                <a:latin typeface="Arial Bold"/>
              </a:rPr>
              <a:t>Testarea avansată</a:t>
            </a:r>
          </a:p>
        </p:txBody>
      </p:sp>
      <p:sp>
        <p:nvSpPr>
          <p:cNvPr id="13" name="TextBox 13"/>
          <p:cNvSpPr txBox="1"/>
          <p:nvPr/>
        </p:nvSpPr>
        <p:spPr>
          <a:xfrm>
            <a:off x="639745" y="2093583"/>
            <a:ext cx="6191250" cy="1876622"/>
          </a:xfrm>
          <a:prstGeom prst="rect">
            <a:avLst/>
          </a:prstGeom>
        </p:spPr>
        <p:txBody>
          <a:bodyPr lIns="0" tIns="0" rIns="0" bIns="0" rtlCol="0" anchor="t">
            <a:spAutoFit/>
          </a:bodyPr>
          <a:lstStyle/>
          <a:p>
            <a:pPr algn="ctr">
              <a:lnSpc>
                <a:spcPts val="2385"/>
              </a:lnSpc>
            </a:pPr>
            <a:r>
              <a:rPr lang="en-US" sz="1800">
                <a:solidFill>
                  <a:srgbClr val="003399"/>
                </a:solidFill>
                <a:latin typeface="Arial Bold"/>
              </a:rPr>
              <a:t>Funcțiile publice de execuție, de conducere de director, director adjunct, director executiv și director executiv adjunct care nu au calitatea de conducători ai instituțiilor publice, precum și şef serviciu din cadrul autorităților și instituțiilor publice </a:t>
            </a:r>
          </a:p>
          <a:p>
            <a:pPr algn="ctr">
              <a:lnSpc>
                <a:spcPts val="2385"/>
              </a:lnSpc>
            </a:pPr>
            <a:endParaRPr lang="en-US" sz="1800">
              <a:solidFill>
                <a:srgbClr val="003399"/>
              </a:solidFill>
              <a:latin typeface="Arial Bold"/>
            </a:endParaRPr>
          </a:p>
        </p:txBody>
      </p:sp>
      <p:sp>
        <p:nvSpPr>
          <p:cNvPr id="14" name="TextBox 14"/>
          <p:cNvSpPr txBox="1"/>
          <p:nvPr/>
        </p:nvSpPr>
        <p:spPr>
          <a:xfrm>
            <a:off x="639745" y="3880134"/>
            <a:ext cx="6207439" cy="2438181"/>
          </a:xfrm>
          <a:prstGeom prst="rect">
            <a:avLst/>
          </a:prstGeom>
        </p:spPr>
        <p:txBody>
          <a:bodyPr lIns="0" tIns="0" rIns="0" bIns="0" rtlCol="0" anchor="t">
            <a:spAutoFit/>
          </a:bodyPr>
          <a:lstStyle/>
          <a:p>
            <a:pPr algn="l">
              <a:lnSpc>
                <a:spcPts val="2659"/>
              </a:lnSpc>
            </a:pPr>
            <a:r>
              <a:rPr lang="en-US" sz="1899">
                <a:solidFill>
                  <a:srgbClr val="000000"/>
                </a:solidFill>
                <a:latin typeface="Canva Sans"/>
              </a:rPr>
              <a:t>•</a:t>
            </a:r>
            <a:r>
              <a:rPr lang="en-US" sz="1899">
                <a:solidFill>
                  <a:srgbClr val="003399"/>
                </a:solidFill>
                <a:latin typeface="Canva Sans"/>
              </a:rPr>
              <a:t>se realizează în </a:t>
            </a:r>
            <a:r>
              <a:rPr lang="en-US" sz="1899">
                <a:solidFill>
                  <a:srgbClr val="003399"/>
                </a:solidFill>
                <a:latin typeface="Canva Sans Bold"/>
              </a:rPr>
              <a:t>centrele de testare</a:t>
            </a:r>
            <a:r>
              <a:rPr lang="en-US" sz="1899">
                <a:solidFill>
                  <a:srgbClr val="003399"/>
                </a:solidFill>
                <a:latin typeface="Canva Sans"/>
              </a:rPr>
              <a:t>;</a:t>
            </a:r>
          </a:p>
          <a:p>
            <a:pPr algn="just">
              <a:lnSpc>
                <a:spcPts val="2659"/>
              </a:lnSpc>
            </a:pPr>
            <a:r>
              <a:rPr lang="en-US" sz="1899">
                <a:solidFill>
                  <a:srgbClr val="003399"/>
                </a:solidFill>
                <a:latin typeface="Canva Sans"/>
              </a:rPr>
              <a:t>•se realizează exclusiv pe calculator, prin platforma informatică de concurs, şi constă în rezolvarea unui chestionar prin care se verifică competenţele generale prevăzute în Anexa nr. 8 a Codului administrativ.</a:t>
            </a:r>
          </a:p>
          <a:p>
            <a:pPr algn="just">
              <a:lnSpc>
                <a:spcPts val="2659"/>
              </a:lnSpc>
            </a:pPr>
            <a:endParaRPr lang="en-US" sz="1899">
              <a:solidFill>
                <a:srgbClr val="003399"/>
              </a:solidFill>
              <a:latin typeface="Canva Sans"/>
            </a:endParaRPr>
          </a:p>
        </p:txBody>
      </p:sp>
      <p:sp>
        <p:nvSpPr>
          <p:cNvPr id="15" name="TextBox 15"/>
          <p:cNvSpPr txBox="1"/>
          <p:nvPr/>
        </p:nvSpPr>
        <p:spPr>
          <a:xfrm>
            <a:off x="10188905" y="2203143"/>
            <a:ext cx="6937965" cy="1594894"/>
          </a:xfrm>
          <a:prstGeom prst="rect">
            <a:avLst/>
          </a:prstGeom>
        </p:spPr>
        <p:txBody>
          <a:bodyPr lIns="0" tIns="0" rIns="0" bIns="0" rtlCol="0" anchor="t">
            <a:spAutoFit/>
          </a:bodyPr>
          <a:lstStyle/>
          <a:p>
            <a:pPr algn="ctr">
              <a:lnSpc>
                <a:spcPts val="2388"/>
              </a:lnSpc>
            </a:pPr>
            <a:r>
              <a:rPr lang="en-US" sz="1800">
                <a:solidFill>
                  <a:srgbClr val="003399"/>
                </a:solidFill>
                <a:latin typeface="Arial Bold"/>
              </a:rPr>
              <a:t>Funcţiile publice din categoria înalților funcționari publici, pentru funcțiile publice de conducere de director general și director general adjunct, director executiv și director executiv adjunct care au calitatea de conducători ai instituțiilor publice</a:t>
            </a:r>
          </a:p>
          <a:p>
            <a:pPr algn="ctr">
              <a:lnSpc>
                <a:spcPts val="2388"/>
              </a:lnSpc>
            </a:pPr>
            <a:endParaRPr lang="en-US" sz="1800">
              <a:solidFill>
                <a:srgbClr val="003399"/>
              </a:solidFill>
              <a:latin typeface="Arial Bold"/>
            </a:endParaRPr>
          </a:p>
        </p:txBody>
      </p:sp>
      <p:sp>
        <p:nvSpPr>
          <p:cNvPr id="16" name="TextBox 16"/>
          <p:cNvSpPr txBox="1"/>
          <p:nvPr/>
        </p:nvSpPr>
        <p:spPr>
          <a:xfrm>
            <a:off x="9960137" y="3681522"/>
            <a:ext cx="7724979" cy="2468843"/>
          </a:xfrm>
          <a:prstGeom prst="rect">
            <a:avLst/>
          </a:prstGeom>
        </p:spPr>
        <p:txBody>
          <a:bodyPr lIns="0" tIns="0" rIns="0" bIns="0" rtlCol="0" anchor="t">
            <a:spAutoFit/>
          </a:bodyPr>
          <a:lstStyle/>
          <a:p>
            <a:pPr marL="434218" lvl="2" indent="-144739" algn="l">
              <a:lnSpc>
                <a:spcPts val="2659"/>
              </a:lnSpc>
              <a:buFont typeface="Arial"/>
              <a:buChar char="⚬"/>
            </a:pPr>
            <a:r>
              <a:rPr lang="en-US" sz="1899">
                <a:solidFill>
                  <a:srgbClr val="003399"/>
                </a:solidFill>
                <a:latin typeface="Arial"/>
              </a:rPr>
              <a:t>se realizează în </a:t>
            </a:r>
            <a:r>
              <a:rPr lang="en-US" sz="1899">
                <a:solidFill>
                  <a:srgbClr val="003399"/>
                </a:solidFill>
                <a:latin typeface="Arial Bold"/>
              </a:rPr>
              <a:t>centre de evaluare </a:t>
            </a:r>
            <a:r>
              <a:rPr lang="en-US" sz="1899">
                <a:solidFill>
                  <a:srgbClr val="003399"/>
                </a:solidFill>
                <a:latin typeface="Arial"/>
              </a:rPr>
              <a:t>cu sprijinul experţilor certificaţi în domeniul evaluării de competenţe – se verifică deținerea competențelor generale din Anexa nr. 8 a Codului administrativ;</a:t>
            </a:r>
          </a:p>
          <a:p>
            <a:pPr marL="434218" lvl="2" indent="-144739" algn="l">
              <a:lnSpc>
                <a:spcPts val="2659"/>
              </a:lnSpc>
            </a:pPr>
            <a:endParaRPr lang="en-US" sz="1899">
              <a:solidFill>
                <a:srgbClr val="003399"/>
              </a:solidFill>
              <a:latin typeface="Arial"/>
            </a:endParaRPr>
          </a:p>
          <a:p>
            <a:pPr marL="434218" lvl="2" indent="-144739" algn="l">
              <a:lnSpc>
                <a:spcPts val="2659"/>
              </a:lnSpc>
              <a:buFont typeface="Arial"/>
              <a:buChar char="⚬"/>
            </a:pPr>
            <a:r>
              <a:rPr lang="en-US" sz="1899">
                <a:solidFill>
                  <a:srgbClr val="003399"/>
                </a:solidFill>
                <a:latin typeface="Arial Bold"/>
              </a:rPr>
              <a:t>presupune observarea directă a indicatorilor comportamentali ai candidatului, care definesc competenţele generale la nivelul de complexitate solicitat.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7360507" y="4443112"/>
            <a:ext cx="3067859" cy="3067859"/>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38888" r="-38888"/>
              </a:stretch>
            </a:blipFill>
          </p:spPr>
        </p:sp>
      </p:grpSp>
      <p:sp>
        <p:nvSpPr>
          <p:cNvPr id="5" name="TextBox 5"/>
          <p:cNvSpPr txBox="1"/>
          <p:nvPr/>
        </p:nvSpPr>
        <p:spPr>
          <a:xfrm>
            <a:off x="1825937" y="1662328"/>
            <a:ext cx="14662846" cy="703989"/>
          </a:xfrm>
          <a:prstGeom prst="rect">
            <a:avLst/>
          </a:prstGeom>
        </p:spPr>
        <p:txBody>
          <a:bodyPr lIns="0" tIns="0" rIns="0" bIns="0" rtlCol="0" anchor="t">
            <a:spAutoFit/>
          </a:bodyPr>
          <a:lstStyle/>
          <a:p>
            <a:pPr algn="ctr">
              <a:lnSpc>
                <a:spcPts val="5816"/>
              </a:lnSpc>
            </a:pPr>
            <a:r>
              <a:rPr lang="en-US" sz="4154" dirty="0">
                <a:solidFill>
                  <a:srgbClr val="003399"/>
                </a:solidFill>
                <a:latin typeface="Canva Sans Bold"/>
              </a:rPr>
              <a:t>Feedback-</a:t>
            </a:r>
            <a:r>
              <a:rPr lang="en-US" sz="4154" dirty="0" err="1">
                <a:solidFill>
                  <a:srgbClr val="003399"/>
                </a:solidFill>
                <a:latin typeface="Canva Sans Bold"/>
              </a:rPr>
              <a:t>ul</a:t>
            </a:r>
            <a:r>
              <a:rPr lang="en-US" sz="4154" dirty="0">
                <a:solidFill>
                  <a:srgbClr val="003399"/>
                </a:solidFill>
                <a:latin typeface="Canva Sans Bold"/>
              </a:rPr>
              <a:t>  </a:t>
            </a:r>
            <a:r>
              <a:rPr lang="en-US" sz="4154" dirty="0" err="1">
                <a:solidFill>
                  <a:srgbClr val="003399"/>
                </a:solidFill>
                <a:latin typeface="Canva Sans Bold"/>
              </a:rPr>
              <a:t>candidaților</a:t>
            </a:r>
            <a:r>
              <a:rPr lang="en-US" sz="4154" dirty="0">
                <a:solidFill>
                  <a:srgbClr val="003399"/>
                </a:solidFill>
                <a:latin typeface="Canva Sans Bold"/>
              </a:rPr>
              <a:t> </a:t>
            </a:r>
            <a:r>
              <a:rPr lang="en-US" sz="4154" dirty="0" err="1">
                <a:solidFill>
                  <a:srgbClr val="003399"/>
                </a:solidFill>
                <a:latin typeface="Canva Sans Bold"/>
              </a:rPr>
              <a:t>despre</a:t>
            </a:r>
            <a:r>
              <a:rPr lang="en-US" sz="4154" dirty="0">
                <a:solidFill>
                  <a:srgbClr val="003399"/>
                </a:solidFill>
                <a:latin typeface="Canva Sans Bold"/>
              </a:rPr>
              <a:t> </a:t>
            </a:r>
            <a:r>
              <a:rPr lang="en-US" sz="4154" dirty="0" err="1">
                <a:solidFill>
                  <a:srgbClr val="003399"/>
                </a:solidFill>
                <a:latin typeface="Canva Sans Bold"/>
              </a:rPr>
              <a:t>Concursul</a:t>
            </a:r>
            <a:r>
              <a:rPr lang="en-US" sz="4154" dirty="0">
                <a:solidFill>
                  <a:srgbClr val="003399"/>
                </a:solidFill>
                <a:latin typeface="Canva Sans Bold"/>
              </a:rPr>
              <a:t> </a:t>
            </a:r>
            <a:r>
              <a:rPr lang="en-US" sz="4154" dirty="0" err="1">
                <a:solidFill>
                  <a:srgbClr val="003399"/>
                </a:solidFill>
                <a:latin typeface="Canva Sans Bold"/>
              </a:rPr>
              <a:t>național</a:t>
            </a:r>
            <a:endParaRPr lang="en-US" sz="4154" dirty="0">
              <a:solidFill>
                <a:srgbClr val="003399"/>
              </a:solidFill>
              <a:latin typeface="Canva Sans Bold"/>
            </a:endParaRPr>
          </a:p>
        </p:txBody>
      </p:sp>
      <p:sp>
        <p:nvSpPr>
          <p:cNvPr id="6" name="AutoShape 6"/>
          <p:cNvSpPr/>
          <p:nvPr/>
        </p:nvSpPr>
        <p:spPr>
          <a:xfrm>
            <a:off x="4994651" y="5947898"/>
            <a:ext cx="2274372" cy="278067"/>
          </a:xfrm>
          <a:prstGeom prst="line">
            <a:avLst/>
          </a:prstGeom>
          <a:ln w="38100" cap="flat">
            <a:solidFill>
              <a:srgbClr val="000000"/>
            </a:solidFill>
            <a:prstDash val="solid"/>
            <a:headEnd type="none" w="sm" len="sm"/>
            <a:tailEnd type="none" w="sm" len="sm"/>
          </a:ln>
        </p:spPr>
      </p:sp>
      <p:sp>
        <p:nvSpPr>
          <p:cNvPr id="7" name="TextBox 7"/>
          <p:cNvSpPr txBox="1"/>
          <p:nvPr/>
        </p:nvSpPr>
        <p:spPr>
          <a:xfrm>
            <a:off x="1511241" y="5451957"/>
            <a:ext cx="2612303" cy="695905"/>
          </a:xfrm>
          <a:prstGeom prst="rect">
            <a:avLst/>
          </a:prstGeom>
        </p:spPr>
        <p:txBody>
          <a:bodyPr wrap="square" lIns="0" tIns="0" rIns="0" bIns="0" rtlCol="0" anchor="t">
            <a:spAutoFit/>
          </a:bodyPr>
          <a:lstStyle/>
          <a:p>
            <a:pPr algn="ctr">
              <a:lnSpc>
                <a:spcPts val="5740"/>
              </a:lnSpc>
              <a:spcBef>
                <a:spcPct val="0"/>
              </a:spcBef>
            </a:pPr>
            <a:r>
              <a:rPr lang="en-US" sz="4100" dirty="0" err="1">
                <a:solidFill>
                  <a:srgbClr val="003399"/>
                </a:solidFill>
                <a:latin typeface="Canva Sans"/>
              </a:rPr>
              <a:t>inovativ</a:t>
            </a:r>
            <a:endParaRPr lang="en-US" sz="4100" dirty="0">
              <a:solidFill>
                <a:srgbClr val="003399"/>
              </a:solidFill>
              <a:latin typeface="Canva Sans"/>
            </a:endParaRPr>
          </a:p>
        </p:txBody>
      </p:sp>
      <p:sp>
        <p:nvSpPr>
          <p:cNvPr id="8" name="AutoShape 8"/>
          <p:cNvSpPr/>
          <p:nvPr/>
        </p:nvSpPr>
        <p:spPr>
          <a:xfrm>
            <a:off x="6963643" y="3922024"/>
            <a:ext cx="808174" cy="916532"/>
          </a:xfrm>
          <a:prstGeom prst="line">
            <a:avLst/>
          </a:prstGeom>
          <a:ln w="38100" cap="flat">
            <a:solidFill>
              <a:srgbClr val="000000"/>
            </a:solidFill>
            <a:prstDash val="solid"/>
            <a:headEnd type="none" w="sm" len="sm"/>
            <a:tailEnd type="none" w="sm" len="sm"/>
          </a:ln>
        </p:spPr>
      </p:sp>
      <p:sp>
        <p:nvSpPr>
          <p:cNvPr id="9" name="TextBox 9"/>
          <p:cNvSpPr txBox="1"/>
          <p:nvPr/>
        </p:nvSpPr>
        <p:spPr>
          <a:xfrm>
            <a:off x="3283617" y="2513182"/>
            <a:ext cx="5610820" cy="695905"/>
          </a:xfrm>
          <a:prstGeom prst="rect">
            <a:avLst/>
          </a:prstGeom>
        </p:spPr>
        <p:txBody>
          <a:bodyPr lIns="0" tIns="0" rIns="0" bIns="0" rtlCol="0" anchor="t">
            <a:spAutoFit/>
          </a:bodyPr>
          <a:lstStyle/>
          <a:p>
            <a:pPr algn="ctr">
              <a:lnSpc>
                <a:spcPts val="5740"/>
              </a:lnSpc>
              <a:spcBef>
                <a:spcPct val="0"/>
              </a:spcBef>
            </a:pPr>
            <a:r>
              <a:rPr lang="en-US" sz="4100" dirty="0" err="1">
                <a:solidFill>
                  <a:srgbClr val="003399"/>
                </a:solidFill>
                <a:latin typeface="Canva Sans"/>
              </a:rPr>
              <a:t>platformă</a:t>
            </a:r>
            <a:r>
              <a:rPr lang="en-US" sz="4100" dirty="0">
                <a:solidFill>
                  <a:srgbClr val="003399"/>
                </a:solidFill>
                <a:latin typeface="Canva Sans"/>
              </a:rPr>
              <a:t> </a:t>
            </a:r>
            <a:r>
              <a:rPr lang="en-US" sz="4100" dirty="0" err="1">
                <a:solidFill>
                  <a:srgbClr val="003399"/>
                </a:solidFill>
                <a:latin typeface="Canva Sans"/>
              </a:rPr>
              <a:t>prietenoasă</a:t>
            </a:r>
            <a:endParaRPr lang="en-US" sz="4100" dirty="0">
              <a:solidFill>
                <a:srgbClr val="003399"/>
              </a:solidFill>
              <a:latin typeface="Canva Sans"/>
            </a:endParaRPr>
          </a:p>
        </p:txBody>
      </p:sp>
      <p:sp>
        <p:nvSpPr>
          <p:cNvPr id="10" name="AutoShape 10"/>
          <p:cNvSpPr/>
          <p:nvPr/>
        </p:nvSpPr>
        <p:spPr>
          <a:xfrm flipH="1">
            <a:off x="9157360" y="3900247"/>
            <a:ext cx="1039504" cy="1022669"/>
          </a:xfrm>
          <a:prstGeom prst="line">
            <a:avLst/>
          </a:prstGeom>
          <a:ln w="38100" cap="flat">
            <a:solidFill>
              <a:srgbClr val="000000"/>
            </a:solidFill>
            <a:prstDash val="solid"/>
            <a:headEnd type="none" w="sm" len="sm"/>
            <a:tailEnd type="none" w="sm" len="sm"/>
          </a:ln>
        </p:spPr>
      </p:sp>
      <p:sp>
        <p:nvSpPr>
          <p:cNvPr id="11" name="AutoShape 11"/>
          <p:cNvSpPr/>
          <p:nvPr/>
        </p:nvSpPr>
        <p:spPr>
          <a:xfrm flipV="1">
            <a:off x="10428366" y="5973701"/>
            <a:ext cx="2273545" cy="284749"/>
          </a:xfrm>
          <a:prstGeom prst="line">
            <a:avLst/>
          </a:prstGeom>
          <a:ln w="38100" cap="flat">
            <a:solidFill>
              <a:srgbClr val="000000"/>
            </a:solidFill>
            <a:prstDash val="solid"/>
            <a:headEnd type="none" w="sm" len="sm"/>
            <a:tailEnd type="none" w="sm" len="sm"/>
          </a:ln>
        </p:spPr>
      </p:sp>
      <p:sp>
        <p:nvSpPr>
          <p:cNvPr id="12" name="TextBox 12"/>
          <p:cNvSpPr txBox="1"/>
          <p:nvPr/>
        </p:nvSpPr>
        <p:spPr>
          <a:xfrm>
            <a:off x="13011079" y="5562545"/>
            <a:ext cx="1220932" cy="695905"/>
          </a:xfrm>
          <a:prstGeom prst="rect">
            <a:avLst/>
          </a:prstGeom>
        </p:spPr>
        <p:txBody>
          <a:bodyPr lIns="0" tIns="0" rIns="0" bIns="0" rtlCol="0" anchor="t">
            <a:spAutoFit/>
          </a:bodyPr>
          <a:lstStyle/>
          <a:p>
            <a:pPr algn="ctr">
              <a:lnSpc>
                <a:spcPts val="5740"/>
              </a:lnSpc>
              <a:spcBef>
                <a:spcPct val="0"/>
              </a:spcBef>
            </a:pPr>
            <a:r>
              <a:rPr lang="en-US" sz="4100" dirty="0" err="1">
                <a:solidFill>
                  <a:srgbClr val="003399"/>
                </a:solidFill>
                <a:latin typeface="Canva Sans"/>
              </a:rPr>
              <a:t>sigur</a:t>
            </a:r>
            <a:endParaRPr lang="en-US" sz="4100" dirty="0">
              <a:solidFill>
                <a:srgbClr val="003399"/>
              </a:solidFill>
              <a:latin typeface="Canva Sans"/>
            </a:endParaRPr>
          </a:p>
        </p:txBody>
      </p:sp>
      <p:sp>
        <p:nvSpPr>
          <p:cNvPr id="13" name="TextBox 13"/>
          <p:cNvSpPr txBox="1"/>
          <p:nvPr/>
        </p:nvSpPr>
        <p:spPr>
          <a:xfrm>
            <a:off x="10631433" y="2879868"/>
            <a:ext cx="1973190" cy="695905"/>
          </a:xfrm>
          <a:prstGeom prst="rect">
            <a:avLst/>
          </a:prstGeom>
        </p:spPr>
        <p:txBody>
          <a:bodyPr lIns="0" tIns="0" rIns="0" bIns="0" rtlCol="0" anchor="t">
            <a:spAutoFit/>
          </a:bodyPr>
          <a:lstStyle/>
          <a:p>
            <a:pPr algn="ctr">
              <a:lnSpc>
                <a:spcPts val="5740"/>
              </a:lnSpc>
              <a:spcBef>
                <a:spcPct val="0"/>
              </a:spcBef>
            </a:pPr>
            <a:r>
              <a:rPr lang="en-US" sz="4100" dirty="0">
                <a:solidFill>
                  <a:srgbClr val="003399"/>
                </a:solidFill>
                <a:latin typeface="Canva Sans"/>
              </a:rPr>
              <a:t>modern</a:t>
            </a:r>
          </a:p>
        </p:txBody>
      </p:sp>
      <p:sp>
        <p:nvSpPr>
          <p:cNvPr id="14" name="TextBox 14"/>
          <p:cNvSpPr txBox="1"/>
          <p:nvPr/>
        </p:nvSpPr>
        <p:spPr>
          <a:xfrm>
            <a:off x="4123544" y="7502078"/>
            <a:ext cx="4931217" cy="695905"/>
          </a:xfrm>
          <a:prstGeom prst="rect">
            <a:avLst/>
          </a:prstGeom>
        </p:spPr>
        <p:txBody>
          <a:bodyPr lIns="0" tIns="0" rIns="0" bIns="0" rtlCol="0" anchor="t">
            <a:spAutoFit/>
          </a:bodyPr>
          <a:lstStyle/>
          <a:p>
            <a:pPr algn="ctr">
              <a:lnSpc>
                <a:spcPts val="5740"/>
              </a:lnSpc>
              <a:spcBef>
                <a:spcPct val="0"/>
              </a:spcBef>
            </a:pPr>
            <a:r>
              <a:rPr lang="en-US" sz="4100" dirty="0" err="1">
                <a:solidFill>
                  <a:srgbClr val="003399"/>
                </a:solidFill>
                <a:latin typeface="Canva Sans"/>
              </a:rPr>
              <a:t>garant</a:t>
            </a:r>
            <a:r>
              <a:rPr lang="en-US" sz="4100" dirty="0">
                <a:solidFill>
                  <a:srgbClr val="003399"/>
                </a:solidFill>
                <a:latin typeface="Canva Sans"/>
              </a:rPr>
              <a:t> al </a:t>
            </a:r>
            <a:r>
              <a:rPr lang="en-US" sz="4100" dirty="0" err="1">
                <a:solidFill>
                  <a:srgbClr val="003399"/>
                </a:solidFill>
                <a:latin typeface="Canva Sans"/>
              </a:rPr>
              <a:t>integrității</a:t>
            </a:r>
            <a:endParaRPr lang="en-US" sz="4100" dirty="0">
              <a:solidFill>
                <a:srgbClr val="003399"/>
              </a:solidFill>
              <a:latin typeface="Canva Sans"/>
            </a:endParaRPr>
          </a:p>
        </p:txBody>
      </p:sp>
      <p:sp>
        <p:nvSpPr>
          <p:cNvPr id="15" name="AutoShape 15"/>
          <p:cNvSpPr/>
          <p:nvPr/>
        </p:nvSpPr>
        <p:spPr>
          <a:xfrm flipH="1">
            <a:off x="7975176" y="7573793"/>
            <a:ext cx="412645" cy="400050"/>
          </a:xfrm>
          <a:prstGeom prst="line">
            <a:avLst/>
          </a:prstGeom>
          <a:ln w="38100" cap="flat">
            <a:solidFill>
              <a:srgbClr val="000000"/>
            </a:solidFill>
            <a:prstDash val="solid"/>
            <a:headEnd type="none" w="sm" len="sm"/>
            <a:tailEnd type="none" w="sm" len="sm"/>
          </a:ln>
        </p:spPr>
      </p:sp>
    </p:spTree>
    <p:extLst>
      <p:ext uri="{BB962C8B-B14F-4D97-AF65-F5344CB8AC3E}">
        <p14:creationId xmlns:p14="http://schemas.microsoft.com/office/powerpoint/2010/main" val="1452760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t="-50" b="-50"/>
              </a:stretch>
            </a:blipFill>
          </p:spPr>
        </p:sp>
      </p:grpSp>
      <p:grpSp>
        <p:nvGrpSpPr>
          <p:cNvPr id="4" name="Group 4"/>
          <p:cNvGrpSpPr/>
          <p:nvPr/>
        </p:nvGrpSpPr>
        <p:grpSpPr>
          <a:xfrm>
            <a:off x="898846" y="260424"/>
            <a:ext cx="16490307" cy="947251"/>
            <a:chOff x="0" y="0"/>
            <a:chExt cx="21987076" cy="1263001"/>
          </a:xfrm>
        </p:grpSpPr>
        <p:sp>
          <p:nvSpPr>
            <p:cNvPr id="5" name="Freeform 5"/>
            <p:cNvSpPr/>
            <p:nvPr/>
          </p:nvSpPr>
          <p:spPr>
            <a:xfrm>
              <a:off x="0" y="0"/>
              <a:ext cx="21987129" cy="1263015"/>
            </a:xfrm>
            <a:custGeom>
              <a:avLst/>
              <a:gdLst/>
              <a:ahLst/>
              <a:cxnLst/>
              <a:rect l="l" t="t" r="r" b="b"/>
              <a:pathLst>
                <a:path w="21987129" h="1263015">
                  <a:moveTo>
                    <a:pt x="0" y="0"/>
                  </a:moveTo>
                  <a:lnTo>
                    <a:pt x="21987129" y="0"/>
                  </a:lnTo>
                  <a:lnTo>
                    <a:pt x="21987129" y="1263015"/>
                  </a:lnTo>
                  <a:lnTo>
                    <a:pt x="0" y="1263015"/>
                  </a:lnTo>
                  <a:lnTo>
                    <a:pt x="0" y="0"/>
                  </a:lnTo>
                  <a:close/>
                </a:path>
              </a:pathLst>
            </a:custGeom>
            <a:blipFill>
              <a:blip r:embed="rId3"/>
              <a:stretch>
                <a:fillRect b="1"/>
              </a:stretch>
            </a:blipFill>
          </p:spPr>
        </p:sp>
      </p:grpSp>
      <p:grpSp>
        <p:nvGrpSpPr>
          <p:cNvPr id="6" name="Group 6"/>
          <p:cNvGrpSpPr/>
          <p:nvPr/>
        </p:nvGrpSpPr>
        <p:grpSpPr>
          <a:xfrm>
            <a:off x="8721564" y="1028700"/>
            <a:ext cx="9566436" cy="8229600"/>
            <a:chOff x="0" y="0"/>
            <a:chExt cx="12755248" cy="10972800"/>
          </a:xfrm>
        </p:grpSpPr>
        <p:sp>
          <p:nvSpPr>
            <p:cNvPr id="7" name="Freeform 7"/>
            <p:cNvSpPr/>
            <p:nvPr/>
          </p:nvSpPr>
          <p:spPr>
            <a:xfrm>
              <a:off x="0" y="0"/>
              <a:ext cx="12755245" cy="10972800"/>
            </a:xfrm>
            <a:custGeom>
              <a:avLst/>
              <a:gdLst/>
              <a:ahLst/>
              <a:cxnLst/>
              <a:rect l="l" t="t" r="r" b="b"/>
              <a:pathLst>
                <a:path w="12755245" h="10972800">
                  <a:moveTo>
                    <a:pt x="0" y="0"/>
                  </a:moveTo>
                  <a:lnTo>
                    <a:pt x="12755245" y="0"/>
                  </a:lnTo>
                  <a:lnTo>
                    <a:pt x="12755245" y="10972800"/>
                  </a:lnTo>
                  <a:lnTo>
                    <a:pt x="0" y="10972800"/>
                  </a:lnTo>
                  <a:lnTo>
                    <a:pt x="0" y="0"/>
                  </a:lnTo>
                  <a:close/>
                </a:path>
              </a:pathLst>
            </a:custGeom>
            <a:blipFill>
              <a:blip r:embed="rId4"/>
              <a:stretch>
                <a:fillRect/>
              </a:stretch>
            </a:blipFill>
          </p:spPr>
          <p:txBody>
            <a:bodyPr/>
            <a:lstStyle/>
            <a:p>
              <a:endParaRPr lang="en-US" dirty="0"/>
            </a:p>
          </p:txBody>
        </p:sp>
      </p:grpSp>
      <p:sp>
        <p:nvSpPr>
          <p:cNvPr id="8" name="TextBox 8"/>
          <p:cNvSpPr txBox="1"/>
          <p:nvPr/>
        </p:nvSpPr>
        <p:spPr>
          <a:xfrm>
            <a:off x="304800" y="2336153"/>
            <a:ext cx="9891668" cy="3898503"/>
          </a:xfrm>
          <a:prstGeom prst="rect">
            <a:avLst/>
          </a:prstGeom>
        </p:spPr>
        <p:txBody>
          <a:bodyPr wrap="square" lIns="0" tIns="0" rIns="0" bIns="0" rtlCol="0" anchor="t">
            <a:spAutoFit/>
          </a:bodyPr>
          <a:lstStyle/>
          <a:p>
            <a:pPr algn="ctr">
              <a:lnSpc>
                <a:spcPts val="3840"/>
              </a:lnSpc>
            </a:pPr>
            <a:r>
              <a:rPr lang="ro-RO" sz="3200" noProof="0" dirty="0">
                <a:solidFill>
                  <a:srgbClr val="7FD5F5"/>
                </a:solidFill>
                <a:latin typeface="Roboto Condensed Bold"/>
              </a:rPr>
              <a:t>Reforma administrației publice din perspectiva recrutării viitorilor funcționari publici prin Concursul național</a:t>
            </a:r>
          </a:p>
          <a:p>
            <a:pPr algn="ctr">
              <a:lnSpc>
                <a:spcPts val="3840"/>
              </a:lnSpc>
            </a:pPr>
            <a:endParaRPr lang="ro-RO" sz="3200" dirty="0">
              <a:solidFill>
                <a:srgbClr val="7FD5F5"/>
              </a:solidFill>
              <a:latin typeface="Roboto Condensed Bold"/>
            </a:endParaRPr>
          </a:p>
          <a:p>
            <a:pPr algn="ctr">
              <a:lnSpc>
                <a:spcPts val="3840"/>
              </a:lnSpc>
            </a:pPr>
            <a:endParaRPr lang="ro-RO" sz="3200" noProof="0" dirty="0">
              <a:solidFill>
                <a:srgbClr val="7FD5F5"/>
              </a:solidFill>
              <a:latin typeface="Roboto Condensed Bold"/>
            </a:endParaRPr>
          </a:p>
          <a:p>
            <a:pPr algn="ctr">
              <a:lnSpc>
                <a:spcPts val="3840"/>
              </a:lnSpc>
            </a:pPr>
            <a:endParaRPr lang="ro-RO" sz="3200" noProof="0" dirty="0">
              <a:solidFill>
                <a:srgbClr val="7FD5F5"/>
              </a:solidFill>
              <a:latin typeface="Roboto Condensed Bold"/>
            </a:endParaRPr>
          </a:p>
          <a:p>
            <a:pPr algn="ctr">
              <a:lnSpc>
                <a:spcPts val="3840"/>
              </a:lnSpc>
            </a:pPr>
            <a:r>
              <a:rPr lang="ro-RO" sz="3200" i="1" dirty="0">
                <a:solidFill>
                  <a:schemeClr val="tx2">
                    <a:lumMod val="60000"/>
                    <a:lumOff val="40000"/>
                  </a:schemeClr>
                </a:solidFill>
                <a:latin typeface="Roboto Condensed Bold"/>
              </a:rPr>
              <a:t>Conferința de lansare a proiectului J417 </a:t>
            </a:r>
          </a:p>
          <a:p>
            <a:pPr algn="ctr">
              <a:lnSpc>
                <a:spcPts val="3840"/>
              </a:lnSpc>
            </a:pPr>
            <a:r>
              <a:rPr lang="ro-RO" sz="3200" i="1" dirty="0">
                <a:solidFill>
                  <a:schemeClr val="tx2">
                    <a:lumMod val="60000"/>
                    <a:lumOff val="40000"/>
                  </a:schemeClr>
                </a:solidFill>
                <a:latin typeface="Roboto Condensed Bold"/>
              </a:rPr>
              <a:t>– 28 aprilie 2025</a:t>
            </a:r>
          </a:p>
          <a:p>
            <a:pPr algn="ctr">
              <a:lnSpc>
                <a:spcPts val="3840"/>
              </a:lnSpc>
            </a:pPr>
            <a:r>
              <a:rPr lang="ro-RO" sz="3200" noProof="0" dirty="0">
                <a:solidFill>
                  <a:srgbClr val="7FD5F5"/>
                </a:solidFill>
                <a:latin typeface="Roboto Condensed Bold"/>
              </a:rPr>
              <a:t> </a:t>
            </a:r>
          </a:p>
        </p:txBody>
      </p:sp>
      <p:sp>
        <p:nvSpPr>
          <p:cNvPr id="9" name="TextBox 9"/>
          <p:cNvSpPr txBox="1"/>
          <p:nvPr/>
        </p:nvSpPr>
        <p:spPr>
          <a:xfrm>
            <a:off x="1447800" y="8648700"/>
            <a:ext cx="8991600" cy="452047"/>
          </a:xfrm>
          <a:prstGeom prst="rect">
            <a:avLst/>
          </a:prstGeom>
        </p:spPr>
        <p:txBody>
          <a:bodyPr wrap="square" lIns="0" tIns="0" rIns="0" bIns="0" rtlCol="0" anchor="t">
            <a:spAutoFit/>
          </a:bodyPr>
          <a:lstStyle/>
          <a:p>
            <a:pPr algn="ctr">
              <a:lnSpc>
                <a:spcPts val="3779"/>
              </a:lnSpc>
            </a:pPr>
            <a:r>
              <a:rPr lang="ro-RO" sz="2699" dirty="0">
                <a:solidFill>
                  <a:srgbClr val="003399"/>
                </a:solidFill>
                <a:latin typeface="Roboto Condensed"/>
              </a:rPr>
              <a:t>Petronela IACOB - </a:t>
            </a:r>
            <a:r>
              <a:rPr lang="ro-RO" sz="2699" noProof="0" dirty="0">
                <a:solidFill>
                  <a:srgbClr val="003399"/>
                </a:solidFill>
                <a:latin typeface="Roboto Condensed"/>
              </a:rPr>
              <a:t>Agenția Națională a Funcționarilor Publici </a:t>
            </a:r>
            <a:endParaRPr lang="en-US" sz="2699" dirty="0">
              <a:solidFill>
                <a:srgbClr val="003399"/>
              </a:solidFill>
              <a:latin typeface="Roboto Condense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t="-50" b="-50"/>
              </a:stretch>
            </a:blipFill>
          </p:spPr>
        </p:sp>
      </p:grpSp>
      <p:grpSp>
        <p:nvGrpSpPr>
          <p:cNvPr id="4" name="Group 4"/>
          <p:cNvGrpSpPr/>
          <p:nvPr/>
        </p:nvGrpSpPr>
        <p:grpSpPr>
          <a:xfrm>
            <a:off x="898846" y="260424"/>
            <a:ext cx="16490307" cy="947251"/>
            <a:chOff x="0" y="0"/>
            <a:chExt cx="21987076" cy="1263001"/>
          </a:xfrm>
        </p:grpSpPr>
        <p:sp>
          <p:nvSpPr>
            <p:cNvPr id="5" name="Freeform 5"/>
            <p:cNvSpPr/>
            <p:nvPr/>
          </p:nvSpPr>
          <p:spPr>
            <a:xfrm>
              <a:off x="0" y="0"/>
              <a:ext cx="21987129" cy="1263015"/>
            </a:xfrm>
            <a:custGeom>
              <a:avLst/>
              <a:gdLst/>
              <a:ahLst/>
              <a:cxnLst/>
              <a:rect l="l" t="t" r="r" b="b"/>
              <a:pathLst>
                <a:path w="21987129" h="1263015">
                  <a:moveTo>
                    <a:pt x="0" y="0"/>
                  </a:moveTo>
                  <a:lnTo>
                    <a:pt x="21987129" y="0"/>
                  </a:lnTo>
                  <a:lnTo>
                    <a:pt x="21987129" y="1263015"/>
                  </a:lnTo>
                  <a:lnTo>
                    <a:pt x="0" y="1263015"/>
                  </a:lnTo>
                  <a:lnTo>
                    <a:pt x="0" y="0"/>
                  </a:lnTo>
                  <a:close/>
                </a:path>
              </a:pathLst>
            </a:custGeom>
            <a:blipFill>
              <a:blip r:embed="rId3"/>
              <a:stretch>
                <a:fillRect b="1"/>
              </a:stretch>
            </a:blipFill>
          </p:spPr>
        </p:sp>
      </p:grpSp>
      <p:grpSp>
        <p:nvGrpSpPr>
          <p:cNvPr id="6" name="Group 6"/>
          <p:cNvGrpSpPr/>
          <p:nvPr/>
        </p:nvGrpSpPr>
        <p:grpSpPr>
          <a:xfrm>
            <a:off x="898846" y="9013060"/>
            <a:ext cx="7337526" cy="469313"/>
            <a:chOff x="0" y="0"/>
            <a:chExt cx="9783368" cy="625751"/>
          </a:xfrm>
        </p:grpSpPr>
        <p:sp>
          <p:nvSpPr>
            <p:cNvPr id="7" name="Freeform 7"/>
            <p:cNvSpPr/>
            <p:nvPr/>
          </p:nvSpPr>
          <p:spPr>
            <a:xfrm>
              <a:off x="0" y="0"/>
              <a:ext cx="9783318" cy="625729"/>
            </a:xfrm>
            <a:custGeom>
              <a:avLst/>
              <a:gdLst/>
              <a:ahLst/>
              <a:cxnLst/>
              <a:rect l="l" t="t" r="r" b="b"/>
              <a:pathLst>
                <a:path w="9783318" h="625729">
                  <a:moveTo>
                    <a:pt x="0" y="0"/>
                  </a:moveTo>
                  <a:lnTo>
                    <a:pt x="9783318" y="0"/>
                  </a:lnTo>
                  <a:lnTo>
                    <a:pt x="9783318" y="625729"/>
                  </a:lnTo>
                  <a:lnTo>
                    <a:pt x="0" y="625729"/>
                  </a:lnTo>
                  <a:lnTo>
                    <a:pt x="0" y="0"/>
                  </a:lnTo>
                  <a:close/>
                </a:path>
              </a:pathLst>
            </a:custGeom>
            <a:blipFill>
              <a:blip r:embed="rId4"/>
              <a:stretch>
                <a:fillRect b="-3"/>
              </a:stretch>
            </a:blipFill>
          </p:spPr>
        </p:sp>
      </p:grpSp>
      <p:grpSp>
        <p:nvGrpSpPr>
          <p:cNvPr id="8" name="Group 8"/>
          <p:cNvGrpSpPr/>
          <p:nvPr/>
        </p:nvGrpSpPr>
        <p:grpSpPr>
          <a:xfrm>
            <a:off x="14702065" y="8798870"/>
            <a:ext cx="2332323" cy="897692"/>
            <a:chOff x="0" y="0"/>
            <a:chExt cx="4310085" cy="1658917"/>
          </a:xfrm>
        </p:grpSpPr>
        <p:sp>
          <p:nvSpPr>
            <p:cNvPr id="9" name="Freeform 9"/>
            <p:cNvSpPr/>
            <p:nvPr/>
          </p:nvSpPr>
          <p:spPr>
            <a:xfrm>
              <a:off x="0" y="0"/>
              <a:ext cx="4310126" cy="1658874"/>
            </a:xfrm>
            <a:custGeom>
              <a:avLst/>
              <a:gdLst/>
              <a:ahLst/>
              <a:cxnLst/>
              <a:rect l="l" t="t" r="r" b="b"/>
              <a:pathLst>
                <a:path w="4310126" h="1658874">
                  <a:moveTo>
                    <a:pt x="0" y="0"/>
                  </a:moveTo>
                  <a:lnTo>
                    <a:pt x="4310126" y="0"/>
                  </a:lnTo>
                  <a:lnTo>
                    <a:pt x="4310126" y="1658874"/>
                  </a:lnTo>
                  <a:lnTo>
                    <a:pt x="0" y="1658874"/>
                  </a:lnTo>
                  <a:lnTo>
                    <a:pt x="0" y="0"/>
                  </a:lnTo>
                  <a:close/>
                </a:path>
              </a:pathLst>
            </a:custGeom>
            <a:blipFill>
              <a:blip r:embed="rId5"/>
              <a:stretch>
                <a:fillRect b="-2"/>
              </a:stretch>
            </a:blipFill>
          </p:spPr>
        </p:sp>
      </p:grpSp>
      <p:grpSp>
        <p:nvGrpSpPr>
          <p:cNvPr id="10" name="Group 10"/>
          <p:cNvGrpSpPr/>
          <p:nvPr/>
        </p:nvGrpSpPr>
        <p:grpSpPr>
          <a:xfrm>
            <a:off x="10203566" y="2520315"/>
            <a:ext cx="7494814" cy="5246370"/>
            <a:chOff x="0" y="0"/>
            <a:chExt cx="9993085" cy="6995160"/>
          </a:xfrm>
        </p:grpSpPr>
        <p:sp>
          <p:nvSpPr>
            <p:cNvPr id="11" name="Freeform 11"/>
            <p:cNvSpPr/>
            <p:nvPr/>
          </p:nvSpPr>
          <p:spPr>
            <a:xfrm>
              <a:off x="0" y="0"/>
              <a:ext cx="9993123" cy="6995160"/>
            </a:xfrm>
            <a:custGeom>
              <a:avLst/>
              <a:gdLst/>
              <a:ahLst/>
              <a:cxnLst/>
              <a:rect l="l" t="t" r="r" b="b"/>
              <a:pathLst>
                <a:path w="9993123" h="6995160">
                  <a:moveTo>
                    <a:pt x="0" y="5396230"/>
                  </a:moveTo>
                  <a:lnTo>
                    <a:pt x="0" y="1598930"/>
                  </a:lnTo>
                  <a:cubicBezTo>
                    <a:pt x="0" y="715518"/>
                    <a:pt x="715518" y="0"/>
                    <a:pt x="1598930" y="0"/>
                  </a:cubicBezTo>
                  <a:lnTo>
                    <a:pt x="8394192" y="0"/>
                  </a:lnTo>
                  <a:cubicBezTo>
                    <a:pt x="9277604" y="0"/>
                    <a:pt x="9993123" y="715518"/>
                    <a:pt x="9993123" y="1598930"/>
                  </a:cubicBezTo>
                  <a:lnTo>
                    <a:pt x="9993123" y="5396230"/>
                  </a:lnTo>
                  <a:cubicBezTo>
                    <a:pt x="9993123" y="6279642"/>
                    <a:pt x="9277604" y="6995160"/>
                    <a:pt x="8394192" y="6995160"/>
                  </a:cubicBezTo>
                  <a:lnTo>
                    <a:pt x="1598930" y="6995160"/>
                  </a:lnTo>
                  <a:cubicBezTo>
                    <a:pt x="715518" y="6995160"/>
                    <a:pt x="0" y="6279642"/>
                    <a:pt x="0" y="5396230"/>
                  </a:cubicBezTo>
                  <a:close/>
                </a:path>
              </a:pathLst>
            </a:custGeom>
            <a:blipFill>
              <a:blip r:embed="rId6">
                <a:alphaModFix amt="74000"/>
              </a:blip>
              <a:stretch>
                <a:fillRect l="-2499" r="-2499"/>
              </a:stretch>
            </a:blipFill>
          </p:spPr>
        </p:sp>
      </p:grpSp>
      <p:sp>
        <p:nvSpPr>
          <p:cNvPr id="12" name="TextBox 12"/>
          <p:cNvSpPr txBox="1"/>
          <p:nvPr/>
        </p:nvSpPr>
        <p:spPr>
          <a:xfrm>
            <a:off x="4964744" y="1375997"/>
            <a:ext cx="7445462" cy="728345"/>
          </a:xfrm>
          <a:prstGeom prst="rect">
            <a:avLst/>
          </a:prstGeom>
        </p:spPr>
        <p:txBody>
          <a:bodyPr lIns="0" tIns="0" rIns="0" bIns="0" rtlCol="0" anchor="t">
            <a:spAutoFit/>
          </a:bodyPr>
          <a:lstStyle/>
          <a:p>
            <a:pPr algn="ctr">
              <a:lnSpc>
                <a:spcPts val="4480"/>
              </a:lnSpc>
            </a:pPr>
            <a:r>
              <a:rPr lang="en-US" sz="3200">
                <a:solidFill>
                  <a:srgbClr val="7FD5F5"/>
                </a:solidFill>
                <a:latin typeface="Arial Bold"/>
              </a:rPr>
              <a:t>IMPORTANT! </a:t>
            </a:r>
          </a:p>
        </p:txBody>
      </p:sp>
      <p:sp>
        <p:nvSpPr>
          <p:cNvPr id="13" name="TextBox 13"/>
          <p:cNvSpPr txBox="1"/>
          <p:nvPr/>
        </p:nvSpPr>
        <p:spPr>
          <a:xfrm>
            <a:off x="1028700" y="2339258"/>
            <a:ext cx="7724979" cy="7514910"/>
          </a:xfrm>
          <a:prstGeom prst="rect">
            <a:avLst/>
          </a:prstGeom>
        </p:spPr>
        <p:txBody>
          <a:bodyPr lIns="0" tIns="0" rIns="0" bIns="0" rtlCol="0" anchor="t">
            <a:spAutoFit/>
          </a:bodyPr>
          <a:lstStyle/>
          <a:p>
            <a:pPr algn="ctr">
              <a:lnSpc>
                <a:spcPts val="3359"/>
              </a:lnSpc>
            </a:pPr>
            <a:r>
              <a:rPr lang="en-US" sz="2399">
                <a:solidFill>
                  <a:srgbClr val="003399"/>
                </a:solidFill>
                <a:latin typeface="Arial Bold"/>
              </a:rPr>
              <a:t>Dispoziții speciale pentru persoane cu dizabilități</a:t>
            </a:r>
          </a:p>
          <a:p>
            <a:pPr algn="l">
              <a:lnSpc>
                <a:spcPts val="2659"/>
              </a:lnSpc>
            </a:pPr>
            <a:endParaRPr lang="en-US" sz="2399">
              <a:solidFill>
                <a:srgbClr val="003399"/>
              </a:solidFill>
              <a:latin typeface="Arial Bold"/>
            </a:endParaRPr>
          </a:p>
          <a:p>
            <a:pPr algn="l">
              <a:lnSpc>
                <a:spcPts val="2659"/>
              </a:lnSpc>
            </a:pPr>
            <a:r>
              <a:rPr lang="en-US" sz="1899">
                <a:solidFill>
                  <a:srgbClr val="003399"/>
                </a:solidFill>
                <a:latin typeface="Arial"/>
              </a:rPr>
              <a:t>Concursul pentru ocuparea unor funcții publice vacante oferă acces neîngrădit pentru persoanele cu dizabilități.</a:t>
            </a:r>
          </a:p>
          <a:p>
            <a:pPr algn="l">
              <a:lnSpc>
                <a:spcPts val="2659"/>
              </a:lnSpc>
            </a:pPr>
            <a:endParaRPr lang="en-US" sz="1899">
              <a:solidFill>
                <a:srgbClr val="003399"/>
              </a:solidFill>
              <a:latin typeface="Arial"/>
            </a:endParaRPr>
          </a:p>
          <a:p>
            <a:pPr algn="l">
              <a:lnSpc>
                <a:spcPts val="2659"/>
              </a:lnSpc>
            </a:pPr>
            <a:r>
              <a:rPr lang="en-US" sz="1899">
                <a:solidFill>
                  <a:srgbClr val="003399"/>
                </a:solidFill>
                <a:latin typeface="Arial"/>
              </a:rPr>
              <a:t>Acestora li se pun la dispoziție echipamente de accesibilitate pentru toate probele de concurs.</a:t>
            </a:r>
          </a:p>
          <a:p>
            <a:pPr algn="l">
              <a:lnSpc>
                <a:spcPts val="2659"/>
              </a:lnSpc>
            </a:pPr>
            <a:endParaRPr lang="en-US" sz="1899">
              <a:solidFill>
                <a:srgbClr val="003399"/>
              </a:solidFill>
              <a:latin typeface="Arial"/>
            </a:endParaRPr>
          </a:p>
          <a:p>
            <a:pPr algn="l">
              <a:lnSpc>
                <a:spcPts val="2659"/>
              </a:lnSpc>
            </a:pPr>
            <a:endParaRPr lang="en-US" sz="1899">
              <a:solidFill>
                <a:srgbClr val="003399"/>
              </a:solidFill>
              <a:latin typeface="Arial"/>
            </a:endParaRPr>
          </a:p>
          <a:p>
            <a:pPr algn="ctr">
              <a:lnSpc>
                <a:spcPts val="3359"/>
              </a:lnSpc>
            </a:pPr>
            <a:r>
              <a:rPr lang="en-US" sz="2399">
                <a:solidFill>
                  <a:srgbClr val="003399"/>
                </a:solidFill>
                <a:latin typeface="Arial Bold"/>
              </a:rPr>
              <a:t>Înregistrarea audio-video</a:t>
            </a:r>
          </a:p>
          <a:p>
            <a:pPr algn="l">
              <a:lnSpc>
                <a:spcPts val="2659"/>
              </a:lnSpc>
            </a:pPr>
            <a:endParaRPr lang="en-US" sz="2399">
              <a:solidFill>
                <a:srgbClr val="003399"/>
              </a:solidFill>
              <a:latin typeface="Arial Bold"/>
            </a:endParaRPr>
          </a:p>
          <a:p>
            <a:pPr algn="l">
              <a:lnSpc>
                <a:spcPts val="2659"/>
              </a:lnSpc>
            </a:pPr>
            <a:r>
              <a:rPr lang="en-US" sz="1899">
                <a:solidFill>
                  <a:srgbClr val="003399"/>
                </a:solidFill>
                <a:latin typeface="Arial"/>
              </a:rPr>
              <a:t>Toate probele de concurs din etapa de recrutare, cu excepţia probei de verificare a eligibilităţii candidaţilor, se înregistrează audio-video.</a:t>
            </a:r>
          </a:p>
          <a:p>
            <a:pPr algn="l">
              <a:lnSpc>
                <a:spcPts val="2659"/>
              </a:lnSpc>
            </a:pPr>
            <a:endParaRPr lang="en-US" sz="1899">
              <a:solidFill>
                <a:srgbClr val="003399"/>
              </a:solidFill>
              <a:latin typeface="Arial"/>
            </a:endParaRPr>
          </a:p>
          <a:p>
            <a:pPr algn="l">
              <a:lnSpc>
                <a:spcPts val="2659"/>
              </a:lnSpc>
            </a:pPr>
            <a:r>
              <a:rPr lang="en-US" sz="1899">
                <a:solidFill>
                  <a:srgbClr val="003399"/>
                </a:solidFill>
                <a:latin typeface="Arial"/>
              </a:rPr>
              <a:t>Autoritatea sau instituţia publică organizatoare a etapei de selecţie înregistrează desfăşurarea probelor de concurs, cu excepţia probei de verificare a eligibilităţii candidaţilor, fiind obligată să asigure dotarea sălii de concurs cu sisteme tehnice de monitorizare audio-video. </a:t>
            </a:r>
          </a:p>
          <a:p>
            <a:pPr algn="l">
              <a:lnSpc>
                <a:spcPts val="2659"/>
              </a:lnSpc>
            </a:pPr>
            <a:endParaRPr lang="en-US" sz="1899">
              <a:solidFill>
                <a:srgbClr val="003399"/>
              </a:solidFill>
              <a:latin typeface="Arial"/>
            </a:endParaRPr>
          </a:p>
          <a:p>
            <a:pPr algn="l">
              <a:lnSpc>
                <a:spcPts val="2659"/>
              </a:lnSpc>
            </a:pPr>
            <a:endParaRPr lang="en-US" sz="1899">
              <a:solidFill>
                <a:srgbClr val="003399"/>
              </a:solidFill>
              <a:latin typeface="Arial"/>
            </a:endParaRPr>
          </a:p>
          <a:p>
            <a:pPr algn="l">
              <a:lnSpc>
                <a:spcPts val="2659"/>
              </a:lnSpc>
            </a:pPr>
            <a:endParaRPr lang="en-US" sz="1899">
              <a:solidFill>
                <a:srgbClr val="003399"/>
              </a:solidFill>
              <a:latin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0" b="-50"/>
            </a:stretch>
          </a:blipFill>
        </p:spPr>
      </p:sp>
      <p:grpSp>
        <p:nvGrpSpPr>
          <p:cNvPr id="3" name="Group 3"/>
          <p:cNvGrpSpPr/>
          <p:nvPr/>
        </p:nvGrpSpPr>
        <p:grpSpPr>
          <a:xfrm>
            <a:off x="898846" y="260424"/>
            <a:ext cx="16490307" cy="947251"/>
            <a:chOff x="0" y="0"/>
            <a:chExt cx="21987076" cy="1263001"/>
          </a:xfrm>
        </p:grpSpPr>
        <p:sp>
          <p:nvSpPr>
            <p:cNvPr id="4" name="Freeform 4"/>
            <p:cNvSpPr/>
            <p:nvPr/>
          </p:nvSpPr>
          <p:spPr>
            <a:xfrm>
              <a:off x="0" y="0"/>
              <a:ext cx="21987129" cy="1263015"/>
            </a:xfrm>
            <a:custGeom>
              <a:avLst/>
              <a:gdLst/>
              <a:ahLst/>
              <a:cxnLst/>
              <a:rect l="l" t="t" r="r" b="b"/>
              <a:pathLst>
                <a:path w="21987129" h="1263015">
                  <a:moveTo>
                    <a:pt x="0" y="0"/>
                  </a:moveTo>
                  <a:lnTo>
                    <a:pt x="21987129" y="0"/>
                  </a:lnTo>
                  <a:lnTo>
                    <a:pt x="21987129" y="1263015"/>
                  </a:lnTo>
                  <a:lnTo>
                    <a:pt x="0" y="1263015"/>
                  </a:lnTo>
                  <a:lnTo>
                    <a:pt x="0" y="0"/>
                  </a:lnTo>
                  <a:close/>
                </a:path>
              </a:pathLst>
            </a:custGeom>
            <a:blipFill>
              <a:blip r:embed="rId3"/>
              <a:stretch>
                <a:fillRect b="1"/>
              </a:stretch>
            </a:blipFill>
          </p:spPr>
        </p:sp>
      </p:grpSp>
      <p:grpSp>
        <p:nvGrpSpPr>
          <p:cNvPr id="5" name="Group 5"/>
          <p:cNvGrpSpPr/>
          <p:nvPr/>
        </p:nvGrpSpPr>
        <p:grpSpPr>
          <a:xfrm>
            <a:off x="752411" y="9468495"/>
            <a:ext cx="7337526" cy="469313"/>
            <a:chOff x="0" y="0"/>
            <a:chExt cx="9783368" cy="625751"/>
          </a:xfrm>
        </p:grpSpPr>
        <p:sp>
          <p:nvSpPr>
            <p:cNvPr id="6" name="Freeform 6"/>
            <p:cNvSpPr/>
            <p:nvPr/>
          </p:nvSpPr>
          <p:spPr>
            <a:xfrm>
              <a:off x="0" y="0"/>
              <a:ext cx="9783318" cy="625729"/>
            </a:xfrm>
            <a:custGeom>
              <a:avLst/>
              <a:gdLst/>
              <a:ahLst/>
              <a:cxnLst/>
              <a:rect l="l" t="t" r="r" b="b"/>
              <a:pathLst>
                <a:path w="9783318" h="625729">
                  <a:moveTo>
                    <a:pt x="0" y="0"/>
                  </a:moveTo>
                  <a:lnTo>
                    <a:pt x="9783318" y="0"/>
                  </a:lnTo>
                  <a:lnTo>
                    <a:pt x="9783318" y="625729"/>
                  </a:lnTo>
                  <a:lnTo>
                    <a:pt x="0" y="625729"/>
                  </a:lnTo>
                  <a:lnTo>
                    <a:pt x="0" y="0"/>
                  </a:lnTo>
                  <a:close/>
                </a:path>
              </a:pathLst>
            </a:custGeom>
            <a:blipFill>
              <a:blip r:embed="rId4"/>
              <a:stretch>
                <a:fillRect b="-3"/>
              </a:stretch>
            </a:blipFill>
          </p:spPr>
        </p:sp>
      </p:grpSp>
      <p:grpSp>
        <p:nvGrpSpPr>
          <p:cNvPr id="7" name="Group 7"/>
          <p:cNvGrpSpPr/>
          <p:nvPr/>
        </p:nvGrpSpPr>
        <p:grpSpPr>
          <a:xfrm>
            <a:off x="14592239" y="9078834"/>
            <a:ext cx="2366559" cy="910870"/>
            <a:chOff x="0" y="0"/>
            <a:chExt cx="4310085" cy="1658917"/>
          </a:xfrm>
        </p:grpSpPr>
        <p:sp>
          <p:nvSpPr>
            <p:cNvPr id="8" name="Freeform 8"/>
            <p:cNvSpPr/>
            <p:nvPr/>
          </p:nvSpPr>
          <p:spPr>
            <a:xfrm>
              <a:off x="0" y="0"/>
              <a:ext cx="4310126" cy="1658874"/>
            </a:xfrm>
            <a:custGeom>
              <a:avLst/>
              <a:gdLst/>
              <a:ahLst/>
              <a:cxnLst/>
              <a:rect l="l" t="t" r="r" b="b"/>
              <a:pathLst>
                <a:path w="4310126" h="1658874">
                  <a:moveTo>
                    <a:pt x="0" y="0"/>
                  </a:moveTo>
                  <a:lnTo>
                    <a:pt x="4310126" y="0"/>
                  </a:lnTo>
                  <a:lnTo>
                    <a:pt x="4310126" y="1658874"/>
                  </a:lnTo>
                  <a:lnTo>
                    <a:pt x="0" y="1658874"/>
                  </a:lnTo>
                  <a:lnTo>
                    <a:pt x="0" y="0"/>
                  </a:lnTo>
                  <a:close/>
                </a:path>
              </a:pathLst>
            </a:custGeom>
            <a:blipFill>
              <a:blip r:embed="rId5"/>
              <a:stretch>
                <a:fillRect b="-2"/>
              </a:stretch>
            </a:blipFill>
          </p:spPr>
        </p:sp>
      </p:grpSp>
      <p:sp>
        <p:nvSpPr>
          <p:cNvPr id="9" name="Freeform 9"/>
          <p:cNvSpPr/>
          <p:nvPr/>
        </p:nvSpPr>
        <p:spPr>
          <a:xfrm>
            <a:off x="1144586" y="2703406"/>
            <a:ext cx="7698350" cy="5587175"/>
          </a:xfrm>
          <a:custGeom>
            <a:avLst/>
            <a:gdLst/>
            <a:ahLst/>
            <a:cxnLst/>
            <a:rect l="l" t="t" r="r" b="b"/>
            <a:pathLst>
              <a:path w="7698350" h="5587175">
                <a:moveTo>
                  <a:pt x="0" y="0"/>
                </a:moveTo>
                <a:lnTo>
                  <a:pt x="7698350" y="0"/>
                </a:lnTo>
                <a:lnTo>
                  <a:pt x="7698350" y="5587176"/>
                </a:lnTo>
                <a:lnTo>
                  <a:pt x="0" y="5587176"/>
                </a:lnTo>
                <a:lnTo>
                  <a:pt x="0" y="0"/>
                </a:lnTo>
                <a:close/>
              </a:path>
            </a:pathLst>
          </a:custGeom>
          <a:blipFill>
            <a:blip r:embed="rId6">
              <a:alphaModFix amt="70000"/>
            </a:blip>
            <a:stretch>
              <a:fillRect l="-4432" r="-4432"/>
            </a:stretch>
          </a:blipFill>
        </p:spPr>
      </p:sp>
      <p:sp>
        <p:nvSpPr>
          <p:cNvPr id="10" name="TextBox 10"/>
          <p:cNvSpPr txBox="1"/>
          <p:nvPr/>
        </p:nvSpPr>
        <p:spPr>
          <a:xfrm>
            <a:off x="3136002" y="1375997"/>
            <a:ext cx="12015996" cy="604439"/>
          </a:xfrm>
          <a:prstGeom prst="rect">
            <a:avLst/>
          </a:prstGeom>
        </p:spPr>
        <p:txBody>
          <a:bodyPr lIns="0" tIns="0" rIns="0" bIns="0" rtlCol="0" anchor="t">
            <a:spAutoFit/>
          </a:bodyPr>
          <a:lstStyle/>
          <a:p>
            <a:pPr algn="ctr">
              <a:lnSpc>
                <a:spcPts val="4480"/>
              </a:lnSpc>
            </a:pPr>
            <a:r>
              <a:rPr lang="en-US" sz="3200">
                <a:solidFill>
                  <a:srgbClr val="7FD5F5"/>
                </a:solidFill>
                <a:latin typeface="Arial Bold"/>
              </a:rPr>
              <a:t>Ce urmează?</a:t>
            </a:r>
          </a:p>
        </p:txBody>
      </p:sp>
      <p:sp>
        <p:nvSpPr>
          <p:cNvPr id="11" name="TextBox 11"/>
          <p:cNvSpPr txBox="1"/>
          <p:nvPr/>
        </p:nvSpPr>
        <p:spPr>
          <a:xfrm>
            <a:off x="9144000" y="2646256"/>
            <a:ext cx="8768141" cy="6256200"/>
          </a:xfrm>
          <a:prstGeom prst="rect">
            <a:avLst/>
          </a:prstGeom>
        </p:spPr>
        <p:txBody>
          <a:bodyPr lIns="0" tIns="0" rIns="0" bIns="0" rtlCol="0" anchor="t">
            <a:spAutoFit/>
          </a:bodyPr>
          <a:lstStyle/>
          <a:p>
            <a:pPr marL="625945" lvl="1" indent="-312973" algn="just">
              <a:lnSpc>
                <a:spcPts val="3476"/>
              </a:lnSpc>
              <a:buFont typeface="Arial"/>
              <a:buChar char="•"/>
            </a:pPr>
            <a:r>
              <a:rPr lang="en-US" sz="2899" dirty="0" err="1">
                <a:solidFill>
                  <a:srgbClr val="003399"/>
                </a:solidFill>
                <a:latin typeface="Arial"/>
              </a:rPr>
              <a:t>În</a:t>
            </a:r>
            <a:r>
              <a:rPr lang="en-US" sz="2899" dirty="0">
                <a:solidFill>
                  <a:srgbClr val="003399"/>
                </a:solidFill>
                <a:latin typeface="Arial"/>
              </a:rPr>
              <a:t> </a:t>
            </a:r>
            <a:r>
              <a:rPr lang="en-US" sz="2899" dirty="0" err="1">
                <a:solidFill>
                  <a:srgbClr val="003399"/>
                </a:solidFill>
                <a:latin typeface="Arial"/>
              </a:rPr>
              <a:t>urma</a:t>
            </a:r>
            <a:r>
              <a:rPr lang="en-US" sz="2899" dirty="0">
                <a:solidFill>
                  <a:srgbClr val="003399"/>
                </a:solidFill>
                <a:latin typeface="Arial"/>
              </a:rPr>
              <a:t> </a:t>
            </a:r>
            <a:r>
              <a:rPr lang="en-US" sz="2899" dirty="0" err="1">
                <a:solidFill>
                  <a:srgbClr val="003399"/>
                </a:solidFill>
                <a:latin typeface="Arial"/>
              </a:rPr>
              <a:t>promovării</a:t>
            </a:r>
            <a:r>
              <a:rPr lang="en-US" sz="2899" dirty="0">
                <a:solidFill>
                  <a:srgbClr val="003399"/>
                </a:solidFill>
                <a:latin typeface="Arial"/>
              </a:rPr>
              <a:t> </a:t>
            </a:r>
            <a:r>
              <a:rPr lang="en-US" sz="2899" dirty="0" err="1">
                <a:solidFill>
                  <a:srgbClr val="003399"/>
                </a:solidFill>
                <a:latin typeface="Arial"/>
              </a:rPr>
              <a:t>etapei</a:t>
            </a:r>
            <a:r>
              <a:rPr lang="en-US" sz="2899" dirty="0">
                <a:solidFill>
                  <a:srgbClr val="003399"/>
                </a:solidFill>
                <a:latin typeface="Arial"/>
              </a:rPr>
              <a:t> de </a:t>
            </a:r>
            <a:r>
              <a:rPr lang="en-US" sz="2899" dirty="0" err="1">
                <a:solidFill>
                  <a:srgbClr val="003399"/>
                </a:solidFill>
                <a:latin typeface="Arial"/>
              </a:rPr>
              <a:t>recrutare</a:t>
            </a:r>
            <a:r>
              <a:rPr lang="en-US" sz="2899" dirty="0">
                <a:solidFill>
                  <a:srgbClr val="003399"/>
                </a:solidFill>
                <a:latin typeface="Arial"/>
              </a:rPr>
              <a:t> </a:t>
            </a:r>
            <a:r>
              <a:rPr lang="en-US" sz="2899" dirty="0" err="1">
                <a:solidFill>
                  <a:srgbClr val="003399"/>
                </a:solidFill>
                <a:latin typeface="Arial"/>
              </a:rPr>
              <a:t>derulată</a:t>
            </a:r>
            <a:r>
              <a:rPr lang="en-US" sz="2899" dirty="0">
                <a:solidFill>
                  <a:srgbClr val="003399"/>
                </a:solidFill>
                <a:latin typeface="Arial"/>
              </a:rPr>
              <a:t> </a:t>
            </a:r>
            <a:r>
              <a:rPr lang="en-US" sz="2899" dirty="0" err="1">
                <a:solidFill>
                  <a:srgbClr val="003399"/>
                </a:solidFill>
                <a:latin typeface="Arial"/>
              </a:rPr>
              <a:t>prin</a:t>
            </a:r>
            <a:r>
              <a:rPr lang="en-US" sz="2899" dirty="0">
                <a:solidFill>
                  <a:srgbClr val="003399"/>
                </a:solidFill>
                <a:latin typeface="Arial"/>
              </a:rPr>
              <a:t> Concurs </a:t>
            </a:r>
            <a:r>
              <a:rPr lang="en-US" sz="2899" dirty="0" err="1">
                <a:solidFill>
                  <a:srgbClr val="003399"/>
                </a:solidFill>
                <a:latin typeface="Arial"/>
              </a:rPr>
              <a:t>național</a:t>
            </a:r>
            <a:r>
              <a:rPr lang="en-US" sz="2899" dirty="0">
                <a:solidFill>
                  <a:srgbClr val="003399"/>
                </a:solidFill>
                <a:latin typeface="Arial"/>
              </a:rPr>
              <a:t>, </a:t>
            </a:r>
            <a:r>
              <a:rPr lang="en-US" sz="2899" dirty="0" err="1">
                <a:solidFill>
                  <a:srgbClr val="003399"/>
                </a:solidFill>
                <a:latin typeface="Arial"/>
              </a:rPr>
              <a:t>candidații</a:t>
            </a:r>
            <a:r>
              <a:rPr lang="en-US" sz="2899" dirty="0">
                <a:solidFill>
                  <a:srgbClr val="003399"/>
                </a:solidFill>
                <a:latin typeface="Arial"/>
              </a:rPr>
              <a:t> </a:t>
            </a:r>
            <a:r>
              <a:rPr lang="en-US" sz="2899" dirty="0" err="1">
                <a:solidFill>
                  <a:srgbClr val="003399"/>
                </a:solidFill>
                <a:latin typeface="Arial"/>
              </a:rPr>
              <a:t>dobândesc</a:t>
            </a:r>
            <a:r>
              <a:rPr lang="en-US" sz="2899" dirty="0">
                <a:solidFill>
                  <a:srgbClr val="003399"/>
                </a:solidFill>
                <a:latin typeface="Arial"/>
              </a:rPr>
              <a:t> </a:t>
            </a:r>
            <a:r>
              <a:rPr lang="en-US" sz="2899" dirty="0" err="1">
                <a:solidFill>
                  <a:srgbClr val="003399"/>
                </a:solidFill>
                <a:latin typeface="Arial"/>
              </a:rPr>
              <a:t>dreptul</a:t>
            </a:r>
            <a:r>
              <a:rPr lang="en-US" sz="2899" dirty="0">
                <a:solidFill>
                  <a:srgbClr val="003399"/>
                </a:solidFill>
                <a:latin typeface="Arial"/>
              </a:rPr>
              <a:t> de </a:t>
            </a:r>
            <a:r>
              <a:rPr lang="en-US" sz="2899" dirty="0" err="1">
                <a:solidFill>
                  <a:srgbClr val="003399"/>
                </a:solidFill>
                <a:latin typeface="Arial"/>
              </a:rPr>
              <a:t>participare</a:t>
            </a:r>
            <a:r>
              <a:rPr lang="en-US" sz="2899" dirty="0">
                <a:solidFill>
                  <a:srgbClr val="003399"/>
                </a:solidFill>
                <a:latin typeface="Arial"/>
              </a:rPr>
              <a:t> la </a:t>
            </a:r>
            <a:r>
              <a:rPr lang="en-US" sz="2899" dirty="0" err="1">
                <a:solidFill>
                  <a:srgbClr val="003399"/>
                </a:solidFill>
                <a:latin typeface="Arial"/>
              </a:rPr>
              <a:t>etapa</a:t>
            </a:r>
            <a:r>
              <a:rPr lang="en-US" sz="2899" dirty="0">
                <a:solidFill>
                  <a:srgbClr val="003399"/>
                </a:solidFill>
                <a:latin typeface="Arial"/>
              </a:rPr>
              <a:t> de </a:t>
            </a:r>
            <a:r>
              <a:rPr lang="en-US" sz="2899" dirty="0" err="1">
                <a:solidFill>
                  <a:srgbClr val="003399"/>
                </a:solidFill>
                <a:latin typeface="Arial"/>
              </a:rPr>
              <a:t>selecție</a:t>
            </a:r>
            <a:r>
              <a:rPr lang="en-US" sz="2899" dirty="0">
                <a:solidFill>
                  <a:srgbClr val="003399"/>
                </a:solidFill>
                <a:latin typeface="Arial"/>
              </a:rPr>
              <a:t> (concurs pe post) </a:t>
            </a:r>
            <a:r>
              <a:rPr lang="en-US" sz="2899" dirty="0" err="1">
                <a:solidFill>
                  <a:srgbClr val="003399"/>
                </a:solidFill>
                <a:latin typeface="Arial"/>
              </a:rPr>
              <a:t>pentru</a:t>
            </a:r>
            <a:r>
              <a:rPr lang="en-US" sz="2899" dirty="0">
                <a:solidFill>
                  <a:srgbClr val="003399"/>
                </a:solidFill>
                <a:latin typeface="Arial"/>
              </a:rPr>
              <a:t> o </a:t>
            </a:r>
            <a:r>
              <a:rPr lang="en-US" sz="2899" dirty="0" err="1">
                <a:solidFill>
                  <a:srgbClr val="003399"/>
                </a:solidFill>
                <a:latin typeface="Arial"/>
              </a:rPr>
              <a:t>perioadă</a:t>
            </a:r>
            <a:r>
              <a:rPr lang="en-US" sz="2899" dirty="0">
                <a:solidFill>
                  <a:srgbClr val="003399"/>
                </a:solidFill>
                <a:latin typeface="Arial"/>
              </a:rPr>
              <a:t> de maximum 3 ani de la data </a:t>
            </a:r>
            <a:r>
              <a:rPr lang="en-US" sz="2899" dirty="0" err="1">
                <a:solidFill>
                  <a:srgbClr val="003399"/>
                </a:solidFill>
                <a:latin typeface="Arial"/>
              </a:rPr>
              <a:t>publicării</a:t>
            </a:r>
            <a:r>
              <a:rPr lang="en-US" sz="2899" dirty="0">
                <a:solidFill>
                  <a:srgbClr val="003399"/>
                </a:solidFill>
                <a:latin typeface="Arial"/>
              </a:rPr>
              <a:t> </a:t>
            </a:r>
            <a:r>
              <a:rPr lang="en-US" sz="2899" dirty="0" err="1">
                <a:solidFill>
                  <a:srgbClr val="003399"/>
                </a:solidFill>
                <a:latin typeface="Arial"/>
              </a:rPr>
              <a:t>raportului</a:t>
            </a:r>
            <a:r>
              <a:rPr lang="en-US" sz="2899" dirty="0">
                <a:solidFill>
                  <a:srgbClr val="003399"/>
                </a:solidFill>
                <a:latin typeface="Arial"/>
              </a:rPr>
              <a:t> final al </a:t>
            </a:r>
            <a:r>
              <a:rPr lang="en-US" sz="2899" dirty="0" err="1">
                <a:solidFill>
                  <a:srgbClr val="003399"/>
                </a:solidFill>
                <a:latin typeface="Arial"/>
              </a:rPr>
              <a:t>concursului</a:t>
            </a:r>
            <a:r>
              <a:rPr lang="en-US" sz="2899" dirty="0">
                <a:solidFill>
                  <a:srgbClr val="003399"/>
                </a:solidFill>
                <a:latin typeface="Arial"/>
              </a:rPr>
              <a:t> </a:t>
            </a:r>
            <a:r>
              <a:rPr lang="en-US" sz="2899" dirty="0" err="1">
                <a:solidFill>
                  <a:srgbClr val="003399"/>
                </a:solidFill>
                <a:latin typeface="Arial"/>
              </a:rPr>
              <a:t>național</a:t>
            </a:r>
            <a:r>
              <a:rPr lang="en-US" sz="2899" dirty="0">
                <a:solidFill>
                  <a:srgbClr val="003399"/>
                </a:solidFill>
                <a:latin typeface="Arial"/>
              </a:rPr>
              <a:t>.</a:t>
            </a:r>
          </a:p>
          <a:p>
            <a:pPr algn="just">
              <a:lnSpc>
                <a:spcPts val="3476"/>
              </a:lnSpc>
            </a:pPr>
            <a:endParaRPr lang="en-US" sz="2899" dirty="0">
              <a:solidFill>
                <a:srgbClr val="003399"/>
              </a:solidFill>
              <a:latin typeface="Arial"/>
            </a:endParaRPr>
          </a:p>
          <a:p>
            <a:pPr algn="just">
              <a:lnSpc>
                <a:spcPts val="3476"/>
              </a:lnSpc>
            </a:pPr>
            <a:endParaRPr lang="en-US" sz="2899" dirty="0">
              <a:solidFill>
                <a:srgbClr val="003399"/>
              </a:solidFill>
              <a:latin typeface="Arial"/>
            </a:endParaRPr>
          </a:p>
          <a:p>
            <a:pPr marL="625945" lvl="1" indent="-312973" algn="just">
              <a:lnSpc>
                <a:spcPts val="3476"/>
              </a:lnSpc>
              <a:buFont typeface="Arial"/>
              <a:buChar char="•"/>
            </a:pPr>
            <a:r>
              <a:rPr lang="en-US" sz="2899" dirty="0" err="1">
                <a:solidFill>
                  <a:srgbClr val="003399"/>
                </a:solidFill>
                <a:latin typeface="Arial"/>
              </a:rPr>
              <a:t>Instituțiile</a:t>
            </a:r>
            <a:r>
              <a:rPr lang="en-US" sz="2899" dirty="0">
                <a:solidFill>
                  <a:srgbClr val="003399"/>
                </a:solidFill>
                <a:latin typeface="Arial"/>
              </a:rPr>
              <a:t> </a:t>
            </a:r>
            <a:r>
              <a:rPr lang="en-US" sz="2899" dirty="0" err="1">
                <a:solidFill>
                  <a:srgbClr val="003399"/>
                </a:solidFill>
                <a:latin typeface="Arial"/>
              </a:rPr>
              <a:t>și</a:t>
            </a:r>
            <a:r>
              <a:rPr lang="en-US" sz="2899" dirty="0">
                <a:solidFill>
                  <a:srgbClr val="003399"/>
                </a:solidFill>
                <a:latin typeface="Arial"/>
              </a:rPr>
              <a:t> </a:t>
            </a:r>
            <a:r>
              <a:rPr lang="en-US" sz="2899" dirty="0" err="1">
                <a:solidFill>
                  <a:srgbClr val="003399"/>
                </a:solidFill>
                <a:latin typeface="Arial"/>
              </a:rPr>
              <a:t>autoritățile</a:t>
            </a:r>
            <a:r>
              <a:rPr lang="en-US" sz="2899" dirty="0">
                <a:solidFill>
                  <a:srgbClr val="003399"/>
                </a:solidFill>
                <a:latin typeface="Arial"/>
              </a:rPr>
              <a:t> </a:t>
            </a:r>
            <a:r>
              <a:rPr lang="en-US" sz="2899" dirty="0" err="1">
                <a:solidFill>
                  <a:srgbClr val="003399"/>
                </a:solidFill>
                <a:latin typeface="Arial"/>
              </a:rPr>
              <a:t>publice</a:t>
            </a:r>
            <a:r>
              <a:rPr lang="en-US" sz="2899" dirty="0">
                <a:solidFill>
                  <a:srgbClr val="003399"/>
                </a:solidFill>
                <a:latin typeface="Arial"/>
              </a:rPr>
              <a:t> </a:t>
            </a:r>
            <a:r>
              <a:rPr lang="en-US" sz="2899" dirty="0" err="1">
                <a:solidFill>
                  <a:srgbClr val="003399"/>
                </a:solidFill>
                <a:latin typeface="Arial"/>
              </a:rPr>
              <a:t>vor</a:t>
            </a:r>
            <a:r>
              <a:rPr lang="en-US" sz="2899" dirty="0">
                <a:solidFill>
                  <a:srgbClr val="003399"/>
                </a:solidFill>
                <a:latin typeface="Arial"/>
              </a:rPr>
              <a:t> </a:t>
            </a:r>
            <a:r>
              <a:rPr lang="en-US" sz="2899" dirty="0" err="1">
                <a:solidFill>
                  <a:srgbClr val="003399"/>
                </a:solidFill>
                <a:latin typeface="Arial"/>
              </a:rPr>
              <a:t>demara</a:t>
            </a:r>
            <a:r>
              <a:rPr lang="en-US" sz="2899" dirty="0">
                <a:solidFill>
                  <a:srgbClr val="003399"/>
                </a:solidFill>
                <a:latin typeface="Arial"/>
              </a:rPr>
              <a:t> </a:t>
            </a:r>
            <a:r>
              <a:rPr lang="en-US" sz="2899" dirty="0" err="1">
                <a:solidFill>
                  <a:srgbClr val="003399"/>
                </a:solidFill>
                <a:latin typeface="Arial"/>
              </a:rPr>
              <a:t>etapa</a:t>
            </a:r>
            <a:r>
              <a:rPr lang="en-US" sz="2899" dirty="0">
                <a:solidFill>
                  <a:srgbClr val="003399"/>
                </a:solidFill>
                <a:latin typeface="Arial"/>
              </a:rPr>
              <a:t> de </a:t>
            </a:r>
            <a:r>
              <a:rPr lang="en-US" sz="2899" dirty="0" err="1">
                <a:solidFill>
                  <a:srgbClr val="003399"/>
                </a:solidFill>
                <a:latin typeface="Arial"/>
              </a:rPr>
              <a:t>selecție</a:t>
            </a:r>
            <a:r>
              <a:rPr lang="en-US" sz="2899" dirty="0">
                <a:solidFill>
                  <a:srgbClr val="003399"/>
                </a:solidFill>
                <a:latin typeface="Arial"/>
              </a:rPr>
              <a:t> </a:t>
            </a:r>
            <a:r>
              <a:rPr lang="en-US" sz="2899" dirty="0" err="1">
                <a:solidFill>
                  <a:srgbClr val="003399"/>
                </a:solidFill>
                <a:latin typeface="Arial"/>
              </a:rPr>
              <a:t>prin</a:t>
            </a:r>
            <a:r>
              <a:rPr lang="en-US" sz="2899" dirty="0">
                <a:solidFill>
                  <a:srgbClr val="003399"/>
                </a:solidFill>
                <a:latin typeface="Arial"/>
              </a:rPr>
              <a:t> concurs pe post </a:t>
            </a:r>
            <a:r>
              <a:rPr lang="en-US" sz="2899" dirty="0" err="1">
                <a:solidFill>
                  <a:srgbClr val="003399"/>
                </a:solidFill>
                <a:latin typeface="Arial"/>
              </a:rPr>
              <a:t>în</a:t>
            </a:r>
            <a:r>
              <a:rPr lang="en-US" sz="2899" dirty="0">
                <a:solidFill>
                  <a:srgbClr val="003399"/>
                </a:solidFill>
                <a:latin typeface="Arial"/>
              </a:rPr>
              <a:t> termen de maximum 60 de </a:t>
            </a:r>
            <a:r>
              <a:rPr lang="en-US" sz="2899" dirty="0" err="1">
                <a:solidFill>
                  <a:srgbClr val="003399"/>
                </a:solidFill>
                <a:latin typeface="Arial"/>
              </a:rPr>
              <a:t>zile</a:t>
            </a:r>
            <a:r>
              <a:rPr lang="en-US" sz="2899" dirty="0">
                <a:solidFill>
                  <a:srgbClr val="003399"/>
                </a:solidFill>
                <a:latin typeface="Arial"/>
              </a:rPr>
              <a:t> </a:t>
            </a:r>
            <a:r>
              <a:rPr lang="en-US" sz="2899" dirty="0" err="1">
                <a:solidFill>
                  <a:srgbClr val="003399"/>
                </a:solidFill>
                <a:latin typeface="Arial"/>
              </a:rPr>
              <a:t>calendaristice</a:t>
            </a:r>
            <a:r>
              <a:rPr lang="en-US" sz="2899" dirty="0">
                <a:solidFill>
                  <a:srgbClr val="003399"/>
                </a:solidFill>
                <a:latin typeface="Arial"/>
              </a:rPr>
              <a:t> de la data </a:t>
            </a:r>
            <a:r>
              <a:rPr lang="en-US" sz="2899" dirty="0" err="1">
                <a:solidFill>
                  <a:srgbClr val="003399"/>
                </a:solidFill>
                <a:latin typeface="Arial"/>
              </a:rPr>
              <a:t>publicării</a:t>
            </a:r>
            <a:r>
              <a:rPr lang="en-US" sz="2899" dirty="0">
                <a:solidFill>
                  <a:srgbClr val="003399"/>
                </a:solidFill>
                <a:latin typeface="Arial"/>
              </a:rPr>
              <a:t> </a:t>
            </a:r>
            <a:r>
              <a:rPr lang="en-US" sz="2899" dirty="0" err="1">
                <a:solidFill>
                  <a:srgbClr val="003399"/>
                </a:solidFill>
                <a:latin typeface="Arial"/>
              </a:rPr>
              <a:t>raportului</a:t>
            </a:r>
            <a:r>
              <a:rPr lang="en-US" sz="2899" dirty="0">
                <a:solidFill>
                  <a:srgbClr val="003399"/>
                </a:solidFill>
                <a:latin typeface="Arial"/>
              </a:rPr>
              <a:t> final al </a:t>
            </a:r>
            <a:r>
              <a:rPr lang="en-US" sz="2899" dirty="0" err="1">
                <a:solidFill>
                  <a:srgbClr val="003399"/>
                </a:solidFill>
                <a:latin typeface="Arial"/>
              </a:rPr>
              <a:t>Concursului</a:t>
            </a:r>
            <a:r>
              <a:rPr lang="en-US" sz="2899" dirty="0">
                <a:solidFill>
                  <a:srgbClr val="003399"/>
                </a:solidFill>
                <a:latin typeface="Arial"/>
              </a:rPr>
              <a:t> national.</a:t>
            </a:r>
          </a:p>
          <a:p>
            <a:pPr algn="just">
              <a:lnSpc>
                <a:spcPts val="3476"/>
              </a:lnSpc>
            </a:pPr>
            <a:endParaRPr lang="en-US" sz="2899" dirty="0">
              <a:solidFill>
                <a:srgbClr val="003399"/>
              </a:solidFill>
              <a:latin typeface="Arial"/>
            </a:endParaRPr>
          </a:p>
          <a:p>
            <a:pPr algn="just">
              <a:lnSpc>
                <a:spcPts val="3478"/>
              </a:lnSpc>
            </a:pPr>
            <a:endParaRPr lang="en-US" sz="2899" dirty="0">
              <a:solidFill>
                <a:srgbClr val="003399"/>
              </a:solidFill>
              <a:latin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19653"/>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t="-50" b="-50"/>
              </a:stretch>
            </a:blipFill>
          </p:spPr>
        </p:sp>
      </p:grpSp>
      <p:grpSp>
        <p:nvGrpSpPr>
          <p:cNvPr id="4" name="Group 4"/>
          <p:cNvGrpSpPr/>
          <p:nvPr/>
        </p:nvGrpSpPr>
        <p:grpSpPr>
          <a:xfrm>
            <a:off x="898846" y="260424"/>
            <a:ext cx="16490307" cy="947251"/>
            <a:chOff x="0" y="0"/>
            <a:chExt cx="21987076" cy="1263001"/>
          </a:xfrm>
        </p:grpSpPr>
        <p:sp>
          <p:nvSpPr>
            <p:cNvPr id="5" name="Freeform 5"/>
            <p:cNvSpPr/>
            <p:nvPr/>
          </p:nvSpPr>
          <p:spPr>
            <a:xfrm>
              <a:off x="0" y="0"/>
              <a:ext cx="21987129" cy="1263015"/>
            </a:xfrm>
            <a:custGeom>
              <a:avLst/>
              <a:gdLst/>
              <a:ahLst/>
              <a:cxnLst/>
              <a:rect l="l" t="t" r="r" b="b"/>
              <a:pathLst>
                <a:path w="21987129" h="1263015">
                  <a:moveTo>
                    <a:pt x="0" y="0"/>
                  </a:moveTo>
                  <a:lnTo>
                    <a:pt x="21987129" y="0"/>
                  </a:lnTo>
                  <a:lnTo>
                    <a:pt x="21987129" y="1263015"/>
                  </a:lnTo>
                  <a:lnTo>
                    <a:pt x="0" y="1263015"/>
                  </a:lnTo>
                  <a:lnTo>
                    <a:pt x="0" y="0"/>
                  </a:lnTo>
                  <a:close/>
                </a:path>
              </a:pathLst>
            </a:custGeom>
            <a:blipFill>
              <a:blip r:embed="rId3"/>
              <a:stretch>
                <a:fillRect b="1"/>
              </a:stretch>
            </a:blipFill>
          </p:spPr>
        </p:sp>
      </p:grpSp>
      <p:grpSp>
        <p:nvGrpSpPr>
          <p:cNvPr id="6" name="Group 6"/>
          <p:cNvGrpSpPr/>
          <p:nvPr/>
        </p:nvGrpSpPr>
        <p:grpSpPr>
          <a:xfrm>
            <a:off x="898846" y="9013060"/>
            <a:ext cx="7337526" cy="469313"/>
            <a:chOff x="0" y="0"/>
            <a:chExt cx="9783368" cy="625751"/>
          </a:xfrm>
        </p:grpSpPr>
        <p:sp>
          <p:nvSpPr>
            <p:cNvPr id="7" name="Freeform 7"/>
            <p:cNvSpPr/>
            <p:nvPr/>
          </p:nvSpPr>
          <p:spPr>
            <a:xfrm>
              <a:off x="0" y="0"/>
              <a:ext cx="9783318" cy="625729"/>
            </a:xfrm>
            <a:custGeom>
              <a:avLst/>
              <a:gdLst/>
              <a:ahLst/>
              <a:cxnLst/>
              <a:rect l="l" t="t" r="r" b="b"/>
              <a:pathLst>
                <a:path w="9783318" h="625729">
                  <a:moveTo>
                    <a:pt x="0" y="0"/>
                  </a:moveTo>
                  <a:lnTo>
                    <a:pt x="9783318" y="0"/>
                  </a:lnTo>
                  <a:lnTo>
                    <a:pt x="9783318" y="625729"/>
                  </a:lnTo>
                  <a:lnTo>
                    <a:pt x="0" y="625729"/>
                  </a:lnTo>
                  <a:lnTo>
                    <a:pt x="0" y="0"/>
                  </a:lnTo>
                  <a:close/>
                </a:path>
              </a:pathLst>
            </a:custGeom>
            <a:blipFill>
              <a:blip r:embed="rId4"/>
              <a:stretch>
                <a:fillRect b="-3"/>
              </a:stretch>
            </a:blipFill>
          </p:spPr>
        </p:sp>
      </p:grpSp>
      <p:grpSp>
        <p:nvGrpSpPr>
          <p:cNvPr id="8" name="Group 8"/>
          <p:cNvGrpSpPr/>
          <p:nvPr/>
        </p:nvGrpSpPr>
        <p:grpSpPr>
          <a:xfrm>
            <a:off x="13936047" y="8567880"/>
            <a:ext cx="3041411" cy="1170615"/>
            <a:chOff x="0" y="0"/>
            <a:chExt cx="4055215" cy="1560820"/>
          </a:xfrm>
        </p:grpSpPr>
        <p:sp>
          <p:nvSpPr>
            <p:cNvPr id="9" name="Freeform 9"/>
            <p:cNvSpPr/>
            <p:nvPr/>
          </p:nvSpPr>
          <p:spPr>
            <a:xfrm>
              <a:off x="0" y="0"/>
              <a:ext cx="4055237" cy="1560830"/>
            </a:xfrm>
            <a:custGeom>
              <a:avLst/>
              <a:gdLst/>
              <a:ahLst/>
              <a:cxnLst/>
              <a:rect l="l" t="t" r="r" b="b"/>
              <a:pathLst>
                <a:path w="4055237" h="1560830">
                  <a:moveTo>
                    <a:pt x="0" y="0"/>
                  </a:moveTo>
                  <a:lnTo>
                    <a:pt x="4055237" y="0"/>
                  </a:lnTo>
                  <a:lnTo>
                    <a:pt x="4055237" y="1560830"/>
                  </a:lnTo>
                  <a:lnTo>
                    <a:pt x="0" y="1560830"/>
                  </a:lnTo>
                  <a:lnTo>
                    <a:pt x="0" y="0"/>
                  </a:lnTo>
                  <a:close/>
                </a:path>
              </a:pathLst>
            </a:custGeom>
            <a:blipFill>
              <a:blip r:embed="rId5"/>
              <a:stretch>
                <a:fillRect/>
              </a:stretch>
            </a:blipFill>
          </p:spPr>
        </p:sp>
      </p:grpSp>
      <p:sp>
        <p:nvSpPr>
          <p:cNvPr id="10" name="TextBox 10"/>
          <p:cNvSpPr txBox="1"/>
          <p:nvPr/>
        </p:nvSpPr>
        <p:spPr>
          <a:xfrm>
            <a:off x="4964744" y="1260602"/>
            <a:ext cx="7445462" cy="728345"/>
          </a:xfrm>
          <a:prstGeom prst="rect">
            <a:avLst/>
          </a:prstGeom>
        </p:spPr>
        <p:txBody>
          <a:bodyPr lIns="0" tIns="0" rIns="0" bIns="0" rtlCol="0" anchor="t">
            <a:spAutoFit/>
          </a:bodyPr>
          <a:lstStyle/>
          <a:p>
            <a:pPr algn="ctr">
              <a:lnSpc>
                <a:spcPts val="4480"/>
              </a:lnSpc>
            </a:pPr>
            <a:r>
              <a:rPr lang="en-US" sz="3200">
                <a:solidFill>
                  <a:srgbClr val="7FD5F5"/>
                </a:solidFill>
                <a:latin typeface="Arial Bold"/>
              </a:rPr>
              <a:t>Gestionarea grupului de candidaţi</a:t>
            </a:r>
          </a:p>
        </p:txBody>
      </p:sp>
      <p:grpSp>
        <p:nvGrpSpPr>
          <p:cNvPr id="11" name="Group 11"/>
          <p:cNvGrpSpPr/>
          <p:nvPr/>
        </p:nvGrpSpPr>
        <p:grpSpPr>
          <a:xfrm>
            <a:off x="1773987" y="2673319"/>
            <a:ext cx="14085233" cy="3567851"/>
            <a:chOff x="0" y="0"/>
            <a:chExt cx="18780311" cy="4757135"/>
          </a:xfrm>
        </p:grpSpPr>
        <p:sp>
          <p:nvSpPr>
            <p:cNvPr id="12" name="Freeform 12"/>
            <p:cNvSpPr/>
            <p:nvPr/>
          </p:nvSpPr>
          <p:spPr>
            <a:xfrm>
              <a:off x="0" y="0"/>
              <a:ext cx="18780252" cy="4757166"/>
            </a:xfrm>
            <a:custGeom>
              <a:avLst/>
              <a:gdLst/>
              <a:ahLst/>
              <a:cxnLst/>
              <a:rect l="l" t="t" r="r" b="b"/>
              <a:pathLst>
                <a:path w="18780252" h="4757166">
                  <a:moveTo>
                    <a:pt x="0" y="0"/>
                  </a:moveTo>
                  <a:lnTo>
                    <a:pt x="18780252" y="0"/>
                  </a:lnTo>
                  <a:lnTo>
                    <a:pt x="18780252" y="4757166"/>
                  </a:lnTo>
                  <a:lnTo>
                    <a:pt x="0" y="4757166"/>
                  </a:lnTo>
                  <a:lnTo>
                    <a:pt x="0" y="0"/>
                  </a:lnTo>
                  <a:close/>
                </a:path>
              </a:pathLst>
            </a:custGeom>
            <a:blipFill>
              <a:blip r:embed="rId6"/>
              <a:stretch>
                <a:fillRect t="-81841" b="-81841"/>
              </a:stretch>
            </a:blipFill>
          </p:spPr>
        </p:sp>
      </p:grpSp>
      <p:sp>
        <p:nvSpPr>
          <p:cNvPr id="13" name="TextBox 13"/>
          <p:cNvSpPr txBox="1"/>
          <p:nvPr/>
        </p:nvSpPr>
        <p:spPr>
          <a:xfrm>
            <a:off x="1773987" y="6396059"/>
            <a:ext cx="5760312" cy="1571160"/>
          </a:xfrm>
          <a:prstGeom prst="rect">
            <a:avLst/>
          </a:prstGeom>
        </p:spPr>
        <p:txBody>
          <a:bodyPr lIns="0" tIns="0" rIns="0" bIns="0" rtlCol="0" anchor="t">
            <a:spAutoFit/>
          </a:bodyPr>
          <a:lstStyle/>
          <a:p>
            <a:pPr algn="just">
              <a:lnSpc>
                <a:spcPts val="2438"/>
              </a:lnSpc>
            </a:pPr>
            <a:r>
              <a:rPr lang="en-US" sz="2033">
                <a:solidFill>
                  <a:srgbClr val="003399"/>
                </a:solidFill>
                <a:latin typeface="Arial"/>
              </a:rPr>
              <a:t>Gestionarea profilului individual din platforma informatică de concurs, se poate realiza în mod permanent, prin actualizarea cu documente relevante, obținute după finalizarea etapei de recrutare.</a:t>
            </a:r>
          </a:p>
        </p:txBody>
      </p:sp>
      <p:sp>
        <p:nvSpPr>
          <p:cNvPr id="14" name="TextBox 14"/>
          <p:cNvSpPr txBox="1"/>
          <p:nvPr/>
        </p:nvSpPr>
        <p:spPr>
          <a:xfrm>
            <a:off x="10355472" y="6374520"/>
            <a:ext cx="5503748" cy="1571160"/>
          </a:xfrm>
          <a:prstGeom prst="rect">
            <a:avLst/>
          </a:prstGeom>
        </p:spPr>
        <p:txBody>
          <a:bodyPr lIns="0" tIns="0" rIns="0" bIns="0" rtlCol="0" anchor="t">
            <a:spAutoFit/>
          </a:bodyPr>
          <a:lstStyle/>
          <a:p>
            <a:pPr algn="just">
              <a:lnSpc>
                <a:spcPts val="2438"/>
              </a:lnSpc>
            </a:pPr>
            <a:r>
              <a:rPr lang="en-US" sz="2033">
                <a:solidFill>
                  <a:srgbClr val="003399"/>
                </a:solidFill>
                <a:latin typeface="Arial"/>
              </a:rPr>
              <a:t>Candidaților li se oferă posibilitatea de a selecta/filtra notificările referitoare la posturile vacante scoase la concurs pe care doresc să le primească și pot utiliza informațiile și documentele din profilul individual.</a:t>
            </a:r>
          </a:p>
        </p:txBody>
      </p:sp>
      <p:sp>
        <p:nvSpPr>
          <p:cNvPr id="15" name="TextBox 15"/>
          <p:cNvSpPr txBox="1"/>
          <p:nvPr/>
        </p:nvSpPr>
        <p:spPr>
          <a:xfrm>
            <a:off x="1515729" y="1893697"/>
            <a:ext cx="14343491" cy="1080030"/>
          </a:xfrm>
          <a:prstGeom prst="rect">
            <a:avLst/>
          </a:prstGeom>
        </p:spPr>
        <p:txBody>
          <a:bodyPr lIns="0" tIns="0" rIns="0" bIns="0" rtlCol="0" anchor="t">
            <a:spAutoFit/>
          </a:bodyPr>
          <a:lstStyle/>
          <a:p>
            <a:pPr algn="ctr">
              <a:lnSpc>
                <a:spcPts val="3870"/>
              </a:lnSpc>
            </a:pPr>
            <a:r>
              <a:rPr lang="en-US" sz="2765">
                <a:solidFill>
                  <a:srgbClr val="003399"/>
                </a:solidFill>
                <a:latin typeface="Canva Sans Bold"/>
              </a:rPr>
              <a:t>Se realizează de către ANFP prin intermediul platformei informatice de concurs</a:t>
            </a:r>
          </a:p>
          <a:p>
            <a:pPr algn="ctr">
              <a:lnSpc>
                <a:spcPts val="4554"/>
              </a:lnSpc>
            </a:pPr>
            <a:endParaRPr lang="en-US" sz="2765">
              <a:solidFill>
                <a:srgbClr val="003399"/>
              </a:solidFill>
              <a:latin typeface="Canva Sans Bo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0" b="-50"/>
            </a:stretch>
          </a:blipFill>
        </p:spPr>
      </p:sp>
      <p:grpSp>
        <p:nvGrpSpPr>
          <p:cNvPr id="3" name="Group 3"/>
          <p:cNvGrpSpPr/>
          <p:nvPr/>
        </p:nvGrpSpPr>
        <p:grpSpPr>
          <a:xfrm>
            <a:off x="898846" y="260424"/>
            <a:ext cx="16490307" cy="947251"/>
            <a:chOff x="0" y="0"/>
            <a:chExt cx="21987076" cy="1263001"/>
          </a:xfrm>
        </p:grpSpPr>
        <p:sp>
          <p:nvSpPr>
            <p:cNvPr id="4" name="Freeform 4"/>
            <p:cNvSpPr/>
            <p:nvPr/>
          </p:nvSpPr>
          <p:spPr>
            <a:xfrm>
              <a:off x="0" y="0"/>
              <a:ext cx="21987129" cy="1263015"/>
            </a:xfrm>
            <a:custGeom>
              <a:avLst/>
              <a:gdLst/>
              <a:ahLst/>
              <a:cxnLst/>
              <a:rect l="l" t="t" r="r" b="b"/>
              <a:pathLst>
                <a:path w="21987129" h="1263015">
                  <a:moveTo>
                    <a:pt x="0" y="0"/>
                  </a:moveTo>
                  <a:lnTo>
                    <a:pt x="21987129" y="0"/>
                  </a:lnTo>
                  <a:lnTo>
                    <a:pt x="21987129" y="1263015"/>
                  </a:lnTo>
                  <a:lnTo>
                    <a:pt x="0" y="1263015"/>
                  </a:lnTo>
                  <a:lnTo>
                    <a:pt x="0" y="0"/>
                  </a:lnTo>
                  <a:close/>
                </a:path>
              </a:pathLst>
            </a:custGeom>
            <a:blipFill>
              <a:blip r:embed="rId3"/>
              <a:stretch>
                <a:fillRect b="1"/>
              </a:stretch>
            </a:blipFill>
          </p:spPr>
        </p:sp>
      </p:grpSp>
      <p:grpSp>
        <p:nvGrpSpPr>
          <p:cNvPr id="5" name="Group 5"/>
          <p:cNvGrpSpPr/>
          <p:nvPr/>
        </p:nvGrpSpPr>
        <p:grpSpPr>
          <a:xfrm>
            <a:off x="752411" y="9468495"/>
            <a:ext cx="7337526" cy="469313"/>
            <a:chOff x="0" y="0"/>
            <a:chExt cx="9783368" cy="625751"/>
          </a:xfrm>
        </p:grpSpPr>
        <p:sp>
          <p:nvSpPr>
            <p:cNvPr id="6" name="Freeform 6"/>
            <p:cNvSpPr/>
            <p:nvPr/>
          </p:nvSpPr>
          <p:spPr>
            <a:xfrm>
              <a:off x="0" y="0"/>
              <a:ext cx="9783318" cy="625729"/>
            </a:xfrm>
            <a:custGeom>
              <a:avLst/>
              <a:gdLst/>
              <a:ahLst/>
              <a:cxnLst/>
              <a:rect l="l" t="t" r="r" b="b"/>
              <a:pathLst>
                <a:path w="9783318" h="625729">
                  <a:moveTo>
                    <a:pt x="0" y="0"/>
                  </a:moveTo>
                  <a:lnTo>
                    <a:pt x="9783318" y="0"/>
                  </a:lnTo>
                  <a:lnTo>
                    <a:pt x="9783318" y="625729"/>
                  </a:lnTo>
                  <a:lnTo>
                    <a:pt x="0" y="625729"/>
                  </a:lnTo>
                  <a:lnTo>
                    <a:pt x="0" y="0"/>
                  </a:lnTo>
                  <a:close/>
                </a:path>
              </a:pathLst>
            </a:custGeom>
            <a:blipFill>
              <a:blip r:embed="rId4"/>
              <a:stretch>
                <a:fillRect b="-3"/>
              </a:stretch>
            </a:blipFill>
          </p:spPr>
        </p:sp>
      </p:grpSp>
      <p:grpSp>
        <p:nvGrpSpPr>
          <p:cNvPr id="7" name="Group 7"/>
          <p:cNvGrpSpPr/>
          <p:nvPr/>
        </p:nvGrpSpPr>
        <p:grpSpPr>
          <a:xfrm>
            <a:off x="14592239" y="9078834"/>
            <a:ext cx="2366559" cy="910870"/>
            <a:chOff x="0" y="0"/>
            <a:chExt cx="4310085" cy="1658917"/>
          </a:xfrm>
        </p:grpSpPr>
        <p:sp>
          <p:nvSpPr>
            <p:cNvPr id="8" name="Freeform 8"/>
            <p:cNvSpPr/>
            <p:nvPr/>
          </p:nvSpPr>
          <p:spPr>
            <a:xfrm>
              <a:off x="0" y="0"/>
              <a:ext cx="4310126" cy="1658874"/>
            </a:xfrm>
            <a:custGeom>
              <a:avLst/>
              <a:gdLst/>
              <a:ahLst/>
              <a:cxnLst/>
              <a:rect l="l" t="t" r="r" b="b"/>
              <a:pathLst>
                <a:path w="4310126" h="1658874">
                  <a:moveTo>
                    <a:pt x="0" y="0"/>
                  </a:moveTo>
                  <a:lnTo>
                    <a:pt x="4310126" y="0"/>
                  </a:lnTo>
                  <a:lnTo>
                    <a:pt x="4310126" y="1658874"/>
                  </a:lnTo>
                  <a:lnTo>
                    <a:pt x="0" y="1658874"/>
                  </a:lnTo>
                  <a:lnTo>
                    <a:pt x="0" y="0"/>
                  </a:lnTo>
                  <a:close/>
                </a:path>
              </a:pathLst>
            </a:custGeom>
            <a:blipFill>
              <a:blip r:embed="rId5"/>
              <a:stretch>
                <a:fillRect b="-2"/>
              </a:stretch>
            </a:blipFill>
          </p:spPr>
        </p:sp>
      </p:grpSp>
      <p:sp>
        <p:nvSpPr>
          <p:cNvPr id="9" name="Freeform 9">
            <a:hlinkClick r:id="rId6" tooltip="https://www.facebook.com/ConcursNationalANFP"/>
          </p:cNvPr>
          <p:cNvSpPr/>
          <p:nvPr/>
        </p:nvSpPr>
        <p:spPr>
          <a:xfrm>
            <a:off x="898846" y="8221932"/>
            <a:ext cx="856902" cy="856902"/>
          </a:xfrm>
          <a:custGeom>
            <a:avLst/>
            <a:gdLst/>
            <a:ahLst/>
            <a:cxnLst/>
            <a:rect l="l" t="t" r="r" b="b"/>
            <a:pathLst>
              <a:path w="856902" h="856902">
                <a:moveTo>
                  <a:pt x="0" y="0"/>
                </a:moveTo>
                <a:lnTo>
                  <a:pt x="856902" y="0"/>
                </a:lnTo>
                <a:lnTo>
                  <a:pt x="856902" y="856902"/>
                </a:lnTo>
                <a:lnTo>
                  <a:pt x="0" y="8569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a:hlinkClick r:id="rId9" tooltip="https://www.instagram.com/concursnationalanfp/"/>
          </p:cNvPr>
          <p:cNvSpPr/>
          <p:nvPr/>
        </p:nvSpPr>
        <p:spPr>
          <a:xfrm>
            <a:off x="2974930" y="8221932"/>
            <a:ext cx="905592" cy="905592"/>
          </a:xfrm>
          <a:custGeom>
            <a:avLst/>
            <a:gdLst/>
            <a:ahLst/>
            <a:cxnLst/>
            <a:rect l="l" t="t" r="r" b="b"/>
            <a:pathLst>
              <a:path w="905592" h="905592">
                <a:moveTo>
                  <a:pt x="0" y="0"/>
                </a:moveTo>
                <a:lnTo>
                  <a:pt x="905591" y="0"/>
                </a:lnTo>
                <a:lnTo>
                  <a:pt x="905591" y="905592"/>
                </a:lnTo>
                <a:lnTo>
                  <a:pt x="0" y="9055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a:hlinkClick r:id="rId12" tooltip="https://www.linkedin.com/company/100982003/admin/feed/posts/"/>
          </p:cNvPr>
          <p:cNvSpPr/>
          <p:nvPr/>
        </p:nvSpPr>
        <p:spPr>
          <a:xfrm>
            <a:off x="5036509" y="8221932"/>
            <a:ext cx="905592" cy="905592"/>
          </a:xfrm>
          <a:custGeom>
            <a:avLst/>
            <a:gdLst/>
            <a:ahLst/>
            <a:cxnLst/>
            <a:rect l="l" t="t" r="r" b="b"/>
            <a:pathLst>
              <a:path w="905592" h="905592">
                <a:moveTo>
                  <a:pt x="0" y="0"/>
                </a:moveTo>
                <a:lnTo>
                  <a:pt x="905592" y="0"/>
                </a:lnTo>
                <a:lnTo>
                  <a:pt x="905592" y="905592"/>
                </a:lnTo>
                <a:lnTo>
                  <a:pt x="0" y="9055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TextBox 12"/>
          <p:cNvSpPr txBox="1"/>
          <p:nvPr/>
        </p:nvSpPr>
        <p:spPr>
          <a:xfrm>
            <a:off x="3136002" y="1375997"/>
            <a:ext cx="12015996" cy="604439"/>
          </a:xfrm>
          <a:prstGeom prst="rect">
            <a:avLst/>
          </a:prstGeom>
        </p:spPr>
        <p:txBody>
          <a:bodyPr lIns="0" tIns="0" rIns="0" bIns="0" rtlCol="0" anchor="t">
            <a:spAutoFit/>
          </a:bodyPr>
          <a:lstStyle/>
          <a:p>
            <a:pPr algn="ctr">
              <a:lnSpc>
                <a:spcPts val="4480"/>
              </a:lnSpc>
            </a:pPr>
            <a:r>
              <a:rPr lang="en-US" sz="3200">
                <a:solidFill>
                  <a:srgbClr val="7FD5F5"/>
                </a:solidFill>
                <a:latin typeface="Arial Bold"/>
              </a:rPr>
              <a:t>Legături utile</a:t>
            </a:r>
          </a:p>
        </p:txBody>
      </p:sp>
      <p:sp>
        <p:nvSpPr>
          <p:cNvPr id="13" name="TextBox 13"/>
          <p:cNvSpPr txBox="1"/>
          <p:nvPr/>
        </p:nvSpPr>
        <p:spPr>
          <a:xfrm>
            <a:off x="898846" y="2649454"/>
            <a:ext cx="15890456" cy="4798685"/>
          </a:xfrm>
          <a:prstGeom prst="rect">
            <a:avLst/>
          </a:prstGeom>
        </p:spPr>
        <p:txBody>
          <a:bodyPr lIns="0" tIns="0" rIns="0" bIns="0" rtlCol="0" anchor="t">
            <a:spAutoFit/>
          </a:bodyPr>
          <a:lstStyle/>
          <a:p>
            <a:pPr algn="l">
              <a:lnSpc>
                <a:spcPts val="3778"/>
              </a:lnSpc>
            </a:pPr>
            <a:r>
              <a:rPr lang="en-US" sz="2698">
                <a:solidFill>
                  <a:srgbClr val="003399"/>
                </a:solidFill>
                <a:latin typeface="Arial Bold"/>
              </a:rPr>
              <a:t>Portalul Concurs național:    </a:t>
            </a:r>
            <a:r>
              <a:rPr lang="en-US" sz="2698" u="sng">
                <a:solidFill>
                  <a:srgbClr val="003399"/>
                </a:solidFill>
                <a:latin typeface="Arial Bold"/>
                <a:hlinkClick r:id="rId15" tooltip="https://concurs-national.anfp.gov.ro"/>
              </a:rPr>
              <a:t>https://concurs-national.anfp.gov.ro/</a:t>
            </a:r>
          </a:p>
          <a:p>
            <a:pPr algn="l">
              <a:lnSpc>
                <a:spcPts val="3778"/>
              </a:lnSpc>
            </a:pPr>
            <a:endParaRPr lang="en-US" sz="2698" u="sng">
              <a:solidFill>
                <a:srgbClr val="003399"/>
              </a:solidFill>
              <a:latin typeface="Arial Bold"/>
              <a:hlinkClick r:id="rId15" tooltip="https://concurs-national.anfp.gov.ro"/>
            </a:endParaRPr>
          </a:p>
          <a:p>
            <a:pPr algn="l">
              <a:lnSpc>
                <a:spcPts val="3778"/>
              </a:lnSpc>
            </a:pPr>
            <a:r>
              <a:rPr lang="en-US" sz="2698">
                <a:solidFill>
                  <a:srgbClr val="003399"/>
                </a:solidFill>
                <a:latin typeface="Arial Bold"/>
              </a:rPr>
              <a:t>Platforma informatică de concurs:  </a:t>
            </a:r>
            <a:r>
              <a:rPr lang="en-US" sz="2698" u="sng">
                <a:solidFill>
                  <a:srgbClr val="003399"/>
                </a:solidFill>
                <a:latin typeface="Arial Bold"/>
                <a:hlinkClick r:id="rId16" tooltip="https://platforma-concurs-national.anfp.gov.ro#/login"/>
              </a:rPr>
              <a:t>https://platforma-concurs-national.anfp.gov.ro/#/login</a:t>
            </a:r>
          </a:p>
          <a:p>
            <a:pPr algn="l">
              <a:lnSpc>
                <a:spcPts val="3778"/>
              </a:lnSpc>
            </a:pPr>
            <a:endParaRPr lang="en-US" sz="2698" u="sng">
              <a:solidFill>
                <a:srgbClr val="003399"/>
              </a:solidFill>
              <a:latin typeface="Arial Bold"/>
              <a:hlinkClick r:id="rId16" tooltip="https://platforma-concurs-national.anfp.gov.ro#/login"/>
            </a:endParaRPr>
          </a:p>
          <a:p>
            <a:pPr algn="l">
              <a:lnSpc>
                <a:spcPts val="3778"/>
              </a:lnSpc>
            </a:pPr>
            <a:r>
              <a:rPr lang="en-US" sz="2698">
                <a:solidFill>
                  <a:srgbClr val="003399"/>
                </a:solidFill>
                <a:latin typeface="Arial Bold"/>
              </a:rPr>
              <a:t>Ghidul candidatului:    </a:t>
            </a:r>
            <a:r>
              <a:rPr lang="en-US" sz="2698" u="sng">
                <a:solidFill>
                  <a:srgbClr val="003399"/>
                </a:solidFill>
                <a:latin typeface="Arial Bold"/>
                <a:hlinkClick r:id="rId17" tooltip="https://concurs-national.anfp.gov.ro/wp-content/uploads/Ghidul-candidatului-publicat-09-februarie-2024.pdf"/>
              </a:rPr>
              <a:t>https://concurs-national.anfp.gov.ro/wp-content/uploads/Ghidul-candidatului-publicat-09-februarie-2024.pdf</a:t>
            </a:r>
          </a:p>
          <a:p>
            <a:pPr algn="l">
              <a:lnSpc>
                <a:spcPts val="3778"/>
              </a:lnSpc>
            </a:pPr>
            <a:endParaRPr lang="en-US" sz="2698" u="sng">
              <a:solidFill>
                <a:srgbClr val="003399"/>
              </a:solidFill>
              <a:latin typeface="Arial Bold"/>
              <a:hlinkClick r:id="rId17" tooltip="https://concurs-national.anfp.gov.ro/wp-content/uploads/Ghidul-candidatului-publicat-09-februarie-2024.pdf"/>
            </a:endParaRPr>
          </a:p>
          <a:p>
            <a:pPr algn="l">
              <a:lnSpc>
                <a:spcPts val="3778"/>
              </a:lnSpc>
            </a:pPr>
            <a:r>
              <a:rPr lang="en-US" sz="2698">
                <a:solidFill>
                  <a:srgbClr val="003399"/>
                </a:solidFill>
                <a:latin typeface="Arial Bold"/>
              </a:rPr>
              <a:t>Site-ul ANFP:  </a:t>
            </a:r>
            <a:r>
              <a:rPr lang="en-US" sz="2698" u="sng">
                <a:solidFill>
                  <a:srgbClr val="003399"/>
                </a:solidFill>
                <a:latin typeface="Arial Bold"/>
                <a:hlinkClick r:id="rId18" tooltip="https://www.anfp.gov.ro"/>
              </a:rPr>
              <a:t>https://www.anfp.gov.ro//</a:t>
            </a:r>
          </a:p>
          <a:p>
            <a:pPr algn="l">
              <a:lnSpc>
                <a:spcPts val="3778"/>
              </a:lnSpc>
            </a:pPr>
            <a:endParaRPr lang="en-US" sz="2698" u="sng">
              <a:solidFill>
                <a:srgbClr val="003399"/>
              </a:solidFill>
              <a:latin typeface="Arial Bold"/>
              <a:hlinkClick r:id="rId18" tooltip="https://www.anfp.gov.ro"/>
            </a:endParaRPr>
          </a:p>
          <a:p>
            <a:pPr algn="l">
              <a:lnSpc>
                <a:spcPts val="3779"/>
              </a:lnSpc>
            </a:pPr>
            <a:r>
              <a:rPr lang="en-US" sz="2698">
                <a:solidFill>
                  <a:srgbClr val="003399"/>
                </a:solidFill>
                <a:latin typeface="Arial Bold"/>
              </a:rPr>
              <a:t>Social media:</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t="-50" b="-50"/>
              </a:stretch>
            </a:blipFill>
          </p:spPr>
        </p:sp>
      </p:grpSp>
      <p:grpSp>
        <p:nvGrpSpPr>
          <p:cNvPr id="4" name="Group 4"/>
          <p:cNvGrpSpPr/>
          <p:nvPr/>
        </p:nvGrpSpPr>
        <p:grpSpPr>
          <a:xfrm>
            <a:off x="898846" y="260424"/>
            <a:ext cx="16490307" cy="947251"/>
            <a:chOff x="0" y="0"/>
            <a:chExt cx="21987076" cy="1263001"/>
          </a:xfrm>
        </p:grpSpPr>
        <p:sp>
          <p:nvSpPr>
            <p:cNvPr id="5" name="Freeform 5"/>
            <p:cNvSpPr/>
            <p:nvPr/>
          </p:nvSpPr>
          <p:spPr>
            <a:xfrm>
              <a:off x="0" y="0"/>
              <a:ext cx="21987129" cy="1263015"/>
            </a:xfrm>
            <a:custGeom>
              <a:avLst/>
              <a:gdLst/>
              <a:ahLst/>
              <a:cxnLst/>
              <a:rect l="l" t="t" r="r" b="b"/>
              <a:pathLst>
                <a:path w="21987129" h="1263015">
                  <a:moveTo>
                    <a:pt x="0" y="0"/>
                  </a:moveTo>
                  <a:lnTo>
                    <a:pt x="21987129" y="0"/>
                  </a:lnTo>
                  <a:lnTo>
                    <a:pt x="21987129" y="1263015"/>
                  </a:lnTo>
                  <a:lnTo>
                    <a:pt x="0" y="1263015"/>
                  </a:lnTo>
                  <a:lnTo>
                    <a:pt x="0" y="0"/>
                  </a:lnTo>
                  <a:close/>
                </a:path>
              </a:pathLst>
            </a:custGeom>
            <a:blipFill>
              <a:blip r:embed="rId3"/>
              <a:stretch>
                <a:fillRect b="1"/>
              </a:stretch>
            </a:blipFill>
          </p:spPr>
        </p:sp>
      </p:grpSp>
      <p:grpSp>
        <p:nvGrpSpPr>
          <p:cNvPr id="6" name="Group 6"/>
          <p:cNvGrpSpPr/>
          <p:nvPr/>
        </p:nvGrpSpPr>
        <p:grpSpPr>
          <a:xfrm>
            <a:off x="3488660" y="8494315"/>
            <a:ext cx="11310680" cy="492994"/>
            <a:chOff x="0" y="0"/>
            <a:chExt cx="15080907" cy="657325"/>
          </a:xfrm>
        </p:grpSpPr>
        <p:sp>
          <p:nvSpPr>
            <p:cNvPr id="7" name="Freeform 7"/>
            <p:cNvSpPr/>
            <p:nvPr/>
          </p:nvSpPr>
          <p:spPr>
            <a:xfrm>
              <a:off x="0" y="0"/>
              <a:ext cx="15080869" cy="657352"/>
            </a:xfrm>
            <a:custGeom>
              <a:avLst/>
              <a:gdLst/>
              <a:ahLst/>
              <a:cxnLst/>
              <a:rect l="l" t="t" r="r" b="b"/>
              <a:pathLst>
                <a:path w="15080869" h="657352">
                  <a:moveTo>
                    <a:pt x="0" y="0"/>
                  </a:moveTo>
                  <a:lnTo>
                    <a:pt x="15080869" y="0"/>
                  </a:lnTo>
                  <a:lnTo>
                    <a:pt x="15080869" y="657352"/>
                  </a:lnTo>
                  <a:lnTo>
                    <a:pt x="0" y="657352"/>
                  </a:lnTo>
                  <a:lnTo>
                    <a:pt x="0" y="0"/>
                  </a:lnTo>
                  <a:close/>
                </a:path>
              </a:pathLst>
            </a:custGeom>
            <a:blipFill>
              <a:blip r:embed="rId4"/>
              <a:stretch>
                <a:fillRect b="4"/>
              </a:stretch>
            </a:blipFill>
          </p:spPr>
        </p:sp>
      </p:grpSp>
      <p:grpSp>
        <p:nvGrpSpPr>
          <p:cNvPr id="8" name="Group 8"/>
          <p:cNvGrpSpPr/>
          <p:nvPr/>
        </p:nvGrpSpPr>
        <p:grpSpPr>
          <a:xfrm>
            <a:off x="0" y="9258300"/>
            <a:ext cx="18288000" cy="585216"/>
            <a:chOff x="0" y="0"/>
            <a:chExt cx="24384000" cy="780288"/>
          </a:xfrm>
        </p:grpSpPr>
        <p:sp>
          <p:nvSpPr>
            <p:cNvPr id="9" name="Freeform 9"/>
            <p:cNvSpPr/>
            <p:nvPr/>
          </p:nvSpPr>
          <p:spPr>
            <a:xfrm>
              <a:off x="0" y="0"/>
              <a:ext cx="24384000" cy="780288"/>
            </a:xfrm>
            <a:custGeom>
              <a:avLst/>
              <a:gdLst/>
              <a:ahLst/>
              <a:cxnLst/>
              <a:rect l="l" t="t" r="r" b="b"/>
              <a:pathLst>
                <a:path w="24384000" h="780288">
                  <a:moveTo>
                    <a:pt x="0" y="0"/>
                  </a:moveTo>
                  <a:lnTo>
                    <a:pt x="24384000" y="0"/>
                  </a:lnTo>
                  <a:lnTo>
                    <a:pt x="24384000" y="780288"/>
                  </a:lnTo>
                  <a:lnTo>
                    <a:pt x="0" y="780288"/>
                  </a:lnTo>
                  <a:lnTo>
                    <a:pt x="0" y="0"/>
                  </a:lnTo>
                  <a:close/>
                </a:path>
              </a:pathLst>
            </a:custGeom>
            <a:blipFill>
              <a:blip r:embed="rId5"/>
              <a:stretch>
                <a:fillRect/>
              </a:stretch>
            </a:blipFill>
          </p:spPr>
        </p:sp>
      </p:grpSp>
      <p:grpSp>
        <p:nvGrpSpPr>
          <p:cNvPr id="10" name="Group 10"/>
          <p:cNvGrpSpPr/>
          <p:nvPr/>
        </p:nvGrpSpPr>
        <p:grpSpPr>
          <a:xfrm>
            <a:off x="9399663" y="4379250"/>
            <a:ext cx="1012674" cy="884045"/>
            <a:chOff x="0" y="0"/>
            <a:chExt cx="1350232" cy="1178727"/>
          </a:xfrm>
        </p:grpSpPr>
        <p:sp>
          <p:nvSpPr>
            <p:cNvPr id="11" name="Freeform 11"/>
            <p:cNvSpPr/>
            <p:nvPr/>
          </p:nvSpPr>
          <p:spPr>
            <a:xfrm>
              <a:off x="0" y="0"/>
              <a:ext cx="1350264" cy="1178687"/>
            </a:xfrm>
            <a:custGeom>
              <a:avLst/>
              <a:gdLst/>
              <a:ahLst/>
              <a:cxnLst/>
              <a:rect l="l" t="t" r="r" b="b"/>
              <a:pathLst>
                <a:path w="1350264" h="1178687">
                  <a:moveTo>
                    <a:pt x="0" y="0"/>
                  </a:moveTo>
                  <a:lnTo>
                    <a:pt x="1350264" y="0"/>
                  </a:lnTo>
                  <a:lnTo>
                    <a:pt x="1350264" y="1178687"/>
                  </a:lnTo>
                  <a:lnTo>
                    <a:pt x="0" y="1178687"/>
                  </a:lnTo>
                  <a:lnTo>
                    <a:pt x="0" y="0"/>
                  </a:lnTo>
                  <a:close/>
                </a:path>
              </a:pathLst>
            </a:custGeom>
            <a:blipFill>
              <a:blip r:embed="rId6"/>
              <a:stretch>
                <a:fillRect l="-438443" r="-438440" b="-3"/>
              </a:stretch>
            </a:blipFill>
          </p:spPr>
        </p:sp>
      </p:grpSp>
      <p:grpSp>
        <p:nvGrpSpPr>
          <p:cNvPr id="12" name="Group 12"/>
          <p:cNvGrpSpPr/>
          <p:nvPr/>
        </p:nvGrpSpPr>
        <p:grpSpPr>
          <a:xfrm>
            <a:off x="1441450" y="2230183"/>
            <a:ext cx="3245819" cy="4266211"/>
            <a:chOff x="0" y="0"/>
            <a:chExt cx="4327759" cy="5688281"/>
          </a:xfrm>
        </p:grpSpPr>
        <p:sp>
          <p:nvSpPr>
            <p:cNvPr id="13" name="Freeform 13"/>
            <p:cNvSpPr/>
            <p:nvPr/>
          </p:nvSpPr>
          <p:spPr>
            <a:xfrm>
              <a:off x="0" y="0"/>
              <a:ext cx="4327779" cy="5688330"/>
            </a:xfrm>
            <a:custGeom>
              <a:avLst/>
              <a:gdLst/>
              <a:ahLst/>
              <a:cxnLst/>
              <a:rect l="l" t="t" r="r" b="b"/>
              <a:pathLst>
                <a:path w="4327779" h="5688330">
                  <a:moveTo>
                    <a:pt x="0" y="0"/>
                  </a:moveTo>
                  <a:lnTo>
                    <a:pt x="4327779" y="0"/>
                  </a:lnTo>
                  <a:lnTo>
                    <a:pt x="4327779" y="5688330"/>
                  </a:lnTo>
                  <a:lnTo>
                    <a:pt x="0" y="5688330"/>
                  </a:lnTo>
                  <a:lnTo>
                    <a:pt x="0" y="0"/>
                  </a:lnTo>
                  <a:close/>
                </a:path>
              </a:pathLst>
            </a:custGeom>
            <a:blipFill>
              <a:blip r:embed="rId7"/>
              <a:stretch>
                <a:fillRect l="-10" r="-9"/>
              </a:stretch>
            </a:blipFill>
          </p:spPr>
        </p:sp>
      </p:grpSp>
      <p:sp>
        <p:nvSpPr>
          <p:cNvPr id="14" name="TextBox 14"/>
          <p:cNvSpPr txBox="1"/>
          <p:nvPr/>
        </p:nvSpPr>
        <p:spPr>
          <a:xfrm>
            <a:off x="9159563" y="2148478"/>
            <a:ext cx="7959807" cy="1900555"/>
          </a:xfrm>
          <a:prstGeom prst="rect">
            <a:avLst/>
          </a:prstGeom>
        </p:spPr>
        <p:txBody>
          <a:bodyPr lIns="0" tIns="0" rIns="0" bIns="0" rtlCol="0" anchor="t">
            <a:spAutoFit/>
          </a:bodyPr>
          <a:lstStyle/>
          <a:p>
            <a:pPr algn="ctr">
              <a:lnSpc>
                <a:spcPts val="1818"/>
              </a:lnSpc>
            </a:pPr>
            <a:r>
              <a:rPr lang="en-US" sz="1399">
                <a:solidFill>
                  <a:srgbClr val="000000"/>
                </a:solidFill>
                <a:latin typeface="Arial"/>
              </a:rPr>
              <a:t>„PNRR. Finanțat de Uniunea Europeană - UrmătoareaGenerațieUE”</a:t>
            </a:r>
          </a:p>
          <a:p>
            <a:pPr algn="ctr">
              <a:lnSpc>
                <a:spcPts val="1818"/>
              </a:lnSpc>
            </a:pPr>
            <a:r>
              <a:rPr lang="en-US" sz="1399">
                <a:solidFill>
                  <a:srgbClr val="003399"/>
                </a:solidFill>
                <a:latin typeface="Arial"/>
              </a:rPr>
              <a:t>Concurs Național de recrutare în administrația publică</a:t>
            </a:r>
          </a:p>
          <a:p>
            <a:pPr algn="ctr">
              <a:lnSpc>
                <a:spcPts val="1818"/>
              </a:lnSpc>
            </a:pPr>
            <a:r>
              <a:rPr lang="en-US" sz="1399">
                <a:solidFill>
                  <a:srgbClr val="000000"/>
                </a:solidFill>
                <a:latin typeface="Arial"/>
              </a:rPr>
              <a:t>Agenția Națională a Funcționarilor Publici</a:t>
            </a:r>
          </a:p>
          <a:p>
            <a:pPr algn="ctr">
              <a:lnSpc>
                <a:spcPts val="1818"/>
              </a:lnSpc>
            </a:pPr>
            <a:r>
              <a:rPr lang="en-US" sz="1399">
                <a:solidFill>
                  <a:srgbClr val="000000"/>
                </a:solidFill>
                <a:latin typeface="Arial"/>
              </a:rPr>
              <a:t>Noiembrie 2023</a:t>
            </a:r>
          </a:p>
          <a:p>
            <a:pPr algn="ctr">
              <a:lnSpc>
                <a:spcPts val="1818"/>
              </a:lnSpc>
            </a:pPr>
            <a:endParaRPr lang="en-US" sz="1399">
              <a:solidFill>
                <a:srgbClr val="000000"/>
              </a:solidFill>
              <a:latin typeface="Arial"/>
            </a:endParaRPr>
          </a:p>
          <a:p>
            <a:pPr algn="ctr">
              <a:lnSpc>
                <a:spcPts val="1818"/>
              </a:lnSpc>
            </a:pPr>
            <a:r>
              <a:rPr lang="en-US" sz="1399">
                <a:solidFill>
                  <a:srgbClr val="000000"/>
                </a:solidFill>
                <a:latin typeface="Arial"/>
              </a:rPr>
              <a:t>„Conținutul acestui material nu reprezintă în mod obligatoriu poziția oficială a Uniunii Europene sau a Guvernului României”.</a:t>
            </a:r>
          </a:p>
          <a:p>
            <a:pPr algn="ctr">
              <a:lnSpc>
                <a:spcPts val="1818"/>
              </a:lnSpc>
            </a:pPr>
            <a:r>
              <a:rPr lang="en-US" sz="1399">
                <a:solidFill>
                  <a:srgbClr val="003399"/>
                </a:solidFill>
                <a:latin typeface="Arial"/>
              </a:rPr>
              <a:t>Material distribuit gratuit.</a:t>
            </a:r>
          </a:p>
        </p:txBody>
      </p:sp>
      <p:sp>
        <p:nvSpPr>
          <p:cNvPr id="15" name="TextBox 15"/>
          <p:cNvSpPr txBox="1"/>
          <p:nvPr/>
        </p:nvSpPr>
        <p:spPr>
          <a:xfrm>
            <a:off x="9906000" y="4430234"/>
            <a:ext cx="7763321" cy="607227"/>
          </a:xfrm>
          <a:prstGeom prst="rect">
            <a:avLst/>
          </a:prstGeom>
        </p:spPr>
        <p:txBody>
          <a:bodyPr lIns="0" tIns="0" rIns="0" bIns="0" rtlCol="0" anchor="t">
            <a:spAutoFit/>
          </a:bodyPr>
          <a:lstStyle/>
          <a:p>
            <a:pPr algn="ctr">
              <a:lnSpc>
                <a:spcPts val="4200"/>
              </a:lnSpc>
            </a:pPr>
            <a:r>
              <a:rPr lang="en-US" sz="2400">
                <a:solidFill>
                  <a:srgbClr val="000000"/>
                </a:solidFill>
                <a:latin typeface="Canva Sans Bold"/>
              </a:rPr>
              <a:t>Agenția Națională a Funcționarilor Publici</a:t>
            </a:r>
          </a:p>
        </p:txBody>
      </p:sp>
      <p:sp>
        <p:nvSpPr>
          <p:cNvPr id="16" name="TextBox 16"/>
          <p:cNvSpPr txBox="1"/>
          <p:nvPr/>
        </p:nvSpPr>
        <p:spPr>
          <a:xfrm>
            <a:off x="9407799" y="5836633"/>
            <a:ext cx="7959807" cy="1137299"/>
          </a:xfrm>
          <a:prstGeom prst="rect">
            <a:avLst/>
          </a:prstGeom>
        </p:spPr>
        <p:txBody>
          <a:bodyPr lIns="0" tIns="0" rIns="0" bIns="0" rtlCol="0" anchor="t">
            <a:spAutoFit/>
          </a:bodyPr>
          <a:lstStyle/>
          <a:p>
            <a:pPr algn="ctr">
              <a:lnSpc>
                <a:spcPts val="1818"/>
              </a:lnSpc>
            </a:pPr>
            <a:r>
              <a:rPr lang="en-US" sz="1399" dirty="0">
                <a:solidFill>
                  <a:srgbClr val="000000"/>
                </a:solidFill>
                <a:latin typeface="Arial"/>
              </a:rPr>
              <a:t>Adresa: </a:t>
            </a:r>
            <a:r>
              <a:rPr lang="en-US" sz="1399" dirty="0" err="1">
                <a:solidFill>
                  <a:srgbClr val="000000"/>
                </a:solidFill>
                <a:latin typeface="Arial"/>
              </a:rPr>
              <a:t>Bulevardul</a:t>
            </a:r>
            <a:r>
              <a:rPr lang="en-US" sz="1399" dirty="0">
                <a:solidFill>
                  <a:srgbClr val="000000"/>
                </a:solidFill>
                <a:latin typeface="Arial"/>
              </a:rPr>
              <a:t> Mircea </a:t>
            </a:r>
            <a:r>
              <a:rPr lang="en-US" sz="1399" dirty="0" err="1">
                <a:solidFill>
                  <a:srgbClr val="000000"/>
                </a:solidFill>
                <a:latin typeface="Arial"/>
              </a:rPr>
              <a:t>Vodă</a:t>
            </a:r>
            <a:r>
              <a:rPr lang="en-US" sz="1399" dirty="0">
                <a:solidFill>
                  <a:srgbClr val="000000"/>
                </a:solidFill>
                <a:latin typeface="Arial"/>
              </a:rPr>
              <a:t>, Nr. 44, </a:t>
            </a:r>
          </a:p>
          <a:p>
            <a:pPr algn="ctr">
              <a:lnSpc>
                <a:spcPts val="1818"/>
              </a:lnSpc>
            </a:pPr>
            <a:r>
              <a:rPr lang="en-US" sz="1399" dirty="0" err="1">
                <a:solidFill>
                  <a:srgbClr val="000000"/>
                </a:solidFill>
                <a:latin typeface="Arial"/>
              </a:rPr>
              <a:t>tronsonul</a:t>
            </a:r>
            <a:r>
              <a:rPr lang="en-US" sz="1399" dirty="0">
                <a:solidFill>
                  <a:srgbClr val="000000"/>
                </a:solidFill>
                <a:latin typeface="Arial"/>
              </a:rPr>
              <a:t> III, </a:t>
            </a:r>
            <a:r>
              <a:rPr lang="en-US" sz="1399" dirty="0" err="1">
                <a:solidFill>
                  <a:srgbClr val="000000"/>
                </a:solidFill>
                <a:latin typeface="Arial"/>
              </a:rPr>
              <a:t>intrarea</a:t>
            </a:r>
            <a:r>
              <a:rPr lang="en-US" sz="1399" dirty="0">
                <a:solidFill>
                  <a:srgbClr val="000000"/>
                </a:solidFill>
                <a:latin typeface="Arial"/>
              </a:rPr>
              <a:t> C, </a:t>
            </a:r>
            <a:r>
              <a:rPr lang="en-US" sz="1399" dirty="0" err="1">
                <a:solidFill>
                  <a:srgbClr val="000000"/>
                </a:solidFill>
                <a:latin typeface="Arial"/>
              </a:rPr>
              <a:t>sectorul</a:t>
            </a:r>
            <a:r>
              <a:rPr lang="en-US" sz="1399" dirty="0">
                <a:solidFill>
                  <a:srgbClr val="000000"/>
                </a:solidFill>
                <a:latin typeface="Arial"/>
              </a:rPr>
              <a:t> 3, cod </a:t>
            </a:r>
            <a:r>
              <a:rPr lang="en-US" sz="1399" dirty="0" err="1">
                <a:solidFill>
                  <a:srgbClr val="000000"/>
                </a:solidFill>
                <a:latin typeface="Arial"/>
              </a:rPr>
              <a:t>poștal</a:t>
            </a:r>
            <a:r>
              <a:rPr lang="en-US" sz="1399" dirty="0">
                <a:solidFill>
                  <a:srgbClr val="000000"/>
                </a:solidFill>
                <a:latin typeface="Arial"/>
              </a:rPr>
              <a:t> 030669, </a:t>
            </a:r>
            <a:r>
              <a:rPr lang="en-US" sz="1399" dirty="0" err="1">
                <a:solidFill>
                  <a:srgbClr val="000000"/>
                </a:solidFill>
                <a:latin typeface="Arial"/>
              </a:rPr>
              <a:t>Bucureşti</a:t>
            </a:r>
            <a:r>
              <a:rPr lang="en-US" sz="1399" dirty="0">
                <a:solidFill>
                  <a:srgbClr val="000000"/>
                </a:solidFill>
                <a:latin typeface="Arial"/>
              </a:rPr>
              <a:t> </a:t>
            </a:r>
          </a:p>
          <a:p>
            <a:pPr algn="ctr">
              <a:lnSpc>
                <a:spcPts val="1818"/>
              </a:lnSpc>
            </a:pPr>
            <a:endParaRPr lang="en-US" sz="1399" dirty="0">
              <a:solidFill>
                <a:srgbClr val="000000"/>
              </a:solidFill>
              <a:latin typeface="Arial"/>
            </a:endParaRPr>
          </a:p>
          <a:p>
            <a:pPr algn="ctr">
              <a:lnSpc>
                <a:spcPts val="1818"/>
              </a:lnSpc>
            </a:pPr>
            <a:r>
              <a:rPr lang="en-US" sz="1399" dirty="0">
                <a:solidFill>
                  <a:srgbClr val="000000"/>
                </a:solidFill>
                <a:latin typeface="Arial"/>
              </a:rPr>
              <a:t>Tel.: 0374.112.755</a:t>
            </a:r>
          </a:p>
          <a:p>
            <a:pPr algn="ctr">
              <a:lnSpc>
                <a:spcPts val="1818"/>
              </a:lnSpc>
            </a:pPr>
            <a:endParaRPr lang="en-US" sz="1399" dirty="0">
              <a:solidFill>
                <a:srgbClr val="000000"/>
              </a:solidFill>
              <a:latin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810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t="-50" b="-50"/>
              </a:stretch>
            </a:blipFill>
          </p:spPr>
        </p:sp>
      </p:grpSp>
      <p:grpSp>
        <p:nvGrpSpPr>
          <p:cNvPr id="4" name="Group 4"/>
          <p:cNvGrpSpPr/>
          <p:nvPr/>
        </p:nvGrpSpPr>
        <p:grpSpPr>
          <a:xfrm>
            <a:off x="898846" y="260424"/>
            <a:ext cx="16490307" cy="947251"/>
            <a:chOff x="0" y="0"/>
            <a:chExt cx="21987076" cy="1263001"/>
          </a:xfrm>
        </p:grpSpPr>
        <p:sp>
          <p:nvSpPr>
            <p:cNvPr id="5" name="Freeform 5"/>
            <p:cNvSpPr/>
            <p:nvPr/>
          </p:nvSpPr>
          <p:spPr>
            <a:xfrm>
              <a:off x="0" y="0"/>
              <a:ext cx="21987129" cy="1263015"/>
            </a:xfrm>
            <a:custGeom>
              <a:avLst/>
              <a:gdLst/>
              <a:ahLst/>
              <a:cxnLst/>
              <a:rect l="l" t="t" r="r" b="b"/>
              <a:pathLst>
                <a:path w="21987129" h="1263015">
                  <a:moveTo>
                    <a:pt x="0" y="0"/>
                  </a:moveTo>
                  <a:lnTo>
                    <a:pt x="21987129" y="0"/>
                  </a:lnTo>
                  <a:lnTo>
                    <a:pt x="21987129" y="1263015"/>
                  </a:lnTo>
                  <a:lnTo>
                    <a:pt x="0" y="1263015"/>
                  </a:lnTo>
                  <a:lnTo>
                    <a:pt x="0" y="0"/>
                  </a:lnTo>
                  <a:close/>
                </a:path>
              </a:pathLst>
            </a:custGeom>
            <a:blipFill>
              <a:blip r:embed="rId3"/>
              <a:stretch>
                <a:fillRect b="1"/>
              </a:stretch>
            </a:blipFill>
          </p:spPr>
        </p:sp>
      </p:grpSp>
      <p:grpSp>
        <p:nvGrpSpPr>
          <p:cNvPr id="6" name="Group 6"/>
          <p:cNvGrpSpPr/>
          <p:nvPr/>
        </p:nvGrpSpPr>
        <p:grpSpPr>
          <a:xfrm>
            <a:off x="898846" y="9013060"/>
            <a:ext cx="7337526" cy="469313"/>
            <a:chOff x="0" y="0"/>
            <a:chExt cx="9783368" cy="625751"/>
          </a:xfrm>
        </p:grpSpPr>
        <p:sp>
          <p:nvSpPr>
            <p:cNvPr id="7" name="Freeform 7"/>
            <p:cNvSpPr/>
            <p:nvPr/>
          </p:nvSpPr>
          <p:spPr>
            <a:xfrm>
              <a:off x="0" y="0"/>
              <a:ext cx="9783318" cy="625729"/>
            </a:xfrm>
            <a:custGeom>
              <a:avLst/>
              <a:gdLst/>
              <a:ahLst/>
              <a:cxnLst/>
              <a:rect l="l" t="t" r="r" b="b"/>
              <a:pathLst>
                <a:path w="9783318" h="625729">
                  <a:moveTo>
                    <a:pt x="0" y="0"/>
                  </a:moveTo>
                  <a:lnTo>
                    <a:pt x="9783318" y="0"/>
                  </a:lnTo>
                  <a:lnTo>
                    <a:pt x="9783318" y="625729"/>
                  </a:lnTo>
                  <a:lnTo>
                    <a:pt x="0" y="625729"/>
                  </a:lnTo>
                  <a:lnTo>
                    <a:pt x="0" y="0"/>
                  </a:lnTo>
                  <a:close/>
                </a:path>
              </a:pathLst>
            </a:custGeom>
            <a:blipFill>
              <a:blip r:embed="rId4"/>
              <a:stretch>
                <a:fillRect b="-3"/>
              </a:stretch>
            </a:blipFill>
          </p:spPr>
        </p:sp>
      </p:grpSp>
      <p:grpSp>
        <p:nvGrpSpPr>
          <p:cNvPr id="8" name="Group 8"/>
          <p:cNvGrpSpPr/>
          <p:nvPr/>
        </p:nvGrpSpPr>
        <p:grpSpPr>
          <a:xfrm>
            <a:off x="14885109" y="8867979"/>
            <a:ext cx="2028209" cy="780641"/>
            <a:chOff x="0" y="0"/>
            <a:chExt cx="4310085" cy="1658917"/>
          </a:xfrm>
        </p:grpSpPr>
        <p:sp>
          <p:nvSpPr>
            <p:cNvPr id="9" name="Freeform 9"/>
            <p:cNvSpPr/>
            <p:nvPr/>
          </p:nvSpPr>
          <p:spPr>
            <a:xfrm>
              <a:off x="0" y="0"/>
              <a:ext cx="4310126" cy="1658874"/>
            </a:xfrm>
            <a:custGeom>
              <a:avLst/>
              <a:gdLst/>
              <a:ahLst/>
              <a:cxnLst/>
              <a:rect l="l" t="t" r="r" b="b"/>
              <a:pathLst>
                <a:path w="4310126" h="1658874">
                  <a:moveTo>
                    <a:pt x="0" y="0"/>
                  </a:moveTo>
                  <a:lnTo>
                    <a:pt x="4310126" y="0"/>
                  </a:lnTo>
                  <a:lnTo>
                    <a:pt x="4310126" y="1658874"/>
                  </a:lnTo>
                  <a:lnTo>
                    <a:pt x="0" y="1658874"/>
                  </a:lnTo>
                  <a:lnTo>
                    <a:pt x="0" y="0"/>
                  </a:lnTo>
                  <a:close/>
                </a:path>
              </a:pathLst>
            </a:custGeom>
            <a:blipFill>
              <a:blip r:embed="rId5"/>
              <a:stretch>
                <a:fillRect b="-2"/>
              </a:stretch>
            </a:blipFill>
          </p:spPr>
        </p:sp>
      </p:grpSp>
      <p:grpSp>
        <p:nvGrpSpPr>
          <p:cNvPr id="21" name="Group 21"/>
          <p:cNvGrpSpPr/>
          <p:nvPr/>
        </p:nvGrpSpPr>
        <p:grpSpPr>
          <a:xfrm>
            <a:off x="6783652" y="3490136"/>
            <a:ext cx="4741963" cy="4758400"/>
            <a:chOff x="0" y="0"/>
            <a:chExt cx="5780265" cy="5780265"/>
          </a:xfrm>
        </p:grpSpPr>
        <p:sp>
          <p:nvSpPr>
            <p:cNvPr id="22" name="Freeform 22"/>
            <p:cNvSpPr/>
            <p:nvPr/>
          </p:nvSpPr>
          <p:spPr>
            <a:xfrm>
              <a:off x="0" y="0"/>
              <a:ext cx="5780278" cy="5780278"/>
            </a:xfrm>
            <a:custGeom>
              <a:avLst/>
              <a:gdLst/>
              <a:ahLst/>
              <a:cxnLst/>
              <a:rect l="l" t="t" r="r" b="b"/>
              <a:pathLst>
                <a:path w="5780278" h="5780278">
                  <a:moveTo>
                    <a:pt x="0" y="0"/>
                  </a:moveTo>
                  <a:lnTo>
                    <a:pt x="5780278" y="0"/>
                  </a:lnTo>
                  <a:lnTo>
                    <a:pt x="5780278" y="5780278"/>
                  </a:lnTo>
                  <a:lnTo>
                    <a:pt x="0" y="5780278"/>
                  </a:lnTo>
                  <a:lnTo>
                    <a:pt x="0" y="0"/>
                  </a:lnTo>
                  <a:close/>
                </a:path>
              </a:pathLst>
            </a:custGeom>
            <a:blipFill>
              <a:blip r:embed="rId6"/>
              <a:stretch>
                <a:fillRect/>
              </a:stretch>
            </a:blipFill>
          </p:spPr>
        </p:sp>
      </p:grpSp>
      <p:sp>
        <p:nvSpPr>
          <p:cNvPr id="23" name="TextBox 23"/>
          <p:cNvSpPr txBox="1"/>
          <p:nvPr/>
        </p:nvSpPr>
        <p:spPr>
          <a:xfrm>
            <a:off x="871550" y="3616077"/>
            <a:ext cx="5063716" cy="1010598"/>
          </a:xfrm>
          <a:prstGeom prst="rect">
            <a:avLst/>
          </a:prstGeom>
        </p:spPr>
        <p:txBody>
          <a:bodyPr lIns="0" tIns="0" rIns="0" bIns="0" rtlCol="0" anchor="t">
            <a:spAutoFit/>
          </a:bodyPr>
          <a:lstStyle/>
          <a:p>
            <a:pPr algn="l">
              <a:lnSpc>
                <a:spcPts val="2659"/>
              </a:lnSpc>
            </a:pPr>
            <a:r>
              <a:rPr lang="ro-RO" sz="2000" noProof="0" dirty="0">
                <a:solidFill>
                  <a:srgbClr val="003399"/>
                </a:solidFill>
                <a:latin typeface="Arial Bold"/>
              </a:rPr>
              <a:t>Baza legală:</a:t>
            </a:r>
            <a:r>
              <a:rPr lang="ro-RO" sz="2000" noProof="0" dirty="0">
                <a:solidFill>
                  <a:srgbClr val="003399"/>
                </a:solidFill>
                <a:latin typeface="Arial"/>
              </a:rPr>
              <a:t> O.U.G. nr. 57/2019 privind Codul administrativ, cu modificările și completările ulterioare (anexele nr. 8 și 10) </a:t>
            </a:r>
          </a:p>
        </p:txBody>
      </p:sp>
      <p:sp>
        <p:nvSpPr>
          <p:cNvPr id="24" name="TextBox 24"/>
          <p:cNvSpPr txBox="1"/>
          <p:nvPr/>
        </p:nvSpPr>
        <p:spPr>
          <a:xfrm>
            <a:off x="4480502" y="1202080"/>
            <a:ext cx="8894468" cy="526234"/>
          </a:xfrm>
          <a:prstGeom prst="rect">
            <a:avLst/>
          </a:prstGeom>
        </p:spPr>
        <p:txBody>
          <a:bodyPr lIns="0" tIns="0" rIns="0" bIns="0" rtlCol="0" anchor="t">
            <a:spAutoFit/>
          </a:bodyPr>
          <a:lstStyle/>
          <a:p>
            <a:pPr algn="ctr">
              <a:lnSpc>
                <a:spcPts val="4480"/>
              </a:lnSpc>
            </a:pPr>
            <a:r>
              <a:rPr lang="en-US" sz="3200" dirty="0" err="1">
                <a:solidFill>
                  <a:srgbClr val="7FD5F5"/>
                </a:solidFill>
                <a:latin typeface="Arial Bold"/>
              </a:rPr>
              <a:t>Concursul</a:t>
            </a:r>
            <a:r>
              <a:rPr lang="en-US" sz="3200" dirty="0">
                <a:solidFill>
                  <a:srgbClr val="7FD5F5"/>
                </a:solidFill>
                <a:latin typeface="Arial Bold"/>
              </a:rPr>
              <a:t> </a:t>
            </a:r>
            <a:r>
              <a:rPr lang="en-US" sz="3200" dirty="0" err="1">
                <a:solidFill>
                  <a:srgbClr val="7FD5F5"/>
                </a:solidFill>
                <a:latin typeface="Arial Bold"/>
              </a:rPr>
              <a:t>național</a:t>
            </a:r>
            <a:r>
              <a:rPr lang="en-US" sz="3200" dirty="0">
                <a:solidFill>
                  <a:srgbClr val="7FD5F5"/>
                </a:solidFill>
                <a:latin typeface="Arial Bold"/>
              </a:rPr>
              <a:t> </a:t>
            </a:r>
            <a:r>
              <a:rPr lang="en-US" sz="3200" dirty="0" err="1">
                <a:solidFill>
                  <a:srgbClr val="7FD5F5"/>
                </a:solidFill>
                <a:latin typeface="Arial Bold"/>
              </a:rPr>
              <a:t>extins</a:t>
            </a:r>
            <a:endParaRPr lang="en-US" sz="3200" dirty="0">
              <a:solidFill>
                <a:srgbClr val="7FD5F5"/>
              </a:solidFill>
              <a:latin typeface="Arial Bold"/>
            </a:endParaRPr>
          </a:p>
        </p:txBody>
      </p:sp>
      <p:sp>
        <p:nvSpPr>
          <p:cNvPr id="25" name="TextBox 25"/>
          <p:cNvSpPr txBox="1"/>
          <p:nvPr/>
        </p:nvSpPr>
        <p:spPr>
          <a:xfrm>
            <a:off x="11939371" y="3209288"/>
            <a:ext cx="5734717" cy="1004762"/>
          </a:xfrm>
          <a:prstGeom prst="rect">
            <a:avLst/>
          </a:prstGeom>
        </p:spPr>
        <p:txBody>
          <a:bodyPr wrap="square" lIns="0" tIns="0" rIns="0" bIns="0" rtlCol="0" anchor="t">
            <a:spAutoFit/>
          </a:bodyPr>
          <a:lstStyle/>
          <a:p>
            <a:pPr algn="l">
              <a:lnSpc>
                <a:spcPts val="2658"/>
              </a:lnSpc>
            </a:pPr>
            <a:r>
              <a:rPr lang="en-US" dirty="0" err="1">
                <a:solidFill>
                  <a:srgbClr val="003399"/>
                </a:solidFill>
                <a:latin typeface="Arial Bold"/>
              </a:rPr>
              <a:t>Proiectul</a:t>
            </a:r>
            <a:r>
              <a:rPr lang="en-US" dirty="0">
                <a:solidFill>
                  <a:srgbClr val="003399"/>
                </a:solidFill>
                <a:latin typeface="Arial Bold"/>
              </a:rPr>
              <a:t>-pilot </a:t>
            </a:r>
            <a:r>
              <a:rPr lang="en-US" dirty="0" err="1">
                <a:solidFill>
                  <a:srgbClr val="003399"/>
                </a:solidFill>
                <a:latin typeface="Arial"/>
              </a:rPr>
              <a:t>pentru</a:t>
            </a:r>
            <a:r>
              <a:rPr lang="en-US" dirty="0">
                <a:solidFill>
                  <a:srgbClr val="003399"/>
                </a:solidFill>
                <a:latin typeface="Arial"/>
              </a:rPr>
              <a:t> </a:t>
            </a:r>
            <a:r>
              <a:rPr lang="en-US" dirty="0" err="1">
                <a:solidFill>
                  <a:srgbClr val="003399"/>
                </a:solidFill>
                <a:latin typeface="Arial"/>
              </a:rPr>
              <a:t>ocuparea</a:t>
            </a:r>
            <a:r>
              <a:rPr lang="en-US" dirty="0">
                <a:solidFill>
                  <a:srgbClr val="003399"/>
                </a:solidFill>
                <a:latin typeface="Arial"/>
              </a:rPr>
              <a:t> </a:t>
            </a:r>
            <a:r>
              <a:rPr lang="en-US" dirty="0" err="1">
                <a:solidFill>
                  <a:srgbClr val="003399"/>
                </a:solidFill>
                <a:latin typeface="Arial"/>
              </a:rPr>
              <a:t>unor</a:t>
            </a:r>
            <a:r>
              <a:rPr lang="en-US" dirty="0">
                <a:solidFill>
                  <a:srgbClr val="003399"/>
                </a:solidFill>
                <a:latin typeface="Arial"/>
              </a:rPr>
              <a:t> </a:t>
            </a:r>
            <a:r>
              <a:rPr lang="en-US" dirty="0" err="1">
                <a:solidFill>
                  <a:srgbClr val="003399"/>
                </a:solidFill>
                <a:latin typeface="Arial"/>
              </a:rPr>
              <a:t>funcții</a:t>
            </a:r>
            <a:r>
              <a:rPr lang="en-US" dirty="0">
                <a:solidFill>
                  <a:srgbClr val="003399"/>
                </a:solidFill>
                <a:latin typeface="Arial"/>
              </a:rPr>
              <a:t> </a:t>
            </a:r>
            <a:r>
              <a:rPr lang="en-US" dirty="0" err="1">
                <a:solidFill>
                  <a:srgbClr val="003399"/>
                </a:solidFill>
                <a:latin typeface="Arial"/>
              </a:rPr>
              <a:t>publice</a:t>
            </a:r>
            <a:r>
              <a:rPr lang="en-US" dirty="0">
                <a:solidFill>
                  <a:srgbClr val="003399"/>
                </a:solidFill>
                <a:latin typeface="Arial"/>
              </a:rPr>
              <a:t> </a:t>
            </a:r>
            <a:r>
              <a:rPr lang="en-US" dirty="0" err="1">
                <a:solidFill>
                  <a:srgbClr val="003399"/>
                </a:solidFill>
                <a:latin typeface="Arial"/>
              </a:rPr>
              <a:t>vacante</a:t>
            </a:r>
            <a:r>
              <a:rPr lang="en-US" dirty="0">
                <a:solidFill>
                  <a:srgbClr val="003399"/>
                </a:solidFill>
                <a:latin typeface="Arial"/>
              </a:rPr>
              <a:t>: </a:t>
            </a:r>
            <a:r>
              <a:rPr lang="en-US" dirty="0" err="1">
                <a:solidFill>
                  <a:srgbClr val="003399"/>
                </a:solidFill>
                <a:latin typeface="Arial"/>
              </a:rPr>
              <a:t>debutanți</a:t>
            </a:r>
            <a:r>
              <a:rPr lang="en-US" dirty="0">
                <a:solidFill>
                  <a:srgbClr val="003399"/>
                </a:solidFill>
                <a:latin typeface="Arial"/>
              </a:rPr>
              <a:t> </a:t>
            </a:r>
            <a:r>
              <a:rPr lang="en-US" dirty="0" err="1">
                <a:solidFill>
                  <a:srgbClr val="003399"/>
                </a:solidFill>
                <a:latin typeface="Arial"/>
              </a:rPr>
              <a:t>și</a:t>
            </a:r>
            <a:r>
              <a:rPr lang="en-US" dirty="0">
                <a:solidFill>
                  <a:srgbClr val="003399"/>
                </a:solidFill>
                <a:latin typeface="Arial"/>
              </a:rPr>
              <a:t> </a:t>
            </a:r>
            <a:r>
              <a:rPr lang="en-US" dirty="0" err="1">
                <a:solidFill>
                  <a:srgbClr val="003399"/>
                </a:solidFill>
                <a:latin typeface="Arial"/>
              </a:rPr>
              <a:t>înalți</a:t>
            </a:r>
            <a:r>
              <a:rPr lang="en-US" dirty="0">
                <a:solidFill>
                  <a:srgbClr val="003399"/>
                </a:solidFill>
                <a:latin typeface="Arial"/>
              </a:rPr>
              <a:t> </a:t>
            </a:r>
            <a:r>
              <a:rPr lang="en-US" dirty="0" err="1">
                <a:solidFill>
                  <a:srgbClr val="003399"/>
                </a:solidFill>
                <a:latin typeface="Arial"/>
              </a:rPr>
              <a:t>funcționari</a:t>
            </a:r>
            <a:r>
              <a:rPr lang="en-US" dirty="0">
                <a:solidFill>
                  <a:srgbClr val="003399"/>
                </a:solidFill>
                <a:latin typeface="Arial"/>
              </a:rPr>
              <a:t> </a:t>
            </a:r>
            <a:r>
              <a:rPr lang="en-US" dirty="0" err="1">
                <a:solidFill>
                  <a:srgbClr val="003399"/>
                </a:solidFill>
                <a:latin typeface="Arial"/>
              </a:rPr>
              <a:t>publici</a:t>
            </a:r>
            <a:r>
              <a:rPr lang="en-US" dirty="0">
                <a:solidFill>
                  <a:srgbClr val="003399"/>
                </a:solidFill>
                <a:latin typeface="Arial"/>
              </a:rPr>
              <a:t> – </a:t>
            </a:r>
            <a:r>
              <a:rPr lang="en-US" dirty="0" err="1">
                <a:solidFill>
                  <a:srgbClr val="003399"/>
                </a:solidFill>
                <a:latin typeface="Arial Bold"/>
              </a:rPr>
              <a:t>desfășurat</a:t>
            </a:r>
            <a:r>
              <a:rPr lang="en-US" dirty="0">
                <a:solidFill>
                  <a:srgbClr val="003399"/>
                </a:solidFill>
                <a:latin typeface="Arial Bold"/>
              </a:rPr>
              <a:t> </a:t>
            </a:r>
            <a:r>
              <a:rPr lang="en-US" dirty="0" err="1">
                <a:solidFill>
                  <a:srgbClr val="003399"/>
                </a:solidFill>
                <a:latin typeface="Arial Bold"/>
              </a:rPr>
              <a:t>în</a:t>
            </a:r>
            <a:r>
              <a:rPr lang="en-US" dirty="0">
                <a:solidFill>
                  <a:srgbClr val="003399"/>
                </a:solidFill>
                <a:latin typeface="Arial Bold"/>
              </a:rPr>
              <a:t> </a:t>
            </a:r>
            <a:r>
              <a:rPr lang="en-US" dirty="0" err="1">
                <a:solidFill>
                  <a:srgbClr val="003399"/>
                </a:solidFill>
                <a:latin typeface="Arial Bold"/>
              </a:rPr>
              <a:t>perioada</a:t>
            </a:r>
            <a:r>
              <a:rPr lang="en-US" dirty="0">
                <a:solidFill>
                  <a:srgbClr val="003399"/>
                </a:solidFill>
                <a:latin typeface="Arial Bold"/>
              </a:rPr>
              <a:t> 22 </a:t>
            </a:r>
            <a:r>
              <a:rPr lang="en-US" dirty="0" err="1">
                <a:solidFill>
                  <a:srgbClr val="003399"/>
                </a:solidFill>
                <a:latin typeface="Arial Bold"/>
              </a:rPr>
              <a:t>martie</a:t>
            </a:r>
            <a:r>
              <a:rPr lang="en-US" dirty="0">
                <a:solidFill>
                  <a:srgbClr val="003399"/>
                </a:solidFill>
                <a:latin typeface="Arial Bold"/>
              </a:rPr>
              <a:t> – 22 </a:t>
            </a:r>
            <a:r>
              <a:rPr lang="en-US" dirty="0" err="1">
                <a:solidFill>
                  <a:srgbClr val="003399"/>
                </a:solidFill>
                <a:latin typeface="Arial Bold"/>
              </a:rPr>
              <a:t>iunie</a:t>
            </a:r>
            <a:r>
              <a:rPr lang="en-US" dirty="0">
                <a:solidFill>
                  <a:srgbClr val="003399"/>
                </a:solidFill>
                <a:latin typeface="Arial Bold"/>
              </a:rPr>
              <a:t> 2023</a:t>
            </a:r>
            <a:r>
              <a:rPr lang="ro-RO" dirty="0">
                <a:solidFill>
                  <a:srgbClr val="003399"/>
                </a:solidFill>
                <a:latin typeface="Arial Bold"/>
              </a:rPr>
              <a:t>.</a:t>
            </a:r>
            <a:endParaRPr lang="en-US" dirty="0">
              <a:solidFill>
                <a:srgbClr val="003399"/>
              </a:solidFill>
              <a:latin typeface="Arial Bold"/>
            </a:endParaRPr>
          </a:p>
        </p:txBody>
      </p:sp>
      <p:sp>
        <p:nvSpPr>
          <p:cNvPr id="26" name="TextBox 26"/>
          <p:cNvSpPr txBox="1"/>
          <p:nvPr/>
        </p:nvSpPr>
        <p:spPr>
          <a:xfrm>
            <a:off x="888610" y="5088419"/>
            <a:ext cx="5063716" cy="3434338"/>
          </a:xfrm>
          <a:prstGeom prst="rect">
            <a:avLst/>
          </a:prstGeom>
        </p:spPr>
        <p:txBody>
          <a:bodyPr wrap="square" lIns="0" tIns="0" rIns="0" bIns="0" rtlCol="0" anchor="t">
            <a:spAutoFit/>
          </a:bodyPr>
          <a:lstStyle/>
          <a:p>
            <a:pPr algn="l">
              <a:lnSpc>
                <a:spcPts val="2659"/>
              </a:lnSpc>
            </a:pPr>
            <a:r>
              <a:rPr lang="ro-RO" sz="2000" b="1" dirty="0">
                <a:solidFill>
                  <a:srgbClr val="003399"/>
                </a:solidFill>
                <a:latin typeface="Arial Bold"/>
              </a:rPr>
              <a:t>Finanțare PNRR</a:t>
            </a:r>
            <a:r>
              <a:rPr lang="en-US" sz="2000" b="1" dirty="0">
                <a:solidFill>
                  <a:srgbClr val="003399"/>
                </a:solidFill>
                <a:latin typeface="Arial Bold"/>
              </a:rPr>
              <a:t> </a:t>
            </a:r>
            <a:endParaRPr lang="ro-RO" sz="2000" b="1" dirty="0">
              <a:solidFill>
                <a:srgbClr val="003399"/>
              </a:solidFill>
              <a:latin typeface="Arial Bold"/>
            </a:endParaRPr>
          </a:p>
          <a:p>
            <a:pPr algn="l">
              <a:lnSpc>
                <a:spcPts val="2659"/>
              </a:lnSpc>
            </a:pPr>
            <a:endParaRPr lang="ro-RO" sz="2000" b="1" dirty="0">
              <a:solidFill>
                <a:srgbClr val="003399"/>
              </a:solidFill>
              <a:latin typeface="Arial Bold"/>
            </a:endParaRPr>
          </a:p>
          <a:p>
            <a:pPr algn="l">
              <a:lnSpc>
                <a:spcPts val="2659"/>
              </a:lnSpc>
            </a:pPr>
            <a:r>
              <a:rPr lang="en-US" sz="2000" b="1" dirty="0">
                <a:solidFill>
                  <a:srgbClr val="003399"/>
                </a:solidFill>
                <a:latin typeface="Arial Bold"/>
              </a:rPr>
              <a:t>Termen</a:t>
            </a:r>
            <a:r>
              <a:rPr lang="ro-RO" sz="2000" b="1" dirty="0">
                <a:solidFill>
                  <a:srgbClr val="003399"/>
                </a:solidFill>
                <a:latin typeface="Arial Bold"/>
              </a:rPr>
              <a:t>e</a:t>
            </a:r>
            <a:r>
              <a:rPr lang="en-US" sz="2000" b="1" dirty="0">
                <a:solidFill>
                  <a:srgbClr val="003399"/>
                </a:solidFill>
                <a:latin typeface="Arial Bold"/>
              </a:rPr>
              <a:t> de </a:t>
            </a:r>
            <a:r>
              <a:rPr lang="en-US" sz="2000" b="1" dirty="0" err="1">
                <a:solidFill>
                  <a:srgbClr val="003399"/>
                </a:solidFill>
                <a:latin typeface="Arial Bold"/>
              </a:rPr>
              <a:t>implementare</a:t>
            </a:r>
            <a:r>
              <a:rPr lang="en-US" sz="2000" b="1" dirty="0">
                <a:solidFill>
                  <a:srgbClr val="003399"/>
                </a:solidFill>
                <a:latin typeface="Arial Bold"/>
              </a:rPr>
              <a:t>: </a:t>
            </a:r>
            <a:endParaRPr lang="ro-RO" sz="2000" b="1" dirty="0">
              <a:solidFill>
                <a:srgbClr val="003399"/>
              </a:solidFill>
              <a:latin typeface="Arial Bold"/>
            </a:endParaRPr>
          </a:p>
          <a:p>
            <a:pPr algn="l">
              <a:lnSpc>
                <a:spcPts val="2659"/>
              </a:lnSpc>
            </a:pPr>
            <a:endParaRPr lang="en-US" sz="2000" b="1" dirty="0">
              <a:solidFill>
                <a:srgbClr val="003399"/>
              </a:solidFill>
              <a:latin typeface="Arial Bold"/>
            </a:endParaRPr>
          </a:p>
          <a:p>
            <a:pPr algn="l">
              <a:lnSpc>
                <a:spcPts val="2659"/>
              </a:lnSpc>
            </a:pPr>
            <a:r>
              <a:rPr lang="en-US" sz="2000" b="1" dirty="0">
                <a:solidFill>
                  <a:srgbClr val="003399"/>
                </a:solidFill>
                <a:latin typeface="Arial"/>
              </a:rPr>
              <a:t>T4 2023</a:t>
            </a:r>
            <a:r>
              <a:rPr lang="ro-RO" sz="2000" b="1" dirty="0">
                <a:solidFill>
                  <a:srgbClr val="003399"/>
                </a:solidFill>
                <a:latin typeface="Arial"/>
              </a:rPr>
              <a:t> </a:t>
            </a:r>
            <a:r>
              <a:rPr lang="en-US" sz="2000" b="1" dirty="0">
                <a:solidFill>
                  <a:srgbClr val="003399"/>
                </a:solidFill>
                <a:latin typeface="Arial"/>
              </a:rPr>
              <a:t>– </a:t>
            </a:r>
            <a:r>
              <a:rPr lang="en-US" sz="2000" b="1" dirty="0" err="1">
                <a:solidFill>
                  <a:srgbClr val="003399"/>
                </a:solidFill>
                <a:latin typeface="Arial"/>
              </a:rPr>
              <a:t>Finalizarea</a:t>
            </a:r>
            <a:r>
              <a:rPr lang="en-US" sz="2000" b="1" dirty="0">
                <a:solidFill>
                  <a:srgbClr val="003399"/>
                </a:solidFill>
                <a:latin typeface="Arial"/>
              </a:rPr>
              <a:t> </a:t>
            </a:r>
            <a:r>
              <a:rPr lang="en-US" sz="2000" b="1" dirty="0" err="1">
                <a:solidFill>
                  <a:srgbClr val="003399"/>
                </a:solidFill>
                <a:latin typeface="Arial"/>
              </a:rPr>
              <a:t>anual</a:t>
            </a:r>
            <a:r>
              <a:rPr lang="ro-RO" sz="2000" b="1" dirty="0">
                <a:solidFill>
                  <a:srgbClr val="003399"/>
                </a:solidFill>
                <a:latin typeface="Arial"/>
              </a:rPr>
              <a:t>ă a cel puțin două concursuri naționale de recrutare a funcționarilor publici pentru cel puțin 3 categorii/grade de funcții publice</a:t>
            </a:r>
          </a:p>
          <a:p>
            <a:pPr algn="l">
              <a:lnSpc>
                <a:spcPts val="2659"/>
              </a:lnSpc>
            </a:pPr>
            <a:endParaRPr lang="ro-RO" sz="2000" b="1" dirty="0">
              <a:solidFill>
                <a:srgbClr val="003399"/>
              </a:solidFill>
              <a:latin typeface="Arial"/>
            </a:endParaRPr>
          </a:p>
          <a:p>
            <a:pPr algn="l">
              <a:lnSpc>
                <a:spcPts val="2659"/>
              </a:lnSpc>
            </a:pPr>
            <a:r>
              <a:rPr lang="ro-RO" sz="2000" b="1" dirty="0">
                <a:solidFill>
                  <a:srgbClr val="003399"/>
                </a:solidFill>
                <a:latin typeface="Arial"/>
              </a:rPr>
              <a:t>T2 2026 – Raport de monitorizare ex-post</a:t>
            </a:r>
            <a:endParaRPr lang="en-US" sz="2000" b="1" dirty="0">
              <a:solidFill>
                <a:srgbClr val="003399"/>
              </a:solidFill>
              <a:latin typeface="Arial"/>
            </a:endParaRPr>
          </a:p>
        </p:txBody>
      </p:sp>
      <p:sp>
        <p:nvSpPr>
          <p:cNvPr id="27" name="TextBox 27"/>
          <p:cNvSpPr txBox="1"/>
          <p:nvPr/>
        </p:nvSpPr>
        <p:spPr>
          <a:xfrm>
            <a:off x="3161581" y="1779267"/>
            <a:ext cx="11532309" cy="858440"/>
          </a:xfrm>
          <a:prstGeom prst="rect">
            <a:avLst/>
          </a:prstGeom>
        </p:spPr>
        <p:txBody>
          <a:bodyPr wrap="square" lIns="0" tIns="0" rIns="0" bIns="0" rtlCol="0" anchor="t">
            <a:spAutoFit/>
          </a:bodyPr>
          <a:lstStyle/>
          <a:p>
            <a:pPr algn="ctr">
              <a:lnSpc>
                <a:spcPts val="3499"/>
              </a:lnSpc>
            </a:pPr>
            <a:r>
              <a:rPr lang="ro-RO" sz="2499" dirty="0">
                <a:solidFill>
                  <a:srgbClr val="003399"/>
                </a:solidFill>
                <a:latin typeface="Arial"/>
              </a:rPr>
              <a:t>Jalon 417 - Reforma 3 - Management performant al resurselor umane în sectorul public din cadrul Componentei 14 – Buna guvernanță </a:t>
            </a:r>
            <a:endParaRPr lang="en-US" sz="2499" dirty="0">
              <a:solidFill>
                <a:srgbClr val="003399"/>
              </a:solidFill>
              <a:latin typeface="Arial"/>
            </a:endParaRPr>
          </a:p>
        </p:txBody>
      </p:sp>
      <p:sp>
        <p:nvSpPr>
          <p:cNvPr id="28" name="TextBox 25">
            <a:extLst>
              <a:ext uri="{FF2B5EF4-FFF2-40B4-BE49-F238E27FC236}">
                <a16:creationId xmlns:a16="http://schemas.microsoft.com/office/drawing/2014/main" id="{4D10C5DF-FAF1-6E9D-D8F6-4D5D3BEA483C}"/>
              </a:ext>
            </a:extLst>
          </p:cNvPr>
          <p:cNvSpPr txBox="1"/>
          <p:nvPr/>
        </p:nvSpPr>
        <p:spPr>
          <a:xfrm>
            <a:off x="11917667" y="5264461"/>
            <a:ext cx="5934884" cy="2736005"/>
          </a:xfrm>
          <a:prstGeom prst="rect">
            <a:avLst/>
          </a:prstGeom>
        </p:spPr>
        <p:txBody>
          <a:bodyPr wrap="square" lIns="0" tIns="0" rIns="0" bIns="0" rtlCol="0" anchor="t">
            <a:spAutoFit/>
          </a:bodyPr>
          <a:lstStyle/>
          <a:p>
            <a:pPr algn="l">
              <a:lnSpc>
                <a:spcPts val="2658"/>
              </a:lnSpc>
            </a:pPr>
            <a:r>
              <a:rPr lang="ro-RO" dirty="0">
                <a:solidFill>
                  <a:srgbClr val="003399"/>
                </a:solidFill>
                <a:latin typeface="Arial Bold"/>
              </a:rPr>
              <a:t>Concursul național </a:t>
            </a:r>
            <a:r>
              <a:rPr lang="en-US" dirty="0">
                <a:solidFill>
                  <a:srgbClr val="003399"/>
                </a:solidFill>
                <a:latin typeface="Arial Bold"/>
              </a:rPr>
              <a:t>din 2024 (</a:t>
            </a:r>
            <a:r>
              <a:rPr lang="en-US" dirty="0" err="1">
                <a:solidFill>
                  <a:srgbClr val="003399"/>
                </a:solidFill>
                <a:latin typeface="Arial Bold"/>
              </a:rPr>
              <a:t>runda</a:t>
            </a:r>
            <a:r>
              <a:rPr lang="en-US" dirty="0">
                <a:solidFill>
                  <a:srgbClr val="003399"/>
                </a:solidFill>
                <a:latin typeface="Arial Bold"/>
              </a:rPr>
              <a:t> 1) </a:t>
            </a:r>
            <a:r>
              <a:rPr lang="en-US" dirty="0" err="1">
                <a:solidFill>
                  <a:srgbClr val="003399"/>
                </a:solidFill>
                <a:latin typeface="Arial"/>
              </a:rPr>
              <a:t>pentru</a:t>
            </a:r>
            <a:r>
              <a:rPr lang="en-US" dirty="0">
                <a:solidFill>
                  <a:srgbClr val="003399"/>
                </a:solidFill>
                <a:latin typeface="Arial"/>
              </a:rPr>
              <a:t> </a:t>
            </a:r>
            <a:r>
              <a:rPr lang="en-US" dirty="0" err="1">
                <a:solidFill>
                  <a:srgbClr val="003399"/>
                </a:solidFill>
                <a:latin typeface="Arial"/>
              </a:rPr>
              <a:t>ocuparea</a:t>
            </a:r>
            <a:r>
              <a:rPr lang="en-US" dirty="0">
                <a:solidFill>
                  <a:srgbClr val="003399"/>
                </a:solidFill>
                <a:latin typeface="Arial"/>
              </a:rPr>
              <a:t> </a:t>
            </a:r>
            <a:r>
              <a:rPr lang="en-US" dirty="0" err="1">
                <a:solidFill>
                  <a:srgbClr val="003399"/>
                </a:solidFill>
                <a:latin typeface="Arial"/>
              </a:rPr>
              <a:t>unor</a:t>
            </a:r>
            <a:r>
              <a:rPr lang="en-US" dirty="0">
                <a:solidFill>
                  <a:srgbClr val="003399"/>
                </a:solidFill>
                <a:latin typeface="Arial"/>
              </a:rPr>
              <a:t> </a:t>
            </a:r>
            <a:r>
              <a:rPr lang="en-US" dirty="0" err="1">
                <a:solidFill>
                  <a:srgbClr val="003399"/>
                </a:solidFill>
                <a:latin typeface="Arial"/>
              </a:rPr>
              <a:t>funcții</a:t>
            </a:r>
            <a:r>
              <a:rPr lang="en-US" dirty="0">
                <a:solidFill>
                  <a:srgbClr val="003399"/>
                </a:solidFill>
                <a:latin typeface="Arial"/>
              </a:rPr>
              <a:t> </a:t>
            </a:r>
            <a:r>
              <a:rPr lang="en-US" dirty="0" err="1">
                <a:solidFill>
                  <a:srgbClr val="003399"/>
                </a:solidFill>
                <a:latin typeface="Arial"/>
              </a:rPr>
              <a:t>publice</a:t>
            </a:r>
            <a:r>
              <a:rPr lang="en-US" dirty="0">
                <a:solidFill>
                  <a:srgbClr val="003399"/>
                </a:solidFill>
                <a:latin typeface="Arial"/>
              </a:rPr>
              <a:t> </a:t>
            </a:r>
            <a:r>
              <a:rPr lang="en-US" dirty="0" err="1">
                <a:solidFill>
                  <a:srgbClr val="003399"/>
                </a:solidFill>
                <a:latin typeface="Arial"/>
              </a:rPr>
              <a:t>vacante</a:t>
            </a:r>
            <a:r>
              <a:rPr lang="en-US" dirty="0">
                <a:solidFill>
                  <a:srgbClr val="003399"/>
                </a:solidFill>
                <a:latin typeface="Arial"/>
              </a:rPr>
              <a:t>: </a:t>
            </a:r>
            <a:r>
              <a:rPr lang="en-US" b="1" dirty="0" err="1">
                <a:solidFill>
                  <a:srgbClr val="003399"/>
                </a:solidFill>
                <a:latin typeface="Arial"/>
              </a:rPr>
              <a:t>debutanți</a:t>
            </a:r>
            <a:r>
              <a:rPr lang="ro-RO" dirty="0">
                <a:solidFill>
                  <a:srgbClr val="003399"/>
                </a:solidFill>
                <a:latin typeface="Arial"/>
              </a:rPr>
              <a:t> și </a:t>
            </a:r>
            <a:r>
              <a:rPr lang="ro-RO" b="1" dirty="0">
                <a:solidFill>
                  <a:srgbClr val="003399"/>
                </a:solidFill>
                <a:latin typeface="Arial"/>
              </a:rPr>
              <a:t>asistenți</a:t>
            </a:r>
            <a:r>
              <a:rPr lang="en-US" dirty="0">
                <a:solidFill>
                  <a:srgbClr val="003399"/>
                </a:solidFill>
                <a:latin typeface="Arial"/>
              </a:rPr>
              <a:t> – </a:t>
            </a:r>
            <a:r>
              <a:rPr lang="en-US" dirty="0" err="1">
                <a:solidFill>
                  <a:srgbClr val="003399"/>
                </a:solidFill>
                <a:latin typeface="Arial Bold"/>
              </a:rPr>
              <a:t>desfășurat</a:t>
            </a:r>
            <a:r>
              <a:rPr lang="en-US" dirty="0">
                <a:solidFill>
                  <a:srgbClr val="003399"/>
                </a:solidFill>
                <a:latin typeface="Arial Bold"/>
              </a:rPr>
              <a:t> </a:t>
            </a:r>
            <a:r>
              <a:rPr lang="en-US" dirty="0" err="1">
                <a:solidFill>
                  <a:srgbClr val="003399"/>
                </a:solidFill>
                <a:latin typeface="Arial Bold"/>
              </a:rPr>
              <a:t>în</a:t>
            </a:r>
            <a:r>
              <a:rPr lang="en-US" dirty="0">
                <a:solidFill>
                  <a:srgbClr val="003399"/>
                </a:solidFill>
                <a:latin typeface="Arial Bold"/>
              </a:rPr>
              <a:t> </a:t>
            </a:r>
            <a:r>
              <a:rPr lang="en-US" dirty="0" err="1">
                <a:solidFill>
                  <a:srgbClr val="003399"/>
                </a:solidFill>
                <a:latin typeface="Arial Bold"/>
              </a:rPr>
              <a:t>perioada</a:t>
            </a:r>
            <a:r>
              <a:rPr lang="en-US" dirty="0">
                <a:solidFill>
                  <a:srgbClr val="003399"/>
                </a:solidFill>
                <a:latin typeface="Arial Bold"/>
              </a:rPr>
              <a:t> </a:t>
            </a:r>
            <a:r>
              <a:rPr lang="ro-RO" dirty="0">
                <a:solidFill>
                  <a:srgbClr val="003399"/>
                </a:solidFill>
                <a:latin typeface="Arial Bold"/>
              </a:rPr>
              <a:t>9</a:t>
            </a:r>
            <a:r>
              <a:rPr lang="en-US" dirty="0">
                <a:solidFill>
                  <a:srgbClr val="003399"/>
                </a:solidFill>
                <a:latin typeface="Arial Bold"/>
              </a:rPr>
              <a:t> </a:t>
            </a:r>
            <a:r>
              <a:rPr lang="en-US" dirty="0" err="1">
                <a:solidFill>
                  <a:srgbClr val="003399"/>
                </a:solidFill>
                <a:latin typeface="Arial Bold"/>
              </a:rPr>
              <a:t>februarie</a:t>
            </a:r>
            <a:r>
              <a:rPr lang="en-US" dirty="0">
                <a:solidFill>
                  <a:srgbClr val="003399"/>
                </a:solidFill>
                <a:latin typeface="Arial Bold"/>
              </a:rPr>
              <a:t> – </a:t>
            </a:r>
            <a:r>
              <a:rPr lang="ro-RO" dirty="0">
                <a:solidFill>
                  <a:srgbClr val="003399"/>
                </a:solidFill>
                <a:latin typeface="Arial Bold"/>
              </a:rPr>
              <a:t>19</a:t>
            </a:r>
            <a:r>
              <a:rPr lang="en-US" dirty="0">
                <a:solidFill>
                  <a:srgbClr val="003399"/>
                </a:solidFill>
                <a:latin typeface="Arial Bold"/>
              </a:rPr>
              <a:t> </a:t>
            </a:r>
            <a:r>
              <a:rPr lang="ro-RO" dirty="0">
                <a:solidFill>
                  <a:srgbClr val="003399"/>
                </a:solidFill>
                <a:latin typeface="Arial Bold"/>
              </a:rPr>
              <a:t>aprilie</a:t>
            </a:r>
            <a:r>
              <a:rPr lang="en-US" dirty="0">
                <a:solidFill>
                  <a:srgbClr val="003399"/>
                </a:solidFill>
                <a:latin typeface="Arial Bold"/>
              </a:rPr>
              <a:t> 202</a:t>
            </a:r>
            <a:r>
              <a:rPr lang="ro-RO" dirty="0">
                <a:solidFill>
                  <a:srgbClr val="003399"/>
                </a:solidFill>
                <a:latin typeface="Arial Bold"/>
              </a:rPr>
              <a:t>4. </a:t>
            </a:r>
          </a:p>
          <a:p>
            <a:pPr algn="l">
              <a:lnSpc>
                <a:spcPts val="2658"/>
              </a:lnSpc>
            </a:pPr>
            <a:endParaRPr lang="ro-RO" dirty="0">
              <a:solidFill>
                <a:srgbClr val="003399"/>
              </a:solidFill>
              <a:latin typeface="Arial Bold"/>
            </a:endParaRPr>
          </a:p>
          <a:p>
            <a:pPr algn="l">
              <a:lnSpc>
                <a:spcPts val="2658"/>
              </a:lnSpc>
            </a:pPr>
            <a:endParaRPr lang="ro-RO" dirty="0">
              <a:solidFill>
                <a:srgbClr val="003399"/>
              </a:solidFill>
              <a:latin typeface="Arial Bold"/>
            </a:endParaRPr>
          </a:p>
          <a:p>
            <a:pPr>
              <a:lnSpc>
                <a:spcPts val="2658"/>
              </a:lnSpc>
            </a:pPr>
            <a:r>
              <a:rPr lang="ro-RO" dirty="0">
                <a:solidFill>
                  <a:srgbClr val="003399"/>
                </a:solidFill>
                <a:latin typeface="Arial Bold"/>
              </a:rPr>
              <a:t>Concursul național </a:t>
            </a:r>
            <a:r>
              <a:rPr lang="en-US" dirty="0">
                <a:solidFill>
                  <a:srgbClr val="003399"/>
                </a:solidFill>
                <a:latin typeface="Arial Bold"/>
              </a:rPr>
              <a:t>din 2024 (</a:t>
            </a:r>
            <a:r>
              <a:rPr lang="en-US" dirty="0" err="1">
                <a:solidFill>
                  <a:srgbClr val="003399"/>
                </a:solidFill>
                <a:latin typeface="Arial Bold"/>
              </a:rPr>
              <a:t>runda</a:t>
            </a:r>
            <a:r>
              <a:rPr lang="en-US" dirty="0">
                <a:solidFill>
                  <a:srgbClr val="003399"/>
                </a:solidFill>
                <a:latin typeface="Arial Bold"/>
              </a:rPr>
              <a:t> 2) </a:t>
            </a:r>
            <a:r>
              <a:rPr lang="en-US" dirty="0" err="1">
                <a:solidFill>
                  <a:srgbClr val="003399"/>
                </a:solidFill>
                <a:latin typeface="Arial"/>
              </a:rPr>
              <a:t>pentru</a:t>
            </a:r>
            <a:r>
              <a:rPr lang="en-US" dirty="0">
                <a:solidFill>
                  <a:srgbClr val="003399"/>
                </a:solidFill>
                <a:latin typeface="Arial"/>
              </a:rPr>
              <a:t> </a:t>
            </a:r>
            <a:r>
              <a:rPr lang="en-US" dirty="0" err="1">
                <a:solidFill>
                  <a:srgbClr val="003399"/>
                </a:solidFill>
                <a:latin typeface="Arial"/>
              </a:rPr>
              <a:t>ocuparea</a:t>
            </a:r>
            <a:r>
              <a:rPr lang="en-US" dirty="0">
                <a:solidFill>
                  <a:srgbClr val="003399"/>
                </a:solidFill>
                <a:latin typeface="Arial"/>
              </a:rPr>
              <a:t> </a:t>
            </a:r>
            <a:r>
              <a:rPr lang="en-US" dirty="0" err="1">
                <a:solidFill>
                  <a:srgbClr val="003399"/>
                </a:solidFill>
                <a:latin typeface="Arial"/>
              </a:rPr>
              <a:t>unor</a:t>
            </a:r>
            <a:r>
              <a:rPr lang="en-US" dirty="0">
                <a:solidFill>
                  <a:srgbClr val="003399"/>
                </a:solidFill>
                <a:latin typeface="Arial"/>
              </a:rPr>
              <a:t> </a:t>
            </a:r>
            <a:r>
              <a:rPr lang="en-US" dirty="0" err="1">
                <a:solidFill>
                  <a:srgbClr val="003399"/>
                </a:solidFill>
                <a:latin typeface="Arial"/>
              </a:rPr>
              <a:t>funcții</a:t>
            </a:r>
            <a:r>
              <a:rPr lang="en-US" dirty="0">
                <a:solidFill>
                  <a:srgbClr val="003399"/>
                </a:solidFill>
                <a:latin typeface="Arial"/>
              </a:rPr>
              <a:t> </a:t>
            </a:r>
            <a:r>
              <a:rPr lang="en-US" dirty="0" err="1">
                <a:solidFill>
                  <a:srgbClr val="003399"/>
                </a:solidFill>
                <a:latin typeface="Arial"/>
              </a:rPr>
              <a:t>publice</a:t>
            </a:r>
            <a:r>
              <a:rPr lang="en-US" dirty="0">
                <a:solidFill>
                  <a:srgbClr val="003399"/>
                </a:solidFill>
                <a:latin typeface="Arial"/>
              </a:rPr>
              <a:t> </a:t>
            </a:r>
            <a:r>
              <a:rPr lang="en-US" dirty="0" err="1">
                <a:solidFill>
                  <a:srgbClr val="003399"/>
                </a:solidFill>
                <a:latin typeface="Arial"/>
              </a:rPr>
              <a:t>vacante</a:t>
            </a:r>
            <a:r>
              <a:rPr lang="en-US" dirty="0">
                <a:solidFill>
                  <a:srgbClr val="003399"/>
                </a:solidFill>
                <a:latin typeface="Arial"/>
              </a:rPr>
              <a:t>: </a:t>
            </a:r>
            <a:r>
              <a:rPr lang="ro-RO" dirty="0">
                <a:solidFill>
                  <a:srgbClr val="003399"/>
                </a:solidFill>
                <a:latin typeface="Arial"/>
              </a:rPr>
              <a:t>directori și directori adjuncți</a:t>
            </a:r>
            <a:r>
              <a:rPr lang="en-US" dirty="0">
                <a:solidFill>
                  <a:srgbClr val="003399"/>
                </a:solidFill>
                <a:latin typeface="Arial"/>
              </a:rPr>
              <a:t>– </a:t>
            </a:r>
            <a:r>
              <a:rPr lang="en-US" dirty="0" err="1">
                <a:solidFill>
                  <a:srgbClr val="003399"/>
                </a:solidFill>
                <a:latin typeface="Arial Bold"/>
              </a:rPr>
              <a:t>desfășurat</a:t>
            </a:r>
            <a:r>
              <a:rPr lang="en-US" dirty="0">
                <a:solidFill>
                  <a:srgbClr val="003399"/>
                </a:solidFill>
                <a:latin typeface="Arial Bold"/>
              </a:rPr>
              <a:t> </a:t>
            </a:r>
            <a:r>
              <a:rPr lang="en-US" dirty="0" err="1">
                <a:solidFill>
                  <a:srgbClr val="003399"/>
                </a:solidFill>
                <a:latin typeface="Arial Bold"/>
              </a:rPr>
              <a:t>în</a:t>
            </a:r>
            <a:r>
              <a:rPr lang="en-US" dirty="0">
                <a:solidFill>
                  <a:srgbClr val="003399"/>
                </a:solidFill>
                <a:latin typeface="Arial Bold"/>
              </a:rPr>
              <a:t> </a:t>
            </a:r>
            <a:r>
              <a:rPr lang="en-US" dirty="0" err="1">
                <a:solidFill>
                  <a:srgbClr val="003399"/>
                </a:solidFill>
                <a:latin typeface="Arial Bold"/>
              </a:rPr>
              <a:t>perioada</a:t>
            </a:r>
            <a:r>
              <a:rPr lang="en-US" dirty="0">
                <a:solidFill>
                  <a:srgbClr val="003399"/>
                </a:solidFill>
                <a:latin typeface="Arial Bold"/>
              </a:rPr>
              <a:t> 12 </a:t>
            </a:r>
            <a:r>
              <a:rPr lang="en-US" dirty="0" err="1">
                <a:solidFill>
                  <a:srgbClr val="003399"/>
                </a:solidFill>
                <a:latin typeface="Arial Bold"/>
              </a:rPr>
              <a:t>februarie</a:t>
            </a:r>
            <a:r>
              <a:rPr lang="en-US" dirty="0">
                <a:solidFill>
                  <a:srgbClr val="003399"/>
                </a:solidFill>
                <a:latin typeface="Arial Bold"/>
              </a:rPr>
              <a:t> – </a:t>
            </a:r>
            <a:r>
              <a:rPr lang="ro-RO" dirty="0">
                <a:solidFill>
                  <a:srgbClr val="003399"/>
                </a:solidFill>
                <a:latin typeface="Arial Bold"/>
              </a:rPr>
              <a:t>26</a:t>
            </a:r>
            <a:r>
              <a:rPr lang="en-US" dirty="0">
                <a:solidFill>
                  <a:srgbClr val="003399"/>
                </a:solidFill>
                <a:latin typeface="Arial Bold"/>
              </a:rPr>
              <a:t> </a:t>
            </a:r>
            <a:r>
              <a:rPr lang="ro-RO" dirty="0">
                <a:solidFill>
                  <a:srgbClr val="003399"/>
                </a:solidFill>
                <a:latin typeface="Arial Bold"/>
              </a:rPr>
              <a:t>aprilie</a:t>
            </a:r>
            <a:r>
              <a:rPr lang="en-US" dirty="0">
                <a:solidFill>
                  <a:srgbClr val="003399"/>
                </a:solidFill>
                <a:latin typeface="Arial Bold"/>
              </a:rPr>
              <a:t> 202</a:t>
            </a:r>
            <a:r>
              <a:rPr lang="ro-RO" dirty="0">
                <a:solidFill>
                  <a:srgbClr val="003399"/>
                </a:solidFill>
                <a:latin typeface="Arial Bold"/>
              </a:rPr>
              <a:t>4. </a:t>
            </a:r>
            <a:endParaRPr lang="en-US" b="1" dirty="0">
              <a:solidFill>
                <a:srgbClr val="003399"/>
              </a:solidFill>
              <a:latin typeface="Arial" panose="020B0604020202020204" pitchFamily="34" charset="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68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0" b="-50"/>
            </a:stretch>
          </a:blipFill>
        </p:spPr>
      </p:sp>
      <p:grpSp>
        <p:nvGrpSpPr>
          <p:cNvPr id="3" name="Group 3"/>
          <p:cNvGrpSpPr/>
          <p:nvPr/>
        </p:nvGrpSpPr>
        <p:grpSpPr>
          <a:xfrm>
            <a:off x="898846" y="260424"/>
            <a:ext cx="16490307" cy="947251"/>
            <a:chOff x="0" y="0"/>
            <a:chExt cx="21987076" cy="1263001"/>
          </a:xfrm>
        </p:grpSpPr>
        <p:sp>
          <p:nvSpPr>
            <p:cNvPr id="4" name="Freeform 4"/>
            <p:cNvSpPr/>
            <p:nvPr/>
          </p:nvSpPr>
          <p:spPr>
            <a:xfrm>
              <a:off x="0" y="0"/>
              <a:ext cx="21987129" cy="1263015"/>
            </a:xfrm>
            <a:custGeom>
              <a:avLst/>
              <a:gdLst/>
              <a:ahLst/>
              <a:cxnLst/>
              <a:rect l="l" t="t" r="r" b="b"/>
              <a:pathLst>
                <a:path w="21987129" h="1263015">
                  <a:moveTo>
                    <a:pt x="0" y="0"/>
                  </a:moveTo>
                  <a:lnTo>
                    <a:pt x="21987129" y="0"/>
                  </a:lnTo>
                  <a:lnTo>
                    <a:pt x="21987129" y="1263015"/>
                  </a:lnTo>
                  <a:lnTo>
                    <a:pt x="0" y="1263015"/>
                  </a:lnTo>
                  <a:lnTo>
                    <a:pt x="0" y="0"/>
                  </a:lnTo>
                  <a:close/>
                </a:path>
              </a:pathLst>
            </a:custGeom>
            <a:blipFill>
              <a:blip r:embed="rId3"/>
              <a:stretch>
                <a:fillRect b="1"/>
              </a:stretch>
            </a:blipFill>
          </p:spPr>
        </p:sp>
      </p:grpSp>
      <p:grpSp>
        <p:nvGrpSpPr>
          <p:cNvPr id="5" name="Group 5"/>
          <p:cNvGrpSpPr/>
          <p:nvPr/>
        </p:nvGrpSpPr>
        <p:grpSpPr>
          <a:xfrm>
            <a:off x="898846" y="9013060"/>
            <a:ext cx="7337526" cy="469313"/>
            <a:chOff x="0" y="0"/>
            <a:chExt cx="9783368" cy="625751"/>
          </a:xfrm>
        </p:grpSpPr>
        <p:sp>
          <p:nvSpPr>
            <p:cNvPr id="6" name="Freeform 6"/>
            <p:cNvSpPr/>
            <p:nvPr/>
          </p:nvSpPr>
          <p:spPr>
            <a:xfrm>
              <a:off x="0" y="0"/>
              <a:ext cx="9783318" cy="625729"/>
            </a:xfrm>
            <a:custGeom>
              <a:avLst/>
              <a:gdLst/>
              <a:ahLst/>
              <a:cxnLst/>
              <a:rect l="l" t="t" r="r" b="b"/>
              <a:pathLst>
                <a:path w="9783318" h="625729">
                  <a:moveTo>
                    <a:pt x="0" y="0"/>
                  </a:moveTo>
                  <a:lnTo>
                    <a:pt x="9783318" y="0"/>
                  </a:lnTo>
                  <a:lnTo>
                    <a:pt x="9783318" y="625729"/>
                  </a:lnTo>
                  <a:lnTo>
                    <a:pt x="0" y="625729"/>
                  </a:lnTo>
                  <a:lnTo>
                    <a:pt x="0" y="0"/>
                  </a:lnTo>
                  <a:close/>
                </a:path>
              </a:pathLst>
            </a:custGeom>
            <a:blipFill>
              <a:blip r:embed="rId4"/>
              <a:stretch>
                <a:fillRect b="-3"/>
              </a:stretch>
            </a:blipFill>
          </p:spPr>
        </p:sp>
      </p:grpSp>
      <p:grpSp>
        <p:nvGrpSpPr>
          <p:cNvPr id="7" name="Group 7"/>
          <p:cNvGrpSpPr/>
          <p:nvPr/>
        </p:nvGrpSpPr>
        <p:grpSpPr>
          <a:xfrm>
            <a:off x="14886394" y="9013060"/>
            <a:ext cx="2011627" cy="774259"/>
            <a:chOff x="0" y="0"/>
            <a:chExt cx="4310085" cy="1658917"/>
          </a:xfrm>
        </p:grpSpPr>
        <p:sp>
          <p:nvSpPr>
            <p:cNvPr id="8" name="Freeform 8"/>
            <p:cNvSpPr/>
            <p:nvPr/>
          </p:nvSpPr>
          <p:spPr>
            <a:xfrm>
              <a:off x="0" y="0"/>
              <a:ext cx="4310126" cy="1658874"/>
            </a:xfrm>
            <a:custGeom>
              <a:avLst/>
              <a:gdLst/>
              <a:ahLst/>
              <a:cxnLst/>
              <a:rect l="l" t="t" r="r" b="b"/>
              <a:pathLst>
                <a:path w="4310126" h="1658874">
                  <a:moveTo>
                    <a:pt x="0" y="0"/>
                  </a:moveTo>
                  <a:lnTo>
                    <a:pt x="4310126" y="0"/>
                  </a:lnTo>
                  <a:lnTo>
                    <a:pt x="4310126" y="1658874"/>
                  </a:lnTo>
                  <a:lnTo>
                    <a:pt x="0" y="1658874"/>
                  </a:lnTo>
                  <a:lnTo>
                    <a:pt x="0" y="0"/>
                  </a:lnTo>
                  <a:close/>
                </a:path>
              </a:pathLst>
            </a:custGeom>
            <a:blipFill>
              <a:blip r:embed="rId5"/>
              <a:stretch>
                <a:fillRect b="-2"/>
              </a:stretch>
            </a:blipFill>
          </p:spPr>
        </p:sp>
      </p:grpSp>
      <p:sp>
        <p:nvSpPr>
          <p:cNvPr id="9" name="TextBox 9"/>
          <p:cNvSpPr txBox="1"/>
          <p:nvPr/>
        </p:nvSpPr>
        <p:spPr>
          <a:xfrm>
            <a:off x="457461" y="2136742"/>
            <a:ext cx="8463093" cy="3341620"/>
          </a:xfrm>
          <a:prstGeom prst="rect">
            <a:avLst/>
          </a:prstGeom>
        </p:spPr>
        <p:txBody>
          <a:bodyPr lIns="0" tIns="0" rIns="0" bIns="0" rtlCol="0" anchor="t">
            <a:spAutoFit/>
          </a:bodyPr>
          <a:lstStyle/>
          <a:p>
            <a:pPr>
              <a:lnSpc>
                <a:spcPts val="3219"/>
              </a:lnSpc>
            </a:pPr>
            <a:r>
              <a:rPr lang="ro-RO" sz="2400" dirty="0">
                <a:solidFill>
                  <a:srgbClr val="003399"/>
                </a:solidFill>
                <a:latin typeface="Arial Bold"/>
              </a:rPr>
              <a:t>        Analiză ex-post a proiectului-pilot - Transparecy  </a:t>
            </a:r>
          </a:p>
          <a:p>
            <a:pPr>
              <a:lnSpc>
                <a:spcPts val="3219"/>
              </a:lnSpc>
            </a:pPr>
            <a:r>
              <a:rPr lang="ro-RO" sz="2400" dirty="0">
                <a:solidFill>
                  <a:srgbClr val="003399"/>
                </a:solidFill>
                <a:latin typeface="Arial Bold"/>
              </a:rPr>
              <a:t>        International Romania – Jalonul 416</a:t>
            </a:r>
            <a:endParaRPr lang="en-US" sz="2400" dirty="0">
              <a:solidFill>
                <a:srgbClr val="003399"/>
              </a:solidFill>
              <a:latin typeface="Arial"/>
            </a:endParaRPr>
          </a:p>
          <a:p>
            <a:pPr algn="l">
              <a:lnSpc>
                <a:spcPts val="3219"/>
              </a:lnSpc>
            </a:pPr>
            <a:endParaRPr lang="ro-RO" sz="2299" dirty="0">
              <a:solidFill>
                <a:srgbClr val="003399"/>
              </a:solidFill>
              <a:latin typeface="Arial"/>
            </a:endParaRPr>
          </a:p>
          <a:p>
            <a:pPr algn="l">
              <a:lnSpc>
                <a:spcPts val="3219"/>
              </a:lnSpc>
            </a:pPr>
            <a:r>
              <a:rPr lang="en-US" sz="2299" dirty="0" err="1">
                <a:solidFill>
                  <a:srgbClr val="003399"/>
                </a:solidFill>
                <a:latin typeface="Arial"/>
              </a:rPr>
              <a:t>Sondajul</a:t>
            </a:r>
            <a:r>
              <a:rPr lang="en-US" sz="2299" dirty="0">
                <a:solidFill>
                  <a:srgbClr val="003399"/>
                </a:solidFill>
                <a:latin typeface="Arial"/>
              </a:rPr>
              <a:t> </a:t>
            </a:r>
            <a:r>
              <a:rPr lang="en-US" sz="2299" dirty="0" err="1">
                <a:solidFill>
                  <a:srgbClr val="003399"/>
                </a:solidFill>
                <a:latin typeface="Arial"/>
              </a:rPr>
              <a:t>adresat</a:t>
            </a:r>
            <a:r>
              <a:rPr lang="en-US" sz="2299" dirty="0">
                <a:solidFill>
                  <a:srgbClr val="003399"/>
                </a:solidFill>
                <a:latin typeface="Arial"/>
              </a:rPr>
              <a:t> </a:t>
            </a:r>
            <a:r>
              <a:rPr lang="en-US" sz="2299" dirty="0" err="1">
                <a:solidFill>
                  <a:srgbClr val="003399"/>
                </a:solidFill>
                <a:latin typeface="Arial"/>
              </a:rPr>
              <a:t>participanților</a:t>
            </a:r>
            <a:r>
              <a:rPr lang="en-US" sz="2299" dirty="0">
                <a:solidFill>
                  <a:srgbClr val="003399"/>
                </a:solidFill>
                <a:latin typeface="Arial"/>
              </a:rPr>
              <a:t> la </a:t>
            </a:r>
            <a:r>
              <a:rPr lang="en-US" sz="2299" dirty="0" err="1">
                <a:solidFill>
                  <a:srgbClr val="003399"/>
                </a:solidFill>
                <a:latin typeface="Arial"/>
              </a:rPr>
              <a:t>proiectul</a:t>
            </a:r>
            <a:r>
              <a:rPr lang="en-US" sz="2299" dirty="0">
                <a:solidFill>
                  <a:srgbClr val="003399"/>
                </a:solidFill>
                <a:latin typeface="Arial"/>
              </a:rPr>
              <a:t>-pilot </a:t>
            </a:r>
            <a:r>
              <a:rPr lang="en-US" sz="2299" dirty="0" err="1">
                <a:solidFill>
                  <a:srgbClr val="003399"/>
                </a:solidFill>
                <a:latin typeface="Arial"/>
              </a:rPr>
              <a:t>arată</a:t>
            </a:r>
            <a:r>
              <a:rPr lang="en-US" sz="2299" dirty="0">
                <a:solidFill>
                  <a:srgbClr val="003399"/>
                </a:solidFill>
                <a:latin typeface="Arial"/>
              </a:rPr>
              <a:t>:</a:t>
            </a:r>
          </a:p>
          <a:p>
            <a:pPr algn="l">
              <a:lnSpc>
                <a:spcPts val="2659"/>
              </a:lnSpc>
            </a:pPr>
            <a:r>
              <a:rPr lang="en-US" sz="1899" dirty="0">
                <a:solidFill>
                  <a:srgbClr val="003399"/>
                </a:solidFill>
                <a:latin typeface="Arial"/>
              </a:rPr>
              <a:t>•83% </a:t>
            </a:r>
            <a:r>
              <a:rPr lang="en-US" sz="1899" dirty="0" err="1">
                <a:solidFill>
                  <a:srgbClr val="003399"/>
                </a:solidFill>
                <a:latin typeface="Arial"/>
              </a:rPr>
              <a:t>dintre</a:t>
            </a:r>
            <a:r>
              <a:rPr lang="en-US" sz="1899" dirty="0">
                <a:solidFill>
                  <a:srgbClr val="003399"/>
                </a:solidFill>
                <a:latin typeface="Arial"/>
              </a:rPr>
              <a:t> </a:t>
            </a:r>
            <a:r>
              <a:rPr lang="en-US" sz="1899" dirty="0" err="1">
                <a:solidFill>
                  <a:srgbClr val="003399"/>
                </a:solidFill>
                <a:latin typeface="Arial"/>
              </a:rPr>
              <a:t>candidați</a:t>
            </a:r>
            <a:r>
              <a:rPr lang="en-US" sz="1899" dirty="0">
                <a:solidFill>
                  <a:srgbClr val="003399"/>
                </a:solidFill>
                <a:latin typeface="Arial"/>
              </a:rPr>
              <a:t> au </a:t>
            </a:r>
            <a:r>
              <a:rPr lang="en-US" sz="1899" dirty="0" err="1">
                <a:solidFill>
                  <a:srgbClr val="003399"/>
                </a:solidFill>
                <a:latin typeface="Arial"/>
              </a:rPr>
              <a:t>încredere</a:t>
            </a:r>
            <a:r>
              <a:rPr lang="en-US" sz="1899" dirty="0">
                <a:solidFill>
                  <a:srgbClr val="003399"/>
                </a:solidFill>
                <a:latin typeface="Arial"/>
              </a:rPr>
              <a:t> </a:t>
            </a:r>
            <a:r>
              <a:rPr lang="en-US" sz="1899" dirty="0" err="1">
                <a:solidFill>
                  <a:srgbClr val="003399"/>
                </a:solidFill>
                <a:latin typeface="Arial"/>
              </a:rPr>
              <a:t>în</a:t>
            </a:r>
            <a:r>
              <a:rPr lang="en-US" sz="1899" dirty="0">
                <a:solidFill>
                  <a:srgbClr val="003399"/>
                </a:solidFill>
                <a:latin typeface="Arial"/>
              </a:rPr>
              <a:t> </a:t>
            </a:r>
            <a:r>
              <a:rPr lang="en-US" sz="1899" dirty="0" err="1">
                <a:solidFill>
                  <a:srgbClr val="003399"/>
                </a:solidFill>
                <a:latin typeface="Arial"/>
              </a:rPr>
              <a:t>corectitudinea</a:t>
            </a:r>
            <a:r>
              <a:rPr lang="en-US" sz="1899" dirty="0">
                <a:solidFill>
                  <a:srgbClr val="003399"/>
                </a:solidFill>
                <a:latin typeface="Arial"/>
              </a:rPr>
              <a:t> </a:t>
            </a:r>
            <a:r>
              <a:rPr lang="en-US" sz="1899" dirty="0" err="1">
                <a:solidFill>
                  <a:srgbClr val="003399"/>
                </a:solidFill>
                <a:latin typeface="Arial"/>
              </a:rPr>
              <a:t>proiectului</a:t>
            </a:r>
            <a:r>
              <a:rPr lang="en-US" sz="1899" dirty="0">
                <a:solidFill>
                  <a:srgbClr val="003399"/>
                </a:solidFill>
                <a:latin typeface="Arial"/>
              </a:rPr>
              <a:t>-pilot </a:t>
            </a:r>
            <a:r>
              <a:rPr lang="en-US" sz="1899" dirty="0" err="1">
                <a:solidFill>
                  <a:srgbClr val="003399"/>
                </a:solidFill>
                <a:latin typeface="Arial"/>
              </a:rPr>
              <a:t>în</a:t>
            </a:r>
            <a:r>
              <a:rPr lang="en-US" sz="1899" dirty="0">
                <a:solidFill>
                  <a:srgbClr val="003399"/>
                </a:solidFill>
                <a:latin typeface="Arial"/>
              </a:rPr>
              <a:t> mare </a:t>
            </a:r>
            <a:r>
              <a:rPr lang="en-US" sz="1899" dirty="0" err="1">
                <a:solidFill>
                  <a:srgbClr val="003399"/>
                </a:solidFill>
                <a:latin typeface="Arial"/>
              </a:rPr>
              <a:t>sau</a:t>
            </a:r>
            <a:r>
              <a:rPr lang="en-US" sz="1899" dirty="0">
                <a:solidFill>
                  <a:srgbClr val="003399"/>
                </a:solidFill>
                <a:latin typeface="Arial"/>
              </a:rPr>
              <a:t> </a:t>
            </a:r>
            <a:r>
              <a:rPr lang="en-US" sz="1899" dirty="0" err="1">
                <a:solidFill>
                  <a:srgbClr val="003399"/>
                </a:solidFill>
                <a:latin typeface="Arial"/>
              </a:rPr>
              <a:t>foarte</a:t>
            </a:r>
            <a:r>
              <a:rPr lang="en-US" sz="1899" dirty="0">
                <a:solidFill>
                  <a:srgbClr val="003399"/>
                </a:solidFill>
                <a:latin typeface="Arial"/>
              </a:rPr>
              <a:t> mare </a:t>
            </a:r>
            <a:r>
              <a:rPr lang="en-US" sz="1899" dirty="0" err="1">
                <a:solidFill>
                  <a:srgbClr val="003399"/>
                </a:solidFill>
                <a:latin typeface="Arial"/>
              </a:rPr>
              <a:t>măsură</a:t>
            </a:r>
            <a:r>
              <a:rPr lang="en-US" sz="1899" dirty="0">
                <a:solidFill>
                  <a:srgbClr val="003399"/>
                </a:solidFill>
                <a:latin typeface="Arial"/>
              </a:rPr>
              <a:t>;</a:t>
            </a:r>
          </a:p>
          <a:p>
            <a:pPr algn="l">
              <a:lnSpc>
                <a:spcPts val="2659"/>
              </a:lnSpc>
            </a:pPr>
            <a:r>
              <a:rPr lang="en-US" sz="1899" dirty="0">
                <a:solidFill>
                  <a:srgbClr val="003399"/>
                </a:solidFill>
                <a:latin typeface="Arial"/>
              </a:rPr>
              <a:t>•82% </a:t>
            </a:r>
            <a:r>
              <a:rPr lang="en-US" sz="1899" dirty="0" err="1">
                <a:solidFill>
                  <a:srgbClr val="003399"/>
                </a:solidFill>
                <a:latin typeface="Arial"/>
              </a:rPr>
              <a:t>dintre</a:t>
            </a:r>
            <a:r>
              <a:rPr lang="en-US" sz="1899" dirty="0">
                <a:solidFill>
                  <a:srgbClr val="003399"/>
                </a:solidFill>
                <a:latin typeface="Arial"/>
              </a:rPr>
              <a:t> </a:t>
            </a:r>
            <a:r>
              <a:rPr lang="en-US" sz="1899" dirty="0" err="1">
                <a:solidFill>
                  <a:srgbClr val="003399"/>
                </a:solidFill>
                <a:latin typeface="Arial"/>
              </a:rPr>
              <a:t>aceștia</a:t>
            </a:r>
            <a:r>
              <a:rPr lang="en-US" sz="1899" dirty="0">
                <a:solidFill>
                  <a:srgbClr val="003399"/>
                </a:solidFill>
                <a:latin typeface="Arial"/>
              </a:rPr>
              <a:t> cred </a:t>
            </a:r>
            <a:r>
              <a:rPr lang="en-US" sz="1899" dirty="0" err="1">
                <a:solidFill>
                  <a:srgbClr val="003399"/>
                </a:solidFill>
                <a:latin typeface="Arial"/>
              </a:rPr>
              <a:t>că</a:t>
            </a:r>
            <a:r>
              <a:rPr lang="en-US" sz="1899" dirty="0">
                <a:solidFill>
                  <a:srgbClr val="003399"/>
                </a:solidFill>
                <a:latin typeface="Arial"/>
              </a:rPr>
              <a:t> </a:t>
            </a:r>
            <a:r>
              <a:rPr lang="en-US" sz="1899" dirty="0" err="1">
                <a:solidFill>
                  <a:srgbClr val="003399"/>
                </a:solidFill>
                <a:latin typeface="Arial"/>
              </a:rPr>
              <a:t>noul</a:t>
            </a:r>
            <a:r>
              <a:rPr lang="en-US" sz="1899" dirty="0">
                <a:solidFill>
                  <a:srgbClr val="003399"/>
                </a:solidFill>
                <a:latin typeface="Arial"/>
              </a:rPr>
              <a:t> model </a:t>
            </a:r>
            <a:r>
              <a:rPr lang="en-US" sz="1899" dirty="0" err="1">
                <a:solidFill>
                  <a:srgbClr val="003399"/>
                </a:solidFill>
                <a:latin typeface="Arial"/>
              </a:rPr>
              <a:t>asigură</a:t>
            </a:r>
            <a:r>
              <a:rPr lang="en-US" sz="1899" dirty="0">
                <a:solidFill>
                  <a:srgbClr val="003399"/>
                </a:solidFill>
                <a:latin typeface="Arial"/>
              </a:rPr>
              <a:t> </a:t>
            </a:r>
            <a:r>
              <a:rPr lang="en-US" sz="1899" dirty="0" err="1">
                <a:solidFill>
                  <a:srgbClr val="003399"/>
                </a:solidFill>
                <a:latin typeface="Arial"/>
              </a:rPr>
              <a:t>recrutarea</a:t>
            </a:r>
            <a:r>
              <a:rPr lang="en-US" sz="1899" dirty="0">
                <a:solidFill>
                  <a:srgbClr val="003399"/>
                </a:solidFill>
                <a:latin typeface="Arial"/>
              </a:rPr>
              <a:t> </a:t>
            </a:r>
            <a:r>
              <a:rPr lang="en-US" sz="1899" dirty="0" err="1">
                <a:solidFill>
                  <a:srgbClr val="003399"/>
                </a:solidFill>
                <a:latin typeface="Arial"/>
              </a:rPr>
              <a:t>bazată</a:t>
            </a:r>
            <a:r>
              <a:rPr lang="en-US" sz="1899" dirty="0">
                <a:solidFill>
                  <a:srgbClr val="003399"/>
                </a:solidFill>
                <a:latin typeface="Arial"/>
              </a:rPr>
              <a:t> pe merit </a:t>
            </a:r>
            <a:r>
              <a:rPr lang="en-US" sz="1899" dirty="0" err="1">
                <a:solidFill>
                  <a:srgbClr val="003399"/>
                </a:solidFill>
                <a:latin typeface="Arial"/>
              </a:rPr>
              <a:t>în</a:t>
            </a:r>
            <a:r>
              <a:rPr lang="en-US" sz="1899" dirty="0">
                <a:solidFill>
                  <a:srgbClr val="003399"/>
                </a:solidFill>
                <a:latin typeface="Arial"/>
              </a:rPr>
              <a:t> mare </a:t>
            </a:r>
            <a:r>
              <a:rPr lang="en-US" sz="1899" dirty="0" err="1">
                <a:solidFill>
                  <a:srgbClr val="003399"/>
                </a:solidFill>
                <a:latin typeface="Arial"/>
              </a:rPr>
              <a:t>sau</a:t>
            </a:r>
            <a:r>
              <a:rPr lang="en-US" sz="1899" dirty="0">
                <a:solidFill>
                  <a:srgbClr val="003399"/>
                </a:solidFill>
                <a:latin typeface="Arial"/>
              </a:rPr>
              <a:t> </a:t>
            </a:r>
            <a:r>
              <a:rPr lang="en-US" sz="1899" dirty="0" err="1">
                <a:solidFill>
                  <a:srgbClr val="003399"/>
                </a:solidFill>
                <a:latin typeface="Arial"/>
              </a:rPr>
              <a:t>foarte</a:t>
            </a:r>
            <a:r>
              <a:rPr lang="en-US" sz="1899" dirty="0">
                <a:solidFill>
                  <a:srgbClr val="003399"/>
                </a:solidFill>
                <a:latin typeface="Arial"/>
              </a:rPr>
              <a:t> mare </a:t>
            </a:r>
            <a:r>
              <a:rPr lang="en-US" sz="1899" dirty="0" err="1">
                <a:solidFill>
                  <a:srgbClr val="003399"/>
                </a:solidFill>
                <a:latin typeface="Arial"/>
              </a:rPr>
              <a:t>măsură</a:t>
            </a:r>
            <a:r>
              <a:rPr lang="en-US" sz="1899" dirty="0">
                <a:solidFill>
                  <a:srgbClr val="003399"/>
                </a:solidFill>
                <a:latin typeface="Arial"/>
              </a:rPr>
              <a:t>.</a:t>
            </a:r>
          </a:p>
          <a:p>
            <a:pPr algn="l">
              <a:lnSpc>
                <a:spcPts val="2659"/>
              </a:lnSpc>
            </a:pPr>
            <a:endParaRPr lang="en-US" sz="1899" dirty="0">
              <a:solidFill>
                <a:srgbClr val="003399"/>
              </a:solidFill>
              <a:latin typeface="Arial"/>
            </a:endParaRPr>
          </a:p>
        </p:txBody>
      </p:sp>
      <p:sp>
        <p:nvSpPr>
          <p:cNvPr id="10" name="TextBox 10"/>
          <p:cNvSpPr txBox="1"/>
          <p:nvPr/>
        </p:nvSpPr>
        <p:spPr>
          <a:xfrm>
            <a:off x="2690712" y="1286834"/>
            <a:ext cx="13344300" cy="487762"/>
          </a:xfrm>
          <a:prstGeom prst="rect">
            <a:avLst/>
          </a:prstGeom>
        </p:spPr>
        <p:txBody>
          <a:bodyPr lIns="0" tIns="0" rIns="0" bIns="0" rtlCol="0" anchor="t">
            <a:spAutoFit/>
          </a:bodyPr>
          <a:lstStyle/>
          <a:p>
            <a:pPr algn="ctr">
              <a:lnSpc>
                <a:spcPts val="4096"/>
              </a:lnSpc>
            </a:pPr>
            <a:r>
              <a:rPr lang="ro-RO" sz="3200" dirty="0">
                <a:solidFill>
                  <a:srgbClr val="7FD5F5"/>
                </a:solidFill>
                <a:latin typeface="Arial Bold"/>
              </a:rPr>
              <a:t>Livrabile rezultate în </a:t>
            </a:r>
            <a:r>
              <a:rPr lang="en-US" sz="3200" dirty="0" err="1">
                <a:solidFill>
                  <a:srgbClr val="7FD5F5"/>
                </a:solidFill>
                <a:latin typeface="Arial Bold"/>
              </a:rPr>
              <a:t>implementarea</a:t>
            </a:r>
            <a:r>
              <a:rPr lang="en-US" sz="3200" dirty="0">
                <a:solidFill>
                  <a:srgbClr val="7FD5F5"/>
                </a:solidFill>
                <a:latin typeface="Arial Bold"/>
              </a:rPr>
              <a:t> </a:t>
            </a:r>
            <a:r>
              <a:rPr lang="en-US" sz="3200" dirty="0" err="1">
                <a:solidFill>
                  <a:srgbClr val="7FD5F5"/>
                </a:solidFill>
                <a:latin typeface="Arial Bold"/>
              </a:rPr>
              <a:t>Jaloanelor</a:t>
            </a:r>
            <a:r>
              <a:rPr lang="en-US" sz="3200" dirty="0">
                <a:solidFill>
                  <a:srgbClr val="7FD5F5"/>
                </a:solidFill>
                <a:latin typeface="Arial Bold"/>
              </a:rPr>
              <a:t> 416 </a:t>
            </a:r>
            <a:r>
              <a:rPr lang="ro-RO" sz="3200" dirty="0">
                <a:solidFill>
                  <a:srgbClr val="7FD5F5"/>
                </a:solidFill>
                <a:latin typeface="Arial Bold"/>
              </a:rPr>
              <a:t>și 417</a:t>
            </a:r>
          </a:p>
        </p:txBody>
      </p:sp>
      <p:sp>
        <p:nvSpPr>
          <p:cNvPr id="11" name="TextBox 11"/>
          <p:cNvSpPr txBox="1"/>
          <p:nvPr/>
        </p:nvSpPr>
        <p:spPr>
          <a:xfrm>
            <a:off x="457461" y="4734325"/>
            <a:ext cx="8463093" cy="4316246"/>
          </a:xfrm>
          <a:prstGeom prst="rect">
            <a:avLst/>
          </a:prstGeom>
        </p:spPr>
        <p:txBody>
          <a:bodyPr wrap="square" lIns="0" tIns="0" rIns="0" bIns="0" rtlCol="0" anchor="t">
            <a:spAutoFit/>
          </a:bodyPr>
          <a:lstStyle/>
          <a:p>
            <a:pPr algn="l">
              <a:lnSpc>
                <a:spcPts val="3359"/>
              </a:lnSpc>
            </a:pPr>
            <a:endParaRPr lang="ro-RO" sz="2399" dirty="0">
              <a:solidFill>
                <a:srgbClr val="003399"/>
              </a:solidFill>
              <a:latin typeface="Arial"/>
            </a:endParaRPr>
          </a:p>
          <a:p>
            <a:pPr algn="l">
              <a:lnSpc>
                <a:spcPts val="3359"/>
              </a:lnSpc>
            </a:pPr>
            <a:endParaRPr lang="ro-RO" sz="2399" dirty="0">
              <a:solidFill>
                <a:srgbClr val="003399"/>
              </a:solidFill>
              <a:latin typeface="Arial"/>
            </a:endParaRPr>
          </a:p>
          <a:p>
            <a:pPr algn="l">
              <a:lnSpc>
                <a:spcPts val="3359"/>
              </a:lnSpc>
            </a:pPr>
            <a:r>
              <a:rPr lang="en-US" sz="2200" dirty="0">
                <a:solidFill>
                  <a:srgbClr val="003399"/>
                </a:solidFill>
                <a:latin typeface="Arial"/>
              </a:rPr>
              <a:t>Nu au </a:t>
            </a:r>
            <a:r>
              <a:rPr lang="en-US" sz="2200" dirty="0" err="1">
                <a:solidFill>
                  <a:srgbClr val="003399"/>
                </a:solidFill>
                <a:latin typeface="Arial"/>
              </a:rPr>
              <a:t>existat</a:t>
            </a:r>
            <a:r>
              <a:rPr lang="en-US" sz="2200" dirty="0">
                <a:solidFill>
                  <a:srgbClr val="003399"/>
                </a:solidFill>
                <a:latin typeface="Arial"/>
              </a:rPr>
              <a:t> </a:t>
            </a:r>
            <a:r>
              <a:rPr lang="en-US" sz="2200" dirty="0" err="1">
                <a:solidFill>
                  <a:srgbClr val="003399"/>
                </a:solidFill>
                <a:latin typeface="Arial"/>
              </a:rPr>
              <a:t>provocări</a:t>
            </a:r>
            <a:r>
              <a:rPr lang="en-US" sz="2200" dirty="0">
                <a:solidFill>
                  <a:srgbClr val="003399"/>
                </a:solidFill>
                <a:latin typeface="Arial"/>
              </a:rPr>
              <a:t> legate de </a:t>
            </a:r>
            <a:r>
              <a:rPr lang="en-US" sz="2200" dirty="0" err="1">
                <a:solidFill>
                  <a:srgbClr val="003399"/>
                </a:solidFill>
                <a:latin typeface="Arial"/>
              </a:rPr>
              <a:t>integritate</a:t>
            </a:r>
            <a:endParaRPr lang="ro-RO" sz="2200" dirty="0">
              <a:solidFill>
                <a:srgbClr val="003399"/>
              </a:solidFill>
              <a:latin typeface="Arial"/>
            </a:endParaRPr>
          </a:p>
          <a:p>
            <a:pPr algn="l">
              <a:lnSpc>
                <a:spcPts val="3359"/>
              </a:lnSpc>
            </a:pPr>
            <a:r>
              <a:rPr lang="en-US" sz="1899" dirty="0" err="1">
                <a:solidFill>
                  <a:srgbClr val="003399"/>
                </a:solidFill>
                <a:latin typeface="Arial"/>
              </a:rPr>
              <a:t>ceea</a:t>
            </a:r>
            <a:r>
              <a:rPr lang="en-US" sz="1899" dirty="0">
                <a:solidFill>
                  <a:srgbClr val="003399"/>
                </a:solidFill>
                <a:latin typeface="Arial"/>
              </a:rPr>
              <a:t> </a:t>
            </a:r>
            <a:r>
              <a:rPr lang="en-US" sz="1899" dirty="0" err="1">
                <a:solidFill>
                  <a:srgbClr val="003399"/>
                </a:solidFill>
                <a:latin typeface="Arial"/>
              </a:rPr>
              <a:t>ce</a:t>
            </a:r>
            <a:r>
              <a:rPr lang="en-US" sz="1899" dirty="0">
                <a:solidFill>
                  <a:srgbClr val="003399"/>
                </a:solidFill>
                <a:latin typeface="Arial"/>
              </a:rPr>
              <a:t> </a:t>
            </a:r>
            <a:r>
              <a:rPr lang="en-US" sz="1899" dirty="0" err="1">
                <a:solidFill>
                  <a:srgbClr val="003399"/>
                </a:solidFill>
                <a:latin typeface="Arial"/>
              </a:rPr>
              <a:t>confirmă</a:t>
            </a:r>
            <a:r>
              <a:rPr lang="en-US" sz="1899" dirty="0">
                <a:solidFill>
                  <a:srgbClr val="003399"/>
                </a:solidFill>
                <a:latin typeface="Arial"/>
              </a:rPr>
              <a:t> </a:t>
            </a:r>
            <a:r>
              <a:rPr lang="en-US" sz="1899" dirty="0" err="1">
                <a:solidFill>
                  <a:srgbClr val="003399"/>
                </a:solidFill>
                <a:latin typeface="Arial"/>
              </a:rPr>
              <a:t>că</a:t>
            </a:r>
            <a:r>
              <a:rPr lang="en-US" sz="1899" dirty="0">
                <a:solidFill>
                  <a:srgbClr val="003399"/>
                </a:solidFill>
                <a:latin typeface="Arial"/>
              </a:rPr>
              <a:t> </a:t>
            </a:r>
            <a:r>
              <a:rPr lang="en-US" sz="1899" dirty="0" err="1">
                <a:solidFill>
                  <a:srgbClr val="003399"/>
                </a:solidFill>
                <a:latin typeface="Arial"/>
              </a:rPr>
              <a:t>proiectul</a:t>
            </a:r>
            <a:r>
              <a:rPr lang="en-US" sz="1899" dirty="0">
                <a:solidFill>
                  <a:srgbClr val="003399"/>
                </a:solidFill>
                <a:latin typeface="Arial"/>
              </a:rPr>
              <a:t>-pilot </a:t>
            </a:r>
            <a:r>
              <a:rPr lang="ro-RO" sz="1899" dirty="0">
                <a:solidFill>
                  <a:srgbClr val="003399"/>
                </a:solidFill>
                <a:latin typeface="Arial"/>
              </a:rPr>
              <a:t>și-a îndeplinit </a:t>
            </a:r>
            <a:r>
              <a:rPr lang="en-US" sz="1899" dirty="0" err="1">
                <a:solidFill>
                  <a:srgbClr val="003399"/>
                </a:solidFill>
                <a:latin typeface="Arial"/>
              </a:rPr>
              <a:t>obiectivele</a:t>
            </a:r>
            <a:r>
              <a:rPr lang="en-US" sz="1899" dirty="0">
                <a:solidFill>
                  <a:srgbClr val="003399"/>
                </a:solidFill>
                <a:latin typeface="Arial"/>
              </a:rPr>
              <a:t> de a </a:t>
            </a:r>
            <a:r>
              <a:rPr lang="en-US" sz="1899" dirty="0" err="1">
                <a:solidFill>
                  <a:srgbClr val="003399"/>
                </a:solidFill>
                <a:latin typeface="Arial"/>
              </a:rPr>
              <a:t>contribui</a:t>
            </a:r>
            <a:r>
              <a:rPr lang="en-US" sz="1899" dirty="0">
                <a:solidFill>
                  <a:srgbClr val="003399"/>
                </a:solidFill>
                <a:latin typeface="Arial"/>
              </a:rPr>
              <a:t> la </a:t>
            </a:r>
            <a:r>
              <a:rPr lang="en-US" sz="1899" dirty="0" err="1">
                <a:solidFill>
                  <a:srgbClr val="003399"/>
                </a:solidFill>
                <a:latin typeface="Arial"/>
              </a:rPr>
              <a:t>creșterea</a:t>
            </a:r>
            <a:r>
              <a:rPr lang="en-US" sz="1899" dirty="0">
                <a:solidFill>
                  <a:srgbClr val="003399"/>
                </a:solidFill>
                <a:latin typeface="Arial"/>
              </a:rPr>
              <a:t> </a:t>
            </a:r>
            <a:r>
              <a:rPr lang="en-US" sz="1899" dirty="0" err="1">
                <a:solidFill>
                  <a:srgbClr val="003399"/>
                </a:solidFill>
                <a:latin typeface="Arial"/>
              </a:rPr>
              <a:t>nivelului</a:t>
            </a:r>
            <a:r>
              <a:rPr lang="en-US" sz="1899" dirty="0">
                <a:solidFill>
                  <a:srgbClr val="003399"/>
                </a:solidFill>
                <a:latin typeface="Arial"/>
              </a:rPr>
              <a:t> de </a:t>
            </a:r>
            <a:r>
              <a:rPr lang="en-US" sz="1899" dirty="0" err="1">
                <a:solidFill>
                  <a:srgbClr val="003399"/>
                </a:solidFill>
                <a:latin typeface="Arial"/>
              </a:rPr>
              <a:t>profesionalism</a:t>
            </a:r>
            <a:r>
              <a:rPr lang="en-US" sz="1899" dirty="0">
                <a:solidFill>
                  <a:srgbClr val="003399"/>
                </a:solidFill>
                <a:latin typeface="Arial"/>
              </a:rPr>
              <a:t> </a:t>
            </a:r>
            <a:r>
              <a:rPr lang="en-US" sz="1899" dirty="0" err="1">
                <a:solidFill>
                  <a:srgbClr val="003399"/>
                </a:solidFill>
                <a:latin typeface="Arial"/>
              </a:rPr>
              <a:t>și</a:t>
            </a:r>
            <a:r>
              <a:rPr lang="en-US" sz="1899" dirty="0">
                <a:solidFill>
                  <a:srgbClr val="003399"/>
                </a:solidFill>
                <a:latin typeface="Arial"/>
              </a:rPr>
              <a:t> </a:t>
            </a:r>
            <a:r>
              <a:rPr lang="en-US" sz="1899" dirty="0" err="1">
                <a:solidFill>
                  <a:srgbClr val="003399"/>
                </a:solidFill>
                <a:latin typeface="Arial"/>
              </a:rPr>
              <a:t>performanță</a:t>
            </a:r>
            <a:r>
              <a:rPr lang="en-US" sz="1899" dirty="0">
                <a:solidFill>
                  <a:srgbClr val="003399"/>
                </a:solidFill>
                <a:latin typeface="Arial"/>
              </a:rPr>
              <a:t> </a:t>
            </a:r>
            <a:r>
              <a:rPr lang="en-US" sz="1899" dirty="0" err="1">
                <a:solidFill>
                  <a:srgbClr val="003399"/>
                </a:solidFill>
                <a:latin typeface="Arial"/>
              </a:rPr>
              <a:t>în</a:t>
            </a:r>
            <a:r>
              <a:rPr lang="en-US" sz="1899" dirty="0">
                <a:solidFill>
                  <a:srgbClr val="003399"/>
                </a:solidFill>
                <a:latin typeface="Arial"/>
              </a:rPr>
              <a:t> </a:t>
            </a:r>
            <a:r>
              <a:rPr lang="en-US" sz="1899" dirty="0" err="1">
                <a:solidFill>
                  <a:srgbClr val="003399"/>
                </a:solidFill>
                <a:latin typeface="Arial"/>
              </a:rPr>
              <a:t>administrația</a:t>
            </a:r>
            <a:r>
              <a:rPr lang="en-US" sz="1899" dirty="0">
                <a:solidFill>
                  <a:srgbClr val="003399"/>
                </a:solidFill>
                <a:latin typeface="Arial"/>
              </a:rPr>
              <a:t> </a:t>
            </a:r>
            <a:r>
              <a:rPr lang="en-US" sz="1899" dirty="0" err="1">
                <a:solidFill>
                  <a:srgbClr val="003399"/>
                </a:solidFill>
                <a:latin typeface="Arial"/>
              </a:rPr>
              <a:t>publică</a:t>
            </a:r>
            <a:r>
              <a:rPr lang="en-US" sz="1899" dirty="0">
                <a:solidFill>
                  <a:srgbClr val="003399"/>
                </a:solidFill>
                <a:latin typeface="Arial"/>
              </a:rPr>
              <a:t> din </a:t>
            </a:r>
            <a:r>
              <a:rPr lang="en-US" sz="1899" dirty="0" err="1">
                <a:solidFill>
                  <a:srgbClr val="003399"/>
                </a:solidFill>
                <a:latin typeface="Arial"/>
              </a:rPr>
              <a:t>România</a:t>
            </a:r>
            <a:r>
              <a:rPr lang="en-US" sz="1899" dirty="0">
                <a:solidFill>
                  <a:srgbClr val="003399"/>
                </a:solidFill>
                <a:latin typeface="Arial"/>
              </a:rPr>
              <a:t> </a:t>
            </a:r>
            <a:r>
              <a:rPr lang="en-US" sz="1899" dirty="0" err="1">
                <a:solidFill>
                  <a:srgbClr val="003399"/>
                </a:solidFill>
                <a:latin typeface="Arial"/>
              </a:rPr>
              <a:t>și</a:t>
            </a:r>
            <a:r>
              <a:rPr lang="en-US" sz="1899" dirty="0">
                <a:solidFill>
                  <a:srgbClr val="003399"/>
                </a:solidFill>
                <a:latin typeface="Arial"/>
              </a:rPr>
              <a:t> de a </a:t>
            </a:r>
            <a:r>
              <a:rPr lang="en-US" sz="1899" dirty="0" err="1">
                <a:solidFill>
                  <a:srgbClr val="003399"/>
                </a:solidFill>
                <a:latin typeface="Arial"/>
              </a:rPr>
              <a:t>elimina</a:t>
            </a:r>
            <a:r>
              <a:rPr lang="en-US" sz="1899" dirty="0">
                <a:solidFill>
                  <a:srgbClr val="003399"/>
                </a:solidFill>
                <a:latin typeface="Arial"/>
              </a:rPr>
              <a:t> </a:t>
            </a:r>
            <a:r>
              <a:rPr lang="en-US" sz="1899" dirty="0" err="1">
                <a:solidFill>
                  <a:srgbClr val="003399"/>
                </a:solidFill>
                <a:latin typeface="Arial"/>
              </a:rPr>
              <a:t>riscurile</a:t>
            </a:r>
            <a:r>
              <a:rPr lang="en-US" sz="1899" dirty="0">
                <a:solidFill>
                  <a:srgbClr val="003399"/>
                </a:solidFill>
                <a:latin typeface="Arial"/>
              </a:rPr>
              <a:t> de </a:t>
            </a:r>
            <a:r>
              <a:rPr lang="en-US" sz="1899" dirty="0" err="1">
                <a:solidFill>
                  <a:srgbClr val="003399"/>
                </a:solidFill>
                <a:latin typeface="Arial"/>
              </a:rPr>
              <a:t>corupție</a:t>
            </a:r>
            <a:r>
              <a:rPr lang="en-US" sz="1899" dirty="0">
                <a:solidFill>
                  <a:srgbClr val="003399"/>
                </a:solidFill>
                <a:latin typeface="Arial"/>
              </a:rPr>
              <a:t> </a:t>
            </a:r>
            <a:r>
              <a:rPr lang="en-US" sz="1899" dirty="0" err="1">
                <a:solidFill>
                  <a:srgbClr val="003399"/>
                </a:solidFill>
                <a:latin typeface="Arial"/>
              </a:rPr>
              <a:t>în</a:t>
            </a:r>
            <a:r>
              <a:rPr lang="en-US" sz="1899" dirty="0">
                <a:solidFill>
                  <a:srgbClr val="003399"/>
                </a:solidFill>
                <a:latin typeface="Arial"/>
              </a:rPr>
              <a:t> </a:t>
            </a:r>
            <a:r>
              <a:rPr lang="en-US" sz="1899" dirty="0" err="1">
                <a:solidFill>
                  <a:srgbClr val="003399"/>
                </a:solidFill>
                <a:latin typeface="Arial"/>
              </a:rPr>
              <a:t>recrutarea</a:t>
            </a:r>
            <a:r>
              <a:rPr lang="en-US" sz="1899" dirty="0">
                <a:solidFill>
                  <a:srgbClr val="003399"/>
                </a:solidFill>
                <a:latin typeface="Arial"/>
              </a:rPr>
              <a:t> </a:t>
            </a:r>
            <a:r>
              <a:rPr lang="en-US" sz="1899" dirty="0" err="1">
                <a:solidFill>
                  <a:srgbClr val="003399"/>
                </a:solidFill>
                <a:latin typeface="Arial"/>
              </a:rPr>
              <a:t>funcționarilor</a:t>
            </a:r>
            <a:r>
              <a:rPr lang="en-US" sz="1899" dirty="0">
                <a:solidFill>
                  <a:srgbClr val="003399"/>
                </a:solidFill>
                <a:latin typeface="Arial"/>
              </a:rPr>
              <a:t> </a:t>
            </a:r>
            <a:r>
              <a:rPr lang="en-US" sz="1899" dirty="0" err="1">
                <a:solidFill>
                  <a:srgbClr val="003399"/>
                </a:solidFill>
                <a:latin typeface="Arial"/>
              </a:rPr>
              <a:t>publici</a:t>
            </a:r>
            <a:r>
              <a:rPr lang="en-US" sz="1899" dirty="0">
                <a:solidFill>
                  <a:srgbClr val="003399"/>
                </a:solidFill>
                <a:latin typeface="Arial"/>
              </a:rPr>
              <a:t>.</a:t>
            </a:r>
          </a:p>
          <a:p>
            <a:pPr algn="l">
              <a:lnSpc>
                <a:spcPts val="2659"/>
              </a:lnSpc>
            </a:pPr>
            <a:endParaRPr lang="ro-RO" sz="1899" dirty="0">
              <a:solidFill>
                <a:srgbClr val="003399"/>
              </a:solidFill>
              <a:latin typeface="Arial"/>
            </a:endParaRPr>
          </a:p>
          <a:p>
            <a:pPr algn="l">
              <a:lnSpc>
                <a:spcPts val="2659"/>
              </a:lnSpc>
            </a:pPr>
            <a:r>
              <a:rPr lang="en-US" sz="1899" dirty="0" err="1">
                <a:solidFill>
                  <a:srgbClr val="003399"/>
                </a:solidFill>
                <a:latin typeface="Arial"/>
              </a:rPr>
              <a:t>Poate</a:t>
            </a:r>
            <a:r>
              <a:rPr lang="en-US" sz="1899" dirty="0">
                <a:solidFill>
                  <a:srgbClr val="003399"/>
                </a:solidFill>
                <a:latin typeface="Arial"/>
              </a:rPr>
              <a:t> fi </a:t>
            </a:r>
            <a:r>
              <a:rPr lang="en-US" sz="1899" dirty="0" err="1">
                <a:solidFill>
                  <a:srgbClr val="003399"/>
                </a:solidFill>
                <a:latin typeface="Arial"/>
              </a:rPr>
              <a:t>accesată</a:t>
            </a:r>
            <a:r>
              <a:rPr lang="en-US" sz="1899" dirty="0">
                <a:solidFill>
                  <a:srgbClr val="003399"/>
                </a:solidFill>
                <a:latin typeface="Arial"/>
              </a:rPr>
              <a:t> online:</a:t>
            </a:r>
          </a:p>
          <a:p>
            <a:pPr algn="l">
              <a:lnSpc>
                <a:spcPts val="2659"/>
              </a:lnSpc>
            </a:pPr>
            <a:r>
              <a:rPr lang="en-US" sz="1899" u="sng" dirty="0">
                <a:solidFill>
                  <a:srgbClr val="0000FF"/>
                </a:solidFill>
                <a:latin typeface="Arial"/>
                <a:hlinkClick r:id="rId6" tooltip="https://www.anfp.gov.ro/R/Doc/2023/PNRR/LIVRABILE/Analiza%20ex-post_v%20%20finala.pdf"/>
              </a:rPr>
              <a:t>https://www.anfp.gov.ro/R/Doc/2023/PNRR/LIVRABILE/Analiza%20ex-post_v%20%20finala.pdf</a:t>
            </a:r>
            <a:r>
              <a:rPr lang="en-US" sz="1899" dirty="0">
                <a:solidFill>
                  <a:srgbClr val="003399"/>
                </a:solidFill>
                <a:latin typeface="Arial"/>
              </a:rPr>
              <a:t> </a:t>
            </a:r>
          </a:p>
          <a:p>
            <a:pPr algn="l">
              <a:lnSpc>
                <a:spcPts val="2659"/>
              </a:lnSpc>
            </a:pPr>
            <a:endParaRPr lang="en-US" sz="1899" dirty="0">
              <a:solidFill>
                <a:srgbClr val="003399"/>
              </a:solidFill>
              <a:latin typeface="Arial"/>
            </a:endParaRPr>
          </a:p>
        </p:txBody>
      </p:sp>
      <p:sp>
        <p:nvSpPr>
          <p:cNvPr id="12" name="Freeform 12"/>
          <p:cNvSpPr/>
          <p:nvPr/>
        </p:nvSpPr>
        <p:spPr>
          <a:xfrm>
            <a:off x="9741324" y="2882854"/>
            <a:ext cx="7926666" cy="5284444"/>
          </a:xfrm>
          <a:custGeom>
            <a:avLst/>
            <a:gdLst/>
            <a:ahLst/>
            <a:cxnLst/>
            <a:rect l="l" t="t" r="r" b="b"/>
            <a:pathLst>
              <a:path w="7926666" h="5284444">
                <a:moveTo>
                  <a:pt x="0" y="0"/>
                </a:moveTo>
                <a:lnTo>
                  <a:pt x="7926666" y="0"/>
                </a:lnTo>
                <a:lnTo>
                  <a:pt x="7926666" y="5284444"/>
                </a:lnTo>
                <a:lnTo>
                  <a:pt x="0" y="5284444"/>
                </a:lnTo>
                <a:lnTo>
                  <a:pt x="0" y="0"/>
                </a:lnTo>
                <a:close/>
              </a:path>
            </a:pathLst>
          </a:custGeom>
          <a:blipFill>
            <a:blip r:embed="rId7">
              <a:alphaModFix amt="73000"/>
            </a:blip>
            <a:stretch>
              <a:fillRect/>
            </a:stretch>
          </a:blipFill>
        </p:spPr>
      </p:sp>
      <p:pic>
        <p:nvPicPr>
          <p:cNvPr id="13" name="Graphic 12" descr="Document with solid fill">
            <a:extLst>
              <a:ext uri="{FF2B5EF4-FFF2-40B4-BE49-F238E27FC236}">
                <a16:creationId xmlns:a16="http://schemas.microsoft.com/office/drawing/2014/main" id="{26343FEE-DF6D-FE43-A943-D4151518937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1000" y="2197054"/>
            <a:ext cx="685800" cy="6858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F5C37-615C-BB37-51A4-DEC6D826C25E}"/>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3E30400D-44C3-EBDA-B501-80B507524289}"/>
              </a:ext>
            </a:extLst>
          </p:cNvPr>
          <p:cNvGrpSpPr/>
          <p:nvPr/>
        </p:nvGrpSpPr>
        <p:grpSpPr>
          <a:xfrm>
            <a:off x="898846" y="260424"/>
            <a:ext cx="16490307" cy="947251"/>
            <a:chOff x="0" y="0"/>
            <a:chExt cx="21987076" cy="1263001"/>
          </a:xfrm>
        </p:grpSpPr>
        <p:sp>
          <p:nvSpPr>
            <p:cNvPr id="5" name="Freeform 5">
              <a:extLst>
                <a:ext uri="{FF2B5EF4-FFF2-40B4-BE49-F238E27FC236}">
                  <a16:creationId xmlns:a16="http://schemas.microsoft.com/office/drawing/2014/main" id="{B99ACDBE-4FBB-74EB-401E-C039027D597D}"/>
                </a:ext>
              </a:extLst>
            </p:cNvPr>
            <p:cNvSpPr/>
            <p:nvPr/>
          </p:nvSpPr>
          <p:spPr>
            <a:xfrm>
              <a:off x="0" y="0"/>
              <a:ext cx="21987129" cy="1263015"/>
            </a:xfrm>
            <a:custGeom>
              <a:avLst/>
              <a:gdLst/>
              <a:ahLst/>
              <a:cxnLst/>
              <a:rect l="l" t="t" r="r" b="b"/>
              <a:pathLst>
                <a:path w="21987129" h="1263015">
                  <a:moveTo>
                    <a:pt x="0" y="0"/>
                  </a:moveTo>
                  <a:lnTo>
                    <a:pt x="21987129" y="0"/>
                  </a:lnTo>
                  <a:lnTo>
                    <a:pt x="21987129" y="1263015"/>
                  </a:lnTo>
                  <a:lnTo>
                    <a:pt x="0" y="1263015"/>
                  </a:lnTo>
                  <a:lnTo>
                    <a:pt x="0" y="0"/>
                  </a:lnTo>
                  <a:close/>
                </a:path>
              </a:pathLst>
            </a:custGeom>
            <a:blipFill>
              <a:blip r:embed="rId3"/>
              <a:stretch>
                <a:fillRect b="1"/>
              </a:stretch>
            </a:blipFill>
          </p:spPr>
        </p:sp>
      </p:grpSp>
      <p:sp>
        <p:nvSpPr>
          <p:cNvPr id="6" name="TextBox 10">
            <a:extLst>
              <a:ext uri="{FF2B5EF4-FFF2-40B4-BE49-F238E27FC236}">
                <a16:creationId xmlns:a16="http://schemas.microsoft.com/office/drawing/2014/main" id="{E4E5F08D-11A6-A882-3D72-EF8DB5789A3A}"/>
              </a:ext>
            </a:extLst>
          </p:cNvPr>
          <p:cNvSpPr txBox="1"/>
          <p:nvPr/>
        </p:nvSpPr>
        <p:spPr>
          <a:xfrm>
            <a:off x="2690712" y="1243103"/>
            <a:ext cx="14698480" cy="1539332"/>
          </a:xfrm>
          <a:prstGeom prst="rect">
            <a:avLst/>
          </a:prstGeom>
        </p:spPr>
        <p:txBody>
          <a:bodyPr wrap="square" lIns="0" tIns="0" rIns="0" bIns="0" rtlCol="0" anchor="t">
            <a:spAutoFit/>
          </a:bodyPr>
          <a:lstStyle/>
          <a:p>
            <a:pPr algn="ctr">
              <a:lnSpc>
                <a:spcPts val="4096"/>
              </a:lnSpc>
            </a:pPr>
            <a:r>
              <a:rPr lang="ro-RO" sz="3200" dirty="0">
                <a:solidFill>
                  <a:srgbClr val="7FD5F5"/>
                </a:solidFill>
                <a:latin typeface="Arial Bold"/>
              </a:rPr>
              <a:t>Livrabile rezultate în urma contractării serviciilor de consultanță și dezvoltare software</a:t>
            </a:r>
            <a:endParaRPr lang="en-US" sz="3200" dirty="0">
              <a:solidFill>
                <a:srgbClr val="7FD5F5"/>
              </a:solidFill>
              <a:latin typeface="Arial Bold"/>
            </a:endParaRPr>
          </a:p>
          <a:p>
            <a:pPr algn="ctr">
              <a:lnSpc>
                <a:spcPts val="4096"/>
              </a:lnSpc>
            </a:pPr>
            <a:endParaRPr lang="en-US" sz="3200" dirty="0">
              <a:solidFill>
                <a:srgbClr val="7FD5F5"/>
              </a:solidFill>
              <a:latin typeface="Arial Bold"/>
            </a:endParaRPr>
          </a:p>
        </p:txBody>
      </p:sp>
      <p:sp>
        <p:nvSpPr>
          <p:cNvPr id="16" name="TextBox 23">
            <a:extLst>
              <a:ext uri="{FF2B5EF4-FFF2-40B4-BE49-F238E27FC236}">
                <a16:creationId xmlns:a16="http://schemas.microsoft.com/office/drawing/2014/main" id="{1615997A-64EA-C7F6-CFC0-DC7CF639810C}"/>
              </a:ext>
            </a:extLst>
          </p:cNvPr>
          <p:cNvSpPr txBox="1"/>
          <p:nvPr/>
        </p:nvSpPr>
        <p:spPr>
          <a:xfrm>
            <a:off x="898808" y="2345551"/>
            <a:ext cx="10073992" cy="661400"/>
          </a:xfrm>
          <a:prstGeom prst="rect">
            <a:avLst/>
          </a:prstGeom>
        </p:spPr>
        <p:txBody>
          <a:bodyPr wrap="square" lIns="0" tIns="0" rIns="0" bIns="0" rtlCol="0" anchor="t">
            <a:spAutoFit/>
          </a:bodyPr>
          <a:lstStyle/>
          <a:p>
            <a:pPr algn="l">
              <a:lnSpc>
                <a:spcPts val="2659"/>
              </a:lnSpc>
            </a:pPr>
            <a:r>
              <a:rPr lang="ro-RO" sz="1900" dirty="0">
                <a:solidFill>
                  <a:srgbClr val="003399"/>
                </a:solidFill>
                <a:latin typeface="Arial Bold"/>
              </a:rPr>
              <a:t>GREAT PEOPLE INSIDE S.R.L., DIMA CONSULTING GROUP S.R.L., POWER NET CONSULTING S.R.L., AMERILEX S.R.L., </a:t>
            </a:r>
            <a:r>
              <a:rPr lang="en-US" sz="1900" dirty="0">
                <a:solidFill>
                  <a:srgbClr val="003399"/>
                </a:solidFill>
                <a:latin typeface="Arial Bold"/>
              </a:rPr>
              <a:t>Business Intelligence Software Solutions SRL</a:t>
            </a:r>
            <a:endParaRPr lang="en-US" sz="1900" dirty="0">
              <a:solidFill>
                <a:srgbClr val="003399"/>
              </a:solidFill>
              <a:latin typeface="Arial"/>
            </a:endParaRPr>
          </a:p>
        </p:txBody>
      </p:sp>
      <p:graphicFrame>
        <p:nvGraphicFramePr>
          <p:cNvPr id="17" name="Diagram 16">
            <a:extLst>
              <a:ext uri="{FF2B5EF4-FFF2-40B4-BE49-F238E27FC236}">
                <a16:creationId xmlns:a16="http://schemas.microsoft.com/office/drawing/2014/main" id="{B4F10B58-2FE0-166D-C295-2C337B4F17DE}"/>
              </a:ext>
            </a:extLst>
          </p:cNvPr>
          <p:cNvGraphicFramePr/>
          <p:nvPr>
            <p:extLst>
              <p:ext uri="{D42A27DB-BD31-4B8C-83A1-F6EECF244321}">
                <p14:modId xmlns:p14="http://schemas.microsoft.com/office/powerpoint/2010/main" val="605891222"/>
              </p:ext>
            </p:extLst>
          </p:nvPr>
        </p:nvGraphicFramePr>
        <p:xfrm>
          <a:off x="609599" y="3009900"/>
          <a:ext cx="16779593" cy="70166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1" name="TextBox 20">
            <a:extLst>
              <a:ext uri="{FF2B5EF4-FFF2-40B4-BE49-F238E27FC236}">
                <a16:creationId xmlns:a16="http://schemas.microsoft.com/office/drawing/2014/main" id="{F4E2C294-C625-3558-1A01-D57F481FBF16}"/>
              </a:ext>
            </a:extLst>
          </p:cNvPr>
          <p:cNvSpPr txBox="1"/>
          <p:nvPr/>
        </p:nvSpPr>
        <p:spPr>
          <a:xfrm>
            <a:off x="1371600" y="4808581"/>
            <a:ext cx="4419600" cy="646331"/>
          </a:xfrm>
          <a:prstGeom prst="rect">
            <a:avLst/>
          </a:prstGeom>
          <a:noFill/>
        </p:spPr>
        <p:txBody>
          <a:bodyPr wrap="square">
            <a:spAutoFit/>
          </a:bodyPr>
          <a:lstStyle/>
          <a:p>
            <a:pPr algn="ctr"/>
            <a:r>
              <a:rPr lang="ro-RO" sz="1800" dirty="0">
                <a:solidFill>
                  <a:srgbClr val="002060"/>
                </a:solidFill>
                <a:latin typeface="Arial Bold"/>
              </a:rPr>
              <a:t>Livrabile pentru dezvoltarea platformei informatice de concurs național</a:t>
            </a:r>
            <a:endParaRPr lang="en-US" dirty="0">
              <a:solidFill>
                <a:srgbClr val="002060"/>
              </a:solidFill>
            </a:endParaRPr>
          </a:p>
        </p:txBody>
      </p:sp>
      <p:sp>
        <p:nvSpPr>
          <p:cNvPr id="22" name="TextBox 21">
            <a:extLst>
              <a:ext uri="{FF2B5EF4-FFF2-40B4-BE49-F238E27FC236}">
                <a16:creationId xmlns:a16="http://schemas.microsoft.com/office/drawing/2014/main" id="{F7CD8A3D-A697-953E-97E5-93A1A8348835}"/>
              </a:ext>
            </a:extLst>
          </p:cNvPr>
          <p:cNvSpPr txBox="1"/>
          <p:nvPr/>
        </p:nvSpPr>
        <p:spPr>
          <a:xfrm>
            <a:off x="6741037" y="4656033"/>
            <a:ext cx="4419600" cy="923330"/>
          </a:xfrm>
          <a:prstGeom prst="rect">
            <a:avLst/>
          </a:prstGeom>
          <a:noFill/>
        </p:spPr>
        <p:txBody>
          <a:bodyPr wrap="square">
            <a:spAutoFit/>
          </a:bodyPr>
          <a:lstStyle/>
          <a:p>
            <a:pPr algn="ctr"/>
            <a:r>
              <a:rPr lang="ro-RO" sz="1800" dirty="0">
                <a:solidFill>
                  <a:srgbClr val="002060"/>
                </a:solidFill>
                <a:latin typeface="Arial Bold"/>
              </a:rPr>
              <a:t>Livrabile specifice componentei de comunicare și promovare concurs național</a:t>
            </a:r>
            <a:endParaRPr lang="en-US" dirty="0">
              <a:solidFill>
                <a:srgbClr val="002060"/>
              </a:solidFill>
            </a:endParaRPr>
          </a:p>
        </p:txBody>
      </p:sp>
      <p:sp>
        <p:nvSpPr>
          <p:cNvPr id="23" name="TextBox 22">
            <a:extLst>
              <a:ext uri="{FF2B5EF4-FFF2-40B4-BE49-F238E27FC236}">
                <a16:creationId xmlns:a16="http://schemas.microsoft.com/office/drawing/2014/main" id="{3E098E99-7A8A-97C6-B87B-21C487FC9E45}"/>
              </a:ext>
            </a:extLst>
          </p:cNvPr>
          <p:cNvSpPr txBox="1"/>
          <p:nvPr/>
        </p:nvSpPr>
        <p:spPr>
          <a:xfrm>
            <a:off x="12283792" y="4933032"/>
            <a:ext cx="4419600" cy="646331"/>
          </a:xfrm>
          <a:prstGeom prst="rect">
            <a:avLst/>
          </a:prstGeom>
          <a:noFill/>
        </p:spPr>
        <p:txBody>
          <a:bodyPr wrap="square">
            <a:spAutoFit/>
          </a:bodyPr>
          <a:lstStyle/>
          <a:p>
            <a:pPr algn="ctr"/>
            <a:r>
              <a:rPr lang="ro-RO" sz="1800" dirty="0">
                <a:solidFill>
                  <a:srgbClr val="002060"/>
                </a:solidFill>
                <a:latin typeface="Arial Bold"/>
              </a:rPr>
              <a:t>Livrabile necesare susținerii probelor de testare</a:t>
            </a:r>
            <a:endParaRPr lang="en-US" dirty="0">
              <a:solidFill>
                <a:srgbClr val="002060"/>
              </a:solidFill>
            </a:endParaRPr>
          </a:p>
        </p:txBody>
      </p:sp>
      <p:sp>
        <p:nvSpPr>
          <p:cNvPr id="24" name="TextBox 23">
            <a:extLst>
              <a:ext uri="{FF2B5EF4-FFF2-40B4-BE49-F238E27FC236}">
                <a16:creationId xmlns:a16="http://schemas.microsoft.com/office/drawing/2014/main" id="{5956FC48-5D9F-04C4-4769-9F251BEA01D1}"/>
              </a:ext>
            </a:extLst>
          </p:cNvPr>
          <p:cNvSpPr txBox="1"/>
          <p:nvPr/>
        </p:nvSpPr>
        <p:spPr>
          <a:xfrm>
            <a:off x="1077320" y="6840497"/>
            <a:ext cx="4713880" cy="2585323"/>
          </a:xfrm>
          <a:prstGeom prst="rect">
            <a:avLst/>
          </a:prstGeom>
          <a:noFill/>
        </p:spPr>
        <p:txBody>
          <a:bodyPr wrap="square">
            <a:spAutoFit/>
          </a:bodyPr>
          <a:lstStyle/>
          <a:p>
            <a:pPr marL="285750" indent="-285750">
              <a:buFont typeface="Arial" panose="020B0604020202020204" pitchFamily="34" charset="0"/>
              <a:buChar char="•"/>
            </a:pPr>
            <a:r>
              <a:rPr lang="ro-RO" dirty="0">
                <a:solidFill>
                  <a:schemeClr val="bg1"/>
                </a:solidFill>
                <a:latin typeface="Arial Bold"/>
              </a:rPr>
              <a:t>Dezvoltare platformă informatică de concurs</a:t>
            </a:r>
          </a:p>
          <a:p>
            <a:pPr marL="285750" indent="-285750">
              <a:buFont typeface="Arial" panose="020B0604020202020204" pitchFamily="34" charset="0"/>
              <a:buChar char="•"/>
            </a:pPr>
            <a:r>
              <a:rPr lang="ro-RO" sz="1800" dirty="0">
                <a:solidFill>
                  <a:schemeClr val="bg1"/>
                </a:solidFill>
                <a:latin typeface="Arial Bold"/>
              </a:rPr>
              <a:t>Dezvoltare portal de concurs național</a:t>
            </a:r>
          </a:p>
          <a:p>
            <a:pPr marL="285750" indent="-285750">
              <a:buFont typeface="Arial" panose="020B0604020202020204" pitchFamily="34" charset="0"/>
              <a:buChar char="•"/>
            </a:pPr>
            <a:r>
              <a:rPr lang="ro-RO" sz="1800" dirty="0">
                <a:solidFill>
                  <a:schemeClr val="bg1"/>
                </a:solidFill>
                <a:latin typeface="Arial Bold"/>
              </a:rPr>
              <a:t>Stații de lucru și laptopuri pentru gestionarea CN în centrele de testare</a:t>
            </a:r>
          </a:p>
          <a:p>
            <a:pPr marL="285750" indent="-285750">
              <a:buFont typeface="Arial" panose="020B0604020202020204" pitchFamily="34" charset="0"/>
              <a:buChar char="•"/>
            </a:pPr>
            <a:r>
              <a:rPr lang="ro-RO" dirty="0">
                <a:solidFill>
                  <a:schemeClr val="bg1"/>
                </a:solidFill>
                <a:latin typeface="Arial Bold"/>
              </a:rPr>
              <a:t>Componente sowftware și hardware necesare pentru desfășurarea</a:t>
            </a:r>
          </a:p>
          <a:p>
            <a:r>
              <a:rPr lang="ro-RO" dirty="0">
                <a:solidFill>
                  <a:schemeClr val="bg1"/>
                </a:solidFill>
                <a:latin typeface="Arial Bold"/>
              </a:rPr>
              <a:t>    concursului național</a:t>
            </a:r>
          </a:p>
          <a:p>
            <a:pPr marL="285750" indent="-285750">
              <a:buFont typeface="Arial" panose="020B0604020202020204" pitchFamily="34" charset="0"/>
              <a:buChar char="•"/>
            </a:pPr>
            <a:endParaRPr lang="ro-RO" sz="1800" dirty="0">
              <a:solidFill>
                <a:schemeClr val="bg1"/>
              </a:solidFill>
              <a:latin typeface="Arial Bold"/>
            </a:endParaRPr>
          </a:p>
        </p:txBody>
      </p:sp>
      <p:sp>
        <p:nvSpPr>
          <p:cNvPr id="27" name="TextBox 26">
            <a:extLst>
              <a:ext uri="{FF2B5EF4-FFF2-40B4-BE49-F238E27FC236}">
                <a16:creationId xmlns:a16="http://schemas.microsoft.com/office/drawing/2014/main" id="{47894EE8-D088-C197-84DF-0A6E934A52F4}"/>
              </a:ext>
            </a:extLst>
          </p:cNvPr>
          <p:cNvSpPr txBox="1"/>
          <p:nvPr/>
        </p:nvSpPr>
        <p:spPr>
          <a:xfrm>
            <a:off x="6591300" y="6563499"/>
            <a:ext cx="5105400" cy="3139321"/>
          </a:xfrm>
          <a:prstGeom prst="rect">
            <a:avLst/>
          </a:prstGeom>
          <a:noFill/>
        </p:spPr>
        <p:txBody>
          <a:bodyPr wrap="square">
            <a:spAutoFit/>
          </a:bodyPr>
          <a:lstStyle/>
          <a:p>
            <a:pPr marL="285750" indent="-285750">
              <a:buFont typeface="Arial" panose="020B0604020202020204" pitchFamily="34" charset="0"/>
              <a:buChar char="•"/>
            </a:pPr>
            <a:r>
              <a:rPr lang="ro-RO" dirty="0">
                <a:solidFill>
                  <a:schemeClr val="bg1"/>
                </a:solidFill>
                <a:latin typeface="Arial Bold"/>
              </a:rPr>
              <a:t>Dezvoltare pagini dedicate CN în social media </a:t>
            </a:r>
          </a:p>
          <a:p>
            <a:pPr marL="285750" indent="-285750">
              <a:buFont typeface="Arial" panose="020B0604020202020204" pitchFamily="34" charset="0"/>
              <a:buChar char="•"/>
            </a:pPr>
            <a:r>
              <a:rPr lang="ro-RO" sz="1800" dirty="0">
                <a:solidFill>
                  <a:schemeClr val="bg1"/>
                </a:solidFill>
                <a:latin typeface="Arial Bold"/>
              </a:rPr>
              <a:t>Planuri lunare de postări în social-media</a:t>
            </a:r>
          </a:p>
          <a:p>
            <a:pPr marL="285750" indent="-285750">
              <a:buFont typeface="Arial" panose="020B0604020202020204" pitchFamily="34" charset="0"/>
              <a:buChar char="•"/>
            </a:pPr>
            <a:r>
              <a:rPr lang="ro-RO" dirty="0">
                <a:solidFill>
                  <a:schemeClr val="bg1"/>
                </a:solidFill>
                <a:latin typeface="Arial Bold"/>
              </a:rPr>
              <a:t>Materiale promoționale</a:t>
            </a:r>
          </a:p>
          <a:p>
            <a:pPr marL="285750" indent="-285750">
              <a:buFont typeface="Arial" panose="020B0604020202020204" pitchFamily="34" charset="0"/>
              <a:buChar char="•"/>
            </a:pPr>
            <a:r>
              <a:rPr lang="ro-RO" dirty="0">
                <a:solidFill>
                  <a:schemeClr val="bg1"/>
                </a:solidFill>
                <a:latin typeface="Arial Bold"/>
              </a:rPr>
              <a:t>Articole cu promovare plătită</a:t>
            </a:r>
          </a:p>
          <a:p>
            <a:pPr marL="285750" indent="-285750">
              <a:buFont typeface="Arial" panose="020B0604020202020204" pitchFamily="34" charset="0"/>
              <a:buChar char="•"/>
            </a:pPr>
            <a:r>
              <a:rPr lang="ro-RO" dirty="0">
                <a:solidFill>
                  <a:schemeClr val="bg1"/>
                </a:solidFill>
                <a:latin typeface="Arial Bold"/>
              </a:rPr>
              <a:t>Organizare târguri de joburi (3)</a:t>
            </a:r>
          </a:p>
          <a:p>
            <a:pPr marL="285750" indent="-285750">
              <a:buFont typeface="Arial" panose="020B0604020202020204" pitchFamily="34" charset="0"/>
              <a:buChar char="•"/>
            </a:pPr>
            <a:r>
              <a:rPr lang="ro-RO" dirty="0">
                <a:solidFill>
                  <a:schemeClr val="bg1"/>
                </a:solidFill>
                <a:latin typeface="Arial Bold"/>
              </a:rPr>
              <a:t>Organizare ateliere de lucru (3)</a:t>
            </a:r>
          </a:p>
          <a:p>
            <a:pPr marL="285750" indent="-285750">
              <a:buFont typeface="Arial" panose="020B0604020202020204" pitchFamily="34" charset="0"/>
              <a:buChar char="•"/>
            </a:pPr>
            <a:r>
              <a:rPr lang="ro-RO" dirty="0">
                <a:solidFill>
                  <a:schemeClr val="bg1"/>
                </a:solidFill>
                <a:latin typeface="Arial Bold"/>
              </a:rPr>
              <a:t>Rapoarte lunare de monitorizare a eficienței campaniei de promovare</a:t>
            </a:r>
          </a:p>
          <a:p>
            <a:pPr marL="285750" indent="-285750">
              <a:buFont typeface="Arial" panose="020B0604020202020204" pitchFamily="34" charset="0"/>
              <a:buChar char="•"/>
            </a:pPr>
            <a:r>
              <a:rPr lang="ro-RO" dirty="0">
                <a:solidFill>
                  <a:schemeClr val="bg1"/>
                </a:solidFill>
                <a:latin typeface="Arial Bold"/>
              </a:rPr>
              <a:t>Videoclipuri informative și tutoriale video</a:t>
            </a:r>
          </a:p>
          <a:p>
            <a:pPr marL="285750" indent="-285750">
              <a:buFont typeface="Arial" panose="020B0604020202020204" pitchFamily="34" charset="0"/>
              <a:buChar char="•"/>
            </a:pPr>
            <a:endParaRPr lang="en-US" dirty="0">
              <a:solidFill>
                <a:schemeClr val="bg1"/>
              </a:solidFill>
            </a:endParaRPr>
          </a:p>
        </p:txBody>
      </p:sp>
      <p:sp>
        <p:nvSpPr>
          <p:cNvPr id="28" name="TextBox 27">
            <a:extLst>
              <a:ext uri="{FF2B5EF4-FFF2-40B4-BE49-F238E27FC236}">
                <a16:creationId xmlns:a16="http://schemas.microsoft.com/office/drawing/2014/main" id="{67E134E1-775D-C419-E247-E9B966803530}"/>
              </a:ext>
            </a:extLst>
          </p:cNvPr>
          <p:cNvSpPr txBox="1"/>
          <p:nvPr/>
        </p:nvSpPr>
        <p:spPr>
          <a:xfrm>
            <a:off x="12307676" y="6840498"/>
            <a:ext cx="4556408" cy="2862322"/>
          </a:xfrm>
          <a:prstGeom prst="rect">
            <a:avLst/>
          </a:prstGeom>
          <a:noFill/>
        </p:spPr>
        <p:txBody>
          <a:bodyPr wrap="square">
            <a:spAutoFit/>
          </a:bodyPr>
          <a:lstStyle/>
          <a:p>
            <a:pPr marL="285750" indent="-285750">
              <a:buFont typeface="Arial" panose="020B0604020202020204" pitchFamily="34" charset="0"/>
              <a:buChar char="•"/>
            </a:pPr>
            <a:r>
              <a:rPr lang="ro-RO" dirty="0">
                <a:solidFill>
                  <a:schemeClr val="bg1"/>
                </a:solidFill>
                <a:latin typeface="Arial Bold"/>
              </a:rPr>
              <a:t>Centre teritoriale de testare și </a:t>
            </a:r>
          </a:p>
          <a:p>
            <a:r>
              <a:rPr lang="ro-RO" dirty="0">
                <a:solidFill>
                  <a:schemeClr val="bg1"/>
                </a:solidFill>
                <a:latin typeface="Arial Bold"/>
              </a:rPr>
              <a:t>     metodologii de testare</a:t>
            </a:r>
          </a:p>
          <a:p>
            <a:pPr marL="285750" indent="-285750">
              <a:buFont typeface="Arial" panose="020B0604020202020204" pitchFamily="34" charset="0"/>
              <a:buChar char="•"/>
            </a:pPr>
            <a:r>
              <a:rPr lang="ro-RO" dirty="0">
                <a:solidFill>
                  <a:schemeClr val="bg1"/>
                </a:solidFill>
                <a:latin typeface="Arial Bold"/>
              </a:rPr>
              <a:t>Centre de evaluare, metodologii de testare avansată</a:t>
            </a:r>
          </a:p>
          <a:p>
            <a:pPr marL="285750" indent="-285750">
              <a:buFont typeface="Arial" panose="020B0604020202020204" pitchFamily="34" charset="0"/>
              <a:buChar char="•"/>
            </a:pPr>
            <a:r>
              <a:rPr lang="ro-RO" dirty="0">
                <a:solidFill>
                  <a:schemeClr val="bg1"/>
                </a:solidFill>
                <a:latin typeface="Arial Bold"/>
              </a:rPr>
              <a:t>Baterii de teste și baremele aferente</a:t>
            </a:r>
          </a:p>
          <a:p>
            <a:pPr marL="285750" indent="-285750">
              <a:buFont typeface="Arial" panose="020B0604020202020204" pitchFamily="34" charset="0"/>
              <a:buChar char="•"/>
            </a:pPr>
            <a:r>
              <a:rPr lang="ro-RO" dirty="0">
                <a:solidFill>
                  <a:schemeClr val="bg1"/>
                </a:solidFill>
                <a:latin typeface="Arial Bold"/>
              </a:rPr>
              <a:t>Program de formare specializată (180 de ore) - evaluatori de competențe profesionale – 8 serii de cursanți – 200 persoane formate </a:t>
            </a:r>
          </a:p>
          <a:p>
            <a:pPr marL="285750" indent="-285750">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833153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t="-50" b="-50"/>
              </a:stretch>
            </a:blipFill>
          </p:spPr>
        </p:sp>
      </p:grpSp>
      <p:grpSp>
        <p:nvGrpSpPr>
          <p:cNvPr id="4" name="Group 4"/>
          <p:cNvGrpSpPr/>
          <p:nvPr/>
        </p:nvGrpSpPr>
        <p:grpSpPr>
          <a:xfrm>
            <a:off x="898846" y="260424"/>
            <a:ext cx="16490307" cy="947251"/>
            <a:chOff x="0" y="0"/>
            <a:chExt cx="21987076" cy="1263001"/>
          </a:xfrm>
        </p:grpSpPr>
        <p:sp>
          <p:nvSpPr>
            <p:cNvPr id="5" name="Freeform 5"/>
            <p:cNvSpPr/>
            <p:nvPr/>
          </p:nvSpPr>
          <p:spPr>
            <a:xfrm>
              <a:off x="0" y="0"/>
              <a:ext cx="21987129" cy="1263015"/>
            </a:xfrm>
            <a:custGeom>
              <a:avLst/>
              <a:gdLst/>
              <a:ahLst/>
              <a:cxnLst/>
              <a:rect l="l" t="t" r="r" b="b"/>
              <a:pathLst>
                <a:path w="21987129" h="1263015">
                  <a:moveTo>
                    <a:pt x="0" y="0"/>
                  </a:moveTo>
                  <a:lnTo>
                    <a:pt x="21987129" y="0"/>
                  </a:lnTo>
                  <a:lnTo>
                    <a:pt x="21987129" y="1263015"/>
                  </a:lnTo>
                  <a:lnTo>
                    <a:pt x="0" y="1263015"/>
                  </a:lnTo>
                  <a:lnTo>
                    <a:pt x="0" y="0"/>
                  </a:lnTo>
                  <a:close/>
                </a:path>
              </a:pathLst>
            </a:custGeom>
            <a:blipFill>
              <a:blip r:embed="rId3"/>
              <a:stretch>
                <a:fillRect b="1"/>
              </a:stretch>
            </a:blipFill>
          </p:spPr>
        </p:sp>
      </p:grpSp>
      <p:grpSp>
        <p:nvGrpSpPr>
          <p:cNvPr id="6" name="Group 6"/>
          <p:cNvGrpSpPr/>
          <p:nvPr/>
        </p:nvGrpSpPr>
        <p:grpSpPr>
          <a:xfrm>
            <a:off x="789438" y="9247525"/>
            <a:ext cx="7337526" cy="469313"/>
            <a:chOff x="0" y="0"/>
            <a:chExt cx="9783368" cy="625751"/>
          </a:xfrm>
        </p:grpSpPr>
        <p:sp>
          <p:nvSpPr>
            <p:cNvPr id="7" name="Freeform 7"/>
            <p:cNvSpPr/>
            <p:nvPr/>
          </p:nvSpPr>
          <p:spPr>
            <a:xfrm>
              <a:off x="0" y="0"/>
              <a:ext cx="9783318" cy="625729"/>
            </a:xfrm>
            <a:custGeom>
              <a:avLst/>
              <a:gdLst/>
              <a:ahLst/>
              <a:cxnLst/>
              <a:rect l="l" t="t" r="r" b="b"/>
              <a:pathLst>
                <a:path w="9783318" h="625729">
                  <a:moveTo>
                    <a:pt x="0" y="0"/>
                  </a:moveTo>
                  <a:lnTo>
                    <a:pt x="9783318" y="0"/>
                  </a:lnTo>
                  <a:lnTo>
                    <a:pt x="9783318" y="625729"/>
                  </a:lnTo>
                  <a:lnTo>
                    <a:pt x="0" y="625729"/>
                  </a:lnTo>
                  <a:lnTo>
                    <a:pt x="0" y="0"/>
                  </a:lnTo>
                  <a:close/>
                </a:path>
              </a:pathLst>
            </a:custGeom>
            <a:blipFill>
              <a:blip r:embed="rId4"/>
              <a:stretch>
                <a:fillRect b="-3"/>
              </a:stretch>
            </a:blipFill>
          </p:spPr>
        </p:sp>
      </p:grpSp>
      <p:grpSp>
        <p:nvGrpSpPr>
          <p:cNvPr id="8" name="Group 8"/>
          <p:cNvGrpSpPr/>
          <p:nvPr/>
        </p:nvGrpSpPr>
        <p:grpSpPr>
          <a:xfrm>
            <a:off x="14940022" y="9013060"/>
            <a:ext cx="2201111" cy="847190"/>
            <a:chOff x="0" y="0"/>
            <a:chExt cx="4310085" cy="1658917"/>
          </a:xfrm>
        </p:grpSpPr>
        <p:sp>
          <p:nvSpPr>
            <p:cNvPr id="9" name="Freeform 9"/>
            <p:cNvSpPr/>
            <p:nvPr/>
          </p:nvSpPr>
          <p:spPr>
            <a:xfrm>
              <a:off x="0" y="0"/>
              <a:ext cx="4310126" cy="1658874"/>
            </a:xfrm>
            <a:custGeom>
              <a:avLst/>
              <a:gdLst/>
              <a:ahLst/>
              <a:cxnLst/>
              <a:rect l="l" t="t" r="r" b="b"/>
              <a:pathLst>
                <a:path w="4310126" h="1658874">
                  <a:moveTo>
                    <a:pt x="0" y="0"/>
                  </a:moveTo>
                  <a:lnTo>
                    <a:pt x="4310126" y="0"/>
                  </a:lnTo>
                  <a:lnTo>
                    <a:pt x="4310126" y="1658874"/>
                  </a:lnTo>
                  <a:lnTo>
                    <a:pt x="0" y="1658874"/>
                  </a:lnTo>
                  <a:lnTo>
                    <a:pt x="0" y="0"/>
                  </a:lnTo>
                  <a:close/>
                </a:path>
              </a:pathLst>
            </a:custGeom>
            <a:blipFill>
              <a:blip r:embed="rId5"/>
              <a:stretch>
                <a:fillRect b="-2"/>
              </a:stretch>
            </a:blipFill>
          </p:spPr>
        </p:sp>
      </p:grpSp>
      <p:grpSp>
        <p:nvGrpSpPr>
          <p:cNvPr id="10" name="Group 10"/>
          <p:cNvGrpSpPr/>
          <p:nvPr/>
        </p:nvGrpSpPr>
        <p:grpSpPr>
          <a:xfrm>
            <a:off x="8952123" y="1309142"/>
            <a:ext cx="9031078" cy="7415758"/>
            <a:chOff x="0" y="0"/>
            <a:chExt cx="12738271" cy="9365331"/>
          </a:xfrm>
        </p:grpSpPr>
        <p:sp>
          <p:nvSpPr>
            <p:cNvPr id="11" name="Freeform 11"/>
            <p:cNvSpPr/>
            <p:nvPr/>
          </p:nvSpPr>
          <p:spPr>
            <a:xfrm>
              <a:off x="0" y="0"/>
              <a:ext cx="12738227" cy="9365361"/>
            </a:xfrm>
            <a:custGeom>
              <a:avLst/>
              <a:gdLst/>
              <a:ahLst/>
              <a:cxnLst/>
              <a:rect l="l" t="t" r="r" b="b"/>
              <a:pathLst>
                <a:path w="12738227" h="9365361">
                  <a:moveTo>
                    <a:pt x="0" y="0"/>
                  </a:moveTo>
                  <a:lnTo>
                    <a:pt x="12738227" y="0"/>
                  </a:lnTo>
                  <a:lnTo>
                    <a:pt x="12738227" y="9365361"/>
                  </a:lnTo>
                  <a:lnTo>
                    <a:pt x="0" y="9365361"/>
                  </a:lnTo>
                  <a:lnTo>
                    <a:pt x="0" y="0"/>
                  </a:lnTo>
                  <a:close/>
                </a:path>
              </a:pathLst>
            </a:custGeom>
            <a:blipFill>
              <a:blip r:embed="rId6">
                <a:alphaModFix amt="50000"/>
              </a:blip>
              <a:stretch>
                <a:fillRect t="-18007" b="-18007"/>
              </a:stretch>
            </a:blipFill>
          </p:spPr>
        </p:sp>
      </p:grpSp>
      <p:sp>
        <p:nvSpPr>
          <p:cNvPr id="12" name="TextBox 12"/>
          <p:cNvSpPr txBox="1"/>
          <p:nvPr/>
        </p:nvSpPr>
        <p:spPr>
          <a:xfrm>
            <a:off x="76200" y="1820273"/>
            <a:ext cx="9610620" cy="526234"/>
          </a:xfrm>
          <a:prstGeom prst="rect">
            <a:avLst/>
          </a:prstGeom>
        </p:spPr>
        <p:txBody>
          <a:bodyPr wrap="square" lIns="0" tIns="0" rIns="0" bIns="0" rtlCol="0" anchor="t">
            <a:spAutoFit/>
          </a:bodyPr>
          <a:lstStyle/>
          <a:p>
            <a:pPr algn="ctr">
              <a:lnSpc>
                <a:spcPts val="4480"/>
              </a:lnSpc>
            </a:pPr>
            <a:r>
              <a:rPr lang="ro-RO" sz="3200" noProof="0" dirty="0">
                <a:solidFill>
                  <a:srgbClr val="7FD5F5"/>
                </a:solidFill>
                <a:latin typeface="Arial Bold"/>
              </a:rPr>
              <a:t>Planul de recrutare pentru concursul național</a:t>
            </a:r>
          </a:p>
        </p:txBody>
      </p:sp>
      <p:sp>
        <p:nvSpPr>
          <p:cNvPr id="13" name="TextBox 13"/>
          <p:cNvSpPr txBox="1"/>
          <p:nvPr/>
        </p:nvSpPr>
        <p:spPr>
          <a:xfrm>
            <a:off x="464965" y="4823103"/>
            <a:ext cx="8108506" cy="1104265"/>
          </a:xfrm>
          <a:prstGeom prst="rect">
            <a:avLst/>
          </a:prstGeom>
        </p:spPr>
        <p:txBody>
          <a:bodyPr lIns="0" tIns="0" rIns="0" bIns="0" rtlCol="0" anchor="t">
            <a:spAutoFit/>
          </a:bodyPr>
          <a:lstStyle/>
          <a:p>
            <a:pPr algn="just">
              <a:lnSpc>
                <a:spcPts val="2659"/>
              </a:lnSpc>
            </a:pPr>
            <a:r>
              <a:rPr lang="en-US" sz="1899" dirty="0" err="1">
                <a:solidFill>
                  <a:srgbClr val="003399"/>
                </a:solidFill>
                <a:latin typeface="Arial"/>
              </a:rPr>
              <a:t>Autorităţile</a:t>
            </a:r>
            <a:r>
              <a:rPr lang="en-US" sz="1899" dirty="0">
                <a:solidFill>
                  <a:srgbClr val="003399"/>
                </a:solidFill>
                <a:latin typeface="Arial"/>
              </a:rPr>
              <a:t> </a:t>
            </a:r>
            <a:r>
              <a:rPr lang="en-US" sz="1899" dirty="0" err="1">
                <a:solidFill>
                  <a:srgbClr val="003399"/>
                </a:solidFill>
                <a:latin typeface="Arial"/>
              </a:rPr>
              <a:t>şi</a:t>
            </a:r>
            <a:r>
              <a:rPr lang="en-US" sz="1899" dirty="0">
                <a:solidFill>
                  <a:srgbClr val="003399"/>
                </a:solidFill>
                <a:latin typeface="Arial"/>
              </a:rPr>
              <a:t> </a:t>
            </a:r>
            <a:r>
              <a:rPr lang="en-US" sz="1899" dirty="0" err="1">
                <a:solidFill>
                  <a:srgbClr val="003399"/>
                </a:solidFill>
                <a:latin typeface="Arial"/>
              </a:rPr>
              <a:t>instituţiile</a:t>
            </a:r>
            <a:r>
              <a:rPr lang="en-US" sz="1899" dirty="0">
                <a:solidFill>
                  <a:srgbClr val="003399"/>
                </a:solidFill>
                <a:latin typeface="Arial"/>
              </a:rPr>
              <a:t> </a:t>
            </a:r>
            <a:r>
              <a:rPr lang="en-US" sz="1899" dirty="0" err="1">
                <a:solidFill>
                  <a:srgbClr val="003399"/>
                </a:solidFill>
                <a:latin typeface="Arial"/>
              </a:rPr>
              <a:t>publice</a:t>
            </a:r>
            <a:r>
              <a:rPr lang="en-US" sz="1899" dirty="0">
                <a:solidFill>
                  <a:srgbClr val="003399"/>
                </a:solidFill>
                <a:latin typeface="Arial"/>
              </a:rPr>
              <a:t> au </a:t>
            </a:r>
            <a:r>
              <a:rPr lang="en-US" sz="1899" dirty="0" err="1">
                <a:solidFill>
                  <a:srgbClr val="003399"/>
                </a:solidFill>
                <a:latin typeface="Arial"/>
              </a:rPr>
              <a:t>obligaţia</a:t>
            </a:r>
            <a:r>
              <a:rPr lang="en-US" sz="1899" dirty="0">
                <a:solidFill>
                  <a:srgbClr val="003399"/>
                </a:solidFill>
                <a:latin typeface="Arial"/>
              </a:rPr>
              <a:t> de a </a:t>
            </a:r>
            <a:r>
              <a:rPr lang="en-US" sz="1899" dirty="0" err="1">
                <a:solidFill>
                  <a:srgbClr val="003399"/>
                </a:solidFill>
                <a:latin typeface="Arial"/>
              </a:rPr>
              <a:t>stabili</a:t>
            </a:r>
            <a:r>
              <a:rPr lang="en-US" sz="1899" dirty="0">
                <a:solidFill>
                  <a:srgbClr val="003399"/>
                </a:solidFill>
                <a:latin typeface="Arial"/>
              </a:rPr>
              <a:t> </a:t>
            </a:r>
            <a:r>
              <a:rPr lang="en-US" sz="1899" dirty="0">
                <a:solidFill>
                  <a:srgbClr val="003399"/>
                </a:solidFill>
                <a:latin typeface="Arial Bold"/>
              </a:rPr>
              <a:t>un minimum de 10%</a:t>
            </a:r>
            <a:r>
              <a:rPr lang="en-US" sz="1899" dirty="0">
                <a:solidFill>
                  <a:srgbClr val="003399"/>
                </a:solidFill>
                <a:latin typeface="Arial"/>
              </a:rPr>
              <a:t> din </a:t>
            </a:r>
            <a:r>
              <a:rPr lang="en-US" sz="1899" dirty="0" err="1">
                <a:solidFill>
                  <a:srgbClr val="003399"/>
                </a:solidFill>
                <a:latin typeface="Arial"/>
              </a:rPr>
              <a:t>numărul</a:t>
            </a:r>
            <a:r>
              <a:rPr lang="en-US" sz="1899" dirty="0">
                <a:solidFill>
                  <a:srgbClr val="003399"/>
                </a:solidFill>
                <a:latin typeface="Arial"/>
              </a:rPr>
              <a:t> total al </a:t>
            </a:r>
            <a:r>
              <a:rPr lang="en-US" sz="1899" dirty="0" err="1">
                <a:solidFill>
                  <a:srgbClr val="003399"/>
                </a:solidFill>
                <a:latin typeface="Arial"/>
              </a:rPr>
              <a:t>funcţiilor</a:t>
            </a:r>
            <a:r>
              <a:rPr lang="en-US" sz="1899" dirty="0">
                <a:solidFill>
                  <a:srgbClr val="003399"/>
                </a:solidFill>
                <a:latin typeface="Arial"/>
              </a:rPr>
              <a:t> </a:t>
            </a:r>
            <a:r>
              <a:rPr lang="en-US" sz="1899" dirty="0" err="1">
                <a:solidFill>
                  <a:srgbClr val="003399"/>
                </a:solidFill>
                <a:latin typeface="Arial"/>
              </a:rPr>
              <a:t>publice</a:t>
            </a:r>
            <a:r>
              <a:rPr lang="en-US" sz="1899" dirty="0">
                <a:solidFill>
                  <a:srgbClr val="003399"/>
                </a:solidFill>
                <a:latin typeface="Arial"/>
              </a:rPr>
              <a:t> de </a:t>
            </a:r>
            <a:r>
              <a:rPr lang="en-US" sz="1899" dirty="0" err="1">
                <a:solidFill>
                  <a:srgbClr val="003399"/>
                </a:solidFill>
                <a:latin typeface="Arial"/>
              </a:rPr>
              <a:t>execuţie</a:t>
            </a:r>
            <a:r>
              <a:rPr lang="en-US" sz="1899" dirty="0">
                <a:solidFill>
                  <a:srgbClr val="003399"/>
                </a:solidFill>
                <a:latin typeface="Arial"/>
              </a:rPr>
              <a:t> </a:t>
            </a:r>
            <a:r>
              <a:rPr lang="en-US" sz="1899" dirty="0" err="1">
                <a:solidFill>
                  <a:srgbClr val="003399"/>
                </a:solidFill>
                <a:latin typeface="Arial"/>
              </a:rPr>
              <a:t>vacante</a:t>
            </a:r>
            <a:r>
              <a:rPr lang="en-US" sz="1899" dirty="0">
                <a:solidFill>
                  <a:srgbClr val="003399"/>
                </a:solidFill>
                <a:latin typeface="Arial"/>
              </a:rPr>
              <a:t>, </a:t>
            </a:r>
            <a:r>
              <a:rPr lang="en-US" sz="1899" dirty="0" err="1">
                <a:solidFill>
                  <a:srgbClr val="003399"/>
                </a:solidFill>
                <a:latin typeface="Arial"/>
              </a:rPr>
              <a:t>pentru</a:t>
            </a:r>
            <a:r>
              <a:rPr lang="en-US" sz="1899" dirty="0">
                <a:solidFill>
                  <a:srgbClr val="003399"/>
                </a:solidFill>
                <a:latin typeface="Arial"/>
              </a:rPr>
              <a:t> </a:t>
            </a:r>
            <a:r>
              <a:rPr lang="en-US" sz="1899" dirty="0" err="1">
                <a:solidFill>
                  <a:srgbClr val="003399"/>
                </a:solidFill>
                <a:latin typeface="Arial"/>
              </a:rPr>
              <a:t>funcţiile</a:t>
            </a:r>
            <a:r>
              <a:rPr lang="en-US" sz="1899" dirty="0">
                <a:solidFill>
                  <a:srgbClr val="003399"/>
                </a:solidFill>
                <a:latin typeface="Arial"/>
              </a:rPr>
              <a:t> </a:t>
            </a:r>
            <a:r>
              <a:rPr lang="en-US" sz="1899" dirty="0" err="1">
                <a:solidFill>
                  <a:srgbClr val="003399"/>
                </a:solidFill>
                <a:latin typeface="Arial"/>
              </a:rPr>
              <a:t>publice</a:t>
            </a:r>
            <a:r>
              <a:rPr lang="en-US" sz="1899" dirty="0">
                <a:solidFill>
                  <a:srgbClr val="003399"/>
                </a:solidFill>
                <a:latin typeface="Arial"/>
              </a:rPr>
              <a:t> </a:t>
            </a:r>
            <a:r>
              <a:rPr lang="en-US" sz="1899" dirty="0" err="1">
                <a:solidFill>
                  <a:srgbClr val="003399"/>
                </a:solidFill>
                <a:latin typeface="Arial"/>
              </a:rPr>
              <a:t>vacante</a:t>
            </a:r>
            <a:r>
              <a:rPr lang="en-US" sz="1899" dirty="0">
                <a:solidFill>
                  <a:srgbClr val="003399"/>
                </a:solidFill>
                <a:latin typeface="Arial"/>
              </a:rPr>
              <a:t> de</a:t>
            </a:r>
            <a:r>
              <a:rPr lang="en-US" sz="1899" dirty="0">
                <a:solidFill>
                  <a:srgbClr val="003399"/>
                </a:solidFill>
                <a:latin typeface="Arial Bold"/>
              </a:rPr>
              <a:t> grad </a:t>
            </a:r>
            <a:r>
              <a:rPr lang="en-US" sz="1899" dirty="0" err="1">
                <a:solidFill>
                  <a:srgbClr val="003399"/>
                </a:solidFill>
                <a:latin typeface="Arial Bold"/>
              </a:rPr>
              <a:t>profesional</a:t>
            </a:r>
            <a:r>
              <a:rPr lang="en-US" sz="1899" dirty="0">
                <a:solidFill>
                  <a:srgbClr val="003399"/>
                </a:solidFill>
                <a:latin typeface="Arial Bold"/>
              </a:rPr>
              <a:t> debutant </a:t>
            </a:r>
            <a:r>
              <a:rPr lang="en-US" sz="1899" dirty="0" err="1">
                <a:solidFill>
                  <a:srgbClr val="003399"/>
                </a:solidFill>
                <a:latin typeface="Arial Bold"/>
              </a:rPr>
              <a:t>și</a:t>
            </a:r>
            <a:r>
              <a:rPr lang="en-US" sz="1899" dirty="0">
                <a:solidFill>
                  <a:srgbClr val="003399"/>
                </a:solidFill>
                <a:latin typeface="Arial Bold"/>
              </a:rPr>
              <a:t> </a:t>
            </a:r>
            <a:r>
              <a:rPr lang="en-US" sz="1899" dirty="0" err="1">
                <a:solidFill>
                  <a:srgbClr val="003399"/>
                </a:solidFill>
                <a:latin typeface="Arial Bold"/>
              </a:rPr>
              <a:t>asistent</a:t>
            </a:r>
            <a:r>
              <a:rPr lang="en-US" sz="1899" dirty="0">
                <a:solidFill>
                  <a:srgbClr val="003399"/>
                </a:solidFill>
                <a:latin typeface="Arial Bold"/>
              </a:rPr>
              <a:t>.</a:t>
            </a:r>
          </a:p>
        </p:txBody>
      </p:sp>
      <p:sp>
        <p:nvSpPr>
          <p:cNvPr id="14" name="TextBox 14"/>
          <p:cNvSpPr txBox="1"/>
          <p:nvPr/>
        </p:nvSpPr>
        <p:spPr>
          <a:xfrm>
            <a:off x="513356" y="2933700"/>
            <a:ext cx="8108506" cy="2341347"/>
          </a:xfrm>
          <a:prstGeom prst="rect">
            <a:avLst/>
          </a:prstGeom>
        </p:spPr>
        <p:txBody>
          <a:bodyPr lIns="0" tIns="0" rIns="0" bIns="0" rtlCol="0" anchor="t">
            <a:spAutoFit/>
          </a:bodyPr>
          <a:lstStyle/>
          <a:p>
            <a:pPr algn="just">
              <a:lnSpc>
                <a:spcPts val="2279"/>
              </a:lnSpc>
            </a:pPr>
            <a:r>
              <a:rPr lang="en-US" sz="1899" dirty="0" err="1">
                <a:solidFill>
                  <a:srgbClr val="003399"/>
                </a:solidFill>
                <a:latin typeface="Arial"/>
              </a:rPr>
              <a:t>Autoritățile</a:t>
            </a:r>
            <a:r>
              <a:rPr lang="en-US" sz="1899" dirty="0">
                <a:solidFill>
                  <a:srgbClr val="003399"/>
                </a:solidFill>
                <a:latin typeface="Arial"/>
              </a:rPr>
              <a:t> </a:t>
            </a:r>
            <a:r>
              <a:rPr lang="en-US" sz="1899" dirty="0" err="1">
                <a:solidFill>
                  <a:srgbClr val="003399"/>
                </a:solidFill>
                <a:latin typeface="Arial"/>
              </a:rPr>
              <a:t>și</a:t>
            </a:r>
            <a:r>
              <a:rPr lang="en-US" sz="1899" dirty="0">
                <a:solidFill>
                  <a:srgbClr val="003399"/>
                </a:solidFill>
                <a:latin typeface="Arial"/>
              </a:rPr>
              <a:t> </a:t>
            </a:r>
            <a:r>
              <a:rPr lang="en-US" sz="1899" dirty="0" err="1">
                <a:solidFill>
                  <a:srgbClr val="003399"/>
                </a:solidFill>
                <a:latin typeface="Arial"/>
              </a:rPr>
              <a:t>instituțiile</a:t>
            </a:r>
            <a:r>
              <a:rPr lang="en-US" sz="1899" dirty="0">
                <a:solidFill>
                  <a:srgbClr val="003399"/>
                </a:solidFill>
                <a:latin typeface="Arial"/>
              </a:rPr>
              <a:t> </a:t>
            </a:r>
            <a:r>
              <a:rPr lang="en-US" sz="1899" dirty="0" err="1">
                <a:solidFill>
                  <a:srgbClr val="003399"/>
                </a:solidFill>
                <a:latin typeface="Arial"/>
              </a:rPr>
              <a:t>publice</a:t>
            </a:r>
            <a:r>
              <a:rPr lang="en-US" sz="1899" dirty="0">
                <a:solidFill>
                  <a:srgbClr val="003399"/>
                </a:solidFill>
                <a:latin typeface="Arial"/>
              </a:rPr>
              <a:t> transmit, </a:t>
            </a:r>
            <a:r>
              <a:rPr lang="en-US" sz="1899" dirty="0" err="1">
                <a:solidFill>
                  <a:srgbClr val="003399"/>
                </a:solidFill>
                <a:latin typeface="Arial Bold"/>
              </a:rPr>
              <a:t>prin</a:t>
            </a:r>
            <a:r>
              <a:rPr lang="en-US" sz="1899" dirty="0">
                <a:solidFill>
                  <a:srgbClr val="003399"/>
                </a:solidFill>
                <a:latin typeface="Arial Bold"/>
              </a:rPr>
              <a:t> </a:t>
            </a:r>
            <a:r>
              <a:rPr lang="en-US" sz="1899" dirty="0" err="1">
                <a:solidFill>
                  <a:srgbClr val="003399"/>
                </a:solidFill>
                <a:latin typeface="Arial Bold"/>
              </a:rPr>
              <a:t>intermediul</a:t>
            </a:r>
            <a:r>
              <a:rPr lang="en-US" sz="1899" dirty="0">
                <a:solidFill>
                  <a:srgbClr val="003399"/>
                </a:solidFill>
                <a:latin typeface="Arial Bold"/>
              </a:rPr>
              <a:t> </a:t>
            </a:r>
            <a:r>
              <a:rPr lang="en-US" sz="1899" dirty="0" err="1">
                <a:solidFill>
                  <a:srgbClr val="003399"/>
                </a:solidFill>
                <a:latin typeface="Arial Bold"/>
              </a:rPr>
              <a:t>platformei</a:t>
            </a:r>
            <a:r>
              <a:rPr lang="en-US" sz="1899" dirty="0">
                <a:solidFill>
                  <a:srgbClr val="003399"/>
                </a:solidFill>
                <a:latin typeface="Arial Bold"/>
              </a:rPr>
              <a:t> </a:t>
            </a:r>
            <a:r>
              <a:rPr lang="en-US" sz="1899" dirty="0" err="1">
                <a:solidFill>
                  <a:srgbClr val="003399"/>
                </a:solidFill>
                <a:latin typeface="Arial Bold"/>
              </a:rPr>
              <a:t>informatice</a:t>
            </a:r>
            <a:r>
              <a:rPr lang="en-US" sz="1899" dirty="0">
                <a:solidFill>
                  <a:srgbClr val="003399"/>
                </a:solidFill>
                <a:latin typeface="Arial Bold"/>
              </a:rPr>
              <a:t> de concurs</a:t>
            </a:r>
            <a:r>
              <a:rPr lang="en-US" sz="1899" dirty="0">
                <a:solidFill>
                  <a:srgbClr val="003399"/>
                </a:solidFill>
                <a:latin typeface="Arial"/>
              </a:rPr>
              <a:t>, </a:t>
            </a:r>
            <a:r>
              <a:rPr lang="en-US" sz="1899" dirty="0" err="1">
                <a:solidFill>
                  <a:srgbClr val="003399"/>
                </a:solidFill>
                <a:latin typeface="Arial"/>
              </a:rPr>
              <a:t>către</a:t>
            </a:r>
            <a:r>
              <a:rPr lang="en-US" sz="1899" dirty="0">
                <a:solidFill>
                  <a:srgbClr val="003399"/>
                </a:solidFill>
                <a:latin typeface="Arial"/>
              </a:rPr>
              <a:t> ANFP </a:t>
            </a:r>
            <a:r>
              <a:rPr lang="en-US" sz="1899" dirty="0" err="1">
                <a:solidFill>
                  <a:srgbClr val="003399"/>
                </a:solidFill>
                <a:latin typeface="Arial"/>
              </a:rPr>
              <a:t>necesarul</a:t>
            </a:r>
            <a:r>
              <a:rPr lang="en-US" sz="1899" dirty="0">
                <a:solidFill>
                  <a:srgbClr val="003399"/>
                </a:solidFill>
                <a:latin typeface="Arial"/>
              </a:rPr>
              <a:t> de </a:t>
            </a:r>
            <a:r>
              <a:rPr lang="en-US" sz="1899" dirty="0" err="1">
                <a:solidFill>
                  <a:srgbClr val="003399"/>
                </a:solidFill>
                <a:latin typeface="Arial"/>
              </a:rPr>
              <a:t>resurse</a:t>
            </a:r>
            <a:r>
              <a:rPr lang="en-US" sz="1899" dirty="0">
                <a:solidFill>
                  <a:srgbClr val="003399"/>
                </a:solidFill>
                <a:latin typeface="Arial"/>
              </a:rPr>
              <a:t> </a:t>
            </a:r>
            <a:r>
              <a:rPr lang="en-US" sz="1899" dirty="0" err="1">
                <a:solidFill>
                  <a:srgbClr val="003399"/>
                </a:solidFill>
                <a:latin typeface="Arial"/>
              </a:rPr>
              <a:t>umane</a:t>
            </a:r>
            <a:r>
              <a:rPr lang="en-US" sz="1899" dirty="0">
                <a:solidFill>
                  <a:srgbClr val="003399"/>
                </a:solidFill>
                <a:latin typeface="Arial"/>
              </a:rPr>
              <a:t>, la un interval de </a:t>
            </a:r>
            <a:r>
              <a:rPr lang="en-US" sz="1899" dirty="0" err="1">
                <a:solidFill>
                  <a:srgbClr val="003399"/>
                </a:solidFill>
                <a:latin typeface="Arial"/>
              </a:rPr>
              <a:t>doi</a:t>
            </a:r>
            <a:r>
              <a:rPr lang="en-US" sz="1899" dirty="0">
                <a:solidFill>
                  <a:srgbClr val="003399"/>
                </a:solidFill>
                <a:latin typeface="Arial"/>
              </a:rPr>
              <a:t> ani, </a:t>
            </a:r>
            <a:r>
              <a:rPr lang="en-US" sz="1899" dirty="0" err="1">
                <a:solidFill>
                  <a:srgbClr val="003399"/>
                </a:solidFill>
                <a:latin typeface="Arial"/>
              </a:rPr>
              <a:t>în</a:t>
            </a:r>
            <a:r>
              <a:rPr lang="en-US" sz="1899" dirty="0">
                <a:solidFill>
                  <a:srgbClr val="003399"/>
                </a:solidFill>
                <a:latin typeface="Arial"/>
              </a:rPr>
              <a:t> </a:t>
            </a:r>
            <a:r>
              <a:rPr lang="en-US" sz="1899" dirty="0" err="1">
                <a:solidFill>
                  <a:srgbClr val="003399"/>
                </a:solidFill>
                <a:latin typeface="Arial"/>
              </a:rPr>
              <a:t>baza</a:t>
            </a:r>
            <a:r>
              <a:rPr lang="en-US" sz="1899" dirty="0">
                <a:solidFill>
                  <a:srgbClr val="003399"/>
                </a:solidFill>
                <a:latin typeface="Arial"/>
              </a:rPr>
              <a:t> </a:t>
            </a:r>
            <a:r>
              <a:rPr lang="en-US" sz="1899" dirty="0" err="1">
                <a:solidFill>
                  <a:srgbClr val="003399"/>
                </a:solidFill>
                <a:latin typeface="Arial Bold"/>
              </a:rPr>
              <a:t>raportului</a:t>
            </a:r>
            <a:r>
              <a:rPr lang="en-US" sz="1899" dirty="0">
                <a:solidFill>
                  <a:srgbClr val="003399"/>
                </a:solidFill>
                <a:latin typeface="Arial Bold"/>
              </a:rPr>
              <a:t> </a:t>
            </a:r>
            <a:r>
              <a:rPr lang="en-US" sz="1899" dirty="0" err="1">
                <a:solidFill>
                  <a:srgbClr val="003399"/>
                </a:solidFill>
                <a:latin typeface="Arial Bold"/>
              </a:rPr>
              <a:t>analizei</a:t>
            </a:r>
            <a:r>
              <a:rPr lang="en-US" sz="1899" dirty="0">
                <a:solidFill>
                  <a:srgbClr val="003399"/>
                </a:solidFill>
                <a:latin typeface="Arial Bold"/>
              </a:rPr>
              <a:t> </a:t>
            </a:r>
            <a:r>
              <a:rPr lang="en-US" sz="1899" dirty="0" err="1">
                <a:solidFill>
                  <a:srgbClr val="003399"/>
                </a:solidFill>
                <a:latin typeface="Arial Bold"/>
              </a:rPr>
              <a:t>posturilor</a:t>
            </a:r>
            <a:r>
              <a:rPr lang="en-US" sz="1899" dirty="0">
                <a:solidFill>
                  <a:srgbClr val="003399"/>
                </a:solidFill>
                <a:latin typeface="Arial"/>
              </a:rPr>
              <a:t> </a:t>
            </a:r>
            <a:r>
              <a:rPr lang="en-US" sz="1899" dirty="0" err="1">
                <a:solidFill>
                  <a:srgbClr val="003399"/>
                </a:solidFill>
                <a:latin typeface="Arial"/>
              </a:rPr>
              <a:t>prin</a:t>
            </a:r>
            <a:r>
              <a:rPr lang="en-US" sz="1899" dirty="0">
                <a:solidFill>
                  <a:srgbClr val="003399"/>
                </a:solidFill>
                <a:latin typeface="Arial"/>
              </a:rPr>
              <a:t> care se </a:t>
            </a:r>
            <a:r>
              <a:rPr lang="en-US" sz="1899" dirty="0" err="1">
                <a:solidFill>
                  <a:srgbClr val="003399"/>
                </a:solidFill>
                <a:latin typeface="Arial"/>
              </a:rPr>
              <a:t>identifică</a:t>
            </a:r>
            <a:r>
              <a:rPr lang="en-US" sz="1899" dirty="0">
                <a:solidFill>
                  <a:srgbClr val="003399"/>
                </a:solidFill>
                <a:latin typeface="Arial"/>
              </a:rPr>
              <a:t> </a:t>
            </a:r>
            <a:r>
              <a:rPr lang="en-US" sz="1899" dirty="0" err="1">
                <a:solidFill>
                  <a:srgbClr val="003399"/>
                </a:solidFill>
                <a:latin typeface="Arial"/>
              </a:rPr>
              <a:t>necesarul</a:t>
            </a:r>
            <a:r>
              <a:rPr lang="en-US" sz="1899" dirty="0">
                <a:solidFill>
                  <a:srgbClr val="003399"/>
                </a:solidFill>
                <a:latin typeface="Arial"/>
              </a:rPr>
              <a:t> de </a:t>
            </a:r>
            <a:r>
              <a:rPr lang="en-US" sz="1899" dirty="0" err="1">
                <a:solidFill>
                  <a:srgbClr val="003399"/>
                </a:solidFill>
                <a:latin typeface="Arial"/>
              </a:rPr>
              <a:t>competențe</a:t>
            </a:r>
            <a:r>
              <a:rPr lang="en-US" sz="1899" dirty="0">
                <a:solidFill>
                  <a:srgbClr val="003399"/>
                </a:solidFill>
                <a:latin typeface="Arial"/>
              </a:rPr>
              <a:t> (</a:t>
            </a:r>
            <a:r>
              <a:rPr lang="en-US" sz="1899" dirty="0" err="1">
                <a:solidFill>
                  <a:srgbClr val="003399"/>
                </a:solidFill>
                <a:latin typeface="Arial"/>
              </a:rPr>
              <a:t>cadrele</a:t>
            </a:r>
            <a:r>
              <a:rPr lang="en-US" sz="1899" dirty="0">
                <a:solidFill>
                  <a:srgbClr val="003399"/>
                </a:solidFill>
                <a:latin typeface="Arial"/>
              </a:rPr>
              <a:t> de </a:t>
            </a:r>
            <a:r>
              <a:rPr lang="en-US" sz="1899" dirty="0" err="1">
                <a:solidFill>
                  <a:srgbClr val="003399"/>
                </a:solidFill>
                <a:latin typeface="Arial"/>
              </a:rPr>
              <a:t>competențe</a:t>
            </a:r>
            <a:r>
              <a:rPr lang="en-US" sz="1899" dirty="0">
                <a:solidFill>
                  <a:srgbClr val="003399"/>
                </a:solidFill>
                <a:latin typeface="Arial"/>
              </a:rPr>
              <a:t> </a:t>
            </a:r>
            <a:r>
              <a:rPr lang="en-US" sz="1899" dirty="0" err="1">
                <a:solidFill>
                  <a:srgbClr val="003399"/>
                </a:solidFill>
                <a:latin typeface="Arial"/>
              </a:rPr>
              <a:t>reglementate</a:t>
            </a:r>
            <a:r>
              <a:rPr lang="en-US" sz="1899" dirty="0">
                <a:solidFill>
                  <a:srgbClr val="003399"/>
                </a:solidFill>
                <a:latin typeface="Arial"/>
              </a:rPr>
              <a:t> de </a:t>
            </a:r>
            <a:r>
              <a:rPr lang="en-US" sz="1899" dirty="0" err="1">
                <a:solidFill>
                  <a:srgbClr val="003399"/>
                </a:solidFill>
                <a:latin typeface="Arial"/>
              </a:rPr>
              <a:t>anexa</a:t>
            </a:r>
            <a:r>
              <a:rPr lang="en-US" sz="1899" dirty="0">
                <a:solidFill>
                  <a:srgbClr val="003399"/>
                </a:solidFill>
                <a:latin typeface="Arial"/>
              </a:rPr>
              <a:t> 8 din </a:t>
            </a:r>
            <a:r>
              <a:rPr lang="en-US" sz="1899" dirty="0" err="1">
                <a:solidFill>
                  <a:srgbClr val="003399"/>
                </a:solidFill>
                <a:latin typeface="Arial"/>
              </a:rPr>
              <a:t>Codul</a:t>
            </a:r>
            <a:r>
              <a:rPr lang="en-US" sz="1899" dirty="0">
                <a:solidFill>
                  <a:srgbClr val="003399"/>
                </a:solidFill>
                <a:latin typeface="Arial"/>
              </a:rPr>
              <a:t> </a:t>
            </a:r>
            <a:r>
              <a:rPr lang="en-US" sz="1899" dirty="0" err="1">
                <a:solidFill>
                  <a:srgbClr val="003399"/>
                </a:solidFill>
                <a:latin typeface="Arial"/>
              </a:rPr>
              <a:t>Administrativ</a:t>
            </a:r>
            <a:r>
              <a:rPr lang="en-US" sz="1899" dirty="0">
                <a:solidFill>
                  <a:srgbClr val="003399"/>
                </a:solidFill>
                <a:latin typeface="Arial"/>
              </a:rPr>
              <a:t>)</a:t>
            </a:r>
            <a:r>
              <a:rPr lang="ro-RO" sz="1899" dirty="0">
                <a:solidFill>
                  <a:srgbClr val="003399"/>
                </a:solidFill>
                <a:latin typeface="Arial"/>
              </a:rPr>
              <a:t> – </a:t>
            </a:r>
            <a:r>
              <a:rPr lang="ro-RO" sz="1899" b="1" dirty="0">
                <a:solidFill>
                  <a:srgbClr val="003399"/>
                </a:solidFill>
                <a:latin typeface="Arial"/>
              </a:rPr>
              <a:t>aviz prealabil și obligatoriu pentru competențele specifice</a:t>
            </a:r>
            <a:r>
              <a:rPr lang="en-US" sz="1899" dirty="0">
                <a:solidFill>
                  <a:srgbClr val="003399"/>
                </a:solidFill>
                <a:latin typeface="Arial"/>
              </a:rPr>
              <a:t>.</a:t>
            </a:r>
            <a:endParaRPr lang="ro-RO" sz="1899" dirty="0">
              <a:solidFill>
                <a:srgbClr val="003399"/>
              </a:solidFill>
              <a:latin typeface="Arial"/>
            </a:endParaRPr>
          </a:p>
          <a:p>
            <a:pPr algn="just">
              <a:lnSpc>
                <a:spcPts val="2279"/>
              </a:lnSpc>
            </a:pPr>
            <a:endParaRPr lang="en-US" sz="1899" dirty="0">
              <a:solidFill>
                <a:srgbClr val="003399"/>
              </a:solidFill>
              <a:latin typeface="Arial"/>
            </a:endParaRPr>
          </a:p>
          <a:p>
            <a:pPr algn="just">
              <a:lnSpc>
                <a:spcPts val="2279"/>
              </a:lnSpc>
            </a:pPr>
            <a:endParaRPr lang="en-US" sz="1899" dirty="0">
              <a:solidFill>
                <a:srgbClr val="003399"/>
              </a:solidFill>
              <a:latin typeface="Arial"/>
            </a:endParaRPr>
          </a:p>
        </p:txBody>
      </p:sp>
      <p:sp>
        <p:nvSpPr>
          <p:cNvPr id="15" name="TextBox 15"/>
          <p:cNvSpPr txBox="1"/>
          <p:nvPr/>
        </p:nvSpPr>
        <p:spPr>
          <a:xfrm>
            <a:off x="-3131209" y="2507121"/>
            <a:ext cx="15025483" cy="326390"/>
          </a:xfrm>
          <a:prstGeom prst="rect">
            <a:avLst/>
          </a:prstGeom>
        </p:spPr>
        <p:txBody>
          <a:bodyPr lIns="0" tIns="0" rIns="0" bIns="0" rtlCol="0" anchor="t">
            <a:spAutoFit/>
          </a:bodyPr>
          <a:lstStyle/>
          <a:p>
            <a:pPr algn="ctr">
              <a:lnSpc>
                <a:spcPts val="1958"/>
              </a:lnSpc>
            </a:pPr>
            <a:r>
              <a:rPr lang="en-US" sz="1398">
                <a:solidFill>
                  <a:srgbClr val="003399"/>
                </a:solidFill>
                <a:latin typeface="Arial Italics"/>
              </a:rPr>
              <a:t>conform prevederilor anexei 10 la  O.U.G. nr. 57/2019</a:t>
            </a:r>
          </a:p>
        </p:txBody>
      </p:sp>
      <p:sp>
        <p:nvSpPr>
          <p:cNvPr id="16" name="TextBox 16"/>
          <p:cNvSpPr txBox="1"/>
          <p:nvPr/>
        </p:nvSpPr>
        <p:spPr>
          <a:xfrm>
            <a:off x="538787" y="6212146"/>
            <a:ext cx="8108506" cy="3226204"/>
          </a:xfrm>
          <a:prstGeom prst="rect">
            <a:avLst/>
          </a:prstGeom>
        </p:spPr>
        <p:txBody>
          <a:bodyPr lIns="0" tIns="0" rIns="0" bIns="0" rtlCol="0" anchor="t">
            <a:spAutoFit/>
          </a:bodyPr>
          <a:lstStyle/>
          <a:p>
            <a:pPr algn="just">
              <a:lnSpc>
                <a:spcPts val="2279"/>
              </a:lnSpc>
            </a:pPr>
            <a:r>
              <a:rPr lang="en-US" sz="1899" dirty="0">
                <a:solidFill>
                  <a:srgbClr val="003399"/>
                </a:solidFill>
                <a:latin typeface="Arial"/>
              </a:rPr>
              <a:t>ANFP </a:t>
            </a:r>
            <a:r>
              <a:rPr lang="en-US" sz="1899" dirty="0" err="1">
                <a:solidFill>
                  <a:srgbClr val="003399"/>
                </a:solidFill>
                <a:latin typeface="Arial"/>
              </a:rPr>
              <a:t>elaborează</a:t>
            </a:r>
            <a:r>
              <a:rPr lang="en-US" sz="1899" dirty="0">
                <a:solidFill>
                  <a:srgbClr val="003399"/>
                </a:solidFill>
                <a:latin typeface="Arial"/>
              </a:rPr>
              <a:t> </a:t>
            </a:r>
            <a:r>
              <a:rPr lang="en-US" sz="1899" dirty="0" err="1">
                <a:solidFill>
                  <a:srgbClr val="003399"/>
                </a:solidFill>
                <a:latin typeface="Arial Bold"/>
              </a:rPr>
              <a:t>planul</a:t>
            </a:r>
            <a:r>
              <a:rPr lang="en-US" sz="1899" dirty="0">
                <a:solidFill>
                  <a:srgbClr val="003399"/>
                </a:solidFill>
                <a:latin typeface="Arial Bold"/>
              </a:rPr>
              <a:t> de </a:t>
            </a:r>
            <a:r>
              <a:rPr lang="en-US" sz="1899" dirty="0" err="1">
                <a:solidFill>
                  <a:srgbClr val="003399"/>
                </a:solidFill>
                <a:latin typeface="Arial Bold"/>
              </a:rPr>
              <a:t>recrutare</a:t>
            </a:r>
            <a:r>
              <a:rPr lang="en-US" sz="1899" dirty="0">
                <a:solidFill>
                  <a:srgbClr val="003399"/>
                </a:solidFill>
                <a:latin typeface="Arial"/>
              </a:rPr>
              <a:t> </a:t>
            </a:r>
            <a:r>
              <a:rPr lang="en-US" sz="1899" dirty="0">
                <a:solidFill>
                  <a:srgbClr val="003399"/>
                </a:solidFill>
                <a:latin typeface="Arial Bold"/>
              </a:rPr>
              <a:t>a </a:t>
            </a:r>
            <a:r>
              <a:rPr lang="en-US" sz="1899" dirty="0" err="1">
                <a:solidFill>
                  <a:srgbClr val="003399"/>
                </a:solidFill>
                <a:latin typeface="Arial Bold"/>
              </a:rPr>
              <a:t>funcționarilor</a:t>
            </a:r>
            <a:r>
              <a:rPr lang="en-US" sz="1899" dirty="0">
                <a:solidFill>
                  <a:srgbClr val="003399"/>
                </a:solidFill>
                <a:latin typeface="Arial Bold"/>
              </a:rPr>
              <a:t> </a:t>
            </a:r>
            <a:r>
              <a:rPr lang="en-US" sz="1899" dirty="0" err="1">
                <a:solidFill>
                  <a:srgbClr val="003399"/>
                </a:solidFill>
                <a:latin typeface="Arial Bold"/>
              </a:rPr>
              <a:t>publici</a:t>
            </a:r>
            <a:r>
              <a:rPr lang="en-US" sz="1899" dirty="0">
                <a:solidFill>
                  <a:srgbClr val="003399"/>
                </a:solidFill>
                <a:latin typeface="Arial"/>
              </a:rPr>
              <a:t> </a:t>
            </a:r>
            <a:r>
              <a:rPr lang="en-US" sz="1899" dirty="0" err="1">
                <a:solidFill>
                  <a:srgbClr val="003399"/>
                </a:solidFill>
                <a:latin typeface="Arial"/>
              </a:rPr>
              <a:t>pentru</a:t>
            </a:r>
            <a:r>
              <a:rPr lang="en-US" sz="1899" dirty="0">
                <a:solidFill>
                  <a:srgbClr val="003399"/>
                </a:solidFill>
                <a:latin typeface="Arial"/>
              </a:rPr>
              <a:t> </a:t>
            </a:r>
            <a:r>
              <a:rPr lang="en-US" sz="1899" dirty="0" err="1">
                <a:solidFill>
                  <a:srgbClr val="003399"/>
                </a:solidFill>
                <a:latin typeface="Arial"/>
              </a:rPr>
              <a:t>ocuparea</a:t>
            </a:r>
            <a:r>
              <a:rPr lang="en-US" sz="1899" dirty="0">
                <a:solidFill>
                  <a:srgbClr val="003399"/>
                </a:solidFill>
                <a:latin typeface="Arial"/>
              </a:rPr>
              <a:t> </a:t>
            </a:r>
            <a:r>
              <a:rPr lang="en-US" sz="1899" dirty="0" err="1">
                <a:solidFill>
                  <a:srgbClr val="003399"/>
                </a:solidFill>
                <a:latin typeface="Arial"/>
              </a:rPr>
              <a:t>funcțiilor</a:t>
            </a:r>
            <a:r>
              <a:rPr lang="en-US" sz="1899" dirty="0">
                <a:solidFill>
                  <a:srgbClr val="003399"/>
                </a:solidFill>
                <a:latin typeface="Arial"/>
              </a:rPr>
              <a:t> </a:t>
            </a:r>
            <a:r>
              <a:rPr lang="en-US" sz="1899" dirty="0" err="1">
                <a:solidFill>
                  <a:srgbClr val="003399"/>
                </a:solidFill>
                <a:latin typeface="Arial"/>
              </a:rPr>
              <a:t>publice</a:t>
            </a:r>
            <a:r>
              <a:rPr lang="en-US" sz="1899" dirty="0">
                <a:solidFill>
                  <a:srgbClr val="003399"/>
                </a:solidFill>
                <a:latin typeface="Arial"/>
              </a:rPr>
              <a:t> de stat </a:t>
            </a:r>
            <a:r>
              <a:rPr lang="en-US" sz="1899" dirty="0" err="1">
                <a:solidFill>
                  <a:srgbClr val="003399"/>
                </a:solidFill>
                <a:latin typeface="Arial"/>
              </a:rPr>
              <a:t>și</a:t>
            </a:r>
            <a:r>
              <a:rPr lang="en-US" sz="1899" dirty="0">
                <a:solidFill>
                  <a:srgbClr val="003399"/>
                </a:solidFill>
                <a:latin typeface="Arial"/>
              </a:rPr>
              <a:t> </a:t>
            </a:r>
            <a:r>
              <a:rPr lang="en-US" sz="1899" dirty="0" err="1">
                <a:solidFill>
                  <a:srgbClr val="003399"/>
                </a:solidFill>
                <a:latin typeface="Arial"/>
              </a:rPr>
              <a:t>teritoriale</a:t>
            </a:r>
            <a:r>
              <a:rPr lang="en-US" sz="1899" dirty="0">
                <a:solidFill>
                  <a:srgbClr val="003399"/>
                </a:solidFill>
                <a:latin typeface="Arial"/>
              </a:rPr>
              <a:t> </a:t>
            </a:r>
            <a:r>
              <a:rPr lang="en-US" sz="1899" dirty="0" err="1">
                <a:solidFill>
                  <a:srgbClr val="003399"/>
                </a:solidFill>
                <a:latin typeface="Arial"/>
              </a:rPr>
              <a:t>vacante</a:t>
            </a:r>
            <a:r>
              <a:rPr lang="en-US" sz="1899" dirty="0">
                <a:solidFill>
                  <a:srgbClr val="003399"/>
                </a:solidFill>
                <a:latin typeface="Arial"/>
              </a:rPr>
              <a:t> </a:t>
            </a:r>
            <a:r>
              <a:rPr lang="en-US" sz="1899" dirty="0" err="1">
                <a:solidFill>
                  <a:srgbClr val="003399"/>
                </a:solidFill>
                <a:latin typeface="Arial"/>
              </a:rPr>
              <a:t>sau</a:t>
            </a:r>
            <a:r>
              <a:rPr lang="en-US" sz="1899" dirty="0">
                <a:solidFill>
                  <a:srgbClr val="003399"/>
                </a:solidFill>
                <a:latin typeface="Arial"/>
              </a:rPr>
              <a:t> </a:t>
            </a:r>
            <a:r>
              <a:rPr lang="en-US" sz="1899" dirty="0" err="1">
                <a:solidFill>
                  <a:srgbClr val="003399"/>
                </a:solidFill>
                <a:latin typeface="Arial"/>
              </a:rPr>
              <a:t>previzionate</a:t>
            </a:r>
            <a:r>
              <a:rPr lang="en-US" sz="1899" dirty="0">
                <a:solidFill>
                  <a:srgbClr val="003399"/>
                </a:solidFill>
                <a:latin typeface="Arial"/>
              </a:rPr>
              <a:t> </a:t>
            </a:r>
            <a:r>
              <a:rPr lang="en-US" sz="1899" dirty="0" err="1">
                <a:solidFill>
                  <a:srgbClr val="003399"/>
                </a:solidFill>
                <a:latin typeface="Arial"/>
              </a:rPr>
              <a:t>pentru</a:t>
            </a:r>
            <a:r>
              <a:rPr lang="en-US" sz="1899" dirty="0">
                <a:solidFill>
                  <a:srgbClr val="003399"/>
                </a:solidFill>
                <a:latin typeface="Arial"/>
              </a:rPr>
              <a:t> </a:t>
            </a:r>
            <a:r>
              <a:rPr lang="en-US" sz="1899" dirty="0" err="1">
                <a:solidFill>
                  <a:srgbClr val="003399"/>
                </a:solidFill>
                <a:latin typeface="Arial"/>
              </a:rPr>
              <a:t>vacantare</a:t>
            </a:r>
            <a:r>
              <a:rPr lang="en-US" sz="1899" dirty="0">
                <a:solidFill>
                  <a:srgbClr val="003399"/>
                </a:solidFill>
                <a:latin typeface="Arial"/>
              </a:rPr>
              <a:t>, </a:t>
            </a:r>
            <a:r>
              <a:rPr lang="en-US" sz="1899" dirty="0" err="1">
                <a:solidFill>
                  <a:srgbClr val="003399"/>
                </a:solidFill>
                <a:latin typeface="Arial Bold"/>
              </a:rPr>
              <a:t>pentru</a:t>
            </a:r>
            <a:r>
              <a:rPr lang="en-US" sz="1899" dirty="0">
                <a:solidFill>
                  <a:srgbClr val="003399"/>
                </a:solidFill>
                <a:latin typeface="Arial Bold"/>
              </a:rPr>
              <a:t> o </a:t>
            </a:r>
            <a:r>
              <a:rPr lang="en-US" sz="1899" dirty="0" err="1">
                <a:solidFill>
                  <a:srgbClr val="003399"/>
                </a:solidFill>
                <a:latin typeface="Arial Bold"/>
              </a:rPr>
              <a:t>perioadă</a:t>
            </a:r>
            <a:r>
              <a:rPr lang="en-US" sz="1899" dirty="0">
                <a:solidFill>
                  <a:srgbClr val="003399"/>
                </a:solidFill>
                <a:latin typeface="Arial Bold"/>
              </a:rPr>
              <a:t> de </a:t>
            </a:r>
            <a:r>
              <a:rPr lang="en-US" sz="1899" dirty="0" err="1">
                <a:solidFill>
                  <a:srgbClr val="003399"/>
                </a:solidFill>
                <a:latin typeface="Arial Bold"/>
              </a:rPr>
              <a:t>doi</a:t>
            </a:r>
            <a:r>
              <a:rPr lang="en-US" sz="1899" dirty="0">
                <a:solidFill>
                  <a:srgbClr val="003399"/>
                </a:solidFill>
                <a:latin typeface="Arial Bold"/>
              </a:rPr>
              <a:t> ani</a:t>
            </a:r>
            <a:r>
              <a:rPr lang="en-US" sz="1899" dirty="0">
                <a:solidFill>
                  <a:srgbClr val="003399"/>
                </a:solidFill>
                <a:latin typeface="Arial"/>
              </a:rPr>
              <a:t>. </a:t>
            </a:r>
            <a:r>
              <a:rPr lang="en-US" sz="1899" dirty="0" err="1">
                <a:solidFill>
                  <a:srgbClr val="003399"/>
                </a:solidFill>
                <a:latin typeface="Arial"/>
              </a:rPr>
              <a:t>Planul</a:t>
            </a:r>
            <a:r>
              <a:rPr lang="en-US" sz="1899" dirty="0">
                <a:solidFill>
                  <a:srgbClr val="003399"/>
                </a:solidFill>
                <a:latin typeface="Arial"/>
              </a:rPr>
              <a:t> de </a:t>
            </a:r>
            <a:r>
              <a:rPr lang="en-US" sz="1899" dirty="0" err="1">
                <a:solidFill>
                  <a:srgbClr val="003399"/>
                </a:solidFill>
                <a:latin typeface="Arial"/>
              </a:rPr>
              <a:t>recrutare</a:t>
            </a:r>
            <a:r>
              <a:rPr lang="en-US" sz="1899" dirty="0">
                <a:solidFill>
                  <a:srgbClr val="003399"/>
                </a:solidFill>
                <a:latin typeface="Arial"/>
              </a:rPr>
              <a:t> se </a:t>
            </a:r>
            <a:r>
              <a:rPr lang="en-US" sz="1899" dirty="0" err="1">
                <a:solidFill>
                  <a:srgbClr val="003399"/>
                </a:solidFill>
                <a:latin typeface="Arial"/>
              </a:rPr>
              <a:t>aprobă</a:t>
            </a:r>
            <a:r>
              <a:rPr lang="en-US" sz="1899" dirty="0">
                <a:solidFill>
                  <a:srgbClr val="003399"/>
                </a:solidFill>
                <a:latin typeface="Arial"/>
              </a:rPr>
              <a:t> </a:t>
            </a:r>
            <a:r>
              <a:rPr lang="en-US" sz="1899" dirty="0" err="1">
                <a:solidFill>
                  <a:srgbClr val="003399"/>
                </a:solidFill>
                <a:latin typeface="Arial"/>
              </a:rPr>
              <a:t>prin</a:t>
            </a:r>
            <a:r>
              <a:rPr lang="en-US" sz="1899" dirty="0">
                <a:solidFill>
                  <a:srgbClr val="003399"/>
                </a:solidFill>
                <a:latin typeface="Arial Bold"/>
              </a:rPr>
              <a:t> </a:t>
            </a:r>
            <a:r>
              <a:rPr lang="en-US" sz="1899" dirty="0" err="1">
                <a:solidFill>
                  <a:srgbClr val="003399"/>
                </a:solidFill>
                <a:latin typeface="Arial Bold"/>
              </a:rPr>
              <a:t>hotărâre</a:t>
            </a:r>
            <a:r>
              <a:rPr lang="en-US" sz="1899" dirty="0">
                <a:solidFill>
                  <a:srgbClr val="003399"/>
                </a:solidFill>
                <a:latin typeface="Arial Bold"/>
              </a:rPr>
              <a:t> a </a:t>
            </a:r>
            <a:r>
              <a:rPr lang="en-US" sz="1899" dirty="0" err="1">
                <a:solidFill>
                  <a:srgbClr val="003399"/>
                </a:solidFill>
                <a:latin typeface="Arial Bold"/>
              </a:rPr>
              <a:t>Guvernului</a:t>
            </a:r>
            <a:r>
              <a:rPr lang="en-US" sz="1899" dirty="0">
                <a:solidFill>
                  <a:srgbClr val="003399"/>
                </a:solidFill>
                <a:latin typeface="Arial"/>
              </a:rPr>
              <a:t>.</a:t>
            </a:r>
          </a:p>
          <a:p>
            <a:pPr algn="just">
              <a:lnSpc>
                <a:spcPts val="2279"/>
              </a:lnSpc>
            </a:pPr>
            <a:endParaRPr lang="en-US" sz="1899" dirty="0">
              <a:solidFill>
                <a:srgbClr val="003399"/>
              </a:solidFill>
              <a:latin typeface="Arial"/>
            </a:endParaRPr>
          </a:p>
          <a:p>
            <a:pPr algn="just">
              <a:lnSpc>
                <a:spcPts val="2279"/>
              </a:lnSpc>
            </a:pPr>
            <a:r>
              <a:rPr lang="en-US" sz="1899" dirty="0" err="1">
                <a:solidFill>
                  <a:srgbClr val="003399"/>
                </a:solidFill>
                <a:latin typeface="Arial"/>
              </a:rPr>
              <a:t>Planul</a:t>
            </a:r>
            <a:r>
              <a:rPr lang="en-US" sz="1899" dirty="0">
                <a:solidFill>
                  <a:srgbClr val="003399"/>
                </a:solidFill>
                <a:latin typeface="Arial"/>
              </a:rPr>
              <a:t> de </a:t>
            </a:r>
            <a:r>
              <a:rPr lang="en-US" sz="1899" dirty="0" err="1">
                <a:solidFill>
                  <a:srgbClr val="003399"/>
                </a:solidFill>
                <a:latin typeface="Arial"/>
              </a:rPr>
              <a:t>recrutare</a:t>
            </a:r>
            <a:r>
              <a:rPr lang="en-US" sz="1899" dirty="0">
                <a:solidFill>
                  <a:srgbClr val="003399"/>
                </a:solidFill>
                <a:latin typeface="Arial"/>
              </a:rPr>
              <a:t> se </a:t>
            </a:r>
            <a:r>
              <a:rPr lang="en-US" sz="1899" dirty="0" err="1">
                <a:solidFill>
                  <a:srgbClr val="003399"/>
                </a:solidFill>
                <a:latin typeface="Arial"/>
              </a:rPr>
              <a:t>poate</a:t>
            </a:r>
            <a:r>
              <a:rPr lang="en-US" sz="1899" dirty="0">
                <a:solidFill>
                  <a:srgbClr val="003399"/>
                </a:solidFill>
                <a:latin typeface="Arial"/>
              </a:rPr>
              <a:t> </a:t>
            </a:r>
            <a:r>
              <a:rPr lang="en-US" sz="1899" dirty="0" err="1">
                <a:solidFill>
                  <a:srgbClr val="003399"/>
                </a:solidFill>
                <a:latin typeface="Arial"/>
              </a:rPr>
              <a:t>revizui</a:t>
            </a:r>
            <a:r>
              <a:rPr lang="en-US" sz="1899" dirty="0">
                <a:solidFill>
                  <a:srgbClr val="003399"/>
                </a:solidFill>
                <a:latin typeface="Arial"/>
              </a:rPr>
              <a:t> la un an de la data </a:t>
            </a:r>
            <a:r>
              <a:rPr lang="en-US" sz="1899" dirty="0" err="1">
                <a:solidFill>
                  <a:srgbClr val="003399"/>
                </a:solidFill>
                <a:latin typeface="Arial"/>
              </a:rPr>
              <a:t>aprobării</a:t>
            </a:r>
            <a:r>
              <a:rPr lang="en-US" sz="1899" dirty="0">
                <a:solidFill>
                  <a:srgbClr val="003399"/>
                </a:solidFill>
                <a:latin typeface="Arial"/>
              </a:rPr>
              <a:t> </a:t>
            </a:r>
            <a:r>
              <a:rPr lang="en-US" sz="1899" dirty="0" err="1">
                <a:solidFill>
                  <a:srgbClr val="003399"/>
                </a:solidFill>
                <a:latin typeface="Arial"/>
              </a:rPr>
              <a:t>prin</a:t>
            </a:r>
            <a:r>
              <a:rPr lang="en-US" sz="1899" dirty="0">
                <a:solidFill>
                  <a:srgbClr val="003399"/>
                </a:solidFill>
                <a:latin typeface="Arial"/>
              </a:rPr>
              <a:t> </a:t>
            </a:r>
            <a:r>
              <a:rPr lang="en-US" sz="1899" dirty="0" err="1">
                <a:solidFill>
                  <a:srgbClr val="003399"/>
                </a:solidFill>
                <a:latin typeface="Arial"/>
              </a:rPr>
              <a:t>hotărâre</a:t>
            </a:r>
            <a:r>
              <a:rPr lang="en-US" sz="1899" dirty="0">
                <a:solidFill>
                  <a:srgbClr val="003399"/>
                </a:solidFill>
                <a:latin typeface="Arial"/>
              </a:rPr>
              <a:t> a </a:t>
            </a:r>
            <a:r>
              <a:rPr lang="en-US" sz="1899" dirty="0" err="1">
                <a:solidFill>
                  <a:srgbClr val="003399"/>
                </a:solidFill>
                <a:latin typeface="Arial"/>
              </a:rPr>
              <a:t>Guvernului</a:t>
            </a:r>
            <a:r>
              <a:rPr lang="en-US" sz="1899" dirty="0">
                <a:solidFill>
                  <a:srgbClr val="003399"/>
                </a:solidFill>
                <a:latin typeface="Arial"/>
              </a:rPr>
              <a:t>.</a:t>
            </a:r>
            <a:endParaRPr lang="ro-RO" sz="1899" dirty="0">
              <a:solidFill>
                <a:srgbClr val="003399"/>
              </a:solidFill>
              <a:latin typeface="Arial"/>
            </a:endParaRPr>
          </a:p>
          <a:p>
            <a:pPr algn="just">
              <a:lnSpc>
                <a:spcPts val="2279"/>
              </a:lnSpc>
            </a:pPr>
            <a:endParaRPr lang="ro-RO" sz="1899" dirty="0">
              <a:solidFill>
                <a:srgbClr val="003399"/>
              </a:solidFill>
              <a:latin typeface="Arial"/>
            </a:endParaRPr>
          </a:p>
          <a:p>
            <a:pPr algn="just">
              <a:lnSpc>
                <a:spcPts val="2279"/>
              </a:lnSpc>
            </a:pPr>
            <a:r>
              <a:rPr lang="ro-RO" sz="1899" b="1" dirty="0">
                <a:solidFill>
                  <a:srgbClr val="003399"/>
                </a:solidFill>
                <a:latin typeface="Arial"/>
              </a:rPr>
              <a:t>Primul plan de recrutare pentru anul 2024 – aprobat prin OPANFP nr. 243/2024.</a:t>
            </a:r>
            <a:endParaRPr lang="en-US" sz="1899" b="1" dirty="0">
              <a:solidFill>
                <a:srgbClr val="003399"/>
              </a:solidFill>
              <a:latin typeface="Arial"/>
            </a:endParaRPr>
          </a:p>
          <a:p>
            <a:pPr algn="just">
              <a:lnSpc>
                <a:spcPts val="2279"/>
              </a:lnSpc>
            </a:pPr>
            <a:endParaRPr lang="en-US" sz="1899" dirty="0">
              <a:solidFill>
                <a:srgbClr val="003399"/>
              </a:solidFill>
              <a:latin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0" b="-50"/>
            </a:stretch>
          </a:blipFill>
        </p:spPr>
      </p:sp>
      <p:grpSp>
        <p:nvGrpSpPr>
          <p:cNvPr id="3" name="Group 3"/>
          <p:cNvGrpSpPr/>
          <p:nvPr/>
        </p:nvGrpSpPr>
        <p:grpSpPr>
          <a:xfrm>
            <a:off x="898846" y="260424"/>
            <a:ext cx="16490307" cy="947251"/>
            <a:chOff x="0" y="0"/>
            <a:chExt cx="21987076" cy="1263001"/>
          </a:xfrm>
        </p:grpSpPr>
        <p:sp>
          <p:nvSpPr>
            <p:cNvPr id="4" name="Freeform 4"/>
            <p:cNvSpPr/>
            <p:nvPr/>
          </p:nvSpPr>
          <p:spPr>
            <a:xfrm>
              <a:off x="0" y="0"/>
              <a:ext cx="21987129" cy="1263015"/>
            </a:xfrm>
            <a:custGeom>
              <a:avLst/>
              <a:gdLst/>
              <a:ahLst/>
              <a:cxnLst/>
              <a:rect l="l" t="t" r="r" b="b"/>
              <a:pathLst>
                <a:path w="21987129" h="1263015">
                  <a:moveTo>
                    <a:pt x="0" y="0"/>
                  </a:moveTo>
                  <a:lnTo>
                    <a:pt x="21987129" y="0"/>
                  </a:lnTo>
                  <a:lnTo>
                    <a:pt x="21987129" y="1263015"/>
                  </a:lnTo>
                  <a:lnTo>
                    <a:pt x="0" y="1263015"/>
                  </a:lnTo>
                  <a:lnTo>
                    <a:pt x="0" y="0"/>
                  </a:lnTo>
                  <a:close/>
                </a:path>
              </a:pathLst>
            </a:custGeom>
            <a:blipFill>
              <a:blip r:embed="rId3"/>
              <a:stretch>
                <a:fillRect b="1"/>
              </a:stretch>
            </a:blipFill>
          </p:spPr>
        </p:sp>
      </p:grpSp>
      <p:grpSp>
        <p:nvGrpSpPr>
          <p:cNvPr id="5" name="Group 5"/>
          <p:cNvGrpSpPr/>
          <p:nvPr/>
        </p:nvGrpSpPr>
        <p:grpSpPr>
          <a:xfrm>
            <a:off x="752411" y="9468495"/>
            <a:ext cx="7337526" cy="469313"/>
            <a:chOff x="0" y="0"/>
            <a:chExt cx="9783368" cy="625751"/>
          </a:xfrm>
        </p:grpSpPr>
        <p:sp>
          <p:nvSpPr>
            <p:cNvPr id="6" name="Freeform 6"/>
            <p:cNvSpPr/>
            <p:nvPr/>
          </p:nvSpPr>
          <p:spPr>
            <a:xfrm>
              <a:off x="0" y="0"/>
              <a:ext cx="9783318" cy="625729"/>
            </a:xfrm>
            <a:custGeom>
              <a:avLst/>
              <a:gdLst/>
              <a:ahLst/>
              <a:cxnLst/>
              <a:rect l="l" t="t" r="r" b="b"/>
              <a:pathLst>
                <a:path w="9783318" h="625729">
                  <a:moveTo>
                    <a:pt x="0" y="0"/>
                  </a:moveTo>
                  <a:lnTo>
                    <a:pt x="9783318" y="0"/>
                  </a:lnTo>
                  <a:lnTo>
                    <a:pt x="9783318" y="625729"/>
                  </a:lnTo>
                  <a:lnTo>
                    <a:pt x="0" y="625729"/>
                  </a:lnTo>
                  <a:lnTo>
                    <a:pt x="0" y="0"/>
                  </a:lnTo>
                  <a:close/>
                </a:path>
              </a:pathLst>
            </a:custGeom>
            <a:blipFill>
              <a:blip r:embed="rId4"/>
              <a:stretch>
                <a:fillRect b="-3"/>
              </a:stretch>
            </a:blipFill>
          </p:spPr>
        </p:sp>
      </p:grpSp>
      <p:grpSp>
        <p:nvGrpSpPr>
          <p:cNvPr id="7" name="Group 7"/>
          <p:cNvGrpSpPr/>
          <p:nvPr/>
        </p:nvGrpSpPr>
        <p:grpSpPr>
          <a:xfrm>
            <a:off x="14592239" y="9078834"/>
            <a:ext cx="2366559" cy="910870"/>
            <a:chOff x="0" y="0"/>
            <a:chExt cx="4310085" cy="1658917"/>
          </a:xfrm>
        </p:grpSpPr>
        <p:sp>
          <p:nvSpPr>
            <p:cNvPr id="8" name="Freeform 8"/>
            <p:cNvSpPr/>
            <p:nvPr/>
          </p:nvSpPr>
          <p:spPr>
            <a:xfrm>
              <a:off x="0" y="0"/>
              <a:ext cx="4310126" cy="1658874"/>
            </a:xfrm>
            <a:custGeom>
              <a:avLst/>
              <a:gdLst/>
              <a:ahLst/>
              <a:cxnLst/>
              <a:rect l="l" t="t" r="r" b="b"/>
              <a:pathLst>
                <a:path w="4310126" h="1658874">
                  <a:moveTo>
                    <a:pt x="0" y="0"/>
                  </a:moveTo>
                  <a:lnTo>
                    <a:pt x="4310126" y="0"/>
                  </a:lnTo>
                  <a:lnTo>
                    <a:pt x="4310126" y="1658874"/>
                  </a:lnTo>
                  <a:lnTo>
                    <a:pt x="0" y="1658874"/>
                  </a:lnTo>
                  <a:lnTo>
                    <a:pt x="0" y="0"/>
                  </a:lnTo>
                  <a:close/>
                </a:path>
              </a:pathLst>
            </a:custGeom>
            <a:blipFill>
              <a:blip r:embed="rId5"/>
              <a:stretch>
                <a:fillRect b="-2"/>
              </a:stretch>
            </a:blipFill>
          </p:spPr>
        </p:sp>
      </p:grpSp>
      <p:sp>
        <p:nvSpPr>
          <p:cNvPr id="9" name="Freeform 9"/>
          <p:cNvSpPr/>
          <p:nvPr/>
        </p:nvSpPr>
        <p:spPr>
          <a:xfrm>
            <a:off x="1447800" y="2552701"/>
            <a:ext cx="15087600" cy="6526134"/>
          </a:xfrm>
          <a:custGeom>
            <a:avLst/>
            <a:gdLst/>
            <a:ahLst/>
            <a:cxnLst/>
            <a:rect l="l" t="t" r="r" b="b"/>
            <a:pathLst>
              <a:path w="11846559" h="5647499">
                <a:moveTo>
                  <a:pt x="0" y="0"/>
                </a:moveTo>
                <a:lnTo>
                  <a:pt x="11846559" y="0"/>
                </a:lnTo>
                <a:lnTo>
                  <a:pt x="11846559" y="5647499"/>
                </a:lnTo>
                <a:lnTo>
                  <a:pt x="0" y="5647499"/>
                </a:lnTo>
                <a:lnTo>
                  <a:pt x="0" y="0"/>
                </a:lnTo>
                <a:close/>
              </a:path>
            </a:pathLst>
          </a:custGeom>
          <a:blipFill>
            <a:blip r:embed="rId6"/>
            <a:stretch>
              <a:fillRect/>
            </a:stretch>
          </a:blipFill>
        </p:spPr>
      </p:sp>
      <p:sp>
        <p:nvSpPr>
          <p:cNvPr id="10" name="TextBox 10"/>
          <p:cNvSpPr txBox="1"/>
          <p:nvPr/>
        </p:nvSpPr>
        <p:spPr>
          <a:xfrm>
            <a:off x="3136002" y="1375997"/>
            <a:ext cx="12015996" cy="1728226"/>
          </a:xfrm>
          <a:prstGeom prst="rect">
            <a:avLst/>
          </a:prstGeom>
        </p:spPr>
        <p:txBody>
          <a:bodyPr lIns="0" tIns="0" rIns="0" bIns="0" rtlCol="0" anchor="t">
            <a:spAutoFit/>
          </a:bodyPr>
          <a:lstStyle/>
          <a:p>
            <a:pPr algn="ctr">
              <a:lnSpc>
                <a:spcPts val="4480"/>
              </a:lnSpc>
            </a:pPr>
            <a:r>
              <a:rPr lang="en-US" sz="3200">
                <a:solidFill>
                  <a:srgbClr val="7FD5F5"/>
                </a:solidFill>
                <a:latin typeface="Arial Bold"/>
              </a:rPr>
              <a:t>Situație candidați / funcții publice din cadrul primelor 2 runde de Concurs național extins – 2024</a:t>
            </a:r>
          </a:p>
          <a:p>
            <a:pPr algn="just">
              <a:lnSpc>
                <a:spcPts val="4480"/>
              </a:lnSpc>
            </a:pPr>
            <a:endParaRPr lang="en-US" sz="3200">
              <a:solidFill>
                <a:srgbClr val="7FD5F5"/>
              </a:solidFill>
              <a:latin typeface="Arial 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6339E-1C4A-B463-236D-314F6C532B10}"/>
            </a:ext>
          </a:extLst>
        </p:cNvPr>
        <p:cNvGrpSpPr/>
        <p:nvPr/>
      </p:nvGrpSpPr>
      <p:grpSpPr>
        <a:xfrm>
          <a:off x="0" y="0"/>
          <a:ext cx="0" cy="0"/>
          <a:chOff x="0" y="0"/>
          <a:chExt cx="0" cy="0"/>
        </a:xfrm>
      </p:grpSpPr>
      <p:grpSp>
        <p:nvGrpSpPr>
          <p:cNvPr id="20" name="Group 2">
            <a:extLst>
              <a:ext uri="{FF2B5EF4-FFF2-40B4-BE49-F238E27FC236}">
                <a16:creationId xmlns:a16="http://schemas.microsoft.com/office/drawing/2014/main" id="{98CCE413-EB17-30DD-0275-7DA5A501DD6B}"/>
              </a:ext>
            </a:extLst>
          </p:cNvPr>
          <p:cNvGrpSpPr/>
          <p:nvPr/>
        </p:nvGrpSpPr>
        <p:grpSpPr>
          <a:xfrm>
            <a:off x="152400" y="0"/>
            <a:ext cx="18288000" cy="10287000"/>
            <a:chOff x="0" y="0"/>
            <a:chExt cx="24384000" cy="13716000"/>
          </a:xfrm>
        </p:grpSpPr>
        <p:sp>
          <p:nvSpPr>
            <p:cNvPr id="21" name="Freeform 3">
              <a:extLst>
                <a:ext uri="{FF2B5EF4-FFF2-40B4-BE49-F238E27FC236}">
                  <a16:creationId xmlns:a16="http://schemas.microsoft.com/office/drawing/2014/main" id="{04676761-7617-6294-C9E2-9451B8905446}"/>
                </a:ext>
              </a:extLst>
            </p:cNvPr>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t="-50" b="-50"/>
              </a:stretch>
            </a:blipFill>
          </p:spPr>
          <p:txBody>
            <a:bodyPr/>
            <a:lstStyle/>
            <a:p>
              <a:endParaRPr lang="en-US" dirty="0"/>
            </a:p>
          </p:txBody>
        </p:sp>
      </p:grpSp>
      <p:grpSp>
        <p:nvGrpSpPr>
          <p:cNvPr id="4" name="Group 4">
            <a:extLst>
              <a:ext uri="{FF2B5EF4-FFF2-40B4-BE49-F238E27FC236}">
                <a16:creationId xmlns:a16="http://schemas.microsoft.com/office/drawing/2014/main" id="{3F5AAF0C-8E8C-01F3-ACC0-62CFCB28E8F5}"/>
              </a:ext>
            </a:extLst>
          </p:cNvPr>
          <p:cNvGrpSpPr/>
          <p:nvPr/>
        </p:nvGrpSpPr>
        <p:grpSpPr>
          <a:xfrm>
            <a:off x="898846" y="260424"/>
            <a:ext cx="16490307" cy="947251"/>
            <a:chOff x="0" y="0"/>
            <a:chExt cx="21987076" cy="1263001"/>
          </a:xfrm>
        </p:grpSpPr>
        <p:sp>
          <p:nvSpPr>
            <p:cNvPr id="5" name="Freeform 5">
              <a:extLst>
                <a:ext uri="{FF2B5EF4-FFF2-40B4-BE49-F238E27FC236}">
                  <a16:creationId xmlns:a16="http://schemas.microsoft.com/office/drawing/2014/main" id="{3C65BA4B-EFC2-6BC4-3144-559746247E2D}"/>
                </a:ext>
              </a:extLst>
            </p:cNvPr>
            <p:cNvSpPr/>
            <p:nvPr/>
          </p:nvSpPr>
          <p:spPr>
            <a:xfrm>
              <a:off x="0" y="0"/>
              <a:ext cx="21987129" cy="1263015"/>
            </a:xfrm>
            <a:custGeom>
              <a:avLst/>
              <a:gdLst/>
              <a:ahLst/>
              <a:cxnLst/>
              <a:rect l="l" t="t" r="r" b="b"/>
              <a:pathLst>
                <a:path w="21987129" h="1263015">
                  <a:moveTo>
                    <a:pt x="0" y="0"/>
                  </a:moveTo>
                  <a:lnTo>
                    <a:pt x="21987129" y="0"/>
                  </a:lnTo>
                  <a:lnTo>
                    <a:pt x="21987129" y="1263015"/>
                  </a:lnTo>
                  <a:lnTo>
                    <a:pt x="0" y="1263015"/>
                  </a:lnTo>
                  <a:lnTo>
                    <a:pt x="0" y="0"/>
                  </a:lnTo>
                  <a:close/>
                </a:path>
              </a:pathLst>
            </a:custGeom>
            <a:blipFill>
              <a:blip r:embed="rId3"/>
              <a:stretch>
                <a:fillRect b="1"/>
              </a:stretch>
            </a:blipFill>
          </p:spPr>
        </p:sp>
      </p:grpSp>
      <p:grpSp>
        <p:nvGrpSpPr>
          <p:cNvPr id="6" name="Group 6">
            <a:extLst>
              <a:ext uri="{FF2B5EF4-FFF2-40B4-BE49-F238E27FC236}">
                <a16:creationId xmlns:a16="http://schemas.microsoft.com/office/drawing/2014/main" id="{EC5121B7-7722-33C3-43C8-5F9F92643DF1}"/>
              </a:ext>
            </a:extLst>
          </p:cNvPr>
          <p:cNvGrpSpPr/>
          <p:nvPr/>
        </p:nvGrpSpPr>
        <p:grpSpPr>
          <a:xfrm>
            <a:off x="789438" y="9247525"/>
            <a:ext cx="7337526" cy="469313"/>
            <a:chOff x="0" y="0"/>
            <a:chExt cx="9783368" cy="625751"/>
          </a:xfrm>
        </p:grpSpPr>
        <p:sp>
          <p:nvSpPr>
            <p:cNvPr id="7" name="Freeform 7">
              <a:extLst>
                <a:ext uri="{FF2B5EF4-FFF2-40B4-BE49-F238E27FC236}">
                  <a16:creationId xmlns:a16="http://schemas.microsoft.com/office/drawing/2014/main" id="{7C2F79A9-2A3D-5329-9EEB-D4C5DD9656F1}"/>
                </a:ext>
              </a:extLst>
            </p:cNvPr>
            <p:cNvSpPr/>
            <p:nvPr/>
          </p:nvSpPr>
          <p:spPr>
            <a:xfrm>
              <a:off x="0" y="0"/>
              <a:ext cx="9783318" cy="625729"/>
            </a:xfrm>
            <a:custGeom>
              <a:avLst/>
              <a:gdLst/>
              <a:ahLst/>
              <a:cxnLst/>
              <a:rect l="l" t="t" r="r" b="b"/>
              <a:pathLst>
                <a:path w="9783318" h="625729">
                  <a:moveTo>
                    <a:pt x="0" y="0"/>
                  </a:moveTo>
                  <a:lnTo>
                    <a:pt x="9783318" y="0"/>
                  </a:lnTo>
                  <a:lnTo>
                    <a:pt x="9783318" y="625729"/>
                  </a:lnTo>
                  <a:lnTo>
                    <a:pt x="0" y="625729"/>
                  </a:lnTo>
                  <a:lnTo>
                    <a:pt x="0" y="0"/>
                  </a:lnTo>
                  <a:close/>
                </a:path>
              </a:pathLst>
            </a:custGeom>
            <a:blipFill>
              <a:blip r:embed="rId4"/>
              <a:stretch>
                <a:fillRect b="-3"/>
              </a:stretch>
            </a:blipFill>
          </p:spPr>
        </p:sp>
      </p:grpSp>
      <p:grpSp>
        <p:nvGrpSpPr>
          <p:cNvPr id="8" name="Group 8">
            <a:extLst>
              <a:ext uri="{FF2B5EF4-FFF2-40B4-BE49-F238E27FC236}">
                <a16:creationId xmlns:a16="http://schemas.microsoft.com/office/drawing/2014/main" id="{3489F846-3FED-2708-277F-B452A48CE4C7}"/>
              </a:ext>
            </a:extLst>
          </p:cNvPr>
          <p:cNvGrpSpPr/>
          <p:nvPr/>
        </p:nvGrpSpPr>
        <p:grpSpPr>
          <a:xfrm>
            <a:off x="14940022" y="9013060"/>
            <a:ext cx="2201111" cy="847190"/>
            <a:chOff x="0" y="0"/>
            <a:chExt cx="4310085" cy="1658917"/>
          </a:xfrm>
        </p:grpSpPr>
        <p:sp>
          <p:nvSpPr>
            <p:cNvPr id="9" name="Freeform 9">
              <a:extLst>
                <a:ext uri="{FF2B5EF4-FFF2-40B4-BE49-F238E27FC236}">
                  <a16:creationId xmlns:a16="http://schemas.microsoft.com/office/drawing/2014/main" id="{2C1D1118-C4D9-6352-E851-69F0B33150F6}"/>
                </a:ext>
              </a:extLst>
            </p:cNvPr>
            <p:cNvSpPr/>
            <p:nvPr/>
          </p:nvSpPr>
          <p:spPr>
            <a:xfrm>
              <a:off x="0" y="0"/>
              <a:ext cx="4310126" cy="1658874"/>
            </a:xfrm>
            <a:custGeom>
              <a:avLst/>
              <a:gdLst/>
              <a:ahLst/>
              <a:cxnLst/>
              <a:rect l="l" t="t" r="r" b="b"/>
              <a:pathLst>
                <a:path w="4310126" h="1658874">
                  <a:moveTo>
                    <a:pt x="0" y="0"/>
                  </a:moveTo>
                  <a:lnTo>
                    <a:pt x="4310126" y="0"/>
                  </a:lnTo>
                  <a:lnTo>
                    <a:pt x="4310126" y="1658874"/>
                  </a:lnTo>
                  <a:lnTo>
                    <a:pt x="0" y="1658874"/>
                  </a:lnTo>
                  <a:lnTo>
                    <a:pt x="0" y="0"/>
                  </a:lnTo>
                  <a:close/>
                </a:path>
              </a:pathLst>
            </a:custGeom>
            <a:blipFill>
              <a:blip r:embed="rId5"/>
              <a:stretch>
                <a:fillRect b="-2"/>
              </a:stretch>
            </a:blipFill>
          </p:spPr>
        </p:sp>
      </p:grpSp>
      <p:sp>
        <p:nvSpPr>
          <p:cNvPr id="12" name="TextBox 12">
            <a:extLst>
              <a:ext uri="{FF2B5EF4-FFF2-40B4-BE49-F238E27FC236}">
                <a16:creationId xmlns:a16="http://schemas.microsoft.com/office/drawing/2014/main" id="{F849A721-27A5-6CD5-9809-0F8821DF590C}"/>
              </a:ext>
            </a:extLst>
          </p:cNvPr>
          <p:cNvSpPr txBox="1"/>
          <p:nvPr/>
        </p:nvSpPr>
        <p:spPr>
          <a:xfrm>
            <a:off x="2326023" y="1305746"/>
            <a:ext cx="13635953" cy="1103315"/>
          </a:xfrm>
          <a:prstGeom prst="rect">
            <a:avLst/>
          </a:prstGeom>
        </p:spPr>
        <p:txBody>
          <a:bodyPr wrap="square" lIns="0" tIns="0" rIns="0" bIns="0" rtlCol="0" anchor="t">
            <a:spAutoFit/>
          </a:bodyPr>
          <a:lstStyle/>
          <a:p>
            <a:pPr algn="ctr">
              <a:lnSpc>
                <a:spcPts val="4480"/>
              </a:lnSpc>
            </a:pPr>
            <a:r>
              <a:rPr lang="ro-RO" sz="3200" noProof="0" dirty="0">
                <a:solidFill>
                  <a:srgbClr val="7FD5F5"/>
                </a:solidFill>
                <a:latin typeface="Arial Bold"/>
              </a:rPr>
              <a:t>Planul de recrutare a funcționarilor publici și Planul de promovare în funcții publice de conducere, pentru perioada 2025-2026</a:t>
            </a:r>
          </a:p>
        </p:txBody>
      </p:sp>
      <p:sp>
        <p:nvSpPr>
          <p:cNvPr id="15" name="TextBox 15">
            <a:extLst>
              <a:ext uri="{FF2B5EF4-FFF2-40B4-BE49-F238E27FC236}">
                <a16:creationId xmlns:a16="http://schemas.microsoft.com/office/drawing/2014/main" id="{1986E5B2-E95A-0BD5-D264-F78CE16AB62A}"/>
              </a:ext>
            </a:extLst>
          </p:cNvPr>
          <p:cNvSpPr txBox="1"/>
          <p:nvPr/>
        </p:nvSpPr>
        <p:spPr>
          <a:xfrm>
            <a:off x="1631257" y="2545221"/>
            <a:ext cx="15025483" cy="241476"/>
          </a:xfrm>
          <a:prstGeom prst="rect">
            <a:avLst/>
          </a:prstGeom>
        </p:spPr>
        <p:txBody>
          <a:bodyPr lIns="0" tIns="0" rIns="0" bIns="0" rtlCol="0" anchor="t">
            <a:spAutoFit/>
          </a:bodyPr>
          <a:lstStyle/>
          <a:p>
            <a:pPr algn="ctr">
              <a:lnSpc>
                <a:spcPts val="1958"/>
              </a:lnSpc>
            </a:pPr>
            <a:r>
              <a:rPr lang="ro-RO" sz="1398" dirty="0">
                <a:solidFill>
                  <a:srgbClr val="003399"/>
                </a:solidFill>
                <a:latin typeface="Arial Italics"/>
              </a:rPr>
              <a:t>Aprobate prin de Hotărârea Guvernului nr. 298/2025 </a:t>
            </a:r>
            <a:endParaRPr lang="en-US" sz="1398" dirty="0">
              <a:solidFill>
                <a:srgbClr val="003399"/>
              </a:solidFill>
              <a:latin typeface="Arial Italics"/>
            </a:endParaRPr>
          </a:p>
        </p:txBody>
      </p:sp>
      <p:pic>
        <p:nvPicPr>
          <p:cNvPr id="3" name="Picture 2">
            <a:extLst>
              <a:ext uri="{FF2B5EF4-FFF2-40B4-BE49-F238E27FC236}">
                <a16:creationId xmlns:a16="http://schemas.microsoft.com/office/drawing/2014/main" id="{35ADEFD7-3247-C323-C782-F08382F17C39}"/>
              </a:ext>
            </a:extLst>
          </p:cNvPr>
          <p:cNvPicPr>
            <a:picLocks noChangeAspect="1"/>
          </p:cNvPicPr>
          <p:nvPr/>
        </p:nvPicPr>
        <p:blipFill>
          <a:blip r:embed="rId6"/>
          <a:stretch>
            <a:fillRect/>
          </a:stretch>
        </p:blipFill>
        <p:spPr>
          <a:xfrm>
            <a:off x="2438400" y="3034223"/>
            <a:ext cx="13182600" cy="5947031"/>
          </a:xfrm>
          <a:prstGeom prst="rect">
            <a:avLst/>
          </a:prstGeom>
        </p:spPr>
      </p:pic>
    </p:spTree>
    <p:extLst>
      <p:ext uri="{BB962C8B-B14F-4D97-AF65-F5344CB8AC3E}">
        <p14:creationId xmlns:p14="http://schemas.microsoft.com/office/powerpoint/2010/main" val="1522684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609"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t="-50" b="-50"/>
              </a:stretch>
            </a:blipFill>
          </p:spPr>
        </p:sp>
      </p:grpSp>
      <p:grpSp>
        <p:nvGrpSpPr>
          <p:cNvPr id="4" name="Group 4"/>
          <p:cNvGrpSpPr/>
          <p:nvPr/>
        </p:nvGrpSpPr>
        <p:grpSpPr>
          <a:xfrm>
            <a:off x="898846" y="260424"/>
            <a:ext cx="16490307" cy="947251"/>
            <a:chOff x="0" y="0"/>
            <a:chExt cx="21987076" cy="1263001"/>
          </a:xfrm>
        </p:grpSpPr>
        <p:sp>
          <p:nvSpPr>
            <p:cNvPr id="5" name="Freeform 5"/>
            <p:cNvSpPr/>
            <p:nvPr/>
          </p:nvSpPr>
          <p:spPr>
            <a:xfrm>
              <a:off x="0" y="0"/>
              <a:ext cx="21987129" cy="1263015"/>
            </a:xfrm>
            <a:custGeom>
              <a:avLst/>
              <a:gdLst/>
              <a:ahLst/>
              <a:cxnLst/>
              <a:rect l="l" t="t" r="r" b="b"/>
              <a:pathLst>
                <a:path w="21987129" h="1263015">
                  <a:moveTo>
                    <a:pt x="0" y="0"/>
                  </a:moveTo>
                  <a:lnTo>
                    <a:pt x="21987129" y="0"/>
                  </a:lnTo>
                  <a:lnTo>
                    <a:pt x="21987129" y="1263015"/>
                  </a:lnTo>
                  <a:lnTo>
                    <a:pt x="0" y="1263015"/>
                  </a:lnTo>
                  <a:lnTo>
                    <a:pt x="0" y="0"/>
                  </a:lnTo>
                  <a:close/>
                </a:path>
              </a:pathLst>
            </a:custGeom>
            <a:blipFill>
              <a:blip r:embed="rId3"/>
              <a:stretch>
                <a:fillRect b="1"/>
              </a:stretch>
            </a:blipFill>
          </p:spPr>
        </p:sp>
      </p:grpSp>
      <p:grpSp>
        <p:nvGrpSpPr>
          <p:cNvPr id="6" name="Group 6"/>
          <p:cNvGrpSpPr/>
          <p:nvPr/>
        </p:nvGrpSpPr>
        <p:grpSpPr>
          <a:xfrm>
            <a:off x="898846" y="9629542"/>
            <a:ext cx="7337526" cy="469313"/>
            <a:chOff x="0" y="0"/>
            <a:chExt cx="9783368" cy="625751"/>
          </a:xfrm>
        </p:grpSpPr>
        <p:sp>
          <p:nvSpPr>
            <p:cNvPr id="7" name="Freeform 7"/>
            <p:cNvSpPr/>
            <p:nvPr/>
          </p:nvSpPr>
          <p:spPr>
            <a:xfrm>
              <a:off x="0" y="0"/>
              <a:ext cx="9783318" cy="625729"/>
            </a:xfrm>
            <a:custGeom>
              <a:avLst/>
              <a:gdLst/>
              <a:ahLst/>
              <a:cxnLst/>
              <a:rect l="l" t="t" r="r" b="b"/>
              <a:pathLst>
                <a:path w="9783318" h="625729">
                  <a:moveTo>
                    <a:pt x="0" y="0"/>
                  </a:moveTo>
                  <a:lnTo>
                    <a:pt x="9783318" y="0"/>
                  </a:lnTo>
                  <a:lnTo>
                    <a:pt x="9783318" y="625729"/>
                  </a:lnTo>
                  <a:lnTo>
                    <a:pt x="0" y="625729"/>
                  </a:lnTo>
                  <a:lnTo>
                    <a:pt x="0" y="0"/>
                  </a:lnTo>
                  <a:close/>
                </a:path>
              </a:pathLst>
            </a:custGeom>
            <a:blipFill>
              <a:blip r:embed="rId4"/>
              <a:stretch>
                <a:fillRect b="-3"/>
              </a:stretch>
            </a:blipFill>
          </p:spPr>
        </p:sp>
      </p:grpSp>
      <p:grpSp>
        <p:nvGrpSpPr>
          <p:cNvPr id="8" name="Group 8"/>
          <p:cNvGrpSpPr/>
          <p:nvPr/>
        </p:nvGrpSpPr>
        <p:grpSpPr>
          <a:xfrm>
            <a:off x="15316200" y="9187295"/>
            <a:ext cx="2298029" cy="884493"/>
            <a:chOff x="0" y="0"/>
            <a:chExt cx="4310085" cy="1658917"/>
          </a:xfrm>
        </p:grpSpPr>
        <p:sp>
          <p:nvSpPr>
            <p:cNvPr id="9" name="Freeform 9"/>
            <p:cNvSpPr/>
            <p:nvPr/>
          </p:nvSpPr>
          <p:spPr>
            <a:xfrm>
              <a:off x="0" y="0"/>
              <a:ext cx="4310126" cy="1658874"/>
            </a:xfrm>
            <a:custGeom>
              <a:avLst/>
              <a:gdLst/>
              <a:ahLst/>
              <a:cxnLst/>
              <a:rect l="l" t="t" r="r" b="b"/>
              <a:pathLst>
                <a:path w="4310126" h="1658874">
                  <a:moveTo>
                    <a:pt x="0" y="0"/>
                  </a:moveTo>
                  <a:lnTo>
                    <a:pt x="4310126" y="0"/>
                  </a:lnTo>
                  <a:lnTo>
                    <a:pt x="4310126" y="1658874"/>
                  </a:lnTo>
                  <a:lnTo>
                    <a:pt x="0" y="1658874"/>
                  </a:lnTo>
                  <a:lnTo>
                    <a:pt x="0" y="0"/>
                  </a:lnTo>
                  <a:close/>
                </a:path>
              </a:pathLst>
            </a:custGeom>
            <a:blipFill>
              <a:blip r:embed="rId5"/>
              <a:stretch>
                <a:fillRect b="-2"/>
              </a:stretch>
            </a:blipFill>
          </p:spPr>
        </p:sp>
      </p:grpSp>
      <p:sp>
        <p:nvSpPr>
          <p:cNvPr id="12" name="TextBox 12"/>
          <p:cNvSpPr txBox="1"/>
          <p:nvPr/>
        </p:nvSpPr>
        <p:spPr>
          <a:xfrm>
            <a:off x="4274374" y="1300709"/>
            <a:ext cx="9136826" cy="526234"/>
          </a:xfrm>
          <a:prstGeom prst="rect">
            <a:avLst/>
          </a:prstGeom>
        </p:spPr>
        <p:txBody>
          <a:bodyPr wrap="square" lIns="0" tIns="0" rIns="0" bIns="0" rtlCol="0" anchor="t">
            <a:spAutoFit/>
          </a:bodyPr>
          <a:lstStyle/>
          <a:p>
            <a:pPr algn="ctr">
              <a:lnSpc>
                <a:spcPts val="4480"/>
              </a:lnSpc>
            </a:pPr>
            <a:r>
              <a:rPr lang="en-US" sz="3200" dirty="0">
                <a:solidFill>
                  <a:srgbClr val="7FD5F5"/>
                </a:solidFill>
                <a:latin typeface="Arial Bold"/>
              </a:rPr>
              <a:t>Concurs </a:t>
            </a:r>
            <a:r>
              <a:rPr lang="en-US" sz="3200" dirty="0" err="1">
                <a:solidFill>
                  <a:srgbClr val="7FD5F5"/>
                </a:solidFill>
                <a:latin typeface="Arial Bold"/>
              </a:rPr>
              <a:t>național</a:t>
            </a:r>
            <a:r>
              <a:rPr lang="en-US" sz="3200" dirty="0">
                <a:solidFill>
                  <a:srgbClr val="7FD5F5"/>
                </a:solidFill>
                <a:latin typeface="Arial Bold"/>
              </a:rPr>
              <a:t> – </a:t>
            </a:r>
            <a:r>
              <a:rPr lang="ro-RO" sz="3200" dirty="0">
                <a:solidFill>
                  <a:srgbClr val="7FD5F5"/>
                </a:solidFill>
                <a:latin typeface="Arial Bold"/>
              </a:rPr>
              <a:t>promovare și branding</a:t>
            </a:r>
            <a:endParaRPr lang="en-US" sz="3200" dirty="0">
              <a:solidFill>
                <a:srgbClr val="7FD5F5"/>
              </a:solidFill>
              <a:latin typeface="Arial Bold"/>
            </a:endParaRPr>
          </a:p>
        </p:txBody>
      </p:sp>
      <p:sp>
        <p:nvSpPr>
          <p:cNvPr id="13" name="TextBox 13"/>
          <p:cNvSpPr txBox="1"/>
          <p:nvPr/>
        </p:nvSpPr>
        <p:spPr>
          <a:xfrm>
            <a:off x="253052" y="4174017"/>
            <a:ext cx="8387687" cy="4700967"/>
          </a:xfrm>
          <a:prstGeom prst="rect">
            <a:avLst/>
          </a:prstGeom>
        </p:spPr>
        <p:txBody>
          <a:bodyPr wrap="square" lIns="0" tIns="0" rIns="0" bIns="0" rtlCol="0" anchor="t">
            <a:spAutoFit/>
          </a:bodyPr>
          <a:lstStyle/>
          <a:p>
            <a:pPr marL="434218" lvl="2" indent="-144739" algn="just">
              <a:lnSpc>
                <a:spcPts val="2279"/>
              </a:lnSpc>
              <a:buFont typeface="Arial"/>
              <a:buChar char="⚬"/>
            </a:pPr>
            <a:r>
              <a:rPr lang="en-US" sz="1899" dirty="0">
                <a:solidFill>
                  <a:srgbClr val="003399"/>
                </a:solidFill>
                <a:latin typeface="Arial"/>
              </a:rPr>
              <a:t>Portal </a:t>
            </a:r>
            <a:r>
              <a:rPr lang="en-US" sz="1899" dirty="0" err="1">
                <a:solidFill>
                  <a:srgbClr val="003399"/>
                </a:solidFill>
                <a:latin typeface="Arial"/>
              </a:rPr>
              <a:t>dedicat</a:t>
            </a:r>
            <a:r>
              <a:rPr lang="en-US" sz="1899" dirty="0">
                <a:solidFill>
                  <a:srgbClr val="003399"/>
                </a:solidFill>
                <a:latin typeface="Arial"/>
              </a:rPr>
              <a:t> </a:t>
            </a:r>
            <a:r>
              <a:rPr lang="en-US" sz="1899" dirty="0" err="1">
                <a:solidFill>
                  <a:srgbClr val="003399"/>
                </a:solidFill>
                <a:latin typeface="Arial"/>
              </a:rPr>
              <a:t>concursului</a:t>
            </a:r>
            <a:r>
              <a:rPr lang="en-US" sz="1899" dirty="0">
                <a:solidFill>
                  <a:srgbClr val="003399"/>
                </a:solidFill>
                <a:latin typeface="Arial"/>
              </a:rPr>
              <a:t> </a:t>
            </a:r>
            <a:r>
              <a:rPr lang="en-US" sz="1899" dirty="0" err="1">
                <a:solidFill>
                  <a:srgbClr val="003399"/>
                </a:solidFill>
                <a:latin typeface="Arial"/>
              </a:rPr>
              <a:t>na</a:t>
            </a:r>
            <a:r>
              <a:rPr lang="ro-RO" sz="1899" dirty="0">
                <a:solidFill>
                  <a:srgbClr val="003399"/>
                </a:solidFill>
                <a:latin typeface="Arial"/>
              </a:rPr>
              <a:t>țional: </a:t>
            </a:r>
            <a:r>
              <a:rPr lang="pt-BR" sz="2000" dirty="0">
                <a:latin typeface="Arial" panose="020B0604020202020204" pitchFamily="34" charset="0"/>
                <a:cs typeface="Arial" panose="020B0604020202020204" pitchFamily="34" charset="0"/>
                <a:hlinkClick r:id="rId6"/>
              </a:rPr>
              <a:t>ANFP Portal concurs național (gov.ro)</a:t>
            </a:r>
            <a:endParaRPr lang="ro-RO" sz="2000" dirty="0">
              <a:latin typeface="Arial" panose="020B0604020202020204" pitchFamily="34" charset="0"/>
              <a:cs typeface="Arial" panose="020B0604020202020204" pitchFamily="34" charset="0"/>
            </a:endParaRPr>
          </a:p>
          <a:p>
            <a:pPr marL="289479" lvl="2" algn="just">
              <a:lnSpc>
                <a:spcPts val="2279"/>
              </a:lnSpc>
            </a:pPr>
            <a:endParaRPr lang="en-US" sz="2000" dirty="0">
              <a:solidFill>
                <a:srgbClr val="003399"/>
              </a:solidFill>
              <a:latin typeface="Arial" panose="020B0604020202020204" pitchFamily="34" charset="0"/>
              <a:cs typeface="Arial" panose="020B0604020202020204" pitchFamily="34" charset="0"/>
            </a:endParaRPr>
          </a:p>
          <a:p>
            <a:pPr marL="434218" lvl="2" indent="-144739" algn="just">
              <a:lnSpc>
                <a:spcPts val="2279"/>
              </a:lnSpc>
              <a:buFont typeface="Arial"/>
              <a:buChar char="⚬"/>
            </a:pPr>
            <a:r>
              <a:rPr lang="en-US" sz="1899" dirty="0">
                <a:solidFill>
                  <a:srgbClr val="003399"/>
                </a:solidFill>
                <a:latin typeface="Arial"/>
              </a:rPr>
              <a:t>social media: </a:t>
            </a:r>
            <a:r>
              <a:rPr lang="en-US" sz="1900" dirty="0">
                <a:latin typeface="Arial" panose="020B0604020202020204" pitchFamily="34" charset="0"/>
                <a:cs typeface="Arial" panose="020B0604020202020204" pitchFamily="34" charset="0"/>
                <a:hlinkClick r:id="rId7"/>
              </a:rPr>
              <a:t>Concurs </a:t>
            </a:r>
            <a:r>
              <a:rPr lang="en-US" sz="1900" dirty="0" err="1">
                <a:latin typeface="Arial" panose="020B0604020202020204" pitchFamily="34" charset="0"/>
                <a:cs typeface="Arial" panose="020B0604020202020204" pitchFamily="34" charset="0"/>
                <a:hlinkClick r:id="rId7"/>
              </a:rPr>
              <a:t>Național</a:t>
            </a:r>
            <a:r>
              <a:rPr lang="en-US" sz="1900" dirty="0">
                <a:latin typeface="Arial" panose="020B0604020202020204" pitchFamily="34" charset="0"/>
                <a:cs typeface="Arial" panose="020B0604020202020204" pitchFamily="34" charset="0"/>
                <a:hlinkClick r:id="rId7"/>
              </a:rPr>
              <a:t> - ANFP | Facebook</a:t>
            </a:r>
            <a:r>
              <a:rPr lang="en-US" sz="1900" dirty="0">
                <a:solidFill>
                  <a:srgbClr val="003399"/>
                </a:solidFill>
                <a:latin typeface="Arial" panose="020B0604020202020204" pitchFamily="34" charset="0"/>
                <a:cs typeface="Arial" panose="020B0604020202020204" pitchFamily="34" charset="0"/>
              </a:rPr>
              <a:t>; </a:t>
            </a:r>
            <a:r>
              <a:rPr lang="en-US" sz="1900" dirty="0">
                <a:latin typeface="Arial" panose="020B0604020202020204" pitchFamily="34" charset="0"/>
                <a:cs typeface="Arial" panose="020B0604020202020204" pitchFamily="34" charset="0"/>
                <a:hlinkClick r:id="rId8"/>
              </a:rPr>
              <a:t>Concurs National ANFP (@concursnationalanfp) • Instagram photos and videos</a:t>
            </a:r>
            <a:r>
              <a:rPr lang="ro-RO" sz="1900" dirty="0">
                <a:latin typeface="Arial" panose="020B0604020202020204" pitchFamily="34" charset="0"/>
                <a:cs typeface="Arial" panose="020B0604020202020204" pitchFamily="34" charset="0"/>
              </a:rPr>
              <a:t>; Linkedin </a:t>
            </a:r>
          </a:p>
          <a:p>
            <a:pPr marL="289479" lvl="2" algn="just">
              <a:lnSpc>
                <a:spcPts val="2279"/>
              </a:lnSpc>
            </a:pPr>
            <a:endParaRPr lang="ro-RO" sz="1900" dirty="0">
              <a:latin typeface="Arial" panose="020B0604020202020204" pitchFamily="34" charset="0"/>
              <a:cs typeface="Arial" panose="020B0604020202020204" pitchFamily="34" charset="0"/>
            </a:endParaRPr>
          </a:p>
          <a:p>
            <a:pPr marL="434218" lvl="2" indent="-144739" algn="just">
              <a:lnSpc>
                <a:spcPts val="2279"/>
              </a:lnSpc>
              <a:buFont typeface="Arial"/>
              <a:buChar char="⚬"/>
            </a:pPr>
            <a:r>
              <a:rPr lang="ro-RO" sz="1900" dirty="0">
                <a:solidFill>
                  <a:srgbClr val="003399"/>
                </a:solidFill>
                <a:latin typeface="Arial" panose="020B0604020202020204" pitchFamily="34" charset="0"/>
                <a:cs typeface="Arial" panose="020B0604020202020204" pitchFamily="34" charset="0"/>
              </a:rPr>
              <a:t>Secțiune dedicată CN în site-ul instituțional: </a:t>
            </a:r>
            <a:r>
              <a:rPr lang="en-US" sz="2000" dirty="0">
                <a:latin typeface="Arial" panose="020B0604020202020204" pitchFamily="34" charset="0"/>
                <a:cs typeface="Arial" panose="020B0604020202020204" pitchFamily="34" charset="0"/>
                <a:hlinkClick r:id="rId9"/>
              </a:rPr>
              <a:t>anfp.gov.ro</a:t>
            </a:r>
            <a:endParaRPr lang="ro-RO" sz="2000" dirty="0">
              <a:latin typeface="Arial" panose="020B0604020202020204" pitchFamily="34" charset="0"/>
              <a:cs typeface="Arial" panose="020B0604020202020204" pitchFamily="34" charset="0"/>
            </a:endParaRPr>
          </a:p>
          <a:p>
            <a:pPr marL="289479" lvl="2" algn="just">
              <a:lnSpc>
                <a:spcPts val="2279"/>
              </a:lnSpc>
            </a:pPr>
            <a:endParaRPr lang="en-US" sz="1899" dirty="0">
              <a:solidFill>
                <a:srgbClr val="003399"/>
              </a:solidFill>
              <a:latin typeface="Arial"/>
            </a:endParaRPr>
          </a:p>
          <a:p>
            <a:pPr marL="434218" lvl="2" indent="-144739" algn="just">
              <a:lnSpc>
                <a:spcPts val="2279"/>
              </a:lnSpc>
              <a:buFont typeface="Arial"/>
              <a:buChar char="⚬"/>
            </a:pPr>
            <a:r>
              <a:rPr lang="en-US" sz="1899" dirty="0">
                <a:solidFill>
                  <a:srgbClr val="003399"/>
                </a:solidFill>
                <a:latin typeface="Arial"/>
              </a:rPr>
              <a:t>banner web; </a:t>
            </a:r>
            <a:r>
              <a:rPr lang="en-US" sz="1899" dirty="0" err="1">
                <a:solidFill>
                  <a:srgbClr val="003399"/>
                </a:solidFill>
                <a:latin typeface="Arial"/>
              </a:rPr>
              <a:t>spoturi</a:t>
            </a:r>
            <a:r>
              <a:rPr lang="en-US" sz="1899" dirty="0">
                <a:solidFill>
                  <a:srgbClr val="003399"/>
                </a:solidFill>
                <a:latin typeface="Arial"/>
              </a:rPr>
              <a:t> radio </a:t>
            </a:r>
            <a:r>
              <a:rPr lang="en-US" sz="1899" dirty="0" err="1">
                <a:solidFill>
                  <a:srgbClr val="003399"/>
                </a:solidFill>
                <a:latin typeface="Arial"/>
              </a:rPr>
              <a:t>și</a:t>
            </a:r>
            <a:r>
              <a:rPr lang="en-US" sz="1899" dirty="0">
                <a:solidFill>
                  <a:srgbClr val="003399"/>
                </a:solidFill>
                <a:latin typeface="Arial"/>
              </a:rPr>
              <a:t> TV; </a:t>
            </a:r>
          </a:p>
          <a:p>
            <a:pPr marL="434218" lvl="2" indent="-144739" algn="just">
              <a:lnSpc>
                <a:spcPts val="2279"/>
              </a:lnSpc>
            </a:pPr>
            <a:endParaRPr lang="en-US" sz="1899" dirty="0">
              <a:solidFill>
                <a:srgbClr val="003399"/>
              </a:solidFill>
              <a:latin typeface="Arial"/>
            </a:endParaRPr>
          </a:p>
          <a:p>
            <a:pPr marL="434218" lvl="2" indent="-144739" algn="just">
              <a:lnSpc>
                <a:spcPts val="2279"/>
              </a:lnSpc>
              <a:buFont typeface="Arial"/>
              <a:buChar char="⚬"/>
            </a:pPr>
            <a:r>
              <a:rPr lang="en-US" sz="1899" dirty="0" err="1">
                <a:solidFill>
                  <a:srgbClr val="003399"/>
                </a:solidFill>
                <a:latin typeface="Arial"/>
              </a:rPr>
              <a:t>organizarea</a:t>
            </a:r>
            <a:r>
              <a:rPr lang="en-US" sz="1899" dirty="0">
                <a:solidFill>
                  <a:srgbClr val="003399"/>
                </a:solidFill>
                <a:latin typeface="Arial"/>
              </a:rPr>
              <a:t> de </a:t>
            </a:r>
            <a:r>
              <a:rPr lang="en-US" sz="1899" dirty="0" err="1">
                <a:solidFill>
                  <a:srgbClr val="003399"/>
                </a:solidFill>
                <a:latin typeface="Arial"/>
              </a:rPr>
              <a:t>evenimente</a:t>
            </a:r>
            <a:r>
              <a:rPr lang="en-US" sz="1899" dirty="0">
                <a:solidFill>
                  <a:srgbClr val="003399"/>
                </a:solidFill>
                <a:latin typeface="Arial"/>
              </a:rPr>
              <a:t> (</a:t>
            </a:r>
            <a:r>
              <a:rPr lang="en-US" sz="1899" dirty="0" err="1">
                <a:solidFill>
                  <a:srgbClr val="003399"/>
                </a:solidFill>
                <a:latin typeface="Arial"/>
              </a:rPr>
              <a:t>ateliere</a:t>
            </a:r>
            <a:r>
              <a:rPr lang="en-US" sz="1899" dirty="0">
                <a:solidFill>
                  <a:srgbClr val="003399"/>
                </a:solidFill>
                <a:latin typeface="Arial"/>
              </a:rPr>
              <a:t> de </a:t>
            </a:r>
            <a:r>
              <a:rPr lang="en-US" sz="1899" dirty="0" err="1">
                <a:solidFill>
                  <a:srgbClr val="003399"/>
                </a:solidFill>
                <a:latin typeface="Arial"/>
              </a:rPr>
              <a:t>lucru</a:t>
            </a:r>
            <a:r>
              <a:rPr lang="en-US" sz="1899" dirty="0">
                <a:solidFill>
                  <a:srgbClr val="003399"/>
                </a:solidFill>
                <a:latin typeface="Arial"/>
              </a:rPr>
              <a:t>, </a:t>
            </a:r>
            <a:r>
              <a:rPr lang="en-US" sz="1899" dirty="0" err="1">
                <a:solidFill>
                  <a:srgbClr val="003399"/>
                </a:solidFill>
                <a:latin typeface="Arial"/>
              </a:rPr>
              <a:t>târguri</a:t>
            </a:r>
            <a:r>
              <a:rPr lang="en-US" sz="1899" dirty="0">
                <a:solidFill>
                  <a:srgbClr val="003399"/>
                </a:solidFill>
                <a:latin typeface="Arial"/>
              </a:rPr>
              <a:t> de </a:t>
            </a:r>
            <a:r>
              <a:rPr lang="en-US" sz="1899" dirty="0" err="1">
                <a:solidFill>
                  <a:srgbClr val="003399"/>
                </a:solidFill>
                <a:latin typeface="Arial"/>
              </a:rPr>
              <a:t>locuri</a:t>
            </a:r>
            <a:r>
              <a:rPr lang="en-US" sz="1899" dirty="0">
                <a:solidFill>
                  <a:srgbClr val="003399"/>
                </a:solidFill>
                <a:latin typeface="Arial"/>
              </a:rPr>
              <a:t> de </a:t>
            </a:r>
            <a:r>
              <a:rPr lang="en-US" sz="1899" dirty="0" err="1">
                <a:solidFill>
                  <a:srgbClr val="003399"/>
                </a:solidFill>
                <a:latin typeface="Arial"/>
              </a:rPr>
              <a:t>muncă</a:t>
            </a:r>
            <a:r>
              <a:rPr lang="en-US" sz="1899" dirty="0">
                <a:solidFill>
                  <a:srgbClr val="003399"/>
                </a:solidFill>
                <a:latin typeface="Arial"/>
              </a:rPr>
              <a:t>); </a:t>
            </a:r>
          </a:p>
          <a:p>
            <a:pPr marL="434218" lvl="2" indent="-144739" algn="just">
              <a:lnSpc>
                <a:spcPts val="2279"/>
              </a:lnSpc>
            </a:pPr>
            <a:endParaRPr lang="en-US" sz="1899" dirty="0">
              <a:solidFill>
                <a:srgbClr val="003399"/>
              </a:solidFill>
              <a:latin typeface="Arial"/>
            </a:endParaRPr>
          </a:p>
          <a:p>
            <a:pPr marL="434218" lvl="2" indent="-144739" algn="just">
              <a:lnSpc>
                <a:spcPts val="2279"/>
              </a:lnSpc>
              <a:buFont typeface="Arial"/>
              <a:buChar char="⚬"/>
            </a:pPr>
            <a:r>
              <a:rPr lang="en-US" sz="1899" dirty="0" err="1">
                <a:solidFill>
                  <a:srgbClr val="003399"/>
                </a:solidFill>
                <a:latin typeface="Arial"/>
              </a:rPr>
              <a:t>promoționale</a:t>
            </a:r>
            <a:r>
              <a:rPr lang="en-US" sz="1899" dirty="0">
                <a:solidFill>
                  <a:srgbClr val="003399"/>
                </a:solidFill>
                <a:latin typeface="Arial"/>
              </a:rPr>
              <a:t> </a:t>
            </a:r>
            <a:r>
              <a:rPr lang="ro-RO" sz="1899" dirty="0">
                <a:solidFill>
                  <a:srgbClr val="003399"/>
                </a:solidFill>
                <a:latin typeface="Arial"/>
              </a:rPr>
              <a:t>pentru participanții la evenimente</a:t>
            </a:r>
            <a:r>
              <a:rPr lang="en-US" sz="1899" dirty="0">
                <a:solidFill>
                  <a:srgbClr val="003399"/>
                </a:solidFill>
                <a:latin typeface="Arial"/>
              </a:rPr>
              <a:t>;</a:t>
            </a:r>
          </a:p>
          <a:p>
            <a:pPr marL="434218" lvl="2" indent="-144739" algn="just">
              <a:lnSpc>
                <a:spcPts val="2279"/>
              </a:lnSpc>
            </a:pPr>
            <a:endParaRPr lang="en-US" sz="1899" dirty="0">
              <a:solidFill>
                <a:srgbClr val="003399"/>
              </a:solidFill>
              <a:latin typeface="Arial"/>
            </a:endParaRPr>
          </a:p>
          <a:p>
            <a:pPr marL="434218" lvl="2" indent="-144739" algn="just">
              <a:lnSpc>
                <a:spcPts val="2279"/>
              </a:lnSpc>
              <a:buFont typeface="Arial"/>
              <a:buChar char="⚬"/>
            </a:pPr>
            <a:r>
              <a:rPr lang="en-US" sz="1899" dirty="0" err="1">
                <a:solidFill>
                  <a:srgbClr val="003399"/>
                </a:solidFill>
                <a:latin typeface="Arial"/>
              </a:rPr>
              <a:t>publicitate</a:t>
            </a:r>
            <a:r>
              <a:rPr lang="en-US" sz="1899" dirty="0">
                <a:solidFill>
                  <a:srgbClr val="003399"/>
                </a:solidFill>
                <a:latin typeface="Arial"/>
              </a:rPr>
              <a:t> online.</a:t>
            </a:r>
          </a:p>
          <a:p>
            <a:pPr marL="434218" lvl="2" indent="-144739" algn="just">
              <a:lnSpc>
                <a:spcPts val="2279"/>
              </a:lnSpc>
            </a:pPr>
            <a:endParaRPr lang="en-US" sz="1899" dirty="0">
              <a:solidFill>
                <a:srgbClr val="003399"/>
              </a:solidFill>
              <a:latin typeface="Arial"/>
            </a:endParaRPr>
          </a:p>
        </p:txBody>
      </p:sp>
      <p:sp>
        <p:nvSpPr>
          <p:cNvPr id="14" name="TextBox 14"/>
          <p:cNvSpPr txBox="1"/>
          <p:nvPr/>
        </p:nvSpPr>
        <p:spPr>
          <a:xfrm>
            <a:off x="685800" y="2347074"/>
            <a:ext cx="5844988" cy="571631"/>
          </a:xfrm>
          <a:prstGeom prst="rect">
            <a:avLst/>
          </a:prstGeom>
        </p:spPr>
        <p:txBody>
          <a:bodyPr lIns="0" tIns="0" rIns="0" bIns="0" rtlCol="0" anchor="t">
            <a:spAutoFit/>
          </a:bodyPr>
          <a:lstStyle/>
          <a:p>
            <a:pPr algn="ctr">
              <a:lnSpc>
                <a:spcPts val="2279"/>
              </a:lnSpc>
            </a:pPr>
            <a:r>
              <a:rPr lang="en-US" sz="1899" dirty="0" err="1">
                <a:solidFill>
                  <a:srgbClr val="003399"/>
                </a:solidFill>
                <a:latin typeface="Arial"/>
              </a:rPr>
              <a:t>Anunțul</a:t>
            </a:r>
            <a:r>
              <a:rPr lang="en-US" sz="1899" dirty="0">
                <a:solidFill>
                  <a:srgbClr val="003399"/>
                </a:solidFill>
                <a:latin typeface="Arial"/>
              </a:rPr>
              <a:t> </a:t>
            </a:r>
            <a:r>
              <a:rPr lang="en-US" sz="1899" dirty="0" err="1">
                <a:solidFill>
                  <a:srgbClr val="003399"/>
                </a:solidFill>
                <a:latin typeface="Arial"/>
              </a:rPr>
              <a:t>privind</a:t>
            </a:r>
            <a:r>
              <a:rPr lang="en-US" sz="1899" dirty="0">
                <a:solidFill>
                  <a:srgbClr val="003399"/>
                </a:solidFill>
                <a:latin typeface="Arial"/>
              </a:rPr>
              <a:t> </a:t>
            </a:r>
            <a:r>
              <a:rPr lang="en-US" sz="1899" dirty="0" err="1">
                <a:solidFill>
                  <a:srgbClr val="003399"/>
                </a:solidFill>
                <a:latin typeface="Arial"/>
              </a:rPr>
              <a:t>concursul</a:t>
            </a:r>
            <a:r>
              <a:rPr lang="en-US" sz="1899" dirty="0">
                <a:solidFill>
                  <a:srgbClr val="003399"/>
                </a:solidFill>
                <a:latin typeface="Arial"/>
              </a:rPr>
              <a:t> </a:t>
            </a:r>
            <a:r>
              <a:rPr lang="en-US" sz="1899" dirty="0" err="1">
                <a:solidFill>
                  <a:srgbClr val="003399"/>
                </a:solidFill>
                <a:latin typeface="Arial"/>
              </a:rPr>
              <a:t>național</a:t>
            </a:r>
            <a:r>
              <a:rPr lang="ro-RO" sz="1899" dirty="0">
                <a:solidFill>
                  <a:srgbClr val="003399"/>
                </a:solidFill>
                <a:latin typeface="Arial"/>
              </a:rPr>
              <a:t>:</a:t>
            </a:r>
            <a:r>
              <a:rPr lang="en-US" sz="1899" dirty="0">
                <a:solidFill>
                  <a:srgbClr val="003399"/>
                </a:solidFill>
                <a:latin typeface="Arial"/>
              </a:rPr>
              <a:t> </a:t>
            </a:r>
            <a:r>
              <a:rPr lang="en-US" sz="1899" dirty="0" err="1">
                <a:solidFill>
                  <a:srgbClr val="003399"/>
                </a:solidFill>
                <a:latin typeface="Arial"/>
              </a:rPr>
              <a:t>în</a:t>
            </a:r>
            <a:r>
              <a:rPr lang="en-US" sz="1899" dirty="0">
                <a:solidFill>
                  <a:srgbClr val="003399"/>
                </a:solidFill>
                <a:latin typeface="Arial"/>
              </a:rPr>
              <a:t> MONITORUL OFICIAL, </a:t>
            </a:r>
            <a:r>
              <a:rPr lang="en-US" sz="1899" dirty="0" err="1">
                <a:solidFill>
                  <a:srgbClr val="003399"/>
                </a:solidFill>
                <a:latin typeface="Arial"/>
              </a:rPr>
              <a:t>Partea</a:t>
            </a:r>
            <a:r>
              <a:rPr lang="en-US" sz="1899" dirty="0">
                <a:solidFill>
                  <a:srgbClr val="003399"/>
                </a:solidFill>
                <a:latin typeface="Arial"/>
              </a:rPr>
              <a:t> a III </a:t>
            </a:r>
            <a:r>
              <a:rPr lang="en-US" sz="1899" dirty="0" err="1">
                <a:solidFill>
                  <a:srgbClr val="003399"/>
                </a:solidFill>
                <a:latin typeface="Arial"/>
              </a:rPr>
              <a:t>și</a:t>
            </a:r>
            <a:r>
              <a:rPr lang="en-US" sz="1899" dirty="0">
                <a:solidFill>
                  <a:srgbClr val="003399"/>
                </a:solidFill>
                <a:latin typeface="Arial"/>
              </a:rPr>
              <a:t> pe site-</a:t>
            </a:r>
            <a:r>
              <a:rPr lang="en-US" sz="1899" dirty="0" err="1">
                <a:solidFill>
                  <a:srgbClr val="003399"/>
                </a:solidFill>
                <a:latin typeface="Arial"/>
              </a:rPr>
              <a:t>ul</a:t>
            </a:r>
            <a:r>
              <a:rPr lang="en-US" sz="1899" dirty="0">
                <a:solidFill>
                  <a:srgbClr val="003399"/>
                </a:solidFill>
                <a:latin typeface="Arial"/>
              </a:rPr>
              <a:t> ANFP;</a:t>
            </a:r>
          </a:p>
        </p:txBody>
      </p:sp>
      <p:sp>
        <p:nvSpPr>
          <p:cNvPr id="15" name="TextBox 15"/>
          <p:cNvSpPr txBox="1"/>
          <p:nvPr/>
        </p:nvSpPr>
        <p:spPr>
          <a:xfrm>
            <a:off x="515185" y="3168442"/>
            <a:ext cx="6186218" cy="666849"/>
          </a:xfrm>
          <a:prstGeom prst="rect">
            <a:avLst/>
          </a:prstGeom>
        </p:spPr>
        <p:txBody>
          <a:bodyPr lIns="0" tIns="0" rIns="0" bIns="0" rtlCol="0" anchor="t">
            <a:spAutoFit/>
          </a:bodyPr>
          <a:lstStyle/>
          <a:p>
            <a:pPr algn="ctr">
              <a:lnSpc>
                <a:spcPts val="2639"/>
              </a:lnSpc>
            </a:pPr>
            <a:r>
              <a:rPr lang="en-US" sz="2199" dirty="0" err="1">
                <a:solidFill>
                  <a:srgbClr val="003399"/>
                </a:solidFill>
                <a:latin typeface="Arial Bold"/>
              </a:rPr>
              <a:t>Concursul</a:t>
            </a:r>
            <a:r>
              <a:rPr lang="en-US" sz="2199" dirty="0">
                <a:solidFill>
                  <a:srgbClr val="003399"/>
                </a:solidFill>
                <a:latin typeface="Arial Bold"/>
              </a:rPr>
              <a:t> </a:t>
            </a:r>
            <a:r>
              <a:rPr lang="en-US" sz="2199" dirty="0" err="1">
                <a:solidFill>
                  <a:srgbClr val="003399"/>
                </a:solidFill>
                <a:latin typeface="Arial Bold"/>
              </a:rPr>
              <a:t>național</a:t>
            </a:r>
            <a:r>
              <a:rPr lang="en-US" sz="2199" dirty="0">
                <a:solidFill>
                  <a:srgbClr val="003399"/>
                </a:solidFill>
                <a:latin typeface="Arial Bold"/>
              </a:rPr>
              <a:t> </a:t>
            </a:r>
            <a:r>
              <a:rPr lang="en-US" sz="2199" dirty="0" err="1">
                <a:solidFill>
                  <a:srgbClr val="003399"/>
                </a:solidFill>
                <a:latin typeface="Arial Bold"/>
              </a:rPr>
              <a:t>extins</a:t>
            </a:r>
            <a:r>
              <a:rPr lang="en-US" sz="2199" dirty="0">
                <a:solidFill>
                  <a:srgbClr val="003399"/>
                </a:solidFill>
                <a:latin typeface="Arial Bold"/>
              </a:rPr>
              <a:t> </a:t>
            </a:r>
            <a:r>
              <a:rPr lang="en-US" sz="2199" dirty="0" err="1">
                <a:solidFill>
                  <a:srgbClr val="003399"/>
                </a:solidFill>
                <a:latin typeface="Arial Bold"/>
              </a:rPr>
              <a:t>este</a:t>
            </a:r>
            <a:r>
              <a:rPr lang="en-US" sz="2199" dirty="0">
                <a:solidFill>
                  <a:srgbClr val="003399"/>
                </a:solidFill>
                <a:latin typeface="Arial Bold"/>
              </a:rPr>
              <a:t> </a:t>
            </a:r>
            <a:r>
              <a:rPr lang="en-US" sz="2199" dirty="0" err="1">
                <a:solidFill>
                  <a:srgbClr val="003399"/>
                </a:solidFill>
                <a:latin typeface="Arial Bold"/>
              </a:rPr>
              <a:t>promovat</a:t>
            </a:r>
            <a:r>
              <a:rPr lang="en-US" sz="2199" dirty="0">
                <a:solidFill>
                  <a:srgbClr val="003399"/>
                </a:solidFill>
                <a:latin typeface="Arial Bold"/>
              </a:rPr>
              <a:t> </a:t>
            </a:r>
            <a:r>
              <a:rPr lang="en-US" sz="2199" dirty="0" err="1">
                <a:solidFill>
                  <a:srgbClr val="003399"/>
                </a:solidFill>
                <a:latin typeface="Arial Bold"/>
              </a:rPr>
              <a:t>și</a:t>
            </a:r>
            <a:r>
              <a:rPr lang="en-US" sz="2199" dirty="0">
                <a:solidFill>
                  <a:srgbClr val="003399"/>
                </a:solidFill>
                <a:latin typeface="Arial Bold"/>
              </a:rPr>
              <a:t> </a:t>
            </a:r>
            <a:r>
              <a:rPr lang="en-US" sz="2199" dirty="0" err="1">
                <a:solidFill>
                  <a:srgbClr val="003399"/>
                </a:solidFill>
                <a:latin typeface="Arial Bold"/>
              </a:rPr>
              <a:t>prin</a:t>
            </a:r>
            <a:r>
              <a:rPr lang="en-US" sz="2199" dirty="0">
                <a:solidFill>
                  <a:srgbClr val="003399"/>
                </a:solidFill>
                <a:latin typeface="Arial Bold"/>
              </a:rPr>
              <a:t> </a:t>
            </a:r>
            <a:r>
              <a:rPr lang="en-US" sz="2199" dirty="0" err="1">
                <a:solidFill>
                  <a:srgbClr val="003399"/>
                </a:solidFill>
                <a:latin typeface="Arial Bold"/>
              </a:rPr>
              <a:t>mijloace</a:t>
            </a:r>
            <a:r>
              <a:rPr lang="en-US" sz="2199" dirty="0">
                <a:solidFill>
                  <a:srgbClr val="003399"/>
                </a:solidFill>
                <a:latin typeface="Arial Bold"/>
              </a:rPr>
              <a:t> de </a:t>
            </a:r>
            <a:r>
              <a:rPr lang="en-US" sz="2199" dirty="0" err="1">
                <a:solidFill>
                  <a:srgbClr val="003399"/>
                </a:solidFill>
                <a:latin typeface="Arial Bold"/>
              </a:rPr>
              <a:t>comunicare</a:t>
            </a:r>
            <a:r>
              <a:rPr lang="en-US" sz="2199" dirty="0">
                <a:solidFill>
                  <a:srgbClr val="003399"/>
                </a:solidFill>
                <a:latin typeface="Arial Bold"/>
              </a:rPr>
              <a:t> </a:t>
            </a:r>
            <a:r>
              <a:rPr lang="en-US" sz="2199" dirty="0" err="1">
                <a:solidFill>
                  <a:srgbClr val="003399"/>
                </a:solidFill>
                <a:latin typeface="Arial Bold"/>
              </a:rPr>
              <a:t>în</a:t>
            </a:r>
            <a:r>
              <a:rPr lang="en-US" sz="2199" dirty="0">
                <a:solidFill>
                  <a:srgbClr val="003399"/>
                </a:solidFill>
                <a:latin typeface="Arial Bold"/>
              </a:rPr>
              <a:t> </a:t>
            </a:r>
            <a:r>
              <a:rPr lang="en-US" sz="2199" dirty="0" err="1">
                <a:solidFill>
                  <a:srgbClr val="003399"/>
                </a:solidFill>
                <a:latin typeface="Arial Bold"/>
              </a:rPr>
              <a:t>masă</a:t>
            </a:r>
            <a:r>
              <a:rPr lang="en-US" sz="2199" dirty="0">
                <a:solidFill>
                  <a:srgbClr val="003399"/>
                </a:solidFill>
                <a:latin typeface="Arial Bold"/>
              </a:rPr>
              <a:t>: </a:t>
            </a:r>
          </a:p>
        </p:txBody>
      </p:sp>
      <p:pic>
        <p:nvPicPr>
          <p:cNvPr id="17" name="Picture 16">
            <a:extLst>
              <a:ext uri="{FF2B5EF4-FFF2-40B4-BE49-F238E27FC236}">
                <a16:creationId xmlns:a16="http://schemas.microsoft.com/office/drawing/2014/main" id="{8C10F3ED-8CCD-B8AC-AB76-071544C1C858}"/>
              </a:ext>
            </a:extLst>
          </p:cNvPr>
          <p:cNvPicPr>
            <a:picLocks noChangeAspect="1"/>
          </p:cNvPicPr>
          <p:nvPr/>
        </p:nvPicPr>
        <p:blipFill>
          <a:blip r:embed="rId10"/>
          <a:stretch>
            <a:fillRect/>
          </a:stretch>
        </p:blipFill>
        <p:spPr>
          <a:xfrm>
            <a:off x="8763001" y="3101907"/>
            <a:ext cx="9503390" cy="5290872"/>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1648</TotalTime>
  <Words>2518</Words>
  <Application>Microsoft Office PowerPoint</Application>
  <PresentationFormat>Custom</PresentationFormat>
  <Paragraphs>244</Paragraphs>
  <Slides>24</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Roboto Condensed Bold</vt:lpstr>
      <vt:lpstr>Roboto Condensed</vt:lpstr>
      <vt:lpstr>Arial</vt:lpstr>
      <vt:lpstr>Arial Bold Italics</vt:lpstr>
      <vt:lpstr>Arial Italics</vt:lpstr>
      <vt:lpstr>Calibri</vt:lpstr>
      <vt:lpstr>Arial Bold</vt:lpstr>
      <vt:lpstr>Canva Sans Bold</vt:lpstr>
      <vt:lpstr>Canva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prezentare CN extins 07.05.2024</dc:title>
  <cp:lastModifiedBy>Petronela Iacob</cp:lastModifiedBy>
  <cp:revision>66</cp:revision>
  <dcterms:created xsi:type="dcterms:W3CDTF">2006-08-16T00:00:00Z</dcterms:created>
  <dcterms:modified xsi:type="dcterms:W3CDTF">2025-04-25T05:02:39Z</dcterms:modified>
  <dc:identifier>DAGEhUpsqFk</dc:identifier>
</cp:coreProperties>
</file>