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1" r:id="rId5"/>
  </p:sldMasterIdLst>
  <p:notesMasterIdLst>
    <p:notesMasterId r:id="rId43"/>
  </p:notesMasterIdLst>
  <p:handoutMasterIdLst>
    <p:handoutMasterId r:id="rId44"/>
  </p:handoutMasterIdLst>
  <p:sldIdLst>
    <p:sldId id="256" r:id="rId6"/>
    <p:sldId id="275" r:id="rId7"/>
    <p:sldId id="299" r:id="rId8"/>
    <p:sldId id="274" r:id="rId9"/>
    <p:sldId id="278" r:id="rId10"/>
    <p:sldId id="279" r:id="rId11"/>
    <p:sldId id="281" r:id="rId12"/>
    <p:sldId id="321" r:id="rId13"/>
    <p:sldId id="282" r:id="rId14"/>
    <p:sldId id="286" r:id="rId15"/>
    <p:sldId id="287" r:id="rId16"/>
    <p:sldId id="288" r:id="rId17"/>
    <p:sldId id="289" r:id="rId18"/>
    <p:sldId id="324" r:id="rId19"/>
    <p:sldId id="325" r:id="rId20"/>
    <p:sldId id="293" r:id="rId21"/>
    <p:sldId id="295" r:id="rId22"/>
    <p:sldId id="296" r:id="rId23"/>
    <p:sldId id="297" r:id="rId24"/>
    <p:sldId id="329" r:id="rId25"/>
    <p:sldId id="290" r:id="rId26"/>
    <p:sldId id="291" r:id="rId27"/>
    <p:sldId id="322" r:id="rId28"/>
    <p:sldId id="331" r:id="rId29"/>
    <p:sldId id="292" r:id="rId30"/>
    <p:sldId id="323" r:id="rId31"/>
    <p:sldId id="294" r:id="rId32"/>
    <p:sldId id="332" r:id="rId33"/>
    <p:sldId id="333" r:id="rId34"/>
    <p:sldId id="334" r:id="rId35"/>
    <p:sldId id="298" r:id="rId36"/>
    <p:sldId id="300" r:id="rId37"/>
    <p:sldId id="301" r:id="rId38"/>
    <p:sldId id="302" r:id="rId39"/>
    <p:sldId id="303" r:id="rId40"/>
    <p:sldId id="304" r:id="rId41"/>
    <p:sldId id="273" r:id="rId42"/>
  </p:sldIdLst>
  <p:sldSz cx="18288000" cy="10287000"/>
  <p:notesSz cx="6858000" cy="9144000"/>
  <p:embeddedFontLst>
    <p:embeddedFont>
      <p:font typeface="EYInterstate" panose="02000503020000020004" pitchFamily="2" charset="0"/>
      <p:regular r:id="rId45"/>
      <p:bold r:id="rId46"/>
      <p:italic r:id="rId47"/>
      <p:boldItalic r:id="rId48"/>
    </p:embeddedFont>
    <p:embeddedFont>
      <p:font typeface="EYInterstate Light" panose="02000506000000020004" pitchFamily="2" charset="0"/>
      <p:regular r:id="rId49"/>
      <p:bold r:id="rId50"/>
      <p:italic r:id="rId51"/>
      <p:boldItalic r:id="rId52"/>
    </p:embeddedFont>
    <p:embeddedFont>
      <p:font typeface="Georgia" panose="02040502050405020303" pitchFamily="18"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Trebuchet MS" panose="020B0603020202020204" pitchFamily="34" charset="0"/>
      <p:regular r:id="rId61"/>
      <p:bold r:id="rId62"/>
      <p:italic r:id="rId63"/>
      <p:boldItalic r:id="rId64"/>
    </p:embeddedFont>
    <p:embeddedFont>
      <p:font typeface="Yu Mincho" panose="02020400000000000000" pitchFamily="18" charset="-128"/>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DE4714-791F-A30D-40BD-518F267C14B4}" name="Ariana Drăgoiu" initials="AD" userId="Ariana Drăgoiu"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34C93"/>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7A57D8-6244-4D4F-AA3E-C7500B6251CE}" v="25" dt="2025-03-28T13:13:46.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4" autoAdjust="0"/>
    <p:restoredTop sz="94556" autoAdjust="0"/>
  </p:normalViewPr>
  <p:slideViewPr>
    <p:cSldViewPr>
      <p:cViewPr varScale="1">
        <p:scale>
          <a:sx n="47" d="100"/>
          <a:sy n="47" d="100"/>
        </p:scale>
        <p:origin x="686" y="26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notesViewPr>
    <p:cSldViewPr>
      <p:cViewPr varScale="1">
        <p:scale>
          <a:sx n="92" d="100"/>
          <a:sy n="92" d="100"/>
        </p:scale>
        <p:origin x="407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7.fntdata"/><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7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ana Dragoiu" userId="9954053e-f122-4687-8706-3793f98a79a6" providerId="ADAL" clId="{787A57D8-6244-4D4F-AA3E-C7500B6251CE}"/>
    <pc:docChg chg="undo custSel addSld modSld">
      <pc:chgData name="Ariana Dragoiu" userId="9954053e-f122-4687-8706-3793f98a79a6" providerId="ADAL" clId="{787A57D8-6244-4D4F-AA3E-C7500B6251CE}" dt="2025-03-28T13:14:55.816" v="431" actId="207"/>
      <pc:docMkLst>
        <pc:docMk/>
      </pc:docMkLst>
      <pc:sldChg chg="addSp delSp modSp new mod">
        <pc:chgData name="Ariana Dragoiu" userId="9954053e-f122-4687-8706-3793f98a79a6" providerId="ADAL" clId="{787A57D8-6244-4D4F-AA3E-C7500B6251CE}" dt="2025-03-24T15:28:25.653" v="375" actId="948"/>
        <pc:sldMkLst>
          <pc:docMk/>
          <pc:sldMk cId="4073981669" sldId="333"/>
        </pc:sldMkLst>
        <pc:spChg chg="add mod">
          <ac:chgData name="Ariana Dragoiu" userId="9954053e-f122-4687-8706-3793f98a79a6" providerId="ADAL" clId="{787A57D8-6244-4D4F-AA3E-C7500B6251CE}" dt="2025-03-24T15:07:10.122" v="1"/>
          <ac:spMkLst>
            <pc:docMk/>
            <pc:sldMk cId="4073981669" sldId="333"/>
            <ac:spMk id="2" creationId="{1EBE43D9-DA5E-1BA7-27C0-692B3D76A1B8}"/>
          </ac:spMkLst>
        </pc:spChg>
        <pc:spChg chg="add mod">
          <ac:chgData name="Ariana Dragoiu" userId="9954053e-f122-4687-8706-3793f98a79a6" providerId="ADAL" clId="{787A57D8-6244-4D4F-AA3E-C7500B6251CE}" dt="2025-03-24T15:08:45.140" v="71" actId="114"/>
          <ac:spMkLst>
            <pc:docMk/>
            <pc:sldMk cId="4073981669" sldId="333"/>
            <ac:spMk id="4" creationId="{0682E784-8CC7-E879-06E8-F65DBA661F6C}"/>
          </ac:spMkLst>
        </pc:spChg>
        <pc:spChg chg="add mod">
          <ac:chgData name="Ariana Dragoiu" userId="9954053e-f122-4687-8706-3793f98a79a6" providerId="ADAL" clId="{787A57D8-6244-4D4F-AA3E-C7500B6251CE}" dt="2025-03-24T15:27:36.513" v="344" actId="242"/>
          <ac:spMkLst>
            <pc:docMk/>
            <pc:sldMk cId="4073981669" sldId="333"/>
            <ac:spMk id="26" creationId="{B51B9507-3623-FDFF-9AFE-27393C5A71E8}"/>
          </ac:spMkLst>
        </pc:spChg>
        <pc:spChg chg="add mod">
          <ac:chgData name="Ariana Dragoiu" userId="9954053e-f122-4687-8706-3793f98a79a6" providerId="ADAL" clId="{787A57D8-6244-4D4F-AA3E-C7500B6251CE}" dt="2025-03-24T15:27:36.513" v="344" actId="242"/>
          <ac:spMkLst>
            <pc:docMk/>
            <pc:sldMk cId="4073981669" sldId="333"/>
            <ac:spMk id="29" creationId="{FA0F988F-743E-916E-FC68-66A3D88DFE32}"/>
          </ac:spMkLst>
        </pc:spChg>
        <pc:spChg chg="add mod">
          <ac:chgData name="Ariana Dragoiu" userId="9954053e-f122-4687-8706-3793f98a79a6" providerId="ADAL" clId="{787A57D8-6244-4D4F-AA3E-C7500B6251CE}" dt="2025-03-24T15:27:36.513" v="344" actId="242"/>
          <ac:spMkLst>
            <pc:docMk/>
            <pc:sldMk cId="4073981669" sldId="333"/>
            <ac:spMk id="30" creationId="{164050D0-1272-E75E-B3E5-7801057B5191}"/>
          </ac:spMkLst>
        </pc:spChg>
        <pc:spChg chg="add mod">
          <ac:chgData name="Ariana Dragoiu" userId="9954053e-f122-4687-8706-3793f98a79a6" providerId="ADAL" clId="{787A57D8-6244-4D4F-AA3E-C7500B6251CE}" dt="2025-03-24T15:27:36.513" v="344" actId="242"/>
          <ac:spMkLst>
            <pc:docMk/>
            <pc:sldMk cId="4073981669" sldId="333"/>
            <ac:spMk id="32" creationId="{95EF0B19-91D1-8EAB-B62F-04278B455475}"/>
          </ac:spMkLst>
        </pc:spChg>
        <pc:spChg chg="add mod">
          <ac:chgData name="Ariana Dragoiu" userId="9954053e-f122-4687-8706-3793f98a79a6" providerId="ADAL" clId="{787A57D8-6244-4D4F-AA3E-C7500B6251CE}" dt="2025-03-24T15:27:36.513" v="344" actId="242"/>
          <ac:spMkLst>
            <pc:docMk/>
            <pc:sldMk cId="4073981669" sldId="333"/>
            <ac:spMk id="34" creationId="{C7E6860A-F0F5-3240-CA7C-E7447C1D04F7}"/>
          </ac:spMkLst>
        </pc:spChg>
        <pc:spChg chg="add mod">
          <ac:chgData name="Ariana Dragoiu" userId="9954053e-f122-4687-8706-3793f98a79a6" providerId="ADAL" clId="{787A57D8-6244-4D4F-AA3E-C7500B6251CE}" dt="2025-03-24T15:28:02.503" v="351" actId="242"/>
          <ac:spMkLst>
            <pc:docMk/>
            <pc:sldMk cId="4073981669" sldId="333"/>
            <ac:spMk id="47" creationId="{775D459A-C179-D254-2472-1DD279AE6771}"/>
          </ac:spMkLst>
        </pc:spChg>
        <pc:spChg chg="add mod">
          <ac:chgData name="Ariana Dragoiu" userId="9954053e-f122-4687-8706-3793f98a79a6" providerId="ADAL" clId="{787A57D8-6244-4D4F-AA3E-C7500B6251CE}" dt="2025-03-24T15:28:02.503" v="351" actId="242"/>
          <ac:spMkLst>
            <pc:docMk/>
            <pc:sldMk cId="4073981669" sldId="333"/>
            <ac:spMk id="52" creationId="{E2A868B5-A377-2F52-8F67-F40604CAD76A}"/>
          </ac:spMkLst>
        </pc:spChg>
        <pc:spChg chg="add mod">
          <ac:chgData name="Ariana Dragoiu" userId="9954053e-f122-4687-8706-3793f98a79a6" providerId="ADAL" clId="{787A57D8-6244-4D4F-AA3E-C7500B6251CE}" dt="2025-03-24T15:28:25.653" v="375" actId="948"/>
          <ac:spMkLst>
            <pc:docMk/>
            <pc:sldMk cId="4073981669" sldId="333"/>
            <ac:spMk id="53" creationId="{BF501B3D-4EE8-D0E7-9B55-3A75D4243826}"/>
          </ac:spMkLst>
        </pc:spChg>
        <pc:grpChg chg="add mod">
          <ac:chgData name="Ariana Dragoiu" userId="9954053e-f122-4687-8706-3793f98a79a6" providerId="ADAL" clId="{787A57D8-6244-4D4F-AA3E-C7500B6251CE}" dt="2025-03-24T15:27:30.767" v="343" actId="14100"/>
          <ac:grpSpMkLst>
            <pc:docMk/>
            <pc:sldMk cId="4073981669" sldId="333"/>
            <ac:grpSpMk id="35" creationId="{68884C6D-8C6B-7DEB-D3ED-BA1F08F7F103}"/>
          </ac:grpSpMkLst>
        </pc:grpChg>
        <pc:picChg chg="add mod modCrop">
          <ac:chgData name="Ariana Dragoiu" userId="9954053e-f122-4687-8706-3793f98a79a6" providerId="ADAL" clId="{787A57D8-6244-4D4F-AA3E-C7500B6251CE}" dt="2025-03-24T15:26:16.380" v="319" actId="554"/>
          <ac:picMkLst>
            <pc:docMk/>
            <pc:sldMk cId="4073981669" sldId="333"/>
            <ac:picMk id="44" creationId="{C901167C-92C0-F624-101E-F94872964E88}"/>
          </ac:picMkLst>
        </pc:picChg>
        <pc:picChg chg="add mod">
          <ac:chgData name="Ariana Dragoiu" userId="9954053e-f122-4687-8706-3793f98a79a6" providerId="ADAL" clId="{787A57D8-6244-4D4F-AA3E-C7500B6251CE}" dt="2025-03-24T15:26:16.380" v="319" actId="554"/>
          <ac:picMkLst>
            <pc:docMk/>
            <pc:sldMk cId="4073981669" sldId="333"/>
            <ac:picMk id="46" creationId="{AA4A203F-959D-081F-CD7A-4546CA861118}"/>
          </ac:picMkLst>
        </pc:picChg>
        <pc:picChg chg="add mod">
          <ac:chgData name="Ariana Dragoiu" userId="9954053e-f122-4687-8706-3793f98a79a6" providerId="ADAL" clId="{787A57D8-6244-4D4F-AA3E-C7500B6251CE}" dt="2025-03-24T15:26:16.380" v="319" actId="554"/>
          <ac:picMkLst>
            <pc:docMk/>
            <pc:sldMk cId="4073981669" sldId="333"/>
            <ac:picMk id="49" creationId="{9E6CA1CF-D616-CE50-50AC-03B6B7016A62}"/>
          </ac:picMkLst>
        </pc:picChg>
        <pc:picChg chg="add mod">
          <ac:chgData name="Ariana Dragoiu" userId="9954053e-f122-4687-8706-3793f98a79a6" providerId="ADAL" clId="{787A57D8-6244-4D4F-AA3E-C7500B6251CE}" dt="2025-03-24T15:26:48.510" v="322" actId="1076"/>
          <ac:picMkLst>
            <pc:docMk/>
            <pc:sldMk cId="4073981669" sldId="333"/>
            <ac:picMk id="51" creationId="{A283E01A-5D59-44B8-1032-2994134EDB65}"/>
          </ac:picMkLst>
        </pc:picChg>
        <pc:cxnChg chg="add mod">
          <ac:chgData name="Ariana Dragoiu" userId="9954053e-f122-4687-8706-3793f98a79a6" providerId="ADAL" clId="{787A57D8-6244-4D4F-AA3E-C7500B6251CE}" dt="2025-03-24T15:07:10.122" v="1"/>
          <ac:cxnSpMkLst>
            <pc:docMk/>
            <pc:sldMk cId="4073981669" sldId="333"/>
            <ac:cxnSpMk id="3" creationId="{1FB06E14-F0D9-450C-CBCE-8CA1F97E7BE1}"/>
          </ac:cxnSpMkLst>
        </pc:cxnChg>
        <pc:cxnChg chg="add mod">
          <ac:chgData name="Ariana Dragoiu" userId="9954053e-f122-4687-8706-3793f98a79a6" providerId="ADAL" clId="{787A57D8-6244-4D4F-AA3E-C7500B6251CE}" dt="2025-03-24T15:16:02.091" v="123" actId="208"/>
          <ac:cxnSpMkLst>
            <pc:docMk/>
            <pc:sldMk cId="4073981669" sldId="333"/>
            <ac:cxnSpMk id="25" creationId="{439C402E-AB71-65C7-1374-19C54BBE17D6}"/>
          </ac:cxnSpMkLst>
        </pc:cxnChg>
        <pc:cxnChg chg="add mod">
          <ac:chgData name="Ariana Dragoiu" userId="9954053e-f122-4687-8706-3793f98a79a6" providerId="ADAL" clId="{787A57D8-6244-4D4F-AA3E-C7500B6251CE}" dt="2025-03-24T15:13:10.378" v="86" actId="164"/>
          <ac:cxnSpMkLst>
            <pc:docMk/>
            <pc:sldMk cId="4073981669" sldId="333"/>
            <ac:cxnSpMk id="27" creationId="{9AB6C965-C714-A3FA-DFC0-993726F15F85}"/>
          </ac:cxnSpMkLst>
        </pc:cxnChg>
        <pc:cxnChg chg="add mod">
          <ac:chgData name="Ariana Dragoiu" userId="9954053e-f122-4687-8706-3793f98a79a6" providerId="ADAL" clId="{787A57D8-6244-4D4F-AA3E-C7500B6251CE}" dt="2025-03-24T15:13:10.378" v="86" actId="164"/>
          <ac:cxnSpMkLst>
            <pc:docMk/>
            <pc:sldMk cId="4073981669" sldId="333"/>
            <ac:cxnSpMk id="28" creationId="{A17B571E-1F15-75EE-6687-96C16713ACB4}"/>
          </ac:cxnSpMkLst>
        </pc:cxnChg>
        <pc:cxnChg chg="add mod">
          <ac:chgData name="Ariana Dragoiu" userId="9954053e-f122-4687-8706-3793f98a79a6" providerId="ADAL" clId="{787A57D8-6244-4D4F-AA3E-C7500B6251CE}" dt="2025-03-24T15:13:10.378" v="86" actId="164"/>
          <ac:cxnSpMkLst>
            <pc:docMk/>
            <pc:sldMk cId="4073981669" sldId="333"/>
            <ac:cxnSpMk id="31" creationId="{FF5C8124-FB67-0F27-14C7-AD44B51E57C4}"/>
          </ac:cxnSpMkLst>
        </pc:cxnChg>
        <pc:cxnChg chg="add mod">
          <ac:chgData name="Ariana Dragoiu" userId="9954053e-f122-4687-8706-3793f98a79a6" providerId="ADAL" clId="{787A57D8-6244-4D4F-AA3E-C7500B6251CE}" dt="2025-03-24T15:13:10.378" v="86" actId="164"/>
          <ac:cxnSpMkLst>
            <pc:docMk/>
            <pc:sldMk cId="4073981669" sldId="333"/>
            <ac:cxnSpMk id="33" creationId="{C30EC80B-DFBE-BC60-828F-6CD5E533E47D}"/>
          </ac:cxnSpMkLst>
        </pc:cxnChg>
      </pc:sldChg>
      <pc:sldChg chg="addSp delSp modSp add mod">
        <pc:chgData name="Ariana Dragoiu" userId="9954053e-f122-4687-8706-3793f98a79a6" providerId="ADAL" clId="{787A57D8-6244-4D4F-AA3E-C7500B6251CE}" dt="2025-03-28T13:14:55.816" v="431" actId="207"/>
        <pc:sldMkLst>
          <pc:docMk/>
          <pc:sldMk cId="2597066812" sldId="334"/>
        </pc:sldMkLst>
        <pc:spChg chg="mod">
          <ac:chgData name="Ariana Dragoiu" userId="9954053e-f122-4687-8706-3793f98a79a6" providerId="ADAL" clId="{787A57D8-6244-4D4F-AA3E-C7500B6251CE}" dt="2025-03-28T13:14:55.816" v="431" actId="207"/>
          <ac:spMkLst>
            <pc:docMk/>
            <pc:sldMk cId="2597066812" sldId="334"/>
            <ac:spMk id="2" creationId="{1EBE43D9-DA5E-1BA7-27C0-692B3D76A1B8}"/>
          </ac:spMkLst>
        </pc:spChg>
        <pc:spChg chg="add del mod">
          <ac:chgData name="Ariana Dragoiu" userId="9954053e-f122-4687-8706-3793f98a79a6" providerId="ADAL" clId="{787A57D8-6244-4D4F-AA3E-C7500B6251CE}" dt="2025-03-28T13:11:24.994" v="415" actId="478"/>
          <ac:spMkLst>
            <pc:docMk/>
            <pc:sldMk cId="2597066812" sldId="334"/>
            <ac:spMk id="7" creationId="{684709EA-5BC5-1ED3-D98C-9F793C880503}"/>
          </ac:spMkLst>
        </pc:spChg>
        <pc:spChg chg="add mod">
          <ac:chgData name="Ariana Dragoiu" userId="9954053e-f122-4687-8706-3793f98a79a6" providerId="ADAL" clId="{787A57D8-6244-4D4F-AA3E-C7500B6251CE}" dt="2025-03-28T13:11:51.807" v="426" actId="2085"/>
          <ac:spMkLst>
            <pc:docMk/>
            <pc:sldMk cId="2597066812" sldId="334"/>
            <ac:spMk id="8" creationId="{C62C44FE-AA82-0707-9E1F-C51D6E91F67F}"/>
          </ac:spMkLst>
        </pc:spChg>
        <pc:picChg chg="add mod ord">
          <ac:chgData name="Ariana Dragoiu" userId="9954053e-f122-4687-8706-3793f98a79a6" providerId="ADAL" clId="{787A57D8-6244-4D4F-AA3E-C7500B6251CE}" dt="2025-03-28T13:11:59.431" v="429" actId="14100"/>
          <ac:picMkLst>
            <pc:docMk/>
            <pc:sldMk cId="2597066812" sldId="334"/>
            <ac:picMk id="5" creationId="{1EBB9766-ADE2-9E9E-519C-FAD5F1214337}"/>
          </ac:picMkLst>
        </pc:picChg>
        <pc:picChg chg="add del mod">
          <ac:chgData name="Ariana Dragoiu" userId="9954053e-f122-4687-8706-3793f98a79a6" providerId="ADAL" clId="{787A57D8-6244-4D4F-AA3E-C7500B6251CE}" dt="2025-03-28T13:11:27.786" v="416" actId="478"/>
          <ac:picMkLst>
            <pc:docMk/>
            <pc:sldMk cId="2597066812" sldId="334"/>
            <ac:picMk id="6" creationId="{678B2C2A-5F4A-88BF-E6C0-950EBBAC3392}"/>
          </ac:picMkLst>
        </pc:picChg>
        <pc:picChg chg="add mod modCrop">
          <ac:chgData name="Ariana Dragoiu" userId="9954053e-f122-4687-8706-3793f98a79a6" providerId="ADAL" clId="{787A57D8-6244-4D4F-AA3E-C7500B6251CE}" dt="2025-03-24T15:31:08.316" v="413" actId="1076"/>
          <ac:picMkLst>
            <pc:docMk/>
            <pc:sldMk cId="2597066812" sldId="334"/>
            <ac:picMk id="9" creationId="{57527139-42FD-54EB-97B5-60A72842C30D}"/>
          </ac:picMkLst>
        </pc:picChg>
        <pc:picChg chg="add">
          <ac:chgData name="Ariana Dragoiu" userId="9954053e-f122-4687-8706-3793f98a79a6" providerId="ADAL" clId="{787A57D8-6244-4D4F-AA3E-C7500B6251CE}" dt="2025-03-28T13:13:45.395" v="430"/>
          <ac:picMkLst>
            <pc:docMk/>
            <pc:sldMk cId="2597066812" sldId="334"/>
            <ac:picMk id="1026" creationId="{CE9D154E-A952-3B28-DB95-F13A55C62FC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910DC7-F546-3525-2FED-832D1BBB6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D2B170-E3EE-DE30-1A7D-258D816631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C488D-1B53-A14D-B091-CA65AD974E14}" type="datetimeFigureOut">
              <a:rPr lang="en-US" smtClean="0"/>
              <a:t>3/28/2025</a:t>
            </a:fld>
            <a:endParaRPr lang="en-US"/>
          </a:p>
        </p:txBody>
      </p:sp>
      <p:sp>
        <p:nvSpPr>
          <p:cNvPr id="4" name="Footer Placeholder 3">
            <a:extLst>
              <a:ext uri="{FF2B5EF4-FFF2-40B4-BE49-F238E27FC236}">
                <a16:creationId xmlns:a16="http://schemas.microsoft.com/office/drawing/2014/main" id="{E28401BE-A1AB-DBB2-3C33-88A0AF1F1A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A66360-9255-B6CC-2BE9-F9DC031E30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61D6D7-9DBB-504C-A96B-43EE523133EF}" type="slidenum">
              <a:rPr lang="en-US" smtClean="0"/>
              <a:t>‹#›</a:t>
            </a:fld>
            <a:endParaRPr lang="en-US"/>
          </a:p>
        </p:txBody>
      </p:sp>
    </p:spTree>
    <p:extLst>
      <p:ext uri="{BB962C8B-B14F-4D97-AF65-F5344CB8AC3E}">
        <p14:creationId xmlns:p14="http://schemas.microsoft.com/office/powerpoint/2010/main" val="4133547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37</a:t>
            </a:fld>
            <a:endParaRPr lang="en-US"/>
          </a:p>
        </p:txBody>
      </p:sp>
    </p:spTree>
    <p:extLst>
      <p:ext uri="{BB962C8B-B14F-4D97-AF65-F5344CB8AC3E}">
        <p14:creationId xmlns:p14="http://schemas.microsoft.com/office/powerpoint/2010/main" val="1777475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99873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998736" y="9325211"/>
            <a:ext cx="4631500" cy="270000"/>
          </a:xfrm>
        </p:spPr>
        <p:txBody>
          <a:bodyPr/>
          <a:lstStyle>
            <a:lvl1pPr marL="0" indent="0">
              <a:buNone/>
              <a:defRPr sz="17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692614" y="8871963"/>
            <a:ext cx="863550" cy="864000"/>
          </a:xfrm>
          <a:prstGeom prst="ellipse">
            <a:avLst/>
          </a:prstGeom>
        </p:spPr>
        <p:txBody>
          <a:bodyPr anchor="ctr"/>
          <a:lstStyle>
            <a:lvl1pPr marL="0" indent="0" algn="ctr">
              <a:buNone/>
              <a:defRPr sz="1349">
                <a:solidFill>
                  <a:schemeClr val="bg1"/>
                </a:solidFill>
              </a:defRPr>
            </a:lvl1pPr>
          </a:lstStyle>
          <a:p>
            <a:endParaRPr lang="en-GB"/>
          </a:p>
        </p:txBody>
      </p:sp>
      <p:pic>
        <p:nvPicPr>
          <p:cNvPr id="15" name="Picture 14">
            <a:extLst>
              <a:ext uri="{FF2B5EF4-FFF2-40B4-BE49-F238E27FC236}">
                <a16:creationId xmlns:a16="http://schemas.microsoft.com/office/drawing/2014/main" id="{98B25DB4-4E2D-3B27-EB4B-C450235BDF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09687710"/>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746784" y="1193493"/>
            <a:ext cx="7391768" cy="5372226"/>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11" name="Title 1"/>
          <p:cNvSpPr>
            <a:spLocks noGrp="1"/>
          </p:cNvSpPr>
          <p:nvPr>
            <p:ph type="ctrTitle"/>
          </p:nvPr>
        </p:nvSpPr>
        <p:spPr>
          <a:xfrm>
            <a:off x="1162650" y="2931332"/>
            <a:ext cx="6490018" cy="1469553"/>
          </a:xfr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1162650" y="4569238"/>
            <a:ext cx="6490018" cy="1569485"/>
          </a:xfrm>
        </p:spPr>
        <p:txBody>
          <a:bodyPr/>
          <a:lstStyle>
            <a:lvl1pPr marL="0" indent="0" algn="l">
              <a:spcAft>
                <a:spcPts val="1799"/>
              </a:spcAft>
              <a:buNone/>
              <a:defRPr sz="2998">
                <a:solidFill>
                  <a:schemeClr val="bg1"/>
                </a:solidFill>
                <a:latin typeface="EYInterstate" panose="02000503020000020004" pitchFamily="2" charset="0"/>
                <a:cs typeface="Arial" pitchFamily="34" charset="0"/>
              </a:defRPr>
            </a:lvl1pPr>
            <a:lvl2pPr marL="0" indent="0" algn="l">
              <a:buNone/>
              <a:defRPr sz="2399" b="1">
                <a:solidFill>
                  <a:srgbClr val="404040"/>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998736" y="8563590"/>
            <a:ext cx="12176809"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692616" y="8407801"/>
            <a:ext cx="1566793" cy="296372"/>
          </a:xfrm>
          <a:prstGeom prst="rect">
            <a:avLst/>
          </a:prstGeom>
          <a:noFill/>
        </p:spPr>
        <p:txBody>
          <a:bodyPr wrap="square" lIns="0" tIns="0" rIns="0" bIns="0" rtlCol="0" anchor="ctr" anchorCtr="0">
            <a:noAutofit/>
          </a:bodyPr>
          <a:lstStyle/>
          <a:p>
            <a:r>
              <a:rPr lang="en-GB" sz="1799">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692616" y="9028784"/>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692616" y="9325211"/>
            <a:ext cx="4631500" cy="270000"/>
          </a:xfrm>
        </p:spPr>
        <p:txBody>
          <a:bodyPr/>
          <a:lstStyle>
            <a:lvl1pPr marL="0" indent="0">
              <a:buNone/>
              <a:defRPr sz="1799">
                <a:solidFill>
                  <a:schemeClr val="bg1"/>
                </a:solidFill>
              </a:defRPr>
            </a:lvl1pPr>
          </a:lstStyle>
          <a:p>
            <a:pPr lvl="0"/>
            <a:r>
              <a:rPr lang="en-US"/>
              <a:t>Job Title</a:t>
            </a:r>
            <a:endParaRPr lang="en-GB"/>
          </a:p>
        </p:txBody>
      </p:sp>
      <p:pic>
        <p:nvPicPr>
          <p:cNvPr id="18" name="Picture 17">
            <a:extLst>
              <a:ext uri="{FF2B5EF4-FFF2-40B4-BE49-F238E27FC236}">
                <a16:creationId xmlns:a16="http://schemas.microsoft.com/office/drawing/2014/main" id="{B731E929-13F3-4037-E84B-385C1E6F07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172216125"/>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746784" y="8739919"/>
            <a:ext cx="5814006" cy="855293"/>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18" name="Title 1"/>
          <p:cNvSpPr>
            <a:spLocks noGrp="1"/>
          </p:cNvSpPr>
          <p:nvPr userDrawn="1">
            <p:ph type="ctrTitle"/>
          </p:nvPr>
        </p:nvSpPr>
        <p:spPr>
          <a:xfrm>
            <a:off x="1416582" y="3237494"/>
            <a:ext cx="7172088"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1416870" y="4800494"/>
            <a:ext cx="7208288"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733667" y="1085487"/>
            <a:ext cx="8516982" cy="5179341"/>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2699"/>
          </a:p>
        </p:txBody>
      </p:sp>
      <p:sp>
        <p:nvSpPr>
          <p:cNvPr id="4" name="Freeform: Shape 3">
            <a:extLst>
              <a:ext uri="{FF2B5EF4-FFF2-40B4-BE49-F238E27FC236}">
                <a16:creationId xmlns:a16="http://schemas.microsoft.com/office/drawing/2014/main" id="{15324C54-B75E-4AC0-90C2-FA558C7716F7}"/>
              </a:ext>
            </a:extLst>
          </p:cNvPr>
          <p:cNvSpPr/>
          <p:nvPr/>
        </p:nvSpPr>
        <p:spPr>
          <a:xfrm>
            <a:off x="73366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5" name="Freeform: Shape 4">
            <a:extLst>
              <a:ext uri="{FF2B5EF4-FFF2-40B4-BE49-F238E27FC236}">
                <a16:creationId xmlns:a16="http://schemas.microsoft.com/office/drawing/2014/main" id="{CAA95478-C099-485F-AD95-A617656C6C7C}"/>
              </a:ext>
            </a:extLst>
          </p:cNvPr>
          <p:cNvSpPr/>
          <p:nvPr/>
        </p:nvSpPr>
        <p:spPr>
          <a:xfrm>
            <a:off x="1161441"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sp>
        <p:nvSpPr>
          <p:cNvPr id="6" name="Freeform: Shape 5">
            <a:extLst>
              <a:ext uri="{FF2B5EF4-FFF2-40B4-BE49-F238E27FC236}">
                <a16:creationId xmlns:a16="http://schemas.microsoft.com/office/drawing/2014/main" id="{D65680A1-86D1-44C2-AA38-0DF5735F1F26}"/>
              </a:ext>
            </a:extLst>
          </p:cNvPr>
          <p:cNvSpPr/>
          <p:nvPr/>
        </p:nvSpPr>
        <p:spPr>
          <a:xfrm>
            <a:off x="1589038" y="6032633"/>
            <a:ext cx="227352" cy="227471"/>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2699"/>
          </a:p>
        </p:txBody>
      </p:sp>
      <p:pic>
        <p:nvPicPr>
          <p:cNvPr id="79" name="Picture 78">
            <a:extLst>
              <a:ext uri="{FF2B5EF4-FFF2-40B4-BE49-F238E27FC236}">
                <a16:creationId xmlns:a16="http://schemas.microsoft.com/office/drawing/2014/main" id="{70CB07D4-9217-A9D5-B591-6D5AD06F85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8726954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9CDE954B-B280-441B-9B2D-3DC58AAE3926}"/>
              </a:ext>
            </a:extLst>
          </p:cNvPr>
          <p:cNvGrpSpPr/>
          <p:nvPr userDrawn="1"/>
        </p:nvGrpSpPr>
        <p:grpSpPr>
          <a:xfrm>
            <a:off x="746784" y="8739919"/>
            <a:ext cx="5814006" cy="855293"/>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2699"/>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2699">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1416582" y="3237494"/>
            <a:ext cx="5997530" cy="1290600"/>
          </a:xfrm>
          <a:prstGeom prst="rect">
            <a:avLst/>
          </a:prstGeom>
        </p:spPr>
        <p:txBody>
          <a:bodyPr/>
          <a:lstStyle>
            <a:lvl1pPr>
              <a:defRPr sz="4498"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1416870" y="4800494"/>
            <a:ext cx="6027803" cy="968613"/>
          </a:xfrm>
          <a:prstGeom prst="rect">
            <a:avLst/>
          </a:prstGeom>
        </p:spPr>
        <p:txBody>
          <a:bodyPr/>
          <a:lstStyle>
            <a:lvl1pPr marL="0" indent="0" algn="l">
              <a:buNone/>
              <a:defRPr sz="2998">
                <a:solidFill>
                  <a:schemeClr val="bg1"/>
                </a:solidFill>
                <a:latin typeface="EYInterstate Light" panose="02000506000000020004" pitchFamily="2" charset="0"/>
                <a:cs typeface="Arial" pitchFamily="34" charset="0"/>
              </a:defRPr>
            </a:lvl1pPr>
            <a:lvl2pPr marL="0" indent="0" algn="l">
              <a:buNone/>
              <a:defRPr sz="2399">
                <a:solidFill>
                  <a:schemeClr val="tx1">
                    <a:lumMod val="75000"/>
                    <a:lumOff val="25000"/>
                  </a:schemeClr>
                </a:solidFill>
              </a:defRPr>
            </a:lvl2pPr>
            <a:lvl3pPr marL="1370868" indent="0" algn="ctr">
              <a:buNone/>
              <a:defRPr>
                <a:solidFill>
                  <a:schemeClr val="tx1">
                    <a:tint val="75000"/>
                  </a:schemeClr>
                </a:solidFill>
              </a:defRPr>
            </a:lvl3pPr>
            <a:lvl4pPr marL="2056303" indent="0" algn="ctr">
              <a:buNone/>
              <a:defRPr>
                <a:solidFill>
                  <a:schemeClr val="tx1">
                    <a:tint val="75000"/>
                  </a:schemeClr>
                </a:solidFill>
              </a:defRPr>
            </a:lvl4pPr>
            <a:lvl5pPr marL="2741737" indent="0" algn="ctr">
              <a:buNone/>
              <a:defRPr>
                <a:solidFill>
                  <a:schemeClr val="tx1">
                    <a:tint val="75000"/>
                  </a:schemeClr>
                </a:solidFill>
              </a:defRPr>
            </a:lvl5pPr>
            <a:lvl6pPr marL="3427171" indent="0" algn="ctr">
              <a:buNone/>
              <a:defRPr>
                <a:solidFill>
                  <a:schemeClr val="tx1">
                    <a:tint val="75000"/>
                  </a:schemeClr>
                </a:solidFill>
              </a:defRPr>
            </a:lvl6pPr>
            <a:lvl7pPr marL="4112605" indent="0" algn="ctr">
              <a:buNone/>
              <a:defRPr>
                <a:solidFill>
                  <a:schemeClr val="tx1">
                    <a:tint val="75000"/>
                  </a:schemeClr>
                </a:solidFill>
              </a:defRPr>
            </a:lvl7pPr>
            <a:lvl8pPr marL="4798040" indent="0" algn="ctr">
              <a:buNone/>
              <a:defRPr>
                <a:solidFill>
                  <a:schemeClr val="tx1">
                    <a:tint val="75000"/>
                  </a:schemeClr>
                </a:solidFill>
              </a:defRPr>
            </a:lvl8pPr>
            <a:lvl9pPr marL="5483474" indent="0" algn="ctr">
              <a:buNone/>
              <a:defRPr>
                <a:solidFill>
                  <a:schemeClr val="tx1">
                    <a:tint val="75000"/>
                  </a:schemeClr>
                </a:solidFill>
              </a:defRPr>
            </a:lvl9pPr>
          </a:lstStyle>
          <a:p>
            <a:pPr lvl="0"/>
            <a:r>
              <a:rPr lang="en-US"/>
              <a:t>Click to edit Master subtitle style</a:t>
            </a:r>
            <a:endParaRPr lang="en-GB"/>
          </a:p>
        </p:txBody>
      </p:sp>
      <p:grpSp>
        <p:nvGrpSpPr>
          <p:cNvPr id="77" name="Group 76">
            <a:extLst>
              <a:ext uri="{FF2B5EF4-FFF2-40B4-BE49-F238E27FC236}">
                <a16:creationId xmlns:a16="http://schemas.microsoft.com/office/drawing/2014/main" id="{AE95BC52-A56D-4358-A294-750179EBB698}"/>
              </a:ext>
            </a:extLst>
          </p:cNvPr>
          <p:cNvGrpSpPr/>
          <p:nvPr userDrawn="1"/>
        </p:nvGrpSpPr>
        <p:grpSpPr>
          <a:xfrm>
            <a:off x="733668" y="1314088"/>
            <a:ext cx="7279151" cy="5061713"/>
            <a:chOff x="6855933" y="899048"/>
            <a:chExt cx="4855295" cy="3374475"/>
          </a:xfrm>
          <a:solidFill>
            <a:schemeClr val="tx2"/>
          </a:solidFill>
        </p:grpSpPr>
        <p:sp>
          <p:nvSpPr>
            <p:cNvPr id="78" name="Freeform: Shape 77">
              <a:extLst>
                <a:ext uri="{FF2B5EF4-FFF2-40B4-BE49-F238E27FC236}">
                  <a16:creationId xmlns:a16="http://schemas.microsoft.com/office/drawing/2014/main" id="{ECBD2AD5-9A79-4CFE-A808-769ADC8898F3}"/>
                </a:ext>
              </a:extLst>
            </p:cNvPr>
            <p:cNvSpPr/>
            <p:nvPr/>
          </p:nvSpPr>
          <p:spPr>
            <a:xfrm>
              <a:off x="6855933" y="899048"/>
              <a:ext cx="4855295" cy="3374475"/>
            </a:xfrm>
            <a:custGeom>
              <a:avLst/>
              <a:gdLst>
                <a:gd name="connsiteX0" fmla="*/ 6731 w 4855294"/>
                <a:gd name="connsiteY0" fmla="*/ 863542 h 3374474"/>
                <a:gd name="connsiteX1" fmla="*/ 6731 w 4855294"/>
                <a:gd name="connsiteY1" fmla="*/ 3095901 h 3374474"/>
                <a:gd name="connsiteX2" fmla="*/ 145659 w 4855294"/>
                <a:gd name="connsiteY2" fmla="*/ 3095901 h 3374474"/>
                <a:gd name="connsiteX3" fmla="*/ 145659 w 4855294"/>
                <a:gd name="connsiteY3" fmla="*/ 988380 h 3374474"/>
                <a:gd name="connsiteX4" fmla="*/ 4715918 w 4855294"/>
                <a:gd name="connsiteY4" fmla="*/ 179673 h 3374474"/>
                <a:gd name="connsiteX5" fmla="*/ 4715918 w 4855294"/>
                <a:gd name="connsiteY5" fmla="*/ 3234829 h 3374474"/>
                <a:gd name="connsiteX6" fmla="*/ 840208 w 4855294"/>
                <a:gd name="connsiteY6" fmla="*/ 3234829 h 3374474"/>
                <a:gd name="connsiteX7" fmla="*/ 840208 w 4855294"/>
                <a:gd name="connsiteY7" fmla="*/ 3373757 h 3374474"/>
                <a:gd name="connsiteX8" fmla="*/ 4854846 w 4855294"/>
                <a:gd name="connsiteY8" fmla="*/ 3373757 h 3374474"/>
                <a:gd name="connsiteX9" fmla="*/ 4854846 w 4855294"/>
                <a:gd name="connsiteY9" fmla="*/ 6731 h 3374474"/>
                <a:gd name="connsiteX10" fmla="*/ 6731 w 4855294"/>
                <a:gd name="connsiteY10" fmla="*/ 863542 h 337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294" h="3374474">
                  <a:moveTo>
                    <a:pt x="6731" y="863542"/>
                  </a:moveTo>
                  <a:lnTo>
                    <a:pt x="6731" y="3095901"/>
                  </a:lnTo>
                  <a:lnTo>
                    <a:pt x="145659" y="3095901"/>
                  </a:lnTo>
                  <a:lnTo>
                    <a:pt x="145659" y="988380"/>
                  </a:lnTo>
                  <a:lnTo>
                    <a:pt x="4715918" y="179673"/>
                  </a:lnTo>
                  <a:lnTo>
                    <a:pt x="4715918" y="3234829"/>
                  </a:lnTo>
                  <a:lnTo>
                    <a:pt x="840208" y="3234829"/>
                  </a:lnTo>
                  <a:lnTo>
                    <a:pt x="840208" y="3373757"/>
                  </a:lnTo>
                  <a:lnTo>
                    <a:pt x="4854846" y="3373757"/>
                  </a:lnTo>
                  <a:lnTo>
                    <a:pt x="4854846" y="6731"/>
                  </a:lnTo>
                  <a:lnTo>
                    <a:pt x="6731" y="863542"/>
                  </a:lnTo>
                  <a:close/>
                </a:path>
              </a:pathLst>
            </a:custGeom>
            <a:grpFill/>
            <a:ln w="9525" cap="flat">
              <a:noFill/>
              <a:prstDash val="solid"/>
              <a:miter/>
            </a:ln>
          </p:spPr>
          <p:txBody>
            <a:bodyPr rtlCol="0" anchor="ctr"/>
            <a:lstStyle/>
            <a:p>
              <a:endParaRPr lang="en-IN" sz="2699"/>
            </a:p>
          </p:txBody>
        </p:sp>
        <p:sp>
          <p:nvSpPr>
            <p:cNvPr id="79" name="Freeform: Shape 78">
              <a:extLst>
                <a:ext uri="{FF2B5EF4-FFF2-40B4-BE49-F238E27FC236}">
                  <a16:creationId xmlns:a16="http://schemas.microsoft.com/office/drawing/2014/main" id="{9EE673CB-A779-4F64-B72D-93428DD2B26D}"/>
                </a:ext>
              </a:extLst>
            </p:cNvPr>
            <p:cNvSpPr/>
            <p:nvPr/>
          </p:nvSpPr>
          <p:spPr>
            <a:xfrm>
              <a:off x="6855933"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0" name="Freeform: Shape 79">
              <a:extLst>
                <a:ext uri="{FF2B5EF4-FFF2-40B4-BE49-F238E27FC236}">
                  <a16:creationId xmlns:a16="http://schemas.microsoft.com/office/drawing/2014/main" id="{88144C98-507D-403B-8819-FBBF64A82FA3}"/>
                </a:ext>
              </a:extLst>
            </p:cNvPr>
            <p:cNvSpPr/>
            <p:nvPr/>
          </p:nvSpPr>
          <p:spPr>
            <a:xfrm>
              <a:off x="7133789"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sp>
          <p:nvSpPr>
            <p:cNvPr id="81" name="Freeform: Shape 80">
              <a:extLst>
                <a:ext uri="{FF2B5EF4-FFF2-40B4-BE49-F238E27FC236}">
                  <a16:creationId xmlns:a16="http://schemas.microsoft.com/office/drawing/2014/main" id="{21919CB3-2430-4DA6-BF41-59A1EF9C03CB}"/>
                </a:ext>
              </a:extLst>
            </p:cNvPr>
            <p:cNvSpPr/>
            <p:nvPr/>
          </p:nvSpPr>
          <p:spPr>
            <a:xfrm>
              <a:off x="7411555" y="4127146"/>
              <a:ext cx="143595" cy="143595"/>
            </a:xfrm>
            <a:custGeom>
              <a:avLst/>
              <a:gdLst>
                <a:gd name="connsiteX0" fmla="*/ 6731 w 143594"/>
                <a:gd name="connsiteY0" fmla="*/ 6731 h 143594"/>
                <a:gd name="connsiteX1" fmla="*/ 145659 w 143594"/>
                <a:gd name="connsiteY1" fmla="*/ 6731 h 143594"/>
                <a:gd name="connsiteX2" fmla="*/ 145659 w 143594"/>
                <a:gd name="connsiteY2" fmla="*/ 145659 h 143594"/>
                <a:gd name="connsiteX3" fmla="*/ 6731 w 143594"/>
                <a:gd name="connsiteY3" fmla="*/ 145659 h 143594"/>
              </a:gdLst>
              <a:ahLst/>
              <a:cxnLst>
                <a:cxn ang="0">
                  <a:pos x="connsiteX0" y="connsiteY0"/>
                </a:cxn>
                <a:cxn ang="0">
                  <a:pos x="connsiteX1" y="connsiteY1"/>
                </a:cxn>
                <a:cxn ang="0">
                  <a:pos x="connsiteX2" y="connsiteY2"/>
                </a:cxn>
                <a:cxn ang="0">
                  <a:pos x="connsiteX3" y="connsiteY3"/>
                </a:cxn>
              </a:cxnLst>
              <a:rect l="l" t="t" r="r" b="b"/>
              <a:pathLst>
                <a:path w="143594" h="143594">
                  <a:moveTo>
                    <a:pt x="6731" y="6731"/>
                  </a:moveTo>
                  <a:lnTo>
                    <a:pt x="145659" y="6731"/>
                  </a:lnTo>
                  <a:lnTo>
                    <a:pt x="145659" y="145659"/>
                  </a:lnTo>
                  <a:lnTo>
                    <a:pt x="6731" y="145659"/>
                  </a:lnTo>
                  <a:close/>
                </a:path>
              </a:pathLst>
            </a:custGeom>
            <a:grpFill/>
            <a:ln w="9525" cap="flat">
              <a:noFill/>
              <a:prstDash val="solid"/>
              <a:miter/>
            </a:ln>
          </p:spPr>
          <p:txBody>
            <a:bodyPr rtlCol="0" anchor="ctr"/>
            <a:lstStyle/>
            <a:p>
              <a:endParaRPr lang="en-IN" sz="2699"/>
            </a:p>
          </p:txBody>
        </p:sp>
      </p:grpSp>
      <p:pic>
        <p:nvPicPr>
          <p:cNvPr id="85" name="Picture 84">
            <a:extLst>
              <a:ext uri="{FF2B5EF4-FFF2-40B4-BE49-F238E27FC236}">
                <a16:creationId xmlns:a16="http://schemas.microsoft.com/office/drawing/2014/main" id="{8232C9FB-14D5-4919-3A73-7891CC57B3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547100" y="7605560"/>
            <a:ext cx="2877754" cy="1989650"/>
          </a:xfrm>
          <a:prstGeom prst="rect">
            <a:avLst/>
          </a:prstGeom>
        </p:spPr>
      </p:pic>
    </p:spTree>
    <p:extLst>
      <p:ext uri="{BB962C8B-B14F-4D97-AF65-F5344CB8AC3E}">
        <p14:creationId xmlns:p14="http://schemas.microsoft.com/office/powerpoint/2010/main" val="236309918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sz="3598">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39369FE1-2141-4E78-8B01-84E57EEFE06A}"/>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714482B3-B946-42D6-98EA-72EE48EEB84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272DD5AC-66F0-425C-A9DE-0484513193A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790220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441300"/>
            <a:ext cx="16459200" cy="885600"/>
          </a:xfrm>
        </p:spPr>
        <p:txBody>
          <a:bodyPr/>
          <a:lstStyle>
            <a:lvl1pPr>
              <a:defRPr sz="3598">
                <a:solidFill>
                  <a:schemeClr val="bg1"/>
                </a:solidFill>
              </a:defRPr>
            </a:lvl1pPr>
          </a:lstStyle>
          <a:p>
            <a:r>
              <a:rPr lang="en-US"/>
              <a:t>Standard slide</a:t>
            </a:r>
            <a:endParaRPr lang="en-GB"/>
          </a:p>
        </p:txBody>
      </p:sp>
      <p:sp>
        <p:nvSpPr>
          <p:cNvPr id="80" name="Line 10">
            <a:extLst>
              <a:ext uri="{FF2B5EF4-FFF2-40B4-BE49-F238E27FC236}">
                <a16:creationId xmlns:a16="http://schemas.microsoft.com/office/drawing/2014/main" id="{EF8E9275-C0E0-4ABA-8699-73E5E292EC85}"/>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7BD5E823-546D-4100-9D33-42F450A382EF}"/>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D4EEA008-3E80-49A8-A128-C1EEB8A02F0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A192330-2E70-49F4-A5DA-F82320E7080E}"/>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01446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12292278" y="2"/>
            <a:ext cx="5995724" cy="9234156"/>
          </a:xfrm>
        </p:spPr>
        <p:txBody>
          <a:bodyPr/>
          <a:lstStyle/>
          <a:p>
            <a:endParaRPr lang="en-IN"/>
          </a:p>
        </p:txBody>
      </p:sp>
      <p:sp>
        <p:nvSpPr>
          <p:cNvPr id="2" name="Title 1"/>
          <p:cNvSpPr>
            <a:spLocks noGrp="1"/>
          </p:cNvSpPr>
          <p:nvPr>
            <p:ph type="title"/>
          </p:nvPr>
        </p:nvSpPr>
        <p:spPr>
          <a:xfrm>
            <a:off x="914402" y="441300"/>
            <a:ext cx="11160820"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914401" y="1706882"/>
            <a:ext cx="10943763" cy="1310640"/>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914401" y="3467102"/>
            <a:ext cx="5367380" cy="576705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6490785" y="3467102"/>
            <a:ext cx="5367380" cy="1882139"/>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6490785" y="6355082"/>
            <a:ext cx="5367380" cy="2916240"/>
          </a:xfrm>
        </p:spPr>
        <p:txBody>
          <a:bodyPr numCol="1"/>
          <a:lstStyle>
            <a:lvl1pPr marL="0" indent="0">
              <a:buNone/>
              <a:defRPr sz="2699">
                <a:solidFill>
                  <a:schemeClr val="bg1"/>
                </a:solidFill>
                <a:latin typeface="Georgia" panose="02040502050405020303" pitchFamily="18" charset="0"/>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914401" y="1361625"/>
            <a:ext cx="1157975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2073C7F4-1F66-48B4-8A7F-96C64986A204}"/>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628F1198-1F5C-4C8B-A7E4-2658430FBCFA}"/>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a16="http://schemas.microsoft.com/office/drawing/2014/main" id="{86EA2D1B-5973-42E9-87B4-02C40C0EF1B0}"/>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097402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3574828" cy="10286999"/>
          </a:xfrm>
        </p:spPr>
        <p:txBody>
          <a:bodyPr/>
          <a:lstStyle/>
          <a:p>
            <a:endParaRPr lang="en-IN"/>
          </a:p>
        </p:txBody>
      </p:sp>
      <p:sp>
        <p:nvSpPr>
          <p:cNvPr id="2" name="Title 1"/>
          <p:cNvSpPr>
            <a:spLocks noGrp="1"/>
          </p:cNvSpPr>
          <p:nvPr>
            <p:ph type="title"/>
          </p:nvPr>
        </p:nvSpPr>
        <p:spPr>
          <a:xfrm>
            <a:off x="4040836" y="441300"/>
            <a:ext cx="13331057" cy="885600"/>
          </a:xfrm>
        </p:spPr>
        <p:txBody>
          <a:bodyPr/>
          <a:lstStyle>
            <a:lvl1pPr>
              <a:defRPr sz="3598">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4040835" y="1706882"/>
            <a:ext cx="4112181" cy="7527276"/>
          </a:xfrm>
        </p:spPr>
        <p:txBody>
          <a:bodyPr/>
          <a:lstStyle>
            <a:lvl1pPr marL="0" indent="0">
              <a:buNone/>
              <a:defRPr sz="26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8586152" y="1706882"/>
            <a:ext cx="4203574" cy="7527276"/>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13222861" y="1706882"/>
            <a:ext cx="4150738" cy="4194227"/>
          </a:xfrm>
        </p:spPr>
        <p:txBody>
          <a:bodyPr numCol="1"/>
          <a:lstStyle>
            <a:lvl1pPr marL="0" indent="0">
              <a:buNone/>
              <a:defRPr sz="2099">
                <a:solidFill>
                  <a:schemeClr val="bg1"/>
                </a:solidFill>
              </a:defRPr>
            </a:lvl1pPr>
            <a:lvl2pPr marL="534639" indent="0">
              <a:buNone/>
              <a:defRPr sz="2699">
                <a:solidFill>
                  <a:schemeClr val="bg1"/>
                </a:solidFill>
              </a:defRPr>
            </a:lvl2pPr>
            <a:lvl3pPr marL="1069277" indent="0">
              <a:buNone/>
              <a:defRPr sz="2399">
                <a:solidFill>
                  <a:schemeClr val="bg1"/>
                </a:solidFill>
              </a:defRPr>
            </a:lvl3pPr>
            <a:lvl4pPr marL="1603916" indent="0">
              <a:buNone/>
              <a:defRPr sz="2099">
                <a:solidFill>
                  <a:schemeClr val="bg1"/>
                </a:solidFill>
              </a:defRPr>
            </a:lvl4pPr>
            <a:lvl5pPr marL="2138555" indent="0">
              <a:buNone/>
              <a:defRPr sz="17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4040836" y="1361625"/>
            <a:ext cx="13331057"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118571DE-086F-444C-976E-D386CED54CF9}"/>
              </a:ext>
            </a:extLst>
          </p:cNvPr>
          <p:cNvSpPr>
            <a:spLocks noGrp="1"/>
          </p:cNvSpPr>
          <p:nvPr>
            <p:ph type="dt" sz="half" idx="13"/>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A5178D09-F6E9-4981-B6E0-209D099207E6}"/>
              </a:ext>
            </a:extLst>
          </p:cNvPr>
          <p:cNvSpPr>
            <a:spLocks noGrp="1"/>
          </p:cNvSpPr>
          <p:nvPr>
            <p:ph type="ftr" sz="quarter" idx="14"/>
          </p:nvPr>
        </p:nvSpPr>
        <p:spPr/>
        <p:txBody>
          <a:bodyPr/>
          <a:lstStyle/>
          <a:p>
            <a:endParaRPr lang="en-IN"/>
          </a:p>
        </p:txBody>
      </p:sp>
      <p:sp>
        <p:nvSpPr>
          <p:cNvPr id="7" name="Slide Number Placeholder 6">
            <a:extLst>
              <a:ext uri="{FF2B5EF4-FFF2-40B4-BE49-F238E27FC236}">
                <a16:creationId xmlns:a16="http://schemas.microsoft.com/office/drawing/2014/main" id="{BAE170B6-45D3-4E0A-A799-1F973EAAC5EC}"/>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670384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spcBef>
                <a:spcPts val="0"/>
              </a:spcBef>
              <a:buNone/>
              <a:defRPr>
                <a:solidFill>
                  <a:schemeClr val="bg1"/>
                </a:solidFill>
              </a:defRPr>
            </a:lvl1pPr>
            <a:lvl2pPr marL="0" indent="0">
              <a:spcBef>
                <a:spcPts val="0"/>
              </a:spcBef>
              <a:buNone/>
              <a:defRPr sz="2699">
                <a:solidFill>
                  <a:schemeClr val="bg1"/>
                </a:solidFill>
              </a:defRPr>
            </a:lvl2pPr>
            <a:lvl3pPr marL="0" indent="0">
              <a:spcBef>
                <a:spcPts val="0"/>
              </a:spcBef>
              <a:buNone/>
              <a:defRPr sz="2399">
                <a:solidFill>
                  <a:schemeClr val="bg1"/>
                </a:solidFill>
              </a:defRPr>
            </a:lvl3pPr>
            <a:lvl4pPr marL="0" indent="0">
              <a:spcBef>
                <a:spcPts val="0"/>
              </a:spcBef>
              <a:buNone/>
              <a:defRPr sz="2099">
                <a:solidFill>
                  <a:schemeClr val="bg1"/>
                </a:solidFill>
              </a:defRPr>
            </a:lvl4pPr>
            <a:lvl5pPr marL="0" indent="0">
              <a:spcBef>
                <a:spcPts val="0"/>
              </a:spcBef>
              <a:buNone/>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40354617-5A1F-4D8E-8075-F2918D0E9DCE}"/>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a16="http://schemas.microsoft.com/office/drawing/2014/main" id="{C9DAB026-E283-44F4-8795-98438568467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A3657FA-64A4-4818-8A20-F1ACA6AC5921}"/>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21765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chemeClr val="bg1"/>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D00C2D9D-B0D7-494E-9184-FCD6E94AACE5}"/>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587FD91A-AB40-450B-8784-9A5D99C62D81}"/>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a16="http://schemas.microsoft.com/office/drawing/2014/main" id="{C2CE5F90-7113-4FA1-AFCF-3BC8EF01000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420914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528925" y="4277283"/>
            <a:ext cx="6668227" cy="1803477"/>
          </a:xfrm>
        </p:spPr>
        <p:txBody>
          <a:bodyPr vert="horz" lIns="0" tIns="0" rIns="0" bIns="0" rtlCol="0" anchor="ctr" anchorCtr="0">
            <a:noAutofit/>
          </a:bodyPr>
          <a:lstStyle>
            <a:lvl1pPr marL="0" indent="0">
              <a:buNone/>
              <a:defRPr kumimoji="0" lang="en-IN" sz="5397"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534639" marR="0" lvl="0" indent="-534639" defTabSz="1511024" fontAlgn="auto">
              <a:lnSpc>
                <a:spcPct val="100000"/>
              </a:lnSpc>
              <a:spcBef>
                <a:spcPct val="0"/>
              </a:spcBef>
              <a:spcAft>
                <a:spcPts val="0"/>
              </a:spcAft>
              <a:buClrTx/>
              <a:buSzTx/>
              <a:tabLst/>
            </a:pPr>
            <a:r>
              <a:rPr lang="en-US"/>
              <a:t>Chapter Title</a:t>
            </a:r>
            <a:endParaRPr lang="en-IN"/>
          </a:p>
        </p:txBody>
      </p:sp>
      <p:sp>
        <p:nvSpPr>
          <p:cNvPr id="2" name="Date Placeholder 1">
            <a:extLst>
              <a:ext uri="{FF2B5EF4-FFF2-40B4-BE49-F238E27FC236}">
                <a16:creationId xmlns:a16="http://schemas.microsoft.com/office/drawing/2014/main" id="{88C87A56-4269-4E89-A9DC-9C8F44424A97}"/>
              </a:ext>
            </a:extLst>
          </p:cNvPr>
          <p:cNvSpPr>
            <a:spLocks noGrp="1"/>
          </p:cNvSpPr>
          <p:nvPr>
            <p:ph type="dt" sz="half" idx="11"/>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E0FA45C8-6E1A-407F-B671-050EFF08143B}"/>
              </a:ext>
            </a:extLst>
          </p:cNvPr>
          <p:cNvSpPr>
            <a:spLocks noGrp="1"/>
          </p:cNvSpPr>
          <p:nvPr>
            <p:ph type="ftr" sz="quarter" idx="12"/>
          </p:nvPr>
        </p:nvSpPr>
        <p:spPr/>
        <p:txBody>
          <a:bodyPr/>
          <a:lstStyle/>
          <a:p>
            <a:endParaRPr lang="en-IN"/>
          </a:p>
        </p:txBody>
      </p:sp>
      <p:sp>
        <p:nvSpPr>
          <p:cNvPr id="4" name="Slide Number Placeholder 3">
            <a:extLst>
              <a:ext uri="{FF2B5EF4-FFF2-40B4-BE49-F238E27FC236}">
                <a16:creationId xmlns:a16="http://schemas.microsoft.com/office/drawing/2014/main" id="{91A593FC-3F10-4238-9F6D-C447302109D8}"/>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47228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715654" y="2233391"/>
            <a:ext cx="3505756" cy="1288257"/>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791">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769624" y="3790148"/>
            <a:ext cx="7933868" cy="2700000"/>
          </a:xfrm>
        </p:spPr>
        <p:txBody>
          <a:bodyPr lIns="90000" tIns="46800" rIns="90000" bIns="46800"/>
          <a:lstStyle>
            <a:lvl1pPr marL="0" indent="0">
              <a:buNone/>
              <a:defRPr lang="en-US" sz="4198" dirty="0" smtClean="0">
                <a:latin typeface="Georgia" panose="02040502050405020303" pitchFamily="18" charset="0"/>
              </a:defRPr>
            </a:lvl1pPr>
          </a:lstStyle>
          <a:p>
            <a:pPr marL="534639" lvl="0" indent="-534639">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769624" y="6949147"/>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769624" y="7457163"/>
            <a:ext cx="7933868" cy="475257"/>
          </a:xfrm>
        </p:spPr>
        <p:txBody>
          <a:bodyPr lIns="90000" tIns="46800" rIns="90000" bIns="46800"/>
          <a:lstStyle>
            <a:lvl1pPr marL="0" indent="0" algn="l" defTabSz="1370868" rtl="0" eaLnBrk="1" latinLnBrk="0" hangingPunct="1">
              <a:spcBef>
                <a:spcPts val="0"/>
              </a:spcBef>
              <a:spcAft>
                <a:spcPts val="900"/>
              </a:spcAft>
              <a:buClr>
                <a:schemeClr val="tx2"/>
              </a:buClr>
              <a:buSzPct val="70000"/>
              <a:buFont typeface="Arial" pitchFamily="34" charset="0"/>
              <a:buNone/>
              <a:defRPr lang="en-US" sz="2399" kern="1200" dirty="0" smtClean="0">
                <a:solidFill>
                  <a:srgbClr val="2E2E38"/>
                </a:solidFill>
                <a:latin typeface="+mn-lt"/>
                <a:ea typeface="+mn-ea"/>
                <a:cs typeface="+mn-cs"/>
              </a:defRPr>
            </a:lvl1pPr>
            <a:lvl2pPr marL="534639" indent="0">
              <a:buNone/>
              <a:defRPr lang="en-US" sz="2998" smtClean="0">
                <a:latin typeface="+mn-lt"/>
              </a:defRPr>
            </a:lvl2pPr>
            <a:lvl3pPr>
              <a:defRPr lang="en-US" sz="2699" smtClean="0">
                <a:latin typeface="+mn-lt"/>
              </a:defRPr>
            </a:lvl3pPr>
            <a:lvl4pPr>
              <a:defRPr lang="en-US" sz="2399" smtClean="0">
                <a:latin typeface="+mn-lt"/>
              </a:defRPr>
            </a:lvl4pPr>
            <a:lvl5pPr>
              <a:defRPr lang="en-IN" sz="23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2123842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5177066" y="3090353"/>
            <a:ext cx="7933868" cy="4538283"/>
          </a:xfrm>
        </p:spPr>
        <p:txBody>
          <a:bodyPr lIns="0" tIns="0" rIns="0" bIns="0">
            <a:noAutofit/>
          </a:bodyPr>
          <a:lstStyle>
            <a:lvl1pPr marL="0" indent="0" algn="ctr">
              <a:buNone/>
              <a:defRPr lang="en-US" sz="4198" dirty="0" smtClean="0">
                <a:latin typeface="Georgia" panose="02040502050405020303" pitchFamily="18" charset="0"/>
              </a:defRPr>
            </a:lvl1pPr>
          </a:lstStyle>
          <a:p>
            <a:pPr marL="534639" lvl="0" indent="-534639"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5177066" y="8260017"/>
            <a:ext cx="7933868" cy="475257"/>
          </a:xfrm>
        </p:spPr>
        <p:txBody>
          <a:bodyPr lIns="0" tIns="0" rIns="0" bIns="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5177066" y="8728076"/>
            <a:ext cx="7933868" cy="475257"/>
          </a:xfrm>
        </p:spPr>
        <p:txBody>
          <a:bodyPr vert="horz" lIns="0" tIns="0" rIns="0" bIns="0" rtlCol="0" anchor="t" anchorCtr="0">
            <a:noAutofit/>
          </a:bodyPr>
          <a:lstStyle>
            <a:lvl1pPr marL="0" indent="0" algn="ctr">
              <a:buNone/>
              <a:defRPr lang="en-US" sz="2399" dirty="0" smtClean="0">
                <a:solidFill>
                  <a:srgbClr val="2E2E38"/>
                </a:solidFill>
                <a:latin typeface="+mn-lt"/>
              </a:defRPr>
            </a:lvl1pPr>
          </a:lstStyle>
          <a:p>
            <a:pPr marL="534639" lvl="0" indent="-534639" algn="ctr">
              <a:spcBef>
                <a:spcPts val="0"/>
              </a:spcBef>
              <a:spcAft>
                <a:spcPts val="9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7391122" y="1469681"/>
            <a:ext cx="3505756" cy="1324031"/>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6791">
                <a:solidFill>
                  <a:schemeClr val="tx2"/>
                </a:solidFill>
                <a:latin typeface="Georgia" panose="02040502050405020303" pitchFamily="18" charset="0"/>
              </a:rPr>
              <a:t>“ </a:t>
            </a:r>
          </a:p>
        </p:txBody>
      </p:sp>
    </p:spTree>
    <p:extLst>
      <p:ext uri="{BB962C8B-B14F-4D97-AF65-F5344CB8AC3E}">
        <p14:creationId xmlns:p14="http://schemas.microsoft.com/office/powerpoint/2010/main" val="1435069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9335908" y="0"/>
            <a:ext cx="8952092" cy="10287000"/>
          </a:xfrm>
        </p:spPr>
        <p:txBody>
          <a:bodyPr/>
          <a:lstStyle/>
          <a:p>
            <a:endParaRPr lang="en-IN"/>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554270" y="3868115"/>
            <a:ext cx="6803395" cy="1583562"/>
          </a:xfrm>
        </p:spPr>
        <p:txBody>
          <a:bodyPr/>
          <a:lstStyle>
            <a:lvl1pPr marL="0" indent="0">
              <a:buNone/>
              <a:defRPr sz="4498"/>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554270" y="5760576"/>
            <a:ext cx="6803395" cy="1583562"/>
          </a:xfrm>
        </p:spPr>
        <p:txBody>
          <a:bodyPr/>
          <a:lstStyle>
            <a:lvl1pPr marL="0" indent="0">
              <a:buNone/>
              <a:defRPr sz="2399"/>
            </a:lvl1pPr>
          </a:lstStyle>
          <a:p>
            <a:pPr lvl="0"/>
            <a:r>
              <a:rPr lang="en-IN"/>
              <a:t>text</a:t>
            </a:r>
          </a:p>
        </p:txBody>
      </p:sp>
      <p:sp>
        <p:nvSpPr>
          <p:cNvPr id="2" name="Date Placeholder 1">
            <a:extLst>
              <a:ext uri="{FF2B5EF4-FFF2-40B4-BE49-F238E27FC236}">
                <a16:creationId xmlns:a16="http://schemas.microsoft.com/office/drawing/2014/main" id="{E3EABBDA-A77F-45A2-9996-90CD0EE5C388}"/>
              </a:ext>
            </a:extLst>
          </p:cNvPr>
          <p:cNvSpPr>
            <a:spLocks noGrp="1"/>
          </p:cNvSpPr>
          <p:nvPr>
            <p:ph type="dt" sz="half" idx="13"/>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0F883B36-3BA3-42B4-A811-65C0AF01A86F}"/>
              </a:ext>
            </a:extLst>
          </p:cNvPr>
          <p:cNvSpPr>
            <a:spLocks noGrp="1"/>
          </p:cNvSpPr>
          <p:nvPr>
            <p:ph type="ftr" sz="quarter" idx="14"/>
          </p:nvPr>
        </p:nvSpPr>
        <p:spPr/>
        <p:txBody>
          <a:bodyPr/>
          <a:lstStyle/>
          <a:p>
            <a:endParaRPr lang="en-IN"/>
          </a:p>
        </p:txBody>
      </p:sp>
      <p:sp>
        <p:nvSpPr>
          <p:cNvPr id="4" name="Slide Number Placeholder 3">
            <a:extLst>
              <a:ext uri="{FF2B5EF4-FFF2-40B4-BE49-F238E27FC236}">
                <a16:creationId xmlns:a16="http://schemas.microsoft.com/office/drawing/2014/main" id="{89D9C98C-F30E-45BC-A1D9-67DB57119DCE}"/>
              </a:ext>
            </a:extLst>
          </p:cNvPr>
          <p:cNvSpPr>
            <a:spLocks noGrp="1"/>
          </p:cNvSpPr>
          <p:nvPr>
            <p:ph type="sldNum" sz="quarter" idx="15"/>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82201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914400" y="1706881"/>
            <a:ext cx="7432386" cy="6401186"/>
          </a:xfrm>
        </p:spPr>
        <p:txBody>
          <a:bodyPr/>
          <a:lstStyle/>
          <a:p>
            <a:endParaRPr lang="en-IN"/>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10694622" y="5719932"/>
            <a:ext cx="4631500" cy="270000"/>
          </a:xfrm>
        </p:spPr>
        <p:txBody>
          <a:bodyPr/>
          <a:lstStyle>
            <a:lvl1pPr marL="0" indent="0">
              <a:buNone/>
              <a:defRPr sz="17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10694622" y="6083897"/>
            <a:ext cx="4631500" cy="270000"/>
          </a:xfrm>
        </p:spPr>
        <p:txBody>
          <a:bodyPr/>
          <a:lstStyle>
            <a:lvl1pPr marL="0" indent="0">
              <a:buNone/>
              <a:defRPr sz="17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9179730" y="5367125"/>
            <a:ext cx="1167830" cy="1168439"/>
          </a:xfrm>
          <a:prstGeom prst="ellipse">
            <a:avLst/>
          </a:prstGeom>
        </p:spPr>
        <p:txBody>
          <a:bodyPr anchor="ctr"/>
          <a:lstStyle>
            <a:lvl1pPr marL="0" indent="0" algn="ctr">
              <a:buNone/>
              <a:defRPr sz="1349">
                <a:solidFill>
                  <a:schemeClr val="bg1"/>
                </a:solidFill>
              </a:defRPr>
            </a:lvl1pPr>
          </a:lstStyle>
          <a:p>
            <a:endParaRPr lang="en-GB"/>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9179732" y="1706881"/>
            <a:ext cx="8193870" cy="560711"/>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9179732" y="2452514"/>
            <a:ext cx="8193870" cy="2417331"/>
          </a:xfrm>
        </p:spPr>
        <p:txBody>
          <a:bodyPr/>
          <a:lstStyle>
            <a:lvl1pPr marL="0" indent="0">
              <a:buNone/>
              <a:defRPr sz="23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DA661012-3455-4F88-94AD-14869D2D5405}"/>
              </a:ext>
            </a:extLst>
          </p:cNvPr>
          <p:cNvSpPr>
            <a:spLocks noGrp="1"/>
          </p:cNvSpPr>
          <p:nvPr>
            <p:ph type="dt" sz="half" idx="19"/>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F21FBA45-9D10-4CA1-B5FE-DF08BC4B79DE}"/>
              </a:ext>
            </a:extLst>
          </p:cNvPr>
          <p:cNvSpPr>
            <a:spLocks noGrp="1"/>
          </p:cNvSpPr>
          <p:nvPr>
            <p:ph type="ftr" sz="quarter" idx="20"/>
          </p:nvPr>
        </p:nvSpPr>
        <p:spPr/>
        <p:txBody>
          <a:bodyPr/>
          <a:lstStyle/>
          <a:p>
            <a:endParaRPr lang="en-IN"/>
          </a:p>
        </p:txBody>
      </p:sp>
      <p:sp>
        <p:nvSpPr>
          <p:cNvPr id="6" name="Slide Number Placeholder 5">
            <a:extLst>
              <a:ext uri="{FF2B5EF4-FFF2-40B4-BE49-F238E27FC236}">
                <a16:creationId xmlns:a16="http://schemas.microsoft.com/office/drawing/2014/main" id="{611C45D8-BA71-4A92-82B2-C059AF6B6702}"/>
              </a:ext>
            </a:extLst>
          </p:cNvPr>
          <p:cNvSpPr>
            <a:spLocks noGrp="1"/>
          </p:cNvSpPr>
          <p:nvPr>
            <p:ph type="sldNum" sz="quarter" idx="21"/>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288415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4C1DA39D-5D13-4872-BC0A-CB8AB5BA72E1}"/>
              </a:ext>
            </a:extLst>
          </p:cNvPr>
          <p:cNvSpPr>
            <a:spLocks noGrp="1"/>
          </p:cNvSpPr>
          <p:nvPr>
            <p:ph type="dt" sz="half" idx="19"/>
          </p:nvPr>
        </p:nvSpPr>
        <p:spPr>
          <a:xfrm>
            <a:off x="2142276" y="9706866"/>
            <a:ext cx="1785957" cy="270000"/>
          </a:xfrm>
        </p:spPr>
        <p:txBody>
          <a:bodyPr/>
          <a:lstStyle>
            <a:lvl1pPr>
              <a:defRPr>
                <a:solidFill>
                  <a:schemeClr val="tx1"/>
                </a:solidFill>
              </a:defRPr>
            </a:lvl1pPr>
          </a:lstStyle>
          <a:p>
            <a:r>
              <a:rPr lang="en-US"/>
              <a:t>31 octombrie 2023</a:t>
            </a:r>
          </a:p>
        </p:txBody>
      </p:sp>
      <p:sp>
        <p:nvSpPr>
          <p:cNvPr id="3" name="Footer Placeholder 3">
            <a:extLst>
              <a:ext uri="{FF2B5EF4-FFF2-40B4-BE49-F238E27FC236}">
                <a16:creationId xmlns:a16="http://schemas.microsoft.com/office/drawing/2014/main" id="{C6805F9C-AE33-484C-B4D0-CAEB9CD9CE08}"/>
              </a:ext>
            </a:extLst>
          </p:cNvPr>
          <p:cNvSpPr>
            <a:spLocks noGrp="1"/>
          </p:cNvSpPr>
          <p:nvPr>
            <p:ph type="ftr" sz="quarter" idx="20"/>
          </p:nvPr>
        </p:nvSpPr>
        <p:spPr>
          <a:xfrm>
            <a:off x="4856253" y="9706866"/>
            <a:ext cx="4626740" cy="270000"/>
          </a:xfrm>
        </p:spPr>
        <p:txBody>
          <a:bodyPr/>
          <a:lstStyle>
            <a:lvl1pPr>
              <a:defRPr>
                <a:solidFill>
                  <a:schemeClr val="tx1"/>
                </a:solidFill>
              </a:defRPr>
            </a:lvl1pPr>
          </a:lstStyle>
          <a:p>
            <a:endParaRPr lang="en-IN"/>
          </a:p>
        </p:txBody>
      </p:sp>
      <p:sp>
        <p:nvSpPr>
          <p:cNvPr id="4" name="Slide Number Placeholder 5">
            <a:extLst>
              <a:ext uri="{FF2B5EF4-FFF2-40B4-BE49-F238E27FC236}">
                <a16:creationId xmlns:a16="http://schemas.microsoft.com/office/drawing/2014/main" id="{12804EB2-F7DB-4D56-A6D4-7706480DB272}"/>
              </a:ext>
            </a:extLst>
          </p:cNvPr>
          <p:cNvSpPr>
            <a:spLocks noGrp="1"/>
          </p:cNvSpPr>
          <p:nvPr>
            <p:ph type="sldNum" sz="quarter" idx="21"/>
          </p:nvPr>
        </p:nvSpPr>
        <p:spPr>
          <a:xfrm>
            <a:off x="925350" y="9706866"/>
            <a:ext cx="994081" cy="270000"/>
          </a:xfrm>
        </p:spPr>
        <p:txBody>
          <a:bodyPr/>
          <a:lstStyle>
            <a:lvl1pPr>
              <a:defRPr>
                <a:solidFill>
                  <a:schemeClr val="tx1"/>
                </a:solidFill>
              </a:defRPr>
            </a:lvl1p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996905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56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914401" y="1706880"/>
            <a:ext cx="12351683" cy="7252200"/>
          </a:xfrm>
        </p:spPr>
        <p:txBody>
          <a:bodyPr/>
          <a:lstStyle>
            <a:lvl1pPr marL="0" indent="0">
              <a:buNone/>
              <a:defRPr>
                <a:solidFill>
                  <a:schemeClr val="bg1"/>
                </a:solidFill>
              </a:defRPr>
            </a:lvl1pPr>
            <a:lvl2pPr marL="534639">
              <a:defRPr>
                <a:solidFill>
                  <a:schemeClr val="bg1"/>
                </a:solidFill>
              </a:defRPr>
            </a:lvl2pPr>
            <a:lvl3pPr marL="1069277">
              <a:defRPr>
                <a:solidFill>
                  <a:schemeClr val="bg1"/>
                </a:solidFill>
              </a:defRPr>
            </a:lvl3pPr>
            <a:lvl4pPr marL="1603916">
              <a:defRPr>
                <a:solidFill>
                  <a:schemeClr val="bg1"/>
                </a:solidFill>
              </a:defRPr>
            </a:lvl4pPr>
            <a:lvl5pPr marL="2138555">
              <a:defRPr sz="17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4" name="Date Placeholder 3">
            <a:extLst>
              <a:ext uri="{FF2B5EF4-FFF2-40B4-BE49-F238E27FC236}">
                <a16:creationId xmlns:a16="http://schemas.microsoft.com/office/drawing/2014/main" id="{8BEFDBB3-7C34-4E5E-AD13-1B49910A2654}"/>
              </a:ext>
            </a:extLst>
          </p:cNvPr>
          <p:cNvSpPr>
            <a:spLocks noGrp="1"/>
          </p:cNvSpPr>
          <p:nvPr>
            <p:ph type="dt" sz="half" idx="10"/>
          </p:nvPr>
        </p:nvSpPr>
        <p:spPr/>
        <p:txBody>
          <a:bodyPr/>
          <a:lstStyle/>
          <a:p>
            <a:r>
              <a:rPr lang="en-US"/>
              <a:t>31 octombrie 2023</a:t>
            </a:r>
            <a:endParaRPr lang="en-IN"/>
          </a:p>
        </p:txBody>
      </p:sp>
      <p:sp>
        <p:nvSpPr>
          <p:cNvPr id="5" name="Footer Placeholder 4">
            <a:extLst>
              <a:ext uri="{FF2B5EF4-FFF2-40B4-BE49-F238E27FC236}">
                <a16:creationId xmlns:a16="http://schemas.microsoft.com/office/drawing/2014/main" id="{DAD0F565-A080-4523-A04C-6DEE2789C3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6977AFB-BAAB-4831-9B67-3646A934EC34}"/>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141073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3" name="Date Placeholder 2">
            <a:extLst>
              <a:ext uri="{FF2B5EF4-FFF2-40B4-BE49-F238E27FC236}">
                <a16:creationId xmlns:a16="http://schemas.microsoft.com/office/drawing/2014/main" id="{8C197511-0A94-4CF5-9020-59041E7FD02E}"/>
              </a:ext>
            </a:extLst>
          </p:cNvPr>
          <p:cNvSpPr>
            <a:spLocks noGrp="1"/>
          </p:cNvSpPr>
          <p:nvPr>
            <p:ph type="dt" sz="half" idx="10"/>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C2EEF30F-48C0-4828-BF78-0AF655745C1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284586F-9A9C-4BEB-AF2F-2F8B1B885C37}"/>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351071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914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6401" y="1706879"/>
            <a:ext cx="8077201" cy="7252200"/>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914401" y="1361625"/>
            <a:ext cx="16461426"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699" noProof="0">
              <a:solidFill>
                <a:schemeClr val="bg1"/>
              </a:solidFill>
            </a:endParaRPr>
          </a:p>
        </p:txBody>
      </p:sp>
      <p:sp>
        <p:nvSpPr>
          <p:cNvPr id="5" name="Date Placeholder 4">
            <a:extLst>
              <a:ext uri="{FF2B5EF4-FFF2-40B4-BE49-F238E27FC236}">
                <a16:creationId xmlns:a16="http://schemas.microsoft.com/office/drawing/2014/main" id="{D64DE21E-2E07-4ED3-B534-8AED469C8F64}"/>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D8601461-720E-4840-BF9B-D9C7BF8C9E4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AACE970-AAFF-42C7-8A32-759BAA7BA43A}"/>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1826847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8493"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94607" y="2804161"/>
            <a:ext cx="8085601" cy="6384113"/>
          </a:xfrm>
        </p:spPr>
        <p:txBody>
          <a:bodyPr/>
          <a:lstStyle>
            <a:lvl1pPr>
              <a:defRPr sz="2998">
                <a:solidFill>
                  <a:schemeClr val="bg1"/>
                </a:solidFill>
              </a:defRPr>
            </a:lvl1pPr>
            <a:lvl2pPr>
              <a:defRPr sz="2699">
                <a:solidFill>
                  <a:schemeClr val="bg1"/>
                </a:solidFill>
              </a:defRPr>
            </a:lvl2pPr>
            <a:lvl3pPr>
              <a:defRPr sz="2399">
                <a:solidFill>
                  <a:schemeClr val="bg1"/>
                </a:solidFill>
              </a:defRPr>
            </a:lvl3pPr>
            <a:lvl4pPr>
              <a:defRPr sz="2099">
                <a:solidFill>
                  <a:schemeClr val="bg1"/>
                </a:solidFill>
              </a:defRPr>
            </a:lvl4pPr>
            <a:lvl5pPr>
              <a:defRPr sz="1799">
                <a:solidFill>
                  <a:schemeClr val="bg1"/>
                </a:solidFill>
              </a:defRPr>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914401" y="1706880"/>
            <a:ext cx="8085601" cy="9612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9294607" y="1706880"/>
            <a:ext cx="8085601" cy="9612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914401" y="441300"/>
            <a:ext cx="16459200" cy="886320"/>
          </a:xfrm>
        </p:spPr>
        <p:txBody>
          <a:bodyPr/>
          <a:lstStyle>
            <a:lvl1pPr>
              <a:defRPr>
                <a:solidFill>
                  <a:schemeClr val="bg1"/>
                </a:solidFill>
              </a:defRPr>
            </a:lvl1pPr>
          </a:lstStyle>
          <a:p>
            <a:r>
              <a:rPr lang="en-US"/>
              <a:t>Click to edit Master title style</a:t>
            </a:r>
          </a:p>
        </p:txBody>
      </p:sp>
      <p:sp>
        <p:nvSpPr>
          <p:cNvPr id="5" name="Date Placeholder 4">
            <a:extLst>
              <a:ext uri="{FF2B5EF4-FFF2-40B4-BE49-F238E27FC236}">
                <a16:creationId xmlns:a16="http://schemas.microsoft.com/office/drawing/2014/main" id="{6A3CD3F7-62DC-4CC4-8F34-C353DB087D7C}"/>
              </a:ext>
            </a:extLst>
          </p:cNvPr>
          <p:cNvSpPr>
            <a:spLocks noGrp="1"/>
          </p:cNvSpPr>
          <p:nvPr>
            <p:ph type="dt" sz="half" idx="14"/>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4BD2EC01-3D34-4D32-9B76-5269D1AA4651}"/>
              </a:ext>
            </a:extLst>
          </p:cNvPr>
          <p:cNvSpPr>
            <a:spLocks noGrp="1"/>
          </p:cNvSpPr>
          <p:nvPr>
            <p:ph type="ftr" sz="quarter" idx="15"/>
          </p:nvPr>
        </p:nvSpPr>
        <p:spPr/>
        <p:txBody>
          <a:bodyPr/>
          <a:lstStyle/>
          <a:p>
            <a:endParaRPr lang="en-IN"/>
          </a:p>
        </p:txBody>
      </p:sp>
      <p:sp>
        <p:nvSpPr>
          <p:cNvPr id="7" name="Slide Number Placeholder 6">
            <a:extLst>
              <a:ext uri="{FF2B5EF4-FFF2-40B4-BE49-F238E27FC236}">
                <a16:creationId xmlns:a16="http://schemas.microsoft.com/office/drawing/2014/main" id="{24BE1C2B-4DA4-468F-9976-85F6CBF826F1}"/>
              </a:ext>
            </a:extLst>
          </p:cNvPr>
          <p:cNvSpPr>
            <a:spLocks noGrp="1"/>
          </p:cNvSpPr>
          <p:nvPr>
            <p:ph type="sldNum" sz="quarter" idx="16"/>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789064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37B5C6B-B98B-4A4C-A8A7-B006989B59BC}"/>
              </a:ext>
            </a:extLst>
          </p:cNvPr>
          <p:cNvSpPr>
            <a:spLocks noGrp="1"/>
          </p:cNvSpPr>
          <p:nvPr>
            <p:ph type="dt" sz="half" idx="10"/>
          </p:nvPr>
        </p:nvSpPr>
        <p:spPr/>
        <p:txBody>
          <a:bodyPr/>
          <a:lstStyle/>
          <a:p>
            <a:r>
              <a:rPr lang="en-US"/>
              <a:t>31 octombrie 2023</a:t>
            </a:r>
            <a:endParaRPr lang="en-IN"/>
          </a:p>
        </p:txBody>
      </p:sp>
      <p:sp>
        <p:nvSpPr>
          <p:cNvPr id="6" name="Footer Placeholder 5">
            <a:extLst>
              <a:ext uri="{FF2B5EF4-FFF2-40B4-BE49-F238E27FC236}">
                <a16:creationId xmlns:a16="http://schemas.microsoft.com/office/drawing/2014/main" id="{3CEF6675-2050-4038-B9E1-B80DB63D730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BA4D6F3-1431-4069-B814-25584667728F}"/>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01179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97186E-D73E-46D0-965A-D83686BA73F7}"/>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9DEF40EA-FE63-4D50-8C90-EC25A860C0C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3F37420B-CF82-4784-8E9C-5C496E27C509}"/>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7937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42891581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9F631-BCA2-47E9-B382-A1254CE498E4}"/>
              </a:ext>
            </a:extLst>
          </p:cNvPr>
          <p:cNvSpPr>
            <a:spLocks noGrp="1"/>
          </p:cNvSpPr>
          <p:nvPr>
            <p:ph type="dt" sz="half" idx="10"/>
          </p:nvPr>
        </p:nvSpPr>
        <p:spPr/>
        <p:txBody>
          <a:bodyPr/>
          <a:lstStyle/>
          <a:p>
            <a:r>
              <a:rPr lang="en-US"/>
              <a:t>31 octombrie 2023</a:t>
            </a:r>
            <a:endParaRPr lang="en-IN"/>
          </a:p>
        </p:txBody>
      </p:sp>
      <p:sp>
        <p:nvSpPr>
          <p:cNvPr id="3" name="Footer Placeholder 2">
            <a:extLst>
              <a:ext uri="{FF2B5EF4-FFF2-40B4-BE49-F238E27FC236}">
                <a16:creationId xmlns:a16="http://schemas.microsoft.com/office/drawing/2014/main" id="{EC1D1872-1F65-44DE-8D43-3328C27B587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06C50CF-7368-4D25-B2B5-360BA59E76C3}"/>
              </a:ext>
            </a:extLst>
          </p:cNvPr>
          <p:cNvSpPr>
            <a:spLocks noGrp="1"/>
          </p:cNvSpPr>
          <p:nvPr>
            <p:ph type="sldNum" sz="quarter" idx="12"/>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027773096"/>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37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8288000" cy="10287000"/>
          </a:xfrm>
        </p:spPr>
        <p:txBody>
          <a:bodyPr anchor="ctr"/>
          <a:lstStyle>
            <a:lvl1pPr marL="0" indent="0" algn="ctr">
              <a:buNone/>
              <a:defRPr/>
            </a:lvl1pPr>
          </a:lstStyle>
          <a:p>
            <a:r>
              <a:rPr lang="en-IN"/>
              <a:t>Video</a:t>
            </a:r>
          </a:p>
        </p:txBody>
      </p:sp>
      <p:sp>
        <p:nvSpPr>
          <p:cNvPr id="2" name="Date Placeholder 1">
            <a:extLst>
              <a:ext uri="{FF2B5EF4-FFF2-40B4-BE49-F238E27FC236}">
                <a16:creationId xmlns:a16="http://schemas.microsoft.com/office/drawing/2014/main" id="{E943830C-23AE-48E4-B9DE-E91E6CE0B8B9}"/>
              </a:ext>
            </a:extLst>
          </p:cNvPr>
          <p:cNvSpPr>
            <a:spLocks noGrp="1"/>
          </p:cNvSpPr>
          <p:nvPr>
            <p:ph type="dt" sz="half" idx="11"/>
          </p:nvPr>
        </p:nvSpPr>
        <p:spPr/>
        <p:txBody>
          <a:bodyPr/>
          <a:lstStyle/>
          <a:p>
            <a:r>
              <a:rPr lang="en-US"/>
              <a:t>31 octombrie 2023</a:t>
            </a:r>
            <a:endParaRPr lang="en-IN"/>
          </a:p>
        </p:txBody>
      </p:sp>
      <p:sp>
        <p:nvSpPr>
          <p:cNvPr id="4" name="Footer Placeholder 3">
            <a:extLst>
              <a:ext uri="{FF2B5EF4-FFF2-40B4-BE49-F238E27FC236}">
                <a16:creationId xmlns:a16="http://schemas.microsoft.com/office/drawing/2014/main" id="{B0F742A9-BF69-4BF2-966C-3D76FC687FBA}"/>
              </a:ext>
            </a:extLst>
          </p:cNvPr>
          <p:cNvSpPr>
            <a:spLocks noGrp="1"/>
          </p:cNvSpPr>
          <p:nvPr>
            <p:ph type="ftr" sz="quarter" idx="12"/>
          </p:nvPr>
        </p:nvSpPr>
        <p:spPr/>
        <p:txBody>
          <a:bodyPr/>
          <a:lstStyle/>
          <a:p>
            <a:endParaRPr lang="en-IN"/>
          </a:p>
        </p:txBody>
      </p:sp>
      <p:sp>
        <p:nvSpPr>
          <p:cNvPr id="5" name="Slide Number Placeholder 4">
            <a:extLst>
              <a:ext uri="{FF2B5EF4-FFF2-40B4-BE49-F238E27FC236}">
                <a16:creationId xmlns:a16="http://schemas.microsoft.com/office/drawing/2014/main" id="{9B65F912-EBE8-413B-A241-0FB3A540BA82}"/>
              </a:ext>
            </a:extLst>
          </p:cNvPr>
          <p:cNvSpPr>
            <a:spLocks noGrp="1"/>
          </p:cNvSpPr>
          <p:nvPr>
            <p:ph type="sldNum" sz="quarter" idx="13"/>
          </p:nvPr>
        </p:nvSpPr>
        <p:spPr/>
        <p:txBody>
          <a:bodyPr/>
          <a:lstStyle/>
          <a:p>
            <a:r>
              <a:rPr lang="en-IN"/>
              <a:t>Page </a:t>
            </a:r>
            <a:fld id="{F1BC30E3-FFE5-4B91-AA19-87A149EBB9EE}" type="slidenum">
              <a:rPr smtClean="0"/>
              <a:pPr/>
              <a:t>‹#›</a:t>
            </a:fld>
            <a:endParaRPr/>
          </a:p>
        </p:txBody>
      </p:sp>
    </p:spTree>
    <p:extLst>
      <p:ext uri="{BB962C8B-B14F-4D97-AF65-F5344CB8AC3E}">
        <p14:creationId xmlns:p14="http://schemas.microsoft.com/office/powerpoint/2010/main" val="23969149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23874-3AD1-4756-B25E-8234DD371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0"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36722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C94B4409-2B48-4C2E-B122-78CAC0F6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5" y="0"/>
            <a:ext cx="18278480"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8929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512A84B0-F10A-4A02-AD57-E01F7676B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23" y="0"/>
            <a:ext cx="18278487" cy="10287000"/>
          </a:xfrm>
          <a:prstGeom prst="rect">
            <a:avLst/>
          </a:prstGeom>
        </p:spPr>
      </p:pic>
      <p:sp>
        <p:nvSpPr>
          <p:cNvPr id="8" name="Content Placeholder 2"/>
          <p:cNvSpPr>
            <a:spLocks noGrp="1"/>
          </p:cNvSpPr>
          <p:nvPr>
            <p:ph idx="1"/>
          </p:nvPr>
        </p:nvSpPr>
        <p:spPr>
          <a:xfrm>
            <a:off x="911225" y="1078709"/>
            <a:ext cx="7012800" cy="7815093"/>
          </a:xfrm>
        </p:spPr>
        <p:txBody>
          <a:bodyPr/>
          <a:lstStyle>
            <a:lvl1pPr marL="0" indent="0" algn="l" defTabSz="1492248" rtl="0" fontAlgn="base">
              <a:lnSpc>
                <a:spcPct val="100000"/>
              </a:lnSpc>
              <a:spcBef>
                <a:spcPct val="70000"/>
              </a:spcBef>
              <a:spcAft>
                <a:spcPct val="0"/>
              </a:spcAft>
              <a:buSzPct val="100000"/>
              <a:buNone/>
              <a:defRPr lang="en-US" sz="1799" kern="1200" noProof="0" dirty="0" smtClean="0">
                <a:solidFill>
                  <a:schemeClr val="bg1"/>
                </a:solidFill>
                <a:latin typeface="EYInterstate Light" panose="02000506000000020004" pitchFamily="2" charset="0"/>
                <a:ea typeface="+mn-ea"/>
                <a:cs typeface="Arial" pitchFamily="34" charset="0"/>
              </a:defRPr>
            </a:lvl1pPr>
            <a:lvl2pPr marL="0" indent="0" algn="l" defTabSz="1492248" rtl="0" fontAlgn="base">
              <a:lnSpc>
                <a:spcPct val="100000"/>
              </a:lnSpc>
              <a:spcBef>
                <a:spcPct val="0"/>
              </a:spcBef>
              <a:spcAft>
                <a:spcPct val="0"/>
              </a:spcAft>
              <a:buSzPct val="100000"/>
              <a:buNone/>
              <a:defRPr lang="en-US" sz="1349" b="1" kern="1200" noProof="0" dirty="0" smtClean="0">
                <a:solidFill>
                  <a:schemeClr val="bg1"/>
                </a:solidFill>
                <a:latin typeface="EYInterstate Light" panose="02000506000000020004" pitchFamily="2" charset="0"/>
                <a:ea typeface="+mn-ea"/>
                <a:cs typeface="Arial" pitchFamily="34" charset="0"/>
              </a:defRPr>
            </a:lvl2pPr>
            <a:lvl3pPr marL="264179" indent="-264179" algn="l" defTabSz="1492248" rtl="0" fontAlgn="base">
              <a:lnSpc>
                <a:spcPct val="100000"/>
              </a:lnSpc>
              <a:spcBef>
                <a:spcPct val="0"/>
              </a:spcBef>
              <a:spcAft>
                <a:spcPct val="0"/>
              </a:spcAft>
              <a:buClr>
                <a:schemeClr val="tx2"/>
              </a:buClr>
              <a:buSzPct val="70000"/>
              <a:buFont typeface="Arial" pitchFamily="34" charset="0"/>
              <a:buChar char="►"/>
              <a:defRPr lang="en-US" sz="1349" b="1" kern="1200" noProof="0" dirty="0" smtClean="0">
                <a:solidFill>
                  <a:schemeClr val="bg1"/>
                </a:solidFill>
                <a:latin typeface="EYInterstate Light" panose="02000506000000020004" pitchFamily="2" charset="0"/>
                <a:ea typeface="+mn-ea"/>
                <a:cs typeface="Arial" pitchFamily="34" charset="0"/>
              </a:defRPr>
            </a:lvl3pPr>
            <a:lvl4pPr marL="0" indent="0" algn="l" defTabSz="1492248" rtl="0" fontAlgn="base">
              <a:lnSpc>
                <a:spcPct val="100000"/>
              </a:lnSpc>
              <a:spcBef>
                <a:spcPct val="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4pPr>
            <a:lvl5pPr marL="283218" indent="-283218" algn="l" defTabSz="1492248" rtl="0" fontAlgn="base">
              <a:lnSpc>
                <a:spcPct val="100000"/>
              </a:lnSpc>
              <a:spcBef>
                <a:spcPct val="0"/>
              </a:spcBef>
              <a:spcAft>
                <a:spcPct val="0"/>
              </a:spcAft>
              <a:buClr>
                <a:schemeClr val="tx2"/>
              </a:buClr>
              <a:buSzPct val="70000"/>
              <a:buFont typeface="Arial" pitchFamily="34" charset="0"/>
              <a:buChar char="►"/>
              <a:defRPr lang="en-US" sz="1199"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380868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36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5.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pic>
        <p:nvPicPr>
          <p:cNvPr id="10" name="Picture 9" descr="A white paper with a curved edge&#10;&#10;Description automatically generated">
            <a:extLst>
              <a:ext uri="{FF2B5EF4-FFF2-40B4-BE49-F238E27FC236}">
                <a16:creationId xmlns:a16="http://schemas.microsoft.com/office/drawing/2014/main" id="{ECEF00C0-430D-03A9-C6ED-0440C61510CD}"/>
              </a:ext>
            </a:extLst>
          </p:cNvPr>
          <p:cNvPicPr>
            <a:picLocks noChangeAspect="1"/>
          </p:cNvPicPr>
          <p:nvPr userDrawn="1"/>
        </p:nvPicPr>
        <p:blipFill>
          <a:blip r:embed="rId14">
            <a:extLst>
              <a:ext uri="{28A0092B-C50C-407E-A947-70E740481C1C}">
                <a14:useLocalDpi xmlns:a14="http://schemas.microsoft.com/office/drawing/2010/main" val="0"/>
              </a:ext>
            </a:extLst>
          </a:blip>
          <a:srcRect t="15576"/>
          <a:stretch/>
        </p:blipFill>
        <p:spPr>
          <a:xfrm>
            <a:off x="10510" y="0"/>
            <a:ext cx="18277490" cy="10287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CAD634D-92F7-D4BB-2956-1AD0C41B89A7}"/>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id="{9DFCF9E7-78D5-5A30-BB34-1A4990B583AA}"/>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1" y="441300"/>
            <a:ext cx="16459200" cy="88632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14401" y="1706880"/>
            <a:ext cx="16459200" cy="742188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Date Placeholder 3">
            <a:extLst>
              <a:ext uri="{FF2B5EF4-FFF2-40B4-BE49-F238E27FC236}">
                <a16:creationId xmlns:a16="http://schemas.microsoft.com/office/drawing/2014/main" id="{7FA7D49F-D989-4CDB-9335-913430F7425F}"/>
              </a:ext>
            </a:extLst>
          </p:cNvPr>
          <p:cNvSpPr>
            <a:spLocks noGrp="1"/>
          </p:cNvSpPr>
          <p:nvPr>
            <p:ph type="dt" sz="half" idx="2"/>
          </p:nvPr>
        </p:nvSpPr>
        <p:spPr>
          <a:xfrm>
            <a:off x="2142276" y="9706866"/>
            <a:ext cx="1785957"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r>
              <a:rPr lang="en-US"/>
              <a:t>31 octombrie 2023</a:t>
            </a:r>
            <a:endParaRPr lang="en-IN"/>
          </a:p>
        </p:txBody>
      </p:sp>
      <p:sp>
        <p:nvSpPr>
          <p:cNvPr id="21" name="Footer Placeholder 4">
            <a:extLst>
              <a:ext uri="{FF2B5EF4-FFF2-40B4-BE49-F238E27FC236}">
                <a16:creationId xmlns:a16="http://schemas.microsoft.com/office/drawing/2014/main" id="{26944631-E8AF-4601-B721-3347E3AFB2F4}"/>
              </a:ext>
            </a:extLst>
          </p:cNvPr>
          <p:cNvSpPr>
            <a:spLocks noGrp="1"/>
          </p:cNvSpPr>
          <p:nvPr>
            <p:ph type="ftr" sz="quarter" idx="3"/>
          </p:nvPr>
        </p:nvSpPr>
        <p:spPr>
          <a:xfrm>
            <a:off x="4856253" y="9706866"/>
            <a:ext cx="4626740" cy="270000"/>
          </a:xfrm>
          <a:prstGeom prst="rect">
            <a:avLst/>
          </a:prstGeom>
        </p:spPr>
        <p:txBody>
          <a:bodyPr/>
          <a:lstStyle>
            <a:lvl1pPr marL="0" algn="l" defTabSz="1370868" rtl="0" eaLnBrk="1" latinLnBrk="0" hangingPunct="1">
              <a:defRPr lang="en-US" sz="1199" kern="1200" smtClean="0">
                <a:solidFill>
                  <a:schemeClr val="bg1"/>
                </a:solidFill>
                <a:latin typeface="EYInterstate" panose="02000503020000020004" pitchFamily="2" charset="0"/>
                <a:ea typeface="+mn-ea"/>
                <a:cs typeface="+mn-cs"/>
              </a:defRPr>
            </a:lvl1pPr>
          </a:lstStyle>
          <a:p>
            <a:endParaRPr lang="en-IN"/>
          </a:p>
        </p:txBody>
      </p:sp>
      <p:sp>
        <p:nvSpPr>
          <p:cNvPr id="22" name="Slide Number Placeholder 5">
            <a:extLst>
              <a:ext uri="{FF2B5EF4-FFF2-40B4-BE49-F238E27FC236}">
                <a16:creationId xmlns:a16="http://schemas.microsoft.com/office/drawing/2014/main" id="{1E733AAD-1BCD-417D-A2A4-521F133E28CB}"/>
              </a:ext>
            </a:extLst>
          </p:cNvPr>
          <p:cNvSpPr>
            <a:spLocks noGrp="1"/>
          </p:cNvSpPr>
          <p:nvPr>
            <p:ph type="sldNum" sz="quarter" idx="4"/>
          </p:nvPr>
        </p:nvSpPr>
        <p:spPr>
          <a:xfrm>
            <a:off x="925350" y="9706866"/>
            <a:ext cx="994081" cy="270000"/>
          </a:xfrm>
          <a:prstGeom prst="rect">
            <a:avLst/>
          </a:prstGeom>
        </p:spPr>
        <p:txBody>
          <a:bodyPr/>
          <a:lstStyle>
            <a:lvl1pPr marL="0" algn="l" defTabSz="1370868" rtl="0" eaLnBrk="1" latinLnBrk="0" hangingPunct="1">
              <a:defRPr lang="en-GB" sz="1199" kern="1200" smtClean="0">
                <a:solidFill>
                  <a:schemeClr val="bg1"/>
                </a:solidFill>
                <a:latin typeface="EYInterstate" panose="02000503020000020004" pitchFamily="2" charset="0"/>
                <a:ea typeface="+mn-ea"/>
                <a:cs typeface="+mn-cs"/>
              </a:defRPr>
            </a:lvl1pPr>
          </a:lstStyle>
          <a:p>
            <a:r>
              <a:rPr lang="en-IN"/>
              <a:t>Page </a:t>
            </a:r>
            <a:fld id="{F1BC30E3-FFE5-4B91-AA19-87A149EBB9EE}" type="slidenum">
              <a:rPr smtClean="0"/>
              <a:pPr/>
              <a:t>‹#›</a:t>
            </a:fld>
            <a:endParaRPr/>
          </a:p>
        </p:txBody>
      </p:sp>
      <p:pic>
        <p:nvPicPr>
          <p:cNvPr id="11" name="Picture 10">
            <a:extLst>
              <a:ext uri="{FF2B5EF4-FFF2-40B4-BE49-F238E27FC236}">
                <a16:creationId xmlns:a16="http://schemas.microsoft.com/office/drawing/2014/main" id="{2E96881F-46F9-D825-8328-A15A1447334E}"/>
              </a:ext>
            </a:extLst>
          </p:cNvPr>
          <p:cNvPicPr>
            <a:picLocks noChangeAspect="1"/>
          </p:cNvPicPr>
          <p:nvPr userDrawn="1"/>
        </p:nvPicPr>
        <p:blipFill>
          <a:blip r:embed="rId32" cstate="print">
            <a:extLst>
              <a:ext uri="{28A0092B-C50C-407E-A947-70E740481C1C}">
                <a14:useLocalDpi xmlns:a14="http://schemas.microsoft.com/office/drawing/2010/main" val="0"/>
              </a:ext>
            </a:extLst>
          </a:blip>
          <a:srcRect/>
          <a:stretch/>
        </p:blipFill>
        <p:spPr>
          <a:xfrm>
            <a:off x="16368570" y="9337106"/>
            <a:ext cx="994080" cy="687297"/>
          </a:xfrm>
          <a:prstGeom prst="rect">
            <a:avLst/>
          </a:prstGeom>
        </p:spPr>
      </p:pic>
    </p:spTree>
    <p:extLst>
      <p:ext uri="{BB962C8B-B14F-4D97-AF65-F5344CB8AC3E}">
        <p14:creationId xmlns:p14="http://schemas.microsoft.com/office/powerpoint/2010/main" val="76027801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hdr="0" ftr="0"/>
  <p:txStyles>
    <p:titleStyle>
      <a:lvl1pPr algn="l" defTabSz="1370868" rtl="0" eaLnBrk="1" latinLnBrk="0" hangingPunct="1">
        <a:lnSpc>
          <a:spcPct val="85000"/>
        </a:lnSpc>
        <a:spcBef>
          <a:spcPct val="0"/>
        </a:spcBef>
        <a:buNone/>
        <a:defRPr sz="3598" b="0" kern="1200">
          <a:solidFill>
            <a:schemeClr val="bg1"/>
          </a:solidFill>
          <a:latin typeface="EYInterstate Light" panose="02000506000000020004" pitchFamily="2" charset="0"/>
          <a:ea typeface="+mj-ea"/>
          <a:cs typeface="Arial" pitchFamily="34" charset="0"/>
        </a:defRPr>
      </a:lvl1pPr>
    </p:titleStyle>
    <p:bodyStyle>
      <a:lvl1pPr marL="534639" indent="-534639" algn="l" defTabSz="1370868" rtl="0" eaLnBrk="1" latinLnBrk="0" hangingPunct="1">
        <a:spcBef>
          <a:spcPct val="20000"/>
        </a:spcBef>
        <a:buClr>
          <a:schemeClr val="tx2"/>
        </a:buClr>
        <a:buSzPct val="110000"/>
        <a:buFont typeface="EYInterstate Light" panose="02000506000000020004" pitchFamily="2" charset="0"/>
        <a:buChar char="•"/>
        <a:defRPr sz="2998" kern="1200">
          <a:solidFill>
            <a:schemeClr val="bg1"/>
          </a:solidFill>
          <a:latin typeface="EYInterstate Light" panose="02000506000000020004" pitchFamily="2" charset="0"/>
          <a:ea typeface="+mn-ea"/>
          <a:cs typeface="+mn-cs"/>
        </a:defRPr>
      </a:lvl1pPr>
      <a:lvl2pPr marL="1069277" indent="-534639" algn="l" defTabSz="1370868" rtl="0" eaLnBrk="1" latinLnBrk="0" hangingPunct="1">
        <a:spcBef>
          <a:spcPct val="20000"/>
        </a:spcBef>
        <a:buClr>
          <a:schemeClr val="tx2"/>
        </a:buClr>
        <a:buSzPct val="110000"/>
        <a:buFont typeface="EYInterstate Light" panose="02000506000000020004" pitchFamily="2" charset="0"/>
        <a:buChar char="•"/>
        <a:defRPr sz="2699" kern="1200">
          <a:solidFill>
            <a:schemeClr val="bg1"/>
          </a:solidFill>
          <a:latin typeface="EYInterstate Light" panose="02000506000000020004" pitchFamily="2" charset="0"/>
          <a:ea typeface="+mn-ea"/>
          <a:cs typeface="+mn-cs"/>
        </a:defRPr>
      </a:lvl2pPr>
      <a:lvl3pPr marL="1603916" indent="-534639" algn="l" defTabSz="1370868" rtl="0" eaLnBrk="1" latinLnBrk="0" hangingPunct="1">
        <a:spcBef>
          <a:spcPct val="20000"/>
        </a:spcBef>
        <a:buClr>
          <a:schemeClr val="tx2"/>
        </a:buClr>
        <a:buSzPct val="110000"/>
        <a:buFont typeface="EYInterstate Light" panose="02000506000000020004" pitchFamily="2" charset="0"/>
        <a:buChar char="•"/>
        <a:defRPr sz="2399" kern="1200">
          <a:solidFill>
            <a:schemeClr val="bg1"/>
          </a:solidFill>
          <a:latin typeface="EYInterstate Light" panose="02000506000000020004" pitchFamily="2" charset="0"/>
          <a:ea typeface="+mn-ea"/>
          <a:cs typeface="+mn-cs"/>
        </a:defRPr>
      </a:lvl3pPr>
      <a:lvl4pPr marL="2138555" indent="-534639" algn="l" defTabSz="1370868" rtl="0" eaLnBrk="1" latinLnBrk="0" hangingPunct="1">
        <a:spcBef>
          <a:spcPct val="20000"/>
        </a:spcBef>
        <a:buClr>
          <a:schemeClr val="tx2"/>
        </a:buClr>
        <a:buSzPct val="110000"/>
        <a:buFont typeface="EYInterstate Light" panose="02000506000000020004" pitchFamily="2" charset="0"/>
        <a:buChar char="•"/>
        <a:defRPr sz="2099" kern="1200">
          <a:solidFill>
            <a:schemeClr val="bg1"/>
          </a:solidFill>
          <a:latin typeface="EYInterstate Light" panose="02000506000000020004" pitchFamily="2" charset="0"/>
          <a:ea typeface="+mn-ea"/>
          <a:cs typeface="+mn-cs"/>
        </a:defRPr>
      </a:lvl4pPr>
      <a:lvl5pPr marL="2673194" indent="-534639" algn="l" defTabSz="1370868" rtl="0" eaLnBrk="1" latinLnBrk="0" hangingPunct="1">
        <a:spcBef>
          <a:spcPct val="20000"/>
        </a:spcBef>
        <a:buClr>
          <a:schemeClr val="tx2"/>
        </a:buClr>
        <a:buSzPct val="110000"/>
        <a:buFont typeface="EYInterstate Light" panose="02000506000000020004" pitchFamily="2" charset="0"/>
        <a:buChar char="•"/>
        <a:defRPr sz="1799" kern="1200">
          <a:solidFill>
            <a:schemeClr val="bg1"/>
          </a:solidFill>
          <a:latin typeface="EYInterstate Light" panose="02000506000000020004" pitchFamily="2" charset="0"/>
          <a:ea typeface="+mn-ea"/>
          <a:cs typeface="+mn-cs"/>
        </a:defRPr>
      </a:lvl5pPr>
      <a:lvl6pPr marL="3769888"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6pPr>
      <a:lvl7pPr marL="4455323"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7pPr>
      <a:lvl8pPr marL="5140757"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8pPr>
      <a:lvl9pPr marL="5826191" indent="-342717" algn="l" defTabSz="1370868" rtl="0" eaLnBrk="1" latinLnBrk="0" hangingPunct="1">
        <a:spcBef>
          <a:spcPct val="20000"/>
        </a:spcBef>
        <a:buFont typeface="Arial" pitchFamily="34" charset="0"/>
        <a:buChar char="•"/>
        <a:defRPr sz="2998" kern="1200">
          <a:solidFill>
            <a:schemeClr val="tx1"/>
          </a:solidFill>
          <a:latin typeface="+mn-lt"/>
          <a:ea typeface="+mn-ea"/>
          <a:cs typeface="+mn-cs"/>
        </a:defRPr>
      </a:lvl9pPr>
    </p:bodyStyle>
    <p:otherStyle>
      <a:defPPr>
        <a:defRPr lang="en-US"/>
      </a:defPPr>
      <a:lvl1pPr marL="0" algn="l" defTabSz="1370868" rtl="0" eaLnBrk="1" latinLnBrk="0" hangingPunct="1">
        <a:defRPr sz="2699" kern="1200">
          <a:solidFill>
            <a:schemeClr val="tx1"/>
          </a:solidFill>
          <a:latin typeface="+mn-lt"/>
          <a:ea typeface="+mn-ea"/>
          <a:cs typeface="+mn-cs"/>
        </a:defRPr>
      </a:lvl1pPr>
      <a:lvl2pPr marL="685434" algn="l" defTabSz="1370868" rtl="0" eaLnBrk="1" latinLnBrk="0" hangingPunct="1">
        <a:defRPr sz="2699" kern="1200">
          <a:solidFill>
            <a:schemeClr val="tx1"/>
          </a:solidFill>
          <a:latin typeface="+mn-lt"/>
          <a:ea typeface="+mn-ea"/>
          <a:cs typeface="+mn-cs"/>
        </a:defRPr>
      </a:lvl2pPr>
      <a:lvl3pPr marL="1370868" algn="l" defTabSz="1370868" rtl="0" eaLnBrk="1" latinLnBrk="0" hangingPunct="1">
        <a:defRPr sz="2699" kern="1200">
          <a:solidFill>
            <a:schemeClr val="tx1"/>
          </a:solidFill>
          <a:latin typeface="+mn-lt"/>
          <a:ea typeface="+mn-ea"/>
          <a:cs typeface="+mn-cs"/>
        </a:defRPr>
      </a:lvl3pPr>
      <a:lvl4pPr marL="2056303" algn="l" defTabSz="1370868" rtl="0" eaLnBrk="1" latinLnBrk="0" hangingPunct="1">
        <a:defRPr sz="2699" kern="1200">
          <a:solidFill>
            <a:schemeClr val="tx1"/>
          </a:solidFill>
          <a:latin typeface="+mn-lt"/>
          <a:ea typeface="+mn-ea"/>
          <a:cs typeface="+mn-cs"/>
        </a:defRPr>
      </a:lvl4pPr>
      <a:lvl5pPr marL="2741737" algn="l" defTabSz="1370868" rtl="0" eaLnBrk="1" latinLnBrk="0" hangingPunct="1">
        <a:defRPr sz="2699" kern="1200">
          <a:solidFill>
            <a:schemeClr val="tx1"/>
          </a:solidFill>
          <a:latin typeface="+mn-lt"/>
          <a:ea typeface="+mn-ea"/>
          <a:cs typeface="+mn-cs"/>
        </a:defRPr>
      </a:lvl5pPr>
      <a:lvl6pPr marL="3427171" algn="l" defTabSz="1370868" rtl="0" eaLnBrk="1" latinLnBrk="0" hangingPunct="1">
        <a:defRPr sz="2699" kern="1200">
          <a:solidFill>
            <a:schemeClr val="tx1"/>
          </a:solidFill>
          <a:latin typeface="+mn-lt"/>
          <a:ea typeface="+mn-ea"/>
          <a:cs typeface="+mn-cs"/>
        </a:defRPr>
      </a:lvl6pPr>
      <a:lvl7pPr marL="4112605" algn="l" defTabSz="1370868" rtl="0" eaLnBrk="1" latinLnBrk="0" hangingPunct="1">
        <a:defRPr sz="2699" kern="1200">
          <a:solidFill>
            <a:schemeClr val="tx1"/>
          </a:solidFill>
          <a:latin typeface="+mn-lt"/>
          <a:ea typeface="+mn-ea"/>
          <a:cs typeface="+mn-cs"/>
        </a:defRPr>
      </a:lvl7pPr>
      <a:lvl8pPr marL="4798040" algn="l" defTabSz="1370868" rtl="0" eaLnBrk="1" latinLnBrk="0" hangingPunct="1">
        <a:defRPr sz="2699" kern="1200">
          <a:solidFill>
            <a:schemeClr val="tx1"/>
          </a:solidFill>
          <a:latin typeface="+mn-lt"/>
          <a:ea typeface="+mn-ea"/>
          <a:cs typeface="+mn-cs"/>
        </a:defRPr>
      </a:lvl8pPr>
      <a:lvl9pPr marL="5483474" algn="l" defTabSz="1370868" rtl="0" eaLnBrk="1" latinLnBrk="0" hangingPunct="1">
        <a:defRPr sz="26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26" Type="http://schemas.openxmlformats.org/officeDocument/2006/relationships/image" Target="../media/image55.png"/><Relationship Id="rId39" Type="http://schemas.openxmlformats.org/officeDocument/2006/relationships/image" Target="../media/image68.svg"/><Relationship Id="rId3" Type="http://schemas.openxmlformats.org/officeDocument/2006/relationships/image" Target="../media/image32.svg"/><Relationship Id="rId21" Type="http://schemas.openxmlformats.org/officeDocument/2006/relationships/image" Target="../media/image50.svg"/><Relationship Id="rId34" Type="http://schemas.openxmlformats.org/officeDocument/2006/relationships/image" Target="../media/image63.png"/><Relationship Id="rId42" Type="http://schemas.openxmlformats.org/officeDocument/2006/relationships/image" Target="../media/image71.pn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5" Type="http://schemas.openxmlformats.org/officeDocument/2006/relationships/image" Target="../media/image54.svg"/><Relationship Id="rId33" Type="http://schemas.openxmlformats.org/officeDocument/2006/relationships/image" Target="../media/image62.svg"/><Relationship Id="rId38" Type="http://schemas.openxmlformats.org/officeDocument/2006/relationships/image" Target="../media/image67.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svg"/><Relationship Id="rId41"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24" Type="http://schemas.openxmlformats.org/officeDocument/2006/relationships/image" Target="../media/image53.png"/><Relationship Id="rId32" Type="http://schemas.openxmlformats.org/officeDocument/2006/relationships/image" Target="../media/image61.png"/><Relationship Id="rId37" Type="http://schemas.openxmlformats.org/officeDocument/2006/relationships/image" Target="../media/image66.svg"/><Relationship Id="rId40" Type="http://schemas.openxmlformats.org/officeDocument/2006/relationships/image" Target="../media/image69.pn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28" Type="http://schemas.openxmlformats.org/officeDocument/2006/relationships/image" Target="../media/image57.png"/><Relationship Id="rId36" Type="http://schemas.openxmlformats.org/officeDocument/2006/relationships/image" Target="../media/image65.png"/><Relationship Id="rId10" Type="http://schemas.openxmlformats.org/officeDocument/2006/relationships/image" Target="../media/image39.png"/><Relationship Id="rId19" Type="http://schemas.openxmlformats.org/officeDocument/2006/relationships/image" Target="../media/image48.svg"/><Relationship Id="rId31" Type="http://schemas.openxmlformats.org/officeDocument/2006/relationships/image" Target="../media/image60.sv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svg"/><Relationship Id="rId30" Type="http://schemas.openxmlformats.org/officeDocument/2006/relationships/image" Target="../media/image59.png"/><Relationship Id="rId35" Type="http://schemas.openxmlformats.org/officeDocument/2006/relationships/image" Target="../media/image64.svg"/><Relationship Id="rId43" Type="http://schemas.openxmlformats.org/officeDocument/2006/relationships/image" Target="../media/image72.svg"/></Relationships>
</file>

<file path=ppt/slides/_rels/slide11.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sv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image" Target="../media/image90.png"/><Relationship Id="rId7" Type="http://schemas.openxmlformats.org/officeDocument/2006/relationships/package" Target="../embeddings/Microsoft_Excel_Worksheet.xlsx"/><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95.emf"/><Relationship Id="rId3" Type="http://schemas.openxmlformats.org/officeDocument/2006/relationships/image" Target="../media/image38.svg"/><Relationship Id="rId21" Type="http://schemas.openxmlformats.org/officeDocument/2006/relationships/image" Target="../media/image56.svg"/><Relationship Id="rId34" Type="http://schemas.openxmlformats.org/officeDocument/2006/relationships/image" Target="../media/image69.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5" Type="http://schemas.openxmlformats.org/officeDocument/2006/relationships/image" Target="../media/image60.svg"/><Relationship Id="rId33" Type="http://schemas.openxmlformats.org/officeDocument/2006/relationships/image" Target="../media/image68.svg"/><Relationship Id="rId38" Type="http://schemas.openxmlformats.org/officeDocument/2006/relationships/package" Target="../embeddings/Microsoft_Word_Document.docx"/><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sv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svg"/><Relationship Id="rId31" Type="http://schemas.openxmlformats.org/officeDocument/2006/relationships/image" Target="../media/image66.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svg"/><Relationship Id="rId30" Type="http://schemas.openxmlformats.org/officeDocument/2006/relationships/image" Target="../media/image65.png"/><Relationship Id="rId35" Type="http://schemas.openxmlformats.org/officeDocument/2006/relationships/image" Target="../media/image70.sv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400.pn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88.sv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1560.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sv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sv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svg"/><Relationship Id="rId4" Type="http://schemas.openxmlformats.org/officeDocument/2006/relationships/image" Target="../media/image135.svg"/><Relationship Id="rId9" Type="http://schemas.openxmlformats.org/officeDocument/2006/relationships/image" Target="../media/image140.png"/></Relationships>
</file>

<file path=ppt/slides/_rels/slide3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D73D46D1-19A4-8D81-7779-0D1340CDEB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a16="http://schemas.microsoft.com/office/drawing/2014/main" id="{F5C3EC1E-7562-83B0-77D2-17A0065595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C1DD9E89-4174-867D-8E5F-AE4531638C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
        <p:nvSpPr>
          <p:cNvPr id="2" name="Title 1">
            <a:extLst>
              <a:ext uri="{FF2B5EF4-FFF2-40B4-BE49-F238E27FC236}">
                <a16:creationId xmlns:a16="http://schemas.microsoft.com/office/drawing/2014/main" id="{2EB1C620-06AB-4BA0-885D-04D5F7E0889D}"/>
              </a:ext>
            </a:extLst>
          </p:cNvPr>
          <p:cNvSpPr txBox="1">
            <a:spLocks/>
          </p:cNvSpPr>
          <p:nvPr/>
        </p:nvSpPr>
        <p:spPr>
          <a:xfrm>
            <a:off x="1066800" y="2682875"/>
            <a:ext cx="16002000" cy="24606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b="1" dirty="0">
                <a:solidFill>
                  <a:srgbClr val="234C93"/>
                </a:solidFill>
                <a:ea typeface="+mn-ea"/>
                <a:cs typeface="+mn-cs"/>
              </a:rPr>
              <a:t>Servicii de consultanță în vederea elaborării de studii/ analize și proiecte de acte normative și acordarea de suport în vederea implementării jalonului 419 - PNRR</a:t>
            </a:r>
            <a:endParaRPr lang="en-US" dirty="0"/>
          </a:p>
        </p:txBody>
      </p:sp>
      <p:sp>
        <p:nvSpPr>
          <p:cNvPr id="4" name="Subtitle 2">
            <a:extLst>
              <a:ext uri="{FF2B5EF4-FFF2-40B4-BE49-F238E27FC236}">
                <a16:creationId xmlns:a16="http://schemas.microsoft.com/office/drawing/2014/main" id="{EB91176D-5A29-13AA-2E46-A3DF1EA2A915}"/>
              </a:ext>
            </a:extLst>
          </p:cNvPr>
          <p:cNvSpPr txBox="1">
            <a:spLocks/>
          </p:cNvSpPr>
          <p:nvPr/>
        </p:nvSpPr>
        <p:spPr>
          <a:xfrm>
            <a:off x="5938764" y="5963492"/>
            <a:ext cx="6400800" cy="1752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200"/>
              </a:spcBef>
              <a:buFont typeface="Arial" pitchFamily="34" charset="0"/>
              <a:buNone/>
              <a:defRPr/>
            </a:pPr>
            <a:r>
              <a:rPr lang="ro-RO" b="1" dirty="0">
                <a:solidFill>
                  <a:schemeClr val="tx1">
                    <a:lumMod val="50000"/>
                    <a:lumOff val="50000"/>
                  </a:schemeClr>
                </a:solidFill>
                <a:latin typeface="Trebuchet MS" panose="020B0603020202020204" pitchFamily="34" charset="0"/>
              </a:rPr>
              <a:t>Conferință Jalon 419</a:t>
            </a:r>
          </a:p>
          <a:p>
            <a:pPr marL="0" indent="0" algn="ctr">
              <a:lnSpc>
                <a:spcPct val="90000"/>
              </a:lnSpc>
              <a:spcBef>
                <a:spcPts val="1200"/>
              </a:spcBef>
              <a:buFont typeface="Arial" pitchFamily="34" charset="0"/>
              <a:buNone/>
              <a:defRPr/>
            </a:pPr>
            <a:r>
              <a:rPr lang="en-US" b="1" dirty="0">
                <a:solidFill>
                  <a:schemeClr val="tx1">
                    <a:lumMod val="50000"/>
                    <a:lumOff val="50000"/>
                  </a:schemeClr>
                </a:solidFill>
                <a:latin typeface="Trebuchet MS" panose="020B0603020202020204" pitchFamily="34" charset="0"/>
              </a:rPr>
              <a:t>02 </a:t>
            </a:r>
            <a:r>
              <a:rPr lang="en-US" b="1" dirty="0" err="1">
                <a:solidFill>
                  <a:schemeClr val="tx1">
                    <a:lumMod val="50000"/>
                    <a:lumOff val="50000"/>
                  </a:schemeClr>
                </a:solidFill>
                <a:latin typeface="Trebuchet MS" panose="020B0603020202020204" pitchFamily="34" charset="0"/>
              </a:rPr>
              <a:t>Aprilie</a:t>
            </a:r>
            <a:r>
              <a:rPr lang="en-US" b="1">
                <a:solidFill>
                  <a:schemeClr val="tx1">
                    <a:lumMod val="50000"/>
                    <a:lumOff val="50000"/>
                  </a:schemeClr>
                </a:solidFill>
                <a:latin typeface="Trebuchet MS" panose="020B0603020202020204" pitchFamily="34" charset="0"/>
              </a:rPr>
              <a:t> 2025</a:t>
            </a:r>
            <a:endParaRPr lang="ro-RO" b="1" dirty="0">
              <a:solidFill>
                <a:schemeClr val="tx1">
                  <a:lumMod val="50000"/>
                  <a:lumOff val="50000"/>
                </a:schemeClr>
              </a:solidFill>
              <a:latin typeface="Trebuchet MS" panose="020B0603020202020204" pitchFamily="34" charset="0"/>
            </a:endParaRPr>
          </a:p>
          <a:p>
            <a:pPr algn="ctr"/>
            <a:endParaRPr lang="en-US" dirty="0">
              <a:solidFill>
                <a:schemeClr val="tx1">
                  <a:lumMod val="50000"/>
                  <a:lumOff val="50000"/>
                </a:schemeClr>
              </a:solidFill>
            </a:endParaRPr>
          </a:p>
        </p:txBody>
      </p:sp>
      <p:cxnSp>
        <p:nvCxnSpPr>
          <p:cNvPr id="5" name="Straight Connector 4">
            <a:extLst>
              <a:ext uri="{FF2B5EF4-FFF2-40B4-BE49-F238E27FC236}">
                <a16:creationId xmlns:a16="http://schemas.microsoft.com/office/drawing/2014/main" id="{7965D062-40EE-1C00-AA92-413987F2E6DC}"/>
              </a:ext>
            </a:extLst>
          </p:cNvPr>
          <p:cNvCxnSpPr>
            <a:cxnSpLocks/>
          </p:cNvCxnSpPr>
          <p:nvPr/>
        </p:nvCxnSpPr>
        <p:spPr>
          <a:xfrm>
            <a:off x="8644689" y="5524500"/>
            <a:ext cx="846221"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F325D-1FFE-4503-B4CF-D4CA628E402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(1)</a:t>
            </a:r>
          </a:p>
        </p:txBody>
      </p:sp>
      <p:cxnSp>
        <p:nvCxnSpPr>
          <p:cNvPr id="3" name="Straight Connector 2">
            <a:extLst>
              <a:ext uri="{FF2B5EF4-FFF2-40B4-BE49-F238E27FC236}">
                <a16:creationId xmlns:a16="http://schemas.microsoft.com/office/drawing/2014/main" id="{A1057BED-AFE4-7D81-C4FE-628FA770CBA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40E9E1-A65D-5653-A271-6AB7197F8950}"/>
              </a:ext>
            </a:extLst>
          </p:cNvPr>
          <p:cNvSpPr txBox="1"/>
          <p:nvPr/>
        </p:nvSpPr>
        <p:spPr>
          <a:xfrm>
            <a:off x="980458" y="3162300"/>
            <a:ext cx="10991079" cy="369332"/>
          </a:xfrm>
          <a:prstGeom prst="rect">
            <a:avLst/>
          </a:prstGeom>
          <a:noFill/>
        </p:spPr>
        <p:txBody>
          <a:bodyPr wrap="square">
            <a:spAutoFit/>
          </a:bodyPr>
          <a:lstStyle/>
          <a:p>
            <a:r>
              <a:rPr lang="ro-RO" b="1" dirty="0">
                <a:solidFill>
                  <a:srgbClr val="234C93"/>
                </a:solidFill>
              </a:rPr>
              <a:t>Simplificarea clasificării și clarificarea rolurilor aferente posturilor din cadrul funcțiilor publice generale</a:t>
            </a:r>
            <a:endParaRPr lang="en-US" b="1" dirty="0">
              <a:solidFill>
                <a:srgbClr val="234C93"/>
              </a:solidFill>
            </a:endParaRPr>
          </a:p>
        </p:txBody>
      </p:sp>
      <p:sp>
        <p:nvSpPr>
          <p:cNvPr id="6" name="Freeform: Shape 5">
            <a:extLst>
              <a:ext uri="{FF2B5EF4-FFF2-40B4-BE49-F238E27FC236}">
                <a16:creationId xmlns:a16="http://schemas.microsoft.com/office/drawing/2014/main" id="{34A7F483-EBA9-2A94-056A-3FED8BCA2582}"/>
              </a:ext>
            </a:extLst>
          </p:cNvPr>
          <p:cNvSpPr/>
          <p:nvPr/>
        </p:nvSpPr>
        <p:spPr>
          <a:xfrm>
            <a:off x="1483406" y="3871578"/>
            <a:ext cx="3849241"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400" kern="1200" dirty="0">
                <a:solidFill>
                  <a:schemeClr val="bg1"/>
                </a:solidFill>
              </a:rPr>
              <a:t>Modificarea structurii funcțiilor publice generale de execuție*</a:t>
            </a:r>
            <a:endParaRPr lang="en-US" sz="1400" kern="1200" dirty="0">
              <a:solidFill>
                <a:schemeClr val="bg1"/>
              </a:solidFill>
            </a:endParaRPr>
          </a:p>
        </p:txBody>
      </p:sp>
      <p:pic>
        <p:nvPicPr>
          <p:cNvPr id="7" name="Graphic 6" descr="Badge 1 with solid fill">
            <a:extLst>
              <a:ext uri="{FF2B5EF4-FFF2-40B4-BE49-F238E27FC236}">
                <a16:creationId xmlns:a16="http://schemas.microsoft.com/office/drawing/2014/main" id="{50980A4F-FD6F-0818-91E7-83936FF168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5877" y="3792750"/>
            <a:ext cx="785336" cy="807565"/>
          </a:xfrm>
          <a:prstGeom prst="rect">
            <a:avLst/>
          </a:prstGeom>
        </p:spPr>
      </p:pic>
      <p:sp>
        <p:nvSpPr>
          <p:cNvPr id="8" name="Freeform: Shape 7">
            <a:extLst>
              <a:ext uri="{FF2B5EF4-FFF2-40B4-BE49-F238E27FC236}">
                <a16:creationId xmlns:a16="http://schemas.microsoft.com/office/drawing/2014/main" id="{C569566B-6019-690D-404A-328D43CE1FB5}"/>
              </a:ext>
            </a:extLst>
          </p:cNvPr>
          <p:cNvSpPr/>
          <p:nvPr/>
        </p:nvSpPr>
        <p:spPr>
          <a:xfrm>
            <a:off x="1448965" y="5195766"/>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a:solidFill>
                  <a:schemeClr val="bg1"/>
                </a:solidFill>
              </a:rPr>
              <a:t>Clarificarea rolurilor prin definirea atribuțiilor manageriale*</a:t>
            </a:r>
            <a:endParaRPr lang="en-US" sz="1400" kern="1200">
              <a:solidFill>
                <a:schemeClr val="bg1"/>
              </a:solidFill>
            </a:endParaRPr>
          </a:p>
        </p:txBody>
      </p:sp>
      <p:sp>
        <p:nvSpPr>
          <p:cNvPr id="9" name="Freeform: Shape 8">
            <a:extLst>
              <a:ext uri="{FF2B5EF4-FFF2-40B4-BE49-F238E27FC236}">
                <a16:creationId xmlns:a16="http://schemas.microsoft.com/office/drawing/2014/main" id="{9F3115EC-9422-D3F2-D997-4E4796542491}"/>
              </a:ext>
            </a:extLst>
          </p:cNvPr>
          <p:cNvSpPr/>
          <p:nvPr/>
        </p:nvSpPr>
        <p:spPr>
          <a:xfrm>
            <a:off x="1484760" y="7341858"/>
            <a:ext cx="3849240" cy="649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accent5">
                <a:lumMod val="20000"/>
                <a:lumOff val="8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400" dirty="0">
                <a:solidFill>
                  <a:schemeClr val="bg1"/>
                </a:solidFill>
              </a:rPr>
              <a:t>Gruparea posturilor pe domenii funcționale*</a:t>
            </a:r>
            <a:endParaRPr lang="en-US" sz="1400" kern="1200" dirty="0">
              <a:solidFill>
                <a:schemeClr val="bg1"/>
              </a:solidFill>
            </a:endParaRPr>
          </a:p>
        </p:txBody>
      </p:sp>
      <p:pic>
        <p:nvPicPr>
          <p:cNvPr id="10" name="Graphic 9" descr="Badge 3 with solid fill">
            <a:extLst>
              <a:ext uri="{FF2B5EF4-FFF2-40B4-BE49-F238E27FC236}">
                <a16:creationId xmlns:a16="http://schemas.microsoft.com/office/drawing/2014/main" id="{55B6AFAD-E9DC-BF9B-9D12-01360B0AC7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545" y="7263030"/>
            <a:ext cx="785336" cy="807565"/>
          </a:xfrm>
          <a:prstGeom prst="rect">
            <a:avLst/>
          </a:prstGeom>
        </p:spPr>
      </p:pic>
      <p:pic>
        <p:nvPicPr>
          <p:cNvPr id="11" name="Graphic 10" descr="Badge with solid fill">
            <a:extLst>
              <a:ext uri="{FF2B5EF4-FFF2-40B4-BE49-F238E27FC236}">
                <a16:creationId xmlns:a16="http://schemas.microsoft.com/office/drawing/2014/main" id="{DAA07F05-355E-7C96-3533-1A9CE1F2E3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614" y="5096736"/>
            <a:ext cx="785336" cy="807565"/>
          </a:xfrm>
          <a:prstGeom prst="rect">
            <a:avLst/>
          </a:prstGeom>
        </p:spPr>
      </p:pic>
      <p:grpSp>
        <p:nvGrpSpPr>
          <p:cNvPr id="12" name="Group 11">
            <a:extLst>
              <a:ext uri="{FF2B5EF4-FFF2-40B4-BE49-F238E27FC236}">
                <a16:creationId xmlns:a16="http://schemas.microsoft.com/office/drawing/2014/main" id="{16DD74DE-2561-B25C-0E17-AB8E30DA9D90}"/>
              </a:ext>
            </a:extLst>
          </p:cNvPr>
          <p:cNvGrpSpPr/>
          <p:nvPr/>
        </p:nvGrpSpPr>
        <p:grpSpPr>
          <a:xfrm>
            <a:off x="5378236" y="3841285"/>
            <a:ext cx="203200" cy="757251"/>
            <a:chOff x="5092700" y="1777911"/>
            <a:chExt cx="203200" cy="957752"/>
          </a:xfrm>
        </p:grpSpPr>
        <p:cxnSp>
          <p:nvCxnSpPr>
            <p:cNvPr id="53" name="Straight Connector 52">
              <a:extLst>
                <a:ext uri="{FF2B5EF4-FFF2-40B4-BE49-F238E27FC236}">
                  <a16:creationId xmlns:a16="http://schemas.microsoft.com/office/drawing/2014/main" id="{9EC9A9FC-A867-8B17-C252-4F793D97CA41}"/>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131D1C2-6B9D-CA95-350A-DD6F7DE4A3F0}"/>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0062F70-F9C0-07A8-C31F-009ABEFC3F45}"/>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A32BACB7-09E6-261A-A027-D4C0E850FB18}"/>
              </a:ext>
            </a:extLst>
          </p:cNvPr>
          <p:cNvSpPr/>
          <p:nvPr/>
        </p:nvSpPr>
        <p:spPr>
          <a:xfrm>
            <a:off x="5514954" y="3893296"/>
            <a:ext cx="11266955" cy="64990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71450" indent="-171450">
              <a:buClr>
                <a:schemeClr val="accent5"/>
              </a:buClr>
              <a:buSzPct val="50000"/>
              <a:buFont typeface="Arial" panose="020B0604020202020204" pitchFamily="34" charset="0"/>
              <a:buChar char="►"/>
            </a:pPr>
            <a:r>
              <a:rPr lang="ro-RO" sz="1400" dirty="0">
                <a:solidFill>
                  <a:srgbClr val="234C93"/>
                </a:solidFill>
              </a:rPr>
              <a:t>Transformarea posturilor de expert în posturi de consilier</a:t>
            </a:r>
          </a:p>
          <a:p>
            <a:pPr marL="171450" indent="-171450">
              <a:buClr>
                <a:schemeClr val="accent5"/>
              </a:buClr>
              <a:buSzPct val="50000"/>
              <a:buFont typeface="Arial" panose="020B0604020202020204" pitchFamily="34" charset="0"/>
              <a:buChar char="►"/>
            </a:pPr>
            <a:r>
              <a:rPr lang="ro-RO" sz="1400" dirty="0">
                <a:solidFill>
                  <a:srgbClr val="234C93"/>
                </a:solidFill>
              </a:rPr>
              <a:t>Analiza posturilor și transformarea posturilor de inspector care nu exercită atribuții de inspecție / control în posturi de consilier</a:t>
            </a:r>
            <a:endParaRPr lang="en-US" sz="1400" dirty="0">
              <a:solidFill>
                <a:srgbClr val="234C93"/>
              </a:solidFill>
            </a:endParaRPr>
          </a:p>
        </p:txBody>
      </p:sp>
      <p:grpSp>
        <p:nvGrpSpPr>
          <p:cNvPr id="14" name="Group 13">
            <a:extLst>
              <a:ext uri="{FF2B5EF4-FFF2-40B4-BE49-F238E27FC236}">
                <a16:creationId xmlns:a16="http://schemas.microsoft.com/office/drawing/2014/main" id="{D559BA4D-4D77-3239-9B4F-FB9C6AD70D0E}"/>
              </a:ext>
            </a:extLst>
          </p:cNvPr>
          <p:cNvGrpSpPr/>
          <p:nvPr/>
        </p:nvGrpSpPr>
        <p:grpSpPr>
          <a:xfrm>
            <a:off x="5378236" y="4635032"/>
            <a:ext cx="297677" cy="1771376"/>
            <a:chOff x="5092700" y="1777911"/>
            <a:chExt cx="203200" cy="957752"/>
          </a:xfrm>
        </p:grpSpPr>
        <p:cxnSp>
          <p:nvCxnSpPr>
            <p:cNvPr id="50" name="Straight Connector 49">
              <a:extLst>
                <a:ext uri="{FF2B5EF4-FFF2-40B4-BE49-F238E27FC236}">
                  <a16:creationId xmlns:a16="http://schemas.microsoft.com/office/drawing/2014/main" id="{8CC459D1-C56B-215A-86DB-2E05CD21C195}"/>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38F0218-EF7B-5317-C56D-74A57F5C3D1E}"/>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74EAD98-74B1-D04C-27CC-6E8602A750BA}"/>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5EE3274D-53A5-744D-6416-CC66CC2A2900}"/>
              </a:ext>
            </a:extLst>
          </p:cNvPr>
          <p:cNvSpPr/>
          <p:nvPr/>
        </p:nvSpPr>
        <p:spPr>
          <a:xfrm>
            <a:off x="5497748" y="4684339"/>
            <a:ext cx="11294983" cy="16360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Clr>
                <a:schemeClr val="accent5"/>
              </a:buClr>
              <a:buSzPct val="50000"/>
              <a:buFont typeface="Arial" panose="020B0604020202020204" pitchFamily="34" charset="0"/>
              <a:buChar char="►"/>
            </a:pPr>
            <a:r>
              <a:rPr lang="ro-RO" sz="1400" dirty="0">
                <a:solidFill>
                  <a:srgbClr val="234C93"/>
                </a:solidFill>
              </a:rPr>
              <a:t>Definirea nivelurilor de atribuții manageriale pentru funcțiile publice de conducere și ÎFP</a:t>
            </a:r>
            <a:endParaRPr lang="en-US" sz="1400" dirty="0">
              <a:solidFill>
                <a:srgbClr val="234C93"/>
              </a:solidFill>
            </a:endParaRPr>
          </a:p>
        </p:txBody>
      </p:sp>
      <p:grpSp>
        <p:nvGrpSpPr>
          <p:cNvPr id="16" name="Group 15">
            <a:extLst>
              <a:ext uri="{FF2B5EF4-FFF2-40B4-BE49-F238E27FC236}">
                <a16:creationId xmlns:a16="http://schemas.microsoft.com/office/drawing/2014/main" id="{ED05BB70-7DB8-E311-A2D1-FA7B79962BF9}"/>
              </a:ext>
            </a:extLst>
          </p:cNvPr>
          <p:cNvGrpSpPr/>
          <p:nvPr/>
        </p:nvGrpSpPr>
        <p:grpSpPr>
          <a:xfrm>
            <a:off x="6000202" y="5068151"/>
            <a:ext cx="11059345" cy="1276669"/>
            <a:chOff x="4154275" y="3265138"/>
            <a:chExt cx="7515206" cy="1156451"/>
          </a:xfrm>
        </p:grpSpPr>
        <p:sp>
          <p:nvSpPr>
            <p:cNvPr id="42" name="Freeform: Shape 41">
              <a:extLst>
                <a:ext uri="{FF2B5EF4-FFF2-40B4-BE49-F238E27FC236}">
                  <a16:creationId xmlns:a16="http://schemas.microsoft.com/office/drawing/2014/main" id="{4FE09431-F0EF-333B-C7AF-87040E1F5CAD}"/>
                </a:ext>
              </a:extLst>
            </p:cNvPr>
            <p:cNvSpPr/>
            <p:nvPr/>
          </p:nvSpPr>
          <p:spPr>
            <a:xfrm>
              <a:off x="4154275" y="3286254"/>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nivel superior</a:t>
              </a:r>
              <a:endParaRPr lang="en-US" sz="1100" kern="1200">
                <a:solidFill>
                  <a:schemeClr val="bg1"/>
                </a:solidFill>
              </a:endParaRPr>
            </a:p>
          </p:txBody>
        </p:sp>
        <p:sp>
          <p:nvSpPr>
            <p:cNvPr id="43" name="Freeform: Shape 42">
              <a:extLst>
                <a:ext uri="{FF2B5EF4-FFF2-40B4-BE49-F238E27FC236}">
                  <a16:creationId xmlns:a16="http://schemas.microsoft.com/office/drawing/2014/main" id="{8235DF50-D06D-2B70-E37F-9C36D864091D}"/>
                </a:ext>
              </a:extLst>
            </p:cNvPr>
            <p:cNvSpPr/>
            <p:nvPr/>
          </p:nvSpPr>
          <p:spPr>
            <a:xfrm>
              <a:off x="4461477" y="3521522"/>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ÎFP</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Atribuții de coordonare, conducere și control</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Stabilitatea și continuitatea în funcționarea instituțiilor publice</a:t>
              </a:r>
              <a:endParaRPr lang="en-US" sz="1100" kern="1200" dirty="0">
                <a:solidFill>
                  <a:srgbClr val="234C93"/>
                </a:solidFill>
              </a:endParaRPr>
            </a:p>
          </p:txBody>
        </p:sp>
        <p:sp>
          <p:nvSpPr>
            <p:cNvPr id="44" name="Freeform: Shape 43">
              <a:extLst>
                <a:ext uri="{FF2B5EF4-FFF2-40B4-BE49-F238E27FC236}">
                  <a16:creationId xmlns:a16="http://schemas.microsoft.com/office/drawing/2014/main" id="{FE3FB393-1C4F-B092-ECBB-9A99CD80EDBD}"/>
                </a:ext>
              </a:extLst>
            </p:cNvPr>
            <p:cNvSpPr/>
            <p:nvPr/>
          </p:nvSpPr>
          <p:spPr>
            <a:xfrm>
              <a:off x="6207365" y="3319057"/>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5" name="Freeform: Shape 44">
              <a:extLst>
                <a:ext uri="{FF2B5EF4-FFF2-40B4-BE49-F238E27FC236}">
                  <a16:creationId xmlns:a16="http://schemas.microsoft.com/office/drawing/2014/main" id="{773A453B-4EEC-0B38-EECC-4EFB2F1E2BF6}"/>
                </a:ext>
              </a:extLst>
            </p:cNvPr>
            <p:cNvSpPr/>
            <p:nvPr/>
          </p:nvSpPr>
          <p:spPr>
            <a:xfrm>
              <a:off x="6887059" y="3286253"/>
              <a:ext cx="1701200" cy="392260"/>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nivel mediu (tactic)</a:t>
              </a:r>
              <a:endParaRPr lang="en-US" sz="1100" kern="1200">
                <a:solidFill>
                  <a:schemeClr val="bg1"/>
                </a:solidFill>
              </a:endParaRPr>
            </a:p>
          </p:txBody>
        </p:sp>
        <p:sp>
          <p:nvSpPr>
            <p:cNvPr id="46" name="Freeform: Shape 45">
              <a:extLst>
                <a:ext uri="{FF2B5EF4-FFF2-40B4-BE49-F238E27FC236}">
                  <a16:creationId xmlns:a16="http://schemas.microsoft.com/office/drawing/2014/main" id="{4EA77AC8-136F-FF75-596A-7570D8C37290}"/>
                </a:ext>
              </a:extLst>
            </p:cNvPr>
            <p:cNvSpPr/>
            <p:nvPr/>
          </p:nvSpPr>
          <p:spPr>
            <a:xfrm>
              <a:off x="7102542" y="3561639"/>
              <a:ext cx="1834157"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dirty="0">
                  <a:solidFill>
                    <a:srgbClr val="234C93"/>
                  </a:solidFill>
                </a:rPr>
                <a:t>Conducere, cu excepția funcției Șef serviciu</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Alinierea activităților cu obiectivele organizaționale</a:t>
              </a:r>
              <a:endParaRPr lang="en-US" sz="1100" kern="1200" dirty="0">
                <a:solidFill>
                  <a:srgbClr val="234C93"/>
                </a:solidFill>
              </a:endParaRPr>
            </a:p>
            <a:p>
              <a:pPr marL="57150" lvl="1" indent="-57150" algn="l" defTabSz="311150">
                <a:lnSpc>
                  <a:spcPct val="90000"/>
                </a:lnSpc>
                <a:spcBef>
                  <a:spcPct val="0"/>
                </a:spcBef>
                <a:spcAft>
                  <a:spcPct val="15000"/>
                </a:spcAft>
                <a:buChar char="•"/>
              </a:pPr>
              <a:r>
                <a:rPr lang="ro-RO" sz="1100" kern="1200" dirty="0">
                  <a:solidFill>
                    <a:srgbClr val="234C93"/>
                  </a:solidFill>
                </a:rPr>
                <a:t>Reprezentare în domeniile specifice de activitate</a:t>
              </a:r>
              <a:endParaRPr lang="en-US" sz="1100" kern="1200" dirty="0">
                <a:solidFill>
                  <a:srgbClr val="234C93"/>
                </a:solidFill>
              </a:endParaRPr>
            </a:p>
          </p:txBody>
        </p:sp>
        <p:sp>
          <p:nvSpPr>
            <p:cNvPr id="47" name="Freeform: Shape 46">
              <a:extLst>
                <a:ext uri="{FF2B5EF4-FFF2-40B4-BE49-F238E27FC236}">
                  <a16:creationId xmlns:a16="http://schemas.microsoft.com/office/drawing/2014/main" id="{98CC43C9-99B7-CD29-00A1-96826046CDA5}"/>
                </a:ext>
              </a:extLst>
            </p:cNvPr>
            <p:cNvSpPr/>
            <p:nvPr/>
          </p:nvSpPr>
          <p:spPr>
            <a:xfrm>
              <a:off x="8940150" y="3319056"/>
              <a:ext cx="546739" cy="311350"/>
            </a:xfrm>
            <a:custGeom>
              <a:avLst/>
              <a:gdLst>
                <a:gd name="connsiteX0" fmla="*/ 0 w 546739"/>
                <a:gd name="connsiteY0" fmla="*/ 84710 h 423549"/>
                <a:gd name="connsiteX1" fmla="*/ 334965 w 546739"/>
                <a:gd name="connsiteY1" fmla="*/ 84710 h 423549"/>
                <a:gd name="connsiteX2" fmla="*/ 334965 w 546739"/>
                <a:gd name="connsiteY2" fmla="*/ 0 h 423549"/>
                <a:gd name="connsiteX3" fmla="*/ 546739 w 546739"/>
                <a:gd name="connsiteY3" fmla="*/ 211775 h 423549"/>
                <a:gd name="connsiteX4" fmla="*/ 334965 w 546739"/>
                <a:gd name="connsiteY4" fmla="*/ 423549 h 423549"/>
                <a:gd name="connsiteX5" fmla="*/ 334965 w 546739"/>
                <a:gd name="connsiteY5" fmla="*/ 338839 h 423549"/>
                <a:gd name="connsiteX6" fmla="*/ 0 w 546739"/>
                <a:gd name="connsiteY6" fmla="*/ 338839 h 423549"/>
                <a:gd name="connsiteX7" fmla="*/ 0 w 546739"/>
                <a:gd name="connsiteY7" fmla="*/ 84710 h 4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739" h="423549">
                  <a:moveTo>
                    <a:pt x="0" y="84710"/>
                  </a:moveTo>
                  <a:lnTo>
                    <a:pt x="334965" y="84710"/>
                  </a:lnTo>
                  <a:lnTo>
                    <a:pt x="334965" y="0"/>
                  </a:lnTo>
                  <a:lnTo>
                    <a:pt x="546739" y="211775"/>
                  </a:lnTo>
                  <a:lnTo>
                    <a:pt x="334965" y="423549"/>
                  </a:lnTo>
                  <a:lnTo>
                    <a:pt x="334965" y="338839"/>
                  </a:lnTo>
                  <a:lnTo>
                    <a:pt x="0" y="338839"/>
                  </a:lnTo>
                  <a:lnTo>
                    <a:pt x="0" y="84710"/>
                  </a:lnTo>
                  <a:close/>
                </a:path>
              </a:pathLst>
            </a:custGeom>
            <a:solidFill>
              <a:schemeClr val="accent5"/>
            </a:solid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txBody>
            <a:bodyPr spcFirstLastPara="0" vert="horz" wrap="square" lIns="0" tIns="84710" rIns="127065" bIns="84710" numCol="1" spcCol="1270" anchor="ctr" anchorCtr="0">
              <a:noAutofit/>
            </a:bodyPr>
            <a:lstStyle/>
            <a:p>
              <a:pPr marL="0" lvl="0" indent="0" algn="ctr" defTabSz="266700">
                <a:lnSpc>
                  <a:spcPct val="90000"/>
                </a:lnSpc>
                <a:spcBef>
                  <a:spcPct val="0"/>
                </a:spcBef>
                <a:spcAft>
                  <a:spcPct val="35000"/>
                </a:spcAft>
                <a:buNone/>
              </a:pPr>
              <a:endParaRPr lang="en-US" sz="900" kern="1200"/>
            </a:p>
          </p:txBody>
        </p:sp>
        <p:sp>
          <p:nvSpPr>
            <p:cNvPr id="48" name="Freeform: Shape 47">
              <a:extLst>
                <a:ext uri="{FF2B5EF4-FFF2-40B4-BE49-F238E27FC236}">
                  <a16:creationId xmlns:a16="http://schemas.microsoft.com/office/drawing/2014/main" id="{C18B0DD1-5D8B-725A-900D-73466F469542}"/>
                </a:ext>
              </a:extLst>
            </p:cNvPr>
            <p:cNvSpPr/>
            <p:nvPr/>
          </p:nvSpPr>
          <p:spPr>
            <a:xfrm>
              <a:off x="9619843" y="3265138"/>
              <a:ext cx="1701200" cy="413374"/>
            </a:xfrm>
            <a:custGeom>
              <a:avLst/>
              <a:gdLst>
                <a:gd name="connsiteX0" fmla="*/ 0 w 1701200"/>
                <a:gd name="connsiteY0" fmla="*/ 30240 h 302400"/>
                <a:gd name="connsiteX1" fmla="*/ 30240 w 1701200"/>
                <a:gd name="connsiteY1" fmla="*/ 0 h 302400"/>
                <a:gd name="connsiteX2" fmla="*/ 1670960 w 1701200"/>
                <a:gd name="connsiteY2" fmla="*/ 0 h 302400"/>
                <a:gd name="connsiteX3" fmla="*/ 1701200 w 1701200"/>
                <a:gd name="connsiteY3" fmla="*/ 30240 h 302400"/>
                <a:gd name="connsiteX4" fmla="*/ 1701200 w 1701200"/>
                <a:gd name="connsiteY4" fmla="*/ 272160 h 302400"/>
                <a:gd name="connsiteX5" fmla="*/ 1670960 w 1701200"/>
                <a:gd name="connsiteY5" fmla="*/ 302400 h 302400"/>
                <a:gd name="connsiteX6" fmla="*/ 30240 w 1701200"/>
                <a:gd name="connsiteY6" fmla="*/ 302400 h 302400"/>
                <a:gd name="connsiteX7" fmla="*/ 0 w 1701200"/>
                <a:gd name="connsiteY7" fmla="*/ 272160 h 302400"/>
                <a:gd name="connsiteX8" fmla="*/ 0 w 1701200"/>
                <a:gd name="connsiteY8" fmla="*/ 30240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302400">
                  <a:moveTo>
                    <a:pt x="0" y="30240"/>
                  </a:moveTo>
                  <a:cubicBezTo>
                    <a:pt x="0" y="13539"/>
                    <a:pt x="13539" y="0"/>
                    <a:pt x="30240" y="0"/>
                  </a:cubicBezTo>
                  <a:lnTo>
                    <a:pt x="1670960" y="0"/>
                  </a:lnTo>
                  <a:cubicBezTo>
                    <a:pt x="1687661" y="0"/>
                    <a:pt x="1701200" y="13539"/>
                    <a:pt x="1701200" y="30240"/>
                  </a:cubicBezTo>
                  <a:lnTo>
                    <a:pt x="1701200" y="272160"/>
                  </a:lnTo>
                  <a:cubicBezTo>
                    <a:pt x="1701200" y="288861"/>
                    <a:pt x="1687661" y="302400"/>
                    <a:pt x="1670960" y="302400"/>
                  </a:cubicBezTo>
                  <a:lnTo>
                    <a:pt x="30240" y="302400"/>
                  </a:lnTo>
                  <a:cubicBezTo>
                    <a:pt x="13539" y="302400"/>
                    <a:pt x="0" y="288861"/>
                    <a:pt x="0" y="272160"/>
                  </a:cubicBezTo>
                  <a:lnTo>
                    <a:pt x="0" y="30240"/>
                  </a:lnTo>
                  <a:close/>
                </a:path>
              </a:pathLst>
            </a:custGeom>
            <a:solidFill>
              <a:schemeClr val="accent1"/>
            </a:solidFill>
            <a:ln>
              <a:noFill/>
            </a:ln>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9784" tIns="49784" rIns="49784" bIns="127470" numCol="1" spcCol="1270" anchor="t" anchorCtr="0">
              <a:noAutofit/>
            </a:bodyPr>
            <a:lstStyle/>
            <a:p>
              <a:pPr marL="0" lvl="0" indent="0" algn="l" defTabSz="311150">
                <a:lnSpc>
                  <a:spcPct val="90000"/>
                </a:lnSpc>
                <a:spcBef>
                  <a:spcPct val="0"/>
                </a:spcBef>
                <a:spcAft>
                  <a:spcPct val="35000"/>
                </a:spcAft>
                <a:buNone/>
              </a:pPr>
              <a:r>
                <a:rPr lang="ro-RO" sz="1100" kern="1200">
                  <a:solidFill>
                    <a:schemeClr val="bg1"/>
                  </a:solidFill>
                </a:rPr>
                <a:t>Management de linie</a:t>
              </a:r>
              <a:endParaRPr lang="en-US" sz="1100" kern="1200">
                <a:solidFill>
                  <a:schemeClr val="bg1"/>
                </a:solidFill>
              </a:endParaRPr>
            </a:p>
          </p:txBody>
        </p:sp>
        <p:sp>
          <p:nvSpPr>
            <p:cNvPr id="49" name="Freeform: Shape 48">
              <a:extLst>
                <a:ext uri="{FF2B5EF4-FFF2-40B4-BE49-F238E27FC236}">
                  <a16:creationId xmlns:a16="http://schemas.microsoft.com/office/drawing/2014/main" id="{E3DD3CBC-93E0-CBB4-E4D7-7EA79D2BBF23}"/>
                </a:ext>
              </a:extLst>
            </p:cNvPr>
            <p:cNvSpPr/>
            <p:nvPr/>
          </p:nvSpPr>
          <p:spPr>
            <a:xfrm>
              <a:off x="9968281" y="3561639"/>
              <a:ext cx="1701200" cy="859950"/>
            </a:xfrm>
            <a:custGeom>
              <a:avLst/>
              <a:gdLst>
                <a:gd name="connsiteX0" fmla="*/ 0 w 1701200"/>
                <a:gd name="connsiteY0" fmla="*/ 85995 h 859950"/>
                <a:gd name="connsiteX1" fmla="*/ 85995 w 1701200"/>
                <a:gd name="connsiteY1" fmla="*/ 0 h 859950"/>
                <a:gd name="connsiteX2" fmla="*/ 1615205 w 1701200"/>
                <a:gd name="connsiteY2" fmla="*/ 0 h 859950"/>
                <a:gd name="connsiteX3" fmla="*/ 1701200 w 1701200"/>
                <a:gd name="connsiteY3" fmla="*/ 85995 h 859950"/>
                <a:gd name="connsiteX4" fmla="*/ 1701200 w 1701200"/>
                <a:gd name="connsiteY4" fmla="*/ 773955 h 859950"/>
                <a:gd name="connsiteX5" fmla="*/ 1615205 w 1701200"/>
                <a:gd name="connsiteY5" fmla="*/ 859950 h 859950"/>
                <a:gd name="connsiteX6" fmla="*/ 85995 w 1701200"/>
                <a:gd name="connsiteY6" fmla="*/ 859950 h 859950"/>
                <a:gd name="connsiteX7" fmla="*/ 0 w 1701200"/>
                <a:gd name="connsiteY7" fmla="*/ 773955 h 859950"/>
                <a:gd name="connsiteX8" fmla="*/ 0 w 1701200"/>
                <a:gd name="connsiteY8" fmla="*/ 85995 h 8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1200" h="859950">
                  <a:moveTo>
                    <a:pt x="0" y="85995"/>
                  </a:moveTo>
                  <a:cubicBezTo>
                    <a:pt x="0" y="38501"/>
                    <a:pt x="38501" y="0"/>
                    <a:pt x="85995" y="0"/>
                  </a:cubicBezTo>
                  <a:lnTo>
                    <a:pt x="1615205" y="0"/>
                  </a:lnTo>
                  <a:cubicBezTo>
                    <a:pt x="1662699" y="0"/>
                    <a:pt x="1701200" y="38501"/>
                    <a:pt x="1701200" y="85995"/>
                  </a:cubicBezTo>
                  <a:lnTo>
                    <a:pt x="1701200" y="773955"/>
                  </a:lnTo>
                  <a:cubicBezTo>
                    <a:pt x="1701200" y="821449"/>
                    <a:pt x="1662699" y="859950"/>
                    <a:pt x="1615205" y="859950"/>
                  </a:cubicBezTo>
                  <a:lnTo>
                    <a:pt x="85995" y="859950"/>
                  </a:lnTo>
                  <a:cubicBezTo>
                    <a:pt x="38501" y="859950"/>
                    <a:pt x="0" y="821449"/>
                    <a:pt x="0" y="773955"/>
                  </a:cubicBezTo>
                  <a:lnTo>
                    <a:pt x="0" y="85995"/>
                  </a:lnTo>
                  <a:close/>
                </a:path>
              </a:pathLst>
            </a:custGeom>
            <a:solidFill>
              <a:schemeClr val="accent1">
                <a:lumMod val="20000"/>
                <a:lumOff val="80000"/>
                <a:alpha val="90000"/>
              </a:schemeClr>
            </a:solidFill>
            <a:ln>
              <a:noFill/>
            </a:ln>
          </p:spPr>
          <p:style>
            <a:lnRef idx="2">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971" tIns="74971" rIns="74971" bIns="74971" numCol="1" spcCol="1270" anchor="t" anchorCtr="0">
              <a:noAutofit/>
            </a:bodyPr>
            <a:lstStyle/>
            <a:p>
              <a:pPr marL="57150" lvl="1" indent="-57150" algn="l" defTabSz="311150">
                <a:lnSpc>
                  <a:spcPct val="90000"/>
                </a:lnSpc>
                <a:spcBef>
                  <a:spcPct val="0"/>
                </a:spcBef>
                <a:spcAft>
                  <a:spcPct val="15000"/>
                </a:spcAft>
                <a:buChar char="•"/>
              </a:pPr>
              <a:r>
                <a:rPr lang="ro-RO" sz="1100" kern="1200">
                  <a:solidFill>
                    <a:srgbClr val="234C93"/>
                  </a:solidFill>
                </a:rPr>
                <a:t>Șef serviciu</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Coordonarea directă a personalului de execuție</a:t>
              </a:r>
              <a:endParaRPr lang="en-US" sz="1100" kern="1200">
                <a:solidFill>
                  <a:srgbClr val="234C93"/>
                </a:solidFill>
              </a:endParaRPr>
            </a:p>
            <a:p>
              <a:pPr marL="57150" lvl="1" indent="-57150" algn="l" defTabSz="311150">
                <a:lnSpc>
                  <a:spcPct val="90000"/>
                </a:lnSpc>
                <a:spcBef>
                  <a:spcPct val="0"/>
                </a:spcBef>
                <a:spcAft>
                  <a:spcPct val="15000"/>
                </a:spcAft>
                <a:buChar char="•"/>
              </a:pPr>
              <a:r>
                <a:rPr lang="ro-RO" sz="1100" kern="1200">
                  <a:solidFill>
                    <a:srgbClr val="234C93"/>
                  </a:solidFill>
                </a:rPr>
                <a:t>Supervizarea personalului, alocarea sarcinilor și evaluarea performanței</a:t>
              </a:r>
              <a:endParaRPr lang="en-US" sz="1100" kern="1200">
                <a:solidFill>
                  <a:srgbClr val="234C93"/>
                </a:solidFill>
              </a:endParaRPr>
            </a:p>
          </p:txBody>
        </p:sp>
      </p:grpSp>
      <p:grpSp>
        <p:nvGrpSpPr>
          <p:cNvPr id="17" name="Group 16">
            <a:extLst>
              <a:ext uri="{FF2B5EF4-FFF2-40B4-BE49-F238E27FC236}">
                <a16:creationId xmlns:a16="http://schemas.microsoft.com/office/drawing/2014/main" id="{2EF29AFC-33CD-C5F2-D947-BD5385C12C0D}"/>
              </a:ext>
            </a:extLst>
          </p:cNvPr>
          <p:cNvGrpSpPr/>
          <p:nvPr/>
        </p:nvGrpSpPr>
        <p:grpSpPr>
          <a:xfrm>
            <a:off x="5378236" y="6471386"/>
            <a:ext cx="297677" cy="2415996"/>
            <a:chOff x="5092700" y="1777911"/>
            <a:chExt cx="297677" cy="957752"/>
          </a:xfrm>
        </p:grpSpPr>
        <p:cxnSp>
          <p:nvCxnSpPr>
            <p:cNvPr id="39" name="Straight Connector 38">
              <a:extLst>
                <a:ext uri="{FF2B5EF4-FFF2-40B4-BE49-F238E27FC236}">
                  <a16:creationId xmlns:a16="http://schemas.microsoft.com/office/drawing/2014/main" id="{456A8FCB-90F8-5901-4756-478B3FB076E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E1AFCA3-A185-1C4A-9769-B84000B42688}"/>
                </a:ext>
              </a:extLst>
            </p:cNvPr>
            <p:cNvCxnSpPr>
              <a:cxnSpLocks/>
            </p:cNvCxnSpPr>
            <p:nvPr/>
          </p:nvCxnSpPr>
          <p:spPr>
            <a:xfrm>
              <a:off x="5092700" y="1777911"/>
              <a:ext cx="297677"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884DD5-5EFA-3AC2-6D53-25FD2799139F}"/>
                </a:ext>
              </a:extLst>
            </p:cNvPr>
            <p:cNvCxnSpPr>
              <a:cxnSpLocks/>
            </p:cNvCxnSpPr>
            <p:nvPr/>
          </p:nvCxnSpPr>
          <p:spPr>
            <a:xfrm>
              <a:off x="5092700" y="2735663"/>
              <a:ext cx="297677"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0C62937B-219C-4823-7339-95478CB0FBA4}"/>
              </a:ext>
            </a:extLst>
          </p:cNvPr>
          <p:cNvGrpSpPr/>
          <p:nvPr/>
        </p:nvGrpSpPr>
        <p:grpSpPr>
          <a:xfrm>
            <a:off x="6172200" y="6481142"/>
            <a:ext cx="5480654" cy="2385964"/>
            <a:chOff x="8040958" y="6481142"/>
            <a:chExt cx="5480654" cy="2385964"/>
          </a:xfrm>
        </p:grpSpPr>
        <p:sp>
          <p:nvSpPr>
            <p:cNvPr id="18" name="Rectangle 17">
              <a:extLst>
                <a:ext uri="{FF2B5EF4-FFF2-40B4-BE49-F238E27FC236}">
                  <a16:creationId xmlns:a16="http://schemas.microsoft.com/office/drawing/2014/main" id="{35AC18A9-0D89-F181-99D4-609AB401126B}"/>
                </a:ext>
              </a:extLst>
            </p:cNvPr>
            <p:cNvSpPr/>
            <p:nvPr/>
          </p:nvSpPr>
          <p:spPr>
            <a:xfrm>
              <a:off x="8305647" y="6575835"/>
              <a:ext cx="5215965" cy="221525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Politici publice, </a:t>
              </a:r>
              <a:r>
                <a:rPr lang="ro-RO" sz="14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Calibri" panose="020F0502020204030204" pitchFamily="34" charset="0"/>
                </a:rPr>
                <a:t>Coordonare, monitorizare, analiză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Planificare bugetară</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Servicii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și inspecție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Relații externe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Managementul resurselor umane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Financiar-contabilitate</a:t>
              </a:r>
              <a:endParaRPr lang="en-US" sz="1400" dirty="0">
                <a:solidFill>
                  <a:srgbClr val="234C93"/>
                </a:solidFill>
                <a:effectLst/>
                <a:ea typeface="Calibri" panose="020F0502020204030204" pitchFamily="34" charset="0"/>
                <a:cs typeface="Times New Roman" panose="02020603050405020304" pitchFamily="18" charset="0"/>
              </a:endParaRPr>
            </a:p>
          </p:txBody>
        </p:sp>
        <p:pic>
          <p:nvPicPr>
            <p:cNvPr id="20" name="Graphic 19" descr="Greek Temple with solid fill">
              <a:extLst>
                <a:ext uri="{FF2B5EF4-FFF2-40B4-BE49-F238E27FC236}">
                  <a16:creationId xmlns:a16="http://schemas.microsoft.com/office/drawing/2014/main" id="{9C8C5A9D-7436-0D04-4F56-A850CDC942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44107" y="6481142"/>
              <a:ext cx="250034" cy="252364"/>
            </a:xfrm>
            <a:prstGeom prst="rect">
              <a:avLst/>
            </a:prstGeom>
          </p:spPr>
        </p:pic>
        <p:pic>
          <p:nvPicPr>
            <p:cNvPr id="21" name="Graphic 20" descr="Presentation with pie chart with solid fill">
              <a:extLst>
                <a:ext uri="{FF2B5EF4-FFF2-40B4-BE49-F238E27FC236}">
                  <a16:creationId xmlns:a16="http://schemas.microsoft.com/office/drawing/2014/main" id="{8B460BE1-A9AB-B49A-4506-4DAFB1A21D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51936" y="6747842"/>
              <a:ext cx="250034" cy="252364"/>
            </a:xfrm>
            <a:prstGeom prst="rect">
              <a:avLst/>
            </a:prstGeom>
          </p:spPr>
        </p:pic>
        <p:pic>
          <p:nvPicPr>
            <p:cNvPr id="22" name="Graphic 21" descr="Piggy Bank with solid fill">
              <a:extLst>
                <a:ext uri="{FF2B5EF4-FFF2-40B4-BE49-F238E27FC236}">
                  <a16:creationId xmlns:a16="http://schemas.microsoft.com/office/drawing/2014/main" id="{FB7CE03F-36B7-24DA-566C-A7E7D539247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046764" y="7014542"/>
              <a:ext cx="250034" cy="252364"/>
            </a:xfrm>
            <a:prstGeom prst="rect">
              <a:avLst/>
            </a:prstGeom>
          </p:spPr>
        </p:pic>
        <p:pic>
          <p:nvPicPr>
            <p:cNvPr id="23" name="Graphic 22" descr="Meeting with solid fill">
              <a:extLst>
                <a:ext uri="{FF2B5EF4-FFF2-40B4-BE49-F238E27FC236}">
                  <a16:creationId xmlns:a16="http://schemas.microsoft.com/office/drawing/2014/main" id="{19461079-BE7C-11F9-0B82-F21DCF96716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40958" y="7281242"/>
              <a:ext cx="250034" cy="252364"/>
            </a:xfrm>
            <a:prstGeom prst="rect">
              <a:avLst/>
            </a:prstGeom>
          </p:spPr>
        </p:pic>
        <p:pic>
          <p:nvPicPr>
            <p:cNvPr id="24" name="Graphic 23" descr="Captain female with solid fill">
              <a:extLst>
                <a:ext uri="{FF2B5EF4-FFF2-40B4-BE49-F238E27FC236}">
                  <a16:creationId xmlns:a16="http://schemas.microsoft.com/office/drawing/2014/main" id="{C77BA9A9-F1F7-5AE6-501C-76C6FB43D9A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53792" y="7547942"/>
              <a:ext cx="250034" cy="252364"/>
            </a:xfrm>
            <a:prstGeom prst="rect">
              <a:avLst/>
            </a:prstGeom>
          </p:spPr>
        </p:pic>
        <p:pic>
          <p:nvPicPr>
            <p:cNvPr id="25" name="Graphic 24" descr="Clipboard Badge with solid fill">
              <a:extLst>
                <a:ext uri="{FF2B5EF4-FFF2-40B4-BE49-F238E27FC236}">
                  <a16:creationId xmlns:a16="http://schemas.microsoft.com/office/drawing/2014/main" id="{89227535-7BE7-CE19-3484-5B26EBD03A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53792" y="7814642"/>
              <a:ext cx="250034" cy="252364"/>
            </a:xfrm>
            <a:prstGeom prst="rect">
              <a:avLst/>
            </a:prstGeom>
          </p:spPr>
        </p:pic>
        <p:pic>
          <p:nvPicPr>
            <p:cNvPr id="26" name="Graphic 25" descr="Earth globe: Americas with solid fill">
              <a:extLst>
                <a:ext uri="{FF2B5EF4-FFF2-40B4-BE49-F238E27FC236}">
                  <a16:creationId xmlns:a16="http://schemas.microsoft.com/office/drawing/2014/main" id="{AF1A6C3F-A147-D8B5-3E54-ACEFCFD4800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53792" y="8081342"/>
              <a:ext cx="250034" cy="252364"/>
            </a:xfrm>
            <a:prstGeom prst="rect">
              <a:avLst/>
            </a:prstGeom>
          </p:spPr>
        </p:pic>
        <p:pic>
          <p:nvPicPr>
            <p:cNvPr id="27" name="Graphic 26" descr="Group with solid fill">
              <a:extLst>
                <a:ext uri="{FF2B5EF4-FFF2-40B4-BE49-F238E27FC236}">
                  <a16:creationId xmlns:a16="http://schemas.microsoft.com/office/drawing/2014/main" id="{B15649C2-9725-AC03-2A89-E55C809CBAC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057088" y="8348042"/>
              <a:ext cx="250034" cy="252364"/>
            </a:xfrm>
            <a:prstGeom prst="rect">
              <a:avLst/>
            </a:prstGeom>
          </p:spPr>
        </p:pic>
        <p:pic>
          <p:nvPicPr>
            <p:cNvPr id="28" name="Graphic 27" descr="Money with solid fill">
              <a:extLst>
                <a:ext uri="{FF2B5EF4-FFF2-40B4-BE49-F238E27FC236}">
                  <a16:creationId xmlns:a16="http://schemas.microsoft.com/office/drawing/2014/main" id="{A5A5B9AD-6A7D-CCA2-38F3-03B74135D75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058329" y="8614742"/>
              <a:ext cx="250034" cy="252364"/>
            </a:xfrm>
            <a:prstGeom prst="rect">
              <a:avLst/>
            </a:prstGeom>
          </p:spPr>
        </p:pic>
      </p:grpSp>
      <p:grpSp>
        <p:nvGrpSpPr>
          <p:cNvPr id="59" name="Group 58">
            <a:extLst>
              <a:ext uri="{FF2B5EF4-FFF2-40B4-BE49-F238E27FC236}">
                <a16:creationId xmlns:a16="http://schemas.microsoft.com/office/drawing/2014/main" id="{6DE6AE80-CC0D-EE7B-7545-C13C7103E202}"/>
              </a:ext>
            </a:extLst>
          </p:cNvPr>
          <p:cNvGrpSpPr/>
          <p:nvPr/>
        </p:nvGrpSpPr>
        <p:grpSpPr>
          <a:xfrm>
            <a:off x="11869296" y="6575835"/>
            <a:ext cx="5441017" cy="2417453"/>
            <a:chOff x="13738054" y="6575835"/>
            <a:chExt cx="5441017" cy="2417453"/>
          </a:xfrm>
        </p:grpSpPr>
        <p:sp>
          <p:nvSpPr>
            <p:cNvPr id="19" name="Rectangle 18">
              <a:extLst>
                <a:ext uri="{FF2B5EF4-FFF2-40B4-BE49-F238E27FC236}">
                  <a16:creationId xmlns:a16="http://schemas.microsoft.com/office/drawing/2014/main" id="{3DC9DBEB-1945-0120-3350-438D428D8050}"/>
                </a:ext>
              </a:extLst>
            </p:cNvPr>
            <p:cNvSpPr/>
            <p:nvPr/>
          </p:nvSpPr>
          <p:spPr>
            <a:xfrm>
              <a:off x="13963106" y="6575835"/>
              <a:ext cx="5215965" cy="221303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Juridice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Control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Audit intern</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Tehnologie și informații</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Comunicare și relații publice</a:t>
              </a:r>
              <a:endParaRPr lang="en-US" sz="14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1400" dirty="0">
                  <a:solidFill>
                    <a:srgbClr val="234C93"/>
                  </a:solidFill>
                  <a:effectLst/>
                  <a:ea typeface="Calibri" panose="020F0502020204030204" pitchFamily="34" charset="0"/>
                  <a:cs typeface="Times New Roman" panose="02020603050405020304" pitchFamily="18" charset="0"/>
                </a:rPr>
                <a:t>Arhive și registratură</a:t>
              </a:r>
              <a:endParaRPr lang="en-US" sz="14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1400" dirty="0">
                  <a:solidFill>
                    <a:srgbClr val="234C93"/>
                  </a:solidFill>
                  <a:effectLst/>
                  <a:ea typeface="Calibri" panose="020F0502020204030204" pitchFamily="34" charset="0"/>
                  <a:cs typeface="Arial" panose="020B0604020202020204" pitchFamily="34" charset="0"/>
                </a:rPr>
                <a:t>Informații clasificate</a:t>
              </a:r>
              <a:endParaRPr lang="en-US" sz="1050" dirty="0">
                <a:solidFill>
                  <a:srgbClr val="234C93"/>
                </a:solidFill>
              </a:endParaRPr>
            </a:p>
          </p:txBody>
        </p:sp>
        <p:pic>
          <p:nvPicPr>
            <p:cNvPr id="29" name="Graphic 28" descr="Fish with solid fill">
              <a:extLst>
                <a:ext uri="{FF2B5EF4-FFF2-40B4-BE49-F238E27FC236}">
                  <a16:creationId xmlns:a16="http://schemas.microsoft.com/office/drawing/2014/main" id="{8068F719-8090-32BB-6ADC-7004B716067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738054" y="6598838"/>
              <a:ext cx="274370" cy="302837"/>
            </a:xfrm>
            <a:prstGeom prst="rect">
              <a:avLst/>
            </a:prstGeom>
          </p:spPr>
        </p:pic>
        <p:pic>
          <p:nvPicPr>
            <p:cNvPr id="30" name="Graphic 29" descr="Search Inventory with solid fill">
              <a:extLst>
                <a:ext uri="{FF2B5EF4-FFF2-40B4-BE49-F238E27FC236}">
                  <a16:creationId xmlns:a16="http://schemas.microsoft.com/office/drawing/2014/main" id="{D978A767-6DE7-46B7-587E-1D1B0387A3A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3760918" y="6910763"/>
              <a:ext cx="228642" cy="252364"/>
            </a:xfrm>
            <a:prstGeom prst="rect">
              <a:avLst/>
            </a:prstGeom>
          </p:spPr>
        </p:pic>
        <p:pic>
          <p:nvPicPr>
            <p:cNvPr id="31" name="Graphic 30" descr="Gavel with solid fill">
              <a:extLst>
                <a:ext uri="{FF2B5EF4-FFF2-40B4-BE49-F238E27FC236}">
                  <a16:creationId xmlns:a16="http://schemas.microsoft.com/office/drawing/2014/main" id="{720E5966-9DE1-D11C-6089-A85BE9E6DE1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3760918" y="7172215"/>
              <a:ext cx="228642" cy="252364"/>
            </a:xfrm>
            <a:prstGeom prst="rect">
              <a:avLst/>
            </a:prstGeom>
          </p:spPr>
        </p:pic>
        <p:pic>
          <p:nvPicPr>
            <p:cNvPr id="32" name="Graphic 31" descr="Cmd Terminal with solid fill">
              <a:extLst>
                <a:ext uri="{FF2B5EF4-FFF2-40B4-BE49-F238E27FC236}">
                  <a16:creationId xmlns:a16="http://schemas.microsoft.com/office/drawing/2014/main" id="{0F8008FA-2124-EBF5-9DB5-08D563510E2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760918" y="7433667"/>
              <a:ext cx="228642" cy="252364"/>
            </a:xfrm>
            <a:prstGeom prst="rect">
              <a:avLst/>
            </a:prstGeom>
          </p:spPr>
        </p:pic>
        <p:pic>
          <p:nvPicPr>
            <p:cNvPr id="33" name="Graphic 32" descr="Abacus with solid fill">
              <a:extLst>
                <a:ext uri="{FF2B5EF4-FFF2-40B4-BE49-F238E27FC236}">
                  <a16:creationId xmlns:a16="http://schemas.microsoft.com/office/drawing/2014/main" id="{E220E2A9-74CD-338E-3092-A7D9E6F28E0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3760918" y="7695119"/>
              <a:ext cx="228642" cy="252364"/>
            </a:xfrm>
            <a:prstGeom prst="rect">
              <a:avLst/>
            </a:prstGeom>
          </p:spPr>
        </p:pic>
        <p:pic>
          <p:nvPicPr>
            <p:cNvPr id="34" name="Graphic 33" descr="Ui Ux with solid fill">
              <a:extLst>
                <a:ext uri="{FF2B5EF4-FFF2-40B4-BE49-F238E27FC236}">
                  <a16:creationId xmlns:a16="http://schemas.microsoft.com/office/drawing/2014/main" id="{5B8A130B-5811-52B9-51EB-E21ABCA11A5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3760918" y="7956571"/>
              <a:ext cx="228642" cy="252364"/>
            </a:xfrm>
            <a:prstGeom prst="rect">
              <a:avLst/>
            </a:prstGeom>
          </p:spPr>
        </p:pic>
        <p:pic>
          <p:nvPicPr>
            <p:cNvPr id="35" name="Graphic 34" descr="Email with solid fill">
              <a:extLst>
                <a:ext uri="{FF2B5EF4-FFF2-40B4-BE49-F238E27FC236}">
                  <a16:creationId xmlns:a16="http://schemas.microsoft.com/office/drawing/2014/main" id="{9CFEDA7F-5E37-8486-8709-2A37270B6B8B}"/>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3760918" y="8218023"/>
              <a:ext cx="228642" cy="252364"/>
            </a:xfrm>
            <a:prstGeom prst="rect">
              <a:avLst/>
            </a:prstGeom>
          </p:spPr>
        </p:pic>
        <p:pic>
          <p:nvPicPr>
            <p:cNvPr id="36" name="Graphic 35" descr="Filing Box Archive with solid fill">
              <a:extLst>
                <a:ext uri="{FF2B5EF4-FFF2-40B4-BE49-F238E27FC236}">
                  <a16:creationId xmlns:a16="http://schemas.microsoft.com/office/drawing/2014/main" id="{F3056515-8F93-0BE0-169E-4943073A6F0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3760918" y="8479475"/>
              <a:ext cx="228642" cy="252364"/>
            </a:xfrm>
            <a:prstGeom prst="rect">
              <a:avLst/>
            </a:prstGeom>
          </p:spPr>
        </p:pic>
        <p:pic>
          <p:nvPicPr>
            <p:cNvPr id="37" name="Graphic 36" descr="Shield Tick with solid fill">
              <a:extLst>
                <a:ext uri="{FF2B5EF4-FFF2-40B4-BE49-F238E27FC236}">
                  <a16:creationId xmlns:a16="http://schemas.microsoft.com/office/drawing/2014/main" id="{F50534B0-2F4E-BEBE-22C7-71A2C83F02A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3760918" y="8740924"/>
              <a:ext cx="228642" cy="252364"/>
            </a:xfrm>
            <a:prstGeom prst="rect">
              <a:avLst/>
            </a:prstGeom>
          </p:spPr>
        </p:pic>
      </p:grpSp>
      <p:sp>
        <p:nvSpPr>
          <p:cNvPr id="38" name="Rectangle 37">
            <a:extLst>
              <a:ext uri="{FF2B5EF4-FFF2-40B4-BE49-F238E27FC236}">
                <a16:creationId xmlns:a16="http://schemas.microsoft.com/office/drawing/2014/main" id="{FF5830CA-E032-05C3-D98D-F4C1AE171AA3}"/>
              </a:ext>
            </a:extLst>
          </p:cNvPr>
          <p:cNvSpPr/>
          <p:nvPr/>
        </p:nvSpPr>
        <p:spPr>
          <a:xfrm>
            <a:off x="1066801" y="8692512"/>
            <a:ext cx="4312697" cy="45765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sz="1200" i="1" dirty="0">
                <a:solidFill>
                  <a:srgbClr val="234C93"/>
                </a:solidFill>
              </a:rPr>
              <a:t>*măsuri aplicabile doar pentru funcți</a:t>
            </a:r>
            <a:r>
              <a:rPr lang="en-US" sz="1200" i="1" dirty="0" err="1">
                <a:solidFill>
                  <a:srgbClr val="234C93"/>
                </a:solidFill>
              </a:rPr>
              <a:t>ile</a:t>
            </a:r>
            <a:r>
              <a:rPr lang="ro-RO" sz="1200" i="1" dirty="0">
                <a:solidFill>
                  <a:srgbClr val="234C93"/>
                </a:solidFill>
              </a:rPr>
              <a:t> public</a:t>
            </a:r>
            <a:r>
              <a:rPr lang="en-US" sz="1200" i="1" dirty="0">
                <a:solidFill>
                  <a:srgbClr val="234C93"/>
                </a:solidFill>
              </a:rPr>
              <a:t>e</a:t>
            </a:r>
            <a:r>
              <a:rPr lang="ro-RO" sz="1200" i="1" dirty="0">
                <a:solidFill>
                  <a:srgbClr val="234C93"/>
                </a:solidFill>
              </a:rPr>
              <a:t> general</a:t>
            </a:r>
            <a:r>
              <a:rPr lang="en-US" sz="1200" i="1" dirty="0">
                <a:solidFill>
                  <a:srgbClr val="234C93"/>
                </a:solidFill>
              </a:rPr>
              <a:t>e</a:t>
            </a:r>
            <a:endParaRPr lang="ro-RO" sz="1200" i="1" dirty="0">
              <a:solidFill>
                <a:srgbClr val="234C93"/>
              </a:solidFill>
            </a:endParaRPr>
          </a:p>
        </p:txBody>
      </p:sp>
    </p:spTree>
    <p:extLst>
      <p:ext uri="{BB962C8B-B14F-4D97-AF65-F5344CB8AC3E}">
        <p14:creationId xmlns:p14="http://schemas.microsoft.com/office/powerpoint/2010/main" val="43493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CCE408-219A-C879-6663-89BEAB5162A1}"/>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(2)</a:t>
            </a:r>
          </a:p>
        </p:txBody>
      </p:sp>
      <p:cxnSp>
        <p:nvCxnSpPr>
          <p:cNvPr id="3" name="Straight Connector 2">
            <a:extLst>
              <a:ext uri="{FF2B5EF4-FFF2-40B4-BE49-F238E27FC236}">
                <a16:creationId xmlns:a16="http://schemas.microsoft.com/office/drawing/2014/main" id="{2EA8579E-74AA-A50A-191B-C5E9D7989B42}"/>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BF4A95A-9F84-0EE5-A7C3-A38A1BBB0D21}"/>
              </a:ext>
            </a:extLst>
          </p:cNvPr>
          <p:cNvSpPr txBox="1"/>
          <p:nvPr/>
        </p:nvSpPr>
        <p:spPr>
          <a:xfrm>
            <a:off x="980458" y="3162300"/>
            <a:ext cx="16697942" cy="369332"/>
          </a:xfrm>
          <a:prstGeom prst="rect">
            <a:avLst/>
          </a:prstGeom>
          <a:noFill/>
        </p:spPr>
        <p:txBody>
          <a:bodyPr wrap="square">
            <a:spAutoFit/>
          </a:bodyPr>
          <a:lstStyle/>
          <a:p>
            <a:r>
              <a:rPr lang="ro-RO" sz="1800" b="1" dirty="0">
                <a:solidFill>
                  <a:srgbClr val="234C93"/>
                </a:solidFill>
              </a:rPr>
              <a:t>Utilizarea cadrelor de competență în procesele cheie de MRU, pentru toate nivelurile administrative și pentru personalul contractual</a:t>
            </a:r>
            <a:endParaRPr lang="en-US" sz="1800" b="1" dirty="0">
              <a:solidFill>
                <a:srgbClr val="234C93"/>
              </a:solidFill>
            </a:endParaRPr>
          </a:p>
        </p:txBody>
      </p:sp>
      <p:sp>
        <p:nvSpPr>
          <p:cNvPr id="7" name="Rectangle 6">
            <a:extLst>
              <a:ext uri="{FF2B5EF4-FFF2-40B4-BE49-F238E27FC236}">
                <a16:creationId xmlns:a16="http://schemas.microsoft.com/office/drawing/2014/main" id="{658A5E28-DD5B-94A6-7FEA-CB5D01EE92E6}"/>
              </a:ext>
            </a:extLst>
          </p:cNvPr>
          <p:cNvSpPr/>
          <p:nvPr/>
        </p:nvSpPr>
        <p:spPr>
          <a:xfrm>
            <a:off x="980458" y="3868853"/>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chemeClr val="bg1"/>
                </a:solidFill>
                <a:effectLst/>
                <a:ea typeface="Calibri" panose="020F0502020204030204" pitchFamily="34" charset="0"/>
                <a:cs typeface="Times New Roman" panose="02020603050405020304" pitchFamily="18" charset="0"/>
              </a:rPr>
              <a:t>Recrutare și selecție pe post</a:t>
            </a:r>
            <a:endParaRPr lang="en-US" sz="1600" b="1" dirty="0">
              <a:solidFill>
                <a:schemeClr val="bg1"/>
              </a:solidFill>
            </a:endParaRPr>
          </a:p>
        </p:txBody>
      </p:sp>
      <p:sp>
        <p:nvSpPr>
          <p:cNvPr id="8" name="Rectangle 7">
            <a:extLst>
              <a:ext uri="{FF2B5EF4-FFF2-40B4-BE49-F238E27FC236}">
                <a16:creationId xmlns:a16="http://schemas.microsoft.com/office/drawing/2014/main" id="{4B07F889-B590-6972-EB71-F6EC5E6C51FB}"/>
              </a:ext>
            </a:extLst>
          </p:cNvPr>
          <p:cNvSpPr/>
          <p:nvPr/>
        </p:nvSpPr>
        <p:spPr>
          <a:xfrm>
            <a:off x="3698918" y="3883734"/>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Evaluarea performanței</a:t>
            </a:r>
            <a:endParaRPr lang="en-US" sz="1600" b="1">
              <a:solidFill>
                <a:schemeClr val="bg1"/>
              </a:solidFill>
              <a:cs typeface="Times New Roman" panose="02020603050405020304" pitchFamily="18" charset="0"/>
            </a:endParaRPr>
          </a:p>
        </p:txBody>
      </p:sp>
      <p:sp>
        <p:nvSpPr>
          <p:cNvPr id="9" name="Rectangle 8">
            <a:extLst>
              <a:ext uri="{FF2B5EF4-FFF2-40B4-BE49-F238E27FC236}">
                <a16:creationId xmlns:a16="http://schemas.microsoft.com/office/drawing/2014/main" id="{3C6B8AAA-4E14-FEDC-292B-8AF72ADD2C5D}"/>
              </a:ext>
            </a:extLst>
          </p:cNvPr>
          <p:cNvSpPr/>
          <p:nvPr/>
        </p:nvSpPr>
        <p:spPr>
          <a:xfrm>
            <a:off x="6417375" y="3896170"/>
            <a:ext cx="2624767" cy="90837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Promovare</a:t>
            </a:r>
            <a:endParaRPr lang="en-US" sz="1600" b="1">
              <a:solidFill>
                <a:schemeClr val="bg1"/>
              </a:solidFill>
              <a:cs typeface="Times New Roman" panose="02020603050405020304" pitchFamily="18" charset="0"/>
            </a:endParaRPr>
          </a:p>
        </p:txBody>
      </p:sp>
      <p:sp>
        <p:nvSpPr>
          <p:cNvPr id="10" name="Rectangle 9">
            <a:extLst>
              <a:ext uri="{FF2B5EF4-FFF2-40B4-BE49-F238E27FC236}">
                <a16:creationId xmlns:a16="http://schemas.microsoft.com/office/drawing/2014/main" id="{1154E51D-5638-C7DC-B45F-A539932F50DA}"/>
              </a:ext>
            </a:extLst>
          </p:cNvPr>
          <p:cNvSpPr/>
          <p:nvPr/>
        </p:nvSpPr>
        <p:spPr>
          <a:xfrm>
            <a:off x="9135832" y="3883734"/>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Delegare</a:t>
            </a:r>
            <a:endParaRPr lang="en-US" sz="1600" b="1">
              <a:solidFill>
                <a:schemeClr val="bg1"/>
              </a:solidFill>
              <a:cs typeface="Times New Roman" panose="02020603050405020304" pitchFamily="18" charset="0"/>
            </a:endParaRPr>
          </a:p>
        </p:txBody>
      </p:sp>
      <p:sp>
        <p:nvSpPr>
          <p:cNvPr id="11" name="Rectangle 10">
            <a:extLst>
              <a:ext uri="{FF2B5EF4-FFF2-40B4-BE49-F238E27FC236}">
                <a16:creationId xmlns:a16="http://schemas.microsoft.com/office/drawing/2014/main" id="{510AE102-B664-63EE-7F85-F6440E89E62C}"/>
              </a:ext>
            </a:extLst>
          </p:cNvPr>
          <p:cNvSpPr/>
          <p:nvPr/>
        </p:nvSpPr>
        <p:spPr>
          <a:xfrm>
            <a:off x="14572748" y="3886787"/>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Transfer</a:t>
            </a:r>
            <a:endParaRPr lang="en-US" sz="1600" b="1">
              <a:solidFill>
                <a:schemeClr val="bg1"/>
              </a:solidFill>
              <a:cs typeface="Times New Roman" panose="02020603050405020304" pitchFamily="18" charset="0"/>
            </a:endParaRPr>
          </a:p>
        </p:txBody>
      </p:sp>
      <p:sp>
        <p:nvSpPr>
          <p:cNvPr id="12" name="Rectangle 11">
            <a:extLst>
              <a:ext uri="{FF2B5EF4-FFF2-40B4-BE49-F238E27FC236}">
                <a16:creationId xmlns:a16="http://schemas.microsoft.com/office/drawing/2014/main" id="{4712C686-5FDE-0DDF-EE16-6C5230A57F11}"/>
              </a:ext>
            </a:extLst>
          </p:cNvPr>
          <p:cNvSpPr/>
          <p:nvPr/>
        </p:nvSpPr>
        <p:spPr>
          <a:xfrm>
            <a:off x="988507" y="4851483"/>
            <a:ext cx="261672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dirty="0">
                <a:solidFill>
                  <a:srgbClr val="234C93"/>
                </a:solidFill>
              </a:rPr>
              <a:t>Verificarea competențelor specifice </a:t>
            </a:r>
          </a:p>
          <a:p>
            <a:pPr marL="342900">
              <a:buFont typeface="Arial" panose="020B0604020202020204" pitchFamily="34" charset="0"/>
              <a:buChar char="•"/>
            </a:pPr>
            <a:endParaRPr lang="ro-RO" sz="1600" b="1" dirty="0">
              <a:solidFill>
                <a:srgbClr val="234C93"/>
              </a:solidFill>
            </a:endParaRPr>
          </a:p>
          <a:p>
            <a:pPr marL="342900">
              <a:buFont typeface="Arial" panose="020B0604020202020204" pitchFamily="34" charset="0"/>
              <a:buChar char="•"/>
            </a:pPr>
            <a:endParaRPr lang="ro-RO" sz="1600" b="1" dirty="0">
              <a:solidFill>
                <a:srgbClr val="234C93"/>
              </a:solidFill>
            </a:endParaRPr>
          </a:p>
          <a:p>
            <a:pPr marL="342900"/>
            <a:r>
              <a:rPr lang="ro-RO" sz="1600" b="1" dirty="0">
                <a:solidFill>
                  <a:srgbClr val="234C93"/>
                </a:solidFill>
              </a:rPr>
              <a:t>Verificarea competențelor generale și specifice în cadrul concursului de ocupare a postului</a:t>
            </a:r>
          </a:p>
        </p:txBody>
      </p:sp>
      <p:sp>
        <p:nvSpPr>
          <p:cNvPr id="13" name="Rectangle 12">
            <a:extLst>
              <a:ext uri="{FF2B5EF4-FFF2-40B4-BE49-F238E27FC236}">
                <a16:creationId xmlns:a16="http://schemas.microsoft.com/office/drawing/2014/main" id="{A7918921-0C87-4509-AC06-0A6DE12CEC26}"/>
              </a:ext>
            </a:extLst>
          </p:cNvPr>
          <p:cNvSpPr/>
          <p:nvPr/>
        </p:nvSpPr>
        <p:spPr>
          <a:xfrm>
            <a:off x="3702939" y="4851483"/>
            <a:ext cx="2624767"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marR="0" lvl="0">
              <a:spcBef>
                <a:spcPts val="0"/>
              </a:spcBef>
              <a:spcAft>
                <a:spcPts val="0"/>
              </a:spcAft>
            </a:pPr>
            <a:r>
              <a:rPr lang="ro-RO" sz="1600" b="1" dirty="0">
                <a:solidFill>
                  <a:srgbClr val="234C93"/>
                </a:solidFill>
              </a:rPr>
              <a:t>Evaluarea competențelor generale pe baza descriptorilor și indicatorilor comportamentali aferenți acestora</a:t>
            </a:r>
          </a:p>
          <a:p>
            <a:pPr marL="342900" marR="0" lvl="0">
              <a:spcBef>
                <a:spcPts val="0"/>
              </a:spcBef>
              <a:spcAft>
                <a:spcPts val="0"/>
              </a:spcAft>
            </a:pPr>
            <a:endParaRPr lang="ro-RO" sz="1600" b="1" dirty="0">
              <a:solidFill>
                <a:srgbClr val="234C93"/>
              </a:solidFill>
            </a:endParaRPr>
          </a:p>
          <a:p>
            <a:pPr marL="342900"/>
            <a:r>
              <a:rPr lang="ro-RO" sz="1600" b="1" dirty="0">
                <a:solidFill>
                  <a:srgbClr val="234C93"/>
                </a:solidFill>
              </a:rPr>
              <a:t>Evaluarea</a:t>
            </a:r>
            <a:r>
              <a:rPr lang="en-US" sz="1600" b="1" dirty="0">
                <a:solidFill>
                  <a:srgbClr val="234C93"/>
                </a:solidFill>
              </a:rPr>
              <a:t> </a:t>
            </a:r>
            <a:r>
              <a:rPr lang="ro-RO" sz="1600" b="1" dirty="0">
                <a:solidFill>
                  <a:srgbClr val="234C93"/>
                </a:solidFill>
              </a:rPr>
              <a:t>competențelor specifice</a:t>
            </a:r>
            <a:endParaRPr lang="en-US" sz="1600" b="1" dirty="0">
              <a:solidFill>
                <a:srgbClr val="234C93"/>
              </a:solidFill>
            </a:endParaRPr>
          </a:p>
        </p:txBody>
      </p:sp>
      <p:sp>
        <p:nvSpPr>
          <p:cNvPr id="14" name="Rectangle 13">
            <a:extLst>
              <a:ext uri="{FF2B5EF4-FFF2-40B4-BE49-F238E27FC236}">
                <a16:creationId xmlns:a16="http://schemas.microsoft.com/office/drawing/2014/main" id="{53A937A7-DC5B-1CAD-C84F-101456F9CBA0}"/>
              </a:ext>
            </a:extLst>
          </p:cNvPr>
          <p:cNvSpPr/>
          <p:nvPr/>
        </p:nvSpPr>
        <p:spPr>
          <a:xfrm>
            <a:off x="6429978" y="4851484"/>
            <a:ext cx="2624767"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generale și  specifice</a:t>
            </a:r>
          </a:p>
        </p:txBody>
      </p:sp>
      <p:sp>
        <p:nvSpPr>
          <p:cNvPr id="15" name="Rectangle 14">
            <a:extLst>
              <a:ext uri="{FF2B5EF4-FFF2-40B4-BE49-F238E27FC236}">
                <a16:creationId xmlns:a16="http://schemas.microsoft.com/office/drawing/2014/main" id="{4CC71531-3604-213E-5F60-5526BCCDF458}"/>
              </a:ext>
            </a:extLst>
          </p:cNvPr>
          <p:cNvSpPr/>
          <p:nvPr/>
        </p:nvSpPr>
        <p:spPr>
          <a:xfrm>
            <a:off x="9152457" y="4851484"/>
            <a:ext cx="2608141" cy="2959016"/>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Nu se modifică</a:t>
            </a:r>
          </a:p>
        </p:txBody>
      </p:sp>
      <p:sp>
        <p:nvSpPr>
          <p:cNvPr id="16" name="Rectangle 15">
            <a:extLst>
              <a:ext uri="{FF2B5EF4-FFF2-40B4-BE49-F238E27FC236}">
                <a16:creationId xmlns:a16="http://schemas.microsoft.com/office/drawing/2014/main" id="{1688129A-A9F9-30DA-6875-E0BB032A2B7A}"/>
              </a:ext>
            </a:extLst>
          </p:cNvPr>
          <p:cNvSpPr/>
          <p:nvPr/>
        </p:nvSpPr>
        <p:spPr>
          <a:xfrm>
            <a:off x="14572748" y="4851485"/>
            <a:ext cx="2624767" cy="2959014"/>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a:t>
            </a:r>
          </a:p>
        </p:txBody>
      </p:sp>
      <p:sp>
        <p:nvSpPr>
          <p:cNvPr id="17" name="Rectangle 16">
            <a:extLst>
              <a:ext uri="{FF2B5EF4-FFF2-40B4-BE49-F238E27FC236}">
                <a16:creationId xmlns:a16="http://schemas.microsoft.com/office/drawing/2014/main" id="{F7322BA4-BCB8-0CDE-D06E-C1432C1F3671}"/>
              </a:ext>
            </a:extLst>
          </p:cNvPr>
          <p:cNvSpPr/>
          <p:nvPr/>
        </p:nvSpPr>
        <p:spPr>
          <a:xfrm>
            <a:off x="11854289" y="3881020"/>
            <a:ext cx="2624767" cy="904845"/>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chemeClr val="bg1"/>
                </a:solidFill>
                <a:cs typeface="Times New Roman" panose="02020603050405020304" pitchFamily="18" charset="0"/>
              </a:rPr>
              <a:t>Detașare</a:t>
            </a:r>
            <a:endParaRPr lang="en-US" sz="1600" b="1">
              <a:solidFill>
                <a:schemeClr val="bg1"/>
              </a:solidFill>
              <a:cs typeface="Times New Roman" panose="02020603050405020304" pitchFamily="18" charset="0"/>
            </a:endParaRPr>
          </a:p>
        </p:txBody>
      </p:sp>
      <p:sp>
        <p:nvSpPr>
          <p:cNvPr id="18" name="Rectangle 17">
            <a:extLst>
              <a:ext uri="{FF2B5EF4-FFF2-40B4-BE49-F238E27FC236}">
                <a16:creationId xmlns:a16="http://schemas.microsoft.com/office/drawing/2014/main" id="{B2C92C11-B0E4-531C-7BE2-11F569BB845A}"/>
              </a:ext>
            </a:extLst>
          </p:cNvPr>
          <p:cNvSpPr/>
          <p:nvPr/>
        </p:nvSpPr>
        <p:spPr>
          <a:xfrm>
            <a:off x="11879494" y="4851483"/>
            <a:ext cx="2599560" cy="2959017"/>
          </a:xfrm>
          <a:prstGeom prst="rect">
            <a:avLst/>
          </a:prstGeom>
          <a:no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a:r>
              <a:rPr lang="ro-RO" sz="1600" b="1">
                <a:solidFill>
                  <a:srgbClr val="234C93"/>
                </a:solidFill>
              </a:rPr>
              <a:t>Verificarea competențelor specifice pentru personalul de execuție*</a:t>
            </a:r>
          </a:p>
        </p:txBody>
      </p:sp>
      <p:sp>
        <p:nvSpPr>
          <p:cNvPr id="19" name="Hexagon 18">
            <a:extLst>
              <a:ext uri="{FF2B5EF4-FFF2-40B4-BE49-F238E27FC236}">
                <a16:creationId xmlns:a16="http://schemas.microsoft.com/office/drawing/2014/main" id="{7F0ED07A-BB04-023B-E837-82A335BED08E}"/>
              </a:ext>
            </a:extLst>
          </p:cNvPr>
          <p:cNvSpPr/>
          <p:nvPr/>
        </p:nvSpPr>
        <p:spPr>
          <a:xfrm>
            <a:off x="1102392" y="5308473"/>
            <a:ext cx="201600" cy="18000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nvGrpSpPr>
          <p:cNvPr id="20" name="Group 19">
            <a:extLst>
              <a:ext uri="{FF2B5EF4-FFF2-40B4-BE49-F238E27FC236}">
                <a16:creationId xmlns:a16="http://schemas.microsoft.com/office/drawing/2014/main" id="{44002627-CE37-692C-F2C5-C37BFC2E4C5F}"/>
              </a:ext>
            </a:extLst>
          </p:cNvPr>
          <p:cNvGrpSpPr/>
          <p:nvPr/>
        </p:nvGrpSpPr>
        <p:grpSpPr>
          <a:xfrm>
            <a:off x="1123348" y="6278891"/>
            <a:ext cx="201602" cy="375244"/>
            <a:chOff x="633860" y="3443651"/>
            <a:chExt cx="140465" cy="293758"/>
          </a:xfrm>
        </p:grpSpPr>
        <p:sp>
          <p:nvSpPr>
            <p:cNvPr id="47" name="Hexagon 46">
              <a:extLst>
                <a:ext uri="{FF2B5EF4-FFF2-40B4-BE49-F238E27FC236}">
                  <a16:creationId xmlns:a16="http://schemas.microsoft.com/office/drawing/2014/main" id="{D1CC38AC-F78B-8C0D-576E-4EC7D2B3D9C0}"/>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8" name="Hexagon 47">
              <a:extLst>
                <a:ext uri="{FF2B5EF4-FFF2-40B4-BE49-F238E27FC236}">
                  <a16:creationId xmlns:a16="http://schemas.microsoft.com/office/drawing/2014/main" id="{959CDFAA-EE40-08A7-B9EB-85C8083954A0}"/>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21" name="Group 20">
            <a:extLst>
              <a:ext uri="{FF2B5EF4-FFF2-40B4-BE49-F238E27FC236}">
                <a16:creationId xmlns:a16="http://schemas.microsoft.com/office/drawing/2014/main" id="{49E504C8-A854-4717-88BD-CCE5616DE985}"/>
              </a:ext>
            </a:extLst>
          </p:cNvPr>
          <p:cNvGrpSpPr/>
          <p:nvPr/>
        </p:nvGrpSpPr>
        <p:grpSpPr>
          <a:xfrm>
            <a:off x="3746632" y="5220957"/>
            <a:ext cx="367644" cy="370950"/>
            <a:chOff x="2340408" y="2144769"/>
            <a:chExt cx="335533" cy="380386"/>
          </a:xfrm>
        </p:grpSpPr>
        <p:sp>
          <p:nvSpPr>
            <p:cNvPr id="44" name="Hexagon 43">
              <a:extLst>
                <a:ext uri="{FF2B5EF4-FFF2-40B4-BE49-F238E27FC236}">
                  <a16:creationId xmlns:a16="http://schemas.microsoft.com/office/drawing/2014/main" id="{9AD4F835-2074-53E8-71BF-351AA96885B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5" name="Hexagon 44">
              <a:extLst>
                <a:ext uri="{FF2B5EF4-FFF2-40B4-BE49-F238E27FC236}">
                  <a16:creationId xmlns:a16="http://schemas.microsoft.com/office/drawing/2014/main" id="{534CC991-A38A-D7E7-3DFB-303CA53FBD29}"/>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46" name="Hexagon 45">
              <a:extLst>
                <a:ext uri="{FF2B5EF4-FFF2-40B4-BE49-F238E27FC236}">
                  <a16:creationId xmlns:a16="http://schemas.microsoft.com/office/drawing/2014/main" id="{D087F445-EAA1-2E7A-C3F2-4E4D8CF2B63A}"/>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25" name="Rectangle 24">
            <a:extLst>
              <a:ext uri="{FF2B5EF4-FFF2-40B4-BE49-F238E27FC236}">
                <a16:creationId xmlns:a16="http://schemas.microsoft.com/office/drawing/2014/main" id="{6373A60B-3033-2658-F975-BB0465EFB0CB}"/>
              </a:ext>
            </a:extLst>
          </p:cNvPr>
          <p:cNvSpPr/>
          <p:nvPr/>
        </p:nvSpPr>
        <p:spPr>
          <a:xfrm>
            <a:off x="11900555" y="7226295"/>
            <a:ext cx="5244445" cy="529554"/>
          </a:xfrm>
          <a:prstGeom prst="rect">
            <a:avLst/>
          </a:prstGeom>
          <a:solidFill>
            <a:srgbClr val="E9E9E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400" i="1" dirty="0">
                <a:solidFill>
                  <a:srgbClr val="234C93"/>
                </a:solidFill>
              </a:rPr>
              <a:t>*nu este obligatoriu când detașarea sau transferul se realizează în cadrul aceluiași domeniu funcțional</a:t>
            </a:r>
          </a:p>
        </p:txBody>
      </p:sp>
      <p:sp>
        <p:nvSpPr>
          <p:cNvPr id="27" name="Oval 26">
            <a:extLst>
              <a:ext uri="{FF2B5EF4-FFF2-40B4-BE49-F238E27FC236}">
                <a16:creationId xmlns:a16="http://schemas.microsoft.com/office/drawing/2014/main" id="{C2DB3A23-E47F-0862-9C72-8C40BE8248F2}"/>
              </a:ext>
            </a:extLst>
          </p:cNvPr>
          <p:cNvSpPr/>
          <p:nvPr/>
        </p:nvSpPr>
        <p:spPr>
          <a:xfrm>
            <a:off x="2029989"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dirty="0">
                <a:solidFill>
                  <a:srgbClr val="234C93"/>
                </a:solidFill>
              </a:rPr>
              <a:t>1</a:t>
            </a:r>
            <a:endParaRPr lang="en-US" sz="1600" b="1" dirty="0">
              <a:solidFill>
                <a:srgbClr val="234C93"/>
              </a:solidFill>
            </a:endParaRPr>
          </a:p>
        </p:txBody>
      </p:sp>
      <p:sp>
        <p:nvSpPr>
          <p:cNvPr id="28" name="Oval 27">
            <a:extLst>
              <a:ext uri="{FF2B5EF4-FFF2-40B4-BE49-F238E27FC236}">
                <a16:creationId xmlns:a16="http://schemas.microsoft.com/office/drawing/2014/main" id="{7C20406B-3CEF-585F-4172-AF84F2A41FB1}"/>
              </a:ext>
            </a:extLst>
          </p:cNvPr>
          <p:cNvSpPr/>
          <p:nvPr/>
        </p:nvSpPr>
        <p:spPr>
          <a:xfrm>
            <a:off x="473827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2</a:t>
            </a:r>
            <a:endParaRPr lang="en-US" sz="1600" b="1">
              <a:solidFill>
                <a:srgbClr val="234C93"/>
              </a:solidFill>
            </a:endParaRPr>
          </a:p>
        </p:txBody>
      </p:sp>
      <p:sp>
        <p:nvSpPr>
          <p:cNvPr id="29" name="Oval 28">
            <a:extLst>
              <a:ext uri="{FF2B5EF4-FFF2-40B4-BE49-F238E27FC236}">
                <a16:creationId xmlns:a16="http://schemas.microsoft.com/office/drawing/2014/main" id="{BD192B79-B774-7053-FA9E-D72AC4E6C7D4}"/>
              </a:ext>
            </a:extLst>
          </p:cNvPr>
          <p:cNvSpPr/>
          <p:nvPr/>
        </p:nvSpPr>
        <p:spPr>
          <a:xfrm>
            <a:off x="7456733" y="3526505"/>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3</a:t>
            </a:r>
            <a:endParaRPr lang="en-US" sz="1600" b="1">
              <a:solidFill>
                <a:srgbClr val="234C93"/>
              </a:solidFill>
            </a:endParaRPr>
          </a:p>
        </p:txBody>
      </p:sp>
      <p:sp>
        <p:nvSpPr>
          <p:cNvPr id="30" name="Oval 29">
            <a:extLst>
              <a:ext uri="{FF2B5EF4-FFF2-40B4-BE49-F238E27FC236}">
                <a16:creationId xmlns:a16="http://schemas.microsoft.com/office/drawing/2014/main" id="{597F3995-403A-DD61-EDF6-0AE95E1614E3}"/>
              </a:ext>
            </a:extLst>
          </p:cNvPr>
          <p:cNvSpPr/>
          <p:nvPr/>
        </p:nvSpPr>
        <p:spPr>
          <a:xfrm>
            <a:off x="10175189"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4</a:t>
            </a:r>
            <a:endParaRPr lang="en-US" sz="1600" b="1">
              <a:solidFill>
                <a:srgbClr val="234C93"/>
              </a:solidFill>
            </a:endParaRPr>
          </a:p>
        </p:txBody>
      </p:sp>
      <p:sp>
        <p:nvSpPr>
          <p:cNvPr id="31" name="Oval 30">
            <a:extLst>
              <a:ext uri="{FF2B5EF4-FFF2-40B4-BE49-F238E27FC236}">
                <a16:creationId xmlns:a16="http://schemas.microsoft.com/office/drawing/2014/main" id="{A038993E-5772-DE04-3B2C-F739C0967CD2}"/>
              </a:ext>
            </a:extLst>
          </p:cNvPr>
          <p:cNvSpPr/>
          <p:nvPr/>
        </p:nvSpPr>
        <p:spPr>
          <a:xfrm>
            <a:off x="12846935" y="3532128"/>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5</a:t>
            </a:r>
            <a:endParaRPr lang="en-US" sz="1600" b="1">
              <a:solidFill>
                <a:srgbClr val="234C93"/>
              </a:solidFill>
            </a:endParaRPr>
          </a:p>
        </p:txBody>
      </p:sp>
      <p:sp>
        <p:nvSpPr>
          <p:cNvPr id="32" name="Oval 31">
            <a:extLst>
              <a:ext uri="{FF2B5EF4-FFF2-40B4-BE49-F238E27FC236}">
                <a16:creationId xmlns:a16="http://schemas.microsoft.com/office/drawing/2014/main" id="{59C9CF91-D15B-BFEC-33CE-7E17828E4004}"/>
              </a:ext>
            </a:extLst>
          </p:cNvPr>
          <p:cNvSpPr/>
          <p:nvPr/>
        </p:nvSpPr>
        <p:spPr>
          <a:xfrm>
            <a:off x="15612103" y="3507540"/>
            <a:ext cx="576522" cy="576000"/>
          </a:xfrm>
          <a:prstGeom prst="ellipse">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b="1">
                <a:solidFill>
                  <a:srgbClr val="234C93"/>
                </a:solidFill>
              </a:rPr>
              <a:t>6</a:t>
            </a:r>
            <a:endParaRPr lang="en-US" sz="1600" b="1">
              <a:solidFill>
                <a:srgbClr val="234C93"/>
              </a:solidFill>
            </a:endParaRPr>
          </a:p>
        </p:txBody>
      </p:sp>
      <p:grpSp>
        <p:nvGrpSpPr>
          <p:cNvPr id="49" name="Group 48">
            <a:extLst>
              <a:ext uri="{FF2B5EF4-FFF2-40B4-BE49-F238E27FC236}">
                <a16:creationId xmlns:a16="http://schemas.microsoft.com/office/drawing/2014/main" id="{651BF82F-F4F7-EF99-4997-0E2145A744DF}"/>
              </a:ext>
            </a:extLst>
          </p:cNvPr>
          <p:cNvGrpSpPr/>
          <p:nvPr/>
        </p:nvGrpSpPr>
        <p:grpSpPr>
          <a:xfrm>
            <a:off x="3715204" y="6947941"/>
            <a:ext cx="367644" cy="370950"/>
            <a:chOff x="2340408" y="2144769"/>
            <a:chExt cx="335533" cy="380386"/>
          </a:xfrm>
        </p:grpSpPr>
        <p:sp>
          <p:nvSpPr>
            <p:cNvPr id="50" name="Hexagon 49">
              <a:extLst>
                <a:ext uri="{FF2B5EF4-FFF2-40B4-BE49-F238E27FC236}">
                  <a16:creationId xmlns:a16="http://schemas.microsoft.com/office/drawing/2014/main" id="{CD28D647-A4D0-EE9C-95C0-6563ED8B8E1E}"/>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1" name="Hexagon 50">
              <a:extLst>
                <a:ext uri="{FF2B5EF4-FFF2-40B4-BE49-F238E27FC236}">
                  <a16:creationId xmlns:a16="http://schemas.microsoft.com/office/drawing/2014/main" id="{446EF07C-84C7-3E4E-3C1E-F5F8BBA7D42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2" name="Hexagon 51">
              <a:extLst>
                <a:ext uri="{FF2B5EF4-FFF2-40B4-BE49-F238E27FC236}">
                  <a16:creationId xmlns:a16="http://schemas.microsoft.com/office/drawing/2014/main" id="{E2789718-ED09-CA42-D40E-0F2D7E7D1ACE}"/>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3" name="Group 52">
            <a:extLst>
              <a:ext uri="{FF2B5EF4-FFF2-40B4-BE49-F238E27FC236}">
                <a16:creationId xmlns:a16="http://schemas.microsoft.com/office/drawing/2014/main" id="{9FC2BE88-D7D2-F995-842C-45EB72327432}"/>
              </a:ext>
            </a:extLst>
          </p:cNvPr>
          <p:cNvGrpSpPr/>
          <p:nvPr/>
        </p:nvGrpSpPr>
        <p:grpSpPr>
          <a:xfrm>
            <a:off x="6613767" y="6019780"/>
            <a:ext cx="201602" cy="375244"/>
            <a:chOff x="633860" y="3443651"/>
            <a:chExt cx="140465" cy="293758"/>
          </a:xfrm>
        </p:grpSpPr>
        <p:sp>
          <p:nvSpPr>
            <p:cNvPr id="54" name="Hexagon 53">
              <a:extLst>
                <a:ext uri="{FF2B5EF4-FFF2-40B4-BE49-F238E27FC236}">
                  <a16:creationId xmlns:a16="http://schemas.microsoft.com/office/drawing/2014/main" id="{D6D29D14-CDEA-4DC1-5F53-97EB45BE63AE}"/>
                </a:ext>
              </a:extLst>
            </p:cNvPr>
            <p:cNvSpPr/>
            <p:nvPr/>
          </p:nvSpPr>
          <p:spPr>
            <a:xfrm>
              <a:off x="633860" y="3443651"/>
              <a:ext cx="140464" cy="140912"/>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5" name="Hexagon 54">
              <a:extLst>
                <a:ext uri="{FF2B5EF4-FFF2-40B4-BE49-F238E27FC236}">
                  <a16:creationId xmlns:a16="http://schemas.microsoft.com/office/drawing/2014/main" id="{5FE24861-6EEF-8139-4F3E-710CA9F1DA01}"/>
                </a:ext>
              </a:extLst>
            </p:cNvPr>
            <p:cNvSpPr/>
            <p:nvPr/>
          </p:nvSpPr>
          <p:spPr>
            <a:xfrm>
              <a:off x="633861" y="3596497"/>
              <a:ext cx="140464" cy="140912"/>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56" name="Group 55">
            <a:extLst>
              <a:ext uri="{FF2B5EF4-FFF2-40B4-BE49-F238E27FC236}">
                <a16:creationId xmlns:a16="http://schemas.microsoft.com/office/drawing/2014/main" id="{8CBBA15C-5C9E-96F7-986D-A9ED1E53A431}"/>
              </a:ext>
            </a:extLst>
          </p:cNvPr>
          <p:cNvGrpSpPr/>
          <p:nvPr/>
        </p:nvGrpSpPr>
        <p:grpSpPr>
          <a:xfrm>
            <a:off x="11900556" y="5828830"/>
            <a:ext cx="367644" cy="370950"/>
            <a:chOff x="2340408" y="2144769"/>
            <a:chExt cx="335533" cy="380386"/>
          </a:xfrm>
        </p:grpSpPr>
        <p:sp>
          <p:nvSpPr>
            <p:cNvPr id="57" name="Hexagon 56">
              <a:extLst>
                <a:ext uri="{FF2B5EF4-FFF2-40B4-BE49-F238E27FC236}">
                  <a16:creationId xmlns:a16="http://schemas.microsoft.com/office/drawing/2014/main" id="{E64ABFAF-9BA3-D74B-5A39-2B818B3D41AB}"/>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Hexagon 57">
              <a:extLst>
                <a:ext uri="{FF2B5EF4-FFF2-40B4-BE49-F238E27FC236}">
                  <a16:creationId xmlns:a16="http://schemas.microsoft.com/office/drawing/2014/main" id="{418AB645-72DA-BBBC-14A6-BB1552E34D42}"/>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Hexagon 58">
              <a:extLst>
                <a:ext uri="{FF2B5EF4-FFF2-40B4-BE49-F238E27FC236}">
                  <a16:creationId xmlns:a16="http://schemas.microsoft.com/office/drawing/2014/main" id="{B2A1C61C-1DFD-A695-C9D1-02678E4D3047}"/>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grpSp>
        <p:nvGrpSpPr>
          <p:cNvPr id="60" name="Group 59">
            <a:extLst>
              <a:ext uri="{FF2B5EF4-FFF2-40B4-BE49-F238E27FC236}">
                <a16:creationId xmlns:a16="http://schemas.microsoft.com/office/drawing/2014/main" id="{F1BEED06-4D66-5128-B9A4-C0D0A7CF7982}"/>
              </a:ext>
            </a:extLst>
          </p:cNvPr>
          <p:cNvGrpSpPr/>
          <p:nvPr/>
        </p:nvGrpSpPr>
        <p:grpSpPr>
          <a:xfrm>
            <a:off x="14603228" y="6014268"/>
            <a:ext cx="367644" cy="370950"/>
            <a:chOff x="2340408" y="2144769"/>
            <a:chExt cx="335533" cy="380386"/>
          </a:xfrm>
        </p:grpSpPr>
        <p:sp>
          <p:nvSpPr>
            <p:cNvPr id="61" name="Hexagon 60">
              <a:extLst>
                <a:ext uri="{FF2B5EF4-FFF2-40B4-BE49-F238E27FC236}">
                  <a16:creationId xmlns:a16="http://schemas.microsoft.com/office/drawing/2014/main" id="{7B51E3E3-70A8-D271-AFE0-EE82A9D13645}"/>
                </a:ext>
              </a:extLst>
            </p:cNvPr>
            <p:cNvSpPr/>
            <p:nvPr/>
          </p:nvSpPr>
          <p:spPr>
            <a:xfrm>
              <a:off x="2340408" y="2236210"/>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2" name="Hexagon 61">
              <a:extLst>
                <a:ext uri="{FF2B5EF4-FFF2-40B4-BE49-F238E27FC236}">
                  <a16:creationId xmlns:a16="http://schemas.microsoft.com/office/drawing/2014/main" id="{C60D6C01-C241-6D25-FAFB-8092A4576D81}"/>
                </a:ext>
              </a:extLst>
            </p:cNvPr>
            <p:cNvSpPr/>
            <p:nvPr/>
          </p:nvSpPr>
          <p:spPr>
            <a:xfrm>
              <a:off x="2493061" y="2144769"/>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3" name="Hexagon 62">
              <a:extLst>
                <a:ext uri="{FF2B5EF4-FFF2-40B4-BE49-F238E27FC236}">
                  <a16:creationId xmlns:a16="http://schemas.microsoft.com/office/drawing/2014/main" id="{815E8B0B-0A5C-83C6-292E-977F1C7E9CE1}"/>
                </a:ext>
              </a:extLst>
            </p:cNvPr>
            <p:cNvSpPr/>
            <p:nvPr/>
          </p:nvSpPr>
          <p:spPr>
            <a:xfrm>
              <a:off x="2490508" y="2342275"/>
              <a:ext cx="182880" cy="182880"/>
            </a:xfrm>
            <a:prstGeom prst="hexagon">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grpSp>
      <p:sp>
        <p:nvSpPr>
          <p:cNvPr id="64" name="Rectangle 63">
            <a:extLst>
              <a:ext uri="{FF2B5EF4-FFF2-40B4-BE49-F238E27FC236}">
                <a16:creationId xmlns:a16="http://schemas.microsoft.com/office/drawing/2014/main" id="{40C7BC9C-8527-0C3D-FC55-1136EEC9C9F0}"/>
              </a:ext>
            </a:extLst>
          </p:cNvPr>
          <p:cNvSpPr/>
          <p:nvPr/>
        </p:nvSpPr>
        <p:spPr>
          <a:xfrm>
            <a:off x="1351988" y="7815917"/>
            <a:ext cx="9426762" cy="14360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Bef>
                <a:spcPts val="600"/>
              </a:spcBef>
              <a:spcAft>
                <a:spcPts val="600"/>
              </a:spcAft>
            </a:pPr>
            <a:r>
              <a:rPr lang="ro-RO" sz="1400" b="1" dirty="0">
                <a:solidFill>
                  <a:srgbClr val="234C93"/>
                </a:solidFill>
              </a:rPr>
              <a:t>Competențele specifice vizează competențele prevăzute la art. 11 alin. (2) lit. d) din Anexa nr. 8 la Codul administrativ</a:t>
            </a:r>
          </a:p>
          <a:p>
            <a:pPr>
              <a:spcBef>
                <a:spcPts val="600"/>
              </a:spcBef>
              <a:spcAft>
                <a:spcPts val="600"/>
              </a:spcAft>
            </a:pPr>
            <a:r>
              <a:rPr lang="ro-RO" sz="1400" b="1" dirty="0">
                <a:solidFill>
                  <a:srgbClr val="234C93"/>
                </a:solidFill>
              </a:rPr>
              <a:t>Pentru funcțiile publice generale, acestea vor fi identificate în urma analizei posturilor și asociate domeniilor funcționale</a:t>
            </a:r>
          </a:p>
          <a:p>
            <a:pPr>
              <a:spcBef>
                <a:spcPts val="600"/>
              </a:spcBef>
              <a:spcAft>
                <a:spcPts val="600"/>
              </a:spcAft>
            </a:pPr>
            <a:r>
              <a:rPr lang="ro-RO" sz="1400" b="1" dirty="0">
                <a:solidFill>
                  <a:srgbClr val="234C93"/>
                </a:solidFill>
              </a:rPr>
              <a:t>Pentru funcțiile publice </a:t>
            </a:r>
            <a:r>
              <a:rPr lang="en-US" sz="1400" b="1" dirty="0" err="1">
                <a:solidFill>
                  <a:srgbClr val="234C93"/>
                </a:solidFill>
              </a:rPr>
              <a:t>specifice</a:t>
            </a:r>
            <a:r>
              <a:rPr lang="ro-RO" sz="1400" b="1" dirty="0">
                <a:solidFill>
                  <a:srgbClr val="234C93"/>
                </a:solidFill>
              </a:rPr>
              <a:t> și funcțiile contractuale, vor fi identificate conform fișei postului</a:t>
            </a:r>
          </a:p>
        </p:txBody>
      </p:sp>
      <p:pic>
        <p:nvPicPr>
          <p:cNvPr id="65" name="Graphic 64" descr="Exclamation mark with solid fill">
            <a:extLst>
              <a:ext uri="{FF2B5EF4-FFF2-40B4-BE49-F238E27FC236}">
                <a16:creationId xmlns:a16="http://schemas.microsoft.com/office/drawing/2014/main" id="{442018F3-DE40-2DD0-920F-80DFEC99A4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948" y="8055081"/>
            <a:ext cx="914400" cy="914400"/>
          </a:xfrm>
          <a:prstGeom prst="rect">
            <a:avLst/>
          </a:prstGeom>
        </p:spPr>
      </p:pic>
      <p:pic>
        <p:nvPicPr>
          <p:cNvPr id="66" name="Picture 65">
            <a:extLst>
              <a:ext uri="{FF2B5EF4-FFF2-40B4-BE49-F238E27FC236}">
                <a16:creationId xmlns:a16="http://schemas.microsoft.com/office/drawing/2014/main" id="{D4BE58BD-CFA6-87A5-DFF4-D18D1BBACF83}"/>
              </a:ext>
            </a:extLst>
          </p:cNvPr>
          <p:cNvPicPr>
            <a:picLocks noChangeAspect="1"/>
          </p:cNvPicPr>
          <p:nvPr/>
        </p:nvPicPr>
        <p:blipFill>
          <a:blip r:embed="rId4"/>
          <a:stretch>
            <a:fillRect/>
          </a:stretch>
        </p:blipFill>
        <p:spPr>
          <a:xfrm>
            <a:off x="14759115" y="8033887"/>
            <a:ext cx="2438400" cy="1000125"/>
          </a:xfrm>
          <a:prstGeom prst="rect">
            <a:avLst/>
          </a:prstGeom>
        </p:spPr>
      </p:pic>
    </p:spTree>
    <p:extLst>
      <p:ext uri="{BB962C8B-B14F-4D97-AF65-F5344CB8AC3E}">
        <p14:creationId xmlns:p14="http://schemas.microsoft.com/office/powerpoint/2010/main" val="3772735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95BDF-5775-AF7C-6A15-79FFA6E91A8D}"/>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Opțiunea recomandată și măsurile aferente (3)</a:t>
            </a:r>
          </a:p>
        </p:txBody>
      </p:sp>
      <p:cxnSp>
        <p:nvCxnSpPr>
          <p:cNvPr id="3" name="Straight Connector 2">
            <a:extLst>
              <a:ext uri="{FF2B5EF4-FFF2-40B4-BE49-F238E27FC236}">
                <a16:creationId xmlns:a16="http://schemas.microsoft.com/office/drawing/2014/main" id="{89DA669B-3D23-462B-A31C-CBE9699550D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6A25FDE-9702-4881-3EE8-2CBDB28F18BB}"/>
              </a:ext>
            </a:extLst>
          </p:cNvPr>
          <p:cNvGrpSpPr/>
          <p:nvPr/>
        </p:nvGrpSpPr>
        <p:grpSpPr>
          <a:xfrm>
            <a:off x="985374" y="3162301"/>
            <a:ext cx="16312023" cy="5715001"/>
            <a:chOff x="601430" y="1313378"/>
            <a:chExt cx="11038825" cy="5193462"/>
          </a:xfrm>
        </p:grpSpPr>
        <p:grpSp>
          <p:nvGrpSpPr>
            <p:cNvPr id="5" name="Group 4">
              <a:extLst>
                <a:ext uri="{FF2B5EF4-FFF2-40B4-BE49-F238E27FC236}">
                  <a16:creationId xmlns:a16="http://schemas.microsoft.com/office/drawing/2014/main" id="{B986A1EA-9A3B-9BF5-6A91-6731541F43B5}"/>
                </a:ext>
              </a:extLst>
            </p:cNvPr>
            <p:cNvGrpSpPr/>
            <p:nvPr/>
          </p:nvGrpSpPr>
          <p:grpSpPr>
            <a:xfrm>
              <a:off x="6818539" y="1675839"/>
              <a:ext cx="103411" cy="4761754"/>
              <a:chOff x="2213898" y="4134212"/>
              <a:chExt cx="103411" cy="4761754"/>
            </a:xfrm>
            <a:solidFill>
              <a:schemeClr val="tx1">
                <a:lumMod val="75000"/>
              </a:schemeClr>
            </a:solidFill>
          </p:grpSpPr>
          <p:sp>
            <p:nvSpPr>
              <p:cNvPr id="53" name="Line 55" descr="© INSCALE GmbH, 26.05.2010&#10;http://www.presentationload.com/">
                <a:extLst>
                  <a:ext uri="{FF2B5EF4-FFF2-40B4-BE49-F238E27FC236}">
                    <a16:creationId xmlns:a16="http://schemas.microsoft.com/office/drawing/2014/main" id="{86DBF2B0-E570-C5E1-87C9-0342352E6810}"/>
                  </a:ext>
                </a:extLst>
              </p:cNvPr>
              <p:cNvSpPr>
                <a:spLocks noChangeShapeType="1"/>
              </p:cNvSpPr>
              <p:nvPr/>
            </p:nvSpPr>
            <p:spPr bwMode="gray">
              <a:xfrm flipV="1">
                <a:off x="2254693" y="4134212"/>
                <a:ext cx="10908" cy="4761754"/>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54" name="Gleichschenkliges Dreieck 67">
                <a:extLst>
                  <a:ext uri="{FF2B5EF4-FFF2-40B4-BE49-F238E27FC236}">
                    <a16:creationId xmlns:a16="http://schemas.microsoft.com/office/drawing/2014/main" id="{96910E51-51C7-309A-11B1-709AB28DD03D}"/>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grpSp>
          <p:nvGrpSpPr>
            <p:cNvPr id="6" name="Group 5">
              <a:extLst>
                <a:ext uri="{FF2B5EF4-FFF2-40B4-BE49-F238E27FC236}">
                  <a16:creationId xmlns:a16="http://schemas.microsoft.com/office/drawing/2014/main" id="{F9E666A3-1C1D-6B00-7814-A6049FA6C6D2}"/>
                </a:ext>
              </a:extLst>
            </p:cNvPr>
            <p:cNvGrpSpPr/>
            <p:nvPr/>
          </p:nvGrpSpPr>
          <p:grpSpPr>
            <a:xfrm>
              <a:off x="5257943" y="1671183"/>
              <a:ext cx="103411" cy="4766410"/>
              <a:chOff x="2213898" y="4134212"/>
              <a:chExt cx="103411" cy="4766410"/>
            </a:xfrm>
            <a:solidFill>
              <a:schemeClr val="tx1">
                <a:lumMod val="75000"/>
              </a:schemeClr>
            </a:solidFill>
          </p:grpSpPr>
          <p:sp>
            <p:nvSpPr>
              <p:cNvPr id="51" name="Line 55" descr="© INSCALE GmbH, 26.05.2010&#10;http://www.presentationload.com/">
                <a:extLst>
                  <a:ext uri="{FF2B5EF4-FFF2-40B4-BE49-F238E27FC236}">
                    <a16:creationId xmlns:a16="http://schemas.microsoft.com/office/drawing/2014/main" id="{F926A362-AB29-8E8A-73F6-A33C88D04E93}"/>
                  </a:ext>
                </a:extLst>
              </p:cNvPr>
              <p:cNvSpPr>
                <a:spLocks noChangeShapeType="1"/>
              </p:cNvSpPr>
              <p:nvPr/>
            </p:nvSpPr>
            <p:spPr bwMode="gray">
              <a:xfrm flipV="1">
                <a:off x="2259091" y="4134212"/>
                <a:ext cx="6509" cy="476641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52" name="Gleichschenkliges Dreieck 67">
                <a:extLst>
                  <a:ext uri="{FF2B5EF4-FFF2-40B4-BE49-F238E27FC236}">
                    <a16:creationId xmlns:a16="http://schemas.microsoft.com/office/drawing/2014/main" id="{0B5B10A3-A9E3-A302-E43D-D698C533FFE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grpSp>
          <p:nvGrpSpPr>
            <p:cNvPr id="7" name="Group 6">
              <a:extLst>
                <a:ext uri="{FF2B5EF4-FFF2-40B4-BE49-F238E27FC236}">
                  <a16:creationId xmlns:a16="http://schemas.microsoft.com/office/drawing/2014/main" id="{1166F1C9-5A74-C59C-BD5B-45FA59855FB9}"/>
                </a:ext>
              </a:extLst>
            </p:cNvPr>
            <p:cNvGrpSpPr/>
            <p:nvPr/>
          </p:nvGrpSpPr>
          <p:grpSpPr>
            <a:xfrm>
              <a:off x="601430" y="1313378"/>
              <a:ext cx="10978519" cy="365760"/>
              <a:chOff x="77233" y="3123689"/>
              <a:chExt cx="11511200" cy="365760"/>
            </a:xfrm>
          </p:grpSpPr>
          <p:sp>
            <p:nvSpPr>
              <p:cNvPr id="44" name="Rechteck 48">
                <a:extLst>
                  <a:ext uri="{FF2B5EF4-FFF2-40B4-BE49-F238E27FC236}">
                    <a16:creationId xmlns:a16="http://schemas.microsoft.com/office/drawing/2014/main" id="{E3DDDC97-E3F3-6680-9E85-6E16C476656C}"/>
                  </a:ext>
                </a:extLst>
              </p:cNvPr>
              <p:cNvSpPr/>
              <p:nvPr/>
            </p:nvSpPr>
            <p:spPr bwMode="auto">
              <a:xfrm>
                <a:off x="7723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24</a:t>
                </a:r>
                <a:endParaRPr lang="en-US" sz="2400" b="1" noProof="1">
                  <a:solidFill>
                    <a:schemeClr val="bg1"/>
                  </a:solidFill>
                  <a:latin typeface="+mj-lt"/>
                </a:endParaRPr>
              </a:p>
            </p:txBody>
          </p:sp>
          <p:sp>
            <p:nvSpPr>
              <p:cNvPr id="45" name="Rechteck 49">
                <a:extLst>
                  <a:ext uri="{FF2B5EF4-FFF2-40B4-BE49-F238E27FC236}">
                    <a16:creationId xmlns:a16="http://schemas.microsoft.com/office/drawing/2014/main" id="{DCA65A94-563B-DB63-7AF5-5F571BF7DDA5}"/>
                  </a:ext>
                </a:extLst>
              </p:cNvPr>
              <p:cNvSpPr/>
              <p:nvPr/>
            </p:nvSpPr>
            <p:spPr bwMode="auto">
              <a:xfrm>
                <a:off x="1721446"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tx2"/>
                    </a:solidFill>
                    <a:latin typeface="+mj-lt"/>
                  </a:rPr>
                  <a:t>2</a:t>
                </a:r>
                <a:r>
                  <a:rPr lang="ro-RO" sz="2400" b="1" noProof="1">
                    <a:solidFill>
                      <a:schemeClr val="tx2"/>
                    </a:solidFill>
                    <a:latin typeface="+mj-lt"/>
                  </a:rPr>
                  <a:t>025</a:t>
                </a:r>
                <a:endParaRPr lang="en-US" sz="2400" b="1" noProof="1">
                  <a:solidFill>
                    <a:schemeClr val="tx2"/>
                  </a:solidFill>
                  <a:latin typeface="+mj-lt"/>
                </a:endParaRPr>
              </a:p>
            </p:txBody>
          </p:sp>
          <p:sp>
            <p:nvSpPr>
              <p:cNvPr id="46" name="Rechteck 43">
                <a:extLst>
                  <a:ext uri="{FF2B5EF4-FFF2-40B4-BE49-F238E27FC236}">
                    <a16:creationId xmlns:a16="http://schemas.microsoft.com/office/drawing/2014/main" id="{2AE6914D-3CBE-F427-2E0F-7C5E4BA27B8B}"/>
                  </a:ext>
                </a:extLst>
              </p:cNvPr>
              <p:cNvSpPr/>
              <p:nvPr/>
            </p:nvSpPr>
            <p:spPr bwMode="auto">
              <a:xfrm>
                <a:off x="3365660" y="3123689"/>
                <a:ext cx="1645920" cy="365760"/>
              </a:xfrm>
              <a:prstGeom prst="rect">
                <a:avLst/>
              </a:prstGeom>
              <a:solidFill>
                <a:schemeClr val="accent5">
                  <a:lumMod val="20000"/>
                  <a:lumOff val="80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tx2"/>
                    </a:solidFill>
                    <a:latin typeface="+mj-lt"/>
                  </a:rPr>
                  <a:t>20</a:t>
                </a:r>
                <a:r>
                  <a:rPr lang="ro-RO" sz="2400" b="1" noProof="1">
                    <a:solidFill>
                      <a:schemeClr val="tx2"/>
                    </a:solidFill>
                    <a:latin typeface="+mj-lt"/>
                  </a:rPr>
                  <a:t>26</a:t>
                </a:r>
                <a:endParaRPr lang="en-US" sz="2400" b="1" noProof="1">
                  <a:solidFill>
                    <a:schemeClr val="tx2"/>
                  </a:solidFill>
                  <a:latin typeface="+mj-lt"/>
                </a:endParaRPr>
              </a:p>
            </p:txBody>
          </p:sp>
          <p:sp>
            <p:nvSpPr>
              <p:cNvPr id="47" name="Rechteck 44">
                <a:extLst>
                  <a:ext uri="{FF2B5EF4-FFF2-40B4-BE49-F238E27FC236}">
                    <a16:creationId xmlns:a16="http://schemas.microsoft.com/office/drawing/2014/main" id="{5803D0FF-2D8E-B997-B125-207448C8E063}"/>
                  </a:ext>
                </a:extLst>
              </p:cNvPr>
              <p:cNvSpPr/>
              <p:nvPr/>
            </p:nvSpPr>
            <p:spPr bwMode="auto">
              <a:xfrm>
                <a:off x="5009873"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chemeClr val="tx2"/>
                    </a:solidFill>
                    <a:latin typeface="+mj-lt"/>
                  </a:rPr>
                  <a:t>20</a:t>
                </a:r>
                <a:r>
                  <a:rPr lang="ro-RO" sz="2400" noProof="1">
                    <a:solidFill>
                      <a:schemeClr val="tx2"/>
                    </a:solidFill>
                    <a:latin typeface="+mj-lt"/>
                  </a:rPr>
                  <a:t>27</a:t>
                </a:r>
                <a:endParaRPr lang="en-US" sz="2400" noProof="1">
                  <a:solidFill>
                    <a:schemeClr val="tx2"/>
                  </a:solidFill>
                  <a:latin typeface="+mj-lt"/>
                </a:endParaRPr>
              </a:p>
            </p:txBody>
          </p:sp>
          <p:sp>
            <p:nvSpPr>
              <p:cNvPr id="48" name="Rechteck 45">
                <a:extLst>
                  <a:ext uri="{FF2B5EF4-FFF2-40B4-BE49-F238E27FC236}">
                    <a16:creationId xmlns:a16="http://schemas.microsoft.com/office/drawing/2014/main" id="{573BDEA0-1ED7-83BE-02BC-F6DF67CE6B5C}"/>
                  </a:ext>
                </a:extLst>
              </p:cNvPr>
              <p:cNvSpPr/>
              <p:nvPr/>
            </p:nvSpPr>
            <p:spPr bwMode="auto">
              <a:xfrm>
                <a:off x="6654087"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28</a:t>
                </a:r>
                <a:endParaRPr lang="en-US" sz="2400" b="1" noProof="1">
                  <a:solidFill>
                    <a:schemeClr val="bg1"/>
                  </a:solidFill>
                  <a:latin typeface="+mj-lt"/>
                </a:endParaRPr>
              </a:p>
            </p:txBody>
          </p:sp>
          <p:sp>
            <p:nvSpPr>
              <p:cNvPr id="49" name="Rechteck 46">
                <a:extLst>
                  <a:ext uri="{FF2B5EF4-FFF2-40B4-BE49-F238E27FC236}">
                    <a16:creationId xmlns:a16="http://schemas.microsoft.com/office/drawing/2014/main" id="{BCC7E5E9-470B-7CA0-334C-602D2C5ED3AD}"/>
                  </a:ext>
                </a:extLst>
              </p:cNvPr>
              <p:cNvSpPr/>
              <p:nvPr/>
            </p:nvSpPr>
            <p:spPr bwMode="auto">
              <a:xfrm>
                <a:off x="8298300" y="3123689"/>
                <a:ext cx="1645920" cy="365760"/>
              </a:xfrm>
              <a:prstGeom prst="rect">
                <a:avLst/>
              </a:pr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noProof="1">
                    <a:solidFill>
                      <a:schemeClr val="tx2"/>
                    </a:solidFill>
                    <a:latin typeface="+mj-lt"/>
                  </a:rPr>
                  <a:t>20</a:t>
                </a:r>
                <a:r>
                  <a:rPr lang="ro-RO" sz="2400" noProof="1">
                    <a:solidFill>
                      <a:schemeClr val="tx2"/>
                    </a:solidFill>
                    <a:latin typeface="+mj-lt"/>
                  </a:rPr>
                  <a:t>29</a:t>
                </a:r>
                <a:endParaRPr lang="en-US" sz="2400" noProof="1">
                  <a:solidFill>
                    <a:schemeClr val="tx2"/>
                  </a:solidFill>
                  <a:latin typeface="+mj-lt"/>
                </a:endParaRPr>
              </a:p>
            </p:txBody>
          </p:sp>
          <p:sp>
            <p:nvSpPr>
              <p:cNvPr id="50" name="Rechteck 47">
                <a:extLst>
                  <a:ext uri="{FF2B5EF4-FFF2-40B4-BE49-F238E27FC236}">
                    <a16:creationId xmlns:a16="http://schemas.microsoft.com/office/drawing/2014/main" id="{E2CB03F7-0E20-FD54-3F27-5CAB4393B19F}"/>
                  </a:ext>
                </a:extLst>
              </p:cNvPr>
              <p:cNvSpPr/>
              <p:nvPr/>
            </p:nvSpPr>
            <p:spPr bwMode="auto">
              <a:xfrm>
                <a:off x="9942513" y="3123689"/>
                <a:ext cx="1645920" cy="365760"/>
              </a:xfrm>
              <a:prstGeom prst="rect">
                <a:avLst/>
              </a:prstGeom>
              <a:solidFill>
                <a:schemeClr val="accent5">
                  <a:lumMod val="75000"/>
                </a:schemeClr>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400" b="1" noProof="1">
                    <a:solidFill>
                      <a:schemeClr val="bg1"/>
                    </a:solidFill>
                    <a:latin typeface="+mj-lt"/>
                  </a:rPr>
                  <a:t>20</a:t>
                </a:r>
                <a:r>
                  <a:rPr lang="ro-RO" sz="2400" b="1" noProof="1">
                    <a:solidFill>
                      <a:schemeClr val="bg1"/>
                    </a:solidFill>
                    <a:latin typeface="+mj-lt"/>
                  </a:rPr>
                  <a:t>30</a:t>
                </a:r>
                <a:endParaRPr lang="en-US" sz="2400" b="1" noProof="1">
                  <a:solidFill>
                    <a:schemeClr val="bg1"/>
                  </a:solidFill>
                  <a:latin typeface="+mj-lt"/>
                </a:endParaRPr>
              </a:p>
            </p:txBody>
          </p:sp>
        </p:grpSp>
        <p:sp>
          <p:nvSpPr>
            <p:cNvPr id="8" name="Arrow: Right 7">
              <a:extLst>
                <a:ext uri="{FF2B5EF4-FFF2-40B4-BE49-F238E27FC236}">
                  <a16:creationId xmlns:a16="http://schemas.microsoft.com/office/drawing/2014/main" id="{AAB738F8-FB5C-CBE5-2399-E40C76558498}"/>
                </a:ext>
              </a:extLst>
            </p:cNvPr>
            <p:cNvSpPr/>
            <p:nvPr/>
          </p:nvSpPr>
          <p:spPr>
            <a:xfrm>
              <a:off x="5320526" y="1677296"/>
              <a:ext cx="6257404"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r>
                <a:rPr lang="ro-RO" sz="1100" b="1" i="1" noProof="1">
                  <a:solidFill>
                    <a:schemeClr val="tx2"/>
                  </a:solidFill>
                  <a:latin typeface="+mj-lt"/>
                  <a:cs typeface="Arial" panose="020B0604020202020204" pitchFamily="34" charset="0"/>
                </a:rPr>
                <a:t>Recrutare</a:t>
              </a:r>
              <a:r>
                <a:rPr lang="ro-RO" sz="1100" i="1" noProof="1">
                  <a:solidFill>
                    <a:schemeClr val="tx2"/>
                  </a:solidFill>
                  <a:latin typeface="+mj-lt"/>
                  <a:cs typeface="Arial" panose="020B0604020202020204" pitchFamily="34" charset="0"/>
                </a:rPr>
                <a:t> pe bază de competențe</a:t>
              </a:r>
            </a:p>
          </p:txBody>
        </p:sp>
        <p:sp>
          <p:nvSpPr>
            <p:cNvPr id="9" name="Arrow: Right 8">
              <a:extLst>
                <a:ext uri="{FF2B5EF4-FFF2-40B4-BE49-F238E27FC236}">
                  <a16:creationId xmlns:a16="http://schemas.microsoft.com/office/drawing/2014/main" id="{1E260BC8-E59B-E3B8-372D-C4EA5691EDF1}"/>
                </a:ext>
              </a:extLst>
            </p:cNvPr>
            <p:cNvSpPr/>
            <p:nvPr/>
          </p:nvSpPr>
          <p:spPr>
            <a:xfrm>
              <a:off x="8452274" y="2029246"/>
              <a:ext cx="312565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Recrutare</a:t>
              </a:r>
              <a:r>
                <a:rPr lang="ro-RO" sz="1100" i="1" noProof="1">
                  <a:solidFill>
                    <a:schemeClr val="tx2"/>
                  </a:solidFill>
                  <a:latin typeface="+mj-lt"/>
                  <a:cs typeface="Arial" panose="020B0604020202020204" pitchFamily="34" charset="0"/>
                </a:rPr>
                <a:t> pe bază de competențe</a:t>
              </a:r>
            </a:p>
          </p:txBody>
        </p:sp>
        <p:sp>
          <p:nvSpPr>
            <p:cNvPr id="10" name="Arrow: Right 9">
              <a:extLst>
                <a:ext uri="{FF2B5EF4-FFF2-40B4-BE49-F238E27FC236}">
                  <a16:creationId xmlns:a16="http://schemas.microsoft.com/office/drawing/2014/main" id="{A36A1A45-CFAC-90F7-7784-12111EF6697B}"/>
                </a:ext>
              </a:extLst>
            </p:cNvPr>
            <p:cNvSpPr/>
            <p:nvPr/>
          </p:nvSpPr>
          <p:spPr>
            <a:xfrm>
              <a:off x="2194348" y="2423406"/>
              <a:ext cx="938120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noProof="0" dirty="0">
                  <a:solidFill>
                    <a:schemeClr val="tx2"/>
                  </a:solidFill>
                  <a:effectLst/>
                  <a:latin typeface="+mj-lt"/>
                </a:rPr>
                <a:t>Evaluarea performanței </a:t>
              </a:r>
              <a:r>
                <a:rPr lang="ro-RO" sz="1100" i="1" u="none" strike="noStrike" noProof="0" dirty="0">
                  <a:solidFill>
                    <a:schemeClr val="tx2"/>
                  </a:solidFill>
                  <a:effectLst/>
                  <a:latin typeface="+mj-lt"/>
                </a:rPr>
                <a:t>pe bază de competențe</a:t>
              </a:r>
              <a:endParaRPr lang="ro-RO" sz="1100" b="1" i="1" noProof="1">
                <a:solidFill>
                  <a:schemeClr val="tx2"/>
                </a:solidFill>
                <a:latin typeface="+mj-lt"/>
                <a:cs typeface="Arial" panose="020B0604020202020204" pitchFamily="34" charset="0"/>
              </a:endParaRPr>
            </a:p>
          </p:txBody>
        </p:sp>
        <p:sp>
          <p:nvSpPr>
            <p:cNvPr id="11" name="Arrow: Right 10">
              <a:extLst>
                <a:ext uri="{FF2B5EF4-FFF2-40B4-BE49-F238E27FC236}">
                  <a16:creationId xmlns:a16="http://schemas.microsoft.com/office/drawing/2014/main" id="{548046F2-C314-6147-076A-082FACA83B35}"/>
                </a:ext>
              </a:extLst>
            </p:cNvPr>
            <p:cNvSpPr/>
            <p:nvPr/>
          </p:nvSpPr>
          <p:spPr>
            <a:xfrm>
              <a:off x="6861540" y="2816796"/>
              <a:ext cx="471840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noProof="1">
                  <a:solidFill>
                    <a:schemeClr val="tx2"/>
                  </a:solidFill>
                  <a:latin typeface="+mj-lt"/>
                  <a:cs typeface="Arial" panose="020B0604020202020204" pitchFamily="34" charset="0"/>
                </a:rPr>
                <a:t>Evaluarea performanței </a:t>
              </a:r>
              <a:r>
                <a:rPr lang="ro-RO" sz="1100" i="1" noProof="1">
                  <a:solidFill>
                    <a:schemeClr val="tx2"/>
                  </a:solidFill>
                  <a:latin typeface="+mj-lt"/>
                  <a:cs typeface="Arial" panose="020B0604020202020204" pitchFamily="34" charset="0"/>
                </a:rPr>
                <a:t>pe bază de competențe</a:t>
              </a:r>
            </a:p>
          </p:txBody>
        </p:sp>
        <p:sp>
          <p:nvSpPr>
            <p:cNvPr id="12" name="Arrow: Right 11">
              <a:extLst>
                <a:ext uri="{FF2B5EF4-FFF2-40B4-BE49-F238E27FC236}">
                  <a16:creationId xmlns:a16="http://schemas.microsoft.com/office/drawing/2014/main" id="{9D998F02-6DEC-2CF1-49B5-28EECE615CF0}"/>
                </a:ext>
              </a:extLst>
            </p:cNvPr>
            <p:cNvSpPr/>
            <p:nvPr/>
          </p:nvSpPr>
          <p:spPr>
            <a:xfrm>
              <a:off x="10021446" y="3191014"/>
              <a:ext cx="157203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Evaluarea </a:t>
              </a:r>
              <a:r>
                <a:rPr lang="ro-RO" sz="1100" i="1" noProof="1">
                  <a:solidFill>
                    <a:schemeClr val="tx2"/>
                  </a:solidFill>
                  <a:latin typeface="+mj-lt"/>
                  <a:cs typeface="Arial" panose="020B0604020202020204" pitchFamily="34" charset="0"/>
                </a:rPr>
                <a:t>pe bază de competențe</a:t>
              </a:r>
            </a:p>
          </p:txBody>
        </p:sp>
        <p:sp>
          <p:nvSpPr>
            <p:cNvPr id="13" name="Arrow: Right 12">
              <a:extLst>
                <a:ext uri="{FF2B5EF4-FFF2-40B4-BE49-F238E27FC236}">
                  <a16:creationId xmlns:a16="http://schemas.microsoft.com/office/drawing/2014/main" id="{80F95576-50B5-77EE-1A71-0633A9A4E5E4}"/>
                </a:ext>
              </a:extLst>
            </p:cNvPr>
            <p:cNvSpPr/>
            <p:nvPr/>
          </p:nvSpPr>
          <p:spPr>
            <a:xfrm>
              <a:off x="5320527" y="3566845"/>
              <a:ext cx="6259420"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Promovare</a:t>
              </a:r>
              <a:r>
                <a:rPr lang="ro-RO" sz="1100" i="1" noProof="1">
                  <a:solidFill>
                    <a:schemeClr val="tx2"/>
                  </a:solidFill>
                  <a:latin typeface="+mj-lt"/>
                  <a:cs typeface="Arial" panose="020B0604020202020204" pitchFamily="34" charset="0"/>
                </a:rPr>
                <a:t> pe bază de competențe</a:t>
              </a:r>
            </a:p>
          </p:txBody>
        </p:sp>
        <p:sp>
          <p:nvSpPr>
            <p:cNvPr id="14" name="Arrow: Right 13">
              <a:extLst>
                <a:ext uri="{FF2B5EF4-FFF2-40B4-BE49-F238E27FC236}">
                  <a16:creationId xmlns:a16="http://schemas.microsoft.com/office/drawing/2014/main" id="{687402DF-D355-AD77-4F58-32085A6D79D0}"/>
                </a:ext>
              </a:extLst>
            </p:cNvPr>
            <p:cNvSpPr/>
            <p:nvPr/>
          </p:nvSpPr>
          <p:spPr>
            <a:xfrm>
              <a:off x="8440213" y="3942094"/>
              <a:ext cx="3146859"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28600" fontAlgn="base">
                <a:spcBef>
                  <a:spcPts val="600"/>
                </a:spcBef>
                <a:spcAft>
                  <a:spcPct val="0"/>
                </a:spcAft>
              </a:pPr>
              <a:r>
                <a:rPr lang="ro-RO" sz="1100" b="1" i="1" noProof="1">
                  <a:solidFill>
                    <a:schemeClr val="tx2"/>
                  </a:solidFill>
                  <a:latin typeface="+mj-lt"/>
                  <a:cs typeface="Arial" panose="020B0604020202020204" pitchFamily="34" charset="0"/>
                </a:rPr>
                <a:t>Promovare</a:t>
              </a:r>
              <a:r>
                <a:rPr lang="ro-RO" sz="1100" i="1" noProof="1">
                  <a:solidFill>
                    <a:schemeClr val="tx2"/>
                  </a:solidFill>
                  <a:latin typeface="+mj-lt"/>
                  <a:cs typeface="Arial" panose="020B0604020202020204" pitchFamily="34" charset="0"/>
                </a:rPr>
                <a:t> pe bază de competențe </a:t>
              </a:r>
            </a:p>
          </p:txBody>
        </p:sp>
        <p:sp>
          <p:nvSpPr>
            <p:cNvPr id="15" name="Arrow: Right 14">
              <a:extLst>
                <a:ext uri="{FF2B5EF4-FFF2-40B4-BE49-F238E27FC236}">
                  <a16:creationId xmlns:a16="http://schemas.microsoft.com/office/drawing/2014/main" id="{893A65E7-FF2F-4F10-6975-6E33FD75BF79}"/>
                </a:ext>
              </a:extLst>
            </p:cNvPr>
            <p:cNvSpPr/>
            <p:nvPr/>
          </p:nvSpPr>
          <p:spPr>
            <a:xfrm>
              <a:off x="2213623" y="4338278"/>
              <a:ext cx="3137053"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85750" fontAlgn="base">
                <a:spcBef>
                  <a:spcPts val="1200"/>
                </a:spcBef>
                <a:spcAft>
                  <a:spcPct val="0"/>
                </a:spcAft>
              </a:pPr>
              <a:r>
                <a:rPr lang="ro-RO" sz="1100" b="1" i="1" u="none" strike="noStrike" dirty="0">
                  <a:solidFill>
                    <a:schemeClr val="tx2"/>
                  </a:solidFill>
                  <a:effectLst/>
                  <a:latin typeface="+mj-lt"/>
                </a:rPr>
                <a:t>D</a:t>
              </a:r>
              <a:r>
                <a:rPr lang="en-US" sz="1100" b="1" i="1" u="none" strike="noStrike" dirty="0" err="1">
                  <a:solidFill>
                    <a:schemeClr val="tx2"/>
                  </a:solidFill>
                  <a:effectLst/>
                  <a:latin typeface="+mj-lt"/>
                </a:rPr>
                <a:t>etașare</a:t>
              </a:r>
              <a:r>
                <a:rPr lang="en-US" sz="1100" b="1" i="1" u="none" strike="noStrike" dirty="0">
                  <a:solidFill>
                    <a:schemeClr val="tx2"/>
                  </a:solidFill>
                  <a:effectLst/>
                  <a:latin typeface="+mj-lt"/>
                </a:rPr>
                <a:t> </a:t>
              </a:r>
              <a:r>
                <a:rPr lang="en-US" sz="1100" i="1" u="none" strike="noStrike" dirty="0">
                  <a:solidFill>
                    <a:schemeClr val="tx2"/>
                  </a:solidFill>
                  <a:effectLst/>
                  <a:latin typeface="+mj-lt"/>
                </a:rPr>
                <a:t>pe </a:t>
              </a:r>
              <a:r>
                <a:rPr lang="en-US" sz="1100" i="1" u="none" strike="noStrike" dirty="0" err="1">
                  <a:solidFill>
                    <a:schemeClr val="tx2"/>
                  </a:solidFill>
                  <a:effectLst/>
                  <a:latin typeface="+mj-lt"/>
                </a:rPr>
                <a:t>bază</a:t>
              </a:r>
              <a:r>
                <a:rPr lang="en-US" sz="1100" i="1" u="none" strike="noStrike" dirty="0">
                  <a:solidFill>
                    <a:schemeClr val="tx2"/>
                  </a:solidFill>
                  <a:effectLst/>
                  <a:latin typeface="+mj-lt"/>
                </a:rPr>
                <a:t> de </a:t>
              </a:r>
              <a:r>
                <a:rPr lang="en-US" sz="1100" i="1" u="none" strike="noStrike" dirty="0" err="1">
                  <a:solidFill>
                    <a:schemeClr val="tx2"/>
                  </a:solidFill>
                  <a:effectLst/>
                  <a:latin typeface="+mj-lt"/>
                </a:rPr>
                <a:t>competențe</a:t>
              </a:r>
              <a:r>
                <a:rPr lang="en-US" sz="1100" i="1" u="none" strike="noStrike" dirty="0">
                  <a:solidFill>
                    <a:schemeClr val="tx2"/>
                  </a:solidFill>
                  <a:effectLst/>
                  <a:latin typeface="+mj-lt"/>
                </a:rPr>
                <a:t> </a:t>
              </a:r>
              <a:r>
                <a:rPr lang="en-US" sz="1100" i="1" u="none" strike="noStrike" dirty="0" err="1">
                  <a:solidFill>
                    <a:schemeClr val="tx2"/>
                  </a:solidFill>
                  <a:effectLst/>
                  <a:latin typeface="+mj-lt"/>
                </a:rPr>
                <a:t>pentru</a:t>
              </a:r>
              <a:r>
                <a:rPr lang="en-US" sz="1100" i="1" u="none" strike="noStrike" dirty="0">
                  <a:solidFill>
                    <a:schemeClr val="tx2"/>
                  </a:solidFill>
                  <a:effectLst/>
                  <a:latin typeface="+mj-lt"/>
                </a:rPr>
                <a:t> </a:t>
              </a:r>
              <a:r>
                <a:rPr lang="en-US" sz="1100" i="1" u="none" strike="noStrike" dirty="0" err="1">
                  <a:solidFill>
                    <a:schemeClr val="tx2"/>
                  </a:solidFill>
                  <a:effectLst/>
                  <a:latin typeface="+mj-lt"/>
                </a:rPr>
                <a:t>personalul</a:t>
              </a:r>
              <a:r>
                <a:rPr lang="en-US" sz="1100" i="1" u="none" strike="noStrike" dirty="0">
                  <a:solidFill>
                    <a:schemeClr val="tx2"/>
                  </a:solidFill>
                  <a:effectLst/>
                  <a:latin typeface="+mj-lt"/>
                </a:rPr>
                <a:t> de </a:t>
              </a:r>
              <a:r>
                <a:rPr lang="en-US" sz="1100" i="1" u="none" strike="noStrike" dirty="0" err="1">
                  <a:solidFill>
                    <a:schemeClr val="tx2"/>
                  </a:solidFill>
                  <a:effectLst/>
                  <a:latin typeface="+mj-lt"/>
                </a:rPr>
                <a:t>execuție</a:t>
              </a:r>
              <a:endParaRPr lang="ro-RO" sz="1100" i="1" noProof="1">
                <a:solidFill>
                  <a:schemeClr val="tx2"/>
                </a:solidFill>
                <a:latin typeface="+mj-lt"/>
                <a:cs typeface="Arial" panose="020B0604020202020204" pitchFamily="34" charset="0"/>
              </a:endParaRPr>
            </a:p>
          </p:txBody>
        </p:sp>
        <p:sp>
          <p:nvSpPr>
            <p:cNvPr id="16" name="Arrow: Right 15">
              <a:extLst>
                <a:ext uri="{FF2B5EF4-FFF2-40B4-BE49-F238E27FC236}">
                  <a16:creationId xmlns:a16="http://schemas.microsoft.com/office/drawing/2014/main" id="{919CA8C8-B6B4-62D8-CD44-5D44D6384709}"/>
                </a:ext>
              </a:extLst>
            </p:cNvPr>
            <p:cNvSpPr/>
            <p:nvPr/>
          </p:nvSpPr>
          <p:spPr>
            <a:xfrm>
              <a:off x="5367798" y="4736100"/>
              <a:ext cx="624314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1200"/>
                </a:spcBef>
                <a:spcAft>
                  <a:spcPct val="0"/>
                </a:spcAft>
              </a:pPr>
              <a:r>
                <a:rPr lang="ro-RO" sz="1100" b="1" i="1" u="none" strike="noStrike">
                  <a:solidFill>
                    <a:schemeClr val="tx2"/>
                  </a:solidFill>
                  <a:effectLst/>
                  <a:latin typeface="+mj-lt"/>
                </a:rPr>
                <a:t>D</a:t>
              </a:r>
              <a:r>
                <a:rPr lang="en-US" sz="1100" b="1" i="1" u="none" strike="noStrike" err="1">
                  <a:solidFill>
                    <a:schemeClr val="tx2"/>
                  </a:solidFill>
                  <a:effectLst/>
                  <a:latin typeface="+mj-lt"/>
                </a:rPr>
                <a:t>etașare</a:t>
              </a:r>
              <a:r>
                <a:rPr lang="en-US" sz="1100" b="1" i="1" u="none" strike="noStrike">
                  <a:solidFill>
                    <a:schemeClr val="tx2"/>
                  </a:solidFill>
                  <a:effectLst/>
                  <a:latin typeface="+mj-lt"/>
                </a:rPr>
                <a:t> </a:t>
              </a:r>
              <a:r>
                <a:rPr lang="en-US" sz="1100" i="1" u="none" strike="noStrike">
                  <a:solidFill>
                    <a:schemeClr val="tx2"/>
                  </a:solidFill>
                  <a:effectLst/>
                  <a:latin typeface="+mj-lt"/>
                </a:rPr>
                <a:t>pe </a:t>
              </a:r>
              <a:r>
                <a:rPr lang="en-US" sz="1100" i="1" u="none" strike="noStrike" err="1">
                  <a:solidFill>
                    <a:schemeClr val="tx2"/>
                  </a:solidFill>
                  <a:effectLst/>
                  <a:latin typeface="+mj-lt"/>
                </a:rPr>
                <a:t>bază</a:t>
              </a:r>
              <a:r>
                <a:rPr lang="en-US" sz="1100" i="1" u="none" strike="noStrike">
                  <a:solidFill>
                    <a:schemeClr val="tx2"/>
                  </a:solidFill>
                  <a:effectLst/>
                  <a:latin typeface="+mj-lt"/>
                </a:rPr>
                <a:t> de </a:t>
              </a:r>
              <a:r>
                <a:rPr lang="en-US" sz="1100" i="1" u="none" strike="noStrike" err="1">
                  <a:solidFill>
                    <a:schemeClr val="tx2"/>
                  </a:solidFill>
                  <a:effectLst/>
                  <a:latin typeface="+mj-lt"/>
                </a:rPr>
                <a:t>competențe</a:t>
              </a:r>
              <a:r>
                <a:rPr lang="en-US" sz="1100" i="1" u="none" strike="noStrike">
                  <a:solidFill>
                    <a:schemeClr val="tx2"/>
                  </a:solidFill>
                  <a:effectLst/>
                  <a:latin typeface="+mj-lt"/>
                </a:rPr>
                <a:t> </a:t>
              </a:r>
              <a:r>
                <a:rPr lang="en-US" sz="1100" i="1" u="none" strike="noStrike" err="1">
                  <a:solidFill>
                    <a:schemeClr val="tx2"/>
                  </a:solidFill>
                  <a:effectLst/>
                  <a:latin typeface="+mj-lt"/>
                </a:rPr>
                <a:t>specifice</a:t>
              </a:r>
              <a:r>
                <a:rPr lang="en-US" sz="1100" i="1" u="none" strike="noStrike">
                  <a:solidFill>
                    <a:schemeClr val="tx2"/>
                  </a:solidFill>
                  <a:effectLst/>
                  <a:latin typeface="+mj-lt"/>
                </a:rPr>
                <a:t> </a:t>
              </a:r>
              <a:r>
                <a:rPr lang="ro-RO" sz="1100" i="1">
                  <a:solidFill>
                    <a:schemeClr val="tx2"/>
                  </a:solidFill>
                  <a:latin typeface="+mj-lt"/>
                </a:rPr>
                <a:t>asociate domeniilor funcționale</a:t>
              </a:r>
              <a:endParaRPr lang="ro-RO" sz="1100" i="1" noProof="1">
                <a:solidFill>
                  <a:schemeClr val="tx2"/>
                </a:solidFill>
                <a:latin typeface="+mj-lt"/>
                <a:cs typeface="Arial" panose="020B0604020202020204" pitchFamily="34" charset="0"/>
              </a:endParaRPr>
            </a:p>
          </p:txBody>
        </p:sp>
        <p:sp>
          <p:nvSpPr>
            <p:cNvPr id="17" name="Arrow: Right 16">
              <a:extLst>
                <a:ext uri="{FF2B5EF4-FFF2-40B4-BE49-F238E27FC236}">
                  <a16:creationId xmlns:a16="http://schemas.microsoft.com/office/drawing/2014/main" id="{19C00AD4-5CEC-39BF-6A24-79308611D4EC}"/>
                </a:ext>
              </a:extLst>
            </p:cNvPr>
            <p:cNvSpPr/>
            <p:nvPr/>
          </p:nvSpPr>
          <p:spPr>
            <a:xfrm>
              <a:off x="8390281" y="5130098"/>
              <a:ext cx="3233127"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31775" fontAlgn="base">
                <a:spcBef>
                  <a:spcPts val="600"/>
                </a:spcBef>
                <a:spcAft>
                  <a:spcPct val="0"/>
                </a:spcAft>
              </a:pPr>
              <a:r>
                <a:rPr lang="ro-RO" sz="1100" b="1" i="1" u="none" strike="noStrike" noProof="0">
                  <a:solidFill>
                    <a:schemeClr val="tx2"/>
                  </a:solidFill>
                  <a:effectLst/>
                  <a:latin typeface="+mj-lt"/>
                </a:rPr>
                <a:t>Detașare</a:t>
              </a:r>
              <a:r>
                <a:rPr lang="ro-RO" sz="1100" i="1" u="none" strike="noStrike" noProof="0">
                  <a:solidFill>
                    <a:schemeClr val="tx2"/>
                  </a:solidFill>
                  <a:effectLst/>
                  <a:latin typeface="+mj-lt"/>
                </a:rPr>
                <a:t> pe bază de competențe specifice</a:t>
              </a:r>
              <a:endParaRPr lang="ro-RO" sz="1100" i="1" noProof="1">
                <a:solidFill>
                  <a:schemeClr val="tx2"/>
                </a:solidFill>
                <a:latin typeface="+mj-lt"/>
                <a:cs typeface="Arial" panose="020B0604020202020204" pitchFamily="34" charset="0"/>
              </a:endParaRPr>
            </a:p>
          </p:txBody>
        </p:sp>
        <p:sp>
          <p:nvSpPr>
            <p:cNvPr id="18" name="Arrow: Right 17">
              <a:extLst>
                <a:ext uri="{FF2B5EF4-FFF2-40B4-BE49-F238E27FC236}">
                  <a16:creationId xmlns:a16="http://schemas.microsoft.com/office/drawing/2014/main" id="{63E3BB79-A840-1FA8-FD44-7CC7EB563654}"/>
                </a:ext>
              </a:extLst>
            </p:cNvPr>
            <p:cNvSpPr/>
            <p:nvPr/>
          </p:nvSpPr>
          <p:spPr>
            <a:xfrm>
              <a:off x="5332388" y="5533371"/>
              <a:ext cx="6297365"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65138" fontAlgn="base">
                <a:spcBef>
                  <a:spcPts val="600"/>
                </a:spcBef>
                <a:spcAft>
                  <a:spcPct val="0"/>
                </a:spcAft>
              </a:pPr>
              <a:r>
                <a:rPr lang="ro-RO" sz="1100" b="1" i="1" u="none" strike="noStrike" noProof="0" dirty="0">
                  <a:solidFill>
                    <a:schemeClr val="tx2"/>
                  </a:solidFill>
                  <a:effectLst/>
                  <a:latin typeface="+mj-lt"/>
                </a:rPr>
                <a:t>Transfer </a:t>
              </a:r>
              <a:r>
                <a:rPr lang="ro-RO" sz="1100" i="1" u="none" strike="noStrike" noProof="0" dirty="0">
                  <a:solidFill>
                    <a:schemeClr val="tx2"/>
                  </a:solidFill>
                  <a:effectLst/>
                  <a:latin typeface="+mj-lt"/>
                </a:rPr>
                <a:t>pe bază de competențe specifice</a:t>
              </a:r>
              <a:endParaRPr lang="ro-RO" sz="1100" i="1" noProof="1">
                <a:solidFill>
                  <a:schemeClr val="tx2"/>
                </a:solidFill>
                <a:latin typeface="+mj-lt"/>
                <a:cs typeface="Arial" panose="020B0604020202020204" pitchFamily="34" charset="0"/>
              </a:endParaRPr>
            </a:p>
          </p:txBody>
        </p:sp>
        <p:sp>
          <p:nvSpPr>
            <p:cNvPr id="19" name="Hexagon 18">
              <a:extLst>
                <a:ext uri="{FF2B5EF4-FFF2-40B4-BE49-F238E27FC236}">
                  <a16:creationId xmlns:a16="http://schemas.microsoft.com/office/drawing/2014/main" id="{9505731A-F17C-30CA-D1AB-1C8F72EC6F27}"/>
                </a:ext>
              </a:extLst>
            </p:cNvPr>
            <p:cNvSpPr/>
            <p:nvPr/>
          </p:nvSpPr>
          <p:spPr>
            <a:xfrm>
              <a:off x="667720" y="5361156"/>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0" name="Hexagon 19">
              <a:extLst>
                <a:ext uri="{FF2B5EF4-FFF2-40B4-BE49-F238E27FC236}">
                  <a16:creationId xmlns:a16="http://schemas.microsoft.com/office/drawing/2014/main" id="{274F6DDF-5169-4B38-6694-2875534E347C}"/>
                </a:ext>
              </a:extLst>
            </p:cNvPr>
            <p:cNvSpPr/>
            <p:nvPr/>
          </p:nvSpPr>
          <p:spPr>
            <a:xfrm>
              <a:off x="667720" y="5676005"/>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1" name="Hexagon 20">
              <a:extLst>
                <a:ext uri="{FF2B5EF4-FFF2-40B4-BE49-F238E27FC236}">
                  <a16:creationId xmlns:a16="http://schemas.microsoft.com/office/drawing/2014/main" id="{D197782A-28D1-4955-29CB-9A2CF71F1029}"/>
                </a:ext>
              </a:extLst>
            </p:cNvPr>
            <p:cNvSpPr/>
            <p:nvPr/>
          </p:nvSpPr>
          <p:spPr>
            <a:xfrm>
              <a:off x="667720" y="599085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2" name="Hexagon 21">
              <a:extLst>
                <a:ext uri="{FF2B5EF4-FFF2-40B4-BE49-F238E27FC236}">
                  <a16:creationId xmlns:a16="http://schemas.microsoft.com/office/drawing/2014/main" id="{FC8284A7-BF02-BF28-C0D3-91ED3C02571A}"/>
                </a:ext>
              </a:extLst>
            </p:cNvPr>
            <p:cNvSpPr/>
            <p:nvPr/>
          </p:nvSpPr>
          <p:spPr>
            <a:xfrm>
              <a:off x="5307793" y="1867347"/>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nvGrpSpPr>
            <p:cNvPr id="23" name="Group 22">
              <a:extLst>
                <a:ext uri="{FF2B5EF4-FFF2-40B4-BE49-F238E27FC236}">
                  <a16:creationId xmlns:a16="http://schemas.microsoft.com/office/drawing/2014/main" id="{3A26DAD1-99CD-BB75-C120-173B2566ED7C}"/>
                </a:ext>
              </a:extLst>
            </p:cNvPr>
            <p:cNvGrpSpPr/>
            <p:nvPr/>
          </p:nvGrpSpPr>
          <p:grpSpPr>
            <a:xfrm>
              <a:off x="2125200" y="1679131"/>
              <a:ext cx="103411" cy="4758460"/>
              <a:chOff x="2213898" y="4134210"/>
              <a:chExt cx="103411" cy="4758460"/>
            </a:xfrm>
            <a:solidFill>
              <a:schemeClr val="tx1">
                <a:lumMod val="75000"/>
              </a:schemeClr>
            </a:solidFill>
          </p:grpSpPr>
          <p:sp>
            <p:nvSpPr>
              <p:cNvPr id="42" name="Line 55" descr="© INSCALE GmbH, 26.05.2010&#10;http://www.presentationload.com/">
                <a:extLst>
                  <a:ext uri="{FF2B5EF4-FFF2-40B4-BE49-F238E27FC236}">
                    <a16:creationId xmlns:a16="http://schemas.microsoft.com/office/drawing/2014/main" id="{4BA0FBB1-67DE-28E9-A0C9-A2C5262DC229}"/>
                  </a:ext>
                </a:extLst>
              </p:cNvPr>
              <p:cNvSpPr>
                <a:spLocks noChangeShapeType="1"/>
              </p:cNvSpPr>
              <p:nvPr/>
            </p:nvSpPr>
            <p:spPr bwMode="gray">
              <a:xfrm flipV="1">
                <a:off x="2254692" y="4134210"/>
                <a:ext cx="10908" cy="47584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43" name="Gleichschenkliges Dreieck 67">
                <a:extLst>
                  <a:ext uri="{FF2B5EF4-FFF2-40B4-BE49-F238E27FC236}">
                    <a16:creationId xmlns:a16="http://schemas.microsoft.com/office/drawing/2014/main" id="{E8744265-B405-7BF8-47F8-EADF61F97887}"/>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sp>
          <p:nvSpPr>
            <p:cNvPr id="24" name="Hexagon 23">
              <a:extLst>
                <a:ext uri="{FF2B5EF4-FFF2-40B4-BE49-F238E27FC236}">
                  <a16:creationId xmlns:a16="http://schemas.microsoft.com/office/drawing/2014/main" id="{CA0BFD1B-5DE3-25D7-177A-094DFB321110}"/>
                </a:ext>
              </a:extLst>
            </p:cNvPr>
            <p:cNvSpPr/>
            <p:nvPr/>
          </p:nvSpPr>
          <p:spPr>
            <a:xfrm>
              <a:off x="8470365" y="2228203"/>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5" name="Hexagon 24">
              <a:extLst>
                <a:ext uri="{FF2B5EF4-FFF2-40B4-BE49-F238E27FC236}">
                  <a16:creationId xmlns:a16="http://schemas.microsoft.com/office/drawing/2014/main" id="{78F572C7-558D-B64B-A4A1-ABF63F3F85BB}"/>
                </a:ext>
              </a:extLst>
            </p:cNvPr>
            <p:cNvSpPr/>
            <p:nvPr/>
          </p:nvSpPr>
          <p:spPr>
            <a:xfrm>
              <a:off x="2247494" y="2596721"/>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6" name="Hexagon 25">
              <a:extLst>
                <a:ext uri="{FF2B5EF4-FFF2-40B4-BE49-F238E27FC236}">
                  <a16:creationId xmlns:a16="http://schemas.microsoft.com/office/drawing/2014/main" id="{387B0278-0D6B-21FC-CA2A-5171CFD0B9E1}"/>
                </a:ext>
              </a:extLst>
            </p:cNvPr>
            <p:cNvSpPr/>
            <p:nvPr/>
          </p:nvSpPr>
          <p:spPr>
            <a:xfrm>
              <a:off x="6867933" y="3000144"/>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nvGrpSpPr>
            <p:cNvPr id="27" name="Group 26">
              <a:extLst>
                <a:ext uri="{FF2B5EF4-FFF2-40B4-BE49-F238E27FC236}">
                  <a16:creationId xmlns:a16="http://schemas.microsoft.com/office/drawing/2014/main" id="{92E5EA66-6D99-8B0B-43A5-BC18723395B6}"/>
                </a:ext>
              </a:extLst>
            </p:cNvPr>
            <p:cNvGrpSpPr/>
            <p:nvPr/>
          </p:nvGrpSpPr>
          <p:grpSpPr>
            <a:xfrm>
              <a:off x="8388512" y="1673222"/>
              <a:ext cx="103411" cy="4833618"/>
              <a:chOff x="2213898" y="4134213"/>
              <a:chExt cx="103411" cy="4833618"/>
            </a:xfrm>
            <a:solidFill>
              <a:schemeClr val="tx1">
                <a:lumMod val="75000"/>
              </a:schemeClr>
            </a:solidFill>
          </p:grpSpPr>
          <p:sp>
            <p:nvSpPr>
              <p:cNvPr id="40" name="Line 55" descr="© INSCALE GmbH, 26.05.2010&#10;http://www.presentationload.com/">
                <a:extLst>
                  <a:ext uri="{FF2B5EF4-FFF2-40B4-BE49-F238E27FC236}">
                    <a16:creationId xmlns:a16="http://schemas.microsoft.com/office/drawing/2014/main" id="{6D3DD654-4517-D0EB-3E28-763F6BCA12A5}"/>
                  </a:ext>
                </a:extLst>
              </p:cNvPr>
              <p:cNvSpPr>
                <a:spLocks noChangeShapeType="1"/>
              </p:cNvSpPr>
              <p:nvPr/>
            </p:nvSpPr>
            <p:spPr bwMode="gray">
              <a:xfrm flipV="1">
                <a:off x="2230186" y="4134213"/>
                <a:ext cx="35414" cy="4833618"/>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400">
                  <a:solidFill>
                    <a:schemeClr val="tx2"/>
                  </a:solidFill>
                  <a:latin typeface="+mj-lt"/>
                  <a:cs typeface="Arial" panose="020B0604020202020204" pitchFamily="34" charset="0"/>
                </a:endParaRPr>
              </a:p>
            </p:txBody>
          </p:sp>
          <p:sp>
            <p:nvSpPr>
              <p:cNvPr id="41" name="Gleichschenkliges Dreieck 67">
                <a:extLst>
                  <a:ext uri="{FF2B5EF4-FFF2-40B4-BE49-F238E27FC236}">
                    <a16:creationId xmlns:a16="http://schemas.microsoft.com/office/drawing/2014/main" id="{C04B91CC-C631-728B-0673-25E3C47FD70F}"/>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400">
                  <a:solidFill>
                    <a:schemeClr val="tx2"/>
                  </a:solidFill>
                  <a:latin typeface="+mj-lt"/>
                </a:endParaRPr>
              </a:p>
            </p:txBody>
          </p:sp>
        </p:grpSp>
        <p:sp>
          <p:nvSpPr>
            <p:cNvPr id="28" name="Hexagon 27">
              <a:extLst>
                <a:ext uri="{FF2B5EF4-FFF2-40B4-BE49-F238E27FC236}">
                  <a16:creationId xmlns:a16="http://schemas.microsoft.com/office/drawing/2014/main" id="{66AD7B54-F285-B832-D913-C45892E5B197}"/>
                </a:ext>
              </a:extLst>
            </p:cNvPr>
            <p:cNvSpPr/>
            <p:nvPr/>
          </p:nvSpPr>
          <p:spPr>
            <a:xfrm>
              <a:off x="10006246" y="3382168"/>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29" name="Hexagon 28">
              <a:extLst>
                <a:ext uri="{FF2B5EF4-FFF2-40B4-BE49-F238E27FC236}">
                  <a16:creationId xmlns:a16="http://schemas.microsoft.com/office/drawing/2014/main" id="{8FC1768A-0683-524F-7F91-3A8A1EC89E52}"/>
                </a:ext>
              </a:extLst>
            </p:cNvPr>
            <p:cNvSpPr/>
            <p:nvPr/>
          </p:nvSpPr>
          <p:spPr>
            <a:xfrm>
              <a:off x="5323033" y="374897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0" name="Hexagon 29">
              <a:extLst>
                <a:ext uri="{FF2B5EF4-FFF2-40B4-BE49-F238E27FC236}">
                  <a16:creationId xmlns:a16="http://schemas.microsoft.com/office/drawing/2014/main" id="{E41E6745-2A52-0CD0-D4DA-A2AFBBAF9CA3}"/>
                </a:ext>
              </a:extLst>
            </p:cNvPr>
            <p:cNvSpPr/>
            <p:nvPr/>
          </p:nvSpPr>
          <p:spPr>
            <a:xfrm>
              <a:off x="8410791" y="413544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1" name="Hexagon 30">
              <a:extLst>
                <a:ext uri="{FF2B5EF4-FFF2-40B4-BE49-F238E27FC236}">
                  <a16:creationId xmlns:a16="http://schemas.microsoft.com/office/drawing/2014/main" id="{9480F552-8F3F-25F6-F5FE-BE0E5194B2E8}"/>
                </a:ext>
              </a:extLst>
            </p:cNvPr>
            <p:cNvSpPr/>
            <p:nvPr/>
          </p:nvSpPr>
          <p:spPr>
            <a:xfrm>
              <a:off x="2278490" y="45211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2" name="Hexagon 31">
              <a:extLst>
                <a:ext uri="{FF2B5EF4-FFF2-40B4-BE49-F238E27FC236}">
                  <a16:creationId xmlns:a16="http://schemas.microsoft.com/office/drawing/2014/main" id="{EB27C12E-2BEF-B19B-3D02-9ABCE111D0C3}"/>
                </a:ext>
              </a:extLst>
            </p:cNvPr>
            <p:cNvSpPr/>
            <p:nvPr/>
          </p:nvSpPr>
          <p:spPr>
            <a:xfrm>
              <a:off x="5354846" y="4913258"/>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3" name="Hexagon 32">
              <a:extLst>
                <a:ext uri="{FF2B5EF4-FFF2-40B4-BE49-F238E27FC236}">
                  <a16:creationId xmlns:a16="http://schemas.microsoft.com/office/drawing/2014/main" id="{EB170541-F144-9B3B-9323-1BD49966F4FC}"/>
                </a:ext>
              </a:extLst>
            </p:cNvPr>
            <p:cNvSpPr/>
            <p:nvPr/>
          </p:nvSpPr>
          <p:spPr>
            <a:xfrm>
              <a:off x="5524097" y="4913258"/>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4" name="Hexagon 33">
              <a:extLst>
                <a:ext uri="{FF2B5EF4-FFF2-40B4-BE49-F238E27FC236}">
                  <a16:creationId xmlns:a16="http://schemas.microsoft.com/office/drawing/2014/main" id="{D413C0C9-EBAE-185B-D328-5714ABBABA4D}"/>
                </a:ext>
              </a:extLst>
            </p:cNvPr>
            <p:cNvSpPr/>
            <p:nvPr/>
          </p:nvSpPr>
          <p:spPr>
            <a:xfrm>
              <a:off x="8391549" y="5330014"/>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5" name="Hexagon 34">
              <a:extLst>
                <a:ext uri="{FF2B5EF4-FFF2-40B4-BE49-F238E27FC236}">
                  <a16:creationId xmlns:a16="http://schemas.microsoft.com/office/drawing/2014/main" id="{2377D115-40FC-61D9-114B-077B24CFD633}"/>
                </a:ext>
              </a:extLst>
            </p:cNvPr>
            <p:cNvSpPr/>
            <p:nvPr/>
          </p:nvSpPr>
          <p:spPr>
            <a:xfrm>
              <a:off x="5371782" y="5731749"/>
              <a:ext cx="182880" cy="182880"/>
            </a:xfrm>
            <a:prstGeom prst="hexagon">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6" name="Hexagon 35">
              <a:extLst>
                <a:ext uri="{FF2B5EF4-FFF2-40B4-BE49-F238E27FC236}">
                  <a16:creationId xmlns:a16="http://schemas.microsoft.com/office/drawing/2014/main" id="{571978FF-12BE-E103-8387-CE02F30DF877}"/>
                </a:ext>
              </a:extLst>
            </p:cNvPr>
            <p:cNvSpPr/>
            <p:nvPr/>
          </p:nvSpPr>
          <p:spPr>
            <a:xfrm>
              <a:off x="5527197" y="5735400"/>
              <a:ext cx="182880" cy="182880"/>
            </a:xfrm>
            <a:prstGeom prst="hexagon">
              <a:avLst/>
            </a:prstGeom>
            <a:solidFill>
              <a:srgbClr val="0070C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sp>
          <p:nvSpPr>
            <p:cNvPr id="37" name="Rectangle 36">
              <a:extLst>
                <a:ext uri="{FF2B5EF4-FFF2-40B4-BE49-F238E27FC236}">
                  <a16:creationId xmlns:a16="http://schemas.microsoft.com/office/drawing/2014/main" id="{0AFCC81D-4511-5B27-8457-468F24B7078F}"/>
                </a:ext>
              </a:extLst>
            </p:cNvPr>
            <p:cNvSpPr/>
            <p:nvPr/>
          </p:nvSpPr>
          <p:spPr>
            <a:xfrm>
              <a:off x="858857" y="5329754"/>
              <a:ext cx="1869715" cy="995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ro-RO" sz="1200" i="1" dirty="0">
                  <a:solidFill>
                    <a:schemeClr val="tx2"/>
                  </a:solidFill>
                  <a:latin typeface="+mj-lt"/>
                  <a:cs typeface="Arial" panose="020B0604020202020204" pitchFamily="34" charset="0"/>
                </a:rPr>
                <a:t>Nivel central și teritorial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Nivel local</a:t>
              </a:r>
            </a:p>
            <a:p>
              <a:endParaRPr lang="ro-RO" sz="1200" i="1" dirty="0">
                <a:solidFill>
                  <a:schemeClr val="tx2"/>
                </a:solidFill>
                <a:latin typeface="+mj-lt"/>
                <a:cs typeface="Arial" panose="020B0604020202020204" pitchFamily="34" charset="0"/>
              </a:endParaRPr>
            </a:p>
            <a:p>
              <a:r>
                <a:rPr lang="ro-RO" sz="1200" i="1" dirty="0">
                  <a:solidFill>
                    <a:schemeClr val="tx2"/>
                  </a:solidFill>
                  <a:latin typeface="+mj-lt"/>
                  <a:cs typeface="Arial" panose="020B0604020202020204" pitchFamily="34" charset="0"/>
                </a:rPr>
                <a:t>Personal contractual</a:t>
              </a:r>
              <a:endParaRPr lang="en-US" sz="1200" i="1" dirty="0">
                <a:solidFill>
                  <a:schemeClr val="tx2"/>
                </a:solidFill>
                <a:latin typeface="+mj-lt"/>
                <a:cs typeface="Arial" panose="020B0604020202020204" pitchFamily="34" charset="0"/>
              </a:endParaRPr>
            </a:p>
          </p:txBody>
        </p:sp>
        <p:sp>
          <p:nvSpPr>
            <p:cNvPr id="38" name="Arrow: Right 37">
              <a:extLst>
                <a:ext uri="{FF2B5EF4-FFF2-40B4-BE49-F238E27FC236}">
                  <a16:creationId xmlns:a16="http://schemas.microsoft.com/office/drawing/2014/main" id="{4A5BB012-8C16-53A9-784B-4BD9D6931D3D}"/>
                </a:ext>
              </a:extLst>
            </p:cNvPr>
            <p:cNvSpPr/>
            <p:nvPr/>
          </p:nvSpPr>
          <p:spPr>
            <a:xfrm>
              <a:off x="8415699" y="5958200"/>
              <a:ext cx="3224556" cy="548640"/>
            </a:xfrm>
            <a:prstGeom prst="rightArrow">
              <a:avLst/>
            </a:prstGeom>
            <a:solidFill>
              <a:schemeClr val="bg1">
                <a:lumMod val="85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69863" fontAlgn="base">
                <a:spcBef>
                  <a:spcPts val="600"/>
                </a:spcBef>
                <a:spcAft>
                  <a:spcPct val="0"/>
                </a:spcAft>
              </a:pPr>
              <a:r>
                <a:rPr lang="ro-RO" sz="1100" b="1" i="1" u="none" strike="noStrike" noProof="0">
                  <a:solidFill>
                    <a:schemeClr val="tx2"/>
                  </a:solidFill>
                  <a:effectLst/>
                  <a:latin typeface="+mj-lt"/>
                </a:rPr>
                <a:t>Transfer </a:t>
              </a:r>
              <a:r>
                <a:rPr lang="ro-RO" sz="1100" i="1" u="none" strike="noStrike" noProof="0">
                  <a:solidFill>
                    <a:schemeClr val="tx2"/>
                  </a:solidFill>
                  <a:effectLst/>
                  <a:latin typeface="+mj-lt"/>
                </a:rPr>
                <a:t>pe bază de competențe specifice</a:t>
              </a:r>
              <a:endParaRPr lang="ro-RO" sz="1100" i="1" noProof="1">
                <a:solidFill>
                  <a:schemeClr val="tx2"/>
                </a:solidFill>
                <a:latin typeface="+mj-lt"/>
                <a:cs typeface="Arial" panose="020B0604020202020204" pitchFamily="34" charset="0"/>
              </a:endParaRPr>
            </a:p>
          </p:txBody>
        </p:sp>
        <p:sp>
          <p:nvSpPr>
            <p:cNvPr id="39" name="Hexagon 38">
              <a:extLst>
                <a:ext uri="{FF2B5EF4-FFF2-40B4-BE49-F238E27FC236}">
                  <a16:creationId xmlns:a16="http://schemas.microsoft.com/office/drawing/2014/main" id="{C94906C4-5AAD-2D17-00FB-201875E7B073}"/>
                </a:ext>
              </a:extLst>
            </p:cNvPr>
            <p:cNvSpPr/>
            <p:nvPr/>
          </p:nvSpPr>
          <p:spPr>
            <a:xfrm>
              <a:off x="8410791" y="6142311"/>
              <a:ext cx="182880" cy="182880"/>
            </a:xfrm>
            <a:prstGeom prst="hexagon">
              <a:avLst/>
            </a:prstGeom>
            <a:solidFill>
              <a:srgbClr val="00B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a:solidFill>
                  <a:schemeClr val="tx2"/>
                </a:solidFill>
                <a:latin typeface="+mj-lt"/>
              </a:endParaRPr>
            </a:p>
          </p:txBody>
        </p:sp>
      </p:grpSp>
    </p:spTree>
    <p:extLst>
      <p:ext uri="{BB962C8B-B14F-4D97-AF65-F5344CB8AC3E}">
        <p14:creationId xmlns:p14="http://schemas.microsoft.com/office/powerpoint/2010/main" val="2916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E14AD0-727C-9A9A-6C74-4B8CD70D283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Măsuri</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de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acompaniere</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541454E7-A9C8-66BC-07F4-A343BFA4956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6DBF963F-26C1-EDD4-D6AB-5BCA4D2E7365}"/>
              </a:ext>
            </a:extLst>
          </p:cNvPr>
          <p:cNvGrpSpPr/>
          <p:nvPr/>
        </p:nvGrpSpPr>
        <p:grpSpPr>
          <a:xfrm>
            <a:off x="2895501" y="2901181"/>
            <a:ext cx="12717100" cy="6052318"/>
            <a:chOff x="4070494" y="1022730"/>
            <a:chExt cx="7781518" cy="5400697"/>
          </a:xfrm>
        </p:grpSpPr>
        <p:cxnSp>
          <p:nvCxnSpPr>
            <p:cNvPr id="11" name="Straight Connector 10">
              <a:extLst>
                <a:ext uri="{FF2B5EF4-FFF2-40B4-BE49-F238E27FC236}">
                  <a16:creationId xmlns:a16="http://schemas.microsoft.com/office/drawing/2014/main" id="{7CC0E2CF-8892-0C22-AA3C-264134B666D8}"/>
                </a:ext>
              </a:extLst>
            </p:cNvPr>
            <p:cNvCxnSpPr>
              <a:cxnSpLocks/>
            </p:cNvCxnSpPr>
            <p:nvPr/>
          </p:nvCxnSpPr>
          <p:spPr>
            <a:xfrm>
              <a:off x="4070494" y="1274553"/>
              <a:ext cx="6122" cy="5126247"/>
            </a:xfrm>
            <a:prstGeom prst="line">
              <a:avLst/>
            </a:prstGeom>
            <a:ln w="19050">
              <a:solidFill>
                <a:srgbClr val="BDE3FF"/>
              </a:solidFill>
              <a:tailEnd type="none"/>
            </a:ln>
          </p:spPr>
          <p:style>
            <a:lnRef idx="1">
              <a:schemeClr val="accent1"/>
            </a:lnRef>
            <a:fillRef idx="0">
              <a:schemeClr val="accent1"/>
            </a:fillRef>
            <a:effectRef idx="0">
              <a:schemeClr val="accent1"/>
            </a:effectRef>
            <a:fontRef idx="minor">
              <a:schemeClr val="tx1"/>
            </a:fontRef>
          </p:style>
        </p:cxnSp>
        <p:sp>
          <p:nvSpPr>
            <p:cNvPr id="43" name="Gleichschenkliges Dreieck 67">
              <a:extLst>
                <a:ext uri="{FF2B5EF4-FFF2-40B4-BE49-F238E27FC236}">
                  <a16:creationId xmlns:a16="http://schemas.microsoft.com/office/drawing/2014/main" id="{57865BA3-F7DF-AE9C-C003-187E19A0D51E}"/>
                </a:ext>
              </a:extLst>
            </p:cNvPr>
            <p:cNvSpPr/>
            <p:nvPr/>
          </p:nvSpPr>
          <p:spPr bwMode="auto">
            <a:xfrm flipH="1" flipV="1">
              <a:off x="8722841" y="3574928"/>
              <a:ext cx="103411" cy="95407"/>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nvGrpSpPr>
            <p:cNvPr id="13" name="Group 12">
              <a:extLst>
                <a:ext uri="{FF2B5EF4-FFF2-40B4-BE49-F238E27FC236}">
                  <a16:creationId xmlns:a16="http://schemas.microsoft.com/office/drawing/2014/main" id="{E313D092-A997-AA70-ED82-D75EA1E851A3}"/>
                </a:ext>
              </a:extLst>
            </p:cNvPr>
            <p:cNvGrpSpPr/>
            <p:nvPr/>
          </p:nvGrpSpPr>
          <p:grpSpPr>
            <a:xfrm>
              <a:off x="4400552" y="3233048"/>
              <a:ext cx="7429497" cy="371345"/>
              <a:chOff x="77233" y="3129282"/>
              <a:chExt cx="6573440" cy="371345"/>
            </a:xfrm>
          </p:grpSpPr>
          <p:sp>
            <p:nvSpPr>
              <p:cNvPr id="38" name="Rechteck 48">
                <a:extLst>
                  <a:ext uri="{FF2B5EF4-FFF2-40B4-BE49-F238E27FC236}">
                    <a16:creationId xmlns:a16="http://schemas.microsoft.com/office/drawing/2014/main" id="{5B66B259-8643-0536-8F20-D328B294237C}"/>
                  </a:ext>
                </a:extLst>
              </p:cNvPr>
              <p:cNvSpPr/>
              <p:nvPr/>
            </p:nvSpPr>
            <p:spPr bwMode="auto">
              <a:xfrm>
                <a:off x="77233" y="3134025"/>
                <a:ext cx="1645920" cy="365760"/>
              </a:xfrm>
              <a:prstGeom prst="rect">
                <a:avLst/>
              </a:prstGeom>
              <a:solidFill>
                <a:schemeClr val="accent5"/>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b="1" noProof="1">
                    <a:solidFill>
                      <a:schemeClr val="bg1"/>
                    </a:solidFill>
                  </a:rPr>
                  <a:t>20</a:t>
                </a:r>
                <a:r>
                  <a:rPr lang="ro-RO" sz="2000" b="1" noProof="1">
                    <a:solidFill>
                      <a:schemeClr val="bg1"/>
                    </a:solidFill>
                  </a:rPr>
                  <a:t>24</a:t>
                </a:r>
                <a:endParaRPr lang="en-US" sz="2000" b="1" noProof="1">
                  <a:solidFill>
                    <a:schemeClr val="bg1"/>
                  </a:solidFill>
                </a:endParaRPr>
              </a:p>
            </p:txBody>
          </p:sp>
          <p:sp>
            <p:nvSpPr>
              <p:cNvPr id="39" name="Rechteck 49">
                <a:extLst>
                  <a:ext uri="{FF2B5EF4-FFF2-40B4-BE49-F238E27FC236}">
                    <a16:creationId xmlns:a16="http://schemas.microsoft.com/office/drawing/2014/main" id="{9081CA38-1DDE-5540-F780-FE376589A596}"/>
                  </a:ext>
                </a:extLst>
              </p:cNvPr>
              <p:cNvSpPr/>
              <p:nvPr/>
            </p:nvSpPr>
            <p:spPr bwMode="auto">
              <a:xfrm>
                <a:off x="1729153" y="3134867"/>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a:t>
                </a:r>
                <a:r>
                  <a:rPr lang="ro-RO" sz="2000" noProof="1">
                    <a:solidFill>
                      <a:srgbClr val="000000"/>
                    </a:solidFill>
                  </a:rPr>
                  <a:t>025</a:t>
                </a:r>
                <a:endParaRPr lang="en-US" sz="2000" noProof="1">
                  <a:solidFill>
                    <a:srgbClr val="000000"/>
                  </a:solidFill>
                </a:endParaRPr>
              </a:p>
            </p:txBody>
          </p:sp>
          <p:sp>
            <p:nvSpPr>
              <p:cNvPr id="40" name="Rechteck 43">
                <a:extLst>
                  <a:ext uri="{FF2B5EF4-FFF2-40B4-BE49-F238E27FC236}">
                    <a16:creationId xmlns:a16="http://schemas.microsoft.com/office/drawing/2014/main" id="{05B41340-D605-6E4C-5993-7813B33CE42D}"/>
                  </a:ext>
                </a:extLst>
              </p:cNvPr>
              <p:cNvSpPr/>
              <p:nvPr/>
            </p:nvSpPr>
            <p:spPr bwMode="auto">
              <a:xfrm>
                <a:off x="3353785" y="3132833"/>
                <a:ext cx="1645920" cy="365760"/>
              </a:xfrm>
              <a:prstGeom prst="rect">
                <a:avLst/>
              </a:prstGeom>
              <a:solidFill>
                <a:schemeClr val="accent5">
                  <a:lumMod val="20000"/>
                  <a:lumOff val="8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rgbClr val="000000"/>
                    </a:solidFill>
                  </a:rPr>
                  <a:t>20</a:t>
                </a:r>
                <a:r>
                  <a:rPr lang="ro-RO" sz="2000" noProof="1">
                    <a:solidFill>
                      <a:srgbClr val="000000"/>
                    </a:solidFill>
                  </a:rPr>
                  <a:t>26</a:t>
                </a:r>
                <a:endParaRPr lang="en-US" sz="2000" noProof="1">
                  <a:solidFill>
                    <a:srgbClr val="000000"/>
                  </a:solidFill>
                </a:endParaRPr>
              </a:p>
            </p:txBody>
          </p:sp>
          <p:sp>
            <p:nvSpPr>
              <p:cNvPr id="41" name="Rechteck 44">
                <a:extLst>
                  <a:ext uri="{FF2B5EF4-FFF2-40B4-BE49-F238E27FC236}">
                    <a16:creationId xmlns:a16="http://schemas.microsoft.com/office/drawing/2014/main" id="{9B4297F6-7447-963A-A7A4-F01D469E9187}"/>
                  </a:ext>
                </a:extLst>
              </p:cNvPr>
              <p:cNvSpPr/>
              <p:nvPr/>
            </p:nvSpPr>
            <p:spPr bwMode="auto">
              <a:xfrm>
                <a:off x="5004753" y="3129282"/>
                <a:ext cx="1645920" cy="365760"/>
              </a:xfrm>
              <a:prstGeom prst="rect">
                <a:avLst/>
              </a:prstGeom>
              <a:solidFill>
                <a:schemeClr val="accent5">
                  <a:lumMod val="60000"/>
                  <a:lumOff val="40000"/>
                </a:schemeClr>
              </a:solidFill>
              <a:ln w="127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ctr"/>
              <a:lstStyle/>
              <a:p>
                <a:pPr algn="ctr" fontAlgn="base">
                  <a:spcBef>
                    <a:spcPct val="0"/>
                  </a:spcBef>
                  <a:spcAft>
                    <a:spcPct val="0"/>
                  </a:spcAft>
                </a:pPr>
                <a:r>
                  <a:rPr lang="en-US" sz="2000" noProof="1">
                    <a:solidFill>
                      <a:schemeClr val="tx1"/>
                    </a:solidFill>
                  </a:rPr>
                  <a:t>20</a:t>
                </a:r>
                <a:r>
                  <a:rPr lang="ro-RO" sz="2000" noProof="1">
                    <a:solidFill>
                      <a:schemeClr val="tx1"/>
                    </a:solidFill>
                  </a:rPr>
                  <a:t>27</a:t>
                </a:r>
                <a:endParaRPr lang="en-US" sz="2000" noProof="1">
                  <a:solidFill>
                    <a:schemeClr val="tx1"/>
                  </a:solidFill>
                </a:endParaRPr>
              </a:p>
            </p:txBody>
          </p:sp>
        </p:grpSp>
        <p:grpSp>
          <p:nvGrpSpPr>
            <p:cNvPr id="14" name="Group 13">
              <a:extLst>
                <a:ext uri="{FF2B5EF4-FFF2-40B4-BE49-F238E27FC236}">
                  <a16:creationId xmlns:a16="http://schemas.microsoft.com/office/drawing/2014/main" id="{7499DF24-4D68-CA5E-AFC7-29BC58BB7DEE}"/>
                </a:ext>
              </a:extLst>
            </p:cNvPr>
            <p:cNvGrpSpPr/>
            <p:nvPr/>
          </p:nvGrpSpPr>
          <p:grpSpPr>
            <a:xfrm>
              <a:off x="11748601" y="3598801"/>
              <a:ext cx="103411" cy="1220850"/>
              <a:chOff x="2213898" y="4134217"/>
              <a:chExt cx="103411" cy="2138153"/>
            </a:xfrm>
            <a:solidFill>
              <a:schemeClr val="tx1">
                <a:lumMod val="75000"/>
              </a:schemeClr>
            </a:solidFill>
          </p:grpSpPr>
          <p:sp>
            <p:nvSpPr>
              <p:cNvPr id="36" name="Line 55" descr="© INSCALE GmbH, 26.05.2010&#10;http://www.presentationload.com/">
                <a:extLst>
                  <a:ext uri="{FF2B5EF4-FFF2-40B4-BE49-F238E27FC236}">
                    <a16:creationId xmlns:a16="http://schemas.microsoft.com/office/drawing/2014/main" id="{99ECDD88-6546-A1AA-C3D2-1A33AC1ABB37}"/>
                  </a:ext>
                </a:extLst>
              </p:cNvPr>
              <p:cNvSpPr>
                <a:spLocks noChangeShapeType="1"/>
              </p:cNvSpPr>
              <p:nvPr/>
            </p:nvSpPr>
            <p:spPr bwMode="gray">
              <a:xfrm flipH="1" flipV="1">
                <a:off x="2265601" y="4134217"/>
                <a:ext cx="13538" cy="2138153"/>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7" name="Gleichschenkliges Dreieck 67">
                <a:extLst>
                  <a:ext uri="{FF2B5EF4-FFF2-40B4-BE49-F238E27FC236}">
                    <a16:creationId xmlns:a16="http://schemas.microsoft.com/office/drawing/2014/main" id="{DA2D8F51-6AD7-3C46-0C26-5F4C33B28677}"/>
                  </a:ext>
                </a:extLst>
              </p:cNvPr>
              <p:cNvSpPr/>
              <p:nvPr/>
            </p:nvSpPr>
            <p:spPr bwMode="auto">
              <a:xfrm flipH="1" flipV="1">
                <a:off x="2213898" y="4134220"/>
                <a:ext cx="103411" cy="91966"/>
              </a:xfrm>
              <a:prstGeom prst="triangle">
                <a:avLst/>
              </a:prstGeom>
              <a:grpFill/>
              <a:ln w="12700">
                <a:solidFill>
                  <a:schemeClr val="tx1">
                    <a:lumMod val="75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nvGrpSpPr>
            <p:cNvPr id="15" name="Group 14">
              <a:extLst>
                <a:ext uri="{FF2B5EF4-FFF2-40B4-BE49-F238E27FC236}">
                  <a16:creationId xmlns:a16="http://schemas.microsoft.com/office/drawing/2014/main" id="{A03BFE64-4491-A189-1ED8-DE9F9BEF9D84}"/>
                </a:ext>
              </a:extLst>
            </p:cNvPr>
            <p:cNvGrpSpPr/>
            <p:nvPr/>
          </p:nvGrpSpPr>
          <p:grpSpPr>
            <a:xfrm>
              <a:off x="6210474" y="3587482"/>
              <a:ext cx="103411" cy="1684340"/>
              <a:chOff x="2213898" y="4134217"/>
              <a:chExt cx="103411" cy="1684340"/>
            </a:xfrm>
            <a:solidFill>
              <a:schemeClr val="tx1">
                <a:lumMod val="75000"/>
              </a:schemeClr>
            </a:solidFill>
          </p:grpSpPr>
          <p:sp>
            <p:nvSpPr>
              <p:cNvPr id="34" name="Line 55" descr="© INSCALE GmbH, 26.05.2010&#10;http://www.presentationload.com/">
                <a:extLst>
                  <a:ext uri="{FF2B5EF4-FFF2-40B4-BE49-F238E27FC236}">
                    <a16:creationId xmlns:a16="http://schemas.microsoft.com/office/drawing/2014/main" id="{E3E3BEAB-8636-C632-3E0E-2C352366F92A}"/>
                  </a:ext>
                </a:extLst>
              </p:cNvPr>
              <p:cNvSpPr>
                <a:spLocks noChangeShapeType="1"/>
              </p:cNvSpPr>
              <p:nvPr/>
            </p:nvSpPr>
            <p:spPr bwMode="gray">
              <a:xfrm flipH="1" flipV="1">
                <a:off x="2265602" y="4134217"/>
                <a:ext cx="4537" cy="168434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35" name="Gleichschenkliges Dreieck 67">
                <a:extLst>
                  <a:ext uri="{FF2B5EF4-FFF2-40B4-BE49-F238E27FC236}">
                    <a16:creationId xmlns:a16="http://schemas.microsoft.com/office/drawing/2014/main" id="{192A36DD-66FB-3AE2-5E94-D2C8F9D1B57A}"/>
                  </a:ext>
                </a:extLst>
              </p:cNvPr>
              <p:cNvSpPr/>
              <p:nvPr/>
            </p:nvSpPr>
            <p:spPr bwMode="auto">
              <a:xfrm flipH="1" flipV="1">
                <a:off x="2213898" y="4134220"/>
                <a:ext cx="103411"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sp>
          <p:nvSpPr>
            <p:cNvPr id="16" name="Arrow: Right 15">
              <a:extLst>
                <a:ext uri="{FF2B5EF4-FFF2-40B4-BE49-F238E27FC236}">
                  <a16:creationId xmlns:a16="http://schemas.microsoft.com/office/drawing/2014/main" id="{5B4A1E98-0E9E-D44A-4006-0E24A0B87D58}"/>
                </a:ext>
              </a:extLst>
            </p:cNvPr>
            <p:cNvSpPr/>
            <p:nvPr/>
          </p:nvSpPr>
          <p:spPr>
            <a:xfrm>
              <a:off x="8174636" y="1731925"/>
              <a:ext cx="1731863" cy="136352"/>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500" i="1" noProof="1">
                <a:solidFill>
                  <a:srgbClr val="234C93"/>
                </a:solidFill>
                <a:cs typeface="Arial"/>
              </a:endParaRPr>
            </a:p>
            <a:p>
              <a:pPr algn="r" fontAlgn="base">
                <a:spcBef>
                  <a:spcPct val="50000"/>
                </a:spcBef>
                <a:spcAft>
                  <a:spcPct val="0"/>
                </a:spcAft>
              </a:pPr>
              <a:r>
                <a:rPr lang="ro-RO" sz="1200" i="1" noProof="1">
                  <a:solidFill>
                    <a:srgbClr val="234C93"/>
                  </a:solidFill>
                  <a:cs typeface="Arial"/>
                </a:rPr>
                <a:t>Transformarea posturilor de </a:t>
              </a:r>
              <a:r>
                <a:rPr lang="ro-RO" sz="1200" b="1" i="1" noProof="1">
                  <a:solidFill>
                    <a:srgbClr val="234C93"/>
                  </a:solidFill>
                  <a:cs typeface="Arial"/>
                </a:rPr>
                <a:t>Expert </a:t>
              </a:r>
            </a:p>
            <a:p>
              <a:pPr algn="r" fontAlgn="base">
                <a:spcBef>
                  <a:spcPct val="50000"/>
                </a:spcBef>
                <a:spcAft>
                  <a:spcPct val="0"/>
                </a:spcAft>
              </a:pPr>
              <a:r>
                <a:rPr lang="ro-RO" sz="1200" i="1" noProof="1">
                  <a:solidFill>
                    <a:srgbClr val="234C93"/>
                  </a:solidFill>
                  <a:cs typeface="Arial"/>
                </a:rPr>
                <a:t>Revizuirea fișelor de post pentru </a:t>
              </a:r>
              <a:r>
                <a:rPr lang="ro-RO" sz="1200" b="1" i="1" noProof="1">
                  <a:solidFill>
                    <a:srgbClr val="234C93"/>
                  </a:solidFill>
                  <a:cs typeface="Arial"/>
                </a:rPr>
                <a:t>Inspectori</a:t>
              </a:r>
              <a:r>
                <a:rPr lang="ro-RO" sz="1200" i="1" noProof="1">
                  <a:solidFill>
                    <a:srgbClr val="234C93"/>
                  </a:solidFill>
                  <a:cs typeface="Arial"/>
                </a:rPr>
                <a:t> și transformarea în posturi de Consilier, după caz</a:t>
              </a:r>
            </a:p>
            <a:p>
              <a:pPr algn="r" fontAlgn="base">
                <a:spcBef>
                  <a:spcPct val="50000"/>
                </a:spcBef>
                <a:spcAft>
                  <a:spcPct val="0"/>
                </a:spcAft>
              </a:pPr>
              <a:r>
                <a:rPr lang="ro-RO" sz="1200" b="1" i="1" noProof="1">
                  <a:solidFill>
                    <a:srgbClr val="234C93"/>
                  </a:solidFill>
                  <a:cs typeface="Arial"/>
                </a:rPr>
                <a:t>Introducerea atribuțiilor manageriale în fișele de post</a:t>
              </a:r>
            </a:p>
          </p:txBody>
        </p:sp>
        <p:sp>
          <p:nvSpPr>
            <p:cNvPr id="17" name="Arrow: Right 16">
              <a:extLst>
                <a:ext uri="{FF2B5EF4-FFF2-40B4-BE49-F238E27FC236}">
                  <a16:creationId xmlns:a16="http://schemas.microsoft.com/office/drawing/2014/main" id="{7F2BB0AB-CBE8-5866-8054-EBED2F4DB469}"/>
                </a:ext>
              </a:extLst>
            </p:cNvPr>
            <p:cNvSpPr/>
            <p:nvPr/>
          </p:nvSpPr>
          <p:spPr>
            <a:xfrm>
              <a:off x="6347453" y="1731925"/>
              <a:ext cx="1640797" cy="140805"/>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Finalizarea </a:t>
              </a:r>
              <a:r>
                <a:rPr lang="ro-RO" sz="1200" b="1" i="1" noProof="1">
                  <a:solidFill>
                    <a:srgbClr val="234C93"/>
                  </a:solidFill>
                  <a:cs typeface="Arial"/>
                </a:rPr>
                <a:t>compendiumului de competențe specifice cheie asociate domeniilor funcționale</a:t>
              </a:r>
              <a:r>
                <a:rPr lang="ro-RO" sz="1200" i="1" noProof="1">
                  <a:solidFill>
                    <a:srgbClr val="234C93"/>
                  </a:solidFill>
                  <a:cs typeface="Arial"/>
                </a:rPr>
                <a:t> </a:t>
              </a:r>
            </a:p>
          </p:txBody>
        </p:sp>
        <p:grpSp>
          <p:nvGrpSpPr>
            <p:cNvPr id="18" name="Group 17">
              <a:extLst>
                <a:ext uri="{FF2B5EF4-FFF2-40B4-BE49-F238E27FC236}">
                  <a16:creationId xmlns:a16="http://schemas.microsoft.com/office/drawing/2014/main" id="{C3C59EA2-7FF5-2E41-9229-1DCCC839E319}"/>
                </a:ext>
              </a:extLst>
            </p:cNvPr>
            <p:cNvGrpSpPr/>
            <p:nvPr/>
          </p:nvGrpSpPr>
          <p:grpSpPr>
            <a:xfrm>
              <a:off x="8055822" y="1614939"/>
              <a:ext cx="103331" cy="1648995"/>
              <a:chOff x="720228" y="1584870"/>
              <a:chExt cx="103331" cy="2133012"/>
            </a:xfrm>
            <a:solidFill>
              <a:schemeClr val="tx1">
                <a:lumMod val="75000"/>
              </a:schemeClr>
            </a:solidFill>
          </p:grpSpPr>
          <p:sp>
            <p:nvSpPr>
              <p:cNvPr id="32" name="Line 55" descr="© INSCALE GmbH, 26.05.2010&#10;http://www.presentationload.com/">
                <a:extLst>
                  <a:ext uri="{FF2B5EF4-FFF2-40B4-BE49-F238E27FC236}">
                    <a16:creationId xmlns:a16="http://schemas.microsoft.com/office/drawing/2014/main" id="{1778DC5B-E5D3-D6DB-E658-46477D2B1BA3}"/>
                  </a:ext>
                </a:extLst>
              </p:cNvPr>
              <p:cNvSpPr>
                <a:spLocks noChangeShapeType="1"/>
              </p:cNvSpPr>
              <p:nvPr/>
            </p:nvSpPr>
            <p:spPr bwMode="gray">
              <a:xfrm flipH="1" flipV="1">
                <a:off x="756406" y="1584870"/>
                <a:ext cx="15487" cy="2133012"/>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3" name="Gleichschenkliges Dreieck 63">
                <a:extLst>
                  <a:ext uri="{FF2B5EF4-FFF2-40B4-BE49-F238E27FC236}">
                    <a16:creationId xmlns:a16="http://schemas.microsoft.com/office/drawing/2014/main" id="{6DE1F186-F5FD-2552-1787-49E2042AA57A}"/>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sp>
          <p:nvSpPr>
            <p:cNvPr id="19" name="Arrow: Right 18">
              <a:extLst>
                <a:ext uri="{FF2B5EF4-FFF2-40B4-BE49-F238E27FC236}">
                  <a16:creationId xmlns:a16="http://schemas.microsoft.com/office/drawing/2014/main" id="{3991C799-6604-7F76-9689-EEDC9A9F7A1F}"/>
                </a:ext>
              </a:extLst>
            </p:cNvPr>
            <p:cNvSpPr/>
            <p:nvPr/>
          </p:nvSpPr>
          <p:spPr>
            <a:xfrm>
              <a:off x="4435747" y="1731117"/>
              <a:ext cx="1731844" cy="137160"/>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Elaborarea </a:t>
              </a:r>
              <a:r>
                <a:rPr lang="ro-RO" sz="1200" b="1" i="1" noProof="1">
                  <a:solidFill>
                    <a:srgbClr val="234C93"/>
                  </a:solidFill>
                  <a:cs typeface="Arial"/>
                </a:rPr>
                <a:t>Ghidului de aplicare a cadrelor de competență </a:t>
              </a:r>
              <a:r>
                <a:rPr lang="ro-RO" sz="1200" i="1" noProof="1">
                  <a:solidFill>
                    <a:srgbClr val="234C93"/>
                  </a:solidFill>
                  <a:cs typeface="Arial"/>
                </a:rPr>
                <a:t>pentru funcționarii publici de conducere în procesul de</a:t>
              </a:r>
              <a:r>
                <a:rPr lang="ro-RO" sz="1200" b="1" i="1" noProof="1">
                  <a:solidFill>
                    <a:srgbClr val="234C93"/>
                  </a:solidFill>
                  <a:cs typeface="Arial"/>
                </a:rPr>
                <a:t> evaluare a performanțelor profesionale individuale </a:t>
              </a:r>
              <a:endParaRPr lang="ro-RO" sz="1200" b="1" i="1" noProof="1">
                <a:solidFill>
                  <a:srgbClr val="234C93"/>
                </a:solidFill>
                <a:cs typeface="Arial" panose="020B0604020202020204" pitchFamily="34" charset="0"/>
              </a:endParaRPr>
            </a:p>
          </p:txBody>
        </p:sp>
        <p:sp>
          <p:nvSpPr>
            <p:cNvPr id="20" name="Arrow: Right 19">
              <a:extLst>
                <a:ext uri="{FF2B5EF4-FFF2-40B4-BE49-F238E27FC236}">
                  <a16:creationId xmlns:a16="http://schemas.microsoft.com/office/drawing/2014/main" id="{B78BA9F8-B258-2C7C-5606-ABBD7F3754B6}"/>
                </a:ext>
              </a:extLst>
            </p:cNvPr>
            <p:cNvSpPr/>
            <p:nvPr/>
          </p:nvSpPr>
          <p:spPr>
            <a:xfrm>
              <a:off x="4414065" y="3670649"/>
              <a:ext cx="1791497" cy="137159"/>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b="1" i="1" noProof="1">
                  <a:solidFill>
                    <a:srgbClr val="234C93"/>
                  </a:solidFill>
                  <a:cs typeface="Arial"/>
                </a:rPr>
                <a:t>Instruire</a:t>
              </a:r>
              <a:r>
                <a:rPr lang="ro-RO" sz="1200" i="1" noProof="1">
                  <a:solidFill>
                    <a:srgbClr val="234C93"/>
                  </a:solidFill>
                  <a:cs typeface="Arial"/>
                </a:rPr>
                <a:t> pentru departamentele de RU și managerii implicați în MRU (</a:t>
              </a:r>
              <a:r>
                <a:rPr lang="ro-RO" sz="1200" b="1" i="1" noProof="1">
                  <a:solidFill>
                    <a:srgbClr val="234C93"/>
                  </a:solidFill>
                  <a:cs typeface="Arial"/>
                </a:rPr>
                <a:t>nivel central, teritorial, local</a:t>
              </a:r>
              <a:r>
                <a:rPr lang="ro-RO" sz="1200" i="1" noProof="1">
                  <a:solidFill>
                    <a:srgbClr val="234C93"/>
                  </a:solidFill>
                  <a:cs typeface="Arial"/>
                </a:rPr>
                <a:t>) privind aplicarea </a:t>
              </a:r>
              <a:r>
                <a:rPr lang="ro-RO" sz="1200" b="1" i="1" noProof="1">
                  <a:solidFill>
                    <a:srgbClr val="234C93"/>
                  </a:solidFill>
                  <a:cs typeface="Arial"/>
                </a:rPr>
                <a:t>metodologiei-cadru de analiză a posturilor și evaluarea performanței</a:t>
              </a:r>
            </a:p>
          </p:txBody>
        </p:sp>
        <p:sp>
          <p:nvSpPr>
            <p:cNvPr id="21" name="Arrow: Right 20">
              <a:extLst>
                <a:ext uri="{FF2B5EF4-FFF2-40B4-BE49-F238E27FC236}">
                  <a16:creationId xmlns:a16="http://schemas.microsoft.com/office/drawing/2014/main" id="{CF23A177-AA1D-B8E6-5966-C4746825328F}"/>
                </a:ext>
              </a:extLst>
            </p:cNvPr>
            <p:cNvSpPr/>
            <p:nvPr/>
          </p:nvSpPr>
          <p:spPr>
            <a:xfrm>
              <a:off x="8122687" y="3661200"/>
              <a:ext cx="1753799" cy="15331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b="1" i="1" noProof="1">
                  <a:solidFill>
                    <a:srgbClr val="234C93"/>
                  </a:solidFill>
                  <a:cs typeface="Arial"/>
                </a:rPr>
                <a:t>Instruire</a:t>
              </a:r>
              <a:r>
                <a:rPr lang="ro-RO" sz="1200" i="1" noProof="1">
                  <a:solidFill>
                    <a:srgbClr val="234C93"/>
                  </a:solidFill>
                  <a:cs typeface="Arial"/>
                </a:rPr>
                <a:t> pentru departamentele de RU și managerii implicați în MRU (</a:t>
              </a:r>
              <a:r>
                <a:rPr lang="ro-RO" sz="1200" b="1" i="1" noProof="1">
                  <a:solidFill>
                    <a:srgbClr val="234C93"/>
                  </a:solidFill>
                  <a:cs typeface="Arial"/>
                </a:rPr>
                <a:t>nivel local</a:t>
              </a:r>
              <a:r>
                <a:rPr lang="ro-RO" sz="1200" i="1" noProof="1">
                  <a:solidFill>
                    <a:srgbClr val="234C93"/>
                  </a:solidFill>
                  <a:cs typeface="Arial"/>
                </a:rPr>
                <a:t>) privind aplicarea </a:t>
              </a:r>
              <a:r>
                <a:rPr lang="ro-RO" sz="1200" b="1" i="1" noProof="1">
                  <a:solidFill>
                    <a:srgbClr val="234C93"/>
                  </a:solidFill>
                  <a:cs typeface="Arial"/>
                </a:rPr>
                <a:t>metodologiei-cadru de analiză a posturilor și evaluarea performanței</a:t>
              </a:r>
            </a:p>
          </p:txBody>
        </p:sp>
        <p:sp>
          <p:nvSpPr>
            <p:cNvPr id="22" name="Arrow: Right 21">
              <a:extLst>
                <a:ext uri="{FF2B5EF4-FFF2-40B4-BE49-F238E27FC236}">
                  <a16:creationId xmlns:a16="http://schemas.microsoft.com/office/drawing/2014/main" id="{FF77C3BC-B5CC-6250-B8C9-57B7597068FE}"/>
                </a:ext>
              </a:extLst>
            </p:cNvPr>
            <p:cNvSpPr/>
            <p:nvPr/>
          </p:nvSpPr>
          <p:spPr>
            <a:xfrm>
              <a:off x="4400551" y="5165087"/>
              <a:ext cx="5485179"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panose="020B0604020202020204" pitchFamily="34" charset="0"/>
                </a:rPr>
                <a:t>Optimizarea și extinderea platformei pentru Concursul Național extins pentru recrutarea la nivel local</a:t>
              </a:r>
            </a:p>
          </p:txBody>
        </p:sp>
        <p:sp>
          <p:nvSpPr>
            <p:cNvPr id="23" name="Arrow: Right 22">
              <a:extLst>
                <a:ext uri="{FF2B5EF4-FFF2-40B4-BE49-F238E27FC236}">
                  <a16:creationId xmlns:a16="http://schemas.microsoft.com/office/drawing/2014/main" id="{A2FEC613-11C4-0253-2D9B-94EE8A4D36AF}"/>
                </a:ext>
              </a:extLst>
            </p:cNvPr>
            <p:cNvSpPr/>
            <p:nvPr/>
          </p:nvSpPr>
          <p:spPr>
            <a:xfrm>
              <a:off x="4327069" y="5554264"/>
              <a:ext cx="3674577" cy="139643"/>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Optimizarea și extinderea Concursului Național pentru nivelul central și teritorial</a:t>
              </a:r>
              <a:endParaRPr lang="ro-RO" sz="12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Optimizarea și extinderea e-ANFP și SIMRU</a:t>
              </a:r>
            </a:p>
            <a:p>
              <a:pPr algn="r" fontAlgn="base">
                <a:spcBef>
                  <a:spcPct val="50000"/>
                </a:spcBef>
                <a:spcAft>
                  <a:spcPct val="0"/>
                </a:spcAft>
              </a:pPr>
              <a:r>
                <a:rPr lang="ro-RO" sz="1200" i="1" noProof="1">
                  <a:solidFill>
                    <a:srgbClr val="234C93"/>
                  </a:solidFill>
                  <a:cs typeface="Arial"/>
                </a:rPr>
                <a:t>Extinderea SIMRU cu modulul de evaluare a performanței</a:t>
              </a:r>
            </a:p>
          </p:txBody>
        </p:sp>
        <p:sp>
          <p:nvSpPr>
            <p:cNvPr id="24" name="Arrow: Right 23">
              <a:extLst>
                <a:ext uri="{FF2B5EF4-FFF2-40B4-BE49-F238E27FC236}">
                  <a16:creationId xmlns:a16="http://schemas.microsoft.com/office/drawing/2014/main" id="{27BF0FAB-3769-A234-BEFE-FCE05B73DA05}"/>
                </a:ext>
              </a:extLst>
            </p:cNvPr>
            <p:cNvSpPr/>
            <p:nvPr/>
          </p:nvSpPr>
          <p:spPr>
            <a:xfrm>
              <a:off x="8134852" y="1022730"/>
              <a:ext cx="1741634" cy="13635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br>
                <a:rPr lang="en-US" sz="600" i="1" noProof="1">
                  <a:solidFill>
                    <a:srgbClr val="234C93"/>
                  </a:solidFill>
                  <a:cs typeface="Arial"/>
                </a:rPr>
              </a:br>
              <a:r>
                <a:rPr lang="ro-RO" sz="1100" i="1" noProof="1">
                  <a:solidFill>
                    <a:srgbClr val="234C93"/>
                  </a:solidFill>
                  <a:cs typeface="Arial"/>
                </a:rPr>
                <a:t>Încadrarea posturilor pe domenii funcționale și stabilirea de </a:t>
              </a:r>
              <a:r>
                <a:rPr lang="ro-RO" sz="1100" b="1" i="1" noProof="1">
                  <a:solidFill>
                    <a:srgbClr val="234C93"/>
                  </a:solidFill>
                  <a:cs typeface="Arial"/>
                </a:rPr>
                <a:t>competențe specifice asociate domeniilor funcționale</a:t>
              </a:r>
            </a:p>
          </p:txBody>
        </p:sp>
        <p:sp>
          <p:nvSpPr>
            <p:cNvPr id="25" name="Arrow: Right 24">
              <a:extLst>
                <a:ext uri="{FF2B5EF4-FFF2-40B4-BE49-F238E27FC236}">
                  <a16:creationId xmlns:a16="http://schemas.microsoft.com/office/drawing/2014/main" id="{366B5DF9-BE2B-62A4-8F21-E3F13EF32398}"/>
                </a:ext>
              </a:extLst>
            </p:cNvPr>
            <p:cNvSpPr/>
            <p:nvPr/>
          </p:nvSpPr>
          <p:spPr>
            <a:xfrm>
              <a:off x="9983320" y="3654613"/>
              <a:ext cx="1800732" cy="159901"/>
            </a:xfrm>
            <a:prstGeom prst="rightArrow">
              <a:avLst/>
            </a:prstGeom>
            <a:solidFill>
              <a:schemeClr val="tx1">
                <a:lumMod val="50000"/>
                <a:lumOff val="50000"/>
              </a:schemeClr>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fontAlgn="base">
                <a:spcBef>
                  <a:spcPct val="50000"/>
                </a:spcBef>
                <a:spcAft>
                  <a:spcPct val="0"/>
                </a:spcAft>
              </a:pPr>
              <a:endParaRPr lang="ro-RO" sz="600" i="1" noProof="1">
                <a:solidFill>
                  <a:srgbClr val="234C93"/>
                </a:solidFill>
                <a:cs typeface="Arial" panose="020B0604020202020204" pitchFamily="34" charset="0"/>
              </a:endParaRPr>
            </a:p>
            <a:p>
              <a:pPr algn="r" fontAlgn="base">
                <a:spcBef>
                  <a:spcPct val="50000"/>
                </a:spcBef>
                <a:spcAft>
                  <a:spcPct val="0"/>
                </a:spcAft>
              </a:pPr>
              <a:r>
                <a:rPr lang="ro-RO" sz="1200" i="1" noProof="1">
                  <a:solidFill>
                    <a:srgbClr val="234C93"/>
                  </a:solidFill>
                  <a:cs typeface="Arial"/>
                </a:rPr>
                <a:t>Modificarea fișelor de post pentru includerea competențelor aferente </a:t>
              </a:r>
              <a:r>
                <a:rPr lang="ro-RO" sz="1200" b="1" i="1" noProof="1">
                  <a:solidFill>
                    <a:srgbClr val="234C93"/>
                  </a:solidFill>
                  <a:cs typeface="Arial"/>
                </a:rPr>
                <a:t>personalului contractual</a:t>
              </a:r>
            </a:p>
          </p:txBody>
        </p:sp>
        <p:grpSp>
          <p:nvGrpSpPr>
            <p:cNvPr id="26" name="Group 25">
              <a:extLst>
                <a:ext uri="{FF2B5EF4-FFF2-40B4-BE49-F238E27FC236}">
                  <a16:creationId xmlns:a16="http://schemas.microsoft.com/office/drawing/2014/main" id="{3E029411-6D79-33BF-E93E-A37DEEFE85D9}"/>
                </a:ext>
              </a:extLst>
            </p:cNvPr>
            <p:cNvGrpSpPr/>
            <p:nvPr/>
          </p:nvGrpSpPr>
          <p:grpSpPr>
            <a:xfrm>
              <a:off x="6215935" y="1606465"/>
              <a:ext cx="103331" cy="1618109"/>
              <a:chOff x="720228" y="1624822"/>
              <a:chExt cx="103331" cy="2093060"/>
            </a:xfrm>
            <a:solidFill>
              <a:schemeClr val="tx1">
                <a:lumMod val="75000"/>
              </a:schemeClr>
            </a:solidFill>
          </p:grpSpPr>
          <p:sp>
            <p:nvSpPr>
              <p:cNvPr id="30" name="Line 55" descr="© INSCALE GmbH, 26.05.2010&#10;http://www.presentationload.com/">
                <a:extLst>
                  <a:ext uri="{FF2B5EF4-FFF2-40B4-BE49-F238E27FC236}">
                    <a16:creationId xmlns:a16="http://schemas.microsoft.com/office/drawing/2014/main" id="{8B7162BA-BAE7-B606-DAF6-C320E97E5642}"/>
                  </a:ext>
                </a:extLst>
              </p:cNvPr>
              <p:cNvSpPr>
                <a:spLocks noChangeShapeType="1"/>
              </p:cNvSpPr>
              <p:nvPr/>
            </p:nvSpPr>
            <p:spPr bwMode="gray">
              <a:xfrm flipH="1" flipV="1">
                <a:off x="769947" y="1624822"/>
                <a:ext cx="1946" cy="2093060"/>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prstClr val="white"/>
                  </a:solidFill>
                  <a:cs typeface="Arial" panose="020B0604020202020204" pitchFamily="34" charset="0"/>
                </a:endParaRPr>
              </a:p>
            </p:txBody>
          </p:sp>
          <p:sp>
            <p:nvSpPr>
              <p:cNvPr id="31" name="Gleichschenkliges Dreieck 63">
                <a:extLst>
                  <a:ext uri="{FF2B5EF4-FFF2-40B4-BE49-F238E27FC236}">
                    <a16:creationId xmlns:a16="http://schemas.microsoft.com/office/drawing/2014/main" id="{8F50EBA3-371A-C95A-1671-70FB6EC3E800}"/>
                  </a:ext>
                </a:extLst>
              </p:cNvPr>
              <p:cNvSpPr/>
              <p:nvPr/>
            </p:nvSpPr>
            <p:spPr bwMode="auto">
              <a:xfrm>
                <a:off x="720228" y="3625916"/>
                <a:ext cx="103331" cy="91966"/>
              </a:xfrm>
              <a:prstGeom prst="triangle">
                <a:avLst/>
              </a:prstGeom>
              <a:solidFill>
                <a:schemeClr val="tx1">
                  <a:lumMod val="50000"/>
                  <a:lumOff val="50000"/>
                </a:schemeClr>
              </a:solidFill>
              <a:ln w="12700">
                <a:solidFill>
                  <a:schemeClr val="tx1">
                    <a:lumMod val="50000"/>
                    <a:lumOff val="50000"/>
                  </a:schemeClr>
                </a:solidFill>
                <a:round/>
                <a:headEnd/>
                <a:tailEnd/>
              </a:ln>
            </p:spPr>
            <p:txBody>
              <a:bodyPr vert="horz" wrap="square" lIns="91440" tIns="45720" rIns="91440" bIns="45720" rtlCol="0" anchor="ctr"/>
              <a:lstStyle/>
              <a:p>
                <a:pPr algn="ctr" fontAlgn="base">
                  <a:spcBef>
                    <a:spcPct val="0"/>
                  </a:spcBef>
                  <a:spcAft>
                    <a:spcPct val="0"/>
                  </a:spcAft>
                </a:pPr>
                <a:endParaRPr lang="de-DE" sz="2000">
                  <a:solidFill>
                    <a:srgbClr val="808080"/>
                  </a:solidFill>
                </a:endParaRPr>
              </a:p>
            </p:txBody>
          </p:sp>
        </p:grpSp>
        <p:grpSp>
          <p:nvGrpSpPr>
            <p:cNvPr id="27" name="Group 26">
              <a:extLst>
                <a:ext uri="{FF2B5EF4-FFF2-40B4-BE49-F238E27FC236}">
                  <a16:creationId xmlns:a16="http://schemas.microsoft.com/office/drawing/2014/main" id="{2C91327A-F8CA-BA20-966A-10A8D4B1035E}"/>
                </a:ext>
              </a:extLst>
            </p:cNvPr>
            <p:cNvGrpSpPr/>
            <p:nvPr/>
          </p:nvGrpSpPr>
          <p:grpSpPr>
            <a:xfrm>
              <a:off x="8039171" y="3598806"/>
              <a:ext cx="140459" cy="2824621"/>
              <a:chOff x="2228540" y="4134215"/>
              <a:chExt cx="74776" cy="2832486"/>
            </a:xfrm>
            <a:solidFill>
              <a:schemeClr val="tx1">
                <a:lumMod val="75000"/>
              </a:schemeClr>
            </a:solidFill>
          </p:grpSpPr>
          <p:sp>
            <p:nvSpPr>
              <p:cNvPr id="28" name="Line 55" descr="© INSCALE GmbH, 26.05.2010&#10;http://www.presentationload.com/">
                <a:extLst>
                  <a:ext uri="{FF2B5EF4-FFF2-40B4-BE49-F238E27FC236}">
                    <a16:creationId xmlns:a16="http://schemas.microsoft.com/office/drawing/2014/main" id="{0A2CDED4-AE74-77A6-EECD-189B9036F4F8}"/>
                  </a:ext>
                </a:extLst>
              </p:cNvPr>
              <p:cNvSpPr>
                <a:spLocks noChangeShapeType="1"/>
              </p:cNvSpPr>
              <p:nvPr/>
            </p:nvSpPr>
            <p:spPr bwMode="gray">
              <a:xfrm flipH="1" flipV="1">
                <a:off x="2265603" y="4134215"/>
                <a:ext cx="7261" cy="2832486"/>
              </a:xfrm>
              <a:prstGeom prst="line">
                <a:avLst/>
              </a:prstGeom>
              <a:grpFill/>
              <a:ln w="19050">
                <a:solidFill>
                  <a:schemeClr val="tx1">
                    <a:lumMod val="50000"/>
                    <a:lumOff val="50000"/>
                  </a:schemeClr>
                </a:solidFill>
                <a:prstDash val="sysDot"/>
                <a:round/>
                <a:headEnd/>
                <a:tailEnd/>
              </a:ln>
              <a:effectLst/>
            </p:spPr>
            <p:txBody>
              <a:bodyPr vert="horz" wrap="square" lIns="91440" tIns="45720" rIns="91440" bIns="45720" anchor="t"/>
              <a:lstStyle/>
              <a:p>
                <a:pPr algn="ctr" fontAlgn="base">
                  <a:spcBef>
                    <a:spcPct val="0"/>
                  </a:spcBef>
                  <a:spcAft>
                    <a:spcPct val="0"/>
                  </a:spcAft>
                </a:pPr>
                <a:endParaRPr lang="en-GB" sz="2000">
                  <a:solidFill>
                    <a:srgbClr val="646464"/>
                  </a:solidFill>
                  <a:cs typeface="Arial" panose="020B0604020202020204" pitchFamily="34" charset="0"/>
                </a:endParaRPr>
              </a:p>
            </p:txBody>
          </p:sp>
          <p:sp>
            <p:nvSpPr>
              <p:cNvPr id="29" name="Gleichschenkliges Dreieck 67">
                <a:extLst>
                  <a:ext uri="{FF2B5EF4-FFF2-40B4-BE49-F238E27FC236}">
                    <a16:creationId xmlns:a16="http://schemas.microsoft.com/office/drawing/2014/main" id="{5248B3FB-CB6E-2121-B26E-ECDA50B0BC91}"/>
                  </a:ext>
                </a:extLst>
              </p:cNvPr>
              <p:cNvSpPr/>
              <p:nvPr/>
            </p:nvSpPr>
            <p:spPr bwMode="auto">
              <a:xfrm flipH="1" flipV="1">
                <a:off x="2228540" y="4134220"/>
                <a:ext cx="74776" cy="91966"/>
              </a:xfrm>
              <a:prstGeom prst="triangle">
                <a:avLst/>
              </a:prstGeom>
              <a:solidFill>
                <a:schemeClr val="tx1">
                  <a:lumMod val="50000"/>
                  <a:lumOff val="50000"/>
                </a:schemeClr>
              </a:solidFill>
              <a:ln w="12700">
                <a:solidFill>
                  <a:schemeClr val="tx1">
                    <a:lumMod val="50000"/>
                    <a:lumOff val="50000"/>
                  </a:schemeClr>
                </a:solidFill>
                <a:round/>
                <a:headEnd/>
                <a:tailEnd/>
              </a:ln>
              <a:effectLst/>
            </p:spPr>
            <p:txBody>
              <a:bodyPr vert="horz" wrap="square" lIns="91440" tIns="45720" rIns="91440" bIns="45720" rtlCol="0" anchor="ctr"/>
              <a:lstStyle/>
              <a:p>
                <a:pPr algn="ctr" fontAlgn="base">
                  <a:spcBef>
                    <a:spcPct val="0"/>
                  </a:spcBef>
                  <a:spcAft>
                    <a:spcPct val="0"/>
                  </a:spcAft>
                </a:pPr>
                <a:endParaRPr lang="de-DE" sz="2000">
                  <a:solidFill>
                    <a:srgbClr val="000000"/>
                  </a:solidFill>
                </a:endParaRPr>
              </a:p>
            </p:txBody>
          </p:sp>
        </p:grpSp>
      </p:grpSp>
    </p:spTree>
    <p:extLst>
      <p:ext uri="{BB962C8B-B14F-4D97-AF65-F5344CB8AC3E}">
        <p14:creationId xmlns:p14="http://schemas.microsoft.com/office/powerpoint/2010/main" val="515047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Principalele schimbări legislative propuse pentru implementarea m</a:t>
            </a:r>
            <a:r>
              <a:rPr lang="ro-RO" sz="4400" b="1" dirty="0">
                <a:solidFill>
                  <a:srgbClr val="234C93"/>
                </a:solidFill>
                <a:cs typeface="Arial" panose="020B0604020202020204" pitchFamily="34" charset="0"/>
              </a:rPr>
              <a:t>ă</a:t>
            </a:r>
            <a:r>
              <a:rPr lang="it-IT" sz="4400" b="1" dirty="0">
                <a:solidFill>
                  <a:srgbClr val="234C93"/>
                </a:solidFill>
                <a:cs typeface="Arial" panose="020B0604020202020204" pitchFamily="34" charset="0"/>
              </a:rPr>
              <a:t>surilor</a:t>
            </a:r>
            <a:endParaRPr lang="ro-RO" sz="4400" b="1" dirty="0">
              <a:solidFill>
                <a:srgbClr val="234C93"/>
              </a:solidFill>
              <a:cs typeface="Arial" panose="020B0604020202020204" pitchFamily="34" charset="0"/>
            </a:endParaRP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2</a:t>
            </a:r>
          </a:p>
        </p:txBody>
      </p:sp>
    </p:spTree>
    <p:extLst>
      <p:ext uri="{BB962C8B-B14F-4D97-AF65-F5344CB8AC3E}">
        <p14:creationId xmlns:p14="http://schemas.microsoft.com/office/powerpoint/2010/main" val="4080377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Principalele schimbări legislative</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039238D-34E9-3D7C-270F-19EFAF7DA47D}"/>
              </a:ext>
            </a:extLst>
          </p:cNvPr>
          <p:cNvGrpSpPr/>
          <p:nvPr/>
        </p:nvGrpSpPr>
        <p:grpSpPr>
          <a:xfrm>
            <a:off x="1157176" y="7242153"/>
            <a:ext cx="4320000" cy="1170259"/>
            <a:chOff x="620870" y="4958191"/>
            <a:chExt cx="4320000" cy="1170259"/>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620870" y="5093303"/>
              <a:ext cx="4320000" cy="73494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Utilizarea cadrelor de competență în procesele cheie de MRU</a:t>
              </a: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1044570" y="3467100"/>
            <a:ext cx="4432606" cy="2546022"/>
            <a:chOff x="541370" y="1985804"/>
            <a:chExt cx="4432606" cy="2546022"/>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541370" y="3003844"/>
              <a:ext cx="4212915" cy="1527982"/>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b="1" i="0" u="none" strike="noStrike" kern="1200" cap="none" spc="0" normalizeH="0" baseline="0" noProof="0" dirty="0">
                  <a:ln>
                    <a:noFill/>
                  </a:ln>
                  <a:solidFill>
                    <a:schemeClr val="accent5"/>
                  </a:solidFill>
                  <a:effectLst/>
                  <a:uLnTx/>
                  <a:uFillTx/>
                  <a:latin typeface="+mj-lt"/>
                  <a:ea typeface="Open Sans"/>
                  <a:cs typeface="Arial"/>
                </a:rPr>
                <a:t>Simplificarea clasificării și clarificarea rolurilor aferente posturilor din cadrul funcțiilor publice generale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b="1" i="0" u="none" strike="noStrike" kern="1200" cap="none" spc="0" normalizeH="0" baseline="0" noProof="0" dirty="0">
                <a:ln>
                  <a:noFill/>
                </a:ln>
                <a:solidFill>
                  <a:schemeClr val="accent5"/>
                </a:solidFill>
                <a:effectLst/>
                <a:uLnTx/>
                <a:uFillTx/>
                <a:latin typeface="+mj-lt"/>
                <a:ea typeface="Open Sans"/>
                <a:cs typeface="Arial"/>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3" name="Arrow: Chevron 22">
            <a:extLst>
              <a:ext uri="{FF2B5EF4-FFF2-40B4-BE49-F238E27FC236}">
                <a16:creationId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41D2A28C-9B43-2FA7-978B-324192B4F334}"/>
              </a:ext>
            </a:extLst>
          </p:cNvPr>
          <p:cNvSpPr/>
          <p:nvPr/>
        </p:nvSpPr>
        <p:spPr>
          <a:xfrm>
            <a:off x="5616191" y="4350028"/>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a16="http://schemas.microsoft.com/office/drawing/2014/main" id="{B8D961BD-4E06-8AF3-9370-C9A4DD38C140}"/>
              </a:ext>
            </a:extLst>
          </p:cNvPr>
          <p:cNvSpPr/>
          <p:nvPr/>
        </p:nvSpPr>
        <p:spPr>
          <a:xfrm>
            <a:off x="6589635" y="4306423"/>
            <a:ext cx="10760879" cy="1664452"/>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5: </a:t>
            </a:r>
            <a:r>
              <a:rPr lang="ro-MD" dirty="0">
                <a:solidFill>
                  <a:schemeClr val="tx2"/>
                </a:solidFill>
                <a:effectLst/>
                <a:highlight>
                  <a:srgbClr val="FFFFFF"/>
                </a:highlight>
                <a:cs typeface="Arial" panose="020B0604020202020204" pitchFamily="34" charset="0"/>
              </a:rPr>
              <a:t>Lista </a:t>
            </a:r>
            <a:r>
              <a:rPr lang="en-US" dirty="0" err="1">
                <a:solidFill>
                  <a:schemeClr val="tx2"/>
                </a:solidFill>
                <a:effectLst/>
                <a:highlight>
                  <a:srgbClr val="FFFFFF"/>
                </a:highlight>
                <a:cs typeface="Arial" panose="020B0604020202020204" pitchFamily="34" charset="0"/>
              </a:rPr>
              <a:t>cuprinzând</a:t>
            </a:r>
            <a:r>
              <a:rPr lang="en-US" dirty="0">
                <a:solidFill>
                  <a:schemeClr val="tx2"/>
                </a:solidFill>
                <a:effectLst/>
                <a:highlight>
                  <a:srgbClr val="FFFFFF"/>
                </a:highlight>
                <a:cs typeface="Arial" panose="020B0604020202020204" pitchFamily="34" charset="0"/>
              </a:rPr>
              <a:t> </a:t>
            </a:r>
            <a:r>
              <a:rPr lang="en-US" dirty="0" err="1">
                <a:solidFill>
                  <a:schemeClr val="tx2"/>
                </a:solidFill>
                <a:effectLst/>
                <a:highlight>
                  <a:srgbClr val="FFFFFF"/>
                </a:highlight>
                <a:cs typeface="Arial" panose="020B0604020202020204" pitchFamily="34" charset="0"/>
              </a:rPr>
              <a:t>funcțiile</a:t>
            </a:r>
            <a:r>
              <a:rPr lang="en-US" dirty="0">
                <a:solidFill>
                  <a:schemeClr val="tx2"/>
                </a:solidFill>
                <a:effectLst/>
                <a:highlight>
                  <a:srgbClr val="FFFFFF"/>
                </a:highlight>
                <a:cs typeface="Arial" panose="020B0604020202020204" pitchFamily="34" charset="0"/>
              </a:rPr>
              <a:t> </a:t>
            </a:r>
            <a:r>
              <a:rPr lang="en-US" dirty="0" err="1">
                <a:solidFill>
                  <a:schemeClr val="tx2"/>
                </a:solidFill>
                <a:effectLst/>
                <a:highlight>
                  <a:srgbClr val="FFFFFF"/>
                </a:highlight>
                <a:cs typeface="Arial" panose="020B0604020202020204" pitchFamily="34" charset="0"/>
              </a:rPr>
              <a:t>publice</a:t>
            </a:r>
            <a:r>
              <a:rPr lang="ro-MD" dirty="0">
                <a:solidFill>
                  <a:schemeClr val="tx2"/>
                </a:solidFill>
                <a:effectLst/>
                <a:highlight>
                  <a:srgbClr val="FFFFFF"/>
                </a:highlight>
                <a:cs typeface="Arial" panose="020B0604020202020204" pitchFamily="34" charset="0"/>
              </a:rPr>
              <a:t>;</a:t>
            </a:r>
            <a:endParaRPr lang="ro-MD" dirty="0">
              <a:solidFill>
                <a:schemeClr val="tx2"/>
              </a:solidFill>
              <a:highlight>
                <a:srgbClr val="FFFFFF"/>
              </a:highlight>
              <a:cs typeface="Arial" panose="020B0604020202020204" pitchFamily="34" charset="0"/>
            </a:endParaRPr>
          </a:p>
          <a:p>
            <a:pPr marL="342900" indent="-342900" algn="just">
              <a:buSzPct val="50000"/>
              <a:buFont typeface="Arial" panose="020B0604020202020204" pitchFamily="34" charset="0"/>
              <a:buChar char="►"/>
            </a:pPr>
            <a:endParaRPr lang="ro-RO" dirty="0">
              <a:solidFill>
                <a:schemeClr val="tx2"/>
              </a:solidFill>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r>
              <a:rPr lang="ro-RO" b="1" dirty="0">
                <a:solidFill>
                  <a:schemeClr val="tx2"/>
                </a:solidFill>
                <a:effectLst/>
                <a:ea typeface="Times New Roman" panose="02020603050405020304" pitchFamily="18" charset="0"/>
                <a:cs typeface="Arial" panose="020B0604020202020204" pitchFamily="34" charset="0"/>
              </a:rPr>
              <a:t>Anexa nr. 8: </a:t>
            </a:r>
            <a:r>
              <a:rPr lang="ro-RO" dirty="0">
                <a:solidFill>
                  <a:schemeClr val="tx2"/>
                </a:solidFill>
                <a:effectLst/>
                <a:ea typeface="Times New Roman" panose="02020603050405020304" pitchFamily="18" charset="0"/>
                <a:cs typeface="Arial" panose="020B0604020202020204" pitchFamily="34" charset="0"/>
              </a:rPr>
              <a:t>Norme privind cadrele de competenţe generale şi specifice.</a:t>
            </a:r>
            <a:endParaRPr lang="en-US" dirty="0">
              <a:solidFill>
                <a:schemeClr val="tx2"/>
              </a:solidFill>
              <a:effectLst/>
              <a:ea typeface="Times New Roman" panose="02020603050405020304" pitchFamily="18" charset="0"/>
              <a:cs typeface="Arial" panose="020B0604020202020204" pitchFamily="34" charset="0"/>
            </a:endParaRPr>
          </a:p>
          <a:p>
            <a:pPr marL="342900" indent="-342900" algn="just">
              <a:buSzPct val="50000"/>
              <a:buFont typeface="Arial" panose="020B0604020202020204" pitchFamily="34" charset="0"/>
              <a:buChar char="►"/>
            </a:pPr>
            <a:endParaRPr lang="en-US" sz="2000" dirty="0">
              <a:solidFill>
                <a:schemeClr val="tx2"/>
              </a:solidFill>
              <a:cs typeface="Arial" panose="020B0604020202020204" pitchFamily="34" charset="0"/>
            </a:endParaRPr>
          </a:p>
        </p:txBody>
      </p:sp>
      <p:sp>
        <p:nvSpPr>
          <p:cNvPr id="26" name="Rectangle 25">
            <a:extLst>
              <a:ext uri="{FF2B5EF4-FFF2-40B4-BE49-F238E27FC236}">
                <a16:creationId xmlns:a16="http://schemas.microsoft.com/office/drawing/2014/main" id="{3E957414-3D5F-5F0E-BC22-BB9798BBE28F}"/>
              </a:ext>
            </a:extLst>
          </p:cNvPr>
          <p:cNvSpPr/>
          <p:nvPr/>
        </p:nvSpPr>
        <p:spPr>
          <a:xfrm>
            <a:off x="6589635" y="6743700"/>
            <a:ext cx="10760879" cy="2075042"/>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Codul administrativ: </a:t>
            </a:r>
            <a:r>
              <a:rPr lang="ro-RO" kern="0" dirty="0">
                <a:solidFill>
                  <a:schemeClr val="tx2"/>
                </a:solidFill>
                <a:cs typeface="Arial" panose="020B0604020202020204" pitchFamily="34" charset="0"/>
              </a:rPr>
              <a:t>Capitolul IX: Secțiunea 1: Modificarea raportului de serviciu;</a:t>
            </a:r>
            <a:endParaRPr lang="en-US" kern="0" dirty="0">
              <a:solidFill>
                <a:schemeClr val="tx2"/>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6 ind.1: </a:t>
            </a:r>
            <a:r>
              <a:rPr lang="ro-RO" kern="0" dirty="0">
                <a:solidFill>
                  <a:schemeClr val="tx2"/>
                </a:solidFill>
                <a:cs typeface="Arial" panose="020B0604020202020204" pitchFamily="34" charset="0"/>
              </a:rPr>
              <a:t>Metodologie pentru realizarea procesului de evaluare a performanțelor profesionale individuale ale funcționarilor publici pe bază de competențe;</a:t>
            </a:r>
            <a:endParaRPr lang="en-US" kern="0" dirty="0">
              <a:solidFill>
                <a:schemeClr val="tx2"/>
              </a:solidFill>
              <a:cs typeface="Arial" panose="020B0604020202020204" pitchFamily="34" charset="0"/>
            </a:endParaRPr>
          </a:p>
          <a:p>
            <a:pPr marL="342900" indent="-342900" algn="just">
              <a:buSzPct val="50000"/>
              <a:buFont typeface="Arial" panose="020B0604020202020204" pitchFamily="34" charset="0"/>
              <a:buChar char="►"/>
            </a:pPr>
            <a:r>
              <a:rPr lang="ro-RO" b="1" kern="0" dirty="0">
                <a:solidFill>
                  <a:schemeClr val="tx2"/>
                </a:solidFill>
                <a:cs typeface="Arial" panose="020B0604020202020204" pitchFamily="34" charset="0"/>
              </a:rPr>
              <a:t>Anexa nr. 11: </a:t>
            </a:r>
            <a:r>
              <a:rPr lang="ro-RO" kern="0" dirty="0">
                <a:solidFill>
                  <a:schemeClr val="tx2"/>
                </a:solidFill>
                <a:cs typeface="Arial" panose="020B0604020202020204" pitchFamily="34" charset="0"/>
              </a:rPr>
              <a:t>Norme privind organizarea și desfășurarea concursului pentru ocuparea funcțiilor publice prevăzute la art. 385 alin. (3) din prezentul cod, cu excepția celor care beneficiază de statute speciale în condițiile legii.</a:t>
            </a:r>
            <a:endParaRPr lang="en-US" kern="0" dirty="0">
              <a:solidFill>
                <a:schemeClr val="tx2"/>
              </a:solidFill>
              <a:cs typeface="Arial" panose="020B0604020202020204" pitchFamily="34" charset="0"/>
            </a:endParaRPr>
          </a:p>
        </p:txBody>
      </p:sp>
      <p:pic>
        <p:nvPicPr>
          <p:cNvPr id="4" name="Picture 4" descr="Cartoon Justitia auf weißem Hintergrund Stock-Vektorgrafik | Adobe Stock">
            <a:extLst>
              <a:ext uri="{FF2B5EF4-FFF2-40B4-BE49-F238E27FC236}">
                <a16:creationId xmlns:a16="http://schemas.microsoft.com/office/drawing/2014/main" id="{335F8310-D981-50E6-BCE2-6EE22718C9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327" y="3215137"/>
            <a:ext cx="716673" cy="1091286"/>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Gavel with solid fill">
            <a:extLst>
              <a:ext uri="{FF2B5EF4-FFF2-40B4-BE49-F238E27FC236}">
                <a16:creationId xmlns:a16="http://schemas.microsoft.com/office/drawing/2014/main" id="{5D173344-1E02-97A6-768F-3762A04F6B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559" y="6084675"/>
            <a:ext cx="1241696" cy="1241696"/>
          </a:xfrm>
          <a:prstGeom prst="rect">
            <a:avLst/>
          </a:prstGeom>
        </p:spPr>
      </p:pic>
    </p:spTree>
    <p:extLst>
      <p:ext uri="{BB962C8B-B14F-4D97-AF65-F5344CB8AC3E}">
        <p14:creationId xmlns:p14="http://schemas.microsoft.com/office/powerpoint/2010/main" val="125661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5D7F9-6F4C-3D2E-78B3-C77561BB569B}"/>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simplificare și clarificare roluri</a:t>
            </a:r>
          </a:p>
        </p:txBody>
      </p:sp>
      <p:cxnSp>
        <p:nvCxnSpPr>
          <p:cNvPr id="3" name="Straight Connector 2">
            <a:extLst>
              <a:ext uri="{FF2B5EF4-FFF2-40B4-BE49-F238E27FC236}">
                <a16:creationId xmlns:a16="http://schemas.microsoft.com/office/drawing/2014/main" id="{F7005D04-CDE0-C364-9214-7853F5A1B65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44D54B1-04DE-95A3-0165-010962BE1BEC}"/>
              </a:ext>
            </a:extLst>
          </p:cNvPr>
          <p:cNvSpPr/>
          <p:nvPr/>
        </p:nvSpPr>
        <p:spPr>
          <a:xfrm>
            <a:off x="1494930" y="3380694"/>
            <a:ext cx="4207203"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b="1" kern="1200" dirty="0">
                <a:solidFill>
                  <a:schemeClr val="bg1"/>
                </a:solidFill>
                <a:cs typeface="Arial" panose="020B0604020202020204" pitchFamily="34" charset="0"/>
              </a:rPr>
              <a:t>Modificarea structurii funcțiilor publice generale de execuție*</a:t>
            </a:r>
            <a:endParaRPr lang="en-US" b="1" kern="1200" dirty="0">
              <a:solidFill>
                <a:schemeClr val="bg1"/>
              </a:solidFill>
              <a:cs typeface="Arial" panose="020B0604020202020204" pitchFamily="34" charset="0"/>
            </a:endParaRPr>
          </a:p>
        </p:txBody>
      </p:sp>
      <p:pic>
        <p:nvPicPr>
          <p:cNvPr id="5" name="Graphic 4" descr="Badge 1 with solid fill">
            <a:extLst>
              <a:ext uri="{FF2B5EF4-FFF2-40B4-BE49-F238E27FC236}">
                <a16:creationId xmlns:a16="http://schemas.microsoft.com/office/drawing/2014/main" id="{3F351DD1-2465-38C3-8408-DB1F29C046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7030" y="3258700"/>
            <a:ext cx="1176611" cy="1176611"/>
          </a:xfrm>
          <a:prstGeom prst="rect">
            <a:avLst/>
          </a:prstGeom>
        </p:spPr>
      </p:pic>
      <p:sp>
        <p:nvSpPr>
          <p:cNvPr id="6" name="Freeform: Shape 5">
            <a:extLst>
              <a:ext uri="{FF2B5EF4-FFF2-40B4-BE49-F238E27FC236}">
                <a16:creationId xmlns:a16="http://schemas.microsoft.com/office/drawing/2014/main" id="{31BFF655-9E39-AC10-2F7E-68A05838B0FE}"/>
              </a:ext>
            </a:extLst>
          </p:cNvPr>
          <p:cNvSpPr/>
          <p:nvPr/>
        </p:nvSpPr>
        <p:spPr>
          <a:xfrm>
            <a:off x="1471526" y="458018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Clarificarea rolurilor prin definirea atribuțiilor manageriale*</a:t>
            </a:r>
            <a:endParaRPr lang="en-US" b="1" kern="1200" dirty="0">
              <a:solidFill>
                <a:schemeClr val="bg1"/>
              </a:solidFill>
              <a:cs typeface="Arial" panose="020B0604020202020204" pitchFamily="34" charset="0"/>
            </a:endParaRPr>
          </a:p>
        </p:txBody>
      </p:sp>
      <p:sp>
        <p:nvSpPr>
          <p:cNvPr id="7" name="Freeform: Shape 6">
            <a:extLst>
              <a:ext uri="{FF2B5EF4-FFF2-40B4-BE49-F238E27FC236}">
                <a16:creationId xmlns:a16="http://schemas.microsoft.com/office/drawing/2014/main" id="{164A2FA6-A1F5-9043-1BE2-45D131BB2CF2}"/>
              </a:ext>
            </a:extLst>
          </p:cNvPr>
          <p:cNvSpPr/>
          <p:nvPr/>
        </p:nvSpPr>
        <p:spPr>
          <a:xfrm>
            <a:off x="1495850" y="6438899"/>
            <a:ext cx="4207201" cy="94690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9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b="1" dirty="0">
                <a:solidFill>
                  <a:schemeClr val="bg1"/>
                </a:solidFill>
                <a:cs typeface="Arial" panose="020B0604020202020204" pitchFamily="34" charset="0"/>
              </a:rPr>
              <a:t>Gruparea posturilor pe domenii funcționale*</a:t>
            </a:r>
            <a:endParaRPr lang="en-US" b="1" kern="1200" dirty="0">
              <a:solidFill>
                <a:schemeClr val="bg1"/>
              </a:solidFill>
              <a:cs typeface="Arial" panose="020B0604020202020204" pitchFamily="34" charset="0"/>
            </a:endParaRPr>
          </a:p>
        </p:txBody>
      </p:sp>
      <p:pic>
        <p:nvPicPr>
          <p:cNvPr id="8" name="Graphic 7" descr="Badge 3 with solid fill">
            <a:extLst>
              <a:ext uri="{FF2B5EF4-FFF2-40B4-BE49-F238E27FC236}">
                <a16:creationId xmlns:a16="http://schemas.microsoft.com/office/drawing/2014/main" id="{74B38B59-9168-45B8-5AC6-9D59019B46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030" y="6335971"/>
            <a:ext cx="1176611" cy="1176611"/>
          </a:xfrm>
          <a:prstGeom prst="rect">
            <a:avLst/>
          </a:prstGeom>
        </p:spPr>
      </p:pic>
      <p:pic>
        <p:nvPicPr>
          <p:cNvPr id="9" name="Graphic 8" descr="Badge with solid fill">
            <a:extLst>
              <a:ext uri="{FF2B5EF4-FFF2-40B4-BE49-F238E27FC236}">
                <a16:creationId xmlns:a16="http://schemas.microsoft.com/office/drawing/2014/main" id="{F6FDE38F-67E5-4EB1-C91F-28F42BB657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030" y="4490484"/>
            <a:ext cx="1176611" cy="1176611"/>
          </a:xfrm>
          <a:prstGeom prst="rect">
            <a:avLst/>
          </a:prstGeom>
        </p:spPr>
      </p:pic>
      <p:grpSp>
        <p:nvGrpSpPr>
          <p:cNvPr id="10" name="Group 9">
            <a:extLst>
              <a:ext uri="{FF2B5EF4-FFF2-40B4-BE49-F238E27FC236}">
                <a16:creationId xmlns:a16="http://schemas.microsoft.com/office/drawing/2014/main" id="{D520B104-59D4-3FB0-107C-05B6744D64B0}"/>
              </a:ext>
            </a:extLst>
          </p:cNvPr>
          <p:cNvGrpSpPr/>
          <p:nvPr/>
        </p:nvGrpSpPr>
        <p:grpSpPr>
          <a:xfrm>
            <a:off x="5872567" y="3373552"/>
            <a:ext cx="198034" cy="946905"/>
            <a:chOff x="5092700" y="1777911"/>
            <a:chExt cx="203200" cy="957752"/>
          </a:xfrm>
        </p:grpSpPr>
        <p:cxnSp>
          <p:nvCxnSpPr>
            <p:cNvPr id="11" name="Straight Connector 10">
              <a:extLst>
                <a:ext uri="{FF2B5EF4-FFF2-40B4-BE49-F238E27FC236}">
                  <a16:creationId xmlns:a16="http://schemas.microsoft.com/office/drawing/2014/main" id="{13195D36-3E58-F8D7-DBF0-067E3949BC87}"/>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48407C-DD87-CB5A-6D60-39B822D823A9}"/>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8BAB6D-9596-256E-09DD-25EFA554B75E}"/>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C1337F31-4807-7D16-96FA-255F28CC675B}"/>
              </a:ext>
            </a:extLst>
          </p:cNvPr>
          <p:cNvSpPr/>
          <p:nvPr/>
        </p:nvSpPr>
        <p:spPr>
          <a:xfrm>
            <a:off x="6070601" y="3425129"/>
            <a:ext cx="11450367" cy="83473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5 prin abrogarea funcției publice de expert.</a:t>
            </a:r>
          </a:p>
        </p:txBody>
      </p:sp>
      <p:sp>
        <p:nvSpPr>
          <p:cNvPr id="15" name="Rectangle 14">
            <a:extLst>
              <a:ext uri="{FF2B5EF4-FFF2-40B4-BE49-F238E27FC236}">
                <a16:creationId xmlns:a16="http://schemas.microsoft.com/office/drawing/2014/main" id="{8EF6250B-2946-2E34-C045-EEAD097068DB}"/>
              </a:ext>
            </a:extLst>
          </p:cNvPr>
          <p:cNvSpPr/>
          <p:nvPr/>
        </p:nvSpPr>
        <p:spPr>
          <a:xfrm>
            <a:off x="6042591" y="4625605"/>
            <a:ext cx="11478378" cy="83473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 reglementarea definițiilor nivelurilor de atribuții pentru funcțiile publice.</a:t>
            </a:r>
            <a:endParaRPr lang="en-US" dirty="0">
              <a:solidFill>
                <a:srgbClr val="234C93"/>
              </a:solidFill>
              <a:cs typeface="Arial" panose="020B0604020202020204" pitchFamily="34" charset="0"/>
            </a:endParaRPr>
          </a:p>
        </p:txBody>
      </p:sp>
      <p:grpSp>
        <p:nvGrpSpPr>
          <p:cNvPr id="16" name="Group 15">
            <a:extLst>
              <a:ext uri="{FF2B5EF4-FFF2-40B4-BE49-F238E27FC236}">
                <a16:creationId xmlns:a16="http://schemas.microsoft.com/office/drawing/2014/main" id="{A65BF7B8-BEF2-EC4A-C3E8-1F7FCE711A07}"/>
              </a:ext>
            </a:extLst>
          </p:cNvPr>
          <p:cNvGrpSpPr/>
          <p:nvPr/>
        </p:nvGrpSpPr>
        <p:grpSpPr>
          <a:xfrm>
            <a:off x="5867400" y="4581416"/>
            <a:ext cx="289423" cy="945681"/>
            <a:chOff x="5092700" y="1777911"/>
            <a:chExt cx="203200" cy="957752"/>
          </a:xfrm>
        </p:grpSpPr>
        <p:cxnSp>
          <p:nvCxnSpPr>
            <p:cNvPr id="17" name="Straight Connector 16">
              <a:extLst>
                <a:ext uri="{FF2B5EF4-FFF2-40B4-BE49-F238E27FC236}">
                  <a16:creationId xmlns:a16="http://schemas.microsoft.com/office/drawing/2014/main" id="{8D4F930B-1B29-AB00-7884-129685E2606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9F778FA-665F-BD1D-F219-B10AF4A01021}"/>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ECF579-6D3B-5F13-AC7B-2F76FF9662E1}"/>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494228-6E46-63F9-A5ED-2F34D8CA9835}"/>
              </a:ext>
            </a:extLst>
          </p:cNvPr>
          <p:cNvGrpSpPr/>
          <p:nvPr/>
        </p:nvGrpSpPr>
        <p:grpSpPr>
          <a:xfrm>
            <a:off x="5867400" y="5829301"/>
            <a:ext cx="289423" cy="2362197"/>
            <a:chOff x="5092700" y="1777911"/>
            <a:chExt cx="203200" cy="957752"/>
          </a:xfrm>
        </p:grpSpPr>
        <p:cxnSp>
          <p:nvCxnSpPr>
            <p:cNvPr id="21" name="Straight Connector 20">
              <a:extLst>
                <a:ext uri="{FF2B5EF4-FFF2-40B4-BE49-F238E27FC236}">
                  <a16:creationId xmlns:a16="http://schemas.microsoft.com/office/drawing/2014/main" id="{D20C92C5-3522-C887-170B-6AC556CD34E9}"/>
                </a:ext>
              </a:extLst>
            </p:cNvPr>
            <p:cNvCxnSpPr/>
            <p:nvPr/>
          </p:nvCxnSpPr>
          <p:spPr>
            <a:xfrm>
              <a:off x="5092700" y="1777911"/>
              <a:ext cx="0" cy="957752"/>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FDB24F-90E5-0F0F-6FFA-2403A257C232}"/>
                </a:ext>
              </a:extLst>
            </p:cNvPr>
            <p:cNvCxnSpPr/>
            <p:nvPr/>
          </p:nvCxnSpPr>
          <p:spPr>
            <a:xfrm>
              <a:off x="5092700" y="1777911"/>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467FC7-B6B4-F285-15C7-00ED1FCA6F48}"/>
                </a:ext>
              </a:extLst>
            </p:cNvPr>
            <p:cNvCxnSpPr/>
            <p:nvPr/>
          </p:nvCxnSpPr>
          <p:spPr>
            <a:xfrm>
              <a:off x="5092700" y="2735663"/>
              <a:ext cx="203200" cy="0"/>
            </a:xfrm>
            <a:prstGeom prst="line">
              <a:avLst/>
            </a:prstGeom>
            <a:ln w="9525">
              <a:solidFill>
                <a:schemeClr val="accent5"/>
              </a:solidFill>
              <a:tailEnd type="none"/>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2807AAE9-3569-FBE6-0A95-0177E365A268}"/>
              </a:ext>
            </a:extLst>
          </p:cNvPr>
          <p:cNvSpPr/>
          <p:nvPr/>
        </p:nvSpPr>
        <p:spPr>
          <a:xfrm>
            <a:off x="6073059" y="6000692"/>
            <a:ext cx="11478378" cy="20868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ro-RO" dirty="0">
                <a:solidFill>
                  <a:srgbClr val="234C93"/>
                </a:solidFill>
                <a:cs typeface="Arial" panose="020B0604020202020204" pitchFamily="34" charset="0"/>
              </a:rPr>
              <a:t>Modificarea Anexei nr. 8 prin:</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Reglementarea definiției domeniului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fișei postului standardizată și introducerea rubricii domeniu funcțional;</a:t>
            </a:r>
          </a:p>
          <a:p>
            <a:pPr marL="74295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Modificarea reglementărilor referitoare la analiza postului prin introducerea cerințelor de identificare a atribuțiilor postului ținând cont de clasificarea nivelurilor de atribuții și încadrarea postului pe domenii funcționale, în funcție de atribuțiile identificate.</a:t>
            </a:r>
          </a:p>
        </p:txBody>
      </p:sp>
    </p:spTree>
    <p:extLst>
      <p:ext uri="{BB962C8B-B14F-4D97-AF65-F5344CB8AC3E}">
        <p14:creationId xmlns:p14="http://schemas.microsoft.com/office/powerpoint/2010/main" val="391661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B33BA-23C1-6897-ED04-5B3D7A1D1EFF}"/>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Schimbări legislative – evaluare</a:t>
            </a:r>
          </a:p>
        </p:txBody>
      </p:sp>
      <p:cxnSp>
        <p:nvCxnSpPr>
          <p:cNvPr id="3" name="Straight Connector 2">
            <a:extLst>
              <a:ext uri="{FF2B5EF4-FFF2-40B4-BE49-F238E27FC236}">
                <a16:creationId xmlns:a16="http://schemas.microsoft.com/office/drawing/2014/main" id="{1B524DE7-ACFF-8265-2476-46568A10EAF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1ED61B4-ECDD-5D97-DF5F-ECF9A65E19BE}"/>
              </a:ext>
            </a:extLst>
          </p:cNvPr>
          <p:cNvGrpSpPr/>
          <p:nvPr/>
        </p:nvGrpSpPr>
        <p:grpSpPr>
          <a:xfrm>
            <a:off x="990290" y="5874582"/>
            <a:ext cx="4392516" cy="2053187"/>
            <a:chOff x="553270" y="4075263"/>
            <a:chExt cx="4392516" cy="2053187"/>
          </a:xfrm>
        </p:grpSpPr>
        <p:cxnSp>
          <p:nvCxnSpPr>
            <p:cNvPr id="5" name="Straight Connector 4">
              <a:extLst>
                <a:ext uri="{FF2B5EF4-FFF2-40B4-BE49-F238E27FC236}">
                  <a16:creationId xmlns:a16="http://schemas.microsoft.com/office/drawing/2014/main" id="{C727B601-130B-5D55-4873-B5E2E8937F19}"/>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458960A-EE1A-79CD-7CDE-751C295A5A45}"/>
                </a:ext>
              </a:extLst>
            </p:cNvPr>
            <p:cNvSpPr/>
            <p:nvPr/>
          </p:nvSpPr>
          <p:spPr>
            <a:xfrm>
              <a:off x="553270" y="5290146"/>
              <a:ext cx="4392516" cy="505972"/>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24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Elemente de noutate</a:t>
              </a:r>
            </a:p>
          </p:txBody>
        </p:sp>
        <p:sp>
          <p:nvSpPr>
            <p:cNvPr id="7" name="Freeform 5">
              <a:extLst>
                <a:ext uri="{FF2B5EF4-FFF2-40B4-BE49-F238E27FC236}">
                  <a16:creationId xmlns:a16="http://schemas.microsoft.com/office/drawing/2014/main" id="{C6477E5B-6149-3833-C696-D3D9F773C3D5}"/>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8" name="Straight Connector 7">
              <a:extLst>
                <a:ext uri="{FF2B5EF4-FFF2-40B4-BE49-F238E27FC236}">
                  <a16:creationId xmlns:a16="http://schemas.microsoft.com/office/drawing/2014/main" id="{D87EE2CF-7008-9377-8242-A1BF24797903}"/>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AFBC1ED0-8E00-6AC2-AAE7-6470C87C76CF}"/>
              </a:ext>
            </a:extLst>
          </p:cNvPr>
          <p:cNvGrpSpPr/>
          <p:nvPr/>
        </p:nvGrpSpPr>
        <p:grpSpPr>
          <a:xfrm>
            <a:off x="905023" y="3479574"/>
            <a:ext cx="4472867" cy="2419834"/>
            <a:chOff x="501109" y="1985804"/>
            <a:chExt cx="4472867" cy="2419834"/>
          </a:xfrm>
        </p:grpSpPr>
        <p:sp>
          <p:nvSpPr>
            <p:cNvPr id="10" name="Freeform 5">
              <a:extLst>
                <a:ext uri="{FF2B5EF4-FFF2-40B4-BE49-F238E27FC236}">
                  <a16:creationId xmlns:a16="http://schemas.microsoft.com/office/drawing/2014/main" id="{414C7E63-0AA9-259C-964A-D49DE8E90257}"/>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8EFAE6B-4260-C759-22F1-5585EFEB417A}"/>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8647C2B-DB41-0753-15D7-2196BD430A61}"/>
                </a:ext>
              </a:extLst>
            </p:cNvPr>
            <p:cNvSpPr/>
            <p:nvPr/>
          </p:nvSpPr>
          <p:spPr>
            <a:xfrm>
              <a:off x="501109" y="3328227"/>
              <a:ext cx="4320000" cy="107741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2400" b="1" i="0" u="none" strike="noStrike" kern="1200" cap="none" spc="0" normalizeH="0" baseline="0" noProof="0" dirty="0">
                  <a:ln>
                    <a:noFill/>
                  </a:ln>
                  <a:solidFill>
                    <a:schemeClr val="accent5"/>
                  </a:solidFill>
                  <a:effectLst/>
                  <a:uLnTx/>
                  <a:uFillTx/>
                  <a:latin typeface="+mj-lt"/>
                  <a:ea typeface="Open Sans"/>
                  <a:cs typeface="Arial"/>
                </a:rPr>
                <a:t>Elemente păstrate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endParaRPr kumimoji="0" lang="ro-RO" sz="2400" b="1" i="0" u="none" strike="noStrike" kern="1200" cap="none" spc="0" normalizeH="0" baseline="0" noProof="0" dirty="0">
                <a:ln>
                  <a:noFill/>
                </a:ln>
                <a:solidFill>
                  <a:schemeClr val="accent5"/>
                </a:solidFill>
                <a:effectLst/>
                <a:uLnTx/>
                <a:uFillTx/>
                <a:latin typeface="+mj-lt"/>
                <a:ea typeface="Open Sans"/>
                <a:cs typeface="Arial"/>
              </a:endParaRPr>
            </a:p>
          </p:txBody>
        </p:sp>
        <p:sp>
          <p:nvSpPr>
            <p:cNvPr id="13" name="Freeform 5">
              <a:extLst>
                <a:ext uri="{FF2B5EF4-FFF2-40B4-BE49-F238E27FC236}">
                  <a16:creationId xmlns:a16="http://schemas.microsoft.com/office/drawing/2014/main" id="{4A950142-4E59-0731-D7D2-F85BC5460DF7}"/>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j-lt"/>
                <a:cs typeface="Arial" panose="020B0604020202020204" pitchFamily="34" charset="0"/>
              </a:endParaRPr>
            </a:p>
          </p:txBody>
        </p:sp>
        <p:cxnSp>
          <p:nvCxnSpPr>
            <p:cNvPr id="14" name="Straight Connector 13">
              <a:extLst>
                <a:ext uri="{FF2B5EF4-FFF2-40B4-BE49-F238E27FC236}">
                  <a16:creationId xmlns:a16="http://schemas.microsoft.com/office/drawing/2014/main" id="{88B1EAE3-A9FE-70BB-3569-0867670BCEAD}"/>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Arrow: Chevron 16">
            <a:extLst>
              <a:ext uri="{FF2B5EF4-FFF2-40B4-BE49-F238E27FC236}">
                <a16:creationId xmlns:a16="http://schemas.microsoft.com/office/drawing/2014/main" id="{4AB6A26B-5347-B231-EA82-7F8173D6A44E}"/>
              </a:ext>
            </a:extLst>
          </p:cNvPr>
          <p:cNvSpPr/>
          <p:nvPr/>
        </p:nvSpPr>
        <p:spPr>
          <a:xfrm>
            <a:off x="5516905" y="6613329"/>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18" name="Arrow: Chevron 17">
            <a:extLst>
              <a:ext uri="{FF2B5EF4-FFF2-40B4-BE49-F238E27FC236}">
                <a16:creationId xmlns:a16="http://schemas.microsoft.com/office/drawing/2014/main" id="{1F479865-B37F-5578-FB69-40E5029AF5CA}"/>
              </a:ext>
            </a:extLst>
          </p:cNvPr>
          <p:cNvSpPr/>
          <p:nvPr/>
        </p:nvSpPr>
        <p:spPr>
          <a:xfrm>
            <a:off x="5516905" y="4362502"/>
            <a:ext cx="614739" cy="1458244"/>
          </a:xfrm>
          <a:prstGeom prst="chevron">
            <a:avLst>
              <a:gd name="adj" fmla="val 66527"/>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0" name="Graphic 19" descr="Scales of justice with solid fill">
            <a:extLst>
              <a:ext uri="{FF2B5EF4-FFF2-40B4-BE49-F238E27FC236}">
                <a16:creationId xmlns:a16="http://schemas.microsoft.com/office/drawing/2014/main" id="{977E500B-3873-DCEA-A05B-F2D0168D1F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6267" y="3659943"/>
            <a:ext cx="614739" cy="614739"/>
          </a:xfrm>
          <a:prstGeom prst="rect">
            <a:avLst/>
          </a:prstGeom>
        </p:spPr>
      </p:pic>
      <p:pic>
        <p:nvPicPr>
          <p:cNvPr id="23" name="Graphic 22" descr="Lights On with solid fill">
            <a:extLst>
              <a:ext uri="{FF2B5EF4-FFF2-40B4-BE49-F238E27FC236}">
                <a16:creationId xmlns:a16="http://schemas.microsoft.com/office/drawing/2014/main" id="{62B20A99-4952-60D7-6DFF-CBDD207913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124" y="5968022"/>
            <a:ext cx="705024" cy="705024"/>
          </a:xfrm>
          <a:prstGeom prst="rect">
            <a:avLst/>
          </a:prstGeom>
        </p:spPr>
      </p:pic>
      <p:sp>
        <p:nvSpPr>
          <p:cNvPr id="24" name="Rectangle 23">
            <a:extLst>
              <a:ext uri="{FF2B5EF4-FFF2-40B4-BE49-F238E27FC236}">
                <a16:creationId xmlns:a16="http://schemas.microsoft.com/office/drawing/2014/main" id="{521AABFD-350B-5576-A0FC-9E2DA4110CE8}"/>
              </a:ext>
            </a:extLst>
          </p:cNvPr>
          <p:cNvSpPr/>
          <p:nvPr/>
        </p:nvSpPr>
        <p:spPr>
          <a:xfrm>
            <a:off x="6423526" y="4275700"/>
            <a:ext cx="10959451" cy="1598879"/>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Perioada pentru care se realizează evaluarea;</a:t>
            </a:r>
          </a:p>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Evaluatorul;</a:t>
            </a:r>
          </a:p>
          <a:p>
            <a:pPr marL="742950" lvl="1" indent="-285750">
              <a:buClr>
                <a:srgbClr val="234C93"/>
              </a:buClr>
              <a:buSzPct val="50000"/>
              <a:buFont typeface="Arial" panose="020B0604020202020204" pitchFamily="34" charset="0"/>
              <a:buChar char="►"/>
            </a:pPr>
            <a:r>
              <a:rPr lang="ro-MD" dirty="0">
                <a:solidFill>
                  <a:srgbClr val="234C93"/>
                </a:solidFill>
                <a:cs typeface="Arial" panose="020B0604020202020204" pitchFamily="34" charset="0"/>
              </a:rPr>
              <a:t>Obiectivele și modalitatea de stabilire a acestora.</a:t>
            </a:r>
            <a:endParaRPr lang="en-US" dirty="0">
              <a:solidFill>
                <a:schemeClr val="tx1"/>
              </a:solidFill>
            </a:endParaRPr>
          </a:p>
        </p:txBody>
      </p:sp>
      <p:sp>
        <p:nvSpPr>
          <p:cNvPr id="26" name="Rectangle 25">
            <a:extLst>
              <a:ext uri="{FF2B5EF4-FFF2-40B4-BE49-F238E27FC236}">
                <a16:creationId xmlns:a16="http://schemas.microsoft.com/office/drawing/2014/main" id="{45A0C907-7857-D24F-7C86-0A709CF20D0F}"/>
              </a:ext>
            </a:extLst>
          </p:cNvPr>
          <p:cNvSpPr/>
          <p:nvPr/>
        </p:nvSpPr>
        <p:spPr>
          <a:xfrm>
            <a:off x="6423527" y="6673046"/>
            <a:ext cx="5267176" cy="1885040"/>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ro-RO" sz="120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3825F0F-598A-97A2-F176-5483A4C87154}"/>
              </a:ext>
            </a:extLst>
          </p:cNvPr>
          <p:cNvSpPr/>
          <p:nvPr/>
        </p:nvSpPr>
        <p:spPr>
          <a:xfrm>
            <a:off x="12115799" y="6673046"/>
            <a:ext cx="5267177" cy="1885041"/>
          </a:xfrm>
          <a:prstGeom prst="rect">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a:lnSpc>
                <a:spcPct val="115000"/>
              </a:lnSpc>
              <a:spcBef>
                <a:spcPts val="0"/>
              </a:spcBef>
              <a:spcAft>
                <a:spcPts val="0"/>
              </a:spcAft>
            </a:pPr>
            <a:endParaRPr lang="en-US" sz="1800" kern="100">
              <a:effectLst/>
              <a:latin typeface="Arial" panose="020B0604020202020204" pitchFamily="34" charset="0"/>
              <a:ea typeface="Aptos" panose="020B00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C82D803-0618-5E31-AE2C-F7B618EC42C5}"/>
              </a:ext>
            </a:extLst>
          </p:cNvPr>
          <p:cNvSpPr/>
          <p:nvPr/>
        </p:nvSpPr>
        <p:spPr>
          <a:xfrm>
            <a:off x="6629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generale</a:t>
            </a:r>
            <a:endParaRPr lang="en-US" sz="2000" b="1" dirty="0">
              <a:solidFill>
                <a:schemeClr val="tx2"/>
              </a:solidFill>
              <a:latin typeface="+mj-lt"/>
              <a:cs typeface="Arial" panose="020B0604020202020204" pitchFamily="34" charset="0"/>
            </a:endParaRPr>
          </a:p>
        </p:txBody>
      </p:sp>
      <p:sp>
        <p:nvSpPr>
          <p:cNvPr id="29" name="Rectangle 28">
            <a:extLst>
              <a:ext uri="{FF2B5EF4-FFF2-40B4-BE49-F238E27FC236}">
                <a16:creationId xmlns:a16="http://schemas.microsoft.com/office/drawing/2014/main" id="{F6816D75-BFBB-5362-B0FE-250C147FBD3B}"/>
              </a:ext>
            </a:extLst>
          </p:cNvPr>
          <p:cNvSpPr/>
          <p:nvPr/>
        </p:nvSpPr>
        <p:spPr>
          <a:xfrm>
            <a:off x="12344400" y="6373043"/>
            <a:ext cx="3581400" cy="574366"/>
          </a:xfrm>
          <a:prstGeom prst="rect">
            <a:avLst/>
          </a:prstGeom>
          <a:solidFill>
            <a:schemeClr val="bg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2000" b="1" dirty="0">
                <a:solidFill>
                  <a:schemeClr val="tx2"/>
                </a:solidFill>
                <a:latin typeface="+mj-lt"/>
                <a:cs typeface="Arial" panose="020B0604020202020204" pitchFamily="34" charset="0"/>
              </a:rPr>
              <a:t>Competențe specifice</a:t>
            </a:r>
          </a:p>
        </p:txBody>
      </p:sp>
      <p:sp>
        <p:nvSpPr>
          <p:cNvPr id="30" name="TextBox 29">
            <a:extLst>
              <a:ext uri="{FF2B5EF4-FFF2-40B4-BE49-F238E27FC236}">
                <a16:creationId xmlns:a16="http://schemas.microsoft.com/office/drawing/2014/main" id="{D9F17A45-D447-E601-1CD4-047847E165C2}"/>
              </a:ext>
            </a:extLst>
          </p:cNvPr>
          <p:cNvSpPr txBox="1"/>
          <p:nvPr/>
        </p:nvSpPr>
        <p:spPr>
          <a:xfrm>
            <a:off x="6423526" y="7000287"/>
            <a:ext cx="5267176" cy="1491434"/>
          </a:xfrm>
          <a:prstGeom prst="rect">
            <a:avLst/>
          </a:prstGeom>
          <a:noFill/>
        </p:spPr>
        <p:txBody>
          <a:bodyPr wrap="square">
            <a:spAutoFit/>
          </a:bodyPr>
          <a:lstStyle/>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Indicator</a:t>
            </a:r>
            <a:r>
              <a:rPr lang="en-US" sz="1600" dirty="0" err="1">
                <a:solidFill>
                  <a:schemeClr val="bg1"/>
                </a:solidFill>
                <a:cs typeface="Arial" panose="020B0604020202020204" pitchFamily="34" charset="0"/>
              </a:rPr>
              <a:t>i</a:t>
            </a:r>
            <a:r>
              <a:rPr lang="ro-RO" sz="1600" dirty="0">
                <a:solidFill>
                  <a:schemeClr val="bg1"/>
                </a:solidFill>
                <a:cs typeface="Arial" panose="020B0604020202020204" pitchFamily="34" charset="0"/>
              </a:rPr>
              <a:t>i comportamentali se notează cu sistemul de notare prevăzut pentru recrutare (art. 20 alin. (2) din Anexa nr. 8).</a:t>
            </a:r>
            <a:endParaRPr lang="en-US" sz="1600" dirty="0">
              <a:solidFill>
                <a:schemeClr val="bg1"/>
              </a:solidFill>
              <a:cs typeface="Arial" panose="020B0604020202020204" pitchFamily="34" charset="0"/>
            </a:endParaRPr>
          </a:p>
          <a:p>
            <a:pPr marL="360000" marR="0" lvl="1" indent="-285750">
              <a:lnSpc>
                <a:spcPct val="115000"/>
              </a:lnSpc>
              <a:spcBef>
                <a:spcPts val="0"/>
              </a:spcBef>
              <a:spcAft>
                <a:spcPts val="0"/>
              </a:spcAft>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introduce un sistem de notare pentru competențele generale manifestate pe parcursul anului calendaristic.</a:t>
            </a:r>
          </a:p>
        </p:txBody>
      </p:sp>
      <p:sp>
        <p:nvSpPr>
          <p:cNvPr id="31" name="TextBox 30">
            <a:extLst>
              <a:ext uri="{FF2B5EF4-FFF2-40B4-BE49-F238E27FC236}">
                <a16:creationId xmlns:a16="http://schemas.microsoft.com/office/drawing/2014/main" id="{6FB2EFC8-50B4-21C9-EB23-023A1079C0B0}"/>
              </a:ext>
            </a:extLst>
          </p:cNvPr>
          <p:cNvSpPr txBox="1"/>
          <p:nvPr/>
        </p:nvSpPr>
        <p:spPr>
          <a:xfrm>
            <a:off x="12115798" y="7000287"/>
            <a:ext cx="5114312" cy="1434239"/>
          </a:xfrm>
          <a:prstGeom prst="rect">
            <a:avLst/>
          </a:prstGeom>
          <a:noFill/>
        </p:spPr>
        <p:txBody>
          <a:bodyPr wrap="square">
            <a:spAutoFit/>
          </a:bodyPr>
          <a:lstStyle/>
          <a:p>
            <a:pPr marL="360000" lvl="1" indent="-285750">
              <a:lnSpc>
                <a:spcPct val="115000"/>
              </a:lnSpc>
              <a:buClr>
                <a:schemeClr val="bg1"/>
              </a:buClr>
              <a:buSzPct val="50000"/>
              <a:buFont typeface="Arial" panose="020B0604020202020204" pitchFamily="34" charset="0"/>
              <a:buChar char="►"/>
            </a:pPr>
            <a:r>
              <a:rPr lang="ro-RO" sz="1600" dirty="0">
                <a:solidFill>
                  <a:schemeClr val="bg1"/>
                </a:solidFill>
                <a:cs typeface="Arial" panose="020B0604020202020204" pitchFamily="34" charset="0"/>
              </a:rPr>
              <a:t>Se analizează manifestarea </a:t>
            </a:r>
            <a:r>
              <a:rPr lang="ro-MD" sz="1600" dirty="0">
                <a:solidFill>
                  <a:schemeClr val="bg1"/>
                </a:solidFill>
                <a:cs typeface="Arial" panose="020B0604020202020204" pitchFamily="34" charset="0"/>
              </a:rPr>
              <a:t>competențelor specifice. </a:t>
            </a:r>
            <a:endParaRPr lang="en-US" sz="1600" dirty="0">
              <a:solidFill>
                <a:schemeClr val="bg1"/>
              </a:solidFill>
              <a:cs typeface="Arial" panose="020B0604020202020204" pitchFamily="34" charset="0"/>
            </a:endParaRPr>
          </a:p>
          <a:p>
            <a:pPr marL="360000" lvl="1" indent="-285750">
              <a:lnSpc>
                <a:spcPct val="115000"/>
              </a:lnSpc>
              <a:buClr>
                <a:schemeClr val="bg1"/>
              </a:buClr>
              <a:buSzPct val="50000"/>
              <a:buFont typeface="Arial" panose="020B0604020202020204" pitchFamily="34" charset="0"/>
              <a:buChar char="►"/>
            </a:pPr>
            <a:r>
              <a:rPr lang="ro-MD" sz="1600" dirty="0">
                <a:solidFill>
                  <a:schemeClr val="bg1"/>
                </a:solidFill>
                <a:cs typeface="Arial" panose="020B0604020202020204" pitchFamily="34" charset="0"/>
              </a:rPr>
              <a:t>Se introduce un sistem de notare pentru competențele specifice.</a:t>
            </a:r>
            <a:endParaRPr lang="en-US" sz="1600" dirty="0">
              <a:solidFill>
                <a:schemeClr val="bg1"/>
              </a:solidFill>
              <a:cs typeface="Arial" panose="020B0604020202020204" pitchFamily="34" charset="0"/>
            </a:endParaRPr>
          </a:p>
          <a:p>
            <a:pPr marL="360000" algn="just"/>
            <a:endParaRPr lang="ro-RO" sz="1600" dirty="0">
              <a:ea typeface="Calibri" panose="020F0502020204030204" pitchFamily="34" charset="0"/>
              <a:cs typeface="Arial" panose="020B0604020202020204" pitchFamily="34" charset="0"/>
            </a:endParaRPr>
          </a:p>
          <a:p>
            <a:pPr marL="360000" algn="just"/>
            <a:endParaRPr lang="ro-RO" sz="1600" dirty="0">
              <a:solidFill>
                <a:schemeClr val="tx1"/>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6334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0D08A-3719-193F-589D-9FB4F1991FC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t>
            </a:r>
            <a:r>
              <a:rPr lang="ro-RO" sz="4400" b="1" dirty="0">
                <a:solidFill>
                  <a:srgbClr val="234C93"/>
                </a:solidFill>
                <a:cs typeface="Arial" panose="020B0604020202020204" pitchFamily="34" charset="0"/>
              </a:rPr>
              <a:t>ă</a:t>
            </a: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ri legislative – concursul pe post</a:t>
            </a:r>
          </a:p>
        </p:txBody>
      </p:sp>
      <p:cxnSp>
        <p:nvCxnSpPr>
          <p:cNvPr id="3" name="Straight Connector 2">
            <a:extLst>
              <a:ext uri="{FF2B5EF4-FFF2-40B4-BE49-F238E27FC236}">
                <a16:creationId xmlns:a16="http://schemas.microsoft.com/office/drawing/2014/main" id="{A42E71A6-4DD8-CFB1-15CE-A59B7B26907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FB8FC72-9859-2C7D-0553-399D1C17FE95}"/>
              </a:ext>
            </a:extLst>
          </p:cNvPr>
          <p:cNvGrpSpPr/>
          <p:nvPr/>
        </p:nvGrpSpPr>
        <p:grpSpPr>
          <a:xfrm>
            <a:off x="804230" y="3336581"/>
            <a:ext cx="11028820" cy="2081046"/>
            <a:chOff x="401180" y="1680255"/>
            <a:chExt cx="11028820" cy="2081046"/>
          </a:xfrm>
        </p:grpSpPr>
        <p:grpSp>
          <p:nvGrpSpPr>
            <p:cNvPr id="20" name="Group 19">
              <a:extLst>
                <a:ext uri="{FF2B5EF4-FFF2-40B4-BE49-F238E27FC236}">
                  <a16:creationId xmlns:a16="http://schemas.microsoft.com/office/drawing/2014/main" id="{FB17887B-B275-F98D-324F-DBDA8C61DCAA}"/>
                </a:ext>
              </a:extLst>
            </p:cNvPr>
            <p:cNvGrpSpPr/>
            <p:nvPr/>
          </p:nvGrpSpPr>
          <p:grpSpPr>
            <a:xfrm>
              <a:off x="401180" y="1680255"/>
              <a:ext cx="11028820" cy="2081046"/>
              <a:chOff x="434286" y="1985804"/>
              <a:chExt cx="11028820" cy="2081046"/>
            </a:xfrm>
          </p:grpSpPr>
          <p:cxnSp>
            <p:nvCxnSpPr>
              <p:cNvPr id="23" name="Straight Connector 22">
                <a:extLst>
                  <a:ext uri="{FF2B5EF4-FFF2-40B4-BE49-F238E27FC236}">
                    <a16:creationId xmlns:a16="http://schemas.microsoft.com/office/drawing/2014/main" id="{B52B12A9-2AFC-7190-838F-70D9B92151E7}"/>
                  </a:ext>
                </a:extLst>
              </p:cNvPr>
              <p:cNvCxnSpPr>
                <a:cxnSpLocks/>
              </p:cNvCxnSpPr>
              <p:nvPr/>
            </p:nvCxnSpPr>
            <p:spPr>
              <a:xfrm>
                <a:off x="653976" y="2868732"/>
                <a:ext cx="518999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E85A0C8-D7A7-2566-0329-22953739B81D}"/>
                  </a:ext>
                </a:extLst>
              </p:cNvPr>
              <p:cNvSpPr/>
              <p:nvPr/>
            </p:nvSpPr>
            <p:spPr>
              <a:xfrm>
                <a:off x="434286" y="3003844"/>
                <a:ext cx="11028820" cy="934615"/>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000" b="0" i="0" u="none" strike="noStrike" kern="1200" cap="none" spc="0" normalizeH="0" baseline="0" noProof="0" dirty="0">
                    <a:ln>
                      <a:noFill/>
                    </a:ln>
                    <a:solidFill>
                      <a:schemeClr val="tx2"/>
                    </a:solidFill>
                    <a:effectLst/>
                    <a:uLnTx/>
                    <a:uFillTx/>
                    <a:ea typeface="Open Sans"/>
                    <a:cs typeface="Arial"/>
                  </a:rPr>
                  <a:t>Concursul pentru ocuparea funcțiilor publice locale</a:t>
                </a:r>
              </a:p>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MD" sz="2000" b="1" i="1" dirty="0">
                    <a:solidFill>
                      <a:schemeClr val="tx2"/>
                    </a:solidFill>
                    <a:ea typeface="Open Sans"/>
                    <a:cs typeface="Arial"/>
                  </a:rPr>
                  <a:t>! </a:t>
                </a:r>
                <a:r>
                  <a:rPr lang="ro-MD" sz="2000" i="1" dirty="0">
                    <a:solidFill>
                      <a:schemeClr val="tx2"/>
                    </a:solidFill>
                    <a:ea typeface="Open Sans"/>
                    <a:cs typeface="Arial"/>
                  </a:rPr>
                  <a:t>Excepție: Funcțiile publice locale care beneficiază de statut special</a:t>
                </a:r>
                <a:endParaRPr kumimoji="0" lang="en-US" sz="2000" b="0" i="1" u="none" strike="noStrike" kern="1200" cap="none" spc="0" normalizeH="0" baseline="0" noProof="0" dirty="0">
                  <a:ln>
                    <a:noFill/>
                  </a:ln>
                  <a:solidFill>
                    <a:schemeClr val="tx2"/>
                  </a:solidFill>
                  <a:effectLst/>
                  <a:uLnTx/>
                  <a:uFillTx/>
                  <a:ea typeface="Open Sans"/>
                  <a:cs typeface="Arial"/>
                </a:endParaRPr>
              </a:p>
            </p:txBody>
          </p:sp>
          <p:sp>
            <p:nvSpPr>
              <p:cNvPr id="25" name="Freeform 5">
                <a:extLst>
                  <a:ext uri="{FF2B5EF4-FFF2-40B4-BE49-F238E27FC236}">
                    <a16:creationId xmlns:a16="http://schemas.microsoft.com/office/drawing/2014/main" id="{004E8496-8AC1-9B98-A20A-A0BF8C077ABA}"/>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tx2"/>
                  </a:solidFill>
                  <a:effectLst/>
                  <a:uLnTx/>
                  <a:uFillTx/>
                  <a:cs typeface="Arial" panose="020B0604020202020204" pitchFamily="34" charset="0"/>
                </a:endParaRPr>
              </a:p>
            </p:txBody>
          </p:sp>
          <p:cxnSp>
            <p:nvCxnSpPr>
              <p:cNvPr id="26" name="Straight Connector 25">
                <a:extLst>
                  <a:ext uri="{FF2B5EF4-FFF2-40B4-BE49-F238E27FC236}">
                    <a16:creationId xmlns:a16="http://schemas.microsoft.com/office/drawing/2014/main" id="{2F212B3C-F07F-F8F8-FEF5-18BDA7A4B66C}"/>
                  </a:ext>
                </a:extLst>
              </p:cNvPr>
              <p:cNvCxnSpPr>
                <a:cxnSpLocks/>
              </p:cNvCxnSpPr>
              <p:nvPr/>
            </p:nvCxnSpPr>
            <p:spPr>
              <a:xfrm>
                <a:off x="653976" y="4066850"/>
                <a:ext cx="519982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1" name="Graphic 20" descr="Folder Search with solid fill">
              <a:extLst>
                <a:ext uri="{FF2B5EF4-FFF2-40B4-BE49-F238E27FC236}">
                  <a16:creationId xmlns:a16="http://schemas.microsoft.com/office/drawing/2014/main" id="{2239B859-D50E-03D4-0B3E-2F54AA3840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672" y="1771076"/>
              <a:ext cx="701888" cy="701888"/>
            </a:xfrm>
            <a:prstGeom prst="rect">
              <a:avLst/>
            </a:prstGeom>
          </p:spPr>
        </p:pic>
      </p:grpSp>
      <p:sp>
        <p:nvSpPr>
          <p:cNvPr id="27" name="Rectangle 26">
            <a:extLst>
              <a:ext uri="{FF2B5EF4-FFF2-40B4-BE49-F238E27FC236}">
                <a16:creationId xmlns:a16="http://schemas.microsoft.com/office/drawing/2014/main" id="{41A9DBDE-54D0-DBE1-7E41-13CE8351B65D}"/>
              </a:ext>
            </a:extLst>
          </p:cNvPr>
          <p:cNvSpPr/>
          <p:nvPr/>
        </p:nvSpPr>
        <p:spPr>
          <a:xfrm>
            <a:off x="2230967" y="3414542"/>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MD" sz="2800" b="1" dirty="0">
                <a:solidFill>
                  <a:schemeClr val="tx2"/>
                </a:solidFill>
                <a:ea typeface="Open Sans"/>
                <a:cs typeface="Arial"/>
              </a:rPr>
              <a:t>Domeniu de aplicare</a:t>
            </a:r>
            <a:endParaRPr lang="en-US" sz="2800" b="1" dirty="0">
              <a:solidFill>
                <a:schemeClr val="tx2"/>
              </a:solidFill>
              <a:ea typeface="Open Sans"/>
              <a:cs typeface="Arial"/>
            </a:endParaRPr>
          </a:p>
        </p:txBody>
      </p:sp>
      <p:cxnSp>
        <p:nvCxnSpPr>
          <p:cNvPr id="28" name="Straight Connector 27">
            <a:extLst>
              <a:ext uri="{FF2B5EF4-FFF2-40B4-BE49-F238E27FC236}">
                <a16:creationId xmlns:a16="http://schemas.microsoft.com/office/drawing/2014/main" id="{531FBEDE-EC6C-3F80-A7D5-7C1828DA05E4}"/>
              </a:ext>
            </a:extLst>
          </p:cNvPr>
          <p:cNvCxnSpPr>
            <a:cxnSpLocks/>
          </p:cNvCxnSpPr>
          <p:nvPr/>
        </p:nvCxnSpPr>
        <p:spPr>
          <a:xfrm flipV="1">
            <a:off x="1118040" y="6971245"/>
            <a:ext cx="3138961" cy="457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5AE4858-E8EF-766A-9DBB-73F3AB334A5F}"/>
              </a:ext>
            </a:extLst>
          </p:cNvPr>
          <p:cNvSpPr/>
          <p:nvPr/>
        </p:nvSpPr>
        <p:spPr>
          <a:xfrm>
            <a:off x="1385353" y="737841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Competiție</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cxnSp>
        <p:nvCxnSpPr>
          <p:cNvPr id="30" name="Straight Connector 29">
            <a:extLst>
              <a:ext uri="{FF2B5EF4-FFF2-40B4-BE49-F238E27FC236}">
                <a16:creationId xmlns:a16="http://schemas.microsoft.com/office/drawing/2014/main" id="{BE6482F4-6F8A-2C67-18E3-CCA95A09CCC7}"/>
              </a:ext>
            </a:extLst>
          </p:cNvPr>
          <p:cNvCxnSpPr>
            <a:cxnSpLocks/>
          </p:cNvCxnSpPr>
          <p:nvPr/>
        </p:nvCxnSpPr>
        <p:spPr>
          <a:xfrm>
            <a:off x="1118040" y="8183773"/>
            <a:ext cx="313896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32" name="Graphic 31" descr="Gears with solid fill">
            <a:extLst>
              <a:ext uri="{FF2B5EF4-FFF2-40B4-BE49-F238E27FC236}">
                <a16:creationId xmlns:a16="http://schemas.microsoft.com/office/drawing/2014/main" id="{31790A45-B2CE-E92B-A2F0-8A0646ED61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8040" y="6210446"/>
            <a:ext cx="626745" cy="626745"/>
          </a:xfrm>
          <a:prstGeom prst="rect">
            <a:avLst/>
          </a:prstGeom>
        </p:spPr>
      </p:pic>
      <p:sp>
        <p:nvSpPr>
          <p:cNvPr id="33" name="Freeform 12">
            <a:extLst>
              <a:ext uri="{FF2B5EF4-FFF2-40B4-BE49-F238E27FC236}">
                <a16:creationId xmlns:a16="http://schemas.microsoft.com/office/drawing/2014/main" id="{C5D276A9-090E-89CA-38A6-238EDE37763C}"/>
              </a:ext>
            </a:extLst>
          </p:cNvPr>
          <p:cNvSpPr>
            <a:spLocks noEditPoints="1"/>
          </p:cNvSpPr>
          <p:nvPr/>
        </p:nvSpPr>
        <p:spPr bwMode="auto">
          <a:xfrm>
            <a:off x="998897" y="6082054"/>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34" name="Rectangle 33">
            <a:extLst>
              <a:ext uri="{FF2B5EF4-FFF2-40B4-BE49-F238E27FC236}">
                <a16:creationId xmlns:a16="http://schemas.microsoft.com/office/drawing/2014/main" id="{FE042095-ABA8-A40A-4833-7759B851F5BC}"/>
              </a:ext>
            </a:extLst>
          </p:cNvPr>
          <p:cNvSpPr/>
          <p:nvPr/>
        </p:nvSpPr>
        <p:spPr>
          <a:xfrm>
            <a:off x="2147820" y="6123203"/>
            <a:ext cx="4170820" cy="574901"/>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MD" sz="2800" b="1" i="0" u="none" strike="noStrike" kern="1200" cap="none" spc="0" normalizeH="0" baseline="0" noProof="0" dirty="0">
                <a:ln>
                  <a:noFill/>
                </a:ln>
                <a:solidFill>
                  <a:schemeClr val="tx2"/>
                </a:solidFill>
                <a:effectLst/>
                <a:uLnTx/>
                <a:uFillTx/>
                <a:ea typeface="Open Sans"/>
                <a:cs typeface="Arial"/>
              </a:rPr>
              <a:t>Principii</a:t>
            </a:r>
            <a:endParaRPr kumimoji="0" lang="en-US" sz="2800" b="0" i="0" u="none" strike="noStrike" kern="1200" cap="none" spc="0" normalizeH="0" baseline="0" noProof="0" dirty="0">
              <a:ln>
                <a:noFill/>
              </a:ln>
              <a:solidFill>
                <a:schemeClr val="tx2"/>
              </a:solidFill>
              <a:effectLst/>
              <a:uLnTx/>
              <a:uFillTx/>
              <a:ea typeface="Open Sans"/>
              <a:cs typeface="Arial"/>
            </a:endParaRPr>
          </a:p>
        </p:txBody>
      </p:sp>
      <p:sp>
        <p:nvSpPr>
          <p:cNvPr id="35" name="Rectangle 34">
            <a:extLst>
              <a:ext uri="{FF2B5EF4-FFF2-40B4-BE49-F238E27FC236}">
                <a16:creationId xmlns:a16="http://schemas.microsoft.com/office/drawing/2014/main" id="{74903D75-852A-AB10-D3AD-C29E31A56A61}"/>
              </a:ext>
            </a:extLst>
          </p:cNvPr>
          <p:cNvSpPr/>
          <p:nvPr/>
        </p:nvSpPr>
        <p:spPr>
          <a:xfrm>
            <a:off x="12420200" y="7392208"/>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Transparență</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sp>
        <p:nvSpPr>
          <p:cNvPr id="36" name="Rectangle 35">
            <a:extLst>
              <a:ext uri="{FF2B5EF4-FFF2-40B4-BE49-F238E27FC236}">
                <a16:creationId xmlns:a16="http://schemas.microsoft.com/office/drawing/2014/main" id="{E532A460-5B52-66F4-C939-E232F6B70F83}"/>
              </a:ext>
            </a:extLst>
          </p:cNvPr>
          <p:cNvSpPr/>
          <p:nvPr/>
        </p:nvSpPr>
        <p:spPr>
          <a:xfrm>
            <a:off x="4876600"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dirty="0">
                <a:ln>
                  <a:noFill/>
                </a:ln>
                <a:solidFill>
                  <a:schemeClr val="tx2"/>
                </a:solidFill>
                <a:effectLst/>
                <a:uLnTx/>
                <a:uFillTx/>
                <a:ea typeface="Open Sans"/>
                <a:cs typeface="Arial"/>
              </a:rPr>
              <a:t>Competență</a:t>
            </a:r>
            <a:endParaRPr kumimoji="0" lang="en-US" sz="2400" b="0" i="0" u="none" strike="noStrike" kern="1200" cap="none" spc="0" normalizeH="0" baseline="0" noProof="0" dirty="0">
              <a:ln>
                <a:noFill/>
              </a:ln>
              <a:solidFill>
                <a:schemeClr val="tx2"/>
              </a:solidFill>
              <a:effectLst/>
              <a:uLnTx/>
              <a:uFillTx/>
              <a:ea typeface="Open Sans"/>
              <a:cs typeface="Arial"/>
            </a:endParaRPr>
          </a:p>
        </p:txBody>
      </p:sp>
      <p:sp>
        <p:nvSpPr>
          <p:cNvPr id="37" name="Rectangle 36">
            <a:extLst>
              <a:ext uri="{FF2B5EF4-FFF2-40B4-BE49-F238E27FC236}">
                <a16:creationId xmlns:a16="http://schemas.microsoft.com/office/drawing/2014/main" id="{0505E586-7ED2-4A01-1827-11BBEC9A3DF9}"/>
              </a:ext>
            </a:extLst>
          </p:cNvPr>
          <p:cNvSpPr/>
          <p:nvPr/>
        </p:nvSpPr>
        <p:spPr>
          <a:xfrm>
            <a:off x="9120851" y="7374435"/>
            <a:ext cx="3003092" cy="505972"/>
          </a:xfrm>
          <a:prstGeom prst="rect">
            <a:avLst/>
          </a:prstGeom>
        </p:spPr>
        <p:txBody>
          <a:bodyPr wrap="square" lIns="91440" tIns="45720" rIns="91440" bIns="45720" anchor="t">
            <a:spAutoFit/>
          </a:bodyPr>
          <a:lstStyle/>
          <a:p>
            <a:pPr marL="60325" lvl="5" eaLnBrk="0" fontAlgn="base" hangingPunct="0">
              <a:lnSpc>
                <a:spcPct val="120000"/>
              </a:lnSpc>
              <a:spcAft>
                <a:spcPts val="1000"/>
              </a:spcAft>
              <a:buSzPct val="75000"/>
              <a:defRPr/>
            </a:pPr>
            <a:r>
              <a:rPr kumimoji="0" lang="ro-MD" sz="2400" b="0" i="0" u="none" strike="noStrike" kern="1200" cap="none" spc="0" normalizeH="0" baseline="0" noProof="0">
                <a:ln>
                  <a:noFill/>
                </a:ln>
                <a:solidFill>
                  <a:schemeClr val="tx2"/>
                </a:solidFill>
                <a:effectLst/>
                <a:uLnTx/>
                <a:uFillTx/>
                <a:ea typeface="Open Sans"/>
                <a:cs typeface="Arial"/>
              </a:rPr>
              <a:t>Egalitate</a:t>
            </a:r>
            <a:endParaRPr kumimoji="0" lang="en-US" sz="2400" b="0" i="0" u="none" strike="noStrike" kern="1200" cap="none" spc="0" normalizeH="0" baseline="0" noProof="0">
              <a:ln>
                <a:noFill/>
              </a:ln>
              <a:solidFill>
                <a:schemeClr val="tx2"/>
              </a:solidFill>
              <a:effectLst/>
              <a:uLnTx/>
              <a:uFillTx/>
              <a:ea typeface="Open Sans"/>
              <a:cs typeface="Arial"/>
            </a:endParaRPr>
          </a:p>
        </p:txBody>
      </p:sp>
      <p:pic>
        <p:nvPicPr>
          <p:cNvPr id="38" name="Graphic 37" descr="Puzzle pieces with solid fill">
            <a:extLst>
              <a:ext uri="{FF2B5EF4-FFF2-40B4-BE49-F238E27FC236}">
                <a16:creationId xmlns:a16="http://schemas.microsoft.com/office/drawing/2014/main" id="{4EF3F923-11DA-8523-8B47-A3B478634B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1858" y="7364066"/>
            <a:ext cx="418060" cy="418060"/>
          </a:xfrm>
          <a:prstGeom prst="rect">
            <a:avLst/>
          </a:prstGeom>
        </p:spPr>
      </p:pic>
      <p:pic>
        <p:nvPicPr>
          <p:cNvPr id="39" name="Graphic 38" descr="Puzzle pieces with solid fill">
            <a:extLst>
              <a:ext uri="{FF2B5EF4-FFF2-40B4-BE49-F238E27FC236}">
                <a16:creationId xmlns:a16="http://schemas.microsoft.com/office/drawing/2014/main" id="{340E361B-7F58-BA05-C419-C6CC519143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49287" y="7398490"/>
            <a:ext cx="418060" cy="418060"/>
          </a:xfrm>
          <a:prstGeom prst="rect">
            <a:avLst/>
          </a:prstGeom>
        </p:spPr>
      </p:pic>
      <p:pic>
        <p:nvPicPr>
          <p:cNvPr id="40" name="Graphic 39" descr="Puzzle pieces with solid fill">
            <a:extLst>
              <a:ext uri="{FF2B5EF4-FFF2-40B4-BE49-F238E27FC236}">
                <a16:creationId xmlns:a16="http://schemas.microsoft.com/office/drawing/2014/main" id="{D14E87B2-DA47-0920-CD19-B5ECE408D7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8337" y="7423981"/>
            <a:ext cx="418060" cy="418060"/>
          </a:xfrm>
          <a:prstGeom prst="rect">
            <a:avLst/>
          </a:prstGeom>
        </p:spPr>
      </p:pic>
      <p:pic>
        <p:nvPicPr>
          <p:cNvPr id="41" name="Graphic 40" descr="Puzzle pieces with solid fill">
            <a:extLst>
              <a:ext uri="{FF2B5EF4-FFF2-40B4-BE49-F238E27FC236}">
                <a16:creationId xmlns:a16="http://schemas.microsoft.com/office/drawing/2014/main" id="{515AD2A6-312F-BFE6-80D0-5F23A0E6A6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02140" y="7440909"/>
            <a:ext cx="418060" cy="418060"/>
          </a:xfrm>
          <a:prstGeom prst="rect">
            <a:avLst/>
          </a:prstGeom>
        </p:spPr>
      </p:pic>
    </p:spTree>
    <p:extLst>
      <p:ext uri="{BB962C8B-B14F-4D97-AF65-F5344CB8AC3E}">
        <p14:creationId xmlns:p14="http://schemas.microsoft.com/office/powerpoint/2010/main" val="2961951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8FB41C-C714-AA20-CB44-AF2D3D44A2FC}"/>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Schimb</a:t>
            </a: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ă</a:t>
            </a: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ri legislative – probe în concursul pe post</a:t>
            </a:r>
          </a:p>
        </p:txBody>
      </p:sp>
      <p:cxnSp>
        <p:nvCxnSpPr>
          <p:cNvPr id="3" name="Straight Connector 2">
            <a:extLst>
              <a:ext uri="{FF2B5EF4-FFF2-40B4-BE49-F238E27FC236}">
                <a16:creationId xmlns:a16="http://schemas.microsoft.com/office/drawing/2014/main" id="{5921EDE6-762F-1B1C-8E2C-50298DBACF06}"/>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D3B7534-82CE-693A-EC13-8561C9D9FF4E}"/>
              </a:ext>
            </a:extLst>
          </p:cNvPr>
          <p:cNvGrpSpPr/>
          <p:nvPr/>
        </p:nvGrpSpPr>
        <p:grpSpPr>
          <a:xfrm>
            <a:off x="985374" y="3590942"/>
            <a:ext cx="16647306" cy="3745769"/>
            <a:chOff x="495300" y="1351299"/>
            <a:chExt cx="11342277" cy="3351460"/>
          </a:xfrm>
        </p:grpSpPr>
        <p:sp>
          <p:nvSpPr>
            <p:cNvPr id="37" name="Rectangle 36">
              <a:extLst>
                <a:ext uri="{FF2B5EF4-FFF2-40B4-BE49-F238E27FC236}">
                  <a16:creationId xmlns:a16="http://schemas.microsoft.com/office/drawing/2014/main" id="{8DD5074B-DAB4-85AF-854C-BAD2AD27AA6D}"/>
                </a:ext>
              </a:extLst>
            </p:cNvPr>
            <p:cNvSpPr/>
            <p:nvPr/>
          </p:nvSpPr>
          <p:spPr>
            <a:xfrm>
              <a:off x="495300" y="1649091"/>
              <a:ext cx="2008800" cy="1001547"/>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Aptos" panose="020B0004020202020204" pitchFamily="34" charset="0"/>
                  <a:cs typeface="Arial" panose="020B0604020202020204" pitchFamily="34" charset="0"/>
                </a:rPr>
                <a:t>Verificarea eligibilității</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8" name="Rectangle 37">
              <a:extLst>
                <a:ext uri="{FF2B5EF4-FFF2-40B4-BE49-F238E27FC236}">
                  <a16:creationId xmlns:a16="http://schemas.microsoft.com/office/drawing/2014/main" id="{8C99AC3D-584E-4DDA-117C-6C7632950F5B}"/>
                </a:ext>
              </a:extLst>
            </p:cNvPr>
            <p:cNvSpPr/>
            <p:nvPr/>
          </p:nvSpPr>
          <p:spPr>
            <a:xfrm>
              <a:off x="2828669" y="1649091"/>
              <a:ext cx="2008800" cy="10148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Testarea</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39" name="Rectangle 38">
              <a:extLst>
                <a:ext uri="{FF2B5EF4-FFF2-40B4-BE49-F238E27FC236}">
                  <a16:creationId xmlns:a16="http://schemas.microsoft.com/office/drawing/2014/main" id="{E5621595-213E-13A5-70B3-7110F35BB6EA}"/>
                </a:ext>
              </a:extLst>
            </p:cNvPr>
            <p:cNvSpPr/>
            <p:nvPr/>
          </p:nvSpPr>
          <p:spPr>
            <a:xfrm>
              <a:off x="5162038"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suplimentară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0" name="Rectangle 39">
              <a:extLst>
                <a:ext uri="{FF2B5EF4-FFF2-40B4-BE49-F238E27FC236}">
                  <a16:creationId xmlns:a16="http://schemas.microsoft.com/office/drawing/2014/main" id="{4031DC2E-55A5-354B-73BB-151DDF631150}"/>
                </a:ext>
              </a:extLst>
            </p:cNvPr>
            <p:cNvSpPr/>
            <p:nvPr/>
          </p:nvSpPr>
          <p:spPr>
            <a:xfrm>
              <a:off x="749540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1" name="Rectangle 40">
              <a:extLst>
                <a:ext uri="{FF2B5EF4-FFF2-40B4-BE49-F238E27FC236}">
                  <a16:creationId xmlns:a16="http://schemas.microsoft.com/office/drawing/2014/main" id="{AD8D4B65-8BD3-F942-F5B8-0B9C4A0B61F7}"/>
                </a:ext>
              </a:extLst>
            </p:cNvPr>
            <p:cNvSpPr/>
            <p:nvPr/>
          </p:nvSpPr>
          <p:spPr>
            <a:xfrm>
              <a:off x="982877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Interviul</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42" name="Oval 41">
              <a:extLst>
                <a:ext uri="{FF2B5EF4-FFF2-40B4-BE49-F238E27FC236}">
                  <a16:creationId xmlns:a16="http://schemas.microsoft.com/office/drawing/2014/main" id="{F5C10B2B-2CE4-922D-BD1F-9A74557042AA}"/>
                </a:ext>
              </a:extLst>
            </p:cNvPr>
            <p:cNvSpPr/>
            <p:nvPr/>
          </p:nvSpPr>
          <p:spPr>
            <a:xfrm>
              <a:off x="1315741" y="1351299"/>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1</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3" name="Oval 42">
              <a:extLst>
                <a:ext uri="{FF2B5EF4-FFF2-40B4-BE49-F238E27FC236}">
                  <a16:creationId xmlns:a16="http://schemas.microsoft.com/office/drawing/2014/main" id="{C1A51946-E1F7-20A8-F308-8704A0DF5A34}"/>
                </a:ext>
              </a:extLst>
            </p:cNvPr>
            <p:cNvSpPr/>
            <p:nvPr/>
          </p:nvSpPr>
          <p:spPr>
            <a:xfrm>
              <a:off x="3649110" y="1424231"/>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2</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4" name="Oval 43">
              <a:extLst>
                <a:ext uri="{FF2B5EF4-FFF2-40B4-BE49-F238E27FC236}">
                  <a16:creationId xmlns:a16="http://schemas.microsoft.com/office/drawing/2014/main" id="{D785C967-074B-FE77-A9CA-CC3954757A58}"/>
                </a:ext>
              </a:extLst>
            </p:cNvPr>
            <p:cNvSpPr/>
            <p:nvPr/>
          </p:nvSpPr>
          <p:spPr>
            <a:xfrm>
              <a:off x="5982479" y="1394932"/>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3</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5" name="Oval 44">
              <a:extLst>
                <a:ext uri="{FF2B5EF4-FFF2-40B4-BE49-F238E27FC236}">
                  <a16:creationId xmlns:a16="http://schemas.microsoft.com/office/drawing/2014/main" id="{A7CC896E-C0AE-3330-F614-510FD0C8EA93}"/>
                </a:ext>
              </a:extLst>
            </p:cNvPr>
            <p:cNvSpPr/>
            <p:nvPr/>
          </p:nvSpPr>
          <p:spPr>
            <a:xfrm>
              <a:off x="8315848" y="141385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4</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46" name="Oval 45">
              <a:extLst>
                <a:ext uri="{FF2B5EF4-FFF2-40B4-BE49-F238E27FC236}">
                  <a16:creationId xmlns:a16="http://schemas.microsoft.com/office/drawing/2014/main" id="{764C0874-C723-CBE2-AA83-A380189A1FB2}"/>
                </a:ext>
              </a:extLst>
            </p:cNvPr>
            <p:cNvSpPr/>
            <p:nvPr/>
          </p:nvSpPr>
          <p:spPr>
            <a:xfrm>
              <a:off x="10649218" y="143912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5</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47" name="Rectangle 46">
              <a:extLst>
                <a:ext uri="{FF2B5EF4-FFF2-40B4-BE49-F238E27FC236}">
                  <a16:creationId xmlns:a16="http://schemas.microsoft.com/office/drawing/2014/main" id="{76AF1727-C58C-7275-7334-63C59CD9FDC4}"/>
                </a:ext>
              </a:extLst>
            </p:cNvPr>
            <p:cNvSpPr/>
            <p:nvPr/>
          </p:nvSpPr>
          <p:spPr>
            <a:xfrm>
              <a:off x="495300" y="2753867"/>
              <a:ext cx="2008800" cy="1948890"/>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Condițiile de participare </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dovedite pe baza de documente</a:t>
              </a:r>
            </a:p>
          </p:txBody>
        </p:sp>
        <p:sp>
          <p:nvSpPr>
            <p:cNvPr id="48" name="Rectangle 47">
              <a:extLst>
                <a:ext uri="{FF2B5EF4-FFF2-40B4-BE49-F238E27FC236}">
                  <a16:creationId xmlns:a16="http://schemas.microsoft.com/office/drawing/2014/main" id="{C5F04A41-E681-BCEE-0A89-69BF27B14FA1}"/>
                </a:ext>
              </a:extLst>
            </p:cNvPr>
            <p:cNvSpPr/>
            <p:nvPr/>
          </p:nvSpPr>
          <p:spPr>
            <a:xfrm>
              <a:off x="2828669" y="2753867"/>
              <a:ext cx="2008800" cy="1948892"/>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generale </a:t>
              </a:r>
            </a:p>
            <a:p>
              <a:pPr marL="360000" lvl="1" indent="-285750">
                <a:buClr>
                  <a:srgbClr val="234C93"/>
                </a:buClr>
                <a:buSzPct val="50000"/>
                <a:buFont typeface="Arial" panose="020B0604020202020204" pitchFamily="34" charset="0"/>
                <a:buChar char="►"/>
              </a:pPr>
              <a:endParaRPr lang="ro-RO" dirty="0">
                <a:solidFill>
                  <a:srgbClr val="234C93"/>
                </a:solidFill>
                <a:cs typeface="Arial" panose="020B0604020202020204" pitchFamily="34" charset="0"/>
              </a:endParaRP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generale</a:t>
              </a:r>
            </a:p>
          </p:txBody>
        </p:sp>
        <p:sp>
          <p:nvSpPr>
            <p:cNvPr id="49" name="Rectangle 48">
              <a:extLst>
                <a:ext uri="{FF2B5EF4-FFF2-40B4-BE49-F238E27FC236}">
                  <a16:creationId xmlns:a16="http://schemas.microsoft.com/office/drawing/2014/main" id="{7BED6697-6D18-DE65-BC1B-B22119AD9448}"/>
                </a:ext>
              </a:extLst>
            </p:cNvPr>
            <p:cNvSpPr/>
            <p:nvPr/>
          </p:nvSpPr>
          <p:spPr>
            <a:xfrm>
              <a:off x="5162038" y="2753867"/>
              <a:ext cx="2008800" cy="1948891"/>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Competențele specifice </a:t>
              </a:r>
            </a:p>
          </p:txBody>
        </p:sp>
        <p:sp>
          <p:nvSpPr>
            <p:cNvPr id="50" name="Rectangle 49">
              <a:extLst>
                <a:ext uri="{FF2B5EF4-FFF2-40B4-BE49-F238E27FC236}">
                  <a16:creationId xmlns:a16="http://schemas.microsoft.com/office/drawing/2014/main" id="{94BC7B01-DABB-513D-4DAC-C85FB621D840}"/>
                </a:ext>
              </a:extLst>
            </p:cNvPr>
            <p:cNvSpPr/>
            <p:nvPr/>
          </p:nvSpPr>
          <p:spPr>
            <a:xfrm>
              <a:off x="7495407" y="2753867"/>
              <a:ext cx="2008800" cy="1946878"/>
            </a:xfrm>
            <a:prstGeom prst="rect">
              <a:avLst/>
            </a:prstGeom>
            <a:noFill/>
            <a:ln w="9525" cap="flat" cmpd="sng" algn="ctr">
              <a:solidFill>
                <a:srgbClr val="234C93"/>
              </a:solidFill>
              <a:prstDash val="solid"/>
            </a:ln>
            <a:effectLst/>
          </p:spPr>
          <p:txBody>
            <a:bodyPr rtlCol="0" anchor="ctr" anchorCtr="0"/>
            <a:lstStyle/>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Competențele specifice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Cunoștințele de specialitate teoretice</a:t>
              </a:r>
            </a:p>
            <a:p>
              <a:pPr marL="360000" lvl="1" indent="-285750">
                <a:buClr>
                  <a:srgbClr val="234C93"/>
                </a:buClr>
                <a:buSzPct val="50000"/>
                <a:buFont typeface="Arial" panose="020B0604020202020204" pitchFamily="34" charset="0"/>
                <a:buChar char="►"/>
              </a:pPr>
              <a:r>
                <a:rPr lang="ro-RO" dirty="0">
                  <a:solidFill>
                    <a:srgbClr val="234C93"/>
                  </a:solidFill>
                  <a:cs typeface="Arial" panose="020B0604020202020204" pitchFamily="34" charset="0"/>
                </a:rPr>
                <a:t>Abilitățile specifice, practice</a:t>
              </a:r>
            </a:p>
          </p:txBody>
        </p:sp>
        <p:sp>
          <p:nvSpPr>
            <p:cNvPr id="51" name="Rectangle 50">
              <a:extLst>
                <a:ext uri="{FF2B5EF4-FFF2-40B4-BE49-F238E27FC236}">
                  <a16:creationId xmlns:a16="http://schemas.microsoft.com/office/drawing/2014/main" id="{7ECD05AF-1E38-EA21-7CED-C42538033624}"/>
                </a:ext>
              </a:extLst>
            </p:cNvPr>
            <p:cNvSpPr/>
            <p:nvPr/>
          </p:nvSpPr>
          <p:spPr>
            <a:xfrm>
              <a:off x="9828777" y="2753867"/>
              <a:ext cx="2008800" cy="1946878"/>
            </a:xfrm>
            <a:prstGeom prst="rect">
              <a:avLst/>
            </a:prstGeom>
            <a:noFill/>
            <a:ln w="9525" cap="flat" cmpd="sng" algn="ctr">
              <a:solidFill>
                <a:srgbClr val="234C93"/>
              </a:solidFill>
              <a:prstDash val="solid"/>
            </a:ln>
            <a:effectLst/>
          </p:spPr>
          <p:txBody>
            <a:bodyPr rtlCol="0" anchor="ctr" anchorCtr="0"/>
            <a:lstStyle/>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Abilități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Aptitudini</a:t>
              </a: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endParaRPr lang="ro-RO" dirty="0">
                <a:solidFill>
                  <a:srgbClr val="234C93"/>
                </a:solidFill>
                <a:cs typeface="Arial" panose="020B0604020202020204" pitchFamily="34" charset="0"/>
              </a:endParaRPr>
            </a:p>
            <a:p>
              <a:pPr marL="360000" marR="0" lvl="1" indent="-285750" fontAlgn="auto">
                <a:lnSpc>
                  <a:spcPct val="100000"/>
                </a:lnSpc>
                <a:spcBef>
                  <a:spcPts val="0"/>
                </a:spcBef>
                <a:spcAft>
                  <a:spcPts val="0"/>
                </a:spcAft>
                <a:buClr>
                  <a:srgbClr val="234C93"/>
                </a:buClr>
                <a:buSzPct val="50000"/>
                <a:buFont typeface="Arial" panose="020B0604020202020204" pitchFamily="34" charset="0"/>
                <a:buChar char="►"/>
                <a:tabLst/>
                <a:defRPr/>
              </a:pPr>
              <a:r>
                <a:rPr lang="ro-RO" dirty="0">
                  <a:solidFill>
                    <a:srgbClr val="234C93"/>
                  </a:solidFill>
                  <a:cs typeface="Arial" panose="020B0604020202020204" pitchFamily="34" charset="0"/>
                </a:rPr>
                <a:t>Motivație</a:t>
              </a:r>
              <a:endParaRPr lang="en-US" dirty="0">
                <a:solidFill>
                  <a:srgbClr val="234C93"/>
                </a:solidFill>
                <a:cs typeface="Arial" panose="020B0604020202020204" pitchFamily="34" charset="0"/>
              </a:endParaRPr>
            </a:p>
          </p:txBody>
        </p:sp>
      </p:grpSp>
    </p:spTree>
    <p:extLst>
      <p:ext uri="{BB962C8B-B14F-4D97-AF65-F5344CB8AC3E}">
        <p14:creationId xmlns:p14="http://schemas.microsoft.com/office/powerpoint/2010/main" val="40747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55E9991-2A59-AE8E-B4D3-77625EA4FF5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685471B-9AD9-7D5D-6223-0F09A94071F7}"/>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Exercițiu de interacțiune</a:t>
            </a:r>
          </a:p>
        </p:txBody>
      </p:sp>
      <p:pic>
        <p:nvPicPr>
          <p:cNvPr id="4" name="Picture 3" descr="A blue and white gradient&#10;&#10;Description automatically generated">
            <a:extLst>
              <a:ext uri="{FF2B5EF4-FFF2-40B4-BE49-F238E27FC236}">
                <a16:creationId xmlns:a16="http://schemas.microsoft.com/office/drawing/2014/main" id="{DAD9019D-27EA-0E72-A6AF-447E83E9CB63}"/>
              </a:ext>
            </a:extLst>
          </p:cNvPr>
          <p:cNvPicPr>
            <a:picLocks noChangeAspect="1"/>
          </p:cNvPicPr>
          <p:nvPr/>
        </p:nvPicPr>
        <p:blipFill>
          <a:blip r:embed="rId2">
            <a:duotone>
              <a:schemeClr val="accent1">
                <a:shade val="45000"/>
                <a:satMod val="135000"/>
              </a:schemeClr>
              <a:prstClr val="white"/>
            </a:duotone>
          </a:blip>
          <a:stretch>
            <a:fillRect/>
          </a:stretch>
        </p:blipFill>
        <p:spPr>
          <a:xfrm>
            <a:off x="954894" y="4296988"/>
            <a:ext cx="16249692" cy="3513511"/>
          </a:xfrm>
          <a:prstGeom prst="rect">
            <a:avLst/>
          </a:prstGeom>
        </p:spPr>
      </p:pic>
      <p:sp>
        <p:nvSpPr>
          <p:cNvPr id="5" name="TextBox 4">
            <a:extLst>
              <a:ext uri="{FF2B5EF4-FFF2-40B4-BE49-F238E27FC236}">
                <a16:creationId xmlns:a16="http://schemas.microsoft.com/office/drawing/2014/main" id="{C6747A72-FEAA-41D2-47E2-21A81AAC249D}"/>
              </a:ext>
            </a:extLst>
          </p:cNvPr>
          <p:cNvSpPr txBox="1"/>
          <p:nvPr/>
        </p:nvSpPr>
        <p:spPr>
          <a:xfrm>
            <a:off x="4585374" y="5143500"/>
            <a:ext cx="8788602" cy="749501"/>
          </a:xfrm>
          <a:prstGeom prst="rect">
            <a:avLst/>
          </a:prstGeom>
          <a:noFill/>
        </p:spPr>
        <p:txBody>
          <a:bodyPr wrap="square" lIns="0" tIns="36576" rIns="0" bIns="0" rtlCol="0">
            <a:spAutoFit/>
          </a:bodyPr>
          <a:lstStyle/>
          <a:p>
            <a:pPr algn="ctr">
              <a:lnSpc>
                <a:spcPct val="85000"/>
              </a:lnSpc>
              <a:spcAft>
                <a:spcPts val="600"/>
              </a:spcAft>
              <a:buClr>
                <a:schemeClr val="accent2"/>
              </a:buClr>
              <a:buSzPct val="70000"/>
            </a:pPr>
            <a:r>
              <a:rPr lang="en-US" sz="5400" b="1" dirty="0">
                <a:solidFill>
                  <a:schemeClr val="bg1"/>
                </a:solidFill>
                <a:cs typeface="Arial" panose="020B0604020202020204" pitchFamily="34" charset="0"/>
              </a:rPr>
              <a:t>DE CE FACEM CEEA CE FACEM?</a:t>
            </a:r>
          </a:p>
        </p:txBody>
      </p:sp>
    </p:spTree>
    <p:extLst>
      <p:ext uri="{BB962C8B-B14F-4D97-AF65-F5344CB8AC3E}">
        <p14:creationId xmlns:p14="http://schemas.microsoft.com/office/powerpoint/2010/main" val="756426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300"/>
            <a:ext cx="16611600" cy="121920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it-IT" sz="4400" b="1" dirty="0">
                <a:solidFill>
                  <a:srgbClr val="234C93"/>
                </a:solidFill>
                <a:cs typeface="Arial" panose="020B0604020202020204" pitchFamily="34" charset="0"/>
              </a:rPr>
              <a:t>Resurse oferite instituțiilor și autorităților publice în implementarea sistemului</a:t>
            </a:r>
            <a:r>
              <a:rPr lang="ro-RO" sz="4400" b="1" dirty="0">
                <a:solidFill>
                  <a:srgbClr val="234C93"/>
                </a:solidFill>
                <a:cs typeface="Arial" panose="020B0604020202020204" pitchFamily="34" charset="0"/>
              </a:rPr>
              <a:t> </a:t>
            </a:r>
            <a:r>
              <a:rPr lang="it-IT" sz="4400" b="1" dirty="0">
                <a:solidFill>
                  <a:srgbClr val="234C93"/>
                </a:solidFill>
                <a:cs typeface="Arial" panose="020B0604020202020204" pitchFamily="34" charset="0"/>
              </a:rPr>
              <a:t>integrat de management al resurselor umane bazat pe competență și performanță</a:t>
            </a: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3</a:t>
            </a:r>
          </a:p>
        </p:txBody>
      </p:sp>
    </p:spTree>
    <p:extLst>
      <p:ext uri="{BB962C8B-B14F-4D97-AF65-F5344CB8AC3E}">
        <p14:creationId xmlns:p14="http://schemas.microsoft.com/office/powerpoint/2010/main" val="16191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EF9861-58B1-BCBD-AE52-8D914FA8DEDA}"/>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(1)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analiza</a:t>
            </a:r>
            <a:r>
              <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rPr>
              <a:t> </a:t>
            </a:r>
            <a:r>
              <a:rPr kumimoji="0" lang="fr-FR" sz="4400" b="1" i="0" u="none" strike="noStrike" kern="1200" cap="none" spc="0" normalizeH="0" baseline="0" noProof="0" dirty="0" err="1">
                <a:ln>
                  <a:noFill/>
                </a:ln>
                <a:solidFill>
                  <a:srgbClr val="234C93"/>
                </a:solidFill>
                <a:effectLst/>
                <a:uLnTx/>
                <a:uFillTx/>
                <a:ea typeface="+mn-ea"/>
                <a:cs typeface="Arial" panose="020B0604020202020204" pitchFamily="34" charset="0"/>
              </a:rPr>
              <a:t>posturilor</a:t>
            </a:r>
            <a:endParaRPr kumimoji="0" lang="fr-FR" sz="4400" b="1" i="0" u="none" strike="noStrike" kern="1200" cap="none" spc="0" normalizeH="0" baseline="0" noProof="0" dirty="0">
              <a:ln>
                <a:noFill/>
              </a:ln>
              <a:solidFill>
                <a:srgbClr val="234C93"/>
              </a:solidFill>
              <a:effectLst/>
              <a:uLnTx/>
              <a:uFillTx/>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6B66941A-BF21-9B89-FC98-B8F1C9ABC06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165F9168-8A1C-169A-C409-DC7CD4029D7B}"/>
              </a:ext>
            </a:extLst>
          </p:cNvPr>
          <p:cNvGrpSpPr/>
          <p:nvPr/>
        </p:nvGrpSpPr>
        <p:grpSpPr>
          <a:xfrm>
            <a:off x="985374" y="3009900"/>
            <a:ext cx="16388226" cy="1524001"/>
            <a:chOff x="495300" y="1028969"/>
            <a:chExt cx="11170181" cy="1798051"/>
          </a:xfrm>
        </p:grpSpPr>
        <p:sp>
          <p:nvSpPr>
            <p:cNvPr id="65" name="Rectangle 64">
              <a:extLst>
                <a:ext uri="{FF2B5EF4-FFF2-40B4-BE49-F238E27FC236}">
                  <a16:creationId xmlns:a16="http://schemas.microsoft.com/office/drawing/2014/main" id="{FCB46C9B-5C9D-8975-3391-31421712E711}"/>
                </a:ext>
              </a:extLst>
            </p:cNvPr>
            <p:cNvSpPr/>
            <p:nvPr/>
          </p:nvSpPr>
          <p:spPr>
            <a:xfrm>
              <a:off x="49530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dirty="0">
                  <a:ln>
                    <a:noFill/>
                  </a:ln>
                  <a:solidFill>
                    <a:srgbClr val="FFFFFF"/>
                  </a:solidFill>
                  <a:effectLst/>
                  <a:uLnTx/>
                  <a:uFillTx/>
                  <a:ea typeface="Calibri" panose="020F0502020204030204" pitchFamily="34" charset="0"/>
                  <a:cs typeface="Times New Roman" panose="02020603050405020304" pitchFamily="18" charset="0"/>
                </a:rPr>
                <a:t>Constituirea unui grup de lucru la nivelul fiecărei autorităţi şi instituţii publice</a:t>
              </a:r>
              <a:endParaRPr kumimoji="0" lang="en-US" sz="1600" b="0" i="0" u="none" strike="noStrike" kern="0" cap="none" spc="0" normalizeH="0" baseline="0" noProof="0" dirty="0">
                <a:ln>
                  <a:noFill/>
                </a:ln>
                <a:solidFill>
                  <a:srgbClr val="FFFFFF"/>
                </a:solidFill>
                <a:effectLst/>
                <a:uLnTx/>
                <a:uFillTx/>
                <a:ea typeface="+mn-ea"/>
                <a:cs typeface="+mn-cs"/>
              </a:endParaRPr>
            </a:p>
          </p:txBody>
        </p:sp>
        <p:sp>
          <p:nvSpPr>
            <p:cNvPr id="66" name="Rectangle 65">
              <a:extLst>
                <a:ext uri="{FF2B5EF4-FFF2-40B4-BE49-F238E27FC236}">
                  <a16:creationId xmlns:a16="http://schemas.microsoft.com/office/drawing/2014/main" id="{941C5EBF-90E4-242C-E4CD-7F9BA46A9B81}"/>
                </a:ext>
              </a:extLst>
            </p:cNvPr>
            <p:cNvSpPr/>
            <p:nvPr/>
          </p:nvSpPr>
          <p:spPr>
            <a:xfrm>
              <a:off x="276460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Analiza posturilor aferente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funcţiilor</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publice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şi</a:t>
              </a: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 identificarea necesarului de </a:t>
              </a:r>
              <a:r>
                <a:rPr kumimoji="0" lang="ro-RO" sz="1600" b="0" i="0" u="none" strike="noStrike" kern="0" cap="none" spc="0" normalizeH="0" baseline="0" noProof="0" dirty="0" err="1">
                  <a:ln>
                    <a:noFill/>
                  </a:ln>
                  <a:solidFill>
                    <a:srgbClr val="FFFFFF"/>
                  </a:solidFill>
                  <a:effectLst/>
                  <a:uLnTx/>
                  <a:uFillTx/>
                  <a:ea typeface="+mn-ea"/>
                  <a:cs typeface="Times New Roman" panose="02020603050405020304" pitchFamily="18" charset="0"/>
                </a:rPr>
                <a:t>competenţe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7" name="Rectangle 66">
              <a:extLst>
                <a:ext uri="{FF2B5EF4-FFF2-40B4-BE49-F238E27FC236}">
                  <a16:creationId xmlns:a16="http://schemas.microsoft.com/office/drawing/2014/main" id="{8C031C8B-C917-A435-9676-A8E0DEE027F9}"/>
                </a:ext>
              </a:extLst>
            </p:cNvPr>
            <p:cNvSpPr/>
            <p:nvPr/>
          </p:nvSpPr>
          <p:spPr>
            <a:xfrm>
              <a:off x="5033910"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Stabilirea pentru fiecare post a competenţelor generale şi a competențelor specifice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8" name="Rectangle 67">
              <a:extLst>
                <a:ext uri="{FF2B5EF4-FFF2-40B4-BE49-F238E27FC236}">
                  <a16:creationId xmlns:a16="http://schemas.microsoft.com/office/drawing/2014/main" id="{62DBE0CE-FCC7-EF29-B5BB-C78740C109EB}"/>
                </a:ext>
              </a:extLst>
            </p:cNvPr>
            <p:cNvSpPr/>
            <p:nvPr/>
          </p:nvSpPr>
          <p:spPr>
            <a:xfrm>
              <a:off x="7303215"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Avizarea competențelor specifice de către ANFP</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69" name="Rectangle 68">
              <a:extLst>
                <a:ext uri="{FF2B5EF4-FFF2-40B4-BE49-F238E27FC236}">
                  <a16:creationId xmlns:a16="http://schemas.microsoft.com/office/drawing/2014/main" id="{A1BCE926-0AC7-96C8-BA4A-22B88EDEF249}"/>
                </a:ext>
              </a:extLst>
            </p:cNvPr>
            <p:cNvSpPr/>
            <p:nvPr/>
          </p:nvSpPr>
          <p:spPr>
            <a:xfrm>
              <a:off x="9572521" y="1376332"/>
              <a:ext cx="2092960" cy="1450688"/>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0" i="0" u="none" strike="noStrike" kern="0" cap="none" spc="0" normalizeH="0" baseline="0" noProof="0">
                  <a:ln>
                    <a:noFill/>
                  </a:ln>
                  <a:solidFill>
                    <a:srgbClr val="FFFFFF"/>
                  </a:solidFill>
                  <a:effectLst/>
                  <a:uLnTx/>
                  <a:uFillTx/>
                  <a:ea typeface="+mn-ea"/>
                  <a:cs typeface="Times New Roman" panose="02020603050405020304" pitchFamily="18" charset="0"/>
                </a:rPr>
                <a:t>Întocmirea și aprobarea fișei postului standardizate</a:t>
              </a:r>
              <a:endParaRPr kumimoji="0" lang="en-US" sz="1600" b="0" i="0" u="none" strike="noStrike" kern="0" cap="none" spc="0" normalizeH="0" baseline="0" noProof="0">
                <a:ln>
                  <a:noFill/>
                </a:ln>
                <a:solidFill>
                  <a:srgbClr val="FFFFFF"/>
                </a:solidFill>
                <a:effectLst/>
                <a:uLnTx/>
                <a:uFillTx/>
                <a:ea typeface="+mn-ea"/>
                <a:cs typeface="Times New Roman" panose="02020603050405020304" pitchFamily="18" charset="0"/>
              </a:endParaRPr>
            </a:p>
          </p:txBody>
        </p:sp>
        <p:sp>
          <p:nvSpPr>
            <p:cNvPr id="70" name="Oval 69">
              <a:extLst>
                <a:ext uri="{FF2B5EF4-FFF2-40B4-BE49-F238E27FC236}">
                  <a16:creationId xmlns:a16="http://schemas.microsoft.com/office/drawing/2014/main" id="{428FC39C-EB3D-FD88-32A5-F29AFD378B22}"/>
                </a:ext>
              </a:extLst>
            </p:cNvPr>
            <p:cNvSpPr/>
            <p:nvPr/>
          </p:nvSpPr>
          <p:spPr>
            <a:xfrm>
              <a:off x="1287427"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dirty="0">
                  <a:ln>
                    <a:noFill/>
                  </a:ln>
                  <a:solidFill>
                    <a:srgbClr val="234C93"/>
                  </a:solidFill>
                  <a:effectLst/>
                  <a:uLnTx/>
                  <a:uFillTx/>
                  <a:ea typeface="+mn-ea"/>
                  <a:cs typeface="+mn-cs"/>
                </a:rPr>
                <a:t>1</a:t>
              </a:r>
              <a:endParaRPr kumimoji="0" lang="en-US" sz="1600" b="1" i="0" u="none" strike="noStrike" kern="0" cap="none" spc="0" normalizeH="0" baseline="0" noProof="0" dirty="0">
                <a:ln>
                  <a:noFill/>
                </a:ln>
                <a:solidFill>
                  <a:srgbClr val="234C93"/>
                </a:solidFill>
                <a:effectLst/>
                <a:uLnTx/>
                <a:uFillTx/>
                <a:ea typeface="+mn-ea"/>
                <a:cs typeface="+mn-cs"/>
              </a:endParaRPr>
            </a:p>
          </p:txBody>
        </p:sp>
        <p:sp>
          <p:nvSpPr>
            <p:cNvPr id="71" name="Oval 70">
              <a:extLst>
                <a:ext uri="{FF2B5EF4-FFF2-40B4-BE49-F238E27FC236}">
                  <a16:creationId xmlns:a16="http://schemas.microsoft.com/office/drawing/2014/main" id="{B663233E-B8B8-580C-F9D7-295035CB304D}"/>
                </a:ext>
              </a:extLst>
            </p:cNvPr>
            <p:cNvSpPr/>
            <p:nvPr/>
          </p:nvSpPr>
          <p:spPr>
            <a:xfrm>
              <a:off x="3570110"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2</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2" name="Oval 71">
              <a:extLst>
                <a:ext uri="{FF2B5EF4-FFF2-40B4-BE49-F238E27FC236}">
                  <a16:creationId xmlns:a16="http://schemas.microsoft.com/office/drawing/2014/main" id="{1A6C9DBF-7189-827A-6C95-88B7EEF6511B}"/>
                </a:ext>
              </a:extLst>
            </p:cNvPr>
            <p:cNvSpPr/>
            <p:nvPr/>
          </p:nvSpPr>
          <p:spPr>
            <a:xfrm>
              <a:off x="5852791"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3</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3" name="Oval 72">
              <a:extLst>
                <a:ext uri="{FF2B5EF4-FFF2-40B4-BE49-F238E27FC236}">
                  <a16:creationId xmlns:a16="http://schemas.microsoft.com/office/drawing/2014/main" id="{1834C9E4-DE9A-0652-D4E6-0827AC6CAB3C}"/>
                </a:ext>
              </a:extLst>
            </p:cNvPr>
            <p:cNvSpPr/>
            <p:nvPr/>
          </p:nvSpPr>
          <p:spPr>
            <a:xfrm>
              <a:off x="8135472"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4</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4" name="Oval 73">
              <a:extLst>
                <a:ext uri="{FF2B5EF4-FFF2-40B4-BE49-F238E27FC236}">
                  <a16:creationId xmlns:a16="http://schemas.microsoft.com/office/drawing/2014/main" id="{0AAB88C8-D042-1632-B9D0-101A09A32A96}"/>
                </a:ext>
              </a:extLst>
            </p:cNvPr>
            <p:cNvSpPr/>
            <p:nvPr/>
          </p:nvSpPr>
          <p:spPr>
            <a:xfrm>
              <a:off x="10418154" y="1028969"/>
              <a:ext cx="368063" cy="637104"/>
            </a:xfrm>
            <a:prstGeom prst="ellipse">
              <a:avLst/>
            </a:prstGeom>
            <a:solidFill>
              <a:srgbClr val="FFFFFF"/>
            </a:solidFill>
            <a:ln w="952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1600" b="1" i="0" u="none" strike="noStrike" kern="0" cap="none" spc="0" normalizeH="0" baseline="0" noProof="0">
                  <a:ln>
                    <a:noFill/>
                  </a:ln>
                  <a:solidFill>
                    <a:srgbClr val="234C93"/>
                  </a:solidFill>
                  <a:effectLst/>
                  <a:uLnTx/>
                  <a:uFillTx/>
                  <a:ea typeface="+mn-ea"/>
                  <a:cs typeface="+mn-cs"/>
                </a:rPr>
                <a:t>5</a:t>
              </a:r>
              <a:endParaRPr kumimoji="0" lang="en-US" sz="1600" b="1" i="0" u="none" strike="noStrike" kern="0" cap="none" spc="0" normalizeH="0" baseline="0" noProof="0">
                <a:ln>
                  <a:noFill/>
                </a:ln>
                <a:solidFill>
                  <a:srgbClr val="234C93"/>
                </a:solidFill>
                <a:effectLst/>
                <a:uLnTx/>
                <a:uFillTx/>
                <a:ea typeface="+mn-ea"/>
                <a:cs typeface="+mn-cs"/>
              </a:endParaRPr>
            </a:p>
          </p:txBody>
        </p:sp>
        <p:sp>
          <p:nvSpPr>
            <p:cNvPr id="75" name="Arrow: Chevron 74">
              <a:extLst>
                <a:ext uri="{FF2B5EF4-FFF2-40B4-BE49-F238E27FC236}">
                  <a16:creationId xmlns:a16="http://schemas.microsoft.com/office/drawing/2014/main" id="{B86F44A0-89B7-C179-33E4-4649ECEAC4CF}"/>
                </a:ext>
              </a:extLst>
            </p:cNvPr>
            <p:cNvSpPr/>
            <p:nvPr/>
          </p:nvSpPr>
          <p:spPr>
            <a:xfrm>
              <a:off x="262490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6" name="Arrow: Chevron 75">
              <a:extLst>
                <a:ext uri="{FF2B5EF4-FFF2-40B4-BE49-F238E27FC236}">
                  <a16:creationId xmlns:a16="http://schemas.microsoft.com/office/drawing/2014/main" id="{3FA5383D-B6A6-71EB-6D3E-E6217AEB39C4}"/>
                </a:ext>
              </a:extLst>
            </p:cNvPr>
            <p:cNvSpPr/>
            <p:nvPr/>
          </p:nvSpPr>
          <p:spPr>
            <a:xfrm>
              <a:off x="4897067"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7" name="Arrow: Chevron 76">
              <a:extLst>
                <a:ext uri="{FF2B5EF4-FFF2-40B4-BE49-F238E27FC236}">
                  <a16:creationId xmlns:a16="http://schemas.microsoft.com/office/drawing/2014/main" id="{A921D80E-72DB-6BCB-4D7D-81432E2ED3BD}"/>
                </a:ext>
              </a:extLst>
            </p:cNvPr>
            <p:cNvSpPr/>
            <p:nvPr/>
          </p:nvSpPr>
          <p:spPr>
            <a:xfrm>
              <a:off x="7166372"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sp>
          <p:nvSpPr>
            <p:cNvPr id="78" name="Arrow: Chevron 77">
              <a:extLst>
                <a:ext uri="{FF2B5EF4-FFF2-40B4-BE49-F238E27FC236}">
                  <a16:creationId xmlns:a16="http://schemas.microsoft.com/office/drawing/2014/main" id="{2329AF3A-0CA8-309E-997B-9B41B0ED2C74}"/>
                </a:ext>
              </a:extLst>
            </p:cNvPr>
            <p:cNvSpPr/>
            <p:nvPr/>
          </p:nvSpPr>
          <p:spPr>
            <a:xfrm>
              <a:off x="9433745" y="1849676"/>
              <a:ext cx="108000" cy="504000"/>
            </a:xfrm>
            <a:prstGeom prst="chevron">
              <a:avLst/>
            </a:prstGeom>
            <a:solidFill>
              <a:schemeClr val="accent5">
                <a:lumMod val="60000"/>
                <a:lumOff val="4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mn-cs"/>
              </a:endParaRPr>
            </a:p>
          </p:txBody>
        </p:sp>
      </p:grpSp>
      <p:pic>
        <p:nvPicPr>
          <p:cNvPr id="79" name="Picture 78">
            <a:extLst>
              <a:ext uri="{FF2B5EF4-FFF2-40B4-BE49-F238E27FC236}">
                <a16:creationId xmlns:a16="http://schemas.microsoft.com/office/drawing/2014/main" id="{339A2A90-8AAF-A281-D1D5-163DF2309A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6" b="2877"/>
          <a:stretch/>
        </p:blipFill>
        <p:spPr>
          <a:xfrm>
            <a:off x="985373" y="4779897"/>
            <a:ext cx="3070665" cy="2958106"/>
          </a:xfrm>
          <a:prstGeom prst="rect">
            <a:avLst/>
          </a:prstGeom>
          <a:effectLst>
            <a:outerShdw blurRad="50800" dist="38100" algn="l" rotWithShape="0">
              <a:prstClr val="black">
                <a:alpha val="40000"/>
              </a:prstClr>
            </a:outerShdw>
          </a:effectLst>
        </p:spPr>
      </p:pic>
      <p:pic>
        <p:nvPicPr>
          <p:cNvPr id="80" name="Picture 79">
            <a:extLst>
              <a:ext uri="{FF2B5EF4-FFF2-40B4-BE49-F238E27FC236}">
                <a16:creationId xmlns:a16="http://schemas.microsoft.com/office/drawing/2014/main" id="{26E311D9-B0A4-D476-0965-57BA0ABDCC45}"/>
              </a:ext>
            </a:extLst>
          </p:cNvPr>
          <p:cNvPicPr>
            <a:picLocks noChangeAspect="1"/>
          </p:cNvPicPr>
          <p:nvPr/>
        </p:nvPicPr>
        <p:blipFill rotWithShape="1">
          <a:blip r:embed="rId3"/>
          <a:srcRect b="1832"/>
          <a:stretch/>
        </p:blipFill>
        <p:spPr>
          <a:xfrm>
            <a:off x="4314763" y="4779897"/>
            <a:ext cx="3070666" cy="2807930"/>
          </a:xfrm>
          <a:prstGeom prst="rect">
            <a:avLst/>
          </a:prstGeom>
          <a:effectLst>
            <a:outerShdw blurRad="50800" dist="38100" algn="l" rotWithShape="0">
              <a:prstClr val="black">
                <a:alpha val="40000"/>
              </a:prstClr>
            </a:outerShdw>
          </a:effectLst>
        </p:spPr>
      </p:pic>
      <p:pic>
        <p:nvPicPr>
          <p:cNvPr id="81" name="Picture 80">
            <a:extLst>
              <a:ext uri="{FF2B5EF4-FFF2-40B4-BE49-F238E27FC236}">
                <a16:creationId xmlns:a16="http://schemas.microsoft.com/office/drawing/2014/main" id="{958FC676-256B-1AE3-B915-54EF35BB8C1D}"/>
              </a:ext>
            </a:extLst>
          </p:cNvPr>
          <p:cNvPicPr>
            <a:picLocks noChangeAspect="1"/>
          </p:cNvPicPr>
          <p:nvPr/>
        </p:nvPicPr>
        <p:blipFill rotWithShape="1">
          <a:blip r:embed="rId4"/>
          <a:srcRect t="791" b="2594"/>
          <a:stretch/>
        </p:blipFill>
        <p:spPr>
          <a:xfrm>
            <a:off x="7644152" y="4779897"/>
            <a:ext cx="3070667" cy="2807928"/>
          </a:xfrm>
          <a:prstGeom prst="rect">
            <a:avLst/>
          </a:prstGeom>
          <a:effectLst>
            <a:outerShdw blurRad="50800" dist="38100" algn="l" rotWithShape="0">
              <a:prstClr val="black">
                <a:alpha val="40000"/>
              </a:prstClr>
            </a:outerShdw>
          </a:effectLst>
        </p:spPr>
      </p:pic>
      <p:pic>
        <p:nvPicPr>
          <p:cNvPr id="82" name="Picture 81">
            <a:extLst>
              <a:ext uri="{FF2B5EF4-FFF2-40B4-BE49-F238E27FC236}">
                <a16:creationId xmlns:a16="http://schemas.microsoft.com/office/drawing/2014/main" id="{F0D520F3-EF55-1ADE-7FC1-24C6F7A13C20}"/>
              </a:ext>
            </a:extLst>
          </p:cNvPr>
          <p:cNvPicPr>
            <a:picLocks noChangeAspect="1"/>
          </p:cNvPicPr>
          <p:nvPr/>
        </p:nvPicPr>
        <p:blipFill>
          <a:blip r:embed="rId5"/>
          <a:stretch>
            <a:fillRect/>
          </a:stretch>
        </p:blipFill>
        <p:spPr>
          <a:xfrm>
            <a:off x="11018121" y="4779897"/>
            <a:ext cx="3075793" cy="3050816"/>
          </a:xfrm>
          <a:prstGeom prst="rect">
            <a:avLst/>
          </a:prstGeom>
          <a:effectLst>
            <a:outerShdw blurRad="50800" dist="38100" algn="l" rotWithShape="0">
              <a:prstClr val="black">
                <a:alpha val="40000"/>
              </a:prstClr>
            </a:outerShdw>
          </a:effectLst>
        </p:spPr>
      </p:pic>
      <p:pic>
        <p:nvPicPr>
          <p:cNvPr id="83" name="Picture 82">
            <a:extLst>
              <a:ext uri="{FF2B5EF4-FFF2-40B4-BE49-F238E27FC236}">
                <a16:creationId xmlns:a16="http://schemas.microsoft.com/office/drawing/2014/main" id="{48FF5B8F-7188-90E2-C813-FCE8E4CFA78C}"/>
              </a:ext>
            </a:extLst>
          </p:cNvPr>
          <p:cNvPicPr>
            <a:picLocks noChangeAspect="1"/>
          </p:cNvPicPr>
          <p:nvPr/>
        </p:nvPicPr>
        <p:blipFill>
          <a:blip r:embed="rId6"/>
          <a:stretch>
            <a:fillRect/>
          </a:stretch>
        </p:blipFill>
        <p:spPr>
          <a:xfrm>
            <a:off x="14333413" y="4779897"/>
            <a:ext cx="3040187" cy="3050816"/>
          </a:xfrm>
          <a:prstGeom prst="rect">
            <a:avLst/>
          </a:prstGeom>
          <a:effectLst>
            <a:outerShdw blurRad="50800" dist="38100" algn="l" rotWithShape="0">
              <a:prstClr val="black">
                <a:alpha val="40000"/>
              </a:prstClr>
            </a:outerShdw>
          </a:effectLst>
        </p:spPr>
      </p:pic>
      <p:sp>
        <p:nvSpPr>
          <p:cNvPr id="84" name="Arrow: Chevron 83">
            <a:extLst>
              <a:ext uri="{FF2B5EF4-FFF2-40B4-BE49-F238E27FC236}">
                <a16:creationId xmlns:a16="http://schemas.microsoft.com/office/drawing/2014/main" id="{982E3709-7DCB-EF5B-864F-94C9CC5C8E3B}"/>
              </a:ext>
            </a:extLst>
          </p:cNvPr>
          <p:cNvSpPr/>
          <p:nvPr/>
        </p:nvSpPr>
        <p:spPr>
          <a:xfrm rot="5400000">
            <a:off x="5837709" y="7396847"/>
            <a:ext cx="108000" cy="790313"/>
          </a:xfrm>
          <a:prstGeom prst="chevron">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graphicFrame>
        <p:nvGraphicFramePr>
          <p:cNvPr id="85" name="Object 84">
            <a:extLst>
              <a:ext uri="{FF2B5EF4-FFF2-40B4-BE49-F238E27FC236}">
                <a16:creationId xmlns:a16="http://schemas.microsoft.com/office/drawing/2014/main" id="{BFCBDADC-EBF7-A97C-1CF3-4BF4AEE1D3EA}"/>
              </a:ext>
            </a:extLst>
          </p:cNvPr>
          <p:cNvGraphicFramePr>
            <a:graphicFrameLocks noChangeAspect="1"/>
          </p:cNvGraphicFramePr>
          <p:nvPr>
            <p:extLst>
              <p:ext uri="{D42A27DB-BD31-4B8C-83A1-F6EECF244321}">
                <p14:modId xmlns:p14="http://schemas.microsoft.com/office/powerpoint/2010/main" val="1969335251"/>
              </p:ext>
            </p:extLst>
          </p:nvPr>
        </p:nvGraphicFramePr>
        <p:xfrm>
          <a:off x="5255720" y="8079237"/>
          <a:ext cx="1271977" cy="1101939"/>
        </p:xfrm>
        <a:graphic>
          <a:graphicData uri="http://schemas.openxmlformats.org/presentationml/2006/ole">
            <mc:AlternateContent xmlns:mc="http://schemas.openxmlformats.org/markup-compatibility/2006">
              <mc:Choice xmlns:v="urn:schemas-microsoft-com:vml" Requires="v">
                <p:oleObj name="Worksheet" showAsIcon="1" r:id="rId7" imgW="914282" imgH="792515" progId="Excel.Sheet.12">
                  <p:embed/>
                </p:oleObj>
              </mc:Choice>
              <mc:Fallback>
                <p:oleObj name="Worksheet" showAsIcon="1" r:id="rId7" imgW="914282" imgH="792515" progId="Excel.Sheet.12">
                  <p:embed/>
                  <p:pic>
                    <p:nvPicPr>
                      <p:cNvPr id="85" name="Object 84">
                        <a:extLst>
                          <a:ext uri="{FF2B5EF4-FFF2-40B4-BE49-F238E27FC236}">
                            <a16:creationId xmlns:a16="http://schemas.microsoft.com/office/drawing/2014/main" id="{BFCBDADC-EBF7-A97C-1CF3-4BF4AEE1D3EA}"/>
                          </a:ext>
                        </a:extLst>
                      </p:cNvPr>
                      <p:cNvPicPr/>
                      <p:nvPr/>
                    </p:nvPicPr>
                    <p:blipFill>
                      <a:blip r:embed="rId8"/>
                      <a:stretch>
                        <a:fillRect/>
                      </a:stretch>
                    </p:blipFill>
                    <p:spPr>
                      <a:xfrm>
                        <a:off x="5255720" y="8079237"/>
                        <a:ext cx="1271977" cy="1101939"/>
                      </a:xfrm>
                      <a:prstGeom prst="rect">
                        <a:avLst/>
                      </a:prstGeom>
                    </p:spPr>
                  </p:pic>
                </p:oleObj>
              </mc:Fallback>
            </mc:AlternateContent>
          </a:graphicData>
        </a:graphic>
      </p:graphicFrame>
    </p:spTree>
    <p:extLst>
      <p:ext uri="{BB962C8B-B14F-4D97-AF65-F5344CB8AC3E}">
        <p14:creationId xmlns:p14="http://schemas.microsoft.com/office/powerpoint/2010/main" val="614615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150E6-2605-4FCB-B2C9-F902103DD9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(2) compendiu de competențe specifice</a:t>
            </a:r>
          </a:p>
        </p:txBody>
      </p:sp>
      <p:cxnSp>
        <p:nvCxnSpPr>
          <p:cNvPr id="3" name="Straight Connector 2">
            <a:extLst>
              <a:ext uri="{FF2B5EF4-FFF2-40B4-BE49-F238E27FC236}">
                <a16:creationId xmlns:a16="http://schemas.microsoft.com/office/drawing/2014/main" id="{C0BFEC34-EF63-565F-D241-35B4D319ABB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EA63A70-E911-5173-790B-9065F289E753}"/>
              </a:ext>
            </a:extLst>
          </p:cNvPr>
          <p:cNvSpPr/>
          <p:nvPr/>
        </p:nvSpPr>
        <p:spPr>
          <a:xfrm>
            <a:off x="970134" y="3314700"/>
            <a:ext cx="16223850" cy="5638798"/>
          </a:xfrm>
          <a:prstGeom prst="rect">
            <a:avLst/>
          </a:prstGeom>
          <a:solidFill>
            <a:schemeClr val="bg1"/>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5" name="Rectangle 4">
            <a:extLst>
              <a:ext uri="{FF2B5EF4-FFF2-40B4-BE49-F238E27FC236}">
                <a16:creationId xmlns:a16="http://schemas.microsoft.com/office/drawing/2014/main" id="{2DA796FA-8B7E-243E-DAD3-D5754B0891BC}"/>
              </a:ext>
            </a:extLst>
          </p:cNvPr>
          <p:cNvSpPr/>
          <p:nvPr/>
        </p:nvSpPr>
        <p:spPr>
          <a:xfrm>
            <a:off x="1094016" y="3111510"/>
            <a:ext cx="3325584" cy="406377"/>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dirty="0" err="1">
                <a:solidFill>
                  <a:schemeClr val="bg1"/>
                </a:solidFill>
                <a:latin typeface="+mj-lt"/>
                <a:cs typeface="Arial" panose="020B0604020202020204" pitchFamily="34" charset="0"/>
              </a:rPr>
              <a:t>Domenii</a:t>
            </a:r>
            <a:r>
              <a:rPr lang="en-US" b="1" dirty="0">
                <a:solidFill>
                  <a:schemeClr val="bg1"/>
                </a:solidFill>
                <a:latin typeface="+mj-lt"/>
                <a:cs typeface="Arial" panose="020B0604020202020204" pitchFamily="34" charset="0"/>
              </a:rPr>
              <a:t> </a:t>
            </a:r>
            <a:r>
              <a:rPr lang="en-US" b="1" dirty="0" err="1">
                <a:solidFill>
                  <a:schemeClr val="bg1"/>
                </a:solidFill>
                <a:latin typeface="+mj-lt"/>
                <a:cs typeface="Arial" panose="020B0604020202020204" pitchFamily="34" charset="0"/>
              </a:rPr>
              <a:t>functionale</a:t>
            </a:r>
            <a:endParaRPr lang="en-US" b="1" dirty="0">
              <a:solidFill>
                <a:schemeClr val="bg1"/>
              </a:solidFill>
              <a:latin typeface="+mj-lt"/>
              <a:cs typeface="Arial" panose="020B0604020202020204" pitchFamily="34" charset="0"/>
            </a:endParaRPr>
          </a:p>
        </p:txBody>
      </p:sp>
      <p:sp>
        <p:nvSpPr>
          <p:cNvPr id="9" name="Rectangle 8">
            <a:extLst>
              <a:ext uri="{FF2B5EF4-FFF2-40B4-BE49-F238E27FC236}">
                <a16:creationId xmlns:a16="http://schemas.microsoft.com/office/drawing/2014/main" id="{C1DF29B0-155C-E852-EE87-4EC5780F5D6F}"/>
              </a:ext>
            </a:extLst>
          </p:cNvPr>
          <p:cNvSpPr/>
          <p:nvPr/>
        </p:nvSpPr>
        <p:spPr>
          <a:xfrm>
            <a:off x="1886110" y="3803196"/>
            <a:ext cx="7537487" cy="320121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Politici publice, </a:t>
            </a:r>
            <a:r>
              <a:rPr lang="ro-RO" sz="2200" dirty="0">
                <a:solidFill>
                  <a:srgbClr val="234C93"/>
                </a:solidFill>
                <a:effectLst/>
                <a:ea typeface="Calibri" panose="020F0502020204030204" pitchFamily="34" charset="0"/>
                <a:cs typeface="Times New Roman" panose="02020603050405020304" pitchFamily="18" charset="0"/>
              </a:rPr>
              <a:t>strategii de dezvoltare și reglementare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Calibri" panose="020F0502020204030204" pitchFamily="34" charset="0"/>
              </a:rPr>
              <a:t>Coordonare, monitorizare, analiză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Planificare bugetară</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Coordonare și implementare programe și proiecte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Servicii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și inspecție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Relații externe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Managementul resurselor umane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Financiar-contabilitate</a:t>
            </a:r>
            <a:endParaRPr lang="en-US" sz="2200" dirty="0">
              <a:solidFill>
                <a:srgbClr val="234C93"/>
              </a:solidFill>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8BC20B5D-19E4-9AE4-2A86-260D8F18C392}"/>
              </a:ext>
            </a:extLst>
          </p:cNvPr>
          <p:cNvSpPr/>
          <p:nvPr/>
        </p:nvSpPr>
        <p:spPr>
          <a:xfrm>
            <a:off x="10052288" y="3803196"/>
            <a:ext cx="7537487" cy="319800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numCol="1" rtlCol="0" anchor="t" anchorCtr="0"/>
          <a:lstStyle/>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Administrarea patrimoniului, resurse naturale și active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Investiții și achiziții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Juridice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Control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Audit intern</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Tehnologie și informații</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Comunicare și relații publice</a:t>
            </a:r>
            <a:endParaRPr lang="en-US" sz="2200" dirty="0">
              <a:solidFill>
                <a:srgbClr val="234C93"/>
              </a:solidFill>
              <a:effectLst/>
              <a:ea typeface="Calibri" panose="020F0502020204030204" pitchFamily="34" charset="0"/>
              <a:cs typeface="Times New Roman" panose="02020603050405020304" pitchFamily="18" charset="0"/>
            </a:endParaRPr>
          </a:p>
          <a:p>
            <a:pPr marR="0" lvl="0" algn="just">
              <a:spcBef>
                <a:spcPts val="200"/>
              </a:spcBef>
              <a:spcAft>
                <a:spcPts val="200"/>
              </a:spcAft>
              <a:buClr>
                <a:srgbClr val="FFE600"/>
              </a:buClr>
            </a:pPr>
            <a:r>
              <a:rPr lang="ro-RO" sz="2200" dirty="0">
                <a:solidFill>
                  <a:srgbClr val="234C93"/>
                </a:solidFill>
                <a:effectLst/>
                <a:ea typeface="Calibri" panose="020F0502020204030204" pitchFamily="34" charset="0"/>
                <a:cs typeface="Times New Roman" panose="02020603050405020304" pitchFamily="18" charset="0"/>
              </a:rPr>
              <a:t>Arhive și registratură</a:t>
            </a:r>
            <a:endParaRPr lang="en-US" sz="2200" dirty="0">
              <a:solidFill>
                <a:srgbClr val="234C93"/>
              </a:solidFill>
              <a:effectLst/>
              <a:ea typeface="Calibri" panose="020F0502020204030204" pitchFamily="34" charset="0"/>
              <a:cs typeface="Times New Roman" panose="02020603050405020304" pitchFamily="18" charset="0"/>
            </a:endParaRPr>
          </a:p>
          <a:p>
            <a:pPr>
              <a:spcBef>
                <a:spcPts val="200"/>
              </a:spcBef>
              <a:spcAft>
                <a:spcPts val="200"/>
              </a:spcAft>
            </a:pPr>
            <a:r>
              <a:rPr lang="ro-RO" sz="2200" dirty="0">
                <a:solidFill>
                  <a:srgbClr val="234C93"/>
                </a:solidFill>
                <a:effectLst/>
                <a:ea typeface="Calibri" panose="020F0502020204030204" pitchFamily="34" charset="0"/>
                <a:cs typeface="Arial" panose="020B0604020202020204" pitchFamily="34" charset="0"/>
              </a:rPr>
              <a:t>Informații clasificate</a:t>
            </a:r>
            <a:endParaRPr lang="en-US" sz="2200" dirty="0">
              <a:solidFill>
                <a:srgbClr val="234C93"/>
              </a:solidFill>
            </a:endParaRPr>
          </a:p>
        </p:txBody>
      </p:sp>
      <p:pic>
        <p:nvPicPr>
          <p:cNvPr id="11" name="Graphic 10" descr="Greek Temple with solid fill">
            <a:extLst>
              <a:ext uri="{FF2B5EF4-FFF2-40B4-BE49-F238E27FC236}">
                <a16:creationId xmlns:a16="http://schemas.microsoft.com/office/drawing/2014/main" id="{D156E3A2-1B98-9F7B-389F-C6D7ADAEC8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98862" y="3695700"/>
            <a:ext cx="361319" cy="364686"/>
          </a:xfrm>
          <a:prstGeom prst="rect">
            <a:avLst/>
          </a:prstGeom>
        </p:spPr>
      </p:pic>
      <p:pic>
        <p:nvPicPr>
          <p:cNvPr id="12" name="Graphic 11" descr="Presentation with pie chart with solid fill">
            <a:extLst>
              <a:ext uri="{FF2B5EF4-FFF2-40B4-BE49-F238E27FC236}">
                <a16:creationId xmlns:a16="http://schemas.microsoft.com/office/drawing/2014/main" id="{50A1018B-CEAB-81F1-68D5-DBF17D28F1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0175" y="4076700"/>
            <a:ext cx="361319" cy="364686"/>
          </a:xfrm>
          <a:prstGeom prst="rect">
            <a:avLst/>
          </a:prstGeom>
        </p:spPr>
      </p:pic>
      <p:pic>
        <p:nvPicPr>
          <p:cNvPr id="13" name="Graphic 12" descr="Piggy Bank with solid fill">
            <a:extLst>
              <a:ext uri="{FF2B5EF4-FFF2-40B4-BE49-F238E27FC236}">
                <a16:creationId xmlns:a16="http://schemas.microsoft.com/office/drawing/2014/main" id="{D5F51FF5-181D-B739-116A-0B00AA997AB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701" y="4457700"/>
            <a:ext cx="361319" cy="364686"/>
          </a:xfrm>
          <a:prstGeom prst="rect">
            <a:avLst/>
          </a:prstGeom>
        </p:spPr>
      </p:pic>
      <p:pic>
        <p:nvPicPr>
          <p:cNvPr id="14" name="Graphic 13" descr="Meeting with solid fill">
            <a:extLst>
              <a:ext uri="{FF2B5EF4-FFF2-40B4-BE49-F238E27FC236}">
                <a16:creationId xmlns:a16="http://schemas.microsoft.com/office/drawing/2014/main" id="{08FE811F-CFB9-D71B-7532-A2596C4C9C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94311" y="4838700"/>
            <a:ext cx="361319" cy="364686"/>
          </a:xfrm>
          <a:prstGeom prst="rect">
            <a:avLst/>
          </a:prstGeom>
        </p:spPr>
      </p:pic>
      <p:pic>
        <p:nvPicPr>
          <p:cNvPr id="15" name="Graphic 14" descr="Captain female with solid fill">
            <a:extLst>
              <a:ext uri="{FF2B5EF4-FFF2-40B4-BE49-F238E27FC236}">
                <a16:creationId xmlns:a16="http://schemas.microsoft.com/office/drawing/2014/main" id="{278E7D35-3BC8-B8DC-EC20-7D84025251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2857" y="5219700"/>
            <a:ext cx="361319" cy="364686"/>
          </a:xfrm>
          <a:prstGeom prst="rect">
            <a:avLst/>
          </a:prstGeom>
        </p:spPr>
      </p:pic>
      <p:pic>
        <p:nvPicPr>
          <p:cNvPr id="16" name="Graphic 15" descr="Clipboard Badge with solid fill">
            <a:extLst>
              <a:ext uri="{FF2B5EF4-FFF2-40B4-BE49-F238E27FC236}">
                <a16:creationId xmlns:a16="http://schemas.microsoft.com/office/drawing/2014/main" id="{8D7E3095-FCB0-9B30-5A95-982F9814D3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12857" y="5600700"/>
            <a:ext cx="361319" cy="364686"/>
          </a:xfrm>
          <a:prstGeom prst="rect">
            <a:avLst/>
          </a:prstGeom>
        </p:spPr>
      </p:pic>
      <p:pic>
        <p:nvPicPr>
          <p:cNvPr id="17" name="Graphic 16" descr="Earth globe: Americas with solid fill">
            <a:extLst>
              <a:ext uri="{FF2B5EF4-FFF2-40B4-BE49-F238E27FC236}">
                <a16:creationId xmlns:a16="http://schemas.microsoft.com/office/drawing/2014/main" id="{4E323858-3D97-3E8F-8F42-D55A2D1750A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12857" y="5981700"/>
            <a:ext cx="361319" cy="364686"/>
          </a:xfrm>
          <a:prstGeom prst="rect">
            <a:avLst/>
          </a:prstGeom>
        </p:spPr>
      </p:pic>
      <p:pic>
        <p:nvPicPr>
          <p:cNvPr id="18" name="Graphic 17" descr="Group with solid fill">
            <a:extLst>
              <a:ext uri="{FF2B5EF4-FFF2-40B4-BE49-F238E27FC236}">
                <a16:creationId xmlns:a16="http://schemas.microsoft.com/office/drawing/2014/main" id="{EC06592C-B0FB-70F5-5A50-16933C3E053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17620" y="6362700"/>
            <a:ext cx="361319" cy="364686"/>
          </a:xfrm>
          <a:prstGeom prst="rect">
            <a:avLst/>
          </a:prstGeom>
        </p:spPr>
      </p:pic>
      <p:pic>
        <p:nvPicPr>
          <p:cNvPr id="19" name="Graphic 18" descr="Money with solid fill">
            <a:extLst>
              <a:ext uri="{FF2B5EF4-FFF2-40B4-BE49-F238E27FC236}">
                <a16:creationId xmlns:a16="http://schemas.microsoft.com/office/drawing/2014/main" id="{F6FAAC08-52FD-9585-C187-46432287099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9413" y="6743700"/>
            <a:ext cx="361319" cy="364686"/>
          </a:xfrm>
          <a:prstGeom prst="rect">
            <a:avLst/>
          </a:prstGeom>
        </p:spPr>
      </p:pic>
      <p:pic>
        <p:nvPicPr>
          <p:cNvPr id="20" name="Graphic 19" descr="Fish with solid fill">
            <a:extLst>
              <a:ext uri="{FF2B5EF4-FFF2-40B4-BE49-F238E27FC236}">
                <a16:creationId xmlns:a16="http://schemas.microsoft.com/office/drawing/2014/main" id="{2A7D78FA-7F3B-E9BF-5C39-6CF2B923757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727070" y="3848100"/>
            <a:ext cx="396487" cy="437624"/>
          </a:xfrm>
          <a:prstGeom prst="rect">
            <a:avLst/>
          </a:prstGeom>
        </p:spPr>
      </p:pic>
      <p:pic>
        <p:nvPicPr>
          <p:cNvPr id="21" name="Graphic 20" descr="Search Inventory with solid fill">
            <a:extLst>
              <a:ext uri="{FF2B5EF4-FFF2-40B4-BE49-F238E27FC236}">
                <a16:creationId xmlns:a16="http://schemas.microsoft.com/office/drawing/2014/main" id="{6EE82A6B-F755-53E4-E51F-9A01F8A0434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60111" y="4292921"/>
            <a:ext cx="330406" cy="364686"/>
          </a:xfrm>
          <a:prstGeom prst="rect">
            <a:avLst/>
          </a:prstGeom>
        </p:spPr>
      </p:pic>
      <p:pic>
        <p:nvPicPr>
          <p:cNvPr id="22" name="Graphic 21" descr="Gavel with solid fill">
            <a:extLst>
              <a:ext uri="{FF2B5EF4-FFF2-40B4-BE49-F238E27FC236}">
                <a16:creationId xmlns:a16="http://schemas.microsoft.com/office/drawing/2014/main" id="{CECE660F-E4D6-8606-2675-91E83712E41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760111" y="4664804"/>
            <a:ext cx="330406" cy="364686"/>
          </a:xfrm>
          <a:prstGeom prst="rect">
            <a:avLst/>
          </a:prstGeom>
        </p:spPr>
      </p:pic>
      <p:pic>
        <p:nvPicPr>
          <p:cNvPr id="23" name="Graphic 22" descr="Cmd Terminal with solid fill">
            <a:extLst>
              <a:ext uri="{FF2B5EF4-FFF2-40B4-BE49-F238E27FC236}">
                <a16:creationId xmlns:a16="http://schemas.microsoft.com/office/drawing/2014/main" id="{041DC74C-7C5A-E4D4-2CC3-1BAF04C208F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760111" y="5036687"/>
            <a:ext cx="330406" cy="364686"/>
          </a:xfrm>
          <a:prstGeom prst="rect">
            <a:avLst/>
          </a:prstGeom>
        </p:spPr>
      </p:pic>
      <p:pic>
        <p:nvPicPr>
          <p:cNvPr id="24" name="Graphic 23" descr="Abacus with solid fill">
            <a:extLst>
              <a:ext uri="{FF2B5EF4-FFF2-40B4-BE49-F238E27FC236}">
                <a16:creationId xmlns:a16="http://schemas.microsoft.com/office/drawing/2014/main" id="{F4D621EE-ED15-FB29-130D-F67591B1AF0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760111" y="5408570"/>
            <a:ext cx="330406" cy="364686"/>
          </a:xfrm>
          <a:prstGeom prst="rect">
            <a:avLst/>
          </a:prstGeom>
        </p:spPr>
      </p:pic>
      <p:pic>
        <p:nvPicPr>
          <p:cNvPr id="25" name="Graphic 24" descr="Ui Ux with solid fill">
            <a:extLst>
              <a:ext uri="{FF2B5EF4-FFF2-40B4-BE49-F238E27FC236}">
                <a16:creationId xmlns:a16="http://schemas.microsoft.com/office/drawing/2014/main" id="{40ACFDDC-0097-48F2-732A-8791D157D90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760111" y="5780453"/>
            <a:ext cx="330406" cy="364686"/>
          </a:xfrm>
          <a:prstGeom prst="rect">
            <a:avLst/>
          </a:prstGeom>
        </p:spPr>
      </p:pic>
      <p:pic>
        <p:nvPicPr>
          <p:cNvPr id="26" name="Graphic 25" descr="Email with solid fill">
            <a:extLst>
              <a:ext uri="{FF2B5EF4-FFF2-40B4-BE49-F238E27FC236}">
                <a16:creationId xmlns:a16="http://schemas.microsoft.com/office/drawing/2014/main" id="{7E781938-5108-5986-B7DD-DD607F7D95E1}"/>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760111" y="6152336"/>
            <a:ext cx="330406" cy="364686"/>
          </a:xfrm>
          <a:prstGeom prst="rect">
            <a:avLst/>
          </a:prstGeom>
        </p:spPr>
      </p:pic>
      <p:pic>
        <p:nvPicPr>
          <p:cNvPr id="27" name="Graphic 26" descr="Filing Box Archive with solid fill">
            <a:extLst>
              <a:ext uri="{FF2B5EF4-FFF2-40B4-BE49-F238E27FC236}">
                <a16:creationId xmlns:a16="http://schemas.microsoft.com/office/drawing/2014/main" id="{CC96C749-0C1E-1A5D-C33F-6BBEC43D4A4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760111" y="6524219"/>
            <a:ext cx="330406" cy="364686"/>
          </a:xfrm>
          <a:prstGeom prst="rect">
            <a:avLst/>
          </a:prstGeom>
        </p:spPr>
      </p:pic>
      <p:pic>
        <p:nvPicPr>
          <p:cNvPr id="28" name="Graphic 27" descr="Shield Tick with solid fill">
            <a:extLst>
              <a:ext uri="{FF2B5EF4-FFF2-40B4-BE49-F238E27FC236}">
                <a16:creationId xmlns:a16="http://schemas.microsoft.com/office/drawing/2014/main" id="{5E8E73F9-3228-BA2F-9660-CA84240F13D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760111" y="6896100"/>
            <a:ext cx="330406" cy="364686"/>
          </a:xfrm>
          <a:prstGeom prst="rect">
            <a:avLst/>
          </a:prstGeom>
        </p:spPr>
      </p:pic>
      <p:grpSp>
        <p:nvGrpSpPr>
          <p:cNvPr id="32" name="Group 31">
            <a:extLst>
              <a:ext uri="{FF2B5EF4-FFF2-40B4-BE49-F238E27FC236}">
                <a16:creationId xmlns:a16="http://schemas.microsoft.com/office/drawing/2014/main" id="{22F6DF6E-B389-D0F3-0E2A-5304719C8E99}"/>
              </a:ext>
            </a:extLst>
          </p:cNvPr>
          <p:cNvGrpSpPr/>
          <p:nvPr/>
        </p:nvGrpSpPr>
        <p:grpSpPr>
          <a:xfrm>
            <a:off x="584175" y="7484204"/>
            <a:ext cx="17005600" cy="307615"/>
            <a:chOff x="267335" y="4711449"/>
            <a:chExt cx="11667490" cy="307615"/>
          </a:xfrm>
          <a:solidFill>
            <a:schemeClr val="tx2"/>
          </a:solidFill>
        </p:grpSpPr>
        <p:sp>
          <p:nvSpPr>
            <p:cNvPr id="33" name="Rectangle 32">
              <a:extLst>
                <a:ext uri="{FF2B5EF4-FFF2-40B4-BE49-F238E27FC236}">
                  <a16:creationId xmlns:a16="http://schemas.microsoft.com/office/drawing/2014/main" id="{978DBDDB-ECF9-664A-F52C-E844D8360790}"/>
                </a:ext>
              </a:extLst>
            </p:cNvPr>
            <p:cNvSpPr/>
            <p:nvPr/>
          </p:nvSpPr>
          <p:spPr>
            <a:xfrm>
              <a:off x="267335" y="4711449"/>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Recrutare și selecție</a:t>
              </a:r>
              <a:endParaRPr lang="en-US" sz="1600">
                <a:solidFill>
                  <a:schemeClr val="bg1"/>
                </a:solidFill>
              </a:endParaRPr>
            </a:p>
          </p:txBody>
        </p:sp>
        <p:sp>
          <p:nvSpPr>
            <p:cNvPr id="34" name="Isosceles Triangle 33">
              <a:extLst>
                <a:ext uri="{FF2B5EF4-FFF2-40B4-BE49-F238E27FC236}">
                  <a16:creationId xmlns:a16="http://schemas.microsoft.com/office/drawing/2014/main" id="{42F56A66-6B75-7A5A-E183-9583D3557791}"/>
                </a:ext>
              </a:extLst>
            </p:cNvPr>
            <p:cNvSpPr/>
            <p:nvPr/>
          </p:nvSpPr>
          <p:spPr>
            <a:xfrm rot="5400000">
              <a:off x="11708485" y="478792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5" name="Group 34">
            <a:extLst>
              <a:ext uri="{FF2B5EF4-FFF2-40B4-BE49-F238E27FC236}">
                <a16:creationId xmlns:a16="http://schemas.microsoft.com/office/drawing/2014/main" id="{89C0296F-0CAD-1EC6-43A9-508705F36B96}"/>
              </a:ext>
            </a:extLst>
          </p:cNvPr>
          <p:cNvGrpSpPr/>
          <p:nvPr/>
        </p:nvGrpSpPr>
        <p:grpSpPr>
          <a:xfrm>
            <a:off x="584175" y="7843728"/>
            <a:ext cx="17005600" cy="307615"/>
            <a:chOff x="267335" y="5070973"/>
            <a:chExt cx="11667490" cy="307615"/>
          </a:xfrm>
          <a:solidFill>
            <a:schemeClr val="tx2"/>
          </a:solidFill>
        </p:grpSpPr>
        <p:sp>
          <p:nvSpPr>
            <p:cNvPr id="36" name="Rectangle 35">
              <a:extLst>
                <a:ext uri="{FF2B5EF4-FFF2-40B4-BE49-F238E27FC236}">
                  <a16:creationId xmlns:a16="http://schemas.microsoft.com/office/drawing/2014/main" id="{C0BFAE8D-F61D-B6B4-BBCF-B57B26CBC4CF}"/>
                </a:ext>
              </a:extLst>
            </p:cNvPr>
            <p:cNvSpPr/>
            <p:nvPr/>
          </p:nvSpPr>
          <p:spPr>
            <a:xfrm>
              <a:off x="267335" y="5070973"/>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Evaluarea performanțelor individuale</a:t>
              </a:r>
              <a:endParaRPr lang="en-US" sz="1600">
                <a:solidFill>
                  <a:schemeClr val="bg1"/>
                </a:solidFill>
              </a:endParaRPr>
            </a:p>
          </p:txBody>
        </p:sp>
        <p:sp>
          <p:nvSpPr>
            <p:cNvPr id="37" name="Isosceles Triangle 36">
              <a:extLst>
                <a:ext uri="{FF2B5EF4-FFF2-40B4-BE49-F238E27FC236}">
                  <a16:creationId xmlns:a16="http://schemas.microsoft.com/office/drawing/2014/main" id="{91B24788-ED21-BE78-8B72-71EDD0FC90ED}"/>
                </a:ext>
              </a:extLst>
            </p:cNvPr>
            <p:cNvSpPr/>
            <p:nvPr/>
          </p:nvSpPr>
          <p:spPr>
            <a:xfrm rot="5400000">
              <a:off x="11708485" y="5147453"/>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38" name="Group 37">
            <a:extLst>
              <a:ext uri="{FF2B5EF4-FFF2-40B4-BE49-F238E27FC236}">
                <a16:creationId xmlns:a16="http://schemas.microsoft.com/office/drawing/2014/main" id="{D6CB3BE2-B0B4-414D-58C1-3A31EEFDF6B7}"/>
              </a:ext>
            </a:extLst>
          </p:cNvPr>
          <p:cNvGrpSpPr/>
          <p:nvPr/>
        </p:nvGrpSpPr>
        <p:grpSpPr>
          <a:xfrm>
            <a:off x="584174" y="8203252"/>
            <a:ext cx="17005137" cy="307615"/>
            <a:chOff x="267335" y="5430497"/>
            <a:chExt cx="11667172" cy="307615"/>
          </a:xfrm>
          <a:solidFill>
            <a:schemeClr val="tx2"/>
          </a:solidFill>
        </p:grpSpPr>
        <p:sp>
          <p:nvSpPr>
            <p:cNvPr id="39" name="Rectangle 38">
              <a:extLst>
                <a:ext uri="{FF2B5EF4-FFF2-40B4-BE49-F238E27FC236}">
                  <a16:creationId xmlns:a16="http://schemas.microsoft.com/office/drawing/2014/main" id="{BC5F21B9-C729-BAFC-8109-E64DBF28A10B}"/>
                </a:ext>
              </a:extLst>
            </p:cNvPr>
            <p:cNvSpPr/>
            <p:nvPr/>
          </p:nvSpPr>
          <p:spPr>
            <a:xfrm>
              <a:off x="267335" y="5430497"/>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Formare profesională</a:t>
              </a:r>
              <a:endParaRPr lang="en-US" sz="1600">
                <a:solidFill>
                  <a:schemeClr val="bg1"/>
                </a:solidFill>
              </a:endParaRPr>
            </a:p>
          </p:txBody>
        </p:sp>
        <p:sp>
          <p:nvSpPr>
            <p:cNvPr id="40" name="Isosceles Triangle 39">
              <a:extLst>
                <a:ext uri="{FF2B5EF4-FFF2-40B4-BE49-F238E27FC236}">
                  <a16:creationId xmlns:a16="http://schemas.microsoft.com/office/drawing/2014/main" id="{A988EF18-B292-DCC1-BD3E-ABD57FF8FF4E}"/>
                </a:ext>
              </a:extLst>
            </p:cNvPr>
            <p:cNvSpPr/>
            <p:nvPr/>
          </p:nvSpPr>
          <p:spPr>
            <a:xfrm rot="5400000">
              <a:off x="11708167" y="5507469"/>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pSp>
        <p:nvGrpSpPr>
          <p:cNvPr id="41" name="Group 40">
            <a:extLst>
              <a:ext uri="{FF2B5EF4-FFF2-40B4-BE49-F238E27FC236}">
                <a16:creationId xmlns:a16="http://schemas.microsoft.com/office/drawing/2014/main" id="{3E793284-A15B-C6F2-F9E1-E8651976503E}"/>
              </a:ext>
            </a:extLst>
          </p:cNvPr>
          <p:cNvGrpSpPr/>
          <p:nvPr/>
        </p:nvGrpSpPr>
        <p:grpSpPr>
          <a:xfrm>
            <a:off x="584175" y="8562777"/>
            <a:ext cx="17005600" cy="307615"/>
            <a:chOff x="267335" y="5790022"/>
            <a:chExt cx="11667490" cy="307615"/>
          </a:xfrm>
          <a:solidFill>
            <a:schemeClr val="tx2"/>
          </a:solidFill>
        </p:grpSpPr>
        <p:sp>
          <p:nvSpPr>
            <p:cNvPr id="42" name="Rectangle 41">
              <a:extLst>
                <a:ext uri="{FF2B5EF4-FFF2-40B4-BE49-F238E27FC236}">
                  <a16:creationId xmlns:a16="http://schemas.microsoft.com/office/drawing/2014/main" id="{49F43B87-915C-2F23-198F-1CF342C7C657}"/>
                </a:ext>
              </a:extLst>
            </p:cNvPr>
            <p:cNvSpPr/>
            <p:nvPr/>
          </p:nvSpPr>
          <p:spPr>
            <a:xfrm>
              <a:off x="267335" y="5790022"/>
              <a:ext cx="11514455" cy="30761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chemeClr val="bg1"/>
                  </a:solidFill>
                </a:rPr>
                <a:t>Promovare</a:t>
              </a:r>
              <a:endParaRPr lang="en-US" sz="1600">
                <a:solidFill>
                  <a:schemeClr val="bg1"/>
                </a:solidFill>
              </a:endParaRPr>
            </a:p>
          </p:txBody>
        </p:sp>
        <p:sp>
          <p:nvSpPr>
            <p:cNvPr id="43" name="Isosceles Triangle 42">
              <a:extLst>
                <a:ext uri="{FF2B5EF4-FFF2-40B4-BE49-F238E27FC236}">
                  <a16:creationId xmlns:a16="http://schemas.microsoft.com/office/drawing/2014/main" id="{77D3E9F1-0D3F-09E5-1AFF-F59AD0716A8E}"/>
                </a:ext>
              </a:extLst>
            </p:cNvPr>
            <p:cNvSpPr/>
            <p:nvPr/>
          </p:nvSpPr>
          <p:spPr>
            <a:xfrm rot="5400000">
              <a:off x="11708485" y="5866500"/>
              <a:ext cx="295200" cy="157480"/>
            </a:xfrm>
            <a:prstGeom prst="triangle">
              <a:avLst/>
            </a:prstGeom>
            <a:grp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solidFill>
                  <a:schemeClr val="bg1"/>
                </a:solidFill>
              </a:endParaRPr>
            </a:p>
          </p:txBody>
        </p:sp>
      </p:grpSp>
      <p:graphicFrame>
        <p:nvGraphicFramePr>
          <p:cNvPr id="44" name="Object 43">
            <a:extLst>
              <a:ext uri="{FF2B5EF4-FFF2-40B4-BE49-F238E27FC236}">
                <a16:creationId xmlns:a16="http://schemas.microsoft.com/office/drawing/2014/main" id="{410AA9B9-3067-3EA2-7283-FE9373A69599}"/>
              </a:ext>
            </a:extLst>
          </p:cNvPr>
          <p:cNvGraphicFramePr>
            <a:graphicFrameLocks noChangeAspect="1"/>
          </p:cNvGraphicFramePr>
          <p:nvPr>
            <p:extLst>
              <p:ext uri="{D42A27DB-BD31-4B8C-83A1-F6EECF244321}">
                <p14:modId xmlns:p14="http://schemas.microsoft.com/office/powerpoint/2010/main" val="82059340"/>
              </p:ext>
            </p:extLst>
          </p:nvPr>
        </p:nvGraphicFramePr>
        <p:xfrm>
          <a:off x="15810070" y="6494440"/>
          <a:ext cx="1260821" cy="1092274"/>
        </p:xfrm>
        <a:graphic>
          <a:graphicData uri="http://schemas.openxmlformats.org/presentationml/2006/ole">
            <mc:AlternateContent xmlns:mc="http://schemas.openxmlformats.org/markup-compatibility/2006">
              <mc:Choice xmlns:v="urn:schemas-microsoft-com:vml" Requires="v">
                <p:oleObj name="Document" showAsIcon="1" r:id="rId38" imgW="914282" imgH="792515" progId="Word.Document.12">
                  <p:embed/>
                </p:oleObj>
              </mc:Choice>
              <mc:Fallback>
                <p:oleObj name="Document" showAsIcon="1" r:id="rId38" imgW="914282" imgH="792515" progId="Word.Document.12">
                  <p:embed/>
                  <p:pic>
                    <p:nvPicPr>
                      <p:cNvPr id="44" name="Object 43">
                        <a:extLst>
                          <a:ext uri="{FF2B5EF4-FFF2-40B4-BE49-F238E27FC236}">
                            <a16:creationId xmlns:a16="http://schemas.microsoft.com/office/drawing/2014/main" id="{410AA9B9-3067-3EA2-7283-FE9373A69599}"/>
                          </a:ext>
                        </a:extLst>
                      </p:cNvPr>
                      <p:cNvPicPr/>
                      <p:nvPr/>
                    </p:nvPicPr>
                    <p:blipFill>
                      <a:blip r:embed="rId39"/>
                      <a:stretch>
                        <a:fillRect/>
                      </a:stretch>
                    </p:blipFill>
                    <p:spPr>
                      <a:xfrm>
                        <a:off x="15810070" y="6494440"/>
                        <a:ext cx="1260821" cy="1092274"/>
                      </a:xfrm>
                      <a:prstGeom prst="rect">
                        <a:avLst/>
                      </a:prstGeom>
                    </p:spPr>
                  </p:pic>
                </p:oleObj>
              </mc:Fallback>
            </mc:AlternateContent>
          </a:graphicData>
        </a:graphic>
      </p:graphicFrame>
    </p:spTree>
    <p:extLst>
      <p:ext uri="{BB962C8B-B14F-4D97-AF65-F5344CB8AC3E}">
        <p14:creationId xmlns:p14="http://schemas.microsoft.com/office/powerpoint/2010/main" val="295834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707886"/>
          </a:xfrm>
          <a:prstGeom prst="rect">
            <a:avLst/>
          </a:prstGeom>
          <a:noFill/>
        </p:spPr>
        <p:txBody>
          <a:bodyPr wrap="square">
            <a:spAutoFit/>
          </a:bodyPr>
          <a:lstStyle/>
          <a:p>
            <a:r>
              <a:rPr lang="en-US" sz="2000" dirty="0">
                <a:solidFill>
                  <a:srgbClr val="234C93"/>
                </a:solidFill>
                <a:cs typeface="Arial" panose="020B0604020202020204" pitchFamily="34" charset="0"/>
              </a:rPr>
              <a:t>I. </a:t>
            </a:r>
            <a:r>
              <a:rPr lang="ro-RO" sz="2000" dirty="0">
                <a:solidFill>
                  <a:srgbClr val="234C93"/>
                </a:solidFill>
                <a:cs typeface="Arial" panose="020B0604020202020204" pitchFamily="34" charset="0"/>
              </a:rPr>
              <a:t>Ghiduri de aplicare ale cadrelor de competențe în concursul pe post – pentru </a:t>
            </a:r>
            <a:r>
              <a:rPr lang="ro-RO" sz="2000" b="1" i="1" dirty="0">
                <a:solidFill>
                  <a:srgbClr val="234C93"/>
                </a:solidFill>
                <a:cs typeface="Arial" panose="020B0604020202020204" pitchFamily="34" charset="0"/>
              </a:rPr>
              <a:t>com</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si</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le de concurs </a:t>
            </a:r>
            <a:r>
              <a:rPr lang="en-US" sz="2000" b="1" i="1" dirty="0">
                <a:solidFill>
                  <a:srgbClr val="234C93"/>
                </a:solidFill>
                <a:cs typeface="Arial" panose="020B0604020202020204" pitchFamily="34" charset="0"/>
              </a:rPr>
              <a:t>(</a:t>
            </a:r>
            <a:r>
              <a:rPr lang="en-US" sz="2000" dirty="0" err="1">
                <a:solidFill>
                  <a:srgbClr val="234C93"/>
                </a:solidFill>
                <a:cs typeface="Arial" panose="020B0604020202020204" pitchFamily="34" charset="0"/>
              </a:rPr>
              <a:t>pentru</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func</a:t>
            </a:r>
            <a:r>
              <a:rPr lang="ro-RO" sz="2000" dirty="0" err="1">
                <a:solidFill>
                  <a:srgbClr val="234C93"/>
                </a:solidFill>
                <a:cs typeface="Arial" panose="020B0604020202020204" pitchFamily="34" charset="0"/>
              </a:rPr>
              <a:t>țiile</a:t>
            </a:r>
            <a:r>
              <a:rPr lang="ro-RO" sz="2000" dirty="0">
                <a:solidFill>
                  <a:srgbClr val="234C93"/>
                </a:solidFill>
                <a:cs typeface="Arial" panose="020B0604020202020204" pitchFamily="34" charset="0"/>
              </a:rPr>
              <a:t> publice </a:t>
            </a:r>
            <a:r>
              <a:rPr lang="en-US" sz="2000" dirty="0">
                <a:solidFill>
                  <a:srgbClr val="234C93"/>
                </a:solidFill>
                <a:cs typeface="Arial" panose="020B0604020202020204" pitchFamily="34" charset="0"/>
              </a:rPr>
              <a:t>centrale, </a:t>
            </a:r>
            <a:r>
              <a:rPr lang="en-US" sz="2000" dirty="0" err="1">
                <a:solidFill>
                  <a:srgbClr val="234C93"/>
                </a:solidFill>
                <a:cs typeface="Arial" panose="020B0604020202020204" pitchFamily="34" charset="0"/>
              </a:rPr>
              <a:t>teritoriale</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si</a:t>
            </a:r>
            <a:r>
              <a:rPr lang="en-US" sz="2000" dirty="0">
                <a:solidFill>
                  <a:srgbClr val="234C93"/>
                </a:solidFill>
                <a:cs typeface="Arial" panose="020B0604020202020204" pitchFamily="34" charset="0"/>
              </a:rPr>
              <a:t> </a:t>
            </a:r>
            <a:r>
              <a:rPr lang="ro-RO" sz="2000" dirty="0">
                <a:solidFill>
                  <a:srgbClr val="234C93"/>
                </a:solidFill>
                <a:cs typeface="Arial" panose="020B0604020202020204" pitchFamily="34" charset="0"/>
              </a:rPr>
              <a:t>locale</a:t>
            </a:r>
            <a:r>
              <a:rPr lang="en-US" sz="2000" dirty="0">
                <a:solidFill>
                  <a:srgbClr val="234C93"/>
                </a:solidFill>
                <a:cs typeface="Arial" panose="020B0604020202020204" pitchFamily="34" charset="0"/>
              </a:rPr>
              <a:t>)</a:t>
            </a:r>
            <a:r>
              <a:rPr lang="ro-RO" sz="2000" dirty="0">
                <a:solidFill>
                  <a:srgbClr val="234C93"/>
                </a:solidFill>
                <a:cs typeface="Arial" panose="020B0604020202020204" pitchFamily="34" charset="0"/>
              </a:rPr>
              <a:t>și de soluționare a contestațiilor</a:t>
            </a:r>
            <a:endParaRPr lang="en-US" sz="2000"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dar și aspecte de evitat în derularea tuturor activităților. </a:t>
              </a:r>
              <a:endPar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endParaRP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Graphic 11" descr="Checkmark with solid fill">
              <a:extLst>
                <a:ext uri="{FF2B5EF4-FFF2-40B4-BE49-F238E27FC236}">
                  <a16:creationId xmlns:a16="http://schemas.microsoft.com/office/drawing/2014/main" id="{8CA586EF-F8BE-681D-8B92-44E5B03D61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8164" y="4232867"/>
              <a:ext cx="636905" cy="636905"/>
            </a:xfrm>
            <a:prstGeom prst="rect">
              <a:avLst/>
            </a:prstGeom>
          </p:spPr>
        </p:pic>
      </p:grpSp>
      <p:grpSp>
        <p:nvGrpSpPr>
          <p:cNvPr id="13" name="Group 12">
            <a:extLst>
              <a:ext uri="{FF2B5EF4-FFF2-40B4-BE49-F238E27FC236}">
                <a16:creationId xmlns:a16="http://schemas.microsoft.com/office/drawing/2014/main" id="{8F06BAD3-F3DB-41E0-46F7-93089718BF2D}"/>
              </a:ext>
            </a:extLst>
          </p:cNvPr>
          <p:cNvGrpSpPr/>
          <p:nvPr/>
        </p:nvGrpSpPr>
        <p:grpSpPr>
          <a:xfrm>
            <a:off x="937486" y="3964217"/>
            <a:ext cx="4539690" cy="2307187"/>
            <a:chOff x="401180" y="1680255"/>
            <a:chExt cx="4539690" cy="2307187"/>
          </a:xfrm>
        </p:grpSpPr>
        <p:grpSp>
          <p:nvGrpSpPr>
            <p:cNvPr id="14" name="Group 13">
              <a:extLst>
                <a:ext uri="{FF2B5EF4-FFF2-40B4-BE49-F238E27FC236}">
                  <a16:creationId xmlns:a16="http://schemas.microsoft.com/office/drawing/2014/main" id="{F1A6BC6D-4B20-EF57-4E35-FA417CC195C8}"/>
                </a:ext>
              </a:extLst>
            </p:cNvPr>
            <p:cNvGrpSpPr/>
            <p:nvPr/>
          </p:nvGrpSpPr>
          <p:grpSpPr>
            <a:xfrm>
              <a:off x="401180" y="1680255"/>
              <a:ext cx="4539690" cy="2307187"/>
              <a:chOff x="434286" y="1985804"/>
              <a:chExt cx="4539690"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Detaliază explicit</a:t>
                </a:r>
                <a:r>
                  <a:rPr kumimoji="0" lang="en-US" sz="1600" b="0" i="0" u="none" strike="noStrike" kern="1200" cap="none" spc="0" normalizeH="0" baseline="0" noProof="0" dirty="0">
                    <a:ln>
                      <a:noFill/>
                    </a:ln>
                    <a:solidFill>
                      <a:schemeClr val="tx2"/>
                    </a:solidFill>
                    <a:effectLst/>
                    <a:uLnTx/>
                    <a:uFillTx/>
                    <a:latin typeface="+mj-lt"/>
                    <a:ea typeface="Open Sans"/>
                    <a:cs typeface="Arial"/>
                  </a:rPr>
                  <a:t>, </a:t>
                </a:r>
                <a:r>
                  <a:rPr lang="en-US" sz="1600" dirty="0" err="1">
                    <a:solidFill>
                      <a:schemeClr val="tx2"/>
                    </a:solidFill>
                    <a:latin typeface="+mj-lt"/>
                    <a:ea typeface="Open Sans"/>
                    <a:cs typeface="Arial"/>
                  </a:rPr>
                  <a:t>într</a:t>
                </a:r>
                <a:r>
                  <a:rPr lang="en-US" sz="1600" dirty="0">
                    <a:solidFill>
                      <a:schemeClr val="tx2"/>
                    </a:solidFill>
                    <a:latin typeface="+mj-lt"/>
                    <a:ea typeface="Open Sans"/>
                    <a:cs typeface="Arial"/>
                  </a:rPr>
                  <a:t>-un</a:t>
                </a:r>
                <a:r>
                  <a:rPr kumimoji="0" lang="en-US" sz="1600" b="0" i="0" u="none" strike="noStrike" kern="1200" cap="none" spc="0" normalizeH="0" baseline="0" noProof="0" dirty="0">
                    <a:ln>
                      <a:noFill/>
                    </a:ln>
                    <a:solidFill>
                      <a:schemeClr val="tx2"/>
                    </a:solidFill>
                    <a:effectLst/>
                    <a:uLnTx/>
                    <a:uFillTx/>
                    <a:latin typeface="+mj-lt"/>
                    <a:ea typeface="Open Sans"/>
                    <a:cs typeface="Arial"/>
                  </a:rPr>
                  <a:t> </a:t>
                </a:r>
                <a:r>
                  <a:rPr kumimoji="0" lang="en-US" sz="1600" b="0" i="0" u="none" strike="noStrike" kern="1200" cap="none" spc="0" normalizeH="0" baseline="0" noProof="0" dirty="0" err="1">
                    <a:ln>
                      <a:noFill/>
                    </a:ln>
                    <a:solidFill>
                      <a:schemeClr val="tx2"/>
                    </a:solidFill>
                    <a:effectLst/>
                    <a:uLnTx/>
                    <a:uFillTx/>
                    <a:latin typeface="+mj-lt"/>
                    <a:ea typeface="Open Sans"/>
                    <a:cs typeface="Arial"/>
                  </a:rPr>
                  <a:t>singur</a:t>
                </a:r>
                <a:r>
                  <a:rPr kumimoji="0" lang="en-US" sz="1600" b="0" i="0" u="none" strike="noStrike" kern="1200" cap="none" spc="0" normalizeH="0" baseline="0" noProof="0" dirty="0">
                    <a:ln>
                      <a:noFill/>
                    </a:ln>
                    <a:solidFill>
                      <a:schemeClr val="tx2"/>
                    </a:solidFill>
                    <a:effectLst/>
                    <a:uLnTx/>
                    <a:uFillTx/>
                    <a:latin typeface="+mj-lt"/>
                    <a:ea typeface="Open Sans"/>
                    <a:cs typeface="Arial"/>
                  </a:rPr>
                  <a:t> loc, </a:t>
                </a:r>
                <a:r>
                  <a:rPr kumimoji="0" lang="ro-RO" sz="1600" b="1" i="0" u="none" strike="noStrike" kern="1200" cap="none" spc="0" normalizeH="0" baseline="0" noProof="0" dirty="0">
                    <a:ln>
                      <a:noFill/>
                    </a:ln>
                    <a:solidFill>
                      <a:schemeClr val="tx2"/>
                    </a:solidFill>
                    <a:effectLst/>
                    <a:uLnTx/>
                    <a:uFillTx/>
                    <a:latin typeface="+mj-lt"/>
                    <a:ea typeface="Open Sans"/>
                    <a:cs typeface="Arial"/>
                  </a:rPr>
                  <a:t>reglementările legislative </a:t>
                </a:r>
                <a:r>
                  <a:rPr kumimoji="0" lang="ro-RO" sz="1600" b="0" i="0" u="none" strike="noStrike" kern="1200" cap="none" spc="0" normalizeH="0" baseline="0" noProof="0" dirty="0">
                    <a:ln>
                      <a:noFill/>
                    </a:ln>
                    <a:solidFill>
                      <a:schemeClr val="tx2"/>
                    </a:solidFill>
                    <a:effectLst/>
                    <a:uLnTx/>
                    <a:uFillTx/>
                    <a:latin typeface="+mj-lt"/>
                    <a:ea typeface="Open Sans"/>
                    <a:cs typeface="Arial"/>
                  </a:rPr>
                  <a:t>relevante pentru concursul pe post. </a:t>
                </a:r>
                <a:endParaRPr kumimoji="0" lang="en-US" sz="1600" b="0" i="0" u="none" strike="noStrike" kern="1200" cap="none" spc="0" normalizeH="0" baseline="0" noProof="0" dirty="0">
                  <a:ln>
                    <a:noFill/>
                  </a:ln>
                  <a:solidFill>
                    <a:schemeClr val="tx2"/>
                  </a:solidFill>
                  <a:effectLst/>
                  <a:uLnTx/>
                  <a:uFillTx/>
                  <a:latin typeface="+mj-lt"/>
                  <a:ea typeface="Open Sans"/>
                  <a:cs typeface="Arial"/>
                </a:endParaRP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5" name="Graphic 14" descr="Folder Search with solid fill">
              <a:extLst>
                <a:ext uri="{FF2B5EF4-FFF2-40B4-BE49-F238E27FC236}">
                  <a16:creationId xmlns:a16="http://schemas.microsoft.com/office/drawing/2014/main" id="{FC3A9299-0884-0CEC-E462-CC8FFF7AA2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672" y="1771076"/>
              <a:ext cx="701888" cy="701888"/>
            </a:xfrm>
            <a:prstGeom prst="rect">
              <a:avLst/>
            </a:prstGeom>
          </p:spPr>
        </p:pic>
      </p:grpSp>
      <p:grpSp>
        <p:nvGrpSpPr>
          <p:cNvPr id="29" name="Group 28">
            <a:extLst>
              <a:ext uri="{FF2B5EF4-FFF2-40B4-BE49-F238E27FC236}">
                <a16:creationId xmlns:a16="http://schemas.microsoft.com/office/drawing/2014/main" id="{84B06C2F-8672-82B0-B774-DCDEA6344AF0}"/>
              </a:ext>
            </a:extLst>
          </p:cNvPr>
          <p:cNvGrpSpPr/>
          <p:nvPr/>
        </p:nvGrpSpPr>
        <p:grpSpPr>
          <a:xfrm>
            <a:off x="6109094" y="6360244"/>
            <a:ext cx="4558906" cy="2052168"/>
            <a:chOff x="2838874" y="4076282"/>
            <a:chExt cx="4558906" cy="2052168"/>
          </a:xfrm>
        </p:grpSpPr>
        <p:grpSp>
          <p:nvGrpSpPr>
            <p:cNvPr id="30" name="Group 29">
              <a:extLst>
                <a:ext uri="{FF2B5EF4-FFF2-40B4-BE49-F238E27FC236}">
                  <a16:creationId xmlns:a16="http://schemas.microsoft.com/office/drawing/2014/main" id="{A71FBE80-3748-4A6E-B4E3-02893C1CBA28}"/>
                </a:ext>
              </a:extLst>
            </p:cNvPr>
            <p:cNvGrpSpPr/>
            <p:nvPr/>
          </p:nvGrpSpPr>
          <p:grpSpPr>
            <a:xfrm>
              <a:off x="2838874" y="4076282"/>
              <a:ext cx="4558906" cy="2052168"/>
              <a:chOff x="2706624" y="1986823"/>
              <a:chExt cx="4558906" cy="2052168"/>
            </a:xfrm>
          </p:grpSpPr>
          <p:cxnSp>
            <p:nvCxnSpPr>
              <p:cNvPr id="33" name="Straight Connector 32">
                <a:extLst>
                  <a:ext uri="{FF2B5EF4-FFF2-40B4-BE49-F238E27FC236}">
                    <a16:creationId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3897AF-4E17-7123-CA2F-82CCDFBCE21C}"/>
                  </a:ext>
                </a:extLst>
              </p:cNvPr>
              <p:cNvSpPr/>
              <p:nvPr/>
            </p:nvSpPr>
            <p:spPr>
              <a:xfrm>
                <a:off x="2706624" y="3003844"/>
                <a:ext cx="432000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chemeClr val="tx2"/>
                    </a:solidFill>
                    <a:highlight>
                      <a:srgbClr val="BDE3FF"/>
                    </a:highlight>
                    <a:latin typeface="+mj-lt"/>
                    <a:cs typeface="Arial" panose="020B0604020202020204" pitchFamily="34" charset="0"/>
                  </a:rPr>
                  <a:t>Prezintă </a:t>
                </a:r>
                <a:r>
                  <a:rPr lang="ro-RO" sz="1600" b="1" dirty="0">
                    <a:solidFill>
                      <a:schemeClr val="tx2"/>
                    </a:solidFill>
                    <a:highlight>
                      <a:srgbClr val="BDE3FF"/>
                    </a:highlight>
                    <a:latin typeface="+mj-lt"/>
                    <a:cs typeface="Arial" panose="020B0604020202020204" pitchFamily="34" charset="0"/>
                  </a:rPr>
                  <a:t>exemple concrete </a:t>
                </a:r>
                <a:r>
                  <a:rPr lang="ro-RO" sz="1600" dirty="0">
                    <a:solidFill>
                      <a:schemeClr val="tx2"/>
                    </a:solidFill>
                    <a:highlight>
                      <a:srgbClr val="BDE3FF"/>
                    </a:highlight>
                    <a:latin typeface="+mj-lt"/>
                    <a:cs typeface="Arial" panose="020B0604020202020204" pitchFamily="34" charset="0"/>
                  </a:rPr>
                  <a:t>pentru derularea cu succes a probelor de concurs.</a:t>
                </a:r>
                <a:endParaRPr lang="en-US" sz="1600" dirty="0">
                  <a:solidFill>
                    <a:schemeClr val="tx2"/>
                  </a:solidFill>
                  <a:highlight>
                    <a:srgbClr val="BDE3FF"/>
                  </a:highlight>
                  <a:latin typeface="+mj-lt"/>
                  <a:cs typeface="Arial" panose="020B0604020202020204" pitchFamily="34" charset="0"/>
                </a:endParaRPr>
              </a:p>
            </p:txBody>
          </p:sp>
          <p:sp>
            <p:nvSpPr>
              <p:cNvPr id="35" name="Freeform 12">
                <a:extLst>
                  <a:ext uri="{FF2B5EF4-FFF2-40B4-BE49-F238E27FC236}">
                    <a16:creationId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36" name="Straight Connector 35">
                <a:extLst>
                  <a:ext uri="{FF2B5EF4-FFF2-40B4-BE49-F238E27FC236}">
                    <a16:creationId xmlns:a16="http://schemas.microsoft.com/office/drawing/2014/main" id="{3F313F87-4149-03E6-583F-E76ED65E9FA4}"/>
                  </a:ext>
                </a:extLst>
              </p:cNvPr>
              <p:cNvCxnSpPr/>
              <p:nvPr/>
            </p:nvCxnSpPr>
            <p:spPr>
              <a:xfrm>
                <a:off x="2945530" y="4038991"/>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31" name="Graphic 30" descr="Gears with solid fill">
              <a:extLst>
                <a:ext uri="{FF2B5EF4-FFF2-40B4-BE49-F238E27FC236}">
                  <a16:creationId xmlns:a16="http://schemas.microsoft.com/office/drawing/2014/main" id="{E1D9654C-91D0-F063-1CFA-9D914F3684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9054" y="4203616"/>
              <a:ext cx="626745" cy="626745"/>
            </a:xfrm>
            <a:prstGeom prst="rect">
              <a:avLst/>
            </a:prstGeom>
          </p:spPr>
        </p:pic>
      </p:grpSp>
      <p:sp>
        <p:nvSpPr>
          <p:cNvPr id="37" name="Freeform: Shape 36">
            <a:extLst>
              <a:ext uri="{FF2B5EF4-FFF2-40B4-BE49-F238E27FC236}">
                <a16:creationId xmlns:a16="http://schemas.microsoft.com/office/drawing/2014/main" id="{C318C053-6AB0-9237-3D9E-71A68456AD3A}"/>
              </a:ext>
            </a:extLst>
          </p:cNvPr>
          <p:cNvSpPr/>
          <p:nvPr/>
        </p:nvSpPr>
        <p:spPr>
          <a:xfrm rot="16200000" flipH="1">
            <a:off x="12114632" y="3515394"/>
            <a:ext cx="3799331" cy="6282395"/>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grpSp>
        <p:nvGrpSpPr>
          <p:cNvPr id="4" name="Group 3">
            <a:extLst>
              <a:ext uri="{FF2B5EF4-FFF2-40B4-BE49-F238E27FC236}">
                <a16:creationId xmlns:a16="http://schemas.microsoft.com/office/drawing/2014/main" id="{39E3C956-9D2A-A404-C9C6-3940A3FC990E}"/>
              </a:ext>
            </a:extLst>
          </p:cNvPr>
          <p:cNvGrpSpPr/>
          <p:nvPr/>
        </p:nvGrpSpPr>
        <p:grpSpPr>
          <a:xfrm>
            <a:off x="6109094" y="3964217"/>
            <a:ext cx="4558906" cy="2307187"/>
            <a:chOff x="2838874" y="1680255"/>
            <a:chExt cx="4558906" cy="2307187"/>
          </a:xfrm>
        </p:grpSpPr>
        <p:grpSp>
          <p:nvGrpSpPr>
            <p:cNvPr id="7" name="Group 6">
              <a:extLst>
                <a:ext uri="{FF2B5EF4-FFF2-40B4-BE49-F238E27FC236}">
                  <a16:creationId xmlns:a16="http://schemas.microsoft.com/office/drawing/2014/main" id="{A0C64727-DBEC-FD50-0087-8EEE7A625290}"/>
                </a:ext>
              </a:extLst>
            </p:cNvPr>
            <p:cNvGrpSpPr/>
            <p:nvPr/>
          </p:nvGrpSpPr>
          <p:grpSpPr>
            <a:xfrm>
              <a:off x="2838874" y="1680255"/>
              <a:ext cx="4558906" cy="2307187"/>
              <a:chOff x="2706624" y="1985804"/>
              <a:chExt cx="4558906" cy="2307187"/>
            </a:xfrm>
          </p:grpSpPr>
          <p:sp>
            <p:nvSpPr>
              <p:cNvPr id="38" name="Freeform 5">
                <a:extLst>
                  <a:ext uri="{FF2B5EF4-FFF2-40B4-BE49-F238E27FC236}">
                    <a16:creationId xmlns:a16="http://schemas.microsoft.com/office/drawing/2014/main" id="{F2C19F62-601A-C49F-B13B-E9F87942A872}"/>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40" name="Straight Connector 39">
                <a:extLst>
                  <a:ext uri="{FF2B5EF4-FFF2-40B4-BE49-F238E27FC236}">
                    <a16:creationId xmlns:a16="http://schemas.microsoft.com/office/drawing/2014/main" id="{E4534DD5-DB41-563B-0C80-4E1FC94D9C76}"/>
                  </a:ext>
                </a:extLst>
              </p:cNvPr>
              <p:cNvCxnSpPr/>
              <p:nvPr/>
            </p:nvCxnSpPr>
            <p:spPr>
              <a:xfrm>
                <a:off x="2945530" y="2868732"/>
                <a:ext cx="43200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32406FB-6E42-06DD-88AF-69CC26525ABB}"/>
                  </a:ext>
                </a:extLst>
              </p:cNvPr>
              <p:cNvSpPr/>
              <p:nvPr/>
            </p:nvSpPr>
            <p:spPr>
              <a:xfrm>
                <a:off x="2706624" y="3003844"/>
                <a:ext cx="4320000" cy="958980"/>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Oferă o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perspectivă completă </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asupra tuturor activităților ce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vor</a:t>
                </a:r>
                <a:r>
                  <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trebui</a:t>
                </a:r>
                <a:r>
                  <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a:t>
                </a:r>
                <a:r>
                  <a:rPr kumimoji="0" lang="en-US" sz="1600" b="0" i="0" u="none" strike="noStrike" kern="1200" cap="none" spc="0" normalizeH="0" baseline="0" noProof="0" dirty="0" err="1">
                    <a:ln>
                      <a:noFill/>
                    </a:ln>
                    <a:solidFill>
                      <a:schemeClr val="tx2"/>
                    </a:solidFill>
                    <a:effectLst/>
                    <a:uLnTx/>
                    <a:uFillTx/>
                    <a:latin typeface="+mj-lt"/>
                    <a:ea typeface="Open Sans" charset="0"/>
                    <a:cs typeface="Arial" panose="020B0604020202020204" pitchFamily="34" charset="0"/>
                  </a:rPr>
                  <a:t>derulate</a:t>
                </a:r>
                <a:r>
                  <a:rPr lang="en-US" sz="1600" dirty="0">
                    <a:solidFill>
                      <a:schemeClr val="tx2"/>
                    </a:solidFill>
                    <a:latin typeface="+mj-lt"/>
                    <a:ea typeface="Open Sans" charset="0"/>
                    <a:cs typeface="Arial" panose="020B0604020202020204" pitchFamily="34" charset="0"/>
                  </a:rPr>
                  <a:t> </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de către persoanele direct implicate.</a:t>
                </a:r>
                <a:endParaRPr kumimoji="0" lang="en-US"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endParaRPr>
              </a:p>
            </p:txBody>
          </p:sp>
          <p:sp>
            <p:nvSpPr>
              <p:cNvPr id="42" name="Freeform 12">
                <a:extLst>
                  <a:ext uri="{FF2B5EF4-FFF2-40B4-BE49-F238E27FC236}">
                    <a16:creationId xmlns:a16="http://schemas.microsoft.com/office/drawing/2014/main" id="{DEB20412-DC9B-0A9F-87CF-1652DEBE0A3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1">
                  <a:lumMod val="50000"/>
                  <a:lumOff val="5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43" name="Straight Connector 42">
                <a:extLst>
                  <a:ext uri="{FF2B5EF4-FFF2-40B4-BE49-F238E27FC236}">
                    <a16:creationId xmlns:a16="http://schemas.microsoft.com/office/drawing/2014/main" id="{E6706BC9-665F-921A-DC6B-2DDC7B67000B}"/>
                  </a:ext>
                </a:extLst>
              </p:cNvPr>
              <p:cNvCxnSpPr/>
              <p:nvPr/>
            </p:nvCxnSpPr>
            <p:spPr>
              <a:xfrm>
                <a:off x="2945530" y="4292991"/>
                <a:ext cx="43200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32" name="Graphic 31" descr="Workflow with solid fill">
              <a:extLst>
                <a:ext uri="{FF2B5EF4-FFF2-40B4-BE49-F238E27FC236}">
                  <a16:creationId xmlns:a16="http://schemas.microsoft.com/office/drawing/2014/main" id="{23F44188-6001-91AF-A42D-E1DA8A97C8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69747" y="1841253"/>
              <a:ext cx="582327" cy="582327"/>
            </a:xfrm>
            <a:prstGeom prst="rect">
              <a:avLst/>
            </a:prstGeom>
          </p:spPr>
        </p:pic>
      </p:grpSp>
      <mc:AlternateContent xmlns:mc="http://schemas.openxmlformats.org/markup-compatibility/2006" xmlns:pslz="http://schemas.microsoft.com/office/powerpoint/2016/slidezoom">
        <mc:Choice Requires="pslz">
          <p:graphicFrame>
            <p:nvGraphicFramePr>
              <p:cNvPr id="22" name="Slide Zoom 21">
                <a:extLst>
                  <a:ext uri="{FF2B5EF4-FFF2-40B4-BE49-F238E27FC236}">
                    <a16:creationId xmlns:a16="http://schemas.microsoft.com/office/drawing/2014/main" id="{70D0A912-5713-4567-92FD-41FEA617A227}"/>
                  </a:ext>
                </a:extLst>
              </p:cNvPr>
              <p:cNvGraphicFramePr>
                <a:graphicFrameLocks noChangeAspect="1"/>
              </p:cNvGraphicFramePr>
              <p:nvPr>
                <p:extLst>
                  <p:ext uri="{D42A27DB-BD31-4B8C-83A1-F6EECF244321}">
                    <p14:modId xmlns:p14="http://schemas.microsoft.com/office/powerpoint/2010/main" val="2150844335"/>
                  </p:ext>
                </p:extLst>
              </p:nvPr>
            </p:nvGraphicFramePr>
            <p:xfrm>
              <a:off x="11888050" y="5461747"/>
              <a:ext cx="5180750" cy="2914172"/>
            </p:xfrm>
            <a:graphic>
              <a:graphicData uri="http://schemas.microsoft.com/office/powerpoint/2016/slidezoom">
                <pslz:sldZm>
                  <pslz:sldZmObj sldId="331" cId="4097419281">
                    <pslz:zmPr id="{A9650AC2-D3F2-4629-BFF4-3CE52912081D}" returnToParent="0" transitionDur="1000">
                      <p166:blipFill xmlns:p166="http://schemas.microsoft.com/office/powerpoint/2016/6/main">
                        <a:blip r:embed="rId10"/>
                        <a:stretch>
                          <a:fillRect/>
                        </a:stretch>
                      </p166:blipFill>
                      <p166:spPr xmlns:p166="http://schemas.microsoft.com/office/powerpoint/2016/6/main">
                        <a:xfrm>
                          <a:off x="0" y="0"/>
                          <a:ext cx="5180750" cy="2914172"/>
                        </a:xfrm>
                        <a:prstGeom prst="rect">
                          <a:avLst/>
                        </a:prstGeom>
                      </p166:spPr>
                    </pslz:zmPr>
                  </pslz:sldZmObj>
                </pslz:sldZm>
              </a:graphicData>
            </a:graphic>
          </p:graphicFrame>
        </mc:Choice>
        <mc:Fallback xmlns="">
          <p:pic>
            <p:nvPicPr>
              <p:cNvPr id="22" name="Slide Zoom 21">
                <a:extLst>
                  <a:ext uri="{FF2B5EF4-FFF2-40B4-BE49-F238E27FC236}">
                    <a16:creationId xmlns:a16="http://schemas.microsoft.com/office/drawing/2014/main" id="{70D0A912-5713-4567-92FD-41FEA617A227}"/>
                  </a:ext>
                </a:extLst>
              </p:cNvPr>
              <p:cNvPicPr>
                <a:picLocks noGrp="1" noRot="1" noChangeAspect="1" noMove="1" noResize="1" noEditPoints="1" noAdjustHandles="1" noChangeArrowheads="1" noChangeShapeType="1"/>
              </p:cNvPicPr>
              <p:nvPr/>
            </p:nvPicPr>
            <p:blipFill>
              <a:blip r:embed="rId11"/>
              <a:stretch>
                <a:fillRect/>
              </a:stretch>
            </p:blipFill>
            <p:spPr>
              <a:xfrm>
                <a:off x="11888050" y="5461747"/>
                <a:ext cx="5180750" cy="2914172"/>
              </a:xfrm>
              <a:prstGeom prst="rect">
                <a:avLst/>
              </a:prstGeom>
            </p:spPr>
          </p:pic>
        </mc:Fallback>
      </mc:AlternateContent>
    </p:spTree>
    <p:extLst>
      <p:ext uri="{BB962C8B-B14F-4D97-AF65-F5344CB8AC3E}">
        <p14:creationId xmlns:p14="http://schemas.microsoft.com/office/powerpoint/2010/main" val="3838624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F955E-0BBB-F644-1EB7-ECAFDC308CD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3475FA86-3AC7-1C28-2055-704E94F2A2A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FED6FBC-3D80-3180-176E-FA112A8846F6}"/>
              </a:ext>
            </a:extLst>
          </p:cNvPr>
          <p:cNvGrpSpPr/>
          <p:nvPr/>
        </p:nvGrpSpPr>
        <p:grpSpPr>
          <a:xfrm>
            <a:off x="985374" y="3590941"/>
            <a:ext cx="16647304" cy="1476561"/>
            <a:chOff x="495300" y="1351299"/>
            <a:chExt cx="11342277" cy="1321127"/>
          </a:xfrm>
        </p:grpSpPr>
        <p:sp>
          <p:nvSpPr>
            <p:cNvPr id="5" name="Rectangle 4">
              <a:extLst>
                <a:ext uri="{FF2B5EF4-FFF2-40B4-BE49-F238E27FC236}">
                  <a16:creationId xmlns:a16="http://schemas.microsoft.com/office/drawing/2014/main" id="{CC27CFC6-F2B9-0791-AF93-D8088B415F17}"/>
                </a:ext>
              </a:extLst>
            </p:cNvPr>
            <p:cNvSpPr/>
            <p:nvPr/>
          </p:nvSpPr>
          <p:spPr>
            <a:xfrm>
              <a:off x="495300" y="1649091"/>
              <a:ext cx="2008800" cy="1001547"/>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Aptos" panose="020B0004020202020204" pitchFamily="34" charset="0"/>
                  <a:cs typeface="Arial" panose="020B0604020202020204" pitchFamily="34" charset="0"/>
                </a:rPr>
                <a:t>Verificarea eligibilității</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6" name="Rectangle 5">
              <a:extLst>
                <a:ext uri="{FF2B5EF4-FFF2-40B4-BE49-F238E27FC236}">
                  <a16:creationId xmlns:a16="http://schemas.microsoft.com/office/drawing/2014/main" id="{7AB26993-1F44-3BE9-C45B-7D6968F40C41}"/>
                </a:ext>
              </a:extLst>
            </p:cNvPr>
            <p:cNvSpPr/>
            <p:nvPr/>
          </p:nvSpPr>
          <p:spPr>
            <a:xfrm>
              <a:off x="2828669" y="1649091"/>
              <a:ext cx="2008800" cy="1014835"/>
            </a:xfrm>
            <a:prstGeom prst="rect">
              <a:avLst/>
            </a:prstGeom>
            <a:solidFill>
              <a:schemeClr val="bg1">
                <a:lumMod val="50000"/>
              </a:schemeClr>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Testarea</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7" name="Rectangle 6">
              <a:extLst>
                <a:ext uri="{FF2B5EF4-FFF2-40B4-BE49-F238E27FC236}">
                  <a16:creationId xmlns:a16="http://schemas.microsoft.com/office/drawing/2014/main" id="{25CF7787-CEA3-63E4-3D03-AC310B224BD5}"/>
                </a:ext>
              </a:extLst>
            </p:cNvPr>
            <p:cNvSpPr/>
            <p:nvPr/>
          </p:nvSpPr>
          <p:spPr>
            <a:xfrm>
              <a:off x="5162038"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suplimentară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8" name="Rectangle 7">
              <a:extLst>
                <a:ext uri="{FF2B5EF4-FFF2-40B4-BE49-F238E27FC236}">
                  <a16:creationId xmlns:a16="http://schemas.microsoft.com/office/drawing/2014/main" id="{8D412EF7-0A44-3C32-CBC8-1C741D3A62A4}"/>
                </a:ext>
              </a:extLst>
            </p:cNvPr>
            <p:cNvSpPr/>
            <p:nvPr/>
          </p:nvSpPr>
          <p:spPr>
            <a:xfrm>
              <a:off x="749540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Proba scrisă</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9" name="Rectangle 8">
              <a:extLst>
                <a:ext uri="{FF2B5EF4-FFF2-40B4-BE49-F238E27FC236}">
                  <a16:creationId xmlns:a16="http://schemas.microsoft.com/office/drawing/2014/main" id="{61A746A8-0687-F08B-CD10-333D2F6CA585}"/>
                </a:ext>
              </a:extLst>
            </p:cNvPr>
            <p:cNvSpPr/>
            <p:nvPr/>
          </p:nvSpPr>
          <p:spPr>
            <a:xfrm>
              <a:off x="9828777" y="1649091"/>
              <a:ext cx="2008800" cy="1023335"/>
            </a:xfrm>
            <a:prstGeom prst="rect">
              <a:avLst/>
            </a:prstGeom>
            <a:solidFill>
              <a:srgbClr val="234C93"/>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FFFFFF"/>
                  </a:solidFill>
                  <a:effectLst/>
                  <a:uLnTx/>
                  <a:uFillTx/>
                  <a:ea typeface="+mn-ea"/>
                  <a:cs typeface="Arial" panose="020B0604020202020204" pitchFamily="34" charset="0"/>
                </a:rPr>
                <a:t>Interviul</a:t>
              </a:r>
              <a:endParaRPr kumimoji="0" lang="en-US" b="0" i="0" u="none" strike="noStrike" kern="0" cap="none" spc="0" normalizeH="0" baseline="0" noProof="0" dirty="0">
                <a:ln>
                  <a:noFill/>
                </a:ln>
                <a:solidFill>
                  <a:srgbClr val="FFFFFF"/>
                </a:solidFill>
                <a:effectLst/>
                <a:uLnTx/>
                <a:uFillTx/>
                <a:ea typeface="+mn-ea"/>
                <a:cs typeface="Arial" panose="020B0604020202020204" pitchFamily="34" charset="0"/>
              </a:endParaRPr>
            </a:p>
          </p:txBody>
        </p:sp>
        <p:sp>
          <p:nvSpPr>
            <p:cNvPr id="10" name="Oval 9">
              <a:extLst>
                <a:ext uri="{FF2B5EF4-FFF2-40B4-BE49-F238E27FC236}">
                  <a16:creationId xmlns:a16="http://schemas.microsoft.com/office/drawing/2014/main" id="{3E3EB61C-FBC3-F804-DBC5-D711D3DD3BF0}"/>
                </a:ext>
              </a:extLst>
            </p:cNvPr>
            <p:cNvSpPr/>
            <p:nvPr/>
          </p:nvSpPr>
          <p:spPr>
            <a:xfrm>
              <a:off x="1315741" y="1351299"/>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1</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11" name="Oval 10">
              <a:extLst>
                <a:ext uri="{FF2B5EF4-FFF2-40B4-BE49-F238E27FC236}">
                  <a16:creationId xmlns:a16="http://schemas.microsoft.com/office/drawing/2014/main" id="{802C6198-9259-58D7-A92D-8DB5ABA81045}"/>
                </a:ext>
              </a:extLst>
            </p:cNvPr>
            <p:cNvSpPr/>
            <p:nvPr/>
          </p:nvSpPr>
          <p:spPr>
            <a:xfrm>
              <a:off x="3649110" y="1424231"/>
              <a:ext cx="367917" cy="483155"/>
            </a:xfrm>
            <a:prstGeom prst="ellipse">
              <a:avLst/>
            </a:prstGeom>
            <a:solidFill>
              <a:srgbClr val="FFFFFF"/>
            </a:solidFill>
            <a:ln w="9525" cap="flat" cmpd="sng" algn="ctr">
              <a:solidFill>
                <a:schemeClr val="bg1">
                  <a:lumMod val="50000"/>
                </a:schemeClr>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effectLst/>
                  <a:uLnTx/>
                  <a:uFillTx/>
                  <a:ea typeface="+mn-ea"/>
                  <a:cs typeface="Arial" panose="020B0604020202020204" pitchFamily="34" charset="0"/>
                </a:rPr>
                <a:t>2</a:t>
              </a:r>
              <a:endParaRPr kumimoji="0" lang="en-US" b="1" i="0" u="none" strike="noStrike" kern="0" cap="none" spc="0" normalizeH="0" baseline="0" noProof="0" dirty="0">
                <a:ln>
                  <a:noFill/>
                </a:ln>
                <a:effectLst/>
                <a:uLnTx/>
                <a:uFillTx/>
                <a:ea typeface="+mn-ea"/>
                <a:cs typeface="Arial" panose="020B0604020202020204" pitchFamily="34" charset="0"/>
              </a:endParaRPr>
            </a:p>
          </p:txBody>
        </p:sp>
        <p:sp>
          <p:nvSpPr>
            <p:cNvPr id="12" name="Oval 11">
              <a:extLst>
                <a:ext uri="{FF2B5EF4-FFF2-40B4-BE49-F238E27FC236}">
                  <a16:creationId xmlns:a16="http://schemas.microsoft.com/office/drawing/2014/main" id="{D3137876-F0F5-D97A-8AD2-46DF885D70CA}"/>
                </a:ext>
              </a:extLst>
            </p:cNvPr>
            <p:cNvSpPr/>
            <p:nvPr/>
          </p:nvSpPr>
          <p:spPr>
            <a:xfrm>
              <a:off x="5982479" y="1394932"/>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3</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sp>
          <p:nvSpPr>
            <p:cNvPr id="13" name="Oval 12">
              <a:extLst>
                <a:ext uri="{FF2B5EF4-FFF2-40B4-BE49-F238E27FC236}">
                  <a16:creationId xmlns:a16="http://schemas.microsoft.com/office/drawing/2014/main" id="{20578120-4F31-7BB8-6893-AD50E9838D1A}"/>
                </a:ext>
              </a:extLst>
            </p:cNvPr>
            <p:cNvSpPr/>
            <p:nvPr/>
          </p:nvSpPr>
          <p:spPr>
            <a:xfrm>
              <a:off x="8315848" y="141385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34C93"/>
                  </a:solidFill>
                  <a:effectLst/>
                  <a:uLnTx/>
                  <a:uFillTx/>
                  <a:ea typeface="+mn-ea"/>
                  <a:cs typeface="Arial" panose="020B0604020202020204" pitchFamily="34" charset="0"/>
                </a:rPr>
                <a:t>4</a:t>
              </a:r>
              <a:endParaRPr kumimoji="0" lang="en-US" b="1" i="0" u="none" strike="noStrike" kern="0" cap="none" spc="0" normalizeH="0" baseline="0" noProof="0" dirty="0">
                <a:ln>
                  <a:noFill/>
                </a:ln>
                <a:solidFill>
                  <a:srgbClr val="234C93"/>
                </a:solidFill>
                <a:effectLst/>
                <a:uLnTx/>
                <a:uFillTx/>
                <a:ea typeface="+mn-ea"/>
                <a:cs typeface="Arial" panose="020B0604020202020204" pitchFamily="34" charset="0"/>
              </a:endParaRPr>
            </a:p>
          </p:txBody>
        </p:sp>
        <p:sp>
          <p:nvSpPr>
            <p:cNvPr id="14" name="Oval 13">
              <a:extLst>
                <a:ext uri="{FF2B5EF4-FFF2-40B4-BE49-F238E27FC236}">
                  <a16:creationId xmlns:a16="http://schemas.microsoft.com/office/drawing/2014/main" id="{5E419547-CC9B-1988-B39D-5A9A6710706B}"/>
                </a:ext>
              </a:extLst>
            </p:cNvPr>
            <p:cNvSpPr/>
            <p:nvPr/>
          </p:nvSpPr>
          <p:spPr>
            <a:xfrm>
              <a:off x="10649218" y="1439124"/>
              <a:ext cx="367917" cy="483155"/>
            </a:xfrm>
            <a:prstGeom prst="ellipse">
              <a:avLst/>
            </a:prstGeom>
            <a:solidFill>
              <a:srgbClr val="FFFFFF"/>
            </a:solidFill>
            <a:ln w="9525" cap="flat" cmpd="sng" algn="ctr">
              <a:solidFill>
                <a:srgbClr val="234C9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a:ln>
                    <a:noFill/>
                  </a:ln>
                  <a:solidFill>
                    <a:srgbClr val="234C93"/>
                  </a:solidFill>
                  <a:effectLst/>
                  <a:uLnTx/>
                  <a:uFillTx/>
                  <a:ea typeface="+mn-ea"/>
                  <a:cs typeface="Arial" panose="020B0604020202020204" pitchFamily="34" charset="0"/>
                </a:rPr>
                <a:t>5</a:t>
              </a:r>
              <a:endParaRPr kumimoji="0" lang="en-US" b="1" i="0" u="none" strike="noStrike" kern="0" cap="none" spc="0" normalizeH="0" baseline="0" noProof="0">
                <a:ln>
                  <a:noFill/>
                </a:ln>
                <a:solidFill>
                  <a:srgbClr val="234C93"/>
                </a:solidFill>
                <a:effectLst/>
                <a:uLnTx/>
                <a:uFillTx/>
                <a:ea typeface="+mn-ea"/>
                <a:cs typeface="Arial" panose="020B0604020202020204" pitchFamily="34" charset="0"/>
              </a:endParaRPr>
            </a:p>
          </p:txBody>
        </p:sp>
      </p:grpSp>
      <p:sp>
        <p:nvSpPr>
          <p:cNvPr id="20" name="TextBox 19">
            <a:extLst>
              <a:ext uri="{FF2B5EF4-FFF2-40B4-BE49-F238E27FC236}">
                <a16:creationId xmlns:a16="http://schemas.microsoft.com/office/drawing/2014/main" id="{B6122620-7245-F173-3636-FCD1D21578C5}"/>
              </a:ext>
            </a:extLst>
          </p:cNvPr>
          <p:cNvSpPr txBox="1"/>
          <p:nvPr/>
        </p:nvSpPr>
        <p:spPr>
          <a:xfrm>
            <a:off x="985374" y="3086100"/>
            <a:ext cx="17074026" cy="707886"/>
          </a:xfrm>
          <a:prstGeom prst="rect">
            <a:avLst/>
          </a:prstGeom>
          <a:noFill/>
        </p:spPr>
        <p:txBody>
          <a:bodyPr wrap="square">
            <a:spAutoFit/>
          </a:bodyPr>
          <a:lstStyle/>
          <a:p>
            <a:r>
              <a:rPr lang="en-US" sz="2000" dirty="0">
                <a:solidFill>
                  <a:srgbClr val="234C93"/>
                </a:solidFill>
                <a:cs typeface="Arial" panose="020B0604020202020204" pitchFamily="34" charset="0"/>
              </a:rPr>
              <a:t>I. </a:t>
            </a:r>
            <a:r>
              <a:rPr lang="ro-RO" sz="2000" dirty="0">
                <a:solidFill>
                  <a:srgbClr val="234C93"/>
                </a:solidFill>
                <a:cs typeface="Arial" panose="020B0604020202020204" pitchFamily="34" charset="0"/>
              </a:rPr>
              <a:t>Ghiduri de aplicare ale cadrelor de competențe în concursul pe post</a:t>
            </a:r>
            <a:r>
              <a:rPr lang="en-US" sz="2000" dirty="0">
                <a:solidFill>
                  <a:srgbClr val="234C93"/>
                </a:solidFill>
                <a:cs typeface="Arial" panose="020B0604020202020204" pitchFamily="34" charset="0"/>
              </a:rPr>
              <a:t> </a:t>
            </a:r>
            <a:r>
              <a:rPr lang="ro-RO" sz="2000" dirty="0">
                <a:solidFill>
                  <a:srgbClr val="234C93"/>
                </a:solidFill>
                <a:cs typeface="Arial" panose="020B0604020202020204" pitchFamily="34" charset="0"/>
              </a:rPr>
              <a:t>pentru </a:t>
            </a:r>
            <a:r>
              <a:rPr lang="ro-RO" sz="2000" b="1" i="1" dirty="0">
                <a:solidFill>
                  <a:srgbClr val="234C93"/>
                </a:solidFill>
                <a:cs typeface="Arial" panose="020B0604020202020204" pitchFamily="34" charset="0"/>
              </a:rPr>
              <a:t>com</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si</a:t>
            </a:r>
            <a:r>
              <a:rPr lang="en-US" sz="2000" b="1" i="1" dirty="0" err="1">
                <a:solidFill>
                  <a:srgbClr val="234C93"/>
                </a:solidFill>
                <a:cs typeface="Arial" panose="020B0604020202020204" pitchFamily="34" charset="0"/>
              </a:rPr>
              <a:t>i</a:t>
            </a:r>
            <a:r>
              <a:rPr lang="ro-RO" sz="2000" b="1" i="1" dirty="0">
                <a:solidFill>
                  <a:srgbClr val="234C93"/>
                </a:solidFill>
                <a:cs typeface="Arial" panose="020B0604020202020204" pitchFamily="34" charset="0"/>
              </a:rPr>
              <a:t>le de concurs</a:t>
            </a:r>
            <a:r>
              <a:rPr lang="en-US" sz="2000" b="1" i="1"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pentru</a:t>
            </a:r>
            <a:r>
              <a:rPr lang="en-US" sz="2000" dirty="0">
                <a:solidFill>
                  <a:srgbClr val="234C93"/>
                </a:solidFill>
                <a:cs typeface="Arial" panose="020B0604020202020204" pitchFamily="34" charset="0"/>
              </a:rPr>
              <a:t> </a:t>
            </a:r>
            <a:r>
              <a:rPr lang="en-US" sz="2000" dirty="0" err="1">
                <a:solidFill>
                  <a:srgbClr val="234C93"/>
                </a:solidFill>
                <a:cs typeface="Arial" panose="020B0604020202020204" pitchFamily="34" charset="0"/>
              </a:rPr>
              <a:t>func</a:t>
            </a:r>
            <a:r>
              <a:rPr lang="ro-RO" sz="2000" dirty="0" err="1">
                <a:solidFill>
                  <a:srgbClr val="234C93"/>
                </a:solidFill>
                <a:cs typeface="Arial" panose="020B0604020202020204" pitchFamily="34" charset="0"/>
              </a:rPr>
              <a:t>țiile</a:t>
            </a:r>
            <a:r>
              <a:rPr lang="ro-RO" sz="2000" dirty="0">
                <a:solidFill>
                  <a:srgbClr val="234C93"/>
                </a:solidFill>
                <a:cs typeface="Arial" panose="020B0604020202020204" pitchFamily="34" charset="0"/>
              </a:rPr>
              <a:t> publice </a:t>
            </a:r>
            <a:r>
              <a:rPr lang="en-US" sz="2000" dirty="0">
                <a:solidFill>
                  <a:srgbClr val="234C93"/>
                </a:solidFill>
                <a:cs typeface="Arial" panose="020B0604020202020204" pitchFamily="34" charset="0"/>
              </a:rPr>
              <a:t>centrale, </a:t>
            </a:r>
            <a:r>
              <a:rPr lang="en-US" sz="2000" dirty="0" err="1">
                <a:solidFill>
                  <a:srgbClr val="234C93"/>
                </a:solidFill>
                <a:cs typeface="Arial" panose="020B0604020202020204" pitchFamily="34" charset="0"/>
              </a:rPr>
              <a:t>teritoriale</a:t>
            </a:r>
            <a:r>
              <a:rPr lang="en-US" sz="2000" dirty="0">
                <a:solidFill>
                  <a:srgbClr val="234C93"/>
                </a:solidFill>
                <a:cs typeface="Arial" panose="020B0604020202020204" pitchFamily="34" charset="0"/>
              </a:rPr>
              <a:t> </a:t>
            </a:r>
            <a:r>
              <a:rPr lang="en-US" sz="2000" dirty="0" err="1">
                <a:solidFill>
                  <a:schemeClr val="bg1"/>
                </a:solidFill>
                <a:highlight>
                  <a:srgbClr val="808080"/>
                </a:highlight>
                <a:cs typeface="Arial" panose="020B0604020202020204" pitchFamily="34" charset="0"/>
              </a:rPr>
              <a:t>si</a:t>
            </a:r>
            <a:r>
              <a:rPr lang="en-US" sz="2000" dirty="0">
                <a:solidFill>
                  <a:schemeClr val="bg1"/>
                </a:solidFill>
                <a:highlight>
                  <a:srgbClr val="808080"/>
                </a:highlight>
                <a:cs typeface="Arial" panose="020B0604020202020204" pitchFamily="34" charset="0"/>
              </a:rPr>
              <a:t> </a:t>
            </a:r>
            <a:r>
              <a:rPr lang="ro-RO" sz="2000" dirty="0">
                <a:solidFill>
                  <a:schemeClr val="bg1"/>
                </a:solidFill>
                <a:highlight>
                  <a:srgbClr val="808080"/>
                </a:highlight>
                <a:cs typeface="Arial" panose="020B0604020202020204" pitchFamily="34" charset="0"/>
              </a:rPr>
              <a:t>local</a:t>
            </a:r>
            <a:r>
              <a:rPr lang="en-US" sz="2000" dirty="0">
                <a:solidFill>
                  <a:schemeClr val="bg1"/>
                </a:solidFill>
                <a:highlight>
                  <a:srgbClr val="808080"/>
                </a:highlight>
                <a:cs typeface="Arial" panose="020B0604020202020204" pitchFamily="34" charset="0"/>
              </a:rPr>
              <a:t>e </a:t>
            </a:r>
            <a:r>
              <a:rPr lang="ro-RO" sz="2000" dirty="0">
                <a:solidFill>
                  <a:srgbClr val="234C93"/>
                </a:solidFill>
                <a:cs typeface="Arial" panose="020B0604020202020204" pitchFamily="34" charset="0"/>
              </a:rPr>
              <a:t>și de soluționare a contestațiilor</a:t>
            </a:r>
            <a:endParaRPr lang="en-US" sz="2000" dirty="0"/>
          </a:p>
        </p:txBody>
      </p:sp>
      <p:sp>
        <p:nvSpPr>
          <p:cNvPr id="21" name="Arrow: Chevron 20">
            <a:extLst>
              <a:ext uri="{FF2B5EF4-FFF2-40B4-BE49-F238E27FC236}">
                <a16:creationId xmlns:a16="http://schemas.microsoft.com/office/drawing/2014/main" id="{5133FB62-4821-6CF2-DD76-5CC92C0609CB}"/>
              </a:ext>
            </a:extLst>
          </p:cNvPr>
          <p:cNvSpPr/>
          <p:nvPr/>
        </p:nvSpPr>
        <p:spPr>
          <a:xfrm rot="5400000">
            <a:off x="2199475"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3" name="Arrow: Chevron 22">
            <a:extLst>
              <a:ext uri="{FF2B5EF4-FFF2-40B4-BE49-F238E27FC236}">
                <a16:creationId xmlns:a16="http://schemas.microsoft.com/office/drawing/2014/main" id="{4D6D294F-0670-CECA-DEE1-9561278C3411}"/>
              </a:ext>
            </a:extLst>
          </p:cNvPr>
          <p:cNvSpPr/>
          <p:nvPr/>
        </p:nvSpPr>
        <p:spPr>
          <a:xfrm rot="5400000">
            <a:off x="5624213" y="4102548"/>
            <a:ext cx="520152" cy="2590800"/>
          </a:xfrm>
          <a:prstGeom prst="chevron">
            <a:avLst>
              <a:gd name="adj" fmla="val 64574"/>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D25E8FF6-DEC9-82D5-AF6F-991CCCE50F61}"/>
              </a:ext>
            </a:extLst>
          </p:cNvPr>
          <p:cNvSpPr/>
          <p:nvPr/>
        </p:nvSpPr>
        <p:spPr>
          <a:xfrm rot="5400000">
            <a:off x="9048951"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Arrow: Chevron 24">
            <a:extLst>
              <a:ext uri="{FF2B5EF4-FFF2-40B4-BE49-F238E27FC236}">
                <a16:creationId xmlns:a16="http://schemas.microsoft.com/office/drawing/2014/main" id="{8CB125B9-B36F-0F6D-CF95-469B66FCD5AF}"/>
              </a:ext>
            </a:extLst>
          </p:cNvPr>
          <p:cNvSpPr/>
          <p:nvPr/>
        </p:nvSpPr>
        <p:spPr>
          <a:xfrm rot="5400000">
            <a:off x="12473685"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Arrow: Chevron 25">
            <a:extLst>
              <a:ext uri="{FF2B5EF4-FFF2-40B4-BE49-F238E27FC236}">
                <a16:creationId xmlns:a16="http://schemas.microsoft.com/office/drawing/2014/main" id="{6672CA9C-4232-460D-C945-B243B6C9F661}"/>
              </a:ext>
            </a:extLst>
          </p:cNvPr>
          <p:cNvSpPr/>
          <p:nvPr/>
        </p:nvSpPr>
        <p:spPr>
          <a:xfrm rot="5400000">
            <a:off x="15898419" y="4102548"/>
            <a:ext cx="520152" cy="2590800"/>
          </a:xfrm>
          <a:prstGeom prst="chevron">
            <a:avLst>
              <a:gd name="adj" fmla="val 64574"/>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8" name="Picture 27">
            <a:extLst>
              <a:ext uri="{FF2B5EF4-FFF2-40B4-BE49-F238E27FC236}">
                <a16:creationId xmlns:a16="http://schemas.microsoft.com/office/drawing/2014/main" id="{0F918B4C-CAE3-49A9-FA7A-1731F2F64FDB}"/>
              </a:ext>
            </a:extLst>
          </p:cNvPr>
          <p:cNvPicPr>
            <a:picLocks noChangeAspect="1"/>
          </p:cNvPicPr>
          <p:nvPr/>
        </p:nvPicPr>
        <p:blipFill>
          <a:blip r:embed="rId2"/>
          <a:srcRect l="2290" r="1555"/>
          <a:stretch/>
        </p:blipFill>
        <p:spPr>
          <a:xfrm>
            <a:off x="859351" y="5797487"/>
            <a:ext cx="3200400" cy="3106763"/>
          </a:xfrm>
          <a:prstGeom prst="rect">
            <a:avLst/>
          </a:prstGeom>
          <a:effectLst>
            <a:outerShdw blurRad="50800" dist="38100" algn="l" rotWithShape="0">
              <a:prstClr val="black">
                <a:alpha val="40000"/>
              </a:prstClr>
            </a:outerShdw>
          </a:effectLst>
        </p:spPr>
      </p:pic>
      <p:pic>
        <p:nvPicPr>
          <p:cNvPr id="29" name="Picture 28">
            <a:extLst>
              <a:ext uri="{FF2B5EF4-FFF2-40B4-BE49-F238E27FC236}">
                <a16:creationId xmlns:a16="http://schemas.microsoft.com/office/drawing/2014/main" id="{0D449F80-D0C2-C07B-796E-6E0A4B948A27}"/>
              </a:ext>
            </a:extLst>
          </p:cNvPr>
          <p:cNvPicPr>
            <a:picLocks noChangeAspect="1"/>
          </p:cNvPicPr>
          <p:nvPr/>
        </p:nvPicPr>
        <p:blipFill>
          <a:blip r:embed="rId3">
            <a:extLst>
              <a:ext uri="{28A0092B-C50C-407E-A947-70E740481C1C}">
                <a14:useLocalDpi xmlns:a14="http://schemas.microsoft.com/office/drawing/2010/main" val="0"/>
              </a:ext>
            </a:extLst>
          </a:blip>
          <a:srcRect l="3845" r="2429" b="-3434"/>
          <a:stretch/>
        </p:blipFill>
        <p:spPr>
          <a:xfrm>
            <a:off x="7671198" y="5797486"/>
            <a:ext cx="3197900" cy="3106763"/>
          </a:xfrm>
          <a:prstGeom prst="rect">
            <a:avLst/>
          </a:prstGeom>
          <a:solidFill>
            <a:schemeClr val="bg1"/>
          </a:solidFill>
          <a:effectLst>
            <a:outerShdw blurRad="50800" dist="38100" algn="l" rotWithShape="0">
              <a:prstClr val="black">
                <a:alpha val="40000"/>
              </a:prstClr>
            </a:outerShdw>
          </a:effectLst>
        </p:spPr>
      </p:pic>
      <p:pic>
        <p:nvPicPr>
          <p:cNvPr id="32" name="Picture 31">
            <a:extLst>
              <a:ext uri="{FF2B5EF4-FFF2-40B4-BE49-F238E27FC236}">
                <a16:creationId xmlns:a16="http://schemas.microsoft.com/office/drawing/2014/main" id="{149C65B6-A382-79B9-5865-83F40C3EF570}"/>
              </a:ext>
            </a:extLst>
          </p:cNvPr>
          <p:cNvPicPr>
            <a:picLocks noChangeAspect="1"/>
          </p:cNvPicPr>
          <p:nvPr/>
        </p:nvPicPr>
        <p:blipFill>
          <a:blip r:embed="rId4"/>
          <a:srcRect b="-1537"/>
          <a:stretch/>
        </p:blipFill>
        <p:spPr>
          <a:xfrm>
            <a:off x="11150135" y="5797487"/>
            <a:ext cx="3167251" cy="3106763"/>
          </a:xfrm>
          <a:prstGeom prst="rect">
            <a:avLst/>
          </a:prstGeom>
          <a:solidFill>
            <a:schemeClr val="bg1"/>
          </a:solidFill>
          <a:effectLst>
            <a:outerShdw blurRad="50800" dist="38100" algn="l" rotWithShape="0">
              <a:prstClr val="black">
                <a:alpha val="40000"/>
              </a:prstClr>
            </a:outerShdw>
          </a:effectLst>
        </p:spPr>
      </p:pic>
      <p:pic>
        <p:nvPicPr>
          <p:cNvPr id="34" name="Picture 33">
            <a:extLst>
              <a:ext uri="{FF2B5EF4-FFF2-40B4-BE49-F238E27FC236}">
                <a16:creationId xmlns:a16="http://schemas.microsoft.com/office/drawing/2014/main" id="{0FD12924-6CC2-3F48-E029-B779C0FFAFF1}"/>
              </a:ext>
            </a:extLst>
          </p:cNvPr>
          <p:cNvPicPr>
            <a:picLocks noChangeAspect="1"/>
          </p:cNvPicPr>
          <p:nvPr/>
        </p:nvPicPr>
        <p:blipFill>
          <a:blip r:embed="rId5"/>
          <a:srcRect b="-2003"/>
          <a:stretch/>
        </p:blipFill>
        <p:spPr>
          <a:xfrm>
            <a:off x="14590109" y="5797486"/>
            <a:ext cx="3167251" cy="3106763"/>
          </a:xfrm>
          <a:prstGeom prst="rect">
            <a:avLst/>
          </a:prstGeom>
          <a:solidFill>
            <a:schemeClr val="bg1"/>
          </a:solidFill>
          <a:effectLst>
            <a:outerShdw blurRad="50800" dist="38100" algn="l" rotWithShape="0">
              <a:prstClr val="black">
                <a:alpha val="40000"/>
              </a:prstClr>
            </a:outerShdw>
          </a:effectLst>
        </p:spPr>
      </p:pic>
      <p:pic>
        <p:nvPicPr>
          <p:cNvPr id="17" name="Picture 16">
            <a:extLst>
              <a:ext uri="{FF2B5EF4-FFF2-40B4-BE49-F238E27FC236}">
                <a16:creationId xmlns:a16="http://schemas.microsoft.com/office/drawing/2014/main" id="{00BA6068-D429-FA96-98E3-AC5ACD6E7FE9}"/>
              </a:ext>
            </a:extLst>
          </p:cNvPr>
          <p:cNvPicPr>
            <a:picLocks noChangeAspect="1"/>
          </p:cNvPicPr>
          <p:nvPr/>
        </p:nvPicPr>
        <p:blipFill>
          <a:blip r:embed="rId6" cstate="print">
            <a:extLst>
              <a:ext uri="{28A0092B-C50C-407E-A947-70E740481C1C}">
                <a14:useLocalDpi xmlns:a14="http://schemas.microsoft.com/office/drawing/2010/main" val="0"/>
              </a:ext>
            </a:extLst>
          </a:blip>
          <a:srcRect l="-660" t="1" r="1440" b="-25769"/>
          <a:stretch/>
        </p:blipFill>
        <p:spPr>
          <a:xfrm>
            <a:off x="4299495" y="5797486"/>
            <a:ext cx="3197900" cy="3106763"/>
          </a:xfrm>
          <a:prstGeom prst="rect">
            <a:avLst/>
          </a:prstGeom>
          <a:solidFill>
            <a:schemeClr val="bg1">
              <a:lumMod val="75000"/>
            </a:schemeClr>
          </a:solidFill>
          <a:effectLst>
            <a:outerShdw blurRad="50800" dist="38100" algn="l" rotWithShape="0">
              <a:prstClr val="black">
                <a:alpha val="40000"/>
              </a:prstClr>
            </a:outerShdw>
          </a:effectLst>
        </p:spPr>
      </p:pic>
    </p:spTree>
    <p:extLst>
      <p:ext uri="{BB962C8B-B14F-4D97-AF65-F5344CB8AC3E}">
        <p14:creationId xmlns:p14="http://schemas.microsoft.com/office/powerpoint/2010/main" val="4097419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compartimentele RU</a:t>
            </a:r>
            <a:endParaRPr lang="en-US" sz="2000" b="1" i="1"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289475"/>
            <a:chOff x="401180" y="4075263"/>
            <a:chExt cx="4539690" cy="2289475"/>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Includ recomandări, </a:t>
              </a:r>
              <a:r>
                <a:rPr kumimoji="0" lang="ro-RO"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bune practici</a:t>
              </a:r>
              <a:r>
                <a:rPr kumimoji="0" lang="ro-RO"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 dar și aspecte de evitat în derularea tuturor activităților. </a:t>
              </a: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364738"/>
              <a:ext cx="432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1132504" y="3671128"/>
            <a:ext cx="9384672" cy="2307187"/>
            <a:chOff x="629304" y="1985804"/>
            <a:chExt cx="9384672"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9360000" cy="0"/>
            </a:xfrm>
            <a:prstGeom prst="line">
              <a:avLst/>
            </a:prstGeom>
            <a:solidFill>
              <a:schemeClr val="accent5"/>
            </a:solidFill>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629304" y="3003844"/>
              <a:ext cx="9384671"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Oferă o perspectivă completă compartimentelor de resurse umane asupra tuturor activităților ce necesită derulare </a:t>
              </a:r>
              <a:r>
                <a:rPr kumimoji="0" lang="ro-RO" sz="1600" b="1" i="0" u="none" strike="noStrike" kern="1200" cap="none" spc="0" normalizeH="0" baseline="0" noProof="0" dirty="0">
                  <a:ln>
                    <a:noFill/>
                  </a:ln>
                  <a:solidFill>
                    <a:schemeClr val="tx2"/>
                  </a:solidFill>
                  <a:effectLst/>
                  <a:uLnTx/>
                  <a:uFillTx/>
                  <a:latin typeface="+mj-lt"/>
                  <a:ea typeface="Open Sans"/>
                  <a:cs typeface="Arial"/>
                </a:rPr>
                <a:t>în demararea </a:t>
              </a:r>
              <a:r>
                <a:rPr kumimoji="0" lang="ro-RO" sz="1600" b="0" i="0" u="none" strike="noStrike" kern="1200" cap="none" spc="0" normalizeH="0" baseline="0" noProof="0" dirty="0">
                  <a:ln>
                    <a:noFill/>
                  </a:ln>
                  <a:solidFill>
                    <a:schemeClr val="tx2"/>
                  </a:solidFill>
                  <a:effectLst/>
                  <a:uLnTx/>
                  <a:uFillTx/>
                  <a:latin typeface="+mj-lt"/>
                  <a:ea typeface="Open Sans"/>
                  <a:cs typeface="Arial"/>
                </a:rPr>
                <a:t>etapei de selecție, </a:t>
              </a:r>
              <a:r>
                <a:rPr kumimoji="0" lang="ro-RO" sz="1600" b="1" i="0" u="none" strike="noStrike" kern="1200" cap="none" spc="0" normalizeH="0" baseline="0" noProof="0" dirty="0">
                  <a:ln>
                    <a:noFill/>
                  </a:ln>
                  <a:solidFill>
                    <a:schemeClr val="tx2"/>
                  </a:solidFill>
                  <a:effectLst/>
                  <a:uLnTx/>
                  <a:uFillTx/>
                  <a:latin typeface="+mj-lt"/>
                  <a:ea typeface="Open Sans"/>
                  <a:cs typeface="Arial"/>
                </a:rPr>
                <a:t>pe parcursul desfășurării </a:t>
              </a:r>
              <a:r>
                <a:rPr kumimoji="0" lang="ro-RO" sz="1600" b="0" i="0" u="none" strike="noStrike" kern="1200" cap="none" spc="0" normalizeH="0" baseline="0" noProof="0" dirty="0">
                  <a:ln>
                    <a:noFill/>
                  </a:ln>
                  <a:solidFill>
                    <a:schemeClr val="tx2"/>
                  </a:solidFill>
                  <a:effectLst/>
                  <a:uLnTx/>
                  <a:uFillTx/>
                  <a:latin typeface="+mj-lt"/>
                  <a:ea typeface="Open Sans"/>
                  <a:cs typeface="Arial"/>
                </a:rPr>
                <a:t>concursului pe post, precum și </a:t>
              </a:r>
              <a:r>
                <a:rPr kumimoji="0" lang="ro-RO" sz="1600" b="1" i="0" u="none" strike="noStrike" kern="1200" cap="none" spc="0" normalizeH="0" baseline="0" noProof="0" dirty="0">
                  <a:ln>
                    <a:noFill/>
                  </a:ln>
                  <a:solidFill>
                    <a:schemeClr val="tx2"/>
                  </a:solidFill>
                  <a:effectLst/>
                  <a:uLnTx/>
                  <a:uFillTx/>
                  <a:latin typeface="+mj-lt"/>
                  <a:ea typeface="Open Sans"/>
                  <a:cs typeface="Arial"/>
                </a:rPr>
                <a:t>în procesele ulterioare</a:t>
              </a:r>
              <a:r>
                <a:rPr kumimoji="0" lang="ro-RO" sz="1600" b="0" i="0" u="none" strike="noStrike" kern="1200" cap="none" spc="0" normalizeH="0" baseline="0" noProof="0" dirty="0">
                  <a:ln>
                    <a:noFill/>
                  </a:ln>
                  <a:solidFill>
                    <a:schemeClr val="tx2"/>
                  </a:solidFill>
                  <a:effectLst/>
                  <a:uLnTx/>
                  <a:uFillTx/>
                  <a:latin typeface="+mj-lt"/>
                  <a:ea typeface="Open Sans"/>
                  <a:cs typeface="Arial"/>
                </a:rPr>
                <a:t> finalizării concursului.</a:t>
              </a: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936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A71FBE80-3748-4A6E-B4E3-02893C1CBA28}"/>
              </a:ext>
            </a:extLst>
          </p:cNvPr>
          <p:cNvGrpSpPr/>
          <p:nvPr/>
        </p:nvGrpSpPr>
        <p:grpSpPr>
          <a:xfrm>
            <a:off x="6109094" y="6360244"/>
            <a:ext cx="4558906" cy="2364656"/>
            <a:chOff x="2706624" y="1986823"/>
            <a:chExt cx="4558906" cy="2364656"/>
          </a:xfrm>
        </p:grpSpPr>
        <p:cxnSp>
          <p:nvCxnSpPr>
            <p:cNvPr id="33" name="Straight Connector 32">
              <a:extLst>
                <a:ext uri="{FF2B5EF4-FFF2-40B4-BE49-F238E27FC236}">
                  <a16:creationId xmlns:a16="http://schemas.microsoft.com/office/drawing/2014/main" id="{8AA64CFE-4EE0-58EA-0BC2-9963797677B3}"/>
                </a:ext>
              </a:extLst>
            </p:cNvPr>
            <p:cNvCxnSpPr/>
            <p:nvPr/>
          </p:nvCxnSpPr>
          <p:spPr>
            <a:xfrm>
              <a:off x="2945530" y="2868732"/>
              <a:ext cx="4320000" cy="0"/>
            </a:xfrm>
            <a:prstGeom prst="line">
              <a:avLst/>
            </a:prstGeom>
            <a:solidFill>
              <a:srgbClr val="234C93"/>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3897AF-4E17-7123-CA2F-82CCDFBCE21C}"/>
                </a:ext>
              </a:extLst>
            </p:cNvPr>
            <p:cNvSpPr/>
            <p:nvPr/>
          </p:nvSpPr>
          <p:spPr>
            <a:xfrm>
              <a:off x="2706624" y="3003844"/>
              <a:ext cx="4320000" cy="1254446"/>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lang="ro-RO" sz="1600" dirty="0">
                  <a:solidFill>
                    <a:schemeClr val="tx2"/>
                  </a:solidFill>
                  <a:highlight>
                    <a:srgbClr val="BDE3FF"/>
                  </a:highlight>
                  <a:latin typeface="+mj-lt"/>
                  <a:cs typeface="Arial" panose="020B0604020202020204" pitchFamily="34" charset="0"/>
                </a:rPr>
                <a:t>Prezintă, aspectele critice asupra cărora este necesar din partea compartimentelor de resurse umane să asigure instruirea comisiilor de concurs și de soluționare a contestațiilor. </a:t>
              </a:r>
            </a:p>
          </p:txBody>
        </p:sp>
        <p:sp>
          <p:nvSpPr>
            <p:cNvPr id="35" name="Freeform 12">
              <a:extLst>
                <a:ext uri="{FF2B5EF4-FFF2-40B4-BE49-F238E27FC236}">
                  <a16:creationId xmlns:a16="http://schemas.microsoft.com/office/drawing/2014/main" id="{98C6FB68-074A-3999-0D7D-E46410AF1F2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36" name="Straight Connector 35">
              <a:extLst>
                <a:ext uri="{FF2B5EF4-FFF2-40B4-BE49-F238E27FC236}">
                  <a16:creationId xmlns:a16="http://schemas.microsoft.com/office/drawing/2014/main" id="{3F313F87-4149-03E6-583F-E76ED65E9FA4}"/>
                </a:ext>
              </a:extLst>
            </p:cNvPr>
            <p:cNvCxnSpPr/>
            <p:nvPr/>
          </p:nvCxnSpPr>
          <p:spPr>
            <a:xfrm>
              <a:off x="2945530" y="4351479"/>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7" name="Freeform: Shape 36">
            <a:extLst>
              <a:ext uri="{FF2B5EF4-FFF2-40B4-BE49-F238E27FC236}">
                <a16:creationId xmlns:a16="http://schemas.microsoft.com/office/drawing/2014/main" id="{C318C053-6AB0-9237-3D9E-71A68456AD3A}"/>
              </a:ext>
            </a:extLst>
          </p:cNvPr>
          <p:cNvSpPr/>
          <p:nvPr/>
        </p:nvSpPr>
        <p:spPr>
          <a:xfrm rot="16200000" flipH="1">
            <a:off x="11533556" y="2934318"/>
            <a:ext cx="4605559" cy="6638320"/>
          </a:xfrm>
          <a:custGeom>
            <a:avLst/>
            <a:gdLst>
              <a:gd name="connsiteX0" fmla="*/ 0 w 4605559"/>
              <a:gd name="connsiteY0" fmla="*/ 904560 h 6282395"/>
              <a:gd name="connsiteX1" fmla="*/ 0 w 4605559"/>
              <a:gd name="connsiteY1" fmla="*/ 6282395 h 6282395"/>
              <a:gd name="connsiteX2" fmla="*/ 4605559 w 4605559"/>
              <a:gd name="connsiteY2" fmla="*/ 6282395 h 6282395"/>
              <a:gd name="connsiteX3" fmla="*/ 4605559 w 4605559"/>
              <a:gd name="connsiteY3" fmla="*/ 904560 h 6282395"/>
              <a:gd name="connsiteX4" fmla="*/ 4264575 w 4605559"/>
              <a:gd name="connsiteY4" fmla="*/ 904560 h 6282395"/>
              <a:gd name="connsiteX5" fmla="*/ 3739930 w 4605559"/>
              <a:gd name="connsiteY5" fmla="*/ 0 h 6282395"/>
              <a:gd name="connsiteX6" fmla="*/ 3215286 w 4605559"/>
              <a:gd name="connsiteY6" fmla="*/ 904560 h 628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59" h="6282395">
                <a:moveTo>
                  <a:pt x="0" y="904560"/>
                </a:moveTo>
                <a:lnTo>
                  <a:pt x="0" y="6282395"/>
                </a:lnTo>
                <a:lnTo>
                  <a:pt x="4605559" y="6282395"/>
                </a:lnTo>
                <a:lnTo>
                  <a:pt x="4605559" y="904560"/>
                </a:lnTo>
                <a:lnTo>
                  <a:pt x="4264575" y="904560"/>
                </a:lnTo>
                <a:lnTo>
                  <a:pt x="3739930" y="0"/>
                </a:lnTo>
                <a:lnTo>
                  <a:pt x="3215286" y="904560"/>
                </a:lnTo>
                <a:close/>
              </a:path>
            </a:pathLst>
          </a:custGeom>
          <a:solidFill>
            <a:schemeClr val="bg1"/>
          </a:solid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endParaRPr lang="en-US" sz="1200">
              <a:solidFill>
                <a:schemeClr val="tx1"/>
              </a:solidFill>
            </a:endParaRPr>
          </a:p>
        </p:txBody>
      </p:sp>
      <p:pic>
        <p:nvPicPr>
          <p:cNvPr id="40" name="Graphic 39" descr="Arrow circle with solid fill">
            <a:extLst>
              <a:ext uri="{FF2B5EF4-FFF2-40B4-BE49-F238E27FC236}">
                <a16:creationId xmlns:a16="http://schemas.microsoft.com/office/drawing/2014/main" id="{77075303-0404-136F-E70B-DC6F7DEE24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3087" y="3680446"/>
            <a:ext cx="875365" cy="875365"/>
          </a:xfrm>
          <a:prstGeom prst="rect">
            <a:avLst/>
          </a:prstGeom>
        </p:spPr>
      </p:pic>
      <p:pic>
        <p:nvPicPr>
          <p:cNvPr id="44" name="Graphic 43" descr="Checklist with solid fill">
            <a:extLst>
              <a:ext uri="{FF2B5EF4-FFF2-40B4-BE49-F238E27FC236}">
                <a16:creationId xmlns:a16="http://schemas.microsoft.com/office/drawing/2014/main" id="{B11F4DC6-9E94-98AC-5381-581CBE6C26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4545" y="6494726"/>
            <a:ext cx="612447" cy="612447"/>
          </a:xfrm>
          <a:prstGeom prst="rect">
            <a:avLst/>
          </a:prstGeom>
        </p:spPr>
      </p:pic>
      <p:pic>
        <p:nvPicPr>
          <p:cNvPr id="45" name="Graphic 44" descr="Chat bubble with solid fill">
            <a:extLst>
              <a:ext uri="{FF2B5EF4-FFF2-40B4-BE49-F238E27FC236}">
                <a16:creationId xmlns:a16="http://schemas.microsoft.com/office/drawing/2014/main" id="{46A6A542-B1B1-6CC3-8878-DF91B44AF8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403" y="6536378"/>
            <a:ext cx="629456" cy="629456"/>
          </a:xfrm>
          <a:prstGeom prst="rect">
            <a:avLst/>
          </a:prstGeom>
        </p:spPr>
      </p:pic>
      <p:pic>
        <p:nvPicPr>
          <p:cNvPr id="46" name="Picture 45">
            <a:extLst>
              <a:ext uri="{FF2B5EF4-FFF2-40B4-BE49-F238E27FC236}">
                <a16:creationId xmlns:a16="http://schemas.microsoft.com/office/drawing/2014/main" id="{9F5F263B-BC56-76BF-18C4-92611CADFC1A}"/>
              </a:ext>
            </a:extLst>
          </p:cNvPr>
          <p:cNvPicPr>
            <a:picLocks noChangeAspect="1"/>
          </p:cNvPicPr>
          <p:nvPr/>
        </p:nvPicPr>
        <p:blipFill>
          <a:blip r:embed="rId8"/>
          <a:stretch>
            <a:fillRect/>
          </a:stretch>
        </p:blipFill>
        <p:spPr>
          <a:xfrm>
            <a:off x="11636494" y="4554056"/>
            <a:ext cx="5463179" cy="3432984"/>
          </a:xfrm>
          <a:prstGeom prst="rect">
            <a:avLst/>
          </a:prstGeom>
        </p:spPr>
      </p:pic>
    </p:spTree>
    <p:extLst>
      <p:ext uri="{BB962C8B-B14F-4D97-AF65-F5344CB8AC3E}">
        <p14:creationId xmlns:p14="http://schemas.microsoft.com/office/powerpoint/2010/main" val="124271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F114A-911E-87B0-444C-9E38EFCF1710}"/>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5835FCDB-E9F1-BEA8-5563-9E01AAEEB977}"/>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104FAEA-B98F-D00B-9849-F3A46D521E8F}"/>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III. </a:t>
            </a:r>
            <a:r>
              <a:rPr lang="ro-RO" sz="2000" dirty="0">
                <a:solidFill>
                  <a:srgbClr val="234C93"/>
                </a:solidFill>
                <a:cs typeface="Arial" panose="020B0604020202020204" pitchFamily="34" charset="0"/>
              </a:rPr>
              <a:t>Ghiduri de aplicare ale cadrelor de competențe în concursul pe post – </a:t>
            </a:r>
            <a:r>
              <a:rPr lang="ro-RO" sz="2000" b="1" i="1" dirty="0">
                <a:solidFill>
                  <a:srgbClr val="234C93"/>
                </a:solidFill>
                <a:cs typeface="Arial" panose="020B0604020202020204" pitchFamily="34" charset="0"/>
              </a:rPr>
              <a:t>pentru experții în evaluarea competențelor specifice</a:t>
            </a:r>
            <a:endParaRPr lang="en-US" sz="2000" b="1" i="1" dirty="0"/>
          </a:p>
        </p:txBody>
      </p:sp>
      <p:grpSp>
        <p:nvGrpSpPr>
          <p:cNvPr id="6" name="Group 5">
            <a:extLst>
              <a:ext uri="{FF2B5EF4-FFF2-40B4-BE49-F238E27FC236}">
                <a16:creationId xmlns:a16="http://schemas.microsoft.com/office/drawing/2014/main" id="{7039238D-34E9-3D7C-270F-19EFAF7DA47D}"/>
              </a:ext>
            </a:extLst>
          </p:cNvPr>
          <p:cNvGrpSpPr/>
          <p:nvPr/>
        </p:nvGrpSpPr>
        <p:grpSpPr>
          <a:xfrm>
            <a:off x="937486" y="6359225"/>
            <a:ext cx="4539690" cy="2053187"/>
            <a:chOff x="401180" y="4075263"/>
            <a:chExt cx="4539690" cy="2053187"/>
          </a:xfrm>
        </p:grpSpPr>
        <p:cxnSp>
          <p:nvCxnSpPr>
            <p:cNvPr id="8" name="Straight Connector 7">
              <a:extLst>
                <a:ext uri="{FF2B5EF4-FFF2-40B4-BE49-F238E27FC236}">
                  <a16:creationId xmlns:a16="http://schemas.microsoft.com/office/drawing/2014/main" id="{F249FDE0-E15D-5107-56D9-80B6A981AF52}"/>
                </a:ext>
              </a:extLst>
            </p:cNvPr>
            <p:cNvCxnSpPr/>
            <p:nvPr/>
          </p:nvCxnSpPr>
          <p:spPr>
            <a:xfrm>
              <a:off x="620870" y="4958191"/>
              <a:ext cx="4320000" cy="0"/>
            </a:xfrm>
            <a:prstGeom prst="line">
              <a:avLst/>
            </a:prstGeom>
            <a:solidFill>
              <a:schemeClr val="accent3">
                <a:lumMod val="40000"/>
                <a:lumOff val="60000"/>
              </a:schemeClr>
            </a:solidFill>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AD462B2-8C57-879C-4964-772A5F36D701}"/>
                </a:ext>
              </a:extLst>
            </p:cNvPr>
            <p:cNvSpPr/>
            <p:nvPr/>
          </p:nvSpPr>
          <p:spPr>
            <a:xfrm>
              <a:off x="401180" y="5093303"/>
              <a:ext cx="4539690" cy="663515"/>
            </a:xfrm>
            <a:prstGeom prst="rect">
              <a:avLst/>
            </a:prstGeom>
          </p:spPr>
          <p:txBody>
            <a:bodyPr wrap="square">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pt-BR" sz="1600" b="1"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Exemplifică instrumentele </a:t>
              </a:r>
              <a:r>
                <a:rPr kumimoji="0" lang="pt-BR" sz="1600" b="0" i="0" u="none" strike="noStrike" kern="1200" cap="none" spc="0" normalizeH="0" baseline="0" noProof="0" dirty="0">
                  <a:ln>
                    <a:noFill/>
                  </a:ln>
                  <a:solidFill>
                    <a:schemeClr val="tx2"/>
                  </a:solidFill>
                  <a:effectLst/>
                  <a:uLnTx/>
                  <a:uFillTx/>
                  <a:latin typeface="+mj-lt"/>
                  <a:ea typeface="Open Sans" charset="0"/>
                  <a:cs typeface="Arial" panose="020B0604020202020204" pitchFamily="34" charset="0"/>
                </a:rPr>
                <a:t>de evaluare a competențelor specifice.</a:t>
              </a:r>
            </a:p>
          </p:txBody>
        </p:sp>
        <p:sp>
          <p:nvSpPr>
            <p:cNvPr id="10" name="Freeform 5">
              <a:extLst>
                <a:ext uri="{FF2B5EF4-FFF2-40B4-BE49-F238E27FC236}">
                  <a16:creationId xmlns:a16="http://schemas.microsoft.com/office/drawing/2014/main" id="{03808876-5E56-DB2F-78B4-85B3A9D6A14E}"/>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1" name="Straight Connector 10">
              <a:extLst>
                <a:ext uri="{FF2B5EF4-FFF2-40B4-BE49-F238E27FC236}">
                  <a16:creationId xmlns:a16="http://schemas.microsoft.com/office/drawing/2014/main" id="{52D8B074-978B-877B-22EA-B34BD351974D}"/>
                </a:ext>
              </a:extLst>
            </p:cNvPr>
            <p:cNvCxnSpPr>
              <a:cxnSpLocks/>
            </p:cNvCxnSpPr>
            <p:nvPr/>
          </p:nvCxnSpPr>
          <p:spPr>
            <a:xfrm>
              <a:off x="620870" y="6128450"/>
              <a:ext cx="4320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1A6BC6D-4B20-EF57-4E35-FA417CC195C8}"/>
              </a:ext>
            </a:extLst>
          </p:cNvPr>
          <p:cNvGrpSpPr/>
          <p:nvPr/>
        </p:nvGrpSpPr>
        <p:grpSpPr>
          <a:xfrm>
            <a:off x="937486" y="3964217"/>
            <a:ext cx="4539690" cy="2307187"/>
            <a:chOff x="434286" y="1985804"/>
            <a:chExt cx="4539690" cy="2307187"/>
          </a:xfrm>
        </p:grpSpPr>
        <p:sp>
          <p:nvSpPr>
            <p:cNvPr id="16" name="Freeform 5">
              <a:extLst>
                <a:ext uri="{FF2B5EF4-FFF2-40B4-BE49-F238E27FC236}">
                  <a16:creationId xmlns:a16="http://schemas.microsoft.com/office/drawing/2014/main" id="{3BD07162-66B5-F860-4DDC-21D8B896FE4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17" name="Straight Connector 16">
              <a:extLst>
                <a:ext uri="{FF2B5EF4-FFF2-40B4-BE49-F238E27FC236}">
                  <a16:creationId xmlns:a16="http://schemas.microsoft.com/office/drawing/2014/main" id="{E06316E6-4527-C873-B81C-E5A151BC38FF}"/>
                </a:ext>
              </a:extLst>
            </p:cNvPr>
            <p:cNvCxnSpPr/>
            <p:nvPr/>
          </p:nvCxnSpPr>
          <p:spPr>
            <a:xfrm>
              <a:off x="653976" y="2868732"/>
              <a:ext cx="4320000" cy="0"/>
            </a:xfrm>
            <a:prstGeom prst="line">
              <a:avLst/>
            </a:prstGeom>
            <a:solidFill>
              <a:schemeClr val="accent5"/>
            </a:solidFill>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C90DC7-50E3-82C4-65A6-7083A3985B9D}"/>
                </a:ext>
              </a:extLst>
            </p:cNvPr>
            <p:cNvSpPr/>
            <p:nvPr/>
          </p:nvSpPr>
          <p:spPr>
            <a:xfrm>
              <a:off x="434286" y="3003844"/>
              <a:ext cx="4320000" cy="958980"/>
            </a:xfrm>
            <a:prstGeom prst="rect">
              <a:avLst/>
            </a:prstGeom>
          </p:spPr>
          <p:txBody>
            <a:bodyPr wrap="square" lIns="91440" tIns="45720" rIns="91440" bIns="45720" anchor="t">
              <a:spAutoFit/>
            </a:bodyPr>
            <a:lstStyle/>
            <a:p>
              <a:pPr marL="114300" marR="0" lvl="1" indent="0" algn="l" defTabSz="914400" rtl="0" eaLnBrk="0" fontAlgn="base" latinLnBrk="0" hangingPunct="0">
                <a:lnSpc>
                  <a:spcPct val="120000"/>
                </a:lnSpc>
                <a:spcBef>
                  <a:spcPts val="0"/>
                </a:spcBef>
                <a:spcAft>
                  <a:spcPts val="1000"/>
                </a:spcAft>
                <a:buClrTx/>
                <a:buSzPct val="75000"/>
                <a:buFontTx/>
                <a:buNone/>
                <a:tabLst/>
                <a:defRPr/>
              </a:pPr>
              <a:r>
                <a:rPr kumimoji="0" lang="ro-RO" sz="1600" b="0" i="0" u="none" strike="noStrike" kern="1200" cap="none" spc="0" normalizeH="0" baseline="0" noProof="0" dirty="0">
                  <a:ln>
                    <a:noFill/>
                  </a:ln>
                  <a:solidFill>
                    <a:schemeClr val="tx2"/>
                  </a:solidFill>
                  <a:effectLst/>
                  <a:uLnTx/>
                  <a:uFillTx/>
                  <a:latin typeface="+mj-lt"/>
                  <a:ea typeface="Open Sans"/>
                  <a:cs typeface="Arial"/>
                </a:rPr>
                <a:t>Propune </a:t>
              </a:r>
              <a:r>
                <a:rPr kumimoji="0" lang="ro-RO" sz="1600" b="1" i="0" u="none" strike="noStrike" kern="1200" cap="none" spc="0" normalizeH="0" baseline="0" noProof="0" dirty="0">
                  <a:ln>
                    <a:noFill/>
                  </a:ln>
                  <a:solidFill>
                    <a:schemeClr val="tx2"/>
                  </a:solidFill>
                  <a:effectLst/>
                  <a:uLnTx/>
                  <a:uFillTx/>
                  <a:latin typeface="+mj-lt"/>
                  <a:ea typeface="Open Sans"/>
                  <a:cs typeface="Arial"/>
                </a:rPr>
                <a:t>instumente de evaluare a competențelor specifice</a:t>
              </a:r>
              <a:r>
                <a:rPr kumimoji="0" lang="ro-RO" sz="1600" b="0" i="0" u="none" strike="noStrike" kern="1200" cap="none" spc="0" normalizeH="0" baseline="0" noProof="0" dirty="0">
                  <a:ln>
                    <a:noFill/>
                  </a:ln>
                  <a:solidFill>
                    <a:schemeClr val="tx2"/>
                  </a:solidFill>
                  <a:effectLst/>
                  <a:uLnTx/>
                  <a:uFillTx/>
                  <a:latin typeface="+mj-lt"/>
                  <a:ea typeface="Open Sans"/>
                  <a:cs typeface="Arial"/>
                </a:rPr>
                <a:t>, precum și pârghii pentru identificarea metodei de evaluare.</a:t>
              </a:r>
            </a:p>
          </p:txBody>
        </p:sp>
        <p:sp>
          <p:nvSpPr>
            <p:cNvPr id="19" name="Freeform 5">
              <a:extLst>
                <a:ext uri="{FF2B5EF4-FFF2-40B4-BE49-F238E27FC236}">
                  <a16:creationId xmlns:a16="http://schemas.microsoft.com/office/drawing/2014/main" id="{B54E95DE-89EF-5833-0258-765513BD7439}"/>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chemeClr val="tx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2"/>
                </a:solidFill>
                <a:effectLst/>
                <a:uLnTx/>
                <a:uFillTx/>
                <a:latin typeface="+mj-lt"/>
                <a:cs typeface="Arial" panose="020B0604020202020204" pitchFamily="34" charset="0"/>
              </a:endParaRPr>
            </a:p>
          </p:txBody>
        </p:sp>
        <p:cxnSp>
          <p:nvCxnSpPr>
            <p:cNvPr id="20" name="Straight Connector 19">
              <a:extLst>
                <a:ext uri="{FF2B5EF4-FFF2-40B4-BE49-F238E27FC236}">
                  <a16:creationId xmlns:a16="http://schemas.microsoft.com/office/drawing/2014/main" id="{2B897149-3D90-7655-0F02-4DAEA76A5ACC}"/>
                </a:ext>
              </a:extLst>
            </p:cNvPr>
            <p:cNvCxnSpPr/>
            <p:nvPr/>
          </p:nvCxnSpPr>
          <p:spPr>
            <a:xfrm>
              <a:off x="653976" y="4292991"/>
              <a:ext cx="4320000" cy="0"/>
            </a:xfrm>
            <a:prstGeom prst="line">
              <a:avLst/>
            </a:prstGeom>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21" name="Graphic 20" descr="Priorities with solid fill">
            <a:extLst>
              <a:ext uri="{FF2B5EF4-FFF2-40B4-BE49-F238E27FC236}">
                <a16:creationId xmlns:a16="http://schemas.microsoft.com/office/drawing/2014/main" id="{CA124D52-FCE8-CA64-73E9-7F169E2243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24106" y="4076476"/>
            <a:ext cx="667385" cy="667385"/>
          </a:xfrm>
          <a:prstGeom prst="rect">
            <a:avLst/>
          </a:prstGeom>
        </p:spPr>
      </p:pic>
      <p:pic>
        <p:nvPicPr>
          <p:cNvPr id="22" name="Graphic 21" descr="Puzzle pieces with solid fill">
            <a:extLst>
              <a:ext uri="{FF2B5EF4-FFF2-40B4-BE49-F238E27FC236}">
                <a16:creationId xmlns:a16="http://schemas.microsoft.com/office/drawing/2014/main" id="{3F5846E0-B543-7DA5-43E1-8AFED592E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757" y="6500999"/>
            <a:ext cx="646331" cy="646331"/>
          </a:xfrm>
          <a:prstGeom prst="rect">
            <a:avLst/>
          </a:prstGeom>
        </p:spPr>
      </p:pic>
      <p:sp>
        <p:nvSpPr>
          <p:cNvPr id="23" name="Arrow: Chevron 22">
            <a:extLst>
              <a:ext uri="{FF2B5EF4-FFF2-40B4-BE49-F238E27FC236}">
                <a16:creationId xmlns:a16="http://schemas.microsoft.com/office/drawing/2014/main" id="{81BA0522-76ED-08AD-4214-230378392195}"/>
              </a:ext>
            </a:extLst>
          </p:cNvPr>
          <p:cNvSpPr/>
          <p:nvPr/>
        </p:nvSpPr>
        <p:spPr>
          <a:xfrm>
            <a:off x="5616191" y="7097972"/>
            <a:ext cx="614739" cy="1458244"/>
          </a:xfrm>
          <a:prstGeom prst="chevron">
            <a:avLst>
              <a:gd name="adj" fmla="val 66527"/>
            </a:avLst>
          </a:prstGeom>
          <a:solidFill>
            <a:srgbClr val="234C9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4" name="Arrow: Chevron 23">
            <a:extLst>
              <a:ext uri="{FF2B5EF4-FFF2-40B4-BE49-F238E27FC236}">
                <a16:creationId xmlns:a16="http://schemas.microsoft.com/office/drawing/2014/main" id="{41D2A28C-9B43-2FA7-978B-324192B4F334}"/>
              </a:ext>
            </a:extLst>
          </p:cNvPr>
          <p:cNvSpPr/>
          <p:nvPr/>
        </p:nvSpPr>
        <p:spPr>
          <a:xfrm>
            <a:off x="5616191" y="4847145"/>
            <a:ext cx="614739" cy="1458244"/>
          </a:xfrm>
          <a:prstGeom prst="chevron">
            <a:avLst>
              <a:gd name="adj" fmla="val 66527"/>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5" name="Rectangle 24">
            <a:extLst>
              <a:ext uri="{FF2B5EF4-FFF2-40B4-BE49-F238E27FC236}">
                <a16:creationId xmlns:a16="http://schemas.microsoft.com/office/drawing/2014/main" id="{B8D961BD-4E06-8AF3-9370-C9A4DD38C140}"/>
              </a:ext>
            </a:extLst>
          </p:cNvPr>
          <p:cNvSpPr/>
          <p:nvPr/>
        </p:nvSpPr>
        <p:spPr>
          <a:xfrm>
            <a:off x="6589635" y="4584619"/>
            <a:ext cx="10760879" cy="1983295"/>
          </a:xfrm>
          <a:prstGeom prst="rect">
            <a:avLst/>
          </a:prstGeom>
          <a:solidFill>
            <a:schemeClr val="bg1"/>
          </a:solidFill>
          <a:ln w="952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26" name="Rectangle 25">
            <a:extLst>
              <a:ext uri="{FF2B5EF4-FFF2-40B4-BE49-F238E27FC236}">
                <a16:creationId xmlns:a16="http://schemas.microsoft.com/office/drawing/2014/main" id="{3E957414-3D5F-5F0E-BC22-BB9798BBE28F}"/>
              </a:ext>
            </a:extLst>
          </p:cNvPr>
          <p:cNvSpPr/>
          <p:nvPr/>
        </p:nvSpPr>
        <p:spPr>
          <a:xfrm>
            <a:off x="6589635" y="6835446"/>
            <a:ext cx="10760879" cy="1983295"/>
          </a:xfrm>
          <a:prstGeom prst="rect">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27" name="Picture 26">
            <a:extLst>
              <a:ext uri="{FF2B5EF4-FFF2-40B4-BE49-F238E27FC236}">
                <a16:creationId xmlns:a16="http://schemas.microsoft.com/office/drawing/2014/main" id="{456021B3-6D11-1A25-86AF-7D9797F69B32}"/>
              </a:ext>
            </a:extLst>
          </p:cNvPr>
          <p:cNvPicPr>
            <a:picLocks noChangeAspect="1"/>
          </p:cNvPicPr>
          <p:nvPr/>
        </p:nvPicPr>
        <p:blipFill>
          <a:blip r:embed="rId6"/>
          <a:stretch>
            <a:fillRect/>
          </a:stretch>
        </p:blipFill>
        <p:spPr>
          <a:xfrm>
            <a:off x="10634539" y="4652370"/>
            <a:ext cx="6429355" cy="1706855"/>
          </a:xfrm>
          <a:prstGeom prst="rect">
            <a:avLst/>
          </a:prstGeom>
        </p:spPr>
      </p:pic>
      <p:sp>
        <p:nvSpPr>
          <p:cNvPr id="44" name="TextBox 43">
            <a:extLst>
              <a:ext uri="{FF2B5EF4-FFF2-40B4-BE49-F238E27FC236}">
                <a16:creationId xmlns:a16="http://schemas.microsoft.com/office/drawing/2014/main" id="{CC1E2EFC-E069-0FC2-49CD-57448C9DE660}"/>
              </a:ext>
            </a:extLst>
          </p:cNvPr>
          <p:cNvSpPr txBox="1"/>
          <p:nvPr/>
        </p:nvSpPr>
        <p:spPr>
          <a:xfrm>
            <a:off x="6676926" y="5046248"/>
            <a:ext cx="3957614" cy="830997"/>
          </a:xfrm>
          <a:prstGeom prst="rect">
            <a:avLst/>
          </a:prstGeom>
          <a:noFill/>
        </p:spPr>
        <p:txBody>
          <a:bodyPr wrap="square">
            <a:spAutoFit/>
          </a:bodyPr>
          <a:lstStyle/>
          <a:p>
            <a:r>
              <a:rPr lang="ro-RO" sz="1600" i="1" kern="0" dirty="0">
                <a:solidFill>
                  <a:schemeClr val="tx2"/>
                </a:solidFill>
                <a:effectLst/>
                <a:ea typeface="Aptos" panose="020B0004020202020204" pitchFamily="34" charset="0"/>
                <a:cs typeface="Times New Roman" panose="02020603050405020304" pitchFamily="18" charset="0"/>
              </a:rPr>
              <a:t>Matricea identificării metodei de evaluare a competențelor specifice prin proba suplimentară în cadrul concursului pe post</a:t>
            </a:r>
            <a:endParaRPr lang="en-US" sz="1600" i="1" dirty="0">
              <a:solidFill>
                <a:schemeClr val="tx2"/>
              </a:solidFill>
            </a:endParaRPr>
          </a:p>
        </p:txBody>
      </p:sp>
      <p:sp>
        <p:nvSpPr>
          <p:cNvPr id="45" name="TextBox 44">
            <a:extLst>
              <a:ext uri="{FF2B5EF4-FFF2-40B4-BE49-F238E27FC236}">
                <a16:creationId xmlns:a16="http://schemas.microsoft.com/office/drawing/2014/main" id="{12600E72-EB17-6301-670B-E3778CAB7574}"/>
              </a:ext>
            </a:extLst>
          </p:cNvPr>
          <p:cNvSpPr txBox="1"/>
          <p:nvPr/>
        </p:nvSpPr>
        <p:spPr>
          <a:xfrm>
            <a:off x="6676926" y="7447213"/>
            <a:ext cx="3957614" cy="584775"/>
          </a:xfrm>
          <a:prstGeom prst="rect">
            <a:avLst/>
          </a:prstGeom>
          <a:noFill/>
        </p:spPr>
        <p:txBody>
          <a:bodyPr wrap="square" lIns="91440" tIns="45720" rIns="91440" bIns="45720" anchor="t">
            <a:spAutoFit/>
          </a:bodyPr>
          <a:lstStyle/>
          <a:p>
            <a:r>
              <a:rPr lang="ro-RO" sz="1600" i="1" kern="0" dirty="0">
                <a:solidFill>
                  <a:schemeClr val="tx2"/>
                </a:solidFill>
                <a:cs typeface="Times New Roman"/>
              </a:rPr>
              <a:t>Exemplu de subiect pentru utilizarea testului situațional ca probă suplimentară</a:t>
            </a:r>
            <a:endParaRPr lang="en-US" sz="2800" dirty="0">
              <a:solidFill>
                <a:schemeClr val="tx2"/>
              </a:solidFill>
            </a:endParaRPr>
          </a:p>
        </p:txBody>
      </p:sp>
      <p:graphicFrame>
        <p:nvGraphicFramePr>
          <p:cNvPr id="7" name="Table 6">
            <a:extLst>
              <a:ext uri="{FF2B5EF4-FFF2-40B4-BE49-F238E27FC236}">
                <a16:creationId xmlns:a16="http://schemas.microsoft.com/office/drawing/2014/main" id="{8411C7E6-6E2F-C607-8FDD-0B64F7B7FD7F}"/>
              </a:ext>
            </a:extLst>
          </p:cNvPr>
          <p:cNvGraphicFramePr>
            <a:graphicFrameLocks noGrp="1"/>
          </p:cNvGraphicFramePr>
          <p:nvPr>
            <p:extLst>
              <p:ext uri="{D42A27DB-BD31-4B8C-83A1-F6EECF244321}">
                <p14:modId xmlns:p14="http://schemas.microsoft.com/office/powerpoint/2010/main" val="999760325"/>
              </p:ext>
            </p:extLst>
          </p:nvPr>
        </p:nvGraphicFramePr>
        <p:xfrm>
          <a:off x="10670100" y="6897768"/>
          <a:ext cx="6393794" cy="1858650"/>
        </p:xfrm>
        <a:graphic>
          <a:graphicData uri="http://schemas.openxmlformats.org/drawingml/2006/table">
            <a:tbl>
              <a:tblPr firstRow="1" firstCol="1" bandRow="1"/>
              <a:tblGrid>
                <a:gridCol w="1774269">
                  <a:extLst>
                    <a:ext uri="{9D8B030D-6E8A-4147-A177-3AD203B41FA5}">
                      <a16:colId xmlns:a16="http://schemas.microsoft.com/office/drawing/2014/main" val="905213673"/>
                    </a:ext>
                  </a:extLst>
                </a:gridCol>
                <a:gridCol w="1422274">
                  <a:extLst>
                    <a:ext uri="{9D8B030D-6E8A-4147-A177-3AD203B41FA5}">
                      <a16:colId xmlns:a16="http://schemas.microsoft.com/office/drawing/2014/main" val="4222300320"/>
                    </a:ext>
                  </a:extLst>
                </a:gridCol>
                <a:gridCol w="1598271">
                  <a:extLst>
                    <a:ext uri="{9D8B030D-6E8A-4147-A177-3AD203B41FA5}">
                      <a16:colId xmlns:a16="http://schemas.microsoft.com/office/drawing/2014/main" val="1396439116"/>
                    </a:ext>
                  </a:extLst>
                </a:gridCol>
                <a:gridCol w="1598980">
                  <a:extLst>
                    <a:ext uri="{9D8B030D-6E8A-4147-A177-3AD203B41FA5}">
                      <a16:colId xmlns:a16="http://schemas.microsoft.com/office/drawing/2014/main" val="1049377936"/>
                    </a:ext>
                  </a:extLst>
                </a:gridCol>
              </a:tblGrid>
              <a:tr h="222572">
                <a:tc gridSpan="4">
                  <a:txBody>
                    <a:bodyPr/>
                    <a:lstStyle/>
                    <a:p>
                      <a:pPr algn="ctr">
                        <a:lnSpc>
                          <a:spcPct val="115000"/>
                        </a:lnSpc>
                        <a:spcBef>
                          <a:spcPts val="600"/>
                        </a:spcBef>
                        <a:spcAft>
                          <a:spcPts val="600"/>
                        </a:spcAft>
                      </a:pPr>
                      <a:r>
                        <a:rPr lang="ro-RO"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Competența evaluată</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Competențe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specifice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privind</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derularea</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procesului</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de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achiziție</a:t>
                      </a:r>
                      <a:r>
                        <a:rPr lang="en-US" sz="800" b="1" dirty="0">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 </a:t>
                      </a:r>
                      <a:r>
                        <a:rPr lang="en-US" sz="800" b="1" dirty="0" err="1">
                          <a:solidFill>
                            <a:srgbClr val="FFFFFF"/>
                          </a:solidFill>
                          <a:effectLst/>
                          <a:latin typeface="Trebuchet MS" panose="020B0603020202020204" pitchFamily="34" charset="0"/>
                          <a:ea typeface="Trebuchet MS" panose="020B0603020202020204" pitchFamily="34" charset="0"/>
                          <a:cs typeface="Arial" panose="020B0604020202020204" pitchFamily="34" charset="0"/>
                        </a:rPr>
                        <a:t>publică</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472C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0698419"/>
                  </a:ext>
                </a:extLst>
              </a:tr>
              <a:tr h="152400">
                <a:tc gridSpan="4">
                  <a:txBody>
                    <a:bodyPr/>
                    <a:lstStyle/>
                    <a:p>
                      <a:pPr algn="ctr">
                        <a:lnSpc>
                          <a:spcPct val="115000"/>
                        </a:lnSpc>
                        <a:spcBef>
                          <a:spcPts val="600"/>
                        </a:spcBef>
                        <a:spcAft>
                          <a:spcPts val="600"/>
                        </a:spcAft>
                      </a:pPr>
                      <a:r>
                        <a:rPr lang="ro-RO" sz="800" b="1" dirty="0">
                          <a:solidFill>
                            <a:srgbClr val="4472C4"/>
                          </a:solidFill>
                          <a:effectLst/>
                          <a:latin typeface="Trebuchet MS" panose="020B0603020202020204" pitchFamily="34" charset="0"/>
                          <a:ea typeface="Trebuchet MS" panose="020B0603020202020204" pitchFamily="34" charset="0"/>
                          <a:cs typeface="Arial" panose="020B0604020202020204" pitchFamily="34" charset="0"/>
                        </a:rPr>
                        <a:t>Exemplu de subiect</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E2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6577738"/>
                  </a:ext>
                </a:extLst>
              </a:tr>
              <a:tr h="575378">
                <a:tc gridSpan="4">
                  <a:txBody>
                    <a:bodyPr/>
                    <a:lstStyle/>
                    <a:p>
                      <a:pPr algn="just">
                        <a:lnSpc>
                          <a:spcPct val="115000"/>
                        </a:lnSpc>
                        <a:spcBef>
                          <a:spcPts val="0"/>
                        </a:spcBef>
                        <a:spcAft>
                          <a:spcPts val="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Sunteți Consilier Achiziții la Primăria Mangalia și trebuie să inițiați un proces de achiziție pentru noi echipamente IT. Bugetul este limitat și trebuie să vă asigurați că achiziția respectă toate reglementările legale. Există presiune din partea compartimentului IT pentru a achiziționa echipamente de ultimă generație, care depășesc bugetul alocat. </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Bef>
                          <a:spcPts val="0"/>
                        </a:spcBef>
                        <a:spcAft>
                          <a:spcPts val="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Cum ați proceda pentru a începe procesul de achiziție publică în această situație?</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7161285"/>
                  </a:ext>
                </a:extLst>
              </a:tr>
              <a:tr h="114327">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incorect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parțial 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a:effectLst/>
                          <a:latin typeface="Trebuchet MS" panose="020B0603020202020204" pitchFamily="34" charset="0"/>
                          <a:ea typeface="Trebuchet MS" panose="020B0603020202020204" pitchFamily="34" charset="0"/>
                          <a:cs typeface="Arial" panose="020B0604020202020204" pitchFamily="34" charset="0"/>
                        </a:rPr>
                        <a:t>Răspuns incorect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3364623"/>
                  </a:ext>
                </a:extLst>
              </a:tr>
              <a:tr h="596614">
                <a:tc>
                  <a:txBody>
                    <a:bodyPr/>
                    <a:lstStyle/>
                    <a:p>
                      <a:pPr algn="l">
                        <a:lnSpc>
                          <a:spcPct val="115000"/>
                        </a:lnSpc>
                        <a:spcBef>
                          <a:spcPts val="600"/>
                        </a:spcBef>
                        <a:spcAft>
                          <a:spcPts val="600"/>
                        </a:spcAft>
                      </a:pPr>
                      <a:r>
                        <a:rPr lang="ro-RO" sz="800" dirty="0">
                          <a:effectLst/>
                          <a:latin typeface="Trebuchet MS" panose="020B0603020202020204" pitchFamily="34" charset="0"/>
                          <a:ea typeface="Trebuchet MS" panose="020B0603020202020204" pitchFamily="34" charset="0"/>
                          <a:cs typeface="Arial" panose="020B0604020202020204" pitchFamily="34" charset="0"/>
                        </a:rPr>
                        <a:t>a) Inițiați o licitație deschisă, cu specificații tehnice care să permită participarea mai multor furnizori.</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b) Negociați direct cu un singur furnizor pentru a obține un preț mai bun.</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c) Solicitați direcției IT să revizuiască cerințele tehnice pentru a se încadra în buget.</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a:effectLst/>
                          <a:latin typeface="Trebuchet MS" panose="020B0603020202020204" pitchFamily="34" charset="0"/>
                          <a:ea typeface="Trebuchet MS" panose="020B0603020202020204" pitchFamily="34" charset="0"/>
                          <a:cs typeface="Arial" panose="020B0604020202020204" pitchFamily="34" charset="0"/>
                        </a:rPr>
                        <a:t>d) Ignorați cerințele direcției IT și alegeți echipamentele cele mai ieftine disponibile.</a:t>
                      </a:r>
                      <a:endParaRPr lang="en-US" sz="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1902869"/>
                  </a:ext>
                </a:extLst>
              </a:tr>
              <a:tr h="183289">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1</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0.5</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just">
                        <a:lnSpc>
                          <a:spcPct val="115000"/>
                        </a:lnSpc>
                        <a:spcBef>
                          <a:spcPts val="600"/>
                        </a:spcBef>
                        <a:spcAft>
                          <a:spcPts val="600"/>
                        </a:spcAft>
                      </a:pPr>
                      <a:r>
                        <a:rPr lang="ro-RO" sz="800" b="1" dirty="0">
                          <a:effectLst/>
                          <a:latin typeface="Trebuchet MS" panose="020B0603020202020204" pitchFamily="34" charset="0"/>
                          <a:ea typeface="Trebuchet MS" panose="020B0603020202020204" pitchFamily="34" charset="0"/>
                          <a:cs typeface="Arial" panose="020B0604020202020204" pitchFamily="34" charset="0"/>
                        </a:rPr>
                        <a:t>Punctaj acordat: 0</a:t>
                      </a:r>
                      <a:endParaRPr lang="en-US" sz="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0279945"/>
                  </a:ext>
                </a:extLst>
              </a:tr>
            </a:tbl>
          </a:graphicData>
        </a:graphic>
      </p:graphicFrame>
    </p:spTree>
    <p:extLst>
      <p:ext uri="{BB962C8B-B14F-4D97-AF65-F5344CB8AC3E}">
        <p14:creationId xmlns:p14="http://schemas.microsoft.com/office/powerpoint/2010/main" val="2830038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32AC93-7491-24ED-0AB0-08BF7A0E3003}"/>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2AB3F945-374B-931C-DCF3-45DB1067C35D}"/>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6EC713E-4A8C-19A6-F24D-9A1A72123029}"/>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pentru funcționarii publici de conducere implicați în </a:t>
            </a:r>
            <a:r>
              <a:rPr lang="ro-RO" sz="2000" b="1" i="1" dirty="0">
                <a:solidFill>
                  <a:srgbClr val="234C93"/>
                </a:solidFill>
                <a:cs typeface="Arial" panose="020B0604020202020204" pitchFamily="34" charset="0"/>
              </a:rPr>
              <a:t>procesul de evaluare a performanțelor individuale</a:t>
            </a:r>
            <a:endParaRPr lang="en-US" sz="2000" b="1" i="1" dirty="0"/>
          </a:p>
        </p:txBody>
      </p:sp>
      <p:sp>
        <p:nvSpPr>
          <p:cNvPr id="5" name="Rectangle 4">
            <a:extLst>
              <a:ext uri="{FF2B5EF4-FFF2-40B4-BE49-F238E27FC236}">
                <a16:creationId xmlns:a16="http://schemas.microsoft.com/office/drawing/2014/main" id="{A4A069F9-7ABF-F571-4145-B91AC4E1963C}"/>
              </a:ext>
            </a:extLst>
          </p:cNvPr>
          <p:cNvSpPr/>
          <p:nvPr/>
        </p:nvSpPr>
        <p:spPr>
          <a:xfrm>
            <a:off x="985374" y="3679919"/>
            <a:ext cx="3053226" cy="2783551"/>
          </a:xfrm>
          <a:prstGeom prst="rect">
            <a:avLst/>
          </a:prstGeom>
          <a:noFill/>
          <a:ln w="28575">
            <a:solidFill>
              <a:srgbClr val="BDE3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i="0" u="none" strike="noStrike" kern="1200" cap="none" spc="0" normalizeH="0" baseline="0" noProof="0" dirty="0">
                <a:ln>
                  <a:noFill/>
                </a:ln>
                <a:solidFill>
                  <a:schemeClr val="tx2"/>
                </a:solidFill>
                <a:effectLst/>
                <a:uLnTx/>
                <a:uFillTx/>
                <a:cs typeface="Arial" panose="020B0604020202020204" pitchFamily="34" charset="0"/>
              </a:rPr>
              <a:t>Clarifică modalitatea prin care evaluarea performanțelor profesionale individuale pe bază de competențe </a:t>
            </a:r>
            <a:r>
              <a:rPr kumimoji="0" lang="ro-RO" b="1" i="0" u="none" strike="noStrike" kern="1200" cap="none" spc="0" normalizeH="0" baseline="0" noProof="0" dirty="0">
                <a:ln>
                  <a:noFill/>
                </a:ln>
                <a:solidFill>
                  <a:schemeClr val="tx2"/>
                </a:solidFill>
                <a:effectLst/>
                <a:uLnTx/>
                <a:uFillTx/>
                <a:cs typeface="Arial" panose="020B0604020202020204" pitchFamily="34" charset="0"/>
              </a:rPr>
              <a:t>conduce la dezvoltarea unei culturi orientate către performanță</a:t>
            </a:r>
            <a:endParaRPr kumimoji="0" lang="en-US" b="1" i="0" u="none" strike="noStrike" kern="1200" cap="none" spc="0" normalizeH="0" baseline="0" noProof="0" dirty="0">
              <a:ln>
                <a:noFill/>
              </a:ln>
              <a:solidFill>
                <a:schemeClr val="tx2"/>
              </a:solidFill>
              <a:effectLst/>
              <a:uLnTx/>
              <a:uFillTx/>
              <a:cs typeface="Arial" panose="020B0604020202020204" pitchFamily="34" charset="0"/>
            </a:endParaRPr>
          </a:p>
        </p:txBody>
      </p:sp>
      <p:sp>
        <p:nvSpPr>
          <p:cNvPr id="6" name="Rectangle 5">
            <a:extLst>
              <a:ext uri="{FF2B5EF4-FFF2-40B4-BE49-F238E27FC236}">
                <a16:creationId xmlns:a16="http://schemas.microsoft.com/office/drawing/2014/main" id="{0EF2646E-6B2D-6C72-A1E8-A3EEA0480130}"/>
              </a:ext>
            </a:extLst>
          </p:cNvPr>
          <p:cNvSpPr/>
          <p:nvPr/>
        </p:nvSpPr>
        <p:spPr>
          <a:xfrm>
            <a:off x="4414374" y="3679920"/>
            <a:ext cx="3053226" cy="2783550"/>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lang="ro-RO" dirty="0">
                <a:solidFill>
                  <a:schemeClr val="tx2"/>
                </a:solidFill>
                <a:cs typeface="Arial" panose="020B0604020202020204" pitchFamily="34" charset="0"/>
              </a:rPr>
              <a:t>Conturează </a:t>
            </a:r>
            <a:r>
              <a:rPr kumimoji="0" lang="ro-RO" i="0" u="none" strike="noStrike" kern="1200" cap="none" spc="0" normalizeH="0" baseline="0" noProof="0" dirty="0">
                <a:ln>
                  <a:noFill/>
                </a:ln>
                <a:solidFill>
                  <a:schemeClr val="tx2"/>
                </a:solidFill>
                <a:effectLst/>
                <a:uLnTx/>
                <a:uFillTx/>
                <a:cs typeface="Arial" panose="020B0604020202020204" pitchFamily="34" charset="0"/>
              </a:rPr>
              <a:t>cadrul pentru evaluarea performanțelor profesionale individuale prin </a:t>
            </a:r>
            <a:r>
              <a:rPr kumimoji="0" lang="ro-RO" b="1" i="0" u="none" strike="noStrike" kern="1200" cap="none" spc="0" normalizeH="0" baseline="0" noProof="0" dirty="0">
                <a:ln>
                  <a:noFill/>
                </a:ln>
                <a:solidFill>
                  <a:schemeClr val="tx2"/>
                </a:solidFill>
                <a:effectLst/>
                <a:uLnTx/>
                <a:uFillTx/>
                <a:cs typeface="Arial" panose="020B0604020202020204" pitchFamily="34" charset="0"/>
              </a:rPr>
              <a:t>stabilirea așteptărilor </a:t>
            </a:r>
            <a:r>
              <a:rPr kumimoji="0" lang="ro-RO" i="0" u="none" strike="noStrike" kern="1200" cap="none" spc="0" normalizeH="0" baseline="0" noProof="0" dirty="0">
                <a:ln>
                  <a:noFill/>
                </a:ln>
                <a:solidFill>
                  <a:schemeClr val="tx2"/>
                </a:solidFill>
                <a:effectLst/>
                <a:uLnTx/>
                <a:uFillTx/>
                <a:cs typeface="Arial" panose="020B0604020202020204" pitchFamily="34" charset="0"/>
              </a:rPr>
              <a:t>de performanță și </a:t>
            </a:r>
            <a:r>
              <a:rPr kumimoji="0" lang="ro-RO" b="1" i="0" u="none" strike="noStrike" kern="1200" cap="none" spc="0" normalizeH="0" baseline="0" noProof="0" dirty="0">
                <a:ln>
                  <a:noFill/>
                </a:ln>
                <a:solidFill>
                  <a:schemeClr val="tx2"/>
                </a:solidFill>
                <a:effectLst/>
                <a:uLnTx/>
                <a:uFillTx/>
                <a:cs typeface="Arial" panose="020B0604020202020204" pitchFamily="34" charset="0"/>
              </a:rPr>
              <a:t>monitorizarea progresului</a:t>
            </a:r>
            <a:endParaRPr kumimoji="0" lang="en-US" b="1" i="0" u="none" strike="noStrike" kern="1200" cap="none" spc="0" normalizeH="0" baseline="0" noProof="0" dirty="0">
              <a:ln>
                <a:noFill/>
              </a:ln>
              <a:solidFill>
                <a:schemeClr val="tx2"/>
              </a:solidFill>
              <a:effectLst/>
              <a:uLnTx/>
              <a:uFillTx/>
              <a:cs typeface="Arial" panose="020B0604020202020204" pitchFamily="34" charset="0"/>
            </a:endParaRPr>
          </a:p>
        </p:txBody>
      </p:sp>
      <p:sp>
        <p:nvSpPr>
          <p:cNvPr id="7" name="Rectangle 6">
            <a:extLst>
              <a:ext uri="{FF2B5EF4-FFF2-40B4-BE49-F238E27FC236}">
                <a16:creationId xmlns:a16="http://schemas.microsoft.com/office/drawing/2014/main" id="{12D922D5-24E5-6A5C-03BD-E07D3745D73D}"/>
              </a:ext>
            </a:extLst>
          </p:cNvPr>
          <p:cNvSpPr/>
          <p:nvPr/>
        </p:nvSpPr>
        <p:spPr>
          <a:xfrm>
            <a:off x="985373" y="6800791"/>
            <a:ext cx="6482227" cy="1843687"/>
          </a:xfrm>
          <a:prstGeom prst="rect">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i="0" u="none" strike="noStrike" kern="1200" cap="none" spc="0" normalizeH="0" baseline="0" noProof="0" dirty="0">
              <a:ln>
                <a:noFill/>
              </a:ln>
              <a:solidFill>
                <a:schemeClr val="tx2"/>
              </a:solidFill>
              <a:effectLst/>
              <a:uLnTx/>
              <a:uFillTx/>
              <a:cs typeface="Arial" panose="020B0604020202020204" pitchFamily="34" charset="0"/>
            </a:endParaRPr>
          </a:p>
          <a:p>
            <a:pPr marL="0" marR="0" lvl="0" indent="0" algn="l" defTabSz="544222" rtl="0" eaLnBrk="1" fontAlgn="base" latinLnBrk="0" hangingPunct="1">
              <a:lnSpc>
                <a:spcPct val="100000"/>
              </a:lnSpc>
              <a:spcBef>
                <a:spcPct val="0"/>
              </a:spcBef>
              <a:spcAft>
                <a:spcPts val="500"/>
              </a:spcAft>
              <a:buClrTx/>
              <a:buSzTx/>
              <a:buFontTx/>
              <a:buNone/>
              <a:tabLst/>
              <a:defRPr/>
            </a:pPr>
            <a:r>
              <a:rPr kumimoji="0" lang="ro-RO" b="1" i="0" u="none" strike="noStrike" kern="1200" cap="none" spc="0" normalizeH="0" baseline="0" noProof="0" dirty="0">
                <a:ln>
                  <a:noFill/>
                </a:ln>
                <a:solidFill>
                  <a:schemeClr val="tx2"/>
                </a:solidFill>
                <a:effectLst/>
                <a:highlight>
                  <a:srgbClr val="BDE3FF"/>
                </a:highlight>
                <a:uLnTx/>
                <a:uFillTx/>
                <a:cs typeface="Arial" panose="020B0604020202020204" pitchFamily="34" charset="0"/>
              </a:rPr>
              <a:t>Descrie și exemplică </a:t>
            </a:r>
            <a:r>
              <a:rPr kumimoji="0" lang="ro-RO" i="0" u="none" strike="noStrike" kern="1200" cap="none" spc="0" normalizeH="0" baseline="0" noProof="0" dirty="0">
                <a:ln>
                  <a:noFill/>
                </a:ln>
                <a:solidFill>
                  <a:schemeClr val="tx2"/>
                </a:solidFill>
                <a:effectLst/>
                <a:highlight>
                  <a:srgbClr val="BDE3FF"/>
                </a:highlight>
                <a:uLnTx/>
                <a:uFillTx/>
                <a:cs typeface="Arial" panose="020B0604020202020204" pitchFamily="34" charset="0"/>
              </a:rPr>
              <a:t>activitățile necesar de realizat pentru evaluarea performanțelor individuale de către funcționarii publici de conducere cu rol de evaluator, în toate etapele procesului.</a:t>
            </a:r>
            <a:endParaRPr kumimoji="0" lang="en-US" b="1" i="0" u="none" strike="noStrike" kern="1200" cap="none" spc="0" normalizeH="0" baseline="0" noProof="0" dirty="0">
              <a:ln>
                <a:noFill/>
              </a:ln>
              <a:solidFill>
                <a:schemeClr val="tx2"/>
              </a:solidFill>
              <a:effectLst/>
              <a:highlight>
                <a:srgbClr val="BDE3FF"/>
              </a:highlight>
              <a:uLnTx/>
              <a:uFillTx/>
              <a:cs typeface="Arial" panose="020B0604020202020204" pitchFamily="34" charset="0"/>
            </a:endParaRPr>
          </a:p>
        </p:txBody>
      </p:sp>
      <p:grpSp>
        <p:nvGrpSpPr>
          <p:cNvPr id="8" name="Group 7">
            <a:extLst>
              <a:ext uri="{FF2B5EF4-FFF2-40B4-BE49-F238E27FC236}">
                <a16:creationId xmlns:a16="http://schemas.microsoft.com/office/drawing/2014/main" id="{B513A71F-EB75-6477-1D32-B06AEEA0AA12}"/>
              </a:ext>
            </a:extLst>
          </p:cNvPr>
          <p:cNvGrpSpPr/>
          <p:nvPr/>
        </p:nvGrpSpPr>
        <p:grpSpPr>
          <a:xfrm>
            <a:off x="7590226" y="7540699"/>
            <a:ext cx="789161" cy="467720"/>
            <a:chOff x="4580646" y="5008533"/>
            <a:chExt cx="789161" cy="467720"/>
          </a:xfrm>
        </p:grpSpPr>
        <p:sp>
          <p:nvSpPr>
            <p:cNvPr id="9" name="Half Frame 8">
              <a:extLst>
                <a:ext uri="{FF2B5EF4-FFF2-40B4-BE49-F238E27FC236}">
                  <a16:creationId xmlns:a16="http://schemas.microsoft.com/office/drawing/2014/main" id="{BD5F5DCC-796C-EC7A-CE28-C717BC395317}"/>
                </a:ext>
              </a:extLst>
            </p:cNvPr>
            <p:cNvSpPr/>
            <p:nvPr/>
          </p:nvSpPr>
          <p:spPr>
            <a:xfrm rot="8100000">
              <a:off x="4869895" y="5008533"/>
              <a:ext cx="467720" cy="467720"/>
            </a:xfrm>
            <a:prstGeom prst="halfFrame">
              <a:avLst>
                <a:gd name="adj1" fmla="val 17591"/>
                <a:gd name="adj2" fmla="val 16380"/>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9D969835-F067-51AC-6DE0-40A4EC939E39}"/>
                </a:ext>
              </a:extLst>
            </p:cNvPr>
            <p:cNvSpPr/>
            <p:nvPr/>
          </p:nvSpPr>
          <p:spPr>
            <a:xfrm>
              <a:off x="4580646" y="5190335"/>
              <a:ext cx="789161" cy="104116"/>
            </a:xfrm>
            <a:prstGeom prst="rect">
              <a:avLst/>
            </a:prstGeom>
            <a:solidFill>
              <a:srgbClr val="234C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Open Sans"/>
                <a:ea typeface="+mn-ea"/>
                <a:cs typeface="+mn-cs"/>
              </a:endParaRPr>
            </a:p>
          </p:txBody>
        </p:sp>
      </p:grpSp>
      <p:sp>
        <p:nvSpPr>
          <p:cNvPr id="11" name="Rectangle 10">
            <a:extLst>
              <a:ext uri="{FF2B5EF4-FFF2-40B4-BE49-F238E27FC236}">
                <a16:creationId xmlns:a16="http://schemas.microsoft.com/office/drawing/2014/main" id="{82ED31AB-B745-4973-282A-00D322D1C535}"/>
              </a:ext>
            </a:extLst>
          </p:cNvPr>
          <p:cNvSpPr/>
          <p:nvPr/>
        </p:nvSpPr>
        <p:spPr>
          <a:xfrm>
            <a:off x="8759070" y="3679919"/>
            <a:ext cx="8543556" cy="4964559"/>
          </a:xfrm>
          <a:prstGeom prst="rect">
            <a:avLst/>
          </a:prstGeom>
          <a:solidFill>
            <a:schemeClr val="bg1"/>
          </a:solidFill>
          <a:ln w="28575">
            <a:solidFill>
              <a:srgbClr val="234C9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44222" rtl="0" eaLnBrk="1" fontAlgn="base" latinLnBrk="0" hangingPunct="1">
              <a:lnSpc>
                <a:spcPct val="100000"/>
              </a:lnSpc>
              <a:spcBef>
                <a:spcPct val="0"/>
              </a:spcBef>
              <a:spcAft>
                <a:spcPts val="500"/>
              </a:spcAft>
              <a:buClrTx/>
              <a:buSzTx/>
              <a:buFontTx/>
              <a:buNone/>
              <a:tabLst/>
              <a:defRPr/>
            </a:pPr>
            <a:endParaRPr kumimoji="0" lang="ro-RO" sz="120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715DE62E-267E-8068-896D-1D461A40BC9E}"/>
                  </a:ext>
                </a:extLst>
              </p:cNvPr>
              <p:cNvGraphicFramePr>
                <a:graphicFrameLocks noChangeAspect="1"/>
              </p:cNvGraphicFramePr>
              <p:nvPr>
                <p:extLst>
                  <p:ext uri="{D42A27DB-BD31-4B8C-83A1-F6EECF244321}">
                    <p14:modId xmlns:p14="http://schemas.microsoft.com/office/powerpoint/2010/main" val="947978703"/>
                  </p:ext>
                </p:extLst>
              </p:nvPr>
            </p:nvGraphicFramePr>
            <p:xfrm>
              <a:off x="8991600" y="3924300"/>
              <a:ext cx="8017732" cy="4509975"/>
            </p:xfrm>
            <a:graphic>
              <a:graphicData uri="http://schemas.microsoft.com/office/powerpoint/2016/slidezoom">
                <pslz:sldZm>
                  <pslz:sldZmObj sldId="332" cId="2392359975">
                    <pslz:zmPr id="{E80E2270-9246-4841-90C4-80A5EDAC5050}" returnToParent="0" transitionDur="1000">
                      <p166:blipFill xmlns:p166="http://schemas.microsoft.com/office/powerpoint/2016/6/main">
                        <a:blip r:embed="rId2"/>
                        <a:stretch>
                          <a:fillRect/>
                        </a:stretch>
                      </p166:blipFill>
                      <p166:spPr xmlns:p166="http://schemas.microsoft.com/office/powerpoint/2016/6/main">
                        <a:xfrm>
                          <a:off x="0" y="0"/>
                          <a:ext cx="8017732" cy="4509975"/>
                        </a:xfrm>
                        <a:prstGeom prst="rect">
                          <a:avLst/>
                        </a:prstGeom>
                      </p166:spPr>
                    </pslz:zmPr>
                  </pslz:sldZmObj>
                </pslz:sldZm>
              </a:graphicData>
            </a:graphic>
          </p:graphicFrame>
        </mc:Choice>
        <mc:Fallback xmlns="">
          <p:pic>
            <p:nvPicPr>
              <p:cNvPr id="17" name="Slide Zoom 16">
                <a:extLst>
                  <a:ext uri="{FF2B5EF4-FFF2-40B4-BE49-F238E27FC236}">
                    <a16:creationId xmlns:a16="http://schemas.microsoft.com/office/drawing/2014/main" id="{715DE62E-267E-8068-896D-1D461A40BC9E}"/>
                  </a:ext>
                </a:extLst>
              </p:cNvPr>
              <p:cNvPicPr>
                <a:picLocks noGrp="1" noRot="1" noChangeAspect="1" noMove="1" noResize="1" noEditPoints="1" noAdjustHandles="1" noChangeArrowheads="1" noChangeShapeType="1"/>
              </p:cNvPicPr>
              <p:nvPr/>
            </p:nvPicPr>
            <p:blipFill>
              <a:blip r:embed="rId3"/>
              <a:stretch>
                <a:fillRect/>
              </a:stretch>
            </p:blipFill>
            <p:spPr>
              <a:xfrm>
                <a:off x="8991600" y="3924300"/>
                <a:ext cx="8017732" cy="4509975"/>
              </a:xfrm>
              <a:prstGeom prst="rect">
                <a:avLst/>
              </a:prstGeom>
            </p:spPr>
          </p:pic>
        </mc:Fallback>
      </mc:AlternateContent>
    </p:spTree>
    <p:extLst>
      <p:ext uri="{BB962C8B-B14F-4D97-AF65-F5344CB8AC3E}">
        <p14:creationId xmlns:p14="http://schemas.microsoft.com/office/powerpoint/2010/main" val="4032133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2F955E-0BBB-F644-1EB7-ECAFDC308CD4}"/>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3475FA86-3AC7-1C28-2055-704E94F2A2A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07D858F-E12F-6A3F-4CBC-47DA150145C9}"/>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pentru funcționarii publici de conducere implicați în </a:t>
            </a:r>
            <a:r>
              <a:rPr lang="ro-RO" sz="2000" b="1" i="1" dirty="0">
                <a:solidFill>
                  <a:srgbClr val="234C93"/>
                </a:solidFill>
                <a:cs typeface="Arial" panose="020B0604020202020204" pitchFamily="34" charset="0"/>
              </a:rPr>
              <a:t>procesul de evaluare a performanțelor individuale</a:t>
            </a:r>
            <a:endParaRPr lang="en-US" sz="2000" b="1" i="1" dirty="0"/>
          </a:p>
        </p:txBody>
      </p:sp>
      <p:sp>
        <p:nvSpPr>
          <p:cNvPr id="57" name="Arrow: Pentagon 28">
            <a:extLst>
              <a:ext uri="{FF2B5EF4-FFF2-40B4-BE49-F238E27FC236}">
                <a16:creationId xmlns:a16="http://schemas.microsoft.com/office/drawing/2014/main" id="{9FA9B921-1FEC-8B93-F1AB-764B63049EBC}"/>
              </a:ext>
            </a:extLst>
          </p:cNvPr>
          <p:cNvSpPr/>
          <p:nvPr/>
        </p:nvSpPr>
        <p:spPr>
          <a:xfrm>
            <a:off x="985375"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Autoevaluarea</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62" name="Rectangle 61">
            <a:extLst>
              <a:ext uri="{FF2B5EF4-FFF2-40B4-BE49-F238E27FC236}">
                <a16:creationId xmlns:a16="http://schemas.microsoft.com/office/drawing/2014/main" id="{94CC813A-62F2-3188-35A7-C4106186CDBD}"/>
              </a:ext>
            </a:extLst>
          </p:cNvPr>
          <p:cNvSpPr/>
          <p:nvPr/>
        </p:nvSpPr>
        <p:spPr>
          <a:xfrm>
            <a:off x="1905000" y="4039657"/>
            <a:ext cx="8229600" cy="543639"/>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1600" b="1" i="0" u="none" strike="noStrike" kern="1200" cap="all" spc="100" normalizeH="0" noProof="0" dirty="0">
                <a:ln>
                  <a:noFill/>
                </a:ln>
                <a:solidFill>
                  <a:schemeClr val="accent1"/>
                </a:solidFill>
                <a:effectLst/>
                <a:uLnTx/>
                <a:uFillTx/>
                <a:latin typeface="+mj-lt"/>
                <a:ea typeface="Verdana" panose="020B0604030504040204" pitchFamily="34" charset="0"/>
                <a:cs typeface="Nexa Black" charset="0"/>
              </a:rPr>
              <a:t>Desfășurarea procesului de evaluare anuală a performanțelor individuale la sfârșitul perioadei de evaluare</a:t>
            </a:r>
            <a:endParaRPr kumimoji="0" lang="en-US" sz="1600" b="1" i="0" u="none" strike="noStrike" kern="1200" cap="all" spc="100" normalizeH="0" noProof="0" dirty="0">
              <a:ln>
                <a:noFill/>
              </a:ln>
              <a:solidFill>
                <a:schemeClr val="accent1"/>
              </a:solidFill>
              <a:effectLst/>
              <a:uLnTx/>
              <a:uFillTx/>
              <a:latin typeface="+mj-lt"/>
              <a:ea typeface="Verdana" panose="020B0604030504040204" pitchFamily="34" charset="0"/>
              <a:cs typeface="Nexa Black" charset="0"/>
            </a:endParaRPr>
          </a:p>
        </p:txBody>
      </p:sp>
      <p:sp>
        <p:nvSpPr>
          <p:cNvPr id="63" name="Rectangle 62">
            <a:extLst>
              <a:ext uri="{FF2B5EF4-FFF2-40B4-BE49-F238E27FC236}">
                <a16:creationId xmlns:a16="http://schemas.microsoft.com/office/drawing/2014/main" id="{5C0F4912-7A5D-6455-70B6-409067C665A4}"/>
              </a:ext>
            </a:extLst>
          </p:cNvPr>
          <p:cNvSpPr/>
          <p:nvPr/>
        </p:nvSpPr>
        <p:spPr>
          <a:xfrm>
            <a:off x="11756138" y="3891914"/>
            <a:ext cx="5396401" cy="839124"/>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o-RO" sz="1600" b="1" i="0" u="none" strike="noStrike" kern="1200" cap="all" spc="100" normalizeH="0" noProof="0" dirty="0">
                <a:ln>
                  <a:noFill/>
                </a:ln>
                <a:solidFill>
                  <a:schemeClr val="tx2"/>
                </a:solidFill>
                <a:effectLst/>
                <a:uLnTx/>
                <a:uFillTx/>
                <a:latin typeface="+mj-lt"/>
                <a:ea typeface="Verdana" panose="020B0604030504040204" pitchFamily="34" charset="0"/>
                <a:cs typeface="Nexa Black" charset="0"/>
              </a:rPr>
              <a:t>Pregătirea și monitorizarea procesului de evaluare anuală a performanțelor individuale pe parcursul perioadei de evaluare</a:t>
            </a:r>
            <a:endParaRPr kumimoji="0" lang="en-US" sz="1600" b="1" i="0" u="none" strike="noStrike" kern="1200" cap="all" spc="100" normalizeH="0" noProof="0" dirty="0">
              <a:ln>
                <a:noFill/>
              </a:ln>
              <a:solidFill>
                <a:schemeClr val="tx2"/>
              </a:solidFill>
              <a:effectLst/>
              <a:uLnTx/>
              <a:uFillTx/>
              <a:latin typeface="+mj-lt"/>
              <a:ea typeface="Verdana" panose="020B0604030504040204" pitchFamily="34" charset="0"/>
              <a:cs typeface="Nexa Black" charset="0"/>
            </a:endParaRPr>
          </a:p>
        </p:txBody>
      </p:sp>
      <p:sp>
        <p:nvSpPr>
          <p:cNvPr id="70" name="Arrow: Pentagon 28">
            <a:extLst>
              <a:ext uri="{FF2B5EF4-FFF2-40B4-BE49-F238E27FC236}">
                <a16:creationId xmlns:a16="http://schemas.microsoft.com/office/drawing/2014/main" id="{9CC48CCD-851A-8C51-ACDD-096A8E4FC90B}"/>
              </a:ext>
            </a:extLst>
          </p:cNvPr>
          <p:cNvSpPr/>
          <p:nvPr/>
        </p:nvSpPr>
        <p:spPr>
          <a:xfrm>
            <a:off x="3685297"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Evaluarea performanțelor profesionale individuale</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72" name="Arrow: Pentagon 28">
            <a:extLst>
              <a:ext uri="{FF2B5EF4-FFF2-40B4-BE49-F238E27FC236}">
                <a16:creationId xmlns:a16="http://schemas.microsoft.com/office/drawing/2014/main" id="{17E49450-DB0F-A3D6-54EB-B49FE3BF9138}"/>
              </a:ext>
            </a:extLst>
          </p:cNvPr>
          <p:cNvSpPr/>
          <p:nvPr/>
        </p:nvSpPr>
        <p:spPr>
          <a:xfrm>
            <a:off x="11779549" y="4977898"/>
            <a:ext cx="2649658" cy="123240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Stabilirea așteptărilor de performanță</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73" name="Arrow: Pentagon 28">
            <a:extLst>
              <a:ext uri="{FF2B5EF4-FFF2-40B4-BE49-F238E27FC236}">
                <a16:creationId xmlns:a16="http://schemas.microsoft.com/office/drawing/2014/main" id="{D02F2160-D5CB-1809-9E75-3259BC4C0B08}"/>
              </a:ext>
            </a:extLst>
          </p:cNvPr>
          <p:cNvSpPr/>
          <p:nvPr/>
        </p:nvSpPr>
        <p:spPr>
          <a:xfrm>
            <a:off x="14481543" y="4977898"/>
            <a:ext cx="2649658" cy="123240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Monitorizarea performanțelor</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grpSp>
        <p:nvGrpSpPr>
          <p:cNvPr id="83" name="Group 82">
            <a:extLst>
              <a:ext uri="{FF2B5EF4-FFF2-40B4-BE49-F238E27FC236}">
                <a16:creationId xmlns:a16="http://schemas.microsoft.com/office/drawing/2014/main" id="{3AC4A484-2175-41B2-1E72-04AC04197DE8}"/>
              </a:ext>
            </a:extLst>
          </p:cNvPr>
          <p:cNvGrpSpPr/>
          <p:nvPr/>
        </p:nvGrpSpPr>
        <p:grpSpPr>
          <a:xfrm>
            <a:off x="961964" y="4651217"/>
            <a:ext cx="16145826" cy="225532"/>
            <a:chOff x="985375" y="3803249"/>
            <a:chExt cx="16145826" cy="225532"/>
          </a:xfrm>
        </p:grpSpPr>
        <p:cxnSp>
          <p:nvCxnSpPr>
            <p:cNvPr id="58" name="Straight Connector 57">
              <a:extLst>
                <a:ext uri="{FF2B5EF4-FFF2-40B4-BE49-F238E27FC236}">
                  <a16:creationId xmlns:a16="http://schemas.microsoft.com/office/drawing/2014/main" id="{4F8438E1-79A5-D921-A0B2-3FA8F80FCB45}"/>
                </a:ext>
              </a:extLst>
            </p:cNvPr>
            <p:cNvCxnSpPr>
              <a:cxnSpLocks/>
            </p:cNvCxnSpPr>
            <p:nvPr/>
          </p:nvCxnSpPr>
          <p:spPr>
            <a:xfrm flipV="1">
              <a:off x="985375" y="3883071"/>
              <a:ext cx="16145826" cy="65888"/>
            </a:xfrm>
            <a:prstGeom prst="line">
              <a:avLst/>
            </a:prstGeom>
            <a:ln w="28575">
              <a:gradFill>
                <a:gsLst>
                  <a:gs pos="59000">
                    <a:schemeClr val="tx2"/>
                  </a:gs>
                  <a:gs pos="49000">
                    <a:schemeClr val="tx2">
                      <a:lumMod val="60000"/>
                      <a:lumOff val="40000"/>
                    </a:schemeClr>
                  </a:gs>
                  <a:gs pos="0">
                    <a:schemeClr val="tx2">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F441A6E-5A5B-4407-1395-EBDE45FFEF1A}"/>
                </a:ext>
              </a:extLst>
            </p:cNvPr>
            <p:cNvSpPr/>
            <p:nvPr/>
          </p:nvSpPr>
          <p:spPr>
            <a:xfrm>
              <a:off x="11554013" y="3803249"/>
              <a:ext cx="225536" cy="22553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81" name="Arrow: Pentagon 28">
            <a:extLst>
              <a:ext uri="{FF2B5EF4-FFF2-40B4-BE49-F238E27FC236}">
                <a16:creationId xmlns:a16="http://schemas.microsoft.com/office/drawing/2014/main" id="{08A3C485-6009-3BF7-6FE4-6CCEA1E1E3A7}"/>
              </a:ext>
            </a:extLst>
          </p:cNvPr>
          <p:cNvSpPr/>
          <p:nvPr/>
        </p:nvSpPr>
        <p:spPr>
          <a:xfrm>
            <a:off x="6385219"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Derularea interviului de evaluare </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sp>
        <p:nvSpPr>
          <p:cNvPr id="82" name="Arrow: Pentagon 28">
            <a:extLst>
              <a:ext uri="{FF2B5EF4-FFF2-40B4-BE49-F238E27FC236}">
                <a16:creationId xmlns:a16="http://schemas.microsoft.com/office/drawing/2014/main" id="{2299B177-4B57-BE3C-5A9F-C44E3959B52C}"/>
              </a:ext>
            </a:extLst>
          </p:cNvPr>
          <p:cNvSpPr/>
          <p:nvPr/>
        </p:nvSpPr>
        <p:spPr>
          <a:xfrm>
            <a:off x="9085142" y="4977898"/>
            <a:ext cx="2649658" cy="123240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39725" algn="l" defTabSz="640080" rtl="0" eaLnBrk="1" fontAlgn="ctr"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chemeClr val="bg1"/>
                </a:solidFill>
                <a:effectLst/>
                <a:uLnTx/>
                <a:uFillTx/>
                <a:latin typeface="+mj-lt"/>
                <a:ea typeface="Verdana" panose="020B0604030504040204" pitchFamily="34" charset="0"/>
              </a:rPr>
              <a:t>Contrasemnarea raportului</a:t>
            </a:r>
            <a:endParaRPr kumimoji="0" lang="en-US" sz="1600" b="1" i="0" u="none" strike="noStrike" kern="1200" cap="none" spc="0" normalizeH="0" baseline="0" noProof="0" dirty="0">
              <a:ln>
                <a:noFill/>
              </a:ln>
              <a:solidFill>
                <a:schemeClr val="bg1"/>
              </a:solidFill>
              <a:effectLst/>
              <a:uLnTx/>
              <a:uFillTx/>
              <a:latin typeface="+mj-lt"/>
              <a:ea typeface="Verdana" panose="020B0604030504040204" pitchFamily="34" charset="0"/>
            </a:endParaRPr>
          </a:p>
        </p:txBody>
      </p:sp>
      <p:pic>
        <p:nvPicPr>
          <p:cNvPr id="84" name="Picture 83">
            <a:extLst>
              <a:ext uri="{FF2B5EF4-FFF2-40B4-BE49-F238E27FC236}">
                <a16:creationId xmlns:a16="http://schemas.microsoft.com/office/drawing/2014/main" id="{64C98D85-6BF3-BAD3-8AB9-3A89234B9B1C}"/>
              </a:ext>
            </a:extLst>
          </p:cNvPr>
          <p:cNvPicPr>
            <a:picLocks noChangeAspect="1"/>
          </p:cNvPicPr>
          <p:nvPr/>
        </p:nvPicPr>
        <p:blipFill>
          <a:blip r:embed="rId2"/>
          <a:srcRect r="3821" b="3022"/>
          <a:stretch/>
        </p:blipFill>
        <p:spPr>
          <a:xfrm>
            <a:off x="6288184" y="6477821"/>
            <a:ext cx="2746694" cy="2323279"/>
          </a:xfrm>
          <a:prstGeom prst="rect">
            <a:avLst/>
          </a:prstGeom>
          <a:effectLst>
            <a:outerShdw blurRad="50800" dist="38100" dir="2700000" algn="tl" rotWithShape="0">
              <a:prstClr val="black">
                <a:alpha val="40000"/>
              </a:prstClr>
            </a:outerShdw>
          </a:effectLst>
        </p:spPr>
      </p:pic>
      <p:pic>
        <p:nvPicPr>
          <p:cNvPr id="85" name="Picture 84">
            <a:extLst>
              <a:ext uri="{FF2B5EF4-FFF2-40B4-BE49-F238E27FC236}">
                <a16:creationId xmlns:a16="http://schemas.microsoft.com/office/drawing/2014/main" id="{E04CF7E1-C80C-A49F-2842-472F61685D20}"/>
              </a:ext>
            </a:extLst>
          </p:cNvPr>
          <p:cNvPicPr>
            <a:picLocks noChangeAspect="1"/>
          </p:cNvPicPr>
          <p:nvPr/>
        </p:nvPicPr>
        <p:blipFill>
          <a:blip r:embed="rId3"/>
          <a:srcRect t="-9606" b="-25903"/>
          <a:stretch/>
        </p:blipFill>
        <p:spPr>
          <a:xfrm>
            <a:off x="846602" y="6477819"/>
            <a:ext cx="2649658" cy="2323278"/>
          </a:xfrm>
          <a:prstGeom prst="rect">
            <a:avLst/>
          </a:prstGeom>
          <a:solidFill>
            <a:schemeClr val="bg1"/>
          </a:solidFill>
          <a:effectLst>
            <a:outerShdw blurRad="50800" dist="38100" dir="2700000" algn="tl" rotWithShape="0">
              <a:prstClr val="black">
                <a:alpha val="40000"/>
              </a:prstClr>
            </a:outerShdw>
          </a:effectLst>
        </p:spPr>
      </p:pic>
      <p:pic>
        <p:nvPicPr>
          <p:cNvPr id="86" name="Picture 85">
            <a:extLst>
              <a:ext uri="{FF2B5EF4-FFF2-40B4-BE49-F238E27FC236}">
                <a16:creationId xmlns:a16="http://schemas.microsoft.com/office/drawing/2014/main" id="{52B570B8-D149-550E-51E7-AC7F888200B6}"/>
              </a:ext>
            </a:extLst>
          </p:cNvPr>
          <p:cNvPicPr>
            <a:picLocks noChangeAspect="1"/>
          </p:cNvPicPr>
          <p:nvPr/>
        </p:nvPicPr>
        <p:blipFill>
          <a:blip r:embed="rId4"/>
          <a:srcRect t="-8689" b="-26820"/>
          <a:stretch/>
        </p:blipFill>
        <p:spPr>
          <a:xfrm>
            <a:off x="3546879" y="6477819"/>
            <a:ext cx="2690684" cy="2323279"/>
          </a:xfrm>
          <a:prstGeom prst="rect">
            <a:avLst/>
          </a:prstGeom>
          <a:solidFill>
            <a:schemeClr val="bg1"/>
          </a:solidFill>
          <a:effectLst>
            <a:outerShdw blurRad="50800" dist="38100" dir="2700000" algn="tl" rotWithShape="0">
              <a:prstClr val="black">
                <a:alpha val="40000"/>
              </a:prstClr>
            </a:outerShdw>
          </a:effectLst>
        </p:spPr>
      </p:pic>
      <p:pic>
        <p:nvPicPr>
          <p:cNvPr id="88" name="Picture 87">
            <a:extLst>
              <a:ext uri="{FF2B5EF4-FFF2-40B4-BE49-F238E27FC236}">
                <a16:creationId xmlns:a16="http://schemas.microsoft.com/office/drawing/2014/main" id="{4711D6FE-7C02-D71E-63C1-ED455192B7CD}"/>
              </a:ext>
            </a:extLst>
          </p:cNvPr>
          <p:cNvPicPr>
            <a:picLocks noChangeAspect="1"/>
          </p:cNvPicPr>
          <p:nvPr/>
        </p:nvPicPr>
        <p:blipFill>
          <a:blip r:embed="rId5"/>
          <a:srcRect t="-1" b="-1207"/>
          <a:stretch/>
        </p:blipFill>
        <p:spPr>
          <a:xfrm>
            <a:off x="9100382" y="6477820"/>
            <a:ext cx="2616130" cy="2323277"/>
          </a:xfrm>
          <a:prstGeom prst="rect">
            <a:avLst/>
          </a:prstGeom>
          <a:solidFill>
            <a:schemeClr val="bg1"/>
          </a:solidFill>
          <a:effectLst>
            <a:outerShdw blurRad="50800" dist="38100" dir="2700000" algn="tl" rotWithShape="0">
              <a:prstClr val="black">
                <a:alpha val="40000"/>
              </a:prstClr>
            </a:outerShdw>
          </a:effectLst>
        </p:spPr>
      </p:pic>
      <p:pic>
        <p:nvPicPr>
          <p:cNvPr id="90" name="Picture 89">
            <a:extLst>
              <a:ext uri="{FF2B5EF4-FFF2-40B4-BE49-F238E27FC236}">
                <a16:creationId xmlns:a16="http://schemas.microsoft.com/office/drawing/2014/main" id="{47D69AD6-152E-F826-1366-10964CBDD856}"/>
              </a:ext>
            </a:extLst>
          </p:cNvPr>
          <p:cNvPicPr>
            <a:picLocks noChangeAspect="1"/>
          </p:cNvPicPr>
          <p:nvPr/>
        </p:nvPicPr>
        <p:blipFill>
          <a:blip r:embed="rId6"/>
          <a:srcRect l="-3305" t="-5399" r="-3233" b="-14439"/>
          <a:stretch/>
        </p:blipFill>
        <p:spPr>
          <a:xfrm>
            <a:off x="11779549" y="6457160"/>
            <a:ext cx="2649658" cy="2343940"/>
          </a:xfrm>
          <a:prstGeom prst="rect">
            <a:avLst/>
          </a:prstGeom>
          <a:solidFill>
            <a:schemeClr val="bg1"/>
          </a:solidFill>
          <a:effectLst>
            <a:outerShdw blurRad="50800" dist="38100" dir="2700000" algn="tl" rotWithShape="0">
              <a:prstClr val="black">
                <a:alpha val="40000"/>
              </a:prstClr>
            </a:outerShdw>
          </a:effectLst>
        </p:spPr>
      </p:pic>
      <p:pic>
        <p:nvPicPr>
          <p:cNvPr id="92" name="Picture 91">
            <a:extLst>
              <a:ext uri="{FF2B5EF4-FFF2-40B4-BE49-F238E27FC236}">
                <a16:creationId xmlns:a16="http://schemas.microsoft.com/office/drawing/2014/main" id="{5CA742F3-9335-C62D-FC6B-DF442D71CAAB}"/>
              </a:ext>
            </a:extLst>
          </p:cNvPr>
          <p:cNvPicPr>
            <a:picLocks noChangeAspect="1"/>
          </p:cNvPicPr>
          <p:nvPr/>
        </p:nvPicPr>
        <p:blipFill>
          <a:blip r:embed="rId7"/>
          <a:stretch>
            <a:fillRect/>
          </a:stretch>
        </p:blipFill>
        <p:spPr>
          <a:xfrm>
            <a:off x="14492244" y="6457245"/>
            <a:ext cx="2690684" cy="2343852"/>
          </a:xfrm>
          <a:prstGeom prst="rect">
            <a:avLst/>
          </a:prstGeom>
          <a:solidFill>
            <a:schemeClr val="bg1"/>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2359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BE43D9-DA5E-1BA7-27C0-692B3D76A1B8}"/>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1FB06E14-F0D9-450C-CBCE-8CA1F97E7BE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682E784-8CC7-E879-06E8-F65DBA661F6C}"/>
              </a:ext>
            </a:extLst>
          </p:cNvPr>
          <p:cNvSpPr txBox="1"/>
          <p:nvPr/>
        </p:nvSpPr>
        <p:spPr>
          <a:xfrm>
            <a:off x="985374" y="3086100"/>
            <a:ext cx="16616826" cy="400110"/>
          </a:xfrm>
          <a:prstGeom prst="rect">
            <a:avLst/>
          </a:prstGeom>
          <a:noFill/>
        </p:spPr>
        <p:txBody>
          <a:bodyPr wrap="square">
            <a:spAutoFit/>
          </a:bodyPr>
          <a:lstStyle/>
          <a:p>
            <a:r>
              <a:rPr lang="en-US" sz="2000" dirty="0">
                <a:solidFill>
                  <a:srgbClr val="234C93"/>
                </a:solidFill>
                <a:cs typeface="Arial" panose="020B0604020202020204" pitchFamily="34" charset="0"/>
              </a:rPr>
              <a:t>IV. </a:t>
            </a:r>
            <a:r>
              <a:rPr lang="ro-RO" sz="2000" dirty="0">
                <a:solidFill>
                  <a:srgbClr val="234C93"/>
                </a:solidFill>
                <a:cs typeface="Arial" panose="020B0604020202020204" pitchFamily="34" charset="0"/>
              </a:rPr>
              <a:t>Ghiduri de aplicare ale cadrelor de competențe în </a:t>
            </a:r>
            <a:r>
              <a:rPr lang="ro-RO" sz="2000" b="1" i="1" dirty="0">
                <a:solidFill>
                  <a:srgbClr val="234C93"/>
                </a:solidFill>
                <a:cs typeface="Arial" panose="020B0604020202020204" pitchFamily="34" charset="0"/>
              </a:rPr>
              <a:t>procesul de modificare a raporturilor de serviciu</a:t>
            </a:r>
            <a:endParaRPr lang="en-US" sz="2000" b="1" i="1" dirty="0"/>
          </a:p>
        </p:txBody>
      </p:sp>
      <p:grpSp>
        <p:nvGrpSpPr>
          <p:cNvPr id="35" name="Group 34">
            <a:extLst>
              <a:ext uri="{FF2B5EF4-FFF2-40B4-BE49-F238E27FC236}">
                <a16:creationId xmlns:a16="http://schemas.microsoft.com/office/drawing/2014/main" id="{68884C6D-8C6B-7DEB-D3ED-BA1F08F7F103}"/>
              </a:ext>
            </a:extLst>
          </p:cNvPr>
          <p:cNvGrpSpPr/>
          <p:nvPr/>
        </p:nvGrpSpPr>
        <p:grpSpPr>
          <a:xfrm>
            <a:off x="985374" y="3602912"/>
            <a:ext cx="16877307" cy="930973"/>
            <a:chOff x="724893" y="3983644"/>
            <a:chExt cx="17209908" cy="412528"/>
          </a:xfrm>
        </p:grpSpPr>
        <p:cxnSp>
          <p:nvCxnSpPr>
            <p:cNvPr id="25" name="Straight Connector 24">
              <a:extLst>
                <a:ext uri="{FF2B5EF4-FFF2-40B4-BE49-F238E27FC236}">
                  <a16:creationId xmlns:a16="http://schemas.microsoft.com/office/drawing/2014/main" id="{439C402E-AB71-65C7-1374-19C54BBE17D6}"/>
                </a:ext>
              </a:extLst>
            </p:cNvPr>
            <p:cNvCxnSpPr>
              <a:cxnSpLocks/>
            </p:cNvCxnSpPr>
            <p:nvPr/>
          </p:nvCxnSpPr>
          <p:spPr>
            <a:xfrm>
              <a:off x="724893" y="4305300"/>
              <a:ext cx="3267295" cy="0"/>
            </a:xfrm>
            <a:prstGeom prst="line">
              <a:avLst/>
            </a:prstGeom>
            <a:ln w="6096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6" name="Text Placeholder 5">
              <a:extLst>
                <a:ext uri="{FF2B5EF4-FFF2-40B4-BE49-F238E27FC236}">
                  <a16:creationId xmlns:a16="http://schemas.microsoft.com/office/drawing/2014/main" id="{B51B9507-3623-FDFF-9AFE-27393C5A71E8}"/>
                </a:ext>
              </a:extLst>
            </p:cNvPr>
            <p:cNvSpPr txBox="1">
              <a:spLocks/>
            </p:cNvSpPr>
            <p:nvPr/>
          </p:nvSpPr>
          <p:spPr>
            <a:xfrm>
              <a:off x="724893" y="3983644"/>
              <a:ext cx="3267295" cy="412528"/>
            </a:xfrm>
            <a:prstGeom prst="rect">
              <a:avLst/>
            </a:prstGeom>
            <a:solidFill>
              <a:schemeClr val="tx2"/>
            </a:solidFill>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en-US" sz="2000" i="0" u="none" strike="noStrike" kern="0" cap="none" spc="300" normalizeH="0" baseline="0" noProof="0" dirty="0">
                  <a:ln>
                    <a:noFill/>
                  </a:ln>
                  <a:solidFill>
                    <a:schemeClr val="bg1"/>
                  </a:solidFill>
                  <a:effectLst/>
                  <a:uLnTx/>
                  <a:uFillTx/>
                </a:rPr>
                <a:t>DELEGAREA </a:t>
              </a:r>
            </a:p>
          </p:txBody>
        </p:sp>
        <p:cxnSp>
          <p:nvCxnSpPr>
            <p:cNvPr id="27" name="Straight Connector 26">
              <a:extLst>
                <a:ext uri="{FF2B5EF4-FFF2-40B4-BE49-F238E27FC236}">
                  <a16:creationId xmlns:a16="http://schemas.microsoft.com/office/drawing/2014/main" id="{9AB6C965-C714-A3FA-DFC0-993726F15F85}"/>
                </a:ext>
              </a:extLst>
            </p:cNvPr>
            <p:cNvCxnSpPr>
              <a:cxnSpLocks/>
            </p:cNvCxnSpPr>
            <p:nvPr/>
          </p:nvCxnSpPr>
          <p:spPr>
            <a:xfrm>
              <a:off x="4210547" y="4305300"/>
              <a:ext cx="3267295" cy="0"/>
            </a:xfrm>
            <a:prstGeom prst="line">
              <a:avLst/>
            </a:prstGeom>
            <a:ln w="60960"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17B571E-1F15-75EE-6687-96C16713ACB4}"/>
                </a:ext>
              </a:extLst>
            </p:cNvPr>
            <p:cNvCxnSpPr>
              <a:cxnSpLocks/>
            </p:cNvCxnSpPr>
            <p:nvPr/>
          </p:nvCxnSpPr>
          <p:spPr>
            <a:xfrm>
              <a:off x="7696200" y="4305300"/>
              <a:ext cx="3267295" cy="0"/>
            </a:xfrm>
            <a:prstGeom prst="line">
              <a:avLst/>
            </a:prstGeom>
            <a:ln w="6096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9" name="Text Placeholder 5">
              <a:extLst>
                <a:ext uri="{FF2B5EF4-FFF2-40B4-BE49-F238E27FC236}">
                  <a16:creationId xmlns:a16="http://schemas.microsoft.com/office/drawing/2014/main" id="{FA0F988F-743E-916E-FC68-66A3D88DFE32}"/>
                </a:ext>
              </a:extLst>
            </p:cNvPr>
            <p:cNvSpPr txBox="1">
              <a:spLocks/>
            </p:cNvSpPr>
            <p:nvPr/>
          </p:nvSpPr>
          <p:spPr>
            <a:xfrm>
              <a:off x="4210547" y="3983644"/>
              <a:ext cx="3267295" cy="412528"/>
            </a:xfrm>
            <a:prstGeom prst="rect">
              <a:avLst/>
            </a:prstGeom>
            <a:solidFill>
              <a:schemeClr val="accent1"/>
            </a:solidFill>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en-US" sz="2000" i="0" u="none" strike="noStrike" kern="0" cap="none" spc="300" normalizeH="0" baseline="0" noProof="0" dirty="0">
                  <a:ln>
                    <a:noFill/>
                  </a:ln>
                  <a:solidFill>
                    <a:schemeClr val="bg1"/>
                  </a:solidFill>
                  <a:effectLst/>
                  <a:uLnTx/>
                  <a:uFillTx/>
                </a:rPr>
                <a:t>DETAȘAREA </a:t>
              </a:r>
            </a:p>
          </p:txBody>
        </p:sp>
        <p:sp>
          <p:nvSpPr>
            <p:cNvPr id="30" name="Text Placeholder 5">
              <a:extLst>
                <a:ext uri="{FF2B5EF4-FFF2-40B4-BE49-F238E27FC236}">
                  <a16:creationId xmlns:a16="http://schemas.microsoft.com/office/drawing/2014/main" id="{164050D0-1272-E75E-B3E5-7801057B5191}"/>
                </a:ext>
              </a:extLst>
            </p:cNvPr>
            <p:cNvSpPr txBox="1">
              <a:spLocks/>
            </p:cNvSpPr>
            <p:nvPr/>
          </p:nvSpPr>
          <p:spPr>
            <a:xfrm>
              <a:off x="7696200" y="3983644"/>
              <a:ext cx="3267295" cy="412528"/>
            </a:xfrm>
            <a:prstGeom prst="rect">
              <a:avLst/>
            </a:prstGeom>
            <a:solidFill>
              <a:schemeClr val="accent5"/>
            </a:solidFill>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en-US" sz="2000" i="0" u="none" strike="noStrike" kern="0" cap="none" spc="300" normalizeH="0" baseline="0" noProof="0" dirty="0">
                  <a:ln>
                    <a:noFill/>
                  </a:ln>
                  <a:solidFill>
                    <a:schemeClr val="bg1"/>
                  </a:solidFill>
                  <a:effectLst/>
                  <a:uLnTx/>
                  <a:uFillTx/>
                </a:rPr>
                <a:t>TRANSFERUL </a:t>
              </a:r>
            </a:p>
          </p:txBody>
        </p:sp>
        <p:cxnSp>
          <p:nvCxnSpPr>
            <p:cNvPr id="31" name="Straight Connector 30">
              <a:extLst>
                <a:ext uri="{FF2B5EF4-FFF2-40B4-BE49-F238E27FC236}">
                  <a16:creationId xmlns:a16="http://schemas.microsoft.com/office/drawing/2014/main" id="{FF5C8124-FB67-0F27-14C7-AD44B51E57C4}"/>
                </a:ext>
              </a:extLst>
            </p:cNvPr>
            <p:cNvCxnSpPr>
              <a:cxnSpLocks/>
            </p:cNvCxnSpPr>
            <p:nvPr/>
          </p:nvCxnSpPr>
          <p:spPr>
            <a:xfrm>
              <a:off x="11181853" y="4305300"/>
              <a:ext cx="3267295" cy="0"/>
            </a:xfrm>
            <a:prstGeom prst="line">
              <a:avLst/>
            </a:prstGeom>
            <a:ln w="6096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2" name="Text Placeholder 5">
              <a:extLst>
                <a:ext uri="{FF2B5EF4-FFF2-40B4-BE49-F238E27FC236}">
                  <a16:creationId xmlns:a16="http://schemas.microsoft.com/office/drawing/2014/main" id="{95EF0B19-91D1-8EAB-B62F-04278B455475}"/>
                </a:ext>
              </a:extLst>
            </p:cNvPr>
            <p:cNvSpPr txBox="1">
              <a:spLocks/>
            </p:cNvSpPr>
            <p:nvPr/>
          </p:nvSpPr>
          <p:spPr>
            <a:xfrm>
              <a:off x="11181853" y="3983644"/>
              <a:ext cx="3267295" cy="412528"/>
            </a:xfrm>
            <a:prstGeom prst="rect">
              <a:avLst/>
            </a:prstGeom>
            <a:solidFill>
              <a:schemeClr val="accent1"/>
            </a:solidFill>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en-US" sz="2000" i="0" u="none" strike="noStrike" kern="0" cap="none" spc="300" normalizeH="0" baseline="0" noProof="0" dirty="0">
                  <a:ln>
                    <a:noFill/>
                  </a:ln>
                  <a:solidFill>
                    <a:schemeClr val="bg1"/>
                  </a:solidFill>
                  <a:effectLst/>
                  <a:uLnTx/>
                  <a:uFillTx/>
                </a:rPr>
                <a:t>MUTAREA </a:t>
              </a:r>
            </a:p>
          </p:txBody>
        </p:sp>
        <p:cxnSp>
          <p:nvCxnSpPr>
            <p:cNvPr id="33" name="Straight Connector 32">
              <a:extLst>
                <a:ext uri="{FF2B5EF4-FFF2-40B4-BE49-F238E27FC236}">
                  <a16:creationId xmlns:a16="http://schemas.microsoft.com/office/drawing/2014/main" id="{C30EC80B-DFBE-BC60-828F-6CD5E533E47D}"/>
                </a:ext>
              </a:extLst>
            </p:cNvPr>
            <p:cNvCxnSpPr>
              <a:cxnSpLocks/>
            </p:cNvCxnSpPr>
            <p:nvPr/>
          </p:nvCxnSpPr>
          <p:spPr>
            <a:xfrm>
              <a:off x="14667506" y="4305300"/>
              <a:ext cx="3267295" cy="0"/>
            </a:xfrm>
            <a:prstGeom prst="line">
              <a:avLst/>
            </a:prstGeom>
            <a:ln w="6096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4" name="Text Placeholder 5">
              <a:extLst>
                <a:ext uri="{FF2B5EF4-FFF2-40B4-BE49-F238E27FC236}">
                  <a16:creationId xmlns:a16="http://schemas.microsoft.com/office/drawing/2014/main" id="{C7E6860A-F0F5-3240-CA7C-E7447C1D04F7}"/>
                </a:ext>
              </a:extLst>
            </p:cNvPr>
            <p:cNvSpPr txBox="1">
              <a:spLocks/>
            </p:cNvSpPr>
            <p:nvPr/>
          </p:nvSpPr>
          <p:spPr>
            <a:xfrm>
              <a:off x="14667506" y="3983644"/>
              <a:ext cx="3267295" cy="412528"/>
            </a:xfrm>
            <a:prstGeom prst="rect">
              <a:avLst/>
            </a:prstGeom>
            <a:solidFill>
              <a:schemeClr val="tx2"/>
            </a:solidFill>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ro-RO" sz="2000" i="0" u="none" strike="noStrike" kern="0" cap="none" spc="0" normalizeH="0" baseline="0" noProof="0" dirty="0">
                  <a:ln>
                    <a:noFill/>
                  </a:ln>
                  <a:solidFill>
                    <a:schemeClr val="bg1"/>
                  </a:solidFill>
                  <a:effectLst/>
                  <a:uLnTx/>
                  <a:uFillTx/>
                </a:rPr>
                <a:t>PROMOVAREA</a:t>
              </a:r>
              <a:endParaRPr kumimoji="0" lang="en-US" sz="2000" i="0" u="none" strike="noStrike" kern="0" cap="none" spc="0" normalizeH="0" baseline="0" noProof="0" dirty="0">
                <a:ln>
                  <a:noFill/>
                </a:ln>
                <a:solidFill>
                  <a:schemeClr val="bg1"/>
                </a:solidFill>
                <a:effectLst/>
                <a:uLnTx/>
                <a:uFillTx/>
              </a:endParaRPr>
            </a:p>
          </p:txBody>
        </p:sp>
      </p:grpSp>
      <p:pic>
        <p:nvPicPr>
          <p:cNvPr id="44" name="Picture 43">
            <a:extLst>
              <a:ext uri="{FF2B5EF4-FFF2-40B4-BE49-F238E27FC236}">
                <a16:creationId xmlns:a16="http://schemas.microsoft.com/office/drawing/2014/main" id="{C901167C-92C0-F624-101E-F94872964E88}"/>
              </a:ext>
            </a:extLst>
          </p:cNvPr>
          <p:cNvPicPr>
            <a:picLocks noChangeAspect="1"/>
          </p:cNvPicPr>
          <p:nvPr/>
        </p:nvPicPr>
        <p:blipFill>
          <a:blip r:embed="rId2"/>
          <a:srcRect r="16417"/>
          <a:stretch/>
        </p:blipFill>
        <p:spPr>
          <a:xfrm>
            <a:off x="985374" y="4841713"/>
            <a:ext cx="3204150" cy="2329994"/>
          </a:xfrm>
          <a:prstGeom prst="rect">
            <a:avLst/>
          </a:prstGeom>
        </p:spPr>
      </p:pic>
      <p:pic>
        <p:nvPicPr>
          <p:cNvPr id="46" name="Picture 45">
            <a:extLst>
              <a:ext uri="{FF2B5EF4-FFF2-40B4-BE49-F238E27FC236}">
                <a16:creationId xmlns:a16="http://schemas.microsoft.com/office/drawing/2014/main" id="{AA4A203F-959D-081F-CD7A-4546CA861118}"/>
              </a:ext>
            </a:extLst>
          </p:cNvPr>
          <p:cNvPicPr>
            <a:picLocks noChangeAspect="1"/>
          </p:cNvPicPr>
          <p:nvPr/>
        </p:nvPicPr>
        <p:blipFill>
          <a:blip r:embed="rId3"/>
          <a:stretch>
            <a:fillRect/>
          </a:stretch>
        </p:blipFill>
        <p:spPr>
          <a:xfrm>
            <a:off x="4403665" y="4841713"/>
            <a:ext cx="3204150" cy="2288097"/>
          </a:xfrm>
          <a:prstGeom prst="rect">
            <a:avLst/>
          </a:prstGeom>
        </p:spPr>
      </p:pic>
      <p:sp>
        <p:nvSpPr>
          <p:cNvPr id="47" name="Text Placeholder 5">
            <a:extLst>
              <a:ext uri="{FF2B5EF4-FFF2-40B4-BE49-F238E27FC236}">
                <a16:creationId xmlns:a16="http://schemas.microsoft.com/office/drawing/2014/main" id="{775D459A-C179-D254-2472-1DD279AE6771}"/>
              </a:ext>
            </a:extLst>
          </p:cNvPr>
          <p:cNvSpPr txBox="1">
            <a:spLocks/>
          </p:cNvSpPr>
          <p:nvPr/>
        </p:nvSpPr>
        <p:spPr>
          <a:xfrm>
            <a:off x="14658530" y="4756195"/>
            <a:ext cx="3204151" cy="731835"/>
          </a:xfrm>
          <a:prstGeom prst="rect">
            <a:avLst/>
          </a:prstGeom>
          <a:noFill/>
          <a:ln>
            <a:solidFill>
              <a:schemeClr val="tx2"/>
            </a:solidFill>
          </a:ln>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ro-RO" sz="2000" i="0" u="none" strike="noStrike" kern="0" cap="none" spc="0" normalizeH="0" baseline="0" noProof="0" dirty="0">
                <a:ln>
                  <a:noFill/>
                </a:ln>
                <a:solidFill>
                  <a:schemeClr val="tx2"/>
                </a:solidFill>
                <a:effectLst/>
                <a:uLnTx/>
                <a:uFillTx/>
              </a:rPr>
              <a:t>Promovarea în grad</a:t>
            </a:r>
            <a:endParaRPr kumimoji="0" lang="en-US" sz="2000" i="0" u="none" strike="noStrike" kern="0" cap="none" spc="0" normalizeH="0" baseline="0" noProof="0" dirty="0">
              <a:ln>
                <a:noFill/>
              </a:ln>
              <a:solidFill>
                <a:schemeClr val="tx2"/>
              </a:solidFill>
              <a:effectLst/>
              <a:uLnTx/>
              <a:uFillTx/>
            </a:endParaRPr>
          </a:p>
        </p:txBody>
      </p:sp>
      <p:pic>
        <p:nvPicPr>
          <p:cNvPr id="49" name="Picture 48">
            <a:extLst>
              <a:ext uri="{FF2B5EF4-FFF2-40B4-BE49-F238E27FC236}">
                <a16:creationId xmlns:a16="http://schemas.microsoft.com/office/drawing/2014/main" id="{9E6CA1CF-D616-CE50-50AC-03B6B7016A62}"/>
              </a:ext>
            </a:extLst>
          </p:cNvPr>
          <p:cNvPicPr>
            <a:picLocks noChangeAspect="1"/>
          </p:cNvPicPr>
          <p:nvPr/>
        </p:nvPicPr>
        <p:blipFill>
          <a:blip r:embed="rId4"/>
          <a:stretch>
            <a:fillRect/>
          </a:stretch>
        </p:blipFill>
        <p:spPr>
          <a:xfrm>
            <a:off x="7821952" y="4841713"/>
            <a:ext cx="3204150" cy="2220779"/>
          </a:xfrm>
          <a:prstGeom prst="rect">
            <a:avLst/>
          </a:prstGeom>
        </p:spPr>
      </p:pic>
      <p:pic>
        <p:nvPicPr>
          <p:cNvPr id="51" name="Picture 50">
            <a:extLst>
              <a:ext uri="{FF2B5EF4-FFF2-40B4-BE49-F238E27FC236}">
                <a16:creationId xmlns:a16="http://schemas.microsoft.com/office/drawing/2014/main" id="{A283E01A-5D59-44B8-1032-2994134EDB65}"/>
              </a:ext>
            </a:extLst>
          </p:cNvPr>
          <p:cNvPicPr>
            <a:picLocks noChangeAspect="1"/>
          </p:cNvPicPr>
          <p:nvPr/>
        </p:nvPicPr>
        <p:blipFill>
          <a:blip r:embed="rId5"/>
          <a:stretch>
            <a:fillRect/>
          </a:stretch>
        </p:blipFill>
        <p:spPr>
          <a:xfrm>
            <a:off x="11243297" y="4841713"/>
            <a:ext cx="3204150" cy="2288097"/>
          </a:xfrm>
          <a:prstGeom prst="rect">
            <a:avLst/>
          </a:prstGeom>
        </p:spPr>
      </p:pic>
      <p:sp>
        <p:nvSpPr>
          <p:cNvPr id="52" name="Text Placeholder 5">
            <a:extLst>
              <a:ext uri="{FF2B5EF4-FFF2-40B4-BE49-F238E27FC236}">
                <a16:creationId xmlns:a16="http://schemas.microsoft.com/office/drawing/2014/main" id="{E2A868B5-A377-2F52-8F67-F40604CAD76A}"/>
              </a:ext>
            </a:extLst>
          </p:cNvPr>
          <p:cNvSpPr txBox="1">
            <a:spLocks/>
          </p:cNvSpPr>
          <p:nvPr/>
        </p:nvSpPr>
        <p:spPr>
          <a:xfrm>
            <a:off x="14658530" y="5584818"/>
            <a:ext cx="3204151" cy="731835"/>
          </a:xfrm>
          <a:prstGeom prst="rect">
            <a:avLst/>
          </a:prstGeom>
          <a:noFill/>
          <a:ln>
            <a:solidFill>
              <a:schemeClr val="tx2"/>
            </a:solidFill>
          </a:ln>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30000"/>
              </a:lnSpc>
              <a:spcBef>
                <a:spcPts val="1000"/>
              </a:spcBef>
              <a:spcAft>
                <a:spcPts val="0"/>
              </a:spcAft>
              <a:buClr>
                <a:srgbClr val="787878"/>
              </a:buClr>
              <a:buSzPct val="75000"/>
              <a:buFont typeface="Arial" panose="020B0604020202020204" pitchFamily="34" charset="0"/>
              <a:buNone/>
              <a:tabLst/>
              <a:defRPr/>
            </a:pPr>
            <a:r>
              <a:rPr kumimoji="0" lang="ro-RO" sz="2000" i="0" u="none" strike="noStrike" kern="0" cap="none" spc="0" normalizeH="0" baseline="0" noProof="0" dirty="0">
                <a:ln>
                  <a:noFill/>
                </a:ln>
                <a:solidFill>
                  <a:schemeClr val="tx2"/>
                </a:solidFill>
                <a:effectLst/>
                <a:uLnTx/>
                <a:uFillTx/>
              </a:rPr>
              <a:t>Promovarea în clasă</a:t>
            </a:r>
            <a:endParaRPr kumimoji="0" lang="en-US" sz="2000" i="0" u="none" strike="noStrike" kern="0" cap="none" spc="0" normalizeH="0" baseline="0" noProof="0" dirty="0">
              <a:ln>
                <a:noFill/>
              </a:ln>
              <a:solidFill>
                <a:schemeClr val="tx2"/>
              </a:solidFill>
              <a:effectLst/>
              <a:uLnTx/>
              <a:uFillTx/>
            </a:endParaRPr>
          </a:p>
        </p:txBody>
      </p:sp>
      <p:sp>
        <p:nvSpPr>
          <p:cNvPr id="53" name="Text Placeholder 5">
            <a:extLst>
              <a:ext uri="{FF2B5EF4-FFF2-40B4-BE49-F238E27FC236}">
                <a16:creationId xmlns:a16="http://schemas.microsoft.com/office/drawing/2014/main" id="{BF501B3D-4EE8-D0E7-9B55-3A75D4243826}"/>
              </a:ext>
            </a:extLst>
          </p:cNvPr>
          <p:cNvSpPr txBox="1">
            <a:spLocks/>
          </p:cNvSpPr>
          <p:nvPr/>
        </p:nvSpPr>
        <p:spPr>
          <a:xfrm>
            <a:off x="14658530" y="6413440"/>
            <a:ext cx="3204151" cy="731835"/>
          </a:xfrm>
          <a:prstGeom prst="rect">
            <a:avLst/>
          </a:prstGeom>
          <a:noFill/>
          <a:ln>
            <a:solidFill>
              <a:schemeClr val="tx2"/>
            </a:solidFill>
          </a:ln>
        </p:spPr>
        <p:txBody>
          <a:bodyPr vert="horz" lIns="0" tIns="0" rIns="0" bIns="0" rtlCol="0" anchor="ctr">
            <a:noAutofit/>
          </a:bodyPr>
          <a:lstStyle>
            <a:lvl1pPr indent="0">
              <a:lnSpc>
                <a:spcPct val="100000"/>
              </a:lnSpc>
              <a:spcBef>
                <a:spcPts val="1000"/>
              </a:spcBef>
              <a:buClr>
                <a:schemeClr val="accent5"/>
              </a:buClr>
              <a:buSzPct val="75000"/>
              <a:buFont typeface="Arial" panose="020B0604020202020204" pitchFamily="34" charset="0"/>
              <a:buNone/>
              <a:defRPr lang="en-US" sz="900" b="1" kern="0" spc="250" baseline="0" dirty="0">
                <a:solidFill>
                  <a:schemeClr val="accent5"/>
                </a:solidFill>
                <a:ea typeface="Nexa Black" charset="0"/>
                <a:cs typeface="Nexa Black" charset="0"/>
              </a:defRPr>
            </a:lvl1pPr>
            <a:lvl2pPr marL="685800" indent="-228600">
              <a:lnSpc>
                <a:spcPct val="100000"/>
              </a:lnSpc>
              <a:spcBef>
                <a:spcPts val="500"/>
              </a:spcBef>
              <a:buClr>
                <a:schemeClr val="accent5"/>
              </a:buClr>
              <a:buSzPct val="75000"/>
              <a:buFont typeface="Arial" panose="020B0604020202020204" pitchFamily="34" charset="0"/>
              <a:buChar char="•"/>
              <a:defRPr spc="-30">
                <a:ea typeface="Open Sans" charset="0"/>
                <a:cs typeface="Open Sans" charset="0"/>
              </a:defRPr>
            </a:lvl2pPr>
            <a:lvl3pPr marL="1143000" indent="-228600">
              <a:lnSpc>
                <a:spcPct val="100000"/>
              </a:lnSpc>
              <a:spcBef>
                <a:spcPts val="500"/>
              </a:spcBef>
              <a:buClr>
                <a:schemeClr val="accent5"/>
              </a:buClr>
              <a:buSzPct val="75000"/>
              <a:buFont typeface="Arial" panose="020B0604020202020204" pitchFamily="34" charset="0"/>
              <a:buChar char="•"/>
              <a:defRPr sz="1600" spc="-30">
                <a:ea typeface="Open Sans" charset="0"/>
                <a:cs typeface="Open Sans" charset="0"/>
              </a:defRPr>
            </a:lvl3pPr>
            <a:lvl4pPr marL="16002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4pPr>
            <a:lvl5pPr marL="2057400" indent="-228600">
              <a:lnSpc>
                <a:spcPct val="100000"/>
              </a:lnSpc>
              <a:spcBef>
                <a:spcPts val="500"/>
              </a:spcBef>
              <a:buClr>
                <a:schemeClr val="accent5"/>
              </a:buClr>
              <a:buSzPct val="75000"/>
              <a:buFont typeface="Arial" panose="020B0604020202020204" pitchFamily="34" charset="0"/>
              <a:buChar char="•"/>
              <a:defRPr sz="1400" spc="-3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spcBef>
                <a:spcPts val="0"/>
              </a:spcBef>
              <a:spcAft>
                <a:spcPts val="0"/>
              </a:spcAft>
              <a:buClr>
                <a:srgbClr val="787878"/>
              </a:buClr>
              <a:buSzPct val="75000"/>
              <a:buFont typeface="Arial" panose="020B0604020202020204" pitchFamily="34" charset="0"/>
              <a:buNone/>
              <a:tabLst/>
              <a:defRPr/>
            </a:pPr>
            <a:r>
              <a:rPr kumimoji="0" lang="ro-RO" sz="2000" i="0" u="none" strike="noStrike" kern="0" cap="none" spc="0" normalizeH="0" baseline="0" noProof="0" dirty="0">
                <a:ln>
                  <a:noFill/>
                </a:ln>
                <a:solidFill>
                  <a:schemeClr val="tx2"/>
                </a:solidFill>
                <a:effectLst/>
                <a:uLnTx/>
                <a:uFillTx/>
              </a:rPr>
              <a:t>Promovarea în funcții de conducere</a:t>
            </a:r>
            <a:endParaRPr kumimoji="0" lang="en-US" sz="2000" i="0" u="none" strike="noStrike" kern="0" cap="none" spc="0" normalizeH="0" baseline="0" noProof="0" dirty="0">
              <a:ln>
                <a:noFill/>
              </a:ln>
              <a:solidFill>
                <a:schemeClr val="tx2"/>
              </a:solidFill>
              <a:effectLst/>
              <a:uLnTx/>
              <a:uFillTx/>
            </a:endParaRPr>
          </a:p>
        </p:txBody>
      </p:sp>
    </p:spTree>
    <p:extLst>
      <p:ext uri="{BB962C8B-B14F-4D97-AF65-F5344CB8AC3E}">
        <p14:creationId xmlns:p14="http://schemas.microsoft.com/office/powerpoint/2010/main" val="4073981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ve 1">
            <a:extLst>
              <a:ext uri="{FF2B5EF4-FFF2-40B4-BE49-F238E27FC236}">
                <a16:creationId xmlns:a16="http://schemas.microsoft.com/office/drawing/2014/main" id="{8C57F894-CC4B-020F-E1C7-6A4D2E927325}"/>
              </a:ext>
            </a:extLst>
          </p:cNvPr>
          <p:cNvSpPr/>
          <p:nvPr/>
        </p:nvSpPr>
        <p:spPr>
          <a:xfrm>
            <a:off x="4953000" y="3177540"/>
            <a:ext cx="7557078" cy="393192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sp>
        <p:nvSpPr>
          <p:cNvPr id="3" name="TextBox 2">
            <a:extLst>
              <a:ext uri="{FF2B5EF4-FFF2-40B4-BE49-F238E27FC236}">
                <a16:creationId xmlns:a16="http://schemas.microsoft.com/office/drawing/2014/main" id="{09AD376A-0522-3975-66E0-3227AE196FF9}"/>
              </a:ext>
            </a:extLst>
          </p:cNvPr>
          <p:cNvSpPr txBox="1"/>
          <p:nvPr/>
        </p:nvSpPr>
        <p:spPr>
          <a:xfrm>
            <a:off x="5680999" y="4543335"/>
            <a:ext cx="6101080" cy="1200329"/>
          </a:xfrm>
          <a:prstGeom prst="rect">
            <a:avLst/>
          </a:prstGeom>
          <a:noFill/>
        </p:spPr>
        <p:txBody>
          <a:bodyPr wrap="square">
            <a:spAutoFit/>
          </a:bodyPr>
          <a:lstStyle/>
          <a:p>
            <a:r>
              <a:rPr lang="ro-RO" sz="2400" b="1" dirty="0">
                <a:solidFill>
                  <a:srgbClr val="234C93"/>
                </a:solidFill>
              </a:rPr>
              <a:t>Nu este important să știi toate răspunsurile, ci să ai pe cineva care să te învețe cum să le găsești.</a:t>
            </a:r>
            <a:r>
              <a:rPr lang="ro-RO" sz="2400" dirty="0">
                <a:solidFill>
                  <a:srgbClr val="234C93"/>
                </a:solidFill>
              </a:rPr>
              <a:t> – Albert Einstein</a:t>
            </a:r>
          </a:p>
        </p:txBody>
      </p:sp>
    </p:spTree>
    <p:extLst>
      <p:ext uri="{BB962C8B-B14F-4D97-AF65-F5344CB8AC3E}">
        <p14:creationId xmlns:p14="http://schemas.microsoft.com/office/powerpoint/2010/main" val="2204253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BE43D9-DA5E-1BA7-27C0-692B3D76A1B8}"/>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234C93"/>
                </a:solidFill>
                <a:effectLst/>
                <a:uLnTx/>
                <a:uFillTx/>
                <a:ea typeface="+mn-ea"/>
                <a:cs typeface="Arial" panose="020B0604020202020204" pitchFamily="34" charset="0"/>
              </a:rPr>
              <a:t>Instrumente: (3) ghiduri</a:t>
            </a:r>
          </a:p>
        </p:txBody>
      </p:sp>
      <p:cxnSp>
        <p:nvCxnSpPr>
          <p:cNvPr id="3" name="Straight Connector 2">
            <a:extLst>
              <a:ext uri="{FF2B5EF4-FFF2-40B4-BE49-F238E27FC236}">
                <a16:creationId xmlns:a16="http://schemas.microsoft.com/office/drawing/2014/main" id="{1FB06E14-F0D9-450C-CBCE-8CA1F97E7BE1}"/>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7527139-42FD-54EB-97B5-60A72842C30D}"/>
              </a:ext>
            </a:extLst>
          </p:cNvPr>
          <p:cNvPicPr>
            <a:picLocks noChangeAspect="1"/>
          </p:cNvPicPr>
          <p:nvPr/>
        </p:nvPicPr>
        <p:blipFill>
          <a:blip r:embed="rId2"/>
          <a:srcRect l="736" r="3546"/>
          <a:stretch/>
        </p:blipFill>
        <p:spPr>
          <a:xfrm>
            <a:off x="985374" y="3429000"/>
            <a:ext cx="8991601" cy="4750833"/>
          </a:xfrm>
          <a:prstGeom prst="rect">
            <a:avLst/>
          </a:prstGeom>
        </p:spPr>
      </p:pic>
      <p:sp>
        <p:nvSpPr>
          <p:cNvPr id="8" name="Rectangle 7">
            <a:extLst>
              <a:ext uri="{FF2B5EF4-FFF2-40B4-BE49-F238E27FC236}">
                <a16:creationId xmlns:a16="http://schemas.microsoft.com/office/drawing/2014/main" id="{C62C44FE-AA82-0707-9E1F-C51D6E91F67F}"/>
              </a:ext>
            </a:extLst>
          </p:cNvPr>
          <p:cNvSpPr/>
          <p:nvPr/>
        </p:nvSpPr>
        <p:spPr>
          <a:xfrm>
            <a:off x="12649200" y="3429000"/>
            <a:ext cx="4752000" cy="4750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EBB9766-ADE2-9E9E-519C-FAD5F1214337}"/>
              </a:ext>
            </a:extLst>
          </p:cNvPr>
          <p:cNvPicPr>
            <a:picLocks noChangeAspect="1"/>
          </p:cNvPicPr>
          <p:nvPr/>
        </p:nvPicPr>
        <p:blipFill>
          <a:blip r:embed="rId3"/>
          <a:stretch>
            <a:fillRect/>
          </a:stretch>
        </p:blipFill>
        <p:spPr>
          <a:xfrm>
            <a:off x="12877800" y="3597960"/>
            <a:ext cx="4267200" cy="4349944"/>
          </a:xfrm>
          <a:prstGeom prst="rect">
            <a:avLst/>
          </a:prstGeom>
        </p:spPr>
      </p:pic>
    </p:spTree>
    <p:extLst>
      <p:ext uri="{BB962C8B-B14F-4D97-AF65-F5344CB8AC3E}">
        <p14:creationId xmlns:p14="http://schemas.microsoft.com/office/powerpoint/2010/main" val="2597066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Wave 75">
            <a:extLst>
              <a:ext uri="{FF2B5EF4-FFF2-40B4-BE49-F238E27FC236}">
                <a16:creationId xmlns:a16="http://schemas.microsoft.com/office/drawing/2014/main" id="{F984BC57-E971-733C-040C-3A834E27FA50}"/>
              </a:ext>
            </a:extLst>
          </p:cNvPr>
          <p:cNvSpPr/>
          <p:nvPr/>
        </p:nvSpPr>
        <p:spPr>
          <a:xfrm>
            <a:off x="4038600" y="3009900"/>
            <a:ext cx="9436949" cy="5824410"/>
          </a:xfrm>
          <a:prstGeom prst="wave">
            <a:avLst>
              <a:gd name="adj1" fmla="val 12500"/>
              <a:gd name="adj2" fmla="val 0"/>
            </a:avLst>
          </a:prstGeom>
          <a:solidFill>
            <a:schemeClr val="bg1"/>
          </a:solidFill>
          <a:ln w="952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chemeClr val="tx1"/>
              </a:solidFill>
            </a:endParaRPr>
          </a:p>
        </p:txBody>
      </p:sp>
      <p:pic>
        <p:nvPicPr>
          <p:cNvPr id="78" name="Picture 77">
            <a:extLst>
              <a:ext uri="{FF2B5EF4-FFF2-40B4-BE49-F238E27FC236}">
                <a16:creationId xmlns:a16="http://schemas.microsoft.com/office/drawing/2014/main" id="{28143BC9-F2DC-DB06-03A1-83475A16EBF6}"/>
              </a:ext>
            </a:extLst>
          </p:cNvPr>
          <p:cNvPicPr>
            <a:picLocks noChangeAspect="1"/>
          </p:cNvPicPr>
          <p:nvPr/>
        </p:nvPicPr>
        <p:blipFill>
          <a:blip r:embed="rId2"/>
          <a:stretch>
            <a:fillRect/>
          </a:stretch>
        </p:blipFill>
        <p:spPr>
          <a:xfrm>
            <a:off x="5486484" y="4207556"/>
            <a:ext cx="6541180" cy="3422240"/>
          </a:xfrm>
          <a:prstGeom prst="ellipse">
            <a:avLst/>
          </a:prstGeom>
        </p:spPr>
      </p:pic>
      <p:sp>
        <p:nvSpPr>
          <p:cNvPr id="79" name="TextBox 78">
            <a:extLst>
              <a:ext uri="{FF2B5EF4-FFF2-40B4-BE49-F238E27FC236}">
                <a16:creationId xmlns:a16="http://schemas.microsoft.com/office/drawing/2014/main" id="{0B28DA96-0D7C-A3DF-4393-4A3808F767C9}"/>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5 metode de instruire</a:t>
            </a:r>
          </a:p>
        </p:txBody>
      </p:sp>
      <p:cxnSp>
        <p:nvCxnSpPr>
          <p:cNvPr id="80" name="Straight Connector 79">
            <a:extLst>
              <a:ext uri="{FF2B5EF4-FFF2-40B4-BE49-F238E27FC236}">
                <a16:creationId xmlns:a16="http://schemas.microsoft.com/office/drawing/2014/main" id="{CE1EF3CD-DB64-762D-B2B4-D0878A2CC5FC}"/>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5213F6C9-F4D9-1C9A-6FB0-369ED4647399}"/>
              </a:ext>
            </a:extLst>
          </p:cNvPr>
          <p:cNvGrpSpPr/>
          <p:nvPr/>
        </p:nvGrpSpPr>
        <p:grpSpPr>
          <a:xfrm>
            <a:off x="985374" y="6451091"/>
            <a:ext cx="2420386" cy="1473838"/>
            <a:chOff x="401180" y="4075263"/>
            <a:chExt cx="2420386" cy="1473838"/>
          </a:xfrm>
        </p:grpSpPr>
        <p:cxnSp>
          <p:nvCxnSpPr>
            <p:cNvPr id="83" name="Straight Connector 82">
              <a:extLst>
                <a:ext uri="{FF2B5EF4-FFF2-40B4-BE49-F238E27FC236}">
                  <a16:creationId xmlns:a16="http://schemas.microsoft.com/office/drawing/2014/main" id="{482377C3-37F3-0E57-9B73-B0E2D71BD837}"/>
                </a:ext>
              </a:extLst>
            </p:cNvPr>
            <p:cNvCxnSpPr/>
            <p:nvPr/>
          </p:nvCxnSpPr>
          <p:spPr>
            <a:xfrm>
              <a:off x="620870" y="4958191"/>
              <a:ext cx="2160000" cy="0"/>
            </a:xfrm>
            <a:prstGeom prst="line">
              <a:avLst/>
            </a:prstGeom>
            <a:solidFill>
              <a:srgbClr val="188CE5">
                <a:lumMod val="40000"/>
                <a:lumOff val="60000"/>
              </a:srgbClr>
            </a:solidFill>
            <a:ln w="57150" cap="flat" cmpd="sng" algn="ctr">
              <a:solidFill>
                <a:srgbClr val="C4C4CD"/>
              </a:solidFill>
              <a:prstDash val="solid"/>
            </a:ln>
            <a:effectLst/>
          </p:spPr>
        </p:cxnSp>
        <p:sp>
          <p:nvSpPr>
            <p:cNvPr id="84" name="Rectangle 83">
              <a:extLst>
                <a:ext uri="{FF2B5EF4-FFF2-40B4-BE49-F238E27FC236}">
                  <a16:creationId xmlns:a16="http://schemas.microsoft.com/office/drawing/2014/main" id="{26FF7229-CB5C-F792-0029-579498C77967}"/>
                </a:ext>
              </a:extLst>
            </p:cNvPr>
            <p:cNvSpPr/>
            <p:nvPr/>
          </p:nvSpPr>
          <p:spPr>
            <a:xfrm>
              <a:off x="401180" y="5093303"/>
              <a:ext cx="2420386"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Formare de formatori</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85" name="Freeform 5">
              <a:extLst>
                <a:ext uri="{FF2B5EF4-FFF2-40B4-BE49-F238E27FC236}">
                  <a16:creationId xmlns:a16="http://schemas.microsoft.com/office/drawing/2014/main" id="{25D52AED-75BA-0844-9728-D4F038A27F66}"/>
                </a:ext>
              </a:extLst>
            </p:cNvPr>
            <p:cNvSpPr>
              <a:spLocks noEditPoints="1"/>
            </p:cNvSpPr>
            <p:nvPr/>
          </p:nvSpPr>
          <p:spPr bwMode="auto">
            <a:xfrm>
              <a:off x="652021" y="4075263"/>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C4C4C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6" name="Straight Connector 85">
              <a:extLst>
                <a:ext uri="{FF2B5EF4-FFF2-40B4-BE49-F238E27FC236}">
                  <a16:creationId xmlns:a16="http://schemas.microsoft.com/office/drawing/2014/main" id="{F6052F67-EA88-CAB5-7344-3FEEA9B664D2}"/>
                </a:ext>
              </a:extLst>
            </p:cNvPr>
            <p:cNvCxnSpPr>
              <a:cxnSpLocks/>
            </p:cNvCxnSpPr>
            <p:nvPr/>
          </p:nvCxnSpPr>
          <p:spPr>
            <a:xfrm>
              <a:off x="531373" y="5549101"/>
              <a:ext cx="2160000" cy="0"/>
            </a:xfrm>
            <a:prstGeom prst="line">
              <a:avLst/>
            </a:prstGeom>
            <a:noFill/>
            <a:ln w="19050" cap="flat" cmpd="sng" algn="ctr">
              <a:solidFill>
                <a:srgbClr val="C4C4CD"/>
              </a:solidFill>
              <a:prstDash val="solid"/>
            </a:ln>
            <a:effectLst/>
          </p:spPr>
        </p:cxnSp>
      </p:grpSp>
      <p:grpSp>
        <p:nvGrpSpPr>
          <p:cNvPr id="87" name="Group 86">
            <a:extLst>
              <a:ext uri="{FF2B5EF4-FFF2-40B4-BE49-F238E27FC236}">
                <a16:creationId xmlns:a16="http://schemas.microsoft.com/office/drawing/2014/main" id="{95D701B9-C9CA-CD37-2CD9-CD377F0D4812}"/>
              </a:ext>
            </a:extLst>
          </p:cNvPr>
          <p:cNvGrpSpPr/>
          <p:nvPr/>
        </p:nvGrpSpPr>
        <p:grpSpPr>
          <a:xfrm>
            <a:off x="851147" y="3760965"/>
            <a:ext cx="2420386" cy="1474435"/>
            <a:chOff x="434286" y="1985804"/>
            <a:chExt cx="2420386" cy="1470297"/>
          </a:xfrm>
        </p:grpSpPr>
        <p:sp>
          <p:nvSpPr>
            <p:cNvPr id="88" name="Freeform 5">
              <a:extLst>
                <a:ext uri="{FF2B5EF4-FFF2-40B4-BE49-F238E27FC236}">
                  <a16:creationId xmlns:a16="http://schemas.microsoft.com/office/drawing/2014/main" id="{5372E5F5-74B9-2D37-0F45-1837C91406F5}"/>
                </a:ext>
              </a:extLst>
            </p:cNvPr>
            <p:cNvSpPr>
              <a:spLocks noEditPoints="1"/>
            </p:cNvSpPr>
            <p:nvPr/>
          </p:nvSpPr>
          <p:spPr bwMode="auto">
            <a:xfrm>
              <a:off x="685127"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89" name="Straight Connector 88">
              <a:extLst>
                <a:ext uri="{FF2B5EF4-FFF2-40B4-BE49-F238E27FC236}">
                  <a16:creationId xmlns:a16="http://schemas.microsoft.com/office/drawing/2014/main" id="{6BC621B4-25F8-7308-397B-BB7069AF2590}"/>
                </a:ext>
              </a:extLst>
            </p:cNvPr>
            <p:cNvCxnSpPr/>
            <p:nvPr/>
          </p:nvCxnSpPr>
          <p:spPr>
            <a:xfrm>
              <a:off x="653976" y="2868732"/>
              <a:ext cx="2160000" cy="0"/>
            </a:xfrm>
            <a:prstGeom prst="line">
              <a:avLst/>
            </a:prstGeom>
            <a:noFill/>
            <a:ln w="57150" cap="flat" cmpd="sng" algn="ctr">
              <a:solidFill>
                <a:srgbClr val="188CE5"/>
              </a:solidFill>
              <a:prstDash val="solid"/>
            </a:ln>
            <a:effectLst/>
          </p:spPr>
        </p:cxnSp>
        <p:sp>
          <p:nvSpPr>
            <p:cNvPr id="90" name="Rectangle 89">
              <a:extLst>
                <a:ext uri="{FF2B5EF4-FFF2-40B4-BE49-F238E27FC236}">
                  <a16:creationId xmlns:a16="http://schemas.microsoft.com/office/drawing/2014/main" id="{126A6DDE-0172-4CE1-1F1E-4AF60B52341F}"/>
                </a:ext>
              </a:extLst>
            </p:cNvPr>
            <p:cNvSpPr/>
            <p:nvPr/>
          </p:nvSpPr>
          <p:spPr>
            <a:xfrm>
              <a:off x="434286" y="3003845"/>
              <a:ext cx="2420386" cy="401417"/>
            </a:xfrm>
            <a:prstGeom prst="rect">
              <a:avLst/>
            </a:prstGeom>
          </p:spPr>
          <p:txBody>
            <a:bodyPr wrap="square" lIns="91440" tIns="45720" rIns="91440" bIns="45720" anchor="t">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dirty="0">
                  <a:ln>
                    <a:noFill/>
                  </a:ln>
                  <a:solidFill>
                    <a:schemeClr val="tx2"/>
                  </a:solidFill>
                  <a:effectLst/>
                  <a:uLnTx/>
                  <a:uFillTx/>
                  <a:ea typeface="Open Sans"/>
                  <a:cs typeface="Arial" panose="020B0604020202020204" pitchFamily="34" charset="0"/>
                </a:rPr>
                <a:t>108 Webinarii  </a:t>
              </a:r>
              <a:endParaRPr kumimoji="0" lang="en-US" b="0" i="0" u="none" strike="noStrike" kern="0" cap="none" spc="0" normalizeH="0" baseline="0" noProof="0" dirty="0">
                <a:ln>
                  <a:noFill/>
                </a:ln>
                <a:solidFill>
                  <a:schemeClr val="tx2"/>
                </a:solidFill>
                <a:effectLst/>
                <a:uLnTx/>
                <a:uFillTx/>
                <a:ea typeface="Open Sans"/>
                <a:cs typeface="Arial" panose="020B0604020202020204" pitchFamily="34" charset="0"/>
              </a:endParaRPr>
            </a:p>
          </p:txBody>
        </p:sp>
        <p:sp>
          <p:nvSpPr>
            <p:cNvPr id="91" name="Freeform 5">
              <a:extLst>
                <a:ext uri="{FF2B5EF4-FFF2-40B4-BE49-F238E27FC236}">
                  <a16:creationId xmlns:a16="http://schemas.microsoft.com/office/drawing/2014/main" id="{84106926-3906-7238-24C8-01AEAFC48968}"/>
                </a:ext>
              </a:extLst>
            </p:cNvPr>
            <p:cNvSpPr>
              <a:spLocks noEditPoints="1"/>
            </p:cNvSpPr>
            <p:nvPr/>
          </p:nvSpPr>
          <p:spPr bwMode="auto">
            <a:xfrm>
              <a:off x="685127" y="1985804"/>
              <a:ext cx="889193" cy="891904"/>
            </a:xfrm>
            <a:custGeom>
              <a:avLst/>
              <a:gdLst>
                <a:gd name="T0" fmla="*/ 312 w 657"/>
                <a:gd name="T1" fmla="*/ 656 h 658"/>
                <a:gd name="T2" fmla="*/ 262 w 657"/>
                <a:gd name="T3" fmla="*/ 651 h 658"/>
                <a:gd name="T4" fmla="*/ 200 w 657"/>
                <a:gd name="T5" fmla="*/ 631 h 658"/>
                <a:gd name="T6" fmla="*/ 120 w 657"/>
                <a:gd name="T7" fmla="*/ 582 h 658"/>
                <a:gd name="T8" fmla="*/ 57 w 657"/>
                <a:gd name="T9" fmla="*/ 513 h 658"/>
                <a:gd name="T10" fmla="*/ 15 w 657"/>
                <a:gd name="T11" fmla="*/ 427 h 658"/>
                <a:gd name="T12" fmla="*/ 4 w 657"/>
                <a:gd name="T13" fmla="*/ 378 h 658"/>
                <a:gd name="T14" fmla="*/ 0 w 657"/>
                <a:gd name="T15" fmla="*/ 329 h 658"/>
                <a:gd name="T16" fmla="*/ 2 w 657"/>
                <a:gd name="T17" fmla="*/ 295 h 658"/>
                <a:gd name="T18" fmla="*/ 10 w 657"/>
                <a:gd name="T19" fmla="*/ 247 h 658"/>
                <a:gd name="T20" fmla="*/ 39 w 657"/>
                <a:gd name="T21" fmla="*/ 172 h 658"/>
                <a:gd name="T22" fmla="*/ 97 w 657"/>
                <a:gd name="T23" fmla="*/ 96 h 658"/>
                <a:gd name="T24" fmla="*/ 172 w 657"/>
                <a:gd name="T25" fmla="*/ 40 h 658"/>
                <a:gd name="T26" fmla="*/ 246 w 657"/>
                <a:gd name="T27" fmla="*/ 10 h 658"/>
                <a:gd name="T28" fmla="*/ 296 w 657"/>
                <a:gd name="T29" fmla="*/ 1 h 658"/>
                <a:gd name="T30" fmla="*/ 328 w 657"/>
                <a:gd name="T31" fmla="*/ 0 h 658"/>
                <a:gd name="T32" fmla="*/ 379 w 657"/>
                <a:gd name="T33" fmla="*/ 4 h 658"/>
                <a:gd name="T34" fmla="*/ 426 w 657"/>
                <a:gd name="T35" fmla="*/ 14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4 h 658"/>
                <a:gd name="T50" fmla="*/ 631 w 657"/>
                <a:gd name="T51" fmla="*/ 456 h 658"/>
                <a:gd name="T52" fmla="*/ 582 w 657"/>
                <a:gd name="T53" fmla="*/ 538 h 658"/>
                <a:gd name="T54" fmla="*/ 512 w 657"/>
                <a:gd name="T55" fmla="*/ 601 h 658"/>
                <a:gd name="T56" fmla="*/ 426 w 657"/>
                <a:gd name="T57" fmla="*/ 643 h 658"/>
                <a:gd name="T58" fmla="*/ 379 w 657"/>
                <a:gd name="T59" fmla="*/ 654 h 658"/>
                <a:gd name="T60" fmla="*/ 328 w 657"/>
                <a:gd name="T61" fmla="*/ 658 h 658"/>
                <a:gd name="T62" fmla="*/ 328 w 657"/>
                <a:gd name="T63" fmla="*/ 37 h 658"/>
                <a:gd name="T64" fmla="*/ 242 w 657"/>
                <a:gd name="T65" fmla="*/ 51 h 658"/>
                <a:gd name="T66" fmla="*/ 166 w 657"/>
                <a:gd name="T67" fmla="*/ 87 h 658"/>
                <a:gd name="T68" fmla="*/ 104 w 657"/>
                <a:gd name="T69" fmla="*/ 143 h 658"/>
                <a:gd name="T70" fmla="*/ 61 w 657"/>
                <a:gd name="T71" fmla="*/ 216 h 658"/>
                <a:gd name="T72" fmla="*/ 39 w 657"/>
                <a:gd name="T73" fmla="*/ 299 h 658"/>
                <a:gd name="T74" fmla="*/ 39 w 657"/>
                <a:gd name="T75" fmla="*/ 358 h 658"/>
                <a:gd name="T76" fmla="*/ 61 w 657"/>
                <a:gd name="T77" fmla="*/ 441 h 658"/>
                <a:gd name="T78" fmla="*/ 104 w 657"/>
                <a:gd name="T79" fmla="*/ 514 h 658"/>
                <a:gd name="T80" fmla="*/ 166 w 657"/>
                <a:gd name="T81" fmla="*/ 570 h 658"/>
                <a:gd name="T82" fmla="*/ 242 w 657"/>
                <a:gd name="T83" fmla="*/ 607 h 658"/>
                <a:gd name="T84" fmla="*/ 328 w 657"/>
                <a:gd name="T85" fmla="*/ 620 h 658"/>
                <a:gd name="T86" fmla="*/ 387 w 657"/>
                <a:gd name="T87" fmla="*/ 613 h 658"/>
                <a:gd name="T88" fmla="*/ 468 w 657"/>
                <a:gd name="T89" fmla="*/ 585 h 658"/>
                <a:gd name="T90" fmla="*/ 535 w 657"/>
                <a:gd name="T91" fmla="*/ 534 h 658"/>
                <a:gd name="T92" fmla="*/ 584 w 657"/>
                <a:gd name="T93" fmla="*/ 467 h 658"/>
                <a:gd name="T94" fmla="*/ 614 w 657"/>
                <a:gd name="T95" fmla="*/ 388 h 658"/>
                <a:gd name="T96" fmla="*/ 619 w 657"/>
                <a:gd name="T97" fmla="*/ 329 h 658"/>
                <a:gd name="T98" fmla="*/ 606 w 657"/>
                <a:gd name="T99" fmla="*/ 243 h 658"/>
                <a:gd name="T100" fmla="*/ 570 w 657"/>
                <a:gd name="T101" fmla="*/ 166 h 658"/>
                <a:gd name="T102" fmla="*/ 513 w 657"/>
                <a:gd name="T103" fmla="*/ 104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8" y="658"/>
                  </a:moveTo>
                  <a:lnTo>
                    <a:pt x="328" y="658"/>
                  </a:lnTo>
                  <a:lnTo>
                    <a:pt x="312" y="656"/>
                  </a:lnTo>
                  <a:lnTo>
                    <a:pt x="296" y="655"/>
                  </a:lnTo>
                  <a:lnTo>
                    <a:pt x="278" y="654"/>
                  </a:lnTo>
                  <a:lnTo>
                    <a:pt x="262" y="651"/>
                  </a:lnTo>
                  <a:lnTo>
                    <a:pt x="246" y="647"/>
                  </a:lnTo>
                  <a:lnTo>
                    <a:pt x="231" y="643"/>
                  </a:lnTo>
                  <a:lnTo>
                    <a:pt x="200" y="631"/>
                  </a:lnTo>
                  <a:lnTo>
                    <a:pt x="172" y="617"/>
                  </a:lnTo>
                  <a:lnTo>
                    <a:pt x="145" y="601"/>
                  </a:lnTo>
                  <a:lnTo>
                    <a:pt x="120" y="582"/>
                  </a:lnTo>
                  <a:lnTo>
                    <a:pt x="97" y="561"/>
                  </a:lnTo>
                  <a:lnTo>
                    <a:pt x="76" y="538"/>
                  </a:lnTo>
                  <a:lnTo>
                    <a:pt x="57" y="513"/>
                  </a:lnTo>
                  <a:lnTo>
                    <a:pt x="39" y="486"/>
                  </a:lnTo>
                  <a:lnTo>
                    <a:pt x="26" y="456"/>
                  </a:lnTo>
                  <a:lnTo>
                    <a:pt x="15" y="427"/>
                  </a:lnTo>
                  <a:lnTo>
                    <a:pt x="10" y="411"/>
                  </a:lnTo>
                  <a:lnTo>
                    <a:pt x="7" y="394"/>
                  </a:lnTo>
                  <a:lnTo>
                    <a:pt x="4" y="378"/>
                  </a:lnTo>
                  <a:lnTo>
                    <a:pt x="2" y="362"/>
                  </a:lnTo>
                  <a:lnTo>
                    <a:pt x="0" y="346"/>
                  </a:lnTo>
                  <a:lnTo>
                    <a:pt x="0" y="329"/>
                  </a:lnTo>
                  <a:lnTo>
                    <a:pt x="0" y="329"/>
                  </a:lnTo>
                  <a:lnTo>
                    <a:pt x="0" y="311"/>
                  </a:lnTo>
                  <a:lnTo>
                    <a:pt x="2" y="295"/>
                  </a:lnTo>
                  <a:lnTo>
                    <a:pt x="4" y="279"/>
                  </a:lnTo>
                  <a:lnTo>
                    <a:pt x="7" y="263"/>
                  </a:lnTo>
                  <a:lnTo>
                    <a:pt x="10" y="247"/>
                  </a:lnTo>
                  <a:lnTo>
                    <a:pt x="15" y="231"/>
                  </a:lnTo>
                  <a:lnTo>
                    <a:pt x="26" y="201"/>
                  </a:lnTo>
                  <a:lnTo>
                    <a:pt x="39" y="172"/>
                  </a:lnTo>
                  <a:lnTo>
                    <a:pt x="57" y="145"/>
                  </a:lnTo>
                  <a:lnTo>
                    <a:pt x="76" y="119"/>
                  </a:lnTo>
                  <a:lnTo>
                    <a:pt x="97" y="96"/>
                  </a:lnTo>
                  <a:lnTo>
                    <a:pt x="120" y="75"/>
                  </a:lnTo>
                  <a:lnTo>
                    <a:pt x="145" y="56"/>
                  </a:lnTo>
                  <a:lnTo>
                    <a:pt x="172" y="40"/>
                  </a:lnTo>
                  <a:lnTo>
                    <a:pt x="200" y="25"/>
                  </a:lnTo>
                  <a:lnTo>
                    <a:pt x="231" y="14"/>
                  </a:lnTo>
                  <a:lnTo>
                    <a:pt x="246" y="10"/>
                  </a:lnTo>
                  <a:lnTo>
                    <a:pt x="262" y="6"/>
                  </a:lnTo>
                  <a:lnTo>
                    <a:pt x="278" y="4"/>
                  </a:lnTo>
                  <a:lnTo>
                    <a:pt x="296" y="1"/>
                  </a:lnTo>
                  <a:lnTo>
                    <a:pt x="312" y="1"/>
                  </a:lnTo>
                  <a:lnTo>
                    <a:pt x="328" y="0"/>
                  </a:lnTo>
                  <a:lnTo>
                    <a:pt x="328" y="0"/>
                  </a:lnTo>
                  <a:lnTo>
                    <a:pt x="345" y="1"/>
                  </a:lnTo>
                  <a:lnTo>
                    <a:pt x="362" y="1"/>
                  </a:lnTo>
                  <a:lnTo>
                    <a:pt x="379" y="4"/>
                  </a:lnTo>
                  <a:lnTo>
                    <a:pt x="395" y="6"/>
                  </a:lnTo>
                  <a:lnTo>
                    <a:pt x="411" y="10"/>
                  </a:lnTo>
                  <a:lnTo>
                    <a:pt x="426" y="14"/>
                  </a:lnTo>
                  <a:lnTo>
                    <a:pt x="457" y="25"/>
                  </a:lnTo>
                  <a:lnTo>
                    <a:pt x="485" y="40"/>
                  </a:lnTo>
                  <a:lnTo>
                    <a:pt x="512" y="56"/>
                  </a:lnTo>
                  <a:lnTo>
                    <a:pt x="537" y="75"/>
                  </a:lnTo>
                  <a:lnTo>
                    <a:pt x="560" y="96"/>
                  </a:lnTo>
                  <a:lnTo>
                    <a:pt x="582" y="119"/>
                  </a:lnTo>
                  <a:lnTo>
                    <a:pt x="601" y="145"/>
                  </a:lnTo>
                  <a:lnTo>
                    <a:pt x="618" y="172"/>
                  </a:lnTo>
                  <a:lnTo>
                    <a:pt x="631" y="201"/>
                  </a:lnTo>
                  <a:lnTo>
                    <a:pt x="642" y="231"/>
                  </a:lnTo>
                  <a:lnTo>
                    <a:pt x="648" y="247"/>
                  </a:lnTo>
                  <a:lnTo>
                    <a:pt x="650" y="263"/>
                  </a:lnTo>
                  <a:lnTo>
                    <a:pt x="653" y="279"/>
                  </a:lnTo>
                  <a:lnTo>
                    <a:pt x="656" y="295"/>
                  </a:lnTo>
                  <a:lnTo>
                    <a:pt x="657" y="311"/>
                  </a:lnTo>
                  <a:lnTo>
                    <a:pt x="657" y="329"/>
                  </a:lnTo>
                  <a:lnTo>
                    <a:pt x="657" y="329"/>
                  </a:lnTo>
                  <a:lnTo>
                    <a:pt x="657" y="346"/>
                  </a:lnTo>
                  <a:lnTo>
                    <a:pt x="656" y="362"/>
                  </a:lnTo>
                  <a:lnTo>
                    <a:pt x="653" y="378"/>
                  </a:lnTo>
                  <a:lnTo>
                    <a:pt x="650" y="394"/>
                  </a:lnTo>
                  <a:lnTo>
                    <a:pt x="648" y="411"/>
                  </a:lnTo>
                  <a:lnTo>
                    <a:pt x="642" y="427"/>
                  </a:lnTo>
                  <a:lnTo>
                    <a:pt x="631" y="456"/>
                  </a:lnTo>
                  <a:lnTo>
                    <a:pt x="618" y="486"/>
                  </a:lnTo>
                  <a:lnTo>
                    <a:pt x="601" y="513"/>
                  </a:lnTo>
                  <a:lnTo>
                    <a:pt x="582" y="538"/>
                  </a:lnTo>
                  <a:lnTo>
                    <a:pt x="560" y="561"/>
                  </a:lnTo>
                  <a:lnTo>
                    <a:pt x="537" y="582"/>
                  </a:lnTo>
                  <a:lnTo>
                    <a:pt x="512" y="601"/>
                  </a:lnTo>
                  <a:lnTo>
                    <a:pt x="485" y="617"/>
                  </a:lnTo>
                  <a:lnTo>
                    <a:pt x="457" y="631"/>
                  </a:lnTo>
                  <a:lnTo>
                    <a:pt x="426" y="643"/>
                  </a:lnTo>
                  <a:lnTo>
                    <a:pt x="411" y="647"/>
                  </a:lnTo>
                  <a:lnTo>
                    <a:pt x="395" y="651"/>
                  </a:lnTo>
                  <a:lnTo>
                    <a:pt x="379" y="654"/>
                  </a:lnTo>
                  <a:lnTo>
                    <a:pt x="362" y="655"/>
                  </a:lnTo>
                  <a:lnTo>
                    <a:pt x="345" y="656"/>
                  </a:lnTo>
                  <a:lnTo>
                    <a:pt x="328" y="658"/>
                  </a:lnTo>
                  <a:lnTo>
                    <a:pt x="328" y="658"/>
                  </a:lnTo>
                  <a:close/>
                  <a:moveTo>
                    <a:pt x="328" y="37"/>
                  </a:moveTo>
                  <a:lnTo>
                    <a:pt x="328" y="37"/>
                  </a:lnTo>
                  <a:lnTo>
                    <a:pt x="298" y="39"/>
                  </a:lnTo>
                  <a:lnTo>
                    <a:pt x="270" y="44"/>
                  </a:lnTo>
                  <a:lnTo>
                    <a:pt x="242" y="51"/>
                  </a:lnTo>
                  <a:lnTo>
                    <a:pt x="215" y="60"/>
                  </a:lnTo>
                  <a:lnTo>
                    <a:pt x="190" y="72"/>
                  </a:lnTo>
                  <a:lnTo>
                    <a:pt x="166" y="87"/>
                  </a:lnTo>
                  <a:lnTo>
                    <a:pt x="144" y="104"/>
                  </a:lnTo>
                  <a:lnTo>
                    <a:pt x="123" y="123"/>
                  </a:lnTo>
                  <a:lnTo>
                    <a:pt x="104" y="143"/>
                  </a:lnTo>
                  <a:lnTo>
                    <a:pt x="88" y="166"/>
                  </a:lnTo>
                  <a:lnTo>
                    <a:pt x="73" y="190"/>
                  </a:lnTo>
                  <a:lnTo>
                    <a:pt x="61" y="216"/>
                  </a:lnTo>
                  <a:lnTo>
                    <a:pt x="50" y="243"/>
                  </a:lnTo>
                  <a:lnTo>
                    <a:pt x="43" y="270"/>
                  </a:lnTo>
                  <a:lnTo>
                    <a:pt x="39" y="299"/>
                  </a:lnTo>
                  <a:lnTo>
                    <a:pt x="38" y="329"/>
                  </a:lnTo>
                  <a:lnTo>
                    <a:pt x="38" y="329"/>
                  </a:lnTo>
                  <a:lnTo>
                    <a:pt x="39" y="358"/>
                  </a:lnTo>
                  <a:lnTo>
                    <a:pt x="43" y="388"/>
                  </a:lnTo>
                  <a:lnTo>
                    <a:pt x="50" y="415"/>
                  </a:lnTo>
                  <a:lnTo>
                    <a:pt x="61" y="441"/>
                  </a:lnTo>
                  <a:lnTo>
                    <a:pt x="73" y="467"/>
                  </a:lnTo>
                  <a:lnTo>
                    <a:pt x="88" y="491"/>
                  </a:lnTo>
                  <a:lnTo>
                    <a:pt x="104" y="514"/>
                  </a:lnTo>
                  <a:lnTo>
                    <a:pt x="123" y="534"/>
                  </a:lnTo>
                  <a:lnTo>
                    <a:pt x="144" y="553"/>
                  </a:lnTo>
                  <a:lnTo>
                    <a:pt x="166" y="570"/>
                  </a:lnTo>
                  <a:lnTo>
                    <a:pt x="190" y="585"/>
                  </a:lnTo>
                  <a:lnTo>
                    <a:pt x="215" y="597"/>
                  </a:lnTo>
                  <a:lnTo>
                    <a:pt x="242" y="607"/>
                  </a:lnTo>
                  <a:lnTo>
                    <a:pt x="270" y="613"/>
                  </a:lnTo>
                  <a:lnTo>
                    <a:pt x="298" y="619"/>
                  </a:lnTo>
                  <a:lnTo>
                    <a:pt x="328" y="620"/>
                  </a:lnTo>
                  <a:lnTo>
                    <a:pt x="328" y="620"/>
                  </a:lnTo>
                  <a:lnTo>
                    <a:pt x="359" y="619"/>
                  </a:lnTo>
                  <a:lnTo>
                    <a:pt x="387" y="613"/>
                  </a:lnTo>
                  <a:lnTo>
                    <a:pt x="415" y="607"/>
                  </a:lnTo>
                  <a:lnTo>
                    <a:pt x="442" y="597"/>
                  </a:lnTo>
                  <a:lnTo>
                    <a:pt x="468" y="585"/>
                  </a:lnTo>
                  <a:lnTo>
                    <a:pt x="492" y="570"/>
                  </a:lnTo>
                  <a:lnTo>
                    <a:pt x="513" y="553"/>
                  </a:lnTo>
                  <a:lnTo>
                    <a:pt x="535" y="534"/>
                  </a:lnTo>
                  <a:lnTo>
                    <a:pt x="554" y="514"/>
                  </a:lnTo>
                  <a:lnTo>
                    <a:pt x="570" y="491"/>
                  </a:lnTo>
                  <a:lnTo>
                    <a:pt x="584" y="467"/>
                  </a:lnTo>
                  <a:lnTo>
                    <a:pt x="597" y="441"/>
                  </a:lnTo>
                  <a:lnTo>
                    <a:pt x="606" y="415"/>
                  </a:lnTo>
                  <a:lnTo>
                    <a:pt x="614" y="388"/>
                  </a:lnTo>
                  <a:lnTo>
                    <a:pt x="618" y="358"/>
                  </a:lnTo>
                  <a:lnTo>
                    <a:pt x="619" y="329"/>
                  </a:lnTo>
                  <a:lnTo>
                    <a:pt x="619" y="329"/>
                  </a:lnTo>
                  <a:lnTo>
                    <a:pt x="618" y="299"/>
                  </a:lnTo>
                  <a:lnTo>
                    <a:pt x="614" y="270"/>
                  </a:lnTo>
                  <a:lnTo>
                    <a:pt x="606" y="243"/>
                  </a:lnTo>
                  <a:lnTo>
                    <a:pt x="597" y="216"/>
                  </a:lnTo>
                  <a:lnTo>
                    <a:pt x="584" y="190"/>
                  </a:lnTo>
                  <a:lnTo>
                    <a:pt x="570" y="166"/>
                  </a:lnTo>
                  <a:lnTo>
                    <a:pt x="554" y="143"/>
                  </a:lnTo>
                  <a:lnTo>
                    <a:pt x="535" y="123"/>
                  </a:lnTo>
                  <a:lnTo>
                    <a:pt x="513" y="104"/>
                  </a:lnTo>
                  <a:lnTo>
                    <a:pt x="492" y="87"/>
                  </a:lnTo>
                  <a:lnTo>
                    <a:pt x="468" y="72"/>
                  </a:lnTo>
                  <a:lnTo>
                    <a:pt x="442" y="60"/>
                  </a:lnTo>
                  <a:lnTo>
                    <a:pt x="415" y="51"/>
                  </a:lnTo>
                  <a:lnTo>
                    <a:pt x="387" y="44"/>
                  </a:lnTo>
                  <a:lnTo>
                    <a:pt x="359" y="39"/>
                  </a:lnTo>
                  <a:lnTo>
                    <a:pt x="328" y="37"/>
                  </a:lnTo>
                  <a:lnTo>
                    <a:pt x="328" y="37"/>
                  </a:lnTo>
                  <a:close/>
                </a:path>
              </a:pathLst>
            </a:custGeom>
            <a:solidFill>
              <a:srgbClr val="188CE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2" name="Straight Connector 91">
              <a:extLst>
                <a:ext uri="{FF2B5EF4-FFF2-40B4-BE49-F238E27FC236}">
                  <a16:creationId xmlns:a16="http://schemas.microsoft.com/office/drawing/2014/main" id="{CD2CFE0F-8A70-6493-B1C8-E9FF9B7139D6}"/>
                </a:ext>
              </a:extLst>
            </p:cNvPr>
            <p:cNvCxnSpPr/>
            <p:nvPr/>
          </p:nvCxnSpPr>
          <p:spPr>
            <a:xfrm>
              <a:off x="620824" y="3456101"/>
              <a:ext cx="2160000" cy="0"/>
            </a:xfrm>
            <a:prstGeom prst="line">
              <a:avLst/>
            </a:prstGeom>
            <a:noFill/>
            <a:ln w="19050" cap="flat" cmpd="sng" algn="ctr">
              <a:solidFill>
                <a:srgbClr val="188CE5"/>
              </a:solidFill>
              <a:prstDash val="solid"/>
            </a:ln>
            <a:effectLst/>
          </p:spPr>
        </p:cxnSp>
      </p:grpSp>
      <p:grpSp>
        <p:nvGrpSpPr>
          <p:cNvPr id="93" name="Group 92">
            <a:extLst>
              <a:ext uri="{FF2B5EF4-FFF2-40B4-BE49-F238E27FC236}">
                <a16:creationId xmlns:a16="http://schemas.microsoft.com/office/drawing/2014/main" id="{1B0FE6B3-6FD7-0401-EFDE-A488F255EF62}"/>
              </a:ext>
            </a:extLst>
          </p:cNvPr>
          <p:cNvGrpSpPr/>
          <p:nvPr/>
        </p:nvGrpSpPr>
        <p:grpSpPr>
          <a:xfrm>
            <a:off x="10109033" y="2526459"/>
            <a:ext cx="2289179" cy="1482545"/>
            <a:chOff x="2937445" y="1986823"/>
            <a:chExt cx="2289179" cy="1482545"/>
          </a:xfrm>
        </p:grpSpPr>
        <p:cxnSp>
          <p:nvCxnSpPr>
            <p:cNvPr id="95" name="Straight Connector 94">
              <a:extLst>
                <a:ext uri="{FF2B5EF4-FFF2-40B4-BE49-F238E27FC236}">
                  <a16:creationId xmlns:a16="http://schemas.microsoft.com/office/drawing/2014/main" id="{B75C1AD8-CCAA-CDBA-CE00-460490D8423A}"/>
                </a:ext>
              </a:extLst>
            </p:cNvPr>
            <p:cNvCxnSpPr/>
            <p:nvPr/>
          </p:nvCxnSpPr>
          <p:spPr>
            <a:xfrm>
              <a:off x="2945530" y="2868732"/>
              <a:ext cx="2160000" cy="0"/>
            </a:xfrm>
            <a:prstGeom prst="line">
              <a:avLst/>
            </a:prstGeom>
            <a:noFill/>
            <a:ln w="57150" cap="flat" cmpd="sng" algn="ctr">
              <a:solidFill>
                <a:srgbClr val="000000">
                  <a:lumMod val="50000"/>
                  <a:lumOff val="50000"/>
                </a:srgbClr>
              </a:solidFill>
              <a:prstDash val="solid"/>
            </a:ln>
            <a:effectLst/>
          </p:spPr>
        </p:cxnSp>
        <p:sp>
          <p:nvSpPr>
            <p:cNvPr id="96" name="Rectangle 95">
              <a:extLst>
                <a:ext uri="{FF2B5EF4-FFF2-40B4-BE49-F238E27FC236}">
                  <a16:creationId xmlns:a16="http://schemas.microsoft.com/office/drawing/2014/main" id="{F50438B2-8755-9E1B-3BDE-0F63E992FAE3}"/>
                </a:ext>
              </a:extLst>
            </p:cNvPr>
            <p:cNvSpPr/>
            <p:nvPr/>
          </p:nvSpPr>
          <p:spPr>
            <a:xfrm>
              <a:off x="2937445" y="3003844"/>
              <a:ext cx="2289179"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Ghid</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97" name="Freeform 12">
              <a:extLst>
                <a:ext uri="{FF2B5EF4-FFF2-40B4-BE49-F238E27FC236}">
                  <a16:creationId xmlns:a16="http://schemas.microsoft.com/office/drawing/2014/main" id="{A033E768-58C2-5BCD-4E3B-0C8960CD2DFD}"/>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000000">
                <a:lumMod val="50000"/>
                <a:lumOff val="50000"/>
              </a:srgb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98" name="Straight Connector 97">
              <a:extLst>
                <a:ext uri="{FF2B5EF4-FFF2-40B4-BE49-F238E27FC236}">
                  <a16:creationId xmlns:a16="http://schemas.microsoft.com/office/drawing/2014/main" id="{21AD5B36-28F9-FE18-2C80-CB5AF566FB9E}"/>
                </a:ext>
              </a:extLst>
            </p:cNvPr>
            <p:cNvCxnSpPr/>
            <p:nvPr/>
          </p:nvCxnSpPr>
          <p:spPr>
            <a:xfrm>
              <a:off x="2937446" y="3469368"/>
              <a:ext cx="2160000" cy="0"/>
            </a:xfrm>
            <a:prstGeom prst="line">
              <a:avLst/>
            </a:prstGeom>
            <a:noFill/>
            <a:ln w="19050" cap="flat" cmpd="sng" algn="ctr">
              <a:solidFill>
                <a:srgbClr val="000000">
                  <a:lumMod val="50000"/>
                  <a:lumOff val="50000"/>
                </a:srgbClr>
              </a:solidFill>
              <a:prstDash val="solid"/>
            </a:ln>
            <a:effectLst/>
          </p:spPr>
        </p:cxnSp>
      </p:grpSp>
      <p:grpSp>
        <p:nvGrpSpPr>
          <p:cNvPr id="99" name="Group 98">
            <a:extLst>
              <a:ext uri="{FF2B5EF4-FFF2-40B4-BE49-F238E27FC236}">
                <a16:creationId xmlns:a16="http://schemas.microsoft.com/office/drawing/2014/main" id="{96A756A3-2A56-3B3D-2E25-63755B10C546}"/>
              </a:ext>
            </a:extLst>
          </p:cNvPr>
          <p:cNvGrpSpPr/>
          <p:nvPr/>
        </p:nvGrpSpPr>
        <p:grpSpPr>
          <a:xfrm>
            <a:off x="14144214" y="6366205"/>
            <a:ext cx="2181481" cy="1752985"/>
            <a:chOff x="2945529" y="1985804"/>
            <a:chExt cx="2181481" cy="1752985"/>
          </a:xfrm>
        </p:grpSpPr>
        <p:sp>
          <p:nvSpPr>
            <p:cNvPr id="100" name="Freeform 5">
              <a:extLst>
                <a:ext uri="{FF2B5EF4-FFF2-40B4-BE49-F238E27FC236}">
                  <a16:creationId xmlns:a16="http://schemas.microsoft.com/office/drawing/2014/main" id="{2F134E44-CABC-61F9-D5FD-0A79D33AE86D}"/>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1" name="Straight Connector 100">
              <a:extLst>
                <a:ext uri="{FF2B5EF4-FFF2-40B4-BE49-F238E27FC236}">
                  <a16:creationId xmlns:a16="http://schemas.microsoft.com/office/drawing/2014/main" id="{2276064B-6889-1F92-F8C0-57E443B89E59}"/>
                </a:ext>
              </a:extLst>
            </p:cNvPr>
            <p:cNvCxnSpPr/>
            <p:nvPr/>
          </p:nvCxnSpPr>
          <p:spPr>
            <a:xfrm>
              <a:off x="2945530" y="2868732"/>
              <a:ext cx="2160000" cy="0"/>
            </a:xfrm>
            <a:prstGeom prst="line">
              <a:avLst/>
            </a:prstGeom>
            <a:solidFill>
              <a:srgbClr val="234C93"/>
            </a:solidFill>
            <a:ln w="57150" cap="flat" cmpd="sng" algn="ctr">
              <a:solidFill>
                <a:schemeClr val="accent5"/>
              </a:solidFill>
              <a:prstDash val="solid"/>
            </a:ln>
            <a:effectLst/>
          </p:spPr>
        </p:cxnSp>
        <p:sp>
          <p:nvSpPr>
            <p:cNvPr id="102" name="Rectangle 101">
              <a:extLst>
                <a:ext uri="{FF2B5EF4-FFF2-40B4-BE49-F238E27FC236}">
                  <a16:creationId xmlns:a16="http://schemas.microsoft.com/office/drawing/2014/main" id="{C3A6BFC6-CA91-BC46-9DB9-AF6E1CC78296}"/>
                </a:ext>
              </a:extLst>
            </p:cNvPr>
            <p:cNvSpPr/>
            <p:nvPr/>
          </p:nvSpPr>
          <p:spPr>
            <a:xfrm>
              <a:off x="2945529" y="3003844"/>
              <a:ext cx="2181481" cy="734945"/>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Micro-</a:t>
              </a:r>
              <a:r>
                <a:rPr kumimoji="0" lang="ro-RO" b="0" i="0" u="none" strike="noStrike" kern="0" cap="none" spc="0" normalizeH="0" baseline="0" noProof="0" err="1">
                  <a:ln>
                    <a:noFill/>
                  </a:ln>
                  <a:solidFill>
                    <a:schemeClr val="tx2"/>
                  </a:solidFill>
                  <a:effectLst/>
                  <a:uLnTx/>
                  <a:uFillTx/>
                  <a:ea typeface="Open Sans" charset="0"/>
                  <a:cs typeface="Arial" panose="020B0604020202020204" pitchFamily="34" charset="0"/>
                </a:rPr>
                <a:t>learning</a:t>
              </a: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 prin Code of Talent</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103" name="Freeform 12">
              <a:extLst>
                <a:ext uri="{FF2B5EF4-FFF2-40B4-BE49-F238E27FC236}">
                  <a16:creationId xmlns:a16="http://schemas.microsoft.com/office/drawing/2014/main" id="{D5683B9D-0FCB-8497-8184-7C12A5A0EBE7}"/>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4" name="Straight Connector 103">
              <a:extLst>
                <a:ext uri="{FF2B5EF4-FFF2-40B4-BE49-F238E27FC236}">
                  <a16:creationId xmlns:a16="http://schemas.microsoft.com/office/drawing/2014/main" id="{2799B852-54DE-8350-B16A-68516EF6425D}"/>
                </a:ext>
              </a:extLst>
            </p:cNvPr>
            <p:cNvCxnSpPr/>
            <p:nvPr/>
          </p:nvCxnSpPr>
          <p:spPr>
            <a:xfrm>
              <a:off x="2945530" y="3683108"/>
              <a:ext cx="2160000" cy="0"/>
            </a:xfrm>
            <a:prstGeom prst="line">
              <a:avLst/>
            </a:prstGeom>
            <a:noFill/>
            <a:ln w="19050" cap="flat" cmpd="sng" algn="ctr">
              <a:solidFill>
                <a:schemeClr val="accent5"/>
              </a:solidFill>
              <a:prstDash val="solid"/>
            </a:ln>
            <a:effectLst/>
          </p:spPr>
        </p:cxnSp>
      </p:grpSp>
      <p:grpSp>
        <p:nvGrpSpPr>
          <p:cNvPr id="105" name="Group 104">
            <a:extLst>
              <a:ext uri="{FF2B5EF4-FFF2-40B4-BE49-F238E27FC236}">
                <a16:creationId xmlns:a16="http://schemas.microsoft.com/office/drawing/2014/main" id="{3512933F-8FC8-61C2-D517-CBBB9A5ED1C0}"/>
              </a:ext>
            </a:extLst>
          </p:cNvPr>
          <p:cNvGrpSpPr/>
          <p:nvPr/>
        </p:nvGrpSpPr>
        <p:grpSpPr>
          <a:xfrm>
            <a:off x="14108389" y="3148843"/>
            <a:ext cx="2181481" cy="1547226"/>
            <a:chOff x="2945529" y="1985804"/>
            <a:chExt cx="2181481" cy="1547226"/>
          </a:xfrm>
        </p:grpSpPr>
        <p:sp>
          <p:nvSpPr>
            <p:cNvPr id="106" name="Freeform 5">
              <a:extLst>
                <a:ext uri="{FF2B5EF4-FFF2-40B4-BE49-F238E27FC236}">
                  <a16:creationId xmlns:a16="http://schemas.microsoft.com/office/drawing/2014/main" id="{1D246203-AAA8-4830-2B36-B0DDA9A03C0F}"/>
                </a:ext>
              </a:extLst>
            </p:cNvPr>
            <p:cNvSpPr>
              <a:spLocks noEditPoints="1"/>
            </p:cNvSpPr>
            <p:nvPr/>
          </p:nvSpPr>
          <p:spPr bwMode="auto">
            <a:xfrm>
              <a:off x="2986486" y="1985804"/>
              <a:ext cx="889193" cy="891904"/>
            </a:xfrm>
            <a:prstGeom prst="ellipse">
              <a:avLst/>
            </a:pr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07" name="Straight Connector 106">
              <a:extLst>
                <a:ext uri="{FF2B5EF4-FFF2-40B4-BE49-F238E27FC236}">
                  <a16:creationId xmlns:a16="http://schemas.microsoft.com/office/drawing/2014/main" id="{644F7A27-950D-6572-8498-FE8EE7EBB935}"/>
                </a:ext>
              </a:extLst>
            </p:cNvPr>
            <p:cNvCxnSpPr/>
            <p:nvPr/>
          </p:nvCxnSpPr>
          <p:spPr>
            <a:xfrm>
              <a:off x="2945530" y="2868732"/>
              <a:ext cx="2160000" cy="0"/>
            </a:xfrm>
            <a:prstGeom prst="line">
              <a:avLst/>
            </a:prstGeom>
            <a:solidFill>
              <a:srgbClr val="234C93"/>
            </a:solidFill>
            <a:ln w="57150" cap="flat" cmpd="sng" algn="ctr">
              <a:solidFill>
                <a:srgbClr val="234C93"/>
              </a:solidFill>
              <a:prstDash val="solid"/>
            </a:ln>
            <a:effectLst/>
          </p:spPr>
        </p:cxnSp>
        <p:sp>
          <p:nvSpPr>
            <p:cNvPr id="108" name="Rectangle 107">
              <a:extLst>
                <a:ext uri="{FF2B5EF4-FFF2-40B4-BE49-F238E27FC236}">
                  <a16:creationId xmlns:a16="http://schemas.microsoft.com/office/drawing/2014/main" id="{4447624F-5877-D4B8-F183-AB40832043D2}"/>
                </a:ext>
              </a:extLst>
            </p:cNvPr>
            <p:cNvSpPr/>
            <p:nvPr/>
          </p:nvSpPr>
          <p:spPr>
            <a:xfrm>
              <a:off x="2945529" y="3003844"/>
              <a:ext cx="2181481" cy="402546"/>
            </a:xfrm>
            <a:prstGeom prst="rect">
              <a:avLst/>
            </a:prstGeom>
          </p:spPr>
          <p:txBody>
            <a:bodyPr wrap="square">
              <a:spAutoFit/>
            </a:bodyPr>
            <a:lstStyle/>
            <a:p>
              <a:pPr marL="114300" marR="0" lvl="1" indent="0" defTabSz="914400" eaLnBrk="0" fontAlgn="base" latinLnBrk="0" hangingPunct="0">
                <a:lnSpc>
                  <a:spcPct val="120000"/>
                </a:lnSpc>
                <a:spcBef>
                  <a:spcPts val="0"/>
                </a:spcBef>
                <a:spcAft>
                  <a:spcPts val="1000"/>
                </a:spcAft>
                <a:buClrTx/>
                <a:buSzPct val="75000"/>
                <a:buFontTx/>
                <a:buNone/>
                <a:tabLst/>
                <a:defRPr/>
              </a:pPr>
              <a:r>
                <a:rPr kumimoji="0" lang="ro-RO" b="0" i="0" u="none" strike="noStrike" kern="0" cap="none" spc="0" normalizeH="0" baseline="0" noProof="0">
                  <a:ln>
                    <a:noFill/>
                  </a:ln>
                  <a:solidFill>
                    <a:schemeClr val="tx2"/>
                  </a:solidFill>
                  <a:effectLst/>
                  <a:uLnTx/>
                  <a:uFillTx/>
                  <a:ea typeface="Open Sans" charset="0"/>
                  <a:cs typeface="Arial" panose="020B0604020202020204" pitchFamily="34" charset="0"/>
                </a:rPr>
                <a:t>Tutorial</a:t>
              </a:r>
              <a:endParaRPr kumimoji="0" lang="en-US" b="0" i="0" u="none" strike="noStrike" kern="0" cap="none" spc="0" normalizeH="0" baseline="0" noProof="0">
                <a:ln>
                  <a:noFill/>
                </a:ln>
                <a:solidFill>
                  <a:schemeClr val="tx2"/>
                </a:solidFill>
                <a:effectLst/>
                <a:uLnTx/>
                <a:uFillTx/>
                <a:ea typeface="Open Sans" charset="0"/>
                <a:cs typeface="Arial" panose="020B0604020202020204" pitchFamily="34" charset="0"/>
              </a:endParaRPr>
            </a:p>
          </p:txBody>
        </p:sp>
        <p:sp>
          <p:nvSpPr>
            <p:cNvPr id="109" name="Freeform 12">
              <a:extLst>
                <a:ext uri="{FF2B5EF4-FFF2-40B4-BE49-F238E27FC236}">
                  <a16:creationId xmlns:a16="http://schemas.microsoft.com/office/drawing/2014/main" id="{F011D08D-F638-F217-E6C4-C39584ABD9CA}"/>
                </a:ext>
              </a:extLst>
            </p:cNvPr>
            <p:cNvSpPr>
              <a:spLocks noEditPoints="1"/>
            </p:cNvSpPr>
            <p:nvPr/>
          </p:nvSpPr>
          <p:spPr bwMode="auto">
            <a:xfrm>
              <a:off x="2981354" y="1986823"/>
              <a:ext cx="894614" cy="889191"/>
            </a:xfrm>
            <a:custGeom>
              <a:avLst/>
              <a:gdLst>
                <a:gd name="T0" fmla="*/ 313 w 658"/>
                <a:gd name="T1" fmla="*/ 657 h 657"/>
                <a:gd name="T2" fmla="*/ 263 w 658"/>
                <a:gd name="T3" fmla="*/ 650 h 657"/>
                <a:gd name="T4" fmla="*/ 201 w 658"/>
                <a:gd name="T5" fmla="*/ 631 h 657"/>
                <a:gd name="T6" fmla="*/ 121 w 658"/>
                <a:gd name="T7" fmla="*/ 582 h 657"/>
                <a:gd name="T8" fmla="*/ 56 w 658"/>
                <a:gd name="T9" fmla="*/ 512 h 657"/>
                <a:gd name="T10" fmla="*/ 15 w 658"/>
                <a:gd name="T11" fmla="*/ 426 h 657"/>
                <a:gd name="T12" fmla="*/ 4 w 658"/>
                <a:gd name="T13" fmla="*/ 379 h 657"/>
                <a:gd name="T14" fmla="*/ 0 w 658"/>
                <a:gd name="T15" fmla="*/ 329 h 657"/>
                <a:gd name="T16" fmla="*/ 3 w 658"/>
                <a:gd name="T17" fmla="*/ 295 h 657"/>
                <a:gd name="T18" fmla="*/ 11 w 658"/>
                <a:gd name="T19" fmla="*/ 246 h 657"/>
                <a:gd name="T20" fmla="*/ 40 w 658"/>
                <a:gd name="T21" fmla="*/ 172 h 657"/>
                <a:gd name="T22" fmla="*/ 97 w 658"/>
                <a:gd name="T23" fmla="*/ 97 h 657"/>
                <a:gd name="T24" fmla="*/ 173 w 658"/>
                <a:gd name="T25" fmla="*/ 39 h 657"/>
                <a:gd name="T26" fmla="*/ 247 w 658"/>
                <a:gd name="T27" fmla="*/ 9 h 657"/>
                <a:gd name="T28" fmla="*/ 295 w 658"/>
                <a:gd name="T29" fmla="*/ 1 h 657"/>
                <a:gd name="T30" fmla="*/ 329 w 658"/>
                <a:gd name="T31" fmla="*/ 0 h 657"/>
                <a:gd name="T32" fmla="*/ 379 w 658"/>
                <a:gd name="T33" fmla="*/ 4 h 657"/>
                <a:gd name="T34" fmla="*/ 427 w 658"/>
                <a:gd name="T35" fmla="*/ 15 h 657"/>
                <a:gd name="T36" fmla="*/ 513 w 658"/>
                <a:gd name="T37" fmla="*/ 56 h 657"/>
                <a:gd name="T38" fmla="*/ 583 w 658"/>
                <a:gd name="T39" fmla="*/ 120 h 657"/>
                <a:gd name="T40" fmla="*/ 633 w 658"/>
                <a:gd name="T41" fmla="*/ 200 h 657"/>
                <a:gd name="T42" fmla="*/ 651 w 658"/>
                <a:gd name="T43" fmla="*/ 262 h 657"/>
                <a:gd name="T44" fmla="*/ 658 w 658"/>
                <a:gd name="T45" fmla="*/ 312 h 657"/>
                <a:gd name="T46" fmla="*/ 658 w 658"/>
                <a:gd name="T47" fmla="*/ 345 h 657"/>
                <a:gd name="T48" fmla="*/ 651 w 658"/>
                <a:gd name="T49" fmla="*/ 395 h 657"/>
                <a:gd name="T50" fmla="*/ 633 w 658"/>
                <a:gd name="T51" fmla="*/ 457 h 657"/>
                <a:gd name="T52" fmla="*/ 583 w 658"/>
                <a:gd name="T53" fmla="*/ 537 h 657"/>
                <a:gd name="T54" fmla="*/ 513 w 658"/>
                <a:gd name="T55" fmla="*/ 600 h 657"/>
                <a:gd name="T56" fmla="*/ 427 w 658"/>
                <a:gd name="T57" fmla="*/ 642 h 657"/>
                <a:gd name="T58" fmla="*/ 379 w 658"/>
                <a:gd name="T59" fmla="*/ 653 h 657"/>
                <a:gd name="T60" fmla="*/ 329 w 658"/>
                <a:gd name="T61" fmla="*/ 657 h 657"/>
                <a:gd name="T62" fmla="*/ 329 w 658"/>
                <a:gd name="T63" fmla="*/ 38 h 657"/>
                <a:gd name="T64" fmla="*/ 243 w 658"/>
                <a:gd name="T65" fmla="*/ 51 h 657"/>
                <a:gd name="T66" fmla="*/ 166 w 658"/>
                <a:gd name="T67" fmla="*/ 87 h 657"/>
                <a:gd name="T68" fmla="*/ 105 w 658"/>
                <a:gd name="T69" fmla="*/ 144 h 657"/>
                <a:gd name="T70" fmla="*/ 62 w 658"/>
                <a:gd name="T71" fmla="*/ 215 h 657"/>
                <a:gd name="T72" fmla="*/ 40 w 658"/>
                <a:gd name="T73" fmla="*/ 298 h 657"/>
                <a:gd name="T74" fmla="*/ 40 w 658"/>
                <a:gd name="T75" fmla="*/ 359 h 657"/>
                <a:gd name="T76" fmla="*/ 62 w 658"/>
                <a:gd name="T77" fmla="*/ 442 h 657"/>
                <a:gd name="T78" fmla="*/ 105 w 658"/>
                <a:gd name="T79" fmla="*/ 513 h 657"/>
                <a:gd name="T80" fmla="*/ 166 w 658"/>
                <a:gd name="T81" fmla="*/ 570 h 657"/>
                <a:gd name="T82" fmla="*/ 243 w 658"/>
                <a:gd name="T83" fmla="*/ 607 h 657"/>
                <a:gd name="T84" fmla="*/ 329 w 658"/>
                <a:gd name="T85" fmla="*/ 619 h 657"/>
                <a:gd name="T86" fmla="*/ 388 w 658"/>
                <a:gd name="T87" fmla="*/ 614 h 657"/>
                <a:gd name="T88" fmla="*/ 467 w 658"/>
                <a:gd name="T89" fmla="*/ 584 h 657"/>
                <a:gd name="T90" fmla="*/ 534 w 658"/>
                <a:gd name="T91" fmla="*/ 535 h 657"/>
                <a:gd name="T92" fmla="*/ 586 w 658"/>
                <a:gd name="T93" fmla="*/ 467 h 657"/>
                <a:gd name="T94" fmla="*/ 615 w 658"/>
                <a:gd name="T95" fmla="*/ 387 h 657"/>
                <a:gd name="T96" fmla="*/ 620 w 658"/>
                <a:gd name="T97" fmla="*/ 329 h 657"/>
                <a:gd name="T98" fmla="*/ 607 w 658"/>
                <a:gd name="T99" fmla="*/ 242 h 657"/>
                <a:gd name="T100" fmla="*/ 571 w 658"/>
                <a:gd name="T101" fmla="*/ 165 h 657"/>
                <a:gd name="T102" fmla="*/ 514 w 658"/>
                <a:gd name="T103" fmla="*/ 103 h 657"/>
                <a:gd name="T104" fmla="*/ 443 w 658"/>
                <a:gd name="T105" fmla="*/ 60 h 657"/>
                <a:gd name="T106" fmla="*/ 359 w 658"/>
                <a:gd name="T107" fmla="*/ 39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8" h="657">
                  <a:moveTo>
                    <a:pt x="329" y="657"/>
                  </a:moveTo>
                  <a:lnTo>
                    <a:pt x="329" y="657"/>
                  </a:lnTo>
                  <a:lnTo>
                    <a:pt x="313" y="657"/>
                  </a:lnTo>
                  <a:lnTo>
                    <a:pt x="295" y="655"/>
                  </a:lnTo>
                  <a:lnTo>
                    <a:pt x="279" y="653"/>
                  </a:lnTo>
                  <a:lnTo>
                    <a:pt x="263" y="650"/>
                  </a:lnTo>
                  <a:lnTo>
                    <a:pt x="247" y="647"/>
                  </a:lnTo>
                  <a:lnTo>
                    <a:pt x="232" y="642"/>
                  </a:lnTo>
                  <a:lnTo>
                    <a:pt x="201" y="631"/>
                  </a:lnTo>
                  <a:lnTo>
                    <a:pt x="173" y="618"/>
                  </a:lnTo>
                  <a:lnTo>
                    <a:pt x="145" y="600"/>
                  </a:lnTo>
                  <a:lnTo>
                    <a:pt x="121" y="582"/>
                  </a:lnTo>
                  <a:lnTo>
                    <a:pt x="97" y="561"/>
                  </a:lnTo>
                  <a:lnTo>
                    <a:pt x="75" y="537"/>
                  </a:lnTo>
                  <a:lnTo>
                    <a:pt x="56" y="512"/>
                  </a:lnTo>
                  <a:lnTo>
                    <a:pt x="40" y="485"/>
                  </a:lnTo>
                  <a:lnTo>
                    <a:pt x="27" y="457"/>
                  </a:lnTo>
                  <a:lnTo>
                    <a:pt x="15" y="426"/>
                  </a:lnTo>
                  <a:lnTo>
                    <a:pt x="11" y="411"/>
                  </a:lnTo>
                  <a:lnTo>
                    <a:pt x="7" y="395"/>
                  </a:lnTo>
                  <a:lnTo>
                    <a:pt x="4" y="379"/>
                  </a:lnTo>
                  <a:lnTo>
                    <a:pt x="3" y="363"/>
                  </a:lnTo>
                  <a:lnTo>
                    <a:pt x="1" y="345"/>
                  </a:lnTo>
                  <a:lnTo>
                    <a:pt x="0" y="329"/>
                  </a:lnTo>
                  <a:lnTo>
                    <a:pt x="0" y="329"/>
                  </a:lnTo>
                  <a:lnTo>
                    <a:pt x="1" y="312"/>
                  </a:lnTo>
                  <a:lnTo>
                    <a:pt x="3" y="295"/>
                  </a:lnTo>
                  <a:lnTo>
                    <a:pt x="4" y="278"/>
                  </a:lnTo>
                  <a:lnTo>
                    <a:pt x="7" y="262"/>
                  </a:lnTo>
                  <a:lnTo>
                    <a:pt x="11" y="246"/>
                  </a:lnTo>
                  <a:lnTo>
                    <a:pt x="15" y="231"/>
                  </a:lnTo>
                  <a:lnTo>
                    <a:pt x="27" y="200"/>
                  </a:lnTo>
                  <a:lnTo>
                    <a:pt x="40" y="172"/>
                  </a:lnTo>
                  <a:lnTo>
                    <a:pt x="56" y="145"/>
                  </a:lnTo>
                  <a:lnTo>
                    <a:pt x="75" y="120"/>
                  </a:lnTo>
                  <a:lnTo>
                    <a:pt x="97" y="97"/>
                  </a:lnTo>
                  <a:lnTo>
                    <a:pt x="121" y="75"/>
                  </a:lnTo>
                  <a:lnTo>
                    <a:pt x="145" y="56"/>
                  </a:lnTo>
                  <a:lnTo>
                    <a:pt x="173" y="39"/>
                  </a:lnTo>
                  <a:lnTo>
                    <a:pt x="201" y="26"/>
                  </a:lnTo>
                  <a:lnTo>
                    <a:pt x="232" y="15"/>
                  </a:lnTo>
                  <a:lnTo>
                    <a:pt x="247" y="9"/>
                  </a:lnTo>
                  <a:lnTo>
                    <a:pt x="263" y="7"/>
                  </a:lnTo>
                  <a:lnTo>
                    <a:pt x="279" y="4"/>
                  </a:lnTo>
                  <a:lnTo>
                    <a:pt x="295" y="1"/>
                  </a:lnTo>
                  <a:lnTo>
                    <a:pt x="313" y="0"/>
                  </a:lnTo>
                  <a:lnTo>
                    <a:pt x="329" y="0"/>
                  </a:lnTo>
                  <a:lnTo>
                    <a:pt x="329" y="0"/>
                  </a:lnTo>
                  <a:lnTo>
                    <a:pt x="346" y="0"/>
                  </a:lnTo>
                  <a:lnTo>
                    <a:pt x="363" y="1"/>
                  </a:lnTo>
                  <a:lnTo>
                    <a:pt x="379" y="4"/>
                  </a:lnTo>
                  <a:lnTo>
                    <a:pt x="396" y="7"/>
                  </a:lnTo>
                  <a:lnTo>
                    <a:pt x="411" y="9"/>
                  </a:lnTo>
                  <a:lnTo>
                    <a:pt x="427" y="15"/>
                  </a:lnTo>
                  <a:lnTo>
                    <a:pt x="457" y="26"/>
                  </a:lnTo>
                  <a:lnTo>
                    <a:pt x="486" y="39"/>
                  </a:lnTo>
                  <a:lnTo>
                    <a:pt x="513" y="56"/>
                  </a:lnTo>
                  <a:lnTo>
                    <a:pt x="539" y="75"/>
                  </a:lnTo>
                  <a:lnTo>
                    <a:pt x="561" y="97"/>
                  </a:lnTo>
                  <a:lnTo>
                    <a:pt x="583" y="120"/>
                  </a:lnTo>
                  <a:lnTo>
                    <a:pt x="602" y="145"/>
                  </a:lnTo>
                  <a:lnTo>
                    <a:pt x="618" y="172"/>
                  </a:lnTo>
                  <a:lnTo>
                    <a:pt x="633" y="200"/>
                  </a:lnTo>
                  <a:lnTo>
                    <a:pt x="643" y="231"/>
                  </a:lnTo>
                  <a:lnTo>
                    <a:pt x="647" y="246"/>
                  </a:lnTo>
                  <a:lnTo>
                    <a:pt x="651" y="262"/>
                  </a:lnTo>
                  <a:lnTo>
                    <a:pt x="654" y="278"/>
                  </a:lnTo>
                  <a:lnTo>
                    <a:pt x="657" y="295"/>
                  </a:lnTo>
                  <a:lnTo>
                    <a:pt x="658" y="312"/>
                  </a:lnTo>
                  <a:lnTo>
                    <a:pt x="658" y="329"/>
                  </a:lnTo>
                  <a:lnTo>
                    <a:pt x="658" y="329"/>
                  </a:lnTo>
                  <a:lnTo>
                    <a:pt x="658" y="345"/>
                  </a:lnTo>
                  <a:lnTo>
                    <a:pt x="657" y="363"/>
                  </a:lnTo>
                  <a:lnTo>
                    <a:pt x="654" y="379"/>
                  </a:lnTo>
                  <a:lnTo>
                    <a:pt x="651" y="395"/>
                  </a:lnTo>
                  <a:lnTo>
                    <a:pt x="647" y="411"/>
                  </a:lnTo>
                  <a:lnTo>
                    <a:pt x="643" y="426"/>
                  </a:lnTo>
                  <a:lnTo>
                    <a:pt x="633" y="457"/>
                  </a:lnTo>
                  <a:lnTo>
                    <a:pt x="618" y="485"/>
                  </a:lnTo>
                  <a:lnTo>
                    <a:pt x="602" y="512"/>
                  </a:lnTo>
                  <a:lnTo>
                    <a:pt x="583" y="537"/>
                  </a:lnTo>
                  <a:lnTo>
                    <a:pt x="561" y="561"/>
                  </a:lnTo>
                  <a:lnTo>
                    <a:pt x="539" y="582"/>
                  </a:lnTo>
                  <a:lnTo>
                    <a:pt x="513" y="600"/>
                  </a:lnTo>
                  <a:lnTo>
                    <a:pt x="486" y="618"/>
                  </a:lnTo>
                  <a:lnTo>
                    <a:pt x="457" y="631"/>
                  </a:lnTo>
                  <a:lnTo>
                    <a:pt x="427" y="642"/>
                  </a:lnTo>
                  <a:lnTo>
                    <a:pt x="411" y="647"/>
                  </a:lnTo>
                  <a:lnTo>
                    <a:pt x="396" y="650"/>
                  </a:lnTo>
                  <a:lnTo>
                    <a:pt x="379" y="653"/>
                  </a:lnTo>
                  <a:lnTo>
                    <a:pt x="363" y="655"/>
                  </a:lnTo>
                  <a:lnTo>
                    <a:pt x="346" y="657"/>
                  </a:lnTo>
                  <a:lnTo>
                    <a:pt x="329" y="657"/>
                  </a:lnTo>
                  <a:lnTo>
                    <a:pt x="329" y="657"/>
                  </a:lnTo>
                  <a:close/>
                  <a:moveTo>
                    <a:pt x="329" y="38"/>
                  </a:moveTo>
                  <a:lnTo>
                    <a:pt x="329" y="38"/>
                  </a:lnTo>
                  <a:lnTo>
                    <a:pt x="299" y="39"/>
                  </a:lnTo>
                  <a:lnTo>
                    <a:pt x="271" y="43"/>
                  </a:lnTo>
                  <a:lnTo>
                    <a:pt x="243" y="51"/>
                  </a:lnTo>
                  <a:lnTo>
                    <a:pt x="216" y="60"/>
                  </a:lnTo>
                  <a:lnTo>
                    <a:pt x="191" y="73"/>
                  </a:lnTo>
                  <a:lnTo>
                    <a:pt x="166" y="87"/>
                  </a:lnTo>
                  <a:lnTo>
                    <a:pt x="144" y="103"/>
                  </a:lnTo>
                  <a:lnTo>
                    <a:pt x="123" y="122"/>
                  </a:lnTo>
                  <a:lnTo>
                    <a:pt x="105" y="144"/>
                  </a:lnTo>
                  <a:lnTo>
                    <a:pt x="89" y="165"/>
                  </a:lnTo>
                  <a:lnTo>
                    <a:pt x="74" y="189"/>
                  </a:lnTo>
                  <a:lnTo>
                    <a:pt x="62" y="215"/>
                  </a:lnTo>
                  <a:lnTo>
                    <a:pt x="51" y="242"/>
                  </a:lnTo>
                  <a:lnTo>
                    <a:pt x="44" y="270"/>
                  </a:lnTo>
                  <a:lnTo>
                    <a:pt x="40" y="298"/>
                  </a:lnTo>
                  <a:lnTo>
                    <a:pt x="37" y="329"/>
                  </a:lnTo>
                  <a:lnTo>
                    <a:pt x="37" y="329"/>
                  </a:lnTo>
                  <a:lnTo>
                    <a:pt x="40" y="359"/>
                  </a:lnTo>
                  <a:lnTo>
                    <a:pt x="44" y="387"/>
                  </a:lnTo>
                  <a:lnTo>
                    <a:pt x="51" y="415"/>
                  </a:lnTo>
                  <a:lnTo>
                    <a:pt x="62" y="442"/>
                  </a:lnTo>
                  <a:lnTo>
                    <a:pt x="74" y="467"/>
                  </a:lnTo>
                  <a:lnTo>
                    <a:pt x="89" y="492"/>
                  </a:lnTo>
                  <a:lnTo>
                    <a:pt x="105" y="513"/>
                  </a:lnTo>
                  <a:lnTo>
                    <a:pt x="123" y="535"/>
                  </a:lnTo>
                  <a:lnTo>
                    <a:pt x="144" y="553"/>
                  </a:lnTo>
                  <a:lnTo>
                    <a:pt x="166" y="570"/>
                  </a:lnTo>
                  <a:lnTo>
                    <a:pt x="191" y="584"/>
                  </a:lnTo>
                  <a:lnTo>
                    <a:pt x="216" y="596"/>
                  </a:lnTo>
                  <a:lnTo>
                    <a:pt x="243" y="607"/>
                  </a:lnTo>
                  <a:lnTo>
                    <a:pt x="271" y="614"/>
                  </a:lnTo>
                  <a:lnTo>
                    <a:pt x="299" y="618"/>
                  </a:lnTo>
                  <a:lnTo>
                    <a:pt x="329" y="619"/>
                  </a:lnTo>
                  <a:lnTo>
                    <a:pt x="329" y="619"/>
                  </a:lnTo>
                  <a:lnTo>
                    <a:pt x="359" y="618"/>
                  </a:lnTo>
                  <a:lnTo>
                    <a:pt x="388" y="614"/>
                  </a:lnTo>
                  <a:lnTo>
                    <a:pt x="416" y="607"/>
                  </a:lnTo>
                  <a:lnTo>
                    <a:pt x="443" y="596"/>
                  </a:lnTo>
                  <a:lnTo>
                    <a:pt x="467" y="584"/>
                  </a:lnTo>
                  <a:lnTo>
                    <a:pt x="491" y="570"/>
                  </a:lnTo>
                  <a:lnTo>
                    <a:pt x="514" y="553"/>
                  </a:lnTo>
                  <a:lnTo>
                    <a:pt x="534" y="535"/>
                  </a:lnTo>
                  <a:lnTo>
                    <a:pt x="553" y="513"/>
                  </a:lnTo>
                  <a:lnTo>
                    <a:pt x="571" y="492"/>
                  </a:lnTo>
                  <a:lnTo>
                    <a:pt x="586" y="467"/>
                  </a:lnTo>
                  <a:lnTo>
                    <a:pt x="598" y="442"/>
                  </a:lnTo>
                  <a:lnTo>
                    <a:pt x="607" y="415"/>
                  </a:lnTo>
                  <a:lnTo>
                    <a:pt x="615" y="387"/>
                  </a:lnTo>
                  <a:lnTo>
                    <a:pt x="619" y="359"/>
                  </a:lnTo>
                  <a:lnTo>
                    <a:pt x="620" y="329"/>
                  </a:lnTo>
                  <a:lnTo>
                    <a:pt x="620" y="329"/>
                  </a:lnTo>
                  <a:lnTo>
                    <a:pt x="619" y="298"/>
                  </a:lnTo>
                  <a:lnTo>
                    <a:pt x="615" y="270"/>
                  </a:lnTo>
                  <a:lnTo>
                    <a:pt x="607" y="242"/>
                  </a:lnTo>
                  <a:lnTo>
                    <a:pt x="598" y="215"/>
                  </a:lnTo>
                  <a:lnTo>
                    <a:pt x="586" y="189"/>
                  </a:lnTo>
                  <a:lnTo>
                    <a:pt x="571" y="165"/>
                  </a:lnTo>
                  <a:lnTo>
                    <a:pt x="553" y="144"/>
                  </a:lnTo>
                  <a:lnTo>
                    <a:pt x="534" y="122"/>
                  </a:lnTo>
                  <a:lnTo>
                    <a:pt x="514" y="103"/>
                  </a:lnTo>
                  <a:lnTo>
                    <a:pt x="491" y="87"/>
                  </a:lnTo>
                  <a:lnTo>
                    <a:pt x="467" y="73"/>
                  </a:lnTo>
                  <a:lnTo>
                    <a:pt x="443" y="60"/>
                  </a:lnTo>
                  <a:lnTo>
                    <a:pt x="416" y="51"/>
                  </a:lnTo>
                  <a:lnTo>
                    <a:pt x="388" y="43"/>
                  </a:lnTo>
                  <a:lnTo>
                    <a:pt x="359" y="39"/>
                  </a:lnTo>
                  <a:lnTo>
                    <a:pt x="329" y="38"/>
                  </a:lnTo>
                  <a:lnTo>
                    <a:pt x="329" y="38"/>
                  </a:lnTo>
                  <a:close/>
                </a:path>
              </a:pathLst>
            </a:custGeom>
            <a:solidFill>
              <a:srgbClr val="234C93"/>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chemeClr val="tx2"/>
                </a:solidFill>
                <a:effectLst/>
                <a:uLnTx/>
                <a:uFillTx/>
                <a:cs typeface="Arial" panose="020B0604020202020204" pitchFamily="34" charset="0"/>
              </a:endParaRPr>
            </a:p>
          </p:txBody>
        </p:sp>
        <p:cxnSp>
          <p:nvCxnSpPr>
            <p:cNvPr id="110" name="Straight Connector 109">
              <a:extLst>
                <a:ext uri="{FF2B5EF4-FFF2-40B4-BE49-F238E27FC236}">
                  <a16:creationId xmlns:a16="http://schemas.microsoft.com/office/drawing/2014/main" id="{37231A9E-354E-E456-E85A-E946A7CA953E}"/>
                </a:ext>
              </a:extLst>
            </p:cNvPr>
            <p:cNvCxnSpPr/>
            <p:nvPr/>
          </p:nvCxnSpPr>
          <p:spPr>
            <a:xfrm>
              <a:off x="2945530" y="3533030"/>
              <a:ext cx="2160000" cy="0"/>
            </a:xfrm>
            <a:prstGeom prst="line">
              <a:avLst/>
            </a:prstGeom>
            <a:noFill/>
            <a:ln w="19050" cap="flat" cmpd="sng" algn="ctr">
              <a:solidFill>
                <a:srgbClr val="234C93"/>
              </a:solidFill>
              <a:prstDash val="solid"/>
            </a:ln>
            <a:effectLst/>
          </p:spPr>
        </p:cxnSp>
      </p:grpSp>
      <p:pic>
        <p:nvPicPr>
          <p:cNvPr id="111" name="Graphic 110" descr="Internet with solid fill">
            <a:extLst>
              <a:ext uri="{FF2B5EF4-FFF2-40B4-BE49-F238E27FC236}">
                <a16:creationId xmlns:a16="http://schemas.microsoft.com/office/drawing/2014/main" id="{E9A6EEF4-360F-DC49-6B30-652C839A5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804" y="3789065"/>
            <a:ext cx="808398" cy="808398"/>
          </a:xfrm>
          <a:prstGeom prst="rect">
            <a:avLst/>
          </a:prstGeom>
        </p:spPr>
      </p:pic>
      <p:pic>
        <p:nvPicPr>
          <p:cNvPr id="112" name="Graphic 111" descr="Open book with solid fill">
            <a:extLst>
              <a:ext uri="{FF2B5EF4-FFF2-40B4-BE49-F238E27FC236}">
                <a16:creationId xmlns:a16="http://schemas.microsoft.com/office/drawing/2014/main" id="{90889B7A-CFEF-07B6-C46A-FBC56A3B1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10032" y="2677591"/>
            <a:ext cx="587015" cy="587015"/>
          </a:xfrm>
          <a:prstGeom prst="rect">
            <a:avLst/>
          </a:prstGeom>
        </p:spPr>
      </p:pic>
      <p:pic>
        <p:nvPicPr>
          <p:cNvPr id="113" name="Graphic 112" descr="Clapper board with solid fill">
            <a:extLst>
              <a:ext uri="{FF2B5EF4-FFF2-40B4-BE49-F238E27FC236}">
                <a16:creationId xmlns:a16="http://schemas.microsoft.com/office/drawing/2014/main" id="{1C6081DE-B306-CABC-CF14-66FB7695C3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77627" y="3267732"/>
            <a:ext cx="626407" cy="626407"/>
          </a:xfrm>
          <a:prstGeom prst="rect">
            <a:avLst/>
          </a:prstGeom>
        </p:spPr>
      </p:pic>
      <p:pic>
        <p:nvPicPr>
          <p:cNvPr id="114" name="Graphic 113" descr="Connections with solid fill">
            <a:extLst>
              <a:ext uri="{FF2B5EF4-FFF2-40B4-BE49-F238E27FC236}">
                <a16:creationId xmlns:a16="http://schemas.microsoft.com/office/drawing/2014/main" id="{CDB47D47-0DAA-F4CF-AB4D-8847B12A46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9137" y="6590654"/>
            <a:ext cx="652044" cy="652044"/>
          </a:xfrm>
          <a:prstGeom prst="rect">
            <a:avLst/>
          </a:prstGeom>
        </p:spPr>
      </p:pic>
      <p:pic>
        <p:nvPicPr>
          <p:cNvPr id="115" name="Graphic 114" descr="Medicine with solid fill">
            <a:extLst>
              <a:ext uri="{FF2B5EF4-FFF2-40B4-BE49-F238E27FC236}">
                <a16:creationId xmlns:a16="http://schemas.microsoft.com/office/drawing/2014/main" id="{10D8D1D2-E6B8-CC8A-0C17-E428ACBB31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323377" y="6503471"/>
            <a:ext cx="637023" cy="637023"/>
          </a:xfrm>
          <a:prstGeom prst="rect">
            <a:avLst/>
          </a:prstGeom>
        </p:spPr>
      </p:pic>
    </p:spTree>
    <p:extLst>
      <p:ext uri="{BB962C8B-B14F-4D97-AF65-F5344CB8AC3E}">
        <p14:creationId xmlns:p14="http://schemas.microsoft.com/office/powerpoint/2010/main" val="427163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DFF4E1-56D3-D61D-66B4-C64F7F8AC805}"/>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Webinarii – recrutare și selecție</a:t>
            </a:r>
          </a:p>
        </p:txBody>
      </p:sp>
      <p:cxnSp>
        <p:nvCxnSpPr>
          <p:cNvPr id="4" name="Straight Connector 3">
            <a:extLst>
              <a:ext uri="{FF2B5EF4-FFF2-40B4-BE49-F238E27FC236}">
                <a16:creationId xmlns:a16="http://schemas.microsoft.com/office/drawing/2014/main" id="{C822A68E-E3B2-985D-BB6F-9084DF5E384A}"/>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24390F-938D-E052-BD9D-5AE9E65C989C}"/>
              </a:ext>
            </a:extLst>
          </p:cNvPr>
          <p:cNvSpPr txBox="1"/>
          <p:nvPr/>
        </p:nvSpPr>
        <p:spPr>
          <a:xfrm>
            <a:off x="985374" y="3139911"/>
            <a:ext cx="10216026" cy="1314206"/>
          </a:xfrm>
          <a:prstGeom prst="rect">
            <a:avLst/>
          </a:prstGeom>
          <a:noFill/>
        </p:spPr>
        <p:txBody>
          <a:bodyPr wrap="square" lIns="0" tIns="36576" rIns="0" bIns="0" rtlCol="0">
            <a:spAutoFit/>
          </a:bodyPr>
          <a:lstStyle/>
          <a:p>
            <a:pPr marL="356616" indent="-356616">
              <a:lnSpc>
                <a:spcPct val="85000"/>
              </a:lnSpc>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108 webinarii</a:t>
            </a:r>
          </a:p>
          <a:p>
            <a:pPr marL="356616" indent="-356616">
              <a:lnSpc>
                <a:spcPct val="85000"/>
              </a:lnSpc>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4382 de instituții și autorități publice de stat, teritoriale și locale</a:t>
            </a:r>
          </a:p>
          <a:p>
            <a:pPr marL="813816" lvl="1" indent="-356616">
              <a:lnSpc>
                <a:spcPct val="85000"/>
              </a:lnSpc>
              <a:spcAft>
                <a:spcPts val="600"/>
              </a:spcAft>
              <a:buClr>
                <a:srgbClr val="BDE3FF"/>
              </a:buClr>
              <a:buSzPct val="70000"/>
              <a:buFont typeface="Wingdings" panose="05000000000000000000" pitchFamily="2" charset="2"/>
              <a:buChar char="Ø"/>
            </a:pPr>
            <a:r>
              <a:rPr lang="ro-RO" sz="2000" dirty="0">
                <a:solidFill>
                  <a:schemeClr val="tx2"/>
                </a:solidFill>
                <a:cs typeface="Arial" panose="020B0604020202020204" pitchFamily="34" charset="0"/>
              </a:rPr>
              <a:t>69% prezență – instituții și autorități publice de stat, teritoriale </a:t>
            </a:r>
          </a:p>
          <a:p>
            <a:pPr marL="813816" lvl="1" indent="-356616">
              <a:lnSpc>
                <a:spcPct val="85000"/>
              </a:lnSpc>
              <a:spcAft>
                <a:spcPts val="600"/>
              </a:spcAft>
              <a:buClr>
                <a:srgbClr val="BDE3FF"/>
              </a:buClr>
              <a:buSzPct val="70000"/>
              <a:buFont typeface="Wingdings" panose="05000000000000000000" pitchFamily="2" charset="2"/>
              <a:buChar char="Ø"/>
            </a:pPr>
            <a:r>
              <a:rPr lang="ro-RO" sz="2000" dirty="0">
                <a:solidFill>
                  <a:schemeClr val="tx2"/>
                </a:solidFill>
                <a:cs typeface="Arial" panose="020B0604020202020204" pitchFamily="34" charset="0"/>
              </a:rPr>
              <a:t>23% prezență – instituții și autorități publice locale</a:t>
            </a:r>
            <a:r>
              <a:rPr lang="en-US" sz="2000" dirty="0">
                <a:solidFill>
                  <a:schemeClr val="tx2"/>
                </a:solidFill>
                <a:cs typeface="Arial" panose="020B0604020202020204" pitchFamily="34" charset="0"/>
              </a:rPr>
              <a:t> </a:t>
            </a:r>
          </a:p>
        </p:txBody>
      </p:sp>
      <p:sp>
        <p:nvSpPr>
          <p:cNvPr id="11" name="Speech Bubble: Rectangle with Corners Rounded 10">
            <a:extLst>
              <a:ext uri="{FF2B5EF4-FFF2-40B4-BE49-F238E27FC236}">
                <a16:creationId xmlns:a16="http://schemas.microsoft.com/office/drawing/2014/main" id="{4376DFEB-0754-C749-8E28-C4AA0E2BA30D}"/>
              </a:ext>
            </a:extLst>
          </p:cNvPr>
          <p:cNvSpPr/>
          <p:nvPr/>
        </p:nvSpPr>
        <p:spPr>
          <a:xfrm>
            <a:off x="1752600" y="4914900"/>
            <a:ext cx="3837256" cy="2362200"/>
          </a:xfrm>
          <a:prstGeom prst="wedgeRoundRectCallout">
            <a:avLst>
              <a:gd name="adj1" fmla="val -73097"/>
              <a:gd name="adj2" fmla="val 23791"/>
              <a:gd name="adj3"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“Modul de abordare a temei, respectiv îmbinarea între prezentarea slide-urilor, a exemplelor și a situațiilor descrise. A fost un curs captivant!”</a:t>
            </a:r>
            <a:endParaRPr lang="en-US" sz="1200" b="1" i="1" dirty="0">
              <a:solidFill>
                <a:schemeClr val="bg1"/>
              </a:solidFill>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876DAC8C-E98F-CCBE-1473-1B109C062D59}"/>
              </a:ext>
            </a:extLst>
          </p:cNvPr>
          <p:cNvSpPr/>
          <p:nvPr/>
        </p:nvSpPr>
        <p:spPr>
          <a:xfrm>
            <a:off x="12801600" y="6446191"/>
            <a:ext cx="4291998" cy="2362200"/>
          </a:xfrm>
          <a:prstGeom prst="wedgeRoundRectCallout">
            <a:avLst>
              <a:gd name="adj1" fmla="val 68343"/>
              <a:gd name="adj2" fmla="val 46268"/>
              <a:gd name="adj3" fmla="val 1666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“Concretețea subiectelor și dedicarea formatorului. Abordarea subiectelor a fost de natură a tine treaz interesul pe parcursul timpului.”, </a:t>
            </a:r>
          </a:p>
        </p:txBody>
      </p:sp>
      <p:sp>
        <p:nvSpPr>
          <p:cNvPr id="13" name="Speech Bubble: Rectangle with Corners Rounded 12">
            <a:extLst>
              <a:ext uri="{FF2B5EF4-FFF2-40B4-BE49-F238E27FC236}">
                <a16:creationId xmlns:a16="http://schemas.microsoft.com/office/drawing/2014/main" id="{01CC7DBF-42BD-C338-98F6-A9063B08350D}"/>
              </a:ext>
            </a:extLst>
          </p:cNvPr>
          <p:cNvSpPr/>
          <p:nvPr/>
        </p:nvSpPr>
        <p:spPr>
          <a:xfrm>
            <a:off x="8846793" y="4825953"/>
            <a:ext cx="4291998" cy="2362200"/>
          </a:xfrm>
          <a:prstGeom prst="wedgeRoundRectCallout">
            <a:avLst>
              <a:gd name="adj1" fmla="val 3388"/>
              <a:gd name="adj2" fmla="val 89972"/>
              <a:gd name="adj3" fmla="val 16667"/>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“Profesionalismul pregătirii și prezentării materialului. Coerența, claritatea. Mulțumim foarte, foarte mult. A fost timp de calitate pentru noi.” </a:t>
            </a:r>
          </a:p>
        </p:txBody>
      </p:sp>
      <p:sp>
        <p:nvSpPr>
          <p:cNvPr id="14" name="Speech Bubble: Rectangle with Corners Rounded 13">
            <a:extLst>
              <a:ext uri="{FF2B5EF4-FFF2-40B4-BE49-F238E27FC236}">
                <a16:creationId xmlns:a16="http://schemas.microsoft.com/office/drawing/2014/main" id="{C3CB9F6F-BFCB-B0DB-6F8B-985D222D88B0}"/>
              </a:ext>
            </a:extLst>
          </p:cNvPr>
          <p:cNvSpPr/>
          <p:nvPr/>
        </p:nvSpPr>
        <p:spPr>
          <a:xfrm>
            <a:off x="5024285" y="6866308"/>
            <a:ext cx="3837256" cy="1811786"/>
          </a:xfrm>
          <a:prstGeom prst="wedgeRoundRectCallout">
            <a:avLst>
              <a:gd name="adj1" fmla="val -64257"/>
              <a:gd name="adj2" fmla="val 44055"/>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85000"/>
              </a:lnSpc>
              <a:spcAft>
                <a:spcPts val="600"/>
              </a:spcAft>
              <a:buClr>
                <a:schemeClr val="accent2"/>
              </a:buClr>
              <a:buSzPct val="70000"/>
            </a:pPr>
            <a:r>
              <a:rPr lang="ro-RO" sz="1800" b="1" i="1" dirty="0">
                <a:solidFill>
                  <a:schemeClr val="bg1"/>
                </a:solidFill>
                <a:effectLst/>
                <a:ea typeface="Times New Roman" panose="02020603050405020304" pitchFamily="18" charset="0"/>
                <a:cs typeface="Arial" panose="020B0604020202020204" pitchFamily="34" charset="0"/>
              </a:rPr>
              <a:t>“Totul a fost la un alt nivel de prezentare. Minunat! Mai vrem.”</a:t>
            </a:r>
          </a:p>
        </p:txBody>
      </p:sp>
      <p:pic>
        <p:nvPicPr>
          <p:cNvPr id="2" name="Picture 1">
            <a:extLst>
              <a:ext uri="{FF2B5EF4-FFF2-40B4-BE49-F238E27FC236}">
                <a16:creationId xmlns:a16="http://schemas.microsoft.com/office/drawing/2014/main" id="{1DFA1AC1-6184-6FFE-4078-725643D67C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6771" y="2537225"/>
            <a:ext cx="3098847" cy="3098847"/>
          </a:xfrm>
          <a:prstGeom prst="rect">
            <a:avLst/>
          </a:prstGeom>
        </p:spPr>
      </p:pic>
    </p:spTree>
    <p:extLst>
      <p:ext uri="{BB962C8B-B14F-4D97-AF65-F5344CB8AC3E}">
        <p14:creationId xmlns:p14="http://schemas.microsoft.com/office/powerpoint/2010/main" val="1045303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6B919-A842-FD43-D80A-76D8177F737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Ghid interactiv – recrutare și selecție</a:t>
            </a:r>
          </a:p>
        </p:txBody>
      </p:sp>
      <p:cxnSp>
        <p:nvCxnSpPr>
          <p:cNvPr id="3" name="Straight Connector 2">
            <a:extLst>
              <a:ext uri="{FF2B5EF4-FFF2-40B4-BE49-F238E27FC236}">
                <a16:creationId xmlns:a16="http://schemas.microsoft.com/office/drawing/2014/main" id="{46ADA3A8-4124-86B6-98EF-9780F267EF7B}"/>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2A2BFF3-DADF-E6CF-7BA7-43AF78DAF631}"/>
              </a:ext>
            </a:extLst>
          </p:cNvPr>
          <p:cNvPicPr>
            <a:picLocks noChangeAspect="1"/>
          </p:cNvPicPr>
          <p:nvPr/>
        </p:nvPicPr>
        <p:blipFill>
          <a:blip r:embed="rId2"/>
          <a:stretch>
            <a:fillRect/>
          </a:stretch>
        </p:blipFill>
        <p:spPr>
          <a:xfrm>
            <a:off x="3415856" y="3162299"/>
            <a:ext cx="8242744" cy="3648156"/>
          </a:xfrm>
          <a:prstGeom prst="rect">
            <a:avLst/>
          </a:prstGeom>
        </p:spPr>
      </p:pic>
      <p:pic>
        <p:nvPicPr>
          <p:cNvPr id="6" name="Picture 5">
            <a:extLst>
              <a:ext uri="{FF2B5EF4-FFF2-40B4-BE49-F238E27FC236}">
                <a16:creationId xmlns:a16="http://schemas.microsoft.com/office/drawing/2014/main" id="{D19C3A67-9A9F-102E-FDE4-F8D6824AD3A8}"/>
              </a:ext>
            </a:extLst>
          </p:cNvPr>
          <p:cNvPicPr>
            <a:picLocks noChangeAspect="1"/>
          </p:cNvPicPr>
          <p:nvPr/>
        </p:nvPicPr>
        <p:blipFill>
          <a:blip r:embed="rId3"/>
          <a:stretch>
            <a:fillRect/>
          </a:stretch>
        </p:blipFill>
        <p:spPr>
          <a:xfrm>
            <a:off x="3415856" y="6782187"/>
            <a:ext cx="8208331" cy="2273076"/>
          </a:xfrm>
          <a:prstGeom prst="rect">
            <a:avLst/>
          </a:prstGeom>
        </p:spPr>
      </p:pic>
      <p:pic>
        <p:nvPicPr>
          <p:cNvPr id="8" name="Picture 7" descr="A qr code with black squares&#10;&#10;Description automatically generated">
            <a:extLst>
              <a:ext uri="{FF2B5EF4-FFF2-40B4-BE49-F238E27FC236}">
                <a16:creationId xmlns:a16="http://schemas.microsoft.com/office/drawing/2014/main" id="{1CE3D980-D302-88F8-B966-4F49A6E60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2794" y="3467100"/>
            <a:ext cx="4838700" cy="4838700"/>
          </a:xfrm>
          <a:prstGeom prst="rect">
            <a:avLst/>
          </a:prstGeom>
        </p:spPr>
      </p:pic>
    </p:spTree>
    <p:extLst>
      <p:ext uri="{BB962C8B-B14F-4D97-AF65-F5344CB8AC3E}">
        <p14:creationId xmlns:p14="http://schemas.microsoft.com/office/powerpoint/2010/main" val="2095053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4E88B5-E6CB-AA33-44EA-3978E5BD1CB6}"/>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Tutorial – recrutare și selecție</a:t>
            </a:r>
          </a:p>
        </p:txBody>
      </p:sp>
      <p:cxnSp>
        <p:nvCxnSpPr>
          <p:cNvPr id="3" name="Straight Connector 2">
            <a:extLst>
              <a:ext uri="{FF2B5EF4-FFF2-40B4-BE49-F238E27FC236}">
                <a16:creationId xmlns:a16="http://schemas.microsoft.com/office/drawing/2014/main" id="{DD00FD5D-ED73-EF00-C96D-3B204F59DA05}"/>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ADB5BF9-73B2-9567-8DB6-D782B10FA60B}"/>
              </a:ext>
            </a:extLst>
          </p:cNvPr>
          <p:cNvPicPr>
            <a:picLocks noChangeAspect="1"/>
          </p:cNvPicPr>
          <p:nvPr/>
        </p:nvPicPr>
        <p:blipFill>
          <a:blip r:embed="rId2"/>
          <a:stretch>
            <a:fillRect/>
          </a:stretch>
        </p:blipFill>
        <p:spPr>
          <a:xfrm>
            <a:off x="985374" y="3086100"/>
            <a:ext cx="9454026" cy="5652838"/>
          </a:xfrm>
          <a:prstGeom prst="rect">
            <a:avLst/>
          </a:prstGeom>
        </p:spPr>
      </p:pic>
      <p:pic>
        <p:nvPicPr>
          <p:cNvPr id="7" name="Picture 6" descr="A qr code with a black and white background&#10;&#10;Description automatically generated">
            <a:extLst>
              <a:ext uri="{FF2B5EF4-FFF2-40B4-BE49-F238E27FC236}">
                <a16:creationId xmlns:a16="http://schemas.microsoft.com/office/drawing/2014/main" id="{28BC4CBC-4A0A-8077-27C4-1ABED544B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0" y="3086100"/>
            <a:ext cx="5295900" cy="5295900"/>
          </a:xfrm>
          <a:prstGeom prst="rect">
            <a:avLst/>
          </a:prstGeom>
        </p:spPr>
      </p:pic>
    </p:spTree>
    <p:extLst>
      <p:ext uri="{BB962C8B-B14F-4D97-AF65-F5344CB8AC3E}">
        <p14:creationId xmlns:p14="http://schemas.microsoft.com/office/powerpoint/2010/main" val="189098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CBEAA-BD9C-3B42-05D7-4D6B27504A52}"/>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Formare de formatori – recrutare și selecție</a:t>
            </a:r>
          </a:p>
        </p:txBody>
      </p:sp>
      <p:cxnSp>
        <p:nvCxnSpPr>
          <p:cNvPr id="3" name="Straight Connector 2">
            <a:extLst>
              <a:ext uri="{FF2B5EF4-FFF2-40B4-BE49-F238E27FC236}">
                <a16:creationId xmlns:a16="http://schemas.microsoft.com/office/drawing/2014/main" id="{0B847215-5243-1988-95C6-11030229F0B8}"/>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BE9ED78-99BF-6457-D9EF-FFCFE086171A}"/>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1658600" y="2199449"/>
            <a:ext cx="5486400" cy="676599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A62C6E0-F6F6-7631-CB89-15D662AB8DDF}"/>
              </a:ext>
            </a:extLst>
          </p:cNvPr>
          <p:cNvSpPr txBox="1"/>
          <p:nvPr/>
        </p:nvSpPr>
        <p:spPr>
          <a:xfrm>
            <a:off x="985374" y="3390900"/>
            <a:ext cx="9682626" cy="2901564"/>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ro-RO" sz="2000" dirty="0">
                <a:solidFill>
                  <a:srgbClr val="234C93"/>
                </a:solidFill>
                <a:ea typeface="Yu Mincho" panose="02020400000000000000" pitchFamily="18" charset="-128"/>
                <a:cs typeface="Arial" panose="020B0604020202020204" pitchFamily="34" charset="0"/>
              </a:rPr>
              <a:t>D</a:t>
            </a:r>
            <a:r>
              <a:rPr lang="ro-RO" sz="2000" dirty="0">
                <a:solidFill>
                  <a:srgbClr val="234C93"/>
                </a:solidFill>
                <a:effectLst/>
                <a:ea typeface="Yu Mincho" panose="02020400000000000000" pitchFamily="18" charset="-128"/>
                <a:cs typeface="Arial" panose="020B0604020202020204" pitchFamily="34" charset="0"/>
              </a:rPr>
              <a:t>urabilitatea învățării - formatorii vor putea îndruma membrii grupurilor de lucru și pe colegii din departamentul de resurse umane cu privire la procesul de recrutare cu aplicarea cadrelor de competențe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100 persoane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5 sesiuni in format fizic, in București</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2 zile de curs</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Înscrieri online</a:t>
            </a:r>
          </a:p>
          <a:p>
            <a:pPr marL="356616" lvl="2" indent="-356616">
              <a:lnSpc>
                <a:spcPct val="85000"/>
              </a:lnSpc>
              <a:spcBef>
                <a:spcPts val="600"/>
              </a:spcBef>
              <a:spcAft>
                <a:spcPts val="600"/>
              </a:spcAft>
              <a:buClr>
                <a:srgbClr val="BDE3FF"/>
              </a:buClr>
              <a:buSzPct val="70000"/>
              <a:buFont typeface="Arial" pitchFamily="34" charset="0"/>
              <a:buChar char="►"/>
            </a:pPr>
            <a:r>
              <a:rPr lang="ro-RO" sz="2000" dirty="0">
                <a:solidFill>
                  <a:schemeClr val="tx2"/>
                </a:solidFill>
                <a:cs typeface="Arial" panose="020B0604020202020204" pitchFamily="34" charset="0"/>
              </a:rPr>
              <a:t>Primul venit, primul servit</a:t>
            </a:r>
            <a:endParaRPr lang="en-US" sz="2000" dirty="0">
              <a:solidFill>
                <a:schemeClr val="tx2"/>
              </a:solidFill>
              <a:cs typeface="Arial" panose="020B0604020202020204" pitchFamily="34" charset="0"/>
            </a:endParaRPr>
          </a:p>
        </p:txBody>
      </p:sp>
    </p:spTree>
    <p:extLst>
      <p:ext uri="{BB962C8B-B14F-4D97-AF65-F5344CB8AC3E}">
        <p14:creationId xmlns:p14="http://schemas.microsoft.com/office/powerpoint/2010/main" val="2587273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C6FCA1-1CBD-E929-8F5D-FA52D40B887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it-IT" sz="4400" b="1" i="0" u="none" strike="noStrike" kern="1200" cap="none" spc="0" normalizeH="0" baseline="0" noProof="0" dirty="0">
                <a:ln>
                  <a:noFill/>
                </a:ln>
                <a:solidFill>
                  <a:srgbClr val="234C93"/>
                </a:solidFill>
                <a:effectLst/>
                <a:uLnTx/>
                <a:uFillTx/>
                <a:ea typeface="+mn-ea"/>
                <a:cs typeface="Arial" panose="020B0604020202020204" pitchFamily="34" charset="0"/>
              </a:rPr>
              <a:t>Micro-learning Code of Talent</a:t>
            </a:r>
          </a:p>
        </p:txBody>
      </p:sp>
      <p:cxnSp>
        <p:nvCxnSpPr>
          <p:cNvPr id="3" name="Straight Connector 2">
            <a:extLst>
              <a:ext uri="{FF2B5EF4-FFF2-40B4-BE49-F238E27FC236}">
                <a16:creationId xmlns:a16="http://schemas.microsoft.com/office/drawing/2014/main" id="{501531C3-4F1A-81AF-E1B6-AE9E33618D5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AA99B9D-DC2F-F7D9-69DA-C2013BA35073}"/>
              </a:ext>
            </a:extLst>
          </p:cNvPr>
          <p:cNvPicPr>
            <a:picLocks noChangeAspect="1"/>
          </p:cNvPicPr>
          <p:nvPr/>
        </p:nvPicPr>
        <p:blipFill>
          <a:blip r:embed="rId2"/>
          <a:stretch>
            <a:fillRect/>
          </a:stretch>
        </p:blipFill>
        <p:spPr>
          <a:xfrm>
            <a:off x="985374" y="3162300"/>
            <a:ext cx="7945309" cy="5384207"/>
          </a:xfrm>
          <a:prstGeom prst="rect">
            <a:avLst/>
          </a:prstGeom>
        </p:spPr>
      </p:pic>
      <p:pic>
        <p:nvPicPr>
          <p:cNvPr id="5" name="Picture 4" descr="Code of Talent mascot showing the training levels">
            <a:extLst>
              <a:ext uri="{FF2B5EF4-FFF2-40B4-BE49-F238E27FC236}">
                <a16:creationId xmlns:a16="http://schemas.microsoft.com/office/drawing/2014/main" id="{E84F88A8-4268-8B66-E7B4-9657C0242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200" y="2728911"/>
            <a:ext cx="5164747" cy="62509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02E42BF-CE62-0058-AF65-DB91DB7F86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7309526"/>
            <a:ext cx="1669140" cy="1669140"/>
          </a:xfrm>
          <a:prstGeom prst="rect">
            <a:avLst/>
          </a:prstGeom>
          <a:noFill/>
          <a:ln>
            <a:noFill/>
          </a:ln>
        </p:spPr>
      </p:pic>
      <p:pic>
        <p:nvPicPr>
          <p:cNvPr id="7" name="Picture 6">
            <a:extLst>
              <a:ext uri="{FF2B5EF4-FFF2-40B4-BE49-F238E27FC236}">
                <a16:creationId xmlns:a16="http://schemas.microsoft.com/office/drawing/2014/main" id="{D8EF2942-06AF-09DA-D8CB-B16441436C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6966" y="7309526"/>
            <a:ext cx="1669141" cy="1669141"/>
          </a:xfrm>
          <a:prstGeom prst="rect">
            <a:avLst/>
          </a:prstGeom>
          <a:noFill/>
          <a:ln>
            <a:noFill/>
          </a:ln>
        </p:spPr>
      </p:pic>
    </p:spTree>
    <p:extLst>
      <p:ext uri="{BB962C8B-B14F-4D97-AF65-F5344CB8AC3E}">
        <p14:creationId xmlns:p14="http://schemas.microsoft.com/office/powerpoint/2010/main" val="301810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a16="http://schemas.microsoft.com/office/drawing/2014/main" id="{AAE98481-BE5A-C14D-02D5-EAB77EDB1EF3}"/>
              </a:ext>
            </a:extLst>
          </p:cNvPr>
          <p:cNvSpPr txBox="1"/>
          <p:nvPr/>
        </p:nvSpPr>
        <p:spPr>
          <a:xfrm>
            <a:off x="5086350" y="2546948"/>
            <a:ext cx="8115300" cy="1624355"/>
          </a:xfrm>
          <a:prstGeom prst="rect">
            <a:avLst/>
          </a:prstGeom>
        </p:spPr>
        <p:txBody>
          <a:bodyPr wrap="square" lIns="0" tIns="0" rIns="0" bIns="0" rtlCol="0" anchor="t">
            <a:spAutoFit/>
          </a:bodyPr>
          <a:lstStyle/>
          <a:p>
            <a:pPr algn="ctr">
              <a:lnSpc>
                <a:spcPts val="13479"/>
              </a:lnSpc>
            </a:pPr>
            <a:r>
              <a:rPr lang="en-US" sz="9628" b="1" dirty="0">
                <a:solidFill>
                  <a:schemeClr val="tx2"/>
                </a:solidFill>
                <a:latin typeface="+mj-lt"/>
                <a:ea typeface="Montserrat Bold"/>
                <a:cs typeface="Montserrat Bold"/>
                <a:sym typeface="Montserrat Bold"/>
              </a:rPr>
              <a:t>MULȚUMIM!</a:t>
            </a:r>
          </a:p>
        </p:txBody>
      </p:sp>
      <p:sp>
        <p:nvSpPr>
          <p:cNvPr id="5" name="AutoShape 20">
            <a:extLst>
              <a:ext uri="{FF2B5EF4-FFF2-40B4-BE49-F238E27FC236}">
                <a16:creationId xmlns:a16="http://schemas.microsoft.com/office/drawing/2014/main" id="{C39B226B-7FC4-756A-B89D-D3EAD2B8C241}"/>
              </a:ext>
            </a:extLst>
          </p:cNvPr>
          <p:cNvSpPr/>
          <p:nvPr/>
        </p:nvSpPr>
        <p:spPr>
          <a:xfrm>
            <a:off x="7411831" y="4550028"/>
            <a:ext cx="3464338" cy="0"/>
          </a:xfrm>
          <a:prstGeom prst="line">
            <a:avLst/>
          </a:prstGeom>
          <a:ln w="38100" cap="flat">
            <a:solidFill>
              <a:schemeClr val="tx2"/>
            </a:solidFill>
            <a:prstDash val="solid"/>
            <a:headEnd type="none" w="sm" len="sm"/>
            <a:tailEnd type="none" w="sm" len="sm"/>
          </a:ln>
        </p:spPr>
        <p:txBody>
          <a:bodyPr/>
          <a:lstStyle/>
          <a:p>
            <a:endParaRPr lang="en-US">
              <a:latin typeface="Trebuchet MS" panose="020B0703020202090204" pitchFamily="34" charset="0"/>
            </a:endParaRPr>
          </a:p>
        </p:txBody>
      </p:sp>
      <p:pic>
        <p:nvPicPr>
          <p:cNvPr id="8" name="Picture 7">
            <a:extLst>
              <a:ext uri="{FF2B5EF4-FFF2-40B4-BE49-F238E27FC236}">
                <a16:creationId xmlns:a16="http://schemas.microsoft.com/office/drawing/2014/main" id="{BCEC031F-52E2-A6A6-65E4-6292704F80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id="{92A7C0A6-FBFE-EBEC-0281-A4064808DB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pic>
        <p:nvPicPr>
          <p:cNvPr id="15" name="Picture 14" descr="A black background with white text&#10;&#10;Description automatically generated">
            <a:extLst>
              <a:ext uri="{FF2B5EF4-FFF2-40B4-BE49-F238E27FC236}">
                <a16:creationId xmlns:a16="http://schemas.microsoft.com/office/drawing/2014/main" id="{2455BCB3-BE2B-E39C-EF2A-A3D5365F64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37694" y="7962900"/>
            <a:ext cx="3323464" cy="900000"/>
          </a:xfrm>
          <a:prstGeom prst="rect">
            <a:avLst/>
          </a:prstGeom>
        </p:spPr>
      </p:pic>
      <p:pic>
        <p:nvPicPr>
          <p:cNvPr id="16" name="Picture 15" descr="A blue text on a black background&#10;&#10;Description automatically generated">
            <a:extLst>
              <a:ext uri="{FF2B5EF4-FFF2-40B4-BE49-F238E27FC236}">
                <a16:creationId xmlns:a16="http://schemas.microsoft.com/office/drawing/2014/main" id="{293782D1-9B21-4726-0F8D-4970A7A249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98852" y="8013914"/>
            <a:ext cx="2251455" cy="848986"/>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3D5F2FD-833C-8C8F-A89F-57D615D6A22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ED94294-D951-BCAF-C0BD-AB4BD1153F02}"/>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Agenda de zi</a:t>
            </a:r>
          </a:p>
        </p:txBody>
      </p:sp>
      <p:sp>
        <p:nvSpPr>
          <p:cNvPr id="46" name="Rectangle 45">
            <a:extLst>
              <a:ext uri="{FF2B5EF4-FFF2-40B4-BE49-F238E27FC236}">
                <a16:creationId xmlns:a16="http://schemas.microsoft.com/office/drawing/2014/main" id="{1BCA001C-367D-B599-3A3B-3E665AC5743B}"/>
              </a:ext>
            </a:extLst>
          </p:cNvPr>
          <p:cNvSpPr/>
          <p:nvPr/>
        </p:nvSpPr>
        <p:spPr>
          <a:xfrm>
            <a:off x="10835083" y="3580362"/>
            <a:ext cx="6547679" cy="554050"/>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Elementele cheie ale propunerii de politică publică ce susţine implementarea Jalonului  419 (variante de soluționare, plan de măsuri)</a:t>
            </a:r>
          </a:p>
        </p:txBody>
      </p:sp>
      <p:sp>
        <p:nvSpPr>
          <p:cNvPr id="47" name="Rectangle 46">
            <a:extLst>
              <a:ext uri="{FF2B5EF4-FFF2-40B4-BE49-F238E27FC236}">
                <a16:creationId xmlns:a16="http://schemas.microsoft.com/office/drawing/2014/main" id="{C4F39797-BDB3-F2C7-B2CD-1E1138C63A33}"/>
              </a:ext>
            </a:extLst>
          </p:cNvPr>
          <p:cNvSpPr/>
          <p:nvPr/>
        </p:nvSpPr>
        <p:spPr>
          <a:xfrm>
            <a:off x="1275167" y="4805840"/>
            <a:ext cx="2180378" cy="92489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11</a:t>
            </a:r>
            <a:r>
              <a:rPr lang="ro-RO" b="1" kern="0" dirty="0">
                <a:solidFill>
                  <a:schemeClr val="bg1"/>
                </a:solidFill>
                <a:latin typeface="+mj-lt"/>
                <a:cs typeface="Arial" panose="020B0604020202020204" pitchFamily="34" charset="0"/>
              </a:rPr>
              <a:t>:5</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0 – 12:</a:t>
            </a:r>
            <a:r>
              <a:rPr lang="ro-RO" b="1" kern="0" dirty="0">
                <a:solidFill>
                  <a:schemeClr val="bg1"/>
                </a:solidFill>
                <a:latin typeface="+mj-lt"/>
                <a:cs typeface="Arial" panose="020B0604020202020204" pitchFamily="34" charset="0"/>
              </a:rPr>
              <a:t>10</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a:t>
            </a:r>
          </a:p>
        </p:txBody>
      </p:sp>
      <p:sp>
        <p:nvSpPr>
          <p:cNvPr id="49" name="Rectangle 48">
            <a:extLst>
              <a:ext uri="{FF2B5EF4-FFF2-40B4-BE49-F238E27FC236}">
                <a16:creationId xmlns:a16="http://schemas.microsoft.com/office/drawing/2014/main" id="{10F4DD0B-5FD7-BD0C-5995-6A174281B45D}"/>
              </a:ext>
            </a:extLst>
          </p:cNvPr>
          <p:cNvSpPr/>
          <p:nvPr/>
        </p:nvSpPr>
        <p:spPr>
          <a:xfrm>
            <a:off x="1275167" y="6200697"/>
            <a:ext cx="2180378" cy="1640360"/>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12:10 – 1</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3</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a:t>
            </a:r>
            <a:r>
              <a:rPr kumimoji="0" lang="en-US"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0</a:t>
            </a:r>
            <a:r>
              <a:rPr lang="ro-RO" b="1" kern="0" dirty="0">
                <a:solidFill>
                  <a:schemeClr val="bg1"/>
                </a:solidFill>
                <a:latin typeface="+mj-lt"/>
                <a:cs typeface="Arial" panose="020B0604020202020204" pitchFamily="34" charset="0"/>
              </a:rPr>
              <a:t>0</a:t>
            </a: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 </a:t>
            </a:r>
          </a:p>
        </p:txBody>
      </p:sp>
      <p:sp>
        <p:nvSpPr>
          <p:cNvPr id="50" name="Rectangle 49">
            <a:extLst>
              <a:ext uri="{FF2B5EF4-FFF2-40B4-BE49-F238E27FC236}">
                <a16:creationId xmlns:a16="http://schemas.microsoft.com/office/drawing/2014/main" id="{A2D27B17-E8F9-A789-5000-B10AFCF8F23A}"/>
              </a:ext>
            </a:extLst>
          </p:cNvPr>
          <p:cNvSpPr/>
          <p:nvPr/>
        </p:nvSpPr>
        <p:spPr>
          <a:xfrm>
            <a:off x="3607945" y="4762500"/>
            <a:ext cx="7092120" cy="1046560"/>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Andra IFTEMIE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Avocat, expert legislație în domeniul administrației publice</a:t>
            </a:r>
          </a:p>
        </p:txBody>
      </p:sp>
      <p:cxnSp>
        <p:nvCxnSpPr>
          <p:cNvPr id="51" name="Straight Connector 50">
            <a:extLst>
              <a:ext uri="{FF2B5EF4-FFF2-40B4-BE49-F238E27FC236}">
                <a16:creationId xmlns:a16="http://schemas.microsoft.com/office/drawing/2014/main" id="{A4CF7187-501F-7F8A-EA28-805104545156}"/>
              </a:ext>
            </a:extLst>
          </p:cNvPr>
          <p:cNvCxnSpPr>
            <a:cxnSpLocks/>
          </p:cNvCxnSpPr>
          <p:nvPr/>
        </p:nvCxnSpPr>
        <p:spPr>
          <a:xfrm>
            <a:off x="1250556" y="4570857"/>
            <a:ext cx="16132206" cy="0"/>
          </a:xfrm>
          <a:prstGeom prst="line">
            <a:avLst/>
          </a:prstGeom>
          <a:noFill/>
          <a:ln w="12700" cap="rnd" cmpd="sng" algn="ctr">
            <a:solidFill>
              <a:srgbClr val="234C93"/>
            </a:solidFill>
            <a:prstDash val="dash"/>
          </a:ln>
          <a:effectLst/>
        </p:spPr>
      </p:cxnSp>
      <p:sp>
        <p:nvSpPr>
          <p:cNvPr id="52" name="Rectangle 51">
            <a:extLst>
              <a:ext uri="{FF2B5EF4-FFF2-40B4-BE49-F238E27FC236}">
                <a16:creationId xmlns:a16="http://schemas.microsoft.com/office/drawing/2014/main" id="{632DE52E-A1DC-FDCD-F775-D9AD10715087}"/>
              </a:ext>
            </a:extLst>
          </p:cNvPr>
          <p:cNvSpPr/>
          <p:nvPr/>
        </p:nvSpPr>
        <p:spPr>
          <a:xfrm>
            <a:off x="10852465" y="5014057"/>
            <a:ext cx="6547679" cy="543208"/>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Principalele schimbări legislative propuse pentru implementarea m</a:t>
            </a: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ă</a:t>
            </a: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surilor</a:t>
            </a:r>
            <a:endPar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p:txBody>
      </p:sp>
      <p:sp>
        <p:nvSpPr>
          <p:cNvPr id="53" name="Rectangle 52">
            <a:extLst>
              <a:ext uri="{FF2B5EF4-FFF2-40B4-BE49-F238E27FC236}">
                <a16:creationId xmlns:a16="http://schemas.microsoft.com/office/drawing/2014/main" id="{0BB85161-15D4-759C-320D-A234F32B4B63}"/>
              </a:ext>
            </a:extLst>
          </p:cNvPr>
          <p:cNvSpPr/>
          <p:nvPr/>
        </p:nvSpPr>
        <p:spPr>
          <a:xfrm>
            <a:off x="10972800" y="6752536"/>
            <a:ext cx="6547679" cy="536681"/>
          </a:xfrm>
          <a:prstGeom prst="rect">
            <a:avLst/>
          </a:prstGeom>
          <a:noFill/>
          <a:ln w="9525" cap="flat" cmpd="sng" algn="ctr">
            <a:noFill/>
            <a:prstDash val="solid"/>
          </a:ln>
          <a:effectLst/>
        </p:spPr>
        <p:txBody>
          <a:bodyPr rtlCol="0" anchor="ctr" anchorCtr="0"/>
          <a:lstStyle/>
          <a:p>
            <a:pPr marL="171450" marR="0" lvl="2" indent="-171450" defTabSz="914400" eaLnBrk="1" fontAlgn="auto" latinLnBrk="0" hangingPunct="1">
              <a:lnSpc>
                <a:spcPct val="85000"/>
              </a:lnSpc>
              <a:spcBef>
                <a:spcPts val="300"/>
              </a:spcBef>
              <a:spcAft>
                <a:spcPts val="300"/>
              </a:spcAft>
              <a:buClr>
                <a:schemeClr val="tx2">
                  <a:lumMod val="40000"/>
                  <a:lumOff val="60000"/>
                </a:schemeClr>
              </a:buClr>
              <a:buSzPct val="70000"/>
              <a:buFont typeface="Wingdings" panose="05000000000000000000" pitchFamily="2" charset="2"/>
              <a:buChar char="§"/>
              <a:tabLst/>
              <a:defRPr/>
            </a:pPr>
            <a:r>
              <a:rPr kumimoji="0" lang="it-IT"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Resurse oferite instituțiilor și autorităților publice în implementarea sistemului integrat de management al resurselor umane bazat pe competență și performanță</a:t>
            </a:r>
          </a:p>
        </p:txBody>
      </p:sp>
      <p:sp>
        <p:nvSpPr>
          <p:cNvPr id="55" name="Rectangle 54">
            <a:extLst>
              <a:ext uri="{FF2B5EF4-FFF2-40B4-BE49-F238E27FC236}">
                <a16:creationId xmlns:a16="http://schemas.microsoft.com/office/drawing/2014/main" id="{2D6A7DB9-698F-BF55-C74E-F104DAE7E1F4}"/>
              </a:ext>
            </a:extLst>
          </p:cNvPr>
          <p:cNvSpPr/>
          <p:nvPr/>
        </p:nvSpPr>
        <p:spPr>
          <a:xfrm>
            <a:off x="3599254" y="3428079"/>
            <a:ext cx="7092120" cy="924891"/>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Horațiu COCHECI</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resurse umane în administrația publică</a:t>
            </a:r>
          </a:p>
        </p:txBody>
      </p:sp>
      <p:cxnSp>
        <p:nvCxnSpPr>
          <p:cNvPr id="56" name="Straight Connector 55">
            <a:extLst>
              <a:ext uri="{FF2B5EF4-FFF2-40B4-BE49-F238E27FC236}">
                <a16:creationId xmlns:a16="http://schemas.microsoft.com/office/drawing/2014/main" id="{3DBF5270-C872-F60C-3A5C-9F6E1CE59342}"/>
              </a:ext>
            </a:extLst>
          </p:cNvPr>
          <p:cNvCxnSpPr>
            <a:cxnSpLocks/>
          </p:cNvCxnSpPr>
          <p:nvPr/>
        </p:nvCxnSpPr>
        <p:spPr>
          <a:xfrm>
            <a:off x="1250556" y="5965714"/>
            <a:ext cx="16132206" cy="0"/>
          </a:xfrm>
          <a:prstGeom prst="line">
            <a:avLst/>
          </a:prstGeom>
          <a:noFill/>
          <a:ln w="12700" cap="rnd" cmpd="sng" algn="ctr">
            <a:solidFill>
              <a:srgbClr val="234C93"/>
            </a:solidFill>
            <a:prstDash val="dash"/>
          </a:ln>
          <a:effectLst/>
        </p:spPr>
      </p:cxnSp>
      <p:sp>
        <p:nvSpPr>
          <p:cNvPr id="58" name="Rectangle 57">
            <a:extLst>
              <a:ext uri="{FF2B5EF4-FFF2-40B4-BE49-F238E27FC236}">
                <a16:creationId xmlns:a16="http://schemas.microsoft.com/office/drawing/2014/main" id="{477E177F-7FB1-9047-F536-8B9E8DEAA06B}"/>
              </a:ext>
            </a:extLst>
          </p:cNvPr>
          <p:cNvSpPr/>
          <p:nvPr/>
        </p:nvSpPr>
        <p:spPr>
          <a:xfrm>
            <a:off x="1275167" y="3410983"/>
            <a:ext cx="2180378" cy="924891"/>
          </a:xfrm>
          <a:prstGeom prst="rect">
            <a:avLst/>
          </a:prstGeom>
          <a:solidFill>
            <a:schemeClr val="tx2"/>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chemeClr val="bg1"/>
                </a:solidFill>
                <a:effectLst/>
                <a:uLnTx/>
                <a:uFillTx/>
                <a:latin typeface="+mj-lt"/>
                <a:ea typeface="+mn-ea"/>
                <a:cs typeface="Arial" panose="020B0604020202020204" pitchFamily="34" charset="0"/>
              </a:rPr>
              <a:t>11:30 – 11:50 </a:t>
            </a:r>
          </a:p>
        </p:txBody>
      </p:sp>
      <p:sp>
        <p:nvSpPr>
          <p:cNvPr id="61" name="Oval 60">
            <a:extLst>
              <a:ext uri="{FF2B5EF4-FFF2-40B4-BE49-F238E27FC236}">
                <a16:creationId xmlns:a16="http://schemas.microsoft.com/office/drawing/2014/main" id="{9B1A9181-F51A-26B0-5D73-CE86FA0FD73A}"/>
              </a:ext>
            </a:extLst>
          </p:cNvPr>
          <p:cNvSpPr/>
          <p:nvPr/>
        </p:nvSpPr>
        <p:spPr>
          <a:xfrm>
            <a:off x="935718" y="4788745"/>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2</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2" name="Oval 61">
            <a:extLst>
              <a:ext uri="{FF2B5EF4-FFF2-40B4-BE49-F238E27FC236}">
                <a16:creationId xmlns:a16="http://schemas.microsoft.com/office/drawing/2014/main" id="{AB5E1074-E16E-9B70-EE53-74C34D59D749}"/>
              </a:ext>
            </a:extLst>
          </p:cNvPr>
          <p:cNvSpPr/>
          <p:nvPr/>
        </p:nvSpPr>
        <p:spPr>
          <a:xfrm>
            <a:off x="935718" y="6357891"/>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3</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64" name="Oval 63">
            <a:extLst>
              <a:ext uri="{FF2B5EF4-FFF2-40B4-BE49-F238E27FC236}">
                <a16:creationId xmlns:a16="http://schemas.microsoft.com/office/drawing/2014/main" id="{CF1199D1-C800-6AA1-3F14-BD9E01DD338F}"/>
              </a:ext>
            </a:extLst>
          </p:cNvPr>
          <p:cNvSpPr/>
          <p:nvPr/>
        </p:nvSpPr>
        <p:spPr>
          <a:xfrm>
            <a:off x="935718" y="3513428"/>
            <a:ext cx="720000" cy="720000"/>
          </a:xfrm>
          <a:prstGeom prst="ellipse">
            <a:avLst/>
          </a:prstGeom>
          <a:solidFill>
            <a:srgbClr val="FFFFFF"/>
          </a:solidFill>
          <a:ln w="28575" cap="flat" cmpd="sng" algn="ctr">
            <a:solidFill>
              <a:srgbClr val="234C93"/>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sz="2000" b="1" i="0" u="none" strike="noStrike" kern="0" cap="none" spc="0" normalizeH="0" baseline="0" noProof="0" dirty="0">
                <a:ln>
                  <a:noFill/>
                </a:ln>
                <a:solidFill>
                  <a:srgbClr val="234C93"/>
                </a:solidFill>
                <a:effectLst/>
                <a:uLnTx/>
                <a:uFillTx/>
                <a:latin typeface="+mj-lt"/>
                <a:ea typeface="+mn-ea"/>
                <a:cs typeface="+mn-cs"/>
              </a:rPr>
              <a:t>1</a:t>
            </a:r>
            <a:endParaRPr kumimoji="0" lang="en-US" sz="2000" b="1" i="0" u="none" strike="noStrike" kern="0" cap="none" spc="0" normalizeH="0" baseline="0" noProof="0" dirty="0">
              <a:ln>
                <a:noFill/>
              </a:ln>
              <a:solidFill>
                <a:srgbClr val="234C93"/>
              </a:solidFill>
              <a:effectLst/>
              <a:uLnTx/>
              <a:uFillTx/>
              <a:latin typeface="+mj-lt"/>
              <a:ea typeface="+mn-ea"/>
              <a:cs typeface="+mn-cs"/>
            </a:endParaRPr>
          </a:p>
        </p:txBody>
      </p:sp>
      <p:sp>
        <p:nvSpPr>
          <p:cNvPr id="3" name="Rectangle 2">
            <a:extLst>
              <a:ext uri="{FF2B5EF4-FFF2-40B4-BE49-F238E27FC236}">
                <a16:creationId xmlns:a16="http://schemas.microsoft.com/office/drawing/2014/main" id="{9821A3DA-8129-E6EE-3887-1441208529E9}"/>
              </a:ext>
            </a:extLst>
          </p:cNvPr>
          <p:cNvSpPr/>
          <p:nvPr/>
        </p:nvSpPr>
        <p:spPr>
          <a:xfrm>
            <a:off x="3569845" y="6255445"/>
            <a:ext cx="7092120" cy="1585613"/>
          </a:xfrm>
          <a:prstGeom prst="rect">
            <a:avLst/>
          </a:prstGeom>
          <a:solidFill>
            <a:schemeClr val="tx2">
              <a:lumMod val="20000"/>
              <a:lumOff val="80000"/>
            </a:schemeClr>
          </a:solidFill>
          <a:ln w="9525" cap="flat" cmpd="sng" algn="ctr">
            <a:noFill/>
            <a:prstDash val="solid"/>
          </a:ln>
          <a:effectLst/>
        </p:spPr>
        <p:txBody>
          <a:bodyPr rtlCol="0" anchor="ctr"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Horațiu COCHECI</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Coordonator echipă de experți în resurse umane în administrația publică</a:t>
            </a:r>
            <a:endParaRPr kumimoji="0" lang="en-US"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rgbClr val="2E2E38"/>
                </a:solidFill>
                <a:latin typeface="+mj-lt"/>
                <a:cs typeface="Arial" panose="020B0604020202020204" pitchFamily="34" charset="0"/>
              </a:rPr>
              <a:t>&amp;</a:t>
            </a:r>
          </a:p>
          <a:p>
            <a:pPr marL="0" marR="0" lvl="0" indent="0"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2E2E38"/>
                </a:solidFill>
                <a:effectLst/>
                <a:uLnTx/>
                <a:uFillTx/>
                <a:latin typeface="+mj-lt"/>
                <a:ea typeface="+mn-ea"/>
                <a:cs typeface="Arial" panose="020B0604020202020204" pitchFamily="34" charset="0"/>
              </a:rPr>
              <a:t>Cristina MACARIE</a:t>
            </a:r>
          </a:p>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rPr>
              <a:t>Echipa de instruire</a:t>
            </a:r>
          </a:p>
          <a:p>
            <a:pPr marL="0" marR="0" lvl="0" indent="0" defTabSz="914400" eaLnBrk="1" fontAlgn="auto" latinLnBrk="0" hangingPunct="1">
              <a:lnSpc>
                <a:spcPct val="100000"/>
              </a:lnSpc>
              <a:spcBef>
                <a:spcPts val="0"/>
              </a:spcBef>
              <a:spcAft>
                <a:spcPts val="0"/>
              </a:spcAft>
              <a:buClrTx/>
              <a:buSzTx/>
              <a:buFontTx/>
              <a:buNone/>
              <a:tabLst/>
              <a:defRPr/>
            </a:pPr>
            <a:endParaRPr kumimoji="0" lang="ro-RO" b="0" i="0" u="none" strike="noStrike" kern="0" cap="none" spc="0" normalizeH="0" baseline="0" noProof="0" dirty="0">
              <a:ln>
                <a:noFill/>
              </a:ln>
              <a:solidFill>
                <a:srgbClr val="2E2E38"/>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910351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EEE0653-B677-AE9B-E5BE-02F5BD390F73}"/>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9C7A84A-FB8B-4EB7-A1D8-8E2EF08A45DB}"/>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Obiectivele proiectului</a:t>
            </a:r>
          </a:p>
        </p:txBody>
      </p:sp>
      <p:sp>
        <p:nvSpPr>
          <p:cNvPr id="21" name="Rectangle 20">
            <a:extLst>
              <a:ext uri="{FF2B5EF4-FFF2-40B4-BE49-F238E27FC236}">
                <a16:creationId xmlns:a16="http://schemas.microsoft.com/office/drawing/2014/main" id="{0B4B8EA6-CA91-FDF8-C7D8-40BC1E9159F4}"/>
              </a:ext>
            </a:extLst>
          </p:cNvPr>
          <p:cNvSpPr>
            <a:spLocks/>
          </p:cNvSpPr>
          <p:nvPr/>
        </p:nvSpPr>
        <p:spPr>
          <a:xfrm>
            <a:off x="3757928" y="3162300"/>
            <a:ext cx="13539472" cy="1315425"/>
          </a:xfrm>
          <a:prstGeom prst="rect">
            <a:avLst/>
          </a:prstGeom>
          <a:solidFill>
            <a:srgbClr val="E7E6E6">
              <a:alpha val="49804"/>
            </a:srgbClr>
          </a:solidFill>
          <a:ln w="9525" cap="flat" cmpd="sng" algn="ctr">
            <a:noFill/>
            <a:prstDash val="solid"/>
          </a:ln>
          <a:effectLst/>
        </p:spPr>
        <p:txBody>
          <a:bodyPr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b="0" i="0" u="none" strike="noStrike" kern="0" cap="none" spc="0" normalizeH="0" baseline="0" noProof="0" dirty="0">
                <a:ln>
                  <a:noFill/>
                </a:ln>
                <a:solidFill>
                  <a:srgbClr val="2E2E38"/>
                </a:solidFill>
                <a:effectLst/>
                <a:uLnTx/>
                <a:uFillTx/>
                <a:cs typeface="Arial" panose="020B0604020202020204" pitchFamily="34" charset="0"/>
              </a:rPr>
              <a:t>Implementarea măsurii privind </a:t>
            </a:r>
            <a:r>
              <a:rPr kumimoji="0" lang="ro-RO" b="1" i="0" u="none" strike="noStrike" kern="0" cap="none" spc="0" normalizeH="0" baseline="0" noProof="0" dirty="0">
                <a:ln>
                  <a:noFill/>
                </a:ln>
                <a:solidFill>
                  <a:srgbClr val="2E2E38"/>
                </a:solidFill>
                <a:effectLst/>
                <a:uLnTx/>
                <a:uFillTx/>
                <a:cs typeface="Arial" panose="020B0604020202020204" pitchFamily="34" charset="0"/>
              </a:rPr>
              <a:t>operaționalizarea cadrelor de competență </a:t>
            </a:r>
            <a:r>
              <a:rPr kumimoji="0" lang="ro-RO" b="0" i="0" u="none" strike="noStrike" kern="0" cap="none" spc="0" normalizeH="0" baseline="0" noProof="0" dirty="0">
                <a:ln>
                  <a:noFill/>
                </a:ln>
                <a:solidFill>
                  <a:srgbClr val="2E2E38"/>
                </a:solidFill>
                <a:effectLst/>
                <a:uLnTx/>
                <a:uFillTx/>
                <a:cs typeface="Arial" panose="020B0604020202020204" pitchFamily="34" charset="0"/>
              </a:rPr>
              <a:t>din administrația publică centrală, care va include pregătirea adoptăr</a:t>
            </a:r>
            <a:r>
              <a:rPr kumimoji="0" lang="en-US" b="0" i="0" u="none" strike="noStrike" kern="0" cap="none" spc="0" normalizeH="0" baseline="0" noProof="0" dirty="0">
                <a:ln>
                  <a:noFill/>
                </a:ln>
                <a:solidFill>
                  <a:srgbClr val="2E2E38"/>
                </a:solidFill>
                <a:effectLst/>
                <a:uLnTx/>
                <a:uFillTx/>
                <a:cs typeface="Arial" panose="020B0604020202020204" pitchFamily="34" charset="0"/>
              </a:rPr>
              <a:t>ii</a:t>
            </a:r>
            <a:r>
              <a:rPr kumimoji="0" lang="ro-RO" b="0" i="0" u="none" strike="noStrike" kern="0" cap="none" spc="0" normalizeH="0" baseline="0" noProof="0" dirty="0">
                <a:ln>
                  <a:noFill/>
                </a:ln>
                <a:solidFill>
                  <a:srgbClr val="2E2E38"/>
                </a:solidFill>
                <a:effectLst/>
                <a:uLnTx/>
                <a:uFillTx/>
                <a:cs typeface="Arial" panose="020B0604020202020204" pitchFamily="34" charset="0"/>
              </a:rPr>
              <a:t> actului legislativ și punerea în aplicare efectivă a acestuia. Măsura face parte din Componenta C14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Bună guvernanță, Reforma 3 -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Management performant al resurselor umane în sectorul public și are drept jalon de îndeplinit până la data de 31 decembrie 2025: Jalonul 419 -</a:t>
            </a:r>
            <a:r>
              <a:rPr kumimoji="0" lang="en-US" b="0" i="0" u="none" strike="noStrike" kern="0" cap="none" spc="0" normalizeH="0" baseline="0" noProof="0" dirty="0">
                <a:ln>
                  <a:noFill/>
                </a:ln>
                <a:solidFill>
                  <a:srgbClr val="2E2E38"/>
                </a:solidFill>
                <a:effectLst/>
                <a:uLnTx/>
                <a:uFillTx/>
                <a:cs typeface="Arial" panose="020B0604020202020204" pitchFamily="34" charset="0"/>
              </a:rPr>
              <a:t> </a:t>
            </a:r>
            <a:r>
              <a:rPr kumimoji="0" lang="ro-RO" b="0" i="0" u="none" strike="noStrike" kern="0" cap="none" spc="0" normalizeH="0" baseline="0" noProof="0" dirty="0">
                <a:ln>
                  <a:noFill/>
                </a:ln>
                <a:solidFill>
                  <a:srgbClr val="2E2E38"/>
                </a:solidFill>
                <a:effectLst/>
                <a:uLnTx/>
                <a:uFillTx/>
                <a:cs typeface="Arial" panose="020B0604020202020204" pitchFamily="34" charset="0"/>
              </a:rPr>
              <a:t>Cadre de competență operaționale în administrația publică centrală.</a:t>
            </a:r>
          </a:p>
        </p:txBody>
      </p:sp>
      <p:sp>
        <p:nvSpPr>
          <p:cNvPr id="22" name="TextBox 21">
            <a:extLst>
              <a:ext uri="{FF2B5EF4-FFF2-40B4-BE49-F238E27FC236}">
                <a16:creationId xmlns:a16="http://schemas.microsoft.com/office/drawing/2014/main" id="{9DA42929-AE67-20A1-58A4-69F1D167B288}"/>
              </a:ext>
            </a:extLst>
          </p:cNvPr>
          <p:cNvSpPr txBox="1"/>
          <p:nvPr/>
        </p:nvSpPr>
        <p:spPr>
          <a:xfrm>
            <a:off x="1887342" y="3169239"/>
            <a:ext cx="1770258"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chemeClr val="tx2"/>
                </a:solidFill>
                <a:effectLst/>
                <a:uLnTx/>
                <a:uFillTx/>
                <a:cs typeface="Arial" panose="020B0604020202020204" pitchFamily="34" charset="0"/>
              </a:rPr>
              <a:t>Obiectiv general</a:t>
            </a:r>
          </a:p>
        </p:txBody>
      </p:sp>
      <p:sp>
        <p:nvSpPr>
          <p:cNvPr id="24" name="TextBox 23">
            <a:extLst>
              <a:ext uri="{FF2B5EF4-FFF2-40B4-BE49-F238E27FC236}">
                <a16:creationId xmlns:a16="http://schemas.microsoft.com/office/drawing/2014/main" id="{2CC0393B-1056-1C1D-23EE-9ED25635394C}"/>
              </a:ext>
            </a:extLst>
          </p:cNvPr>
          <p:cNvSpPr txBox="1"/>
          <p:nvPr/>
        </p:nvSpPr>
        <p:spPr>
          <a:xfrm>
            <a:off x="3757928" y="4648589"/>
            <a:ext cx="13539472" cy="4304911"/>
          </a:xfrm>
          <a:prstGeom prst="rect">
            <a:avLst/>
          </a:prstGeom>
          <a:solidFill>
            <a:srgbClr val="E7E6E6">
              <a:alpha val="49804"/>
            </a:srgbClr>
          </a:solidFill>
          <a:ln w="9525" cap="flat" cmpd="sng" algn="ctr">
            <a:noFill/>
            <a:prstDash val="solid"/>
          </a:ln>
          <a:effectLst/>
        </p:spPr>
        <p:txBody>
          <a:bodyPr rtlCol="0" anchor="t" anchorCtr="0"/>
          <a:lstStyle>
            <a:defPPr>
              <a:defRPr lang="en-US"/>
            </a:defPPr>
            <a:lvl1pPr marR="0" lvl="0" indent="0" fontAlgn="auto">
              <a:lnSpc>
                <a:spcPct val="100000"/>
              </a:lnSpc>
              <a:spcBef>
                <a:spcPts val="0"/>
              </a:spcBef>
              <a:spcAft>
                <a:spcPts val="0"/>
              </a:spcAft>
              <a:buClrTx/>
              <a:buSzTx/>
              <a:buFontTx/>
              <a:buNone/>
              <a:tabLst/>
              <a:defRPr kumimoji="0" b="0" i="0" u="none" strike="noStrike" kern="0" cap="none" spc="0" normalizeH="0" baseline="0">
                <a:ln>
                  <a:noFill/>
                </a:ln>
                <a:solidFill>
                  <a:srgbClr val="2E2E38"/>
                </a:solidFill>
                <a:effectLst/>
                <a:uLnTx/>
                <a:uFillTx/>
                <a:cs typeface="Arial" panose="020B0604020202020204" pitchFamily="34" charset="0"/>
              </a:defRPr>
            </a:lvl1pPr>
          </a:lstStyle>
          <a:p>
            <a:pPr>
              <a:spcAft>
                <a:spcPts val="600"/>
              </a:spcAft>
            </a:pPr>
            <a:r>
              <a:rPr lang="ro-RO" dirty="0"/>
              <a:t>Implementarea de măsuri privind operaționalizarea cadrelor de competență din administrația publică centrală, care va include elaborarea propunerii de politică publică și pregătirea actului normativ și punerea în aplicare efectivă a acestuia, în vederea îndeplinirii Jalonului 419 – PNRR, prin:</a:t>
            </a:r>
          </a:p>
          <a:p>
            <a:pPr marL="285750" indent="-285750">
              <a:spcAft>
                <a:spcPts val="600"/>
              </a:spcAft>
              <a:buClr>
                <a:schemeClr val="accent1"/>
              </a:buClr>
              <a:buSzPct val="50000"/>
              <a:buFont typeface="Arial" panose="020B0604020202020204" pitchFamily="34" charset="0"/>
              <a:buChar char="►"/>
            </a:pPr>
            <a:r>
              <a:rPr lang="ro-RO" dirty="0"/>
              <a:t>introducerea unui </a:t>
            </a:r>
            <a:r>
              <a:rPr lang="ro-RO" b="1" dirty="0"/>
              <a:t>cadru de competențe</a:t>
            </a:r>
            <a:r>
              <a:rPr lang="ro-RO" dirty="0"/>
              <a:t>, prin care să se specifice abilitățile de care are nevoie personalul pentru a performa, susține integrarea armonizată a funcțiilor de resurse umane, de la identificarea nevoilor de personal, până la recrutare și evoluția în carieră, ducând la integrarea pe verticală a personalului în instituție și la integrarea orizontală a proceselor de resurse umane din instituție </a:t>
            </a:r>
          </a:p>
          <a:p>
            <a:pPr marL="285750" indent="-285750">
              <a:spcAft>
                <a:spcPts val="600"/>
              </a:spcAft>
              <a:buClr>
                <a:schemeClr val="accent1"/>
              </a:buClr>
              <a:buSzPct val="50000"/>
              <a:buFont typeface="Arial" panose="020B0604020202020204" pitchFamily="34" charset="0"/>
              <a:buChar char="►"/>
            </a:pPr>
            <a:r>
              <a:rPr lang="ro-RO" b="1" dirty="0"/>
              <a:t>dezvoltarea/actualizarea de metodologii/analize/ghiduri/studii</a:t>
            </a:r>
            <a:r>
              <a:rPr lang="ro-RO" dirty="0"/>
              <a:t>, precum și </a:t>
            </a:r>
            <a:r>
              <a:rPr lang="ro-RO" b="1" dirty="0"/>
              <a:t>derularea de instruire</a:t>
            </a:r>
            <a:r>
              <a:rPr lang="ro-RO" dirty="0"/>
              <a:t> care să faciliteze utilizarea cadrelor de competențe  </a:t>
            </a:r>
          </a:p>
          <a:p>
            <a:pPr marL="285750" indent="-285750">
              <a:spcAft>
                <a:spcPts val="600"/>
              </a:spcAft>
              <a:buClr>
                <a:schemeClr val="accent1"/>
              </a:buClr>
              <a:buSzPct val="50000"/>
              <a:buFont typeface="Arial" panose="020B0604020202020204" pitchFamily="34" charset="0"/>
              <a:buChar char="►"/>
            </a:pPr>
            <a:r>
              <a:rPr lang="ro-RO" dirty="0"/>
              <a:t>elaborarea unui </a:t>
            </a:r>
            <a:r>
              <a:rPr lang="ro-RO" b="1" dirty="0"/>
              <a:t>studiu privind cadrul legal și instituțional care reglementează cadrele de competență </a:t>
            </a:r>
            <a:r>
              <a:rPr lang="ro-RO" dirty="0"/>
              <a:t>generale și specifice </a:t>
            </a:r>
          </a:p>
          <a:p>
            <a:pPr marL="285750" indent="-285750">
              <a:spcAft>
                <a:spcPts val="600"/>
              </a:spcAft>
              <a:buClr>
                <a:schemeClr val="accent1"/>
              </a:buClr>
              <a:buSzPct val="50000"/>
              <a:buFont typeface="Arial" panose="020B0604020202020204" pitchFamily="34" charset="0"/>
              <a:buChar char="►"/>
            </a:pPr>
            <a:r>
              <a:rPr lang="en-US" dirty="0" err="1"/>
              <a:t>elaborarea</a:t>
            </a:r>
            <a:r>
              <a:rPr lang="en-US" dirty="0"/>
              <a:t> </a:t>
            </a:r>
            <a:r>
              <a:rPr lang="en-US" dirty="0" err="1"/>
              <a:t>unui</a:t>
            </a:r>
            <a:r>
              <a:rPr lang="en-US" dirty="0"/>
              <a:t> </a:t>
            </a:r>
            <a:r>
              <a:rPr lang="en-US" b="1" dirty="0"/>
              <a:t>document cu </a:t>
            </a:r>
            <a:r>
              <a:rPr lang="en-US" b="1" dirty="0" err="1"/>
              <a:t>opțiuni</a:t>
            </a:r>
            <a:r>
              <a:rPr lang="en-US" b="1" dirty="0"/>
              <a:t> de </a:t>
            </a:r>
            <a:r>
              <a:rPr lang="en-US" b="1" dirty="0" err="1"/>
              <a:t>politică</a:t>
            </a:r>
            <a:r>
              <a:rPr lang="en-US" b="1" dirty="0"/>
              <a:t> </a:t>
            </a:r>
            <a:r>
              <a:rPr lang="en-US" b="1" dirty="0" err="1"/>
              <a:t>publică</a:t>
            </a:r>
            <a:r>
              <a:rPr lang="en-US" b="1" dirty="0"/>
              <a:t> </a:t>
            </a:r>
            <a:r>
              <a:rPr lang="en-US" dirty="0" err="1"/>
              <a:t>privind</a:t>
            </a:r>
            <a:r>
              <a:rPr lang="en-US" dirty="0"/>
              <a:t> </a:t>
            </a:r>
            <a:r>
              <a:rPr lang="en-US" dirty="0" err="1"/>
              <a:t>clarificarea</a:t>
            </a:r>
            <a:r>
              <a:rPr lang="en-US" dirty="0"/>
              <a:t> </a:t>
            </a:r>
            <a:r>
              <a:rPr lang="en-US" dirty="0" err="1"/>
              <a:t>rolurilor</a:t>
            </a:r>
            <a:r>
              <a:rPr lang="en-US" dirty="0"/>
              <a:t> </a:t>
            </a:r>
            <a:r>
              <a:rPr lang="en-US" dirty="0" err="1"/>
              <a:t>specifice</a:t>
            </a:r>
            <a:r>
              <a:rPr lang="en-US" dirty="0"/>
              <a:t> </a:t>
            </a:r>
            <a:r>
              <a:rPr lang="en-US" dirty="0" err="1"/>
              <a:t>posturilor</a:t>
            </a:r>
            <a:r>
              <a:rPr lang="en-US" dirty="0"/>
              <a:t> </a:t>
            </a:r>
            <a:r>
              <a:rPr lang="en-US" dirty="0" err="1"/>
              <a:t>și</a:t>
            </a:r>
            <a:r>
              <a:rPr lang="en-US" dirty="0"/>
              <a:t> </a:t>
            </a:r>
            <a:r>
              <a:rPr lang="en-US" dirty="0" err="1"/>
              <a:t>simplificarea</a:t>
            </a:r>
            <a:r>
              <a:rPr lang="en-US" dirty="0"/>
              <a:t> </a:t>
            </a:r>
            <a:r>
              <a:rPr lang="en-US" dirty="0" err="1"/>
              <a:t>clasificării</a:t>
            </a:r>
            <a:r>
              <a:rPr lang="en-US" dirty="0"/>
              <a:t> </a:t>
            </a:r>
            <a:r>
              <a:rPr lang="en-US" dirty="0" err="1"/>
              <a:t>posturilor</a:t>
            </a:r>
            <a:r>
              <a:rPr lang="en-US" dirty="0"/>
              <a:t>, </a:t>
            </a:r>
            <a:r>
              <a:rPr lang="en-US" dirty="0" err="1"/>
              <a:t>extinderea</a:t>
            </a:r>
            <a:r>
              <a:rPr lang="en-US" dirty="0"/>
              <a:t> </a:t>
            </a:r>
            <a:r>
              <a:rPr lang="en-US" dirty="0" err="1"/>
              <a:t>utilizării</a:t>
            </a:r>
            <a:r>
              <a:rPr lang="en-US" dirty="0"/>
              <a:t> </a:t>
            </a:r>
            <a:r>
              <a:rPr lang="en-US" dirty="0" err="1"/>
              <a:t>cadrelor</a:t>
            </a:r>
            <a:r>
              <a:rPr lang="en-US" dirty="0"/>
              <a:t> de </a:t>
            </a:r>
            <a:r>
              <a:rPr lang="en-US" dirty="0" err="1"/>
              <a:t>competență</a:t>
            </a:r>
            <a:r>
              <a:rPr lang="en-US" dirty="0"/>
              <a:t> </a:t>
            </a:r>
            <a:r>
              <a:rPr lang="en-US" dirty="0" err="1"/>
              <a:t>pentru</a:t>
            </a:r>
            <a:r>
              <a:rPr lang="en-US" dirty="0"/>
              <a:t> </a:t>
            </a:r>
            <a:r>
              <a:rPr lang="en-US" dirty="0" err="1"/>
              <a:t>toate</a:t>
            </a:r>
            <a:r>
              <a:rPr lang="en-US" dirty="0"/>
              <a:t> </a:t>
            </a:r>
            <a:r>
              <a:rPr lang="en-US" dirty="0" err="1"/>
              <a:t>procesele</a:t>
            </a:r>
            <a:r>
              <a:rPr lang="en-US" dirty="0"/>
              <a:t> de MRU </a:t>
            </a:r>
            <a:r>
              <a:rPr lang="en-US" dirty="0" err="1"/>
              <a:t>pentru</a:t>
            </a:r>
            <a:r>
              <a:rPr lang="en-US" dirty="0"/>
              <a:t> </a:t>
            </a:r>
            <a:r>
              <a:rPr lang="en-US" dirty="0" err="1"/>
              <a:t>toate</a:t>
            </a:r>
            <a:r>
              <a:rPr lang="en-US" dirty="0"/>
              <a:t> </a:t>
            </a:r>
            <a:r>
              <a:rPr lang="en-US" dirty="0" err="1"/>
              <a:t>funcțiile</a:t>
            </a:r>
            <a:r>
              <a:rPr lang="en-US" dirty="0"/>
              <a:t> </a:t>
            </a:r>
            <a:r>
              <a:rPr lang="en-US" dirty="0" err="1"/>
              <a:t>publice</a:t>
            </a:r>
            <a:r>
              <a:rPr lang="en-US" dirty="0"/>
              <a:t>, de la </a:t>
            </a:r>
            <a:r>
              <a:rPr lang="en-US" dirty="0" err="1"/>
              <a:t>nivel</a:t>
            </a:r>
            <a:r>
              <a:rPr lang="en-US" dirty="0"/>
              <a:t> central, </a:t>
            </a:r>
            <a:r>
              <a:rPr lang="en-US" dirty="0" err="1"/>
              <a:t>teritorial</a:t>
            </a:r>
            <a:r>
              <a:rPr lang="en-US" dirty="0"/>
              <a:t> </a:t>
            </a:r>
            <a:r>
              <a:rPr lang="en-US" dirty="0" err="1"/>
              <a:t>și</a:t>
            </a:r>
            <a:r>
              <a:rPr lang="en-US" dirty="0"/>
              <a:t> local, </a:t>
            </a:r>
            <a:r>
              <a:rPr lang="en-US" dirty="0" err="1"/>
              <a:t>iar</a:t>
            </a:r>
            <a:r>
              <a:rPr lang="en-US" dirty="0"/>
              <a:t> ulterior </a:t>
            </a:r>
            <a:r>
              <a:rPr lang="en-US" dirty="0" err="1"/>
              <a:t>și</a:t>
            </a:r>
            <a:r>
              <a:rPr lang="en-US" dirty="0"/>
              <a:t> </a:t>
            </a:r>
            <a:r>
              <a:rPr lang="en-US" dirty="0" err="1"/>
              <a:t>pentru</a:t>
            </a:r>
            <a:r>
              <a:rPr lang="en-US" dirty="0"/>
              <a:t> </a:t>
            </a:r>
            <a:r>
              <a:rPr lang="en-US" dirty="0" err="1"/>
              <a:t>personalul</a:t>
            </a:r>
            <a:r>
              <a:rPr lang="en-US" dirty="0"/>
              <a:t> contractual </a:t>
            </a:r>
          </a:p>
          <a:p>
            <a:pPr marL="285750" indent="-285750">
              <a:spcAft>
                <a:spcPts val="600"/>
              </a:spcAft>
              <a:buClr>
                <a:schemeClr val="accent1"/>
              </a:buClr>
              <a:buSzPct val="50000"/>
              <a:buFont typeface="Arial" panose="020B0604020202020204" pitchFamily="34" charset="0"/>
              <a:buChar char="►"/>
            </a:pPr>
            <a:r>
              <a:rPr lang="en-US" dirty="0" err="1"/>
              <a:t>realizarea</a:t>
            </a:r>
            <a:r>
              <a:rPr lang="en-US" dirty="0"/>
              <a:t> </a:t>
            </a:r>
            <a:r>
              <a:rPr lang="en-US" dirty="0" err="1"/>
              <a:t>unei</a:t>
            </a:r>
            <a:r>
              <a:rPr lang="en-US" dirty="0"/>
              <a:t> </a:t>
            </a:r>
            <a:r>
              <a:rPr lang="en-US" b="1" dirty="0" err="1"/>
              <a:t>analize</a:t>
            </a:r>
            <a:r>
              <a:rPr lang="en-US" b="1" dirty="0"/>
              <a:t> care </a:t>
            </a:r>
            <a:r>
              <a:rPr lang="en-US" b="1" dirty="0" err="1"/>
              <a:t>să</a:t>
            </a:r>
            <a:r>
              <a:rPr lang="en-US" b="1" dirty="0"/>
              <a:t> </a:t>
            </a:r>
            <a:r>
              <a:rPr lang="en-US" b="1" dirty="0" err="1"/>
              <a:t>cuprindă</a:t>
            </a:r>
            <a:r>
              <a:rPr lang="en-US" b="1" dirty="0"/>
              <a:t> </a:t>
            </a:r>
            <a:r>
              <a:rPr lang="en-US" b="1" dirty="0" err="1"/>
              <a:t>propuneri</a:t>
            </a:r>
            <a:r>
              <a:rPr lang="en-US" b="1" dirty="0"/>
              <a:t> de </a:t>
            </a:r>
            <a:r>
              <a:rPr lang="en-US" b="1" dirty="0" err="1"/>
              <a:t>reglementare</a:t>
            </a:r>
            <a:r>
              <a:rPr lang="en-US" b="1" dirty="0"/>
              <a:t> </a:t>
            </a:r>
            <a:r>
              <a:rPr lang="en-US" dirty="0" err="1"/>
              <a:t>și</a:t>
            </a:r>
            <a:r>
              <a:rPr lang="en-US" dirty="0"/>
              <a:t> </a:t>
            </a:r>
            <a:r>
              <a:rPr lang="en-US" dirty="0" err="1"/>
              <a:t>instrumentele</a:t>
            </a:r>
            <a:r>
              <a:rPr lang="en-US" dirty="0"/>
              <a:t> de </a:t>
            </a:r>
            <a:r>
              <a:rPr lang="en-US" dirty="0" err="1"/>
              <a:t>fundamentare</a:t>
            </a:r>
            <a:r>
              <a:rPr lang="en-US" dirty="0"/>
              <a:t> </a:t>
            </a:r>
            <a:r>
              <a:rPr lang="en-US" dirty="0" err="1"/>
              <a:t>și</a:t>
            </a:r>
            <a:r>
              <a:rPr lang="en-US" dirty="0"/>
              <a:t> </a:t>
            </a:r>
            <a:r>
              <a:rPr lang="en-US" dirty="0" err="1"/>
              <a:t>motivare</a:t>
            </a:r>
            <a:r>
              <a:rPr lang="en-US" dirty="0"/>
              <a:t> </a:t>
            </a:r>
            <a:r>
              <a:rPr lang="en-US" dirty="0" err="1"/>
              <a:t>aferente</a:t>
            </a:r>
            <a:endParaRPr lang="en-US" dirty="0"/>
          </a:p>
        </p:txBody>
      </p:sp>
      <p:sp>
        <p:nvSpPr>
          <p:cNvPr id="25" name="TextBox 24">
            <a:extLst>
              <a:ext uri="{FF2B5EF4-FFF2-40B4-BE49-F238E27FC236}">
                <a16:creationId xmlns:a16="http://schemas.microsoft.com/office/drawing/2014/main" id="{973F578F-6B29-D32C-483A-5796232C609A}"/>
              </a:ext>
            </a:extLst>
          </p:cNvPr>
          <p:cNvSpPr txBox="1"/>
          <p:nvPr/>
        </p:nvSpPr>
        <p:spPr>
          <a:xfrm>
            <a:off x="1887342" y="4665544"/>
            <a:ext cx="1534626"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Beneficii</a:t>
            </a:r>
            <a:r>
              <a:rPr kumimoji="0" lang="en-US" sz="2400" b="1" i="0" u="none" strike="noStrike" kern="0" cap="none" spc="0" normalizeH="0" baseline="0" noProof="0" dirty="0">
                <a:ln>
                  <a:noFill/>
                </a:ln>
                <a:solidFill>
                  <a:schemeClr val="tx2"/>
                </a:solidFill>
                <a:effectLst/>
                <a:uLnTx/>
                <a:uFillTx/>
                <a:cs typeface="Arial" panose="020B0604020202020204" pitchFamily="34" charset="0"/>
              </a:rPr>
              <a:t> </a:t>
            </a:r>
            <a:r>
              <a:rPr kumimoji="0" lang="en-US" sz="2400" b="1" i="0" u="none" strike="noStrike" kern="0" cap="none" spc="0" normalizeH="0" baseline="0" noProof="0" dirty="0" err="1">
                <a:ln>
                  <a:noFill/>
                </a:ln>
                <a:solidFill>
                  <a:schemeClr val="tx2"/>
                </a:solidFill>
                <a:effectLst/>
                <a:uLnTx/>
                <a:uFillTx/>
                <a:cs typeface="Arial" panose="020B0604020202020204" pitchFamily="34" charset="0"/>
              </a:rPr>
              <a:t>specifice</a:t>
            </a:r>
            <a:endParaRPr kumimoji="0" lang="ro-RO" sz="2400" b="1" i="0" u="none" strike="noStrike" kern="0" cap="none" spc="0" normalizeH="0" baseline="0" noProof="0" dirty="0">
              <a:ln>
                <a:noFill/>
              </a:ln>
              <a:solidFill>
                <a:schemeClr val="tx2"/>
              </a:solidFill>
              <a:effectLst/>
              <a:uLnTx/>
              <a:uFillTx/>
              <a:cs typeface="Arial" panose="020B0604020202020204" pitchFamily="34" charset="0"/>
            </a:endParaRPr>
          </a:p>
        </p:txBody>
      </p:sp>
      <p:pic>
        <p:nvPicPr>
          <p:cNvPr id="28" name="Graphic 27" descr="Bullseye with solid fill">
            <a:extLst>
              <a:ext uri="{FF2B5EF4-FFF2-40B4-BE49-F238E27FC236}">
                <a16:creationId xmlns:a16="http://schemas.microsoft.com/office/drawing/2014/main" id="{C8405D25-B210-A86E-8C1C-77314A8DF9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2942" y="3169239"/>
            <a:ext cx="914400" cy="914400"/>
          </a:xfrm>
          <a:prstGeom prst="rect">
            <a:avLst/>
          </a:prstGeom>
        </p:spPr>
      </p:pic>
      <p:pic>
        <p:nvPicPr>
          <p:cNvPr id="30" name="Graphic 29" descr="Direction with solid fill">
            <a:extLst>
              <a:ext uri="{FF2B5EF4-FFF2-40B4-BE49-F238E27FC236}">
                <a16:creationId xmlns:a16="http://schemas.microsoft.com/office/drawing/2014/main" id="{BB1BDD94-9E03-61C9-F9E3-D293754A29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2942" y="4748947"/>
            <a:ext cx="914400" cy="914400"/>
          </a:xfrm>
          <a:prstGeom prst="rect">
            <a:avLst/>
          </a:prstGeom>
        </p:spPr>
      </p:pic>
    </p:spTree>
    <p:extLst>
      <p:ext uri="{BB962C8B-B14F-4D97-AF65-F5344CB8AC3E}">
        <p14:creationId xmlns:p14="http://schemas.microsoft.com/office/powerpoint/2010/main" val="661127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12E3C80-7CDA-508B-2452-0BA8A3183A3C}"/>
              </a:ext>
            </a:extLst>
          </p:cNvPr>
          <p:cNvGrpSpPr/>
          <p:nvPr/>
        </p:nvGrpSpPr>
        <p:grpSpPr>
          <a:xfrm>
            <a:off x="985374" y="3086099"/>
            <a:ext cx="16235826" cy="5935410"/>
            <a:chOff x="209550" y="1533529"/>
            <a:chExt cx="11988800" cy="4491324"/>
          </a:xfrm>
        </p:grpSpPr>
        <p:sp>
          <p:nvSpPr>
            <p:cNvPr id="3" name="Arrow: Pentagon 2">
              <a:extLst>
                <a:ext uri="{FF2B5EF4-FFF2-40B4-BE49-F238E27FC236}">
                  <a16:creationId xmlns:a16="http://schemas.microsoft.com/office/drawing/2014/main" id="{8C80FD36-02ED-0B74-CA66-DDD3175598AB}"/>
                </a:ext>
              </a:extLst>
            </p:cNvPr>
            <p:cNvSpPr/>
            <p:nvPr/>
          </p:nvSpPr>
          <p:spPr>
            <a:xfrm>
              <a:off x="209550" y="1533529"/>
              <a:ext cx="11988800" cy="1057272"/>
            </a:xfrm>
            <a:prstGeom prst="homePlate">
              <a:avLst/>
            </a:prstGeom>
            <a:solidFill>
              <a:schemeClr val="tx2">
                <a:lumMod val="20000"/>
                <a:lumOff val="80000"/>
              </a:schemeClr>
            </a:solidFill>
            <a:ln w="9525" cap="flat" cmpd="sng" algn="ctr">
              <a:no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ea typeface="+mn-ea"/>
                <a:cs typeface="+mn-cs"/>
              </a:endParaRPr>
            </a:p>
          </p:txBody>
        </p:sp>
        <p:sp>
          <p:nvSpPr>
            <p:cNvPr id="4" name="Arrow: Pentagon 3">
              <a:extLst>
                <a:ext uri="{FF2B5EF4-FFF2-40B4-BE49-F238E27FC236}">
                  <a16:creationId xmlns:a16="http://schemas.microsoft.com/office/drawing/2014/main" id="{4285F5D2-F796-9106-E944-FEF15A618542}"/>
                </a:ext>
              </a:extLst>
            </p:cNvPr>
            <p:cNvSpPr/>
            <p:nvPr/>
          </p:nvSpPr>
          <p:spPr>
            <a:xfrm>
              <a:off x="359450" y="1676262"/>
              <a:ext cx="2286000" cy="762753"/>
            </a:xfrm>
            <a:prstGeom prst="homePlate">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Pregătirea și validarea conceptului metodologic</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5" name="Arrow: Chevron 4">
              <a:extLst>
                <a:ext uri="{FF2B5EF4-FFF2-40B4-BE49-F238E27FC236}">
                  <a16:creationId xmlns:a16="http://schemas.microsoft.com/office/drawing/2014/main" id="{F8D606DE-E860-9168-585B-D6260D17C7C7}"/>
                </a:ext>
              </a:extLst>
            </p:cNvPr>
            <p:cNvSpPr/>
            <p:nvPr/>
          </p:nvSpPr>
          <p:spPr>
            <a:xfrm>
              <a:off x="2663927"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2: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Colectarea datelor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6" name="Arrow: Chevron 5">
              <a:extLst>
                <a:ext uri="{FF2B5EF4-FFF2-40B4-BE49-F238E27FC236}">
                  <a16:creationId xmlns:a16="http://schemas.microsoft.com/office/drawing/2014/main" id="{976BFFBA-FFBF-EF9B-A62E-DE91AD53BC94}"/>
                </a:ext>
              </a:extLst>
            </p:cNvPr>
            <p:cNvSpPr/>
            <p:nvPr/>
          </p:nvSpPr>
          <p:spPr>
            <a:xfrm>
              <a:off x="4968404"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3: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Analiza datelor colectate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7" name="Arrow: Chevron 6">
              <a:extLst>
                <a:ext uri="{FF2B5EF4-FFF2-40B4-BE49-F238E27FC236}">
                  <a16:creationId xmlns:a16="http://schemas.microsoft.com/office/drawing/2014/main" id="{38296F7F-E8ED-B155-670F-65F98E9C6A14}"/>
                </a:ext>
              </a:extLst>
            </p:cNvPr>
            <p:cNvSpPr/>
            <p:nvPr/>
          </p:nvSpPr>
          <p:spPr>
            <a:xfrm>
              <a:off x="7272882" y="1669348"/>
              <a:ext cx="2379545" cy="762753"/>
            </a:xfrm>
            <a:prstGeom prst="chevron">
              <a:avLst/>
            </a:prstGeom>
            <a:solidFill>
              <a:srgbClr val="234C93"/>
            </a:solidFill>
            <a:ln w="9525" cap="flat" cmpd="sng" algn="ctr">
              <a:solidFill>
                <a:srgbClr val="808080"/>
              </a:solidFill>
              <a:prstDash val="solid"/>
            </a:ln>
            <a:effectLst/>
          </p:spPr>
          <p:txBody>
            <a:bodyPr rIns="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4: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Validarea constatărilor și concluziilor preliminare</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8" name="Arrow: Chevron 7">
              <a:extLst>
                <a:ext uri="{FF2B5EF4-FFF2-40B4-BE49-F238E27FC236}">
                  <a16:creationId xmlns:a16="http://schemas.microsoft.com/office/drawing/2014/main" id="{CE6F940A-8536-7E9E-3380-522E3CADCBCA}"/>
                </a:ext>
              </a:extLst>
            </p:cNvPr>
            <p:cNvSpPr/>
            <p:nvPr/>
          </p:nvSpPr>
          <p:spPr>
            <a:xfrm>
              <a:off x="9670905" y="1669348"/>
              <a:ext cx="2286000" cy="762753"/>
            </a:xfrm>
            <a:prstGeom prst="chevron">
              <a:avLst/>
            </a:prstGeom>
            <a:solidFill>
              <a:srgbClr val="234C93"/>
            </a:solidFill>
            <a:ln w="9525" cap="flat" cmpd="sng" algn="ctr">
              <a:solidFill>
                <a:srgbClr val="808080"/>
              </a:solid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i="0" u="none" strike="noStrike" kern="0" cap="none" spc="0" normalizeH="0" baseline="0" noProof="0" dirty="0">
                  <a:ln>
                    <a:noFill/>
                  </a:ln>
                  <a:solidFill>
                    <a:srgbClr val="FFFFFF"/>
                  </a:solidFill>
                  <a:effectLst/>
                  <a:uLnTx/>
                  <a:uFillTx/>
                  <a:ea typeface="+mn-ea"/>
                  <a:cs typeface="+mn-cs"/>
                </a:rPr>
                <a:t>Etapa 5: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o-RO" i="0" u="none" strike="noStrike" kern="0" cap="none" spc="0" normalizeH="0" baseline="0" noProof="0" dirty="0">
                  <a:ln>
                    <a:noFill/>
                  </a:ln>
                  <a:solidFill>
                    <a:srgbClr val="FFFFFF"/>
                  </a:solidFill>
                  <a:effectLst/>
                  <a:uLnTx/>
                  <a:uFillTx/>
                  <a:ea typeface="+mn-ea"/>
                  <a:cs typeface="+mn-cs"/>
                </a:rPr>
                <a:t>Redactarea/ întocmirea livrabilelor</a:t>
              </a:r>
              <a:endParaRPr kumimoji="0" lang="en-GB" i="0" u="none" strike="noStrike" kern="0" cap="none" spc="0" normalizeH="0" baseline="0" noProof="0" dirty="0">
                <a:ln>
                  <a:noFill/>
                </a:ln>
                <a:solidFill>
                  <a:srgbClr val="FFFFFF"/>
                </a:solidFill>
                <a:effectLst/>
                <a:uLnTx/>
                <a:uFillTx/>
                <a:ea typeface="+mn-ea"/>
                <a:cs typeface="+mn-cs"/>
              </a:endParaRPr>
            </a:p>
          </p:txBody>
        </p:sp>
        <p:sp>
          <p:nvSpPr>
            <p:cNvPr id="9" name="Arrow: Pentagon 8">
              <a:extLst>
                <a:ext uri="{FF2B5EF4-FFF2-40B4-BE49-F238E27FC236}">
                  <a16:creationId xmlns:a16="http://schemas.microsoft.com/office/drawing/2014/main" id="{A5C7F282-7A5C-F985-CB05-3EFF0FBAFAD1}"/>
                </a:ext>
              </a:extLst>
            </p:cNvPr>
            <p:cNvSpPr/>
            <p:nvPr/>
          </p:nvSpPr>
          <p:spPr>
            <a:xfrm>
              <a:off x="209550" y="4935501"/>
              <a:ext cx="11988800" cy="437251"/>
            </a:xfrm>
            <a:prstGeom prst="homePlate">
              <a:avLst/>
            </a:prstGeom>
            <a:solidFill>
              <a:schemeClr val="tx1">
                <a:lumMod val="50000"/>
                <a:lumOff val="50000"/>
              </a:schemeClr>
            </a:solidFill>
            <a:ln w="9525" cap="flat" cmpd="sng" algn="ctr">
              <a:noFill/>
              <a:prstDash val="solid"/>
            </a:ln>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o-RO" b="1" u="none" strike="noStrike" kern="0" cap="none" spc="0" normalizeH="0" baseline="0" noProof="0" dirty="0">
                  <a:ln>
                    <a:noFill/>
                  </a:ln>
                  <a:solidFill>
                    <a:schemeClr val="bg2"/>
                  </a:solidFill>
                  <a:effectLst/>
                  <a:uLnTx/>
                  <a:uFillTx/>
                  <a:ea typeface="+mn-ea"/>
                  <a:cs typeface="+mn-cs"/>
                </a:rPr>
                <a:t>Etapa 6 (transversală): Management de contract și implementarea rezultatelor</a:t>
              </a:r>
              <a:endParaRPr kumimoji="0" lang="en-GB" b="1" u="none" strike="noStrike" kern="0" cap="none" spc="0" normalizeH="0" baseline="0" noProof="0" dirty="0">
                <a:ln>
                  <a:noFill/>
                </a:ln>
                <a:solidFill>
                  <a:schemeClr val="bg2"/>
                </a:solidFill>
                <a:effectLst/>
                <a:uLnTx/>
                <a:uFillTx/>
                <a:ea typeface="+mn-ea"/>
                <a:cs typeface="+mn-cs"/>
              </a:endParaRPr>
            </a:p>
          </p:txBody>
        </p:sp>
        <p:sp>
          <p:nvSpPr>
            <p:cNvPr id="10" name="TextBox 9">
              <a:extLst>
                <a:ext uri="{FF2B5EF4-FFF2-40B4-BE49-F238E27FC236}">
                  <a16:creationId xmlns:a16="http://schemas.microsoft.com/office/drawing/2014/main" id="{6262CF06-17B5-B254-EBB5-E173527251D0}"/>
                </a:ext>
              </a:extLst>
            </p:cNvPr>
            <p:cNvSpPr txBox="1"/>
            <p:nvPr/>
          </p:nvSpPr>
          <p:spPr>
            <a:xfrm>
              <a:off x="359449" y="2674009"/>
              <a:ext cx="2155100" cy="1933024"/>
            </a:xfrm>
            <a:prstGeom prst="rect">
              <a:avLst/>
            </a:prstGeom>
            <a:noFill/>
          </p:spPr>
          <p:txBody>
            <a:bodyPr wrap="square">
              <a:spAutoFit/>
            </a:bodyPr>
            <a:lstStyle/>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Reuniunea</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lansare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proiectului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parametrilor</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urmat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obiective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rezultate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așteptate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cadru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metodologic</a:t>
              </a:r>
              <a:r>
                <a:rPr lang="en-US" sz="1600" kern="0" dirty="0">
                  <a:solidFill>
                    <a:srgbClr val="2E2E38"/>
                  </a:solidFill>
                  <a:cs typeface="Arial" panose="020B0604020202020204" pitchFamily="34" charset="0"/>
                </a:rPr>
                <a:t> ;</a:t>
              </a:r>
            </a:p>
            <a:p>
              <a:pPr marL="285750" indent="-285750">
                <a:buClr>
                  <a:schemeClr val="tx2">
                    <a:lumMod val="40000"/>
                    <a:lumOff val="60000"/>
                  </a:schemeClr>
                </a:buClr>
                <a:buSzPct val="50000"/>
                <a:buFont typeface="Arial" panose="020B0604020202020204" pitchFamily="34" charset="0"/>
                <a:buChar char="►"/>
              </a:pPr>
              <a:r>
                <a:rPr lang="en-US" sz="1600" kern="0" dirty="0" err="1">
                  <a:solidFill>
                    <a:srgbClr val="2E2E38"/>
                  </a:solidFill>
                  <a:cs typeface="Arial" panose="020B0604020202020204" pitchFamily="34" charset="0"/>
                </a:rPr>
                <a:t>Reconfirmarea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sau</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ajustarea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dacă</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este</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cazul</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calendarului</a:t>
              </a:r>
              <a:r>
                <a:rPr lang="en-US" sz="1600" kern="0" dirty="0">
                  <a:solidFill>
                    <a:srgbClr val="2E2E38"/>
                  </a:solidFill>
                  <a:cs typeface="Arial" panose="020B0604020202020204" pitchFamily="34" charset="0"/>
                </a:rPr>
                <a:t> de </a:t>
              </a:r>
              <a:r>
                <a:rPr lang="en-US" sz="1600" kern="0" dirty="0" err="1">
                  <a:solidFill>
                    <a:srgbClr val="2E2E38"/>
                  </a:solidFill>
                  <a:cs typeface="Arial" panose="020B0604020202020204" pitchFamily="34" charset="0"/>
                </a:rPr>
                <a:t>derulare</a:t>
              </a:r>
              <a:r>
                <a:rPr lang="en-US" sz="1600" kern="0" dirty="0">
                  <a:solidFill>
                    <a:srgbClr val="2E2E38"/>
                  </a:solidFill>
                  <a:cs typeface="Arial" panose="020B0604020202020204" pitchFamily="34" charset="0"/>
                </a:rPr>
                <a:t> a </a:t>
              </a:r>
              <a:r>
                <a:rPr lang="en-US" sz="1600" kern="0" dirty="0" err="1">
                  <a:solidFill>
                    <a:srgbClr val="2E2E38"/>
                  </a:solidFill>
                  <a:cs typeface="Arial" panose="020B0604020202020204" pitchFamily="34" charset="0"/>
                </a:rPr>
                <a:t>activității</a:t>
              </a:r>
              <a:r>
                <a:rPr lang="en-US" sz="1600" kern="0" dirty="0">
                  <a:solidFill>
                    <a:srgbClr val="2E2E38"/>
                  </a:solidFill>
                  <a:cs typeface="Arial" panose="020B0604020202020204" pitchFamily="34" charset="0"/>
                </a:rPr>
                <a:t>.</a:t>
              </a:r>
            </a:p>
          </p:txBody>
        </p:sp>
        <p:sp>
          <p:nvSpPr>
            <p:cNvPr id="11" name="TextBox 10">
              <a:extLst>
                <a:ext uri="{FF2B5EF4-FFF2-40B4-BE49-F238E27FC236}">
                  <a16:creationId xmlns:a16="http://schemas.microsoft.com/office/drawing/2014/main" id="{CBC1F19C-E8C6-0474-6A50-7E8BF5A0FA40}"/>
                </a:ext>
              </a:extLst>
            </p:cNvPr>
            <p:cNvSpPr txBox="1"/>
            <p:nvPr/>
          </p:nvSpPr>
          <p:spPr>
            <a:xfrm>
              <a:off x="2645450" y="2674009"/>
              <a:ext cx="218188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s-ES" dirty="0" err="1"/>
                <a:t>Identificarea</a:t>
              </a:r>
              <a:r>
                <a:rPr lang="es-ES" dirty="0"/>
                <a:t> </a:t>
              </a:r>
              <a:r>
                <a:rPr lang="es-ES" dirty="0" err="1"/>
                <a:t>surselor</a:t>
              </a:r>
              <a:r>
                <a:rPr lang="es-ES" dirty="0"/>
                <a:t> de </a:t>
              </a:r>
              <a:r>
                <a:rPr lang="es-ES" dirty="0" err="1"/>
                <a:t>informații</a:t>
              </a:r>
              <a:r>
                <a:rPr lang="es-ES" dirty="0"/>
                <a:t> relevante </a:t>
              </a:r>
              <a:r>
                <a:rPr lang="es-ES" dirty="0" err="1"/>
                <a:t>și</a:t>
              </a:r>
              <a:r>
                <a:rPr lang="es-ES" dirty="0"/>
                <a:t> </a:t>
              </a:r>
              <a:r>
                <a:rPr lang="es-ES" dirty="0" err="1"/>
                <a:t>asigurarea</a:t>
              </a:r>
              <a:r>
                <a:rPr lang="es-ES" dirty="0"/>
                <a:t> </a:t>
              </a:r>
              <a:r>
                <a:rPr lang="es-ES" dirty="0" err="1"/>
                <a:t>accesului</a:t>
              </a:r>
              <a:r>
                <a:rPr lang="es-ES" dirty="0"/>
                <a:t> la </a:t>
              </a:r>
              <a:r>
                <a:rPr lang="es-ES" dirty="0" err="1"/>
                <a:t>acestea</a:t>
              </a:r>
              <a:r>
                <a:rPr lang="es-ES" dirty="0"/>
                <a:t>;</a:t>
              </a:r>
            </a:p>
            <a:p>
              <a:r>
                <a:rPr lang="en-US" dirty="0" err="1"/>
                <a:t>Identificarea</a:t>
              </a:r>
              <a:r>
                <a:rPr lang="en-US" dirty="0"/>
                <a:t> </a:t>
              </a:r>
              <a:r>
                <a:rPr lang="en-US" dirty="0" err="1"/>
                <a:t>și</a:t>
              </a:r>
              <a:r>
                <a:rPr lang="en-US" dirty="0"/>
                <a:t> </a:t>
              </a:r>
              <a:r>
                <a:rPr lang="en-US" dirty="0" err="1"/>
                <a:t>selecția</a:t>
              </a:r>
              <a:r>
                <a:rPr lang="en-US" dirty="0"/>
                <a:t> </a:t>
              </a:r>
              <a:r>
                <a:rPr lang="en-US" dirty="0" err="1"/>
                <a:t>datelor</a:t>
              </a:r>
              <a:r>
                <a:rPr lang="en-US" dirty="0"/>
                <a:t> </a:t>
              </a:r>
              <a:r>
                <a:rPr lang="en-US" dirty="0" err="1"/>
                <a:t>relevante</a:t>
              </a:r>
              <a:r>
                <a:rPr lang="en-US" dirty="0"/>
                <a:t> </a:t>
              </a:r>
              <a:r>
                <a:rPr lang="en-US" dirty="0" err="1"/>
                <a:t>pentru</a:t>
              </a:r>
              <a:r>
                <a:rPr lang="en-US" dirty="0"/>
                <a:t> </a:t>
              </a:r>
              <a:r>
                <a:rPr lang="en-US" dirty="0" err="1"/>
                <a:t>scopul</a:t>
              </a:r>
              <a:r>
                <a:rPr lang="en-US" dirty="0"/>
                <a:t> </a:t>
              </a:r>
              <a:r>
                <a:rPr lang="en-US" dirty="0" err="1"/>
                <a:t>analizelor</a:t>
              </a:r>
              <a:r>
                <a:rPr lang="en-US" dirty="0"/>
                <a:t>, din </a:t>
              </a:r>
              <a:r>
                <a:rPr lang="en-US" dirty="0" err="1"/>
                <a:t>sursele</a:t>
              </a:r>
              <a:r>
                <a:rPr lang="en-US" dirty="0"/>
                <a:t> </a:t>
              </a:r>
              <a:r>
                <a:rPr lang="en-US" dirty="0" err="1"/>
                <a:t>accesate</a:t>
              </a:r>
              <a:r>
                <a:rPr lang="en-US" dirty="0"/>
                <a:t>;</a:t>
              </a:r>
            </a:p>
            <a:p>
              <a:r>
                <a:rPr lang="en-US" dirty="0" err="1"/>
                <a:t>Consultarea</a:t>
              </a:r>
              <a:r>
                <a:rPr lang="en-US" dirty="0"/>
                <a:t>, </a:t>
              </a:r>
              <a:r>
                <a:rPr lang="en-US" dirty="0" err="1"/>
                <a:t>parcurgerea</a:t>
              </a:r>
              <a:r>
                <a:rPr lang="en-US" dirty="0"/>
                <a:t> </a:t>
              </a:r>
              <a:r>
                <a:rPr lang="en-US" dirty="0" err="1"/>
                <a:t>și</a:t>
              </a:r>
              <a:r>
                <a:rPr lang="en-US" dirty="0"/>
                <a:t> </a:t>
              </a:r>
              <a:r>
                <a:rPr lang="en-US" dirty="0" err="1"/>
                <a:t>înțelegerea</a:t>
              </a:r>
              <a:r>
                <a:rPr lang="en-US" dirty="0"/>
                <a:t> </a:t>
              </a:r>
              <a:r>
                <a:rPr lang="en-US" dirty="0" err="1"/>
                <a:t>informațiilor</a:t>
              </a:r>
              <a:r>
                <a:rPr lang="en-US" dirty="0"/>
                <a:t> </a:t>
              </a:r>
              <a:r>
                <a:rPr lang="en-US" dirty="0" err="1"/>
                <a:t>identificate</a:t>
              </a:r>
              <a:r>
                <a:rPr lang="en-US" dirty="0"/>
                <a:t> ca </a:t>
              </a:r>
              <a:r>
                <a:rPr lang="en-US" dirty="0" err="1"/>
                <a:t>fiind</a:t>
              </a:r>
              <a:r>
                <a:rPr lang="en-US" dirty="0"/>
                <a:t> </a:t>
              </a:r>
              <a:r>
                <a:rPr lang="en-US" dirty="0" err="1"/>
                <a:t>relevante</a:t>
              </a:r>
              <a:r>
                <a:rPr lang="en-US" dirty="0"/>
                <a:t>. </a:t>
              </a:r>
            </a:p>
          </p:txBody>
        </p:sp>
        <p:sp>
          <p:nvSpPr>
            <p:cNvPr id="12" name="TextBox 11">
              <a:extLst>
                <a:ext uri="{FF2B5EF4-FFF2-40B4-BE49-F238E27FC236}">
                  <a16:creationId xmlns:a16="http://schemas.microsoft.com/office/drawing/2014/main" id="{F43E28E7-6AE4-C2B0-F10E-AF23D77AC566}"/>
                </a:ext>
              </a:extLst>
            </p:cNvPr>
            <p:cNvSpPr txBox="1"/>
            <p:nvPr/>
          </p:nvSpPr>
          <p:spPr>
            <a:xfrm>
              <a:off x="4958230" y="2674009"/>
              <a:ext cx="2051520" cy="1933024"/>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pt-BR" dirty="0"/>
                <a:t>Aplicarea metodelor de analiză a datelor</a:t>
              </a:r>
              <a:r>
                <a:rPr lang="ro-RO" dirty="0"/>
                <a:t>, de tip arbore decizional, cauză-efect, studiu de caz</a:t>
              </a:r>
              <a:r>
                <a:rPr lang="en-US" dirty="0"/>
                <a:t>;</a:t>
              </a:r>
              <a:endParaRPr lang="pt-BR" dirty="0"/>
            </a:p>
            <a:p>
              <a:r>
                <a:rPr lang="en-US" dirty="0" err="1"/>
                <a:t>Identificarea</a:t>
              </a:r>
              <a:r>
                <a:rPr lang="en-US" dirty="0"/>
                <a:t> de </a:t>
              </a:r>
              <a:r>
                <a:rPr lang="en-US" dirty="0" err="1"/>
                <a:t>exemple</a:t>
              </a:r>
              <a:r>
                <a:rPr lang="en-US" dirty="0"/>
                <a:t> de </a:t>
              </a:r>
              <a:r>
                <a:rPr lang="en-US" dirty="0" err="1"/>
                <a:t>bune</a:t>
              </a:r>
              <a:r>
                <a:rPr lang="en-US" dirty="0"/>
                <a:t> </a:t>
              </a:r>
              <a:r>
                <a:rPr lang="en-US" dirty="0" err="1"/>
                <a:t>practici</a:t>
              </a:r>
              <a:r>
                <a:rPr lang="en-US" dirty="0"/>
                <a:t>, </a:t>
              </a:r>
              <a:r>
                <a:rPr lang="en-US" dirty="0" err="1"/>
                <a:t>în</a:t>
              </a:r>
              <a:r>
                <a:rPr lang="en-US" dirty="0"/>
                <a:t> </a:t>
              </a:r>
              <a:r>
                <a:rPr lang="en-US" dirty="0" err="1"/>
                <a:t>vederea</a:t>
              </a:r>
              <a:r>
                <a:rPr lang="en-US" dirty="0"/>
                <a:t> </a:t>
              </a:r>
              <a:r>
                <a:rPr lang="en-US" dirty="0" err="1"/>
                <a:t>replicării</a:t>
              </a:r>
              <a:r>
                <a:rPr lang="en-US" dirty="0"/>
                <a:t> </a:t>
              </a:r>
              <a:r>
                <a:rPr lang="en-US" dirty="0" err="1"/>
                <a:t>implementării</a:t>
              </a:r>
              <a:r>
                <a:rPr lang="en-US" dirty="0"/>
                <a:t> </a:t>
              </a:r>
              <a:r>
                <a:rPr lang="en-US" dirty="0" err="1"/>
                <a:t>acestora</a:t>
              </a:r>
              <a:r>
                <a:rPr lang="en-US" dirty="0"/>
                <a:t>;</a:t>
              </a:r>
            </a:p>
            <a:p>
              <a:r>
                <a:rPr lang="it-IT" dirty="0"/>
                <a:t>Elaborarea rezultatelor și concluziilor preliminare. </a:t>
              </a:r>
            </a:p>
          </p:txBody>
        </p:sp>
        <p:sp>
          <p:nvSpPr>
            <p:cNvPr id="13" name="TextBox 12">
              <a:extLst>
                <a:ext uri="{FF2B5EF4-FFF2-40B4-BE49-F238E27FC236}">
                  <a16:creationId xmlns:a16="http://schemas.microsoft.com/office/drawing/2014/main" id="{EA690911-1EAF-E4C9-9D61-75DC86B7EC19}"/>
                </a:ext>
              </a:extLst>
            </p:cNvPr>
            <p:cNvSpPr txBox="1"/>
            <p:nvPr/>
          </p:nvSpPr>
          <p:spPr>
            <a:xfrm>
              <a:off x="7301178" y="2674009"/>
              <a:ext cx="2051520" cy="2119340"/>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Prezentarea</a:t>
              </a:r>
              <a:r>
                <a:rPr lang="en-US" dirty="0"/>
                <a:t> </a:t>
              </a:r>
              <a:r>
                <a:rPr lang="en-US" dirty="0" err="1"/>
                <a:t>și</a:t>
              </a:r>
              <a:r>
                <a:rPr lang="en-US" dirty="0"/>
                <a:t> </a:t>
              </a:r>
              <a:r>
                <a:rPr lang="en-US" dirty="0" err="1"/>
                <a:t>discutarea</a:t>
              </a:r>
              <a:r>
                <a:rPr lang="en-US" dirty="0"/>
                <a:t> </a:t>
              </a:r>
              <a:r>
                <a:rPr lang="en-US" dirty="0" err="1"/>
                <a:t>rezultatelor</a:t>
              </a:r>
              <a:r>
                <a:rPr lang="en-US" dirty="0"/>
                <a:t> </a:t>
              </a:r>
              <a:r>
                <a:rPr lang="en-US" dirty="0" err="1"/>
                <a:t>și</a:t>
              </a:r>
              <a:r>
                <a:rPr lang="en-US" dirty="0"/>
                <a:t> </a:t>
              </a:r>
              <a:r>
                <a:rPr lang="en-US" dirty="0" err="1"/>
                <a:t>concluziilor</a:t>
              </a:r>
              <a:r>
                <a:rPr lang="en-US" dirty="0"/>
                <a:t> </a:t>
              </a:r>
              <a:r>
                <a:rPr lang="en-US" dirty="0" err="1"/>
                <a:t>preliminare</a:t>
              </a:r>
              <a:r>
                <a:rPr lang="en-US" dirty="0"/>
                <a:t> cu </a:t>
              </a:r>
              <a:r>
                <a:rPr lang="en-US" dirty="0" err="1"/>
                <a:t>reprezentanții</a:t>
              </a:r>
              <a:r>
                <a:rPr lang="en-US" dirty="0"/>
                <a:t> </a:t>
              </a:r>
              <a:r>
                <a:rPr lang="ro-RO" dirty="0"/>
                <a:t>ANFP</a:t>
              </a:r>
              <a:r>
                <a:rPr lang="en-US" dirty="0"/>
                <a:t>;</a:t>
              </a:r>
            </a:p>
            <a:p>
              <a:r>
                <a:rPr lang="en-US" dirty="0" err="1"/>
                <a:t>Colectarea</a:t>
              </a:r>
              <a:r>
                <a:rPr lang="en-US" dirty="0"/>
                <a:t> de feedback, </a:t>
              </a:r>
              <a:r>
                <a:rPr lang="en-US" dirty="0" err="1"/>
                <a:t>opinii</a:t>
              </a:r>
              <a:r>
                <a:rPr lang="en-US" dirty="0"/>
                <a:t>, </a:t>
              </a:r>
              <a:r>
                <a:rPr lang="en-US" dirty="0" err="1"/>
                <a:t>recomandări</a:t>
              </a:r>
              <a:r>
                <a:rPr lang="en-US" dirty="0"/>
                <a:t> </a:t>
              </a:r>
              <a:r>
                <a:rPr lang="en-US" dirty="0" err="1"/>
                <a:t>privind</a:t>
              </a:r>
              <a:r>
                <a:rPr lang="en-US" dirty="0"/>
                <a:t> </a:t>
              </a:r>
              <a:r>
                <a:rPr lang="en-US" dirty="0" err="1"/>
                <a:t>rezultatele</a:t>
              </a:r>
              <a:r>
                <a:rPr lang="en-US" dirty="0"/>
                <a:t> </a:t>
              </a:r>
              <a:r>
                <a:rPr lang="en-US" dirty="0" err="1"/>
                <a:t>și</a:t>
              </a:r>
              <a:r>
                <a:rPr lang="en-US" dirty="0"/>
                <a:t> </a:t>
              </a:r>
              <a:r>
                <a:rPr lang="en-US" dirty="0" err="1"/>
                <a:t>concluziile</a:t>
              </a:r>
              <a:r>
                <a:rPr lang="en-US" dirty="0"/>
                <a:t> </a:t>
              </a:r>
              <a:r>
                <a:rPr lang="en-US" dirty="0" err="1"/>
                <a:t>preliminare</a:t>
              </a:r>
              <a:r>
                <a:rPr lang="en-US" dirty="0"/>
                <a:t>;</a:t>
              </a:r>
            </a:p>
            <a:p>
              <a:r>
                <a:rPr lang="en-US" dirty="0" err="1"/>
                <a:t>Stabilirea</a:t>
              </a:r>
              <a:r>
                <a:rPr lang="en-US" dirty="0"/>
                <a:t> </a:t>
              </a:r>
              <a:r>
                <a:rPr lang="en-US" dirty="0" err="1"/>
                <a:t>parametrilor</a:t>
              </a:r>
              <a:r>
                <a:rPr lang="en-US" dirty="0"/>
                <a:t> </a:t>
              </a:r>
              <a:r>
                <a:rPr lang="en-US" dirty="0" err="1"/>
                <a:t>și</a:t>
              </a:r>
              <a:r>
                <a:rPr lang="en-US" dirty="0"/>
                <a:t> </a:t>
              </a:r>
              <a:r>
                <a:rPr lang="en-US" dirty="0" err="1"/>
                <a:t>cadrului</a:t>
              </a:r>
              <a:r>
                <a:rPr lang="en-US" dirty="0"/>
                <a:t> de </a:t>
              </a:r>
              <a:r>
                <a:rPr lang="en-US" dirty="0" err="1"/>
                <a:t>lucru</a:t>
              </a:r>
              <a:r>
                <a:rPr lang="en-US" dirty="0"/>
                <a:t> </a:t>
              </a:r>
              <a:r>
                <a:rPr lang="en-US" dirty="0" err="1"/>
                <a:t>pentru</a:t>
              </a:r>
              <a:r>
                <a:rPr lang="en-US" dirty="0"/>
                <a:t> </a:t>
              </a:r>
              <a:r>
                <a:rPr lang="en-US" dirty="0" err="1"/>
                <a:t>elaborarea</a:t>
              </a:r>
              <a:r>
                <a:rPr lang="en-US" dirty="0"/>
                <a:t> </a:t>
              </a:r>
              <a:r>
                <a:rPr lang="en-US" dirty="0" err="1"/>
                <a:t>livrabilului</a:t>
              </a:r>
              <a:r>
                <a:rPr lang="en-US" dirty="0"/>
                <a:t> final.</a:t>
              </a:r>
            </a:p>
          </p:txBody>
        </p:sp>
        <p:sp>
          <p:nvSpPr>
            <p:cNvPr id="14" name="TextBox 13">
              <a:extLst>
                <a:ext uri="{FF2B5EF4-FFF2-40B4-BE49-F238E27FC236}">
                  <a16:creationId xmlns:a16="http://schemas.microsoft.com/office/drawing/2014/main" id="{8F82E445-555D-64A1-06E8-166E7F1AE013}"/>
                </a:ext>
              </a:extLst>
            </p:cNvPr>
            <p:cNvSpPr txBox="1"/>
            <p:nvPr/>
          </p:nvSpPr>
          <p:spPr>
            <a:xfrm>
              <a:off x="9644126" y="2674009"/>
              <a:ext cx="2051520" cy="1560393"/>
            </a:xfrm>
            <a:prstGeom prst="rect">
              <a:avLst/>
            </a:prstGeom>
            <a:noFill/>
          </p:spPr>
          <p:txBody>
            <a:bodyPr wrap="square">
              <a:spAutoFit/>
            </a:bodyPr>
            <a:lstStyle>
              <a:defPPr>
                <a:defRPr lang="en-US"/>
              </a:defPPr>
              <a:lvl1pPr marL="285750" indent="-285750">
                <a:buClr>
                  <a:schemeClr val="tx2">
                    <a:lumMod val="40000"/>
                    <a:lumOff val="60000"/>
                  </a:schemeClr>
                </a:buClr>
                <a:buSzPct val="50000"/>
                <a:buFont typeface="Arial" panose="020B0604020202020204" pitchFamily="34" charset="0"/>
                <a:buChar char="►"/>
                <a:defRPr sz="1600" kern="0">
                  <a:solidFill>
                    <a:srgbClr val="2E2E38"/>
                  </a:solidFill>
                  <a:cs typeface="Arial" panose="020B0604020202020204" pitchFamily="34" charset="0"/>
                </a:defRPr>
              </a:lvl1pPr>
            </a:lstStyle>
            <a:p>
              <a:r>
                <a:rPr lang="en-US" dirty="0" err="1"/>
                <a:t>Elaborare</a:t>
              </a:r>
              <a:r>
                <a:rPr lang="en-US" dirty="0"/>
                <a:t> </a:t>
              </a:r>
              <a:r>
                <a:rPr lang="en-US" dirty="0" err="1"/>
                <a:t>livrabilelor</a:t>
              </a:r>
              <a:r>
                <a:rPr lang="en-US" dirty="0"/>
                <a:t> </a:t>
              </a:r>
              <a:r>
                <a:rPr lang="en-US" dirty="0" err="1"/>
                <a:t>aferente</a:t>
              </a:r>
              <a:r>
                <a:rPr lang="en-US" dirty="0"/>
                <a:t> </a:t>
              </a:r>
              <a:r>
                <a:rPr lang="en-US" dirty="0" err="1"/>
                <a:t>activității</a:t>
              </a:r>
              <a:r>
                <a:rPr lang="en-US" dirty="0"/>
                <a:t>;</a:t>
              </a:r>
            </a:p>
            <a:p>
              <a:r>
                <a:rPr lang="en-US" dirty="0" err="1"/>
                <a:t>Validarea</a:t>
              </a:r>
              <a:r>
                <a:rPr lang="en-US" dirty="0"/>
                <a:t> </a:t>
              </a:r>
              <a:r>
                <a:rPr lang="en-US" dirty="0" err="1"/>
                <a:t>formei</a:t>
              </a:r>
              <a:r>
                <a:rPr lang="en-US" dirty="0"/>
                <a:t> finale a </a:t>
              </a:r>
              <a:r>
                <a:rPr lang="en-US" dirty="0" err="1"/>
                <a:t>livrabilelor</a:t>
              </a:r>
              <a:r>
                <a:rPr lang="en-US" dirty="0"/>
                <a:t> cu </a:t>
              </a:r>
              <a:r>
                <a:rPr lang="en-US" dirty="0" err="1"/>
                <a:t>reprezentanții</a:t>
              </a:r>
              <a:r>
                <a:rPr lang="en-US" dirty="0"/>
                <a:t> </a:t>
              </a:r>
              <a:r>
                <a:rPr lang="ro-RO" dirty="0"/>
                <a:t>ANFP</a:t>
              </a:r>
              <a:r>
                <a:rPr lang="en-US" dirty="0"/>
                <a:t> </a:t>
              </a:r>
              <a:r>
                <a:rPr lang="en-US" dirty="0" err="1"/>
                <a:t>desemnați</a:t>
              </a:r>
              <a:r>
                <a:rPr lang="en-US" dirty="0"/>
                <a:t> </a:t>
              </a:r>
              <a:r>
                <a:rPr lang="en-US" dirty="0" err="1"/>
                <a:t>în</a:t>
              </a:r>
              <a:r>
                <a:rPr lang="en-US" dirty="0"/>
                <a:t> </a:t>
              </a:r>
              <a:r>
                <a:rPr lang="en-US" dirty="0" err="1"/>
                <a:t>acest</a:t>
              </a:r>
              <a:r>
                <a:rPr lang="en-US" dirty="0"/>
                <a:t> </a:t>
              </a:r>
              <a:r>
                <a:rPr lang="en-US" dirty="0" err="1"/>
                <a:t>sens</a:t>
              </a:r>
              <a:r>
                <a:rPr lang="en-US" dirty="0"/>
                <a:t>;</a:t>
              </a:r>
            </a:p>
            <a:p>
              <a:r>
                <a:rPr lang="en-US" dirty="0" err="1"/>
                <a:t>Diseminarea</a:t>
              </a:r>
              <a:r>
                <a:rPr lang="en-US" dirty="0"/>
                <a:t> </a:t>
              </a:r>
              <a:r>
                <a:rPr lang="en-US" dirty="0" err="1"/>
                <a:t>livrabilelor</a:t>
              </a:r>
              <a:r>
                <a:rPr lang="en-US" dirty="0"/>
                <a:t> (</a:t>
              </a:r>
              <a:r>
                <a:rPr lang="en-US" dirty="0" err="1"/>
                <a:t>acolo</a:t>
              </a:r>
              <a:r>
                <a:rPr lang="en-US" dirty="0"/>
                <a:t> </a:t>
              </a:r>
              <a:r>
                <a:rPr lang="en-US" dirty="0" err="1"/>
                <a:t>unde</a:t>
              </a:r>
              <a:r>
                <a:rPr lang="en-US" dirty="0"/>
                <a:t> </a:t>
              </a:r>
              <a:r>
                <a:rPr lang="en-US" dirty="0" err="1"/>
                <a:t>este</a:t>
              </a:r>
              <a:r>
                <a:rPr lang="en-US" dirty="0"/>
                <a:t> </a:t>
              </a:r>
              <a:r>
                <a:rPr lang="en-US" dirty="0" err="1"/>
                <a:t>cazul</a:t>
              </a:r>
              <a:r>
                <a:rPr lang="en-US" dirty="0"/>
                <a:t>).</a:t>
              </a:r>
            </a:p>
          </p:txBody>
        </p:sp>
        <p:sp>
          <p:nvSpPr>
            <p:cNvPr id="15" name="TextBox 14">
              <a:extLst>
                <a:ext uri="{FF2B5EF4-FFF2-40B4-BE49-F238E27FC236}">
                  <a16:creationId xmlns:a16="http://schemas.microsoft.com/office/drawing/2014/main" id="{51A07297-8D09-00C5-9587-1B9876D1469B}"/>
                </a:ext>
              </a:extLst>
            </p:cNvPr>
            <p:cNvSpPr txBox="1"/>
            <p:nvPr/>
          </p:nvSpPr>
          <p:spPr>
            <a:xfrm>
              <a:off x="3530455" y="5372749"/>
              <a:ext cx="6098587" cy="652104"/>
            </a:xfrm>
            <a:prstGeom prst="rect">
              <a:avLst/>
            </a:prstGeom>
            <a:noFill/>
          </p:spPr>
          <p:txBody>
            <a:bodyPr wrap="square">
              <a:spAutoFit/>
            </a:bodyPr>
            <a:lstStyle/>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Suport</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tehnic</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până</a:t>
              </a:r>
              <a:r>
                <a:rPr lang="en-US" sz="1600" kern="0" dirty="0">
                  <a:solidFill>
                    <a:srgbClr val="2E2E38"/>
                  </a:solidFill>
                  <a:cs typeface="Arial" panose="020B0604020202020204" pitchFamily="34" charset="0"/>
                </a:rPr>
                <a:t> la </a:t>
              </a:r>
              <a:r>
                <a:rPr lang="en-US" sz="1600" kern="0" dirty="0" err="1">
                  <a:solidFill>
                    <a:srgbClr val="2E2E38"/>
                  </a:solidFill>
                  <a:cs typeface="Arial" panose="020B0604020202020204" pitchFamily="34" charset="0"/>
                </a:rPr>
                <a:t>publicarea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actelor</a:t>
              </a:r>
              <a:r>
                <a:rPr lang="en-US" sz="1600" kern="0" dirty="0">
                  <a:solidFill>
                    <a:srgbClr val="2E2E38"/>
                  </a:solidFill>
                  <a:cs typeface="Arial" panose="020B0604020202020204" pitchFamily="34" charset="0"/>
                </a:rPr>
                <a:t> normative </a:t>
              </a:r>
              <a:r>
                <a:rPr lang="en-US" sz="1600" kern="0" dirty="0" err="1">
                  <a:solidFill>
                    <a:srgbClr val="2E2E38"/>
                  </a:solidFill>
                  <a:cs typeface="Arial" panose="020B0604020202020204" pitchFamily="34" charset="0"/>
                </a:rPr>
                <a:t>în</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Monitorul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Oficial</a:t>
              </a:r>
              <a:r>
                <a:rPr lang="en-US" sz="1600" kern="0" dirty="0">
                  <a:solidFill>
                    <a:srgbClr val="2E2E38"/>
                  </a:solidFill>
                  <a:cs typeface="Arial" panose="020B0604020202020204" pitchFamily="34" charset="0"/>
                </a:rPr>
                <a:t>; </a:t>
              </a:r>
            </a:p>
            <a:p>
              <a:pPr marL="285750" indent="-285750">
                <a:buClr>
                  <a:schemeClr val="tx1"/>
                </a:buClr>
                <a:buSzPct val="50000"/>
                <a:buFont typeface="Arial" panose="020B0604020202020204" pitchFamily="34" charset="0"/>
                <a:buChar char="►"/>
              </a:pPr>
              <a:r>
                <a:rPr lang="pt-BR" sz="1600" kern="0" dirty="0">
                  <a:solidFill>
                    <a:srgbClr val="2E2E38"/>
                  </a:solidFill>
                  <a:cs typeface="Arial" panose="020B0604020202020204" pitchFamily="34" charset="0"/>
                </a:rPr>
                <a:t>Organizarea de evenimente în contextul contractului;</a:t>
              </a:r>
            </a:p>
            <a:p>
              <a:pPr marL="285750" indent="-285750">
                <a:buClr>
                  <a:schemeClr val="tx1"/>
                </a:buClr>
                <a:buSzPct val="50000"/>
                <a:buFont typeface="Arial" panose="020B0604020202020204" pitchFamily="34" charset="0"/>
                <a:buChar char="►"/>
              </a:pPr>
              <a:r>
                <a:rPr lang="en-US" sz="1600" kern="0" dirty="0" err="1">
                  <a:solidFill>
                    <a:srgbClr val="2E2E38"/>
                  </a:solidFill>
                  <a:cs typeface="Arial" panose="020B0604020202020204" pitchFamily="34" charset="0"/>
                </a:rPr>
                <a:t>Administrarea</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contractului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și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controlul</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calității</a:t>
              </a:r>
              <a:r>
                <a:rPr lang="en-US" sz="1600" kern="0" dirty="0">
                  <a:solidFill>
                    <a:srgbClr val="2E2E38"/>
                  </a:solidFill>
                  <a:cs typeface="Arial" panose="020B0604020202020204" pitchFamily="34" charset="0"/>
                </a:rPr>
                <a:t> </a:t>
              </a:r>
              <a:r>
                <a:rPr lang="en-US" sz="1600" kern="0" dirty="0" err="1">
                  <a:solidFill>
                    <a:srgbClr val="2E2E38"/>
                  </a:solidFill>
                  <a:cs typeface="Arial" panose="020B0604020202020204" pitchFamily="34" charset="0"/>
                </a:rPr>
                <a:t>livrabilelor</a:t>
              </a:r>
              <a:r>
                <a:rPr lang="en-US" sz="1600" kern="0" dirty="0">
                  <a:solidFill>
                    <a:srgbClr val="2E2E38"/>
                  </a:solidFill>
                  <a:cs typeface="Arial" panose="020B0604020202020204" pitchFamily="34" charset="0"/>
                </a:rPr>
                <a:t>/</a:t>
              </a:r>
              <a:r>
                <a:rPr lang="en-US" sz="1600" kern="0" dirty="0" err="1">
                  <a:solidFill>
                    <a:srgbClr val="2E2E38"/>
                  </a:solidFill>
                  <a:cs typeface="Arial" panose="020B0604020202020204" pitchFamily="34" charset="0"/>
                </a:rPr>
                <a:t>rapoartelor</a:t>
              </a:r>
              <a:r>
                <a:rPr lang="en-US" sz="1600" kern="0" dirty="0">
                  <a:solidFill>
                    <a:srgbClr val="2E2E38"/>
                  </a:solidFill>
                  <a:cs typeface="Arial" panose="020B0604020202020204" pitchFamily="34" charset="0"/>
                </a:rPr>
                <a:t>. </a:t>
              </a:r>
            </a:p>
          </p:txBody>
        </p:sp>
      </p:grpSp>
      <p:cxnSp>
        <p:nvCxnSpPr>
          <p:cNvPr id="16" name="Straight Connector 15">
            <a:extLst>
              <a:ext uri="{FF2B5EF4-FFF2-40B4-BE49-F238E27FC236}">
                <a16:creationId xmlns:a16="http://schemas.microsoft.com/office/drawing/2014/main" id="{B2CCA7C7-4B67-F202-2D58-33868AA76F4F}"/>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F06E9CB-26BB-A908-A2C7-5113D611056F}"/>
              </a:ext>
            </a:extLst>
          </p:cNvPr>
          <p:cNvSpPr txBox="1"/>
          <p:nvPr/>
        </p:nvSpPr>
        <p:spPr>
          <a:xfrm>
            <a:off x="985374" y="2199450"/>
            <a:ext cx="1084467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Abordarea metodologică utilizată</a:t>
            </a:r>
          </a:p>
        </p:txBody>
      </p:sp>
    </p:spTree>
    <p:extLst>
      <p:ext uri="{BB962C8B-B14F-4D97-AF65-F5344CB8AC3E}">
        <p14:creationId xmlns:p14="http://schemas.microsoft.com/office/powerpoint/2010/main" val="243892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326F16-CDEA-B71E-E029-E8A5B41CEBD7}"/>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Graficul de implementare</a:t>
            </a:r>
          </a:p>
        </p:txBody>
      </p:sp>
      <p:graphicFrame>
        <p:nvGraphicFramePr>
          <p:cNvPr id="6" name="Table 4">
            <a:extLst>
              <a:ext uri="{FF2B5EF4-FFF2-40B4-BE49-F238E27FC236}">
                <a16:creationId xmlns:a16="http://schemas.microsoft.com/office/drawing/2014/main" id="{53C1E600-4C7F-9793-8922-AFA12C237561}"/>
              </a:ext>
            </a:extLst>
          </p:cNvPr>
          <p:cNvGraphicFramePr>
            <a:graphicFrameLocks noGrp="1"/>
          </p:cNvGraphicFramePr>
          <p:nvPr/>
        </p:nvGraphicFramePr>
        <p:xfrm>
          <a:off x="947429" y="3009900"/>
          <a:ext cx="16393142" cy="6037864"/>
        </p:xfrm>
        <a:graphic>
          <a:graphicData uri="http://schemas.openxmlformats.org/drawingml/2006/table">
            <a:tbl>
              <a:tblPr firstRow="1" bandRow="1"/>
              <a:tblGrid>
                <a:gridCol w="7782542">
                  <a:extLst>
                    <a:ext uri="{9D8B030D-6E8A-4147-A177-3AD203B41FA5}">
                      <a16:colId xmlns:a16="http://schemas.microsoft.com/office/drawing/2014/main" val="3618144568"/>
                    </a:ext>
                  </a:extLst>
                </a:gridCol>
                <a:gridCol w="685800">
                  <a:extLst>
                    <a:ext uri="{9D8B030D-6E8A-4147-A177-3AD203B41FA5}">
                      <a16:colId xmlns:a16="http://schemas.microsoft.com/office/drawing/2014/main" val="3539644055"/>
                    </a:ext>
                  </a:extLst>
                </a:gridCol>
                <a:gridCol w="495300">
                  <a:extLst>
                    <a:ext uri="{9D8B030D-6E8A-4147-A177-3AD203B41FA5}">
                      <a16:colId xmlns:a16="http://schemas.microsoft.com/office/drawing/2014/main" val="1924771611"/>
                    </a:ext>
                  </a:extLst>
                </a:gridCol>
                <a:gridCol w="495300">
                  <a:extLst>
                    <a:ext uri="{9D8B030D-6E8A-4147-A177-3AD203B41FA5}">
                      <a16:colId xmlns:a16="http://schemas.microsoft.com/office/drawing/2014/main" val="1546820195"/>
                    </a:ext>
                  </a:extLst>
                </a:gridCol>
                <a:gridCol w="495300">
                  <a:extLst>
                    <a:ext uri="{9D8B030D-6E8A-4147-A177-3AD203B41FA5}">
                      <a16:colId xmlns:a16="http://schemas.microsoft.com/office/drawing/2014/main" val="2888142393"/>
                    </a:ext>
                  </a:extLst>
                </a:gridCol>
                <a:gridCol w="495300">
                  <a:extLst>
                    <a:ext uri="{9D8B030D-6E8A-4147-A177-3AD203B41FA5}">
                      <a16:colId xmlns:a16="http://schemas.microsoft.com/office/drawing/2014/main" val="3124697054"/>
                    </a:ext>
                  </a:extLst>
                </a:gridCol>
                <a:gridCol w="495300">
                  <a:extLst>
                    <a:ext uri="{9D8B030D-6E8A-4147-A177-3AD203B41FA5}">
                      <a16:colId xmlns:a16="http://schemas.microsoft.com/office/drawing/2014/main" val="2396699636"/>
                    </a:ext>
                  </a:extLst>
                </a:gridCol>
                <a:gridCol w="495300">
                  <a:extLst>
                    <a:ext uri="{9D8B030D-6E8A-4147-A177-3AD203B41FA5}">
                      <a16:colId xmlns:a16="http://schemas.microsoft.com/office/drawing/2014/main" val="4255474003"/>
                    </a:ext>
                  </a:extLst>
                </a:gridCol>
                <a:gridCol w="495300">
                  <a:extLst>
                    <a:ext uri="{9D8B030D-6E8A-4147-A177-3AD203B41FA5}">
                      <a16:colId xmlns:a16="http://schemas.microsoft.com/office/drawing/2014/main" val="2375368037"/>
                    </a:ext>
                  </a:extLst>
                </a:gridCol>
                <a:gridCol w="495300">
                  <a:extLst>
                    <a:ext uri="{9D8B030D-6E8A-4147-A177-3AD203B41FA5}">
                      <a16:colId xmlns:a16="http://schemas.microsoft.com/office/drawing/2014/main" val="3326892833"/>
                    </a:ext>
                  </a:extLst>
                </a:gridCol>
                <a:gridCol w="495300">
                  <a:extLst>
                    <a:ext uri="{9D8B030D-6E8A-4147-A177-3AD203B41FA5}">
                      <a16:colId xmlns:a16="http://schemas.microsoft.com/office/drawing/2014/main" val="589659620"/>
                    </a:ext>
                  </a:extLst>
                </a:gridCol>
                <a:gridCol w="495300">
                  <a:extLst>
                    <a:ext uri="{9D8B030D-6E8A-4147-A177-3AD203B41FA5}">
                      <a16:colId xmlns:a16="http://schemas.microsoft.com/office/drawing/2014/main" val="1696036262"/>
                    </a:ext>
                  </a:extLst>
                </a:gridCol>
                <a:gridCol w="495300">
                  <a:extLst>
                    <a:ext uri="{9D8B030D-6E8A-4147-A177-3AD203B41FA5}">
                      <a16:colId xmlns:a16="http://schemas.microsoft.com/office/drawing/2014/main" val="1841090226"/>
                    </a:ext>
                  </a:extLst>
                </a:gridCol>
                <a:gridCol w="495300">
                  <a:extLst>
                    <a:ext uri="{9D8B030D-6E8A-4147-A177-3AD203B41FA5}">
                      <a16:colId xmlns:a16="http://schemas.microsoft.com/office/drawing/2014/main" val="4193153038"/>
                    </a:ext>
                  </a:extLst>
                </a:gridCol>
                <a:gridCol w="495300">
                  <a:extLst>
                    <a:ext uri="{9D8B030D-6E8A-4147-A177-3AD203B41FA5}">
                      <a16:colId xmlns:a16="http://schemas.microsoft.com/office/drawing/2014/main" val="471381020"/>
                    </a:ext>
                  </a:extLst>
                </a:gridCol>
                <a:gridCol w="495300">
                  <a:extLst>
                    <a:ext uri="{9D8B030D-6E8A-4147-A177-3AD203B41FA5}">
                      <a16:colId xmlns:a16="http://schemas.microsoft.com/office/drawing/2014/main" val="905452087"/>
                    </a:ext>
                  </a:extLst>
                </a:gridCol>
                <a:gridCol w="495300">
                  <a:extLst>
                    <a:ext uri="{9D8B030D-6E8A-4147-A177-3AD203B41FA5}">
                      <a16:colId xmlns:a16="http://schemas.microsoft.com/office/drawing/2014/main" val="1718809438"/>
                    </a:ext>
                  </a:extLst>
                </a:gridCol>
                <a:gridCol w="495300">
                  <a:extLst>
                    <a:ext uri="{9D8B030D-6E8A-4147-A177-3AD203B41FA5}">
                      <a16:colId xmlns:a16="http://schemas.microsoft.com/office/drawing/2014/main" val="3599031973"/>
                    </a:ext>
                  </a:extLst>
                </a:gridCol>
              </a:tblGrid>
              <a:tr h="216700">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Activit</a:t>
                      </a:r>
                      <a:r>
                        <a:rPr lang="ro-RO" sz="1200" b="1" dirty="0">
                          <a:solidFill>
                            <a:schemeClr val="tx1"/>
                          </a:solidFill>
                          <a:latin typeface="+mn-lt"/>
                          <a:cs typeface="Arial" panose="020B0604020202020204" pitchFamily="34" charset="0"/>
                        </a:rPr>
                        <a:t>ăți</a:t>
                      </a:r>
                      <a:endParaRPr lang="en-US" sz="1200" b="1" dirty="0">
                        <a:solidFill>
                          <a:schemeClr val="tx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200" b="1" dirty="0" err="1">
                          <a:solidFill>
                            <a:schemeClr val="tx1"/>
                          </a:solidFill>
                          <a:latin typeface="+mn-lt"/>
                          <a:cs typeface="Arial" panose="020B0604020202020204" pitchFamily="34" charset="0"/>
                        </a:rPr>
                        <a:t>Durata</a:t>
                      </a:r>
                      <a:r>
                        <a:rPr lang="en-US" sz="1200" b="1" dirty="0">
                          <a:solidFill>
                            <a:schemeClr val="tx1"/>
                          </a:solidFill>
                          <a:latin typeface="+mn-lt"/>
                          <a:cs typeface="Arial" panose="020B0604020202020204" pitchFamily="34" charset="0"/>
                        </a:rPr>
                        <a:t> (</a:t>
                      </a:r>
                      <a:r>
                        <a:rPr lang="en-US" sz="1200" b="1" dirty="0" err="1">
                          <a:solidFill>
                            <a:schemeClr val="tx1"/>
                          </a:solidFill>
                          <a:latin typeface="+mn-lt"/>
                          <a:cs typeface="Arial" panose="020B0604020202020204" pitchFamily="34" charset="0"/>
                        </a:rPr>
                        <a:t>luni</a:t>
                      </a:r>
                      <a:r>
                        <a:rPr lang="en-US" sz="1200" b="1"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dirty="0">
                          <a:solidFill>
                            <a:schemeClr val="tx1"/>
                          </a:solidFill>
                          <a:latin typeface="+mn-lt"/>
                          <a:cs typeface="Arial" panose="020B0604020202020204" pitchFamily="34" charset="0"/>
                        </a:rPr>
                        <a:t>2023</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1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ro-RO" sz="1100" b="1">
                          <a:solidFill>
                            <a:schemeClr val="tx1"/>
                          </a:solidFill>
                          <a:latin typeface="+mn-lt"/>
                          <a:cs typeface="Arial" panose="020B0604020202020204" pitchFamily="34" charset="0"/>
                        </a:rPr>
                        <a:t>2024</a:t>
                      </a:r>
                      <a:endParaRPr lang="en-US" sz="11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hMerge="1">
                  <a:txBody>
                    <a:bodyPr/>
                    <a:lstStyle/>
                    <a:p>
                      <a:pPr algn="ctr"/>
                      <a:endParaRPr lang="en-US" sz="1000" b="1"/>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lumMod val="85000"/>
                      </a:schemeClr>
                    </a:solidFill>
                  </a:tcPr>
                </a:tc>
                <a:tc gridSpan="2">
                  <a:txBody>
                    <a:bodyPr/>
                    <a:lstStyle>
                      <a:lvl1pPr marL="0" algn="l" defTabSz="914400" rtl="0" eaLnBrk="1" latinLnBrk="0" hangingPunct="1">
                        <a:defRPr sz="1800" b="1" kern="1200">
                          <a:solidFill>
                            <a:schemeClr val="lt1"/>
                          </a:solidFill>
                          <a:latin typeface="EYInterstate Light"/>
                        </a:defRPr>
                      </a:lvl1pPr>
                      <a:lvl2pPr marL="457200" algn="l" defTabSz="914400" rtl="0" eaLnBrk="1" latinLnBrk="0" hangingPunct="1">
                        <a:defRPr sz="1800" b="1" kern="1200">
                          <a:solidFill>
                            <a:schemeClr val="lt1"/>
                          </a:solidFill>
                          <a:latin typeface="EYInterstate Light"/>
                        </a:defRPr>
                      </a:lvl2pPr>
                      <a:lvl3pPr marL="914400" algn="l" defTabSz="914400" rtl="0" eaLnBrk="1" latinLnBrk="0" hangingPunct="1">
                        <a:defRPr sz="1800" b="1" kern="1200">
                          <a:solidFill>
                            <a:schemeClr val="lt1"/>
                          </a:solidFill>
                          <a:latin typeface="EYInterstate Light"/>
                        </a:defRPr>
                      </a:lvl3pPr>
                      <a:lvl4pPr marL="1371600" algn="l" defTabSz="914400" rtl="0" eaLnBrk="1" latinLnBrk="0" hangingPunct="1">
                        <a:defRPr sz="1800" b="1" kern="1200">
                          <a:solidFill>
                            <a:schemeClr val="lt1"/>
                          </a:solidFill>
                          <a:latin typeface="EYInterstate Light"/>
                        </a:defRPr>
                      </a:lvl4pPr>
                      <a:lvl5pPr marL="1828800" algn="l" defTabSz="914400" rtl="0" eaLnBrk="1" latinLnBrk="0" hangingPunct="1">
                        <a:defRPr sz="1800" b="1" kern="1200">
                          <a:solidFill>
                            <a:schemeClr val="lt1"/>
                          </a:solidFill>
                          <a:latin typeface="EYInterstate Light"/>
                        </a:defRPr>
                      </a:lvl5pPr>
                      <a:lvl6pPr marL="2286000" algn="l" defTabSz="914400" rtl="0" eaLnBrk="1" latinLnBrk="0" hangingPunct="1">
                        <a:defRPr sz="1800" b="1" kern="1200">
                          <a:solidFill>
                            <a:schemeClr val="lt1"/>
                          </a:solidFill>
                          <a:latin typeface="EYInterstate Light"/>
                        </a:defRPr>
                      </a:lvl6pPr>
                      <a:lvl7pPr marL="2743200" algn="l" defTabSz="914400" rtl="0" eaLnBrk="1" latinLnBrk="0" hangingPunct="1">
                        <a:defRPr sz="1800" b="1" kern="1200">
                          <a:solidFill>
                            <a:schemeClr val="lt1"/>
                          </a:solidFill>
                          <a:latin typeface="EYInterstate Light"/>
                        </a:defRPr>
                      </a:lvl7pPr>
                      <a:lvl8pPr marL="3200400" algn="l" defTabSz="914400" rtl="0" eaLnBrk="1" latinLnBrk="0" hangingPunct="1">
                        <a:defRPr sz="1800" b="1" kern="1200">
                          <a:solidFill>
                            <a:schemeClr val="lt1"/>
                          </a:solidFill>
                          <a:latin typeface="EYInterstate Light"/>
                        </a:defRPr>
                      </a:lvl8pPr>
                      <a:lvl9pPr marL="3657600" algn="l" defTabSz="914400" rtl="0" eaLnBrk="1" latinLnBrk="0" hangingPunct="1">
                        <a:defRPr sz="1800" b="1" kern="1200">
                          <a:solidFill>
                            <a:schemeClr val="lt1"/>
                          </a:solidFill>
                          <a:latin typeface="EYInterstate Light"/>
                        </a:defRPr>
                      </a:lvl9pPr>
                    </a:lstStyle>
                    <a:p>
                      <a:pPr algn="ctr"/>
                      <a:r>
                        <a:rPr lang="en-US" sz="1100" b="1">
                          <a:solidFill>
                            <a:schemeClr val="tx1"/>
                          </a:solidFill>
                          <a:latin typeface="+mn-lt"/>
                          <a:cs typeface="Arial" panose="020B0604020202020204" pitchFamily="34" charset="0"/>
                        </a:rPr>
                        <a:t>2025</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hMerge="1">
                  <a:txBody>
                    <a:bodyPr/>
                    <a:lstStyle/>
                    <a:p>
                      <a:pPr algn="ctr"/>
                      <a:endParaRPr lang="en-US" sz="800" b="1">
                        <a:latin typeface="Arial" panose="020B0604020202020204" pitchFamily="34" charset="0"/>
                        <a:cs typeface="Arial" panose="020B060402020202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2693714071"/>
                  </a:ext>
                </a:extLst>
              </a:tr>
              <a:tr h="216700">
                <a:tc vMerge="1">
                  <a:txBody>
                    <a:bodyPr/>
                    <a:lstStyle/>
                    <a:p>
                      <a:pPr algn="ctr"/>
                      <a:endParaRPr lang="en-US" sz="80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vMerge="1">
                  <a:txBody>
                    <a:bodyPr/>
                    <a:lstStyle/>
                    <a:p>
                      <a:endParaRPr lang="en-US"/>
                    </a:p>
                  </a:txBody>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Ian</a:t>
                      </a:r>
                      <a:endParaRPr lang="en-US" sz="11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Feb</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a:solidFill>
                            <a:schemeClr val="tx1"/>
                          </a:solidFill>
                          <a:latin typeface="+mn-lt"/>
                          <a:cs typeface="Arial" panose="020B0604020202020204" pitchFamily="34" charset="0"/>
                        </a:rPr>
                        <a:t>Mar</a:t>
                      </a:r>
                      <a:endParaRPr lang="en-US" sz="110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Apr</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Mai</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Iun</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Iul</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Aug</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Sept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Oct</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Nov</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100" b="1" dirty="0">
                          <a:solidFill>
                            <a:schemeClr val="tx1"/>
                          </a:solidFill>
                          <a:latin typeface="+mn-lt"/>
                          <a:cs typeface="Arial" panose="020B0604020202020204" pitchFamily="34" charset="0"/>
                        </a:rPr>
                        <a:t>Dec</a:t>
                      </a:r>
                      <a:endParaRPr lang="en-US" sz="1100" dirty="0">
                        <a:solidFill>
                          <a:schemeClr val="tx1"/>
                        </a:solidFill>
                        <a:latin typeface="+mn-lt"/>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Ian</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marL="0" algn="ctr" defTabSz="914400" rtl="0" eaLnBrk="1" latinLnBrk="0" hangingPunct="1"/>
                      <a:r>
                        <a:rPr lang="en-US" sz="1100" b="1" kern="1200" dirty="0">
                          <a:solidFill>
                            <a:schemeClr val="tx1"/>
                          </a:solidFill>
                          <a:latin typeface="+mn-lt"/>
                          <a:ea typeface="+mn-ea"/>
                          <a:cs typeface="Arial" panose="020B0604020202020204" pitchFamily="34" charset="0"/>
                        </a:rPr>
                        <a:t>Feb</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44391576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Management de proiect</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kern="1200">
                        <a:solidFill>
                          <a:schemeClr val="bg1"/>
                        </a:solidFill>
                        <a:latin typeface="+mn-lt"/>
                        <a:ea typeface="+mn-ea"/>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0C4672"/>
                        </a:gs>
                        <a:gs pos="100000">
                          <a:srgbClr val="188CE5"/>
                        </a:gs>
                      </a:gsLst>
                      <a:lin ang="0" scaled="0"/>
                    </a:gra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extLst>
                  <a:ext uri="{0D108BD9-81ED-4DB2-BD59-A6C34878D82A}">
                    <a16:rowId xmlns:a16="http://schemas.microsoft.com/office/drawing/2014/main" val="37254155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Inițierea proiectului</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FFFFFF"/>
                      </a:solidFill>
                      <a:prstDash val="sysDot"/>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tx1"/>
                        </a:solidFill>
                        <a:latin typeface="+mn-lt"/>
                        <a:cs typeface="Arial" panose="020B0604020202020204" pitchFamily="34" charset="0"/>
                      </a:endParaRPr>
                    </a:p>
                  </a:txBody>
                  <a:tcPr>
                    <a:lnL w="3175" cap="flat" cmpd="sng" algn="ctr">
                      <a:solidFill>
                        <a:srgbClr val="FFFFFF"/>
                      </a:solidFill>
                      <a:prstDash val="sysDot"/>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8381373"/>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Metodologiei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a </a:t>
                      </a:r>
                      <a:r>
                        <a:rPr lang="en-US" sz="1200" dirty="0" err="1">
                          <a:solidFill>
                            <a:schemeClr val="tx1"/>
                          </a:solidFill>
                          <a:latin typeface="+mn-lt"/>
                          <a:cs typeface="Arial" panose="020B0604020202020204" pitchFamily="34" charset="0"/>
                        </a:rPr>
                        <a:t>posturilor</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a:solidFill>
                            <a:schemeClr val="tx1"/>
                          </a:solidFill>
                          <a:latin typeface="+mn-lt"/>
                          <a:cs typeface="Arial" panose="020B0604020202020204" pitchFamily="34" charset="0"/>
                        </a:rPr>
                        <a:t>3</a:t>
                      </a:r>
                      <a:endParaRPr lang="en-US" sz="1200" b="1">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3249782"/>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2 </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activitatea</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acordare</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asistenței</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specialitate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compartimentelor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resurse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umane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414253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3</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Identificarea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materialele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165057"/>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4</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procesul</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recrutare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273278"/>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err="1">
                          <a:solidFill>
                            <a:schemeClr val="tx1"/>
                          </a:solidFill>
                          <a:latin typeface="+mn-lt"/>
                          <a:cs typeface="Arial" panose="020B0604020202020204" pitchFamily="34" charset="0"/>
                        </a:rPr>
                        <a:t>Activitatea</a:t>
                      </a:r>
                      <a:r>
                        <a:rPr lang="en-US" sz="1200" b="1">
                          <a:solidFill>
                            <a:schemeClr val="tx1"/>
                          </a:solidFill>
                          <a:latin typeface="+mn-lt"/>
                          <a:cs typeface="Arial" panose="020B0604020202020204" pitchFamily="34" charset="0"/>
                        </a:rPr>
                        <a:t> 5</a:t>
                      </a:r>
                      <a:r>
                        <a:rPr lang="en-US" sz="1200">
                          <a:solidFill>
                            <a:schemeClr val="tx1"/>
                          </a:solidFill>
                          <a:latin typeface="+mn-lt"/>
                          <a:cs typeface="Arial" panose="020B0604020202020204" pitchFamily="34" charset="0"/>
                        </a:rPr>
                        <a:t> - </a:t>
                      </a:r>
                      <a:r>
                        <a:rPr lang="en-US" sz="1200" err="1">
                          <a:solidFill>
                            <a:schemeClr val="tx1"/>
                          </a:solidFill>
                          <a:latin typeface="+mn-lt"/>
                          <a:cs typeface="Arial" panose="020B0604020202020204" pitchFamily="34" charset="0"/>
                        </a:rPr>
                        <a:t>Metodologie</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privind</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actualizarea</a:t>
                      </a:r>
                      <a:r>
                        <a:rPr lang="en-US" sz="1200">
                          <a:solidFill>
                            <a:schemeClr val="tx1"/>
                          </a:solidFill>
                          <a:latin typeface="+mn-lt"/>
                          <a:cs typeface="Arial" panose="020B0604020202020204" pitchFamily="34" charset="0"/>
                        </a:rPr>
                        <a:t> </a:t>
                      </a:r>
                      <a:r>
                        <a:rPr lang="en-US" sz="1200" err="1">
                          <a:solidFill>
                            <a:schemeClr val="tx1"/>
                          </a:solidFill>
                          <a:latin typeface="+mn-lt"/>
                          <a:cs typeface="Arial" panose="020B0604020202020204" pitchFamily="34" charset="0"/>
                        </a:rPr>
                        <a:t>periodică</a:t>
                      </a:r>
                      <a:r>
                        <a:rPr lang="en-US" sz="1200">
                          <a:solidFill>
                            <a:schemeClr val="tx1"/>
                          </a:solidFill>
                          <a:latin typeface="+mn-lt"/>
                          <a:cs typeface="Arial" panose="020B0604020202020204" pitchFamily="34" charset="0"/>
                        </a:rPr>
                        <a:t> a </a:t>
                      </a:r>
                      <a:r>
                        <a:rPr lang="en-US" sz="1200" err="1">
                          <a:solidFill>
                            <a:schemeClr val="tx1"/>
                          </a:solidFill>
                          <a:latin typeface="+mn-lt"/>
                          <a:cs typeface="Arial" panose="020B0604020202020204" pitchFamily="34" charset="0"/>
                        </a:rPr>
                        <a:t>cadrelor</a:t>
                      </a:r>
                      <a:r>
                        <a:rPr lang="en-US" sz="1200">
                          <a:solidFill>
                            <a:schemeClr val="tx1"/>
                          </a:solidFill>
                          <a:latin typeface="+mn-lt"/>
                          <a:cs typeface="Arial" panose="020B0604020202020204" pitchFamily="34" charset="0"/>
                        </a:rPr>
                        <a:t> de </a:t>
                      </a:r>
                      <a:r>
                        <a:rPr lang="en-US" sz="1200" err="1">
                          <a:solidFill>
                            <a:schemeClr val="tx1"/>
                          </a:solidFill>
                          <a:latin typeface="+mn-lt"/>
                          <a:cs typeface="Arial" panose="020B0604020202020204" pitchFamily="34" charset="0"/>
                        </a:rPr>
                        <a:t>competențe</a:t>
                      </a:r>
                      <a:endParaRPr lang="en-US" sz="120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5</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C4672"/>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9618578"/>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6</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Elaborare</a:t>
                      </a:r>
                      <a:r>
                        <a:rPr lang="en-US" sz="1200" dirty="0">
                          <a:solidFill>
                            <a:schemeClr val="tx1"/>
                          </a:solidFill>
                          <a:latin typeface="+mn-lt"/>
                          <a:cs typeface="Arial" panose="020B0604020202020204" pitchFamily="34" charset="0"/>
                        </a:rPr>
                        <a:t> document cu </a:t>
                      </a:r>
                      <a:r>
                        <a:rPr lang="en-US" sz="1200" dirty="0" err="1">
                          <a:solidFill>
                            <a:schemeClr val="tx1"/>
                          </a:solidFill>
                          <a:latin typeface="+mn-lt"/>
                          <a:cs typeface="Arial" panose="020B0604020202020204" pitchFamily="34" charset="0"/>
                        </a:rPr>
                        <a:t>opțiuni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politică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publică</a:t>
                      </a:r>
                      <a:r>
                        <a:rPr lang="en-US" sz="1200" dirty="0">
                          <a:solidFill>
                            <a:schemeClr val="tx1"/>
                          </a:solidFill>
                          <a:latin typeface="+mn-lt"/>
                          <a:cs typeface="Arial" panose="020B0604020202020204" pitchFamily="34" charset="0"/>
                        </a:rPr>
                        <a:t> cu </a:t>
                      </a:r>
                      <a:r>
                        <a:rPr lang="en-US" sz="1200" dirty="0" err="1">
                          <a:solidFill>
                            <a:schemeClr val="tx1"/>
                          </a:solidFill>
                          <a:latin typeface="+mn-lt"/>
                          <a:cs typeface="Arial" panose="020B0604020202020204" pitchFamily="34" charset="0"/>
                        </a:rPr>
                        <a:t>privire</a:t>
                      </a:r>
                      <a:r>
                        <a:rPr lang="en-US" sz="1200" dirty="0">
                          <a:solidFill>
                            <a:schemeClr val="tx1"/>
                          </a:solidFill>
                          <a:latin typeface="+mn-lt"/>
                          <a:cs typeface="Arial" panose="020B0604020202020204" pitchFamily="34" charset="0"/>
                        </a:rPr>
                        <a:t> la </a:t>
                      </a:r>
                      <a:r>
                        <a:rPr lang="en-US" sz="1200" dirty="0" err="1">
                          <a:solidFill>
                            <a:schemeClr val="tx1"/>
                          </a:solidFill>
                          <a:latin typeface="+mn-lt"/>
                          <a:cs typeface="Arial" panose="020B0604020202020204" pitchFamily="34" charset="0"/>
                        </a:rPr>
                        <a:t>clarificarea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rolurilor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simplificarea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clasificării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posturilor</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extinderea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highlight>
                          <a:srgbClr val="234C93"/>
                        </a:highlight>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2254530"/>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7</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Studiu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privind</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cadrul</a:t>
                      </a:r>
                      <a:r>
                        <a:rPr lang="en-US" sz="1200" dirty="0">
                          <a:solidFill>
                            <a:schemeClr val="tx1"/>
                          </a:solidFill>
                          <a:latin typeface="+mn-lt"/>
                          <a:cs typeface="Arial" panose="020B0604020202020204" pitchFamily="34" charset="0"/>
                        </a:rPr>
                        <a:t> legal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instituțional</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reglementează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generale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specifice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7456169"/>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8</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Analiză</a:t>
                      </a:r>
                      <a:r>
                        <a:rPr lang="en-US" sz="1200" dirty="0">
                          <a:solidFill>
                            <a:schemeClr val="tx1"/>
                          </a:solidFill>
                          <a:latin typeface="+mn-lt"/>
                          <a:cs typeface="Arial" panose="020B0604020202020204" pitchFamily="34" charset="0"/>
                        </a:rPr>
                        <a:t> care </a:t>
                      </a:r>
                      <a:r>
                        <a:rPr lang="en-US" sz="1200" dirty="0" err="1">
                          <a:solidFill>
                            <a:schemeClr val="tx1"/>
                          </a:solidFill>
                          <a:latin typeface="+mn-lt"/>
                          <a:cs typeface="Arial" panose="020B0604020202020204" pitchFamily="34" charset="0"/>
                        </a:rPr>
                        <a:t>să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cuprindă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propuneri</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reglementare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instrumentele</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fundamentare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motivare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aferente</a:t>
                      </a:r>
                      <a:endParaRPr lang="en-US" sz="1200"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4</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4271383"/>
                  </a:ext>
                </a:extLst>
              </a:tr>
              <a:tr h="382412">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9</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Ghiduri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metodologii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necesare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6</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7746856"/>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10 </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Actualizarea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dezvoltarea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tipurilor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instruire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aplicata</a:t>
                      </a:r>
                      <a:r>
                        <a:rPr lang="en-US" sz="1200" dirty="0">
                          <a:solidFill>
                            <a:schemeClr val="tx1"/>
                          </a:solidFill>
                          <a:latin typeface="+mn-lt"/>
                          <a:cs typeface="Arial" panose="020B0604020202020204" pitchFamily="34" charset="0"/>
                        </a:rPr>
                        <a:t> in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priveste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 (</a:t>
                      </a:r>
                      <a:r>
                        <a:rPr lang="en-US" sz="1200" dirty="0" err="1">
                          <a:solidFill>
                            <a:schemeClr val="tx1"/>
                          </a:solidFill>
                          <a:latin typeface="+mn-lt"/>
                          <a:cs typeface="Arial" panose="020B0604020202020204" pitchFamily="34" charset="0"/>
                        </a:rPr>
                        <a:t>recrutare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promovare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evaluare</a:t>
                      </a:r>
                      <a:r>
                        <a:rPr lang="en-US" sz="1200" dirty="0">
                          <a:solidFill>
                            <a:schemeClr val="tx1"/>
                          </a:solidFill>
                          <a:latin typeface="+mn-lt"/>
                          <a:cs typeface="Arial" panose="020B0604020202020204" pitchFamily="34" charset="0"/>
                        </a:rPr>
                        <a:t>)</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5602907"/>
                  </a:ext>
                </a:extLst>
              </a:tr>
              <a:tr h="535376">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en-US" sz="1200" b="1" dirty="0" err="1">
                          <a:solidFill>
                            <a:schemeClr val="tx1"/>
                          </a:solidFill>
                          <a:latin typeface="+mn-lt"/>
                          <a:cs typeface="Arial" panose="020B0604020202020204" pitchFamily="34" charset="0"/>
                        </a:rPr>
                        <a:t>Activitatea</a:t>
                      </a:r>
                      <a:r>
                        <a:rPr lang="en-US" sz="1200" b="1" dirty="0">
                          <a:solidFill>
                            <a:schemeClr val="tx1"/>
                          </a:solidFill>
                          <a:latin typeface="+mn-lt"/>
                          <a:cs typeface="Arial" panose="020B0604020202020204" pitchFamily="34" charset="0"/>
                        </a:rPr>
                        <a:t> 11</a:t>
                      </a:r>
                      <a:r>
                        <a:rPr lang="en-US" sz="1200" dirty="0">
                          <a:solidFill>
                            <a:schemeClr val="tx1"/>
                          </a:solidFill>
                          <a:latin typeface="+mn-lt"/>
                          <a:cs typeface="Arial" panose="020B0604020202020204" pitchFamily="34" charset="0"/>
                        </a:rPr>
                        <a:t> - </a:t>
                      </a:r>
                      <a:r>
                        <a:rPr lang="en-US" sz="1200" dirty="0" err="1">
                          <a:solidFill>
                            <a:schemeClr val="tx1"/>
                          </a:solidFill>
                          <a:latin typeface="+mn-lt"/>
                          <a:cs typeface="Arial" panose="020B0604020202020204" pitchFamily="34" charset="0"/>
                        </a:rPr>
                        <a:t>Derularea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instruirii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aplicate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în</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privește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implementarea</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utilizării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cadrelor</a:t>
                      </a:r>
                      <a:r>
                        <a:rPr lang="en-US" sz="1200" dirty="0">
                          <a:solidFill>
                            <a:schemeClr val="tx1"/>
                          </a:solidFill>
                          <a:latin typeface="+mn-lt"/>
                          <a:cs typeface="Arial" panose="020B0604020202020204" pitchFamily="34" charset="0"/>
                        </a:rPr>
                        <a:t> de </a:t>
                      </a:r>
                      <a:r>
                        <a:rPr lang="en-US" sz="1200" dirty="0" err="1">
                          <a:solidFill>
                            <a:schemeClr val="tx1"/>
                          </a:solidFill>
                          <a:latin typeface="+mn-lt"/>
                          <a:cs typeface="Arial" panose="020B0604020202020204" pitchFamily="34" charset="0"/>
                        </a:rPr>
                        <a:t>competență</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procesele</a:t>
                      </a:r>
                      <a:r>
                        <a:rPr lang="en-US" sz="1200" dirty="0">
                          <a:solidFill>
                            <a:schemeClr val="tx1"/>
                          </a:solidFill>
                          <a:latin typeface="+mn-lt"/>
                          <a:cs typeface="Arial" panose="020B0604020202020204" pitchFamily="34" charset="0"/>
                        </a:rPr>
                        <a:t> de MRU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toate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funcțiile</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publice</a:t>
                      </a:r>
                      <a:r>
                        <a:rPr lang="en-US" sz="1200" dirty="0">
                          <a:solidFill>
                            <a:schemeClr val="tx1"/>
                          </a:solidFill>
                          <a:latin typeface="+mn-lt"/>
                          <a:cs typeface="Arial" panose="020B0604020202020204" pitchFamily="34" charset="0"/>
                        </a:rPr>
                        <a:t>, de la </a:t>
                      </a:r>
                      <a:r>
                        <a:rPr lang="en-US" sz="1200" dirty="0" err="1">
                          <a:solidFill>
                            <a:schemeClr val="tx1"/>
                          </a:solidFill>
                          <a:latin typeface="+mn-lt"/>
                          <a:cs typeface="Arial" panose="020B0604020202020204" pitchFamily="34" charset="0"/>
                        </a:rPr>
                        <a:t>nivel</a:t>
                      </a:r>
                      <a:r>
                        <a:rPr lang="en-US" sz="1200" dirty="0">
                          <a:solidFill>
                            <a:schemeClr val="tx1"/>
                          </a:solidFill>
                          <a:latin typeface="+mn-lt"/>
                          <a:cs typeface="Arial" panose="020B0604020202020204" pitchFamily="34" charset="0"/>
                        </a:rPr>
                        <a:t> central, </a:t>
                      </a:r>
                      <a:r>
                        <a:rPr lang="en-US" sz="1200" dirty="0" err="1">
                          <a:solidFill>
                            <a:schemeClr val="tx1"/>
                          </a:solidFill>
                          <a:latin typeface="+mn-lt"/>
                          <a:cs typeface="Arial" panose="020B0604020202020204" pitchFamily="34" charset="0"/>
                        </a:rPr>
                        <a:t>teritorial</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local, </a:t>
                      </a:r>
                      <a:r>
                        <a:rPr lang="en-US" sz="1200" dirty="0" err="1">
                          <a:solidFill>
                            <a:schemeClr val="tx1"/>
                          </a:solidFill>
                          <a:latin typeface="+mn-lt"/>
                          <a:cs typeface="Arial" panose="020B0604020202020204" pitchFamily="34" charset="0"/>
                        </a:rPr>
                        <a:t>iar</a:t>
                      </a:r>
                      <a:r>
                        <a:rPr lang="en-US" sz="1200" dirty="0">
                          <a:solidFill>
                            <a:schemeClr val="tx1"/>
                          </a:solidFill>
                          <a:latin typeface="+mn-lt"/>
                          <a:cs typeface="Arial" panose="020B0604020202020204" pitchFamily="34" charset="0"/>
                        </a:rPr>
                        <a:t> ulterior </a:t>
                      </a:r>
                      <a:r>
                        <a:rPr lang="en-US" sz="1200" dirty="0" err="1">
                          <a:solidFill>
                            <a:schemeClr val="tx1"/>
                          </a:solidFill>
                          <a:latin typeface="+mn-lt"/>
                          <a:cs typeface="Arial" panose="020B0604020202020204" pitchFamily="34" charset="0"/>
                        </a:rPr>
                        <a:t>și</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pentru</a:t>
                      </a:r>
                      <a:r>
                        <a:rPr lang="en-US" sz="1200" dirty="0">
                          <a:solidFill>
                            <a:schemeClr val="tx1"/>
                          </a:solidFill>
                          <a:latin typeface="+mn-lt"/>
                          <a:cs typeface="Arial" panose="020B0604020202020204" pitchFamily="34" charset="0"/>
                        </a:rPr>
                        <a:t> </a:t>
                      </a:r>
                      <a:r>
                        <a:rPr lang="en-US" sz="1200" dirty="0" err="1">
                          <a:solidFill>
                            <a:schemeClr val="tx1"/>
                          </a:solidFill>
                          <a:latin typeface="+mn-lt"/>
                          <a:cs typeface="Arial" panose="020B0604020202020204" pitchFamily="34" charset="0"/>
                        </a:rPr>
                        <a:t>personalul</a:t>
                      </a:r>
                      <a:r>
                        <a:rPr lang="en-US" sz="1200" dirty="0">
                          <a:solidFill>
                            <a:schemeClr val="tx1"/>
                          </a:solidFill>
                          <a:latin typeface="+mn-lt"/>
                          <a:cs typeface="Arial" panose="020B0604020202020204" pitchFamily="34" charset="0"/>
                        </a:rPr>
                        <a:t> contractual</a:t>
                      </a: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en-US" sz="1200" b="1" dirty="0">
                          <a:solidFill>
                            <a:schemeClr val="tx1"/>
                          </a:solidFill>
                          <a:latin typeface="+mn-lt"/>
                          <a:cs typeface="Arial" panose="020B0604020202020204" pitchFamily="34" charset="0"/>
                        </a:rPr>
                        <a:t>5</a:t>
                      </a: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3175"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lumMod val="50000"/>
                      </a:srgbClr>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gradFill>
                      <a:gsLst>
                        <a:gs pos="0">
                          <a:srgbClr val="0C4672"/>
                        </a:gs>
                        <a:gs pos="100000">
                          <a:srgbClr val="188CE5"/>
                        </a:gs>
                      </a:gsLst>
                      <a:lin ang="0" scaled="0"/>
                    </a:gra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endParaRPr lang="en-US" sz="1200" dirty="0">
                        <a:solidFill>
                          <a:schemeClr val="bg1"/>
                        </a:solidFill>
                        <a:latin typeface="+mn-lt"/>
                        <a:cs typeface="Arial" panose="020B0604020202020204" pitchFamily="34"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88CE5"/>
                    </a:solidFill>
                  </a:tcPr>
                </a:tc>
                <a:extLst>
                  <a:ext uri="{0D108BD9-81ED-4DB2-BD59-A6C34878D82A}">
                    <a16:rowId xmlns:a16="http://schemas.microsoft.com/office/drawing/2014/main" val="1625235811"/>
                  </a:ext>
                </a:extLst>
              </a:tr>
              <a:tr h="229447">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r>
                        <a:rPr lang="ro-RO" sz="1200" b="1" dirty="0">
                          <a:solidFill>
                            <a:schemeClr val="tx1"/>
                          </a:solidFill>
                          <a:latin typeface="+mn-lt"/>
                          <a:cs typeface="Arial" panose="020B0604020202020204" pitchFamily="34" charset="0"/>
                        </a:rPr>
                        <a:t>Asistență la implementare</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solidFill>
                        <a:srgbClr val="2E2E38"/>
                      </a:solid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tx1"/>
                          </a:solidFill>
                          <a:latin typeface="+mn-lt"/>
                          <a:cs typeface="Arial" panose="020B0604020202020204" pitchFamily="34" charset="0"/>
                        </a:rPr>
                        <a:t>12</a:t>
                      </a:r>
                      <a:endParaRPr lang="en-US" sz="1200" b="1" dirty="0">
                        <a:solidFill>
                          <a:schemeClr val="tx1"/>
                        </a:solidFill>
                        <a:latin typeface="+mn-lt"/>
                        <a:cs typeface="Arial" panose="020B0604020202020204" pitchFamily="34" charset="0"/>
                      </a:endParaRPr>
                    </a:p>
                  </a:txBody>
                  <a:tcPr anchor="ctr">
                    <a:lnL w="3175" cap="flat" cmpd="sng" algn="ctr">
                      <a:solidFill>
                        <a:srgbClr val="2E2E38"/>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2E2E38"/>
                      </a:solidFill>
                      <a:prstDash val="solid"/>
                      <a:round/>
                      <a:headEnd type="none" w="med" len="med"/>
                      <a:tailEnd type="none" w="med" len="med"/>
                    </a:lnT>
                    <a:lnB w="3175" cap="flat" cmpd="sng" algn="ctr">
                      <a:solidFill>
                        <a:srgbClr val="2E2E38"/>
                      </a:solidFill>
                      <a:prstDash val="solid"/>
                      <a:round/>
                      <a:headEnd type="none" w="med" len="med"/>
                      <a:tailEnd type="none" w="med" len="med"/>
                    </a:lnB>
                    <a:lnTlToBr w="12700" cmpd="sng">
                      <a:noFill/>
                      <a:prstDash val="solid"/>
                    </a:lnTlToBr>
                    <a:lnBlToTr w="12700" cmpd="sng">
                      <a:noFill/>
                      <a:prstDash val="solid"/>
                    </a:lnBlToTr>
                    <a:noFill/>
                  </a:tcPr>
                </a:tc>
                <a:tc gridSpan="16">
                  <a:txBody>
                    <a:bodyPr/>
                    <a:lstStyle>
                      <a:lvl1pPr marL="0" algn="l" defTabSz="914400" rtl="0" eaLnBrk="1" latinLnBrk="0" hangingPunct="1">
                        <a:defRPr sz="1800" kern="1200">
                          <a:solidFill>
                            <a:schemeClr val="dk1"/>
                          </a:solidFill>
                          <a:latin typeface="EYInterstate Light"/>
                        </a:defRPr>
                      </a:lvl1pPr>
                      <a:lvl2pPr marL="457200" algn="l" defTabSz="914400" rtl="0" eaLnBrk="1" latinLnBrk="0" hangingPunct="1">
                        <a:defRPr sz="1800" kern="1200">
                          <a:solidFill>
                            <a:schemeClr val="dk1"/>
                          </a:solidFill>
                          <a:latin typeface="EYInterstate Light"/>
                        </a:defRPr>
                      </a:lvl2pPr>
                      <a:lvl3pPr marL="914400" algn="l" defTabSz="914400" rtl="0" eaLnBrk="1" latinLnBrk="0" hangingPunct="1">
                        <a:defRPr sz="1800" kern="1200">
                          <a:solidFill>
                            <a:schemeClr val="dk1"/>
                          </a:solidFill>
                          <a:latin typeface="EYInterstate Light"/>
                        </a:defRPr>
                      </a:lvl3pPr>
                      <a:lvl4pPr marL="1371600" algn="l" defTabSz="914400" rtl="0" eaLnBrk="1" latinLnBrk="0" hangingPunct="1">
                        <a:defRPr sz="1800" kern="1200">
                          <a:solidFill>
                            <a:schemeClr val="dk1"/>
                          </a:solidFill>
                          <a:latin typeface="EYInterstate Light"/>
                        </a:defRPr>
                      </a:lvl4pPr>
                      <a:lvl5pPr marL="1828800" algn="l" defTabSz="914400" rtl="0" eaLnBrk="1" latinLnBrk="0" hangingPunct="1">
                        <a:defRPr sz="1800" kern="1200">
                          <a:solidFill>
                            <a:schemeClr val="dk1"/>
                          </a:solidFill>
                          <a:latin typeface="EYInterstate Light"/>
                        </a:defRPr>
                      </a:lvl5pPr>
                      <a:lvl6pPr marL="2286000" algn="l" defTabSz="914400" rtl="0" eaLnBrk="1" latinLnBrk="0" hangingPunct="1">
                        <a:defRPr sz="1800" kern="1200">
                          <a:solidFill>
                            <a:schemeClr val="dk1"/>
                          </a:solidFill>
                          <a:latin typeface="EYInterstate Light"/>
                        </a:defRPr>
                      </a:lvl6pPr>
                      <a:lvl7pPr marL="2743200" algn="l" defTabSz="914400" rtl="0" eaLnBrk="1" latinLnBrk="0" hangingPunct="1">
                        <a:defRPr sz="1800" kern="1200">
                          <a:solidFill>
                            <a:schemeClr val="dk1"/>
                          </a:solidFill>
                          <a:latin typeface="EYInterstate Light"/>
                        </a:defRPr>
                      </a:lvl7pPr>
                      <a:lvl8pPr marL="3200400" algn="l" defTabSz="914400" rtl="0" eaLnBrk="1" latinLnBrk="0" hangingPunct="1">
                        <a:defRPr sz="1800" kern="1200">
                          <a:solidFill>
                            <a:schemeClr val="dk1"/>
                          </a:solidFill>
                          <a:latin typeface="EYInterstate Light"/>
                        </a:defRPr>
                      </a:lvl8pPr>
                      <a:lvl9pPr marL="3657600" algn="l" defTabSz="914400" rtl="0" eaLnBrk="1" latinLnBrk="0" hangingPunct="1">
                        <a:defRPr sz="1800" kern="1200">
                          <a:solidFill>
                            <a:schemeClr val="dk1"/>
                          </a:solidFill>
                          <a:latin typeface="EYInterstate Light"/>
                        </a:defRPr>
                      </a:lvl9pPr>
                    </a:lstStyle>
                    <a:p>
                      <a:pPr algn="ctr"/>
                      <a:r>
                        <a:rPr lang="ro-RO" sz="1200" b="1" dirty="0">
                          <a:solidFill>
                            <a:schemeClr val="bg1"/>
                          </a:solidFill>
                          <a:latin typeface="+mn-lt"/>
                          <a:cs typeface="Arial" panose="020B0604020202020204" pitchFamily="34" charset="0"/>
                        </a:rPr>
                        <a:t>2025</a:t>
                      </a:r>
                      <a:endParaRPr lang="en-US" sz="1200" b="1" dirty="0">
                        <a:solidFill>
                          <a:schemeClr val="bg1"/>
                        </a:solidFill>
                        <a:latin typeface="+mn-lt"/>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rgbClr val="FFFFFF"/>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rgbClr val="188CE5">
                        <a:lumMod val="50000"/>
                      </a:srgb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endParaRPr lang="en-US" sz="120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hMerge="1">
                  <a:txBody>
                    <a:bodyPr/>
                    <a:lstStyle/>
                    <a:p>
                      <a:pPr algn="ctr"/>
                      <a:endParaRPr lang="en-US" sz="1200" b="1">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6350" cap="flat" cmpd="sng" algn="ctr">
                      <a:noFill/>
                      <a:prstDash val="dash"/>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dash"/>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830281131"/>
                  </a:ext>
                </a:extLst>
              </a:tr>
            </a:tbl>
          </a:graphicData>
        </a:graphic>
      </p:graphicFrame>
      <p:cxnSp>
        <p:nvCxnSpPr>
          <p:cNvPr id="2" name="Straight Connector 1">
            <a:extLst>
              <a:ext uri="{FF2B5EF4-FFF2-40B4-BE49-F238E27FC236}">
                <a16:creationId xmlns:a16="http://schemas.microsoft.com/office/drawing/2014/main" id="{CAA2BADA-BC8F-FE0E-E924-508876C383F4}"/>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7BAECB-9E40-7785-4F56-656CCC3D8DCB}"/>
              </a:ext>
            </a:extLst>
          </p:cNvPr>
          <p:cNvCxnSpPr>
            <a:cxnSpLocks/>
          </p:cNvCxnSpPr>
          <p:nvPr/>
        </p:nvCxnSpPr>
        <p:spPr>
          <a:xfrm>
            <a:off x="15392400" y="3619500"/>
            <a:ext cx="0" cy="4903216"/>
          </a:xfrm>
          <a:prstGeom prst="line">
            <a:avLst/>
          </a:prstGeom>
          <a:ln w="19050">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948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4FE46BA-9D64-2F3D-20F6-9DC69A8A5EC2}"/>
              </a:ext>
            </a:extLst>
          </p:cNvPr>
          <p:cNvSpPr txBox="1"/>
          <p:nvPr/>
        </p:nvSpPr>
        <p:spPr>
          <a:xfrm>
            <a:off x="10242935" y="7347989"/>
            <a:ext cx="184731" cy="369332"/>
          </a:xfrm>
          <a:prstGeom prst="rect">
            <a:avLst/>
          </a:prstGeom>
          <a:noFill/>
        </p:spPr>
        <p:txBody>
          <a:bodyPr wrap="none" rtlCol="0">
            <a:spAutoFit/>
          </a:bodyPr>
          <a:lstStyle/>
          <a:p>
            <a:endParaRPr lang="en-US" dirty="0"/>
          </a:p>
        </p:txBody>
      </p:sp>
      <p:sp>
        <p:nvSpPr>
          <p:cNvPr id="10" name="Title 1">
            <a:extLst>
              <a:ext uri="{FF2B5EF4-FFF2-40B4-BE49-F238E27FC236}">
                <a16:creationId xmlns:a16="http://schemas.microsoft.com/office/drawing/2014/main" id="{5BA8BA70-2570-FE7F-8C3F-2859852468FC}"/>
              </a:ext>
            </a:extLst>
          </p:cNvPr>
          <p:cNvSpPr txBox="1">
            <a:spLocks/>
          </p:cNvSpPr>
          <p:nvPr/>
        </p:nvSpPr>
        <p:spPr>
          <a:xfrm>
            <a:off x="833364" y="3924299"/>
            <a:ext cx="16611600" cy="175259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Aft>
                <a:spcPts val="600"/>
              </a:spcAft>
              <a:buClr>
                <a:srgbClr val="FFD200"/>
              </a:buClr>
              <a:buSzPct val="70000"/>
              <a:defRPr/>
            </a:pPr>
            <a:r>
              <a:rPr lang="ro-RO" sz="4400" b="1" dirty="0">
                <a:solidFill>
                  <a:srgbClr val="234C93"/>
                </a:solidFill>
                <a:cs typeface="Arial" panose="020B0604020202020204" pitchFamily="34" charset="0"/>
              </a:rPr>
              <a:t>Elementele cheie ale propunerii de politică publică ce susţine implementarea Jalonului 419 </a:t>
            </a:r>
          </a:p>
        </p:txBody>
      </p:sp>
      <p:sp>
        <p:nvSpPr>
          <p:cNvPr id="13" name="Oval 12">
            <a:extLst>
              <a:ext uri="{FF2B5EF4-FFF2-40B4-BE49-F238E27FC236}">
                <a16:creationId xmlns:a16="http://schemas.microsoft.com/office/drawing/2014/main" id="{7CD940EF-9E97-D986-F3DC-78D82B2C28E8}"/>
              </a:ext>
            </a:extLst>
          </p:cNvPr>
          <p:cNvSpPr/>
          <p:nvPr/>
        </p:nvSpPr>
        <p:spPr>
          <a:xfrm>
            <a:off x="8681964" y="2651760"/>
            <a:ext cx="914400" cy="914400"/>
          </a:xfrm>
          <a:prstGeom prst="ellipse">
            <a:avLst/>
          </a:prstGeom>
          <a:noFill/>
          <a:ln w="28575">
            <a:solidFill>
              <a:srgbClr val="234C9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3600" b="1" dirty="0">
                <a:solidFill>
                  <a:srgbClr val="234C93"/>
                </a:solidFill>
              </a:rPr>
              <a:t>1</a:t>
            </a:r>
          </a:p>
        </p:txBody>
      </p:sp>
    </p:spTree>
    <p:extLst>
      <p:ext uri="{BB962C8B-B14F-4D97-AF65-F5344CB8AC3E}">
        <p14:creationId xmlns:p14="http://schemas.microsoft.com/office/powerpoint/2010/main" val="215971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AE0CC1-B164-204D-BC0F-ED49ACDC85FE}"/>
              </a:ext>
            </a:extLst>
          </p:cNvPr>
          <p:cNvSpPr txBox="1"/>
          <p:nvPr/>
        </p:nvSpPr>
        <p:spPr>
          <a:xfrm>
            <a:off x="985374" y="2199450"/>
            <a:ext cx="14788026" cy="701731"/>
          </a:xfrm>
          <a:prstGeom prst="rect">
            <a:avLst/>
          </a:prstGeom>
          <a:noFill/>
        </p:spPr>
        <p:txBody>
          <a:bodyPr wrap="square" rtlCol="0">
            <a:spAutoFit/>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ro-RO" sz="4400" b="1" i="0" u="none" strike="noStrike" kern="1200" cap="none" spc="0" normalizeH="0" baseline="0" noProof="0" dirty="0">
                <a:ln>
                  <a:noFill/>
                </a:ln>
                <a:solidFill>
                  <a:srgbClr val="234C93"/>
                </a:solidFill>
                <a:effectLst/>
                <a:uLnTx/>
                <a:uFillTx/>
                <a:ea typeface="+mn-ea"/>
                <a:cs typeface="Arial" panose="020B0604020202020204" pitchFamily="34" charset="0"/>
              </a:rPr>
              <a:t>Contextul propunerii de politică publică</a:t>
            </a:r>
          </a:p>
        </p:txBody>
      </p:sp>
      <p:cxnSp>
        <p:nvCxnSpPr>
          <p:cNvPr id="3" name="Straight Connector 2">
            <a:extLst>
              <a:ext uri="{FF2B5EF4-FFF2-40B4-BE49-F238E27FC236}">
                <a16:creationId xmlns:a16="http://schemas.microsoft.com/office/drawing/2014/main" id="{A57EBA1C-2EEE-C483-91F5-B355E89E45AE}"/>
              </a:ext>
            </a:extLst>
          </p:cNvPr>
          <p:cNvCxnSpPr>
            <a:cxnSpLocks/>
          </p:cNvCxnSpPr>
          <p:nvPr/>
        </p:nvCxnSpPr>
        <p:spPr>
          <a:xfrm>
            <a:off x="985374" y="2901181"/>
            <a:ext cx="3600000" cy="0"/>
          </a:xfrm>
          <a:prstGeom prst="line">
            <a:avLst/>
          </a:prstGeom>
          <a:ln w="57150" cap="rnd">
            <a:solidFill>
              <a:srgbClr val="234C93"/>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45026DAA-B059-0E11-4B2A-CE3B943F8EF8}"/>
              </a:ext>
            </a:extLst>
          </p:cNvPr>
          <p:cNvSpPr/>
          <p:nvPr/>
        </p:nvSpPr>
        <p:spPr>
          <a:xfrm>
            <a:off x="1648219" y="7879555"/>
            <a:ext cx="3899130" cy="781769"/>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1"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pentru consolidarea administrației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2014-2020</a:t>
            </a:r>
          </a:p>
        </p:txBody>
      </p:sp>
      <p:sp>
        <p:nvSpPr>
          <p:cNvPr id="34" name="Freeform: Shape 33">
            <a:extLst>
              <a:ext uri="{FF2B5EF4-FFF2-40B4-BE49-F238E27FC236}">
                <a16:creationId xmlns:a16="http://schemas.microsoft.com/office/drawing/2014/main" id="{F6BEC536-7923-E912-012A-BC90EBFEB85A}"/>
              </a:ext>
            </a:extLst>
          </p:cNvPr>
          <p:cNvSpPr/>
          <p:nvPr/>
        </p:nvSpPr>
        <p:spPr>
          <a:xfrm>
            <a:off x="1648221" y="695684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Strategia privind dezvoltarea funcției </a:t>
            </a:r>
            <a:r>
              <a:rPr lang="en-US" sz="1600" kern="1200">
                <a:solidFill>
                  <a:srgbClr val="234C93"/>
                </a:solidFill>
              </a:rPr>
              <a:t>publice </a:t>
            </a:r>
          </a:p>
          <a:p>
            <a:pPr marL="0" lvl="0" indent="0" algn="ctr" defTabSz="533400">
              <a:lnSpc>
                <a:spcPct val="90000"/>
              </a:lnSpc>
              <a:spcBef>
                <a:spcPct val="0"/>
              </a:spcBef>
              <a:spcAft>
                <a:spcPct val="35000"/>
              </a:spcAft>
              <a:buNone/>
            </a:pPr>
            <a:r>
              <a:rPr lang="en-US" sz="1600" kern="1200">
                <a:solidFill>
                  <a:srgbClr val="234C93"/>
                </a:solidFill>
              </a:rPr>
              <a:t>2016-2020</a:t>
            </a:r>
          </a:p>
        </p:txBody>
      </p:sp>
      <p:sp>
        <p:nvSpPr>
          <p:cNvPr id="35" name="Freeform: Shape 34">
            <a:extLst>
              <a:ext uri="{FF2B5EF4-FFF2-40B4-BE49-F238E27FC236}">
                <a16:creationId xmlns:a16="http://schemas.microsoft.com/office/drawing/2014/main" id="{C1AD64F7-ED98-4ECA-3E49-C175DC64E75C}"/>
              </a:ext>
            </a:extLst>
          </p:cNvPr>
          <p:cNvSpPr/>
          <p:nvPr/>
        </p:nvSpPr>
        <p:spPr>
          <a:xfrm>
            <a:off x="1648222" y="6008612"/>
            <a:ext cx="3899130"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4" bIns="45720" numCol="1" spcCol="1270" anchor="ctr" anchorCtr="0">
            <a:noAutofit/>
          </a:bodyPr>
          <a:lstStyle/>
          <a:p>
            <a:pPr marL="0" lvl="0" indent="0" algn="ctr" defTabSz="533400">
              <a:lnSpc>
                <a:spcPct val="90000"/>
              </a:lnSpc>
              <a:spcBef>
                <a:spcPct val="0"/>
              </a:spcBef>
              <a:spcAft>
                <a:spcPct val="35000"/>
              </a:spcAft>
              <a:buNone/>
            </a:pPr>
            <a:r>
              <a:rPr lang="ro-RO" sz="1600" kern="1200">
                <a:solidFill>
                  <a:srgbClr val="234C93"/>
                </a:solidFill>
              </a:rPr>
              <a:t>Programul de Guvernare 2021-2024</a:t>
            </a:r>
            <a:endParaRPr lang="en-US" sz="1600" kern="1200">
              <a:solidFill>
                <a:srgbClr val="234C93"/>
              </a:solidFill>
            </a:endParaRPr>
          </a:p>
        </p:txBody>
      </p:sp>
      <p:sp>
        <p:nvSpPr>
          <p:cNvPr id="36" name="Freeform: Shape 35">
            <a:extLst>
              <a:ext uri="{FF2B5EF4-FFF2-40B4-BE49-F238E27FC236}">
                <a16:creationId xmlns:a16="http://schemas.microsoft.com/office/drawing/2014/main" id="{0C2AD088-3F92-C20C-DD0A-A365FFFF9E62}"/>
              </a:ext>
            </a:extLst>
          </p:cNvPr>
          <p:cNvSpPr/>
          <p:nvPr/>
        </p:nvSpPr>
        <p:spPr>
          <a:xfrm>
            <a:off x="1648222" y="5088973"/>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chemeClr val="tx2"/>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b="1" kern="1200" dirty="0">
                <a:solidFill>
                  <a:schemeClr val="bg1"/>
                </a:solidFill>
              </a:rPr>
              <a:t>Planul Național de Redresare și Reziliență</a:t>
            </a:r>
            <a:endParaRPr lang="en-US" sz="1600" kern="1200" dirty="0">
              <a:solidFill>
                <a:schemeClr val="bg1"/>
              </a:solidFill>
            </a:endParaRPr>
          </a:p>
        </p:txBody>
      </p:sp>
      <p:sp>
        <p:nvSpPr>
          <p:cNvPr id="37" name="Freeform: Shape 36">
            <a:extLst>
              <a:ext uri="{FF2B5EF4-FFF2-40B4-BE49-F238E27FC236}">
                <a16:creationId xmlns:a16="http://schemas.microsoft.com/office/drawing/2014/main" id="{BD1EC5B4-C53C-A021-C4CF-00655851B157}"/>
              </a:ext>
            </a:extLst>
          </p:cNvPr>
          <p:cNvSpPr/>
          <p:nvPr/>
        </p:nvSpPr>
        <p:spPr>
          <a:xfrm>
            <a:off x="1648221" y="4223975"/>
            <a:ext cx="3899132" cy="781767"/>
          </a:xfrm>
          <a:custGeom>
            <a:avLst/>
            <a:gdLst>
              <a:gd name="connsiteX0" fmla="*/ 0 w 2615691"/>
              <a:gd name="connsiteY0" fmla="*/ 0 h 588709"/>
              <a:gd name="connsiteX1" fmla="*/ 2321337 w 2615691"/>
              <a:gd name="connsiteY1" fmla="*/ 0 h 588709"/>
              <a:gd name="connsiteX2" fmla="*/ 2615691 w 2615691"/>
              <a:gd name="connsiteY2" fmla="*/ 294355 h 588709"/>
              <a:gd name="connsiteX3" fmla="*/ 2321337 w 2615691"/>
              <a:gd name="connsiteY3" fmla="*/ 588709 h 588709"/>
              <a:gd name="connsiteX4" fmla="*/ 0 w 2615691"/>
              <a:gd name="connsiteY4" fmla="*/ 588709 h 588709"/>
              <a:gd name="connsiteX5" fmla="*/ 0 w 2615691"/>
              <a:gd name="connsiteY5" fmla="*/ 0 h 58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5691" h="588709">
                <a:moveTo>
                  <a:pt x="2615691" y="588708"/>
                </a:moveTo>
                <a:lnTo>
                  <a:pt x="294354" y="588708"/>
                </a:lnTo>
                <a:lnTo>
                  <a:pt x="0" y="294354"/>
                </a:lnTo>
                <a:lnTo>
                  <a:pt x="294354" y="1"/>
                </a:lnTo>
                <a:lnTo>
                  <a:pt x="2615691" y="1"/>
                </a:lnTo>
                <a:lnTo>
                  <a:pt x="2615691" y="588708"/>
                </a:lnTo>
                <a:close/>
              </a:path>
            </a:pathLst>
          </a:custGeom>
          <a:solidFill>
            <a:srgbClr val="C4C4CD"/>
          </a:solidFill>
          <a:ln>
            <a:solidFill>
              <a:schemeClr val="bg1">
                <a:lumMod val="8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781" tIns="45721" rIns="85345" bIns="45720" numCol="1" spcCol="1270" anchor="ctr" anchorCtr="0">
            <a:noAutofit/>
          </a:bodyPr>
          <a:lstStyle/>
          <a:p>
            <a:pPr marL="0" lvl="0" indent="0" algn="ctr" defTabSz="533400">
              <a:lnSpc>
                <a:spcPct val="90000"/>
              </a:lnSpc>
              <a:spcBef>
                <a:spcPct val="0"/>
              </a:spcBef>
              <a:spcAft>
                <a:spcPct val="35000"/>
              </a:spcAft>
              <a:buNone/>
            </a:pPr>
            <a:r>
              <a:rPr lang="ro-RO" sz="1600" kern="1200" dirty="0">
                <a:solidFill>
                  <a:srgbClr val="234C93"/>
                </a:solidFill>
              </a:rPr>
              <a:t>Proiectul de Strategie în domeniul funcției </a:t>
            </a:r>
            <a:r>
              <a:rPr lang="en-US" sz="1600" kern="1200" dirty="0" err="1">
                <a:solidFill>
                  <a:srgbClr val="234C93"/>
                </a:solidFill>
              </a:rPr>
              <a:t>publice</a:t>
            </a:r>
            <a:r>
              <a:rPr lang="en-US" sz="1600" kern="1200" dirty="0">
                <a:solidFill>
                  <a:srgbClr val="234C93"/>
                </a:solidFill>
              </a:rPr>
              <a:t> 2024-202</a:t>
            </a:r>
            <a:r>
              <a:rPr lang="ro-RO" sz="1600" kern="1200" dirty="0">
                <a:solidFill>
                  <a:srgbClr val="234C93"/>
                </a:solidFill>
              </a:rPr>
              <a:t>7</a:t>
            </a:r>
            <a:endParaRPr lang="en-US" sz="1600" kern="1200" dirty="0">
              <a:solidFill>
                <a:srgbClr val="234C93"/>
              </a:solidFill>
            </a:endParaRPr>
          </a:p>
        </p:txBody>
      </p:sp>
      <p:sp>
        <p:nvSpPr>
          <p:cNvPr id="38" name="Rectangle 37">
            <a:extLst>
              <a:ext uri="{FF2B5EF4-FFF2-40B4-BE49-F238E27FC236}">
                <a16:creationId xmlns:a16="http://schemas.microsoft.com/office/drawing/2014/main" id="{E6FCC5DB-9335-3393-BBAE-19B0E76ECF3C}"/>
              </a:ext>
            </a:extLst>
          </p:cNvPr>
          <p:cNvSpPr/>
          <p:nvPr/>
        </p:nvSpPr>
        <p:spPr>
          <a:xfrm>
            <a:off x="12407121" y="7853310"/>
            <a:ext cx="4953876"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Cadre de competențe generale și specifice adoptate</a:t>
            </a:r>
            <a:endParaRPr lang="en-US" sz="1600">
              <a:solidFill>
                <a:srgbClr val="234C93"/>
              </a:solidFill>
            </a:endParaRPr>
          </a:p>
        </p:txBody>
      </p:sp>
      <p:sp>
        <p:nvSpPr>
          <p:cNvPr id="39" name="Rectangle 38">
            <a:extLst>
              <a:ext uri="{FF2B5EF4-FFF2-40B4-BE49-F238E27FC236}">
                <a16:creationId xmlns:a16="http://schemas.microsoft.com/office/drawing/2014/main" id="{5D746DDE-F91D-6CBD-9A03-35F0E1EC2F00}"/>
              </a:ext>
            </a:extLst>
          </p:cNvPr>
          <p:cNvSpPr/>
          <p:nvPr/>
        </p:nvSpPr>
        <p:spPr>
          <a:xfrm>
            <a:off x="12442789" y="6643956"/>
            <a:ext cx="4953877"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dirty="0">
                <a:solidFill>
                  <a:srgbClr val="234C93"/>
                </a:solidFill>
              </a:rPr>
              <a:t>Cadrul de competențe generale operaționalizat în recrutarea și selecția pe post pentru anumite </a:t>
            </a:r>
            <a:r>
              <a:rPr lang="ro-RO" sz="1600" dirty="0" err="1">
                <a:solidFill>
                  <a:srgbClr val="234C93"/>
                </a:solidFill>
              </a:rPr>
              <a:t>funcți</a:t>
            </a:r>
            <a:r>
              <a:rPr lang="en-US" sz="1600" dirty="0">
                <a:solidFill>
                  <a:srgbClr val="234C93"/>
                </a:solidFill>
              </a:rPr>
              <a:t>i</a:t>
            </a:r>
            <a:r>
              <a:rPr lang="ro-RO" sz="1600" dirty="0">
                <a:solidFill>
                  <a:srgbClr val="234C93"/>
                </a:solidFill>
              </a:rPr>
              <a:t> publice generale</a:t>
            </a:r>
            <a:endParaRPr lang="en-US" sz="1600" dirty="0">
              <a:solidFill>
                <a:srgbClr val="234C93"/>
              </a:solidFill>
            </a:endParaRPr>
          </a:p>
        </p:txBody>
      </p:sp>
      <p:sp>
        <p:nvSpPr>
          <p:cNvPr id="40" name="Rectangle 39">
            <a:extLst>
              <a:ext uri="{FF2B5EF4-FFF2-40B4-BE49-F238E27FC236}">
                <a16:creationId xmlns:a16="http://schemas.microsoft.com/office/drawing/2014/main" id="{80D7AE98-C827-39AE-6B67-26D722DC42DD}"/>
              </a:ext>
            </a:extLst>
          </p:cNvPr>
          <p:cNvSpPr/>
          <p:nvPr/>
        </p:nvSpPr>
        <p:spPr>
          <a:xfrm>
            <a:off x="12442789" y="5434602"/>
            <a:ext cx="4895145" cy="849983"/>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ro-RO" sz="1600">
                <a:solidFill>
                  <a:srgbClr val="234C93"/>
                </a:solidFill>
              </a:rPr>
              <a:t>Fișa post</a:t>
            </a:r>
            <a:r>
              <a:rPr lang="en-US" sz="1600" err="1">
                <a:solidFill>
                  <a:srgbClr val="234C93"/>
                </a:solidFill>
              </a:rPr>
              <a:t>ului</a:t>
            </a:r>
            <a:r>
              <a:rPr lang="ro-RO" sz="1600">
                <a:solidFill>
                  <a:srgbClr val="234C93"/>
                </a:solidFill>
              </a:rPr>
              <a:t> standardizată adoptată</a:t>
            </a:r>
            <a:endParaRPr lang="en-US" sz="1600">
              <a:solidFill>
                <a:srgbClr val="234C93"/>
              </a:solidFill>
            </a:endParaRPr>
          </a:p>
        </p:txBody>
      </p:sp>
      <p:sp>
        <p:nvSpPr>
          <p:cNvPr id="41" name="Rectangle 40">
            <a:extLst>
              <a:ext uri="{FF2B5EF4-FFF2-40B4-BE49-F238E27FC236}">
                <a16:creationId xmlns:a16="http://schemas.microsoft.com/office/drawing/2014/main" id="{A558E62F-D368-A68C-76BD-CC8C77D34588}"/>
              </a:ext>
            </a:extLst>
          </p:cNvPr>
          <p:cNvSpPr/>
          <p:nvPr/>
        </p:nvSpPr>
        <p:spPr>
          <a:xfrm>
            <a:off x="12442791" y="4231451"/>
            <a:ext cx="4895143" cy="843781"/>
          </a:xfrm>
          <a:prstGeom prst="rect">
            <a:avLst/>
          </a:prstGeom>
          <a:solidFill>
            <a:schemeClr val="bg1">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ro-RO" sz="1600">
                <a:solidFill>
                  <a:srgbClr val="234C93"/>
                </a:solidFill>
              </a:rPr>
              <a:t>Metodologia-cadru de analiză a posturilor pentru identificarea competențelor specifice operațională</a:t>
            </a:r>
            <a:endParaRPr lang="en-US" sz="1600">
              <a:solidFill>
                <a:srgbClr val="234C93"/>
              </a:solidFill>
            </a:endParaRPr>
          </a:p>
        </p:txBody>
      </p:sp>
      <p:pic>
        <p:nvPicPr>
          <p:cNvPr id="42" name="Graphic 41" descr="Marker with solid fill">
            <a:extLst>
              <a:ext uri="{FF2B5EF4-FFF2-40B4-BE49-F238E27FC236}">
                <a16:creationId xmlns:a16="http://schemas.microsoft.com/office/drawing/2014/main" id="{C6E9B127-406A-EE68-59F7-39A47893E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4319258"/>
            <a:ext cx="586847" cy="607131"/>
          </a:xfrm>
          <a:prstGeom prst="rect">
            <a:avLst/>
          </a:prstGeom>
        </p:spPr>
      </p:pic>
      <p:pic>
        <p:nvPicPr>
          <p:cNvPr id="43" name="Graphic 42" descr="Marker with solid fill">
            <a:extLst>
              <a:ext uri="{FF2B5EF4-FFF2-40B4-BE49-F238E27FC236}">
                <a16:creationId xmlns:a16="http://schemas.microsoft.com/office/drawing/2014/main" id="{8FCB8FCD-A68A-92E4-2B52-C747531E69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5562365"/>
            <a:ext cx="586847" cy="607131"/>
          </a:xfrm>
          <a:prstGeom prst="rect">
            <a:avLst/>
          </a:prstGeom>
        </p:spPr>
      </p:pic>
      <p:pic>
        <p:nvPicPr>
          <p:cNvPr id="44" name="Graphic 43" descr="Marker with solid fill">
            <a:extLst>
              <a:ext uri="{FF2B5EF4-FFF2-40B4-BE49-F238E27FC236}">
                <a16:creationId xmlns:a16="http://schemas.microsoft.com/office/drawing/2014/main" id="{6C6D0822-1EC6-DBAA-FACF-388A865A64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2399" y="6726948"/>
            <a:ext cx="586847" cy="607131"/>
          </a:xfrm>
          <a:prstGeom prst="rect">
            <a:avLst/>
          </a:prstGeom>
        </p:spPr>
      </p:pic>
      <p:pic>
        <p:nvPicPr>
          <p:cNvPr id="45" name="Graphic 44" descr="Airplane with solid fill">
            <a:extLst>
              <a:ext uri="{FF2B5EF4-FFF2-40B4-BE49-F238E27FC236}">
                <a16:creationId xmlns:a16="http://schemas.microsoft.com/office/drawing/2014/main" id="{98C8FDC7-A19D-C799-C65C-589D26FDF4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138" y="7791592"/>
            <a:ext cx="974022" cy="971409"/>
          </a:xfrm>
          <a:prstGeom prst="rect">
            <a:avLst/>
          </a:prstGeom>
        </p:spPr>
      </p:pic>
      <p:cxnSp>
        <p:nvCxnSpPr>
          <p:cNvPr id="46" name="Straight Connector 45">
            <a:extLst>
              <a:ext uri="{FF2B5EF4-FFF2-40B4-BE49-F238E27FC236}">
                <a16:creationId xmlns:a16="http://schemas.microsoft.com/office/drawing/2014/main" id="{512162B1-EE92-24A7-1A62-A80D1E11E06A}"/>
              </a:ext>
            </a:extLst>
          </p:cNvPr>
          <p:cNvCxnSpPr>
            <a:cxnSpLocks/>
            <a:stCxn id="42" idx="2"/>
            <a:endCxn id="43" idx="0"/>
          </p:cNvCxnSpPr>
          <p:nvPr/>
        </p:nvCxnSpPr>
        <p:spPr>
          <a:xfrm>
            <a:off x="11875823" y="4926389"/>
            <a:ext cx="0" cy="635976"/>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42C4320-D570-B337-5F98-67E7FD5E1A42}"/>
              </a:ext>
            </a:extLst>
          </p:cNvPr>
          <p:cNvCxnSpPr>
            <a:cxnSpLocks/>
            <a:stCxn id="43" idx="2"/>
            <a:endCxn id="44" idx="0"/>
          </p:cNvCxnSpPr>
          <p:nvPr/>
        </p:nvCxnSpPr>
        <p:spPr>
          <a:xfrm>
            <a:off x="11875823" y="6169496"/>
            <a:ext cx="0" cy="557452"/>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4FD9A5E-69AE-2995-4C26-6E6C0E386E02}"/>
              </a:ext>
            </a:extLst>
          </p:cNvPr>
          <p:cNvCxnSpPr>
            <a:cxnSpLocks/>
            <a:stCxn id="44" idx="2"/>
            <a:endCxn id="45" idx="0"/>
          </p:cNvCxnSpPr>
          <p:nvPr/>
        </p:nvCxnSpPr>
        <p:spPr>
          <a:xfrm>
            <a:off x="11875823" y="7334079"/>
            <a:ext cx="10326" cy="457513"/>
          </a:xfrm>
          <a:prstGeom prst="line">
            <a:avLst/>
          </a:prstGeom>
          <a:ln w="9525">
            <a:solidFill>
              <a:schemeClr val="tx2"/>
            </a:solidFill>
            <a:prstDash val="dash"/>
            <a:tailEnd type="none"/>
          </a:ln>
        </p:spPr>
        <p:style>
          <a:lnRef idx="1">
            <a:schemeClr val="accent1"/>
          </a:lnRef>
          <a:fillRef idx="0">
            <a:schemeClr val="accent1"/>
          </a:fillRef>
          <a:effectRef idx="0">
            <a:schemeClr val="accent1"/>
          </a:effectRef>
          <a:fontRef idx="minor">
            <a:schemeClr val="tx1"/>
          </a:fontRef>
        </p:style>
      </p:cxnSp>
      <p:pic>
        <p:nvPicPr>
          <p:cNvPr id="49" name="Graphic 48" descr="Badge 5 with solid fill">
            <a:extLst>
              <a:ext uri="{FF2B5EF4-FFF2-40B4-BE49-F238E27FC236}">
                <a16:creationId xmlns:a16="http://schemas.microsoft.com/office/drawing/2014/main" id="{34AB1D55-E284-822C-3EFA-D187B11CB8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0600" y="4069713"/>
            <a:ext cx="974022" cy="962096"/>
          </a:xfrm>
          <a:prstGeom prst="rect">
            <a:avLst/>
          </a:prstGeom>
        </p:spPr>
      </p:pic>
      <p:pic>
        <p:nvPicPr>
          <p:cNvPr id="50" name="Graphic 49" descr="Badge 4 with solid fill">
            <a:extLst>
              <a:ext uri="{FF2B5EF4-FFF2-40B4-BE49-F238E27FC236}">
                <a16:creationId xmlns:a16="http://schemas.microsoft.com/office/drawing/2014/main" id="{AC6FB53A-4E91-261F-61A1-9887685C2A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6420" y="4982453"/>
            <a:ext cx="974022" cy="962096"/>
          </a:xfrm>
          <a:prstGeom prst="rect">
            <a:avLst/>
          </a:prstGeom>
        </p:spPr>
      </p:pic>
      <p:pic>
        <p:nvPicPr>
          <p:cNvPr id="51" name="Graphic 50" descr="Badge 3 with solid fill">
            <a:extLst>
              <a:ext uri="{FF2B5EF4-FFF2-40B4-BE49-F238E27FC236}">
                <a16:creationId xmlns:a16="http://schemas.microsoft.com/office/drawing/2014/main" id="{00CFE489-CBF7-CA1F-F9D5-CAA6FCA4D3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2239" y="5913791"/>
            <a:ext cx="974022" cy="962096"/>
          </a:xfrm>
          <a:prstGeom prst="rect">
            <a:avLst/>
          </a:prstGeom>
        </p:spPr>
      </p:pic>
      <p:pic>
        <p:nvPicPr>
          <p:cNvPr id="52" name="Graphic 51" descr="Badge with solid fill">
            <a:extLst>
              <a:ext uri="{FF2B5EF4-FFF2-40B4-BE49-F238E27FC236}">
                <a16:creationId xmlns:a16="http://schemas.microsoft.com/office/drawing/2014/main" id="{FE94C542-7019-4A90-68C9-BDC1974B696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0075" y="6837720"/>
            <a:ext cx="974022" cy="962096"/>
          </a:xfrm>
          <a:prstGeom prst="rect">
            <a:avLst/>
          </a:prstGeom>
        </p:spPr>
      </p:pic>
      <p:pic>
        <p:nvPicPr>
          <p:cNvPr id="53" name="Graphic 52" descr="Badge 1 with solid fill">
            <a:extLst>
              <a:ext uri="{FF2B5EF4-FFF2-40B4-BE49-F238E27FC236}">
                <a16:creationId xmlns:a16="http://schemas.microsoft.com/office/drawing/2014/main" id="{CE99E495-3F04-B319-1E08-663CB0B8EFF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0075" y="7737395"/>
            <a:ext cx="974022" cy="962096"/>
          </a:xfrm>
          <a:prstGeom prst="rect">
            <a:avLst/>
          </a:prstGeom>
        </p:spPr>
      </p:pic>
      <p:sp>
        <p:nvSpPr>
          <p:cNvPr id="54" name="TextBox 53">
            <a:extLst>
              <a:ext uri="{FF2B5EF4-FFF2-40B4-BE49-F238E27FC236}">
                <a16:creationId xmlns:a16="http://schemas.microsoft.com/office/drawing/2014/main" id="{705CD808-B6AE-DFE7-479D-B9AA1C703779}"/>
              </a:ext>
            </a:extLst>
          </p:cNvPr>
          <p:cNvSpPr txBox="1"/>
          <p:nvPr/>
        </p:nvSpPr>
        <p:spPr>
          <a:xfrm>
            <a:off x="2698852" y="3920345"/>
            <a:ext cx="6419691" cy="338554"/>
          </a:xfrm>
          <a:prstGeom prst="rect">
            <a:avLst/>
          </a:prstGeom>
          <a:noFill/>
        </p:spPr>
        <p:txBody>
          <a:bodyPr wrap="square">
            <a:spAutoFit/>
          </a:bodyPr>
          <a:lstStyle/>
          <a:p>
            <a:pPr algn="ctr"/>
            <a:r>
              <a:rPr lang="ro-RO" sz="1600" b="1" dirty="0">
                <a:solidFill>
                  <a:schemeClr val="tx2"/>
                </a:solidFill>
              </a:rPr>
              <a:t>Documente programatice și obiective strategice</a:t>
            </a:r>
            <a:endParaRPr lang="en-US" sz="1600" b="1" dirty="0">
              <a:solidFill>
                <a:schemeClr val="tx2"/>
              </a:solidFill>
            </a:endParaRPr>
          </a:p>
        </p:txBody>
      </p:sp>
      <p:sp>
        <p:nvSpPr>
          <p:cNvPr id="55" name="TextBox 54">
            <a:extLst>
              <a:ext uri="{FF2B5EF4-FFF2-40B4-BE49-F238E27FC236}">
                <a16:creationId xmlns:a16="http://schemas.microsoft.com/office/drawing/2014/main" id="{5D089E54-E62B-54A1-FD71-B77F7976352F}"/>
              </a:ext>
            </a:extLst>
          </p:cNvPr>
          <p:cNvSpPr txBox="1"/>
          <p:nvPr/>
        </p:nvSpPr>
        <p:spPr>
          <a:xfrm>
            <a:off x="6092578" y="4231451"/>
            <a:ext cx="4098512" cy="3501471"/>
          </a:xfrm>
          <a:prstGeom prst="rect">
            <a:avLst/>
          </a:prstGeom>
          <a:noFill/>
        </p:spPr>
        <p:txBody>
          <a:bodyPr wrap="square">
            <a:spAutoFit/>
          </a:bodyPr>
          <a:lstStyle/>
          <a:p>
            <a:r>
              <a:rPr lang="ro-RO" sz="1600" b="1" dirty="0">
                <a:solidFill>
                  <a:srgbClr val="234C93"/>
                </a:solidFill>
              </a:rPr>
              <a:t>Obiectiv:</a:t>
            </a:r>
            <a:r>
              <a:rPr lang="ro-RO" sz="1600" dirty="0">
                <a:solidFill>
                  <a:srgbClr val="234C93"/>
                </a:solidFill>
              </a:rPr>
              <a:t> Implementarea unui MRU performant, bazat pe meritocrație</a:t>
            </a:r>
          </a:p>
          <a:p>
            <a:endParaRPr lang="ro-RO" sz="1600" dirty="0">
              <a:solidFill>
                <a:srgbClr val="234C93"/>
              </a:solidFill>
            </a:endParaRPr>
          </a:p>
          <a:p>
            <a:r>
              <a:rPr lang="ro-RO" sz="1600" b="1" dirty="0">
                <a:solidFill>
                  <a:srgbClr val="234C93"/>
                </a:solidFill>
              </a:rPr>
              <a:t>Jalonul 419</a:t>
            </a:r>
            <a:r>
              <a:rPr lang="ro-RO" sz="1600" dirty="0">
                <a:solidFill>
                  <a:srgbClr val="234C93"/>
                </a:solidFill>
              </a:rPr>
              <a:t>: Cadre de competență operaționale în administrația publică centrală până la 31 decembrie 2025</a:t>
            </a:r>
          </a:p>
          <a:p>
            <a:endParaRPr lang="ro-RO" sz="1600" dirty="0">
              <a:solidFill>
                <a:srgbClr val="234C93"/>
              </a:solidFill>
            </a:endParaRPr>
          </a:p>
          <a:p>
            <a:r>
              <a:rPr lang="ro-RO" sz="1600" b="1" dirty="0">
                <a:solidFill>
                  <a:srgbClr val="234C93"/>
                </a:solidFill>
              </a:rPr>
              <a:t>Acțiuni cheie:</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Clarificarea rolurilor și operaționalizarea completă a cadrului de competențe</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Simplificarea clasificării posturilor și corelarea cu infrastructura TIC</a:t>
            </a:r>
          </a:p>
          <a:p>
            <a:pPr marL="305435" indent="-285750">
              <a:lnSpc>
                <a:spcPct val="85000"/>
              </a:lnSpc>
              <a:spcAft>
                <a:spcPts val="300"/>
              </a:spcAft>
              <a:buSzPct val="50000"/>
              <a:buFont typeface="Arial" panose="020B0604020202020204" pitchFamily="34" charset="0"/>
              <a:buChar char="►"/>
              <a:defRPr/>
            </a:pPr>
            <a:r>
              <a:rPr lang="ro-RO" sz="1600" kern="0" dirty="0">
                <a:solidFill>
                  <a:srgbClr val="234C93"/>
                </a:solidFill>
              </a:rPr>
              <a:t>Evaluarea performanței profesionale pe bază de competențe</a:t>
            </a:r>
          </a:p>
        </p:txBody>
      </p:sp>
      <p:sp>
        <p:nvSpPr>
          <p:cNvPr id="56" name="TextBox 55">
            <a:extLst>
              <a:ext uri="{FF2B5EF4-FFF2-40B4-BE49-F238E27FC236}">
                <a16:creationId xmlns:a16="http://schemas.microsoft.com/office/drawing/2014/main" id="{06F3D85F-CC03-DDDC-1009-FE47DCEF803B}"/>
              </a:ext>
            </a:extLst>
          </p:cNvPr>
          <p:cNvSpPr txBox="1"/>
          <p:nvPr/>
        </p:nvSpPr>
        <p:spPr>
          <a:xfrm>
            <a:off x="12442791" y="3949383"/>
            <a:ext cx="4321209" cy="338554"/>
          </a:xfrm>
          <a:prstGeom prst="rect">
            <a:avLst/>
          </a:prstGeom>
          <a:noFill/>
        </p:spPr>
        <p:txBody>
          <a:bodyPr wrap="square">
            <a:spAutoFit/>
          </a:bodyPr>
          <a:lstStyle/>
          <a:p>
            <a:pPr algn="ctr"/>
            <a:r>
              <a:rPr lang="ro-RO" sz="1600" b="1">
                <a:solidFill>
                  <a:schemeClr val="tx2"/>
                </a:solidFill>
              </a:rPr>
              <a:t>Progrese realizate</a:t>
            </a:r>
            <a:endParaRPr lang="en-US" sz="1600" b="1">
              <a:solidFill>
                <a:schemeClr val="tx2"/>
              </a:solidFill>
            </a:endParaRPr>
          </a:p>
        </p:txBody>
      </p:sp>
      <p:sp>
        <p:nvSpPr>
          <p:cNvPr id="57" name="Isosceles Triangle 1050">
            <a:extLst>
              <a:ext uri="{FF2B5EF4-FFF2-40B4-BE49-F238E27FC236}">
                <a16:creationId xmlns:a16="http://schemas.microsoft.com/office/drawing/2014/main" id="{9C724A47-879A-BB8D-1FE1-375CBFC4C715}"/>
              </a:ext>
            </a:extLst>
          </p:cNvPr>
          <p:cNvSpPr/>
          <p:nvPr/>
        </p:nvSpPr>
        <p:spPr>
          <a:xfrm rot="16200000">
            <a:off x="4105358" y="5843436"/>
            <a:ext cx="3513419" cy="274498"/>
          </a:xfrm>
          <a:custGeom>
            <a:avLst/>
            <a:gdLst>
              <a:gd name="connsiteX0" fmla="*/ 0 w 1990714"/>
              <a:gd name="connsiteY0" fmla="*/ 169623 h 169623"/>
              <a:gd name="connsiteX1" fmla="*/ 995357 w 1990714"/>
              <a:gd name="connsiteY1" fmla="*/ 0 h 169623"/>
              <a:gd name="connsiteX2" fmla="*/ 1990714 w 1990714"/>
              <a:gd name="connsiteY2" fmla="*/ 169623 h 169623"/>
              <a:gd name="connsiteX3" fmla="*/ 0 w 1990714"/>
              <a:gd name="connsiteY3" fmla="*/ 169623 h 169623"/>
              <a:gd name="connsiteX0" fmla="*/ 0 w 2527744"/>
              <a:gd name="connsiteY0" fmla="*/ 213169 h 213169"/>
              <a:gd name="connsiteX1" fmla="*/ 1532387 w 2527744"/>
              <a:gd name="connsiteY1" fmla="*/ 0 h 213169"/>
              <a:gd name="connsiteX2" fmla="*/ 2527744 w 2527744"/>
              <a:gd name="connsiteY2" fmla="*/ 169623 h 213169"/>
              <a:gd name="connsiteX3" fmla="*/ 0 w 2527744"/>
              <a:gd name="connsiteY3" fmla="*/ 213169 h 213169"/>
              <a:gd name="connsiteX0" fmla="*/ 0 w 2542259"/>
              <a:gd name="connsiteY0" fmla="*/ 184144 h 184144"/>
              <a:gd name="connsiteX1" fmla="*/ 1546902 w 2542259"/>
              <a:gd name="connsiteY1" fmla="*/ 0 h 184144"/>
              <a:gd name="connsiteX2" fmla="*/ 2542259 w 2542259"/>
              <a:gd name="connsiteY2" fmla="*/ 169623 h 184144"/>
              <a:gd name="connsiteX3" fmla="*/ 0 w 2542259"/>
              <a:gd name="connsiteY3" fmla="*/ 184144 h 184144"/>
            </a:gdLst>
            <a:ahLst/>
            <a:cxnLst>
              <a:cxn ang="0">
                <a:pos x="connsiteX0" y="connsiteY0"/>
              </a:cxn>
              <a:cxn ang="0">
                <a:pos x="connsiteX1" y="connsiteY1"/>
              </a:cxn>
              <a:cxn ang="0">
                <a:pos x="connsiteX2" y="connsiteY2"/>
              </a:cxn>
              <a:cxn ang="0">
                <a:pos x="connsiteX3" y="connsiteY3"/>
              </a:cxn>
            </a:cxnLst>
            <a:rect l="l" t="t" r="r" b="b"/>
            <a:pathLst>
              <a:path w="2542259" h="184144">
                <a:moveTo>
                  <a:pt x="0" y="184144"/>
                </a:moveTo>
                <a:lnTo>
                  <a:pt x="1546902" y="0"/>
                </a:lnTo>
                <a:lnTo>
                  <a:pt x="2542259" y="169623"/>
                </a:lnTo>
                <a:lnTo>
                  <a:pt x="0" y="184144"/>
                </a:lnTo>
                <a:close/>
              </a:path>
            </a:pathLst>
          </a:cu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8" name="Arrow: Down 57">
            <a:extLst>
              <a:ext uri="{FF2B5EF4-FFF2-40B4-BE49-F238E27FC236}">
                <a16:creationId xmlns:a16="http://schemas.microsoft.com/office/drawing/2014/main" id="{33F09E16-9F8F-2D4F-2407-9CF731EED0CD}"/>
              </a:ext>
            </a:extLst>
          </p:cNvPr>
          <p:cNvSpPr/>
          <p:nvPr/>
        </p:nvSpPr>
        <p:spPr>
          <a:xfrm>
            <a:off x="5724818" y="3543300"/>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59" name="Arrow: Down 58">
            <a:extLst>
              <a:ext uri="{FF2B5EF4-FFF2-40B4-BE49-F238E27FC236}">
                <a16:creationId xmlns:a16="http://schemas.microsoft.com/office/drawing/2014/main" id="{ACCD3E87-42C4-F5C7-9C85-78F10125E5AE}"/>
              </a:ext>
            </a:extLst>
          </p:cNvPr>
          <p:cNvSpPr/>
          <p:nvPr/>
        </p:nvSpPr>
        <p:spPr>
          <a:xfrm>
            <a:off x="14325600" y="3560133"/>
            <a:ext cx="367760" cy="355164"/>
          </a:xfrm>
          <a:prstGeom prst="downArrow">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a:solidFill>
                <a:schemeClr val="tx1"/>
              </a:solidFill>
            </a:endParaRPr>
          </a:p>
        </p:txBody>
      </p:sp>
      <p:sp>
        <p:nvSpPr>
          <p:cNvPr id="60" name="Text Placeholder 14">
            <a:extLst>
              <a:ext uri="{FF2B5EF4-FFF2-40B4-BE49-F238E27FC236}">
                <a16:creationId xmlns:a16="http://schemas.microsoft.com/office/drawing/2014/main" id="{F4341ED7-3192-1EA6-93FC-F29DAADF13E8}"/>
              </a:ext>
            </a:extLst>
          </p:cNvPr>
          <p:cNvSpPr txBox="1">
            <a:spLocks/>
          </p:cNvSpPr>
          <p:nvPr/>
        </p:nvSpPr>
        <p:spPr>
          <a:xfrm>
            <a:off x="994849" y="3010110"/>
            <a:ext cx="16401817" cy="459381"/>
          </a:xfrm>
          <a:prstGeom prst="rect">
            <a:avLst/>
          </a:prstGeom>
          <a:solidFill>
            <a:srgbClr val="234C93"/>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o-RO" sz="1800" dirty="0">
                <a:solidFill>
                  <a:schemeClr val="bg1"/>
                </a:solidFill>
              </a:rPr>
              <a:t>Programul de reformă a sistemului de Management al Resurselor Umane în administrația publică</a:t>
            </a:r>
            <a:endParaRPr lang="en-US" sz="1800" dirty="0">
              <a:solidFill>
                <a:schemeClr val="bg1"/>
              </a:solidFill>
            </a:endParaRPr>
          </a:p>
        </p:txBody>
      </p:sp>
    </p:spTree>
    <p:extLst>
      <p:ext uri="{BB962C8B-B14F-4D97-AF65-F5344CB8AC3E}">
        <p14:creationId xmlns:p14="http://schemas.microsoft.com/office/powerpoint/2010/main" val="2327940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Y light background">
  <a:themeElements>
    <a:clrScheme name="Custom 8">
      <a:dk1>
        <a:srgbClr val="FFFFFF"/>
      </a:dk1>
      <a:lt1>
        <a:srgbClr val="2E2E38"/>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BDB64C5C84594B892DC633ECB625D8" ma:contentTypeVersion="13" ma:contentTypeDescription="Creați un document nou." ma:contentTypeScope="" ma:versionID="457f36cf296634f44495b2e4d2eede25">
  <xsd:schema xmlns:xsd="http://www.w3.org/2001/XMLSchema" xmlns:xs="http://www.w3.org/2001/XMLSchema" xmlns:p="http://schemas.microsoft.com/office/2006/metadata/properties" xmlns:ns2="23f81d30-73e5-41aa-8d91-1cba5112e18c" xmlns:ns3="25381d8f-15f5-4f89-bf77-3fce948347c8" targetNamespace="http://schemas.microsoft.com/office/2006/metadata/properties" ma:root="true" ma:fieldsID="e1f054dc470a41996d078dcefb93840e" ns2:_="" ns3:_="">
    <xsd:import namespace="23f81d30-73e5-41aa-8d91-1cba5112e18c"/>
    <xsd:import namespace="25381d8f-15f5-4f89-bf77-3fce948347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f81d30-73e5-41aa-8d91-1cba5112e1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chete imagine"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381d8f-15f5-4f89-bf77-3fce948347c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ba52771-3820-4f0f-847a-1e8e0d09b7b0}" ma:internalName="TaxCatchAll" ma:showField="CatchAllData" ma:web="25381d8f-15f5-4f89-bf77-3fce948347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 de conținut"/>
        <xsd:element ref="dc:title" minOccurs="0" maxOccurs="1" ma:index="4" ma:displayName="Titlu"/>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3f81d30-73e5-41aa-8d91-1cba5112e18c">
      <Terms xmlns="http://schemas.microsoft.com/office/infopath/2007/PartnerControls"/>
    </lcf76f155ced4ddcb4097134ff3c332f>
    <TaxCatchAll xmlns="25381d8f-15f5-4f89-bf77-3fce948347c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1C785A-56B7-4EDF-AF0E-5143EADA256E}"/>
</file>

<file path=customXml/itemProps2.xml><?xml version="1.0" encoding="utf-8"?>
<ds:datastoreItem xmlns:ds="http://schemas.openxmlformats.org/officeDocument/2006/customXml" ds:itemID="{8C9F20FC-A12A-4A44-AD81-D8BCFB80F1E1}">
  <ds:schemaRefs>
    <ds:schemaRef ds:uri="http://schemas.microsoft.com/office/2006/metadata/properties"/>
    <ds:schemaRef ds:uri="http://schemas.microsoft.com/office/infopath/2007/PartnerControls"/>
    <ds:schemaRef ds:uri="23f81d30-73e5-41aa-8d91-1cba5112e18c"/>
    <ds:schemaRef ds:uri="25381d8f-15f5-4f89-bf77-3fce948347c8"/>
  </ds:schemaRefs>
</ds:datastoreItem>
</file>

<file path=customXml/itemProps3.xml><?xml version="1.0" encoding="utf-8"?>
<ds:datastoreItem xmlns:ds="http://schemas.openxmlformats.org/officeDocument/2006/customXml" ds:itemID="{D923EA9A-49DC-4683-864D-3D852CDD1E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1110</TotalTime>
  <Words>3374</Words>
  <Application>Microsoft Office PowerPoint</Application>
  <PresentationFormat>Custom</PresentationFormat>
  <Paragraphs>465</Paragraphs>
  <Slides>37</Slides>
  <Notes>2</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37</vt:i4>
      </vt:variant>
    </vt:vector>
  </HeadingPairs>
  <TitlesOfParts>
    <vt:vector size="52" baseType="lpstr">
      <vt:lpstr>Times New Roman</vt:lpstr>
      <vt:lpstr>EYInterstate</vt:lpstr>
      <vt:lpstr>Yu Mincho</vt:lpstr>
      <vt:lpstr>Georgia</vt:lpstr>
      <vt:lpstr>Aptos</vt:lpstr>
      <vt:lpstr>EYInterstate Light</vt:lpstr>
      <vt:lpstr>Wingdings</vt:lpstr>
      <vt:lpstr>Arial</vt:lpstr>
      <vt:lpstr>Open Sans</vt:lpstr>
      <vt:lpstr>Calibri</vt:lpstr>
      <vt:lpstr>Trebuchet MS</vt:lpstr>
      <vt:lpstr>Office Theme</vt:lpstr>
      <vt:lpstr>EY light background</vt:lpstr>
      <vt:lpstr>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Ariana Dragoiu</dc:creator>
  <cp:lastModifiedBy>EY</cp:lastModifiedBy>
  <cp:revision>38</cp:revision>
  <dcterms:created xsi:type="dcterms:W3CDTF">2006-08-16T00:00:00Z</dcterms:created>
  <dcterms:modified xsi:type="dcterms:W3CDTF">2025-03-28T16:45:34Z</dcterms:modified>
  <dc:identifier>DAGQh32qHC8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0x01010025BDB64C5C84594B892DC633ECB625D8</vt:lpwstr>
  </property>
  <property fmtid="{D5CDD505-2E9C-101B-9397-08002B2CF9AE}" pid="3" name="MediaServiceImageTags">
    <vt:lpwstr/>
  </property>
</Properties>
</file>