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38"/>
  </p:notesMasterIdLst>
  <p:handoutMasterIdLst>
    <p:handoutMasterId r:id="rId39"/>
  </p:handoutMasterIdLst>
  <p:sldIdLst>
    <p:sldId id="256" r:id="rId3"/>
    <p:sldId id="275" r:id="rId4"/>
    <p:sldId id="299" r:id="rId5"/>
    <p:sldId id="274" r:id="rId6"/>
    <p:sldId id="278" r:id="rId7"/>
    <p:sldId id="279" r:id="rId8"/>
    <p:sldId id="281" r:id="rId9"/>
    <p:sldId id="321" r:id="rId10"/>
    <p:sldId id="282" r:id="rId11"/>
    <p:sldId id="286" r:id="rId12"/>
    <p:sldId id="287" r:id="rId13"/>
    <p:sldId id="288" r:id="rId14"/>
    <p:sldId id="289" r:id="rId15"/>
    <p:sldId id="324" r:id="rId16"/>
    <p:sldId id="325" r:id="rId17"/>
    <p:sldId id="293" r:id="rId18"/>
    <p:sldId id="295" r:id="rId19"/>
    <p:sldId id="296" r:id="rId20"/>
    <p:sldId id="297" r:id="rId21"/>
    <p:sldId id="329" r:id="rId22"/>
    <p:sldId id="290" r:id="rId23"/>
    <p:sldId id="291" r:id="rId24"/>
    <p:sldId id="322" r:id="rId25"/>
    <p:sldId id="331" r:id="rId26"/>
    <p:sldId id="292" r:id="rId27"/>
    <p:sldId id="323" r:id="rId28"/>
    <p:sldId id="294" r:id="rId29"/>
    <p:sldId id="332" r:id="rId30"/>
    <p:sldId id="298" r:id="rId31"/>
    <p:sldId id="300" r:id="rId32"/>
    <p:sldId id="301" r:id="rId33"/>
    <p:sldId id="302" r:id="rId34"/>
    <p:sldId id="303" r:id="rId35"/>
    <p:sldId id="304" r:id="rId36"/>
    <p:sldId id="273" r:id="rId37"/>
  </p:sldIdLst>
  <p:sldSz cx="18288000" cy="10287000"/>
  <p:notesSz cx="6858000" cy="9144000"/>
  <p:embeddedFontLst>
    <p:embeddedFont>
      <p:font typeface="EYInterstate" panose="02000503020000020004" pitchFamily="2" charset="0"/>
      <p:regular r:id="rId40"/>
      <p:bold r:id="rId41"/>
      <p:italic r:id="rId42"/>
      <p:boldItalic r:id="rId43"/>
    </p:embeddedFont>
    <p:embeddedFont>
      <p:font typeface="EYInterstate Light" panose="02000506000000020004" pitchFamily="2" charset="0"/>
      <p:regular r:id="rId44"/>
      <p:bold r:id="rId45"/>
      <p:italic r:id="rId46"/>
      <p:boldItalic r:id="rId47"/>
    </p:embeddedFont>
    <p:embeddedFont>
      <p:font typeface="Georgia" panose="02040502050405020303" pitchFamily="18"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Trebuchet MS" panose="020B0603020202020204" pitchFamily="34" charset="0"/>
      <p:regular r:id="rId56"/>
      <p:bold r:id="rId57"/>
      <p:italic r:id="rId58"/>
      <p:boldItalic r:id="rId59"/>
    </p:embeddedFont>
    <p:embeddedFont>
      <p:font typeface="Yu Mincho" panose="02020400000000000000" pitchFamily="18" charset="-128"/>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4C93"/>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4" autoAdjust="0"/>
    <p:restoredTop sz="94556" autoAdjust="0"/>
  </p:normalViewPr>
  <p:slideViewPr>
    <p:cSldViewPr>
      <p:cViewPr varScale="1">
        <p:scale>
          <a:sx n="47" d="100"/>
          <a:sy n="47" d="100"/>
        </p:scale>
        <p:origin x="686"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notesViewPr>
    <p:cSldViewPr>
      <p:cViewPr varScale="1">
        <p:scale>
          <a:sx n="92" d="100"/>
          <a:sy n="92" d="100"/>
        </p:scale>
        <p:origin x="407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910DC7-F546-3525-2FED-832D1BBB6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D2B170-E3EE-DE30-1A7D-258D816631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C488D-1B53-A14D-B091-CA65AD974E14}" type="datetimeFigureOut">
              <a:rPr lang="en-US" smtClean="0"/>
              <a:t>3/21/2025</a:t>
            </a:fld>
            <a:endParaRPr lang="en-US"/>
          </a:p>
        </p:txBody>
      </p:sp>
      <p:sp>
        <p:nvSpPr>
          <p:cNvPr id="4" name="Footer Placeholder 3">
            <a:extLst>
              <a:ext uri="{FF2B5EF4-FFF2-40B4-BE49-F238E27FC236}">
                <a16:creationId xmlns:a16="http://schemas.microsoft.com/office/drawing/2014/main" id="{E28401BE-A1AB-DBB2-3C33-88A0AF1F1A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A66360-9255-B6CC-2BE9-F9DC031E30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61D6D7-9DBB-504C-A96B-43EE523133EF}" type="slidenum">
              <a:rPr lang="en-US" smtClean="0"/>
              <a:t>‹#›</a:t>
            </a:fld>
            <a:endParaRPr lang="en-US"/>
          </a:p>
        </p:txBody>
      </p:sp>
    </p:spTree>
    <p:extLst>
      <p:ext uri="{BB962C8B-B14F-4D97-AF65-F5344CB8AC3E}">
        <p14:creationId xmlns:p14="http://schemas.microsoft.com/office/powerpoint/2010/main" val="4133547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35</a:t>
            </a:fld>
            <a:endParaRPr lang="en-US"/>
          </a:p>
        </p:txBody>
      </p:sp>
    </p:spTree>
    <p:extLst>
      <p:ext uri="{BB962C8B-B14F-4D97-AF65-F5344CB8AC3E}">
        <p14:creationId xmlns:p14="http://schemas.microsoft.com/office/powerpoint/2010/main" val="177747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99873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998736" y="9325211"/>
            <a:ext cx="4631500" cy="270000"/>
          </a:xfrm>
        </p:spPr>
        <p:txBody>
          <a:bodyPr/>
          <a:lstStyle>
            <a:lvl1pPr marL="0" indent="0">
              <a:buNone/>
              <a:defRPr sz="17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692614" y="8871963"/>
            <a:ext cx="863550" cy="864000"/>
          </a:xfrm>
          <a:prstGeom prst="ellipse">
            <a:avLst/>
          </a:prstGeom>
        </p:spPr>
        <p:txBody>
          <a:bodyPr anchor="ctr"/>
          <a:lstStyle>
            <a:lvl1pPr marL="0" indent="0" algn="ctr">
              <a:buNone/>
              <a:defRPr sz="1349">
                <a:solidFill>
                  <a:schemeClr val="bg1"/>
                </a:solidFill>
              </a:defRPr>
            </a:lvl1pPr>
          </a:lstStyle>
          <a:p>
            <a:endParaRPr lang="en-GB"/>
          </a:p>
        </p:txBody>
      </p:sp>
      <p:pic>
        <p:nvPicPr>
          <p:cNvPr id="15" name="Picture 14">
            <a:extLst>
              <a:ext uri="{FF2B5EF4-FFF2-40B4-BE49-F238E27FC236}">
                <a16:creationId xmlns:a16="http://schemas.microsoft.com/office/drawing/2014/main" id="{98B25DB4-4E2D-3B27-EB4B-C450235BDF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0968771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69261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692616" y="9325211"/>
            <a:ext cx="4631500" cy="270000"/>
          </a:xfrm>
        </p:spPr>
        <p:txBody>
          <a:bodyPr/>
          <a:lstStyle>
            <a:lvl1pPr marL="0" indent="0">
              <a:buNone/>
              <a:defRPr sz="1799">
                <a:solidFill>
                  <a:schemeClr val="bg1"/>
                </a:solidFill>
              </a:defRPr>
            </a:lvl1pPr>
          </a:lstStyle>
          <a:p>
            <a:pPr lvl="0"/>
            <a:r>
              <a:rPr lang="en-US"/>
              <a:t>Job Title</a:t>
            </a:r>
            <a:endParaRPr lang="en-GB"/>
          </a:p>
        </p:txBody>
      </p:sp>
      <p:pic>
        <p:nvPicPr>
          <p:cNvPr id="18" name="Picture 17">
            <a:extLst>
              <a:ext uri="{FF2B5EF4-FFF2-40B4-BE49-F238E27FC236}">
                <a16:creationId xmlns:a16="http://schemas.microsoft.com/office/drawing/2014/main" id="{B731E929-13F3-4037-E84B-385C1E6F07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221612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746784" y="8739919"/>
            <a:ext cx="5814006" cy="855293"/>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18" name="Title 1"/>
          <p:cNvSpPr>
            <a:spLocks noGrp="1"/>
          </p:cNvSpPr>
          <p:nvPr userDrawn="1">
            <p:ph type="ctrTitle"/>
          </p:nvPr>
        </p:nvSpPr>
        <p:spPr>
          <a:xfrm>
            <a:off x="1416582" y="3237494"/>
            <a:ext cx="7172088"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1416870" y="4800494"/>
            <a:ext cx="7208288"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733667" y="1085487"/>
            <a:ext cx="8516982" cy="517934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2699"/>
          </a:p>
        </p:txBody>
      </p:sp>
      <p:sp>
        <p:nvSpPr>
          <p:cNvPr id="4" name="Freeform: Shape 3">
            <a:extLst>
              <a:ext uri="{FF2B5EF4-FFF2-40B4-BE49-F238E27FC236}">
                <a16:creationId xmlns:a16="http://schemas.microsoft.com/office/drawing/2014/main" id="{15324C54-B75E-4AC0-90C2-FA558C7716F7}"/>
              </a:ext>
            </a:extLst>
          </p:cNvPr>
          <p:cNvSpPr/>
          <p:nvPr/>
        </p:nvSpPr>
        <p:spPr>
          <a:xfrm>
            <a:off x="73366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5" name="Freeform: Shape 4">
            <a:extLst>
              <a:ext uri="{FF2B5EF4-FFF2-40B4-BE49-F238E27FC236}">
                <a16:creationId xmlns:a16="http://schemas.microsoft.com/office/drawing/2014/main" id="{CAA95478-C099-485F-AD95-A617656C6C7C}"/>
              </a:ext>
            </a:extLst>
          </p:cNvPr>
          <p:cNvSpPr/>
          <p:nvPr/>
        </p:nvSpPr>
        <p:spPr>
          <a:xfrm>
            <a:off x="1161441"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6" name="Freeform: Shape 5">
            <a:extLst>
              <a:ext uri="{FF2B5EF4-FFF2-40B4-BE49-F238E27FC236}">
                <a16:creationId xmlns:a16="http://schemas.microsoft.com/office/drawing/2014/main" id="{D65680A1-86D1-44C2-AA38-0DF5735F1F26}"/>
              </a:ext>
            </a:extLst>
          </p:cNvPr>
          <p:cNvSpPr/>
          <p:nvPr/>
        </p:nvSpPr>
        <p:spPr>
          <a:xfrm>
            <a:off x="158903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pic>
        <p:nvPicPr>
          <p:cNvPr id="79" name="Picture 78">
            <a:extLst>
              <a:ext uri="{FF2B5EF4-FFF2-40B4-BE49-F238E27FC236}">
                <a16:creationId xmlns:a16="http://schemas.microsoft.com/office/drawing/2014/main" id="{70CB07D4-9217-A9D5-B591-6D5AD06F85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872695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746784" y="8739919"/>
            <a:ext cx="5814006" cy="855293"/>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416582" y="3237494"/>
            <a:ext cx="5997530"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416870" y="4800494"/>
            <a:ext cx="6027803"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733668" y="1314088"/>
            <a:ext cx="7279151" cy="5061713"/>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26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grpSp>
      <p:pic>
        <p:nvPicPr>
          <p:cNvPr id="85" name="Picture 84">
            <a:extLst>
              <a:ext uri="{FF2B5EF4-FFF2-40B4-BE49-F238E27FC236}">
                <a16:creationId xmlns:a16="http://schemas.microsoft.com/office/drawing/2014/main" id="{8232C9FB-14D5-4919-3A73-7891CC57B3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630991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sz="35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79022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41300"/>
            <a:ext cx="16459200" cy="885600"/>
          </a:xfrm>
        </p:spPr>
        <p:txBody>
          <a:bodyPr/>
          <a:lstStyle>
            <a:lvl1pPr>
              <a:defRPr sz="35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0144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2292278" y="2"/>
            <a:ext cx="5995724" cy="9234156"/>
          </a:xfrm>
        </p:spPr>
        <p:txBody>
          <a:bodyPr/>
          <a:lstStyle/>
          <a:p>
            <a:endParaRPr lang="en-IN"/>
          </a:p>
        </p:txBody>
      </p:sp>
      <p:sp>
        <p:nvSpPr>
          <p:cNvPr id="2" name="Title 1"/>
          <p:cNvSpPr>
            <a:spLocks noGrp="1"/>
          </p:cNvSpPr>
          <p:nvPr>
            <p:ph type="title"/>
          </p:nvPr>
        </p:nvSpPr>
        <p:spPr>
          <a:xfrm>
            <a:off x="914402" y="441300"/>
            <a:ext cx="11160820"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914401" y="1706882"/>
            <a:ext cx="10943763" cy="1310640"/>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914401" y="3467102"/>
            <a:ext cx="5367380" cy="576705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6490785" y="3467102"/>
            <a:ext cx="5367380" cy="1882139"/>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6490785" y="6355082"/>
            <a:ext cx="5367380" cy="2916240"/>
          </a:xfrm>
        </p:spPr>
        <p:txBody>
          <a:bodyPr numCol="1"/>
          <a:lstStyle>
            <a:lvl1pPr marL="0" indent="0">
              <a:buNone/>
              <a:defRPr sz="2699">
                <a:solidFill>
                  <a:schemeClr val="bg1"/>
                </a:solidFill>
                <a:latin typeface="Georgia" panose="02040502050405020303" pitchFamily="18" charset="0"/>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914401" y="1361625"/>
            <a:ext cx="1157975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9740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3574828" cy="10286999"/>
          </a:xfrm>
        </p:spPr>
        <p:txBody>
          <a:bodyPr/>
          <a:lstStyle/>
          <a:p>
            <a:endParaRPr lang="en-IN"/>
          </a:p>
        </p:txBody>
      </p:sp>
      <p:sp>
        <p:nvSpPr>
          <p:cNvPr id="2" name="Title 1"/>
          <p:cNvSpPr>
            <a:spLocks noGrp="1"/>
          </p:cNvSpPr>
          <p:nvPr>
            <p:ph type="title"/>
          </p:nvPr>
        </p:nvSpPr>
        <p:spPr>
          <a:xfrm>
            <a:off x="4040836" y="441300"/>
            <a:ext cx="13331057"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4040835" y="1706882"/>
            <a:ext cx="4112181" cy="7527276"/>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8586152" y="1706882"/>
            <a:ext cx="4203574" cy="752727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13222861" y="1706882"/>
            <a:ext cx="4150738" cy="4194227"/>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4040836" y="1361625"/>
            <a:ext cx="13331057"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7038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spcBef>
                <a:spcPts val="0"/>
              </a:spcBef>
              <a:buNone/>
              <a:defRPr>
                <a:solidFill>
                  <a:schemeClr val="bg1"/>
                </a:solidFill>
              </a:defRPr>
            </a:lvl1pPr>
            <a:lvl2pPr marL="0" indent="0">
              <a:spcBef>
                <a:spcPts val="0"/>
              </a:spcBef>
              <a:buNone/>
              <a:defRPr sz="2699">
                <a:solidFill>
                  <a:schemeClr val="bg1"/>
                </a:solidFill>
              </a:defRPr>
            </a:lvl2pPr>
            <a:lvl3pPr marL="0" indent="0">
              <a:spcBef>
                <a:spcPts val="0"/>
              </a:spcBef>
              <a:buNone/>
              <a:defRPr sz="2399">
                <a:solidFill>
                  <a:schemeClr val="bg1"/>
                </a:solidFill>
              </a:defRPr>
            </a:lvl3pPr>
            <a:lvl4pPr marL="0" indent="0">
              <a:spcBef>
                <a:spcPts val="0"/>
              </a:spcBef>
              <a:buNone/>
              <a:defRPr sz="2099">
                <a:solidFill>
                  <a:schemeClr val="bg1"/>
                </a:solidFill>
              </a:defRPr>
            </a:lvl4pPr>
            <a:lvl5pPr marL="0" indent="0">
              <a:spcBef>
                <a:spcPts val="0"/>
              </a:spcBef>
              <a:buNone/>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2176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42091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4722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715654" y="2233391"/>
            <a:ext cx="3505756" cy="1288257"/>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791">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769624" y="3790148"/>
            <a:ext cx="7933868" cy="2700000"/>
          </a:xfrm>
        </p:spPr>
        <p:txBody>
          <a:bodyPr lIns="90000" tIns="46800" rIns="90000" bIns="46800"/>
          <a:lstStyle>
            <a:lvl1pPr marL="0" indent="0">
              <a:buNone/>
              <a:defRPr lang="en-US" sz="4198" dirty="0" smtClean="0">
                <a:latin typeface="Georgia" panose="02040502050405020303" pitchFamily="18" charset="0"/>
              </a:defRPr>
            </a:lvl1pPr>
          </a:lstStyle>
          <a:p>
            <a:pPr marL="534639" lvl="0" indent="-534639">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769624" y="6949147"/>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769624" y="7457163"/>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12384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5177066" y="3090353"/>
            <a:ext cx="7933868" cy="4538283"/>
          </a:xfrm>
        </p:spPr>
        <p:txBody>
          <a:bodyPr lIns="0" tIns="0" rIns="0" bIns="0">
            <a:noAutofit/>
          </a:bodyPr>
          <a:lstStyle>
            <a:lvl1pPr marL="0" indent="0" algn="ctr">
              <a:buNone/>
              <a:defRPr lang="en-US" sz="4198" dirty="0" smtClean="0">
                <a:latin typeface="Georgia" panose="02040502050405020303" pitchFamily="18" charset="0"/>
              </a:defRPr>
            </a:lvl1pPr>
          </a:lstStyle>
          <a:p>
            <a:pPr marL="534639" lvl="0" indent="-534639"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5177066" y="8260017"/>
            <a:ext cx="7933868" cy="475257"/>
          </a:xfrm>
        </p:spPr>
        <p:txBody>
          <a:bodyPr lIns="0" tIns="0" rIns="0" bIns="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5177066" y="8728076"/>
            <a:ext cx="7933868" cy="475257"/>
          </a:xfrm>
        </p:spPr>
        <p:txBody>
          <a:bodyPr vert="horz" lIns="0" tIns="0" rIns="0" bIns="0" rtlCol="0" anchor="t" anchorCtr="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7391122" y="1469681"/>
            <a:ext cx="3505756" cy="1324031"/>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6791">
                <a:solidFill>
                  <a:schemeClr val="tx2"/>
                </a:solidFill>
                <a:latin typeface="Georgia" panose="02040502050405020303" pitchFamily="18" charset="0"/>
              </a:rPr>
              <a:t>“ </a:t>
            </a:r>
          </a:p>
        </p:txBody>
      </p:sp>
    </p:spTree>
    <p:extLst>
      <p:ext uri="{BB962C8B-B14F-4D97-AF65-F5344CB8AC3E}">
        <p14:creationId xmlns:p14="http://schemas.microsoft.com/office/powerpoint/2010/main" val="143506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9335908" y="0"/>
            <a:ext cx="8952092" cy="10287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54270" y="3868115"/>
            <a:ext cx="6803395" cy="1583562"/>
          </a:xfrm>
        </p:spPr>
        <p:txBody>
          <a:bodyPr/>
          <a:lstStyle>
            <a:lvl1pPr marL="0" indent="0">
              <a:buNone/>
              <a:defRPr sz="44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54270" y="5760576"/>
            <a:ext cx="6803395" cy="1583562"/>
          </a:xfrm>
        </p:spPr>
        <p:txBody>
          <a:bodyPr/>
          <a:lstStyle>
            <a:lvl1pPr marL="0" indent="0">
              <a:buNone/>
              <a:defRPr sz="23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8220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914400" y="1706881"/>
            <a:ext cx="7432386" cy="6401186"/>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10694622" y="5719932"/>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10694622" y="6083897"/>
            <a:ext cx="4631500" cy="270000"/>
          </a:xfrm>
        </p:spPr>
        <p:txBody>
          <a:bodyPr/>
          <a:lstStyle>
            <a:lvl1pPr marL="0" indent="0">
              <a:buNone/>
              <a:defRPr sz="17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9179730" y="5367125"/>
            <a:ext cx="1167830" cy="1168439"/>
          </a:xfrm>
          <a:prstGeom prst="ellipse">
            <a:avLst/>
          </a:prstGeom>
        </p:spPr>
        <p:txBody>
          <a:bodyPr anchor="ctr"/>
          <a:lstStyle>
            <a:lvl1pPr marL="0" indent="0" algn="ctr">
              <a:buNone/>
              <a:defRPr sz="1349">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9179732" y="1706881"/>
            <a:ext cx="8193870" cy="560711"/>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9179732" y="2452514"/>
            <a:ext cx="8193870" cy="2417331"/>
          </a:xfrm>
        </p:spPr>
        <p:txBody>
          <a:bodyPr/>
          <a:lstStyle>
            <a:lvl1pPr marL="0" indent="0">
              <a:buNone/>
              <a:defRPr sz="23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8841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2142276" y="9706866"/>
            <a:ext cx="1785957" cy="270000"/>
          </a:xfrm>
        </p:spPr>
        <p:txBody>
          <a:bodyPr/>
          <a:lstStyle>
            <a:lvl1pPr>
              <a:defRPr>
                <a:solidFill>
                  <a:schemeClr val="tx1"/>
                </a:solidFill>
              </a:defRPr>
            </a:lvl1pPr>
          </a:lstStyle>
          <a:p>
            <a:r>
              <a:rPr lang="en-US"/>
              <a:t>31 octombrie 2023</a:t>
            </a:r>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4856253" y="9706866"/>
            <a:ext cx="4626740" cy="270000"/>
          </a:xfrm>
        </p:spPr>
        <p:txBody>
          <a:bodyPr/>
          <a:lstStyle>
            <a:lvl1pPr>
              <a:defRPr>
                <a:solidFill>
                  <a:schemeClr val="tx1"/>
                </a:solidFill>
              </a:defRPr>
            </a:lvl1pPr>
          </a:lstStyle>
          <a:p>
            <a:endParaRPr lang="en-IN"/>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925350" y="9706866"/>
            <a:ext cx="994081" cy="270000"/>
          </a:xfrm>
        </p:spPr>
        <p:txBody>
          <a:bodyPr/>
          <a:lstStyle>
            <a:lvl1pPr>
              <a:defRPr>
                <a:solidFill>
                  <a:schemeClr val="tx1"/>
                </a:solidFill>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96905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buNone/>
              <a:defRPr>
                <a:solidFill>
                  <a:schemeClr val="bg1"/>
                </a:solidFill>
              </a:defRPr>
            </a:lvl1pPr>
            <a:lvl2pPr marL="534639">
              <a:defRPr>
                <a:solidFill>
                  <a:schemeClr val="bg1"/>
                </a:solidFill>
              </a:defRPr>
            </a:lvl2pPr>
            <a:lvl3pPr marL="1069277">
              <a:defRPr>
                <a:solidFill>
                  <a:schemeClr val="bg1"/>
                </a:solidFill>
              </a:defRPr>
            </a:lvl3pPr>
            <a:lvl4pPr marL="1603916">
              <a:defRPr>
                <a:solidFill>
                  <a:schemeClr val="bg1"/>
                </a:solidFill>
              </a:defRPr>
            </a:lvl4pPr>
            <a:lvl5pPr marL="2138555">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4107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1071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914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26847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8493"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4607"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914401" y="1706880"/>
            <a:ext cx="8085601" cy="9612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9294607" y="1706880"/>
            <a:ext cx="8085601" cy="9612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89064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117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7937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891581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02777309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37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8288000" cy="10287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9691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0"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36722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5"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929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3" y="0"/>
            <a:ext cx="18278487"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38086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3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5.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pic>
        <p:nvPicPr>
          <p:cNvPr id="10" name="Picture 9" descr="A white paper with a curved edge&#10;&#10;Description automatically generated">
            <a:extLst>
              <a:ext uri="{FF2B5EF4-FFF2-40B4-BE49-F238E27FC236}">
                <a16:creationId xmlns:a16="http://schemas.microsoft.com/office/drawing/2014/main" id="{ECEF00C0-430D-03A9-C6ED-0440C61510CD}"/>
              </a:ext>
            </a:extLst>
          </p:cNvPr>
          <p:cNvPicPr>
            <a:picLocks noChangeAspect="1"/>
          </p:cNvPicPr>
          <p:nvPr userDrawn="1"/>
        </p:nvPicPr>
        <p:blipFill>
          <a:blip r:embed="rId14">
            <a:extLst>
              <a:ext uri="{28A0092B-C50C-407E-A947-70E740481C1C}">
                <a14:useLocalDpi xmlns:a14="http://schemas.microsoft.com/office/drawing/2010/main" val="0"/>
              </a:ext>
            </a:extLst>
          </a:blip>
          <a:srcRect t="15576"/>
          <a:stretch/>
        </p:blipFill>
        <p:spPr>
          <a:xfrm>
            <a:off x="10510" y="0"/>
            <a:ext cx="18277490" cy="10287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41300"/>
            <a:ext cx="16459200" cy="88632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2142276" y="9706866"/>
            <a:ext cx="1785957"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r>
              <a:rPr lang="en-US"/>
              <a:t>31 octombrie 2023</a:t>
            </a:r>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4856253" y="9706866"/>
            <a:ext cx="4626740"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925350" y="9706866"/>
            <a:ext cx="994081" cy="270000"/>
          </a:xfrm>
          <a:prstGeom prst="rect">
            <a:avLst/>
          </a:prstGeom>
        </p:spPr>
        <p:txBody>
          <a:bodyPr/>
          <a:lstStyle>
            <a:lvl1pPr marL="0" algn="l" defTabSz="1370868" rtl="0" eaLnBrk="1" latinLnBrk="0" hangingPunct="1">
              <a:defRPr lang="en-GB" sz="1199"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pic>
        <p:nvPicPr>
          <p:cNvPr id="11" name="Picture 10">
            <a:extLst>
              <a:ext uri="{FF2B5EF4-FFF2-40B4-BE49-F238E27FC236}">
                <a16:creationId xmlns:a16="http://schemas.microsoft.com/office/drawing/2014/main" id="{2E96881F-46F9-D825-8328-A15A1447334E}"/>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6368570" y="9337106"/>
            <a:ext cx="994080" cy="687297"/>
          </a:xfrm>
          <a:prstGeom prst="rect">
            <a:avLst/>
          </a:prstGeom>
        </p:spPr>
      </p:pic>
    </p:spTree>
    <p:extLst>
      <p:ext uri="{BB962C8B-B14F-4D97-AF65-F5344CB8AC3E}">
        <p14:creationId xmlns:p14="http://schemas.microsoft.com/office/powerpoint/2010/main" val="7602780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ftr="0"/>
  <p:txStyles>
    <p:titleStyle>
      <a:lvl1pPr algn="l" defTabSz="1370868" rtl="0" eaLnBrk="1" latinLnBrk="0" hangingPunct="1">
        <a:lnSpc>
          <a:spcPct val="85000"/>
        </a:lnSpc>
        <a:spcBef>
          <a:spcPct val="0"/>
        </a:spcBef>
        <a:buNone/>
        <a:defRPr sz="3598" b="0" kern="1200">
          <a:solidFill>
            <a:schemeClr val="bg1"/>
          </a:solidFill>
          <a:latin typeface="EYInterstate Light" panose="02000506000000020004" pitchFamily="2" charset="0"/>
          <a:ea typeface="+mj-ea"/>
          <a:cs typeface="Arial" pitchFamily="34" charset="0"/>
        </a:defRPr>
      </a:lvl1pPr>
    </p:titleStyle>
    <p:bodyStyle>
      <a:lvl1pPr marL="534639" indent="-534639" algn="l" defTabSz="1370868" rtl="0" eaLnBrk="1" latinLnBrk="0" hangingPunct="1">
        <a:spcBef>
          <a:spcPct val="20000"/>
        </a:spcBef>
        <a:buClr>
          <a:schemeClr val="tx2"/>
        </a:buClr>
        <a:buSzPct val="110000"/>
        <a:buFont typeface="EYInterstate Light" panose="02000506000000020004" pitchFamily="2" charset="0"/>
        <a:buChar char="•"/>
        <a:defRPr sz="2998" kern="1200">
          <a:solidFill>
            <a:schemeClr val="bg1"/>
          </a:solidFill>
          <a:latin typeface="EYInterstate Light" panose="02000506000000020004" pitchFamily="2" charset="0"/>
          <a:ea typeface="+mn-ea"/>
          <a:cs typeface="+mn-cs"/>
        </a:defRPr>
      </a:lvl1pPr>
      <a:lvl2pPr marL="1069277" indent="-534639" algn="l" defTabSz="1370868" rtl="0" eaLnBrk="1" latinLnBrk="0" hangingPunct="1">
        <a:spcBef>
          <a:spcPct val="20000"/>
        </a:spcBef>
        <a:buClr>
          <a:schemeClr val="tx2"/>
        </a:buClr>
        <a:buSzPct val="110000"/>
        <a:buFont typeface="EYInterstate Light" panose="02000506000000020004" pitchFamily="2" charset="0"/>
        <a:buChar char="•"/>
        <a:defRPr sz="2699" kern="1200">
          <a:solidFill>
            <a:schemeClr val="bg1"/>
          </a:solidFill>
          <a:latin typeface="EYInterstate Light" panose="02000506000000020004" pitchFamily="2" charset="0"/>
          <a:ea typeface="+mn-ea"/>
          <a:cs typeface="+mn-cs"/>
        </a:defRPr>
      </a:lvl2pPr>
      <a:lvl3pPr marL="1603916" indent="-534639" algn="l" defTabSz="1370868" rtl="0" eaLnBrk="1" latinLnBrk="0" hangingPunct="1">
        <a:spcBef>
          <a:spcPct val="20000"/>
        </a:spcBef>
        <a:buClr>
          <a:schemeClr val="tx2"/>
        </a:buClr>
        <a:buSzPct val="110000"/>
        <a:buFont typeface="EYInterstate Light" panose="02000506000000020004" pitchFamily="2" charset="0"/>
        <a:buChar char="•"/>
        <a:defRPr sz="2399" kern="1200">
          <a:solidFill>
            <a:schemeClr val="bg1"/>
          </a:solidFill>
          <a:latin typeface="EYInterstate Light" panose="02000506000000020004" pitchFamily="2" charset="0"/>
          <a:ea typeface="+mn-ea"/>
          <a:cs typeface="+mn-cs"/>
        </a:defRPr>
      </a:lvl3pPr>
      <a:lvl4pPr marL="2138555" indent="-534639" algn="l" defTabSz="1370868" rtl="0" eaLnBrk="1" latinLnBrk="0" hangingPunct="1">
        <a:spcBef>
          <a:spcPct val="20000"/>
        </a:spcBef>
        <a:buClr>
          <a:schemeClr val="tx2"/>
        </a:buClr>
        <a:buSzPct val="110000"/>
        <a:buFont typeface="EYInterstate Light" panose="02000506000000020004" pitchFamily="2" charset="0"/>
        <a:buChar char="•"/>
        <a:defRPr sz="2099" kern="1200">
          <a:solidFill>
            <a:schemeClr val="bg1"/>
          </a:solidFill>
          <a:latin typeface="EYInterstate Light" panose="02000506000000020004" pitchFamily="2" charset="0"/>
          <a:ea typeface="+mn-ea"/>
          <a:cs typeface="+mn-cs"/>
        </a:defRPr>
      </a:lvl4pPr>
      <a:lvl5pPr marL="2673194" indent="-534639" algn="l" defTabSz="1370868"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5pPr>
      <a:lvl6pPr marL="3769888"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6pPr>
      <a:lvl7pPr marL="4455323"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7pPr>
      <a:lvl8pPr marL="5140757"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8pPr>
      <a:lvl9pPr marL="5826191"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9pPr>
    </p:bodyStyle>
    <p:otherStyle>
      <a:defPPr>
        <a:defRPr lang="en-US"/>
      </a:defPPr>
      <a:lvl1pPr marL="0" algn="l" defTabSz="1370868" rtl="0" eaLnBrk="1" latinLnBrk="0" hangingPunct="1">
        <a:defRPr sz="2699" kern="1200">
          <a:solidFill>
            <a:schemeClr val="tx1"/>
          </a:solidFill>
          <a:latin typeface="+mn-lt"/>
          <a:ea typeface="+mn-ea"/>
          <a:cs typeface="+mn-cs"/>
        </a:defRPr>
      </a:lvl1pPr>
      <a:lvl2pPr marL="685434" algn="l" defTabSz="1370868" rtl="0" eaLnBrk="1" latinLnBrk="0" hangingPunct="1">
        <a:defRPr sz="2699" kern="1200">
          <a:solidFill>
            <a:schemeClr val="tx1"/>
          </a:solidFill>
          <a:latin typeface="+mn-lt"/>
          <a:ea typeface="+mn-ea"/>
          <a:cs typeface="+mn-cs"/>
        </a:defRPr>
      </a:lvl2pPr>
      <a:lvl3pPr marL="1370868" algn="l" defTabSz="1370868" rtl="0" eaLnBrk="1" latinLnBrk="0" hangingPunct="1">
        <a:defRPr sz="2699" kern="1200">
          <a:solidFill>
            <a:schemeClr val="tx1"/>
          </a:solidFill>
          <a:latin typeface="+mn-lt"/>
          <a:ea typeface="+mn-ea"/>
          <a:cs typeface="+mn-cs"/>
        </a:defRPr>
      </a:lvl3pPr>
      <a:lvl4pPr marL="2056303" algn="l" defTabSz="1370868" rtl="0" eaLnBrk="1" latinLnBrk="0" hangingPunct="1">
        <a:defRPr sz="2699" kern="1200">
          <a:solidFill>
            <a:schemeClr val="tx1"/>
          </a:solidFill>
          <a:latin typeface="+mn-lt"/>
          <a:ea typeface="+mn-ea"/>
          <a:cs typeface="+mn-cs"/>
        </a:defRPr>
      </a:lvl4pPr>
      <a:lvl5pPr marL="2741737" algn="l" defTabSz="1370868" rtl="0" eaLnBrk="1" latinLnBrk="0" hangingPunct="1">
        <a:defRPr sz="2699" kern="1200">
          <a:solidFill>
            <a:schemeClr val="tx1"/>
          </a:solidFill>
          <a:latin typeface="+mn-lt"/>
          <a:ea typeface="+mn-ea"/>
          <a:cs typeface="+mn-cs"/>
        </a:defRPr>
      </a:lvl5pPr>
      <a:lvl6pPr marL="3427171" algn="l" defTabSz="1370868" rtl="0" eaLnBrk="1" latinLnBrk="0" hangingPunct="1">
        <a:defRPr sz="2699" kern="1200">
          <a:solidFill>
            <a:schemeClr val="tx1"/>
          </a:solidFill>
          <a:latin typeface="+mn-lt"/>
          <a:ea typeface="+mn-ea"/>
          <a:cs typeface="+mn-cs"/>
        </a:defRPr>
      </a:lvl6pPr>
      <a:lvl7pPr marL="4112605" algn="l" defTabSz="1370868" rtl="0" eaLnBrk="1" latinLnBrk="0" hangingPunct="1">
        <a:defRPr sz="2699" kern="1200">
          <a:solidFill>
            <a:schemeClr val="tx1"/>
          </a:solidFill>
          <a:latin typeface="+mn-lt"/>
          <a:ea typeface="+mn-ea"/>
          <a:cs typeface="+mn-cs"/>
        </a:defRPr>
      </a:lvl7pPr>
      <a:lvl8pPr marL="4798040" algn="l" defTabSz="1370868" rtl="0" eaLnBrk="1" latinLnBrk="0" hangingPunct="1">
        <a:defRPr sz="2699" kern="1200">
          <a:solidFill>
            <a:schemeClr val="tx1"/>
          </a:solidFill>
          <a:latin typeface="+mn-lt"/>
          <a:ea typeface="+mn-ea"/>
          <a:cs typeface="+mn-cs"/>
        </a:defRPr>
      </a:lvl8pPr>
      <a:lvl9pPr marL="5483474" algn="l" defTabSz="1370868" rtl="0" eaLnBrk="1" latinLnBrk="0" hangingPunct="1">
        <a:defRPr sz="26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68.sv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63.png"/><Relationship Id="rId42" Type="http://schemas.openxmlformats.org/officeDocument/2006/relationships/image" Target="../media/image71.pn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38" Type="http://schemas.openxmlformats.org/officeDocument/2006/relationships/image" Target="../media/image67.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svg"/><Relationship Id="rId41"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svg"/><Relationship Id="rId40" Type="http://schemas.openxmlformats.org/officeDocument/2006/relationships/image" Target="../media/image6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svg"/><Relationship Id="rId30" Type="http://schemas.openxmlformats.org/officeDocument/2006/relationships/image" Target="../media/image59.png"/><Relationship Id="rId35" Type="http://schemas.openxmlformats.org/officeDocument/2006/relationships/image" Target="../media/image64.svg"/><Relationship Id="rId43" Type="http://schemas.openxmlformats.org/officeDocument/2006/relationships/image" Target="../media/image72.svg"/></Relationships>
</file>

<file path=ppt/slides/_rels/slide1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90.png"/><Relationship Id="rId7" Type="http://schemas.openxmlformats.org/officeDocument/2006/relationships/package" Target="../embeddings/Microsoft_Excel_Worksheet.xlsx"/><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95.emf"/><Relationship Id="rId3" Type="http://schemas.openxmlformats.org/officeDocument/2006/relationships/image" Target="../media/image38.svg"/><Relationship Id="rId21" Type="http://schemas.openxmlformats.org/officeDocument/2006/relationships/image" Target="../media/image56.svg"/><Relationship Id="rId34" Type="http://schemas.openxmlformats.org/officeDocument/2006/relationships/image" Target="../media/image69.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33" Type="http://schemas.openxmlformats.org/officeDocument/2006/relationships/image" Target="../media/image68.svg"/><Relationship Id="rId38" Type="http://schemas.openxmlformats.org/officeDocument/2006/relationships/package" Target="../embeddings/Microsoft_Word_Document.docx"/><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svg"/><Relationship Id="rId31" Type="http://schemas.openxmlformats.org/officeDocument/2006/relationships/image" Target="../media/image66.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svg"/><Relationship Id="rId30" Type="http://schemas.openxmlformats.org/officeDocument/2006/relationships/image" Target="../media/image65.png"/><Relationship Id="rId35"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400.pn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88.sv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C1DD9E89-4174-867D-8E5F-AE4531638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
        <p:nvSpPr>
          <p:cNvPr id="2" name="Title 1">
            <a:extLst>
              <a:ext uri="{FF2B5EF4-FFF2-40B4-BE49-F238E27FC236}">
                <a16:creationId xmlns:a16="http://schemas.microsoft.com/office/drawing/2014/main" id="{2EB1C620-06AB-4BA0-885D-04D5F7E0889D}"/>
              </a:ext>
            </a:extLst>
          </p:cNvPr>
          <p:cNvSpPr txBox="1">
            <a:spLocks/>
          </p:cNvSpPr>
          <p:nvPr/>
        </p:nvSpPr>
        <p:spPr>
          <a:xfrm>
            <a:off x="1066800" y="2682875"/>
            <a:ext cx="16002000" cy="24606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b="1" dirty="0">
                <a:solidFill>
                  <a:srgbClr val="234C93"/>
                </a:solidFill>
                <a:ea typeface="+mn-ea"/>
                <a:cs typeface="+mn-cs"/>
              </a:rPr>
              <a:t>Servicii de consultanță în vederea elaborării de studii/ analize și proiecte de acte normative și acordarea de suport în vederea implementării jalonului 419 - PNRR</a:t>
            </a:r>
            <a:endParaRPr lang="en-US" dirty="0"/>
          </a:p>
        </p:txBody>
      </p:sp>
      <p:sp>
        <p:nvSpPr>
          <p:cNvPr id="4" name="Subtitle 2">
            <a:extLst>
              <a:ext uri="{FF2B5EF4-FFF2-40B4-BE49-F238E27FC236}">
                <a16:creationId xmlns:a16="http://schemas.microsoft.com/office/drawing/2014/main" id="{EB91176D-5A29-13AA-2E46-A3DF1EA2A915}"/>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Conferință Jalon 419</a:t>
            </a:r>
          </a:p>
          <a:p>
            <a:pPr marL="0" indent="0" algn="ctr">
              <a:lnSpc>
                <a:spcPct val="90000"/>
              </a:lnSpc>
              <a:spcBef>
                <a:spcPts val="1200"/>
              </a:spcBef>
              <a:buFont typeface="Arial" pitchFamily="34" charset="0"/>
              <a:buNone/>
              <a:defRPr/>
            </a:pPr>
            <a:r>
              <a:rPr lang="en-US" b="1" dirty="0">
                <a:solidFill>
                  <a:schemeClr val="tx1">
                    <a:lumMod val="50000"/>
                    <a:lumOff val="50000"/>
                  </a:schemeClr>
                </a:solidFill>
                <a:latin typeface="Trebuchet MS" panose="020B0603020202020204" pitchFamily="34" charset="0"/>
              </a:rPr>
              <a:t>02 </a:t>
            </a:r>
            <a:r>
              <a:rPr lang="en-US" b="1" dirty="0" err="1">
                <a:solidFill>
                  <a:schemeClr val="tx1">
                    <a:lumMod val="50000"/>
                    <a:lumOff val="50000"/>
                  </a:schemeClr>
                </a:solidFill>
                <a:latin typeface="Trebuchet MS" panose="020B0603020202020204" pitchFamily="34" charset="0"/>
              </a:rPr>
              <a:t>Aprilie</a:t>
            </a:r>
            <a:r>
              <a:rPr lang="en-US" b="1">
                <a:solidFill>
                  <a:schemeClr val="tx1">
                    <a:lumMod val="50000"/>
                    <a:lumOff val="50000"/>
                  </a:schemeClr>
                </a:solidFill>
                <a:latin typeface="Trebuchet MS" panose="020B0603020202020204" pitchFamily="34" charset="0"/>
              </a:rPr>
              <a:t> 2025</a:t>
            </a:r>
            <a:endParaRPr lang="ro-RO" b="1" dirty="0">
              <a:solidFill>
                <a:schemeClr val="tx1">
                  <a:lumMod val="50000"/>
                  <a:lumOff val="50000"/>
                </a:schemeClr>
              </a:solidFill>
              <a:latin typeface="Trebuchet MS" panose="020B0603020202020204" pitchFamily="34" charset="0"/>
            </a:endParaRPr>
          </a:p>
          <a:p>
            <a:pPr algn="ctr"/>
            <a:endParaRPr lang="en-US" dirty="0">
              <a:solidFill>
                <a:schemeClr val="tx1">
                  <a:lumMod val="50000"/>
                  <a:lumOff val="50000"/>
                </a:schemeClr>
              </a:solidFill>
            </a:endParaRPr>
          </a:p>
        </p:txBody>
      </p:sp>
      <p:cxnSp>
        <p:nvCxnSpPr>
          <p:cNvPr id="5" name="Straight Connector 4">
            <a:extLst>
              <a:ext uri="{FF2B5EF4-FFF2-40B4-BE49-F238E27FC236}">
                <a16:creationId xmlns:a16="http://schemas.microsoft.com/office/drawing/2014/main" id="{7965D062-40EE-1C00-AA92-413987F2E6DC}"/>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F325D-1FFE-4503-B4CF-D4CA628E402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(1)</a:t>
            </a:r>
          </a:p>
        </p:txBody>
      </p:sp>
      <p:cxnSp>
        <p:nvCxnSpPr>
          <p:cNvPr id="3" name="Straight Connector 2">
            <a:extLst>
              <a:ext uri="{FF2B5EF4-FFF2-40B4-BE49-F238E27FC236}">
                <a16:creationId xmlns:a16="http://schemas.microsoft.com/office/drawing/2014/main" id="{A1057BED-AFE4-7D81-C4FE-628FA770CBA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40E9E1-A65D-5653-A271-6AB7197F8950}"/>
              </a:ext>
            </a:extLst>
          </p:cNvPr>
          <p:cNvSpPr txBox="1"/>
          <p:nvPr/>
        </p:nvSpPr>
        <p:spPr>
          <a:xfrm>
            <a:off x="980458" y="3162300"/>
            <a:ext cx="10991079" cy="369332"/>
          </a:xfrm>
          <a:prstGeom prst="rect">
            <a:avLst/>
          </a:prstGeom>
          <a:noFill/>
        </p:spPr>
        <p:txBody>
          <a:bodyPr wrap="square">
            <a:spAutoFit/>
          </a:bodyPr>
          <a:lstStyle/>
          <a:p>
            <a:r>
              <a:rPr lang="ro-RO" b="1" dirty="0">
                <a:solidFill>
                  <a:srgbClr val="234C93"/>
                </a:solidFill>
              </a:rPr>
              <a:t>Simplificarea clasificării și clarificarea rolurilor aferente posturilor din cadrul funcțiilor publice generale</a:t>
            </a:r>
            <a:endParaRPr lang="en-US" b="1" dirty="0">
              <a:solidFill>
                <a:srgbClr val="234C93"/>
              </a:solidFill>
            </a:endParaRPr>
          </a:p>
        </p:txBody>
      </p:sp>
      <p:sp>
        <p:nvSpPr>
          <p:cNvPr id="6" name="Freeform: Shape 5">
            <a:extLst>
              <a:ext uri="{FF2B5EF4-FFF2-40B4-BE49-F238E27FC236}">
                <a16:creationId xmlns:a16="http://schemas.microsoft.com/office/drawing/2014/main" id="{34A7F483-EBA9-2A94-056A-3FED8BCA2582}"/>
              </a:ext>
            </a:extLst>
          </p:cNvPr>
          <p:cNvSpPr/>
          <p:nvPr/>
        </p:nvSpPr>
        <p:spPr>
          <a:xfrm>
            <a:off x="1483406" y="3871578"/>
            <a:ext cx="3849241"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400" kern="1200" dirty="0">
                <a:solidFill>
                  <a:schemeClr val="bg1"/>
                </a:solidFill>
              </a:rPr>
              <a:t>Modificarea structurii funcțiilor publice generale de execuție*</a:t>
            </a:r>
            <a:endParaRPr lang="en-US" sz="1400" kern="1200" dirty="0">
              <a:solidFill>
                <a:schemeClr val="bg1"/>
              </a:solidFill>
            </a:endParaRPr>
          </a:p>
        </p:txBody>
      </p:sp>
      <p:pic>
        <p:nvPicPr>
          <p:cNvPr id="7" name="Graphic 6" descr="Badge 1 with solid fill">
            <a:extLst>
              <a:ext uri="{FF2B5EF4-FFF2-40B4-BE49-F238E27FC236}">
                <a16:creationId xmlns:a16="http://schemas.microsoft.com/office/drawing/2014/main" id="{50980A4F-FD6F-0818-91E7-83936FF168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877" y="3792750"/>
            <a:ext cx="785336" cy="807565"/>
          </a:xfrm>
          <a:prstGeom prst="rect">
            <a:avLst/>
          </a:prstGeom>
        </p:spPr>
      </p:pic>
      <p:sp>
        <p:nvSpPr>
          <p:cNvPr id="8" name="Freeform: Shape 7">
            <a:extLst>
              <a:ext uri="{FF2B5EF4-FFF2-40B4-BE49-F238E27FC236}">
                <a16:creationId xmlns:a16="http://schemas.microsoft.com/office/drawing/2014/main" id="{C569566B-6019-690D-404A-328D43CE1FB5}"/>
              </a:ext>
            </a:extLst>
          </p:cNvPr>
          <p:cNvSpPr/>
          <p:nvPr/>
        </p:nvSpPr>
        <p:spPr>
          <a:xfrm>
            <a:off x="1448965" y="5195766"/>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a:solidFill>
                  <a:schemeClr val="bg1"/>
                </a:solidFill>
              </a:rPr>
              <a:t>Clarificarea rolurilor prin definirea atribuțiilor manageriale*</a:t>
            </a:r>
            <a:endParaRPr lang="en-US" sz="1400" kern="1200">
              <a:solidFill>
                <a:schemeClr val="bg1"/>
              </a:solidFill>
            </a:endParaRPr>
          </a:p>
        </p:txBody>
      </p:sp>
      <p:sp>
        <p:nvSpPr>
          <p:cNvPr id="9" name="Freeform: Shape 8">
            <a:extLst>
              <a:ext uri="{FF2B5EF4-FFF2-40B4-BE49-F238E27FC236}">
                <a16:creationId xmlns:a16="http://schemas.microsoft.com/office/drawing/2014/main" id="{9F3115EC-9422-D3F2-D997-4E4796542491}"/>
              </a:ext>
            </a:extLst>
          </p:cNvPr>
          <p:cNvSpPr/>
          <p:nvPr/>
        </p:nvSpPr>
        <p:spPr>
          <a:xfrm>
            <a:off x="1484760" y="7341858"/>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dirty="0">
                <a:solidFill>
                  <a:schemeClr val="bg1"/>
                </a:solidFill>
              </a:rPr>
              <a:t>Gruparea posturilor pe domenii funcționale*</a:t>
            </a:r>
            <a:endParaRPr lang="en-US" sz="1400" kern="1200" dirty="0">
              <a:solidFill>
                <a:schemeClr val="bg1"/>
              </a:solidFill>
            </a:endParaRPr>
          </a:p>
        </p:txBody>
      </p:sp>
      <p:pic>
        <p:nvPicPr>
          <p:cNvPr id="10" name="Graphic 9" descr="Badge 3 with solid fill">
            <a:extLst>
              <a:ext uri="{FF2B5EF4-FFF2-40B4-BE49-F238E27FC236}">
                <a16:creationId xmlns:a16="http://schemas.microsoft.com/office/drawing/2014/main" id="{55B6AFAD-E9DC-BF9B-9D12-01360B0AC7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545" y="7263030"/>
            <a:ext cx="785336" cy="807565"/>
          </a:xfrm>
          <a:prstGeom prst="rect">
            <a:avLst/>
          </a:prstGeom>
        </p:spPr>
      </p:pic>
      <p:pic>
        <p:nvPicPr>
          <p:cNvPr id="11" name="Graphic 10" descr="Badge with solid fill">
            <a:extLst>
              <a:ext uri="{FF2B5EF4-FFF2-40B4-BE49-F238E27FC236}">
                <a16:creationId xmlns:a16="http://schemas.microsoft.com/office/drawing/2014/main" id="{DAA07F05-355E-7C96-3533-1A9CE1F2E3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14" y="5096736"/>
            <a:ext cx="785336" cy="807565"/>
          </a:xfrm>
          <a:prstGeom prst="rect">
            <a:avLst/>
          </a:prstGeom>
        </p:spPr>
      </p:pic>
      <p:grpSp>
        <p:nvGrpSpPr>
          <p:cNvPr id="12" name="Group 11">
            <a:extLst>
              <a:ext uri="{FF2B5EF4-FFF2-40B4-BE49-F238E27FC236}">
                <a16:creationId xmlns:a16="http://schemas.microsoft.com/office/drawing/2014/main" id="{16DD74DE-2561-B25C-0E17-AB8E30DA9D90}"/>
              </a:ext>
            </a:extLst>
          </p:cNvPr>
          <p:cNvGrpSpPr/>
          <p:nvPr/>
        </p:nvGrpSpPr>
        <p:grpSpPr>
          <a:xfrm>
            <a:off x="5378236" y="3841285"/>
            <a:ext cx="203200" cy="757251"/>
            <a:chOff x="5092700" y="1777911"/>
            <a:chExt cx="203200" cy="957752"/>
          </a:xfrm>
        </p:grpSpPr>
        <p:cxnSp>
          <p:nvCxnSpPr>
            <p:cNvPr id="53" name="Straight Connector 52">
              <a:extLst>
                <a:ext uri="{FF2B5EF4-FFF2-40B4-BE49-F238E27FC236}">
                  <a16:creationId xmlns:a16="http://schemas.microsoft.com/office/drawing/2014/main" id="{9EC9A9FC-A867-8B17-C252-4F793D97CA41}"/>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31D1C2-6B9D-CA95-350A-DD6F7DE4A3F0}"/>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062F70-F9C0-07A8-C31F-009ABEFC3F45}"/>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32BACB7-09E6-261A-A027-D4C0E850FB18}"/>
              </a:ext>
            </a:extLst>
          </p:cNvPr>
          <p:cNvSpPr/>
          <p:nvPr/>
        </p:nvSpPr>
        <p:spPr>
          <a:xfrm>
            <a:off x="5514954" y="3893296"/>
            <a:ext cx="11266955" cy="6499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1450" indent="-171450">
              <a:buClr>
                <a:schemeClr val="accent5"/>
              </a:buClr>
              <a:buSzPct val="50000"/>
              <a:buFont typeface="Arial" panose="020B0604020202020204" pitchFamily="34" charset="0"/>
              <a:buChar char="►"/>
            </a:pPr>
            <a:r>
              <a:rPr lang="ro-RO" sz="1400" dirty="0">
                <a:solidFill>
                  <a:srgbClr val="234C93"/>
                </a:solidFill>
              </a:rPr>
              <a:t>Transformarea posturilor de expert în posturi de consilier</a:t>
            </a:r>
          </a:p>
          <a:p>
            <a:pPr marL="171450" indent="-171450">
              <a:buClr>
                <a:schemeClr val="accent5"/>
              </a:buClr>
              <a:buSzPct val="50000"/>
              <a:buFont typeface="Arial" panose="020B0604020202020204" pitchFamily="34" charset="0"/>
              <a:buChar char="►"/>
            </a:pPr>
            <a:r>
              <a:rPr lang="ro-RO" sz="1400" dirty="0">
                <a:solidFill>
                  <a:srgbClr val="234C93"/>
                </a:solidFill>
              </a:rPr>
              <a:t>Analiza posturilor și transformarea posturilor de inspector care nu exercită atribuții de inspecție / control în posturi de consilier</a:t>
            </a:r>
            <a:endParaRPr lang="en-US" sz="1400" dirty="0">
              <a:solidFill>
                <a:srgbClr val="234C93"/>
              </a:solidFill>
            </a:endParaRPr>
          </a:p>
        </p:txBody>
      </p:sp>
      <p:grpSp>
        <p:nvGrpSpPr>
          <p:cNvPr id="14" name="Group 13">
            <a:extLst>
              <a:ext uri="{FF2B5EF4-FFF2-40B4-BE49-F238E27FC236}">
                <a16:creationId xmlns:a16="http://schemas.microsoft.com/office/drawing/2014/main" id="{D559BA4D-4D77-3239-9B4F-FB9C6AD70D0E}"/>
              </a:ext>
            </a:extLst>
          </p:cNvPr>
          <p:cNvGrpSpPr/>
          <p:nvPr/>
        </p:nvGrpSpPr>
        <p:grpSpPr>
          <a:xfrm>
            <a:off x="5378236" y="4635032"/>
            <a:ext cx="297677" cy="1771376"/>
            <a:chOff x="5092700" y="1777911"/>
            <a:chExt cx="203200" cy="957752"/>
          </a:xfrm>
        </p:grpSpPr>
        <p:cxnSp>
          <p:nvCxnSpPr>
            <p:cNvPr id="50" name="Straight Connector 49">
              <a:extLst>
                <a:ext uri="{FF2B5EF4-FFF2-40B4-BE49-F238E27FC236}">
                  <a16:creationId xmlns:a16="http://schemas.microsoft.com/office/drawing/2014/main" id="{8CC459D1-C56B-215A-86DB-2E05CD21C195}"/>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38F0218-EF7B-5317-C56D-74A57F5C3D1E}"/>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4EAD98-74B1-D04C-27CC-6E8602A750BA}"/>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5EE3274D-53A5-744D-6416-CC66CC2A2900}"/>
              </a:ext>
            </a:extLst>
          </p:cNvPr>
          <p:cNvSpPr/>
          <p:nvPr/>
        </p:nvSpPr>
        <p:spPr>
          <a:xfrm>
            <a:off x="5497748" y="4684339"/>
            <a:ext cx="11294983" cy="1636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Clr>
                <a:schemeClr val="accent5"/>
              </a:buClr>
              <a:buSzPct val="50000"/>
              <a:buFont typeface="Arial" panose="020B0604020202020204" pitchFamily="34" charset="0"/>
              <a:buChar char="►"/>
            </a:pPr>
            <a:r>
              <a:rPr lang="ro-RO" sz="1400" dirty="0">
                <a:solidFill>
                  <a:srgbClr val="234C93"/>
                </a:solidFill>
              </a:rPr>
              <a:t>Definirea nivelurilor de atribuții manageriale pentru funcțiile publice de conducere și ÎFP</a:t>
            </a:r>
            <a:endParaRPr lang="en-US" sz="1400" dirty="0">
              <a:solidFill>
                <a:srgbClr val="234C93"/>
              </a:solidFill>
            </a:endParaRPr>
          </a:p>
        </p:txBody>
      </p:sp>
      <p:grpSp>
        <p:nvGrpSpPr>
          <p:cNvPr id="16" name="Group 15">
            <a:extLst>
              <a:ext uri="{FF2B5EF4-FFF2-40B4-BE49-F238E27FC236}">
                <a16:creationId xmlns:a16="http://schemas.microsoft.com/office/drawing/2014/main" id="{ED05BB70-7DB8-E311-A2D1-FA7B79962BF9}"/>
              </a:ext>
            </a:extLst>
          </p:cNvPr>
          <p:cNvGrpSpPr/>
          <p:nvPr/>
        </p:nvGrpSpPr>
        <p:grpSpPr>
          <a:xfrm>
            <a:off x="6000202" y="5068151"/>
            <a:ext cx="11059345" cy="1276669"/>
            <a:chOff x="4154275" y="3265138"/>
            <a:chExt cx="7515206" cy="1156451"/>
          </a:xfrm>
        </p:grpSpPr>
        <p:sp>
          <p:nvSpPr>
            <p:cNvPr id="42" name="Freeform: Shape 41">
              <a:extLst>
                <a:ext uri="{FF2B5EF4-FFF2-40B4-BE49-F238E27FC236}">
                  <a16:creationId xmlns:a16="http://schemas.microsoft.com/office/drawing/2014/main" id="{4FE09431-F0EF-333B-C7AF-87040E1F5CAD}"/>
                </a:ext>
              </a:extLst>
            </p:cNvPr>
            <p:cNvSpPr/>
            <p:nvPr/>
          </p:nvSpPr>
          <p:spPr>
            <a:xfrm>
              <a:off x="4154275" y="3286254"/>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superior</a:t>
              </a:r>
              <a:endParaRPr lang="en-US" sz="1100" kern="1200">
                <a:solidFill>
                  <a:schemeClr val="bg1"/>
                </a:solidFill>
              </a:endParaRPr>
            </a:p>
          </p:txBody>
        </p:sp>
        <p:sp>
          <p:nvSpPr>
            <p:cNvPr id="43" name="Freeform: Shape 42">
              <a:extLst>
                <a:ext uri="{FF2B5EF4-FFF2-40B4-BE49-F238E27FC236}">
                  <a16:creationId xmlns:a16="http://schemas.microsoft.com/office/drawing/2014/main" id="{8235DF50-D06D-2B70-E37F-9C36D864091D}"/>
                </a:ext>
              </a:extLst>
            </p:cNvPr>
            <p:cNvSpPr/>
            <p:nvPr/>
          </p:nvSpPr>
          <p:spPr>
            <a:xfrm>
              <a:off x="4461477" y="3521522"/>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ÎFP</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Atribuții de coordonare, conducere și control</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Stabilitatea și continuitatea în funcționarea instituțiilor publice</a:t>
              </a:r>
              <a:endParaRPr lang="en-US" sz="1100" kern="1200" dirty="0">
                <a:solidFill>
                  <a:srgbClr val="234C93"/>
                </a:solidFill>
              </a:endParaRPr>
            </a:p>
          </p:txBody>
        </p:sp>
        <p:sp>
          <p:nvSpPr>
            <p:cNvPr id="44" name="Freeform: Shape 43">
              <a:extLst>
                <a:ext uri="{FF2B5EF4-FFF2-40B4-BE49-F238E27FC236}">
                  <a16:creationId xmlns:a16="http://schemas.microsoft.com/office/drawing/2014/main" id="{FE3FB393-1C4F-B092-ECBB-9A99CD80EDBD}"/>
                </a:ext>
              </a:extLst>
            </p:cNvPr>
            <p:cNvSpPr/>
            <p:nvPr/>
          </p:nvSpPr>
          <p:spPr>
            <a:xfrm>
              <a:off x="6207365" y="3319057"/>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5" name="Freeform: Shape 44">
              <a:extLst>
                <a:ext uri="{FF2B5EF4-FFF2-40B4-BE49-F238E27FC236}">
                  <a16:creationId xmlns:a16="http://schemas.microsoft.com/office/drawing/2014/main" id="{773A453B-4EEC-0B38-EECC-4EFB2F1E2BF6}"/>
                </a:ext>
              </a:extLst>
            </p:cNvPr>
            <p:cNvSpPr/>
            <p:nvPr/>
          </p:nvSpPr>
          <p:spPr>
            <a:xfrm>
              <a:off x="6887059" y="3286253"/>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mediu (tactic)</a:t>
              </a:r>
              <a:endParaRPr lang="en-US" sz="1100" kern="1200">
                <a:solidFill>
                  <a:schemeClr val="bg1"/>
                </a:solidFill>
              </a:endParaRPr>
            </a:p>
          </p:txBody>
        </p:sp>
        <p:sp>
          <p:nvSpPr>
            <p:cNvPr id="46" name="Freeform: Shape 45">
              <a:extLst>
                <a:ext uri="{FF2B5EF4-FFF2-40B4-BE49-F238E27FC236}">
                  <a16:creationId xmlns:a16="http://schemas.microsoft.com/office/drawing/2014/main" id="{4EA77AC8-136F-FF75-596A-7570D8C37290}"/>
                </a:ext>
              </a:extLst>
            </p:cNvPr>
            <p:cNvSpPr/>
            <p:nvPr/>
          </p:nvSpPr>
          <p:spPr>
            <a:xfrm>
              <a:off x="7102542" y="3561639"/>
              <a:ext cx="1834157"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Conducere, cu excepția funcției Șef serviciu</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Alinierea activităților cu obiectivele organizaționale</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Reprezentare în domeniile specifice de activitate</a:t>
              </a:r>
              <a:endParaRPr lang="en-US" sz="1100" kern="1200" dirty="0">
                <a:solidFill>
                  <a:srgbClr val="234C93"/>
                </a:solidFill>
              </a:endParaRPr>
            </a:p>
          </p:txBody>
        </p:sp>
        <p:sp>
          <p:nvSpPr>
            <p:cNvPr id="47" name="Freeform: Shape 46">
              <a:extLst>
                <a:ext uri="{FF2B5EF4-FFF2-40B4-BE49-F238E27FC236}">
                  <a16:creationId xmlns:a16="http://schemas.microsoft.com/office/drawing/2014/main" id="{98CC43C9-99B7-CD29-00A1-96826046CDA5}"/>
                </a:ext>
              </a:extLst>
            </p:cNvPr>
            <p:cNvSpPr/>
            <p:nvPr/>
          </p:nvSpPr>
          <p:spPr>
            <a:xfrm>
              <a:off x="8940150" y="3319056"/>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8" name="Freeform: Shape 47">
              <a:extLst>
                <a:ext uri="{FF2B5EF4-FFF2-40B4-BE49-F238E27FC236}">
                  <a16:creationId xmlns:a16="http://schemas.microsoft.com/office/drawing/2014/main" id="{C18B0DD1-5D8B-725A-900D-73466F469542}"/>
                </a:ext>
              </a:extLst>
            </p:cNvPr>
            <p:cNvSpPr/>
            <p:nvPr/>
          </p:nvSpPr>
          <p:spPr>
            <a:xfrm>
              <a:off x="9619843" y="3265138"/>
              <a:ext cx="1701200" cy="413374"/>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linie</a:t>
              </a:r>
              <a:endParaRPr lang="en-US" sz="1100" kern="1200">
                <a:solidFill>
                  <a:schemeClr val="bg1"/>
                </a:solidFill>
              </a:endParaRPr>
            </a:p>
          </p:txBody>
        </p:sp>
        <p:sp>
          <p:nvSpPr>
            <p:cNvPr id="49" name="Freeform: Shape 48">
              <a:extLst>
                <a:ext uri="{FF2B5EF4-FFF2-40B4-BE49-F238E27FC236}">
                  <a16:creationId xmlns:a16="http://schemas.microsoft.com/office/drawing/2014/main" id="{E3DD3CBC-93E0-CBB4-E4D7-7EA79D2BBF23}"/>
                </a:ext>
              </a:extLst>
            </p:cNvPr>
            <p:cNvSpPr/>
            <p:nvPr/>
          </p:nvSpPr>
          <p:spPr>
            <a:xfrm>
              <a:off x="9968281" y="3561639"/>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a:solidFill>
                    <a:srgbClr val="234C93"/>
                  </a:solidFill>
                </a:rPr>
                <a:t>Șef serviciu</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Coordonarea directă a personalului de execuție</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Supervizarea personalului, alocarea sarcinilor și evaluarea performanței</a:t>
              </a:r>
              <a:endParaRPr lang="en-US" sz="1100" kern="1200">
                <a:solidFill>
                  <a:srgbClr val="234C93"/>
                </a:solidFill>
              </a:endParaRPr>
            </a:p>
          </p:txBody>
        </p:sp>
      </p:grpSp>
      <p:grpSp>
        <p:nvGrpSpPr>
          <p:cNvPr id="17" name="Group 16">
            <a:extLst>
              <a:ext uri="{FF2B5EF4-FFF2-40B4-BE49-F238E27FC236}">
                <a16:creationId xmlns:a16="http://schemas.microsoft.com/office/drawing/2014/main" id="{2EF29AFC-33CD-C5F2-D947-BD5385C12C0D}"/>
              </a:ext>
            </a:extLst>
          </p:cNvPr>
          <p:cNvGrpSpPr/>
          <p:nvPr/>
        </p:nvGrpSpPr>
        <p:grpSpPr>
          <a:xfrm>
            <a:off x="5378236" y="6471386"/>
            <a:ext cx="297677" cy="2415996"/>
            <a:chOff x="5092700" y="1777911"/>
            <a:chExt cx="297677" cy="957752"/>
          </a:xfrm>
        </p:grpSpPr>
        <p:cxnSp>
          <p:nvCxnSpPr>
            <p:cNvPr id="39" name="Straight Connector 38">
              <a:extLst>
                <a:ext uri="{FF2B5EF4-FFF2-40B4-BE49-F238E27FC236}">
                  <a16:creationId xmlns:a16="http://schemas.microsoft.com/office/drawing/2014/main" id="{456A8FCB-90F8-5901-4756-478B3FB076E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1AFCA3-A185-1C4A-9769-B84000B42688}"/>
                </a:ext>
              </a:extLst>
            </p:cNvPr>
            <p:cNvCxnSpPr>
              <a:cxnSpLocks/>
            </p:cNvCxnSpPr>
            <p:nvPr/>
          </p:nvCxnSpPr>
          <p:spPr>
            <a:xfrm>
              <a:off x="5092700" y="1777911"/>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84DD5-5EFA-3AC2-6D53-25FD2799139F}"/>
                </a:ext>
              </a:extLst>
            </p:cNvPr>
            <p:cNvCxnSpPr>
              <a:cxnSpLocks/>
            </p:cNvCxnSpPr>
            <p:nvPr/>
          </p:nvCxnSpPr>
          <p:spPr>
            <a:xfrm>
              <a:off x="5092700" y="2735663"/>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C62937B-219C-4823-7339-95478CB0FBA4}"/>
              </a:ext>
            </a:extLst>
          </p:cNvPr>
          <p:cNvGrpSpPr/>
          <p:nvPr/>
        </p:nvGrpSpPr>
        <p:grpSpPr>
          <a:xfrm>
            <a:off x="6172200" y="6481142"/>
            <a:ext cx="5480654" cy="2385964"/>
            <a:chOff x="8040958" y="6481142"/>
            <a:chExt cx="5480654" cy="2385964"/>
          </a:xfrm>
        </p:grpSpPr>
        <p:sp>
          <p:nvSpPr>
            <p:cNvPr id="18" name="Rectangle 17">
              <a:extLst>
                <a:ext uri="{FF2B5EF4-FFF2-40B4-BE49-F238E27FC236}">
                  <a16:creationId xmlns:a16="http://schemas.microsoft.com/office/drawing/2014/main" id="{35AC18A9-0D89-F181-99D4-609AB401126B}"/>
                </a:ext>
              </a:extLst>
            </p:cNvPr>
            <p:cNvSpPr/>
            <p:nvPr/>
          </p:nvSpPr>
          <p:spPr>
            <a:xfrm>
              <a:off x="8305647" y="6575835"/>
              <a:ext cx="5215965" cy="2215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Politici publice, </a:t>
              </a:r>
              <a:r>
                <a:rPr lang="ro-RO" sz="14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Coordonare, monitorizare, analiză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Planificare bugetară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Servicii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și inspecție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Relații externe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Managementul resurselor umane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Financiar-contabilitate</a:t>
              </a:r>
              <a:endParaRPr lang="en-US" sz="1400" dirty="0">
                <a:solidFill>
                  <a:srgbClr val="234C93"/>
                </a:solidFill>
                <a:effectLst/>
                <a:ea typeface="Calibri" panose="020F0502020204030204" pitchFamily="34" charset="0"/>
                <a:cs typeface="Times New Roman" panose="02020603050405020304" pitchFamily="18" charset="0"/>
              </a:endParaRPr>
            </a:p>
          </p:txBody>
        </p:sp>
        <p:pic>
          <p:nvPicPr>
            <p:cNvPr id="20" name="Graphic 19" descr="Greek Temple with solid fill">
              <a:extLst>
                <a:ext uri="{FF2B5EF4-FFF2-40B4-BE49-F238E27FC236}">
                  <a16:creationId xmlns:a16="http://schemas.microsoft.com/office/drawing/2014/main" id="{9C8C5A9D-7436-0D04-4F56-A850CDC94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4107" y="6481142"/>
              <a:ext cx="250034" cy="252364"/>
            </a:xfrm>
            <a:prstGeom prst="rect">
              <a:avLst/>
            </a:prstGeom>
          </p:spPr>
        </p:pic>
        <p:pic>
          <p:nvPicPr>
            <p:cNvPr id="21" name="Graphic 20" descr="Presentation with pie chart with solid fill">
              <a:extLst>
                <a:ext uri="{FF2B5EF4-FFF2-40B4-BE49-F238E27FC236}">
                  <a16:creationId xmlns:a16="http://schemas.microsoft.com/office/drawing/2014/main" id="{8B460BE1-A9AB-B49A-4506-4DAFB1A21D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1936" y="6747842"/>
              <a:ext cx="250034" cy="252364"/>
            </a:xfrm>
            <a:prstGeom prst="rect">
              <a:avLst/>
            </a:prstGeom>
          </p:spPr>
        </p:pic>
        <p:pic>
          <p:nvPicPr>
            <p:cNvPr id="22" name="Graphic 21" descr="Piggy Bank with solid fill">
              <a:extLst>
                <a:ext uri="{FF2B5EF4-FFF2-40B4-BE49-F238E27FC236}">
                  <a16:creationId xmlns:a16="http://schemas.microsoft.com/office/drawing/2014/main" id="{FB7CE03F-36B7-24DA-566C-A7E7D53924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46764" y="7014542"/>
              <a:ext cx="250034" cy="252364"/>
            </a:xfrm>
            <a:prstGeom prst="rect">
              <a:avLst/>
            </a:prstGeom>
          </p:spPr>
        </p:pic>
        <p:pic>
          <p:nvPicPr>
            <p:cNvPr id="23" name="Graphic 22" descr="Meeting with solid fill">
              <a:extLst>
                <a:ext uri="{FF2B5EF4-FFF2-40B4-BE49-F238E27FC236}">
                  <a16:creationId xmlns:a16="http://schemas.microsoft.com/office/drawing/2014/main" id="{19461079-BE7C-11F9-0B82-F21DCF9671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0958" y="7281242"/>
              <a:ext cx="250034" cy="252364"/>
            </a:xfrm>
            <a:prstGeom prst="rect">
              <a:avLst/>
            </a:prstGeom>
          </p:spPr>
        </p:pic>
        <p:pic>
          <p:nvPicPr>
            <p:cNvPr id="24" name="Graphic 23" descr="Captain female with solid fill">
              <a:extLst>
                <a:ext uri="{FF2B5EF4-FFF2-40B4-BE49-F238E27FC236}">
                  <a16:creationId xmlns:a16="http://schemas.microsoft.com/office/drawing/2014/main" id="{C77BA9A9-F1F7-5AE6-501C-76C6FB43D9A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3792" y="7547942"/>
              <a:ext cx="250034" cy="252364"/>
            </a:xfrm>
            <a:prstGeom prst="rect">
              <a:avLst/>
            </a:prstGeom>
          </p:spPr>
        </p:pic>
        <p:pic>
          <p:nvPicPr>
            <p:cNvPr id="25" name="Graphic 24" descr="Clipboard Badge with solid fill">
              <a:extLst>
                <a:ext uri="{FF2B5EF4-FFF2-40B4-BE49-F238E27FC236}">
                  <a16:creationId xmlns:a16="http://schemas.microsoft.com/office/drawing/2014/main" id="{89227535-7BE7-CE19-3484-5B26EBD03A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53792" y="7814642"/>
              <a:ext cx="250034" cy="252364"/>
            </a:xfrm>
            <a:prstGeom prst="rect">
              <a:avLst/>
            </a:prstGeom>
          </p:spPr>
        </p:pic>
        <p:pic>
          <p:nvPicPr>
            <p:cNvPr id="26" name="Graphic 25" descr="Earth globe: Americas with solid fill">
              <a:extLst>
                <a:ext uri="{FF2B5EF4-FFF2-40B4-BE49-F238E27FC236}">
                  <a16:creationId xmlns:a16="http://schemas.microsoft.com/office/drawing/2014/main" id="{AF1A6C3F-A147-D8B5-3E54-ACEFCFD480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3792" y="8081342"/>
              <a:ext cx="250034" cy="252364"/>
            </a:xfrm>
            <a:prstGeom prst="rect">
              <a:avLst/>
            </a:prstGeom>
          </p:spPr>
        </p:pic>
        <p:pic>
          <p:nvPicPr>
            <p:cNvPr id="27" name="Graphic 26" descr="Group with solid fill">
              <a:extLst>
                <a:ext uri="{FF2B5EF4-FFF2-40B4-BE49-F238E27FC236}">
                  <a16:creationId xmlns:a16="http://schemas.microsoft.com/office/drawing/2014/main" id="{B15649C2-9725-AC03-2A89-E55C809CBA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57088" y="8348042"/>
              <a:ext cx="250034" cy="252364"/>
            </a:xfrm>
            <a:prstGeom prst="rect">
              <a:avLst/>
            </a:prstGeom>
          </p:spPr>
        </p:pic>
        <p:pic>
          <p:nvPicPr>
            <p:cNvPr id="28" name="Graphic 27" descr="Money with solid fill">
              <a:extLst>
                <a:ext uri="{FF2B5EF4-FFF2-40B4-BE49-F238E27FC236}">
                  <a16:creationId xmlns:a16="http://schemas.microsoft.com/office/drawing/2014/main" id="{A5A5B9AD-6A7D-CCA2-38F3-03B74135D75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58329" y="8614742"/>
              <a:ext cx="250034" cy="252364"/>
            </a:xfrm>
            <a:prstGeom prst="rect">
              <a:avLst/>
            </a:prstGeom>
          </p:spPr>
        </p:pic>
      </p:grpSp>
      <p:grpSp>
        <p:nvGrpSpPr>
          <p:cNvPr id="59" name="Group 58">
            <a:extLst>
              <a:ext uri="{FF2B5EF4-FFF2-40B4-BE49-F238E27FC236}">
                <a16:creationId xmlns:a16="http://schemas.microsoft.com/office/drawing/2014/main" id="{6DE6AE80-CC0D-EE7B-7545-C13C7103E202}"/>
              </a:ext>
            </a:extLst>
          </p:cNvPr>
          <p:cNvGrpSpPr/>
          <p:nvPr/>
        </p:nvGrpSpPr>
        <p:grpSpPr>
          <a:xfrm>
            <a:off x="11869296" y="6575835"/>
            <a:ext cx="5441017" cy="2417453"/>
            <a:chOff x="13738054" y="6575835"/>
            <a:chExt cx="5441017" cy="2417453"/>
          </a:xfrm>
        </p:grpSpPr>
        <p:sp>
          <p:nvSpPr>
            <p:cNvPr id="19" name="Rectangle 18">
              <a:extLst>
                <a:ext uri="{FF2B5EF4-FFF2-40B4-BE49-F238E27FC236}">
                  <a16:creationId xmlns:a16="http://schemas.microsoft.com/office/drawing/2014/main" id="{3DC9DBEB-1945-0120-3350-438D428D8050}"/>
                </a:ext>
              </a:extLst>
            </p:cNvPr>
            <p:cNvSpPr/>
            <p:nvPr/>
          </p:nvSpPr>
          <p:spPr>
            <a:xfrm>
              <a:off x="13963106" y="6575835"/>
              <a:ext cx="5215965" cy="22130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Juridice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Audit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Tehnologie și informații</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Comunicare și relații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Arhive și registratură</a:t>
              </a:r>
              <a:endParaRPr lang="en-US" sz="14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1400" dirty="0">
                  <a:solidFill>
                    <a:srgbClr val="234C93"/>
                  </a:solidFill>
                  <a:effectLst/>
                  <a:ea typeface="Calibri" panose="020F0502020204030204" pitchFamily="34" charset="0"/>
                  <a:cs typeface="Arial" panose="020B0604020202020204" pitchFamily="34" charset="0"/>
                </a:rPr>
                <a:t>Informații clasificate</a:t>
              </a:r>
              <a:endParaRPr lang="en-US" sz="1050" dirty="0">
                <a:solidFill>
                  <a:srgbClr val="234C93"/>
                </a:solidFill>
              </a:endParaRPr>
            </a:p>
          </p:txBody>
        </p:sp>
        <p:pic>
          <p:nvPicPr>
            <p:cNvPr id="29" name="Graphic 28" descr="Fish with solid fill">
              <a:extLst>
                <a:ext uri="{FF2B5EF4-FFF2-40B4-BE49-F238E27FC236}">
                  <a16:creationId xmlns:a16="http://schemas.microsoft.com/office/drawing/2014/main" id="{8068F719-8090-32BB-6ADC-7004B71606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738054" y="6598838"/>
              <a:ext cx="274370" cy="302837"/>
            </a:xfrm>
            <a:prstGeom prst="rect">
              <a:avLst/>
            </a:prstGeom>
          </p:spPr>
        </p:pic>
        <p:pic>
          <p:nvPicPr>
            <p:cNvPr id="30" name="Graphic 29" descr="Search Inventory with solid fill">
              <a:extLst>
                <a:ext uri="{FF2B5EF4-FFF2-40B4-BE49-F238E27FC236}">
                  <a16:creationId xmlns:a16="http://schemas.microsoft.com/office/drawing/2014/main" id="{D978A767-6DE7-46B7-587E-1D1B0387A3A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3760918" y="6910763"/>
              <a:ext cx="228642" cy="252364"/>
            </a:xfrm>
            <a:prstGeom prst="rect">
              <a:avLst/>
            </a:prstGeom>
          </p:spPr>
        </p:pic>
        <p:pic>
          <p:nvPicPr>
            <p:cNvPr id="31" name="Graphic 30" descr="Gavel with solid fill">
              <a:extLst>
                <a:ext uri="{FF2B5EF4-FFF2-40B4-BE49-F238E27FC236}">
                  <a16:creationId xmlns:a16="http://schemas.microsoft.com/office/drawing/2014/main" id="{720E5966-9DE1-D11C-6089-A85BE9E6DE1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60918" y="7172215"/>
              <a:ext cx="228642" cy="252364"/>
            </a:xfrm>
            <a:prstGeom prst="rect">
              <a:avLst/>
            </a:prstGeom>
          </p:spPr>
        </p:pic>
        <p:pic>
          <p:nvPicPr>
            <p:cNvPr id="32" name="Graphic 31" descr="Cmd Terminal with solid fill">
              <a:extLst>
                <a:ext uri="{FF2B5EF4-FFF2-40B4-BE49-F238E27FC236}">
                  <a16:creationId xmlns:a16="http://schemas.microsoft.com/office/drawing/2014/main" id="{0F8008FA-2124-EBF5-9DB5-08D563510E2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760918" y="7433667"/>
              <a:ext cx="228642" cy="252364"/>
            </a:xfrm>
            <a:prstGeom prst="rect">
              <a:avLst/>
            </a:prstGeom>
          </p:spPr>
        </p:pic>
        <p:pic>
          <p:nvPicPr>
            <p:cNvPr id="33" name="Graphic 32" descr="Abacus with solid fill">
              <a:extLst>
                <a:ext uri="{FF2B5EF4-FFF2-40B4-BE49-F238E27FC236}">
                  <a16:creationId xmlns:a16="http://schemas.microsoft.com/office/drawing/2014/main" id="{E220E2A9-74CD-338E-3092-A7D9E6F28E0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760918" y="7695119"/>
              <a:ext cx="228642" cy="252364"/>
            </a:xfrm>
            <a:prstGeom prst="rect">
              <a:avLst/>
            </a:prstGeom>
          </p:spPr>
        </p:pic>
        <p:pic>
          <p:nvPicPr>
            <p:cNvPr id="34" name="Graphic 33" descr="Ui Ux with solid fill">
              <a:extLst>
                <a:ext uri="{FF2B5EF4-FFF2-40B4-BE49-F238E27FC236}">
                  <a16:creationId xmlns:a16="http://schemas.microsoft.com/office/drawing/2014/main" id="{5B8A130B-5811-52B9-51EB-E21ABCA11A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760918" y="7956571"/>
              <a:ext cx="228642" cy="252364"/>
            </a:xfrm>
            <a:prstGeom prst="rect">
              <a:avLst/>
            </a:prstGeom>
          </p:spPr>
        </p:pic>
        <p:pic>
          <p:nvPicPr>
            <p:cNvPr id="35" name="Graphic 34" descr="Email with solid fill">
              <a:extLst>
                <a:ext uri="{FF2B5EF4-FFF2-40B4-BE49-F238E27FC236}">
                  <a16:creationId xmlns:a16="http://schemas.microsoft.com/office/drawing/2014/main" id="{9CFEDA7F-5E37-8486-8709-2A37270B6B8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60918" y="8218023"/>
              <a:ext cx="228642" cy="252364"/>
            </a:xfrm>
            <a:prstGeom prst="rect">
              <a:avLst/>
            </a:prstGeom>
          </p:spPr>
        </p:pic>
        <p:pic>
          <p:nvPicPr>
            <p:cNvPr id="36" name="Graphic 35" descr="Filing Box Archive with solid fill">
              <a:extLst>
                <a:ext uri="{FF2B5EF4-FFF2-40B4-BE49-F238E27FC236}">
                  <a16:creationId xmlns:a16="http://schemas.microsoft.com/office/drawing/2014/main" id="{F3056515-8F93-0BE0-169E-4943073A6F0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760918" y="8479475"/>
              <a:ext cx="228642" cy="252364"/>
            </a:xfrm>
            <a:prstGeom prst="rect">
              <a:avLst/>
            </a:prstGeom>
          </p:spPr>
        </p:pic>
        <p:pic>
          <p:nvPicPr>
            <p:cNvPr id="37" name="Graphic 36" descr="Shield Tick with solid fill">
              <a:extLst>
                <a:ext uri="{FF2B5EF4-FFF2-40B4-BE49-F238E27FC236}">
                  <a16:creationId xmlns:a16="http://schemas.microsoft.com/office/drawing/2014/main" id="{F50534B0-2F4E-BEBE-22C7-71A2C83F02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3760918" y="8740924"/>
              <a:ext cx="228642" cy="252364"/>
            </a:xfrm>
            <a:prstGeom prst="rect">
              <a:avLst/>
            </a:prstGeom>
          </p:spPr>
        </p:pic>
      </p:grpSp>
      <p:sp>
        <p:nvSpPr>
          <p:cNvPr id="38" name="Rectangle 37">
            <a:extLst>
              <a:ext uri="{FF2B5EF4-FFF2-40B4-BE49-F238E27FC236}">
                <a16:creationId xmlns:a16="http://schemas.microsoft.com/office/drawing/2014/main" id="{FF5830CA-E032-05C3-D98D-F4C1AE171AA3}"/>
              </a:ext>
            </a:extLst>
          </p:cNvPr>
          <p:cNvSpPr/>
          <p:nvPr/>
        </p:nvSpPr>
        <p:spPr>
          <a:xfrm>
            <a:off x="1066801" y="8692512"/>
            <a:ext cx="4312697" cy="4576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sz="1200" i="1" dirty="0">
                <a:solidFill>
                  <a:srgbClr val="234C93"/>
                </a:solidFill>
              </a:rPr>
              <a:t>*măsuri aplicabile doar pentru funcți</a:t>
            </a:r>
            <a:r>
              <a:rPr lang="en-US" sz="1200" i="1" dirty="0" err="1">
                <a:solidFill>
                  <a:srgbClr val="234C93"/>
                </a:solidFill>
              </a:rPr>
              <a:t>ile</a:t>
            </a:r>
            <a:r>
              <a:rPr lang="ro-RO" sz="1200" i="1" dirty="0">
                <a:solidFill>
                  <a:srgbClr val="234C93"/>
                </a:solidFill>
              </a:rPr>
              <a:t> public</a:t>
            </a:r>
            <a:r>
              <a:rPr lang="en-US" sz="1200" i="1" dirty="0">
                <a:solidFill>
                  <a:srgbClr val="234C93"/>
                </a:solidFill>
              </a:rPr>
              <a:t>e</a:t>
            </a:r>
            <a:r>
              <a:rPr lang="ro-RO" sz="1200" i="1" dirty="0">
                <a:solidFill>
                  <a:srgbClr val="234C93"/>
                </a:solidFill>
              </a:rPr>
              <a:t> general</a:t>
            </a:r>
            <a:r>
              <a:rPr lang="en-US" sz="1200" i="1" dirty="0">
                <a:solidFill>
                  <a:srgbClr val="234C93"/>
                </a:solidFill>
              </a:rPr>
              <a:t>e</a:t>
            </a:r>
            <a:endParaRPr lang="ro-RO" sz="1200" i="1" dirty="0">
              <a:solidFill>
                <a:srgbClr val="234C93"/>
              </a:solidFill>
            </a:endParaRPr>
          </a:p>
        </p:txBody>
      </p:sp>
    </p:spTree>
    <p:extLst>
      <p:ext uri="{BB962C8B-B14F-4D97-AF65-F5344CB8AC3E}">
        <p14:creationId xmlns:p14="http://schemas.microsoft.com/office/powerpoint/2010/main" val="43493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CE408-219A-C879-6663-89BEAB5162A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(2)</a:t>
            </a:r>
          </a:p>
        </p:txBody>
      </p:sp>
      <p:cxnSp>
        <p:nvCxnSpPr>
          <p:cNvPr id="3" name="Straight Connector 2">
            <a:extLst>
              <a:ext uri="{FF2B5EF4-FFF2-40B4-BE49-F238E27FC236}">
                <a16:creationId xmlns:a16="http://schemas.microsoft.com/office/drawing/2014/main" id="{2EA8579E-74AA-A50A-191B-C5E9D7989B42}"/>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F4A95A-9F84-0EE5-A7C3-A38A1BBB0D21}"/>
              </a:ext>
            </a:extLst>
          </p:cNvPr>
          <p:cNvSpPr txBox="1"/>
          <p:nvPr/>
        </p:nvSpPr>
        <p:spPr>
          <a:xfrm>
            <a:off x="980458" y="3162300"/>
            <a:ext cx="16697942" cy="369332"/>
          </a:xfrm>
          <a:prstGeom prst="rect">
            <a:avLst/>
          </a:prstGeom>
          <a:noFill/>
        </p:spPr>
        <p:txBody>
          <a:bodyPr wrap="square">
            <a:spAutoFit/>
          </a:bodyPr>
          <a:lstStyle/>
          <a:p>
            <a:r>
              <a:rPr lang="ro-RO" sz="1800" b="1" dirty="0">
                <a:solidFill>
                  <a:srgbClr val="234C93"/>
                </a:solidFill>
              </a:rPr>
              <a:t>Utilizarea cadrelor de competență în procesele cheie de MRU, pentru toate nivelurile administrative și pentru personalul contractual</a:t>
            </a:r>
            <a:endParaRPr lang="en-US" sz="1800" b="1" dirty="0">
              <a:solidFill>
                <a:srgbClr val="234C93"/>
              </a:solidFill>
            </a:endParaRPr>
          </a:p>
        </p:txBody>
      </p:sp>
      <p:sp>
        <p:nvSpPr>
          <p:cNvPr id="7" name="Rectangle 6">
            <a:extLst>
              <a:ext uri="{FF2B5EF4-FFF2-40B4-BE49-F238E27FC236}">
                <a16:creationId xmlns:a16="http://schemas.microsoft.com/office/drawing/2014/main" id="{658A5E28-DD5B-94A6-7FEA-CB5D01EE92E6}"/>
              </a:ext>
            </a:extLst>
          </p:cNvPr>
          <p:cNvSpPr/>
          <p:nvPr/>
        </p:nvSpPr>
        <p:spPr>
          <a:xfrm>
            <a:off x="980458" y="3868853"/>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chemeClr val="bg1"/>
                </a:solidFill>
                <a:effectLst/>
                <a:ea typeface="Calibri" panose="020F0502020204030204" pitchFamily="34" charset="0"/>
                <a:cs typeface="Times New Roman" panose="02020603050405020304" pitchFamily="18" charset="0"/>
              </a:rPr>
              <a:t>Recrutare și selecție pe post</a:t>
            </a:r>
            <a:endParaRPr lang="en-US" sz="1600" b="1" dirty="0">
              <a:solidFill>
                <a:schemeClr val="bg1"/>
              </a:solidFill>
            </a:endParaRPr>
          </a:p>
        </p:txBody>
      </p:sp>
      <p:sp>
        <p:nvSpPr>
          <p:cNvPr id="8" name="Rectangle 7">
            <a:extLst>
              <a:ext uri="{FF2B5EF4-FFF2-40B4-BE49-F238E27FC236}">
                <a16:creationId xmlns:a16="http://schemas.microsoft.com/office/drawing/2014/main" id="{4B07F889-B590-6972-EB71-F6EC5E6C51FB}"/>
              </a:ext>
            </a:extLst>
          </p:cNvPr>
          <p:cNvSpPr/>
          <p:nvPr/>
        </p:nvSpPr>
        <p:spPr>
          <a:xfrm>
            <a:off x="3698918" y="3883734"/>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Evaluarea performanței</a:t>
            </a:r>
            <a:endParaRPr lang="en-US" sz="1600" b="1">
              <a:solidFill>
                <a:schemeClr val="bg1"/>
              </a:solidFill>
              <a:cs typeface="Times New Roman" panose="02020603050405020304" pitchFamily="18" charset="0"/>
            </a:endParaRPr>
          </a:p>
        </p:txBody>
      </p:sp>
      <p:sp>
        <p:nvSpPr>
          <p:cNvPr id="9" name="Rectangle 8">
            <a:extLst>
              <a:ext uri="{FF2B5EF4-FFF2-40B4-BE49-F238E27FC236}">
                <a16:creationId xmlns:a16="http://schemas.microsoft.com/office/drawing/2014/main" id="{3C6B8AAA-4E14-FEDC-292B-8AF72ADD2C5D}"/>
              </a:ext>
            </a:extLst>
          </p:cNvPr>
          <p:cNvSpPr/>
          <p:nvPr/>
        </p:nvSpPr>
        <p:spPr>
          <a:xfrm>
            <a:off x="6417375" y="3896170"/>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Promovare</a:t>
            </a:r>
            <a:endParaRPr lang="en-US" sz="1600" b="1">
              <a:solidFill>
                <a:schemeClr val="bg1"/>
              </a:solidFill>
              <a:cs typeface="Times New Roman" panose="02020603050405020304" pitchFamily="18" charset="0"/>
            </a:endParaRPr>
          </a:p>
        </p:txBody>
      </p:sp>
      <p:sp>
        <p:nvSpPr>
          <p:cNvPr id="10" name="Rectangle 9">
            <a:extLst>
              <a:ext uri="{FF2B5EF4-FFF2-40B4-BE49-F238E27FC236}">
                <a16:creationId xmlns:a16="http://schemas.microsoft.com/office/drawing/2014/main" id="{1154E51D-5638-C7DC-B45F-A539932F50DA}"/>
              </a:ext>
            </a:extLst>
          </p:cNvPr>
          <p:cNvSpPr/>
          <p:nvPr/>
        </p:nvSpPr>
        <p:spPr>
          <a:xfrm>
            <a:off x="9135832" y="3883734"/>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Delegare</a:t>
            </a:r>
            <a:endParaRPr lang="en-US" sz="1600" b="1">
              <a:solidFill>
                <a:schemeClr val="bg1"/>
              </a:solidFill>
              <a:cs typeface="Times New Roman" panose="02020603050405020304" pitchFamily="18" charset="0"/>
            </a:endParaRPr>
          </a:p>
        </p:txBody>
      </p:sp>
      <p:sp>
        <p:nvSpPr>
          <p:cNvPr id="11" name="Rectangle 10">
            <a:extLst>
              <a:ext uri="{FF2B5EF4-FFF2-40B4-BE49-F238E27FC236}">
                <a16:creationId xmlns:a16="http://schemas.microsoft.com/office/drawing/2014/main" id="{510AE102-B664-63EE-7F85-F6440E89E62C}"/>
              </a:ext>
            </a:extLst>
          </p:cNvPr>
          <p:cNvSpPr/>
          <p:nvPr/>
        </p:nvSpPr>
        <p:spPr>
          <a:xfrm>
            <a:off x="14572748" y="3886787"/>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Transfer</a:t>
            </a:r>
            <a:endParaRPr lang="en-US" sz="1600" b="1">
              <a:solidFill>
                <a:schemeClr val="bg1"/>
              </a:solidFill>
              <a:cs typeface="Times New Roman" panose="02020603050405020304" pitchFamily="18" charset="0"/>
            </a:endParaRPr>
          </a:p>
        </p:txBody>
      </p:sp>
      <p:sp>
        <p:nvSpPr>
          <p:cNvPr id="12" name="Rectangle 11">
            <a:extLst>
              <a:ext uri="{FF2B5EF4-FFF2-40B4-BE49-F238E27FC236}">
                <a16:creationId xmlns:a16="http://schemas.microsoft.com/office/drawing/2014/main" id="{4712C686-5FDE-0DDF-EE16-6C5230A57F11}"/>
              </a:ext>
            </a:extLst>
          </p:cNvPr>
          <p:cNvSpPr/>
          <p:nvPr/>
        </p:nvSpPr>
        <p:spPr>
          <a:xfrm>
            <a:off x="988507" y="4851483"/>
            <a:ext cx="261672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dirty="0">
                <a:solidFill>
                  <a:srgbClr val="234C93"/>
                </a:solidFill>
              </a:rPr>
              <a:t>Verificarea competențelor specifice </a:t>
            </a:r>
          </a:p>
          <a:p>
            <a:pPr marL="342900">
              <a:buFont typeface="Arial" panose="020B0604020202020204" pitchFamily="34" charset="0"/>
              <a:buChar char="•"/>
            </a:pPr>
            <a:endParaRPr lang="ro-RO" sz="1600" b="1" dirty="0">
              <a:solidFill>
                <a:srgbClr val="234C93"/>
              </a:solidFill>
            </a:endParaRPr>
          </a:p>
          <a:p>
            <a:pPr marL="342900">
              <a:buFont typeface="Arial" panose="020B0604020202020204" pitchFamily="34" charset="0"/>
              <a:buChar char="•"/>
            </a:pPr>
            <a:endParaRPr lang="ro-RO" sz="1600" b="1" dirty="0">
              <a:solidFill>
                <a:srgbClr val="234C93"/>
              </a:solidFill>
            </a:endParaRPr>
          </a:p>
          <a:p>
            <a:pPr marL="342900"/>
            <a:r>
              <a:rPr lang="ro-RO" sz="1600" b="1" dirty="0">
                <a:solidFill>
                  <a:srgbClr val="234C93"/>
                </a:solidFill>
              </a:rPr>
              <a:t>Verificarea competențelor generale și specifice în cadrul concursului de ocupare a postului</a:t>
            </a:r>
          </a:p>
        </p:txBody>
      </p:sp>
      <p:sp>
        <p:nvSpPr>
          <p:cNvPr id="13" name="Rectangle 12">
            <a:extLst>
              <a:ext uri="{FF2B5EF4-FFF2-40B4-BE49-F238E27FC236}">
                <a16:creationId xmlns:a16="http://schemas.microsoft.com/office/drawing/2014/main" id="{A7918921-0C87-4509-AC06-0A6DE12CEC26}"/>
              </a:ext>
            </a:extLst>
          </p:cNvPr>
          <p:cNvSpPr/>
          <p:nvPr/>
        </p:nvSpPr>
        <p:spPr>
          <a:xfrm>
            <a:off x="3702939" y="4851483"/>
            <a:ext cx="2624767"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marR="0" lvl="0">
              <a:spcBef>
                <a:spcPts val="0"/>
              </a:spcBef>
              <a:spcAft>
                <a:spcPts val="0"/>
              </a:spcAft>
            </a:pPr>
            <a:r>
              <a:rPr lang="ro-RO" sz="1600" b="1" dirty="0">
                <a:solidFill>
                  <a:srgbClr val="234C93"/>
                </a:solidFill>
              </a:rPr>
              <a:t>Evaluarea competențelor generale pe baza descriptorilor și indicatorilor comportamentali aferenți acestora</a:t>
            </a:r>
          </a:p>
          <a:p>
            <a:pPr marL="342900" marR="0" lvl="0">
              <a:spcBef>
                <a:spcPts val="0"/>
              </a:spcBef>
              <a:spcAft>
                <a:spcPts val="0"/>
              </a:spcAft>
            </a:pPr>
            <a:endParaRPr lang="ro-RO" sz="1600" b="1" dirty="0">
              <a:solidFill>
                <a:srgbClr val="234C93"/>
              </a:solidFill>
            </a:endParaRPr>
          </a:p>
          <a:p>
            <a:pPr marL="342900"/>
            <a:r>
              <a:rPr lang="ro-RO" sz="1600" b="1" dirty="0">
                <a:solidFill>
                  <a:srgbClr val="234C93"/>
                </a:solidFill>
              </a:rPr>
              <a:t>Evaluarea</a:t>
            </a:r>
            <a:r>
              <a:rPr lang="en-US" sz="1600" b="1" dirty="0">
                <a:solidFill>
                  <a:srgbClr val="234C93"/>
                </a:solidFill>
              </a:rPr>
              <a:t> </a:t>
            </a:r>
            <a:r>
              <a:rPr lang="ro-RO" sz="1600" b="1" dirty="0">
                <a:solidFill>
                  <a:srgbClr val="234C93"/>
                </a:solidFill>
              </a:rPr>
              <a:t>competențelor specifice</a:t>
            </a:r>
            <a:endParaRPr lang="en-US" sz="1600" b="1" dirty="0">
              <a:solidFill>
                <a:srgbClr val="234C93"/>
              </a:solidFill>
            </a:endParaRPr>
          </a:p>
        </p:txBody>
      </p:sp>
      <p:sp>
        <p:nvSpPr>
          <p:cNvPr id="14" name="Rectangle 13">
            <a:extLst>
              <a:ext uri="{FF2B5EF4-FFF2-40B4-BE49-F238E27FC236}">
                <a16:creationId xmlns:a16="http://schemas.microsoft.com/office/drawing/2014/main" id="{53A937A7-DC5B-1CAD-C84F-101456F9CBA0}"/>
              </a:ext>
            </a:extLst>
          </p:cNvPr>
          <p:cNvSpPr/>
          <p:nvPr/>
        </p:nvSpPr>
        <p:spPr>
          <a:xfrm>
            <a:off x="6429978" y="4851484"/>
            <a:ext cx="2624767"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generale și  specifice</a:t>
            </a:r>
          </a:p>
        </p:txBody>
      </p:sp>
      <p:sp>
        <p:nvSpPr>
          <p:cNvPr id="15" name="Rectangle 14">
            <a:extLst>
              <a:ext uri="{FF2B5EF4-FFF2-40B4-BE49-F238E27FC236}">
                <a16:creationId xmlns:a16="http://schemas.microsoft.com/office/drawing/2014/main" id="{4CC71531-3604-213E-5F60-5526BCCDF458}"/>
              </a:ext>
            </a:extLst>
          </p:cNvPr>
          <p:cNvSpPr/>
          <p:nvPr/>
        </p:nvSpPr>
        <p:spPr>
          <a:xfrm>
            <a:off x="9152457" y="4851484"/>
            <a:ext cx="2608141"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Nu se modifică</a:t>
            </a:r>
          </a:p>
        </p:txBody>
      </p:sp>
      <p:sp>
        <p:nvSpPr>
          <p:cNvPr id="16" name="Rectangle 15">
            <a:extLst>
              <a:ext uri="{FF2B5EF4-FFF2-40B4-BE49-F238E27FC236}">
                <a16:creationId xmlns:a16="http://schemas.microsoft.com/office/drawing/2014/main" id="{1688129A-A9F9-30DA-6875-E0BB032A2B7A}"/>
              </a:ext>
            </a:extLst>
          </p:cNvPr>
          <p:cNvSpPr/>
          <p:nvPr/>
        </p:nvSpPr>
        <p:spPr>
          <a:xfrm>
            <a:off x="14572748" y="4851485"/>
            <a:ext cx="2624767" cy="2959014"/>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a:t>
            </a:r>
          </a:p>
        </p:txBody>
      </p:sp>
      <p:sp>
        <p:nvSpPr>
          <p:cNvPr id="17" name="Rectangle 16">
            <a:extLst>
              <a:ext uri="{FF2B5EF4-FFF2-40B4-BE49-F238E27FC236}">
                <a16:creationId xmlns:a16="http://schemas.microsoft.com/office/drawing/2014/main" id="{F7322BA4-BCB8-0CDE-D06E-C1432C1F3671}"/>
              </a:ext>
            </a:extLst>
          </p:cNvPr>
          <p:cNvSpPr/>
          <p:nvPr/>
        </p:nvSpPr>
        <p:spPr>
          <a:xfrm>
            <a:off x="11854289" y="3881020"/>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Detașare</a:t>
            </a:r>
            <a:endParaRPr lang="en-US" sz="1600" b="1">
              <a:solidFill>
                <a:schemeClr val="bg1"/>
              </a:solidFill>
              <a:cs typeface="Times New Roman" panose="02020603050405020304" pitchFamily="18" charset="0"/>
            </a:endParaRPr>
          </a:p>
        </p:txBody>
      </p:sp>
      <p:sp>
        <p:nvSpPr>
          <p:cNvPr id="18" name="Rectangle 17">
            <a:extLst>
              <a:ext uri="{FF2B5EF4-FFF2-40B4-BE49-F238E27FC236}">
                <a16:creationId xmlns:a16="http://schemas.microsoft.com/office/drawing/2014/main" id="{B2C92C11-B0E4-531C-7BE2-11F569BB845A}"/>
              </a:ext>
            </a:extLst>
          </p:cNvPr>
          <p:cNvSpPr/>
          <p:nvPr/>
        </p:nvSpPr>
        <p:spPr>
          <a:xfrm>
            <a:off x="11879494" y="4851483"/>
            <a:ext cx="259956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 pentru personalul de execuție*</a:t>
            </a:r>
          </a:p>
        </p:txBody>
      </p:sp>
      <p:sp>
        <p:nvSpPr>
          <p:cNvPr id="19" name="Hexagon 18">
            <a:extLst>
              <a:ext uri="{FF2B5EF4-FFF2-40B4-BE49-F238E27FC236}">
                <a16:creationId xmlns:a16="http://schemas.microsoft.com/office/drawing/2014/main" id="{7F0ED07A-BB04-023B-E837-82A335BED08E}"/>
              </a:ext>
            </a:extLst>
          </p:cNvPr>
          <p:cNvSpPr/>
          <p:nvPr/>
        </p:nvSpPr>
        <p:spPr>
          <a:xfrm>
            <a:off x="1102392" y="5308473"/>
            <a:ext cx="201600" cy="18000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nvGrpSpPr>
          <p:cNvPr id="20" name="Group 19">
            <a:extLst>
              <a:ext uri="{FF2B5EF4-FFF2-40B4-BE49-F238E27FC236}">
                <a16:creationId xmlns:a16="http://schemas.microsoft.com/office/drawing/2014/main" id="{44002627-CE37-692C-F2C5-C37BFC2E4C5F}"/>
              </a:ext>
            </a:extLst>
          </p:cNvPr>
          <p:cNvGrpSpPr/>
          <p:nvPr/>
        </p:nvGrpSpPr>
        <p:grpSpPr>
          <a:xfrm>
            <a:off x="1123348" y="6278891"/>
            <a:ext cx="201602" cy="375244"/>
            <a:chOff x="633860" y="3443651"/>
            <a:chExt cx="140465" cy="293758"/>
          </a:xfrm>
        </p:grpSpPr>
        <p:sp>
          <p:nvSpPr>
            <p:cNvPr id="47" name="Hexagon 46">
              <a:extLst>
                <a:ext uri="{FF2B5EF4-FFF2-40B4-BE49-F238E27FC236}">
                  <a16:creationId xmlns:a16="http://schemas.microsoft.com/office/drawing/2014/main" id="{D1CC38AC-F78B-8C0D-576E-4EC7D2B3D9C0}"/>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8" name="Hexagon 47">
              <a:extLst>
                <a:ext uri="{FF2B5EF4-FFF2-40B4-BE49-F238E27FC236}">
                  <a16:creationId xmlns:a16="http://schemas.microsoft.com/office/drawing/2014/main" id="{959CDFAA-EE40-08A7-B9EB-85C8083954A0}"/>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21" name="Group 20">
            <a:extLst>
              <a:ext uri="{FF2B5EF4-FFF2-40B4-BE49-F238E27FC236}">
                <a16:creationId xmlns:a16="http://schemas.microsoft.com/office/drawing/2014/main" id="{49E504C8-A854-4717-88BD-CCE5616DE985}"/>
              </a:ext>
            </a:extLst>
          </p:cNvPr>
          <p:cNvGrpSpPr/>
          <p:nvPr/>
        </p:nvGrpSpPr>
        <p:grpSpPr>
          <a:xfrm>
            <a:off x="3746632" y="5220957"/>
            <a:ext cx="367644" cy="370950"/>
            <a:chOff x="2340408" y="2144769"/>
            <a:chExt cx="335533" cy="380386"/>
          </a:xfrm>
        </p:grpSpPr>
        <p:sp>
          <p:nvSpPr>
            <p:cNvPr id="44" name="Hexagon 43">
              <a:extLst>
                <a:ext uri="{FF2B5EF4-FFF2-40B4-BE49-F238E27FC236}">
                  <a16:creationId xmlns:a16="http://schemas.microsoft.com/office/drawing/2014/main" id="{9AD4F835-2074-53E8-71BF-351AA96885B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5" name="Hexagon 44">
              <a:extLst>
                <a:ext uri="{FF2B5EF4-FFF2-40B4-BE49-F238E27FC236}">
                  <a16:creationId xmlns:a16="http://schemas.microsoft.com/office/drawing/2014/main" id="{534CC991-A38A-D7E7-3DFB-303CA53FBD29}"/>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6" name="Hexagon 45">
              <a:extLst>
                <a:ext uri="{FF2B5EF4-FFF2-40B4-BE49-F238E27FC236}">
                  <a16:creationId xmlns:a16="http://schemas.microsoft.com/office/drawing/2014/main" id="{D087F445-EAA1-2E7A-C3F2-4E4D8CF2B63A}"/>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25" name="Rectangle 24">
            <a:extLst>
              <a:ext uri="{FF2B5EF4-FFF2-40B4-BE49-F238E27FC236}">
                <a16:creationId xmlns:a16="http://schemas.microsoft.com/office/drawing/2014/main" id="{6373A60B-3033-2658-F975-BB0465EFB0CB}"/>
              </a:ext>
            </a:extLst>
          </p:cNvPr>
          <p:cNvSpPr/>
          <p:nvPr/>
        </p:nvSpPr>
        <p:spPr>
          <a:xfrm>
            <a:off x="11900555" y="7226295"/>
            <a:ext cx="5244445" cy="529554"/>
          </a:xfrm>
          <a:prstGeom prst="rect">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i="1" dirty="0">
                <a:solidFill>
                  <a:srgbClr val="234C93"/>
                </a:solidFill>
              </a:rPr>
              <a:t>*nu este obligatoriu când detașarea sau transferul se realizează în cadrul aceluiași domeniu funcțional</a:t>
            </a:r>
          </a:p>
        </p:txBody>
      </p:sp>
      <p:sp>
        <p:nvSpPr>
          <p:cNvPr id="27" name="Oval 26">
            <a:extLst>
              <a:ext uri="{FF2B5EF4-FFF2-40B4-BE49-F238E27FC236}">
                <a16:creationId xmlns:a16="http://schemas.microsoft.com/office/drawing/2014/main" id="{C2DB3A23-E47F-0862-9C72-8C40BE8248F2}"/>
              </a:ext>
            </a:extLst>
          </p:cNvPr>
          <p:cNvSpPr/>
          <p:nvPr/>
        </p:nvSpPr>
        <p:spPr>
          <a:xfrm>
            <a:off x="2029989"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rgbClr val="234C93"/>
                </a:solidFill>
              </a:rPr>
              <a:t>1</a:t>
            </a:r>
            <a:endParaRPr lang="en-US" sz="1600" b="1" dirty="0">
              <a:solidFill>
                <a:srgbClr val="234C93"/>
              </a:solidFill>
            </a:endParaRPr>
          </a:p>
        </p:txBody>
      </p:sp>
      <p:sp>
        <p:nvSpPr>
          <p:cNvPr id="28" name="Oval 27">
            <a:extLst>
              <a:ext uri="{FF2B5EF4-FFF2-40B4-BE49-F238E27FC236}">
                <a16:creationId xmlns:a16="http://schemas.microsoft.com/office/drawing/2014/main" id="{7C20406B-3CEF-585F-4172-AF84F2A41FB1}"/>
              </a:ext>
            </a:extLst>
          </p:cNvPr>
          <p:cNvSpPr/>
          <p:nvPr/>
        </p:nvSpPr>
        <p:spPr>
          <a:xfrm>
            <a:off x="473827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2</a:t>
            </a:r>
            <a:endParaRPr lang="en-US" sz="1600" b="1">
              <a:solidFill>
                <a:srgbClr val="234C93"/>
              </a:solidFill>
            </a:endParaRPr>
          </a:p>
        </p:txBody>
      </p:sp>
      <p:sp>
        <p:nvSpPr>
          <p:cNvPr id="29" name="Oval 28">
            <a:extLst>
              <a:ext uri="{FF2B5EF4-FFF2-40B4-BE49-F238E27FC236}">
                <a16:creationId xmlns:a16="http://schemas.microsoft.com/office/drawing/2014/main" id="{BD192B79-B774-7053-FA9E-D72AC4E6C7D4}"/>
              </a:ext>
            </a:extLst>
          </p:cNvPr>
          <p:cNvSpPr/>
          <p:nvPr/>
        </p:nvSpPr>
        <p:spPr>
          <a:xfrm>
            <a:off x="745673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3</a:t>
            </a:r>
            <a:endParaRPr lang="en-US" sz="1600" b="1">
              <a:solidFill>
                <a:srgbClr val="234C93"/>
              </a:solidFill>
            </a:endParaRPr>
          </a:p>
        </p:txBody>
      </p:sp>
      <p:sp>
        <p:nvSpPr>
          <p:cNvPr id="30" name="Oval 29">
            <a:extLst>
              <a:ext uri="{FF2B5EF4-FFF2-40B4-BE49-F238E27FC236}">
                <a16:creationId xmlns:a16="http://schemas.microsoft.com/office/drawing/2014/main" id="{597F3995-403A-DD61-EDF6-0AE95E1614E3}"/>
              </a:ext>
            </a:extLst>
          </p:cNvPr>
          <p:cNvSpPr/>
          <p:nvPr/>
        </p:nvSpPr>
        <p:spPr>
          <a:xfrm>
            <a:off x="10175189"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4</a:t>
            </a:r>
            <a:endParaRPr lang="en-US" sz="1600" b="1">
              <a:solidFill>
                <a:srgbClr val="234C93"/>
              </a:solidFill>
            </a:endParaRPr>
          </a:p>
        </p:txBody>
      </p:sp>
      <p:sp>
        <p:nvSpPr>
          <p:cNvPr id="31" name="Oval 30">
            <a:extLst>
              <a:ext uri="{FF2B5EF4-FFF2-40B4-BE49-F238E27FC236}">
                <a16:creationId xmlns:a16="http://schemas.microsoft.com/office/drawing/2014/main" id="{A038993E-5772-DE04-3B2C-F739C0967CD2}"/>
              </a:ext>
            </a:extLst>
          </p:cNvPr>
          <p:cNvSpPr/>
          <p:nvPr/>
        </p:nvSpPr>
        <p:spPr>
          <a:xfrm>
            <a:off x="12846935"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5</a:t>
            </a:r>
            <a:endParaRPr lang="en-US" sz="1600" b="1">
              <a:solidFill>
                <a:srgbClr val="234C93"/>
              </a:solidFill>
            </a:endParaRPr>
          </a:p>
        </p:txBody>
      </p:sp>
      <p:sp>
        <p:nvSpPr>
          <p:cNvPr id="32" name="Oval 31">
            <a:extLst>
              <a:ext uri="{FF2B5EF4-FFF2-40B4-BE49-F238E27FC236}">
                <a16:creationId xmlns:a16="http://schemas.microsoft.com/office/drawing/2014/main" id="{59C9CF91-D15B-BFEC-33CE-7E17828E4004}"/>
              </a:ext>
            </a:extLst>
          </p:cNvPr>
          <p:cNvSpPr/>
          <p:nvPr/>
        </p:nvSpPr>
        <p:spPr>
          <a:xfrm>
            <a:off x="15612103" y="3507540"/>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6</a:t>
            </a:r>
            <a:endParaRPr lang="en-US" sz="1600" b="1">
              <a:solidFill>
                <a:srgbClr val="234C93"/>
              </a:solidFill>
            </a:endParaRPr>
          </a:p>
        </p:txBody>
      </p:sp>
      <p:grpSp>
        <p:nvGrpSpPr>
          <p:cNvPr id="49" name="Group 48">
            <a:extLst>
              <a:ext uri="{FF2B5EF4-FFF2-40B4-BE49-F238E27FC236}">
                <a16:creationId xmlns:a16="http://schemas.microsoft.com/office/drawing/2014/main" id="{651BF82F-F4F7-EF99-4997-0E2145A744DF}"/>
              </a:ext>
            </a:extLst>
          </p:cNvPr>
          <p:cNvGrpSpPr/>
          <p:nvPr/>
        </p:nvGrpSpPr>
        <p:grpSpPr>
          <a:xfrm>
            <a:off x="3715204" y="6947941"/>
            <a:ext cx="367644" cy="370950"/>
            <a:chOff x="2340408" y="2144769"/>
            <a:chExt cx="335533" cy="380386"/>
          </a:xfrm>
        </p:grpSpPr>
        <p:sp>
          <p:nvSpPr>
            <p:cNvPr id="50" name="Hexagon 49">
              <a:extLst>
                <a:ext uri="{FF2B5EF4-FFF2-40B4-BE49-F238E27FC236}">
                  <a16:creationId xmlns:a16="http://schemas.microsoft.com/office/drawing/2014/main" id="{CD28D647-A4D0-EE9C-95C0-6563ED8B8E1E}"/>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1" name="Hexagon 50">
              <a:extLst>
                <a:ext uri="{FF2B5EF4-FFF2-40B4-BE49-F238E27FC236}">
                  <a16:creationId xmlns:a16="http://schemas.microsoft.com/office/drawing/2014/main" id="{446EF07C-84C7-3E4E-3C1E-F5F8BBA7D42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2" name="Hexagon 51">
              <a:extLst>
                <a:ext uri="{FF2B5EF4-FFF2-40B4-BE49-F238E27FC236}">
                  <a16:creationId xmlns:a16="http://schemas.microsoft.com/office/drawing/2014/main" id="{E2789718-ED09-CA42-D40E-0F2D7E7D1ACE}"/>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3" name="Group 52">
            <a:extLst>
              <a:ext uri="{FF2B5EF4-FFF2-40B4-BE49-F238E27FC236}">
                <a16:creationId xmlns:a16="http://schemas.microsoft.com/office/drawing/2014/main" id="{9FC2BE88-D7D2-F995-842C-45EB72327432}"/>
              </a:ext>
            </a:extLst>
          </p:cNvPr>
          <p:cNvGrpSpPr/>
          <p:nvPr/>
        </p:nvGrpSpPr>
        <p:grpSpPr>
          <a:xfrm>
            <a:off x="6613767" y="6019780"/>
            <a:ext cx="201602" cy="375244"/>
            <a:chOff x="633860" y="3443651"/>
            <a:chExt cx="140465" cy="293758"/>
          </a:xfrm>
        </p:grpSpPr>
        <p:sp>
          <p:nvSpPr>
            <p:cNvPr id="54" name="Hexagon 53">
              <a:extLst>
                <a:ext uri="{FF2B5EF4-FFF2-40B4-BE49-F238E27FC236}">
                  <a16:creationId xmlns:a16="http://schemas.microsoft.com/office/drawing/2014/main" id="{D6D29D14-CDEA-4DC1-5F53-97EB45BE63AE}"/>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5" name="Hexagon 54">
              <a:extLst>
                <a:ext uri="{FF2B5EF4-FFF2-40B4-BE49-F238E27FC236}">
                  <a16:creationId xmlns:a16="http://schemas.microsoft.com/office/drawing/2014/main" id="{5FE24861-6EEF-8139-4F3E-710CA9F1DA01}"/>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6" name="Group 55">
            <a:extLst>
              <a:ext uri="{FF2B5EF4-FFF2-40B4-BE49-F238E27FC236}">
                <a16:creationId xmlns:a16="http://schemas.microsoft.com/office/drawing/2014/main" id="{8CBBA15C-5C9E-96F7-986D-A9ED1E53A431}"/>
              </a:ext>
            </a:extLst>
          </p:cNvPr>
          <p:cNvGrpSpPr/>
          <p:nvPr/>
        </p:nvGrpSpPr>
        <p:grpSpPr>
          <a:xfrm>
            <a:off x="11900556" y="5828830"/>
            <a:ext cx="367644" cy="370950"/>
            <a:chOff x="2340408" y="2144769"/>
            <a:chExt cx="335533" cy="380386"/>
          </a:xfrm>
        </p:grpSpPr>
        <p:sp>
          <p:nvSpPr>
            <p:cNvPr id="57" name="Hexagon 56">
              <a:extLst>
                <a:ext uri="{FF2B5EF4-FFF2-40B4-BE49-F238E27FC236}">
                  <a16:creationId xmlns:a16="http://schemas.microsoft.com/office/drawing/2014/main" id="{E64ABFAF-9BA3-D74B-5A39-2B818B3D41A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Hexagon 57">
              <a:extLst>
                <a:ext uri="{FF2B5EF4-FFF2-40B4-BE49-F238E27FC236}">
                  <a16:creationId xmlns:a16="http://schemas.microsoft.com/office/drawing/2014/main" id="{418AB645-72DA-BBBC-14A6-BB1552E34D42}"/>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Hexagon 58">
              <a:extLst>
                <a:ext uri="{FF2B5EF4-FFF2-40B4-BE49-F238E27FC236}">
                  <a16:creationId xmlns:a16="http://schemas.microsoft.com/office/drawing/2014/main" id="{B2A1C61C-1DFD-A695-C9D1-02678E4D3047}"/>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60" name="Group 59">
            <a:extLst>
              <a:ext uri="{FF2B5EF4-FFF2-40B4-BE49-F238E27FC236}">
                <a16:creationId xmlns:a16="http://schemas.microsoft.com/office/drawing/2014/main" id="{F1BEED06-4D66-5128-B9A4-C0D0A7CF7982}"/>
              </a:ext>
            </a:extLst>
          </p:cNvPr>
          <p:cNvGrpSpPr/>
          <p:nvPr/>
        </p:nvGrpSpPr>
        <p:grpSpPr>
          <a:xfrm>
            <a:off x="14603228" y="6014268"/>
            <a:ext cx="367644" cy="370950"/>
            <a:chOff x="2340408" y="2144769"/>
            <a:chExt cx="335533" cy="380386"/>
          </a:xfrm>
        </p:grpSpPr>
        <p:sp>
          <p:nvSpPr>
            <p:cNvPr id="61" name="Hexagon 60">
              <a:extLst>
                <a:ext uri="{FF2B5EF4-FFF2-40B4-BE49-F238E27FC236}">
                  <a16:creationId xmlns:a16="http://schemas.microsoft.com/office/drawing/2014/main" id="{7B51E3E3-70A8-D271-AFE0-EE82A9D13645}"/>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2" name="Hexagon 61">
              <a:extLst>
                <a:ext uri="{FF2B5EF4-FFF2-40B4-BE49-F238E27FC236}">
                  <a16:creationId xmlns:a16="http://schemas.microsoft.com/office/drawing/2014/main" id="{C60D6C01-C241-6D25-FAFB-8092A4576D8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3" name="Hexagon 62">
              <a:extLst>
                <a:ext uri="{FF2B5EF4-FFF2-40B4-BE49-F238E27FC236}">
                  <a16:creationId xmlns:a16="http://schemas.microsoft.com/office/drawing/2014/main" id="{815E8B0B-0A5C-83C6-292E-977F1C7E9CE1}"/>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64" name="Rectangle 63">
            <a:extLst>
              <a:ext uri="{FF2B5EF4-FFF2-40B4-BE49-F238E27FC236}">
                <a16:creationId xmlns:a16="http://schemas.microsoft.com/office/drawing/2014/main" id="{40C7BC9C-8527-0C3D-FC55-1136EEC9C9F0}"/>
              </a:ext>
            </a:extLst>
          </p:cNvPr>
          <p:cNvSpPr/>
          <p:nvPr/>
        </p:nvSpPr>
        <p:spPr>
          <a:xfrm>
            <a:off x="1351988" y="7815917"/>
            <a:ext cx="9426762" cy="14360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ts val="600"/>
              </a:spcBef>
              <a:spcAft>
                <a:spcPts val="600"/>
              </a:spcAft>
            </a:pPr>
            <a:r>
              <a:rPr lang="ro-RO" sz="1400" b="1" dirty="0">
                <a:solidFill>
                  <a:srgbClr val="234C93"/>
                </a:solidFill>
              </a:rPr>
              <a:t>Competențele specifice vizează competențele prevăzute la art. 11 alin. (2) lit. d) din Anexa nr. 8 la Codul administrativ</a:t>
            </a:r>
          </a:p>
          <a:p>
            <a:pPr>
              <a:spcBef>
                <a:spcPts val="600"/>
              </a:spcBef>
              <a:spcAft>
                <a:spcPts val="600"/>
              </a:spcAft>
            </a:pPr>
            <a:r>
              <a:rPr lang="ro-RO" sz="1400" b="1" dirty="0">
                <a:solidFill>
                  <a:srgbClr val="234C93"/>
                </a:solidFill>
              </a:rPr>
              <a:t>Pentru funcțiile publice generale, acestea vor fi identificate în urma analizei posturilor și asociate domeniilor funcționale</a:t>
            </a:r>
          </a:p>
          <a:p>
            <a:pPr>
              <a:spcBef>
                <a:spcPts val="600"/>
              </a:spcBef>
              <a:spcAft>
                <a:spcPts val="600"/>
              </a:spcAft>
            </a:pPr>
            <a:r>
              <a:rPr lang="ro-RO" sz="1400" b="1" dirty="0">
                <a:solidFill>
                  <a:srgbClr val="234C93"/>
                </a:solidFill>
              </a:rPr>
              <a:t>Pentru funcțiile publice </a:t>
            </a:r>
            <a:r>
              <a:rPr lang="en-US" sz="1400" b="1" dirty="0" err="1">
                <a:solidFill>
                  <a:srgbClr val="234C93"/>
                </a:solidFill>
              </a:rPr>
              <a:t>specifice</a:t>
            </a:r>
            <a:r>
              <a:rPr lang="ro-RO" sz="1400" b="1" dirty="0">
                <a:solidFill>
                  <a:srgbClr val="234C93"/>
                </a:solidFill>
              </a:rPr>
              <a:t> și funcțiile contractuale, vor fi identificate conform fișei postului</a:t>
            </a:r>
          </a:p>
        </p:txBody>
      </p:sp>
      <p:pic>
        <p:nvPicPr>
          <p:cNvPr id="65" name="Graphic 64" descr="Exclamation mark with solid fill">
            <a:extLst>
              <a:ext uri="{FF2B5EF4-FFF2-40B4-BE49-F238E27FC236}">
                <a16:creationId xmlns:a16="http://schemas.microsoft.com/office/drawing/2014/main" id="{442018F3-DE40-2DD0-920F-80DFEC99A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948" y="8055081"/>
            <a:ext cx="914400" cy="914400"/>
          </a:xfrm>
          <a:prstGeom prst="rect">
            <a:avLst/>
          </a:prstGeom>
        </p:spPr>
      </p:pic>
      <p:pic>
        <p:nvPicPr>
          <p:cNvPr id="66" name="Picture 65">
            <a:extLst>
              <a:ext uri="{FF2B5EF4-FFF2-40B4-BE49-F238E27FC236}">
                <a16:creationId xmlns:a16="http://schemas.microsoft.com/office/drawing/2014/main" id="{D4BE58BD-CFA6-87A5-DFF4-D18D1BBACF83}"/>
              </a:ext>
            </a:extLst>
          </p:cNvPr>
          <p:cNvPicPr>
            <a:picLocks noChangeAspect="1"/>
          </p:cNvPicPr>
          <p:nvPr/>
        </p:nvPicPr>
        <p:blipFill>
          <a:blip r:embed="rId4"/>
          <a:stretch>
            <a:fillRect/>
          </a:stretch>
        </p:blipFill>
        <p:spPr>
          <a:xfrm>
            <a:off x="14759115" y="8033887"/>
            <a:ext cx="2438400" cy="1000125"/>
          </a:xfrm>
          <a:prstGeom prst="rect">
            <a:avLst/>
          </a:prstGeom>
        </p:spPr>
      </p:pic>
    </p:spTree>
    <p:extLst>
      <p:ext uri="{BB962C8B-B14F-4D97-AF65-F5344CB8AC3E}">
        <p14:creationId xmlns:p14="http://schemas.microsoft.com/office/powerpoint/2010/main" val="377273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95BDF-5775-AF7C-6A15-79FFA6E91A8D}"/>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(3)</a:t>
            </a:r>
          </a:p>
        </p:txBody>
      </p:sp>
      <p:cxnSp>
        <p:nvCxnSpPr>
          <p:cNvPr id="3" name="Straight Connector 2">
            <a:extLst>
              <a:ext uri="{FF2B5EF4-FFF2-40B4-BE49-F238E27FC236}">
                <a16:creationId xmlns:a16="http://schemas.microsoft.com/office/drawing/2014/main" id="{89DA669B-3D23-462B-A31C-CBE9699550D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6A25FDE-9702-4881-3EE8-2CBDB28F18BB}"/>
              </a:ext>
            </a:extLst>
          </p:cNvPr>
          <p:cNvGrpSpPr/>
          <p:nvPr/>
        </p:nvGrpSpPr>
        <p:grpSpPr>
          <a:xfrm>
            <a:off x="985374" y="3162301"/>
            <a:ext cx="16312023" cy="5715001"/>
            <a:chOff x="601430" y="1313378"/>
            <a:chExt cx="11038825" cy="5193462"/>
          </a:xfrm>
        </p:grpSpPr>
        <p:grpSp>
          <p:nvGrpSpPr>
            <p:cNvPr id="5" name="Group 4">
              <a:extLst>
                <a:ext uri="{FF2B5EF4-FFF2-40B4-BE49-F238E27FC236}">
                  <a16:creationId xmlns:a16="http://schemas.microsoft.com/office/drawing/2014/main" id="{B986A1EA-9A3B-9BF5-6A91-6731541F43B5}"/>
                </a:ext>
              </a:extLst>
            </p:cNvPr>
            <p:cNvGrpSpPr/>
            <p:nvPr/>
          </p:nvGrpSpPr>
          <p:grpSpPr>
            <a:xfrm>
              <a:off x="6818539" y="1675839"/>
              <a:ext cx="103411" cy="4761754"/>
              <a:chOff x="2213898" y="4134212"/>
              <a:chExt cx="103411" cy="4761754"/>
            </a:xfrm>
            <a:solidFill>
              <a:schemeClr val="tx1">
                <a:lumMod val="75000"/>
              </a:schemeClr>
            </a:solidFill>
          </p:grpSpPr>
          <p:sp>
            <p:nvSpPr>
              <p:cNvPr id="53" name="Line 55" descr="© INSCALE GmbH, 26.05.2010&#10;http://www.presentationload.com/">
                <a:extLst>
                  <a:ext uri="{FF2B5EF4-FFF2-40B4-BE49-F238E27FC236}">
                    <a16:creationId xmlns:a16="http://schemas.microsoft.com/office/drawing/2014/main" id="{86DBF2B0-E570-C5E1-87C9-0342352E6810}"/>
                  </a:ext>
                </a:extLst>
              </p:cNvPr>
              <p:cNvSpPr>
                <a:spLocks noChangeShapeType="1"/>
              </p:cNvSpPr>
              <p:nvPr/>
            </p:nvSpPr>
            <p:spPr bwMode="gray">
              <a:xfrm flipV="1">
                <a:off x="2254693" y="4134212"/>
                <a:ext cx="10908" cy="4761754"/>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4" name="Gleichschenkliges Dreieck 67">
                <a:extLst>
                  <a:ext uri="{FF2B5EF4-FFF2-40B4-BE49-F238E27FC236}">
                    <a16:creationId xmlns:a16="http://schemas.microsoft.com/office/drawing/2014/main" id="{96910E51-51C7-309A-11B1-709AB28DD03D}"/>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6" name="Group 5">
              <a:extLst>
                <a:ext uri="{FF2B5EF4-FFF2-40B4-BE49-F238E27FC236}">
                  <a16:creationId xmlns:a16="http://schemas.microsoft.com/office/drawing/2014/main" id="{F9E666A3-1C1D-6B00-7814-A6049FA6C6D2}"/>
                </a:ext>
              </a:extLst>
            </p:cNvPr>
            <p:cNvGrpSpPr/>
            <p:nvPr/>
          </p:nvGrpSpPr>
          <p:grpSpPr>
            <a:xfrm>
              <a:off x="5257943" y="1671183"/>
              <a:ext cx="103411" cy="4766410"/>
              <a:chOff x="2213898" y="4134212"/>
              <a:chExt cx="103411" cy="4766410"/>
            </a:xfrm>
            <a:solidFill>
              <a:schemeClr val="tx1">
                <a:lumMod val="75000"/>
              </a:schemeClr>
            </a:solidFill>
          </p:grpSpPr>
          <p:sp>
            <p:nvSpPr>
              <p:cNvPr id="51" name="Line 55" descr="© INSCALE GmbH, 26.05.2010&#10;http://www.presentationload.com/">
                <a:extLst>
                  <a:ext uri="{FF2B5EF4-FFF2-40B4-BE49-F238E27FC236}">
                    <a16:creationId xmlns:a16="http://schemas.microsoft.com/office/drawing/2014/main" id="{F926A362-AB29-8E8A-73F6-A33C88D04E93}"/>
                  </a:ext>
                </a:extLst>
              </p:cNvPr>
              <p:cNvSpPr>
                <a:spLocks noChangeShapeType="1"/>
              </p:cNvSpPr>
              <p:nvPr/>
            </p:nvSpPr>
            <p:spPr bwMode="gray">
              <a:xfrm flipV="1">
                <a:off x="2259091" y="4134212"/>
                <a:ext cx="6509" cy="476641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2" name="Gleichschenkliges Dreieck 67">
                <a:extLst>
                  <a:ext uri="{FF2B5EF4-FFF2-40B4-BE49-F238E27FC236}">
                    <a16:creationId xmlns:a16="http://schemas.microsoft.com/office/drawing/2014/main" id="{0B5B10A3-A9E3-A302-E43D-D698C533FFE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7" name="Group 6">
              <a:extLst>
                <a:ext uri="{FF2B5EF4-FFF2-40B4-BE49-F238E27FC236}">
                  <a16:creationId xmlns:a16="http://schemas.microsoft.com/office/drawing/2014/main" id="{1166F1C9-5A74-C59C-BD5B-45FA59855FB9}"/>
                </a:ext>
              </a:extLst>
            </p:cNvPr>
            <p:cNvGrpSpPr/>
            <p:nvPr/>
          </p:nvGrpSpPr>
          <p:grpSpPr>
            <a:xfrm>
              <a:off x="601430" y="1313378"/>
              <a:ext cx="10978519" cy="365760"/>
              <a:chOff x="77233" y="3123689"/>
              <a:chExt cx="11511200" cy="365760"/>
            </a:xfrm>
          </p:grpSpPr>
          <p:sp>
            <p:nvSpPr>
              <p:cNvPr id="44" name="Rechteck 48">
                <a:extLst>
                  <a:ext uri="{FF2B5EF4-FFF2-40B4-BE49-F238E27FC236}">
                    <a16:creationId xmlns:a16="http://schemas.microsoft.com/office/drawing/2014/main" id="{E3DDDC97-E3F3-6680-9E85-6E16C476656C}"/>
                  </a:ext>
                </a:extLst>
              </p:cNvPr>
              <p:cNvSpPr/>
              <p:nvPr/>
            </p:nvSpPr>
            <p:spPr bwMode="auto">
              <a:xfrm>
                <a:off x="7723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24</a:t>
                </a:r>
                <a:endParaRPr lang="en-US" sz="2400" b="1" noProof="1">
                  <a:solidFill>
                    <a:schemeClr val="bg1"/>
                  </a:solidFill>
                  <a:latin typeface="+mj-lt"/>
                </a:endParaRPr>
              </a:p>
            </p:txBody>
          </p:sp>
          <p:sp>
            <p:nvSpPr>
              <p:cNvPr id="45" name="Rechteck 49">
                <a:extLst>
                  <a:ext uri="{FF2B5EF4-FFF2-40B4-BE49-F238E27FC236}">
                    <a16:creationId xmlns:a16="http://schemas.microsoft.com/office/drawing/2014/main" id="{DCA65A94-563B-DB63-7AF5-5F571BF7DDA5}"/>
                  </a:ext>
                </a:extLst>
              </p:cNvPr>
              <p:cNvSpPr/>
              <p:nvPr/>
            </p:nvSpPr>
            <p:spPr bwMode="auto">
              <a:xfrm>
                <a:off x="1721446"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a:t>
                </a:r>
                <a:r>
                  <a:rPr lang="ro-RO" sz="2400" b="1" noProof="1">
                    <a:solidFill>
                      <a:schemeClr val="tx2"/>
                    </a:solidFill>
                    <a:latin typeface="+mj-lt"/>
                  </a:rPr>
                  <a:t>025</a:t>
                </a:r>
                <a:endParaRPr lang="en-US" sz="2400" b="1" noProof="1">
                  <a:solidFill>
                    <a:schemeClr val="tx2"/>
                  </a:solidFill>
                  <a:latin typeface="+mj-lt"/>
                </a:endParaRPr>
              </a:p>
            </p:txBody>
          </p:sp>
          <p:sp>
            <p:nvSpPr>
              <p:cNvPr id="46" name="Rechteck 43">
                <a:extLst>
                  <a:ext uri="{FF2B5EF4-FFF2-40B4-BE49-F238E27FC236}">
                    <a16:creationId xmlns:a16="http://schemas.microsoft.com/office/drawing/2014/main" id="{2AE6914D-3CBE-F427-2E0F-7C5E4BA27B8B}"/>
                  </a:ext>
                </a:extLst>
              </p:cNvPr>
              <p:cNvSpPr/>
              <p:nvPr/>
            </p:nvSpPr>
            <p:spPr bwMode="auto">
              <a:xfrm>
                <a:off x="3365660"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20</a:t>
                </a:r>
                <a:r>
                  <a:rPr lang="ro-RO" sz="2400" b="1" noProof="1">
                    <a:solidFill>
                      <a:schemeClr val="tx2"/>
                    </a:solidFill>
                    <a:latin typeface="+mj-lt"/>
                  </a:rPr>
                  <a:t>26</a:t>
                </a:r>
                <a:endParaRPr lang="en-US" sz="2400" b="1" noProof="1">
                  <a:solidFill>
                    <a:schemeClr val="tx2"/>
                  </a:solidFill>
                  <a:latin typeface="+mj-lt"/>
                </a:endParaRPr>
              </a:p>
            </p:txBody>
          </p:sp>
          <p:sp>
            <p:nvSpPr>
              <p:cNvPr id="47" name="Rechteck 44">
                <a:extLst>
                  <a:ext uri="{FF2B5EF4-FFF2-40B4-BE49-F238E27FC236}">
                    <a16:creationId xmlns:a16="http://schemas.microsoft.com/office/drawing/2014/main" id="{5803D0FF-2D8E-B997-B125-207448C8E063}"/>
                  </a:ext>
                </a:extLst>
              </p:cNvPr>
              <p:cNvSpPr/>
              <p:nvPr/>
            </p:nvSpPr>
            <p:spPr bwMode="auto">
              <a:xfrm>
                <a:off x="5009873"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27</a:t>
                </a:r>
                <a:endParaRPr lang="en-US" sz="2400" noProof="1">
                  <a:solidFill>
                    <a:schemeClr val="tx2"/>
                  </a:solidFill>
                  <a:latin typeface="+mj-lt"/>
                </a:endParaRPr>
              </a:p>
            </p:txBody>
          </p:sp>
          <p:sp>
            <p:nvSpPr>
              <p:cNvPr id="48" name="Rechteck 45">
                <a:extLst>
                  <a:ext uri="{FF2B5EF4-FFF2-40B4-BE49-F238E27FC236}">
                    <a16:creationId xmlns:a16="http://schemas.microsoft.com/office/drawing/2014/main" id="{573BDEA0-1ED7-83BE-02BC-F6DF67CE6B5C}"/>
                  </a:ext>
                </a:extLst>
              </p:cNvPr>
              <p:cNvSpPr/>
              <p:nvPr/>
            </p:nvSpPr>
            <p:spPr bwMode="auto">
              <a:xfrm>
                <a:off x="6654087"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28</a:t>
                </a:r>
                <a:endParaRPr lang="en-US" sz="2400" b="1" noProof="1">
                  <a:solidFill>
                    <a:schemeClr val="bg1"/>
                  </a:solidFill>
                  <a:latin typeface="+mj-lt"/>
                </a:endParaRPr>
              </a:p>
            </p:txBody>
          </p:sp>
          <p:sp>
            <p:nvSpPr>
              <p:cNvPr id="49" name="Rechteck 46">
                <a:extLst>
                  <a:ext uri="{FF2B5EF4-FFF2-40B4-BE49-F238E27FC236}">
                    <a16:creationId xmlns:a16="http://schemas.microsoft.com/office/drawing/2014/main" id="{BCC7E5E9-470B-7CA0-334C-602D2C5ED3AD}"/>
                  </a:ext>
                </a:extLst>
              </p:cNvPr>
              <p:cNvSpPr/>
              <p:nvPr/>
            </p:nvSpPr>
            <p:spPr bwMode="auto">
              <a:xfrm>
                <a:off x="8298300"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29</a:t>
                </a:r>
                <a:endParaRPr lang="en-US" sz="2400" noProof="1">
                  <a:solidFill>
                    <a:schemeClr val="tx2"/>
                  </a:solidFill>
                  <a:latin typeface="+mj-lt"/>
                </a:endParaRPr>
              </a:p>
            </p:txBody>
          </p:sp>
          <p:sp>
            <p:nvSpPr>
              <p:cNvPr id="50" name="Rechteck 47">
                <a:extLst>
                  <a:ext uri="{FF2B5EF4-FFF2-40B4-BE49-F238E27FC236}">
                    <a16:creationId xmlns:a16="http://schemas.microsoft.com/office/drawing/2014/main" id="{E2CB03F7-0E20-FD54-3F27-5CAB4393B19F}"/>
                  </a:ext>
                </a:extLst>
              </p:cNvPr>
              <p:cNvSpPr/>
              <p:nvPr/>
            </p:nvSpPr>
            <p:spPr bwMode="auto">
              <a:xfrm>
                <a:off x="994251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30</a:t>
                </a:r>
                <a:endParaRPr lang="en-US" sz="2400" b="1" noProof="1">
                  <a:solidFill>
                    <a:schemeClr val="bg1"/>
                  </a:solidFill>
                  <a:latin typeface="+mj-lt"/>
                </a:endParaRPr>
              </a:p>
            </p:txBody>
          </p:sp>
        </p:grpSp>
        <p:sp>
          <p:nvSpPr>
            <p:cNvPr id="8" name="Arrow: Right 7">
              <a:extLst>
                <a:ext uri="{FF2B5EF4-FFF2-40B4-BE49-F238E27FC236}">
                  <a16:creationId xmlns:a16="http://schemas.microsoft.com/office/drawing/2014/main" id="{AAB738F8-FB5C-CBE5-2399-E40C76558498}"/>
                </a:ext>
              </a:extLst>
            </p:cNvPr>
            <p:cNvSpPr/>
            <p:nvPr/>
          </p:nvSpPr>
          <p:spPr>
            <a:xfrm>
              <a:off x="5320526" y="1677296"/>
              <a:ext cx="6257404"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9" name="Arrow: Right 8">
              <a:extLst>
                <a:ext uri="{FF2B5EF4-FFF2-40B4-BE49-F238E27FC236}">
                  <a16:creationId xmlns:a16="http://schemas.microsoft.com/office/drawing/2014/main" id="{1E260BC8-E59B-E3B8-372D-C4EA5691EDF1}"/>
                </a:ext>
              </a:extLst>
            </p:cNvPr>
            <p:cNvSpPr/>
            <p:nvPr/>
          </p:nvSpPr>
          <p:spPr>
            <a:xfrm>
              <a:off x="8452274" y="2029246"/>
              <a:ext cx="312565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10" name="Arrow: Right 9">
              <a:extLst>
                <a:ext uri="{FF2B5EF4-FFF2-40B4-BE49-F238E27FC236}">
                  <a16:creationId xmlns:a16="http://schemas.microsoft.com/office/drawing/2014/main" id="{A36A1A45-CFAC-90F7-7784-12111EF6697B}"/>
                </a:ext>
              </a:extLst>
            </p:cNvPr>
            <p:cNvSpPr/>
            <p:nvPr/>
          </p:nvSpPr>
          <p:spPr>
            <a:xfrm>
              <a:off x="2194348" y="2423406"/>
              <a:ext cx="938120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noProof="0" dirty="0">
                  <a:solidFill>
                    <a:schemeClr val="tx2"/>
                  </a:solidFill>
                  <a:effectLst/>
                  <a:latin typeface="+mj-lt"/>
                </a:rPr>
                <a:t>Evaluarea performanței </a:t>
              </a:r>
              <a:r>
                <a:rPr lang="ro-RO" sz="1100" i="1" u="none" strike="noStrike" noProof="0" dirty="0">
                  <a:solidFill>
                    <a:schemeClr val="tx2"/>
                  </a:solidFill>
                  <a:effectLst/>
                  <a:latin typeface="+mj-lt"/>
                </a:rPr>
                <a:t>pe bază de competențe</a:t>
              </a:r>
              <a:endParaRPr lang="ro-RO" sz="1100" b="1" i="1" noProof="1">
                <a:solidFill>
                  <a:schemeClr val="tx2"/>
                </a:solidFill>
                <a:latin typeface="+mj-lt"/>
                <a:cs typeface="Arial" panose="020B0604020202020204" pitchFamily="34" charset="0"/>
              </a:endParaRPr>
            </a:p>
          </p:txBody>
        </p:sp>
        <p:sp>
          <p:nvSpPr>
            <p:cNvPr id="11" name="Arrow: Right 10">
              <a:extLst>
                <a:ext uri="{FF2B5EF4-FFF2-40B4-BE49-F238E27FC236}">
                  <a16:creationId xmlns:a16="http://schemas.microsoft.com/office/drawing/2014/main" id="{548046F2-C314-6147-076A-082FACA83B35}"/>
                </a:ext>
              </a:extLst>
            </p:cNvPr>
            <p:cNvSpPr/>
            <p:nvPr/>
          </p:nvSpPr>
          <p:spPr>
            <a:xfrm>
              <a:off x="6861540" y="2816796"/>
              <a:ext cx="471840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noProof="1">
                  <a:solidFill>
                    <a:schemeClr val="tx2"/>
                  </a:solidFill>
                  <a:latin typeface="+mj-lt"/>
                  <a:cs typeface="Arial" panose="020B0604020202020204" pitchFamily="34" charset="0"/>
                </a:rPr>
                <a:t>Evaluarea performanței </a:t>
              </a:r>
              <a:r>
                <a:rPr lang="ro-RO" sz="1100" i="1" noProof="1">
                  <a:solidFill>
                    <a:schemeClr val="tx2"/>
                  </a:solidFill>
                  <a:latin typeface="+mj-lt"/>
                  <a:cs typeface="Arial" panose="020B0604020202020204" pitchFamily="34" charset="0"/>
                </a:rPr>
                <a:t>pe bază de competențe</a:t>
              </a:r>
            </a:p>
          </p:txBody>
        </p:sp>
        <p:sp>
          <p:nvSpPr>
            <p:cNvPr id="12" name="Arrow: Right 11">
              <a:extLst>
                <a:ext uri="{FF2B5EF4-FFF2-40B4-BE49-F238E27FC236}">
                  <a16:creationId xmlns:a16="http://schemas.microsoft.com/office/drawing/2014/main" id="{9D998F02-6DEC-2CF1-49B5-28EECE615CF0}"/>
                </a:ext>
              </a:extLst>
            </p:cNvPr>
            <p:cNvSpPr/>
            <p:nvPr/>
          </p:nvSpPr>
          <p:spPr>
            <a:xfrm>
              <a:off x="10021446" y="3191014"/>
              <a:ext cx="157203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Evaluarea </a:t>
              </a:r>
              <a:r>
                <a:rPr lang="ro-RO" sz="1100" i="1" noProof="1">
                  <a:solidFill>
                    <a:schemeClr val="tx2"/>
                  </a:solidFill>
                  <a:latin typeface="+mj-lt"/>
                  <a:cs typeface="Arial" panose="020B0604020202020204" pitchFamily="34" charset="0"/>
                </a:rPr>
                <a:t>pe bază de competențe</a:t>
              </a:r>
            </a:p>
          </p:txBody>
        </p:sp>
        <p:sp>
          <p:nvSpPr>
            <p:cNvPr id="13" name="Arrow: Right 12">
              <a:extLst>
                <a:ext uri="{FF2B5EF4-FFF2-40B4-BE49-F238E27FC236}">
                  <a16:creationId xmlns:a16="http://schemas.microsoft.com/office/drawing/2014/main" id="{80F95576-50B5-77EE-1A71-0633A9A4E5E4}"/>
                </a:ext>
              </a:extLst>
            </p:cNvPr>
            <p:cNvSpPr/>
            <p:nvPr/>
          </p:nvSpPr>
          <p:spPr>
            <a:xfrm>
              <a:off x="5320527" y="3566845"/>
              <a:ext cx="6259420"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a:t>
              </a:r>
            </a:p>
          </p:txBody>
        </p:sp>
        <p:sp>
          <p:nvSpPr>
            <p:cNvPr id="14" name="Arrow: Right 13">
              <a:extLst>
                <a:ext uri="{FF2B5EF4-FFF2-40B4-BE49-F238E27FC236}">
                  <a16:creationId xmlns:a16="http://schemas.microsoft.com/office/drawing/2014/main" id="{687402DF-D355-AD77-4F58-32085A6D79D0}"/>
                </a:ext>
              </a:extLst>
            </p:cNvPr>
            <p:cNvSpPr/>
            <p:nvPr/>
          </p:nvSpPr>
          <p:spPr>
            <a:xfrm>
              <a:off x="8440213" y="3942094"/>
              <a:ext cx="314685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 </a:t>
              </a:r>
            </a:p>
          </p:txBody>
        </p:sp>
        <p:sp>
          <p:nvSpPr>
            <p:cNvPr id="15" name="Arrow: Right 14">
              <a:extLst>
                <a:ext uri="{FF2B5EF4-FFF2-40B4-BE49-F238E27FC236}">
                  <a16:creationId xmlns:a16="http://schemas.microsoft.com/office/drawing/2014/main" id="{893A65E7-FF2F-4F10-6975-6E33FD75BF79}"/>
                </a:ext>
              </a:extLst>
            </p:cNvPr>
            <p:cNvSpPr/>
            <p:nvPr/>
          </p:nvSpPr>
          <p:spPr>
            <a:xfrm>
              <a:off x="2213623" y="4338278"/>
              <a:ext cx="313705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dirty="0">
                  <a:solidFill>
                    <a:schemeClr val="tx2"/>
                  </a:solidFill>
                  <a:effectLst/>
                  <a:latin typeface="+mj-lt"/>
                </a:rPr>
                <a:t>D</a:t>
              </a:r>
              <a:r>
                <a:rPr lang="en-US" sz="1100" b="1" i="1" u="none" strike="noStrike" dirty="0" err="1">
                  <a:solidFill>
                    <a:schemeClr val="tx2"/>
                  </a:solidFill>
                  <a:effectLst/>
                  <a:latin typeface="+mj-lt"/>
                </a:rPr>
                <a:t>etașare</a:t>
              </a:r>
              <a:r>
                <a:rPr lang="en-US" sz="1100" b="1" i="1" u="none" strike="noStrike" dirty="0">
                  <a:solidFill>
                    <a:schemeClr val="tx2"/>
                  </a:solidFill>
                  <a:effectLst/>
                  <a:latin typeface="+mj-lt"/>
                </a:rPr>
                <a:t> </a:t>
              </a:r>
              <a:r>
                <a:rPr lang="en-US" sz="1100" i="1" u="none" strike="noStrike" dirty="0">
                  <a:solidFill>
                    <a:schemeClr val="tx2"/>
                  </a:solidFill>
                  <a:effectLst/>
                  <a:latin typeface="+mj-lt"/>
                </a:rPr>
                <a:t>pe </a:t>
              </a:r>
              <a:r>
                <a:rPr lang="en-US" sz="1100" i="1" u="none" strike="noStrike" dirty="0" err="1">
                  <a:solidFill>
                    <a:schemeClr val="tx2"/>
                  </a:solidFill>
                  <a:effectLst/>
                  <a:latin typeface="+mj-lt"/>
                </a:rPr>
                <a:t>bază</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competențe</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pentru</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personalul</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execuție</a:t>
              </a:r>
              <a:endParaRPr lang="ro-RO" sz="1100" i="1" noProof="1">
                <a:solidFill>
                  <a:schemeClr val="tx2"/>
                </a:solidFill>
                <a:latin typeface="+mj-lt"/>
                <a:cs typeface="Arial" panose="020B0604020202020204" pitchFamily="34" charset="0"/>
              </a:endParaRPr>
            </a:p>
          </p:txBody>
        </p:sp>
        <p:sp>
          <p:nvSpPr>
            <p:cNvPr id="16" name="Arrow: Right 15">
              <a:extLst>
                <a:ext uri="{FF2B5EF4-FFF2-40B4-BE49-F238E27FC236}">
                  <a16:creationId xmlns:a16="http://schemas.microsoft.com/office/drawing/2014/main" id="{919CA8C8-B6B4-62D8-CD44-5D44D6384709}"/>
                </a:ext>
              </a:extLst>
            </p:cNvPr>
            <p:cNvSpPr/>
            <p:nvPr/>
          </p:nvSpPr>
          <p:spPr>
            <a:xfrm>
              <a:off x="5367798" y="4736100"/>
              <a:ext cx="624314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1200"/>
                </a:spcBef>
                <a:spcAft>
                  <a:spcPct val="0"/>
                </a:spcAft>
              </a:pPr>
              <a:r>
                <a:rPr lang="ro-RO" sz="1100" b="1" i="1" u="none" strike="noStrike">
                  <a:solidFill>
                    <a:schemeClr val="tx2"/>
                  </a:solidFill>
                  <a:effectLst/>
                  <a:latin typeface="+mj-lt"/>
                </a:rPr>
                <a:t>D</a:t>
              </a:r>
              <a:r>
                <a:rPr lang="en-US" sz="1100" b="1" i="1" u="none" strike="noStrike" err="1">
                  <a:solidFill>
                    <a:schemeClr val="tx2"/>
                  </a:solidFill>
                  <a:effectLst/>
                  <a:latin typeface="+mj-lt"/>
                </a:rPr>
                <a:t>etașare</a:t>
              </a:r>
              <a:r>
                <a:rPr lang="en-US" sz="1100" b="1" i="1" u="none" strike="noStrike">
                  <a:solidFill>
                    <a:schemeClr val="tx2"/>
                  </a:solidFill>
                  <a:effectLst/>
                  <a:latin typeface="+mj-lt"/>
                </a:rPr>
                <a:t> </a:t>
              </a:r>
              <a:r>
                <a:rPr lang="en-US" sz="1100" i="1" u="none" strike="noStrike">
                  <a:solidFill>
                    <a:schemeClr val="tx2"/>
                  </a:solidFill>
                  <a:effectLst/>
                  <a:latin typeface="+mj-lt"/>
                </a:rPr>
                <a:t>pe </a:t>
              </a:r>
              <a:r>
                <a:rPr lang="en-US" sz="1100" i="1" u="none" strike="noStrike" err="1">
                  <a:solidFill>
                    <a:schemeClr val="tx2"/>
                  </a:solidFill>
                  <a:effectLst/>
                  <a:latin typeface="+mj-lt"/>
                </a:rPr>
                <a:t>bază</a:t>
              </a:r>
              <a:r>
                <a:rPr lang="en-US" sz="1100" i="1" u="none" strike="noStrike">
                  <a:solidFill>
                    <a:schemeClr val="tx2"/>
                  </a:solidFill>
                  <a:effectLst/>
                  <a:latin typeface="+mj-lt"/>
                </a:rPr>
                <a:t> de </a:t>
              </a:r>
              <a:r>
                <a:rPr lang="en-US" sz="1100" i="1" u="none" strike="noStrike" err="1">
                  <a:solidFill>
                    <a:schemeClr val="tx2"/>
                  </a:solidFill>
                  <a:effectLst/>
                  <a:latin typeface="+mj-lt"/>
                </a:rPr>
                <a:t>competențe</a:t>
              </a:r>
              <a:r>
                <a:rPr lang="en-US" sz="1100" i="1" u="none" strike="noStrike">
                  <a:solidFill>
                    <a:schemeClr val="tx2"/>
                  </a:solidFill>
                  <a:effectLst/>
                  <a:latin typeface="+mj-lt"/>
                </a:rPr>
                <a:t> </a:t>
              </a:r>
              <a:r>
                <a:rPr lang="en-US" sz="1100" i="1" u="none" strike="noStrike" err="1">
                  <a:solidFill>
                    <a:schemeClr val="tx2"/>
                  </a:solidFill>
                  <a:effectLst/>
                  <a:latin typeface="+mj-lt"/>
                </a:rPr>
                <a:t>specifice</a:t>
              </a:r>
              <a:r>
                <a:rPr lang="en-US" sz="1100" i="1" u="none" strike="noStrike">
                  <a:solidFill>
                    <a:schemeClr val="tx2"/>
                  </a:solidFill>
                  <a:effectLst/>
                  <a:latin typeface="+mj-lt"/>
                </a:rPr>
                <a:t> </a:t>
              </a:r>
              <a:r>
                <a:rPr lang="ro-RO" sz="1100" i="1">
                  <a:solidFill>
                    <a:schemeClr val="tx2"/>
                  </a:solidFill>
                  <a:latin typeface="+mj-lt"/>
                </a:rPr>
                <a:t>asociate domeniilor funcționale</a:t>
              </a:r>
              <a:endParaRPr lang="ro-RO" sz="1100" i="1" noProof="1">
                <a:solidFill>
                  <a:schemeClr val="tx2"/>
                </a:solidFill>
                <a:latin typeface="+mj-lt"/>
                <a:cs typeface="Arial" panose="020B0604020202020204" pitchFamily="34" charset="0"/>
              </a:endParaRPr>
            </a:p>
          </p:txBody>
        </p:sp>
        <p:sp>
          <p:nvSpPr>
            <p:cNvPr id="17" name="Arrow: Right 16">
              <a:extLst>
                <a:ext uri="{FF2B5EF4-FFF2-40B4-BE49-F238E27FC236}">
                  <a16:creationId xmlns:a16="http://schemas.microsoft.com/office/drawing/2014/main" id="{19C00AD4-5CEC-39BF-6A24-79308611D4EC}"/>
                </a:ext>
              </a:extLst>
            </p:cNvPr>
            <p:cNvSpPr/>
            <p:nvPr/>
          </p:nvSpPr>
          <p:spPr>
            <a:xfrm>
              <a:off x="8390281" y="5130098"/>
              <a:ext cx="3233127"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u="none" strike="noStrike" noProof="0">
                  <a:solidFill>
                    <a:schemeClr val="tx2"/>
                  </a:solidFill>
                  <a:effectLst/>
                  <a:latin typeface="+mj-lt"/>
                </a:rPr>
                <a:t>Detașare</a:t>
              </a:r>
              <a:r>
                <a:rPr lang="ro-RO" sz="1100" i="1" u="none" strike="noStrike" noProof="0">
                  <a:solidFill>
                    <a:schemeClr val="tx2"/>
                  </a:solidFill>
                  <a:effectLst/>
                  <a:latin typeface="+mj-lt"/>
                </a:rPr>
                <a:t> pe bază de competențe specifice</a:t>
              </a:r>
              <a:endParaRPr lang="ro-RO" sz="1100" i="1" noProof="1">
                <a:solidFill>
                  <a:schemeClr val="tx2"/>
                </a:solidFill>
                <a:latin typeface="+mj-lt"/>
                <a:cs typeface="Arial" panose="020B0604020202020204" pitchFamily="34" charset="0"/>
              </a:endParaRPr>
            </a:p>
          </p:txBody>
        </p:sp>
        <p:sp>
          <p:nvSpPr>
            <p:cNvPr id="18" name="Arrow: Right 17">
              <a:extLst>
                <a:ext uri="{FF2B5EF4-FFF2-40B4-BE49-F238E27FC236}">
                  <a16:creationId xmlns:a16="http://schemas.microsoft.com/office/drawing/2014/main" id="{63E3BB79-A840-1FA8-FD44-7CC7EB563654}"/>
                </a:ext>
              </a:extLst>
            </p:cNvPr>
            <p:cNvSpPr/>
            <p:nvPr/>
          </p:nvSpPr>
          <p:spPr>
            <a:xfrm>
              <a:off x="5332388" y="5533371"/>
              <a:ext cx="629736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600"/>
                </a:spcBef>
                <a:spcAft>
                  <a:spcPct val="0"/>
                </a:spcAft>
              </a:pPr>
              <a:r>
                <a:rPr lang="ro-RO" sz="1100" b="1" i="1" u="none" strike="noStrike" noProof="0" dirty="0">
                  <a:solidFill>
                    <a:schemeClr val="tx2"/>
                  </a:solidFill>
                  <a:effectLst/>
                  <a:latin typeface="+mj-lt"/>
                </a:rPr>
                <a:t>Transfer </a:t>
              </a:r>
              <a:r>
                <a:rPr lang="ro-RO" sz="1100" i="1" u="none" strike="noStrike" noProof="0" dirty="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19" name="Hexagon 18">
              <a:extLst>
                <a:ext uri="{FF2B5EF4-FFF2-40B4-BE49-F238E27FC236}">
                  <a16:creationId xmlns:a16="http://schemas.microsoft.com/office/drawing/2014/main" id="{9505731A-F17C-30CA-D1AB-1C8F72EC6F27}"/>
                </a:ext>
              </a:extLst>
            </p:cNvPr>
            <p:cNvSpPr/>
            <p:nvPr/>
          </p:nvSpPr>
          <p:spPr>
            <a:xfrm>
              <a:off x="667720" y="5361156"/>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0" name="Hexagon 19">
              <a:extLst>
                <a:ext uri="{FF2B5EF4-FFF2-40B4-BE49-F238E27FC236}">
                  <a16:creationId xmlns:a16="http://schemas.microsoft.com/office/drawing/2014/main" id="{274F6DDF-5169-4B38-6694-2875534E347C}"/>
                </a:ext>
              </a:extLst>
            </p:cNvPr>
            <p:cNvSpPr/>
            <p:nvPr/>
          </p:nvSpPr>
          <p:spPr>
            <a:xfrm>
              <a:off x="667720" y="5676005"/>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1" name="Hexagon 20">
              <a:extLst>
                <a:ext uri="{FF2B5EF4-FFF2-40B4-BE49-F238E27FC236}">
                  <a16:creationId xmlns:a16="http://schemas.microsoft.com/office/drawing/2014/main" id="{D197782A-28D1-4955-29CB-9A2CF71F1029}"/>
                </a:ext>
              </a:extLst>
            </p:cNvPr>
            <p:cNvSpPr/>
            <p:nvPr/>
          </p:nvSpPr>
          <p:spPr>
            <a:xfrm>
              <a:off x="667720" y="599085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2" name="Hexagon 21">
              <a:extLst>
                <a:ext uri="{FF2B5EF4-FFF2-40B4-BE49-F238E27FC236}">
                  <a16:creationId xmlns:a16="http://schemas.microsoft.com/office/drawing/2014/main" id="{FC8284A7-BF02-BF28-C0D3-91ED3C02571A}"/>
                </a:ext>
              </a:extLst>
            </p:cNvPr>
            <p:cNvSpPr/>
            <p:nvPr/>
          </p:nvSpPr>
          <p:spPr>
            <a:xfrm>
              <a:off x="5307793" y="1867347"/>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3" name="Group 22">
              <a:extLst>
                <a:ext uri="{FF2B5EF4-FFF2-40B4-BE49-F238E27FC236}">
                  <a16:creationId xmlns:a16="http://schemas.microsoft.com/office/drawing/2014/main" id="{3A26DAD1-99CD-BB75-C120-173B2566ED7C}"/>
                </a:ext>
              </a:extLst>
            </p:cNvPr>
            <p:cNvGrpSpPr/>
            <p:nvPr/>
          </p:nvGrpSpPr>
          <p:grpSpPr>
            <a:xfrm>
              <a:off x="2125200" y="1679131"/>
              <a:ext cx="103411" cy="4758460"/>
              <a:chOff x="2213898" y="4134210"/>
              <a:chExt cx="103411" cy="4758460"/>
            </a:xfrm>
            <a:solidFill>
              <a:schemeClr val="tx1">
                <a:lumMod val="75000"/>
              </a:schemeClr>
            </a:solidFill>
          </p:grpSpPr>
          <p:sp>
            <p:nvSpPr>
              <p:cNvPr id="42" name="Line 55" descr="© INSCALE GmbH, 26.05.2010&#10;http://www.presentationload.com/">
                <a:extLst>
                  <a:ext uri="{FF2B5EF4-FFF2-40B4-BE49-F238E27FC236}">
                    <a16:creationId xmlns:a16="http://schemas.microsoft.com/office/drawing/2014/main" id="{4BA0FBB1-67DE-28E9-A0C9-A2C5262DC229}"/>
                  </a:ext>
                </a:extLst>
              </p:cNvPr>
              <p:cNvSpPr>
                <a:spLocks noChangeShapeType="1"/>
              </p:cNvSpPr>
              <p:nvPr/>
            </p:nvSpPr>
            <p:spPr bwMode="gray">
              <a:xfrm flipV="1">
                <a:off x="2254692" y="4134210"/>
                <a:ext cx="10908" cy="47584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3" name="Gleichschenkliges Dreieck 67">
                <a:extLst>
                  <a:ext uri="{FF2B5EF4-FFF2-40B4-BE49-F238E27FC236}">
                    <a16:creationId xmlns:a16="http://schemas.microsoft.com/office/drawing/2014/main" id="{E8744265-B405-7BF8-47F8-EADF61F9788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4" name="Hexagon 23">
              <a:extLst>
                <a:ext uri="{FF2B5EF4-FFF2-40B4-BE49-F238E27FC236}">
                  <a16:creationId xmlns:a16="http://schemas.microsoft.com/office/drawing/2014/main" id="{CA0BFD1B-5DE3-25D7-177A-094DFB321110}"/>
                </a:ext>
              </a:extLst>
            </p:cNvPr>
            <p:cNvSpPr/>
            <p:nvPr/>
          </p:nvSpPr>
          <p:spPr>
            <a:xfrm>
              <a:off x="8470365" y="2228203"/>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5" name="Hexagon 24">
              <a:extLst>
                <a:ext uri="{FF2B5EF4-FFF2-40B4-BE49-F238E27FC236}">
                  <a16:creationId xmlns:a16="http://schemas.microsoft.com/office/drawing/2014/main" id="{78F572C7-558D-B64B-A4A1-ABF63F3F85BB}"/>
                </a:ext>
              </a:extLst>
            </p:cNvPr>
            <p:cNvSpPr/>
            <p:nvPr/>
          </p:nvSpPr>
          <p:spPr>
            <a:xfrm>
              <a:off x="2247494" y="2596721"/>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6" name="Hexagon 25">
              <a:extLst>
                <a:ext uri="{FF2B5EF4-FFF2-40B4-BE49-F238E27FC236}">
                  <a16:creationId xmlns:a16="http://schemas.microsoft.com/office/drawing/2014/main" id="{387B0278-0D6B-21FC-CA2A-5171CFD0B9E1}"/>
                </a:ext>
              </a:extLst>
            </p:cNvPr>
            <p:cNvSpPr/>
            <p:nvPr/>
          </p:nvSpPr>
          <p:spPr>
            <a:xfrm>
              <a:off x="6867933" y="3000144"/>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7" name="Group 26">
              <a:extLst>
                <a:ext uri="{FF2B5EF4-FFF2-40B4-BE49-F238E27FC236}">
                  <a16:creationId xmlns:a16="http://schemas.microsoft.com/office/drawing/2014/main" id="{92E5EA66-6D99-8B0B-43A5-BC18723395B6}"/>
                </a:ext>
              </a:extLst>
            </p:cNvPr>
            <p:cNvGrpSpPr/>
            <p:nvPr/>
          </p:nvGrpSpPr>
          <p:grpSpPr>
            <a:xfrm>
              <a:off x="8388512" y="1673222"/>
              <a:ext cx="103411" cy="4833618"/>
              <a:chOff x="2213898" y="4134213"/>
              <a:chExt cx="103411" cy="4833618"/>
            </a:xfrm>
            <a:solidFill>
              <a:schemeClr val="tx1">
                <a:lumMod val="75000"/>
              </a:schemeClr>
            </a:solidFill>
          </p:grpSpPr>
          <p:sp>
            <p:nvSpPr>
              <p:cNvPr id="40" name="Line 55" descr="© INSCALE GmbH, 26.05.2010&#10;http://www.presentationload.com/">
                <a:extLst>
                  <a:ext uri="{FF2B5EF4-FFF2-40B4-BE49-F238E27FC236}">
                    <a16:creationId xmlns:a16="http://schemas.microsoft.com/office/drawing/2014/main" id="{6D3DD654-4517-D0EB-3E28-763F6BCA12A5}"/>
                  </a:ext>
                </a:extLst>
              </p:cNvPr>
              <p:cNvSpPr>
                <a:spLocks noChangeShapeType="1"/>
              </p:cNvSpPr>
              <p:nvPr/>
            </p:nvSpPr>
            <p:spPr bwMode="gray">
              <a:xfrm flipV="1">
                <a:off x="2230186" y="4134213"/>
                <a:ext cx="35414" cy="4833618"/>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1" name="Gleichschenkliges Dreieck 67">
                <a:extLst>
                  <a:ext uri="{FF2B5EF4-FFF2-40B4-BE49-F238E27FC236}">
                    <a16:creationId xmlns:a16="http://schemas.microsoft.com/office/drawing/2014/main" id="{C04B91CC-C631-728B-0673-25E3C47FD70F}"/>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8" name="Hexagon 27">
              <a:extLst>
                <a:ext uri="{FF2B5EF4-FFF2-40B4-BE49-F238E27FC236}">
                  <a16:creationId xmlns:a16="http://schemas.microsoft.com/office/drawing/2014/main" id="{66AD7B54-F285-B832-D913-C45892E5B197}"/>
                </a:ext>
              </a:extLst>
            </p:cNvPr>
            <p:cNvSpPr/>
            <p:nvPr/>
          </p:nvSpPr>
          <p:spPr>
            <a:xfrm>
              <a:off x="10006246" y="3382168"/>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9" name="Hexagon 28">
              <a:extLst>
                <a:ext uri="{FF2B5EF4-FFF2-40B4-BE49-F238E27FC236}">
                  <a16:creationId xmlns:a16="http://schemas.microsoft.com/office/drawing/2014/main" id="{8FC1768A-0683-524F-7F91-3A8A1EC89E52}"/>
                </a:ext>
              </a:extLst>
            </p:cNvPr>
            <p:cNvSpPr/>
            <p:nvPr/>
          </p:nvSpPr>
          <p:spPr>
            <a:xfrm>
              <a:off x="5323033" y="374897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0" name="Hexagon 29">
              <a:extLst>
                <a:ext uri="{FF2B5EF4-FFF2-40B4-BE49-F238E27FC236}">
                  <a16:creationId xmlns:a16="http://schemas.microsoft.com/office/drawing/2014/main" id="{E41E6745-2A52-0CD0-D4DA-A2AFBBAF9CA3}"/>
                </a:ext>
              </a:extLst>
            </p:cNvPr>
            <p:cNvSpPr/>
            <p:nvPr/>
          </p:nvSpPr>
          <p:spPr>
            <a:xfrm>
              <a:off x="8410791" y="413544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1" name="Hexagon 30">
              <a:extLst>
                <a:ext uri="{FF2B5EF4-FFF2-40B4-BE49-F238E27FC236}">
                  <a16:creationId xmlns:a16="http://schemas.microsoft.com/office/drawing/2014/main" id="{9480F552-8F3F-25F6-F5FE-BE0E5194B2E8}"/>
                </a:ext>
              </a:extLst>
            </p:cNvPr>
            <p:cNvSpPr/>
            <p:nvPr/>
          </p:nvSpPr>
          <p:spPr>
            <a:xfrm>
              <a:off x="2278490" y="45211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2" name="Hexagon 31">
              <a:extLst>
                <a:ext uri="{FF2B5EF4-FFF2-40B4-BE49-F238E27FC236}">
                  <a16:creationId xmlns:a16="http://schemas.microsoft.com/office/drawing/2014/main" id="{EB27C12E-2BEF-B19B-3D02-9ABCE111D0C3}"/>
                </a:ext>
              </a:extLst>
            </p:cNvPr>
            <p:cNvSpPr/>
            <p:nvPr/>
          </p:nvSpPr>
          <p:spPr>
            <a:xfrm>
              <a:off x="5354846" y="49132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3" name="Hexagon 32">
              <a:extLst>
                <a:ext uri="{FF2B5EF4-FFF2-40B4-BE49-F238E27FC236}">
                  <a16:creationId xmlns:a16="http://schemas.microsoft.com/office/drawing/2014/main" id="{EB170541-F144-9B3B-9323-1BD49966F4FC}"/>
                </a:ext>
              </a:extLst>
            </p:cNvPr>
            <p:cNvSpPr/>
            <p:nvPr/>
          </p:nvSpPr>
          <p:spPr>
            <a:xfrm>
              <a:off x="5524097" y="4913258"/>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4" name="Hexagon 33">
              <a:extLst>
                <a:ext uri="{FF2B5EF4-FFF2-40B4-BE49-F238E27FC236}">
                  <a16:creationId xmlns:a16="http://schemas.microsoft.com/office/drawing/2014/main" id="{D413C0C9-EBAE-185B-D328-5714ABBABA4D}"/>
                </a:ext>
              </a:extLst>
            </p:cNvPr>
            <p:cNvSpPr/>
            <p:nvPr/>
          </p:nvSpPr>
          <p:spPr>
            <a:xfrm>
              <a:off x="8391549" y="533001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5" name="Hexagon 34">
              <a:extLst>
                <a:ext uri="{FF2B5EF4-FFF2-40B4-BE49-F238E27FC236}">
                  <a16:creationId xmlns:a16="http://schemas.microsoft.com/office/drawing/2014/main" id="{2377D115-40FC-61D9-114B-077B24CFD633}"/>
                </a:ext>
              </a:extLst>
            </p:cNvPr>
            <p:cNvSpPr/>
            <p:nvPr/>
          </p:nvSpPr>
          <p:spPr>
            <a:xfrm>
              <a:off x="5371782" y="5731749"/>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6" name="Hexagon 35">
              <a:extLst>
                <a:ext uri="{FF2B5EF4-FFF2-40B4-BE49-F238E27FC236}">
                  <a16:creationId xmlns:a16="http://schemas.microsoft.com/office/drawing/2014/main" id="{571978FF-12BE-E103-8387-CE02F30DF877}"/>
                </a:ext>
              </a:extLst>
            </p:cNvPr>
            <p:cNvSpPr/>
            <p:nvPr/>
          </p:nvSpPr>
          <p:spPr>
            <a:xfrm>
              <a:off x="5527197" y="573540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7" name="Rectangle 36">
              <a:extLst>
                <a:ext uri="{FF2B5EF4-FFF2-40B4-BE49-F238E27FC236}">
                  <a16:creationId xmlns:a16="http://schemas.microsoft.com/office/drawing/2014/main" id="{0AFCC81D-4511-5B27-8457-468F24B7078F}"/>
                </a:ext>
              </a:extLst>
            </p:cNvPr>
            <p:cNvSpPr/>
            <p:nvPr/>
          </p:nvSpPr>
          <p:spPr>
            <a:xfrm>
              <a:off x="858857" y="5329754"/>
              <a:ext cx="1869715" cy="995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o-RO" sz="1200" i="1" dirty="0">
                  <a:solidFill>
                    <a:schemeClr val="tx2"/>
                  </a:solidFill>
                  <a:latin typeface="+mj-lt"/>
                  <a:cs typeface="Arial" panose="020B0604020202020204" pitchFamily="34" charset="0"/>
                </a:rPr>
                <a:t>Nivel central și teritorial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Nivel local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Personal contractual</a:t>
              </a:r>
              <a:endParaRPr lang="en-US" sz="1200" i="1" dirty="0">
                <a:solidFill>
                  <a:schemeClr val="tx2"/>
                </a:solidFill>
                <a:latin typeface="+mj-lt"/>
                <a:cs typeface="Arial" panose="020B0604020202020204" pitchFamily="34" charset="0"/>
              </a:endParaRPr>
            </a:p>
          </p:txBody>
        </p:sp>
        <p:sp>
          <p:nvSpPr>
            <p:cNvPr id="38" name="Arrow: Right 37">
              <a:extLst>
                <a:ext uri="{FF2B5EF4-FFF2-40B4-BE49-F238E27FC236}">
                  <a16:creationId xmlns:a16="http://schemas.microsoft.com/office/drawing/2014/main" id="{4A5BB012-8C16-53A9-784B-4BD9D6931D3D}"/>
                </a:ext>
              </a:extLst>
            </p:cNvPr>
            <p:cNvSpPr/>
            <p:nvPr/>
          </p:nvSpPr>
          <p:spPr>
            <a:xfrm>
              <a:off x="8415699" y="5958200"/>
              <a:ext cx="322455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fontAlgn="base">
                <a:spcBef>
                  <a:spcPts val="600"/>
                </a:spcBef>
                <a:spcAft>
                  <a:spcPct val="0"/>
                </a:spcAft>
              </a:pPr>
              <a:r>
                <a:rPr lang="ro-RO" sz="1100" b="1" i="1" u="none" strike="noStrike" noProof="0">
                  <a:solidFill>
                    <a:schemeClr val="tx2"/>
                  </a:solidFill>
                  <a:effectLst/>
                  <a:latin typeface="+mj-lt"/>
                </a:rPr>
                <a:t>Transfer </a:t>
              </a:r>
              <a:r>
                <a:rPr lang="ro-RO" sz="1100" i="1" u="none" strike="noStrike" noProof="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39" name="Hexagon 38">
              <a:extLst>
                <a:ext uri="{FF2B5EF4-FFF2-40B4-BE49-F238E27FC236}">
                  <a16:creationId xmlns:a16="http://schemas.microsoft.com/office/drawing/2014/main" id="{C94906C4-5AAD-2D17-00FB-201875E7B073}"/>
                </a:ext>
              </a:extLst>
            </p:cNvPr>
            <p:cNvSpPr/>
            <p:nvPr/>
          </p:nvSpPr>
          <p:spPr>
            <a:xfrm>
              <a:off x="8410791" y="614231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spTree>
    <p:extLst>
      <p:ext uri="{BB962C8B-B14F-4D97-AF65-F5344CB8AC3E}">
        <p14:creationId xmlns:p14="http://schemas.microsoft.com/office/powerpoint/2010/main" val="2916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14AD0-727C-9A9A-6C74-4B8CD70D283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Măsuri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de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acompaniere</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541454E7-A9C8-66BC-07F4-A343BFA4956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DBF963F-26C1-EDD4-D6AB-5BCA4D2E7365}"/>
              </a:ext>
            </a:extLst>
          </p:cNvPr>
          <p:cNvGrpSpPr/>
          <p:nvPr/>
        </p:nvGrpSpPr>
        <p:grpSpPr>
          <a:xfrm>
            <a:off x="2895501" y="2901181"/>
            <a:ext cx="12717100" cy="6052318"/>
            <a:chOff x="4070494" y="1022730"/>
            <a:chExt cx="7781518" cy="5400697"/>
          </a:xfrm>
        </p:grpSpPr>
        <p:cxnSp>
          <p:nvCxnSpPr>
            <p:cNvPr id="11" name="Straight Connector 10">
              <a:extLst>
                <a:ext uri="{FF2B5EF4-FFF2-40B4-BE49-F238E27FC236}">
                  <a16:creationId xmlns:a16="http://schemas.microsoft.com/office/drawing/2014/main" id="{7CC0E2CF-8892-0C22-AA3C-264134B666D8}"/>
                </a:ext>
              </a:extLst>
            </p:cNvPr>
            <p:cNvCxnSpPr>
              <a:cxnSpLocks/>
            </p:cNvCxnSpPr>
            <p:nvPr/>
          </p:nvCxnSpPr>
          <p:spPr>
            <a:xfrm>
              <a:off x="4070494" y="1274553"/>
              <a:ext cx="6122" cy="5126247"/>
            </a:xfrm>
            <a:prstGeom prst="line">
              <a:avLst/>
            </a:prstGeom>
            <a:ln w="19050">
              <a:solidFill>
                <a:srgbClr val="BDE3FF"/>
              </a:solidFill>
              <a:tailEnd type="none"/>
            </a:ln>
          </p:spPr>
          <p:style>
            <a:lnRef idx="1">
              <a:schemeClr val="accent1"/>
            </a:lnRef>
            <a:fillRef idx="0">
              <a:schemeClr val="accent1"/>
            </a:fillRef>
            <a:effectRef idx="0">
              <a:schemeClr val="accent1"/>
            </a:effectRef>
            <a:fontRef idx="minor">
              <a:schemeClr val="tx1"/>
            </a:fontRef>
          </p:style>
        </p:cxnSp>
        <p:sp>
          <p:nvSpPr>
            <p:cNvPr id="43" name="Gleichschenkliges Dreieck 67">
              <a:extLst>
                <a:ext uri="{FF2B5EF4-FFF2-40B4-BE49-F238E27FC236}">
                  <a16:creationId xmlns:a16="http://schemas.microsoft.com/office/drawing/2014/main" id="{57865BA3-F7DF-AE9C-C003-187E19A0D51E}"/>
                </a:ext>
              </a:extLst>
            </p:cNvPr>
            <p:cNvSpPr/>
            <p:nvPr/>
          </p:nvSpPr>
          <p:spPr bwMode="auto">
            <a:xfrm flipH="1" flipV="1">
              <a:off x="8722841" y="3574928"/>
              <a:ext cx="103411" cy="95407"/>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nvGrpSpPr>
            <p:cNvPr id="13" name="Group 12">
              <a:extLst>
                <a:ext uri="{FF2B5EF4-FFF2-40B4-BE49-F238E27FC236}">
                  <a16:creationId xmlns:a16="http://schemas.microsoft.com/office/drawing/2014/main" id="{E313D092-A997-AA70-ED82-D75EA1E851A3}"/>
                </a:ext>
              </a:extLst>
            </p:cNvPr>
            <p:cNvGrpSpPr/>
            <p:nvPr/>
          </p:nvGrpSpPr>
          <p:grpSpPr>
            <a:xfrm>
              <a:off x="4400552" y="3233048"/>
              <a:ext cx="7429497" cy="371345"/>
              <a:chOff x="77233" y="3129282"/>
              <a:chExt cx="6573440" cy="371345"/>
            </a:xfrm>
          </p:grpSpPr>
          <p:sp>
            <p:nvSpPr>
              <p:cNvPr id="38" name="Rechteck 48">
                <a:extLst>
                  <a:ext uri="{FF2B5EF4-FFF2-40B4-BE49-F238E27FC236}">
                    <a16:creationId xmlns:a16="http://schemas.microsoft.com/office/drawing/2014/main" id="{5B66B259-8643-0536-8F20-D328B294237C}"/>
                  </a:ext>
                </a:extLst>
              </p:cNvPr>
              <p:cNvSpPr/>
              <p:nvPr/>
            </p:nvSpPr>
            <p:spPr bwMode="auto">
              <a:xfrm>
                <a:off x="77233" y="3134025"/>
                <a:ext cx="1645920" cy="365760"/>
              </a:xfrm>
              <a:prstGeom prst="rect">
                <a:avLst/>
              </a:prstGeom>
              <a:solidFill>
                <a:schemeClr val="accent5"/>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b="1" noProof="1">
                    <a:solidFill>
                      <a:schemeClr val="bg1"/>
                    </a:solidFill>
                  </a:rPr>
                  <a:t>20</a:t>
                </a:r>
                <a:r>
                  <a:rPr lang="ro-RO" sz="2000" b="1" noProof="1">
                    <a:solidFill>
                      <a:schemeClr val="bg1"/>
                    </a:solidFill>
                  </a:rPr>
                  <a:t>24</a:t>
                </a:r>
                <a:endParaRPr lang="en-US" sz="2000" b="1" noProof="1">
                  <a:solidFill>
                    <a:schemeClr val="bg1"/>
                  </a:solidFill>
                </a:endParaRPr>
              </a:p>
            </p:txBody>
          </p:sp>
          <p:sp>
            <p:nvSpPr>
              <p:cNvPr id="39" name="Rechteck 49">
                <a:extLst>
                  <a:ext uri="{FF2B5EF4-FFF2-40B4-BE49-F238E27FC236}">
                    <a16:creationId xmlns:a16="http://schemas.microsoft.com/office/drawing/2014/main" id="{9081CA38-1DDE-5540-F780-FE376589A596}"/>
                  </a:ext>
                </a:extLst>
              </p:cNvPr>
              <p:cNvSpPr/>
              <p:nvPr/>
            </p:nvSpPr>
            <p:spPr bwMode="auto">
              <a:xfrm>
                <a:off x="1729153" y="3134867"/>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a:t>
                </a:r>
                <a:r>
                  <a:rPr lang="ro-RO" sz="2000" noProof="1">
                    <a:solidFill>
                      <a:srgbClr val="000000"/>
                    </a:solidFill>
                  </a:rPr>
                  <a:t>025</a:t>
                </a:r>
                <a:endParaRPr lang="en-US" sz="2000" noProof="1">
                  <a:solidFill>
                    <a:srgbClr val="000000"/>
                  </a:solidFill>
                </a:endParaRPr>
              </a:p>
            </p:txBody>
          </p:sp>
          <p:sp>
            <p:nvSpPr>
              <p:cNvPr id="40" name="Rechteck 43">
                <a:extLst>
                  <a:ext uri="{FF2B5EF4-FFF2-40B4-BE49-F238E27FC236}">
                    <a16:creationId xmlns:a16="http://schemas.microsoft.com/office/drawing/2014/main" id="{05B41340-D605-6E4C-5993-7813B33CE42D}"/>
                  </a:ext>
                </a:extLst>
              </p:cNvPr>
              <p:cNvSpPr/>
              <p:nvPr/>
            </p:nvSpPr>
            <p:spPr bwMode="auto">
              <a:xfrm>
                <a:off x="3353785" y="3132833"/>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20</a:t>
                </a:r>
                <a:r>
                  <a:rPr lang="ro-RO" sz="2000" noProof="1">
                    <a:solidFill>
                      <a:srgbClr val="000000"/>
                    </a:solidFill>
                  </a:rPr>
                  <a:t>26</a:t>
                </a:r>
                <a:endParaRPr lang="en-US" sz="2000" noProof="1">
                  <a:solidFill>
                    <a:srgbClr val="000000"/>
                  </a:solidFill>
                </a:endParaRPr>
              </a:p>
            </p:txBody>
          </p:sp>
          <p:sp>
            <p:nvSpPr>
              <p:cNvPr id="41" name="Rechteck 44">
                <a:extLst>
                  <a:ext uri="{FF2B5EF4-FFF2-40B4-BE49-F238E27FC236}">
                    <a16:creationId xmlns:a16="http://schemas.microsoft.com/office/drawing/2014/main" id="{9B4297F6-7447-963A-A7A4-F01D469E9187}"/>
                  </a:ext>
                </a:extLst>
              </p:cNvPr>
              <p:cNvSpPr/>
              <p:nvPr/>
            </p:nvSpPr>
            <p:spPr bwMode="auto">
              <a:xfrm>
                <a:off x="5004753" y="3129282"/>
                <a:ext cx="1645920" cy="365760"/>
              </a:xfrm>
              <a:prstGeom prst="rect">
                <a:avLst/>
              </a:prstGeom>
              <a:solidFill>
                <a:schemeClr val="accent5">
                  <a:lumMod val="60000"/>
                  <a:lumOff val="4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chemeClr val="tx1"/>
                    </a:solidFill>
                  </a:rPr>
                  <a:t>20</a:t>
                </a:r>
                <a:r>
                  <a:rPr lang="ro-RO" sz="2000" noProof="1">
                    <a:solidFill>
                      <a:schemeClr val="tx1"/>
                    </a:solidFill>
                  </a:rPr>
                  <a:t>27</a:t>
                </a:r>
                <a:endParaRPr lang="en-US" sz="2000" noProof="1">
                  <a:solidFill>
                    <a:schemeClr val="tx1"/>
                  </a:solidFill>
                </a:endParaRPr>
              </a:p>
            </p:txBody>
          </p:sp>
        </p:grpSp>
        <p:grpSp>
          <p:nvGrpSpPr>
            <p:cNvPr id="14" name="Group 13">
              <a:extLst>
                <a:ext uri="{FF2B5EF4-FFF2-40B4-BE49-F238E27FC236}">
                  <a16:creationId xmlns:a16="http://schemas.microsoft.com/office/drawing/2014/main" id="{7499DF24-4D68-CA5E-AFC7-29BC58BB7DEE}"/>
                </a:ext>
              </a:extLst>
            </p:cNvPr>
            <p:cNvGrpSpPr/>
            <p:nvPr/>
          </p:nvGrpSpPr>
          <p:grpSpPr>
            <a:xfrm>
              <a:off x="11748601" y="3598801"/>
              <a:ext cx="103411" cy="1220850"/>
              <a:chOff x="2213898" y="4134217"/>
              <a:chExt cx="103411" cy="2138153"/>
            </a:xfrm>
            <a:solidFill>
              <a:schemeClr val="tx1">
                <a:lumMod val="75000"/>
              </a:schemeClr>
            </a:solidFill>
          </p:grpSpPr>
          <p:sp>
            <p:nvSpPr>
              <p:cNvPr id="36" name="Line 55" descr="© INSCALE GmbH, 26.05.2010&#10;http://www.presentationload.com/">
                <a:extLst>
                  <a:ext uri="{FF2B5EF4-FFF2-40B4-BE49-F238E27FC236}">
                    <a16:creationId xmlns:a16="http://schemas.microsoft.com/office/drawing/2014/main" id="{99ECDD88-6546-A1AA-C3D2-1A33AC1ABB37}"/>
                  </a:ext>
                </a:extLst>
              </p:cNvPr>
              <p:cNvSpPr>
                <a:spLocks noChangeShapeType="1"/>
              </p:cNvSpPr>
              <p:nvPr/>
            </p:nvSpPr>
            <p:spPr bwMode="gray">
              <a:xfrm flipH="1" flipV="1">
                <a:off x="2265601" y="4134217"/>
                <a:ext cx="13538" cy="213815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7" name="Gleichschenkliges Dreieck 67">
                <a:extLst>
                  <a:ext uri="{FF2B5EF4-FFF2-40B4-BE49-F238E27FC236}">
                    <a16:creationId xmlns:a16="http://schemas.microsoft.com/office/drawing/2014/main" id="{DA2D8F51-6AD7-3C46-0C26-5F4C33B28677}"/>
                  </a:ext>
                </a:extLst>
              </p:cNvPr>
              <p:cNvSpPr/>
              <p:nvPr/>
            </p:nvSpPr>
            <p:spPr bwMode="auto">
              <a:xfrm flipH="1" flipV="1">
                <a:off x="2213898" y="4134220"/>
                <a:ext cx="103411" cy="91966"/>
              </a:xfrm>
              <a:prstGeom prst="triangle">
                <a:avLst/>
              </a:prstGeom>
              <a:grpFill/>
              <a:ln w="12700">
                <a:solidFill>
                  <a:schemeClr val="tx1">
                    <a:lumMod val="75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5" name="Group 14">
              <a:extLst>
                <a:ext uri="{FF2B5EF4-FFF2-40B4-BE49-F238E27FC236}">
                  <a16:creationId xmlns:a16="http://schemas.microsoft.com/office/drawing/2014/main" id="{A03BFE64-4491-A189-1ED8-DE9F9BEF9D84}"/>
                </a:ext>
              </a:extLst>
            </p:cNvPr>
            <p:cNvGrpSpPr/>
            <p:nvPr/>
          </p:nvGrpSpPr>
          <p:grpSpPr>
            <a:xfrm>
              <a:off x="6210474" y="3587482"/>
              <a:ext cx="103411" cy="1684340"/>
              <a:chOff x="2213898" y="4134217"/>
              <a:chExt cx="103411" cy="1684340"/>
            </a:xfrm>
            <a:solidFill>
              <a:schemeClr val="tx1">
                <a:lumMod val="75000"/>
              </a:schemeClr>
            </a:solidFill>
          </p:grpSpPr>
          <p:sp>
            <p:nvSpPr>
              <p:cNvPr id="34" name="Line 55" descr="© INSCALE GmbH, 26.05.2010&#10;http://www.presentationload.com/">
                <a:extLst>
                  <a:ext uri="{FF2B5EF4-FFF2-40B4-BE49-F238E27FC236}">
                    <a16:creationId xmlns:a16="http://schemas.microsoft.com/office/drawing/2014/main" id="{E3E3BEAB-8636-C632-3E0E-2C352366F92A}"/>
                  </a:ext>
                </a:extLst>
              </p:cNvPr>
              <p:cNvSpPr>
                <a:spLocks noChangeShapeType="1"/>
              </p:cNvSpPr>
              <p:nvPr/>
            </p:nvSpPr>
            <p:spPr bwMode="gray">
              <a:xfrm flipH="1" flipV="1">
                <a:off x="2265602" y="4134217"/>
                <a:ext cx="4537" cy="168434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5" name="Gleichschenkliges Dreieck 67">
                <a:extLst>
                  <a:ext uri="{FF2B5EF4-FFF2-40B4-BE49-F238E27FC236}">
                    <a16:creationId xmlns:a16="http://schemas.microsoft.com/office/drawing/2014/main" id="{192A36DD-66FB-3AE2-5E94-D2C8F9D1B57A}"/>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sp>
          <p:nvSpPr>
            <p:cNvPr id="16" name="Arrow: Right 15">
              <a:extLst>
                <a:ext uri="{FF2B5EF4-FFF2-40B4-BE49-F238E27FC236}">
                  <a16:creationId xmlns:a16="http://schemas.microsoft.com/office/drawing/2014/main" id="{5B4A1E98-0E9E-D44A-4006-0E24A0B87D58}"/>
                </a:ext>
              </a:extLst>
            </p:cNvPr>
            <p:cNvSpPr/>
            <p:nvPr/>
          </p:nvSpPr>
          <p:spPr>
            <a:xfrm>
              <a:off x="8174636" y="1731925"/>
              <a:ext cx="1731863" cy="136352"/>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500" i="1" noProof="1">
                <a:solidFill>
                  <a:srgbClr val="234C93"/>
                </a:solidFill>
                <a:cs typeface="Arial"/>
              </a:endParaRPr>
            </a:p>
            <a:p>
              <a:pPr algn="r" fontAlgn="base">
                <a:spcBef>
                  <a:spcPct val="50000"/>
                </a:spcBef>
                <a:spcAft>
                  <a:spcPct val="0"/>
                </a:spcAft>
              </a:pPr>
              <a:r>
                <a:rPr lang="ro-RO" sz="1200" i="1" noProof="1">
                  <a:solidFill>
                    <a:srgbClr val="234C93"/>
                  </a:solidFill>
                  <a:cs typeface="Arial"/>
                </a:rPr>
                <a:t>Transformarea posturilor de </a:t>
              </a:r>
              <a:r>
                <a:rPr lang="ro-RO" sz="1200" b="1" i="1" noProof="1">
                  <a:solidFill>
                    <a:srgbClr val="234C93"/>
                  </a:solidFill>
                  <a:cs typeface="Arial"/>
                </a:rPr>
                <a:t>Expert </a:t>
              </a:r>
            </a:p>
            <a:p>
              <a:pPr algn="r" fontAlgn="base">
                <a:spcBef>
                  <a:spcPct val="50000"/>
                </a:spcBef>
                <a:spcAft>
                  <a:spcPct val="0"/>
                </a:spcAft>
              </a:pPr>
              <a:r>
                <a:rPr lang="ro-RO" sz="1200" i="1" noProof="1">
                  <a:solidFill>
                    <a:srgbClr val="234C93"/>
                  </a:solidFill>
                  <a:cs typeface="Arial"/>
                </a:rPr>
                <a:t>Revizuirea fișelor de post pentru </a:t>
              </a:r>
              <a:r>
                <a:rPr lang="ro-RO" sz="1200" b="1" i="1" noProof="1">
                  <a:solidFill>
                    <a:srgbClr val="234C93"/>
                  </a:solidFill>
                  <a:cs typeface="Arial"/>
                </a:rPr>
                <a:t>Inspectori</a:t>
              </a:r>
              <a:r>
                <a:rPr lang="ro-RO" sz="1200" i="1" noProof="1">
                  <a:solidFill>
                    <a:srgbClr val="234C93"/>
                  </a:solidFill>
                  <a:cs typeface="Arial"/>
                </a:rPr>
                <a:t> și transformarea în posturi de Consilier, după caz</a:t>
              </a:r>
            </a:p>
            <a:p>
              <a:pPr algn="r" fontAlgn="base">
                <a:spcBef>
                  <a:spcPct val="50000"/>
                </a:spcBef>
                <a:spcAft>
                  <a:spcPct val="0"/>
                </a:spcAft>
              </a:pPr>
              <a:r>
                <a:rPr lang="ro-RO" sz="1200" b="1" i="1" noProof="1">
                  <a:solidFill>
                    <a:srgbClr val="234C93"/>
                  </a:solidFill>
                  <a:cs typeface="Arial"/>
                </a:rPr>
                <a:t>Introducerea atribuțiilor manageriale în fișele de post</a:t>
              </a:r>
            </a:p>
          </p:txBody>
        </p:sp>
        <p:sp>
          <p:nvSpPr>
            <p:cNvPr id="17" name="Arrow: Right 16">
              <a:extLst>
                <a:ext uri="{FF2B5EF4-FFF2-40B4-BE49-F238E27FC236}">
                  <a16:creationId xmlns:a16="http://schemas.microsoft.com/office/drawing/2014/main" id="{7F2BB0AB-CBE8-5866-8054-EBED2F4DB469}"/>
                </a:ext>
              </a:extLst>
            </p:cNvPr>
            <p:cNvSpPr/>
            <p:nvPr/>
          </p:nvSpPr>
          <p:spPr>
            <a:xfrm>
              <a:off x="6347453" y="1731925"/>
              <a:ext cx="1640797" cy="140805"/>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Finalizarea </a:t>
              </a:r>
              <a:r>
                <a:rPr lang="ro-RO" sz="1200" b="1" i="1" noProof="1">
                  <a:solidFill>
                    <a:srgbClr val="234C93"/>
                  </a:solidFill>
                  <a:cs typeface="Arial"/>
                </a:rPr>
                <a:t>compendiumului de competențe specifice cheie asociate domeniilor funcționale</a:t>
              </a:r>
              <a:r>
                <a:rPr lang="ro-RO" sz="1200" i="1" noProof="1">
                  <a:solidFill>
                    <a:srgbClr val="234C93"/>
                  </a:solidFill>
                  <a:cs typeface="Arial"/>
                </a:rPr>
                <a:t> </a:t>
              </a:r>
            </a:p>
          </p:txBody>
        </p:sp>
        <p:grpSp>
          <p:nvGrpSpPr>
            <p:cNvPr id="18" name="Group 17">
              <a:extLst>
                <a:ext uri="{FF2B5EF4-FFF2-40B4-BE49-F238E27FC236}">
                  <a16:creationId xmlns:a16="http://schemas.microsoft.com/office/drawing/2014/main" id="{C3C59EA2-7FF5-2E41-9229-1DCCC839E319}"/>
                </a:ext>
              </a:extLst>
            </p:cNvPr>
            <p:cNvGrpSpPr/>
            <p:nvPr/>
          </p:nvGrpSpPr>
          <p:grpSpPr>
            <a:xfrm>
              <a:off x="8055822" y="1614939"/>
              <a:ext cx="103331" cy="1648995"/>
              <a:chOff x="720228" y="1584870"/>
              <a:chExt cx="103331" cy="2133012"/>
            </a:xfrm>
            <a:solidFill>
              <a:schemeClr val="tx1">
                <a:lumMod val="75000"/>
              </a:schemeClr>
            </a:solidFill>
          </p:grpSpPr>
          <p:sp>
            <p:nvSpPr>
              <p:cNvPr id="32" name="Line 55" descr="© INSCALE GmbH, 26.05.2010&#10;http://www.presentationload.com/">
                <a:extLst>
                  <a:ext uri="{FF2B5EF4-FFF2-40B4-BE49-F238E27FC236}">
                    <a16:creationId xmlns:a16="http://schemas.microsoft.com/office/drawing/2014/main" id="{1778DC5B-E5D3-D6DB-E658-46477D2B1BA3}"/>
                  </a:ext>
                </a:extLst>
              </p:cNvPr>
              <p:cNvSpPr>
                <a:spLocks noChangeShapeType="1"/>
              </p:cNvSpPr>
              <p:nvPr/>
            </p:nvSpPr>
            <p:spPr bwMode="gray">
              <a:xfrm flipH="1" flipV="1">
                <a:off x="756406" y="1584870"/>
                <a:ext cx="15487" cy="2133012"/>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3" name="Gleichschenkliges Dreieck 63">
                <a:extLst>
                  <a:ext uri="{FF2B5EF4-FFF2-40B4-BE49-F238E27FC236}">
                    <a16:creationId xmlns:a16="http://schemas.microsoft.com/office/drawing/2014/main" id="{6DE1F186-F5FD-2552-1787-49E2042AA57A}"/>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sp>
          <p:nvSpPr>
            <p:cNvPr id="19" name="Arrow: Right 18">
              <a:extLst>
                <a:ext uri="{FF2B5EF4-FFF2-40B4-BE49-F238E27FC236}">
                  <a16:creationId xmlns:a16="http://schemas.microsoft.com/office/drawing/2014/main" id="{3991C799-6604-7F76-9689-EEDC9A9F7A1F}"/>
                </a:ext>
              </a:extLst>
            </p:cNvPr>
            <p:cNvSpPr/>
            <p:nvPr/>
          </p:nvSpPr>
          <p:spPr>
            <a:xfrm>
              <a:off x="4435747" y="1731117"/>
              <a:ext cx="1731844" cy="137160"/>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Elaborarea </a:t>
              </a:r>
              <a:r>
                <a:rPr lang="ro-RO" sz="1200" b="1" i="1" noProof="1">
                  <a:solidFill>
                    <a:srgbClr val="234C93"/>
                  </a:solidFill>
                  <a:cs typeface="Arial"/>
                </a:rPr>
                <a:t>Ghidului de aplicare a cadrelor de competență </a:t>
              </a:r>
              <a:r>
                <a:rPr lang="ro-RO" sz="1200" i="1" noProof="1">
                  <a:solidFill>
                    <a:srgbClr val="234C93"/>
                  </a:solidFill>
                  <a:cs typeface="Arial"/>
                </a:rPr>
                <a:t>pentru funcționarii publici de conducere în procesul de</a:t>
              </a:r>
              <a:r>
                <a:rPr lang="ro-RO" sz="1200" b="1" i="1" noProof="1">
                  <a:solidFill>
                    <a:srgbClr val="234C93"/>
                  </a:solidFill>
                  <a:cs typeface="Arial"/>
                </a:rPr>
                <a:t> evaluare a performanțelor profesionale individuale </a:t>
              </a:r>
              <a:endParaRPr lang="ro-RO" sz="1200" b="1" i="1" noProof="1">
                <a:solidFill>
                  <a:srgbClr val="234C93"/>
                </a:solidFill>
                <a:cs typeface="Arial" panose="020B0604020202020204" pitchFamily="34" charset="0"/>
              </a:endParaRPr>
            </a:p>
          </p:txBody>
        </p:sp>
        <p:sp>
          <p:nvSpPr>
            <p:cNvPr id="20" name="Arrow: Right 19">
              <a:extLst>
                <a:ext uri="{FF2B5EF4-FFF2-40B4-BE49-F238E27FC236}">
                  <a16:creationId xmlns:a16="http://schemas.microsoft.com/office/drawing/2014/main" id="{B78BA9F8-B258-2C7C-5606-ABBD7F3754B6}"/>
                </a:ext>
              </a:extLst>
            </p:cNvPr>
            <p:cNvSpPr/>
            <p:nvPr/>
          </p:nvSpPr>
          <p:spPr>
            <a:xfrm>
              <a:off x="4414065" y="3670649"/>
              <a:ext cx="1791497" cy="137159"/>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central, teritorial,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1" name="Arrow: Right 20">
              <a:extLst>
                <a:ext uri="{FF2B5EF4-FFF2-40B4-BE49-F238E27FC236}">
                  <a16:creationId xmlns:a16="http://schemas.microsoft.com/office/drawing/2014/main" id="{CF23A177-AA1D-B8E6-5966-C4746825328F}"/>
                </a:ext>
              </a:extLst>
            </p:cNvPr>
            <p:cNvSpPr/>
            <p:nvPr/>
          </p:nvSpPr>
          <p:spPr>
            <a:xfrm>
              <a:off x="8122687" y="3661200"/>
              <a:ext cx="1753799" cy="15331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2" name="Arrow: Right 21">
              <a:extLst>
                <a:ext uri="{FF2B5EF4-FFF2-40B4-BE49-F238E27FC236}">
                  <a16:creationId xmlns:a16="http://schemas.microsoft.com/office/drawing/2014/main" id="{FF77C3BC-B5CC-6250-B8C9-57B7597068FE}"/>
                </a:ext>
              </a:extLst>
            </p:cNvPr>
            <p:cNvSpPr/>
            <p:nvPr/>
          </p:nvSpPr>
          <p:spPr>
            <a:xfrm>
              <a:off x="4400551" y="5165087"/>
              <a:ext cx="5485179"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panose="020B0604020202020204" pitchFamily="34" charset="0"/>
                </a:rPr>
                <a:t>Optimizarea și extinderea platformei pentru Concursul Național extins pentru recrutarea la nivel local</a:t>
              </a:r>
            </a:p>
          </p:txBody>
        </p:sp>
        <p:sp>
          <p:nvSpPr>
            <p:cNvPr id="23" name="Arrow: Right 22">
              <a:extLst>
                <a:ext uri="{FF2B5EF4-FFF2-40B4-BE49-F238E27FC236}">
                  <a16:creationId xmlns:a16="http://schemas.microsoft.com/office/drawing/2014/main" id="{A2FEC613-11C4-0253-2D9B-94EE8A4D36AF}"/>
                </a:ext>
              </a:extLst>
            </p:cNvPr>
            <p:cNvSpPr/>
            <p:nvPr/>
          </p:nvSpPr>
          <p:spPr>
            <a:xfrm>
              <a:off x="4327069" y="5554264"/>
              <a:ext cx="3674577"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Concursului Național pentru nivelul central și teritorial</a:t>
              </a:r>
              <a:endParaRPr lang="ro-RO" sz="12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e-ANFP și SIMRU</a:t>
              </a:r>
            </a:p>
            <a:p>
              <a:pPr algn="r" fontAlgn="base">
                <a:spcBef>
                  <a:spcPct val="50000"/>
                </a:spcBef>
                <a:spcAft>
                  <a:spcPct val="0"/>
                </a:spcAft>
              </a:pPr>
              <a:r>
                <a:rPr lang="ro-RO" sz="1200" i="1" noProof="1">
                  <a:solidFill>
                    <a:srgbClr val="234C93"/>
                  </a:solidFill>
                  <a:cs typeface="Arial"/>
                </a:rPr>
                <a:t>Extinderea SIMRU cu modulul de evaluare a performanței</a:t>
              </a:r>
            </a:p>
          </p:txBody>
        </p:sp>
        <p:sp>
          <p:nvSpPr>
            <p:cNvPr id="24" name="Arrow: Right 23">
              <a:extLst>
                <a:ext uri="{FF2B5EF4-FFF2-40B4-BE49-F238E27FC236}">
                  <a16:creationId xmlns:a16="http://schemas.microsoft.com/office/drawing/2014/main" id="{27BF0FAB-3769-A234-BEFE-FCE05B73DA05}"/>
                </a:ext>
              </a:extLst>
            </p:cNvPr>
            <p:cNvSpPr/>
            <p:nvPr/>
          </p:nvSpPr>
          <p:spPr>
            <a:xfrm>
              <a:off x="8134852" y="1022730"/>
              <a:ext cx="1741634" cy="13635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br>
                <a:rPr lang="en-US" sz="600" i="1" noProof="1">
                  <a:solidFill>
                    <a:srgbClr val="234C93"/>
                  </a:solidFill>
                  <a:cs typeface="Arial"/>
                </a:rPr>
              </a:br>
              <a:r>
                <a:rPr lang="ro-RO" sz="1100" i="1" noProof="1">
                  <a:solidFill>
                    <a:srgbClr val="234C93"/>
                  </a:solidFill>
                  <a:cs typeface="Arial"/>
                </a:rPr>
                <a:t>Încadrarea posturilor pe domenii funcționale și stabilirea de </a:t>
              </a:r>
              <a:r>
                <a:rPr lang="ro-RO" sz="1100" b="1" i="1" noProof="1">
                  <a:solidFill>
                    <a:srgbClr val="234C93"/>
                  </a:solidFill>
                  <a:cs typeface="Arial"/>
                </a:rPr>
                <a:t>competențe specifice asociate domeniilor funcționale</a:t>
              </a:r>
            </a:p>
          </p:txBody>
        </p:sp>
        <p:sp>
          <p:nvSpPr>
            <p:cNvPr id="25" name="Arrow: Right 24">
              <a:extLst>
                <a:ext uri="{FF2B5EF4-FFF2-40B4-BE49-F238E27FC236}">
                  <a16:creationId xmlns:a16="http://schemas.microsoft.com/office/drawing/2014/main" id="{366B5DF9-BE2B-62A4-8F21-E3F13EF32398}"/>
                </a:ext>
              </a:extLst>
            </p:cNvPr>
            <p:cNvSpPr/>
            <p:nvPr/>
          </p:nvSpPr>
          <p:spPr>
            <a:xfrm>
              <a:off x="9983320" y="3654613"/>
              <a:ext cx="1800732" cy="15990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Modificarea fișelor de post pentru includerea competențelor aferente </a:t>
              </a:r>
              <a:r>
                <a:rPr lang="ro-RO" sz="1200" b="1" i="1" noProof="1">
                  <a:solidFill>
                    <a:srgbClr val="234C93"/>
                  </a:solidFill>
                  <a:cs typeface="Arial"/>
                </a:rPr>
                <a:t>personalului contractual</a:t>
              </a:r>
            </a:p>
          </p:txBody>
        </p:sp>
        <p:grpSp>
          <p:nvGrpSpPr>
            <p:cNvPr id="26" name="Group 25">
              <a:extLst>
                <a:ext uri="{FF2B5EF4-FFF2-40B4-BE49-F238E27FC236}">
                  <a16:creationId xmlns:a16="http://schemas.microsoft.com/office/drawing/2014/main" id="{3E029411-6D79-33BF-E93E-A37DEEFE85D9}"/>
                </a:ext>
              </a:extLst>
            </p:cNvPr>
            <p:cNvGrpSpPr/>
            <p:nvPr/>
          </p:nvGrpSpPr>
          <p:grpSpPr>
            <a:xfrm>
              <a:off x="6215935" y="1606465"/>
              <a:ext cx="103331" cy="1618109"/>
              <a:chOff x="720228" y="1624822"/>
              <a:chExt cx="103331" cy="2093060"/>
            </a:xfrm>
            <a:solidFill>
              <a:schemeClr val="tx1">
                <a:lumMod val="75000"/>
              </a:schemeClr>
            </a:solidFill>
          </p:grpSpPr>
          <p:sp>
            <p:nvSpPr>
              <p:cNvPr id="30" name="Line 55" descr="© INSCALE GmbH, 26.05.2010&#10;http://www.presentationload.com/">
                <a:extLst>
                  <a:ext uri="{FF2B5EF4-FFF2-40B4-BE49-F238E27FC236}">
                    <a16:creationId xmlns:a16="http://schemas.microsoft.com/office/drawing/2014/main" id="{8B7162BA-BAE7-B606-DAF6-C320E97E5642}"/>
                  </a:ext>
                </a:extLst>
              </p:cNvPr>
              <p:cNvSpPr>
                <a:spLocks noChangeShapeType="1"/>
              </p:cNvSpPr>
              <p:nvPr/>
            </p:nvSpPr>
            <p:spPr bwMode="gray">
              <a:xfrm flipH="1" flipV="1">
                <a:off x="769947" y="1624822"/>
                <a:ext cx="1946" cy="20930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1" name="Gleichschenkliges Dreieck 63">
                <a:extLst>
                  <a:ext uri="{FF2B5EF4-FFF2-40B4-BE49-F238E27FC236}">
                    <a16:creationId xmlns:a16="http://schemas.microsoft.com/office/drawing/2014/main" id="{8F50EBA3-371A-C95A-1671-70FB6EC3E800}"/>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grpSp>
          <p:nvGrpSpPr>
            <p:cNvPr id="27" name="Group 26">
              <a:extLst>
                <a:ext uri="{FF2B5EF4-FFF2-40B4-BE49-F238E27FC236}">
                  <a16:creationId xmlns:a16="http://schemas.microsoft.com/office/drawing/2014/main" id="{2C91327A-F8CA-BA20-966A-10A8D4B1035E}"/>
                </a:ext>
              </a:extLst>
            </p:cNvPr>
            <p:cNvGrpSpPr/>
            <p:nvPr/>
          </p:nvGrpSpPr>
          <p:grpSpPr>
            <a:xfrm>
              <a:off x="8039171" y="3598806"/>
              <a:ext cx="140459" cy="2824621"/>
              <a:chOff x="2228540" y="4134215"/>
              <a:chExt cx="74776" cy="2832486"/>
            </a:xfrm>
            <a:solidFill>
              <a:schemeClr val="tx1">
                <a:lumMod val="75000"/>
              </a:schemeClr>
            </a:solidFill>
          </p:grpSpPr>
          <p:sp>
            <p:nvSpPr>
              <p:cNvPr id="28" name="Line 55" descr="© INSCALE GmbH, 26.05.2010&#10;http://www.presentationload.com/">
                <a:extLst>
                  <a:ext uri="{FF2B5EF4-FFF2-40B4-BE49-F238E27FC236}">
                    <a16:creationId xmlns:a16="http://schemas.microsoft.com/office/drawing/2014/main" id="{0A2CDED4-AE74-77A6-EECD-189B9036F4F8}"/>
                  </a:ext>
                </a:extLst>
              </p:cNvPr>
              <p:cNvSpPr>
                <a:spLocks noChangeShapeType="1"/>
              </p:cNvSpPr>
              <p:nvPr/>
            </p:nvSpPr>
            <p:spPr bwMode="gray">
              <a:xfrm flipH="1" flipV="1">
                <a:off x="2265603" y="4134215"/>
                <a:ext cx="7261" cy="2832486"/>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29" name="Gleichschenkliges Dreieck 67">
                <a:extLst>
                  <a:ext uri="{FF2B5EF4-FFF2-40B4-BE49-F238E27FC236}">
                    <a16:creationId xmlns:a16="http://schemas.microsoft.com/office/drawing/2014/main" id="{5248B3FB-CB6E-2121-B26E-ECDA50B0BC91}"/>
                  </a:ext>
                </a:extLst>
              </p:cNvPr>
              <p:cNvSpPr/>
              <p:nvPr/>
            </p:nvSpPr>
            <p:spPr bwMode="auto">
              <a:xfrm flipH="1" flipV="1">
                <a:off x="2228540" y="4134220"/>
                <a:ext cx="74776"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spTree>
    <p:extLst>
      <p:ext uri="{BB962C8B-B14F-4D97-AF65-F5344CB8AC3E}">
        <p14:creationId xmlns:p14="http://schemas.microsoft.com/office/powerpoint/2010/main" val="51504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Principalele schimbări legislative propuse pentru implementarea m</a:t>
            </a:r>
            <a:r>
              <a:rPr lang="ro-RO" sz="4400" b="1" dirty="0">
                <a:solidFill>
                  <a:srgbClr val="234C93"/>
                </a:solidFill>
                <a:cs typeface="Arial" panose="020B0604020202020204" pitchFamily="34" charset="0"/>
              </a:rPr>
              <a:t>ă</a:t>
            </a:r>
            <a:r>
              <a:rPr lang="it-IT" sz="4400" b="1" dirty="0">
                <a:solidFill>
                  <a:srgbClr val="234C93"/>
                </a:solidFill>
                <a:cs typeface="Arial" panose="020B0604020202020204" pitchFamily="34" charset="0"/>
              </a:rPr>
              <a:t>surilor</a:t>
            </a:r>
            <a:endParaRPr lang="ro-RO" sz="4400" b="1" dirty="0">
              <a:solidFill>
                <a:srgbClr val="234C93"/>
              </a:solidFill>
              <a:cs typeface="Arial" panose="020B0604020202020204" pitchFamily="34" charset="0"/>
            </a:endParaRP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2</a:t>
            </a:r>
          </a:p>
        </p:txBody>
      </p:sp>
    </p:spTree>
    <p:extLst>
      <p:ext uri="{BB962C8B-B14F-4D97-AF65-F5344CB8AC3E}">
        <p14:creationId xmlns:p14="http://schemas.microsoft.com/office/powerpoint/2010/main" val="408037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Principalele schimbări legislative</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039238D-34E9-3D7C-270F-19EFAF7DA47D}"/>
              </a:ext>
            </a:extLst>
          </p:cNvPr>
          <p:cNvGrpSpPr/>
          <p:nvPr/>
        </p:nvGrpSpPr>
        <p:grpSpPr>
          <a:xfrm>
            <a:off x="1157176" y="7242153"/>
            <a:ext cx="4320000" cy="1170259"/>
            <a:chOff x="620870" y="4958191"/>
            <a:chExt cx="4320000" cy="1170259"/>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620870" y="5093303"/>
              <a:ext cx="4320000" cy="73494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Utilizarea cadrelor de competență în procesele cheie de MRU</a:t>
              </a: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044570" y="3467100"/>
            <a:ext cx="4432606" cy="2546022"/>
            <a:chOff x="541370" y="1985804"/>
            <a:chExt cx="4432606" cy="2546022"/>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541370" y="3003844"/>
              <a:ext cx="4212915" cy="1527982"/>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b="1" i="0" u="none" strike="noStrike" kern="1200" cap="none" spc="0" normalizeH="0" baseline="0" noProof="0" dirty="0">
                  <a:ln>
                    <a:noFill/>
                  </a:ln>
                  <a:solidFill>
                    <a:schemeClr val="accent5"/>
                  </a:solidFill>
                  <a:effectLst/>
                  <a:uLnTx/>
                  <a:uFillTx/>
                  <a:latin typeface="+mj-lt"/>
                  <a:ea typeface="Open Sans"/>
                  <a:cs typeface="Arial"/>
                </a:rPr>
                <a:t>Simplificarea clasificării și clarificarea rolurilor aferente posturilor din cadrul funcțiilor publice generale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b="1" i="0" u="none" strike="noStrike" kern="1200" cap="none" spc="0" normalizeH="0" baseline="0" noProof="0" dirty="0">
                <a:ln>
                  <a:noFill/>
                </a:ln>
                <a:solidFill>
                  <a:schemeClr val="accent5"/>
                </a:solidFill>
                <a:effectLst/>
                <a:uLnTx/>
                <a:uFillTx/>
                <a:latin typeface="+mj-lt"/>
                <a:ea typeface="Open Sans"/>
                <a:cs typeface="Arial"/>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350028"/>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306423"/>
            <a:ext cx="10760879" cy="1664452"/>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5: </a:t>
            </a:r>
            <a:r>
              <a:rPr lang="ro-MD" dirty="0">
                <a:solidFill>
                  <a:schemeClr val="tx2"/>
                </a:solidFill>
                <a:effectLst/>
                <a:highlight>
                  <a:srgbClr val="FFFFFF"/>
                </a:highlight>
                <a:cs typeface="Arial" panose="020B0604020202020204" pitchFamily="34" charset="0"/>
              </a:rPr>
              <a:t>Lista </a:t>
            </a:r>
            <a:r>
              <a:rPr lang="en-US" dirty="0" err="1">
                <a:solidFill>
                  <a:schemeClr val="tx2"/>
                </a:solidFill>
                <a:effectLst/>
                <a:highlight>
                  <a:srgbClr val="FFFFFF"/>
                </a:highlight>
                <a:cs typeface="Arial" panose="020B0604020202020204" pitchFamily="34" charset="0"/>
              </a:rPr>
              <a:t>cuprinzând</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funcțiile</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publice</a:t>
            </a:r>
            <a:r>
              <a:rPr lang="ro-MD" dirty="0">
                <a:solidFill>
                  <a:schemeClr val="tx2"/>
                </a:solidFill>
                <a:effectLst/>
                <a:highlight>
                  <a:srgbClr val="FFFFFF"/>
                </a:highlight>
                <a:cs typeface="Arial" panose="020B0604020202020204" pitchFamily="34" charset="0"/>
              </a:rPr>
              <a:t>;</a:t>
            </a:r>
            <a:endParaRPr lang="ro-MD" dirty="0">
              <a:solidFill>
                <a:schemeClr val="tx2"/>
              </a:solidFill>
              <a:highlight>
                <a:srgbClr val="FFFFFF"/>
              </a:highlight>
              <a:cs typeface="Arial" panose="020B0604020202020204" pitchFamily="34" charset="0"/>
            </a:endParaRPr>
          </a:p>
          <a:p>
            <a:pPr marL="342900" indent="-342900" algn="just">
              <a:buSzPct val="50000"/>
              <a:buFont typeface="Arial" panose="020B0604020202020204" pitchFamily="34" charset="0"/>
              <a:buChar char="►"/>
            </a:pPr>
            <a:endParaRPr lang="ro-RO"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r>
              <a:rPr lang="ro-RO" b="1" dirty="0">
                <a:solidFill>
                  <a:schemeClr val="tx2"/>
                </a:solidFill>
                <a:effectLst/>
                <a:ea typeface="Times New Roman" panose="02020603050405020304" pitchFamily="18" charset="0"/>
                <a:cs typeface="Arial" panose="020B0604020202020204" pitchFamily="34" charset="0"/>
              </a:rPr>
              <a:t>Anexa nr. 8: </a:t>
            </a:r>
            <a:r>
              <a:rPr lang="ro-RO" dirty="0">
                <a:solidFill>
                  <a:schemeClr val="tx2"/>
                </a:solidFill>
                <a:effectLst/>
                <a:ea typeface="Times New Roman" panose="02020603050405020304" pitchFamily="18" charset="0"/>
                <a:cs typeface="Arial" panose="020B0604020202020204" pitchFamily="34" charset="0"/>
              </a:rPr>
              <a:t>Norme privind cadrele de competenţe generale şi specifice.</a:t>
            </a:r>
            <a:endParaRPr lang="en-US"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endParaRPr lang="en-US" sz="2000" dirty="0">
              <a:solidFill>
                <a:schemeClr val="tx2"/>
              </a:solidFill>
              <a:cs typeface="Arial" panose="020B0604020202020204" pitchFamily="34" charset="0"/>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743700"/>
            <a:ext cx="10760879" cy="207504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Codul administrativ: </a:t>
            </a:r>
            <a:r>
              <a:rPr lang="ro-RO" kern="0" dirty="0">
                <a:solidFill>
                  <a:schemeClr val="tx2"/>
                </a:solidFill>
                <a:cs typeface="Arial" panose="020B0604020202020204" pitchFamily="34" charset="0"/>
              </a:rPr>
              <a:t>Capitolul IX: Secțiunea 1: Modificarea raportului de serviciu;</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6 ind.1: </a:t>
            </a:r>
            <a:r>
              <a:rPr lang="ro-RO" kern="0" dirty="0">
                <a:solidFill>
                  <a:schemeClr val="tx2"/>
                </a:solidFill>
                <a:cs typeface="Arial" panose="020B0604020202020204" pitchFamily="34" charset="0"/>
              </a:rPr>
              <a:t>Metodologie pentru realizarea procesului de evaluare a performanțelor profesionale individuale ale funcționarilor publici pe bază de competențe;</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11: </a:t>
            </a:r>
            <a:r>
              <a:rPr lang="ro-RO" kern="0" dirty="0">
                <a:solidFill>
                  <a:schemeClr val="tx2"/>
                </a:solidFill>
                <a:cs typeface="Arial" panose="020B0604020202020204" pitchFamily="34" charset="0"/>
              </a:rPr>
              <a:t>Norme privind organizarea și desfășurarea concursului pentru ocuparea funcțiilor publice prevăzute la art. 385 alin. (3) din prezentul cod, cu excepția celor care beneficiază de statute speciale în condițiile legii.</a:t>
            </a:r>
            <a:endParaRPr lang="en-US" kern="0" dirty="0">
              <a:solidFill>
                <a:schemeClr val="tx2"/>
              </a:solidFill>
              <a:cs typeface="Arial" panose="020B0604020202020204" pitchFamily="34" charset="0"/>
            </a:endParaRPr>
          </a:p>
        </p:txBody>
      </p:sp>
      <p:pic>
        <p:nvPicPr>
          <p:cNvPr id="4" name="Picture 4" descr="Cartoon Justitia auf weißem Hintergrund Stock-Vektorgrafik | Adobe Stock">
            <a:extLst>
              <a:ext uri="{FF2B5EF4-FFF2-40B4-BE49-F238E27FC236}">
                <a16:creationId xmlns:a16="http://schemas.microsoft.com/office/drawing/2014/main" id="{335F8310-D981-50E6-BCE2-6EE22718C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327" y="3215137"/>
            <a:ext cx="716673" cy="109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Gavel with solid fill">
            <a:extLst>
              <a:ext uri="{FF2B5EF4-FFF2-40B4-BE49-F238E27FC236}">
                <a16:creationId xmlns:a16="http://schemas.microsoft.com/office/drawing/2014/main" id="{5D173344-1E02-97A6-768F-3762A04F6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559" y="6084675"/>
            <a:ext cx="1241696" cy="1241696"/>
          </a:xfrm>
          <a:prstGeom prst="rect">
            <a:avLst/>
          </a:prstGeom>
        </p:spPr>
      </p:pic>
    </p:spTree>
    <p:extLst>
      <p:ext uri="{BB962C8B-B14F-4D97-AF65-F5344CB8AC3E}">
        <p14:creationId xmlns:p14="http://schemas.microsoft.com/office/powerpoint/2010/main" val="125661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5D7F9-6F4C-3D2E-78B3-C77561BB569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simplificare și clarificare roluri</a:t>
            </a:r>
          </a:p>
        </p:txBody>
      </p:sp>
      <p:cxnSp>
        <p:nvCxnSpPr>
          <p:cNvPr id="3" name="Straight Connector 2">
            <a:extLst>
              <a:ext uri="{FF2B5EF4-FFF2-40B4-BE49-F238E27FC236}">
                <a16:creationId xmlns:a16="http://schemas.microsoft.com/office/drawing/2014/main" id="{F7005D04-CDE0-C364-9214-7853F5A1B65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44D54B1-04DE-95A3-0165-010962BE1BEC}"/>
              </a:ext>
            </a:extLst>
          </p:cNvPr>
          <p:cNvSpPr/>
          <p:nvPr/>
        </p:nvSpPr>
        <p:spPr>
          <a:xfrm>
            <a:off x="1494930" y="3380694"/>
            <a:ext cx="4207203"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b="1" kern="1200" dirty="0">
                <a:solidFill>
                  <a:schemeClr val="bg1"/>
                </a:solidFill>
                <a:cs typeface="Arial" panose="020B0604020202020204" pitchFamily="34" charset="0"/>
              </a:rPr>
              <a:t>Modificarea structurii funcțiilor publice generale de execuție*</a:t>
            </a:r>
            <a:endParaRPr lang="en-US" b="1" kern="1200" dirty="0">
              <a:solidFill>
                <a:schemeClr val="bg1"/>
              </a:solidFill>
              <a:cs typeface="Arial" panose="020B0604020202020204" pitchFamily="34" charset="0"/>
            </a:endParaRPr>
          </a:p>
        </p:txBody>
      </p:sp>
      <p:pic>
        <p:nvPicPr>
          <p:cNvPr id="5" name="Graphic 4" descr="Badge 1 with solid fill">
            <a:extLst>
              <a:ext uri="{FF2B5EF4-FFF2-40B4-BE49-F238E27FC236}">
                <a16:creationId xmlns:a16="http://schemas.microsoft.com/office/drawing/2014/main" id="{3F351DD1-2465-38C3-8408-DB1F29C046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030" y="3258700"/>
            <a:ext cx="1176611" cy="1176611"/>
          </a:xfrm>
          <a:prstGeom prst="rect">
            <a:avLst/>
          </a:prstGeom>
        </p:spPr>
      </p:pic>
      <p:sp>
        <p:nvSpPr>
          <p:cNvPr id="6" name="Freeform: Shape 5">
            <a:extLst>
              <a:ext uri="{FF2B5EF4-FFF2-40B4-BE49-F238E27FC236}">
                <a16:creationId xmlns:a16="http://schemas.microsoft.com/office/drawing/2014/main" id="{31BFF655-9E39-AC10-2F7E-68A05838B0FE}"/>
              </a:ext>
            </a:extLst>
          </p:cNvPr>
          <p:cNvSpPr/>
          <p:nvPr/>
        </p:nvSpPr>
        <p:spPr>
          <a:xfrm>
            <a:off x="1471526" y="458018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Clarificarea rolurilor prin definirea atribuțiilor manageriale*</a:t>
            </a:r>
            <a:endParaRPr lang="en-US" b="1" kern="1200" dirty="0">
              <a:solidFill>
                <a:schemeClr val="bg1"/>
              </a:solidFill>
              <a:cs typeface="Arial" panose="020B0604020202020204" pitchFamily="34" charset="0"/>
            </a:endParaRPr>
          </a:p>
        </p:txBody>
      </p:sp>
      <p:sp>
        <p:nvSpPr>
          <p:cNvPr id="7" name="Freeform: Shape 6">
            <a:extLst>
              <a:ext uri="{FF2B5EF4-FFF2-40B4-BE49-F238E27FC236}">
                <a16:creationId xmlns:a16="http://schemas.microsoft.com/office/drawing/2014/main" id="{164A2FA6-A1F5-9043-1BE2-45D131BB2CF2}"/>
              </a:ext>
            </a:extLst>
          </p:cNvPr>
          <p:cNvSpPr/>
          <p:nvPr/>
        </p:nvSpPr>
        <p:spPr>
          <a:xfrm>
            <a:off x="1495850" y="643889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Gruparea posturilor pe domenii funcționale*</a:t>
            </a:r>
            <a:endParaRPr lang="en-US" b="1" kern="1200" dirty="0">
              <a:solidFill>
                <a:schemeClr val="bg1"/>
              </a:solidFill>
              <a:cs typeface="Arial" panose="020B0604020202020204" pitchFamily="34" charset="0"/>
            </a:endParaRPr>
          </a:p>
        </p:txBody>
      </p:sp>
      <p:pic>
        <p:nvPicPr>
          <p:cNvPr id="8" name="Graphic 7" descr="Badge 3 with solid fill">
            <a:extLst>
              <a:ext uri="{FF2B5EF4-FFF2-40B4-BE49-F238E27FC236}">
                <a16:creationId xmlns:a16="http://schemas.microsoft.com/office/drawing/2014/main" id="{74B38B59-9168-45B8-5AC6-9D59019B4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30" y="6335971"/>
            <a:ext cx="1176611" cy="1176611"/>
          </a:xfrm>
          <a:prstGeom prst="rect">
            <a:avLst/>
          </a:prstGeom>
        </p:spPr>
      </p:pic>
      <p:pic>
        <p:nvPicPr>
          <p:cNvPr id="9" name="Graphic 8" descr="Badge with solid fill">
            <a:extLst>
              <a:ext uri="{FF2B5EF4-FFF2-40B4-BE49-F238E27FC236}">
                <a16:creationId xmlns:a16="http://schemas.microsoft.com/office/drawing/2014/main" id="{F6FDE38F-67E5-4EB1-C91F-28F42BB65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030" y="4490484"/>
            <a:ext cx="1176611" cy="1176611"/>
          </a:xfrm>
          <a:prstGeom prst="rect">
            <a:avLst/>
          </a:prstGeom>
        </p:spPr>
      </p:pic>
      <p:grpSp>
        <p:nvGrpSpPr>
          <p:cNvPr id="10" name="Group 9">
            <a:extLst>
              <a:ext uri="{FF2B5EF4-FFF2-40B4-BE49-F238E27FC236}">
                <a16:creationId xmlns:a16="http://schemas.microsoft.com/office/drawing/2014/main" id="{D520B104-59D4-3FB0-107C-05B6744D64B0}"/>
              </a:ext>
            </a:extLst>
          </p:cNvPr>
          <p:cNvGrpSpPr/>
          <p:nvPr/>
        </p:nvGrpSpPr>
        <p:grpSpPr>
          <a:xfrm>
            <a:off x="5872567" y="3373552"/>
            <a:ext cx="198034" cy="946905"/>
            <a:chOff x="5092700" y="1777911"/>
            <a:chExt cx="203200" cy="957752"/>
          </a:xfrm>
        </p:grpSpPr>
        <p:cxnSp>
          <p:nvCxnSpPr>
            <p:cNvPr id="11" name="Straight Connector 10">
              <a:extLst>
                <a:ext uri="{FF2B5EF4-FFF2-40B4-BE49-F238E27FC236}">
                  <a16:creationId xmlns:a16="http://schemas.microsoft.com/office/drawing/2014/main" id="{13195D36-3E58-F8D7-DBF0-067E3949BC8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48407C-DD87-CB5A-6D60-39B822D823A9}"/>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BAB6D-9596-256E-09DD-25EFA554B75E}"/>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1337F31-4807-7D16-96FA-255F28CC675B}"/>
              </a:ext>
            </a:extLst>
          </p:cNvPr>
          <p:cNvSpPr/>
          <p:nvPr/>
        </p:nvSpPr>
        <p:spPr>
          <a:xfrm>
            <a:off x="6070601" y="3425129"/>
            <a:ext cx="11450367" cy="8347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5 prin abrogarea funcției publice de expert.</a:t>
            </a:r>
          </a:p>
        </p:txBody>
      </p:sp>
      <p:sp>
        <p:nvSpPr>
          <p:cNvPr id="15" name="Rectangle 14">
            <a:extLst>
              <a:ext uri="{FF2B5EF4-FFF2-40B4-BE49-F238E27FC236}">
                <a16:creationId xmlns:a16="http://schemas.microsoft.com/office/drawing/2014/main" id="{8EF6250B-2946-2E34-C045-EEAD097068DB}"/>
              </a:ext>
            </a:extLst>
          </p:cNvPr>
          <p:cNvSpPr/>
          <p:nvPr/>
        </p:nvSpPr>
        <p:spPr>
          <a:xfrm>
            <a:off x="6042591" y="4625605"/>
            <a:ext cx="11478378" cy="8347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 reglementarea definițiilor nivelurilor de atribuții pentru funcțiile publice.</a:t>
            </a:r>
            <a:endParaRPr lang="en-US" dirty="0">
              <a:solidFill>
                <a:srgbClr val="234C93"/>
              </a:solidFill>
              <a:cs typeface="Arial" panose="020B0604020202020204" pitchFamily="34" charset="0"/>
            </a:endParaRPr>
          </a:p>
        </p:txBody>
      </p:sp>
      <p:grpSp>
        <p:nvGrpSpPr>
          <p:cNvPr id="16" name="Group 15">
            <a:extLst>
              <a:ext uri="{FF2B5EF4-FFF2-40B4-BE49-F238E27FC236}">
                <a16:creationId xmlns:a16="http://schemas.microsoft.com/office/drawing/2014/main" id="{A65BF7B8-BEF2-EC4A-C3E8-1F7FCE711A07}"/>
              </a:ext>
            </a:extLst>
          </p:cNvPr>
          <p:cNvGrpSpPr/>
          <p:nvPr/>
        </p:nvGrpSpPr>
        <p:grpSpPr>
          <a:xfrm>
            <a:off x="5867400" y="4581416"/>
            <a:ext cx="289423" cy="945681"/>
            <a:chOff x="5092700" y="1777911"/>
            <a:chExt cx="203200" cy="957752"/>
          </a:xfrm>
        </p:grpSpPr>
        <p:cxnSp>
          <p:nvCxnSpPr>
            <p:cNvPr id="17" name="Straight Connector 16">
              <a:extLst>
                <a:ext uri="{FF2B5EF4-FFF2-40B4-BE49-F238E27FC236}">
                  <a16:creationId xmlns:a16="http://schemas.microsoft.com/office/drawing/2014/main" id="{8D4F930B-1B29-AB00-7884-129685E2606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F778FA-665F-BD1D-F219-B10AF4A01021}"/>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ECF579-6D3B-5F13-AC7B-2F76FF9662E1}"/>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494228-6E46-63F9-A5ED-2F34D8CA9835}"/>
              </a:ext>
            </a:extLst>
          </p:cNvPr>
          <p:cNvGrpSpPr/>
          <p:nvPr/>
        </p:nvGrpSpPr>
        <p:grpSpPr>
          <a:xfrm>
            <a:off x="5867400" y="5829301"/>
            <a:ext cx="289423" cy="2362197"/>
            <a:chOff x="5092700" y="1777911"/>
            <a:chExt cx="203200" cy="957752"/>
          </a:xfrm>
        </p:grpSpPr>
        <p:cxnSp>
          <p:nvCxnSpPr>
            <p:cNvPr id="21" name="Straight Connector 20">
              <a:extLst>
                <a:ext uri="{FF2B5EF4-FFF2-40B4-BE49-F238E27FC236}">
                  <a16:creationId xmlns:a16="http://schemas.microsoft.com/office/drawing/2014/main" id="{D20C92C5-3522-C887-170B-6AC556CD34E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FDB24F-90E5-0F0F-6FFA-2403A257C232}"/>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467FC7-B6B4-F285-15C7-00ED1FCA6F48}"/>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2807AAE9-3569-FBE6-0A95-0177E365A268}"/>
              </a:ext>
            </a:extLst>
          </p:cNvPr>
          <p:cNvSpPr/>
          <p:nvPr/>
        </p:nvSpPr>
        <p:spPr>
          <a:xfrm>
            <a:off x="6073059" y="6000692"/>
            <a:ext cx="11478378" cy="20868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Reglementarea definiției domeniului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fișei postului standardizată și introducerea rubricii domeniu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reglementărilor referitoare la analiza postului prin introducerea cerințelor de identificare a atribuțiilor postului ținând cont de clasificarea nivelurilor de atribuții și încadrarea postului pe domenii funcționale, în funcție de atribuțiile identificate.</a:t>
            </a:r>
          </a:p>
        </p:txBody>
      </p:sp>
    </p:spTree>
    <p:extLst>
      <p:ext uri="{BB962C8B-B14F-4D97-AF65-F5344CB8AC3E}">
        <p14:creationId xmlns:p14="http://schemas.microsoft.com/office/powerpoint/2010/main" val="391661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B33BA-23C1-6897-ED04-5B3D7A1D1EFF}"/>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evaluare</a:t>
            </a:r>
          </a:p>
        </p:txBody>
      </p:sp>
      <p:cxnSp>
        <p:nvCxnSpPr>
          <p:cNvPr id="3" name="Straight Connector 2">
            <a:extLst>
              <a:ext uri="{FF2B5EF4-FFF2-40B4-BE49-F238E27FC236}">
                <a16:creationId xmlns:a16="http://schemas.microsoft.com/office/drawing/2014/main" id="{1B524DE7-ACFF-8265-2476-46568A10EAF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1ED61B4-ECDD-5D97-DF5F-ECF9A65E19BE}"/>
              </a:ext>
            </a:extLst>
          </p:cNvPr>
          <p:cNvGrpSpPr/>
          <p:nvPr/>
        </p:nvGrpSpPr>
        <p:grpSpPr>
          <a:xfrm>
            <a:off x="990290" y="5874582"/>
            <a:ext cx="4392516" cy="2053187"/>
            <a:chOff x="553270" y="4075263"/>
            <a:chExt cx="4392516" cy="2053187"/>
          </a:xfrm>
        </p:grpSpPr>
        <p:cxnSp>
          <p:nvCxnSpPr>
            <p:cNvPr id="5" name="Straight Connector 4">
              <a:extLst>
                <a:ext uri="{FF2B5EF4-FFF2-40B4-BE49-F238E27FC236}">
                  <a16:creationId xmlns:a16="http://schemas.microsoft.com/office/drawing/2014/main" id="{C727B601-130B-5D55-4873-B5E2E8937F19}"/>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58960A-EE1A-79CD-7CDE-751C295A5A45}"/>
                </a:ext>
              </a:extLst>
            </p:cNvPr>
            <p:cNvSpPr/>
            <p:nvPr/>
          </p:nvSpPr>
          <p:spPr>
            <a:xfrm>
              <a:off x="553270" y="5290146"/>
              <a:ext cx="4392516" cy="505972"/>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24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Elemente de noutate</a:t>
              </a:r>
            </a:p>
          </p:txBody>
        </p:sp>
        <p:sp>
          <p:nvSpPr>
            <p:cNvPr id="7" name="Freeform 5">
              <a:extLst>
                <a:ext uri="{FF2B5EF4-FFF2-40B4-BE49-F238E27FC236}">
                  <a16:creationId xmlns:a16="http://schemas.microsoft.com/office/drawing/2014/main" id="{C6477E5B-6149-3833-C696-D3D9F773C3D5}"/>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8" name="Straight Connector 7">
              <a:extLst>
                <a:ext uri="{FF2B5EF4-FFF2-40B4-BE49-F238E27FC236}">
                  <a16:creationId xmlns:a16="http://schemas.microsoft.com/office/drawing/2014/main" id="{D87EE2CF-7008-9377-8242-A1BF24797903}"/>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FBC1ED0-8E00-6AC2-AAE7-6470C87C76CF}"/>
              </a:ext>
            </a:extLst>
          </p:cNvPr>
          <p:cNvGrpSpPr/>
          <p:nvPr/>
        </p:nvGrpSpPr>
        <p:grpSpPr>
          <a:xfrm>
            <a:off x="905023" y="3479574"/>
            <a:ext cx="4472867" cy="2419834"/>
            <a:chOff x="501109" y="1985804"/>
            <a:chExt cx="4472867" cy="2419834"/>
          </a:xfrm>
        </p:grpSpPr>
        <p:sp>
          <p:nvSpPr>
            <p:cNvPr id="10" name="Freeform 5">
              <a:extLst>
                <a:ext uri="{FF2B5EF4-FFF2-40B4-BE49-F238E27FC236}">
                  <a16:creationId xmlns:a16="http://schemas.microsoft.com/office/drawing/2014/main" id="{414C7E63-0AA9-259C-964A-D49DE8E90257}"/>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8EFAE6B-4260-C759-22F1-5585EFEB417A}"/>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647C2B-DB41-0753-15D7-2196BD430A61}"/>
                </a:ext>
              </a:extLst>
            </p:cNvPr>
            <p:cNvSpPr/>
            <p:nvPr/>
          </p:nvSpPr>
          <p:spPr>
            <a:xfrm>
              <a:off x="501109" y="3328227"/>
              <a:ext cx="4320000" cy="107741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2400" b="1" i="0" u="none" strike="noStrike" kern="1200" cap="none" spc="0" normalizeH="0" baseline="0" noProof="0" dirty="0">
                  <a:ln>
                    <a:noFill/>
                  </a:ln>
                  <a:solidFill>
                    <a:schemeClr val="accent5"/>
                  </a:solidFill>
                  <a:effectLst/>
                  <a:uLnTx/>
                  <a:uFillTx/>
                  <a:latin typeface="+mj-lt"/>
                  <a:ea typeface="Open Sans"/>
                  <a:cs typeface="Arial"/>
                </a:rPr>
                <a:t>Elemente păstrate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sz="2400" b="1" i="0" u="none" strike="noStrike" kern="1200" cap="none" spc="0" normalizeH="0" baseline="0" noProof="0" dirty="0">
                <a:ln>
                  <a:noFill/>
                </a:ln>
                <a:solidFill>
                  <a:schemeClr val="accent5"/>
                </a:solidFill>
                <a:effectLst/>
                <a:uLnTx/>
                <a:uFillTx/>
                <a:latin typeface="+mj-lt"/>
                <a:ea typeface="Open Sans"/>
                <a:cs typeface="Arial"/>
              </a:endParaRPr>
            </a:p>
          </p:txBody>
        </p:sp>
        <p:sp>
          <p:nvSpPr>
            <p:cNvPr id="13" name="Freeform 5">
              <a:extLst>
                <a:ext uri="{FF2B5EF4-FFF2-40B4-BE49-F238E27FC236}">
                  <a16:creationId xmlns:a16="http://schemas.microsoft.com/office/drawing/2014/main" id="{4A950142-4E59-0731-D7D2-F85BC5460DF7}"/>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4" name="Straight Connector 13">
              <a:extLst>
                <a:ext uri="{FF2B5EF4-FFF2-40B4-BE49-F238E27FC236}">
                  <a16:creationId xmlns:a16="http://schemas.microsoft.com/office/drawing/2014/main" id="{88B1EAE3-A9FE-70BB-3569-0867670BCEAD}"/>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Arrow: Chevron 16">
            <a:extLst>
              <a:ext uri="{FF2B5EF4-FFF2-40B4-BE49-F238E27FC236}">
                <a16:creationId xmlns:a16="http://schemas.microsoft.com/office/drawing/2014/main" id="{4AB6A26B-5347-B231-EA82-7F8173D6A44E}"/>
              </a:ext>
            </a:extLst>
          </p:cNvPr>
          <p:cNvSpPr/>
          <p:nvPr/>
        </p:nvSpPr>
        <p:spPr>
          <a:xfrm>
            <a:off x="5516905" y="6613329"/>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Arrow: Chevron 17">
            <a:extLst>
              <a:ext uri="{FF2B5EF4-FFF2-40B4-BE49-F238E27FC236}">
                <a16:creationId xmlns:a16="http://schemas.microsoft.com/office/drawing/2014/main" id="{1F479865-B37F-5578-FB69-40E5029AF5CA}"/>
              </a:ext>
            </a:extLst>
          </p:cNvPr>
          <p:cNvSpPr/>
          <p:nvPr/>
        </p:nvSpPr>
        <p:spPr>
          <a:xfrm>
            <a:off x="5516905" y="4362502"/>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0" name="Graphic 19" descr="Scales of justice with solid fill">
            <a:extLst>
              <a:ext uri="{FF2B5EF4-FFF2-40B4-BE49-F238E27FC236}">
                <a16:creationId xmlns:a16="http://schemas.microsoft.com/office/drawing/2014/main" id="{977E500B-3873-DCEA-A05B-F2D0168D1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267" y="3659943"/>
            <a:ext cx="614739" cy="614739"/>
          </a:xfrm>
          <a:prstGeom prst="rect">
            <a:avLst/>
          </a:prstGeom>
        </p:spPr>
      </p:pic>
      <p:pic>
        <p:nvPicPr>
          <p:cNvPr id="23" name="Graphic 22" descr="Lights On with solid fill">
            <a:extLst>
              <a:ext uri="{FF2B5EF4-FFF2-40B4-BE49-F238E27FC236}">
                <a16:creationId xmlns:a16="http://schemas.microsoft.com/office/drawing/2014/main" id="{62B20A99-4952-60D7-6DFF-CBDD20791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124" y="5968022"/>
            <a:ext cx="705024" cy="705024"/>
          </a:xfrm>
          <a:prstGeom prst="rect">
            <a:avLst/>
          </a:prstGeom>
        </p:spPr>
      </p:pic>
      <p:sp>
        <p:nvSpPr>
          <p:cNvPr id="24" name="Rectangle 23">
            <a:extLst>
              <a:ext uri="{FF2B5EF4-FFF2-40B4-BE49-F238E27FC236}">
                <a16:creationId xmlns:a16="http://schemas.microsoft.com/office/drawing/2014/main" id="{521AABFD-350B-5576-A0FC-9E2DA4110CE8}"/>
              </a:ext>
            </a:extLst>
          </p:cNvPr>
          <p:cNvSpPr/>
          <p:nvPr/>
        </p:nvSpPr>
        <p:spPr>
          <a:xfrm>
            <a:off x="6423526" y="4275700"/>
            <a:ext cx="10959451" cy="1598879"/>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Perioada pentru care se realizează evaluarea;</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Evaluatorul;</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Obiectivele și modalitatea de stabilire a acestora.</a:t>
            </a:r>
            <a:endParaRPr lang="en-US" dirty="0">
              <a:solidFill>
                <a:schemeClr val="tx1"/>
              </a:solidFill>
            </a:endParaRPr>
          </a:p>
        </p:txBody>
      </p:sp>
      <p:sp>
        <p:nvSpPr>
          <p:cNvPr id="26" name="Rectangle 25">
            <a:extLst>
              <a:ext uri="{FF2B5EF4-FFF2-40B4-BE49-F238E27FC236}">
                <a16:creationId xmlns:a16="http://schemas.microsoft.com/office/drawing/2014/main" id="{45A0C907-7857-D24F-7C86-0A709CF20D0F}"/>
              </a:ext>
            </a:extLst>
          </p:cNvPr>
          <p:cNvSpPr/>
          <p:nvPr/>
        </p:nvSpPr>
        <p:spPr>
          <a:xfrm>
            <a:off x="6423527" y="6673046"/>
            <a:ext cx="5267176" cy="188504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ro-RO" sz="12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3825F0F-598A-97A2-F176-5483A4C87154}"/>
              </a:ext>
            </a:extLst>
          </p:cNvPr>
          <p:cNvSpPr/>
          <p:nvPr/>
        </p:nvSpPr>
        <p:spPr>
          <a:xfrm>
            <a:off x="12115799" y="6673046"/>
            <a:ext cx="5267177" cy="1885041"/>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a:lnSpc>
                <a:spcPct val="115000"/>
              </a:lnSpc>
              <a:spcBef>
                <a:spcPts val="0"/>
              </a:spcBef>
              <a:spcAft>
                <a:spcPts val="0"/>
              </a:spcAft>
            </a:pPr>
            <a:endParaRPr lang="en-US" sz="1800" kern="100">
              <a:effectLst/>
              <a:latin typeface="Arial" panose="020B0604020202020204" pitchFamily="34" charset="0"/>
              <a:ea typeface="Aptos" panose="020B00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C82D803-0618-5E31-AE2C-F7B618EC42C5}"/>
              </a:ext>
            </a:extLst>
          </p:cNvPr>
          <p:cNvSpPr/>
          <p:nvPr/>
        </p:nvSpPr>
        <p:spPr>
          <a:xfrm>
            <a:off x="6629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generale</a:t>
            </a:r>
            <a:endParaRPr lang="en-US" sz="2000" b="1" dirty="0">
              <a:solidFill>
                <a:schemeClr val="tx2"/>
              </a:solidFill>
              <a:latin typeface="+mj-lt"/>
              <a:cs typeface="Arial" panose="020B0604020202020204" pitchFamily="34" charset="0"/>
            </a:endParaRPr>
          </a:p>
        </p:txBody>
      </p:sp>
      <p:sp>
        <p:nvSpPr>
          <p:cNvPr id="29" name="Rectangle 28">
            <a:extLst>
              <a:ext uri="{FF2B5EF4-FFF2-40B4-BE49-F238E27FC236}">
                <a16:creationId xmlns:a16="http://schemas.microsoft.com/office/drawing/2014/main" id="{F6816D75-BFBB-5362-B0FE-250C147FBD3B}"/>
              </a:ext>
            </a:extLst>
          </p:cNvPr>
          <p:cNvSpPr/>
          <p:nvPr/>
        </p:nvSpPr>
        <p:spPr>
          <a:xfrm>
            <a:off x="12344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specifice</a:t>
            </a:r>
          </a:p>
        </p:txBody>
      </p:sp>
      <p:sp>
        <p:nvSpPr>
          <p:cNvPr id="30" name="TextBox 29">
            <a:extLst>
              <a:ext uri="{FF2B5EF4-FFF2-40B4-BE49-F238E27FC236}">
                <a16:creationId xmlns:a16="http://schemas.microsoft.com/office/drawing/2014/main" id="{D9F17A45-D447-E601-1CD4-047847E165C2}"/>
              </a:ext>
            </a:extLst>
          </p:cNvPr>
          <p:cNvSpPr txBox="1"/>
          <p:nvPr/>
        </p:nvSpPr>
        <p:spPr>
          <a:xfrm>
            <a:off x="6423526" y="7000287"/>
            <a:ext cx="5267176" cy="1491434"/>
          </a:xfrm>
          <a:prstGeom prst="rect">
            <a:avLst/>
          </a:prstGeom>
          <a:noFill/>
        </p:spPr>
        <p:txBody>
          <a:bodyPr wrap="square">
            <a:spAutoFit/>
          </a:bodyPr>
          <a:lstStyle/>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Indicator</a:t>
            </a:r>
            <a:r>
              <a:rPr lang="en-US" sz="1600" dirty="0" err="1">
                <a:solidFill>
                  <a:schemeClr val="bg1"/>
                </a:solidFill>
                <a:cs typeface="Arial" panose="020B0604020202020204" pitchFamily="34" charset="0"/>
              </a:rPr>
              <a:t>i</a:t>
            </a:r>
            <a:r>
              <a:rPr lang="ro-RO" sz="1600" dirty="0">
                <a:solidFill>
                  <a:schemeClr val="bg1"/>
                </a:solidFill>
                <a:cs typeface="Arial" panose="020B0604020202020204" pitchFamily="34" charset="0"/>
              </a:rPr>
              <a:t>i comportamentali se notează cu sistemul de notare prevăzut pentru recrutare (art. 20 alin. (2) din Anexa nr. 8).</a:t>
            </a:r>
            <a:endParaRPr lang="en-US" sz="1600" dirty="0">
              <a:solidFill>
                <a:schemeClr val="bg1"/>
              </a:solidFill>
              <a:cs typeface="Arial" panose="020B0604020202020204" pitchFamily="34" charset="0"/>
            </a:endParaRPr>
          </a:p>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introduce un sistem de notare pentru competențele generale manifestate pe parcursul anului calendaristic.</a:t>
            </a:r>
          </a:p>
        </p:txBody>
      </p:sp>
      <p:sp>
        <p:nvSpPr>
          <p:cNvPr id="31" name="TextBox 30">
            <a:extLst>
              <a:ext uri="{FF2B5EF4-FFF2-40B4-BE49-F238E27FC236}">
                <a16:creationId xmlns:a16="http://schemas.microsoft.com/office/drawing/2014/main" id="{6FB2EFC8-50B4-21C9-EB23-023A1079C0B0}"/>
              </a:ext>
            </a:extLst>
          </p:cNvPr>
          <p:cNvSpPr txBox="1"/>
          <p:nvPr/>
        </p:nvSpPr>
        <p:spPr>
          <a:xfrm>
            <a:off x="12115798" y="7000287"/>
            <a:ext cx="5114312" cy="1434239"/>
          </a:xfrm>
          <a:prstGeom prst="rect">
            <a:avLst/>
          </a:prstGeom>
          <a:noFill/>
        </p:spPr>
        <p:txBody>
          <a:bodyPr wrap="square">
            <a:spAutoFit/>
          </a:bodyPr>
          <a:lstStyle/>
          <a:p>
            <a:pPr marL="360000" lvl="1" indent="-285750">
              <a:lnSpc>
                <a:spcPct val="115000"/>
              </a:lnSpc>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analizează manifestarea </a:t>
            </a:r>
            <a:r>
              <a:rPr lang="ro-MD" sz="1600" dirty="0">
                <a:solidFill>
                  <a:schemeClr val="bg1"/>
                </a:solidFill>
                <a:cs typeface="Arial" panose="020B0604020202020204" pitchFamily="34" charset="0"/>
              </a:rPr>
              <a:t>competențelor specifice. </a:t>
            </a:r>
            <a:endParaRPr lang="en-US" sz="1600" dirty="0">
              <a:solidFill>
                <a:schemeClr val="bg1"/>
              </a:solidFill>
              <a:cs typeface="Arial" panose="020B0604020202020204" pitchFamily="34" charset="0"/>
            </a:endParaRPr>
          </a:p>
          <a:p>
            <a:pPr marL="360000" lvl="1" indent="-285750">
              <a:lnSpc>
                <a:spcPct val="115000"/>
              </a:lnSpc>
              <a:buClr>
                <a:schemeClr val="bg1"/>
              </a:buClr>
              <a:buSzPct val="50000"/>
              <a:buFont typeface="Arial" panose="020B0604020202020204" pitchFamily="34" charset="0"/>
              <a:buChar char="►"/>
            </a:pPr>
            <a:r>
              <a:rPr lang="ro-MD" sz="1600" dirty="0">
                <a:solidFill>
                  <a:schemeClr val="bg1"/>
                </a:solidFill>
                <a:cs typeface="Arial" panose="020B0604020202020204" pitchFamily="34" charset="0"/>
              </a:rPr>
              <a:t>Se introduce un sistem de notare pentru competențele specifice.</a:t>
            </a:r>
            <a:endParaRPr lang="en-US" sz="1600" dirty="0">
              <a:solidFill>
                <a:schemeClr val="bg1"/>
              </a:solidFill>
              <a:cs typeface="Arial" panose="020B0604020202020204" pitchFamily="34" charset="0"/>
            </a:endParaRPr>
          </a:p>
          <a:p>
            <a:pPr marL="360000" algn="just"/>
            <a:endParaRPr lang="ro-RO" sz="1600" dirty="0">
              <a:ea typeface="Calibri" panose="020F0502020204030204" pitchFamily="34" charset="0"/>
              <a:cs typeface="Arial" panose="020B0604020202020204" pitchFamily="34" charset="0"/>
            </a:endParaRPr>
          </a:p>
          <a:p>
            <a:pPr marL="360000" algn="just"/>
            <a:endParaRPr lang="ro-RO" sz="1600" dirty="0">
              <a:solidFill>
                <a:schemeClr val="tx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633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0D08A-3719-193F-589D-9FB4F1991FC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lang="ro-RO" sz="4400" b="1" dirty="0">
                <a:solidFill>
                  <a:srgbClr val="234C93"/>
                </a:solidFill>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concursul pe post</a:t>
            </a:r>
          </a:p>
        </p:txBody>
      </p:sp>
      <p:cxnSp>
        <p:nvCxnSpPr>
          <p:cNvPr id="3" name="Straight Connector 2">
            <a:extLst>
              <a:ext uri="{FF2B5EF4-FFF2-40B4-BE49-F238E27FC236}">
                <a16:creationId xmlns:a16="http://schemas.microsoft.com/office/drawing/2014/main" id="{A42E71A6-4DD8-CFB1-15CE-A59B7B26907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B8FC72-9859-2C7D-0553-399D1C17FE95}"/>
              </a:ext>
            </a:extLst>
          </p:cNvPr>
          <p:cNvGrpSpPr/>
          <p:nvPr/>
        </p:nvGrpSpPr>
        <p:grpSpPr>
          <a:xfrm>
            <a:off x="804230" y="3336581"/>
            <a:ext cx="11028820" cy="2081046"/>
            <a:chOff x="401180" y="1680255"/>
            <a:chExt cx="11028820" cy="2081046"/>
          </a:xfrm>
        </p:grpSpPr>
        <p:grpSp>
          <p:nvGrpSpPr>
            <p:cNvPr id="20" name="Group 19">
              <a:extLst>
                <a:ext uri="{FF2B5EF4-FFF2-40B4-BE49-F238E27FC236}">
                  <a16:creationId xmlns:a16="http://schemas.microsoft.com/office/drawing/2014/main" id="{FB17887B-B275-F98D-324F-DBDA8C61DCAA}"/>
                </a:ext>
              </a:extLst>
            </p:cNvPr>
            <p:cNvGrpSpPr/>
            <p:nvPr/>
          </p:nvGrpSpPr>
          <p:grpSpPr>
            <a:xfrm>
              <a:off x="401180" y="1680255"/>
              <a:ext cx="11028820" cy="2081046"/>
              <a:chOff x="434286" y="1985804"/>
              <a:chExt cx="11028820" cy="2081046"/>
            </a:xfrm>
          </p:grpSpPr>
          <p:cxnSp>
            <p:nvCxnSpPr>
              <p:cNvPr id="23" name="Straight Connector 22">
                <a:extLst>
                  <a:ext uri="{FF2B5EF4-FFF2-40B4-BE49-F238E27FC236}">
                    <a16:creationId xmlns:a16="http://schemas.microsoft.com/office/drawing/2014/main" id="{B52B12A9-2AFC-7190-838F-70D9B92151E7}"/>
                  </a:ext>
                </a:extLst>
              </p:cNvPr>
              <p:cNvCxnSpPr>
                <a:cxnSpLocks/>
              </p:cNvCxnSpPr>
              <p:nvPr/>
            </p:nvCxnSpPr>
            <p:spPr>
              <a:xfrm>
                <a:off x="653976" y="2868732"/>
                <a:ext cx="518999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E85A0C8-D7A7-2566-0329-22953739B81D}"/>
                  </a:ext>
                </a:extLst>
              </p:cNvPr>
              <p:cNvSpPr/>
              <p:nvPr/>
            </p:nvSpPr>
            <p:spPr>
              <a:xfrm>
                <a:off x="434286" y="3003844"/>
                <a:ext cx="11028820" cy="934615"/>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000" b="0" i="0" u="none" strike="noStrike" kern="1200" cap="none" spc="0" normalizeH="0" baseline="0" noProof="0" dirty="0">
                    <a:ln>
                      <a:noFill/>
                    </a:ln>
                    <a:solidFill>
                      <a:schemeClr val="tx2"/>
                    </a:solidFill>
                    <a:effectLst/>
                    <a:uLnTx/>
                    <a:uFillTx/>
                    <a:ea typeface="Open Sans"/>
                    <a:cs typeface="Arial"/>
                  </a:rPr>
                  <a:t>Concursul pentru ocuparea funcțiilor publice locale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000" b="1" i="1" dirty="0">
                    <a:solidFill>
                      <a:schemeClr val="tx2"/>
                    </a:solidFill>
                    <a:ea typeface="Open Sans"/>
                    <a:cs typeface="Arial"/>
                  </a:rPr>
                  <a:t>! </a:t>
                </a:r>
                <a:r>
                  <a:rPr lang="ro-MD" sz="2000" i="1" dirty="0">
                    <a:solidFill>
                      <a:schemeClr val="tx2"/>
                    </a:solidFill>
                    <a:ea typeface="Open Sans"/>
                    <a:cs typeface="Arial"/>
                  </a:rPr>
                  <a:t>Excepție: Funcțiile publice locale care beneficiază de statut special</a:t>
                </a:r>
                <a:endParaRPr kumimoji="0" lang="en-US" sz="2000" b="0" i="1" u="none" strike="noStrike" kern="1200" cap="none" spc="0" normalizeH="0" baseline="0" noProof="0" dirty="0">
                  <a:ln>
                    <a:noFill/>
                  </a:ln>
                  <a:solidFill>
                    <a:schemeClr val="tx2"/>
                  </a:solidFill>
                  <a:effectLst/>
                  <a:uLnTx/>
                  <a:uFillTx/>
                  <a:ea typeface="Open Sans"/>
                  <a:cs typeface="Arial"/>
                </a:endParaRPr>
              </a:p>
            </p:txBody>
          </p:sp>
          <p:sp>
            <p:nvSpPr>
              <p:cNvPr id="25" name="Freeform 5">
                <a:extLst>
                  <a:ext uri="{FF2B5EF4-FFF2-40B4-BE49-F238E27FC236}">
                    <a16:creationId xmlns:a16="http://schemas.microsoft.com/office/drawing/2014/main" id="{004E8496-8AC1-9B98-A20A-A0BF8C077ABA}"/>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2"/>
                  </a:solidFill>
                  <a:effectLst/>
                  <a:uLnTx/>
                  <a:uFillTx/>
                  <a:cs typeface="Arial" panose="020B0604020202020204" pitchFamily="34" charset="0"/>
                </a:endParaRPr>
              </a:p>
            </p:txBody>
          </p:sp>
          <p:cxnSp>
            <p:nvCxnSpPr>
              <p:cNvPr id="26" name="Straight Connector 25">
                <a:extLst>
                  <a:ext uri="{FF2B5EF4-FFF2-40B4-BE49-F238E27FC236}">
                    <a16:creationId xmlns:a16="http://schemas.microsoft.com/office/drawing/2014/main" id="{2F212B3C-F07F-F8F8-FEF5-18BDA7A4B66C}"/>
                  </a:ext>
                </a:extLst>
              </p:cNvPr>
              <p:cNvCxnSpPr>
                <a:cxnSpLocks/>
              </p:cNvCxnSpPr>
              <p:nvPr/>
            </p:nvCxnSpPr>
            <p:spPr>
              <a:xfrm>
                <a:off x="653976" y="4066850"/>
                <a:ext cx="5199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1" name="Graphic 20" descr="Folder Search with solid fill">
              <a:extLst>
                <a:ext uri="{FF2B5EF4-FFF2-40B4-BE49-F238E27FC236}">
                  <a16:creationId xmlns:a16="http://schemas.microsoft.com/office/drawing/2014/main" id="{2239B859-D50E-03D4-0B3E-2F54AA3840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2" y="1771076"/>
              <a:ext cx="701888" cy="701888"/>
            </a:xfrm>
            <a:prstGeom prst="rect">
              <a:avLst/>
            </a:prstGeom>
          </p:spPr>
        </p:pic>
      </p:grpSp>
      <p:sp>
        <p:nvSpPr>
          <p:cNvPr id="27" name="Rectangle 26">
            <a:extLst>
              <a:ext uri="{FF2B5EF4-FFF2-40B4-BE49-F238E27FC236}">
                <a16:creationId xmlns:a16="http://schemas.microsoft.com/office/drawing/2014/main" id="{41A9DBDE-54D0-DBE1-7E41-13CE8351B65D}"/>
              </a:ext>
            </a:extLst>
          </p:cNvPr>
          <p:cNvSpPr/>
          <p:nvPr/>
        </p:nvSpPr>
        <p:spPr>
          <a:xfrm>
            <a:off x="2230967" y="3414542"/>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800" b="1" dirty="0">
                <a:solidFill>
                  <a:schemeClr val="tx2"/>
                </a:solidFill>
                <a:ea typeface="Open Sans"/>
                <a:cs typeface="Arial"/>
              </a:rPr>
              <a:t>Domeniu de aplicare</a:t>
            </a:r>
            <a:endParaRPr lang="en-US" sz="2800" b="1" dirty="0">
              <a:solidFill>
                <a:schemeClr val="tx2"/>
              </a:solidFill>
              <a:ea typeface="Open Sans"/>
              <a:cs typeface="Arial"/>
            </a:endParaRPr>
          </a:p>
        </p:txBody>
      </p:sp>
      <p:cxnSp>
        <p:nvCxnSpPr>
          <p:cNvPr id="28" name="Straight Connector 27">
            <a:extLst>
              <a:ext uri="{FF2B5EF4-FFF2-40B4-BE49-F238E27FC236}">
                <a16:creationId xmlns:a16="http://schemas.microsoft.com/office/drawing/2014/main" id="{531FBEDE-EC6C-3F80-A7D5-7C1828DA05E4}"/>
              </a:ext>
            </a:extLst>
          </p:cNvPr>
          <p:cNvCxnSpPr>
            <a:cxnSpLocks/>
          </p:cNvCxnSpPr>
          <p:nvPr/>
        </p:nvCxnSpPr>
        <p:spPr>
          <a:xfrm flipV="1">
            <a:off x="1118040" y="6971245"/>
            <a:ext cx="3138961" cy="457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5AE4858-E8EF-766A-9DBB-73F3AB334A5F}"/>
              </a:ext>
            </a:extLst>
          </p:cNvPr>
          <p:cNvSpPr/>
          <p:nvPr/>
        </p:nvSpPr>
        <p:spPr>
          <a:xfrm>
            <a:off x="1385353" y="737841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Competiție</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cxnSp>
        <p:nvCxnSpPr>
          <p:cNvPr id="30" name="Straight Connector 29">
            <a:extLst>
              <a:ext uri="{FF2B5EF4-FFF2-40B4-BE49-F238E27FC236}">
                <a16:creationId xmlns:a16="http://schemas.microsoft.com/office/drawing/2014/main" id="{BE6482F4-6F8A-2C67-18E3-CCA95A09CCC7}"/>
              </a:ext>
            </a:extLst>
          </p:cNvPr>
          <p:cNvCxnSpPr>
            <a:cxnSpLocks/>
          </p:cNvCxnSpPr>
          <p:nvPr/>
        </p:nvCxnSpPr>
        <p:spPr>
          <a:xfrm>
            <a:off x="1118040" y="8183773"/>
            <a:ext cx="313896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Graphic 31" descr="Gears with solid fill">
            <a:extLst>
              <a:ext uri="{FF2B5EF4-FFF2-40B4-BE49-F238E27FC236}">
                <a16:creationId xmlns:a16="http://schemas.microsoft.com/office/drawing/2014/main" id="{31790A45-B2CE-E92B-A2F0-8A0646ED6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040" y="6210446"/>
            <a:ext cx="626745" cy="626745"/>
          </a:xfrm>
          <a:prstGeom prst="rect">
            <a:avLst/>
          </a:prstGeom>
        </p:spPr>
      </p:pic>
      <p:sp>
        <p:nvSpPr>
          <p:cNvPr id="33" name="Freeform 12">
            <a:extLst>
              <a:ext uri="{FF2B5EF4-FFF2-40B4-BE49-F238E27FC236}">
                <a16:creationId xmlns:a16="http://schemas.microsoft.com/office/drawing/2014/main" id="{C5D276A9-090E-89CA-38A6-238EDE37763C}"/>
              </a:ext>
            </a:extLst>
          </p:cNvPr>
          <p:cNvSpPr>
            <a:spLocks noEditPoints="1"/>
          </p:cNvSpPr>
          <p:nvPr/>
        </p:nvSpPr>
        <p:spPr bwMode="auto">
          <a:xfrm>
            <a:off x="998897" y="6082054"/>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34" name="Rectangle 33">
            <a:extLst>
              <a:ext uri="{FF2B5EF4-FFF2-40B4-BE49-F238E27FC236}">
                <a16:creationId xmlns:a16="http://schemas.microsoft.com/office/drawing/2014/main" id="{FE042095-ABA8-A40A-4833-7759B851F5BC}"/>
              </a:ext>
            </a:extLst>
          </p:cNvPr>
          <p:cNvSpPr/>
          <p:nvPr/>
        </p:nvSpPr>
        <p:spPr>
          <a:xfrm>
            <a:off x="2147820" y="6123203"/>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dirty="0">
                <a:ln>
                  <a:noFill/>
                </a:ln>
                <a:solidFill>
                  <a:schemeClr val="tx2"/>
                </a:solidFill>
                <a:effectLst/>
                <a:uLnTx/>
                <a:uFillTx/>
                <a:ea typeface="Open Sans"/>
                <a:cs typeface="Arial"/>
              </a:rPr>
              <a:t>Principii</a:t>
            </a:r>
            <a:endParaRPr kumimoji="0" lang="en-US" sz="2800" b="0" i="0" u="none" strike="noStrike" kern="1200" cap="none" spc="0" normalizeH="0" baseline="0" noProof="0" dirty="0">
              <a:ln>
                <a:noFill/>
              </a:ln>
              <a:solidFill>
                <a:schemeClr val="tx2"/>
              </a:solidFill>
              <a:effectLst/>
              <a:uLnTx/>
              <a:uFillTx/>
              <a:ea typeface="Open Sans"/>
              <a:cs typeface="Arial"/>
            </a:endParaRPr>
          </a:p>
        </p:txBody>
      </p:sp>
      <p:sp>
        <p:nvSpPr>
          <p:cNvPr id="35" name="Rectangle 34">
            <a:extLst>
              <a:ext uri="{FF2B5EF4-FFF2-40B4-BE49-F238E27FC236}">
                <a16:creationId xmlns:a16="http://schemas.microsoft.com/office/drawing/2014/main" id="{74903D75-852A-AB10-D3AD-C29E31A56A61}"/>
              </a:ext>
            </a:extLst>
          </p:cNvPr>
          <p:cNvSpPr/>
          <p:nvPr/>
        </p:nvSpPr>
        <p:spPr>
          <a:xfrm>
            <a:off x="12420200" y="739220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Transparență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6" name="Rectangle 35">
            <a:extLst>
              <a:ext uri="{FF2B5EF4-FFF2-40B4-BE49-F238E27FC236}">
                <a16:creationId xmlns:a16="http://schemas.microsoft.com/office/drawing/2014/main" id="{E532A460-5B52-66F4-C939-E232F6B70F83}"/>
              </a:ext>
            </a:extLst>
          </p:cNvPr>
          <p:cNvSpPr/>
          <p:nvPr/>
        </p:nvSpPr>
        <p:spPr>
          <a:xfrm>
            <a:off x="4876600"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7" name="Rectangle 36">
            <a:extLst>
              <a:ext uri="{FF2B5EF4-FFF2-40B4-BE49-F238E27FC236}">
                <a16:creationId xmlns:a16="http://schemas.microsoft.com/office/drawing/2014/main" id="{0505E586-7ED2-4A01-1827-11BBEC9A3DF9}"/>
              </a:ext>
            </a:extLst>
          </p:cNvPr>
          <p:cNvSpPr/>
          <p:nvPr/>
        </p:nvSpPr>
        <p:spPr>
          <a:xfrm>
            <a:off x="9120851"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a:ln>
                  <a:noFill/>
                </a:ln>
                <a:solidFill>
                  <a:schemeClr val="tx2"/>
                </a:solidFill>
                <a:effectLst/>
                <a:uLnTx/>
                <a:uFillTx/>
                <a:ea typeface="Open Sans"/>
                <a:cs typeface="Arial"/>
              </a:rPr>
              <a:t>Egalitate</a:t>
            </a:r>
            <a:endParaRPr kumimoji="0" lang="en-US" sz="2400" b="0" i="0" u="none" strike="noStrike" kern="1200" cap="none" spc="0" normalizeH="0" baseline="0" noProof="0">
              <a:ln>
                <a:noFill/>
              </a:ln>
              <a:solidFill>
                <a:schemeClr val="tx2"/>
              </a:solidFill>
              <a:effectLst/>
              <a:uLnTx/>
              <a:uFillTx/>
              <a:ea typeface="Open Sans"/>
              <a:cs typeface="Arial"/>
            </a:endParaRPr>
          </a:p>
        </p:txBody>
      </p:sp>
      <p:pic>
        <p:nvPicPr>
          <p:cNvPr id="38" name="Graphic 37" descr="Puzzle pieces with solid fill">
            <a:extLst>
              <a:ext uri="{FF2B5EF4-FFF2-40B4-BE49-F238E27FC236}">
                <a16:creationId xmlns:a16="http://schemas.microsoft.com/office/drawing/2014/main" id="{4EF3F923-11DA-8523-8B47-A3B478634B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1858" y="7364066"/>
            <a:ext cx="418060" cy="418060"/>
          </a:xfrm>
          <a:prstGeom prst="rect">
            <a:avLst/>
          </a:prstGeom>
        </p:spPr>
      </p:pic>
      <p:pic>
        <p:nvPicPr>
          <p:cNvPr id="39" name="Graphic 38" descr="Puzzle pieces with solid fill">
            <a:extLst>
              <a:ext uri="{FF2B5EF4-FFF2-40B4-BE49-F238E27FC236}">
                <a16:creationId xmlns:a16="http://schemas.microsoft.com/office/drawing/2014/main" id="{340E361B-7F58-BA05-C419-C6CC51914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9287" y="7398490"/>
            <a:ext cx="418060" cy="418060"/>
          </a:xfrm>
          <a:prstGeom prst="rect">
            <a:avLst/>
          </a:prstGeom>
        </p:spPr>
      </p:pic>
      <p:pic>
        <p:nvPicPr>
          <p:cNvPr id="40" name="Graphic 39" descr="Puzzle pieces with solid fill">
            <a:extLst>
              <a:ext uri="{FF2B5EF4-FFF2-40B4-BE49-F238E27FC236}">
                <a16:creationId xmlns:a16="http://schemas.microsoft.com/office/drawing/2014/main" id="{D14E87B2-DA47-0920-CD19-B5ECE408D7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8337" y="7423981"/>
            <a:ext cx="418060" cy="418060"/>
          </a:xfrm>
          <a:prstGeom prst="rect">
            <a:avLst/>
          </a:prstGeom>
        </p:spPr>
      </p:pic>
      <p:pic>
        <p:nvPicPr>
          <p:cNvPr id="41" name="Graphic 40" descr="Puzzle pieces with solid fill">
            <a:extLst>
              <a:ext uri="{FF2B5EF4-FFF2-40B4-BE49-F238E27FC236}">
                <a16:creationId xmlns:a16="http://schemas.microsoft.com/office/drawing/2014/main" id="{515AD2A6-312F-BFE6-80D0-5F23A0E6A6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2140" y="7440909"/>
            <a:ext cx="418060" cy="418060"/>
          </a:xfrm>
          <a:prstGeom prst="rect">
            <a:avLst/>
          </a:prstGeom>
        </p:spPr>
      </p:pic>
    </p:spTree>
    <p:extLst>
      <p:ext uri="{BB962C8B-B14F-4D97-AF65-F5344CB8AC3E}">
        <p14:creationId xmlns:p14="http://schemas.microsoft.com/office/powerpoint/2010/main" val="2961951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8FB41C-C714-AA20-CB44-AF2D3D44A2FC}"/>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probe în concursul pe post</a:t>
            </a:r>
          </a:p>
        </p:txBody>
      </p:sp>
      <p:cxnSp>
        <p:nvCxnSpPr>
          <p:cNvPr id="3" name="Straight Connector 2">
            <a:extLst>
              <a:ext uri="{FF2B5EF4-FFF2-40B4-BE49-F238E27FC236}">
                <a16:creationId xmlns:a16="http://schemas.microsoft.com/office/drawing/2014/main" id="{5921EDE6-762F-1B1C-8E2C-50298DBACF0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D3B7534-82CE-693A-EC13-8561C9D9FF4E}"/>
              </a:ext>
            </a:extLst>
          </p:cNvPr>
          <p:cNvGrpSpPr/>
          <p:nvPr/>
        </p:nvGrpSpPr>
        <p:grpSpPr>
          <a:xfrm>
            <a:off x="985374" y="3590942"/>
            <a:ext cx="16647306" cy="3745769"/>
            <a:chOff x="495300" y="1351299"/>
            <a:chExt cx="11342277" cy="3351460"/>
          </a:xfrm>
        </p:grpSpPr>
        <p:sp>
          <p:nvSpPr>
            <p:cNvPr id="37" name="Rectangle 36">
              <a:extLst>
                <a:ext uri="{FF2B5EF4-FFF2-40B4-BE49-F238E27FC236}">
                  <a16:creationId xmlns:a16="http://schemas.microsoft.com/office/drawing/2014/main" id="{8DD5074B-DAB4-85AF-854C-BAD2AD27AA6D}"/>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8" name="Rectangle 37">
              <a:extLst>
                <a:ext uri="{FF2B5EF4-FFF2-40B4-BE49-F238E27FC236}">
                  <a16:creationId xmlns:a16="http://schemas.microsoft.com/office/drawing/2014/main" id="{8C99AC3D-584E-4DDA-117C-6C7632950F5B}"/>
                </a:ext>
              </a:extLst>
            </p:cNvPr>
            <p:cNvSpPr/>
            <p:nvPr/>
          </p:nvSpPr>
          <p:spPr>
            <a:xfrm>
              <a:off x="2828669" y="1649091"/>
              <a:ext cx="2008800" cy="10148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9" name="Rectangle 38">
              <a:extLst>
                <a:ext uri="{FF2B5EF4-FFF2-40B4-BE49-F238E27FC236}">
                  <a16:creationId xmlns:a16="http://schemas.microsoft.com/office/drawing/2014/main" id="{E5621595-213E-13A5-70B3-7110F35BB6EA}"/>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0" name="Rectangle 39">
              <a:extLst>
                <a:ext uri="{FF2B5EF4-FFF2-40B4-BE49-F238E27FC236}">
                  <a16:creationId xmlns:a16="http://schemas.microsoft.com/office/drawing/2014/main" id="{4031DC2E-55A5-354B-73BB-151DDF631150}"/>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1" name="Rectangle 40">
              <a:extLst>
                <a:ext uri="{FF2B5EF4-FFF2-40B4-BE49-F238E27FC236}">
                  <a16:creationId xmlns:a16="http://schemas.microsoft.com/office/drawing/2014/main" id="{AD8D4B65-8BD3-F942-F5B8-0B9C4A0B61F7}"/>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2" name="Oval 41">
              <a:extLst>
                <a:ext uri="{FF2B5EF4-FFF2-40B4-BE49-F238E27FC236}">
                  <a16:creationId xmlns:a16="http://schemas.microsoft.com/office/drawing/2014/main" id="{F5C10B2B-2CE4-922D-BD1F-9A74557042AA}"/>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3" name="Oval 42">
              <a:extLst>
                <a:ext uri="{FF2B5EF4-FFF2-40B4-BE49-F238E27FC236}">
                  <a16:creationId xmlns:a16="http://schemas.microsoft.com/office/drawing/2014/main" id="{C1A51946-E1F7-20A8-F308-8704A0DF5A34}"/>
                </a:ext>
              </a:extLst>
            </p:cNvPr>
            <p:cNvSpPr/>
            <p:nvPr/>
          </p:nvSpPr>
          <p:spPr>
            <a:xfrm>
              <a:off x="3649110" y="1424231"/>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2</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4" name="Oval 43">
              <a:extLst>
                <a:ext uri="{FF2B5EF4-FFF2-40B4-BE49-F238E27FC236}">
                  <a16:creationId xmlns:a16="http://schemas.microsoft.com/office/drawing/2014/main" id="{D785C967-074B-FE77-A9CA-CC3954757A58}"/>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5" name="Oval 44">
              <a:extLst>
                <a:ext uri="{FF2B5EF4-FFF2-40B4-BE49-F238E27FC236}">
                  <a16:creationId xmlns:a16="http://schemas.microsoft.com/office/drawing/2014/main" id="{A7CC896E-C0AE-3330-F614-510FD0C8EA93}"/>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6" name="Oval 45">
              <a:extLst>
                <a:ext uri="{FF2B5EF4-FFF2-40B4-BE49-F238E27FC236}">
                  <a16:creationId xmlns:a16="http://schemas.microsoft.com/office/drawing/2014/main" id="{764C0874-C723-CBE2-AA83-A380189A1FB2}"/>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7" name="Rectangle 46">
              <a:extLst>
                <a:ext uri="{FF2B5EF4-FFF2-40B4-BE49-F238E27FC236}">
                  <a16:creationId xmlns:a16="http://schemas.microsoft.com/office/drawing/2014/main" id="{76AF1727-C58C-7275-7334-63C59CD9FDC4}"/>
                </a:ext>
              </a:extLst>
            </p:cNvPr>
            <p:cNvSpPr/>
            <p:nvPr/>
          </p:nvSpPr>
          <p:spPr>
            <a:xfrm>
              <a:off x="495300" y="2753867"/>
              <a:ext cx="2008800" cy="1948890"/>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Condițiile de participare </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dovedite pe baza de documente</a:t>
              </a:r>
            </a:p>
          </p:txBody>
        </p:sp>
        <p:sp>
          <p:nvSpPr>
            <p:cNvPr id="48" name="Rectangle 47">
              <a:extLst>
                <a:ext uri="{FF2B5EF4-FFF2-40B4-BE49-F238E27FC236}">
                  <a16:creationId xmlns:a16="http://schemas.microsoft.com/office/drawing/2014/main" id="{C5F04A41-E681-BCEE-0A89-69BF27B14FA1}"/>
                </a:ext>
              </a:extLst>
            </p:cNvPr>
            <p:cNvSpPr/>
            <p:nvPr/>
          </p:nvSpPr>
          <p:spPr>
            <a:xfrm>
              <a:off x="2828669" y="2753867"/>
              <a:ext cx="2008800" cy="1948892"/>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generale </a:t>
              </a:r>
            </a:p>
            <a:p>
              <a:pPr marL="360000" lvl="1" indent="-285750">
                <a:buClr>
                  <a:srgbClr val="234C93"/>
                </a:buClr>
                <a:buSzPct val="50000"/>
                <a:buFont typeface="Arial" panose="020B0604020202020204" pitchFamily="34" charset="0"/>
                <a:buChar char="►"/>
              </a:pPr>
              <a:endParaRPr lang="ro-RO" dirty="0">
                <a:solidFill>
                  <a:srgbClr val="234C93"/>
                </a:solidFill>
                <a:cs typeface="Arial" panose="020B0604020202020204" pitchFamily="34" charset="0"/>
              </a:endParaRP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generale</a:t>
              </a:r>
            </a:p>
          </p:txBody>
        </p:sp>
        <p:sp>
          <p:nvSpPr>
            <p:cNvPr id="49" name="Rectangle 48">
              <a:extLst>
                <a:ext uri="{FF2B5EF4-FFF2-40B4-BE49-F238E27FC236}">
                  <a16:creationId xmlns:a16="http://schemas.microsoft.com/office/drawing/2014/main" id="{7BED6697-6D18-DE65-BC1B-B22119AD9448}"/>
                </a:ext>
              </a:extLst>
            </p:cNvPr>
            <p:cNvSpPr/>
            <p:nvPr/>
          </p:nvSpPr>
          <p:spPr>
            <a:xfrm>
              <a:off x="5162038" y="2753867"/>
              <a:ext cx="2008800" cy="1948891"/>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a:t>
              </a:r>
            </a:p>
          </p:txBody>
        </p:sp>
        <p:sp>
          <p:nvSpPr>
            <p:cNvPr id="50" name="Rectangle 49">
              <a:extLst>
                <a:ext uri="{FF2B5EF4-FFF2-40B4-BE49-F238E27FC236}">
                  <a16:creationId xmlns:a16="http://schemas.microsoft.com/office/drawing/2014/main" id="{94BC7B01-DABB-513D-4DAC-C85FB621D840}"/>
                </a:ext>
              </a:extLst>
            </p:cNvPr>
            <p:cNvSpPr/>
            <p:nvPr/>
          </p:nvSpPr>
          <p:spPr>
            <a:xfrm>
              <a:off x="7495407" y="2753867"/>
              <a:ext cx="2008800" cy="1946878"/>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specifice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de specialitate teoretice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Abilitățile specifice, practice</a:t>
              </a:r>
            </a:p>
          </p:txBody>
        </p:sp>
        <p:sp>
          <p:nvSpPr>
            <p:cNvPr id="51" name="Rectangle 50">
              <a:extLst>
                <a:ext uri="{FF2B5EF4-FFF2-40B4-BE49-F238E27FC236}">
                  <a16:creationId xmlns:a16="http://schemas.microsoft.com/office/drawing/2014/main" id="{7ECD05AF-1E38-EA21-7CED-C42538033624}"/>
                </a:ext>
              </a:extLst>
            </p:cNvPr>
            <p:cNvSpPr/>
            <p:nvPr/>
          </p:nvSpPr>
          <p:spPr>
            <a:xfrm>
              <a:off x="9828777" y="2753867"/>
              <a:ext cx="2008800" cy="1946878"/>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Abilități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Aptitudini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Motivație</a:t>
              </a:r>
              <a:endParaRPr lang="en-US" dirty="0">
                <a:solidFill>
                  <a:srgbClr val="234C93"/>
                </a:solidFill>
                <a:cs typeface="Arial" panose="020B0604020202020204" pitchFamily="34" charset="0"/>
              </a:endParaRPr>
            </a:p>
          </p:txBody>
        </p:sp>
      </p:grpSp>
    </p:spTree>
    <p:extLst>
      <p:ext uri="{BB962C8B-B14F-4D97-AF65-F5344CB8AC3E}">
        <p14:creationId xmlns:p14="http://schemas.microsoft.com/office/powerpoint/2010/main" val="40747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5E9991-2A59-AE8E-B4D3-77625EA4FF5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85471B-9AD9-7D5D-6223-0F09A94071F7}"/>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Exercițiu de interacțiune</a:t>
            </a:r>
          </a:p>
        </p:txBody>
      </p:sp>
      <p:pic>
        <p:nvPicPr>
          <p:cNvPr id="4" name="Picture 3" descr="A blue and white gradient&#10;&#10;Description automatically generated">
            <a:extLst>
              <a:ext uri="{FF2B5EF4-FFF2-40B4-BE49-F238E27FC236}">
                <a16:creationId xmlns:a16="http://schemas.microsoft.com/office/drawing/2014/main" id="{DAD9019D-27EA-0E72-A6AF-447E83E9CB63}"/>
              </a:ext>
            </a:extLst>
          </p:cNvPr>
          <p:cNvPicPr>
            <a:picLocks noChangeAspect="1"/>
          </p:cNvPicPr>
          <p:nvPr/>
        </p:nvPicPr>
        <p:blipFill>
          <a:blip r:embed="rId2">
            <a:duotone>
              <a:schemeClr val="accent1">
                <a:shade val="45000"/>
                <a:satMod val="135000"/>
              </a:schemeClr>
              <a:prstClr val="white"/>
            </a:duotone>
          </a:blip>
          <a:stretch>
            <a:fillRect/>
          </a:stretch>
        </p:blipFill>
        <p:spPr>
          <a:xfrm>
            <a:off x="954894" y="4296988"/>
            <a:ext cx="16249692" cy="3513511"/>
          </a:xfrm>
          <a:prstGeom prst="rect">
            <a:avLst/>
          </a:prstGeom>
        </p:spPr>
      </p:pic>
      <p:sp>
        <p:nvSpPr>
          <p:cNvPr id="5" name="TextBox 4">
            <a:extLst>
              <a:ext uri="{FF2B5EF4-FFF2-40B4-BE49-F238E27FC236}">
                <a16:creationId xmlns:a16="http://schemas.microsoft.com/office/drawing/2014/main" id="{C6747A72-FEAA-41D2-47E2-21A81AAC249D}"/>
              </a:ext>
            </a:extLst>
          </p:cNvPr>
          <p:cNvSpPr txBox="1"/>
          <p:nvPr/>
        </p:nvSpPr>
        <p:spPr>
          <a:xfrm>
            <a:off x="4585374" y="5143500"/>
            <a:ext cx="8788602" cy="74950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5400" b="1" dirty="0">
                <a:solidFill>
                  <a:schemeClr val="bg1"/>
                </a:solidFill>
                <a:cs typeface="Arial" panose="020B0604020202020204" pitchFamily="34" charset="0"/>
              </a:rPr>
              <a:t>DE CE FACEM CEEA CE FACEM?</a:t>
            </a:r>
          </a:p>
        </p:txBody>
      </p:sp>
    </p:spTree>
    <p:extLst>
      <p:ext uri="{BB962C8B-B14F-4D97-AF65-F5344CB8AC3E}">
        <p14:creationId xmlns:p14="http://schemas.microsoft.com/office/powerpoint/2010/main" val="756426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Resurse oferite instituțiilor și autorităților publice în implementarea sistemului</a:t>
            </a:r>
            <a:r>
              <a:rPr lang="ro-RO" sz="4400" b="1" dirty="0">
                <a:solidFill>
                  <a:srgbClr val="234C93"/>
                </a:solidFill>
                <a:cs typeface="Arial" panose="020B0604020202020204" pitchFamily="34" charset="0"/>
              </a:rPr>
              <a:t> </a:t>
            </a:r>
            <a:r>
              <a:rPr lang="it-IT" sz="4400" b="1" dirty="0">
                <a:solidFill>
                  <a:srgbClr val="234C93"/>
                </a:solidFill>
                <a:cs typeface="Arial" panose="020B0604020202020204" pitchFamily="34" charset="0"/>
              </a:rPr>
              <a:t>integrat de management al resurselor umane bazat pe competență și performanță</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3</a:t>
            </a:r>
          </a:p>
        </p:txBody>
      </p:sp>
    </p:spTree>
    <p:extLst>
      <p:ext uri="{BB962C8B-B14F-4D97-AF65-F5344CB8AC3E}">
        <p14:creationId xmlns:p14="http://schemas.microsoft.com/office/powerpoint/2010/main" val="16191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F9861-58B1-BCBD-AE52-8D914FA8DED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(1)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analiza</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posturilor</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B66941A-BF21-9B89-FC98-B8F1C9ABC06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65F9168-8A1C-169A-C409-DC7CD4029D7B}"/>
              </a:ext>
            </a:extLst>
          </p:cNvPr>
          <p:cNvGrpSpPr/>
          <p:nvPr/>
        </p:nvGrpSpPr>
        <p:grpSpPr>
          <a:xfrm>
            <a:off x="985374" y="3009900"/>
            <a:ext cx="16388226" cy="1524001"/>
            <a:chOff x="495300" y="1028969"/>
            <a:chExt cx="11170181" cy="1798051"/>
          </a:xfrm>
        </p:grpSpPr>
        <p:sp>
          <p:nvSpPr>
            <p:cNvPr id="65" name="Rectangle 64">
              <a:extLst>
                <a:ext uri="{FF2B5EF4-FFF2-40B4-BE49-F238E27FC236}">
                  <a16:creationId xmlns:a16="http://schemas.microsoft.com/office/drawing/2014/main" id="{FCB46C9B-5C9D-8975-3391-31421712E711}"/>
                </a:ext>
              </a:extLst>
            </p:cNvPr>
            <p:cNvSpPr/>
            <p:nvPr/>
          </p:nvSpPr>
          <p:spPr>
            <a:xfrm>
              <a:off x="49530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Constituirea unui grup de lucru la nivelul fiecărei autorităţi şi instituţii publice</a:t>
              </a:r>
              <a:endParaRPr kumimoji="0" lang="en-US" sz="1600" b="0" i="0" u="none" strike="noStrike" kern="0" cap="none" spc="0" normalizeH="0" baseline="0" noProof="0" dirty="0">
                <a:ln>
                  <a:noFill/>
                </a:ln>
                <a:solidFill>
                  <a:srgbClr val="FFFFFF"/>
                </a:solidFill>
                <a:effectLst/>
                <a:uLnTx/>
                <a:uFillTx/>
                <a:ea typeface="+mn-ea"/>
                <a:cs typeface="+mn-cs"/>
              </a:endParaRPr>
            </a:p>
          </p:txBody>
        </p:sp>
        <p:sp>
          <p:nvSpPr>
            <p:cNvPr id="66" name="Rectangle 65">
              <a:extLst>
                <a:ext uri="{FF2B5EF4-FFF2-40B4-BE49-F238E27FC236}">
                  <a16:creationId xmlns:a16="http://schemas.microsoft.com/office/drawing/2014/main" id="{941C5EBF-90E4-242C-E4CD-7F9BA46A9B81}"/>
                </a:ext>
              </a:extLst>
            </p:cNvPr>
            <p:cNvSpPr/>
            <p:nvPr/>
          </p:nvSpPr>
          <p:spPr>
            <a:xfrm>
              <a:off x="276460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Analiza posturilor aferente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funcţiilor</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publice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şi</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identificarea necesarului de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competenţe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7" name="Rectangle 66">
              <a:extLst>
                <a:ext uri="{FF2B5EF4-FFF2-40B4-BE49-F238E27FC236}">
                  <a16:creationId xmlns:a16="http://schemas.microsoft.com/office/drawing/2014/main" id="{8C031C8B-C917-A435-9676-A8E0DEE027F9}"/>
                </a:ext>
              </a:extLst>
            </p:cNvPr>
            <p:cNvSpPr/>
            <p:nvPr/>
          </p:nvSpPr>
          <p:spPr>
            <a:xfrm>
              <a:off x="503391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Stabilirea pentru fiecare post a competenţelor generale şi a competențelor specifice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8" name="Rectangle 67">
              <a:extLst>
                <a:ext uri="{FF2B5EF4-FFF2-40B4-BE49-F238E27FC236}">
                  <a16:creationId xmlns:a16="http://schemas.microsoft.com/office/drawing/2014/main" id="{62DBE0CE-FCC7-EF29-B5BB-C78740C109EB}"/>
                </a:ext>
              </a:extLst>
            </p:cNvPr>
            <p:cNvSpPr/>
            <p:nvPr/>
          </p:nvSpPr>
          <p:spPr>
            <a:xfrm>
              <a:off x="730321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Avizarea competențelor specifice de către ANFP</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9" name="Rectangle 68">
              <a:extLst>
                <a:ext uri="{FF2B5EF4-FFF2-40B4-BE49-F238E27FC236}">
                  <a16:creationId xmlns:a16="http://schemas.microsoft.com/office/drawing/2014/main" id="{A1BCE926-0AC7-96C8-BA4A-22B88EDEF249}"/>
                </a:ext>
              </a:extLst>
            </p:cNvPr>
            <p:cNvSpPr/>
            <p:nvPr/>
          </p:nvSpPr>
          <p:spPr>
            <a:xfrm>
              <a:off x="9572521"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Întocmirea și aprobarea fișei postului standardizate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70" name="Oval 69">
              <a:extLst>
                <a:ext uri="{FF2B5EF4-FFF2-40B4-BE49-F238E27FC236}">
                  <a16:creationId xmlns:a16="http://schemas.microsoft.com/office/drawing/2014/main" id="{428FC39C-EB3D-FD88-32A5-F29AFD378B22}"/>
                </a:ext>
              </a:extLst>
            </p:cNvPr>
            <p:cNvSpPr/>
            <p:nvPr/>
          </p:nvSpPr>
          <p:spPr>
            <a:xfrm>
              <a:off x="1287427"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dirty="0">
                  <a:ln>
                    <a:noFill/>
                  </a:ln>
                  <a:solidFill>
                    <a:srgbClr val="234C93"/>
                  </a:solidFill>
                  <a:effectLst/>
                  <a:uLnTx/>
                  <a:uFillTx/>
                  <a:ea typeface="+mn-ea"/>
                  <a:cs typeface="+mn-cs"/>
                </a:rPr>
                <a:t>1</a:t>
              </a:r>
              <a:endParaRPr kumimoji="0" lang="en-US" sz="1600" b="1" i="0" u="none" strike="noStrike" kern="0" cap="none" spc="0" normalizeH="0" baseline="0" noProof="0" dirty="0">
                <a:ln>
                  <a:noFill/>
                </a:ln>
                <a:solidFill>
                  <a:srgbClr val="234C93"/>
                </a:solidFill>
                <a:effectLst/>
                <a:uLnTx/>
                <a:uFillTx/>
                <a:ea typeface="+mn-ea"/>
                <a:cs typeface="+mn-cs"/>
              </a:endParaRPr>
            </a:p>
          </p:txBody>
        </p:sp>
        <p:sp>
          <p:nvSpPr>
            <p:cNvPr id="71" name="Oval 70">
              <a:extLst>
                <a:ext uri="{FF2B5EF4-FFF2-40B4-BE49-F238E27FC236}">
                  <a16:creationId xmlns:a16="http://schemas.microsoft.com/office/drawing/2014/main" id="{B663233E-B8B8-580C-F9D7-295035CB304D}"/>
                </a:ext>
              </a:extLst>
            </p:cNvPr>
            <p:cNvSpPr/>
            <p:nvPr/>
          </p:nvSpPr>
          <p:spPr>
            <a:xfrm>
              <a:off x="3570110"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2</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2" name="Oval 71">
              <a:extLst>
                <a:ext uri="{FF2B5EF4-FFF2-40B4-BE49-F238E27FC236}">
                  <a16:creationId xmlns:a16="http://schemas.microsoft.com/office/drawing/2014/main" id="{1A6C9DBF-7189-827A-6C95-88B7EEF6511B}"/>
                </a:ext>
              </a:extLst>
            </p:cNvPr>
            <p:cNvSpPr/>
            <p:nvPr/>
          </p:nvSpPr>
          <p:spPr>
            <a:xfrm>
              <a:off x="5852791"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3</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3" name="Oval 72">
              <a:extLst>
                <a:ext uri="{FF2B5EF4-FFF2-40B4-BE49-F238E27FC236}">
                  <a16:creationId xmlns:a16="http://schemas.microsoft.com/office/drawing/2014/main" id="{1834C9E4-DE9A-0652-D4E6-0827AC6CAB3C}"/>
                </a:ext>
              </a:extLst>
            </p:cNvPr>
            <p:cNvSpPr/>
            <p:nvPr/>
          </p:nvSpPr>
          <p:spPr>
            <a:xfrm>
              <a:off x="8135472"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4</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4" name="Oval 73">
              <a:extLst>
                <a:ext uri="{FF2B5EF4-FFF2-40B4-BE49-F238E27FC236}">
                  <a16:creationId xmlns:a16="http://schemas.microsoft.com/office/drawing/2014/main" id="{0AAB88C8-D042-1632-B9D0-101A09A32A96}"/>
                </a:ext>
              </a:extLst>
            </p:cNvPr>
            <p:cNvSpPr/>
            <p:nvPr/>
          </p:nvSpPr>
          <p:spPr>
            <a:xfrm>
              <a:off x="10418154"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5</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5" name="Arrow: Chevron 74">
              <a:extLst>
                <a:ext uri="{FF2B5EF4-FFF2-40B4-BE49-F238E27FC236}">
                  <a16:creationId xmlns:a16="http://schemas.microsoft.com/office/drawing/2014/main" id="{B86F44A0-89B7-C179-33E4-4649ECEAC4CF}"/>
                </a:ext>
              </a:extLst>
            </p:cNvPr>
            <p:cNvSpPr/>
            <p:nvPr/>
          </p:nvSpPr>
          <p:spPr>
            <a:xfrm>
              <a:off x="262490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6" name="Arrow: Chevron 75">
              <a:extLst>
                <a:ext uri="{FF2B5EF4-FFF2-40B4-BE49-F238E27FC236}">
                  <a16:creationId xmlns:a16="http://schemas.microsoft.com/office/drawing/2014/main" id="{3FA5383D-B6A6-71EB-6D3E-E6217AEB39C4}"/>
                </a:ext>
              </a:extLst>
            </p:cNvPr>
            <p:cNvSpPr/>
            <p:nvPr/>
          </p:nvSpPr>
          <p:spPr>
            <a:xfrm>
              <a:off x="4897067"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7" name="Arrow: Chevron 76">
              <a:extLst>
                <a:ext uri="{FF2B5EF4-FFF2-40B4-BE49-F238E27FC236}">
                  <a16:creationId xmlns:a16="http://schemas.microsoft.com/office/drawing/2014/main" id="{A921D80E-72DB-6BCB-4D7D-81432E2ED3BD}"/>
                </a:ext>
              </a:extLst>
            </p:cNvPr>
            <p:cNvSpPr/>
            <p:nvPr/>
          </p:nvSpPr>
          <p:spPr>
            <a:xfrm>
              <a:off x="7166372"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8" name="Arrow: Chevron 77">
              <a:extLst>
                <a:ext uri="{FF2B5EF4-FFF2-40B4-BE49-F238E27FC236}">
                  <a16:creationId xmlns:a16="http://schemas.microsoft.com/office/drawing/2014/main" id="{2329AF3A-0CA8-309E-997B-9B41B0ED2C74}"/>
                </a:ext>
              </a:extLst>
            </p:cNvPr>
            <p:cNvSpPr/>
            <p:nvPr/>
          </p:nvSpPr>
          <p:spPr>
            <a:xfrm>
              <a:off x="943374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grpSp>
      <p:pic>
        <p:nvPicPr>
          <p:cNvPr id="79" name="Picture 78">
            <a:extLst>
              <a:ext uri="{FF2B5EF4-FFF2-40B4-BE49-F238E27FC236}">
                <a16:creationId xmlns:a16="http://schemas.microsoft.com/office/drawing/2014/main" id="{339A2A90-8AAF-A281-D1D5-163DF2309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 b="2877"/>
          <a:stretch/>
        </p:blipFill>
        <p:spPr>
          <a:xfrm>
            <a:off x="985373" y="4779897"/>
            <a:ext cx="3070665" cy="2958106"/>
          </a:xfrm>
          <a:prstGeom prst="rect">
            <a:avLst/>
          </a:prstGeom>
          <a:effectLst>
            <a:outerShdw blurRad="50800" dist="38100" algn="l" rotWithShape="0">
              <a:prstClr val="black">
                <a:alpha val="40000"/>
              </a:prstClr>
            </a:outerShdw>
          </a:effectLst>
        </p:spPr>
      </p:pic>
      <p:pic>
        <p:nvPicPr>
          <p:cNvPr id="80" name="Picture 79">
            <a:extLst>
              <a:ext uri="{FF2B5EF4-FFF2-40B4-BE49-F238E27FC236}">
                <a16:creationId xmlns:a16="http://schemas.microsoft.com/office/drawing/2014/main" id="{26E311D9-B0A4-D476-0965-57BA0ABDCC45}"/>
              </a:ext>
            </a:extLst>
          </p:cNvPr>
          <p:cNvPicPr>
            <a:picLocks noChangeAspect="1"/>
          </p:cNvPicPr>
          <p:nvPr/>
        </p:nvPicPr>
        <p:blipFill rotWithShape="1">
          <a:blip r:embed="rId3"/>
          <a:srcRect b="1832"/>
          <a:stretch/>
        </p:blipFill>
        <p:spPr>
          <a:xfrm>
            <a:off x="4314763" y="4779897"/>
            <a:ext cx="3070666" cy="2807930"/>
          </a:xfrm>
          <a:prstGeom prst="rect">
            <a:avLst/>
          </a:prstGeom>
          <a:effectLst>
            <a:outerShdw blurRad="50800" dist="38100" algn="l" rotWithShape="0">
              <a:prstClr val="black">
                <a:alpha val="40000"/>
              </a:prstClr>
            </a:outerShdw>
          </a:effectLst>
        </p:spPr>
      </p:pic>
      <p:pic>
        <p:nvPicPr>
          <p:cNvPr id="81" name="Picture 80">
            <a:extLst>
              <a:ext uri="{FF2B5EF4-FFF2-40B4-BE49-F238E27FC236}">
                <a16:creationId xmlns:a16="http://schemas.microsoft.com/office/drawing/2014/main" id="{958FC676-256B-1AE3-B915-54EF35BB8C1D}"/>
              </a:ext>
            </a:extLst>
          </p:cNvPr>
          <p:cNvPicPr>
            <a:picLocks noChangeAspect="1"/>
          </p:cNvPicPr>
          <p:nvPr/>
        </p:nvPicPr>
        <p:blipFill rotWithShape="1">
          <a:blip r:embed="rId4"/>
          <a:srcRect t="791" b="2594"/>
          <a:stretch/>
        </p:blipFill>
        <p:spPr>
          <a:xfrm>
            <a:off x="7644152" y="4779897"/>
            <a:ext cx="3070667" cy="2807928"/>
          </a:xfrm>
          <a:prstGeom prst="rect">
            <a:avLst/>
          </a:prstGeom>
          <a:effectLst>
            <a:outerShdw blurRad="50800" dist="38100" algn="l" rotWithShape="0">
              <a:prstClr val="black">
                <a:alpha val="40000"/>
              </a:prstClr>
            </a:outerShdw>
          </a:effectLst>
        </p:spPr>
      </p:pic>
      <p:pic>
        <p:nvPicPr>
          <p:cNvPr id="82" name="Picture 81">
            <a:extLst>
              <a:ext uri="{FF2B5EF4-FFF2-40B4-BE49-F238E27FC236}">
                <a16:creationId xmlns:a16="http://schemas.microsoft.com/office/drawing/2014/main" id="{F0D520F3-EF55-1ADE-7FC1-24C6F7A13C20}"/>
              </a:ext>
            </a:extLst>
          </p:cNvPr>
          <p:cNvPicPr>
            <a:picLocks noChangeAspect="1"/>
          </p:cNvPicPr>
          <p:nvPr/>
        </p:nvPicPr>
        <p:blipFill>
          <a:blip r:embed="rId5"/>
          <a:stretch>
            <a:fillRect/>
          </a:stretch>
        </p:blipFill>
        <p:spPr>
          <a:xfrm>
            <a:off x="11018121" y="4779897"/>
            <a:ext cx="3075793" cy="3050816"/>
          </a:xfrm>
          <a:prstGeom prst="rect">
            <a:avLst/>
          </a:prstGeom>
          <a:effectLst>
            <a:outerShdw blurRad="50800" dist="38100" algn="l" rotWithShape="0">
              <a:prstClr val="black">
                <a:alpha val="40000"/>
              </a:prstClr>
            </a:outerShdw>
          </a:effectLst>
        </p:spPr>
      </p:pic>
      <p:pic>
        <p:nvPicPr>
          <p:cNvPr id="83" name="Picture 82">
            <a:extLst>
              <a:ext uri="{FF2B5EF4-FFF2-40B4-BE49-F238E27FC236}">
                <a16:creationId xmlns:a16="http://schemas.microsoft.com/office/drawing/2014/main" id="{48FF5B8F-7188-90E2-C813-FCE8E4CFA78C}"/>
              </a:ext>
            </a:extLst>
          </p:cNvPr>
          <p:cNvPicPr>
            <a:picLocks noChangeAspect="1"/>
          </p:cNvPicPr>
          <p:nvPr/>
        </p:nvPicPr>
        <p:blipFill>
          <a:blip r:embed="rId6"/>
          <a:stretch>
            <a:fillRect/>
          </a:stretch>
        </p:blipFill>
        <p:spPr>
          <a:xfrm>
            <a:off x="14333413" y="4779897"/>
            <a:ext cx="3040187" cy="3050816"/>
          </a:xfrm>
          <a:prstGeom prst="rect">
            <a:avLst/>
          </a:prstGeom>
          <a:effectLst>
            <a:outerShdw blurRad="50800" dist="38100" algn="l" rotWithShape="0">
              <a:prstClr val="black">
                <a:alpha val="40000"/>
              </a:prstClr>
            </a:outerShdw>
          </a:effectLst>
        </p:spPr>
      </p:pic>
      <p:sp>
        <p:nvSpPr>
          <p:cNvPr id="84" name="Arrow: Chevron 83">
            <a:extLst>
              <a:ext uri="{FF2B5EF4-FFF2-40B4-BE49-F238E27FC236}">
                <a16:creationId xmlns:a16="http://schemas.microsoft.com/office/drawing/2014/main" id="{982E3709-7DCB-EF5B-864F-94C9CC5C8E3B}"/>
              </a:ext>
            </a:extLst>
          </p:cNvPr>
          <p:cNvSpPr/>
          <p:nvPr/>
        </p:nvSpPr>
        <p:spPr>
          <a:xfrm rot="5400000">
            <a:off x="5837709" y="7396847"/>
            <a:ext cx="108000" cy="790313"/>
          </a:xfrm>
          <a:prstGeom prst="chevron">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aphicFrame>
        <p:nvGraphicFramePr>
          <p:cNvPr id="85" name="Object 84">
            <a:extLst>
              <a:ext uri="{FF2B5EF4-FFF2-40B4-BE49-F238E27FC236}">
                <a16:creationId xmlns:a16="http://schemas.microsoft.com/office/drawing/2014/main" id="{BFCBDADC-EBF7-A97C-1CF3-4BF4AEE1D3EA}"/>
              </a:ext>
            </a:extLst>
          </p:cNvPr>
          <p:cNvGraphicFramePr>
            <a:graphicFrameLocks noChangeAspect="1"/>
          </p:cNvGraphicFramePr>
          <p:nvPr>
            <p:extLst>
              <p:ext uri="{D42A27DB-BD31-4B8C-83A1-F6EECF244321}">
                <p14:modId xmlns:p14="http://schemas.microsoft.com/office/powerpoint/2010/main" val="1969335251"/>
              </p:ext>
            </p:extLst>
          </p:nvPr>
        </p:nvGraphicFramePr>
        <p:xfrm>
          <a:off x="5255720" y="8079237"/>
          <a:ext cx="1271977" cy="1101939"/>
        </p:xfrm>
        <a:graphic>
          <a:graphicData uri="http://schemas.openxmlformats.org/presentationml/2006/ole">
            <mc:AlternateContent xmlns:mc="http://schemas.openxmlformats.org/markup-compatibility/2006">
              <mc:Choice xmlns:v="urn:schemas-microsoft-com:vml" Requires="v">
                <p:oleObj name="Worksheet" showAsIcon="1" r:id="rId7" imgW="914282" imgH="792515" progId="Excel.Sheet.12">
                  <p:embed/>
                </p:oleObj>
              </mc:Choice>
              <mc:Fallback>
                <p:oleObj name="Worksheet" showAsIcon="1" r:id="rId7" imgW="914282" imgH="792515" progId="Excel.Sheet.12">
                  <p:embed/>
                  <p:pic>
                    <p:nvPicPr>
                      <p:cNvPr id="85" name="Object 84">
                        <a:extLst>
                          <a:ext uri="{FF2B5EF4-FFF2-40B4-BE49-F238E27FC236}">
                            <a16:creationId xmlns:a16="http://schemas.microsoft.com/office/drawing/2014/main" id="{BFCBDADC-EBF7-A97C-1CF3-4BF4AEE1D3EA}"/>
                          </a:ext>
                        </a:extLst>
                      </p:cNvPr>
                      <p:cNvPicPr/>
                      <p:nvPr/>
                    </p:nvPicPr>
                    <p:blipFill>
                      <a:blip r:embed="rId8"/>
                      <a:stretch>
                        <a:fillRect/>
                      </a:stretch>
                    </p:blipFill>
                    <p:spPr>
                      <a:xfrm>
                        <a:off x="5255720" y="8079237"/>
                        <a:ext cx="1271977" cy="1101939"/>
                      </a:xfrm>
                      <a:prstGeom prst="rect">
                        <a:avLst/>
                      </a:prstGeom>
                    </p:spPr>
                  </p:pic>
                </p:oleObj>
              </mc:Fallback>
            </mc:AlternateContent>
          </a:graphicData>
        </a:graphic>
      </p:graphicFrame>
    </p:spTree>
    <p:extLst>
      <p:ext uri="{BB962C8B-B14F-4D97-AF65-F5344CB8AC3E}">
        <p14:creationId xmlns:p14="http://schemas.microsoft.com/office/powerpoint/2010/main" val="614615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150E6-2605-4FCB-B2C9-F902103DD9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(2) compendiu de competențe specifice</a:t>
            </a:r>
          </a:p>
        </p:txBody>
      </p:sp>
      <p:cxnSp>
        <p:nvCxnSpPr>
          <p:cNvPr id="3" name="Straight Connector 2">
            <a:extLst>
              <a:ext uri="{FF2B5EF4-FFF2-40B4-BE49-F238E27FC236}">
                <a16:creationId xmlns:a16="http://schemas.microsoft.com/office/drawing/2014/main" id="{C0BFEC34-EF63-565F-D241-35B4D319ABB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EA63A70-E911-5173-790B-9065F289E753}"/>
              </a:ext>
            </a:extLst>
          </p:cNvPr>
          <p:cNvSpPr/>
          <p:nvPr/>
        </p:nvSpPr>
        <p:spPr>
          <a:xfrm>
            <a:off x="970134" y="3314700"/>
            <a:ext cx="16223850" cy="5638798"/>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5" name="Rectangle 4">
            <a:extLst>
              <a:ext uri="{FF2B5EF4-FFF2-40B4-BE49-F238E27FC236}">
                <a16:creationId xmlns:a16="http://schemas.microsoft.com/office/drawing/2014/main" id="{2DA796FA-8B7E-243E-DAD3-D5754B0891BC}"/>
              </a:ext>
            </a:extLst>
          </p:cNvPr>
          <p:cNvSpPr/>
          <p:nvPr/>
        </p:nvSpPr>
        <p:spPr>
          <a:xfrm>
            <a:off x="1094016" y="3111510"/>
            <a:ext cx="3325584" cy="406377"/>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err="1">
                <a:solidFill>
                  <a:schemeClr val="bg1"/>
                </a:solidFill>
                <a:latin typeface="+mj-lt"/>
                <a:cs typeface="Arial" panose="020B0604020202020204" pitchFamily="34" charset="0"/>
              </a:rPr>
              <a:t>Domenii</a:t>
            </a:r>
            <a:r>
              <a:rPr lang="en-US" b="1" dirty="0">
                <a:solidFill>
                  <a:schemeClr val="bg1"/>
                </a:solidFill>
                <a:latin typeface="+mj-lt"/>
                <a:cs typeface="Arial" panose="020B0604020202020204" pitchFamily="34" charset="0"/>
              </a:rPr>
              <a:t> </a:t>
            </a:r>
            <a:r>
              <a:rPr lang="en-US" b="1" dirty="0" err="1">
                <a:solidFill>
                  <a:schemeClr val="bg1"/>
                </a:solidFill>
                <a:latin typeface="+mj-lt"/>
                <a:cs typeface="Arial" panose="020B0604020202020204" pitchFamily="34" charset="0"/>
              </a:rPr>
              <a:t>functionale</a:t>
            </a:r>
            <a:endParaRPr lang="en-US" b="1" dirty="0">
              <a:solidFill>
                <a:schemeClr val="bg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C1DF29B0-155C-E852-EE87-4EC5780F5D6F}"/>
              </a:ext>
            </a:extLst>
          </p:cNvPr>
          <p:cNvSpPr/>
          <p:nvPr/>
        </p:nvSpPr>
        <p:spPr>
          <a:xfrm>
            <a:off x="1886110" y="3803196"/>
            <a:ext cx="7537487" cy="32012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Politici publice, </a:t>
            </a:r>
            <a:r>
              <a:rPr lang="ro-RO" sz="22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Coordonare, monitorizare, analiză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Planificare bugetară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Servicii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și inspecție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Relații externe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Managementul resurselor umane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Financiar-contabilitate</a:t>
            </a:r>
            <a:endParaRPr lang="en-US" sz="2200" dirty="0">
              <a:solidFill>
                <a:srgbClr val="234C93"/>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BC20B5D-19E4-9AE4-2A86-260D8F18C392}"/>
              </a:ext>
            </a:extLst>
          </p:cNvPr>
          <p:cNvSpPr/>
          <p:nvPr/>
        </p:nvSpPr>
        <p:spPr>
          <a:xfrm>
            <a:off x="10052288" y="3803196"/>
            <a:ext cx="7537487" cy="31980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Juridice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Audit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Tehnologie și informații</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Comunicare și relații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Arhive și registratură</a:t>
            </a:r>
            <a:endParaRPr lang="en-US" sz="22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2200" dirty="0">
                <a:solidFill>
                  <a:srgbClr val="234C93"/>
                </a:solidFill>
                <a:effectLst/>
                <a:ea typeface="Calibri" panose="020F0502020204030204" pitchFamily="34" charset="0"/>
                <a:cs typeface="Arial" panose="020B0604020202020204" pitchFamily="34" charset="0"/>
              </a:rPr>
              <a:t>Informații clasificate</a:t>
            </a:r>
            <a:endParaRPr lang="en-US" sz="2200" dirty="0">
              <a:solidFill>
                <a:srgbClr val="234C93"/>
              </a:solidFill>
            </a:endParaRPr>
          </a:p>
        </p:txBody>
      </p:sp>
      <p:pic>
        <p:nvPicPr>
          <p:cNvPr id="11" name="Graphic 10" descr="Greek Temple with solid fill">
            <a:extLst>
              <a:ext uri="{FF2B5EF4-FFF2-40B4-BE49-F238E27FC236}">
                <a16:creationId xmlns:a16="http://schemas.microsoft.com/office/drawing/2014/main" id="{D156E3A2-1B98-9F7B-389F-C6D7ADAEC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8862" y="3695700"/>
            <a:ext cx="361319" cy="364686"/>
          </a:xfrm>
          <a:prstGeom prst="rect">
            <a:avLst/>
          </a:prstGeom>
        </p:spPr>
      </p:pic>
      <p:pic>
        <p:nvPicPr>
          <p:cNvPr id="12" name="Graphic 11" descr="Presentation with pie chart with solid fill">
            <a:extLst>
              <a:ext uri="{FF2B5EF4-FFF2-40B4-BE49-F238E27FC236}">
                <a16:creationId xmlns:a16="http://schemas.microsoft.com/office/drawing/2014/main" id="{50A1018B-CEAB-81F1-68D5-DBF17D28F1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0175" y="4076700"/>
            <a:ext cx="361319" cy="364686"/>
          </a:xfrm>
          <a:prstGeom prst="rect">
            <a:avLst/>
          </a:prstGeom>
        </p:spPr>
      </p:pic>
      <p:pic>
        <p:nvPicPr>
          <p:cNvPr id="13" name="Graphic 12" descr="Piggy Bank with solid fill">
            <a:extLst>
              <a:ext uri="{FF2B5EF4-FFF2-40B4-BE49-F238E27FC236}">
                <a16:creationId xmlns:a16="http://schemas.microsoft.com/office/drawing/2014/main" id="{D5F51FF5-181D-B739-116A-0B00AA997A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701" y="4457700"/>
            <a:ext cx="361319" cy="364686"/>
          </a:xfrm>
          <a:prstGeom prst="rect">
            <a:avLst/>
          </a:prstGeom>
        </p:spPr>
      </p:pic>
      <p:pic>
        <p:nvPicPr>
          <p:cNvPr id="14" name="Graphic 13" descr="Meeting with solid fill">
            <a:extLst>
              <a:ext uri="{FF2B5EF4-FFF2-40B4-BE49-F238E27FC236}">
                <a16:creationId xmlns:a16="http://schemas.microsoft.com/office/drawing/2014/main" id="{08FE811F-CFB9-D71B-7532-A2596C4C9C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4311" y="4838700"/>
            <a:ext cx="361319" cy="364686"/>
          </a:xfrm>
          <a:prstGeom prst="rect">
            <a:avLst/>
          </a:prstGeom>
        </p:spPr>
      </p:pic>
      <p:pic>
        <p:nvPicPr>
          <p:cNvPr id="15" name="Graphic 14" descr="Captain female with solid fill">
            <a:extLst>
              <a:ext uri="{FF2B5EF4-FFF2-40B4-BE49-F238E27FC236}">
                <a16:creationId xmlns:a16="http://schemas.microsoft.com/office/drawing/2014/main" id="{278E7D35-3BC8-B8DC-EC20-7D84025251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2857" y="5219700"/>
            <a:ext cx="361319" cy="364686"/>
          </a:xfrm>
          <a:prstGeom prst="rect">
            <a:avLst/>
          </a:prstGeom>
        </p:spPr>
      </p:pic>
      <p:pic>
        <p:nvPicPr>
          <p:cNvPr id="16" name="Graphic 15" descr="Clipboard Badge with solid fill">
            <a:extLst>
              <a:ext uri="{FF2B5EF4-FFF2-40B4-BE49-F238E27FC236}">
                <a16:creationId xmlns:a16="http://schemas.microsoft.com/office/drawing/2014/main" id="{8D7E3095-FCB0-9B30-5A95-982F9814D3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2857" y="5600700"/>
            <a:ext cx="361319" cy="364686"/>
          </a:xfrm>
          <a:prstGeom prst="rect">
            <a:avLst/>
          </a:prstGeom>
        </p:spPr>
      </p:pic>
      <p:pic>
        <p:nvPicPr>
          <p:cNvPr id="17" name="Graphic 16" descr="Earth globe: Americas with solid fill">
            <a:extLst>
              <a:ext uri="{FF2B5EF4-FFF2-40B4-BE49-F238E27FC236}">
                <a16:creationId xmlns:a16="http://schemas.microsoft.com/office/drawing/2014/main" id="{4E323858-3D97-3E8F-8F42-D55A2D1750A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12857" y="5981700"/>
            <a:ext cx="361319" cy="364686"/>
          </a:xfrm>
          <a:prstGeom prst="rect">
            <a:avLst/>
          </a:prstGeom>
        </p:spPr>
      </p:pic>
      <p:pic>
        <p:nvPicPr>
          <p:cNvPr id="18" name="Graphic 17" descr="Group with solid fill">
            <a:extLst>
              <a:ext uri="{FF2B5EF4-FFF2-40B4-BE49-F238E27FC236}">
                <a16:creationId xmlns:a16="http://schemas.microsoft.com/office/drawing/2014/main" id="{EC06592C-B0FB-70F5-5A50-16933C3E05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17620" y="6362700"/>
            <a:ext cx="361319" cy="364686"/>
          </a:xfrm>
          <a:prstGeom prst="rect">
            <a:avLst/>
          </a:prstGeom>
        </p:spPr>
      </p:pic>
      <p:pic>
        <p:nvPicPr>
          <p:cNvPr id="19" name="Graphic 18" descr="Money with solid fill">
            <a:extLst>
              <a:ext uri="{FF2B5EF4-FFF2-40B4-BE49-F238E27FC236}">
                <a16:creationId xmlns:a16="http://schemas.microsoft.com/office/drawing/2014/main" id="{F6FAAC08-52FD-9585-C187-4643228709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9413" y="6743700"/>
            <a:ext cx="361319" cy="364686"/>
          </a:xfrm>
          <a:prstGeom prst="rect">
            <a:avLst/>
          </a:prstGeom>
        </p:spPr>
      </p:pic>
      <p:pic>
        <p:nvPicPr>
          <p:cNvPr id="20" name="Graphic 19" descr="Fish with solid fill">
            <a:extLst>
              <a:ext uri="{FF2B5EF4-FFF2-40B4-BE49-F238E27FC236}">
                <a16:creationId xmlns:a16="http://schemas.microsoft.com/office/drawing/2014/main" id="{2A7D78FA-7F3B-E9BF-5C39-6CF2B923757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27070" y="3848100"/>
            <a:ext cx="396487" cy="437624"/>
          </a:xfrm>
          <a:prstGeom prst="rect">
            <a:avLst/>
          </a:prstGeom>
        </p:spPr>
      </p:pic>
      <p:pic>
        <p:nvPicPr>
          <p:cNvPr id="21" name="Graphic 20" descr="Search Inventory with solid fill">
            <a:extLst>
              <a:ext uri="{FF2B5EF4-FFF2-40B4-BE49-F238E27FC236}">
                <a16:creationId xmlns:a16="http://schemas.microsoft.com/office/drawing/2014/main" id="{6EE82A6B-F755-53E4-E51F-9A01F8A0434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60111" y="4292921"/>
            <a:ext cx="330406" cy="364686"/>
          </a:xfrm>
          <a:prstGeom prst="rect">
            <a:avLst/>
          </a:prstGeom>
        </p:spPr>
      </p:pic>
      <p:pic>
        <p:nvPicPr>
          <p:cNvPr id="22" name="Graphic 21" descr="Gavel with solid fill">
            <a:extLst>
              <a:ext uri="{FF2B5EF4-FFF2-40B4-BE49-F238E27FC236}">
                <a16:creationId xmlns:a16="http://schemas.microsoft.com/office/drawing/2014/main" id="{CECE660F-E4D6-8606-2675-91E83712E41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60111" y="4664804"/>
            <a:ext cx="330406" cy="364686"/>
          </a:xfrm>
          <a:prstGeom prst="rect">
            <a:avLst/>
          </a:prstGeom>
        </p:spPr>
      </p:pic>
      <p:pic>
        <p:nvPicPr>
          <p:cNvPr id="23" name="Graphic 22" descr="Cmd Terminal with solid fill">
            <a:extLst>
              <a:ext uri="{FF2B5EF4-FFF2-40B4-BE49-F238E27FC236}">
                <a16:creationId xmlns:a16="http://schemas.microsoft.com/office/drawing/2014/main" id="{041DC74C-7C5A-E4D4-2CC3-1BAF04C208F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60111" y="5036687"/>
            <a:ext cx="330406" cy="364686"/>
          </a:xfrm>
          <a:prstGeom prst="rect">
            <a:avLst/>
          </a:prstGeom>
        </p:spPr>
      </p:pic>
      <p:pic>
        <p:nvPicPr>
          <p:cNvPr id="24" name="Graphic 23" descr="Abacus with solid fill">
            <a:extLst>
              <a:ext uri="{FF2B5EF4-FFF2-40B4-BE49-F238E27FC236}">
                <a16:creationId xmlns:a16="http://schemas.microsoft.com/office/drawing/2014/main" id="{F4D621EE-ED15-FB29-130D-F67591B1AF0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60111" y="5408570"/>
            <a:ext cx="330406" cy="364686"/>
          </a:xfrm>
          <a:prstGeom prst="rect">
            <a:avLst/>
          </a:prstGeom>
        </p:spPr>
      </p:pic>
      <p:pic>
        <p:nvPicPr>
          <p:cNvPr id="25" name="Graphic 24" descr="Ui Ux with solid fill">
            <a:extLst>
              <a:ext uri="{FF2B5EF4-FFF2-40B4-BE49-F238E27FC236}">
                <a16:creationId xmlns:a16="http://schemas.microsoft.com/office/drawing/2014/main" id="{40ACFDDC-0097-48F2-732A-8791D157D90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60111" y="5780453"/>
            <a:ext cx="330406" cy="364686"/>
          </a:xfrm>
          <a:prstGeom prst="rect">
            <a:avLst/>
          </a:prstGeom>
        </p:spPr>
      </p:pic>
      <p:pic>
        <p:nvPicPr>
          <p:cNvPr id="26" name="Graphic 25" descr="Email with solid fill">
            <a:extLst>
              <a:ext uri="{FF2B5EF4-FFF2-40B4-BE49-F238E27FC236}">
                <a16:creationId xmlns:a16="http://schemas.microsoft.com/office/drawing/2014/main" id="{7E781938-5108-5986-B7DD-DD607F7D95E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760111" y="6152336"/>
            <a:ext cx="330406" cy="364686"/>
          </a:xfrm>
          <a:prstGeom prst="rect">
            <a:avLst/>
          </a:prstGeom>
        </p:spPr>
      </p:pic>
      <p:pic>
        <p:nvPicPr>
          <p:cNvPr id="27" name="Graphic 26" descr="Filing Box Archive with solid fill">
            <a:extLst>
              <a:ext uri="{FF2B5EF4-FFF2-40B4-BE49-F238E27FC236}">
                <a16:creationId xmlns:a16="http://schemas.microsoft.com/office/drawing/2014/main" id="{CC96C749-0C1E-1A5D-C33F-6BBEC43D4A4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760111" y="6524219"/>
            <a:ext cx="330406" cy="364686"/>
          </a:xfrm>
          <a:prstGeom prst="rect">
            <a:avLst/>
          </a:prstGeom>
        </p:spPr>
      </p:pic>
      <p:pic>
        <p:nvPicPr>
          <p:cNvPr id="28" name="Graphic 27" descr="Shield Tick with solid fill">
            <a:extLst>
              <a:ext uri="{FF2B5EF4-FFF2-40B4-BE49-F238E27FC236}">
                <a16:creationId xmlns:a16="http://schemas.microsoft.com/office/drawing/2014/main" id="{5E8E73F9-3228-BA2F-9660-CA84240F13D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760111" y="6896100"/>
            <a:ext cx="330406" cy="364686"/>
          </a:xfrm>
          <a:prstGeom prst="rect">
            <a:avLst/>
          </a:prstGeom>
        </p:spPr>
      </p:pic>
      <p:grpSp>
        <p:nvGrpSpPr>
          <p:cNvPr id="32" name="Group 31">
            <a:extLst>
              <a:ext uri="{FF2B5EF4-FFF2-40B4-BE49-F238E27FC236}">
                <a16:creationId xmlns:a16="http://schemas.microsoft.com/office/drawing/2014/main" id="{22F6DF6E-B389-D0F3-0E2A-5304719C8E99}"/>
              </a:ext>
            </a:extLst>
          </p:cNvPr>
          <p:cNvGrpSpPr/>
          <p:nvPr/>
        </p:nvGrpSpPr>
        <p:grpSpPr>
          <a:xfrm>
            <a:off x="584175" y="7484204"/>
            <a:ext cx="17005600" cy="307615"/>
            <a:chOff x="267335" y="4711449"/>
            <a:chExt cx="11667490" cy="307615"/>
          </a:xfrm>
          <a:solidFill>
            <a:schemeClr val="tx2"/>
          </a:solidFill>
        </p:grpSpPr>
        <p:sp>
          <p:nvSpPr>
            <p:cNvPr id="33" name="Rectangle 32">
              <a:extLst>
                <a:ext uri="{FF2B5EF4-FFF2-40B4-BE49-F238E27FC236}">
                  <a16:creationId xmlns:a16="http://schemas.microsoft.com/office/drawing/2014/main" id="{978DBDDB-ECF9-664A-F52C-E844D8360790}"/>
                </a:ext>
              </a:extLst>
            </p:cNvPr>
            <p:cNvSpPr/>
            <p:nvPr/>
          </p:nvSpPr>
          <p:spPr>
            <a:xfrm>
              <a:off x="267335" y="4711449"/>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Recrutare și selecție</a:t>
              </a:r>
              <a:endParaRPr lang="en-US" sz="1600">
                <a:solidFill>
                  <a:schemeClr val="bg1"/>
                </a:solidFill>
              </a:endParaRPr>
            </a:p>
          </p:txBody>
        </p:sp>
        <p:sp>
          <p:nvSpPr>
            <p:cNvPr id="34" name="Isosceles Triangle 33">
              <a:extLst>
                <a:ext uri="{FF2B5EF4-FFF2-40B4-BE49-F238E27FC236}">
                  <a16:creationId xmlns:a16="http://schemas.microsoft.com/office/drawing/2014/main" id="{42F56A66-6B75-7A5A-E183-9583D3557791}"/>
                </a:ext>
              </a:extLst>
            </p:cNvPr>
            <p:cNvSpPr/>
            <p:nvPr/>
          </p:nvSpPr>
          <p:spPr>
            <a:xfrm rot="5400000">
              <a:off x="11708485" y="478792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5" name="Group 34">
            <a:extLst>
              <a:ext uri="{FF2B5EF4-FFF2-40B4-BE49-F238E27FC236}">
                <a16:creationId xmlns:a16="http://schemas.microsoft.com/office/drawing/2014/main" id="{89C0296F-0CAD-1EC6-43A9-508705F36B96}"/>
              </a:ext>
            </a:extLst>
          </p:cNvPr>
          <p:cNvGrpSpPr/>
          <p:nvPr/>
        </p:nvGrpSpPr>
        <p:grpSpPr>
          <a:xfrm>
            <a:off x="584175" y="7843728"/>
            <a:ext cx="17005600" cy="307615"/>
            <a:chOff x="267335" y="5070973"/>
            <a:chExt cx="11667490" cy="307615"/>
          </a:xfrm>
          <a:solidFill>
            <a:schemeClr val="tx2"/>
          </a:solidFill>
        </p:grpSpPr>
        <p:sp>
          <p:nvSpPr>
            <p:cNvPr id="36" name="Rectangle 35">
              <a:extLst>
                <a:ext uri="{FF2B5EF4-FFF2-40B4-BE49-F238E27FC236}">
                  <a16:creationId xmlns:a16="http://schemas.microsoft.com/office/drawing/2014/main" id="{C0BFAE8D-F61D-B6B4-BBCF-B57B26CBC4CF}"/>
                </a:ext>
              </a:extLst>
            </p:cNvPr>
            <p:cNvSpPr/>
            <p:nvPr/>
          </p:nvSpPr>
          <p:spPr>
            <a:xfrm>
              <a:off x="267335" y="5070973"/>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Evaluarea performanțelor individuale</a:t>
              </a:r>
              <a:endParaRPr lang="en-US" sz="1600">
                <a:solidFill>
                  <a:schemeClr val="bg1"/>
                </a:solidFill>
              </a:endParaRPr>
            </a:p>
          </p:txBody>
        </p:sp>
        <p:sp>
          <p:nvSpPr>
            <p:cNvPr id="37" name="Isosceles Triangle 36">
              <a:extLst>
                <a:ext uri="{FF2B5EF4-FFF2-40B4-BE49-F238E27FC236}">
                  <a16:creationId xmlns:a16="http://schemas.microsoft.com/office/drawing/2014/main" id="{91B24788-ED21-BE78-8B72-71EDD0FC90ED}"/>
                </a:ext>
              </a:extLst>
            </p:cNvPr>
            <p:cNvSpPr/>
            <p:nvPr/>
          </p:nvSpPr>
          <p:spPr>
            <a:xfrm rot="5400000">
              <a:off x="11708485" y="5147453"/>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8" name="Group 37">
            <a:extLst>
              <a:ext uri="{FF2B5EF4-FFF2-40B4-BE49-F238E27FC236}">
                <a16:creationId xmlns:a16="http://schemas.microsoft.com/office/drawing/2014/main" id="{D6CB3BE2-B0B4-414D-58C1-3A31EEFDF6B7}"/>
              </a:ext>
            </a:extLst>
          </p:cNvPr>
          <p:cNvGrpSpPr/>
          <p:nvPr/>
        </p:nvGrpSpPr>
        <p:grpSpPr>
          <a:xfrm>
            <a:off x="584174" y="8203252"/>
            <a:ext cx="17005137" cy="307615"/>
            <a:chOff x="267335" y="5430497"/>
            <a:chExt cx="11667172" cy="307615"/>
          </a:xfrm>
          <a:solidFill>
            <a:schemeClr val="tx2"/>
          </a:solidFill>
        </p:grpSpPr>
        <p:sp>
          <p:nvSpPr>
            <p:cNvPr id="39" name="Rectangle 38">
              <a:extLst>
                <a:ext uri="{FF2B5EF4-FFF2-40B4-BE49-F238E27FC236}">
                  <a16:creationId xmlns:a16="http://schemas.microsoft.com/office/drawing/2014/main" id="{BC5F21B9-C729-BAFC-8109-E64DBF28A10B}"/>
                </a:ext>
              </a:extLst>
            </p:cNvPr>
            <p:cNvSpPr/>
            <p:nvPr/>
          </p:nvSpPr>
          <p:spPr>
            <a:xfrm>
              <a:off x="267335" y="5430497"/>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Formare profesională</a:t>
              </a:r>
              <a:endParaRPr lang="en-US" sz="1600">
                <a:solidFill>
                  <a:schemeClr val="bg1"/>
                </a:solidFill>
              </a:endParaRPr>
            </a:p>
          </p:txBody>
        </p:sp>
        <p:sp>
          <p:nvSpPr>
            <p:cNvPr id="40" name="Isosceles Triangle 39">
              <a:extLst>
                <a:ext uri="{FF2B5EF4-FFF2-40B4-BE49-F238E27FC236}">
                  <a16:creationId xmlns:a16="http://schemas.microsoft.com/office/drawing/2014/main" id="{A988EF18-B292-DCC1-BD3E-ABD57FF8FF4E}"/>
                </a:ext>
              </a:extLst>
            </p:cNvPr>
            <p:cNvSpPr/>
            <p:nvPr/>
          </p:nvSpPr>
          <p:spPr>
            <a:xfrm rot="5400000">
              <a:off x="11708167" y="550746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41" name="Group 40">
            <a:extLst>
              <a:ext uri="{FF2B5EF4-FFF2-40B4-BE49-F238E27FC236}">
                <a16:creationId xmlns:a16="http://schemas.microsoft.com/office/drawing/2014/main" id="{3E793284-A15B-C6F2-F9E1-E8651976503E}"/>
              </a:ext>
            </a:extLst>
          </p:cNvPr>
          <p:cNvGrpSpPr/>
          <p:nvPr/>
        </p:nvGrpSpPr>
        <p:grpSpPr>
          <a:xfrm>
            <a:off x="584175" y="8562777"/>
            <a:ext cx="17005600" cy="307615"/>
            <a:chOff x="267335" y="5790022"/>
            <a:chExt cx="11667490" cy="307615"/>
          </a:xfrm>
          <a:solidFill>
            <a:schemeClr val="tx2"/>
          </a:solidFill>
        </p:grpSpPr>
        <p:sp>
          <p:nvSpPr>
            <p:cNvPr id="42" name="Rectangle 41">
              <a:extLst>
                <a:ext uri="{FF2B5EF4-FFF2-40B4-BE49-F238E27FC236}">
                  <a16:creationId xmlns:a16="http://schemas.microsoft.com/office/drawing/2014/main" id="{49F43B87-915C-2F23-198F-1CF342C7C657}"/>
                </a:ext>
              </a:extLst>
            </p:cNvPr>
            <p:cNvSpPr/>
            <p:nvPr/>
          </p:nvSpPr>
          <p:spPr>
            <a:xfrm>
              <a:off x="267335" y="5790022"/>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Promovare</a:t>
              </a:r>
              <a:endParaRPr lang="en-US" sz="1600">
                <a:solidFill>
                  <a:schemeClr val="bg1"/>
                </a:solidFill>
              </a:endParaRPr>
            </a:p>
          </p:txBody>
        </p:sp>
        <p:sp>
          <p:nvSpPr>
            <p:cNvPr id="43" name="Isosceles Triangle 42">
              <a:extLst>
                <a:ext uri="{FF2B5EF4-FFF2-40B4-BE49-F238E27FC236}">
                  <a16:creationId xmlns:a16="http://schemas.microsoft.com/office/drawing/2014/main" id="{77D3E9F1-0D3F-09E5-1AFF-F59AD0716A8E}"/>
                </a:ext>
              </a:extLst>
            </p:cNvPr>
            <p:cNvSpPr/>
            <p:nvPr/>
          </p:nvSpPr>
          <p:spPr>
            <a:xfrm rot="5400000">
              <a:off x="11708485" y="5866500"/>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aphicFrame>
        <p:nvGraphicFramePr>
          <p:cNvPr id="44" name="Object 43">
            <a:extLst>
              <a:ext uri="{FF2B5EF4-FFF2-40B4-BE49-F238E27FC236}">
                <a16:creationId xmlns:a16="http://schemas.microsoft.com/office/drawing/2014/main" id="{410AA9B9-3067-3EA2-7283-FE9373A69599}"/>
              </a:ext>
            </a:extLst>
          </p:cNvPr>
          <p:cNvGraphicFramePr>
            <a:graphicFrameLocks noChangeAspect="1"/>
          </p:cNvGraphicFramePr>
          <p:nvPr>
            <p:extLst>
              <p:ext uri="{D42A27DB-BD31-4B8C-83A1-F6EECF244321}">
                <p14:modId xmlns:p14="http://schemas.microsoft.com/office/powerpoint/2010/main" val="82059340"/>
              </p:ext>
            </p:extLst>
          </p:nvPr>
        </p:nvGraphicFramePr>
        <p:xfrm>
          <a:off x="15810070" y="6494440"/>
          <a:ext cx="1260821" cy="1092274"/>
        </p:xfrm>
        <a:graphic>
          <a:graphicData uri="http://schemas.openxmlformats.org/presentationml/2006/ole">
            <mc:AlternateContent xmlns:mc="http://schemas.openxmlformats.org/markup-compatibility/2006">
              <mc:Choice xmlns:v="urn:schemas-microsoft-com:vml" Requires="v">
                <p:oleObj name="Document" showAsIcon="1" r:id="rId38" imgW="914282" imgH="792515" progId="Word.Document.12">
                  <p:embed/>
                </p:oleObj>
              </mc:Choice>
              <mc:Fallback>
                <p:oleObj name="Document" showAsIcon="1" r:id="rId38" imgW="914282" imgH="792515" progId="Word.Document.12">
                  <p:embed/>
                  <p:pic>
                    <p:nvPicPr>
                      <p:cNvPr id="44" name="Object 43">
                        <a:extLst>
                          <a:ext uri="{FF2B5EF4-FFF2-40B4-BE49-F238E27FC236}">
                            <a16:creationId xmlns:a16="http://schemas.microsoft.com/office/drawing/2014/main" id="{410AA9B9-3067-3EA2-7283-FE9373A69599}"/>
                          </a:ext>
                        </a:extLst>
                      </p:cNvPr>
                      <p:cNvPicPr/>
                      <p:nvPr/>
                    </p:nvPicPr>
                    <p:blipFill>
                      <a:blip r:embed="rId39"/>
                      <a:stretch>
                        <a:fillRect/>
                      </a:stretch>
                    </p:blipFill>
                    <p:spPr>
                      <a:xfrm>
                        <a:off x="15810070" y="6494440"/>
                        <a:ext cx="1260821" cy="1092274"/>
                      </a:xfrm>
                      <a:prstGeom prst="rect">
                        <a:avLst/>
                      </a:prstGeom>
                    </p:spPr>
                  </p:pic>
                </p:oleObj>
              </mc:Fallback>
            </mc:AlternateContent>
          </a:graphicData>
        </a:graphic>
      </p:graphicFrame>
    </p:spTree>
    <p:extLst>
      <p:ext uri="{BB962C8B-B14F-4D97-AF65-F5344CB8AC3E}">
        <p14:creationId xmlns:p14="http://schemas.microsoft.com/office/powerpoint/2010/main" val="295834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 – 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 </a:t>
            </a:r>
            <a:r>
              <a:rPr lang="en-US" sz="2000" b="1" i="1" dirty="0">
                <a:solidFill>
                  <a:srgbClr val="234C93"/>
                </a:solidFill>
                <a:cs typeface="Arial" panose="020B0604020202020204" pitchFamily="34" charset="0"/>
              </a:rPr>
              <a:t>(</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si</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locale</a:t>
            </a:r>
            <a:r>
              <a:rPr lang="en-US" sz="2000" dirty="0">
                <a:solidFill>
                  <a:srgbClr val="234C93"/>
                </a:solidFill>
                <a:cs typeface="Arial" panose="020B0604020202020204" pitchFamily="34" charset="0"/>
              </a:rPr>
              <a:t>)</a:t>
            </a:r>
            <a:r>
              <a:rPr lang="ro-RO" sz="2000" dirty="0">
                <a:solidFill>
                  <a:srgbClr val="234C93"/>
                </a:solidFill>
                <a:cs typeface="Arial" panose="020B0604020202020204" pitchFamily="34" charset="0"/>
              </a:rPr>
              <a:t>și de soluționare a contestațiilor</a:t>
            </a:r>
            <a:endParaRPr lang="en-US" sz="2000"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descr="Checkmark with solid fill">
              <a:extLst>
                <a:ext uri="{FF2B5EF4-FFF2-40B4-BE49-F238E27FC236}">
                  <a16:creationId xmlns:a16="http://schemas.microsoft.com/office/drawing/2014/main" id="{8CA586EF-F8BE-681D-8B92-44E5B03D61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164" y="4232867"/>
              <a:ext cx="636905" cy="636905"/>
            </a:xfrm>
            <a:prstGeom prst="rect">
              <a:avLst/>
            </a:prstGeom>
          </p:spPr>
        </p:pic>
      </p:grpSp>
      <p:grpSp>
        <p:nvGrpSpPr>
          <p:cNvPr id="13" name="Group 12">
            <a:extLst>
              <a:ext uri="{FF2B5EF4-FFF2-40B4-BE49-F238E27FC236}">
                <a16:creationId xmlns:a16="http://schemas.microsoft.com/office/drawing/2014/main" id="{8F06BAD3-F3DB-41E0-46F7-93089718BF2D}"/>
              </a:ext>
            </a:extLst>
          </p:cNvPr>
          <p:cNvGrpSpPr/>
          <p:nvPr/>
        </p:nvGrpSpPr>
        <p:grpSpPr>
          <a:xfrm>
            <a:off x="937486" y="3964217"/>
            <a:ext cx="4539690" cy="2307187"/>
            <a:chOff x="401180" y="1680255"/>
            <a:chExt cx="4539690" cy="2307187"/>
          </a:xfrm>
        </p:grpSpPr>
        <p:grpSp>
          <p:nvGrpSpPr>
            <p:cNvPr id="14" name="Group 13">
              <a:extLst>
                <a:ext uri="{FF2B5EF4-FFF2-40B4-BE49-F238E27FC236}">
                  <a16:creationId xmlns:a16="http://schemas.microsoft.com/office/drawing/2014/main" id="{F1A6BC6D-4B20-EF57-4E35-FA417CC195C8}"/>
                </a:ext>
              </a:extLst>
            </p:cNvPr>
            <p:cNvGrpSpPr/>
            <p:nvPr/>
          </p:nvGrpSpPr>
          <p:grpSpPr>
            <a:xfrm>
              <a:off x="401180" y="1680255"/>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Detaliază explicit</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lang="en-US" sz="1600" dirty="0" err="1">
                    <a:solidFill>
                      <a:schemeClr val="tx2"/>
                    </a:solidFill>
                    <a:latin typeface="+mj-lt"/>
                    <a:ea typeface="Open Sans"/>
                    <a:cs typeface="Arial"/>
                  </a:rPr>
                  <a:t>într</a:t>
                </a:r>
                <a:r>
                  <a:rPr lang="en-US" sz="1600" dirty="0">
                    <a:solidFill>
                      <a:schemeClr val="tx2"/>
                    </a:solidFill>
                    <a:latin typeface="+mj-lt"/>
                    <a:ea typeface="Open Sans"/>
                    <a:cs typeface="Arial"/>
                  </a:rPr>
                  <a:t>-un</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kumimoji="0" lang="en-US" sz="1600" b="0" i="0" u="none" strike="noStrike" kern="1200" cap="none" spc="0" normalizeH="0" baseline="0" noProof="0" dirty="0" err="1">
                    <a:ln>
                      <a:noFill/>
                    </a:ln>
                    <a:solidFill>
                      <a:schemeClr val="tx2"/>
                    </a:solidFill>
                    <a:effectLst/>
                    <a:uLnTx/>
                    <a:uFillTx/>
                    <a:latin typeface="+mj-lt"/>
                    <a:ea typeface="Open Sans"/>
                    <a:cs typeface="Arial"/>
                  </a:rPr>
                  <a:t>singur</a:t>
                </a:r>
                <a:r>
                  <a:rPr kumimoji="0" lang="en-US" sz="1600" b="0" i="0" u="none" strike="noStrike" kern="1200" cap="none" spc="0" normalizeH="0" baseline="0" noProof="0" dirty="0">
                    <a:ln>
                      <a:noFill/>
                    </a:ln>
                    <a:solidFill>
                      <a:schemeClr val="tx2"/>
                    </a:solidFill>
                    <a:effectLst/>
                    <a:uLnTx/>
                    <a:uFillTx/>
                    <a:latin typeface="+mj-lt"/>
                    <a:ea typeface="Open Sans"/>
                    <a:cs typeface="Arial"/>
                  </a:rPr>
                  <a:t> loc, </a:t>
                </a:r>
                <a:r>
                  <a:rPr kumimoji="0" lang="ro-RO" sz="1600" b="1" i="0" u="none" strike="noStrike" kern="1200" cap="none" spc="0" normalizeH="0" baseline="0" noProof="0" dirty="0">
                    <a:ln>
                      <a:noFill/>
                    </a:ln>
                    <a:solidFill>
                      <a:schemeClr val="tx2"/>
                    </a:solidFill>
                    <a:effectLst/>
                    <a:uLnTx/>
                    <a:uFillTx/>
                    <a:latin typeface="+mj-lt"/>
                    <a:ea typeface="Open Sans"/>
                    <a:cs typeface="Arial"/>
                  </a:rPr>
                  <a:t>reglementările legislative </a:t>
                </a:r>
                <a:r>
                  <a:rPr kumimoji="0" lang="ro-RO" sz="1600" b="0" i="0" u="none" strike="noStrike" kern="1200" cap="none" spc="0" normalizeH="0" baseline="0" noProof="0" dirty="0">
                    <a:ln>
                      <a:noFill/>
                    </a:ln>
                    <a:solidFill>
                      <a:schemeClr val="tx2"/>
                    </a:solidFill>
                    <a:effectLst/>
                    <a:uLnTx/>
                    <a:uFillTx/>
                    <a:latin typeface="+mj-lt"/>
                    <a:ea typeface="Open Sans"/>
                    <a:cs typeface="Arial"/>
                  </a:rPr>
                  <a:t>relevante pentru concursul pe post. </a:t>
                </a:r>
                <a:endParaRPr kumimoji="0" lang="en-US" sz="1600" b="0" i="0" u="none" strike="noStrike" kern="1200" cap="none" spc="0" normalizeH="0" baseline="0" noProof="0" dirty="0">
                  <a:ln>
                    <a:noFill/>
                  </a:ln>
                  <a:solidFill>
                    <a:schemeClr val="tx2"/>
                  </a:solidFill>
                  <a:effectLst/>
                  <a:uLnTx/>
                  <a:uFillTx/>
                  <a:latin typeface="+mj-lt"/>
                  <a:ea typeface="Open Sans"/>
                  <a:cs typeface="Arial"/>
                </a:endParaRP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Search with solid fill">
              <a:extLst>
                <a:ext uri="{FF2B5EF4-FFF2-40B4-BE49-F238E27FC236}">
                  <a16:creationId xmlns:a16="http://schemas.microsoft.com/office/drawing/2014/main" id="{FC3A9299-0884-0CEC-E462-CC8FFF7AA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72" y="1771076"/>
              <a:ext cx="701888" cy="701888"/>
            </a:xfrm>
            <a:prstGeom prst="rect">
              <a:avLst/>
            </a:prstGeom>
          </p:spPr>
        </p:pic>
      </p:grpSp>
      <p:grpSp>
        <p:nvGrpSpPr>
          <p:cNvPr id="29" name="Group 28">
            <a:extLst>
              <a:ext uri="{FF2B5EF4-FFF2-40B4-BE49-F238E27FC236}">
                <a16:creationId xmlns:a16="http://schemas.microsoft.com/office/drawing/2014/main" id="{84B06C2F-8672-82B0-B774-DCDEA6344AF0}"/>
              </a:ext>
            </a:extLst>
          </p:cNvPr>
          <p:cNvGrpSpPr/>
          <p:nvPr/>
        </p:nvGrpSpPr>
        <p:grpSpPr>
          <a:xfrm>
            <a:off x="6109094" y="6360244"/>
            <a:ext cx="4558906" cy="2052168"/>
            <a:chOff x="2838874" y="4076282"/>
            <a:chExt cx="4558906" cy="2052168"/>
          </a:xfrm>
        </p:grpSpPr>
        <p:grpSp>
          <p:nvGrpSpPr>
            <p:cNvPr id="30" name="Group 29">
              <a:extLst>
                <a:ext uri="{FF2B5EF4-FFF2-40B4-BE49-F238E27FC236}">
                  <a16:creationId xmlns:a16="http://schemas.microsoft.com/office/drawing/2014/main" id="{A71FBE80-3748-4A6E-B4E3-02893C1CBA28}"/>
                </a:ext>
              </a:extLst>
            </p:cNvPr>
            <p:cNvGrpSpPr/>
            <p:nvPr/>
          </p:nvGrpSpPr>
          <p:grpSpPr>
            <a:xfrm>
              <a:off x="2838874" y="4076282"/>
              <a:ext cx="4558906" cy="2052168"/>
              <a:chOff x="2706624" y="1986823"/>
              <a:chExt cx="4558906" cy="2052168"/>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t>
                </a:r>
                <a:r>
                  <a:rPr lang="ro-RO" sz="1600" b="1" dirty="0">
                    <a:solidFill>
                      <a:schemeClr val="tx2"/>
                    </a:solidFill>
                    <a:highlight>
                      <a:srgbClr val="BDE3FF"/>
                    </a:highlight>
                    <a:latin typeface="+mj-lt"/>
                    <a:cs typeface="Arial" panose="020B0604020202020204" pitchFamily="34" charset="0"/>
                  </a:rPr>
                  <a:t>exemple concrete </a:t>
                </a:r>
                <a:r>
                  <a:rPr lang="ro-RO" sz="1600" dirty="0">
                    <a:solidFill>
                      <a:schemeClr val="tx2"/>
                    </a:solidFill>
                    <a:highlight>
                      <a:srgbClr val="BDE3FF"/>
                    </a:highlight>
                    <a:latin typeface="+mj-lt"/>
                    <a:cs typeface="Arial" panose="020B0604020202020204" pitchFamily="34" charset="0"/>
                  </a:rPr>
                  <a:t>pentru derularea cu succes a probelor de concurs.</a:t>
                </a:r>
                <a:endParaRPr lang="en-US" sz="1600" dirty="0">
                  <a:solidFill>
                    <a:schemeClr val="tx2"/>
                  </a:solidFill>
                  <a:highlight>
                    <a:srgbClr val="BDE3FF"/>
                  </a:highlight>
                  <a:latin typeface="+mj-lt"/>
                  <a:cs typeface="Arial" panose="020B0604020202020204" pitchFamily="34" charset="0"/>
                </a:endParaRP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038991"/>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1" name="Graphic 30" descr="Gears with solid fill">
              <a:extLst>
                <a:ext uri="{FF2B5EF4-FFF2-40B4-BE49-F238E27FC236}">
                  <a16:creationId xmlns:a16="http://schemas.microsoft.com/office/drawing/2014/main" id="{E1D9654C-91D0-F063-1CFA-9D914F3684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9054" y="4203616"/>
              <a:ext cx="626745" cy="626745"/>
            </a:xfrm>
            <a:prstGeom prst="rect">
              <a:avLst/>
            </a:prstGeom>
          </p:spPr>
        </p:pic>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2114632" y="3515394"/>
            <a:ext cx="3799331" cy="6282395"/>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grpSp>
        <p:nvGrpSpPr>
          <p:cNvPr id="4" name="Group 3">
            <a:extLst>
              <a:ext uri="{FF2B5EF4-FFF2-40B4-BE49-F238E27FC236}">
                <a16:creationId xmlns:a16="http://schemas.microsoft.com/office/drawing/2014/main" id="{39E3C956-9D2A-A404-C9C6-3940A3FC990E}"/>
              </a:ext>
            </a:extLst>
          </p:cNvPr>
          <p:cNvGrpSpPr/>
          <p:nvPr/>
        </p:nvGrpSpPr>
        <p:grpSpPr>
          <a:xfrm>
            <a:off x="6109094" y="3964217"/>
            <a:ext cx="4558906" cy="2307187"/>
            <a:chOff x="2838874" y="1680255"/>
            <a:chExt cx="4558906" cy="2307187"/>
          </a:xfrm>
        </p:grpSpPr>
        <p:grpSp>
          <p:nvGrpSpPr>
            <p:cNvPr id="7" name="Group 6">
              <a:extLst>
                <a:ext uri="{FF2B5EF4-FFF2-40B4-BE49-F238E27FC236}">
                  <a16:creationId xmlns:a16="http://schemas.microsoft.com/office/drawing/2014/main" id="{A0C64727-DBEC-FD50-0087-8EEE7A625290}"/>
                </a:ext>
              </a:extLst>
            </p:cNvPr>
            <p:cNvGrpSpPr/>
            <p:nvPr/>
          </p:nvGrpSpPr>
          <p:grpSpPr>
            <a:xfrm>
              <a:off x="2838874" y="1680255"/>
              <a:ext cx="4558906" cy="2307187"/>
              <a:chOff x="2706624" y="1985804"/>
              <a:chExt cx="4558906" cy="2307187"/>
            </a:xfrm>
          </p:grpSpPr>
          <p:sp>
            <p:nvSpPr>
              <p:cNvPr id="38" name="Freeform 5">
                <a:extLst>
                  <a:ext uri="{FF2B5EF4-FFF2-40B4-BE49-F238E27FC236}">
                    <a16:creationId xmlns:a16="http://schemas.microsoft.com/office/drawing/2014/main" id="{F2C19F62-601A-C49F-B13B-E9F87942A872}"/>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0" name="Straight Connector 39">
                <a:extLst>
                  <a:ext uri="{FF2B5EF4-FFF2-40B4-BE49-F238E27FC236}">
                    <a16:creationId xmlns:a16="http://schemas.microsoft.com/office/drawing/2014/main" id="{E4534DD5-DB41-563B-0C80-4E1FC94D9C76}"/>
                  </a:ext>
                </a:extLst>
              </p:cNvPr>
              <p:cNvCxnSpPr/>
              <p:nvPr/>
            </p:nvCxnSpPr>
            <p:spPr>
              <a:xfrm>
                <a:off x="2945530" y="2868732"/>
                <a:ext cx="4320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32406FB-6E42-06DD-88AF-69CC26525ABB}"/>
                  </a:ext>
                </a:extLst>
              </p:cNvPr>
              <p:cNvSpPr/>
              <p:nvPr/>
            </p:nvSpPr>
            <p:spPr>
              <a:xfrm>
                <a:off x="2706624" y="3003844"/>
                <a:ext cx="4320000" cy="958980"/>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Oferă o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perspectivă completă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asupra tuturor activităților ce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vor</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trebui</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derulate</a:t>
                </a:r>
                <a:r>
                  <a:rPr lang="en-US" sz="1600" dirty="0">
                    <a:solidFill>
                      <a:schemeClr val="tx2"/>
                    </a:solidFill>
                    <a:latin typeface="+mj-lt"/>
                    <a:ea typeface="Open Sans" charset="0"/>
                    <a:cs typeface="Arial" panose="020B0604020202020204" pitchFamily="34" charset="0"/>
                  </a:rPr>
                  <a:t>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către persoanele direct implicate.</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42" name="Freeform 12">
                <a:extLst>
                  <a:ext uri="{FF2B5EF4-FFF2-40B4-BE49-F238E27FC236}">
                    <a16:creationId xmlns:a16="http://schemas.microsoft.com/office/drawing/2014/main" id="{DEB20412-DC9B-0A9F-87CF-1652DEBE0A3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3" name="Straight Connector 42">
                <a:extLst>
                  <a:ext uri="{FF2B5EF4-FFF2-40B4-BE49-F238E27FC236}">
                    <a16:creationId xmlns:a16="http://schemas.microsoft.com/office/drawing/2014/main" id="{E6706BC9-665F-921A-DC6B-2DDC7B67000B}"/>
                  </a:ext>
                </a:extLst>
              </p:cNvPr>
              <p:cNvCxnSpPr/>
              <p:nvPr/>
            </p:nvCxnSpPr>
            <p:spPr>
              <a:xfrm>
                <a:off x="2945530" y="4292991"/>
                <a:ext cx="4320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2" name="Graphic 31" descr="Workflow with solid fill">
              <a:extLst>
                <a:ext uri="{FF2B5EF4-FFF2-40B4-BE49-F238E27FC236}">
                  <a16:creationId xmlns:a16="http://schemas.microsoft.com/office/drawing/2014/main" id="{23F44188-6001-91AF-A42D-E1DA8A97C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69747" y="1841253"/>
              <a:ext cx="582327" cy="582327"/>
            </a:xfrm>
            <a:prstGeom prst="rect">
              <a:avLst/>
            </a:prstGeom>
          </p:spPr>
        </p:pic>
      </p:grpSp>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70D0A912-5713-4567-92FD-41FEA617A227}"/>
                  </a:ext>
                </a:extLst>
              </p:cNvPr>
              <p:cNvGraphicFramePr>
                <a:graphicFrameLocks noChangeAspect="1"/>
              </p:cNvGraphicFramePr>
              <p:nvPr>
                <p:extLst>
                  <p:ext uri="{D42A27DB-BD31-4B8C-83A1-F6EECF244321}">
                    <p14:modId xmlns:p14="http://schemas.microsoft.com/office/powerpoint/2010/main" val="2150844335"/>
                  </p:ext>
                </p:extLst>
              </p:nvPr>
            </p:nvGraphicFramePr>
            <p:xfrm>
              <a:off x="11888050" y="5461747"/>
              <a:ext cx="5180750" cy="2914172"/>
            </p:xfrm>
            <a:graphic>
              <a:graphicData uri="http://schemas.microsoft.com/office/powerpoint/2016/slidezoom">
                <pslz:sldZm>
                  <pslz:sldZmObj sldId="331" cId="4097419281">
                    <pslz:zmPr id="{A9650AC2-D3F2-4629-BFF4-3CE52912081D}" returnToParent="0" transitionDur="1000">
                      <p166:blipFill xmlns:p166="http://schemas.microsoft.com/office/powerpoint/2016/6/main">
                        <a:blip r:embed="rId10"/>
                        <a:stretch>
                          <a:fillRect/>
                        </a:stretch>
                      </p166:blipFill>
                      <p166:spPr xmlns:p166="http://schemas.microsoft.com/office/powerpoint/2016/6/main">
                        <a:xfrm>
                          <a:off x="0" y="0"/>
                          <a:ext cx="5180750" cy="2914172"/>
                        </a:xfrm>
                        <a:prstGeom prst="rect">
                          <a:avLst/>
                        </a:prstGeom>
                      </p166:spPr>
                    </pslz:zmPr>
                  </pslz:sldZmObj>
                </pslz:sldZm>
              </a:graphicData>
            </a:graphic>
          </p:graphicFrame>
        </mc:Choice>
        <mc:Fallback xmlns="">
          <p:pic>
            <p:nvPicPr>
              <p:cNvPr id="22" name="Slide Zoom 21">
                <a:extLst>
                  <a:ext uri="{FF2B5EF4-FFF2-40B4-BE49-F238E27FC236}">
                    <a16:creationId xmlns:a16="http://schemas.microsoft.com/office/drawing/2014/main" id="{70D0A912-5713-4567-92FD-41FEA617A227}"/>
                  </a:ext>
                </a:extLst>
              </p:cNvPr>
              <p:cNvPicPr>
                <a:picLocks noGrp="1" noRot="1" noChangeAspect="1" noMove="1" noResize="1" noEditPoints="1" noAdjustHandles="1" noChangeArrowheads="1" noChangeShapeType="1"/>
              </p:cNvPicPr>
              <p:nvPr/>
            </p:nvPicPr>
            <p:blipFill>
              <a:blip r:embed="rId11"/>
              <a:stretch>
                <a:fillRect/>
              </a:stretch>
            </p:blipFill>
            <p:spPr>
              <a:xfrm>
                <a:off x="11888050" y="5461747"/>
                <a:ext cx="5180750" cy="2914172"/>
              </a:xfrm>
              <a:prstGeom prst="rect">
                <a:avLst/>
              </a:prstGeom>
            </p:spPr>
          </p:pic>
        </mc:Fallback>
      </mc:AlternateContent>
    </p:spTree>
    <p:extLst>
      <p:ext uri="{BB962C8B-B14F-4D97-AF65-F5344CB8AC3E}">
        <p14:creationId xmlns:p14="http://schemas.microsoft.com/office/powerpoint/2010/main" val="383862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FED6FBC-3D80-3180-176E-FA112A8846F6}"/>
              </a:ext>
            </a:extLst>
          </p:cNvPr>
          <p:cNvGrpSpPr/>
          <p:nvPr/>
        </p:nvGrpSpPr>
        <p:grpSpPr>
          <a:xfrm>
            <a:off x="985374" y="3590941"/>
            <a:ext cx="16647304" cy="1476561"/>
            <a:chOff x="495300" y="1351299"/>
            <a:chExt cx="11342277" cy="1321127"/>
          </a:xfrm>
        </p:grpSpPr>
        <p:sp>
          <p:nvSpPr>
            <p:cNvPr id="5" name="Rectangle 4">
              <a:extLst>
                <a:ext uri="{FF2B5EF4-FFF2-40B4-BE49-F238E27FC236}">
                  <a16:creationId xmlns:a16="http://schemas.microsoft.com/office/drawing/2014/main" id="{CC27CFC6-F2B9-0791-AF93-D8088B415F17}"/>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6" name="Rectangle 5">
              <a:extLst>
                <a:ext uri="{FF2B5EF4-FFF2-40B4-BE49-F238E27FC236}">
                  <a16:creationId xmlns:a16="http://schemas.microsoft.com/office/drawing/2014/main" id="{7AB26993-1F44-3BE9-C45B-7D6968F40C41}"/>
                </a:ext>
              </a:extLst>
            </p:cNvPr>
            <p:cNvSpPr/>
            <p:nvPr/>
          </p:nvSpPr>
          <p:spPr>
            <a:xfrm>
              <a:off x="2828669" y="1649091"/>
              <a:ext cx="2008800" cy="1014835"/>
            </a:xfrm>
            <a:prstGeom prst="rect">
              <a:avLst/>
            </a:prstGeom>
            <a:solidFill>
              <a:schemeClr val="bg1">
                <a:lumMod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7" name="Rectangle 6">
              <a:extLst>
                <a:ext uri="{FF2B5EF4-FFF2-40B4-BE49-F238E27FC236}">
                  <a16:creationId xmlns:a16="http://schemas.microsoft.com/office/drawing/2014/main" id="{25CF7787-CEA3-63E4-3D03-AC310B224BD5}"/>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8" name="Rectangle 7">
              <a:extLst>
                <a:ext uri="{FF2B5EF4-FFF2-40B4-BE49-F238E27FC236}">
                  <a16:creationId xmlns:a16="http://schemas.microsoft.com/office/drawing/2014/main" id="{8D412EF7-0A44-3C32-CBC8-1C741D3A62A4}"/>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9" name="Rectangle 8">
              <a:extLst>
                <a:ext uri="{FF2B5EF4-FFF2-40B4-BE49-F238E27FC236}">
                  <a16:creationId xmlns:a16="http://schemas.microsoft.com/office/drawing/2014/main" id="{61A746A8-0687-F08B-CD10-333D2F6CA585}"/>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10" name="Oval 9">
              <a:extLst>
                <a:ext uri="{FF2B5EF4-FFF2-40B4-BE49-F238E27FC236}">
                  <a16:creationId xmlns:a16="http://schemas.microsoft.com/office/drawing/2014/main" id="{3E3EB61C-FBC3-F804-DBC5-D711D3DD3BF0}"/>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1" name="Oval 10">
              <a:extLst>
                <a:ext uri="{FF2B5EF4-FFF2-40B4-BE49-F238E27FC236}">
                  <a16:creationId xmlns:a16="http://schemas.microsoft.com/office/drawing/2014/main" id="{802C6198-9259-58D7-A92D-8DB5ABA81045}"/>
                </a:ext>
              </a:extLst>
            </p:cNvPr>
            <p:cNvSpPr/>
            <p:nvPr/>
          </p:nvSpPr>
          <p:spPr>
            <a:xfrm>
              <a:off x="3649110" y="1424231"/>
              <a:ext cx="367917" cy="483155"/>
            </a:xfrm>
            <a:prstGeom prst="ellipse">
              <a:avLst/>
            </a:prstGeom>
            <a:solidFill>
              <a:srgbClr val="FFFFFF"/>
            </a:solidFill>
            <a:ln w="9525" cap="flat" cmpd="sng" algn="ctr">
              <a:solidFill>
                <a:schemeClr val="bg1">
                  <a:lumMod val="50000"/>
                </a:schemeClr>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effectLst/>
                  <a:uLnTx/>
                  <a:uFillTx/>
                  <a:ea typeface="+mn-ea"/>
                  <a:cs typeface="Arial" panose="020B0604020202020204" pitchFamily="34" charset="0"/>
                </a:rPr>
                <a:t>2</a:t>
              </a:r>
              <a:endParaRPr kumimoji="0" lang="en-US" b="1" i="0" u="none" strike="noStrike" kern="0" cap="none" spc="0" normalizeH="0" baseline="0" noProof="0" dirty="0">
                <a:ln>
                  <a:noFill/>
                </a:ln>
                <a:effectLst/>
                <a:uLnTx/>
                <a:uFillTx/>
                <a:ea typeface="+mn-ea"/>
                <a:cs typeface="Arial" panose="020B0604020202020204" pitchFamily="34" charset="0"/>
              </a:endParaRPr>
            </a:p>
          </p:txBody>
        </p:sp>
        <p:sp>
          <p:nvSpPr>
            <p:cNvPr id="12" name="Oval 11">
              <a:extLst>
                <a:ext uri="{FF2B5EF4-FFF2-40B4-BE49-F238E27FC236}">
                  <a16:creationId xmlns:a16="http://schemas.microsoft.com/office/drawing/2014/main" id="{D3137876-F0F5-D97A-8AD2-46DF885D70CA}"/>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13" name="Oval 12">
              <a:extLst>
                <a:ext uri="{FF2B5EF4-FFF2-40B4-BE49-F238E27FC236}">
                  <a16:creationId xmlns:a16="http://schemas.microsoft.com/office/drawing/2014/main" id="{20578120-4F31-7BB8-6893-AD50E9838D1A}"/>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4" name="Oval 13">
              <a:extLst>
                <a:ext uri="{FF2B5EF4-FFF2-40B4-BE49-F238E27FC236}">
                  <a16:creationId xmlns:a16="http://schemas.microsoft.com/office/drawing/2014/main" id="{5E419547-CC9B-1988-B39D-5A9A6710706B}"/>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grpSp>
      <p:sp>
        <p:nvSpPr>
          <p:cNvPr id="20" name="TextBox 19">
            <a:extLst>
              <a:ext uri="{FF2B5EF4-FFF2-40B4-BE49-F238E27FC236}">
                <a16:creationId xmlns:a16="http://schemas.microsoft.com/office/drawing/2014/main" id="{B6122620-7245-F173-3636-FCD1D21578C5}"/>
              </a:ext>
            </a:extLst>
          </p:cNvPr>
          <p:cNvSpPr txBox="1"/>
          <p:nvPr/>
        </p:nvSpPr>
        <p:spPr>
          <a:xfrm>
            <a:off x="985374" y="3086100"/>
            <a:ext cx="170740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a:t>
            </a:r>
            <a:r>
              <a:rPr lang="en-US" sz="2000" b="1" i="1"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chemeClr val="bg1"/>
                </a:solidFill>
                <a:highlight>
                  <a:srgbClr val="808080"/>
                </a:highlight>
                <a:cs typeface="Arial" panose="020B0604020202020204" pitchFamily="34" charset="0"/>
              </a:rPr>
              <a:t>si</a:t>
            </a:r>
            <a:r>
              <a:rPr lang="en-US" sz="2000" dirty="0">
                <a:solidFill>
                  <a:schemeClr val="bg1"/>
                </a:solidFill>
                <a:highlight>
                  <a:srgbClr val="808080"/>
                </a:highlight>
                <a:cs typeface="Arial" panose="020B0604020202020204" pitchFamily="34" charset="0"/>
              </a:rPr>
              <a:t> </a:t>
            </a:r>
            <a:r>
              <a:rPr lang="ro-RO" sz="2000" dirty="0">
                <a:solidFill>
                  <a:schemeClr val="bg1"/>
                </a:solidFill>
                <a:highlight>
                  <a:srgbClr val="808080"/>
                </a:highlight>
                <a:cs typeface="Arial" panose="020B0604020202020204" pitchFamily="34" charset="0"/>
              </a:rPr>
              <a:t>local</a:t>
            </a:r>
            <a:r>
              <a:rPr lang="en-US" sz="2000" dirty="0">
                <a:solidFill>
                  <a:schemeClr val="bg1"/>
                </a:solidFill>
                <a:highlight>
                  <a:srgbClr val="808080"/>
                </a:highlight>
                <a:cs typeface="Arial" panose="020B0604020202020204" pitchFamily="34" charset="0"/>
              </a:rPr>
              <a:t>e </a:t>
            </a:r>
            <a:r>
              <a:rPr lang="ro-RO" sz="2000" dirty="0">
                <a:solidFill>
                  <a:srgbClr val="234C93"/>
                </a:solidFill>
                <a:cs typeface="Arial" panose="020B0604020202020204" pitchFamily="34" charset="0"/>
              </a:rPr>
              <a:t>și de soluționare a contestațiilor</a:t>
            </a:r>
            <a:endParaRPr lang="en-US" sz="2000" dirty="0"/>
          </a:p>
        </p:txBody>
      </p:sp>
      <p:sp>
        <p:nvSpPr>
          <p:cNvPr id="21" name="Arrow: Chevron 20">
            <a:extLst>
              <a:ext uri="{FF2B5EF4-FFF2-40B4-BE49-F238E27FC236}">
                <a16:creationId xmlns:a16="http://schemas.microsoft.com/office/drawing/2014/main" id="{5133FB62-4821-6CF2-DD76-5CC92C0609CB}"/>
              </a:ext>
            </a:extLst>
          </p:cNvPr>
          <p:cNvSpPr/>
          <p:nvPr/>
        </p:nvSpPr>
        <p:spPr>
          <a:xfrm rot="5400000">
            <a:off x="219947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Arrow: Chevron 22">
            <a:extLst>
              <a:ext uri="{FF2B5EF4-FFF2-40B4-BE49-F238E27FC236}">
                <a16:creationId xmlns:a16="http://schemas.microsoft.com/office/drawing/2014/main" id="{4D6D294F-0670-CECA-DEE1-9561278C3411}"/>
              </a:ext>
            </a:extLst>
          </p:cNvPr>
          <p:cNvSpPr/>
          <p:nvPr/>
        </p:nvSpPr>
        <p:spPr>
          <a:xfrm rot="5400000">
            <a:off x="5624213" y="4102548"/>
            <a:ext cx="520152" cy="2590800"/>
          </a:xfrm>
          <a:prstGeom prst="chevron">
            <a:avLst>
              <a:gd name="adj" fmla="val 64574"/>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D25E8FF6-DEC9-82D5-AF6F-991CCCE50F61}"/>
              </a:ext>
            </a:extLst>
          </p:cNvPr>
          <p:cNvSpPr/>
          <p:nvPr/>
        </p:nvSpPr>
        <p:spPr>
          <a:xfrm rot="5400000">
            <a:off x="9048951"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Arrow: Chevron 24">
            <a:extLst>
              <a:ext uri="{FF2B5EF4-FFF2-40B4-BE49-F238E27FC236}">
                <a16:creationId xmlns:a16="http://schemas.microsoft.com/office/drawing/2014/main" id="{8CB125B9-B36F-0F6D-CF95-469B66FCD5AF}"/>
              </a:ext>
            </a:extLst>
          </p:cNvPr>
          <p:cNvSpPr/>
          <p:nvPr/>
        </p:nvSpPr>
        <p:spPr>
          <a:xfrm rot="5400000">
            <a:off x="1247368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Arrow: Chevron 25">
            <a:extLst>
              <a:ext uri="{FF2B5EF4-FFF2-40B4-BE49-F238E27FC236}">
                <a16:creationId xmlns:a16="http://schemas.microsoft.com/office/drawing/2014/main" id="{6672CA9C-4232-460D-C945-B243B6C9F661}"/>
              </a:ext>
            </a:extLst>
          </p:cNvPr>
          <p:cNvSpPr/>
          <p:nvPr/>
        </p:nvSpPr>
        <p:spPr>
          <a:xfrm rot="5400000">
            <a:off x="15898419"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8" name="Picture 27">
            <a:extLst>
              <a:ext uri="{FF2B5EF4-FFF2-40B4-BE49-F238E27FC236}">
                <a16:creationId xmlns:a16="http://schemas.microsoft.com/office/drawing/2014/main" id="{0F918B4C-CAE3-49A9-FA7A-1731F2F64FDB}"/>
              </a:ext>
            </a:extLst>
          </p:cNvPr>
          <p:cNvPicPr>
            <a:picLocks noChangeAspect="1"/>
          </p:cNvPicPr>
          <p:nvPr/>
        </p:nvPicPr>
        <p:blipFill>
          <a:blip r:embed="rId2"/>
          <a:srcRect l="2290" r="1555"/>
          <a:stretch/>
        </p:blipFill>
        <p:spPr>
          <a:xfrm>
            <a:off x="859351" y="5797487"/>
            <a:ext cx="3200400" cy="3106763"/>
          </a:xfrm>
          <a:prstGeom prst="rect">
            <a:avLst/>
          </a:prstGeom>
          <a:effectLst>
            <a:outerShdw blurRad="50800" dist="38100" algn="l" rotWithShape="0">
              <a:prstClr val="black">
                <a:alpha val="40000"/>
              </a:prstClr>
            </a:outerShdw>
          </a:effectLst>
        </p:spPr>
      </p:pic>
      <p:pic>
        <p:nvPicPr>
          <p:cNvPr id="29" name="Picture 28">
            <a:extLst>
              <a:ext uri="{FF2B5EF4-FFF2-40B4-BE49-F238E27FC236}">
                <a16:creationId xmlns:a16="http://schemas.microsoft.com/office/drawing/2014/main" id="{0D449F80-D0C2-C07B-796E-6E0A4B948A27}"/>
              </a:ext>
            </a:extLst>
          </p:cNvPr>
          <p:cNvPicPr>
            <a:picLocks noChangeAspect="1"/>
          </p:cNvPicPr>
          <p:nvPr/>
        </p:nvPicPr>
        <p:blipFill>
          <a:blip r:embed="rId3">
            <a:extLst>
              <a:ext uri="{28A0092B-C50C-407E-A947-70E740481C1C}">
                <a14:useLocalDpi xmlns:a14="http://schemas.microsoft.com/office/drawing/2010/main" val="0"/>
              </a:ext>
            </a:extLst>
          </a:blip>
          <a:srcRect l="3845" r="2429" b="-3434"/>
          <a:stretch/>
        </p:blipFill>
        <p:spPr>
          <a:xfrm>
            <a:off x="7671198" y="5797486"/>
            <a:ext cx="3197900" cy="3106763"/>
          </a:xfrm>
          <a:prstGeom prst="rect">
            <a:avLst/>
          </a:prstGeom>
          <a:solidFill>
            <a:schemeClr val="bg1"/>
          </a:solidFill>
          <a:effectLst>
            <a:outerShdw blurRad="50800" dist="38100" algn="l" rotWithShape="0">
              <a:prstClr val="black">
                <a:alpha val="40000"/>
              </a:prstClr>
            </a:outerShdw>
          </a:effectLst>
        </p:spPr>
      </p:pic>
      <p:pic>
        <p:nvPicPr>
          <p:cNvPr id="32" name="Picture 31">
            <a:extLst>
              <a:ext uri="{FF2B5EF4-FFF2-40B4-BE49-F238E27FC236}">
                <a16:creationId xmlns:a16="http://schemas.microsoft.com/office/drawing/2014/main" id="{149C65B6-A382-79B9-5865-83F40C3EF570}"/>
              </a:ext>
            </a:extLst>
          </p:cNvPr>
          <p:cNvPicPr>
            <a:picLocks noChangeAspect="1"/>
          </p:cNvPicPr>
          <p:nvPr/>
        </p:nvPicPr>
        <p:blipFill>
          <a:blip r:embed="rId4"/>
          <a:srcRect b="-1537"/>
          <a:stretch/>
        </p:blipFill>
        <p:spPr>
          <a:xfrm>
            <a:off x="11150135" y="5797487"/>
            <a:ext cx="3167251" cy="3106763"/>
          </a:xfrm>
          <a:prstGeom prst="rect">
            <a:avLst/>
          </a:prstGeom>
          <a:solidFill>
            <a:schemeClr val="bg1"/>
          </a:solidFill>
          <a:effectLst>
            <a:outerShdw blurRad="50800" dist="38100" algn="l" rotWithShape="0">
              <a:prstClr val="black">
                <a:alpha val="40000"/>
              </a:prstClr>
            </a:outerShdw>
          </a:effectLst>
        </p:spPr>
      </p:pic>
      <p:pic>
        <p:nvPicPr>
          <p:cNvPr id="34" name="Picture 33">
            <a:extLst>
              <a:ext uri="{FF2B5EF4-FFF2-40B4-BE49-F238E27FC236}">
                <a16:creationId xmlns:a16="http://schemas.microsoft.com/office/drawing/2014/main" id="{0FD12924-6CC2-3F48-E029-B779C0FFAFF1}"/>
              </a:ext>
            </a:extLst>
          </p:cNvPr>
          <p:cNvPicPr>
            <a:picLocks noChangeAspect="1"/>
          </p:cNvPicPr>
          <p:nvPr/>
        </p:nvPicPr>
        <p:blipFill>
          <a:blip r:embed="rId5"/>
          <a:srcRect b="-2003"/>
          <a:stretch/>
        </p:blipFill>
        <p:spPr>
          <a:xfrm>
            <a:off x="14590109" y="5797486"/>
            <a:ext cx="3167251" cy="3106763"/>
          </a:xfrm>
          <a:prstGeom prst="rect">
            <a:avLst/>
          </a:prstGeom>
          <a:solidFill>
            <a:schemeClr val="bg1"/>
          </a:solidFill>
          <a:effectLst>
            <a:outerShdw blurRad="50800" dist="38100" algn="l" rotWithShape="0">
              <a:prstClr val="black">
                <a:alpha val="40000"/>
              </a:prstClr>
            </a:outerShdw>
          </a:effectLst>
        </p:spPr>
      </p:pic>
      <p:pic>
        <p:nvPicPr>
          <p:cNvPr id="17" name="Picture 16">
            <a:extLst>
              <a:ext uri="{FF2B5EF4-FFF2-40B4-BE49-F238E27FC236}">
                <a16:creationId xmlns:a16="http://schemas.microsoft.com/office/drawing/2014/main" id="{00BA6068-D429-FA96-98E3-AC5ACD6E7FE9}"/>
              </a:ext>
            </a:extLst>
          </p:cNvPr>
          <p:cNvPicPr>
            <a:picLocks noChangeAspect="1"/>
          </p:cNvPicPr>
          <p:nvPr/>
        </p:nvPicPr>
        <p:blipFill>
          <a:blip r:embed="rId6" cstate="print">
            <a:extLst>
              <a:ext uri="{28A0092B-C50C-407E-A947-70E740481C1C}">
                <a14:useLocalDpi xmlns:a14="http://schemas.microsoft.com/office/drawing/2010/main" val="0"/>
              </a:ext>
            </a:extLst>
          </a:blip>
          <a:srcRect l="-660" t="1" r="1440" b="-25769"/>
          <a:stretch/>
        </p:blipFill>
        <p:spPr>
          <a:xfrm>
            <a:off x="4299495" y="5797486"/>
            <a:ext cx="3197900" cy="3106763"/>
          </a:xfrm>
          <a:prstGeom prst="rect">
            <a:avLst/>
          </a:prstGeom>
          <a:solidFill>
            <a:schemeClr val="bg1">
              <a:lumMod val="75000"/>
            </a:schemeClr>
          </a:solidFill>
          <a:effectLst>
            <a:outerShdw blurRad="50800" dist="38100" algn="l" rotWithShape="0">
              <a:prstClr val="black">
                <a:alpha val="40000"/>
              </a:prstClr>
            </a:outerShdw>
          </a:effectLst>
        </p:spPr>
      </p:pic>
    </p:spTree>
    <p:extLst>
      <p:ext uri="{BB962C8B-B14F-4D97-AF65-F5344CB8AC3E}">
        <p14:creationId xmlns:p14="http://schemas.microsoft.com/office/powerpoint/2010/main" val="409741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compartimentele RU</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289475"/>
            <a:chOff x="401180" y="4075263"/>
            <a:chExt cx="4539690" cy="2289475"/>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364738"/>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132504" y="3671128"/>
            <a:ext cx="9384672" cy="2307187"/>
            <a:chOff x="629304" y="1985804"/>
            <a:chExt cx="9384672"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936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629304" y="3003844"/>
              <a:ext cx="9384671"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Oferă o perspectivă completă compartimentelor de resurse umane asupra tuturor activităților ce necesită derulare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demararea </a:t>
              </a:r>
              <a:r>
                <a:rPr kumimoji="0" lang="ro-RO" sz="1600" b="0" i="0" u="none" strike="noStrike" kern="1200" cap="none" spc="0" normalizeH="0" baseline="0" noProof="0" dirty="0">
                  <a:ln>
                    <a:noFill/>
                  </a:ln>
                  <a:solidFill>
                    <a:schemeClr val="tx2"/>
                  </a:solidFill>
                  <a:effectLst/>
                  <a:uLnTx/>
                  <a:uFillTx/>
                  <a:latin typeface="+mj-lt"/>
                  <a:ea typeface="Open Sans"/>
                  <a:cs typeface="Arial"/>
                </a:rPr>
                <a:t>etapei de selecție, </a:t>
              </a:r>
              <a:r>
                <a:rPr kumimoji="0" lang="ro-RO" sz="1600" b="1" i="0" u="none" strike="noStrike" kern="1200" cap="none" spc="0" normalizeH="0" baseline="0" noProof="0" dirty="0">
                  <a:ln>
                    <a:noFill/>
                  </a:ln>
                  <a:solidFill>
                    <a:schemeClr val="tx2"/>
                  </a:solidFill>
                  <a:effectLst/>
                  <a:uLnTx/>
                  <a:uFillTx/>
                  <a:latin typeface="+mj-lt"/>
                  <a:ea typeface="Open Sans"/>
                  <a:cs typeface="Arial"/>
                </a:rPr>
                <a:t>pe parcursul desfășurării </a:t>
              </a:r>
              <a:r>
                <a:rPr kumimoji="0" lang="ro-RO" sz="1600" b="0" i="0" u="none" strike="noStrike" kern="1200" cap="none" spc="0" normalizeH="0" baseline="0" noProof="0" dirty="0">
                  <a:ln>
                    <a:noFill/>
                  </a:ln>
                  <a:solidFill>
                    <a:schemeClr val="tx2"/>
                  </a:solidFill>
                  <a:effectLst/>
                  <a:uLnTx/>
                  <a:uFillTx/>
                  <a:latin typeface="+mj-lt"/>
                  <a:ea typeface="Open Sans"/>
                  <a:cs typeface="Arial"/>
                </a:rPr>
                <a:t>concursului pe post, precum și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procesele ulterioare</a:t>
              </a:r>
              <a:r>
                <a:rPr kumimoji="0" lang="ro-RO" sz="1600" b="0" i="0" u="none" strike="noStrike" kern="1200" cap="none" spc="0" normalizeH="0" baseline="0" noProof="0" dirty="0">
                  <a:ln>
                    <a:noFill/>
                  </a:ln>
                  <a:solidFill>
                    <a:schemeClr val="tx2"/>
                  </a:solidFill>
                  <a:effectLst/>
                  <a:uLnTx/>
                  <a:uFillTx/>
                  <a:latin typeface="+mj-lt"/>
                  <a:ea typeface="Open Sans"/>
                  <a:cs typeface="Arial"/>
                </a:rPr>
                <a:t> finalizării concursului.</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9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71FBE80-3748-4A6E-B4E3-02893C1CBA28}"/>
              </a:ext>
            </a:extLst>
          </p:cNvPr>
          <p:cNvGrpSpPr/>
          <p:nvPr/>
        </p:nvGrpSpPr>
        <p:grpSpPr>
          <a:xfrm>
            <a:off x="6109094" y="6360244"/>
            <a:ext cx="4558906" cy="2364656"/>
            <a:chOff x="2706624" y="1986823"/>
            <a:chExt cx="4558906" cy="2364656"/>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1254446"/>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aspectele critice asupra cărora este necesar din partea compartimentelor de resurse umane să asigure instruirea comisiilor de concurs și de soluționare a contestațiilor. </a:t>
              </a: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351479"/>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1533556" y="2934318"/>
            <a:ext cx="4605559" cy="6638320"/>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pic>
        <p:nvPicPr>
          <p:cNvPr id="40" name="Graphic 39" descr="Arrow circle with solid fill">
            <a:extLst>
              <a:ext uri="{FF2B5EF4-FFF2-40B4-BE49-F238E27FC236}">
                <a16:creationId xmlns:a16="http://schemas.microsoft.com/office/drawing/2014/main" id="{77075303-0404-136F-E70B-DC6F7DEE2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3087" y="3680446"/>
            <a:ext cx="875365" cy="875365"/>
          </a:xfrm>
          <a:prstGeom prst="rect">
            <a:avLst/>
          </a:prstGeom>
        </p:spPr>
      </p:pic>
      <p:pic>
        <p:nvPicPr>
          <p:cNvPr id="44" name="Graphic 43" descr="Checklist with solid fill">
            <a:extLst>
              <a:ext uri="{FF2B5EF4-FFF2-40B4-BE49-F238E27FC236}">
                <a16:creationId xmlns:a16="http://schemas.microsoft.com/office/drawing/2014/main" id="{B11F4DC6-9E94-98AC-5381-581CBE6C2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4545" y="6494726"/>
            <a:ext cx="612447" cy="612447"/>
          </a:xfrm>
          <a:prstGeom prst="rect">
            <a:avLst/>
          </a:prstGeom>
        </p:spPr>
      </p:pic>
      <p:pic>
        <p:nvPicPr>
          <p:cNvPr id="45" name="Graphic 44" descr="Chat bubble with solid fill">
            <a:extLst>
              <a:ext uri="{FF2B5EF4-FFF2-40B4-BE49-F238E27FC236}">
                <a16:creationId xmlns:a16="http://schemas.microsoft.com/office/drawing/2014/main" id="{46A6A542-B1B1-6CC3-8878-DF91B44AF8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403" y="6536378"/>
            <a:ext cx="629456" cy="629456"/>
          </a:xfrm>
          <a:prstGeom prst="rect">
            <a:avLst/>
          </a:prstGeom>
        </p:spPr>
      </p:pic>
      <p:pic>
        <p:nvPicPr>
          <p:cNvPr id="46" name="Picture 45">
            <a:extLst>
              <a:ext uri="{FF2B5EF4-FFF2-40B4-BE49-F238E27FC236}">
                <a16:creationId xmlns:a16="http://schemas.microsoft.com/office/drawing/2014/main" id="{9F5F263B-BC56-76BF-18C4-92611CADFC1A}"/>
              </a:ext>
            </a:extLst>
          </p:cNvPr>
          <p:cNvPicPr>
            <a:picLocks noChangeAspect="1"/>
          </p:cNvPicPr>
          <p:nvPr/>
        </p:nvPicPr>
        <p:blipFill>
          <a:blip r:embed="rId8"/>
          <a:stretch>
            <a:fillRect/>
          </a:stretch>
        </p:blipFill>
        <p:spPr>
          <a:xfrm>
            <a:off x="11636494" y="4554056"/>
            <a:ext cx="5463179" cy="3432984"/>
          </a:xfrm>
          <a:prstGeom prst="rect">
            <a:avLst/>
          </a:prstGeom>
        </p:spPr>
      </p:pic>
    </p:spTree>
    <p:extLst>
      <p:ext uri="{BB962C8B-B14F-4D97-AF65-F5344CB8AC3E}">
        <p14:creationId xmlns:p14="http://schemas.microsoft.com/office/powerpoint/2010/main" val="124271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experții în evaluarea competențelor specifice</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Exemplifică instrumentele </a:t>
              </a:r>
              <a:r>
                <a:rPr kumimoji="0" lang="pt-BR"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evaluare a competențelor specifice.</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937486" y="3964217"/>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Propune </a:t>
              </a:r>
              <a:r>
                <a:rPr kumimoji="0" lang="ro-RO" sz="1600" b="1" i="0" u="none" strike="noStrike" kern="1200" cap="none" spc="0" normalizeH="0" baseline="0" noProof="0" dirty="0">
                  <a:ln>
                    <a:noFill/>
                  </a:ln>
                  <a:solidFill>
                    <a:schemeClr val="tx2"/>
                  </a:solidFill>
                  <a:effectLst/>
                  <a:uLnTx/>
                  <a:uFillTx/>
                  <a:latin typeface="+mj-lt"/>
                  <a:ea typeface="Open Sans"/>
                  <a:cs typeface="Arial"/>
                </a:rPr>
                <a:t>instumente de evaluare a competențelor specifice</a:t>
              </a:r>
              <a:r>
                <a:rPr kumimoji="0" lang="ro-RO" sz="1600" b="0" i="0" u="none" strike="noStrike" kern="1200" cap="none" spc="0" normalizeH="0" baseline="0" noProof="0" dirty="0">
                  <a:ln>
                    <a:noFill/>
                  </a:ln>
                  <a:solidFill>
                    <a:schemeClr val="tx2"/>
                  </a:solidFill>
                  <a:effectLst/>
                  <a:uLnTx/>
                  <a:uFillTx/>
                  <a:latin typeface="+mj-lt"/>
                  <a:ea typeface="Open Sans"/>
                  <a:cs typeface="Arial"/>
                </a:rPr>
                <a:t>, precum și pârghii pentru identificarea metodei de evaluare.</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1" name="Graphic 20" descr="Priorities with solid fill">
            <a:extLst>
              <a:ext uri="{FF2B5EF4-FFF2-40B4-BE49-F238E27FC236}">
                <a16:creationId xmlns:a16="http://schemas.microsoft.com/office/drawing/2014/main" id="{CA124D52-FCE8-CA64-73E9-7F169E2243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4106" y="4076476"/>
            <a:ext cx="667385" cy="667385"/>
          </a:xfrm>
          <a:prstGeom prst="rect">
            <a:avLst/>
          </a:prstGeom>
        </p:spPr>
      </p:pic>
      <p:pic>
        <p:nvPicPr>
          <p:cNvPr id="22" name="Graphic 21" descr="Puzzle pieces with solid fill">
            <a:extLst>
              <a:ext uri="{FF2B5EF4-FFF2-40B4-BE49-F238E27FC236}">
                <a16:creationId xmlns:a16="http://schemas.microsoft.com/office/drawing/2014/main" id="{3F5846E0-B543-7DA5-43E1-8AFED592E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757" y="6500999"/>
            <a:ext cx="646331" cy="646331"/>
          </a:xfrm>
          <a:prstGeom prst="rect">
            <a:avLst/>
          </a:prstGeom>
        </p:spPr>
      </p:pic>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847145"/>
            <a:ext cx="614739" cy="1458244"/>
          </a:xfrm>
          <a:prstGeom prst="chevron">
            <a:avLst>
              <a:gd name="adj" fmla="val 66527"/>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584619"/>
            <a:ext cx="10760879" cy="1983295"/>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835446"/>
            <a:ext cx="10760879" cy="1983295"/>
          </a:xfrm>
          <a:prstGeom prst="rect">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7" name="Picture 26">
            <a:extLst>
              <a:ext uri="{FF2B5EF4-FFF2-40B4-BE49-F238E27FC236}">
                <a16:creationId xmlns:a16="http://schemas.microsoft.com/office/drawing/2014/main" id="{456021B3-6D11-1A25-86AF-7D9797F69B32}"/>
              </a:ext>
            </a:extLst>
          </p:cNvPr>
          <p:cNvPicPr>
            <a:picLocks noChangeAspect="1"/>
          </p:cNvPicPr>
          <p:nvPr/>
        </p:nvPicPr>
        <p:blipFill>
          <a:blip r:embed="rId6"/>
          <a:stretch>
            <a:fillRect/>
          </a:stretch>
        </p:blipFill>
        <p:spPr>
          <a:xfrm>
            <a:off x="10634539" y="4652370"/>
            <a:ext cx="6429355" cy="1706855"/>
          </a:xfrm>
          <a:prstGeom prst="rect">
            <a:avLst/>
          </a:prstGeom>
        </p:spPr>
      </p:pic>
      <p:sp>
        <p:nvSpPr>
          <p:cNvPr id="44" name="TextBox 43">
            <a:extLst>
              <a:ext uri="{FF2B5EF4-FFF2-40B4-BE49-F238E27FC236}">
                <a16:creationId xmlns:a16="http://schemas.microsoft.com/office/drawing/2014/main" id="{CC1E2EFC-E069-0FC2-49CD-57448C9DE660}"/>
              </a:ext>
            </a:extLst>
          </p:cNvPr>
          <p:cNvSpPr txBox="1"/>
          <p:nvPr/>
        </p:nvSpPr>
        <p:spPr>
          <a:xfrm>
            <a:off x="6676926" y="5046248"/>
            <a:ext cx="3957614" cy="830997"/>
          </a:xfrm>
          <a:prstGeom prst="rect">
            <a:avLst/>
          </a:prstGeom>
          <a:noFill/>
        </p:spPr>
        <p:txBody>
          <a:bodyPr wrap="square">
            <a:spAutoFit/>
          </a:bodyPr>
          <a:lstStyle/>
          <a:p>
            <a:r>
              <a:rPr lang="ro-RO" sz="1600" i="1" kern="0" dirty="0">
                <a:solidFill>
                  <a:schemeClr val="tx2"/>
                </a:solidFill>
                <a:effectLst/>
                <a:ea typeface="Aptos" panose="020B0004020202020204" pitchFamily="34" charset="0"/>
                <a:cs typeface="Times New Roman" panose="02020603050405020304" pitchFamily="18" charset="0"/>
              </a:rPr>
              <a:t>Matricea identificării metodei de evaluare a competențelor specifice prin proba suplimentară în cadrul concursului pe post</a:t>
            </a:r>
            <a:endParaRPr lang="en-US" sz="1600" i="1" dirty="0">
              <a:solidFill>
                <a:schemeClr val="tx2"/>
              </a:solidFill>
            </a:endParaRPr>
          </a:p>
        </p:txBody>
      </p:sp>
      <p:sp>
        <p:nvSpPr>
          <p:cNvPr id="45" name="TextBox 44">
            <a:extLst>
              <a:ext uri="{FF2B5EF4-FFF2-40B4-BE49-F238E27FC236}">
                <a16:creationId xmlns:a16="http://schemas.microsoft.com/office/drawing/2014/main" id="{12600E72-EB17-6301-670B-E3778CAB7574}"/>
              </a:ext>
            </a:extLst>
          </p:cNvPr>
          <p:cNvSpPr txBox="1"/>
          <p:nvPr/>
        </p:nvSpPr>
        <p:spPr>
          <a:xfrm>
            <a:off x="6676926" y="7447213"/>
            <a:ext cx="3957614" cy="584775"/>
          </a:xfrm>
          <a:prstGeom prst="rect">
            <a:avLst/>
          </a:prstGeom>
          <a:noFill/>
        </p:spPr>
        <p:txBody>
          <a:bodyPr wrap="square" lIns="91440" tIns="45720" rIns="91440" bIns="45720" anchor="t">
            <a:spAutoFit/>
          </a:bodyPr>
          <a:lstStyle/>
          <a:p>
            <a:r>
              <a:rPr lang="ro-RO" sz="1600" i="1" kern="0" dirty="0">
                <a:solidFill>
                  <a:schemeClr val="tx2"/>
                </a:solidFill>
                <a:cs typeface="Times New Roman"/>
              </a:rPr>
              <a:t>Exemplu de subiect pentru utilizarea testului situațional ca probă suplimentară</a:t>
            </a:r>
            <a:endParaRPr lang="en-US" sz="2800" dirty="0">
              <a:solidFill>
                <a:schemeClr val="tx2"/>
              </a:solidFill>
            </a:endParaRPr>
          </a:p>
        </p:txBody>
      </p:sp>
      <p:graphicFrame>
        <p:nvGraphicFramePr>
          <p:cNvPr id="7" name="Table 6">
            <a:extLst>
              <a:ext uri="{FF2B5EF4-FFF2-40B4-BE49-F238E27FC236}">
                <a16:creationId xmlns:a16="http://schemas.microsoft.com/office/drawing/2014/main" id="{8411C7E6-6E2F-C607-8FDD-0B64F7B7FD7F}"/>
              </a:ext>
            </a:extLst>
          </p:cNvPr>
          <p:cNvGraphicFramePr>
            <a:graphicFrameLocks noGrp="1"/>
          </p:cNvGraphicFramePr>
          <p:nvPr>
            <p:extLst>
              <p:ext uri="{D42A27DB-BD31-4B8C-83A1-F6EECF244321}">
                <p14:modId xmlns:p14="http://schemas.microsoft.com/office/powerpoint/2010/main" val="999760325"/>
              </p:ext>
            </p:extLst>
          </p:nvPr>
        </p:nvGraphicFramePr>
        <p:xfrm>
          <a:off x="10670100" y="6897768"/>
          <a:ext cx="6393794" cy="1858650"/>
        </p:xfrm>
        <a:graphic>
          <a:graphicData uri="http://schemas.openxmlformats.org/drawingml/2006/table">
            <a:tbl>
              <a:tblPr firstRow="1" firstCol="1" bandRow="1"/>
              <a:tblGrid>
                <a:gridCol w="1774269">
                  <a:extLst>
                    <a:ext uri="{9D8B030D-6E8A-4147-A177-3AD203B41FA5}">
                      <a16:colId xmlns:a16="http://schemas.microsoft.com/office/drawing/2014/main" val="905213673"/>
                    </a:ext>
                  </a:extLst>
                </a:gridCol>
                <a:gridCol w="1422274">
                  <a:extLst>
                    <a:ext uri="{9D8B030D-6E8A-4147-A177-3AD203B41FA5}">
                      <a16:colId xmlns:a16="http://schemas.microsoft.com/office/drawing/2014/main" val="4222300320"/>
                    </a:ext>
                  </a:extLst>
                </a:gridCol>
                <a:gridCol w="1598271">
                  <a:extLst>
                    <a:ext uri="{9D8B030D-6E8A-4147-A177-3AD203B41FA5}">
                      <a16:colId xmlns:a16="http://schemas.microsoft.com/office/drawing/2014/main" val="1396439116"/>
                    </a:ext>
                  </a:extLst>
                </a:gridCol>
                <a:gridCol w="1598980">
                  <a:extLst>
                    <a:ext uri="{9D8B030D-6E8A-4147-A177-3AD203B41FA5}">
                      <a16:colId xmlns:a16="http://schemas.microsoft.com/office/drawing/2014/main" val="1049377936"/>
                    </a:ext>
                  </a:extLst>
                </a:gridCol>
              </a:tblGrid>
              <a:tr h="222572">
                <a:tc gridSpan="4">
                  <a:txBody>
                    <a:bodyPr/>
                    <a:lstStyle/>
                    <a:p>
                      <a:pPr algn="ctr">
                        <a:lnSpc>
                          <a:spcPct val="115000"/>
                        </a:lnSpc>
                        <a:spcBef>
                          <a:spcPts val="600"/>
                        </a:spcBef>
                        <a:spcAft>
                          <a:spcPts val="600"/>
                        </a:spcAft>
                      </a:pPr>
                      <a:r>
                        <a:rPr lang="ro-RO"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Competența evaluată</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specifice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privind</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derularea</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procesului</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de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achiziție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publică</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0698419"/>
                  </a:ext>
                </a:extLst>
              </a:tr>
              <a:tr h="152400">
                <a:tc gridSpan="4">
                  <a:txBody>
                    <a:bodyPr/>
                    <a:lstStyle/>
                    <a:p>
                      <a:pPr algn="ctr">
                        <a:lnSpc>
                          <a:spcPct val="115000"/>
                        </a:lnSpc>
                        <a:spcBef>
                          <a:spcPts val="600"/>
                        </a:spcBef>
                        <a:spcAft>
                          <a:spcPts val="600"/>
                        </a:spcAft>
                      </a:pPr>
                      <a:r>
                        <a:rPr lang="ro-RO" sz="800" b="1" dirty="0">
                          <a:solidFill>
                            <a:srgbClr val="4472C4"/>
                          </a:solidFill>
                          <a:effectLst/>
                          <a:latin typeface="Trebuchet MS" panose="020B0603020202020204" pitchFamily="34" charset="0"/>
                          <a:ea typeface="Trebuchet MS" panose="020B0603020202020204" pitchFamily="34" charset="0"/>
                          <a:cs typeface="Arial" panose="020B0604020202020204" pitchFamily="34" charset="0"/>
                        </a:rPr>
                        <a:t>Exemplu de subiect</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6577738"/>
                  </a:ext>
                </a:extLst>
              </a:tr>
              <a:tr h="575378">
                <a:tc gridSpan="4">
                  <a:txBody>
                    <a:bodyPr/>
                    <a:lstStyle/>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Sunteți Consilier Achiziții la Primăria Mangalia și trebuie să inițiați un proces de achiziție pentru noi echipamente IT. Bugetul este limitat și trebuie să vă asigurați că achiziția respectă toate reglementările legale. Există presiune din partea compartimentului IT pentru a achiziționa echipamente de ultimă generație, care depășesc bugetul alocat. </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Cum ați proceda pentru a începe procesul de achiziție publică în această situație?</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7161285"/>
                  </a:ext>
                </a:extLst>
              </a:tr>
              <a:tr h="114327">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parțial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3364623"/>
                  </a:ext>
                </a:extLst>
              </a:tr>
              <a:tr h="596614">
                <a:tc>
                  <a:txBody>
                    <a:bodyPr/>
                    <a:lstStyle/>
                    <a:p>
                      <a:pPr algn="l">
                        <a:lnSpc>
                          <a:spcPct val="115000"/>
                        </a:lnSpc>
                        <a:spcBef>
                          <a:spcPts val="600"/>
                        </a:spcBef>
                        <a:spcAft>
                          <a:spcPts val="60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a) Inițiați o licitație deschisă, cu specificații tehnice care să permită participarea mai multor furnizori.</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b) Negociați direct cu un singur furnizor pentru a obține un preț mai bun.</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c) Solicitați direcției IT să revizuiască cerințele tehnice pentru a se încadra în buget.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d) Ignorați cerințele direcției IT și alegeți echipamentele cele mai ieftine disponibile.</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902869"/>
                  </a:ext>
                </a:extLst>
              </a:tr>
              <a:tr h="183289">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1</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0.5</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0279945"/>
                  </a:ext>
                </a:extLst>
              </a:tr>
            </a:tbl>
          </a:graphicData>
        </a:graphic>
      </p:graphicFrame>
    </p:spTree>
    <p:extLst>
      <p:ext uri="{BB962C8B-B14F-4D97-AF65-F5344CB8AC3E}">
        <p14:creationId xmlns:p14="http://schemas.microsoft.com/office/powerpoint/2010/main" val="283003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2AC93-7491-24ED-0AB0-08BF7A0E30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2AB3F945-374B-931C-DCF3-45DB1067C35D}"/>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6EC713E-4A8C-19A6-F24D-9A1A7212302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 name="Rectangle 4">
            <a:extLst>
              <a:ext uri="{FF2B5EF4-FFF2-40B4-BE49-F238E27FC236}">
                <a16:creationId xmlns:a16="http://schemas.microsoft.com/office/drawing/2014/main" id="{A4A069F9-7ABF-F571-4145-B91AC4E1963C}"/>
              </a:ext>
            </a:extLst>
          </p:cNvPr>
          <p:cNvSpPr/>
          <p:nvPr/>
        </p:nvSpPr>
        <p:spPr>
          <a:xfrm>
            <a:off x="985374" y="3679919"/>
            <a:ext cx="3053226" cy="2783551"/>
          </a:xfrm>
          <a:prstGeom prst="rect">
            <a:avLst/>
          </a:prstGeom>
          <a:noFill/>
          <a:ln w="28575">
            <a:solidFill>
              <a:srgbClr val="BDE3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i="0" u="none" strike="noStrike" kern="1200" cap="none" spc="0" normalizeH="0" baseline="0" noProof="0" dirty="0">
                <a:ln>
                  <a:noFill/>
                </a:ln>
                <a:solidFill>
                  <a:schemeClr val="tx2"/>
                </a:solidFill>
                <a:effectLst/>
                <a:uLnTx/>
                <a:uFillTx/>
                <a:cs typeface="Arial" panose="020B0604020202020204" pitchFamily="34" charset="0"/>
              </a:rPr>
              <a:t>Clarifică modalitatea prin care evaluarea performanțelor profesionale individuale pe bază de competențe </a:t>
            </a:r>
            <a:r>
              <a:rPr kumimoji="0" lang="ro-RO" b="1" i="0" u="none" strike="noStrike" kern="1200" cap="none" spc="0" normalizeH="0" baseline="0" noProof="0" dirty="0">
                <a:ln>
                  <a:noFill/>
                </a:ln>
                <a:solidFill>
                  <a:schemeClr val="tx2"/>
                </a:solidFill>
                <a:effectLst/>
                <a:uLnTx/>
                <a:uFillTx/>
                <a:cs typeface="Arial" panose="020B0604020202020204" pitchFamily="34" charset="0"/>
              </a:rPr>
              <a:t>conduce la dezvoltarea unei culturi orientate către performanță</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0EF2646E-6B2D-6C72-A1E8-A3EEA0480130}"/>
              </a:ext>
            </a:extLst>
          </p:cNvPr>
          <p:cNvSpPr/>
          <p:nvPr/>
        </p:nvSpPr>
        <p:spPr>
          <a:xfrm>
            <a:off x="4414374" y="3679920"/>
            <a:ext cx="3053226" cy="27835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lang="ro-RO" dirty="0">
                <a:solidFill>
                  <a:schemeClr val="tx2"/>
                </a:solidFill>
                <a:cs typeface="Arial" panose="020B0604020202020204" pitchFamily="34" charset="0"/>
              </a:rPr>
              <a:t>Conturează </a:t>
            </a:r>
            <a:r>
              <a:rPr kumimoji="0" lang="ro-RO" i="0" u="none" strike="noStrike" kern="1200" cap="none" spc="0" normalizeH="0" baseline="0" noProof="0" dirty="0">
                <a:ln>
                  <a:noFill/>
                </a:ln>
                <a:solidFill>
                  <a:schemeClr val="tx2"/>
                </a:solidFill>
                <a:effectLst/>
                <a:uLnTx/>
                <a:uFillTx/>
                <a:cs typeface="Arial" panose="020B0604020202020204" pitchFamily="34" charset="0"/>
              </a:rPr>
              <a:t>cadrul pentru evaluarea performanțelor profesionale individuale prin </a:t>
            </a:r>
            <a:r>
              <a:rPr kumimoji="0" lang="ro-RO" b="1" i="0" u="none" strike="noStrike" kern="1200" cap="none" spc="0" normalizeH="0" baseline="0" noProof="0" dirty="0">
                <a:ln>
                  <a:noFill/>
                </a:ln>
                <a:solidFill>
                  <a:schemeClr val="tx2"/>
                </a:solidFill>
                <a:effectLst/>
                <a:uLnTx/>
                <a:uFillTx/>
                <a:cs typeface="Arial" panose="020B0604020202020204" pitchFamily="34" charset="0"/>
              </a:rPr>
              <a:t>stabilirea așteptărilor </a:t>
            </a:r>
            <a:r>
              <a:rPr kumimoji="0" lang="ro-RO" i="0" u="none" strike="noStrike" kern="1200" cap="none" spc="0" normalizeH="0" baseline="0" noProof="0" dirty="0">
                <a:ln>
                  <a:noFill/>
                </a:ln>
                <a:solidFill>
                  <a:schemeClr val="tx2"/>
                </a:solidFill>
                <a:effectLst/>
                <a:uLnTx/>
                <a:uFillTx/>
                <a:cs typeface="Arial" panose="020B0604020202020204" pitchFamily="34" charset="0"/>
              </a:rPr>
              <a:t>de performanță și </a:t>
            </a:r>
            <a:r>
              <a:rPr kumimoji="0" lang="ro-RO" b="1" i="0" u="none" strike="noStrike" kern="1200" cap="none" spc="0" normalizeH="0" baseline="0" noProof="0" dirty="0">
                <a:ln>
                  <a:noFill/>
                </a:ln>
                <a:solidFill>
                  <a:schemeClr val="tx2"/>
                </a:solidFill>
                <a:effectLst/>
                <a:uLnTx/>
                <a:uFillTx/>
                <a:cs typeface="Arial" panose="020B0604020202020204" pitchFamily="34" charset="0"/>
              </a:rPr>
              <a:t>monitorizarea progresului</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12D922D5-24E5-6A5C-03BD-E07D3745D73D}"/>
              </a:ext>
            </a:extLst>
          </p:cNvPr>
          <p:cNvSpPr/>
          <p:nvPr/>
        </p:nvSpPr>
        <p:spPr>
          <a:xfrm>
            <a:off x="985373" y="6800791"/>
            <a:ext cx="6482227" cy="1843687"/>
          </a:xfrm>
          <a:prstGeom prst="rect">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Descrie și exemplică </a:t>
            </a:r>
            <a:r>
              <a:rPr kumimoji="0" lang="ro-RO"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activitățile necesar de realizat pentru evaluarea performanțelor individuale de către funcționarii publici de conducere cu rol de evaluator, în toate etapele procesului.</a:t>
            </a:r>
            <a:endParaRPr kumimoji="0" lang="en-US"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endParaRPr>
          </a:p>
        </p:txBody>
      </p:sp>
      <p:grpSp>
        <p:nvGrpSpPr>
          <p:cNvPr id="8" name="Group 7">
            <a:extLst>
              <a:ext uri="{FF2B5EF4-FFF2-40B4-BE49-F238E27FC236}">
                <a16:creationId xmlns:a16="http://schemas.microsoft.com/office/drawing/2014/main" id="{B513A71F-EB75-6477-1D32-B06AEEA0AA12}"/>
              </a:ext>
            </a:extLst>
          </p:cNvPr>
          <p:cNvGrpSpPr/>
          <p:nvPr/>
        </p:nvGrpSpPr>
        <p:grpSpPr>
          <a:xfrm>
            <a:off x="7590226" y="7540699"/>
            <a:ext cx="789161" cy="467720"/>
            <a:chOff x="4580646" y="5008533"/>
            <a:chExt cx="789161" cy="467720"/>
          </a:xfrm>
        </p:grpSpPr>
        <p:sp>
          <p:nvSpPr>
            <p:cNvPr id="9" name="Half Frame 8">
              <a:extLst>
                <a:ext uri="{FF2B5EF4-FFF2-40B4-BE49-F238E27FC236}">
                  <a16:creationId xmlns:a16="http://schemas.microsoft.com/office/drawing/2014/main" id="{BD5F5DCC-796C-EC7A-CE28-C717BC395317}"/>
                </a:ext>
              </a:extLst>
            </p:cNvPr>
            <p:cNvSpPr/>
            <p:nvPr/>
          </p:nvSpPr>
          <p:spPr>
            <a:xfrm rot="8100000">
              <a:off x="4869895" y="5008533"/>
              <a:ext cx="467720" cy="467720"/>
            </a:xfrm>
            <a:prstGeom prst="halfFrame">
              <a:avLst>
                <a:gd name="adj1" fmla="val 17591"/>
                <a:gd name="adj2" fmla="val 16380"/>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9D969835-F067-51AC-6DE0-40A4EC939E39}"/>
                </a:ext>
              </a:extLst>
            </p:cNvPr>
            <p:cNvSpPr/>
            <p:nvPr/>
          </p:nvSpPr>
          <p:spPr>
            <a:xfrm>
              <a:off x="4580646" y="5190335"/>
              <a:ext cx="789161" cy="104116"/>
            </a:xfrm>
            <a:prstGeom prst="rect">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Rectangle 10">
            <a:extLst>
              <a:ext uri="{FF2B5EF4-FFF2-40B4-BE49-F238E27FC236}">
                <a16:creationId xmlns:a16="http://schemas.microsoft.com/office/drawing/2014/main" id="{82ED31AB-B745-4973-282A-00D322D1C535}"/>
              </a:ext>
            </a:extLst>
          </p:cNvPr>
          <p:cNvSpPr/>
          <p:nvPr/>
        </p:nvSpPr>
        <p:spPr>
          <a:xfrm>
            <a:off x="8759070" y="3679919"/>
            <a:ext cx="8543556" cy="4964559"/>
          </a:xfrm>
          <a:prstGeom prst="rect">
            <a:avLst/>
          </a:prstGeom>
          <a:solidFill>
            <a:schemeClr val="bg1"/>
          </a:solidFill>
          <a:ln w="28575">
            <a:solidFill>
              <a:srgbClr val="23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sz="12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715DE62E-267E-8068-896D-1D461A40BC9E}"/>
                  </a:ext>
                </a:extLst>
              </p:cNvPr>
              <p:cNvGraphicFramePr>
                <a:graphicFrameLocks noChangeAspect="1"/>
              </p:cNvGraphicFramePr>
              <p:nvPr>
                <p:extLst>
                  <p:ext uri="{D42A27DB-BD31-4B8C-83A1-F6EECF244321}">
                    <p14:modId xmlns:p14="http://schemas.microsoft.com/office/powerpoint/2010/main" val="947978703"/>
                  </p:ext>
                </p:extLst>
              </p:nvPr>
            </p:nvGraphicFramePr>
            <p:xfrm>
              <a:off x="8991600" y="3924300"/>
              <a:ext cx="8017732" cy="4509975"/>
            </p:xfrm>
            <a:graphic>
              <a:graphicData uri="http://schemas.microsoft.com/office/powerpoint/2016/slidezoom">
                <pslz:sldZm>
                  <pslz:sldZmObj sldId="332" cId="2392359975">
                    <pslz:zmPr id="{E80E2270-9246-4841-90C4-80A5EDAC5050}" returnToParent="0" transitionDur="1000">
                      <p166:blipFill xmlns:p166="http://schemas.microsoft.com/office/powerpoint/2016/6/main">
                        <a:blip r:embed="rId2"/>
                        <a:stretch>
                          <a:fillRect/>
                        </a:stretch>
                      </p166:blipFill>
                      <p166:spPr xmlns:p166="http://schemas.microsoft.com/office/powerpoint/2016/6/main">
                        <a:xfrm>
                          <a:off x="0" y="0"/>
                          <a:ext cx="8017732" cy="4509975"/>
                        </a:xfrm>
                        <a:prstGeom prst="rect">
                          <a:avLst/>
                        </a:prstGeom>
                      </p166:spPr>
                    </pslz:zmPr>
                  </pslz:sldZmObj>
                </pslz:sldZm>
              </a:graphicData>
            </a:graphic>
          </p:graphicFrame>
        </mc:Choice>
        <mc:Fallback xmlns="">
          <p:pic>
            <p:nvPicPr>
              <p:cNvPr id="17" name="Slide Zoom 16">
                <a:extLst>
                  <a:ext uri="{FF2B5EF4-FFF2-40B4-BE49-F238E27FC236}">
                    <a16:creationId xmlns:a16="http://schemas.microsoft.com/office/drawing/2014/main" id="{715DE62E-267E-8068-896D-1D461A40BC9E}"/>
                  </a:ext>
                </a:extLst>
              </p:cNvPr>
              <p:cNvPicPr>
                <a:picLocks noGrp="1" noRot="1" noChangeAspect="1" noMove="1" noResize="1" noEditPoints="1" noAdjustHandles="1" noChangeArrowheads="1" noChangeShapeType="1"/>
              </p:cNvPicPr>
              <p:nvPr/>
            </p:nvPicPr>
            <p:blipFill>
              <a:blip r:embed="rId3"/>
              <a:stretch>
                <a:fillRect/>
              </a:stretch>
            </p:blipFill>
            <p:spPr>
              <a:xfrm>
                <a:off x="8991600" y="3924300"/>
                <a:ext cx="8017732" cy="4509975"/>
              </a:xfrm>
              <a:prstGeom prst="rect">
                <a:avLst/>
              </a:prstGeom>
            </p:spPr>
          </p:pic>
        </mc:Fallback>
      </mc:AlternateContent>
    </p:spTree>
    <p:extLst>
      <p:ext uri="{BB962C8B-B14F-4D97-AF65-F5344CB8AC3E}">
        <p14:creationId xmlns:p14="http://schemas.microsoft.com/office/powerpoint/2010/main" val="403213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7D858F-E12F-6A3F-4CBC-47DA150145C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7" name="Arrow: Pentagon 28">
            <a:extLst>
              <a:ext uri="{FF2B5EF4-FFF2-40B4-BE49-F238E27FC236}">
                <a16:creationId xmlns:a16="http://schemas.microsoft.com/office/drawing/2014/main" id="{9FA9B921-1FEC-8B93-F1AB-764B63049EBC}"/>
              </a:ext>
            </a:extLst>
          </p:cNvPr>
          <p:cNvSpPr/>
          <p:nvPr/>
        </p:nvSpPr>
        <p:spPr>
          <a:xfrm>
            <a:off x="985375"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Autoevaluarea</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62" name="Rectangle 61">
            <a:extLst>
              <a:ext uri="{FF2B5EF4-FFF2-40B4-BE49-F238E27FC236}">
                <a16:creationId xmlns:a16="http://schemas.microsoft.com/office/drawing/2014/main" id="{94CC813A-62F2-3188-35A7-C4106186CDBD}"/>
              </a:ext>
            </a:extLst>
          </p:cNvPr>
          <p:cNvSpPr/>
          <p:nvPr/>
        </p:nvSpPr>
        <p:spPr>
          <a:xfrm>
            <a:off x="1905000" y="4039657"/>
            <a:ext cx="8229600" cy="543639"/>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rPr>
              <a:t>Desfășurarea procesului de evaluare anuală a performanțelor individuale la sfârșitul perioadei de evaluare</a:t>
            </a:r>
            <a:endParaRPr kumimoji="0" lang="en-US"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endParaRPr>
          </a:p>
        </p:txBody>
      </p:sp>
      <p:sp>
        <p:nvSpPr>
          <p:cNvPr id="63" name="Rectangle 62">
            <a:extLst>
              <a:ext uri="{FF2B5EF4-FFF2-40B4-BE49-F238E27FC236}">
                <a16:creationId xmlns:a16="http://schemas.microsoft.com/office/drawing/2014/main" id="{5C0F4912-7A5D-6455-70B6-409067C665A4}"/>
              </a:ext>
            </a:extLst>
          </p:cNvPr>
          <p:cNvSpPr/>
          <p:nvPr/>
        </p:nvSpPr>
        <p:spPr>
          <a:xfrm>
            <a:off x="11756138" y="3891914"/>
            <a:ext cx="5396401" cy="839124"/>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rPr>
              <a:t>Pregătirea și monitorizarea procesului de evaluare anuală a performanțelor individuale pe parcursul perioadei de evaluare</a:t>
            </a:r>
            <a:endParaRPr kumimoji="0" lang="en-US"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endParaRPr>
          </a:p>
        </p:txBody>
      </p:sp>
      <p:sp>
        <p:nvSpPr>
          <p:cNvPr id="70" name="Arrow: Pentagon 28">
            <a:extLst>
              <a:ext uri="{FF2B5EF4-FFF2-40B4-BE49-F238E27FC236}">
                <a16:creationId xmlns:a16="http://schemas.microsoft.com/office/drawing/2014/main" id="{9CC48CCD-851A-8C51-ACDD-096A8E4FC90B}"/>
              </a:ext>
            </a:extLst>
          </p:cNvPr>
          <p:cNvSpPr/>
          <p:nvPr/>
        </p:nvSpPr>
        <p:spPr>
          <a:xfrm>
            <a:off x="3685297"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Evaluarea performanțelor profesionale individuale</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2" name="Arrow: Pentagon 28">
            <a:extLst>
              <a:ext uri="{FF2B5EF4-FFF2-40B4-BE49-F238E27FC236}">
                <a16:creationId xmlns:a16="http://schemas.microsoft.com/office/drawing/2014/main" id="{17E49450-DB0F-A3D6-54EB-B49FE3BF9138}"/>
              </a:ext>
            </a:extLst>
          </p:cNvPr>
          <p:cNvSpPr/>
          <p:nvPr/>
        </p:nvSpPr>
        <p:spPr>
          <a:xfrm>
            <a:off x="11779549"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Stabilirea așteptărilor de performanță</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3" name="Arrow: Pentagon 28">
            <a:extLst>
              <a:ext uri="{FF2B5EF4-FFF2-40B4-BE49-F238E27FC236}">
                <a16:creationId xmlns:a16="http://schemas.microsoft.com/office/drawing/2014/main" id="{D02F2160-D5CB-1809-9E75-3259BC4C0B08}"/>
              </a:ext>
            </a:extLst>
          </p:cNvPr>
          <p:cNvSpPr/>
          <p:nvPr/>
        </p:nvSpPr>
        <p:spPr>
          <a:xfrm>
            <a:off x="14481543"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Monitorizarea performanțelor</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grpSp>
        <p:nvGrpSpPr>
          <p:cNvPr id="83" name="Group 82">
            <a:extLst>
              <a:ext uri="{FF2B5EF4-FFF2-40B4-BE49-F238E27FC236}">
                <a16:creationId xmlns:a16="http://schemas.microsoft.com/office/drawing/2014/main" id="{3AC4A484-2175-41B2-1E72-04AC04197DE8}"/>
              </a:ext>
            </a:extLst>
          </p:cNvPr>
          <p:cNvGrpSpPr/>
          <p:nvPr/>
        </p:nvGrpSpPr>
        <p:grpSpPr>
          <a:xfrm>
            <a:off x="961964" y="4651217"/>
            <a:ext cx="16145826" cy="225532"/>
            <a:chOff x="985375" y="3803249"/>
            <a:chExt cx="16145826" cy="225532"/>
          </a:xfrm>
        </p:grpSpPr>
        <p:cxnSp>
          <p:nvCxnSpPr>
            <p:cNvPr id="58" name="Straight Connector 57">
              <a:extLst>
                <a:ext uri="{FF2B5EF4-FFF2-40B4-BE49-F238E27FC236}">
                  <a16:creationId xmlns:a16="http://schemas.microsoft.com/office/drawing/2014/main" id="{4F8438E1-79A5-D921-A0B2-3FA8F80FCB45}"/>
                </a:ext>
              </a:extLst>
            </p:cNvPr>
            <p:cNvCxnSpPr>
              <a:cxnSpLocks/>
            </p:cNvCxnSpPr>
            <p:nvPr/>
          </p:nvCxnSpPr>
          <p:spPr>
            <a:xfrm flipV="1">
              <a:off x="985375" y="3883071"/>
              <a:ext cx="16145826" cy="65888"/>
            </a:xfrm>
            <a:prstGeom prst="line">
              <a:avLst/>
            </a:prstGeom>
            <a:ln w="28575">
              <a:gradFill>
                <a:gsLst>
                  <a:gs pos="59000">
                    <a:schemeClr val="tx2"/>
                  </a:gs>
                  <a:gs pos="49000">
                    <a:schemeClr val="tx2">
                      <a:lumMod val="60000"/>
                      <a:lumOff val="40000"/>
                    </a:schemeClr>
                  </a:gs>
                  <a:gs pos="0">
                    <a:schemeClr val="tx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F441A6E-5A5B-4407-1395-EBDE45FFEF1A}"/>
                </a:ext>
              </a:extLst>
            </p:cNvPr>
            <p:cNvSpPr/>
            <p:nvPr/>
          </p:nvSpPr>
          <p:spPr>
            <a:xfrm>
              <a:off x="11554013" y="3803249"/>
              <a:ext cx="225536" cy="22553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81" name="Arrow: Pentagon 28">
            <a:extLst>
              <a:ext uri="{FF2B5EF4-FFF2-40B4-BE49-F238E27FC236}">
                <a16:creationId xmlns:a16="http://schemas.microsoft.com/office/drawing/2014/main" id="{08A3C485-6009-3BF7-6FE4-6CCEA1E1E3A7}"/>
              </a:ext>
            </a:extLst>
          </p:cNvPr>
          <p:cNvSpPr/>
          <p:nvPr/>
        </p:nvSpPr>
        <p:spPr>
          <a:xfrm>
            <a:off x="6385219"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Derularea interviului de evaluare </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82" name="Arrow: Pentagon 28">
            <a:extLst>
              <a:ext uri="{FF2B5EF4-FFF2-40B4-BE49-F238E27FC236}">
                <a16:creationId xmlns:a16="http://schemas.microsoft.com/office/drawing/2014/main" id="{2299B177-4B57-BE3C-5A9F-C44E3959B52C}"/>
              </a:ext>
            </a:extLst>
          </p:cNvPr>
          <p:cNvSpPr/>
          <p:nvPr/>
        </p:nvSpPr>
        <p:spPr>
          <a:xfrm>
            <a:off x="9085142"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Contrasemnarea raportului</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pic>
        <p:nvPicPr>
          <p:cNvPr id="84" name="Picture 83">
            <a:extLst>
              <a:ext uri="{FF2B5EF4-FFF2-40B4-BE49-F238E27FC236}">
                <a16:creationId xmlns:a16="http://schemas.microsoft.com/office/drawing/2014/main" id="{64C98D85-6BF3-BAD3-8AB9-3A89234B9B1C}"/>
              </a:ext>
            </a:extLst>
          </p:cNvPr>
          <p:cNvPicPr>
            <a:picLocks noChangeAspect="1"/>
          </p:cNvPicPr>
          <p:nvPr/>
        </p:nvPicPr>
        <p:blipFill>
          <a:blip r:embed="rId2"/>
          <a:srcRect r="3821" b="3022"/>
          <a:stretch/>
        </p:blipFill>
        <p:spPr>
          <a:xfrm>
            <a:off x="6288184" y="6477821"/>
            <a:ext cx="2746694" cy="2323279"/>
          </a:xfrm>
          <a:prstGeom prst="rect">
            <a:avLst/>
          </a:prstGeom>
          <a:effectLst>
            <a:outerShdw blurRad="50800" dist="38100" dir="2700000" algn="tl" rotWithShape="0">
              <a:prstClr val="black">
                <a:alpha val="40000"/>
              </a:prstClr>
            </a:outerShdw>
          </a:effectLst>
        </p:spPr>
      </p:pic>
      <p:pic>
        <p:nvPicPr>
          <p:cNvPr id="85" name="Picture 84">
            <a:extLst>
              <a:ext uri="{FF2B5EF4-FFF2-40B4-BE49-F238E27FC236}">
                <a16:creationId xmlns:a16="http://schemas.microsoft.com/office/drawing/2014/main" id="{E04CF7E1-C80C-A49F-2842-472F61685D20}"/>
              </a:ext>
            </a:extLst>
          </p:cNvPr>
          <p:cNvPicPr>
            <a:picLocks noChangeAspect="1"/>
          </p:cNvPicPr>
          <p:nvPr/>
        </p:nvPicPr>
        <p:blipFill>
          <a:blip r:embed="rId3"/>
          <a:srcRect t="-9606" b="-25903"/>
          <a:stretch/>
        </p:blipFill>
        <p:spPr>
          <a:xfrm>
            <a:off x="846602" y="6477819"/>
            <a:ext cx="2649658" cy="2323278"/>
          </a:xfrm>
          <a:prstGeom prst="rect">
            <a:avLst/>
          </a:prstGeom>
          <a:solidFill>
            <a:schemeClr val="bg1"/>
          </a:solidFill>
          <a:effectLst>
            <a:outerShdw blurRad="50800" dist="38100" dir="2700000" algn="tl" rotWithShape="0">
              <a:prstClr val="black">
                <a:alpha val="40000"/>
              </a:prstClr>
            </a:outerShdw>
          </a:effectLst>
        </p:spPr>
      </p:pic>
      <p:pic>
        <p:nvPicPr>
          <p:cNvPr id="86" name="Picture 85">
            <a:extLst>
              <a:ext uri="{FF2B5EF4-FFF2-40B4-BE49-F238E27FC236}">
                <a16:creationId xmlns:a16="http://schemas.microsoft.com/office/drawing/2014/main" id="{52B570B8-D149-550E-51E7-AC7F888200B6}"/>
              </a:ext>
            </a:extLst>
          </p:cNvPr>
          <p:cNvPicPr>
            <a:picLocks noChangeAspect="1"/>
          </p:cNvPicPr>
          <p:nvPr/>
        </p:nvPicPr>
        <p:blipFill>
          <a:blip r:embed="rId4"/>
          <a:srcRect t="-8689" b="-26820"/>
          <a:stretch/>
        </p:blipFill>
        <p:spPr>
          <a:xfrm>
            <a:off x="3546879" y="6477819"/>
            <a:ext cx="2690684" cy="2323279"/>
          </a:xfrm>
          <a:prstGeom prst="rect">
            <a:avLst/>
          </a:prstGeom>
          <a:solidFill>
            <a:schemeClr val="bg1"/>
          </a:solidFill>
          <a:effectLst>
            <a:outerShdw blurRad="50800" dist="38100" dir="2700000" algn="tl" rotWithShape="0">
              <a:prstClr val="black">
                <a:alpha val="40000"/>
              </a:prstClr>
            </a:outerShdw>
          </a:effectLst>
        </p:spPr>
      </p:pic>
      <p:pic>
        <p:nvPicPr>
          <p:cNvPr id="88" name="Picture 87">
            <a:extLst>
              <a:ext uri="{FF2B5EF4-FFF2-40B4-BE49-F238E27FC236}">
                <a16:creationId xmlns:a16="http://schemas.microsoft.com/office/drawing/2014/main" id="{4711D6FE-7C02-D71E-63C1-ED455192B7CD}"/>
              </a:ext>
            </a:extLst>
          </p:cNvPr>
          <p:cNvPicPr>
            <a:picLocks noChangeAspect="1"/>
          </p:cNvPicPr>
          <p:nvPr/>
        </p:nvPicPr>
        <p:blipFill>
          <a:blip r:embed="rId5"/>
          <a:srcRect t="-1" b="-1207"/>
          <a:stretch/>
        </p:blipFill>
        <p:spPr>
          <a:xfrm>
            <a:off x="9100382" y="6477820"/>
            <a:ext cx="2616130" cy="2323277"/>
          </a:xfrm>
          <a:prstGeom prst="rect">
            <a:avLst/>
          </a:prstGeom>
          <a:solidFill>
            <a:schemeClr val="bg1"/>
          </a:solidFill>
          <a:effectLst>
            <a:outerShdw blurRad="50800" dist="38100" dir="2700000" algn="tl" rotWithShape="0">
              <a:prstClr val="black">
                <a:alpha val="40000"/>
              </a:prstClr>
            </a:outerShdw>
          </a:effectLst>
        </p:spPr>
      </p:pic>
      <p:pic>
        <p:nvPicPr>
          <p:cNvPr id="90" name="Picture 89">
            <a:extLst>
              <a:ext uri="{FF2B5EF4-FFF2-40B4-BE49-F238E27FC236}">
                <a16:creationId xmlns:a16="http://schemas.microsoft.com/office/drawing/2014/main" id="{47D69AD6-152E-F826-1366-10964CBDD856}"/>
              </a:ext>
            </a:extLst>
          </p:cNvPr>
          <p:cNvPicPr>
            <a:picLocks noChangeAspect="1"/>
          </p:cNvPicPr>
          <p:nvPr/>
        </p:nvPicPr>
        <p:blipFill>
          <a:blip r:embed="rId6"/>
          <a:srcRect l="-3305" t="-5399" r="-3233" b="-14439"/>
          <a:stretch/>
        </p:blipFill>
        <p:spPr>
          <a:xfrm>
            <a:off x="11779549" y="6457160"/>
            <a:ext cx="2649658" cy="2343940"/>
          </a:xfrm>
          <a:prstGeom prst="rect">
            <a:avLst/>
          </a:prstGeom>
          <a:solidFill>
            <a:schemeClr val="bg1"/>
          </a:solidFill>
          <a:effectLst>
            <a:outerShdw blurRad="50800" dist="38100" dir="2700000" algn="tl" rotWithShape="0">
              <a:prstClr val="black">
                <a:alpha val="40000"/>
              </a:prstClr>
            </a:outerShdw>
          </a:effectLst>
        </p:spPr>
      </p:pic>
      <p:pic>
        <p:nvPicPr>
          <p:cNvPr id="92" name="Picture 91">
            <a:extLst>
              <a:ext uri="{FF2B5EF4-FFF2-40B4-BE49-F238E27FC236}">
                <a16:creationId xmlns:a16="http://schemas.microsoft.com/office/drawing/2014/main" id="{5CA742F3-9335-C62D-FC6B-DF442D71CAAB}"/>
              </a:ext>
            </a:extLst>
          </p:cNvPr>
          <p:cNvPicPr>
            <a:picLocks noChangeAspect="1"/>
          </p:cNvPicPr>
          <p:nvPr/>
        </p:nvPicPr>
        <p:blipFill>
          <a:blip r:embed="rId7"/>
          <a:stretch>
            <a:fillRect/>
          </a:stretch>
        </p:blipFill>
        <p:spPr>
          <a:xfrm>
            <a:off x="14492244" y="6457245"/>
            <a:ext cx="2690684" cy="2343852"/>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235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a16="http://schemas.microsoft.com/office/drawing/2014/main" id="{28143BC9-F2DC-DB06-03A1-83475A16EBF6}"/>
              </a:ext>
            </a:extLst>
          </p:cNvPr>
          <p:cNvPicPr>
            <a:picLocks noChangeAspect="1"/>
          </p:cNvPicPr>
          <p:nvPr/>
        </p:nvPicPr>
        <p:blipFill>
          <a:blip r:embed="rId2"/>
          <a:stretch>
            <a:fillRect/>
          </a:stretch>
        </p:blipFill>
        <p:spPr>
          <a:xfrm>
            <a:off x="5486484" y="4207556"/>
            <a:ext cx="6541180" cy="3422240"/>
          </a:xfrm>
          <a:prstGeom prst="ellipse">
            <a:avLst/>
          </a:prstGeom>
        </p:spPr>
      </p:pic>
      <p:sp>
        <p:nvSpPr>
          <p:cNvPr id="79" name="TextBox 78">
            <a:extLst>
              <a:ext uri="{FF2B5EF4-FFF2-40B4-BE49-F238E27FC236}">
                <a16:creationId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5 metode de instruire</a:t>
            </a:r>
          </a:p>
        </p:txBody>
      </p:sp>
      <p:cxnSp>
        <p:nvCxnSpPr>
          <p:cNvPr id="80" name="Straight Connector 79">
            <a:extLst>
              <a:ext uri="{FF2B5EF4-FFF2-40B4-BE49-F238E27FC236}">
                <a16:creationId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5213F6C9-F4D9-1C9A-6FB0-369ED4647399}"/>
              </a:ext>
            </a:extLst>
          </p:cNvPr>
          <p:cNvGrpSpPr/>
          <p:nvPr/>
        </p:nvGrpSpPr>
        <p:grpSpPr>
          <a:xfrm>
            <a:off x="985374" y="6451091"/>
            <a:ext cx="2420386" cy="1473838"/>
            <a:chOff x="401180" y="4075263"/>
            <a:chExt cx="2420386" cy="1473838"/>
          </a:xfrm>
        </p:grpSpPr>
        <p:cxnSp>
          <p:nvCxnSpPr>
            <p:cNvPr id="83" name="Straight Connector 82">
              <a:extLst>
                <a:ext uri="{FF2B5EF4-FFF2-40B4-BE49-F238E27FC236}">
                  <a16:creationId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rgbClr val="C4C4CD"/>
              </a:solidFill>
              <a:prstDash val="solid"/>
            </a:ln>
            <a:effectLst/>
          </p:spPr>
        </p:cxnSp>
        <p:sp>
          <p:nvSpPr>
            <p:cNvPr id="84" name="Rectangle 83">
              <a:extLst>
                <a:ext uri="{FF2B5EF4-FFF2-40B4-BE49-F238E27FC236}">
                  <a16:creationId xmlns:a16="http://schemas.microsoft.com/office/drawing/2014/main" id="{26FF7229-CB5C-F792-0029-579498C77967}"/>
                </a:ext>
              </a:extLst>
            </p:cNvPr>
            <p:cNvSpPr/>
            <p:nvPr/>
          </p:nvSpPr>
          <p:spPr>
            <a:xfrm>
              <a:off x="401180" y="5093303"/>
              <a:ext cx="242038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Formare de formatori</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85" name="Freeform 5">
              <a:extLst>
                <a:ext uri="{FF2B5EF4-FFF2-40B4-BE49-F238E27FC236}">
                  <a16:creationId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C4C4C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6" name="Straight Connector 85">
              <a:extLst>
                <a:ext uri="{FF2B5EF4-FFF2-40B4-BE49-F238E27FC236}">
                  <a16:creationId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rgbClr val="C4C4CD"/>
              </a:solidFill>
              <a:prstDash val="solid"/>
            </a:ln>
            <a:effectLst/>
          </p:spPr>
        </p:cxnSp>
      </p:grpSp>
      <p:grpSp>
        <p:nvGrpSpPr>
          <p:cNvPr id="87" name="Group 86">
            <a:extLst>
              <a:ext uri="{FF2B5EF4-FFF2-40B4-BE49-F238E27FC236}">
                <a16:creationId xmlns:a16="http://schemas.microsoft.com/office/drawing/2014/main" id="{95D701B9-C9CA-CD37-2CD9-CD377F0D4812}"/>
              </a:ext>
            </a:extLst>
          </p:cNvPr>
          <p:cNvGrpSpPr/>
          <p:nvPr/>
        </p:nvGrpSpPr>
        <p:grpSpPr>
          <a:xfrm>
            <a:off x="851147" y="3760965"/>
            <a:ext cx="2420386" cy="1474435"/>
            <a:chOff x="434286" y="1985804"/>
            <a:chExt cx="2420386" cy="1470297"/>
          </a:xfrm>
        </p:grpSpPr>
        <p:sp>
          <p:nvSpPr>
            <p:cNvPr id="88" name="Freeform 5">
              <a:extLst>
                <a:ext uri="{FF2B5EF4-FFF2-40B4-BE49-F238E27FC236}">
                  <a16:creationId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9" name="Straight Connector 88">
              <a:extLst>
                <a:ext uri="{FF2B5EF4-FFF2-40B4-BE49-F238E27FC236}">
                  <a16:creationId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rgbClr val="188CE5"/>
              </a:solidFill>
              <a:prstDash val="solid"/>
            </a:ln>
            <a:effectLst/>
          </p:spPr>
        </p:cxnSp>
        <p:sp>
          <p:nvSpPr>
            <p:cNvPr id="90" name="Rectangle 89">
              <a:extLst>
                <a:ext uri="{FF2B5EF4-FFF2-40B4-BE49-F238E27FC236}">
                  <a16:creationId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chemeClr val="tx2"/>
                  </a:solidFill>
                  <a:effectLst/>
                  <a:uLnTx/>
                  <a:uFillTx/>
                  <a:ea typeface="Open Sans"/>
                  <a:cs typeface="Arial" panose="020B0604020202020204" pitchFamily="34" charset="0"/>
                </a:rPr>
                <a:t>108 Webinarii  </a:t>
              </a:r>
              <a:endParaRPr kumimoji="0" lang="en-US" b="0" i="0" u="none" strike="noStrike" kern="0" cap="none" spc="0" normalizeH="0" baseline="0" noProof="0" dirty="0">
                <a:ln>
                  <a:noFill/>
                </a:ln>
                <a:solidFill>
                  <a:schemeClr val="tx2"/>
                </a:solidFill>
                <a:effectLst/>
                <a:uLnTx/>
                <a:uFillTx/>
                <a:ea typeface="Open Sans"/>
                <a:cs typeface="Arial" panose="020B0604020202020204" pitchFamily="34" charset="0"/>
              </a:endParaRPr>
            </a:p>
          </p:txBody>
        </p:sp>
        <p:sp>
          <p:nvSpPr>
            <p:cNvPr id="91" name="Freeform 5">
              <a:extLst>
                <a:ext uri="{FF2B5EF4-FFF2-40B4-BE49-F238E27FC236}">
                  <a16:creationId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188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2" name="Straight Connector 91">
              <a:extLst>
                <a:ext uri="{FF2B5EF4-FFF2-40B4-BE49-F238E27FC236}">
                  <a16:creationId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rgbClr val="188CE5"/>
              </a:solidFill>
              <a:prstDash val="solid"/>
            </a:ln>
            <a:effectLst/>
          </p:spPr>
        </p:cxnSp>
      </p:grpSp>
      <p:grpSp>
        <p:nvGrpSpPr>
          <p:cNvPr id="93" name="Group 92">
            <a:extLst>
              <a:ext uri="{FF2B5EF4-FFF2-40B4-BE49-F238E27FC236}">
                <a16:creationId xmlns:a16="http://schemas.microsoft.com/office/drawing/2014/main" id="{1B0FE6B3-6FD7-0401-EFDE-A488F255EF62}"/>
              </a:ext>
            </a:extLst>
          </p:cNvPr>
          <p:cNvGrpSpPr/>
          <p:nvPr/>
        </p:nvGrpSpPr>
        <p:grpSpPr>
          <a:xfrm>
            <a:off x="10109033" y="2526459"/>
            <a:ext cx="2289179" cy="1482545"/>
            <a:chOff x="2937445" y="1986823"/>
            <a:chExt cx="2289179" cy="1482545"/>
          </a:xfrm>
        </p:grpSpPr>
        <p:cxnSp>
          <p:nvCxnSpPr>
            <p:cNvPr id="95" name="Straight Connector 94">
              <a:extLst>
                <a:ext uri="{FF2B5EF4-FFF2-40B4-BE49-F238E27FC236}">
                  <a16:creationId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rgbClr val="000000">
                  <a:lumMod val="50000"/>
                  <a:lumOff val="50000"/>
                </a:srgbClr>
              </a:solidFill>
              <a:prstDash val="solid"/>
            </a:ln>
            <a:effectLst/>
          </p:spPr>
        </p:cxnSp>
        <p:sp>
          <p:nvSpPr>
            <p:cNvPr id="96" name="Rectangle 95">
              <a:extLst>
                <a:ext uri="{FF2B5EF4-FFF2-40B4-BE49-F238E27FC236}">
                  <a16:creationId xmlns:a16="http://schemas.microsoft.com/office/drawing/2014/main" id="{F50438B2-8755-9E1B-3BDE-0F63E992FAE3}"/>
                </a:ext>
              </a:extLst>
            </p:cNvPr>
            <p:cNvSpPr/>
            <p:nvPr/>
          </p:nvSpPr>
          <p:spPr>
            <a:xfrm>
              <a:off x="2937445" y="3003844"/>
              <a:ext cx="2289179"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Ghid</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97" name="Freeform 12">
              <a:extLst>
                <a:ext uri="{FF2B5EF4-FFF2-40B4-BE49-F238E27FC236}">
                  <a16:creationId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8" name="Straight Connector 97">
              <a:extLst>
                <a:ext uri="{FF2B5EF4-FFF2-40B4-BE49-F238E27FC236}">
                  <a16:creationId xmlns:a16="http://schemas.microsoft.com/office/drawing/2014/main" id="{21AD5B36-28F9-FE18-2C80-CB5AF566FB9E}"/>
                </a:ext>
              </a:extLst>
            </p:cNvPr>
            <p:cNvCxnSpPr/>
            <p:nvPr/>
          </p:nvCxnSpPr>
          <p:spPr>
            <a:xfrm>
              <a:off x="2937446" y="3469368"/>
              <a:ext cx="2160000" cy="0"/>
            </a:xfrm>
            <a:prstGeom prst="line">
              <a:avLst/>
            </a:prstGeom>
            <a:noFill/>
            <a:ln w="19050" cap="flat" cmpd="sng" algn="ctr">
              <a:solidFill>
                <a:srgbClr val="000000">
                  <a:lumMod val="50000"/>
                  <a:lumOff val="50000"/>
                </a:srgbClr>
              </a:solidFill>
              <a:prstDash val="solid"/>
            </a:ln>
            <a:effectLst/>
          </p:spPr>
        </p:cxnSp>
      </p:grpSp>
      <p:grpSp>
        <p:nvGrpSpPr>
          <p:cNvPr id="99" name="Group 98">
            <a:extLst>
              <a:ext uri="{FF2B5EF4-FFF2-40B4-BE49-F238E27FC236}">
                <a16:creationId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1" name="Straight Connector 100">
              <a:extLst>
                <a:ext uri="{FF2B5EF4-FFF2-40B4-BE49-F238E27FC236}">
                  <a16:creationId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chemeClr val="tx2"/>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 prin Code of Talent</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3" name="Freeform 12">
              <a:extLst>
                <a:ext uri="{FF2B5EF4-FFF2-40B4-BE49-F238E27FC236}">
                  <a16:creationId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4" name="Straight Connector 103">
              <a:extLst>
                <a:ext uri="{FF2B5EF4-FFF2-40B4-BE49-F238E27FC236}">
                  <a16:creationId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a16="http://schemas.microsoft.com/office/drawing/2014/main" id="{3512933F-8FC8-61C2-D517-CBBB9A5ED1C0}"/>
              </a:ext>
            </a:extLst>
          </p:cNvPr>
          <p:cNvGrpSpPr/>
          <p:nvPr/>
        </p:nvGrpSpPr>
        <p:grpSpPr>
          <a:xfrm>
            <a:off x="14108389" y="3148843"/>
            <a:ext cx="2181481" cy="1547226"/>
            <a:chOff x="2945529" y="1985804"/>
            <a:chExt cx="2181481" cy="1547226"/>
          </a:xfrm>
        </p:grpSpPr>
        <p:sp>
          <p:nvSpPr>
            <p:cNvPr id="106" name="Freeform 5">
              <a:extLst>
                <a:ext uri="{FF2B5EF4-FFF2-40B4-BE49-F238E27FC236}">
                  <a16:creationId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7" name="Straight Connector 106">
              <a:extLst>
                <a:ext uri="{FF2B5EF4-FFF2-40B4-BE49-F238E27FC236}">
                  <a16:creationId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rgbClr val="234C93"/>
              </a:solidFill>
              <a:prstDash val="solid"/>
            </a:ln>
            <a:effectLst/>
          </p:spPr>
        </p:cxnSp>
        <p:sp>
          <p:nvSpPr>
            <p:cNvPr id="108" name="Rectangle 107">
              <a:extLst>
                <a:ext uri="{FF2B5EF4-FFF2-40B4-BE49-F238E27FC236}">
                  <a16:creationId xmlns:a16="http://schemas.microsoft.com/office/drawing/2014/main" id="{4447624F-5877-D4B8-F183-AB40832043D2}"/>
                </a:ext>
              </a:extLst>
            </p:cNvPr>
            <p:cNvSpPr/>
            <p:nvPr/>
          </p:nvSpPr>
          <p:spPr>
            <a:xfrm>
              <a:off x="2945529" y="3003844"/>
              <a:ext cx="2181481"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Tutorial</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9" name="Freeform 12">
              <a:extLst>
                <a:ext uri="{FF2B5EF4-FFF2-40B4-BE49-F238E27FC236}">
                  <a16:creationId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10" name="Straight Connector 109">
              <a:extLst>
                <a:ext uri="{FF2B5EF4-FFF2-40B4-BE49-F238E27FC236}">
                  <a16:creationId xmlns:a16="http://schemas.microsoft.com/office/drawing/2014/main" id="{37231A9E-354E-E456-E85A-E946A7CA953E}"/>
                </a:ext>
              </a:extLst>
            </p:cNvPr>
            <p:cNvCxnSpPr/>
            <p:nvPr/>
          </p:nvCxnSpPr>
          <p:spPr>
            <a:xfrm>
              <a:off x="2945530" y="3533030"/>
              <a:ext cx="2160000" cy="0"/>
            </a:xfrm>
            <a:prstGeom prst="line">
              <a:avLst/>
            </a:prstGeom>
            <a:noFill/>
            <a:ln w="19050" cap="flat" cmpd="sng" algn="ctr">
              <a:solidFill>
                <a:srgbClr val="234C93"/>
              </a:solidFill>
              <a:prstDash val="solid"/>
            </a:ln>
            <a:effectLst/>
          </p:spPr>
        </p:cxnSp>
      </p:grpSp>
      <p:pic>
        <p:nvPicPr>
          <p:cNvPr id="111" name="Graphic 110" descr="Internet with solid fill">
            <a:extLst>
              <a:ext uri="{FF2B5EF4-FFF2-40B4-BE49-F238E27FC236}">
                <a16:creationId xmlns:a16="http://schemas.microsoft.com/office/drawing/2014/main" id="{E9A6EEF4-360F-DC49-6B30-652C839A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a16="http://schemas.microsoft.com/office/drawing/2014/main" id="{90889B7A-CFEF-07B6-C46A-FBC56A3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032" y="2677591"/>
            <a:ext cx="587015" cy="587015"/>
          </a:xfrm>
          <a:prstGeom prst="rect">
            <a:avLst/>
          </a:prstGeom>
        </p:spPr>
      </p:pic>
      <p:pic>
        <p:nvPicPr>
          <p:cNvPr id="113" name="Graphic 112" descr="Clapper board with solid fill">
            <a:extLst>
              <a:ext uri="{FF2B5EF4-FFF2-40B4-BE49-F238E27FC236}">
                <a16:creationId xmlns:a16="http://schemas.microsoft.com/office/drawing/2014/main" id="{1C6081DE-B306-CABC-CF14-66FB7695C3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a16="http://schemas.microsoft.com/office/drawing/2014/main" id="{CDB47D47-0DAA-F4CF-AB4D-8847B12A4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a16="http://schemas.microsoft.com/office/drawing/2014/main" id="{10D8D1D2-E6B8-CC8A-0C17-E428ACBB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42716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Nu este important să știi toate răspunsurile, ci să ai pe cineva care să te învețe cum să le găsești.</a:t>
            </a:r>
            <a:r>
              <a:rPr lang="ro-RO" sz="2400" dirty="0">
                <a:solidFill>
                  <a:srgbClr val="234C93"/>
                </a:solidFill>
              </a:rPr>
              <a:t> – Albert Einstein</a:t>
            </a:r>
          </a:p>
        </p:txBody>
      </p:sp>
    </p:spTree>
    <p:extLst>
      <p:ext uri="{BB962C8B-B14F-4D97-AF65-F5344CB8AC3E}">
        <p14:creationId xmlns:p14="http://schemas.microsoft.com/office/powerpoint/2010/main" val="220425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DFF4E1-56D3-D61D-66B4-C64F7F8AC805}"/>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Webinarii – recrutare și selecție</a:t>
            </a:r>
          </a:p>
        </p:txBody>
      </p:sp>
      <p:cxnSp>
        <p:nvCxnSpPr>
          <p:cNvPr id="4" name="Straight Connector 3">
            <a:extLst>
              <a:ext uri="{FF2B5EF4-FFF2-40B4-BE49-F238E27FC236}">
                <a16:creationId xmlns:a16="http://schemas.microsoft.com/office/drawing/2014/main" id="{C822A68E-E3B2-985D-BB6F-9084DF5E384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24390F-938D-E052-BD9D-5AE9E65C989C}"/>
              </a:ext>
            </a:extLst>
          </p:cNvPr>
          <p:cNvSpPr txBox="1"/>
          <p:nvPr/>
        </p:nvSpPr>
        <p:spPr>
          <a:xfrm>
            <a:off x="985374" y="3139911"/>
            <a:ext cx="10216026" cy="1314206"/>
          </a:xfrm>
          <a:prstGeom prst="rect">
            <a:avLst/>
          </a:prstGeom>
          <a:noFill/>
        </p:spPr>
        <p:txBody>
          <a:bodyPr wrap="square" lIns="0" tIns="36576" rIns="0" bIns="0" rtlCol="0">
            <a:spAutoFit/>
          </a:bodyPr>
          <a:lstStyle/>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108 webinarii</a:t>
            </a:r>
          </a:p>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4382 de instituții și autorități publice de stat, teritoriale și locale</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69% prezență – instituții și autorități publice de stat, teritoriale </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23% prezență – instituții și autorități publice locale</a:t>
            </a:r>
            <a:r>
              <a:rPr lang="en-US" sz="2000" dirty="0">
                <a:solidFill>
                  <a:schemeClr val="tx2"/>
                </a:solidFill>
                <a:cs typeface="Arial" panose="020B0604020202020204" pitchFamily="34" charset="0"/>
              </a:rPr>
              <a:t> </a:t>
            </a:r>
          </a:p>
        </p:txBody>
      </p:sp>
      <p:sp>
        <p:nvSpPr>
          <p:cNvPr id="11" name="Speech Bubble: Rectangle with Corners Rounded 10">
            <a:extLst>
              <a:ext uri="{FF2B5EF4-FFF2-40B4-BE49-F238E27FC236}">
                <a16:creationId xmlns:a16="http://schemas.microsoft.com/office/drawing/2014/main" id="{4376DFEB-0754-C749-8E28-C4AA0E2BA30D}"/>
              </a:ext>
            </a:extLst>
          </p:cNvPr>
          <p:cNvSpPr/>
          <p:nvPr/>
        </p:nvSpPr>
        <p:spPr>
          <a:xfrm>
            <a:off x="1752600" y="4914900"/>
            <a:ext cx="3837256" cy="2362200"/>
          </a:xfrm>
          <a:prstGeom prst="wedgeRoundRectCallout">
            <a:avLst>
              <a:gd name="adj1" fmla="val -73097"/>
              <a:gd name="adj2" fmla="val 23791"/>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“Modul de abordare a temei, respectiv îmbinarea între prezentarea slide-urilor, a exemplelor și a situațiilor descrise. A fost un curs captivant!”</a:t>
            </a:r>
            <a:endParaRPr lang="en-US" sz="1200" b="1" i="1" dirty="0">
              <a:solidFill>
                <a:schemeClr val="bg1"/>
              </a:solidFill>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876DAC8C-E98F-CCBE-1473-1B109C062D59}"/>
              </a:ext>
            </a:extLst>
          </p:cNvPr>
          <p:cNvSpPr/>
          <p:nvPr/>
        </p:nvSpPr>
        <p:spPr>
          <a:xfrm>
            <a:off x="12801600" y="6446191"/>
            <a:ext cx="4291998" cy="2362200"/>
          </a:xfrm>
          <a:prstGeom prst="wedgeRoundRectCallout">
            <a:avLst>
              <a:gd name="adj1" fmla="val 68343"/>
              <a:gd name="adj2" fmla="val 46268"/>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“Concretețea subiectelor și dedicarea formatorului. Abordarea subiectelor a fost de natură a tine treaz interesul pe parcursul timpului.”, </a:t>
            </a:r>
          </a:p>
        </p:txBody>
      </p:sp>
      <p:sp>
        <p:nvSpPr>
          <p:cNvPr id="13" name="Speech Bubble: Rectangle with Corners Rounded 12">
            <a:extLst>
              <a:ext uri="{FF2B5EF4-FFF2-40B4-BE49-F238E27FC236}">
                <a16:creationId xmlns:a16="http://schemas.microsoft.com/office/drawing/2014/main" id="{01CC7DBF-42BD-C338-98F6-A9063B08350D}"/>
              </a:ext>
            </a:extLst>
          </p:cNvPr>
          <p:cNvSpPr/>
          <p:nvPr/>
        </p:nvSpPr>
        <p:spPr>
          <a:xfrm>
            <a:off x="8846793" y="4825953"/>
            <a:ext cx="4291998" cy="2362200"/>
          </a:xfrm>
          <a:prstGeom prst="wedgeRoundRectCallout">
            <a:avLst>
              <a:gd name="adj1" fmla="val 3388"/>
              <a:gd name="adj2" fmla="val 89972"/>
              <a:gd name="adj3" fmla="val 1666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“Profesionalismul pregătirii și prezentării materialului. Coerența, claritatea. Mulțumim foarte, foarte mult. A fost timp de calitate pentru noi.” </a:t>
            </a:r>
          </a:p>
        </p:txBody>
      </p:sp>
      <p:sp>
        <p:nvSpPr>
          <p:cNvPr id="14" name="Speech Bubble: Rectangle with Corners Rounded 13">
            <a:extLst>
              <a:ext uri="{FF2B5EF4-FFF2-40B4-BE49-F238E27FC236}">
                <a16:creationId xmlns:a16="http://schemas.microsoft.com/office/drawing/2014/main" id="{C3CB9F6F-BFCB-B0DB-6F8B-985D222D88B0}"/>
              </a:ext>
            </a:extLst>
          </p:cNvPr>
          <p:cNvSpPr/>
          <p:nvPr/>
        </p:nvSpPr>
        <p:spPr>
          <a:xfrm>
            <a:off x="5024285" y="6866308"/>
            <a:ext cx="3837256" cy="1811786"/>
          </a:xfrm>
          <a:prstGeom prst="wedgeRoundRectCallout">
            <a:avLst>
              <a:gd name="adj1" fmla="val -64257"/>
              <a:gd name="adj2" fmla="val 44055"/>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“Totul a fost la un alt nivel de prezentare. Minunat! Mai vrem.”</a:t>
            </a:r>
          </a:p>
        </p:txBody>
      </p:sp>
      <p:pic>
        <p:nvPicPr>
          <p:cNvPr id="2" name="Picture 1">
            <a:extLst>
              <a:ext uri="{FF2B5EF4-FFF2-40B4-BE49-F238E27FC236}">
                <a16:creationId xmlns:a16="http://schemas.microsoft.com/office/drawing/2014/main" id="{1DFA1AC1-6184-6FFE-4078-725643D67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6771" y="2537225"/>
            <a:ext cx="3098847" cy="3098847"/>
          </a:xfrm>
          <a:prstGeom prst="rect">
            <a:avLst/>
          </a:prstGeom>
        </p:spPr>
      </p:pic>
    </p:spTree>
    <p:extLst>
      <p:ext uri="{BB962C8B-B14F-4D97-AF65-F5344CB8AC3E}">
        <p14:creationId xmlns:p14="http://schemas.microsoft.com/office/powerpoint/2010/main" val="1045303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6B919-A842-FD43-D80A-76D8177F737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Ghid interactiv – recrutare și selecție</a:t>
            </a:r>
          </a:p>
        </p:txBody>
      </p:sp>
      <p:cxnSp>
        <p:nvCxnSpPr>
          <p:cNvPr id="3" name="Straight Connector 2">
            <a:extLst>
              <a:ext uri="{FF2B5EF4-FFF2-40B4-BE49-F238E27FC236}">
                <a16:creationId xmlns:a16="http://schemas.microsoft.com/office/drawing/2014/main" id="{46ADA3A8-4124-86B6-98EF-9780F267EF7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2A2BFF3-DADF-E6CF-7BA7-43AF78DAF631}"/>
              </a:ext>
            </a:extLst>
          </p:cNvPr>
          <p:cNvPicPr>
            <a:picLocks noChangeAspect="1"/>
          </p:cNvPicPr>
          <p:nvPr/>
        </p:nvPicPr>
        <p:blipFill>
          <a:blip r:embed="rId2"/>
          <a:stretch>
            <a:fillRect/>
          </a:stretch>
        </p:blipFill>
        <p:spPr>
          <a:xfrm>
            <a:off x="3415856" y="3162299"/>
            <a:ext cx="8242744" cy="3648156"/>
          </a:xfrm>
          <a:prstGeom prst="rect">
            <a:avLst/>
          </a:prstGeom>
        </p:spPr>
      </p:pic>
      <p:pic>
        <p:nvPicPr>
          <p:cNvPr id="6" name="Picture 5">
            <a:extLst>
              <a:ext uri="{FF2B5EF4-FFF2-40B4-BE49-F238E27FC236}">
                <a16:creationId xmlns:a16="http://schemas.microsoft.com/office/drawing/2014/main" id="{D19C3A67-9A9F-102E-FDE4-F8D6824AD3A8}"/>
              </a:ext>
            </a:extLst>
          </p:cNvPr>
          <p:cNvPicPr>
            <a:picLocks noChangeAspect="1"/>
          </p:cNvPicPr>
          <p:nvPr/>
        </p:nvPicPr>
        <p:blipFill>
          <a:blip r:embed="rId3"/>
          <a:stretch>
            <a:fillRect/>
          </a:stretch>
        </p:blipFill>
        <p:spPr>
          <a:xfrm>
            <a:off x="3415856" y="6782187"/>
            <a:ext cx="8208331" cy="2273076"/>
          </a:xfrm>
          <a:prstGeom prst="rect">
            <a:avLst/>
          </a:prstGeom>
        </p:spPr>
      </p:pic>
      <p:pic>
        <p:nvPicPr>
          <p:cNvPr id="8" name="Picture 7" descr="A qr code with black squares&#10;&#10;Description automatically generated">
            <a:extLst>
              <a:ext uri="{FF2B5EF4-FFF2-40B4-BE49-F238E27FC236}">
                <a16:creationId xmlns:a16="http://schemas.microsoft.com/office/drawing/2014/main" id="{1CE3D980-D302-88F8-B966-4F49A6E6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2794" y="3467100"/>
            <a:ext cx="4838700" cy="4838700"/>
          </a:xfrm>
          <a:prstGeom prst="rect">
            <a:avLst/>
          </a:prstGeom>
        </p:spPr>
      </p:pic>
    </p:spTree>
    <p:extLst>
      <p:ext uri="{BB962C8B-B14F-4D97-AF65-F5344CB8AC3E}">
        <p14:creationId xmlns:p14="http://schemas.microsoft.com/office/powerpoint/2010/main" val="2095053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E88B5-E6CB-AA33-44EA-3978E5BD1CB6}"/>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Tutorial – recrutare și selecție</a:t>
            </a:r>
          </a:p>
        </p:txBody>
      </p:sp>
      <p:cxnSp>
        <p:nvCxnSpPr>
          <p:cNvPr id="3" name="Straight Connector 2">
            <a:extLst>
              <a:ext uri="{FF2B5EF4-FFF2-40B4-BE49-F238E27FC236}">
                <a16:creationId xmlns:a16="http://schemas.microsoft.com/office/drawing/2014/main" id="{DD00FD5D-ED73-EF00-C96D-3B204F59DA0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DB5BF9-73B2-9567-8DB6-D782B10FA60B}"/>
              </a:ext>
            </a:extLst>
          </p:cNvPr>
          <p:cNvPicPr>
            <a:picLocks noChangeAspect="1"/>
          </p:cNvPicPr>
          <p:nvPr/>
        </p:nvPicPr>
        <p:blipFill>
          <a:blip r:embed="rId2"/>
          <a:stretch>
            <a:fillRect/>
          </a:stretch>
        </p:blipFill>
        <p:spPr>
          <a:xfrm>
            <a:off x="985374" y="3086100"/>
            <a:ext cx="9454026" cy="5652838"/>
          </a:xfrm>
          <a:prstGeom prst="rect">
            <a:avLst/>
          </a:prstGeom>
        </p:spPr>
      </p:pic>
      <p:pic>
        <p:nvPicPr>
          <p:cNvPr id="7" name="Picture 6" descr="A qr code with a black and white background&#10;&#10;Description automatically generated">
            <a:extLst>
              <a:ext uri="{FF2B5EF4-FFF2-40B4-BE49-F238E27FC236}">
                <a16:creationId xmlns:a16="http://schemas.microsoft.com/office/drawing/2014/main" id="{28BC4CBC-4A0A-8077-27C4-1ABED544B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3086100"/>
            <a:ext cx="5295900" cy="5295900"/>
          </a:xfrm>
          <a:prstGeom prst="rect">
            <a:avLst/>
          </a:prstGeom>
        </p:spPr>
      </p:pic>
    </p:spTree>
    <p:extLst>
      <p:ext uri="{BB962C8B-B14F-4D97-AF65-F5344CB8AC3E}">
        <p14:creationId xmlns:p14="http://schemas.microsoft.com/office/powerpoint/2010/main" val="189098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CBEAA-BD9C-3B42-05D7-4D6B27504A5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Formare de formatori – recrutare și selecție</a:t>
            </a:r>
          </a:p>
        </p:txBody>
      </p:sp>
      <p:cxnSp>
        <p:nvCxnSpPr>
          <p:cNvPr id="3" name="Straight Connector 2">
            <a:extLst>
              <a:ext uri="{FF2B5EF4-FFF2-40B4-BE49-F238E27FC236}">
                <a16:creationId xmlns:a16="http://schemas.microsoft.com/office/drawing/2014/main" id="{0B847215-5243-1988-95C6-11030229F0B8}"/>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E9ED78-99BF-6457-D9EF-FFCFE086171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658600" y="2199449"/>
            <a:ext cx="5486400" cy="676599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A62C6E0-F6F6-7631-CB89-15D662AB8DDF}"/>
              </a:ext>
            </a:extLst>
          </p:cNvPr>
          <p:cNvSpPr txBox="1"/>
          <p:nvPr/>
        </p:nvSpPr>
        <p:spPr>
          <a:xfrm>
            <a:off x="985374" y="3390900"/>
            <a:ext cx="9682626" cy="2901564"/>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ro-RO" sz="2000" dirty="0">
                <a:solidFill>
                  <a:srgbClr val="234C93"/>
                </a:solidFill>
                <a:ea typeface="Yu Mincho" panose="02020400000000000000" pitchFamily="18" charset="-128"/>
                <a:cs typeface="Arial" panose="020B0604020202020204" pitchFamily="34" charset="0"/>
              </a:rPr>
              <a:t>D</a:t>
            </a:r>
            <a:r>
              <a:rPr lang="ro-RO" sz="2000" dirty="0">
                <a:solidFill>
                  <a:srgbClr val="234C93"/>
                </a:solidFill>
                <a:effectLst/>
                <a:ea typeface="Yu Mincho" panose="02020400000000000000" pitchFamily="18" charset="-128"/>
                <a:cs typeface="Arial" panose="020B0604020202020204" pitchFamily="34" charset="0"/>
              </a:rPr>
              <a:t>urabilitatea învățării - formatorii vor putea îndruma membrii grupurilor de lucru și pe colegii din departamentul de resurse umane cu privire la procesul de recrutare cu aplicarea cadrelor de competențe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100 persoane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5 sesiuni in format fizic, in București</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2 zile de curs</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Înscrieri online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Primul venit, primul servit</a:t>
            </a:r>
            <a:endParaRPr lang="en-US"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2587273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C6FCA1-1CBD-E929-8F5D-FA52D40B887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Micro-learning Code of Talent</a:t>
            </a:r>
          </a:p>
        </p:txBody>
      </p:sp>
      <p:cxnSp>
        <p:nvCxnSpPr>
          <p:cNvPr id="3" name="Straight Connector 2">
            <a:extLst>
              <a:ext uri="{FF2B5EF4-FFF2-40B4-BE49-F238E27FC236}">
                <a16:creationId xmlns:a16="http://schemas.microsoft.com/office/drawing/2014/main" id="{501531C3-4F1A-81AF-E1B6-AE9E33618D5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A99B9D-DC2F-F7D9-69DA-C2013BA35073}"/>
              </a:ext>
            </a:extLst>
          </p:cNvPr>
          <p:cNvPicPr>
            <a:picLocks noChangeAspect="1"/>
          </p:cNvPicPr>
          <p:nvPr/>
        </p:nvPicPr>
        <p:blipFill>
          <a:blip r:embed="rId2"/>
          <a:stretch>
            <a:fillRect/>
          </a:stretch>
        </p:blipFill>
        <p:spPr>
          <a:xfrm>
            <a:off x="985374" y="3162300"/>
            <a:ext cx="7945309" cy="5384207"/>
          </a:xfrm>
          <a:prstGeom prst="rect">
            <a:avLst/>
          </a:prstGeom>
        </p:spPr>
      </p:pic>
      <p:pic>
        <p:nvPicPr>
          <p:cNvPr id="5" name="Picture 4" descr="Code of Talent mascot showing the training levels">
            <a:extLst>
              <a:ext uri="{FF2B5EF4-FFF2-40B4-BE49-F238E27FC236}">
                <a16:creationId xmlns:a16="http://schemas.microsoft.com/office/drawing/2014/main" id="{E84F88A8-4268-8B66-E7B4-9657C024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2728911"/>
            <a:ext cx="5164747" cy="6250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02E42BF-CE62-0058-AF65-DB91DB7F86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309526"/>
            <a:ext cx="1669140" cy="1669140"/>
          </a:xfrm>
          <a:prstGeom prst="rect">
            <a:avLst/>
          </a:prstGeom>
          <a:noFill/>
          <a:ln>
            <a:noFill/>
          </a:ln>
        </p:spPr>
      </p:pic>
      <p:pic>
        <p:nvPicPr>
          <p:cNvPr id="7" name="Picture 6">
            <a:extLst>
              <a:ext uri="{FF2B5EF4-FFF2-40B4-BE49-F238E27FC236}">
                <a16:creationId xmlns:a16="http://schemas.microsoft.com/office/drawing/2014/main" id="{D8EF2942-06AF-09DA-D8CB-B16441436C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6966" y="7309526"/>
            <a:ext cx="1669141" cy="1669141"/>
          </a:xfrm>
          <a:prstGeom prst="rect">
            <a:avLst/>
          </a:prstGeom>
          <a:noFill/>
          <a:ln>
            <a:noFill/>
          </a:ln>
        </p:spPr>
      </p:pic>
    </p:spTree>
    <p:extLst>
      <p:ext uri="{BB962C8B-B14F-4D97-AF65-F5344CB8AC3E}">
        <p14:creationId xmlns:p14="http://schemas.microsoft.com/office/powerpoint/2010/main" val="301810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5086350" y="2546948"/>
            <a:ext cx="8115300" cy="1624355"/>
          </a:xfrm>
          <a:prstGeom prst="rect">
            <a:avLst/>
          </a:prstGeom>
        </p:spPr>
        <p:txBody>
          <a:bodyPr wrap="square" lIns="0" tIns="0" rIns="0" bIns="0" rtlCol="0" anchor="t">
            <a:spAutoFit/>
          </a:bodyPr>
          <a:lstStyle/>
          <a:p>
            <a:pPr algn="ctr">
              <a:lnSpc>
                <a:spcPts val="13479"/>
              </a:lnSpc>
            </a:pPr>
            <a:r>
              <a:rPr lang="en-US" sz="9628" b="1" dirty="0">
                <a:solidFill>
                  <a:schemeClr val="tx2"/>
                </a:solidFill>
                <a:latin typeface="+mj-lt"/>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7411831" y="4550028"/>
            <a:ext cx="3464338" cy="0"/>
          </a:xfrm>
          <a:prstGeom prst="line">
            <a:avLst/>
          </a:prstGeom>
          <a:ln w="38100" cap="flat">
            <a:solidFill>
              <a:schemeClr val="tx2"/>
            </a:solidFill>
            <a:prstDash val="solid"/>
            <a:headEnd type="none" w="sm" len="sm"/>
            <a:tailEnd type="none" w="sm" len="sm"/>
          </a:ln>
        </p:spPr>
        <p:txBody>
          <a:bodyPr/>
          <a:lstStyle/>
          <a:p>
            <a:endParaRPr lang="en-US">
              <a:latin typeface="Trebuchet MS" panose="020B0703020202090204" pitchFamily="34" charset="0"/>
            </a:endParaRP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2455BCB3-BE2B-E39C-EF2A-A3D5365F64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pic>
        <p:nvPicPr>
          <p:cNvPr id="16" name="Picture 15" descr="A blue text on a black background&#10;&#10;Description automatically generated">
            <a:extLst>
              <a:ext uri="{FF2B5EF4-FFF2-40B4-BE49-F238E27FC236}">
                <a16:creationId xmlns:a16="http://schemas.microsoft.com/office/drawing/2014/main" id="{293782D1-9B21-4726-0F8D-4970A7A24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3D5F2FD-833C-8C8F-A89F-57D615D6A22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D94294-D951-BCAF-C0BD-AB4BD1153F02}"/>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Agenda de zi</a:t>
            </a:r>
          </a:p>
        </p:txBody>
      </p:sp>
      <p:sp>
        <p:nvSpPr>
          <p:cNvPr id="46" name="Rectangle 45">
            <a:extLst>
              <a:ext uri="{FF2B5EF4-FFF2-40B4-BE49-F238E27FC236}">
                <a16:creationId xmlns:a16="http://schemas.microsoft.com/office/drawing/2014/main" id="{1BCA001C-367D-B599-3A3B-3E665AC5743B}"/>
              </a:ext>
            </a:extLst>
          </p:cNvPr>
          <p:cNvSpPr/>
          <p:nvPr/>
        </p:nvSpPr>
        <p:spPr>
          <a:xfrm>
            <a:off x="10835083" y="3580362"/>
            <a:ext cx="6547679" cy="554050"/>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Elementele cheie ale propunerii de politică publică ce susţine implementarea Jalonului  419 (variante de soluționare, plan de măsuri)</a:t>
            </a:r>
          </a:p>
        </p:txBody>
      </p:sp>
      <p:sp>
        <p:nvSpPr>
          <p:cNvPr id="47" name="Rectangle 46">
            <a:extLst>
              <a:ext uri="{FF2B5EF4-FFF2-40B4-BE49-F238E27FC236}">
                <a16:creationId xmlns:a16="http://schemas.microsoft.com/office/drawing/2014/main" id="{C4F39797-BDB3-F2C7-B2CD-1E1138C63A33}"/>
              </a:ext>
            </a:extLst>
          </p:cNvPr>
          <p:cNvSpPr/>
          <p:nvPr/>
        </p:nvSpPr>
        <p:spPr>
          <a:xfrm>
            <a:off x="1275167" y="4805840"/>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a:t>
            </a:r>
            <a:r>
              <a:rPr lang="ro-RO" b="1" kern="0" dirty="0">
                <a:solidFill>
                  <a:schemeClr val="bg1"/>
                </a:solidFill>
                <a:latin typeface="+mj-lt"/>
                <a:cs typeface="Arial" panose="020B0604020202020204" pitchFamily="34" charset="0"/>
              </a:rPr>
              <a:t>:5</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 – 12:</a:t>
            </a:r>
            <a:r>
              <a:rPr lang="ro-RO" b="1" kern="0" dirty="0">
                <a:solidFill>
                  <a:schemeClr val="bg1"/>
                </a:solidFill>
                <a:latin typeface="+mj-lt"/>
                <a:cs typeface="Arial" panose="020B0604020202020204" pitchFamily="34" charset="0"/>
              </a:rPr>
              <a:t>10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49" name="Rectangle 48">
            <a:extLst>
              <a:ext uri="{FF2B5EF4-FFF2-40B4-BE49-F238E27FC236}">
                <a16:creationId xmlns:a16="http://schemas.microsoft.com/office/drawing/2014/main" id="{10F4DD0B-5FD7-BD0C-5995-6A174281B45D}"/>
              </a:ext>
            </a:extLst>
          </p:cNvPr>
          <p:cNvSpPr/>
          <p:nvPr/>
        </p:nvSpPr>
        <p:spPr>
          <a:xfrm>
            <a:off x="1275167" y="6200697"/>
            <a:ext cx="2180378" cy="1640360"/>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12:10 – 1</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3</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a:t>
            </a:r>
            <a:r>
              <a:rPr lang="ro-RO" b="1" kern="0" dirty="0">
                <a:solidFill>
                  <a:schemeClr val="bg1"/>
                </a:solidFill>
                <a:latin typeface="+mj-lt"/>
                <a:cs typeface="Arial" panose="020B0604020202020204" pitchFamily="34" charset="0"/>
              </a:rPr>
              <a:t>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50" name="Rectangle 49">
            <a:extLst>
              <a:ext uri="{FF2B5EF4-FFF2-40B4-BE49-F238E27FC236}">
                <a16:creationId xmlns:a16="http://schemas.microsoft.com/office/drawing/2014/main" id="{A2D27B17-E8F9-A789-5000-B10AFCF8F23A}"/>
              </a:ext>
            </a:extLst>
          </p:cNvPr>
          <p:cNvSpPr/>
          <p:nvPr/>
        </p:nvSpPr>
        <p:spPr>
          <a:xfrm>
            <a:off x="3607945" y="4762500"/>
            <a:ext cx="7092120" cy="1046560"/>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Andra IFTEMIE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Avocat, expert legislație în domeniul administrației publice</a:t>
            </a:r>
          </a:p>
        </p:txBody>
      </p:sp>
      <p:cxnSp>
        <p:nvCxnSpPr>
          <p:cNvPr id="51" name="Straight Connector 50">
            <a:extLst>
              <a:ext uri="{FF2B5EF4-FFF2-40B4-BE49-F238E27FC236}">
                <a16:creationId xmlns:a16="http://schemas.microsoft.com/office/drawing/2014/main" id="{A4CF7187-501F-7F8A-EA28-805104545156}"/>
              </a:ext>
            </a:extLst>
          </p:cNvPr>
          <p:cNvCxnSpPr>
            <a:cxnSpLocks/>
          </p:cNvCxnSpPr>
          <p:nvPr/>
        </p:nvCxnSpPr>
        <p:spPr>
          <a:xfrm>
            <a:off x="1250556" y="4570857"/>
            <a:ext cx="16132206" cy="0"/>
          </a:xfrm>
          <a:prstGeom prst="line">
            <a:avLst/>
          </a:prstGeom>
          <a:noFill/>
          <a:ln w="12700" cap="rnd" cmpd="sng" algn="ctr">
            <a:solidFill>
              <a:srgbClr val="234C93"/>
            </a:solidFill>
            <a:prstDash val="dash"/>
          </a:ln>
          <a:effectLst/>
        </p:spPr>
      </p:cxnSp>
      <p:sp>
        <p:nvSpPr>
          <p:cNvPr id="52" name="Rectangle 51">
            <a:extLst>
              <a:ext uri="{FF2B5EF4-FFF2-40B4-BE49-F238E27FC236}">
                <a16:creationId xmlns:a16="http://schemas.microsoft.com/office/drawing/2014/main" id="{632DE52E-A1DC-FDCD-F775-D9AD10715087}"/>
              </a:ext>
            </a:extLst>
          </p:cNvPr>
          <p:cNvSpPr/>
          <p:nvPr/>
        </p:nvSpPr>
        <p:spPr>
          <a:xfrm>
            <a:off x="10852465" y="5014057"/>
            <a:ext cx="6547679" cy="543208"/>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Principalele schimbări legislative propuse pentru implementarea m</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ă</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surilor</a:t>
            </a: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53" name="Rectangle 52">
            <a:extLst>
              <a:ext uri="{FF2B5EF4-FFF2-40B4-BE49-F238E27FC236}">
                <a16:creationId xmlns:a16="http://schemas.microsoft.com/office/drawing/2014/main" id="{0BB85161-15D4-759C-320D-A234F32B4B63}"/>
              </a:ext>
            </a:extLst>
          </p:cNvPr>
          <p:cNvSpPr/>
          <p:nvPr/>
        </p:nvSpPr>
        <p:spPr>
          <a:xfrm>
            <a:off x="10972800" y="6752536"/>
            <a:ext cx="6547679" cy="536681"/>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Resurse oferite instituțiilor și autorităților publice în implementarea sistemului integrat de management al resurselor umane bazat pe competență și performanță</a:t>
            </a:r>
          </a:p>
        </p:txBody>
      </p:sp>
      <p:sp>
        <p:nvSpPr>
          <p:cNvPr id="55" name="Rectangle 54">
            <a:extLst>
              <a:ext uri="{FF2B5EF4-FFF2-40B4-BE49-F238E27FC236}">
                <a16:creationId xmlns:a16="http://schemas.microsoft.com/office/drawing/2014/main" id="{2D6A7DB9-698F-BF55-C74E-F104DAE7E1F4}"/>
              </a:ext>
            </a:extLst>
          </p:cNvPr>
          <p:cNvSpPr/>
          <p:nvPr/>
        </p:nvSpPr>
        <p:spPr>
          <a:xfrm>
            <a:off x="3599254" y="3428079"/>
            <a:ext cx="7092120" cy="92489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p>
        </p:txBody>
      </p:sp>
      <p:cxnSp>
        <p:nvCxnSpPr>
          <p:cNvPr id="56" name="Straight Connector 55">
            <a:extLst>
              <a:ext uri="{FF2B5EF4-FFF2-40B4-BE49-F238E27FC236}">
                <a16:creationId xmlns:a16="http://schemas.microsoft.com/office/drawing/2014/main" id="{3DBF5270-C872-F60C-3A5C-9F6E1CE59342}"/>
              </a:ext>
            </a:extLst>
          </p:cNvPr>
          <p:cNvCxnSpPr>
            <a:cxnSpLocks/>
          </p:cNvCxnSpPr>
          <p:nvPr/>
        </p:nvCxnSpPr>
        <p:spPr>
          <a:xfrm>
            <a:off x="1250556" y="5965714"/>
            <a:ext cx="16132206" cy="0"/>
          </a:xfrm>
          <a:prstGeom prst="line">
            <a:avLst/>
          </a:prstGeom>
          <a:noFill/>
          <a:ln w="12700" cap="rnd" cmpd="sng" algn="ctr">
            <a:solidFill>
              <a:srgbClr val="234C93"/>
            </a:solidFill>
            <a:prstDash val="dash"/>
          </a:ln>
          <a:effectLst/>
        </p:spPr>
      </p:cxnSp>
      <p:sp>
        <p:nvSpPr>
          <p:cNvPr id="58" name="Rectangle 57">
            <a:extLst>
              <a:ext uri="{FF2B5EF4-FFF2-40B4-BE49-F238E27FC236}">
                <a16:creationId xmlns:a16="http://schemas.microsoft.com/office/drawing/2014/main" id="{477E177F-7FB1-9047-F536-8B9E8DEAA06B}"/>
              </a:ext>
            </a:extLst>
          </p:cNvPr>
          <p:cNvSpPr/>
          <p:nvPr/>
        </p:nvSpPr>
        <p:spPr>
          <a:xfrm>
            <a:off x="1275167" y="3410983"/>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11:30 – 11:50 </a:t>
            </a:r>
          </a:p>
        </p:txBody>
      </p:sp>
      <p:sp>
        <p:nvSpPr>
          <p:cNvPr id="61" name="Oval 60">
            <a:extLst>
              <a:ext uri="{FF2B5EF4-FFF2-40B4-BE49-F238E27FC236}">
                <a16:creationId xmlns:a16="http://schemas.microsoft.com/office/drawing/2014/main" id="{9B1A9181-F51A-26B0-5D73-CE86FA0FD73A}"/>
              </a:ext>
            </a:extLst>
          </p:cNvPr>
          <p:cNvSpPr/>
          <p:nvPr/>
        </p:nvSpPr>
        <p:spPr>
          <a:xfrm>
            <a:off x="935718" y="4788745"/>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2</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2" name="Oval 61">
            <a:extLst>
              <a:ext uri="{FF2B5EF4-FFF2-40B4-BE49-F238E27FC236}">
                <a16:creationId xmlns:a16="http://schemas.microsoft.com/office/drawing/2014/main" id="{AB5E1074-E16E-9B70-EE53-74C34D59D749}"/>
              </a:ext>
            </a:extLst>
          </p:cNvPr>
          <p:cNvSpPr/>
          <p:nvPr/>
        </p:nvSpPr>
        <p:spPr>
          <a:xfrm>
            <a:off x="935718" y="6357891"/>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3</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4" name="Oval 63">
            <a:extLst>
              <a:ext uri="{FF2B5EF4-FFF2-40B4-BE49-F238E27FC236}">
                <a16:creationId xmlns:a16="http://schemas.microsoft.com/office/drawing/2014/main" id="{CF1199D1-C800-6AA1-3F14-BD9E01DD338F}"/>
              </a:ext>
            </a:extLst>
          </p:cNvPr>
          <p:cNvSpPr/>
          <p:nvPr/>
        </p:nvSpPr>
        <p:spPr>
          <a:xfrm>
            <a:off x="935718" y="3513428"/>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1</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3" name="Rectangle 2">
            <a:extLst>
              <a:ext uri="{FF2B5EF4-FFF2-40B4-BE49-F238E27FC236}">
                <a16:creationId xmlns:a16="http://schemas.microsoft.com/office/drawing/2014/main" id="{9821A3DA-8129-E6EE-3887-1441208529E9}"/>
              </a:ext>
            </a:extLst>
          </p:cNvPr>
          <p:cNvSpPr/>
          <p:nvPr/>
        </p:nvSpPr>
        <p:spPr>
          <a:xfrm>
            <a:off x="3569845" y="6255445"/>
            <a:ext cx="7092120" cy="1585613"/>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endParaRPr kumimoji="0" lang="en-US"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2E2E38"/>
                </a:solidFill>
                <a:latin typeface="+mj-lt"/>
                <a:cs typeface="Arial" panose="020B0604020202020204" pitchFamily="34" charset="0"/>
              </a:rPr>
              <a:t>&amp;</a:t>
            </a:r>
          </a:p>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Cristina MACARIE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Echipa de instruire</a:t>
            </a:r>
          </a:p>
          <a:p>
            <a:pPr marL="0" marR="0" lvl="0" indent="0" defTabSz="914400" eaLnBrk="1" fontAlgn="auto" latinLnBrk="0" hangingPunct="1">
              <a:lnSpc>
                <a:spcPct val="100000"/>
              </a:lnSpc>
              <a:spcBef>
                <a:spcPts val="0"/>
              </a:spcBef>
              <a:spcAft>
                <a:spcPts val="0"/>
              </a:spcAft>
              <a:buClrTx/>
              <a:buSzTx/>
              <a:buFontTx/>
              <a:buNone/>
              <a:tabLst/>
              <a:defRPr/>
            </a:pP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910351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EEE0653-B677-AE9B-E5BE-02F5BD390F73}"/>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C7A84A-FB8B-4EB7-A1D8-8E2EF08A45DB}"/>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Obiectivele proiectului</a:t>
            </a:r>
          </a:p>
        </p:txBody>
      </p:sp>
      <p:sp>
        <p:nvSpPr>
          <p:cNvPr id="21" name="Rectangle 20">
            <a:extLst>
              <a:ext uri="{FF2B5EF4-FFF2-40B4-BE49-F238E27FC236}">
                <a16:creationId xmlns:a16="http://schemas.microsoft.com/office/drawing/2014/main" id="{0B4B8EA6-CA91-FDF8-C7D8-40BC1E9159F4}"/>
              </a:ext>
            </a:extLst>
          </p:cNvPr>
          <p:cNvSpPr>
            <a:spLocks/>
          </p:cNvSpPr>
          <p:nvPr/>
        </p:nvSpPr>
        <p:spPr>
          <a:xfrm>
            <a:off x="3757928" y="3162300"/>
            <a:ext cx="13539472" cy="1315425"/>
          </a:xfrm>
          <a:prstGeom prst="rect">
            <a:avLst/>
          </a:prstGeom>
          <a:solidFill>
            <a:srgbClr val="E7E6E6">
              <a:alpha val="49804"/>
            </a:srgbClr>
          </a:solidFill>
          <a:ln w="9525" cap="flat" cmpd="sng" algn="ctr">
            <a:noFill/>
            <a:prstDash val="solid"/>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cs typeface="Arial" panose="020B0604020202020204" pitchFamily="34" charset="0"/>
              </a:rPr>
              <a:t>Implementarea măsurii privind </a:t>
            </a:r>
            <a:r>
              <a:rPr kumimoji="0" lang="ro-RO" b="1" i="0" u="none" strike="noStrike" kern="0" cap="none" spc="0" normalizeH="0" baseline="0" noProof="0" dirty="0">
                <a:ln>
                  <a:noFill/>
                </a:ln>
                <a:solidFill>
                  <a:srgbClr val="2E2E38"/>
                </a:solidFill>
                <a:effectLst/>
                <a:uLnTx/>
                <a:uFillTx/>
                <a:cs typeface="Arial" panose="020B0604020202020204" pitchFamily="34" charset="0"/>
              </a:rPr>
              <a:t>operaționalizarea cadrelor de competență </a:t>
            </a:r>
            <a:r>
              <a:rPr kumimoji="0" lang="ro-RO" b="0" i="0" u="none" strike="noStrike" kern="0" cap="none" spc="0" normalizeH="0" baseline="0" noProof="0" dirty="0">
                <a:ln>
                  <a:noFill/>
                </a:ln>
                <a:solidFill>
                  <a:srgbClr val="2E2E38"/>
                </a:solidFill>
                <a:effectLst/>
                <a:uLnTx/>
                <a:uFillTx/>
                <a:cs typeface="Arial" panose="020B0604020202020204" pitchFamily="34" charset="0"/>
              </a:rPr>
              <a:t>din administrația publică centrală, care va include pregătirea adoptăr</a:t>
            </a:r>
            <a:r>
              <a:rPr kumimoji="0" lang="en-US" b="0" i="0" u="none" strike="noStrike" kern="0" cap="none" spc="0" normalizeH="0" baseline="0" noProof="0" dirty="0">
                <a:ln>
                  <a:noFill/>
                </a:ln>
                <a:solidFill>
                  <a:srgbClr val="2E2E38"/>
                </a:solidFill>
                <a:effectLst/>
                <a:uLnTx/>
                <a:uFillTx/>
                <a:cs typeface="Arial" panose="020B0604020202020204" pitchFamily="34" charset="0"/>
              </a:rPr>
              <a:t>ii</a:t>
            </a:r>
            <a:r>
              <a:rPr kumimoji="0" lang="ro-RO" b="0" i="0" u="none" strike="noStrike" kern="0" cap="none" spc="0" normalizeH="0" baseline="0" noProof="0" dirty="0">
                <a:ln>
                  <a:noFill/>
                </a:ln>
                <a:solidFill>
                  <a:srgbClr val="2E2E38"/>
                </a:solidFill>
                <a:effectLst/>
                <a:uLnTx/>
                <a:uFillTx/>
                <a:cs typeface="Arial" panose="020B0604020202020204" pitchFamily="34" charset="0"/>
              </a:rPr>
              <a:t> actului legislativ și punerea în aplicare efectivă a acestuia. Măsura face parte din Componenta C14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Bună guvernanță, Reforma 3 -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Management performant al resurselor umane în sectorul public și are drept jalon de îndeplinit până la data de 31 decembrie 2025: Jalonul 419 -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Cadre de competență operaționale în administrația publică centrală.</a:t>
            </a:r>
          </a:p>
        </p:txBody>
      </p:sp>
      <p:sp>
        <p:nvSpPr>
          <p:cNvPr id="22" name="TextBox 21">
            <a:extLst>
              <a:ext uri="{FF2B5EF4-FFF2-40B4-BE49-F238E27FC236}">
                <a16:creationId xmlns:a16="http://schemas.microsoft.com/office/drawing/2014/main" id="{9DA42929-AE67-20A1-58A4-69F1D167B288}"/>
              </a:ext>
            </a:extLst>
          </p:cNvPr>
          <p:cNvSpPr txBox="1"/>
          <p:nvPr/>
        </p:nvSpPr>
        <p:spPr>
          <a:xfrm>
            <a:off x="1887342" y="3169239"/>
            <a:ext cx="1770258"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chemeClr val="tx2"/>
                </a:solidFill>
                <a:effectLst/>
                <a:uLnTx/>
                <a:uFillTx/>
                <a:cs typeface="Arial" panose="020B0604020202020204" pitchFamily="34" charset="0"/>
              </a:rPr>
              <a:t>Obiectiv general</a:t>
            </a:r>
          </a:p>
        </p:txBody>
      </p:sp>
      <p:sp>
        <p:nvSpPr>
          <p:cNvPr id="24" name="TextBox 23">
            <a:extLst>
              <a:ext uri="{FF2B5EF4-FFF2-40B4-BE49-F238E27FC236}">
                <a16:creationId xmlns:a16="http://schemas.microsoft.com/office/drawing/2014/main" id="{2CC0393B-1056-1C1D-23EE-9ED25635394C}"/>
              </a:ext>
            </a:extLst>
          </p:cNvPr>
          <p:cNvSpPr txBox="1"/>
          <p:nvPr/>
        </p:nvSpPr>
        <p:spPr>
          <a:xfrm>
            <a:off x="3757928" y="4648589"/>
            <a:ext cx="13539472" cy="4304911"/>
          </a:xfrm>
          <a:prstGeom prst="rect">
            <a:avLst/>
          </a:prstGeom>
          <a:solidFill>
            <a:srgbClr val="E7E6E6">
              <a:alpha val="49804"/>
            </a:srgbClr>
          </a:solidFill>
          <a:ln w="9525" cap="flat" cmpd="sng" algn="ctr">
            <a:noFill/>
            <a:prstDash val="solid"/>
          </a:ln>
          <a:effectLst/>
        </p:spPr>
        <p:txBody>
          <a:bodyPr rtlCol="0" anchor="t" anchorCtr="0"/>
          <a:lstStyle>
            <a:defPPr>
              <a:defRPr lang="en-US"/>
            </a:defPPr>
            <a:lvl1pPr marR="0" lvl="0" indent="0" fontAlgn="auto">
              <a:lnSpc>
                <a:spcPct val="100000"/>
              </a:lnSpc>
              <a:spcBef>
                <a:spcPts val="0"/>
              </a:spcBef>
              <a:spcAft>
                <a:spcPts val="0"/>
              </a:spcAft>
              <a:buClrTx/>
              <a:buSzTx/>
              <a:buFontTx/>
              <a:buNone/>
              <a:tabLst/>
              <a:defRPr kumimoji="0" b="0" i="0" u="none" strike="noStrike" kern="0" cap="none" spc="0" normalizeH="0" baseline="0">
                <a:ln>
                  <a:noFill/>
                </a:ln>
                <a:solidFill>
                  <a:srgbClr val="2E2E38"/>
                </a:solidFill>
                <a:effectLst/>
                <a:uLnTx/>
                <a:uFillTx/>
                <a:cs typeface="Arial" panose="020B0604020202020204" pitchFamily="34" charset="0"/>
              </a:defRPr>
            </a:lvl1pPr>
          </a:lstStyle>
          <a:p>
            <a:pPr>
              <a:spcAft>
                <a:spcPts val="600"/>
              </a:spcAft>
            </a:pPr>
            <a:r>
              <a:rPr lang="ro-RO" dirty="0"/>
              <a:t>Implementarea de măsuri privind operaționalizarea cadrelor de competență din administrația publică centrală, care va include elaborarea propunerii de politică publică și pregătirea actului normativ și punerea în aplicare efectivă a acestuia, în vederea îndeplinirii Jalonului 419 – PNRR, prin:</a:t>
            </a:r>
          </a:p>
          <a:p>
            <a:pPr marL="285750" indent="-285750">
              <a:spcAft>
                <a:spcPts val="600"/>
              </a:spcAft>
              <a:buClr>
                <a:schemeClr val="accent1"/>
              </a:buClr>
              <a:buSzPct val="50000"/>
              <a:buFont typeface="Arial" panose="020B0604020202020204" pitchFamily="34" charset="0"/>
              <a:buChar char="►"/>
            </a:pPr>
            <a:r>
              <a:rPr lang="ro-RO" dirty="0"/>
              <a:t>introducerea unui </a:t>
            </a:r>
            <a:r>
              <a:rPr lang="ro-RO" b="1" dirty="0"/>
              <a:t>cadru de competențe</a:t>
            </a:r>
            <a:r>
              <a:rPr lang="ro-RO" dirty="0"/>
              <a:t>, prin care să se specifice abilitățile de care are nevoie personalul pentru a performa, susține integrarea armonizată a funcțiilor de resurse umane, de la identificarea nevoilor de personal, până la recrutare și evoluția în carieră, ducând la integrarea pe verticală a personalului în instituție și la integrarea orizontală a proceselor de resurse umane din instituție </a:t>
            </a:r>
          </a:p>
          <a:p>
            <a:pPr marL="285750" indent="-285750">
              <a:spcAft>
                <a:spcPts val="600"/>
              </a:spcAft>
              <a:buClr>
                <a:schemeClr val="accent1"/>
              </a:buClr>
              <a:buSzPct val="50000"/>
              <a:buFont typeface="Arial" panose="020B0604020202020204" pitchFamily="34" charset="0"/>
              <a:buChar char="►"/>
            </a:pPr>
            <a:r>
              <a:rPr lang="ro-RO" b="1" dirty="0"/>
              <a:t>dezvoltarea/actualizarea de metodologii/analize/ghiduri/studii</a:t>
            </a:r>
            <a:r>
              <a:rPr lang="ro-RO" dirty="0"/>
              <a:t>, precum și </a:t>
            </a:r>
            <a:r>
              <a:rPr lang="ro-RO" b="1" dirty="0"/>
              <a:t>derularea de instruire</a:t>
            </a:r>
            <a:r>
              <a:rPr lang="ro-RO" dirty="0"/>
              <a:t> care să faciliteze utilizarea cadrelor de competențe  </a:t>
            </a:r>
          </a:p>
          <a:p>
            <a:pPr marL="285750" indent="-285750">
              <a:spcAft>
                <a:spcPts val="600"/>
              </a:spcAft>
              <a:buClr>
                <a:schemeClr val="accent1"/>
              </a:buClr>
              <a:buSzPct val="50000"/>
              <a:buFont typeface="Arial" panose="020B0604020202020204" pitchFamily="34" charset="0"/>
              <a:buChar char="►"/>
            </a:pPr>
            <a:r>
              <a:rPr lang="ro-RO" dirty="0"/>
              <a:t>elaborarea unui </a:t>
            </a:r>
            <a:r>
              <a:rPr lang="ro-RO" b="1" dirty="0"/>
              <a:t>studiu privind cadrul legal și instituțional care reglementează cadrele de competență </a:t>
            </a:r>
            <a:r>
              <a:rPr lang="ro-RO" dirty="0"/>
              <a:t>generale și specifice </a:t>
            </a:r>
          </a:p>
          <a:p>
            <a:pPr marL="285750" indent="-285750">
              <a:spcAft>
                <a:spcPts val="600"/>
              </a:spcAft>
              <a:buClr>
                <a:schemeClr val="accent1"/>
              </a:buClr>
              <a:buSzPct val="50000"/>
              <a:buFont typeface="Arial" panose="020B0604020202020204" pitchFamily="34" charset="0"/>
              <a:buChar char="►"/>
            </a:pPr>
            <a:r>
              <a:rPr lang="en-US" dirty="0" err="1"/>
              <a:t>elaborarea</a:t>
            </a:r>
            <a:r>
              <a:rPr lang="en-US" dirty="0"/>
              <a:t> </a:t>
            </a:r>
            <a:r>
              <a:rPr lang="en-US" dirty="0" err="1"/>
              <a:t>unui</a:t>
            </a:r>
            <a:r>
              <a:rPr lang="en-US" dirty="0"/>
              <a:t> </a:t>
            </a:r>
            <a:r>
              <a:rPr lang="en-US" b="1" dirty="0"/>
              <a:t>document cu </a:t>
            </a:r>
            <a:r>
              <a:rPr lang="en-US" b="1" dirty="0" err="1"/>
              <a:t>opțiuni</a:t>
            </a:r>
            <a:r>
              <a:rPr lang="en-US" b="1" dirty="0"/>
              <a:t> de </a:t>
            </a:r>
            <a:r>
              <a:rPr lang="en-US" b="1" dirty="0" err="1"/>
              <a:t>politică</a:t>
            </a:r>
            <a:r>
              <a:rPr lang="en-US" b="1" dirty="0"/>
              <a:t> </a:t>
            </a:r>
            <a:r>
              <a:rPr lang="en-US" b="1" dirty="0" err="1"/>
              <a:t>publică</a:t>
            </a:r>
            <a:r>
              <a:rPr lang="en-US" b="1" dirty="0"/>
              <a:t> </a:t>
            </a:r>
            <a:r>
              <a:rPr lang="en-US" dirty="0" err="1"/>
              <a:t>privind</a:t>
            </a:r>
            <a:r>
              <a:rPr lang="en-US" dirty="0"/>
              <a:t> </a:t>
            </a:r>
            <a:r>
              <a:rPr lang="en-US" dirty="0" err="1"/>
              <a:t>clarificarea</a:t>
            </a:r>
            <a:r>
              <a:rPr lang="en-US" dirty="0"/>
              <a:t> </a:t>
            </a:r>
            <a:r>
              <a:rPr lang="en-US" dirty="0" err="1"/>
              <a:t>rolurilor</a:t>
            </a:r>
            <a:r>
              <a:rPr lang="en-US" dirty="0"/>
              <a:t> </a:t>
            </a:r>
            <a:r>
              <a:rPr lang="en-US" dirty="0" err="1"/>
              <a:t>specifice</a:t>
            </a:r>
            <a:r>
              <a:rPr lang="en-US" dirty="0"/>
              <a:t> </a:t>
            </a:r>
            <a:r>
              <a:rPr lang="en-US" dirty="0" err="1"/>
              <a:t>posturilor</a:t>
            </a:r>
            <a:r>
              <a:rPr lang="en-US" dirty="0"/>
              <a:t> </a:t>
            </a:r>
            <a:r>
              <a:rPr lang="en-US" dirty="0" err="1"/>
              <a:t>și</a:t>
            </a:r>
            <a:r>
              <a:rPr lang="en-US" dirty="0"/>
              <a:t> </a:t>
            </a:r>
            <a:r>
              <a:rPr lang="en-US" dirty="0" err="1"/>
              <a:t>simplificarea</a:t>
            </a:r>
            <a:r>
              <a:rPr lang="en-US" dirty="0"/>
              <a:t> </a:t>
            </a:r>
            <a:r>
              <a:rPr lang="en-US" dirty="0" err="1"/>
              <a:t>clasificării</a:t>
            </a:r>
            <a:r>
              <a:rPr lang="en-US" dirty="0"/>
              <a:t> </a:t>
            </a:r>
            <a:r>
              <a:rPr lang="en-US" dirty="0" err="1"/>
              <a:t>posturilor</a:t>
            </a:r>
            <a:r>
              <a:rPr lang="en-US" dirty="0"/>
              <a:t>, </a:t>
            </a:r>
            <a:r>
              <a:rPr lang="en-US" dirty="0" err="1"/>
              <a:t>extinderea</a:t>
            </a:r>
            <a:r>
              <a:rPr lang="en-US" dirty="0"/>
              <a:t> </a:t>
            </a:r>
            <a:r>
              <a:rPr lang="en-US" dirty="0" err="1"/>
              <a:t>utilizării</a:t>
            </a:r>
            <a:r>
              <a:rPr lang="en-US" dirty="0"/>
              <a:t> </a:t>
            </a:r>
            <a:r>
              <a:rPr lang="en-US" dirty="0" err="1"/>
              <a:t>cadrelor</a:t>
            </a:r>
            <a:r>
              <a:rPr lang="en-US" dirty="0"/>
              <a:t> de </a:t>
            </a:r>
            <a:r>
              <a:rPr lang="en-US" dirty="0" err="1"/>
              <a:t>competență</a:t>
            </a:r>
            <a:r>
              <a:rPr lang="en-US" dirty="0"/>
              <a:t> </a:t>
            </a:r>
            <a:r>
              <a:rPr lang="en-US" dirty="0" err="1"/>
              <a:t>pentru</a:t>
            </a:r>
            <a:r>
              <a:rPr lang="en-US" dirty="0"/>
              <a:t> </a:t>
            </a:r>
            <a:r>
              <a:rPr lang="en-US" dirty="0" err="1"/>
              <a:t>toate</a:t>
            </a:r>
            <a:r>
              <a:rPr lang="en-US" dirty="0"/>
              <a:t> </a:t>
            </a:r>
            <a:r>
              <a:rPr lang="en-US" dirty="0" err="1"/>
              <a:t>procesele</a:t>
            </a:r>
            <a:r>
              <a:rPr lang="en-US" dirty="0"/>
              <a:t> de MRU </a:t>
            </a:r>
            <a:r>
              <a:rPr lang="en-US" dirty="0" err="1"/>
              <a:t>pentru</a:t>
            </a:r>
            <a:r>
              <a:rPr lang="en-US" dirty="0"/>
              <a:t> </a:t>
            </a:r>
            <a:r>
              <a:rPr lang="en-US" dirty="0" err="1"/>
              <a:t>toate</a:t>
            </a:r>
            <a:r>
              <a:rPr lang="en-US" dirty="0"/>
              <a:t> </a:t>
            </a:r>
            <a:r>
              <a:rPr lang="en-US" dirty="0" err="1"/>
              <a:t>funcțiile</a:t>
            </a:r>
            <a:r>
              <a:rPr lang="en-US" dirty="0"/>
              <a:t> </a:t>
            </a:r>
            <a:r>
              <a:rPr lang="en-US" dirty="0" err="1"/>
              <a:t>publice</a:t>
            </a:r>
            <a:r>
              <a:rPr lang="en-US" dirty="0"/>
              <a:t>, de la </a:t>
            </a:r>
            <a:r>
              <a:rPr lang="en-US" dirty="0" err="1"/>
              <a:t>nivel</a:t>
            </a:r>
            <a:r>
              <a:rPr lang="en-US" dirty="0"/>
              <a:t> central, </a:t>
            </a:r>
            <a:r>
              <a:rPr lang="en-US" dirty="0" err="1"/>
              <a:t>teritorial</a:t>
            </a:r>
            <a:r>
              <a:rPr lang="en-US" dirty="0"/>
              <a:t> </a:t>
            </a:r>
            <a:r>
              <a:rPr lang="en-US" dirty="0" err="1"/>
              <a:t>și</a:t>
            </a:r>
            <a:r>
              <a:rPr lang="en-US" dirty="0"/>
              <a:t> local, </a:t>
            </a:r>
            <a:r>
              <a:rPr lang="en-US" dirty="0" err="1"/>
              <a:t>iar</a:t>
            </a:r>
            <a:r>
              <a:rPr lang="en-US" dirty="0"/>
              <a:t> ulterior </a:t>
            </a:r>
            <a:r>
              <a:rPr lang="en-US" dirty="0" err="1"/>
              <a:t>și</a:t>
            </a:r>
            <a:r>
              <a:rPr lang="en-US" dirty="0"/>
              <a:t> </a:t>
            </a:r>
            <a:r>
              <a:rPr lang="en-US" dirty="0" err="1"/>
              <a:t>pentru</a:t>
            </a:r>
            <a:r>
              <a:rPr lang="en-US" dirty="0"/>
              <a:t> </a:t>
            </a:r>
            <a:r>
              <a:rPr lang="en-US" dirty="0" err="1"/>
              <a:t>personalul</a:t>
            </a:r>
            <a:r>
              <a:rPr lang="en-US" dirty="0"/>
              <a:t> contractual </a:t>
            </a:r>
          </a:p>
          <a:p>
            <a:pPr marL="285750" indent="-285750">
              <a:spcAft>
                <a:spcPts val="600"/>
              </a:spcAft>
              <a:buClr>
                <a:schemeClr val="accent1"/>
              </a:buClr>
              <a:buSzPct val="50000"/>
              <a:buFont typeface="Arial" panose="020B0604020202020204" pitchFamily="34" charset="0"/>
              <a:buChar char="►"/>
            </a:pPr>
            <a:r>
              <a:rPr lang="en-US" dirty="0" err="1"/>
              <a:t>realizarea</a:t>
            </a:r>
            <a:r>
              <a:rPr lang="en-US" dirty="0"/>
              <a:t> </a:t>
            </a:r>
            <a:r>
              <a:rPr lang="en-US" dirty="0" err="1"/>
              <a:t>unei</a:t>
            </a:r>
            <a:r>
              <a:rPr lang="en-US" dirty="0"/>
              <a:t> </a:t>
            </a:r>
            <a:r>
              <a:rPr lang="en-US" b="1" dirty="0" err="1"/>
              <a:t>analize</a:t>
            </a:r>
            <a:r>
              <a:rPr lang="en-US" b="1" dirty="0"/>
              <a:t> care </a:t>
            </a:r>
            <a:r>
              <a:rPr lang="en-US" b="1" dirty="0" err="1"/>
              <a:t>să</a:t>
            </a:r>
            <a:r>
              <a:rPr lang="en-US" b="1" dirty="0"/>
              <a:t> </a:t>
            </a:r>
            <a:r>
              <a:rPr lang="en-US" b="1" dirty="0" err="1"/>
              <a:t>cuprindă</a:t>
            </a:r>
            <a:r>
              <a:rPr lang="en-US" b="1" dirty="0"/>
              <a:t> </a:t>
            </a:r>
            <a:r>
              <a:rPr lang="en-US" b="1" dirty="0" err="1"/>
              <a:t>propuneri</a:t>
            </a:r>
            <a:r>
              <a:rPr lang="en-US" b="1" dirty="0"/>
              <a:t> de </a:t>
            </a:r>
            <a:r>
              <a:rPr lang="en-US" b="1" dirty="0" err="1"/>
              <a:t>reglementare</a:t>
            </a:r>
            <a:r>
              <a:rPr lang="en-US" b="1" dirty="0"/>
              <a:t> </a:t>
            </a:r>
            <a:r>
              <a:rPr lang="en-US" dirty="0" err="1"/>
              <a:t>și</a:t>
            </a:r>
            <a:r>
              <a:rPr lang="en-US" dirty="0"/>
              <a:t> </a:t>
            </a:r>
            <a:r>
              <a:rPr lang="en-US" dirty="0" err="1"/>
              <a:t>instrumentele</a:t>
            </a:r>
            <a:r>
              <a:rPr lang="en-US" dirty="0"/>
              <a:t> de </a:t>
            </a:r>
            <a:r>
              <a:rPr lang="en-US" dirty="0" err="1"/>
              <a:t>fundamentare</a:t>
            </a:r>
            <a:r>
              <a:rPr lang="en-US" dirty="0"/>
              <a:t> </a:t>
            </a:r>
            <a:r>
              <a:rPr lang="en-US" dirty="0" err="1"/>
              <a:t>și</a:t>
            </a:r>
            <a:r>
              <a:rPr lang="en-US" dirty="0"/>
              <a:t> </a:t>
            </a:r>
            <a:r>
              <a:rPr lang="en-US" dirty="0" err="1"/>
              <a:t>motivare</a:t>
            </a:r>
            <a:r>
              <a:rPr lang="en-US" dirty="0"/>
              <a:t> </a:t>
            </a:r>
            <a:r>
              <a:rPr lang="en-US" dirty="0" err="1"/>
              <a:t>aferente</a:t>
            </a:r>
            <a:endParaRPr lang="en-US" dirty="0"/>
          </a:p>
        </p:txBody>
      </p:sp>
      <p:sp>
        <p:nvSpPr>
          <p:cNvPr id="25" name="TextBox 24">
            <a:extLst>
              <a:ext uri="{FF2B5EF4-FFF2-40B4-BE49-F238E27FC236}">
                <a16:creationId xmlns:a16="http://schemas.microsoft.com/office/drawing/2014/main" id="{973F578F-6B29-D32C-483A-5796232C609A}"/>
              </a:ext>
            </a:extLst>
          </p:cNvPr>
          <p:cNvSpPr txBox="1"/>
          <p:nvPr/>
        </p:nvSpPr>
        <p:spPr>
          <a:xfrm>
            <a:off x="1887342" y="4665544"/>
            <a:ext cx="1534626"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Beneficii</a:t>
            </a:r>
            <a:r>
              <a:rPr kumimoji="0" lang="en-US" sz="2400" b="1" i="0" u="none" strike="noStrike" kern="0" cap="none" spc="0" normalizeH="0" baseline="0" noProof="0" dirty="0">
                <a:ln>
                  <a:noFill/>
                </a:ln>
                <a:solidFill>
                  <a:schemeClr val="tx2"/>
                </a:solidFill>
                <a:effectLst/>
                <a:uLnTx/>
                <a:uFillTx/>
                <a:cs typeface="Arial" panose="020B0604020202020204" pitchFamily="34" charset="0"/>
              </a:rPr>
              <a:t> </a:t>
            </a: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specifice</a:t>
            </a:r>
            <a:endParaRPr kumimoji="0" lang="ro-RO" sz="2400" b="1" i="0" u="none" strike="noStrike" kern="0" cap="none" spc="0" normalizeH="0" baseline="0" noProof="0" dirty="0">
              <a:ln>
                <a:noFill/>
              </a:ln>
              <a:solidFill>
                <a:schemeClr val="tx2"/>
              </a:solidFill>
              <a:effectLst/>
              <a:uLnTx/>
              <a:uFillTx/>
              <a:cs typeface="Arial" panose="020B0604020202020204" pitchFamily="34" charset="0"/>
            </a:endParaRPr>
          </a:p>
        </p:txBody>
      </p:sp>
      <p:pic>
        <p:nvPicPr>
          <p:cNvPr id="28" name="Graphic 27" descr="Bullseye with solid fill">
            <a:extLst>
              <a:ext uri="{FF2B5EF4-FFF2-40B4-BE49-F238E27FC236}">
                <a16:creationId xmlns:a16="http://schemas.microsoft.com/office/drawing/2014/main" id="{C8405D25-B210-A86E-8C1C-77314A8DF9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942" y="3169239"/>
            <a:ext cx="914400" cy="914400"/>
          </a:xfrm>
          <a:prstGeom prst="rect">
            <a:avLst/>
          </a:prstGeom>
        </p:spPr>
      </p:pic>
      <p:pic>
        <p:nvPicPr>
          <p:cNvPr id="30" name="Graphic 29" descr="Direction with solid fill">
            <a:extLst>
              <a:ext uri="{FF2B5EF4-FFF2-40B4-BE49-F238E27FC236}">
                <a16:creationId xmlns:a16="http://schemas.microsoft.com/office/drawing/2014/main" id="{BB1BDD94-9E03-61C9-F9E3-D293754A29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942" y="4748947"/>
            <a:ext cx="914400" cy="914400"/>
          </a:xfrm>
          <a:prstGeom prst="rect">
            <a:avLst/>
          </a:prstGeom>
        </p:spPr>
      </p:pic>
    </p:spTree>
    <p:extLst>
      <p:ext uri="{BB962C8B-B14F-4D97-AF65-F5344CB8AC3E}">
        <p14:creationId xmlns:p14="http://schemas.microsoft.com/office/powerpoint/2010/main" val="66112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2E3C80-7CDA-508B-2452-0BA8A3183A3C}"/>
              </a:ext>
            </a:extLst>
          </p:cNvPr>
          <p:cNvGrpSpPr/>
          <p:nvPr/>
        </p:nvGrpSpPr>
        <p:grpSpPr>
          <a:xfrm>
            <a:off x="985374" y="3086099"/>
            <a:ext cx="16235826" cy="5935410"/>
            <a:chOff x="209550" y="1533529"/>
            <a:chExt cx="11988800" cy="4491324"/>
          </a:xfrm>
        </p:grpSpPr>
        <p:sp>
          <p:nvSpPr>
            <p:cNvPr id="3" name="Arrow: Pentagon 2">
              <a:extLst>
                <a:ext uri="{FF2B5EF4-FFF2-40B4-BE49-F238E27FC236}">
                  <a16:creationId xmlns:a16="http://schemas.microsoft.com/office/drawing/2014/main" id="{8C80FD36-02ED-0B74-CA66-DDD3175598AB}"/>
                </a:ext>
              </a:extLst>
            </p:cNvPr>
            <p:cNvSpPr/>
            <p:nvPr/>
          </p:nvSpPr>
          <p:spPr>
            <a:xfrm>
              <a:off x="209550" y="1533529"/>
              <a:ext cx="11988800" cy="1057272"/>
            </a:xfrm>
            <a:prstGeom prst="homePlate">
              <a:avLst/>
            </a:prstGeom>
            <a:solidFill>
              <a:schemeClr val="tx2">
                <a:lumMod val="20000"/>
                <a:lumOff val="8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mn-cs"/>
              </a:endParaRPr>
            </a:p>
          </p:txBody>
        </p:sp>
        <p:sp>
          <p:nvSpPr>
            <p:cNvPr id="4" name="Arrow: Pentagon 3">
              <a:extLst>
                <a:ext uri="{FF2B5EF4-FFF2-40B4-BE49-F238E27FC236}">
                  <a16:creationId xmlns:a16="http://schemas.microsoft.com/office/drawing/2014/main" id="{4285F5D2-F796-9106-E944-FEF15A618542}"/>
                </a:ext>
              </a:extLst>
            </p:cNvPr>
            <p:cNvSpPr/>
            <p:nvPr/>
          </p:nvSpPr>
          <p:spPr>
            <a:xfrm>
              <a:off x="359450" y="1676262"/>
              <a:ext cx="2286000" cy="762753"/>
            </a:xfrm>
            <a:prstGeom prst="homePlate">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Pregătirea și validarea conceptului metodologic</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5" name="Arrow: Chevron 4">
              <a:extLst>
                <a:ext uri="{FF2B5EF4-FFF2-40B4-BE49-F238E27FC236}">
                  <a16:creationId xmlns:a16="http://schemas.microsoft.com/office/drawing/2014/main" id="{F8D606DE-E860-9168-585B-D6260D17C7C7}"/>
                </a:ext>
              </a:extLst>
            </p:cNvPr>
            <p:cNvSpPr/>
            <p:nvPr/>
          </p:nvSpPr>
          <p:spPr>
            <a:xfrm>
              <a:off x="2663927"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Colectarea datelor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6" name="Arrow: Chevron 5">
              <a:extLst>
                <a:ext uri="{FF2B5EF4-FFF2-40B4-BE49-F238E27FC236}">
                  <a16:creationId xmlns:a16="http://schemas.microsoft.com/office/drawing/2014/main" id="{976BFFBA-FFBF-EF9B-A62E-DE91AD53BC94}"/>
                </a:ext>
              </a:extLst>
            </p:cNvPr>
            <p:cNvSpPr/>
            <p:nvPr/>
          </p:nvSpPr>
          <p:spPr>
            <a:xfrm>
              <a:off x="4968404"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Analiza datelor colectate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7" name="Arrow: Chevron 6">
              <a:extLst>
                <a:ext uri="{FF2B5EF4-FFF2-40B4-BE49-F238E27FC236}">
                  <a16:creationId xmlns:a16="http://schemas.microsoft.com/office/drawing/2014/main" id="{38296F7F-E8ED-B155-670F-65F98E9C6A14}"/>
                </a:ext>
              </a:extLst>
            </p:cNvPr>
            <p:cNvSpPr/>
            <p:nvPr/>
          </p:nvSpPr>
          <p:spPr>
            <a:xfrm>
              <a:off x="7272882" y="1669348"/>
              <a:ext cx="2379545" cy="762753"/>
            </a:xfrm>
            <a:prstGeom prst="chevron">
              <a:avLst/>
            </a:prstGeom>
            <a:solidFill>
              <a:srgbClr val="234C93"/>
            </a:solidFill>
            <a:ln w="9525" cap="flat" cmpd="sng" algn="ctr">
              <a:solidFill>
                <a:srgbClr val="808080"/>
              </a:solidFill>
              <a:prstDash val="solid"/>
            </a:ln>
            <a:effectLst/>
          </p:spPr>
          <p:txBody>
            <a:bodyPr rIns="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4: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Validarea constatărilor și concluziilor preliminare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8" name="Arrow: Chevron 7">
              <a:extLst>
                <a:ext uri="{FF2B5EF4-FFF2-40B4-BE49-F238E27FC236}">
                  <a16:creationId xmlns:a16="http://schemas.microsoft.com/office/drawing/2014/main" id="{CE6F940A-8536-7E9E-3380-522E3CADCBCA}"/>
                </a:ext>
              </a:extLst>
            </p:cNvPr>
            <p:cNvSpPr/>
            <p:nvPr/>
          </p:nvSpPr>
          <p:spPr>
            <a:xfrm>
              <a:off x="9670905"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5: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Redactarea/ întocmirea livrabilelor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9" name="Arrow: Pentagon 8">
              <a:extLst>
                <a:ext uri="{FF2B5EF4-FFF2-40B4-BE49-F238E27FC236}">
                  <a16:creationId xmlns:a16="http://schemas.microsoft.com/office/drawing/2014/main" id="{A5C7F282-7A5C-F985-CB05-3EFF0FBAFAD1}"/>
                </a:ext>
              </a:extLst>
            </p:cNvPr>
            <p:cNvSpPr/>
            <p:nvPr/>
          </p:nvSpPr>
          <p:spPr>
            <a:xfrm>
              <a:off x="209550" y="4935501"/>
              <a:ext cx="11988800" cy="437251"/>
            </a:xfrm>
            <a:prstGeom prst="homePlate">
              <a:avLst/>
            </a:prstGeom>
            <a:solidFill>
              <a:schemeClr val="tx1">
                <a:lumMod val="50000"/>
                <a:lumOff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u="none" strike="noStrike" kern="0" cap="none" spc="0" normalizeH="0" baseline="0" noProof="0" dirty="0">
                  <a:ln>
                    <a:noFill/>
                  </a:ln>
                  <a:solidFill>
                    <a:schemeClr val="bg2"/>
                  </a:solidFill>
                  <a:effectLst/>
                  <a:uLnTx/>
                  <a:uFillTx/>
                  <a:ea typeface="+mn-ea"/>
                  <a:cs typeface="+mn-cs"/>
                </a:rPr>
                <a:t>Etapa 6 (transversală): Management de contract și implementarea rezultatelor</a:t>
              </a:r>
              <a:endParaRPr kumimoji="0" lang="en-GB" b="1" u="none" strike="noStrike" kern="0" cap="none" spc="0" normalizeH="0" baseline="0" noProof="0" dirty="0">
                <a:ln>
                  <a:noFill/>
                </a:ln>
                <a:solidFill>
                  <a:schemeClr val="bg2"/>
                </a:solidFill>
                <a:effectLst/>
                <a:uLnTx/>
                <a:uFillTx/>
                <a:ea typeface="+mn-ea"/>
                <a:cs typeface="+mn-cs"/>
              </a:endParaRPr>
            </a:p>
          </p:txBody>
        </p:sp>
        <p:sp>
          <p:nvSpPr>
            <p:cNvPr id="10" name="TextBox 9">
              <a:extLst>
                <a:ext uri="{FF2B5EF4-FFF2-40B4-BE49-F238E27FC236}">
                  <a16:creationId xmlns:a16="http://schemas.microsoft.com/office/drawing/2014/main" id="{6262CF06-17B5-B254-EBB5-E173527251D0}"/>
                </a:ext>
              </a:extLst>
            </p:cNvPr>
            <p:cNvSpPr txBox="1"/>
            <p:nvPr/>
          </p:nvSpPr>
          <p:spPr>
            <a:xfrm>
              <a:off x="359449" y="2674009"/>
              <a:ext cx="2155100" cy="1933024"/>
            </a:xfrm>
            <a:prstGeom prst="rect">
              <a:avLst/>
            </a:prstGeom>
            <a:noFill/>
          </p:spPr>
          <p:txBody>
            <a:bodyPr wrap="square">
              <a:spAutoFit/>
            </a:bodyPr>
            <a:lstStyle/>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Reuniunea</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lansare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proiectului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parametrilor</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urmat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obiective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rezultate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așteptate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cadru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metodologic</a:t>
              </a:r>
              <a:r>
                <a:rPr lang="en-US" sz="1600" kern="0" dirty="0">
                  <a:solidFill>
                    <a:srgbClr val="2E2E38"/>
                  </a:solidFill>
                  <a:cs typeface="Arial" panose="020B0604020202020204" pitchFamily="34" charset="0"/>
                </a:rPr>
                <a:t> ;</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sau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ajustarea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dacă</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este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cazul</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calendarului</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derulare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p:txBody>
        </p:sp>
        <p:sp>
          <p:nvSpPr>
            <p:cNvPr id="11" name="TextBox 10">
              <a:extLst>
                <a:ext uri="{FF2B5EF4-FFF2-40B4-BE49-F238E27FC236}">
                  <a16:creationId xmlns:a16="http://schemas.microsoft.com/office/drawing/2014/main" id="{CBC1F19C-E8C6-0474-6A50-7E8BF5A0FA40}"/>
                </a:ext>
              </a:extLst>
            </p:cNvPr>
            <p:cNvSpPr txBox="1"/>
            <p:nvPr/>
          </p:nvSpPr>
          <p:spPr>
            <a:xfrm>
              <a:off x="2645450" y="2674009"/>
              <a:ext cx="218188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s-ES" dirty="0" err="1"/>
                <a:t>Identificarea</a:t>
              </a:r>
              <a:r>
                <a:rPr lang="es-ES" dirty="0"/>
                <a:t> </a:t>
              </a:r>
              <a:r>
                <a:rPr lang="es-ES" dirty="0" err="1"/>
                <a:t>surselor</a:t>
              </a:r>
              <a:r>
                <a:rPr lang="es-ES" dirty="0"/>
                <a:t> de </a:t>
              </a:r>
              <a:r>
                <a:rPr lang="es-ES" dirty="0" err="1"/>
                <a:t>informații</a:t>
              </a:r>
              <a:r>
                <a:rPr lang="es-ES" dirty="0"/>
                <a:t> relevante </a:t>
              </a:r>
              <a:r>
                <a:rPr lang="es-ES" dirty="0" err="1"/>
                <a:t>și</a:t>
              </a:r>
              <a:r>
                <a:rPr lang="es-ES" dirty="0"/>
                <a:t> </a:t>
              </a:r>
              <a:r>
                <a:rPr lang="es-ES" dirty="0" err="1"/>
                <a:t>asigurarea</a:t>
              </a:r>
              <a:r>
                <a:rPr lang="es-ES" dirty="0"/>
                <a:t> </a:t>
              </a:r>
              <a:r>
                <a:rPr lang="es-ES" dirty="0" err="1"/>
                <a:t>accesului</a:t>
              </a:r>
              <a:r>
                <a:rPr lang="es-ES" dirty="0"/>
                <a:t> la </a:t>
              </a:r>
              <a:r>
                <a:rPr lang="es-ES" dirty="0" err="1"/>
                <a:t>acestea</a:t>
              </a:r>
              <a:r>
                <a:rPr lang="es-ES" dirty="0"/>
                <a:t>;</a:t>
              </a:r>
            </a:p>
            <a:p>
              <a:r>
                <a:rPr lang="en-US" dirty="0" err="1"/>
                <a:t>Identificarea</a:t>
              </a:r>
              <a:r>
                <a:rPr lang="en-US" dirty="0"/>
                <a:t> </a:t>
              </a:r>
              <a:r>
                <a:rPr lang="en-US" dirty="0" err="1"/>
                <a:t>și</a:t>
              </a:r>
              <a:r>
                <a:rPr lang="en-US" dirty="0"/>
                <a:t> </a:t>
              </a:r>
              <a:r>
                <a:rPr lang="en-US" dirty="0" err="1"/>
                <a:t>selecția</a:t>
              </a:r>
              <a:r>
                <a:rPr lang="en-US" dirty="0"/>
                <a:t> </a:t>
              </a:r>
              <a:r>
                <a:rPr lang="en-US" dirty="0" err="1"/>
                <a:t>datelor</a:t>
              </a:r>
              <a:r>
                <a:rPr lang="en-US" dirty="0"/>
                <a:t> </a:t>
              </a:r>
              <a:r>
                <a:rPr lang="en-US" dirty="0" err="1"/>
                <a:t>relevante</a:t>
              </a:r>
              <a:r>
                <a:rPr lang="en-US" dirty="0"/>
                <a:t> </a:t>
              </a:r>
              <a:r>
                <a:rPr lang="en-US" dirty="0" err="1"/>
                <a:t>pentru</a:t>
              </a:r>
              <a:r>
                <a:rPr lang="en-US" dirty="0"/>
                <a:t> </a:t>
              </a:r>
              <a:r>
                <a:rPr lang="en-US" dirty="0" err="1"/>
                <a:t>scopul</a:t>
              </a:r>
              <a:r>
                <a:rPr lang="en-US" dirty="0"/>
                <a:t> </a:t>
              </a:r>
              <a:r>
                <a:rPr lang="en-US" dirty="0" err="1"/>
                <a:t>analizelor</a:t>
              </a:r>
              <a:r>
                <a:rPr lang="en-US" dirty="0"/>
                <a:t>, din </a:t>
              </a:r>
              <a:r>
                <a:rPr lang="en-US" dirty="0" err="1"/>
                <a:t>sursele</a:t>
              </a:r>
              <a:r>
                <a:rPr lang="en-US" dirty="0"/>
                <a:t> </a:t>
              </a:r>
              <a:r>
                <a:rPr lang="en-US" dirty="0" err="1"/>
                <a:t>accesate</a:t>
              </a:r>
              <a:r>
                <a:rPr lang="en-US" dirty="0"/>
                <a:t>;</a:t>
              </a:r>
            </a:p>
            <a:p>
              <a:r>
                <a:rPr lang="en-US" dirty="0" err="1"/>
                <a:t>Consultarea</a:t>
              </a:r>
              <a:r>
                <a:rPr lang="en-US" dirty="0"/>
                <a:t>, </a:t>
              </a:r>
              <a:r>
                <a:rPr lang="en-US" dirty="0" err="1"/>
                <a:t>parcurgerea</a:t>
              </a:r>
              <a:r>
                <a:rPr lang="en-US" dirty="0"/>
                <a:t> </a:t>
              </a:r>
              <a:r>
                <a:rPr lang="en-US" dirty="0" err="1"/>
                <a:t>și</a:t>
              </a:r>
              <a:r>
                <a:rPr lang="en-US" dirty="0"/>
                <a:t> </a:t>
              </a:r>
              <a:r>
                <a:rPr lang="en-US" dirty="0" err="1"/>
                <a:t>înțelegerea</a:t>
              </a:r>
              <a:r>
                <a:rPr lang="en-US" dirty="0"/>
                <a:t> </a:t>
              </a:r>
              <a:r>
                <a:rPr lang="en-US" dirty="0" err="1"/>
                <a:t>informațiilor</a:t>
              </a:r>
              <a:r>
                <a:rPr lang="en-US" dirty="0"/>
                <a:t> </a:t>
              </a:r>
              <a:r>
                <a:rPr lang="en-US" dirty="0" err="1"/>
                <a:t>identificate</a:t>
              </a:r>
              <a:r>
                <a:rPr lang="en-US" dirty="0"/>
                <a:t> ca </a:t>
              </a:r>
              <a:r>
                <a:rPr lang="en-US" dirty="0" err="1"/>
                <a:t>fiind</a:t>
              </a:r>
              <a:r>
                <a:rPr lang="en-US" dirty="0"/>
                <a:t> </a:t>
              </a:r>
              <a:r>
                <a:rPr lang="en-US" dirty="0" err="1"/>
                <a:t>relevante</a:t>
              </a:r>
              <a:r>
                <a:rPr lang="en-US" dirty="0"/>
                <a:t>. </a:t>
              </a:r>
            </a:p>
          </p:txBody>
        </p:sp>
        <p:sp>
          <p:nvSpPr>
            <p:cNvPr id="12" name="TextBox 11">
              <a:extLst>
                <a:ext uri="{FF2B5EF4-FFF2-40B4-BE49-F238E27FC236}">
                  <a16:creationId xmlns:a16="http://schemas.microsoft.com/office/drawing/2014/main" id="{F43E28E7-6AE4-C2B0-F10E-AF23D77AC566}"/>
                </a:ext>
              </a:extLst>
            </p:cNvPr>
            <p:cNvSpPr txBox="1"/>
            <p:nvPr/>
          </p:nvSpPr>
          <p:spPr>
            <a:xfrm>
              <a:off x="4958230" y="2674009"/>
              <a:ext cx="2051520" cy="1933024"/>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pt-BR" dirty="0"/>
                <a:t>Aplicarea metodelor de analiză a datelor</a:t>
              </a:r>
              <a:r>
                <a:rPr lang="ro-RO" dirty="0"/>
                <a:t>, de tip arbore decizional, cauză-efect, studiu de caz</a:t>
              </a:r>
              <a:r>
                <a:rPr lang="en-US" dirty="0"/>
                <a:t>;</a:t>
              </a:r>
              <a:endParaRPr lang="pt-BR" dirty="0"/>
            </a:p>
            <a:p>
              <a:r>
                <a:rPr lang="en-US" dirty="0" err="1"/>
                <a:t>Identificarea</a:t>
              </a:r>
              <a:r>
                <a:rPr lang="en-US" dirty="0"/>
                <a:t> de </a:t>
              </a:r>
              <a:r>
                <a:rPr lang="en-US" dirty="0" err="1"/>
                <a:t>exemple</a:t>
              </a:r>
              <a:r>
                <a:rPr lang="en-US" dirty="0"/>
                <a:t> de </a:t>
              </a:r>
              <a:r>
                <a:rPr lang="en-US" dirty="0" err="1"/>
                <a:t>bune</a:t>
              </a:r>
              <a:r>
                <a:rPr lang="en-US" dirty="0"/>
                <a:t> </a:t>
              </a:r>
              <a:r>
                <a:rPr lang="en-US" dirty="0" err="1"/>
                <a:t>practici</a:t>
              </a:r>
              <a:r>
                <a:rPr lang="en-US" dirty="0"/>
                <a:t>, </a:t>
              </a:r>
              <a:r>
                <a:rPr lang="en-US" dirty="0" err="1"/>
                <a:t>în</a:t>
              </a:r>
              <a:r>
                <a:rPr lang="en-US" dirty="0"/>
                <a:t> </a:t>
              </a:r>
              <a:r>
                <a:rPr lang="en-US" dirty="0" err="1"/>
                <a:t>vederea</a:t>
              </a:r>
              <a:r>
                <a:rPr lang="en-US" dirty="0"/>
                <a:t> </a:t>
              </a:r>
              <a:r>
                <a:rPr lang="en-US" dirty="0" err="1"/>
                <a:t>replicării</a:t>
              </a:r>
              <a:r>
                <a:rPr lang="en-US" dirty="0"/>
                <a:t> </a:t>
              </a:r>
              <a:r>
                <a:rPr lang="en-US" dirty="0" err="1"/>
                <a:t>implementării</a:t>
              </a:r>
              <a:r>
                <a:rPr lang="en-US" dirty="0"/>
                <a:t> </a:t>
              </a:r>
              <a:r>
                <a:rPr lang="en-US" dirty="0" err="1"/>
                <a:t>acestora</a:t>
              </a:r>
              <a:r>
                <a:rPr lang="en-US" dirty="0"/>
                <a:t>;</a:t>
              </a:r>
            </a:p>
            <a:p>
              <a:r>
                <a:rPr lang="it-IT" dirty="0"/>
                <a:t>Elaborarea rezultatelor și concluziilor preliminare. </a:t>
              </a:r>
            </a:p>
          </p:txBody>
        </p:sp>
        <p:sp>
          <p:nvSpPr>
            <p:cNvPr id="13" name="TextBox 12">
              <a:extLst>
                <a:ext uri="{FF2B5EF4-FFF2-40B4-BE49-F238E27FC236}">
                  <a16:creationId xmlns:a16="http://schemas.microsoft.com/office/drawing/2014/main" id="{EA690911-1EAF-E4C9-9D61-75DC86B7EC19}"/>
                </a:ext>
              </a:extLst>
            </p:cNvPr>
            <p:cNvSpPr txBox="1"/>
            <p:nvPr/>
          </p:nvSpPr>
          <p:spPr>
            <a:xfrm>
              <a:off x="7301178" y="2674009"/>
              <a:ext cx="205152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Prezentarea</a:t>
              </a:r>
              <a:r>
                <a:rPr lang="en-US" dirty="0"/>
                <a:t> </a:t>
              </a:r>
              <a:r>
                <a:rPr lang="en-US" dirty="0" err="1"/>
                <a:t>și</a:t>
              </a:r>
              <a:r>
                <a:rPr lang="en-US" dirty="0"/>
                <a:t> </a:t>
              </a:r>
              <a:r>
                <a:rPr lang="en-US" dirty="0" err="1"/>
                <a:t>discutarea</a:t>
              </a:r>
              <a:r>
                <a:rPr lang="en-US" dirty="0"/>
                <a:t> </a:t>
              </a:r>
              <a:r>
                <a:rPr lang="en-US" dirty="0" err="1"/>
                <a:t>rezultatelor</a:t>
              </a:r>
              <a:r>
                <a:rPr lang="en-US" dirty="0"/>
                <a:t> </a:t>
              </a:r>
              <a:r>
                <a:rPr lang="en-US" dirty="0" err="1"/>
                <a:t>și</a:t>
              </a:r>
              <a:r>
                <a:rPr lang="en-US" dirty="0"/>
                <a:t> </a:t>
              </a:r>
              <a:r>
                <a:rPr lang="en-US" dirty="0" err="1"/>
                <a:t>concluziilor</a:t>
              </a:r>
              <a:r>
                <a:rPr lang="en-US" dirty="0"/>
                <a:t> </a:t>
              </a:r>
              <a:r>
                <a:rPr lang="en-US" dirty="0" err="1"/>
                <a:t>preliminare</a:t>
              </a:r>
              <a:r>
                <a:rPr lang="en-US" dirty="0"/>
                <a:t> cu </a:t>
              </a:r>
              <a:r>
                <a:rPr lang="en-US" dirty="0" err="1"/>
                <a:t>reprezentanții</a:t>
              </a:r>
              <a:r>
                <a:rPr lang="en-US" dirty="0"/>
                <a:t> </a:t>
              </a:r>
              <a:r>
                <a:rPr lang="ro-RO" dirty="0"/>
                <a:t>ANFP</a:t>
              </a:r>
              <a:r>
                <a:rPr lang="en-US" dirty="0"/>
                <a:t>;</a:t>
              </a:r>
            </a:p>
            <a:p>
              <a:r>
                <a:rPr lang="en-US" dirty="0" err="1"/>
                <a:t>Colectarea</a:t>
              </a:r>
              <a:r>
                <a:rPr lang="en-US" dirty="0"/>
                <a:t> de feedback, </a:t>
              </a:r>
              <a:r>
                <a:rPr lang="en-US" dirty="0" err="1"/>
                <a:t>opinii</a:t>
              </a:r>
              <a:r>
                <a:rPr lang="en-US" dirty="0"/>
                <a:t>, </a:t>
              </a:r>
              <a:r>
                <a:rPr lang="en-US" dirty="0" err="1"/>
                <a:t>recomandări</a:t>
              </a:r>
              <a:r>
                <a:rPr lang="en-US" dirty="0"/>
                <a:t> </a:t>
              </a:r>
              <a:r>
                <a:rPr lang="en-US" dirty="0" err="1"/>
                <a:t>privind</a:t>
              </a:r>
              <a:r>
                <a:rPr lang="en-US" dirty="0"/>
                <a:t> </a:t>
              </a:r>
              <a:r>
                <a:rPr lang="en-US" dirty="0" err="1"/>
                <a:t>rezultatele</a:t>
              </a:r>
              <a:r>
                <a:rPr lang="en-US" dirty="0"/>
                <a:t> </a:t>
              </a:r>
              <a:r>
                <a:rPr lang="en-US" dirty="0" err="1"/>
                <a:t>și</a:t>
              </a:r>
              <a:r>
                <a:rPr lang="en-US" dirty="0"/>
                <a:t> </a:t>
              </a:r>
              <a:r>
                <a:rPr lang="en-US" dirty="0" err="1"/>
                <a:t>concluziile</a:t>
              </a:r>
              <a:r>
                <a:rPr lang="en-US" dirty="0"/>
                <a:t> </a:t>
              </a:r>
              <a:r>
                <a:rPr lang="en-US" dirty="0" err="1"/>
                <a:t>preliminare</a:t>
              </a:r>
              <a:r>
                <a:rPr lang="en-US" dirty="0"/>
                <a:t>;</a:t>
              </a:r>
            </a:p>
            <a:p>
              <a:r>
                <a:rPr lang="en-US" dirty="0" err="1"/>
                <a:t>Stabilirea</a:t>
              </a:r>
              <a:r>
                <a:rPr lang="en-US" dirty="0"/>
                <a:t> </a:t>
              </a:r>
              <a:r>
                <a:rPr lang="en-US" dirty="0" err="1"/>
                <a:t>parametrilor</a:t>
              </a:r>
              <a:r>
                <a:rPr lang="en-US" dirty="0"/>
                <a:t> </a:t>
              </a:r>
              <a:r>
                <a:rPr lang="en-US" dirty="0" err="1"/>
                <a:t>și</a:t>
              </a:r>
              <a:r>
                <a:rPr lang="en-US" dirty="0"/>
                <a:t> </a:t>
              </a:r>
              <a:r>
                <a:rPr lang="en-US" dirty="0" err="1"/>
                <a:t>cadrului</a:t>
              </a:r>
              <a:r>
                <a:rPr lang="en-US" dirty="0"/>
                <a:t> de </a:t>
              </a:r>
              <a:r>
                <a:rPr lang="en-US" dirty="0" err="1"/>
                <a:t>lucru</a:t>
              </a:r>
              <a:r>
                <a:rPr lang="en-US" dirty="0"/>
                <a:t> </a:t>
              </a:r>
              <a:r>
                <a:rPr lang="en-US" dirty="0" err="1"/>
                <a:t>pentru</a:t>
              </a:r>
              <a:r>
                <a:rPr lang="en-US" dirty="0"/>
                <a:t> </a:t>
              </a:r>
              <a:r>
                <a:rPr lang="en-US" dirty="0" err="1"/>
                <a:t>elaborarea</a:t>
              </a:r>
              <a:r>
                <a:rPr lang="en-US" dirty="0"/>
                <a:t> </a:t>
              </a:r>
              <a:r>
                <a:rPr lang="en-US" dirty="0" err="1"/>
                <a:t>livrabilului</a:t>
              </a:r>
              <a:r>
                <a:rPr lang="en-US" dirty="0"/>
                <a:t> final.</a:t>
              </a:r>
            </a:p>
          </p:txBody>
        </p:sp>
        <p:sp>
          <p:nvSpPr>
            <p:cNvPr id="14" name="TextBox 13">
              <a:extLst>
                <a:ext uri="{FF2B5EF4-FFF2-40B4-BE49-F238E27FC236}">
                  <a16:creationId xmlns:a16="http://schemas.microsoft.com/office/drawing/2014/main" id="{8F82E445-555D-64A1-06E8-166E7F1AE013}"/>
                </a:ext>
              </a:extLst>
            </p:cNvPr>
            <p:cNvSpPr txBox="1"/>
            <p:nvPr/>
          </p:nvSpPr>
          <p:spPr>
            <a:xfrm>
              <a:off x="9644126" y="2674009"/>
              <a:ext cx="2051520" cy="1560393"/>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Elaborare</a:t>
              </a:r>
              <a:r>
                <a:rPr lang="en-US" dirty="0"/>
                <a:t> </a:t>
              </a:r>
              <a:r>
                <a:rPr lang="en-US" dirty="0" err="1"/>
                <a:t>livrabilelor</a:t>
              </a:r>
              <a:r>
                <a:rPr lang="en-US" dirty="0"/>
                <a:t> </a:t>
              </a:r>
              <a:r>
                <a:rPr lang="en-US" dirty="0" err="1"/>
                <a:t>aferente</a:t>
              </a:r>
              <a:r>
                <a:rPr lang="en-US" dirty="0"/>
                <a:t> </a:t>
              </a:r>
              <a:r>
                <a:rPr lang="en-US" dirty="0" err="1"/>
                <a:t>activității</a:t>
              </a:r>
              <a:r>
                <a:rPr lang="en-US" dirty="0"/>
                <a:t>;</a:t>
              </a:r>
            </a:p>
            <a:p>
              <a:r>
                <a:rPr lang="en-US" dirty="0" err="1"/>
                <a:t>Validarea</a:t>
              </a:r>
              <a:r>
                <a:rPr lang="en-US" dirty="0"/>
                <a:t> </a:t>
              </a:r>
              <a:r>
                <a:rPr lang="en-US" dirty="0" err="1"/>
                <a:t>formei</a:t>
              </a:r>
              <a:r>
                <a:rPr lang="en-US" dirty="0"/>
                <a:t> finale a </a:t>
              </a:r>
              <a:r>
                <a:rPr lang="en-US" dirty="0" err="1"/>
                <a:t>livrabilelor</a:t>
              </a:r>
              <a:r>
                <a:rPr lang="en-US" dirty="0"/>
                <a:t> cu </a:t>
              </a:r>
              <a:r>
                <a:rPr lang="en-US" dirty="0" err="1"/>
                <a:t>reprezentanții</a:t>
              </a:r>
              <a:r>
                <a:rPr lang="en-US" dirty="0"/>
                <a:t> </a:t>
              </a:r>
              <a:r>
                <a:rPr lang="ro-RO" dirty="0"/>
                <a:t>ANFP</a:t>
              </a:r>
              <a:r>
                <a:rPr lang="en-US" dirty="0"/>
                <a:t> </a:t>
              </a:r>
              <a:r>
                <a:rPr lang="en-US" dirty="0" err="1"/>
                <a:t>desemnați</a:t>
              </a:r>
              <a:r>
                <a:rPr lang="en-US" dirty="0"/>
                <a:t> </a:t>
              </a:r>
              <a:r>
                <a:rPr lang="en-US" dirty="0" err="1"/>
                <a:t>în</a:t>
              </a:r>
              <a:r>
                <a:rPr lang="en-US" dirty="0"/>
                <a:t> </a:t>
              </a:r>
              <a:r>
                <a:rPr lang="en-US" dirty="0" err="1"/>
                <a:t>acest</a:t>
              </a:r>
              <a:r>
                <a:rPr lang="en-US" dirty="0"/>
                <a:t> </a:t>
              </a:r>
              <a:r>
                <a:rPr lang="en-US" dirty="0" err="1"/>
                <a:t>sens</a:t>
              </a:r>
              <a:r>
                <a:rPr lang="en-US" dirty="0"/>
                <a:t>;</a:t>
              </a:r>
            </a:p>
            <a:p>
              <a:r>
                <a:rPr lang="en-US" dirty="0" err="1"/>
                <a:t>Diseminarea</a:t>
              </a:r>
              <a:r>
                <a:rPr lang="en-US" dirty="0"/>
                <a:t> </a:t>
              </a:r>
              <a:r>
                <a:rPr lang="en-US" dirty="0" err="1"/>
                <a:t>livrabilelor</a:t>
              </a:r>
              <a:r>
                <a:rPr lang="en-US" dirty="0"/>
                <a:t> (</a:t>
              </a:r>
              <a:r>
                <a:rPr lang="en-US" dirty="0" err="1"/>
                <a:t>acolo</a:t>
              </a:r>
              <a:r>
                <a:rPr lang="en-US" dirty="0"/>
                <a:t> </a:t>
              </a:r>
              <a:r>
                <a:rPr lang="en-US" dirty="0" err="1"/>
                <a:t>unde</a:t>
              </a:r>
              <a:r>
                <a:rPr lang="en-US" dirty="0"/>
                <a:t> </a:t>
              </a:r>
              <a:r>
                <a:rPr lang="en-US" dirty="0" err="1"/>
                <a:t>este</a:t>
              </a:r>
              <a:r>
                <a:rPr lang="en-US" dirty="0"/>
                <a:t> </a:t>
              </a:r>
              <a:r>
                <a:rPr lang="en-US" dirty="0" err="1"/>
                <a:t>cazul</a:t>
              </a:r>
              <a:r>
                <a:rPr lang="en-US" dirty="0"/>
                <a:t>).</a:t>
              </a:r>
            </a:p>
          </p:txBody>
        </p:sp>
        <p:sp>
          <p:nvSpPr>
            <p:cNvPr id="15" name="TextBox 14">
              <a:extLst>
                <a:ext uri="{FF2B5EF4-FFF2-40B4-BE49-F238E27FC236}">
                  <a16:creationId xmlns:a16="http://schemas.microsoft.com/office/drawing/2014/main" id="{51A07297-8D09-00C5-9587-1B9876D1469B}"/>
                </a:ext>
              </a:extLst>
            </p:cNvPr>
            <p:cNvSpPr txBox="1"/>
            <p:nvPr/>
          </p:nvSpPr>
          <p:spPr>
            <a:xfrm>
              <a:off x="3530455" y="5372749"/>
              <a:ext cx="6098587" cy="652104"/>
            </a:xfrm>
            <a:prstGeom prst="rect">
              <a:avLst/>
            </a:prstGeom>
            <a:noFill/>
          </p:spPr>
          <p:txBody>
            <a:bodyPr wrap="square">
              <a:spAutoFit/>
            </a:bodyPr>
            <a:lstStyle/>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Suport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tehnic</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până</a:t>
              </a:r>
              <a:r>
                <a:rPr lang="en-US" sz="1600" kern="0" dirty="0">
                  <a:solidFill>
                    <a:srgbClr val="2E2E38"/>
                  </a:solidFill>
                  <a:cs typeface="Arial" panose="020B0604020202020204" pitchFamily="34" charset="0"/>
                </a:rPr>
                <a:t> la </a:t>
              </a:r>
              <a:r>
                <a:rPr lang="en-US" sz="1600" kern="0" dirty="0" err="1">
                  <a:solidFill>
                    <a:srgbClr val="2E2E38"/>
                  </a:solidFill>
                  <a:cs typeface="Arial" panose="020B0604020202020204" pitchFamily="34" charset="0"/>
                </a:rPr>
                <a:t>publicarea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actelor</a:t>
              </a:r>
              <a:r>
                <a:rPr lang="en-US" sz="1600" kern="0" dirty="0">
                  <a:solidFill>
                    <a:srgbClr val="2E2E38"/>
                  </a:solidFill>
                  <a:cs typeface="Arial" panose="020B0604020202020204" pitchFamily="34" charset="0"/>
                </a:rPr>
                <a:t> normative </a:t>
              </a:r>
              <a:r>
                <a:rPr lang="en-US" sz="1600" kern="0" dirty="0" err="1">
                  <a:solidFill>
                    <a:srgbClr val="2E2E38"/>
                  </a:solidFill>
                  <a:cs typeface="Arial" panose="020B0604020202020204" pitchFamily="34" charset="0"/>
                </a:rPr>
                <a:t>în</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Monitorul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Oficial</a:t>
              </a:r>
              <a:r>
                <a:rPr lang="en-US" sz="1600" kern="0" dirty="0">
                  <a:solidFill>
                    <a:srgbClr val="2E2E38"/>
                  </a:solidFill>
                  <a:cs typeface="Arial" panose="020B0604020202020204" pitchFamily="34" charset="0"/>
                </a:rPr>
                <a:t>; </a:t>
              </a:r>
            </a:p>
            <a:p>
              <a:pPr marL="285750" indent="-285750">
                <a:buClr>
                  <a:schemeClr val="tx1"/>
                </a:buClr>
                <a:buSzPct val="50000"/>
                <a:buFont typeface="Arial" panose="020B0604020202020204" pitchFamily="34" charset="0"/>
                <a:buChar char="►"/>
              </a:pPr>
              <a:r>
                <a:rPr lang="pt-BR" sz="1600" kern="0" dirty="0">
                  <a:solidFill>
                    <a:srgbClr val="2E2E38"/>
                  </a:solidFill>
                  <a:cs typeface="Arial" panose="020B0604020202020204" pitchFamily="34" charset="0"/>
                </a:rPr>
                <a:t>Organizarea de evenimente în contextul contractului;</a:t>
              </a:r>
            </a:p>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Administrarea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contractului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și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controlul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calității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livrabilelor</a:t>
              </a:r>
              <a:r>
                <a:rPr lang="en-US" sz="1600" kern="0" dirty="0">
                  <a:solidFill>
                    <a:srgbClr val="2E2E38"/>
                  </a:solidFill>
                  <a:cs typeface="Arial" panose="020B0604020202020204" pitchFamily="34" charset="0"/>
                </a:rPr>
                <a:t>/</a:t>
              </a:r>
              <a:r>
                <a:rPr lang="en-US" sz="1600" kern="0" dirty="0" err="1">
                  <a:solidFill>
                    <a:srgbClr val="2E2E38"/>
                  </a:solidFill>
                  <a:cs typeface="Arial" panose="020B0604020202020204" pitchFamily="34" charset="0"/>
                </a:rPr>
                <a:t>rapoartelor</a:t>
              </a:r>
              <a:r>
                <a:rPr lang="en-US" sz="1600" kern="0" dirty="0">
                  <a:solidFill>
                    <a:srgbClr val="2E2E38"/>
                  </a:solidFill>
                  <a:cs typeface="Arial" panose="020B0604020202020204" pitchFamily="34" charset="0"/>
                </a:rPr>
                <a:t>. </a:t>
              </a:r>
            </a:p>
          </p:txBody>
        </p:sp>
      </p:grpSp>
      <p:cxnSp>
        <p:nvCxnSpPr>
          <p:cNvPr id="16" name="Straight Connector 15">
            <a:extLst>
              <a:ext uri="{FF2B5EF4-FFF2-40B4-BE49-F238E27FC236}">
                <a16:creationId xmlns:a16="http://schemas.microsoft.com/office/drawing/2014/main" id="{B2CCA7C7-4B67-F202-2D58-33868AA76F4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06E9CB-26BB-A908-A2C7-5113D611056F}"/>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Abordarea metodologică utilizată</a:t>
            </a:r>
          </a:p>
        </p:txBody>
      </p:sp>
    </p:spTree>
    <p:extLst>
      <p:ext uri="{BB962C8B-B14F-4D97-AF65-F5344CB8AC3E}">
        <p14:creationId xmlns:p14="http://schemas.microsoft.com/office/powerpoint/2010/main" val="243892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326F16-CDEA-B71E-E029-E8A5B41CEB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Graficul de implementare</a:t>
            </a:r>
          </a:p>
        </p:txBody>
      </p:sp>
      <p:graphicFrame>
        <p:nvGraphicFramePr>
          <p:cNvPr id="6" name="Table 4">
            <a:extLst>
              <a:ext uri="{FF2B5EF4-FFF2-40B4-BE49-F238E27FC236}">
                <a16:creationId xmlns:a16="http://schemas.microsoft.com/office/drawing/2014/main" id="{53C1E600-4C7F-9793-8922-AFA12C237561}"/>
              </a:ext>
            </a:extLst>
          </p:cNvPr>
          <p:cNvGraphicFramePr>
            <a:graphicFrameLocks noGrp="1"/>
          </p:cNvGraphicFramePr>
          <p:nvPr/>
        </p:nvGraphicFramePr>
        <p:xfrm>
          <a:off x="947429" y="3009900"/>
          <a:ext cx="16393142" cy="6037864"/>
        </p:xfrm>
        <a:graphic>
          <a:graphicData uri="http://schemas.openxmlformats.org/drawingml/2006/table">
            <a:tbl>
              <a:tblPr firstRow="1" bandRow="1"/>
              <a:tblGrid>
                <a:gridCol w="7782542">
                  <a:extLst>
                    <a:ext uri="{9D8B030D-6E8A-4147-A177-3AD203B41FA5}">
                      <a16:colId xmlns:a16="http://schemas.microsoft.com/office/drawing/2014/main" val="3618144568"/>
                    </a:ext>
                  </a:extLst>
                </a:gridCol>
                <a:gridCol w="685800">
                  <a:extLst>
                    <a:ext uri="{9D8B030D-6E8A-4147-A177-3AD203B41FA5}">
                      <a16:colId xmlns:a16="http://schemas.microsoft.com/office/drawing/2014/main" val="3539644055"/>
                    </a:ext>
                  </a:extLst>
                </a:gridCol>
                <a:gridCol w="495300">
                  <a:extLst>
                    <a:ext uri="{9D8B030D-6E8A-4147-A177-3AD203B41FA5}">
                      <a16:colId xmlns:a16="http://schemas.microsoft.com/office/drawing/2014/main" val="1924771611"/>
                    </a:ext>
                  </a:extLst>
                </a:gridCol>
                <a:gridCol w="495300">
                  <a:extLst>
                    <a:ext uri="{9D8B030D-6E8A-4147-A177-3AD203B41FA5}">
                      <a16:colId xmlns:a16="http://schemas.microsoft.com/office/drawing/2014/main" val="1546820195"/>
                    </a:ext>
                  </a:extLst>
                </a:gridCol>
                <a:gridCol w="495300">
                  <a:extLst>
                    <a:ext uri="{9D8B030D-6E8A-4147-A177-3AD203B41FA5}">
                      <a16:colId xmlns:a16="http://schemas.microsoft.com/office/drawing/2014/main" val="2888142393"/>
                    </a:ext>
                  </a:extLst>
                </a:gridCol>
                <a:gridCol w="495300">
                  <a:extLst>
                    <a:ext uri="{9D8B030D-6E8A-4147-A177-3AD203B41FA5}">
                      <a16:colId xmlns:a16="http://schemas.microsoft.com/office/drawing/2014/main" val="3124697054"/>
                    </a:ext>
                  </a:extLst>
                </a:gridCol>
                <a:gridCol w="495300">
                  <a:extLst>
                    <a:ext uri="{9D8B030D-6E8A-4147-A177-3AD203B41FA5}">
                      <a16:colId xmlns:a16="http://schemas.microsoft.com/office/drawing/2014/main" val="2396699636"/>
                    </a:ext>
                  </a:extLst>
                </a:gridCol>
                <a:gridCol w="495300">
                  <a:extLst>
                    <a:ext uri="{9D8B030D-6E8A-4147-A177-3AD203B41FA5}">
                      <a16:colId xmlns:a16="http://schemas.microsoft.com/office/drawing/2014/main" val="4255474003"/>
                    </a:ext>
                  </a:extLst>
                </a:gridCol>
                <a:gridCol w="495300">
                  <a:extLst>
                    <a:ext uri="{9D8B030D-6E8A-4147-A177-3AD203B41FA5}">
                      <a16:colId xmlns:a16="http://schemas.microsoft.com/office/drawing/2014/main" val="2375368037"/>
                    </a:ext>
                  </a:extLst>
                </a:gridCol>
                <a:gridCol w="495300">
                  <a:extLst>
                    <a:ext uri="{9D8B030D-6E8A-4147-A177-3AD203B41FA5}">
                      <a16:colId xmlns:a16="http://schemas.microsoft.com/office/drawing/2014/main" val="3326892833"/>
                    </a:ext>
                  </a:extLst>
                </a:gridCol>
                <a:gridCol w="495300">
                  <a:extLst>
                    <a:ext uri="{9D8B030D-6E8A-4147-A177-3AD203B41FA5}">
                      <a16:colId xmlns:a16="http://schemas.microsoft.com/office/drawing/2014/main" val="589659620"/>
                    </a:ext>
                  </a:extLst>
                </a:gridCol>
                <a:gridCol w="495300">
                  <a:extLst>
                    <a:ext uri="{9D8B030D-6E8A-4147-A177-3AD203B41FA5}">
                      <a16:colId xmlns:a16="http://schemas.microsoft.com/office/drawing/2014/main" val="1696036262"/>
                    </a:ext>
                  </a:extLst>
                </a:gridCol>
                <a:gridCol w="495300">
                  <a:extLst>
                    <a:ext uri="{9D8B030D-6E8A-4147-A177-3AD203B41FA5}">
                      <a16:colId xmlns:a16="http://schemas.microsoft.com/office/drawing/2014/main" val="1841090226"/>
                    </a:ext>
                  </a:extLst>
                </a:gridCol>
                <a:gridCol w="495300">
                  <a:extLst>
                    <a:ext uri="{9D8B030D-6E8A-4147-A177-3AD203B41FA5}">
                      <a16:colId xmlns:a16="http://schemas.microsoft.com/office/drawing/2014/main" val="4193153038"/>
                    </a:ext>
                  </a:extLst>
                </a:gridCol>
                <a:gridCol w="495300">
                  <a:extLst>
                    <a:ext uri="{9D8B030D-6E8A-4147-A177-3AD203B41FA5}">
                      <a16:colId xmlns:a16="http://schemas.microsoft.com/office/drawing/2014/main" val="471381020"/>
                    </a:ext>
                  </a:extLst>
                </a:gridCol>
                <a:gridCol w="495300">
                  <a:extLst>
                    <a:ext uri="{9D8B030D-6E8A-4147-A177-3AD203B41FA5}">
                      <a16:colId xmlns:a16="http://schemas.microsoft.com/office/drawing/2014/main" val="905452087"/>
                    </a:ext>
                  </a:extLst>
                </a:gridCol>
                <a:gridCol w="495300">
                  <a:extLst>
                    <a:ext uri="{9D8B030D-6E8A-4147-A177-3AD203B41FA5}">
                      <a16:colId xmlns:a16="http://schemas.microsoft.com/office/drawing/2014/main" val="1718809438"/>
                    </a:ext>
                  </a:extLst>
                </a:gridCol>
                <a:gridCol w="495300">
                  <a:extLst>
                    <a:ext uri="{9D8B030D-6E8A-4147-A177-3AD203B41FA5}">
                      <a16:colId xmlns:a16="http://schemas.microsoft.com/office/drawing/2014/main" val="3599031973"/>
                    </a:ext>
                  </a:extLst>
                </a:gridCol>
              </a:tblGrid>
              <a:tr h="216700">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Activit</a:t>
                      </a:r>
                      <a:r>
                        <a:rPr lang="ro-RO" sz="1200" b="1" dirty="0">
                          <a:solidFill>
                            <a:schemeClr val="tx1"/>
                          </a:solidFill>
                          <a:latin typeface="+mn-lt"/>
                          <a:cs typeface="Arial" panose="020B0604020202020204" pitchFamily="34" charset="0"/>
                        </a:rPr>
                        <a:t>ăți</a:t>
                      </a:r>
                      <a:endParaRPr lang="en-US" sz="1200" b="1" dirty="0">
                        <a:solidFill>
                          <a:schemeClr val="tx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Durata</a:t>
                      </a:r>
                      <a:r>
                        <a:rPr lang="en-US" sz="1200" b="1" dirty="0">
                          <a:solidFill>
                            <a:schemeClr val="tx1"/>
                          </a:solidFill>
                          <a:latin typeface="+mn-lt"/>
                          <a:cs typeface="Arial" panose="020B0604020202020204" pitchFamily="34" charset="0"/>
                        </a:rPr>
                        <a:t> (</a:t>
                      </a:r>
                      <a:r>
                        <a:rPr lang="en-US" sz="1200" b="1" dirty="0" err="1">
                          <a:solidFill>
                            <a:schemeClr val="tx1"/>
                          </a:solidFill>
                          <a:latin typeface="+mn-lt"/>
                          <a:cs typeface="Arial" panose="020B0604020202020204" pitchFamily="34" charset="0"/>
                        </a:rPr>
                        <a:t>luni</a:t>
                      </a:r>
                      <a:r>
                        <a:rPr lang="en-US" sz="1200" b="1"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dirty="0">
                          <a:solidFill>
                            <a:schemeClr val="tx1"/>
                          </a:solidFill>
                          <a:latin typeface="+mn-lt"/>
                          <a:cs typeface="Arial" panose="020B0604020202020204" pitchFamily="34" charset="0"/>
                        </a:rPr>
                        <a:t>2023</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1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a:solidFill>
                            <a:schemeClr val="tx1"/>
                          </a:solidFill>
                          <a:latin typeface="+mn-lt"/>
                          <a:cs typeface="Arial" panose="020B0604020202020204" pitchFamily="34" charset="0"/>
                        </a:rPr>
                        <a:t>2024</a:t>
                      </a:r>
                      <a:endParaRPr lang="en-US" sz="11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100" b="1">
                          <a:solidFill>
                            <a:schemeClr val="tx1"/>
                          </a:solidFill>
                          <a:latin typeface="+mn-lt"/>
                          <a:cs typeface="Arial" panose="020B0604020202020204" pitchFamily="34" charset="0"/>
                        </a:rPr>
                        <a:t>2025</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800" b="1">
                        <a:latin typeface="Arial" panose="020B0604020202020204" pitchFamily="34" charset="0"/>
                        <a:cs typeface="Arial" panose="020B0604020202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2693714071"/>
                  </a:ext>
                </a:extLst>
              </a:tr>
              <a:tr h="216700">
                <a:tc vMerge="1">
                  <a:txBody>
                    <a:bodyPr/>
                    <a:lstStyle/>
                    <a:p>
                      <a:pPr algn="ctr"/>
                      <a:endParaRPr lang="en-US" sz="80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Ian</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Feb</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a:solidFill>
                            <a:schemeClr val="tx1"/>
                          </a:solidFill>
                          <a:latin typeface="+mn-lt"/>
                          <a:cs typeface="Arial" panose="020B0604020202020204" pitchFamily="34" charset="0"/>
                        </a:rPr>
                        <a:t>Mar</a:t>
                      </a:r>
                      <a:endParaRPr lang="en-US" sz="110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Apr</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Mai</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Iun</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Iul</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Aug</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Sept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Oct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Ian</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Feb</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391576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Management de proiect</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kern="1200">
                        <a:solidFill>
                          <a:schemeClr val="bg1"/>
                        </a:solidFill>
                        <a:latin typeface="+mn-lt"/>
                        <a:ea typeface="+mn-ea"/>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37254155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Inițierea proiectului</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8381373"/>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Metodologiei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a </a:t>
                      </a:r>
                      <a:r>
                        <a:rPr lang="en-US" sz="1200" dirty="0" err="1">
                          <a:solidFill>
                            <a:schemeClr val="tx1"/>
                          </a:solidFill>
                          <a:latin typeface="+mn-lt"/>
                          <a:cs typeface="Arial" panose="020B0604020202020204" pitchFamily="34" charset="0"/>
                        </a:rPr>
                        <a:t>posturilor</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a:solidFill>
                            <a:schemeClr val="tx1"/>
                          </a:solidFill>
                          <a:latin typeface="+mn-lt"/>
                          <a:cs typeface="Arial" panose="020B0604020202020204" pitchFamily="34" charset="0"/>
                        </a:rPr>
                        <a:t>3</a:t>
                      </a:r>
                      <a:endParaRPr lang="en-US" sz="12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3249782"/>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2 </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activitatea</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acordare</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asistenței</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specialitate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compartimentelor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resurse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umane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414253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3</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Identificarea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materialele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165057"/>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4</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273278"/>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5</a:t>
                      </a:r>
                      <a:r>
                        <a:rPr lang="en-US" sz="1200">
                          <a:solidFill>
                            <a:schemeClr val="tx1"/>
                          </a:solidFill>
                          <a:latin typeface="+mn-lt"/>
                          <a:cs typeface="Arial" panose="020B0604020202020204" pitchFamily="34" charset="0"/>
                        </a:rPr>
                        <a:t> -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actualizarea</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periodică</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cadrelor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competențe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5</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9618578"/>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6</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Elaborare</a:t>
                      </a:r>
                      <a:r>
                        <a:rPr lang="en-US" sz="1200" dirty="0">
                          <a:solidFill>
                            <a:schemeClr val="tx1"/>
                          </a:solidFill>
                          <a:latin typeface="+mn-lt"/>
                          <a:cs typeface="Arial" panose="020B0604020202020204" pitchFamily="34" charset="0"/>
                        </a:rPr>
                        <a:t> document cu </a:t>
                      </a:r>
                      <a:r>
                        <a:rPr lang="en-US" sz="1200" dirty="0" err="1">
                          <a:solidFill>
                            <a:schemeClr val="tx1"/>
                          </a:solidFill>
                          <a:latin typeface="+mn-lt"/>
                          <a:cs typeface="Arial" panose="020B0604020202020204" pitchFamily="34" charset="0"/>
                        </a:rPr>
                        <a:t>opțiuni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politică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publică</a:t>
                      </a:r>
                      <a:r>
                        <a:rPr lang="en-US" sz="1200" dirty="0">
                          <a:solidFill>
                            <a:schemeClr val="tx1"/>
                          </a:solidFill>
                          <a:latin typeface="+mn-lt"/>
                          <a:cs typeface="Arial" panose="020B0604020202020204" pitchFamily="34" charset="0"/>
                        </a:rPr>
                        <a:t> cu </a:t>
                      </a:r>
                      <a:r>
                        <a:rPr lang="en-US" sz="1200" dirty="0" err="1">
                          <a:solidFill>
                            <a:schemeClr val="tx1"/>
                          </a:solidFill>
                          <a:latin typeface="+mn-lt"/>
                          <a:cs typeface="Arial" panose="020B0604020202020204" pitchFamily="34" charset="0"/>
                        </a:rPr>
                        <a:t>privire</a:t>
                      </a:r>
                      <a:r>
                        <a:rPr lang="en-US" sz="1200" dirty="0">
                          <a:solidFill>
                            <a:schemeClr val="tx1"/>
                          </a:solidFill>
                          <a:latin typeface="+mn-lt"/>
                          <a:cs typeface="Arial" panose="020B0604020202020204" pitchFamily="34" charset="0"/>
                        </a:rPr>
                        <a:t> la </a:t>
                      </a:r>
                      <a:r>
                        <a:rPr lang="en-US" sz="1200" dirty="0" err="1">
                          <a:solidFill>
                            <a:schemeClr val="tx1"/>
                          </a:solidFill>
                          <a:latin typeface="+mn-lt"/>
                          <a:cs typeface="Arial" panose="020B0604020202020204" pitchFamily="34" charset="0"/>
                        </a:rPr>
                        <a:t>clarificarea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rolurilor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simplificarea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clasificării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extinderea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25453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7</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Studiu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privind</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cadrul</a:t>
                      </a:r>
                      <a:r>
                        <a:rPr lang="en-US" sz="1200" dirty="0">
                          <a:solidFill>
                            <a:schemeClr val="tx1"/>
                          </a:solidFill>
                          <a:latin typeface="+mn-lt"/>
                          <a:cs typeface="Arial" panose="020B0604020202020204" pitchFamily="34" charset="0"/>
                        </a:rPr>
                        <a:t> legal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instituțional</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reglementează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generale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745616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8</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să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cuprindă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propuneri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reglementare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fundamentare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motivare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aferente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271383"/>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9</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Ghiduri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7746856"/>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10 </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aplicata</a:t>
                      </a:r>
                      <a:r>
                        <a:rPr lang="en-US" sz="1200" dirty="0">
                          <a:solidFill>
                            <a:schemeClr val="tx1"/>
                          </a:solidFill>
                          <a:latin typeface="+mn-lt"/>
                          <a:cs typeface="Arial" panose="020B0604020202020204" pitchFamily="34" charset="0"/>
                        </a:rPr>
                        <a:t> in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priveste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 (</a:t>
                      </a:r>
                      <a:r>
                        <a:rPr lang="en-US" sz="1200" dirty="0" err="1">
                          <a:solidFill>
                            <a:schemeClr val="tx1"/>
                          </a:solidFill>
                          <a:latin typeface="+mn-lt"/>
                          <a:cs typeface="Arial" panose="020B0604020202020204" pitchFamily="34" charset="0"/>
                        </a:rPr>
                        <a:t>recrutare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promovare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evaluare</a:t>
                      </a:r>
                      <a:r>
                        <a:rPr lang="en-US" sz="1200"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5602907"/>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en-US" sz="1200" b="1" dirty="0">
                          <a:solidFill>
                            <a:schemeClr val="tx1"/>
                          </a:solidFill>
                          <a:latin typeface="+mn-lt"/>
                          <a:cs typeface="Arial" panose="020B0604020202020204" pitchFamily="34" charset="0"/>
                        </a:rPr>
                        <a:t>5</a:t>
                      </a: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16252358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Asistență la implementare</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12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gridSpan="16">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bg1"/>
                          </a:solidFill>
                          <a:latin typeface="+mn-lt"/>
                          <a:cs typeface="Arial" panose="020B0604020202020204" pitchFamily="34" charset="0"/>
                        </a:rPr>
                        <a:t>2025</a:t>
                      </a:r>
                      <a:endParaRPr lang="en-US" sz="1200" b="1" dirty="0">
                        <a:solidFill>
                          <a:schemeClr val="bg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rgbClr val="188CE5">
                        <a:lumMod val="50000"/>
                      </a:srgb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830281131"/>
                  </a:ext>
                </a:extLst>
              </a:tr>
            </a:tbl>
          </a:graphicData>
        </a:graphic>
      </p:graphicFrame>
      <p:cxnSp>
        <p:nvCxnSpPr>
          <p:cNvPr id="2" name="Straight Connector 1">
            <a:extLst>
              <a:ext uri="{FF2B5EF4-FFF2-40B4-BE49-F238E27FC236}">
                <a16:creationId xmlns:a16="http://schemas.microsoft.com/office/drawing/2014/main" id="{CAA2BADA-BC8F-FE0E-E924-508876C383F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7BAECB-9E40-7785-4F56-656CCC3D8DCB}"/>
              </a:ext>
            </a:extLst>
          </p:cNvPr>
          <p:cNvCxnSpPr>
            <a:cxnSpLocks/>
          </p:cNvCxnSpPr>
          <p:nvPr/>
        </p:nvCxnSpPr>
        <p:spPr>
          <a:xfrm>
            <a:off x="15392400" y="3619500"/>
            <a:ext cx="0" cy="4903216"/>
          </a:xfrm>
          <a:prstGeom prst="line">
            <a:avLst/>
          </a:prstGeom>
          <a:ln w="19050">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94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299"/>
            <a:ext cx="16611600" cy="17525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Elementele cheie ale propunerii de politică publică ce susţine implementarea Jalonului 419 </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1</a:t>
            </a:r>
          </a:p>
        </p:txBody>
      </p:sp>
    </p:spTree>
    <p:extLst>
      <p:ext uri="{BB962C8B-B14F-4D97-AF65-F5344CB8AC3E}">
        <p14:creationId xmlns:p14="http://schemas.microsoft.com/office/powerpoint/2010/main" val="215971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E0CC1-B164-204D-BC0F-ED49ACDC85F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Contextul propunerii de politică publică</a:t>
            </a:r>
          </a:p>
        </p:txBody>
      </p:sp>
      <p:cxnSp>
        <p:nvCxnSpPr>
          <p:cNvPr id="3" name="Straight Connector 2">
            <a:extLst>
              <a:ext uri="{FF2B5EF4-FFF2-40B4-BE49-F238E27FC236}">
                <a16:creationId xmlns:a16="http://schemas.microsoft.com/office/drawing/2014/main" id="{A57EBA1C-2EEE-C483-91F5-B355E89E45A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5026DAA-B059-0E11-4B2A-CE3B943F8EF8}"/>
              </a:ext>
            </a:extLst>
          </p:cNvPr>
          <p:cNvSpPr/>
          <p:nvPr/>
        </p:nvSpPr>
        <p:spPr>
          <a:xfrm>
            <a:off x="1648219" y="7879555"/>
            <a:ext cx="3899130" cy="78176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1"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pentru consolidarea administrației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2014-2020</a:t>
            </a:r>
          </a:p>
        </p:txBody>
      </p:sp>
      <p:sp>
        <p:nvSpPr>
          <p:cNvPr id="34" name="Freeform: Shape 33">
            <a:extLst>
              <a:ext uri="{FF2B5EF4-FFF2-40B4-BE49-F238E27FC236}">
                <a16:creationId xmlns:a16="http://schemas.microsoft.com/office/drawing/2014/main" id="{F6BEC536-7923-E912-012A-BC90EBFEB85A}"/>
              </a:ext>
            </a:extLst>
          </p:cNvPr>
          <p:cNvSpPr/>
          <p:nvPr/>
        </p:nvSpPr>
        <p:spPr>
          <a:xfrm>
            <a:off x="1648221" y="695684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privind dezvoltarea funcției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2016-2020</a:t>
            </a:r>
          </a:p>
        </p:txBody>
      </p:sp>
      <p:sp>
        <p:nvSpPr>
          <p:cNvPr id="35" name="Freeform: Shape 34">
            <a:extLst>
              <a:ext uri="{FF2B5EF4-FFF2-40B4-BE49-F238E27FC236}">
                <a16:creationId xmlns:a16="http://schemas.microsoft.com/office/drawing/2014/main" id="{C1AD64F7-ED98-4ECA-3E49-C175DC64E75C}"/>
              </a:ext>
            </a:extLst>
          </p:cNvPr>
          <p:cNvSpPr/>
          <p:nvPr/>
        </p:nvSpPr>
        <p:spPr>
          <a:xfrm>
            <a:off x="1648222" y="600861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Programul de Guvernare 2021-2024</a:t>
            </a:r>
            <a:endParaRPr lang="en-US" sz="1600" kern="1200">
              <a:solidFill>
                <a:srgbClr val="234C93"/>
              </a:solidFill>
            </a:endParaRPr>
          </a:p>
        </p:txBody>
      </p:sp>
      <p:sp>
        <p:nvSpPr>
          <p:cNvPr id="36" name="Freeform: Shape 35">
            <a:extLst>
              <a:ext uri="{FF2B5EF4-FFF2-40B4-BE49-F238E27FC236}">
                <a16:creationId xmlns:a16="http://schemas.microsoft.com/office/drawing/2014/main" id="{0C2AD088-3F92-C20C-DD0A-A365FFFF9E62}"/>
              </a:ext>
            </a:extLst>
          </p:cNvPr>
          <p:cNvSpPr/>
          <p:nvPr/>
        </p:nvSpPr>
        <p:spPr>
          <a:xfrm>
            <a:off x="1648222" y="5088973"/>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b="1" kern="1200" dirty="0">
                <a:solidFill>
                  <a:schemeClr val="bg1"/>
                </a:solidFill>
              </a:rPr>
              <a:t>Planul Național de Redresare și Reziliență</a:t>
            </a:r>
            <a:endParaRPr lang="en-US" sz="1600" kern="1200" dirty="0">
              <a:solidFill>
                <a:schemeClr val="bg1"/>
              </a:solidFill>
            </a:endParaRPr>
          </a:p>
        </p:txBody>
      </p:sp>
      <p:sp>
        <p:nvSpPr>
          <p:cNvPr id="37" name="Freeform: Shape 36">
            <a:extLst>
              <a:ext uri="{FF2B5EF4-FFF2-40B4-BE49-F238E27FC236}">
                <a16:creationId xmlns:a16="http://schemas.microsoft.com/office/drawing/2014/main" id="{BD1EC5B4-C53C-A021-C4CF-00655851B157}"/>
              </a:ext>
            </a:extLst>
          </p:cNvPr>
          <p:cNvSpPr/>
          <p:nvPr/>
        </p:nvSpPr>
        <p:spPr>
          <a:xfrm>
            <a:off x="1648221" y="4223975"/>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kern="1200" dirty="0">
                <a:solidFill>
                  <a:srgbClr val="234C93"/>
                </a:solidFill>
              </a:rPr>
              <a:t>Proiectul de Strategie în domeniul funcției </a:t>
            </a:r>
            <a:r>
              <a:rPr lang="en-US" sz="1600" kern="1200" dirty="0" err="1">
                <a:solidFill>
                  <a:srgbClr val="234C93"/>
                </a:solidFill>
              </a:rPr>
              <a:t>publice</a:t>
            </a:r>
            <a:r>
              <a:rPr lang="en-US" sz="1600" kern="1200" dirty="0">
                <a:solidFill>
                  <a:srgbClr val="234C93"/>
                </a:solidFill>
              </a:rPr>
              <a:t> 2024-202</a:t>
            </a:r>
            <a:r>
              <a:rPr lang="ro-RO" sz="1600" kern="1200" dirty="0">
                <a:solidFill>
                  <a:srgbClr val="234C93"/>
                </a:solidFill>
              </a:rPr>
              <a:t>7</a:t>
            </a:r>
            <a:endParaRPr lang="en-US" sz="1600" kern="1200" dirty="0">
              <a:solidFill>
                <a:srgbClr val="234C93"/>
              </a:solidFill>
            </a:endParaRPr>
          </a:p>
        </p:txBody>
      </p:sp>
      <p:sp>
        <p:nvSpPr>
          <p:cNvPr id="38" name="Rectangle 37">
            <a:extLst>
              <a:ext uri="{FF2B5EF4-FFF2-40B4-BE49-F238E27FC236}">
                <a16:creationId xmlns:a16="http://schemas.microsoft.com/office/drawing/2014/main" id="{E6FCC5DB-9335-3393-BBAE-19B0E76ECF3C}"/>
              </a:ext>
            </a:extLst>
          </p:cNvPr>
          <p:cNvSpPr/>
          <p:nvPr/>
        </p:nvSpPr>
        <p:spPr>
          <a:xfrm>
            <a:off x="12407121" y="7853310"/>
            <a:ext cx="4953876"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Cadre de competențe generale și specifice adoptate</a:t>
            </a:r>
            <a:endParaRPr lang="en-US" sz="1600">
              <a:solidFill>
                <a:srgbClr val="234C93"/>
              </a:solidFill>
            </a:endParaRPr>
          </a:p>
        </p:txBody>
      </p:sp>
      <p:sp>
        <p:nvSpPr>
          <p:cNvPr id="39" name="Rectangle 38">
            <a:extLst>
              <a:ext uri="{FF2B5EF4-FFF2-40B4-BE49-F238E27FC236}">
                <a16:creationId xmlns:a16="http://schemas.microsoft.com/office/drawing/2014/main" id="{5D746DDE-F91D-6CBD-9A03-35F0E1EC2F00}"/>
              </a:ext>
            </a:extLst>
          </p:cNvPr>
          <p:cNvSpPr/>
          <p:nvPr/>
        </p:nvSpPr>
        <p:spPr>
          <a:xfrm>
            <a:off x="12442789" y="6643956"/>
            <a:ext cx="4953877"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dirty="0">
                <a:solidFill>
                  <a:srgbClr val="234C93"/>
                </a:solidFill>
              </a:rPr>
              <a:t>Cadrul de competențe generale operaționalizat în recrutarea și selecția pe post pentru anumite </a:t>
            </a:r>
            <a:r>
              <a:rPr lang="ro-RO" sz="1600" dirty="0" err="1">
                <a:solidFill>
                  <a:srgbClr val="234C93"/>
                </a:solidFill>
              </a:rPr>
              <a:t>funcți</a:t>
            </a:r>
            <a:r>
              <a:rPr lang="en-US" sz="1600" dirty="0">
                <a:solidFill>
                  <a:srgbClr val="234C93"/>
                </a:solidFill>
              </a:rPr>
              <a:t>i</a:t>
            </a:r>
            <a:r>
              <a:rPr lang="ro-RO" sz="1600" dirty="0">
                <a:solidFill>
                  <a:srgbClr val="234C93"/>
                </a:solidFill>
              </a:rPr>
              <a:t> publice generale</a:t>
            </a:r>
            <a:endParaRPr lang="en-US" sz="1600" dirty="0">
              <a:solidFill>
                <a:srgbClr val="234C93"/>
              </a:solidFill>
            </a:endParaRPr>
          </a:p>
        </p:txBody>
      </p:sp>
      <p:sp>
        <p:nvSpPr>
          <p:cNvPr id="40" name="Rectangle 39">
            <a:extLst>
              <a:ext uri="{FF2B5EF4-FFF2-40B4-BE49-F238E27FC236}">
                <a16:creationId xmlns:a16="http://schemas.microsoft.com/office/drawing/2014/main" id="{80D7AE98-C827-39AE-6B67-26D722DC42DD}"/>
              </a:ext>
            </a:extLst>
          </p:cNvPr>
          <p:cNvSpPr/>
          <p:nvPr/>
        </p:nvSpPr>
        <p:spPr>
          <a:xfrm>
            <a:off x="12442789" y="5434602"/>
            <a:ext cx="4895145"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Fișa post</a:t>
            </a:r>
            <a:r>
              <a:rPr lang="en-US" sz="1600" err="1">
                <a:solidFill>
                  <a:srgbClr val="234C93"/>
                </a:solidFill>
              </a:rPr>
              <a:t>ului</a:t>
            </a:r>
            <a:r>
              <a:rPr lang="ro-RO" sz="1600">
                <a:solidFill>
                  <a:srgbClr val="234C93"/>
                </a:solidFill>
              </a:rPr>
              <a:t> standardizată adoptată</a:t>
            </a:r>
            <a:endParaRPr lang="en-US" sz="1600">
              <a:solidFill>
                <a:srgbClr val="234C93"/>
              </a:solidFill>
            </a:endParaRPr>
          </a:p>
        </p:txBody>
      </p:sp>
      <p:sp>
        <p:nvSpPr>
          <p:cNvPr id="41" name="Rectangle 40">
            <a:extLst>
              <a:ext uri="{FF2B5EF4-FFF2-40B4-BE49-F238E27FC236}">
                <a16:creationId xmlns:a16="http://schemas.microsoft.com/office/drawing/2014/main" id="{A558E62F-D368-A68C-76BD-CC8C77D34588}"/>
              </a:ext>
            </a:extLst>
          </p:cNvPr>
          <p:cNvSpPr/>
          <p:nvPr/>
        </p:nvSpPr>
        <p:spPr>
          <a:xfrm>
            <a:off x="12442791" y="4231451"/>
            <a:ext cx="4895143" cy="843781"/>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1600">
                <a:solidFill>
                  <a:srgbClr val="234C93"/>
                </a:solidFill>
              </a:rPr>
              <a:t>Metodologia-cadru de analiză a posturilor pentru identificarea competențelor specifice operațională</a:t>
            </a:r>
            <a:endParaRPr lang="en-US" sz="1600">
              <a:solidFill>
                <a:srgbClr val="234C93"/>
              </a:solidFill>
            </a:endParaRPr>
          </a:p>
        </p:txBody>
      </p:sp>
      <p:pic>
        <p:nvPicPr>
          <p:cNvPr id="42" name="Graphic 41" descr="Marker with solid fill">
            <a:extLst>
              <a:ext uri="{FF2B5EF4-FFF2-40B4-BE49-F238E27FC236}">
                <a16:creationId xmlns:a16="http://schemas.microsoft.com/office/drawing/2014/main" id="{C6E9B127-406A-EE68-59F7-39A47893E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4319258"/>
            <a:ext cx="586847" cy="607131"/>
          </a:xfrm>
          <a:prstGeom prst="rect">
            <a:avLst/>
          </a:prstGeom>
        </p:spPr>
      </p:pic>
      <p:pic>
        <p:nvPicPr>
          <p:cNvPr id="43" name="Graphic 42" descr="Marker with solid fill">
            <a:extLst>
              <a:ext uri="{FF2B5EF4-FFF2-40B4-BE49-F238E27FC236}">
                <a16:creationId xmlns:a16="http://schemas.microsoft.com/office/drawing/2014/main" id="{8FCB8FCD-A68A-92E4-2B52-C747531E6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5562365"/>
            <a:ext cx="586847" cy="607131"/>
          </a:xfrm>
          <a:prstGeom prst="rect">
            <a:avLst/>
          </a:prstGeom>
        </p:spPr>
      </p:pic>
      <p:pic>
        <p:nvPicPr>
          <p:cNvPr id="44" name="Graphic 43" descr="Marker with solid fill">
            <a:extLst>
              <a:ext uri="{FF2B5EF4-FFF2-40B4-BE49-F238E27FC236}">
                <a16:creationId xmlns:a16="http://schemas.microsoft.com/office/drawing/2014/main" id="{6C6D0822-1EC6-DBAA-FACF-388A865A6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6726948"/>
            <a:ext cx="586847" cy="607131"/>
          </a:xfrm>
          <a:prstGeom prst="rect">
            <a:avLst/>
          </a:prstGeom>
        </p:spPr>
      </p:pic>
      <p:pic>
        <p:nvPicPr>
          <p:cNvPr id="45" name="Graphic 44" descr="Airplane with solid fill">
            <a:extLst>
              <a:ext uri="{FF2B5EF4-FFF2-40B4-BE49-F238E27FC236}">
                <a16:creationId xmlns:a16="http://schemas.microsoft.com/office/drawing/2014/main" id="{98C8FDC7-A19D-C799-C65C-589D26FDF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138" y="7791592"/>
            <a:ext cx="974022" cy="971409"/>
          </a:xfrm>
          <a:prstGeom prst="rect">
            <a:avLst/>
          </a:prstGeom>
        </p:spPr>
      </p:pic>
      <p:cxnSp>
        <p:nvCxnSpPr>
          <p:cNvPr id="46" name="Straight Connector 45">
            <a:extLst>
              <a:ext uri="{FF2B5EF4-FFF2-40B4-BE49-F238E27FC236}">
                <a16:creationId xmlns:a16="http://schemas.microsoft.com/office/drawing/2014/main" id="{512162B1-EE92-24A7-1A62-A80D1E11E06A}"/>
              </a:ext>
            </a:extLst>
          </p:cNvPr>
          <p:cNvCxnSpPr>
            <a:cxnSpLocks/>
            <a:stCxn id="42" idx="2"/>
            <a:endCxn id="43" idx="0"/>
          </p:cNvCxnSpPr>
          <p:nvPr/>
        </p:nvCxnSpPr>
        <p:spPr>
          <a:xfrm>
            <a:off x="11875823" y="4926389"/>
            <a:ext cx="0" cy="63597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C4320-D570-B337-5F98-67E7FD5E1A42}"/>
              </a:ext>
            </a:extLst>
          </p:cNvPr>
          <p:cNvCxnSpPr>
            <a:cxnSpLocks/>
            <a:stCxn id="43" idx="2"/>
            <a:endCxn id="44" idx="0"/>
          </p:cNvCxnSpPr>
          <p:nvPr/>
        </p:nvCxnSpPr>
        <p:spPr>
          <a:xfrm>
            <a:off x="11875823" y="6169496"/>
            <a:ext cx="0" cy="557452"/>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4FD9A5E-69AE-2995-4C26-6E6C0E386E02}"/>
              </a:ext>
            </a:extLst>
          </p:cNvPr>
          <p:cNvCxnSpPr>
            <a:cxnSpLocks/>
            <a:stCxn id="44" idx="2"/>
            <a:endCxn id="45" idx="0"/>
          </p:cNvCxnSpPr>
          <p:nvPr/>
        </p:nvCxnSpPr>
        <p:spPr>
          <a:xfrm>
            <a:off x="11875823" y="7334079"/>
            <a:ext cx="10326" cy="457513"/>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49" name="Graphic 48" descr="Badge 5 with solid fill">
            <a:extLst>
              <a:ext uri="{FF2B5EF4-FFF2-40B4-BE49-F238E27FC236}">
                <a16:creationId xmlns:a16="http://schemas.microsoft.com/office/drawing/2014/main" id="{34AB1D55-E284-822C-3EFA-D187B11CB8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600" y="4069713"/>
            <a:ext cx="974022" cy="962096"/>
          </a:xfrm>
          <a:prstGeom prst="rect">
            <a:avLst/>
          </a:prstGeom>
        </p:spPr>
      </p:pic>
      <p:pic>
        <p:nvPicPr>
          <p:cNvPr id="50" name="Graphic 49" descr="Badge 4 with solid fill">
            <a:extLst>
              <a:ext uri="{FF2B5EF4-FFF2-40B4-BE49-F238E27FC236}">
                <a16:creationId xmlns:a16="http://schemas.microsoft.com/office/drawing/2014/main" id="{AC6FB53A-4E91-261F-61A1-9887685C2A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420" y="4982453"/>
            <a:ext cx="974022" cy="962096"/>
          </a:xfrm>
          <a:prstGeom prst="rect">
            <a:avLst/>
          </a:prstGeom>
        </p:spPr>
      </p:pic>
      <p:pic>
        <p:nvPicPr>
          <p:cNvPr id="51" name="Graphic 50" descr="Badge 3 with solid fill">
            <a:extLst>
              <a:ext uri="{FF2B5EF4-FFF2-40B4-BE49-F238E27FC236}">
                <a16:creationId xmlns:a16="http://schemas.microsoft.com/office/drawing/2014/main" id="{00CFE489-CBF7-CA1F-F9D5-CAA6FCA4D3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239" y="5913791"/>
            <a:ext cx="974022" cy="962096"/>
          </a:xfrm>
          <a:prstGeom prst="rect">
            <a:avLst/>
          </a:prstGeom>
        </p:spPr>
      </p:pic>
      <p:pic>
        <p:nvPicPr>
          <p:cNvPr id="52" name="Graphic 51" descr="Badge with solid fill">
            <a:extLst>
              <a:ext uri="{FF2B5EF4-FFF2-40B4-BE49-F238E27FC236}">
                <a16:creationId xmlns:a16="http://schemas.microsoft.com/office/drawing/2014/main" id="{FE94C542-7019-4A90-68C9-BDC1974B69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0075" y="6837720"/>
            <a:ext cx="974022" cy="962096"/>
          </a:xfrm>
          <a:prstGeom prst="rect">
            <a:avLst/>
          </a:prstGeom>
        </p:spPr>
      </p:pic>
      <p:pic>
        <p:nvPicPr>
          <p:cNvPr id="53" name="Graphic 52" descr="Badge 1 with solid fill">
            <a:extLst>
              <a:ext uri="{FF2B5EF4-FFF2-40B4-BE49-F238E27FC236}">
                <a16:creationId xmlns:a16="http://schemas.microsoft.com/office/drawing/2014/main" id="{CE99E495-3F04-B319-1E08-663CB0B8EF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0075" y="7737395"/>
            <a:ext cx="974022" cy="962096"/>
          </a:xfrm>
          <a:prstGeom prst="rect">
            <a:avLst/>
          </a:prstGeom>
        </p:spPr>
      </p:pic>
      <p:sp>
        <p:nvSpPr>
          <p:cNvPr id="54" name="TextBox 53">
            <a:extLst>
              <a:ext uri="{FF2B5EF4-FFF2-40B4-BE49-F238E27FC236}">
                <a16:creationId xmlns:a16="http://schemas.microsoft.com/office/drawing/2014/main" id="{705CD808-B6AE-DFE7-479D-B9AA1C703779}"/>
              </a:ext>
            </a:extLst>
          </p:cNvPr>
          <p:cNvSpPr txBox="1"/>
          <p:nvPr/>
        </p:nvSpPr>
        <p:spPr>
          <a:xfrm>
            <a:off x="2698852" y="3920345"/>
            <a:ext cx="6419691" cy="338554"/>
          </a:xfrm>
          <a:prstGeom prst="rect">
            <a:avLst/>
          </a:prstGeom>
          <a:noFill/>
        </p:spPr>
        <p:txBody>
          <a:bodyPr wrap="square">
            <a:spAutoFit/>
          </a:bodyPr>
          <a:lstStyle/>
          <a:p>
            <a:pPr algn="ctr"/>
            <a:r>
              <a:rPr lang="ro-RO" sz="1600" b="1" dirty="0">
                <a:solidFill>
                  <a:schemeClr val="tx2"/>
                </a:solidFill>
              </a:rPr>
              <a:t>Documente programatice și obiective strategice</a:t>
            </a:r>
            <a:endParaRPr lang="en-US" sz="1600" b="1" dirty="0">
              <a:solidFill>
                <a:schemeClr val="tx2"/>
              </a:solidFill>
            </a:endParaRPr>
          </a:p>
        </p:txBody>
      </p:sp>
      <p:sp>
        <p:nvSpPr>
          <p:cNvPr id="55" name="TextBox 54">
            <a:extLst>
              <a:ext uri="{FF2B5EF4-FFF2-40B4-BE49-F238E27FC236}">
                <a16:creationId xmlns:a16="http://schemas.microsoft.com/office/drawing/2014/main" id="{5D089E54-E62B-54A1-FD71-B77F7976352F}"/>
              </a:ext>
            </a:extLst>
          </p:cNvPr>
          <p:cNvSpPr txBox="1"/>
          <p:nvPr/>
        </p:nvSpPr>
        <p:spPr>
          <a:xfrm>
            <a:off x="6092578" y="4231451"/>
            <a:ext cx="4098512" cy="3501471"/>
          </a:xfrm>
          <a:prstGeom prst="rect">
            <a:avLst/>
          </a:prstGeom>
          <a:noFill/>
        </p:spPr>
        <p:txBody>
          <a:bodyPr wrap="square">
            <a:spAutoFit/>
          </a:bodyPr>
          <a:lstStyle/>
          <a:p>
            <a:r>
              <a:rPr lang="ro-RO" sz="1600" b="1" dirty="0">
                <a:solidFill>
                  <a:srgbClr val="234C93"/>
                </a:solidFill>
              </a:rPr>
              <a:t>Obiectiv:</a:t>
            </a:r>
            <a:r>
              <a:rPr lang="ro-RO" sz="1600" dirty="0">
                <a:solidFill>
                  <a:srgbClr val="234C93"/>
                </a:solidFill>
              </a:rPr>
              <a:t> Implementarea unui MRU performant, bazat pe meritocrație</a:t>
            </a:r>
          </a:p>
          <a:p>
            <a:endParaRPr lang="ro-RO" sz="1600" dirty="0">
              <a:solidFill>
                <a:srgbClr val="234C93"/>
              </a:solidFill>
            </a:endParaRPr>
          </a:p>
          <a:p>
            <a:r>
              <a:rPr lang="ro-RO" sz="1600" b="1" dirty="0">
                <a:solidFill>
                  <a:srgbClr val="234C93"/>
                </a:solidFill>
              </a:rPr>
              <a:t>Jalonul 419</a:t>
            </a:r>
            <a:r>
              <a:rPr lang="ro-RO" sz="1600" dirty="0">
                <a:solidFill>
                  <a:srgbClr val="234C93"/>
                </a:solidFill>
              </a:rPr>
              <a:t>: Cadre de competență operaționale în administrația publică centrală până la 31 decembrie 2025</a:t>
            </a:r>
          </a:p>
          <a:p>
            <a:endParaRPr lang="ro-RO" sz="1600" dirty="0">
              <a:solidFill>
                <a:srgbClr val="234C93"/>
              </a:solidFill>
            </a:endParaRPr>
          </a:p>
          <a:p>
            <a:r>
              <a:rPr lang="ro-RO" sz="1600" b="1" dirty="0">
                <a:solidFill>
                  <a:srgbClr val="234C93"/>
                </a:solidFill>
              </a:rPr>
              <a:t>Acțiuni cheie: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Clarificarea rolurilor și operaționalizarea completă a cadrului de competențe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Simplificarea clasificării posturilor și corelarea cu infrastructura TIC</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Evaluarea performanței profesionale pe bază de competențe</a:t>
            </a:r>
          </a:p>
        </p:txBody>
      </p:sp>
      <p:sp>
        <p:nvSpPr>
          <p:cNvPr id="56" name="TextBox 55">
            <a:extLst>
              <a:ext uri="{FF2B5EF4-FFF2-40B4-BE49-F238E27FC236}">
                <a16:creationId xmlns:a16="http://schemas.microsoft.com/office/drawing/2014/main" id="{06F3D85F-CC03-DDDC-1009-FE47DCEF803B}"/>
              </a:ext>
            </a:extLst>
          </p:cNvPr>
          <p:cNvSpPr txBox="1"/>
          <p:nvPr/>
        </p:nvSpPr>
        <p:spPr>
          <a:xfrm>
            <a:off x="12442791" y="3949383"/>
            <a:ext cx="4321209" cy="338554"/>
          </a:xfrm>
          <a:prstGeom prst="rect">
            <a:avLst/>
          </a:prstGeom>
          <a:noFill/>
        </p:spPr>
        <p:txBody>
          <a:bodyPr wrap="square">
            <a:spAutoFit/>
          </a:bodyPr>
          <a:lstStyle/>
          <a:p>
            <a:pPr algn="ctr"/>
            <a:r>
              <a:rPr lang="ro-RO" sz="1600" b="1">
                <a:solidFill>
                  <a:schemeClr val="tx2"/>
                </a:solidFill>
              </a:rPr>
              <a:t>Progrese realizate</a:t>
            </a:r>
            <a:endParaRPr lang="en-US" sz="1600" b="1">
              <a:solidFill>
                <a:schemeClr val="tx2"/>
              </a:solidFill>
            </a:endParaRPr>
          </a:p>
        </p:txBody>
      </p:sp>
      <p:sp>
        <p:nvSpPr>
          <p:cNvPr id="57" name="Isosceles Triangle 1050">
            <a:extLst>
              <a:ext uri="{FF2B5EF4-FFF2-40B4-BE49-F238E27FC236}">
                <a16:creationId xmlns:a16="http://schemas.microsoft.com/office/drawing/2014/main" id="{9C724A47-879A-BB8D-1FE1-375CBFC4C715}"/>
              </a:ext>
            </a:extLst>
          </p:cNvPr>
          <p:cNvSpPr/>
          <p:nvPr/>
        </p:nvSpPr>
        <p:spPr>
          <a:xfrm rot="16200000">
            <a:off x="4105358" y="5843436"/>
            <a:ext cx="3513419" cy="274498"/>
          </a:xfrm>
          <a:custGeom>
            <a:avLst/>
            <a:gdLst>
              <a:gd name="connsiteX0" fmla="*/ 0 w 1990714"/>
              <a:gd name="connsiteY0" fmla="*/ 169623 h 169623"/>
              <a:gd name="connsiteX1" fmla="*/ 995357 w 1990714"/>
              <a:gd name="connsiteY1" fmla="*/ 0 h 169623"/>
              <a:gd name="connsiteX2" fmla="*/ 1990714 w 1990714"/>
              <a:gd name="connsiteY2" fmla="*/ 169623 h 169623"/>
              <a:gd name="connsiteX3" fmla="*/ 0 w 1990714"/>
              <a:gd name="connsiteY3" fmla="*/ 169623 h 169623"/>
              <a:gd name="connsiteX0" fmla="*/ 0 w 2527744"/>
              <a:gd name="connsiteY0" fmla="*/ 213169 h 213169"/>
              <a:gd name="connsiteX1" fmla="*/ 1532387 w 2527744"/>
              <a:gd name="connsiteY1" fmla="*/ 0 h 213169"/>
              <a:gd name="connsiteX2" fmla="*/ 2527744 w 2527744"/>
              <a:gd name="connsiteY2" fmla="*/ 169623 h 213169"/>
              <a:gd name="connsiteX3" fmla="*/ 0 w 2527744"/>
              <a:gd name="connsiteY3" fmla="*/ 213169 h 213169"/>
              <a:gd name="connsiteX0" fmla="*/ 0 w 2542259"/>
              <a:gd name="connsiteY0" fmla="*/ 184144 h 184144"/>
              <a:gd name="connsiteX1" fmla="*/ 1546902 w 2542259"/>
              <a:gd name="connsiteY1" fmla="*/ 0 h 184144"/>
              <a:gd name="connsiteX2" fmla="*/ 2542259 w 2542259"/>
              <a:gd name="connsiteY2" fmla="*/ 169623 h 184144"/>
              <a:gd name="connsiteX3" fmla="*/ 0 w 2542259"/>
              <a:gd name="connsiteY3" fmla="*/ 184144 h 184144"/>
            </a:gdLst>
            <a:ahLst/>
            <a:cxnLst>
              <a:cxn ang="0">
                <a:pos x="connsiteX0" y="connsiteY0"/>
              </a:cxn>
              <a:cxn ang="0">
                <a:pos x="connsiteX1" y="connsiteY1"/>
              </a:cxn>
              <a:cxn ang="0">
                <a:pos x="connsiteX2" y="connsiteY2"/>
              </a:cxn>
              <a:cxn ang="0">
                <a:pos x="connsiteX3" y="connsiteY3"/>
              </a:cxn>
            </a:cxnLst>
            <a:rect l="l" t="t" r="r" b="b"/>
            <a:pathLst>
              <a:path w="2542259" h="184144">
                <a:moveTo>
                  <a:pt x="0" y="184144"/>
                </a:moveTo>
                <a:lnTo>
                  <a:pt x="1546902" y="0"/>
                </a:lnTo>
                <a:lnTo>
                  <a:pt x="2542259" y="169623"/>
                </a:lnTo>
                <a:lnTo>
                  <a:pt x="0" y="184144"/>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Arrow: Down 57">
            <a:extLst>
              <a:ext uri="{FF2B5EF4-FFF2-40B4-BE49-F238E27FC236}">
                <a16:creationId xmlns:a16="http://schemas.microsoft.com/office/drawing/2014/main" id="{33F09E16-9F8F-2D4F-2407-9CF731EED0CD}"/>
              </a:ext>
            </a:extLst>
          </p:cNvPr>
          <p:cNvSpPr/>
          <p:nvPr/>
        </p:nvSpPr>
        <p:spPr>
          <a:xfrm>
            <a:off x="5724818" y="3543300"/>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Arrow: Down 58">
            <a:extLst>
              <a:ext uri="{FF2B5EF4-FFF2-40B4-BE49-F238E27FC236}">
                <a16:creationId xmlns:a16="http://schemas.microsoft.com/office/drawing/2014/main" id="{ACCD3E87-42C4-F5C7-9C85-78F10125E5AE}"/>
              </a:ext>
            </a:extLst>
          </p:cNvPr>
          <p:cNvSpPr/>
          <p:nvPr/>
        </p:nvSpPr>
        <p:spPr>
          <a:xfrm>
            <a:off x="14325600" y="3560133"/>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0" name="Text Placeholder 14">
            <a:extLst>
              <a:ext uri="{FF2B5EF4-FFF2-40B4-BE49-F238E27FC236}">
                <a16:creationId xmlns:a16="http://schemas.microsoft.com/office/drawing/2014/main" id="{F4341ED7-3192-1EA6-93FC-F29DAADF13E8}"/>
              </a:ext>
            </a:extLst>
          </p:cNvPr>
          <p:cNvSpPr txBox="1">
            <a:spLocks/>
          </p:cNvSpPr>
          <p:nvPr/>
        </p:nvSpPr>
        <p:spPr>
          <a:xfrm>
            <a:off x="994849" y="3010110"/>
            <a:ext cx="16401817" cy="459381"/>
          </a:xfrm>
          <a:prstGeom prst="rect">
            <a:avLst/>
          </a:prstGeom>
          <a:solidFill>
            <a:srgbClr val="234C93"/>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800" dirty="0">
                <a:solidFill>
                  <a:schemeClr val="bg1"/>
                </a:solidFill>
              </a:rPr>
              <a:t>Programul de reformă a sistemului de Management al Resurselor Umane în administrația publică</a:t>
            </a:r>
            <a:endParaRPr lang="en-US" sz="1800" dirty="0">
              <a:solidFill>
                <a:schemeClr val="bg1"/>
              </a:solidFill>
            </a:endParaRPr>
          </a:p>
        </p:txBody>
      </p:sp>
    </p:spTree>
    <p:extLst>
      <p:ext uri="{BB962C8B-B14F-4D97-AF65-F5344CB8AC3E}">
        <p14:creationId xmlns:p14="http://schemas.microsoft.com/office/powerpoint/2010/main" val="2327940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1073</TotalTime>
  <Words>3329</Words>
  <Application>Microsoft Office PowerPoint</Application>
  <PresentationFormat>Custom</PresentationFormat>
  <Paragraphs>454</Paragraphs>
  <Slides>35</Slides>
  <Notes>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35</vt:i4>
      </vt:variant>
    </vt:vector>
  </HeadingPairs>
  <TitlesOfParts>
    <vt:vector size="50" baseType="lpstr">
      <vt:lpstr>Times New Roman</vt:lpstr>
      <vt:lpstr>Open Sans</vt:lpstr>
      <vt:lpstr>EYInterstate</vt:lpstr>
      <vt:lpstr>Georgia</vt:lpstr>
      <vt:lpstr>Aptos</vt:lpstr>
      <vt:lpstr>Yu Mincho</vt:lpstr>
      <vt:lpstr>Wingdings</vt:lpstr>
      <vt:lpstr>Arial</vt:lpstr>
      <vt:lpstr>EYInterstate Light</vt:lpstr>
      <vt:lpstr>Calibri</vt:lpstr>
      <vt:lpstr>Trebuchet MS</vt:lpstr>
      <vt:lpstr>Office Theme</vt:lpstr>
      <vt:lpstr>EY light background</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Ariana Dragoiu</dc:creator>
  <cp:lastModifiedBy>EY</cp:lastModifiedBy>
  <cp:revision>38</cp:revision>
  <dcterms:created xsi:type="dcterms:W3CDTF">2006-08-16T00:00:00Z</dcterms:created>
  <dcterms:modified xsi:type="dcterms:W3CDTF">2025-03-21T09:20:38Z</dcterms:modified>
  <dc:identifier>DAGQh32qHC8</dc:identifier>
</cp:coreProperties>
</file>